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301" autoAdjust="0"/>
  </p:normalViewPr>
  <p:slideViewPr>
    <p:cSldViewPr>
      <p:cViewPr varScale="1">
        <p:scale>
          <a:sx n="96" d="100"/>
          <a:sy n="96" d="100"/>
        </p:scale>
        <p:origin x="6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1A08EC65-EFF3-4B0E-A6C4-74190AE9C9F0}" type="datetimeFigureOut">
              <a:rPr lang="fr-FR" smtClean="0"/>
              <a:t>20/11/2023</a:t>
            </a:fld>
            <a:endParaRPr lang="fr-FR" dirty="0"/>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591F826C-9116-4E57-8615-BEF15D68F526}" type="slidenum">
              <a:rPr lang="fr-FR" smtClean="0"/>
              <a:t>‹N°›</a:t>
            </a:fld>
            <a:endParaRPr lang="fr-FR" dirty="0"/>
          </a:p>
        </p:txBody>
      </p:sp>
    </p:spTree>
    <p:extLst>
      <p:ext uri="{BB962C8B-B14F-4D97-AF65-F5344CB8AC3E}">
        <p14:creationId xmlns:p14="http://schemas.microsoft.com/office/powerpoint/2010/main" val="50760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1F826C-9116-4E57-8615-BEF15D68F526}" type="slidenum">
              <a:rPr lang="fr-FR" smtClean="0"/>
              <a:t>19</a:t>
            </a:fld>
            <a:endParaRPr lang="fr-FR" dirty="0"/>
          </a:p>
        </p:txBody>
      </p:sp>
    </p:spTree>
    <p:extLst>
      <p:ext uri="{BB962C8B-B14F-4D97-AF65-F5344CB8AC3E}">
        <p14:creationId xmlns:p14="http://schemas.microsoft.com/office/powerpoint/2010/main" val="335177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hors frais généraux = dépenses</a:t>
            </a:r>
            <a:r>
              <a:rPr lang="fr-FR" sz="1200" baseline="0" dirty="0" smtClean="0"/>
              <a:t> de personnel + dépenses directes</a:t>
            </a:r>
            <a:endParaRPr lang="fr-FR" dirty="0"/>
          </a:p>
        </p:txBody>
      </p:sp>
      <p:sp>
        <p:nvSpPr>
          <p:cNvPr id="4" name="Espace réservé du numéro de diapositive 3"/>
          <p:cNvSpPr>
            <a:spLocks noGrp="1"/>
          </p:cNvSpPr>
          <p:nvPr>
            <p:ph type="sldNum" sz="quarter" idx="10"/>
          </p:nvPr>
        </p:nvSpPr>
        <p:spPr/>
        <p:txBody>
          <a:bodyPr/>
          <a:lstStyle/>
          <a:p>
            <a:fld id="{591F826C-9116-4E57-8615-BEF15D68F526}" type="slidenum">
              <a:rPr lang="fr-FR" smtClean="0"/>
              <a:t>20</a:t>
            </a:fld>
            <a:endParaRPr lang="fr-FR" dirty="0"/>
          </a:p>
        </p:txBody>
      </p:sp>
    </p:spTree>
    <p:extLst>
      <p:ext uri="{BB962C8B-B14F-4D97-AF65-F5344CB8AC3E}">
        <p14:creationId xmlns:p14="http://schemas.microsoft.com/office/powerpoint/2010/main" val="102407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1F826C-9116-4E57-8615-BEF15D68F526}" type="slidenum">
              <a:rPr lang="fr-FR" smtClean="0"/>
              <a:t>25</a:t>
            </a:fld>
            <a:endParaRPr lang="fr-FR" dirty="0"/>
          </a:p>
        </p:txBody>
      </p:sp>
    </p:spTree>
    <p:extLst>
      <p:ext uri="{BB962C8B-B14F-4D97-AF65-F5344CB8AC3E}">
        <p14:creationId xmlns:p14="http://schemas.microsoft.com/office/powerpoint/2010/main" val="352652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Tous ces documents</a:t>
            </a:r>
            <a:r>
              <a:rPr lang="fr-FR" baseline="0" dirty="0" smtClean="0"/>
              <a:t> sont sur le site internet de FAM (annexe 1 et annexes financières) / </a:t>
            </a:r>
            <a:r>
              <a:rPr lang="fr-FR" dirty="0" smtClean="0"/>
              <a:t>=&gt; Bien</a:t>
            </a:r>
            <a:r>
              <a:rPr lang="fr-FR" baseline="0" dirty="0" smtClean="0"/>
              <a:t> utilisé les annexes financières imposées (PDF qui permettent d’éviter des erreurs)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91F826C-9116-4E57-8615-BEF15D68F526}" type="slidenum">
              <a:rPr lang="fr-FR" smtClean="0"/>
              <a:t>26</a:t>
            </a:fld>
            <a:endParaRPr lang="fr-FR" dirty="0"/>
          </a:p>
        </p:txBody>
      </p:sp>
    </p:spTree>
    <p:extLst>
      <p:ext uri="{BB962C8B-B14F-4D97-AF65-F5344CB8AC3E}">
        <p14:creationId xmlns:p14="http://schemas.microsoft.com/office/powerpoint/2010/main" val="8878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1F826C-9116-4E57-8615-BEF15D68F526}" type="slidenum">
              <a:rPr lang="fr-FR" smtClean="0"/>
              <a:t>27</a:t>
            </a:fld>
            <a:endParaRPr lang="fr-FR" dirty="0"/>
          </a:p>
        </p:txBody>
      </p:sp>
    </p:spTree>
    <p:extLst>
      <p:ext uri="{BB962C8B-B14F-4D97-AF65-F5344CB8AC3E}">
        <p14:creationId xmlns:p14="http://schemas.microsoft.com/office/powerpoint/2010/main" val="1844008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dirty="0" smtClean="0"/>
              <a:t>16/11/2023</a:t>
            </a:r>
            <a:endParaRP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dirty="0"/>
              <a:t>Présentation AAP PNDAR CASDAR</a:t>
            </a:r>
            <a:endParaRP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8" name="Image 7"/>
          <p:cNvPicPr>
            <a:picLocks noChangeAspect="1"/>
          </p:cNvPicPr>
          <p:nvPr userDrawn="1"/>
        </p:nvPicPr>
        <p:blipFill>
          <a:blip r:embed="rId2">
            <a:alphaModFix/>
          </a:blip>
          <a:stretch/>
        </p:blipFill>
        <p:spPr bwMode="auto">
          <a:xfrm>
            <a:off x="360000" y="180000"/>
            <a:ext cx="5148000" cy="319916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dirty="0" smtClean="0"/>
              <a:t>16/11/2023</a:t>
            </a:r>
            <a:endParaRPr dirty="0"/>
          </a:p>
        </p:txBody>
      </p:sp>
      <p:sp>
        <p:nvSpPr>
          <p:cNvPr id="3" name="Espace réservé du pied de page 2"/>
          <p:cNvSpPr>
            <a:spLocks noGrp="1"/>
          </p:cNvSpPr>
          <p:nvPr>
            <p:ph type="ftr" sz="quarter" idx="11"/>
          </p:nvPr>
        </p:nvSpPr>
        <p:spPr bwMode="gray"/>
        <p:txBody>
          <a:bodyPr/>
          <a:lstStyle/>
          <a:p>
            <a:pPr>
              <a:defRPr/>
            </a:pPr>
            <a:r>
              <a:rPr lang="fr-FR" dirty="0"/>
              <a:t>Présentation AAP PNDAR CASDAR</a:t>
            </a:r>
            <a:endParaRPr dirty="0"/>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alphaModFix/>
          </a:blip>
          <a:stretch/>
        </p:blipFill>
        <p:spPr bwMode="auto">
          <a:xfrm>
            <a:off x="180000" y="180000"/>
            <a:ext cx="2555976" cy="15883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dirty="0" smtClean="0"/>
              <a:t>16/11/2023</a:t>
            </a:r>
            <a:endParaRPr dirty="0"/>
          </a:p>
        </p:txBody>
      </p:sp>
      <p:sp>
        <p:nvSpPr>
          <p:cNvPr id="4" name="Espace réservé du pied de page 3"/>
          <p:cNvSpPr>
            <a:spLocks noGrp="1"/>
          </p:cNvSpPr>
          <p:nvPr>
            <p:ph type="ftr" sz="quarter" idx="11"/>
          </p:nvPr>
        </p:nvSpPr>
        <p:spPr bwMode="gray"/>
        <p:txBody>
          <a:bodyPr/>
          <a:lstStyle/>
          <a:p>
            <a:pPr>
              <a:defRPr/>
            </a:pPr>
            <a:r>
              <a:rPr lang="fr-FR" dirty="0"/>
              <a:t>Présentation AAP PNDAR CASDAR</a:t>
            </a:r>
            <a:endParaRPr dirty="0"/>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prstGeom prst="rect">
            <a:avLst/>
          </a:prstGeom>
          <a:solidFill>
            <a:schemeClr val="bg1">
              <a:lumMod val="85000"/>
            </a:schemeClr>
          </a:solidFill>
        </p:spPr>
        <p:txBody>
          <a:bodyPr tIns="1080000" anchor="ctr" anchorCtr="0"/>
          <a:lstStyle>
            <a:lvl1pPr algn="ctr">
              <a:defRPr cap="all"/>
            </a:lvl1pPr>
          </a:lstStyle>
          <a:p>
            <a:pPr>
              <a:defRPr/>
            </a:pPr>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endParaRPr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extrusionOk="0">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dirty="0" smtClean="0"/>
              <a:t>16/11/2023</a:t>
            </a:r>
            <a:endParaRPr dirty="0"/>
          </a:p>
        </p:txBody>
      </p:sp>
      <p:sp>
        <p:nvSpPr>
          <p:cNvPr id="4" name="Espace réservé du pied de page 3"/>
          <p:cNvSpPr>
            <a:spLocks noGrp="1"/>
          </p:cNvSpPr>
          <p:nvPr>
            <p:ph type="ftr" sz="quarter" idx="11"/>
          </p:nvPr>
        </p:nvSpPr>
        <p:spPr bwMode="gray"/>
        <p:txBody>
          <a:bodyPr/>
          <a:lstStyle/>
          <a:p>
            <a:pPr>
              <a:defRPr/>
            </a:pPr>
            <a:r>
              <a:rPr lang="fr-FR" dirty="0"/>
              <a:t>Présentation AAP PNDAR CASDAR</a:t>
            </a:r>
            <a:endParaRPr dirty="0"/>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dirty="0" smtClean="0"/>
              <a:t>16/11/2023</a:t>
            </a:r>
            <a:endParaRPr dirty="0"/>
          </a:p>
        </p:txBody>
      </p:sp>
      <p:sp>
        <p:nvSpPr>
          <p:cNvPr id="4" name="Espace réservé du pied de page 3"/>
          <p:cNvSpPr>
            <a:spLocks noGrp="1"/>
          </p:cNvSpPr>
          <p:nvPr>
            <p:ph type="ftr" sz="quarter" idx="11"/>
          </p:nvPr>
        </p:nvSpPr>
        <p:spPr bwMode="gray"/>
        <p:txBody>
          <a:bodyPr/>
          <a:lstStyle/>
          <a:p>
            <a:pPr>
              <a:defRPr/>
            </a:pPr>
            <a:r>
              <a:rPr lang="fr-FR" dirty="0"/>
              <a:t>Présentation AAP PNDAR CASDAR</a:t>
            </a:r>
            <a:endParaRPr dirty="0"/>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Titre et contenu">
    <p:spTree>
      <p:nvGrpSpPr>
        <p:cNvPr id="1" name=""/>
        <p:cNvGrpSpPr/>
        <p:nvPr/>
      </p:nvGrpSpPr>
      <p:grpSpPr bwMode="auto">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pPr>
              <a:defRPr/>
            </a:pPr>
            <a:r>
              <a:rPr lang="fr-FR"/>
              <a:t>Titre</a:t>
            </a:r>
            <a:endParaRPr/>
          </a:p>
        </p:txBody>
      </p:sp>
      <p:sp>
        <p:nvSpPr>
          <p:cNvPr id="5" name="Espace réservé de la date 4"/>
          <p:cNvSpPr>
            <a:spLocks noGrp="1"/>
          </p:cNvSpPr>
          <p:nvPr>
            <p:ph type="dt" sz="half" idx="10"/>
          </p:nvPr>
        </p:nvSpPr>
        <p:spPr bwMode="gray"/>
        <p:txBody>
          <a:bodyPr/>
          <a:lstStyle/>
          <a:p>
            <a:pPr algn="r">
              <a:defRPr/>
            </a:pPr>
            <a:r>
              <a:rPr lang="fr-FR" cap="all" dirty="0" smtClean="0"/>
              <a:t>16/11/2023</a:t>
            </a:r>
            <a:endParaRPr lang="fr-FR" dirty="0"/>
          </a:p>
        </p:txBody>
      </p:sp>
      <p:sp>
        <p:nvSpPr>
          <p:cNvPr id="6" name="Espace réservé du pied de page 5"/>
          <p:cNvSpPr>
            <a:spLocks noGrp="1"/>
          </p:cNvSpPr>
          <p:nvPr>
            <p:ph type="ftr" sz="quarter" idx="11"/>
          </p:nvPr>
        </p:nvSpPr>
        <p:spPr bwMode="gray"/>
        <p:txBody>
          <a:bodyPr/>
          <a:lstStyle/>
          <a:p>
            <a:pPr>
              <a:defRPr/>
            </a:pPr>
            <a:r>
              <a:rPr lang="fr-FR" dirty="0"/>
              <a:t>Présentation AAP PNDAR CASDAR</a:t>
            </a:r>
            <a:endParaRPr dirty="0"/>
          </a:p>
        </p:txBody>
      </p:sp>
      <p:sp>
        <p:nvSpPr>
          <p:cNvPr id="7" name="Espace réservé du numéro de diapositive 6"/>
          <p:cNvSpPr>
            <a:spLocks noGrp="1"/>
          </p:cNvSpPr>
          <p:nvPr>
            <p:ph type="sldNum" sz="quarter" idx="12"/>
          </p:nvPr>
        </p:nvSpPr>
        <p:spPr bwMode="gray"/>
        <p:txBody>
          <a:bodyPr/>
          <a:lstStyle/>
          <a:p>
            <a:pPr>
              <a:defRPr/>
            </a:pPr>
            <a:fld id="{733122C9-A0B9-462F-8757-0847AD287B63}" type="slidenum">
              <a:rPr lang="fr-F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userDrawn="1">
  <p:cSld name="1_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r>
              <a:rPr lang="fr-FR" dirty="0" smtClean="0"/>
              <a:t>16/11/2023</a:t>
            </a:r>
            <a:endParaRPr dirty="0"/>
          </a:p>
        </p:txBody>
      </p:sp>
      <p:sp>
        <p:nvSpPr>
          <p:cNvPr id="5" name="Espace réservé du pied de page 4"/>
          <p:cNvSpPr>
            <a:spLocks noGrp="1"/>
          </p:cNvSpPr>
          <p:nvPr>
            <p:ph type="ftr" sz="quarter" idx="11"/>
          </p:nvPr>
        </p:nvSpPr>
        <p:spPr bwMode="auto"/>
        <p:txBody>
          <a:bodyPr/>
          <a:lstStyle/>
          <a:p>
            <a:pPr>
              <a:defRPr/>
            </a:pPr>
            <a:r>
              <a:rPr lang="fr-FR" dirty="0"/>
              <a:t>Présentation AAP PNDAR CASDAR</a:t>
            </a:r>
            <a:endParaRPr dirty="0"/>
          </a:p>
        </p:txBody>
      </p:sp>
      <p:sp>
        <p:nvSpPr>
          <p:cNvPr id="6" name="Espace réservé du numéro de diapositive 5"/>
          <p:cNvSpPr>
            <a:spLocks noGrp="1"/>
          </p:cNvSpPr>
          <p:nvPr>
            <p:ph type="sldNum" sz="quarter" idx="12"/>
          </p:nvPr>
        </p:nvSpPr>
        <p:spPr bwMode="auto"/>
        <p:txBody>
          <a:bodyPr/>
          <a:lstStyle/>
          <a:p>
            <a:pPr>
              <a:defRPr/>
            </a:pPr>
            <a:fld id="{68C7F239-B98E-44F5-BD9B-B355FFE005EF}" type="slidenum">
              <a:rPr lang="fr-F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dirty="0" smtClean="0"/>
              <a:t>16/11/2023</a:t>
            </a:r>
            <a:endParaRPr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dirty="0"/>
              <a:t>Présentation AAP PNDAR CASDAR</a:t>
            </a:r>
            <a:endParaRP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dirty="0"/>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9">
            <a:alphaModFix/>
          </a:blip>
          <a:stretch/>
        </p:blipFill>
        <p:spPr bwMode="auto">
          <a:xfrm>
            <a:off x="288000" y="108000"/>
            <a:ext cx="899624" cy="5590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un-mooc.fr/fr/cours/mooc-conseil-innovation-en-agriculture/" TargetMode="External"/><Relationship Id="rId1" Type="http://schemas.openxmlformats.org/officeDocument/2006/relationships/slideLayout" Target="../slideLayouts/slideLayout6.xml"/><Relationship Id="rId5" Type="http://schemas.openxmlformats.org/officeDocument/2006/relationships/hyperlink" Target="https://franceagrimer.zoom.us/j/94482493727?pwd=andGVE05YTAySCszS0o2ZitHUEl2dz09" TargetMode="Externa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emarches-simplifiees.fr/commencer/appel-a-projets-franceagrimer-deploiement-demultip" TargetMode="Externa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hyperlink" Target="mailto:aap.coinnovations@franceagrimer.fr" TargetMode="External"/><Relationship Id="rId2" Type="http://schemas.openxmlformats.org/officeDocument/2006/relationships/hyperlink" Target="mailto:aap.connaissances@franceagrimer.fr" TargetMode="Externa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mailto:aap.demultiplication@franceagrimer.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24016" y="3651870"/>
            <a:ext cx="8424000" cy="720000"/>
          </a:xfrm>
        </p:spPr>
        <p:txBody>
          <a:bodyPr/>
          <a:lstStyle/>
          <a:p>
            <a:pPr>
              <a:defRPr/>
            </a:pPr>
            <a:r>
              <a:rPr lang="fr-FR" dirty="0"/>
              <a:t>Lancement des appels à projets du PNDAR</a:t>
            </a:r>
            <a:br>
              <a:rPr lang="fr-FR" dirty="0"/>
            </a:br>
            <a:r>
              <a:rPr lang="fr-FR" sz="1800" i="1" dirty="0"/>
              <a:t/>
            </a:r>
            <a:br>
              <a:rPr lang="fr-FR" sz="1800" i="1" dirty="0"/>
            </a:br>
            <a:r>
              <a:rPr lang="fr-FR" sz="1800" i="1" dirty="0"/>
              <a:t>Année </a:t>
            </a:r>
            <a:r>
              <a:rPr lang="fr-FR" sz="1800" i="1" dirty="0" smtClean="0"/>
              <a:t>2024</a:t>
            </a:r>
            <a:endParaRPr dirty="0"/>
          </a:p>
        </p:txBody>
      </p:sp>
      <p:sp>
        <p:nvSpPr>
          <p:cNvPr id="3" name="Espace réservé de la date 2"/>
          <p:cNvSpPr>
            <a:spLocks noGrp="1"/>
          </p:cNvSpPr>
          <p:nvPr>
            <p:ph type="dt" sz="half" idx="10"/>
          </p:nvPr>
        </p:nvSpPr>
        <p:spPr bwMode="auto"/>
        <p:txBody>
          <a:bodyPr/>
          <a:lstStyle/>
          <a:p>
            <a:pPr algn="r">
              <a:defRPr/>
            </a:pPr>
            <a:r>
              <a:rPr lang="fr-FR" cap="all" dirty="0" smtClean="0"/>
              <a:t>16/11/2023</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a:t>
            </a:fld>
            <a:endParaRPr lang="fr-FR"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1632413811" name="Image 1632413810"/>
          <p:cNvPicPr>
            <a:picLocks noChangeAspect="1"/>
          </p:cNvPicPr>
          <p:nvPr/>
        </p:nvPicPr>
        <p:blipFill>
          <a:blip r:embed="rId3"/>
          <a:stretch/>
        </p:blipFill>
        <p:spPr bwMode="auto">
          <a:xfrm>
            <a:off x="180761" y="118762"/>
            <a:ext cx="1335606" cy="7925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sz="2400" dirty="0"/>
              <a:t>1. AAP Connaissances : </a:t>
            </a:r>
            <a:r>
              <a:rPr lang="fr-FR" sz="2200" dirty="0"/>
              <a:t>retour du MASA sur l’édition </a:t>
            </a:r>
            <a:r>
              <a:rPr lang="fr-FR" sz="2200" dirty="0" smtClean="0"/>
              <a:t>2023</a:t>
            </a:r>
            <a:endParaRPr sz="2200"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10</a:t>
            </a:fld>
            <a:endParaRPr lang="fr-FR" dirty="0"/>
          </a:p>
        </p:txBody>
      </p:sp>
      <p:sp>
        <p:nvSpPr>
          <p:cNvPr id="6" name="Espace réservé du contenu 5"/>
          <p:cNvSpPr>
            <a:spLocks noGrp="1"/>
          </p:cNvSpPr>
          <p:nvPr>
            <p:ph sz="quarter" idx="14"/>
          </p:nvPr>
        </p:nvSpPr>
        <p:spPr bwMode="auto">
          <a:xfrm>
            <a:off x="359999" y="1530553"/>
            <a:ext cx="8627490" cy="3368770"/>
          </a:xfrm>
        </p:spPr>
        <p:txBody>
          <a:bodyPr/>
          <a:lstStyle/>
          <a:p>
            <a:pPr marL="171450" indent="-171450" algn="just">
              <a:buFont typeface="Arial"/>
              <a:buChar char="•"/>
              <a:defRPr/>
            </a:pPr>
            <a:endParaRPr lang="fr-FR" sz="800" dirty="0"/>
          </a:p>
          <a:p>
            <a:pPr marL="171450" indent="-171450" algn="just">
              <a:buFont typeface="Arial"/>
              <a:buChar char="•"/>
              <a:defRPr/>
            </a:pPr>
            <a:r>
              <a:rPr lang="fr-FR" sz="1400" u="sng" dirty="0"/>
              <a:t>Les + des projets </a:t>
            </a:r>
            <a:r>
              <a:rPr lang="fr-FR" sz="1400" u="sng" dirty="0" smtClean="0"/>
              <a:t>2023 </a:t>
            </a:r>
            <a:r>
              <a:rPr lang="fr-FR" sz="1400" u="sng" dirty="0"/>
              <a:t>:</a:t>
            </a:r>
            <a:endParaRPr dirty="0"/>
          </a:p>
          <a:p>
            <a:pPr marL="423450" lvl="1" indent="-171450" algn="just">
              <a:spcBef>
                <a:spcPts val="0"/>
              </a:spcBef>
              <a:spcAft>
                <a:spcPts val="0"/>
              </a:spcAft>
              <a:defRPr/>
            </a:pPr>
            <a:r>
              <a:rPr lang="fr-FR" sz="1200" dirty="0"/>
              <a:t>Amélioration constatée de la qualité des projets</a:t>
            </a:r>
          </a:p>
          <a:p>
            <a:pPr marL="603450" lvl="2" indent="-171450" algn="just">
              <a:spcBef>
                <a:spcPts val="0"/>
              </a:spcBef>
              <a:spcAft>
                <a:spcPts val="0"/>
              </a:spcAft>
              <a:buFont typeface="Wingdings" panose="05000000000000000000" pitchFamily="2" charset="2"/>
              <a:buChar char="ü"/>
              <a:defRPr/>
            </a:pPr>
            <a:r>
              <a:rPr lang="fr-FR" sz="1100" dirty="0" smtClean="0"/>
              <a:t>Constructions </a:t>
            </a:r>
            <a:r>
              <a:rPr lang="fr-FR" sz="1100" dirty="0"/>
              <a:t>scientifiques, techniques, méthodologiques rigoureuses, qui émanent de besoins de la profession</a:t>
            </a:r>
            <a:endParaRPr dirty="0"/>
          </a:p>
          <a:p>
            <a:pPr marL="603450" lvl="2" indent="-171450" algn="just">
              <a:spcBef>
                <a:spcPts val="0"/>
              </a:spcBef>
              <a:spcAft>
                <a:spcPts val="0"/>
              </a:spcAft>
              <a:buFont typeface="Wingdings" panose="05000000000000000000" pitchFamily="2" charset="2"/>
              <a:buChar char="ü"/>
              <a:defRPr/>
            </a:pPr>
            <a:r>
              <a:rPr lang="fr-FR" sz="1100" dirty="0"/>
              <a:t>Argumentaires et bibliographies de qualité</a:t>
            </a:r>
            <a:endParaRPr dirty="0"/>
          </a:p>
          <a:p>
            <a:pPr marL="423450" lvl="1" indent="-171450" algn="just">
              <a:spcBef>
                <a:spcPts val="0"/>
              </a:spcBef>
              <a:spcAft>
                <a:spcPts val="0"/>
              </a:spcAft>
              <a:defRPr/>
            </a:pPr>
            <a:r>
              <a:rPr lang="fr-FR" sz="1200" dirty="0"/>
              <a:t>Cohérence et diversité des partenaires et de leur nombre par rapport au sujet, aux enjeux et aux ambitions</a:t>
            </a:r>
            <a:endParaRPr dirty="0"/>
          </a:p>
          <a:p>
            <a:pPr marL="171450" indent="-171450" algn="just">
              <a:buFont typeface="Arial"/>
              <a:buChar char="•"/>
              <a:defRPr/>
            </a:pPr>
            <a:endParaRPr lang="fr-FR" sz="800" dirty="0"/>
          </a:p>
          <a:p>
            <a:pPr marL="171450" indent="-171450" algn="just">
              <a:buFont typeface="Arial"/>
              <a:buChar char="•"/>
              <a:defRPr/>
            </a:pPr>
            <a:r>
              <a:rPr lang="fr-FR" sz="1400" u="sng" dirty="0"/>
              <a:t>Les améliorations attendues pour </a:t>
            </a:r>
            <a:r>
              <a:rPr lang="fr-FR" sz="1400" u="sng" dirty="0" smtClean="0"/>
              <a:t>2024 </a:t>
            </a:r>
            <a:r>
              <a:rPr lang="fr-FR" sz="1400" u="sng" dirty="0"/>
              <a:t>:   </a:t>
            </a:r>
            <a:endParaRPr dirty="0"/>
          </a:p>
          <a:p>
            <a:pPr marL="423450" lvl="1" indent="-171450" algn="just">
              <a:spcBef>
                <a:spcPts val="0"/>
              </a:spcBef>
              <a:spcAft>
                <a:spcPts val="0"/>
              </a:spcAft>
              <a:defRPr/>
            </a:pPr>
            <a:r>
              <a:rPr lang="fr-FR" sz="1200" dirty="0"/>
              <a:t>Approche globale des études proposées (dont </a:t>
            </a:r>
            <a:r>
              <a:rPr lang="fr-FR" sz="1200" dirty="0" smtClean="0"/>
              <a:t>économique et sociétale) </a:t>
            </a:r>
            <a:r>
              <a:rPr lang="fr-FR" sz="1200" dirty="0"/>
              <a:t>vers une approche système (enjeu de la reconception), avec des analyses de risques</a:t>
            </a:r>
            <a:endParaRPr dirty="0"/>
          </a:p>
          <a:p>
            <a:pPr marL="423450" lvl="1" indent="-171450" algn="just">
              <a:spcBef>
                <a:spcPts val="0"/>
              </a:spcBef>
              <a:spcAft>
                <a:spcPts val="0"/>
              </a:spcAft>
              <a:defRPr/>
            </a:pPr>
            <a:r>
              <a:rPr lang="fr-FR" sz="1200" dirty="0"/>
              <a:t>Choix des indicateurs des projets (réalisation, résultats, moyens, impacts)</a:t>
            </a:r>
            <a:endParaRPr dirty="0"/>
          </a:p>
          <a:p>
            <a:pPr marL="423450" lvl="1" indent="-171450" algn="just">
              <a:spcBef>
                <a:spcPts val="0"/>
              </a:spcBef>
              <a:spcAft>
                <a:spcPts val="0"/>
              </a:spcAft>
              <a:defRPr/>
            </a:pPr>
            <a:r>
              <a:rPr lang="fr-FR" sz="1200" dirty="0"/>
              <a:t>Des projets multifilières pour répondre aux problématiques des exploitations et des </a:t>
            </a:r>
            <a:r>
              <a:rPr lang="fr-FR" sz="1200" dirty="0" smtClean="0"/>
              <a:t>territoires</a:t>
            </a:r>
            <a:endParaRPr lang="fr-FR" dirty="0"/>
          </a:p>
          <a:p>
            <a:pPr marL="423450" lvl="1" indent="-171450" algn="just">
              <a:spcBef>
                <a:spcPts val="0"/>
              </a:spcBef>
              <a:spcAft>
                <a:spcPts val="0"/>
              </a:spcAft>
              <a:defRPr/>
            </a:pPr>
            <a:r>
              <a:rPr lang="fr-FR" sz="1200" dirty="0" smtClean="0"/>
              <a:t>Des projets sur les thématiques prioritaires + : Mobilisation du levier numérique, Amélioration du bien-être animal, Renouvellement des générations</a:t>
            </a:r>
            <a:endParaRPr lang="fr-FR"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515322875" name="Image 515322874"/>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dirty="0"/>
              <a:t>2. AAP Démultiplication</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11</a:t>
            </a:fld>
            <a:endParaRPr lang="fr-FR" dirty="0"/>
          </a:p>
        </p:txBody>
      </p:sp>
      <p:sp>
        <p:nvSpPr>
          <p:cNvPr id="6" name="Espace réservé du contenu 5"/>
          <p:cNvSpPr>
            <a:spLocks noGrp="1"/>
          </p:cNvSpPr>
          <p:nvPr>
            <p:ph sz="quarter" idx="14"/>
          </p:nvPr>
        </p:nvSpPr>
        <p:spPr bwMode="auto">
          <a:xfrm>
            <a:off x="323528" y="2211710"/>
            <a:ext cx="8424000" cy="2516597"/>
          </a:xfrm>
        </p:spPr>
        <p:txBody>
          <a:bodyPr/>
          <a:lstStyle/>
          <a:p>
            <a:pPr marL="171450" indent="-171450" algn="just">
              <a:buFont typeface="Arial"/>
              <a:buChar char="•"/>
              <a:defRPr/>
            </a:pPr>
            <a:r>
              <a:rPr lang="fr-FR" sz="1400" u="sng" dirty="0"/>
              <a:t>Objectif</a:t>
            </a:r>
            <a:r>
              <a:rPr lang="fr-FR" sz="1400" dirty="0"/>
              <a:t> : </a:t>
            </a:r>
            <a:r>
              <a:rPr lang="fr-FR" sz="1200" dirty="0"/>
              <a:t>Mise en place </a:t>
            </a:r>
            <a:r>
              <a:rPr lang="fr-FR" sz="1200" dirty="0">
                <a:solidFill>
                  <a:srgbClr val="0070C0"/>
                </a:solidFill>
              </a:rPr>
              <a:t>d’actions d’accompagnement, de transfert et de conseil agricole</a:t>
            </a:r>
            <a:r>
              <a:rPr lang="fr-FR" sz="1200" dirty="0"/>
              <a:t> afin de </a:t>
            </a:r>
            <a:r>
              <a:rPr lang="fr-FR" sz="1200" dirty="0">
                <a:solidFill>
                  <a:srgbClr val="0070C0"/>
                </a:solidFill>
              </a:rPr>
              <a:t>faciliter la détermination par chaque agriculteur</a:t>
            </a:r>
            <a:r>
              <a:rPr lang="fr-FR" sz="1200" dirty="0"/>
              <a:t>, des connaissances, outils et méthodes finalisés et déjà éprouvés sur le terrain, y compris des innovations repérées chez des agriculteurs, à mettre en œuvre dans son contexte d’exploitation</a:t>
            </a:r>
            <a:endParaRPr dirty="0"/>
          </a:p>
          <a:p>
            <a:pPr marL="171450" indent="-171450" algn="just">
              <a:buFont typeface="Arial"/>
              <a:buChar char="•"/>
              <a:defRPr/>
            </a:pPr>
            <a:endParaRPr lang="fr-FR" sz="1200" dirty="0"/>
          </a:p>
          <a:p>
            <a:pPr marL="171450" indent="-171450" algn="just">
              <a:buFont typeface="Arial"/>
              <a:buChar char="•"/>
              <a:defRPr/>
            </a:pPr>
            <a:r>
              <a:rPr lang="fr-FR" sz="1400" u="sng" dirty="0"/>
              <a:t>Types de projets attendus</a:t>
            </a:r>
            <a:r>
              <a:rPr lang="fr-FR" sz="1400" dirty="0"/>
              <a:t>: </a:t>
            </a:r>
            <a:r>
              <a:rPr lang="fr-FR" sz="1200" dirty="0"/>
              <a:t>Répétition de démonstrations et d’expérimentations chez et avec les agriculteurs, conduite d'animation et facilitation d'échanges de pratiques entre agriculteurs, méthodes et programmes de conseil stratégique individuel et/ou collectif, des réalisations concrètes dans les exploitations, levée des freins aux transitions, ….</a:t>
            </a:r>
            <a:endParaRPr dirty="0"/>
          </a:p>
          <a:p>
            <a:pPr marL="171450" indent="-171450" algn="just">
              <a:buFont typeface="Arial"/>
              <a:buChar char="•"/>
              <a:defRPr/>
            </a:pPr>
            <a:endParaRPr lang="fr-FR" sz="1400"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982011330" name="Image 982011329"/>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dirty="0"/>
              <a:t>2. AAP Démultiplication</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12</a:t>
            </a:fld>
            <a:endParaRPr lang="fr-FR" dirty="0"/>
          </a:p>
        </p:txBody>
      </p:sp>
      <p:sp>
        <p:nvSpPr>
          <p:cNvPr id="6" name="Espace réservé du contenu 5"/>
          <p:cNvSpPr>
            <a:spLocks noGrp="1"/>
          </p:cNvSpPr>
          <p:nvPr>
            <p:ph sz="quarter" idx="14"/>
          </p:nvPr>
        </p:nvSpPr>
        <p:spPr bwMode="auto">
          <a:xfrm>
            <a:off x="359999" y="1027787"/>
            <a:ext cx="8424000" cy="3240360"/>
          </a:xfrm>
        </p:spPr>
        <p:txBody>
          <a:bodyPr/>
          <a:lstStyle/>
          <a:p>
            <a:pPr marL="423450" lvl="1" indent="-171450" algn="just">
              <a:spcBef>
                <a:spcPts val="0"/>
              </a:spcBef>
              <a:spcAft>
                <a:spcPts val="0"/>
              </a:spcAft>
              <a:defRPr/>
            </a:pPr>
            <a:endParaRPr lang="fr-FR" sz="1200" u="sng" dirty="0"/>
          </a:p>
          <a:p>
            <a:pPr marL="171450" indent="-171450" algn="just">
              <a:buFont typeface="Arial"/>
              <a:buChar char="•"/>
              <a:defRPr/>
            </a:pPr>
            <a:r>
              <a:rPr lang="fr-FR" sz="1400" u="sng" dirty="0"/>
              <a:t>Exemples de projets retenus en </a:t>
            </a:r>
            <a:r>
              <a:rPr lang="fr-FR" sz="1400" u="sng" dirty="0" smtClean="0"/>
              <a:t>202</a:t>
            </a:r>
            <a:r>
              <a:rPr lang="fr-FR" sz="1400" u="sng" dirty="0"/>
              <a:t>3</a:t>
            </a:r>
            <a:r>
              <a:rPr lang="fr-FR" sz="1400" u="sng" dirty="0" smtClean="0"/>
              <a:t> </a:t>
            </a:r>
            <a:r>
              <a:rPr lang="fr-FR" sz="1400" u="sng" dirty="0"/>
              <a:t>:</a:t>
            </a:r>
            <a:endParaRPr dirty="0"/>
          </a:p>
          <a:p>
            <a:pPr marL="171450" indent="-171450" algn="just">
              <a:buFont typeface="Arial"/>
              <a:buChar char="•"/>
              <a:defRPr/>
            </a:pPr>
            <a:endParaRPr dirty="0"/>
          </a:p>
          <a:p>
            <a:pPr marL="423450" lvl="1" indent="-171450" algn="just">
              <a:spcBef>
                <a:spcPts val="0"/>
              </a:spcBef>
              <a:spcAft>
                <a:spcPts val="0"/>
              </a:spcAft>
              <a:defRPr/>
            </a:pPr>
            <a:r>
              <a:rPr lang="fr-FR" sz="1200" i="1" dirty="0"/>
              <a:t>L’innovation sociale au service de l’émergence d’une nouvelle génération de porteurs de projet d’installation agricole</a:t>
            </a:r>
            <a:r>
              <a:rPr lang="fr-FR" sz="1200" i="1" dirty="0" smtClean="0"/>
              <a:t>.(EMERGENCE)</a:t>
            </a:r>
          </a:p>
          <a:p>
            <a:pPr marL="423450" lvl="1" indent="-171450" algn="just">
              <a:spcBef>
                <a:spcPts val="0"/>
              </a:spcBef>
              <a:spcAft>
                <a:spcPts val="0"/>
              </a:spcAft>
              <a:defRPr/>
            </a:pPr>
            <a:endParaRPr lang="fr-FR" sz="1200" i="1" dirty="0" smtClean="0"/>
          </a:p>
          <a:p>
            <a:pPr marL="423450" lvl="1" indent="-171450" algn="just">
              <a:spcBef>
                <a:spcPts val="0"/>
              </a:spcBef>
              <a:spcAft>
                <a:spcPts val="0"/>
              </a:spcAft>
              <a:defRPr/>
            </a:pPr>
            <a:r>
              <a:rPr lang="fr-FR" sz="1200" i="1" dirty="0" smtClean="0"/>
              <a:t>COopérer </a:t>
            </a:r>
            <a:r>
              <a:rPr lang="fr-FR" sz="1200" i="1" dirty="0"/>
              <a:t>iNNover Essaimer et Capitaliser pour TransmettrE: Aller chercher des cédants et des repreneurs et faire coïncider leurs projets pour le renouvellement des générations </a:t>
            </a:r>
            <a:r>
              <a:rPr lang="fr-FR" sz="1200" i="1" dirty="0" smtClean="0"/>
              <a:t>agricoles (CONNECT)</a:t>
            </a:r>
          </a:p>
          <a:p>
            <a:pPr marL="423450" lvl="1" indent="-171450" algn="just">
              <a:spcBef>
                <a:spcPts val="0"/>
              </a:spcBef>
              <a:spcAft>
                <a:spcPts val="0"/>
              </a:spcAft>
              <a:defRPr/>
            </a:pPr>
            <a:endParaRPr lang="fr-FR" sz="1200" i="1" dirty="0" smtClean="0"/>
          </a:p>
          <a:p>
            <a:pPr marL="423450" lvl="1" indent="-171450" algn="just">
              <a:spcBef>
                <a:spcPts val="0"/>
              </a:spcBef>
              <a:spcAft>
                <a:spcPts val="0"/>
              </a:spcAft>
              <a:defRPr/>
            </a:pPr>
            <a:r>
              <a:rPr lang="fr-FR" sz="1200" i="1" dirty="0" smtClean="0"/>
              <a:t>Mieux </a:t>
            </a:r>
            <a:r>
              <a:rPr lang="fr-FR" sz="1200" i="1" dirty="0"/>
              <a:t>valoriser les engrais organiques sur les exploitations agricoles : l’épandage au cœur de multiples </a:t>
            </a:r>
            <a:r>
              <a:rPr lang="fr-FR" sz="1200" i="1" dirty="0" smtClean="0"/>
              <a:t>enjeux (</a:t>
            </a:r>
            <a:r>
              <a:rPr lang="fr-FR" sz="1200" i="1" dirty="0" smtClean="0"/>
              <a:t>Val’Or</a:t>
            </a:r>
            <a:r>
              <a:rPr lang="fr-FR" sz="1200" i="1" dirty="0" smtClean="0"/>
              <a:t>)</a:t>
            </a:r>
          </a:p>
          <a:p>
            <a:pPr marL="423450" lvl="1" indent="-171450" algn="just">
              <a:spcBef>
                <a:spcPts val="0"/>
              </a:spcBef>
              <a:spcAft>
                <a:spcPts val="0"/>
              </a:spcAft>
              <a:defRPr/>
            </a:pPr>
            <a:endParaRPr lang="fr-FR" sz="1200" i="1" dirty="0" smtClean="0"/>
          </a:p>
          <a:p>
            <a:pPr marL="423450" lvl="1" indent="-171450" algn="just">
              <a:spcBef>
                <a:spcPts val="0"/>
              </a:spcBef>
              <a:spcAft>
                <a:spcPts val="0"/>
              </a:spcAft>
              <a:defRPr/>
            </a:pPr>
            <a:r>
              <a:rPr lang="fr-FR" sz="1200" i="1" dirty="0"/>
              <a:t>(Ovin Caprin ALImentation PROtéique) : Optimiser la conduite alimentaire des </a:t>
            </a:r>
            <a:r>
              <a:rPr lang="fr-FR" sz="1200" i="1" dirty="0" smtClean="0"/>
              <a:t>troupeaux caprins </a:t>
            </a:r>
            <a:r>
              <a:rPr lang="fr-FR" sz="1200" i="1" dirty="0"/>
              <a:t>et ovins laitiers pour une meilleure efficience d’utilisation des aliments </a:t>
            </a:r>
            <a:r>
              <a:rPr lang="fr-FR" sz="1200" i="1" dirty="0" smtClean="0"/>
              <a:t>protéiques.(OCALIPRO)</a:t>
            </a:r>
            <a:endParaRPr lang="fr-FR" dirty="0"/>
          </a:p>
          <a:p>
            <a:pPr marL="423450" lvl="1" indent="-171450" algn="just">
              <a:spcBef>
                <a:spcPts val="0"/>
              </a:spcBef>
              <a:spcAft>
                <a:spcPts val="0"/>
              </a:spcAft>
              <a:defRPr/>
            </a:pPr>
            <a:endParaRPr lang="fr-FR" dirty="0"/>
          </a:p>
          <a:p>
            <a:pPr marL="423450" lvl="1" indent="-171450" algn="just">
              <a:spcBef>
                <a:spcPts val="0"/>
              </a:spcBef>
              <a:spcAft>
                <a:spcPts val="0"/>
              </a:spcAft>
              <a:defRPr/>
            </a:pPr>
            <a:r>
              <a:rPr lang="fr-FR" sz="1200" i="1" dirty="0"/>
              <a:t>Favoriser la prévention sanitaire dans les élevages indépendants (hors filières organisées), en productions avicole et porcine, en renforçant l’accompagnement via des méthodes et outils </a:t>
            </a:r>
            <a:r>
              <a:rPr lang="fr-FR" sz="1200" i="1" dirty="0" smtClean="0"/>
              <a:t>adaptés (SATELITE)</a:t>
            </a:r>
          </a:p>
          <a:p>
            <a:pPr marL="423450" lvl="1" indent="-171450" algn="just">
              <a:spcBef>
                <a:spcPts val="0"/>
              </a:spcBef>
              <a:spcAft>
                <a:spcPts val="0"/>
              </a:spcAft>
              <a:defRPr/>
            </a:pPr>
            <a:endParaRPr lang="fr-FR" sz="1200" i="1" dirty="0" smtClean="0"/>
          </a:p>
          <a:p>
            <a:pPr marL="423450" lvl="1" indent="-171450" algn="just">
              <a:spcBef>
                <a:spcPts val="0"/>
              </a:spcBef>
              <a:spcAft>
                <a:spcPts val="0"/>
              </a:spcAft>
              <a:defRPr/>
            </a:pPr>
            <a:r>
              <a:rPr lang="fr-FR" sz="1200" i="1" dirty="0"/>
              <a:t>Accompagner conseillers et éleveurs vers le Changement au Bien-être </a:t>
            </a:r>
            <a:r>
              <a:rPr lang="fr-FR" sz="1200" i="1" dirty="0" smtClean="0"/>
              <a:t>Animal (ACHABA)</a:t>
            </a:r>
            <a:endParaRPr sz="1200" i="1"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1646299849" name="Image 1646299848"/>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sz="2400" dirty="0"/>
              <a:t>2. AAP Démultiplication : </a:t>
            </a:r>
            <a:r>
              <a:rPr lang="fr-FR" sz="2000" dirty="0"/>
              <a:t>retour du MASA sur l’édition 2022</a:t>
            </a:r>
            <a:endParaRPr sz="2000"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13</a:t>
            </a:fld>
            <a:endParaRPr lang="fr-FR" dirty="0"/>
          </a:p>
        </p:txBody>
      </p:sp>
      <p:sp>
        <p:nvSpPr>
          <p:cNvPr id="6" name="Espace réservé du contenu 5"/>
          <p:cNvSpPr>
            <a:spLocks noGrp="1"/>
          </p:cNvSpPr>
          <p:nvPr>
            <p:ph sz="quarter" idx="14"/>
          </p:nvPr>
        </p:nvSpPr>
        <p:spPr bwMode="auto">
          <a:xfrm>
            <a:off x="323528" y="1620000"/>
            <a:ext cx="8424000" cy="3108307"/>
          </a:xfrm>
        </p:spPr>
        <p:txBody>
          <a:bodyPr/>
          <a:lstStyle/>
          <a:p>
            <a:pPr marL="171450" indent="-171450" algn="just">
              <a:buFont typeface="Arial"/>
              <a:buChar char="•"/>
              <a:defRPr/>
            </a:pPr>
            <a:r>
              <a:rPr lang="fr-FR" sz="1400" u="sng" dirty="0"/>
              <a:t>Les + des projets </a:t>
            </a:r>
            <a:r>
              <a:rPr lang="fr-FR" sz="1400" u="sng" dirty="0" smtClean="0"/>
              <a:t>2023 </a:t>
            </a:r>
            <a:r>
              <a:rPr lang="fr-FR" sz="1400" dirty="0"/>
              <a:t>:</a:t>
            </a:r>
            <a:endParaRPr dirty="0"/>
          </a:p>
          <a:p>
            <a:pPr marL="423450" lvl="1" indent="-171450" algn="just">
              <a:spcBef>
                <a:spcPts val="0"/>
              </a:spcBef>
              <a:spcAft>
                <a:spcPts val="0"/>
              </a:spcAft>
              <a:defRPr/>
            </a:pPr>
            <a:r>
              <a:rPr lang="fr-FR" sz="1200" dirty="0"/>
              <a:t>Amélioration constatée de la qualité des projets</a:t>
            </a:r>
          </a:p>
          <a:p>
            <a:pPr marL="660600" lvl="2" indent="-228600" algn="just">
              <a:spcBef>
                <a:spcPts val="0"/>
              </a:spcBef>
              <a:spcAft>
                <a:spcPts val="0"/>
              </a:spcAft>
              <a:buFont typeface="Wingdings" panose="05000000000000000000" pitchFamily="2" charset="2"/>
              <a:buChar char="ü"/>
              <a:defRPr/>
            </a:pPr>
            <a:r>
              <a:rPr lang="fr-FR" sz="1100" dirty="0"/>
              <a:t>Cohérence et diversité des partenaires par rapport </a:t>
            </a:r>
            <a:r>
              <a:rPr lang="fr-FR" sz="1100" dirty="0" smtClean="0"/>
              <a:t>à </a:t>
            </a:r>
            <a:r>
              <a:rPr lang="fr-FR" sz="1100" dirty="0"/>
              <a:t>l’enjeu de démultiplication, </a:t>
            </a:r>
            <a:r>
              <a:rPr lang="fr-FR" sz="1100" dirty="0" smtClean="0"/>
              <a:t>levier d’essaimage (</a:t>
            </a:r>
            <a:r>
              <a:rPr lang="fr-FR" sz="1100" dirty="0"/>
              <a:t>notamment implication des coopératives, des établissements d’enseignements agricoles, des instituts de recherche sur les sciences cognitives et freins aux changements)  =&gt; Dimension collective</a:t>
            </a:r>
            <a:endParaRPr lang="fr-FR" dirty="0"/>
          </a:p>
          <a:p>
            <a:pPr marL="603450" lvl="2" indent="-171450" algn="just">
              <a:spcBef>
                <a:spcPts val="0"/>
              </a:spcBef>
              <a:spcAft>
                <a:spcPts val="0"/>
              </a:spcAft>
              <a:buFont typeface="Wingdings" panose="05000000000000000000" pitchFamily="2" charset="2"/>
              <a:buChar char="ü"/>
              <a:defRPr/>
            </a:pPr>
            <a:r>
              <a:rPr lang="fr-FR" sz="1100" dirty="0" smtClean="0"/>
              <a:t>Argumentaires </a:t>
            </a:r>
            <a:r>
              <a:rPr lang="fr-FR" sz="1100" dirty="0"/>
              <a:t>et bibliographies de qualité</a:t>
            </a:r>
            <a:endParaRPr lang="fr-FR" dirty="0"/>
          </a:p>
          <a:p>
            <a:pPr marL="423450" lvl="1" indent="-171450" algn="just">
              <a:spcBef>
                <a:spcPts val="0"/>
              </a:spcBef>
              <a:spcAft>
                <a:spcPts val="0"/>
              </a:spcAft>
              <a:defRPr/>
            </a:pPr>
            <a:endParaRPr lang="fr-FR" sz="1200" dirty="0"/>
          </a:p>
          <a:p>
            <a:pPr marL="171450" indent="-171450" algn="just">
              <a:buFont typeface="Arial"/>
              <a:buChar char="•"/>
              <a:defRPr/>
            </a:pPr>
            <a:r>
              <a:rPr lang="fr-FR" sz="1400" u="sng" dirty="0"/>
              <a:t>Les améliorations attendues pour </a:t>
            </a:r>
            <a:r>
              <a:rPr lang="fr-FR" sz="1400" u="sng" dirty="0" smtClean="0"/>
              <a:t>2024 </a:t>
            </a:r>
            <a:r>
              <a:rPr lang="fr-FR" sz="1400" dirty="0"/>
              <a:t>:   </a:t>
            </a:r>
            <a:endParaRPr dirty="0"/>
          </a:p>
          <a:p>
            <a:pPr marL="423450" lvl="1" indent="-171450" algn="just">
              <a:spcBef>
                <a:spcPts val="0"/>
              </a:spcBef>
              <a:spcAft>
                <a:spcPts val="0"/>
              </a:spcAft>
              <a:defRPr/>
            </a:pPr>
            <a:r>
              <a:rPr lang="fr-FR" sz="1200" b="0" i="0" u="none" strike="noStrike" cap="none" spc="0" dirty="0">
                <a:solidFill>
                  <a:schemeClr val="tx1"/>
                </a:solidFill>
                <a:latin typeface="+mn-lt"/>
                <a:ea typeface="+mn-ea"/>
                <a:cs typeface="+mn-cs"/>
              </a:rPr>
              <a:t>Choix des indicateurs des projets (réalisation, résultats, moyens, impacts)</a:t>
            </a:r>
            <a:endParaRPr dirty="0"/>
          </a:p>
          <a:p>
            <a:pPr marL="423450" lvl="1" indent="-171450" algn="just">
              <a:spcBef>
                <a:spcPts val="0"/>
              </a:spcBef>
              <a:spcAft>
                <a:spcPts val="0"/>
              </a:spcAft>
              <a:defRPr/>
            </a:pPr>
            <a:r>
              <a:rPr lang="fr-FR" sz="1200" dirty="0"/>
              <a:t>Des projets qui ne prennent en compte que les efforts de démultiplication et non pas l’acquisition de connaissances</a:t>
            </a:r>
          </a:p>
          <a:p>
            <a:pPr marL="423450" lvl="1" indent="-171450" algn="just">
              <a:spcBef>
                <a:spcPts val="0"/>
              </a:spcBef>
              <a:spcAft>
                <a:spcPts val="0"/>
              </a:spcAft>
              <a:defRPr/>
            </a:pPr>
            <a:r>
              <a:rPr lang="fr-FR" sz="1200" dirty="0"/>
              <a:t>Des innovations dans la méthodologie et outils de transfert et d’appropriation (prise de risque attendue</a:t>
            </a:r>
            <a:r>
              <a:rPr lang="fr-FR" sz="1200" dirty="0" smtClean="0"/>
              <a:t>)</a:t>
            </a:r>
          </a:p>
          <a:p>
            <a:pPr marL="423450" lvl="1" indent="-171450" algn="just">
              <a:spcBef>
                <a:spcPts val="0"/>
              </a:spcBef>
              <a:spcAft>
                <a:spcPts val="0"/>
              </a:spcAft>
              <a:defRPr/>
            </a:pPr>
            <a:r>
              <a:rPr lang="fr-FR" sz="1200" dirty="0"/>
              <a:t>Des projets multifilières pour répondre aux problématiques des exploitations et des territoires</a:t>
            </a:r>
            <a:endParaRPr sz="1200" dirty="0"/>
          </a:p>
          <a:p>
            <a:pPr marL="423450" lvl="1" indent="-171450" algn="just">
              <a:spcBef>
                <a:spcPts val="0"/>
              </a:spcBef>
              <a:spcAft>
                <a:spcPts val="0"/>
              </a:spcAft>
              <a:defRPr/>
            </a:pPr>
            <a:r>
              <a:rPr lang="fr-FR" sz="1200" dirty="0"/>
              <a:t>Développement sur la pérennité de l’action après l’AAP</a:t>
            </a:r>
            <a:endParaRPr dirty="0"/>
          </a:p>
          <a:p>
            <a:pPr marL="423450" lvl="1" indent="-171450" algn="just">
              <a:spcBef>
                <a:spcPts val="0"/>
              </a:spcBef>
              <a:spcAft>
                <a:spcPts val="0"/>
              </a:spcAft>
              <a:defRPr/>
            </a:pPr>
            <a:endParaRPr lang="fr-FR" sz="1200" dirty="0"/>
          </a:p>
          <a:p>
            <a:pPr marL="423450" lvl="1" indent="-171450" algn="just">
              <a:spcBef>
                <a:spcPts val="0"/>
              </a:spcBef>
              <a:spcAft>
                <a:spcPts val="0"/>
              </a:spcAft>
              <a:defRPr/>
            </a:pPr>
            <a:endParaRPr lang="fr-FR" sz="1200" dirty="0"/>
          </a:p>
          <a:p>
            <a:pPr marL="171450" indent="-171450" algn="just">
              <a:buFont typeface="Arial"/>
              <a:buChar char="•"/>
              <a:defRPr/>
            </a:pPr>
            <a:endParaRPr lang="fr-FR" sz="1400" dirty="0"/>
          </a:p>
          <a:p>
            <a:pPr marL="423450" lvl="1" indent="-171450">
              <a:defRPr/>
            </a:pPr>
            <a:endParaRPr lang="fr-FR"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2035515252" name="Image 2035515251"/>
          <p:cNvPicPr>
            <a:picLocks noChangeAspect="1"/>
          </p:cNvPicPr>
          <p:nvPr/>
        </p:nvPicPr>
        <p:blipFill>
          <a:blip r:embed="rId3"/>
          <a:stretch/>
        </p:blipFill>
        <p:spPr bwMode="auto">
          <a:xfrm>
            <a:off x="285049" y="97904"/>
            <a:ext cx="1022742" cy="606882"/>
          </a:xfrm>
          <a:prstGeom prst="rect">
            <a:avLst/>
          </a:prstGeom>
        </p:spPr>
      </p:pic>
      <p:sp>
        <p:nvSpPr>
          <p:cNvPr id="12"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dirty="0"/>
              <a:t>3. AAP Co-Innovations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14</a:t>
            </a:fld>
            <a:endParaRPr lang="fr-FR" dirty="0"/>
          </a:p>
        </p:txBody>
      </p:sp>
      <p:sp>
        <p:nvSpPr>
          <p:cNvPr id="6" name="Espace réservé du contenu 5"/>
          <p:cNvSpPr>
            <a:spLocks noGrp="1"/>
          </p:cNvSpPr>
          <p:nvPr>
            <p:ph sz="quarter" idx="14"/>
          </p:nvPr>
        </p:nvSpPr>
        <p:spPr bwMode="auto">
          <a:xfrm>
            <a:off x="359998" y="1873188"/>
            <a:ext cx="8424000" cy="2786793"/>
          </a:xfrm>
        </p:spPr>
        <p:txBody>
          <a:bodyPr/>
          <a:lstStyle/>
          <a:p>
            <a:pPr marL="171450" indent="-171450" algn="just">
              <a:buFont typeface="Arial"/>
              <a:buChar char="•"/>
              <a:defRPr/>
            </a:pPr>
            <a:r>
              <a:rPr lang="fr-FR" sz="1400" u="sng" dirty="0"/>
              <a:t>Objectif</a:t>
            </a:r>
            <a:r>
              <a:rPr lang="fr-FR" sz="1400" dirty="0"/>
              <a:t> : </a:t>
            </a:r>
            <a:r>
              <a:rPr lang="fr-FR" sz="1200" dirty="0"/>
              <a:t>Constitution de </a:t>
            </a:r>
            <a:r>
              <a:rPr lang="fr-FR" sz="1200" dirty="0">
                <a:solidFill>
                  <a:srgbClr val="0070C0"/>
                </a:solidFill>
              </a:rPr>
              <a:t>partenariats entre les agriculteurs et les acteurs de la recherche et du développement,</a:t>
            </a:r>
            <a:r>
              <a:rPr lang="fr-FR" sz="1200" dirty="0"/>
              <a:t> pour </a:t>
            </a:r>
            <a:r>
              <a:rPr lang="fr-FR" sz="1200" dirty="0">
                <a:solidFill>
                  <a:srgbClr val="0070C0"/>
                </a:solidFill>
              </a:rPr>
              <a:t>obtenir des innovations techniques, organisationnelles, économiques et/ou sociales </a:t>
            </a:r>
            <a:r>
              <a:rPr lang="fr-FR" sz="1200" dirty="0"/>
              <a:t>et </a:t>
            </a:r>
            <a:r>
              <a:rPr lang="fr-FR" sz="1200" dirty="0">
                <a:solidFill>
                  <a:srgbClr val="0070C0"/>
                </a:solidFill>
              </a:rPr>
              <a:t>mises en application simultanées </a:t>
            </a:r>
            <a:r>
              <a:rPr lang="fr-FR" sz="1200" dirty="0"/>
              <a:t>dans le temps du projet. Allers-retours entre environnement réel et simulé, </a:t>
            </a:r>
            <a:r>
              <a:rPr lang="fr-FR" sz="1200" dirty="0">
                <a:solidFill>
                  <a:srgbClr val="0070C0"/>
                </a:solidFill>
              </a:rPr>
              <a:t>recherche participative</a:t>
            </a:r>
            <a:r>
              <a:rPr lang="fr-FR" sz="1200" dirty="0"/>
              <a:t>, pour une bonne prise en compte en amont des réalités du terrain et une interrogation par la recherche de son déploiement dans les exploitations tout au long du projet</a:t>
            </a:r>
            <a:endParaRPr dirty="0"/>
          </a:p>
          <a:p>
            <a:pPr marL="171450" indent="-171450" algn="just">
              <a:buFont typeface="Arial"/>
              <a:buChar char="•"/>
              <a:defRPr/>
            </a:pPr>
            <a:endParaRPr lang="fr-FR" sz="1400" dirty="0"/>
          </a:p>
          <a:p>
            <a:pPr marL="171450" indent="-171450" algn="just">
              <a:buFont typeface="Arial"/>
              <a:buChar char="•"/>
              <a:defRPr/>
            </a:pPr>
            <a:r>
              <a:rPr lang="fr-FR" sz="1400" u="sng" dirty="0"/>
              <a:t>Types de projets attendus</a:t>
            </a:r>
            <a:r>
              <a:rPr lang="fr-FR" sz="1400" dirty="0"/>
              <a:t>: </a:t>
            </a:r>
            <a:r>
              <a:rPr lang="fr-FR" sz="1200" dirty="0"/>
              <a:t>Mise au point de nouveaux outils (dont OAD), pratiques, matériels en renouvelant les méthodes de travail et d’organisation; Mobiliser, appliquer et/ou développer des méthodes de conceptions collaboratives, des démarches de co-évaluation in itinere de la solution innovante, …</a:t>
            </a:r>
            <a:endParaRPr dirty="0"/>
          </a:p>
          <a:p>
            <a:pPr marL="171450" indent="-171450" algn="just">
              <a:buFont typeface="Arial"/>
              <a:buChar char="•"/>
              <a:defRPr/>
            </a:pPr>
            <a:endParaRPr lang="fr-FR" sz="1400" dirty="0"/>
          </a:p>
          <a:p>
            <a:pPr algn="just">
              <a:defRPr/>
            </a:pPr>
            <a:endParaRPr lang="fr-FR" sz="1400"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221907294" name="Image 221907293"/>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dirty="0"/>
              <a:t>3. AAP Co-Innovations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15</a:t>
            </a:fld>
            <a:endParaRPr lang="fr-FR" dirty="0"/>
          </a:p>
        </p:txBody>
      </p:sp>
      <p:sp>
        <p:nvSpPr>
          <p:cNvPr id="6" name="Espace réservé du contenu 5"/>
          <p:cNvSpPr>
            <a:spLocks noGrp="1"/>
          </p:cNvSpPr>
          <p:nvPr>
            <p:ph sz="quarter" idx="14"/>
          </p:nvPr>
        </p:nvSpPr>
        <p:spPr bwMode="auto">
          <a:xfrm>
            <a:off x="345236" y="1102759"/>
            <a:ext cx="8424000" cy="3168351"/>
          </a:xfrm>
        </p:spPr>
        <p:txBody>
          <a:bodyPr/>
          <a:lstStyle/>
          <a:p>
            <a:pPr algn="just">
              <a:defRPr/>
            </a:pPr>
            <a:endParaRPr lang="fr-FR" sz="1200" i="1" dirty="0"/>
          </a:p>
          <a:p>
            <a:pPr marL="423450" lvl="1" indent="-171450" algn="just">
              <a:spcBef>
                <a:spcPts val="0"/>
              </a:spcBef>
              <a:spcAft>
                <a:spcPts val="0"/>
              </a:spcAft>
              <a:defRPr/>
            </a:pPr>
            <a:endParaRPr lang="fr-FR" sz="1200" i="1" dirty="0"/>
          </a:p>
          <a:p>
            <a:pPr marL="171450" indent="-171450" algn="just">
              <a:buFont typeface="Arial"/>
              <a:buChar char="•"/>
              <a:defRPr/>
            </a:pPr>
            <a:r>
              <a:rPr lang="fr-FR" sz="1400" u="sng" dirty="0"/>
              <a:t>Exemples de projets retenus en </a:t>
            </a:r>
            <a:r>
              <a:rPr lang="fr-FR" sz="1400" u="sng" dirty="0" smtClean="0"/>
              <a:t>2023 </a:t>
            </a:r>
            <a:r>
              <a:rPr lang="fr-FR" sz="1400" u="sng" dirty="0"/>
              <a:t>:</a:t>
            </a:r>
            <a:endParaRPr dirty="0"/>
          </a:p>
          <a:p>
            <a:pPr marL="171450" indent="-171450" algn="just">
              <a:buFont typeface="Arial"/>
              <a:buChar char="•"/>
              <a:defRPr/>
            </a:pPr>
            <a:endParaRPr dirty="0"/>
          </a:p>
          <a:p>
            <a:pPr marL="423450" lvl="1" indent="-171450" algn="just">
              <a:spcBef>
                <a:spcPts val="0"/>
              </a:spcBef>
              <a:spcAft>
                <a:spcPts val="0"/>
              </a:spcAft>
              <a:defRPr/>
            </a:pPr>
            <a:r>
              <a:rPr lang="fr-FR" sz="1200" i="1" dirty="0"/>
              <a:t>Faciliter les Interactions Cultures ELevages à L’Echelle </a:t>
            </a:r>
            <a:r>
              <a:rPr lang="fr-FR" sz="1200" i="1" dirty="0" smtClean="0"/>
              <a:t>territoriale (FICELLE)</a:t>
            </a:r>
            <a:endParaRPr lang="fr-FR" sz="1200" i="1" dirty="0"/>
          </a:p>
          <a:p>
            <a:pPr marL="423450" lvl="1" indent="-171450" algn="just">
              <a:spcBef>
                <a:spcPts val="0"/>
              </a:spcBef>
              <a:spcAft>
                <a:spcPts val="0"/>
              </a:spcAft>
              <a:defRPr/>
            </a:pPr>
            <a:endParaRPr lang="fr-FR" sz="1200" i="1" dirty="0"/>
          </a:p>
          <a:p>
            <a:pPr marL="423450" lvl="1" indent="-171450" algn="just">
              <a:spcBef>
                <a:spcPts val="0"/>
              </a:spcBef>
              <a:spcAft>
                <a:spcPts val="0"/>
              </a:spcAft>
              <a:defRPr/>
            </a:pPr>
            <a:r>
              <a:rPr lang="fr-FR" sz="1200" i="1" dirty="0"/>
              <a:t>REDuire la consOmmation en eau des cultures de fraises et tomates par un meilleur pilotage de l’irrigation, l’utilisation de substrats économes en eau et l’application de produits de type biostimulant pour préparer la plante au stress </a:t>
            </a:r>
            <a:r>
              <a:rPr lang="fr-FR" sz="1200" i="1" dirty="0" smtClean="0"/>
              <a:t>hydrique (REDO)</a:t>
            </a:r>
          </a:p>
          <a:p>
            <a:pPr lvl="1" indent="0" algn="just">
              <a:spcBef>
                <a:spcPts val="0"/>
              </a:spcBef>
              <a:spcAft>
                <a:spcPts val="0"/>
              </a:spcAft>
              <a:buNone/>
              <a:defRPr/>
            </a:pPr>
            <a:endParaRPr lang="fr-FR" sz="1200" i="1" dirty="0"/>
          </a:p>
          <a:p>
            <a:pPr marL="423450" lvl="1" indent="-171450" algn="just">
              <a:spcBef>
                <a:spcPts val="0"/>
              </a:spcBef>
              <a:spcAft>
                <a:spcPts val="0"/>
              </a:spcAft>
              <a:defRPr/>
            </a:pPr>
            <a:r>
              <a:rPr lang="fr-FR" sz="1200" i="1" dirty="0"/>
              <a:t>Co-construire et partager la connaissance, le conseil aux agriculteurs et les pratiques agricoles en faveur des abeilles basés sur des indicateurs de la santé des abeilles </a:t>
            </a:r>
            <a:r>
              <a:rPr lang="fr-FR" sz="1200" i="1" dirty="0" smtClean="0"/>
              <a:t>domestiques (</a:t>
            </a:r>
            <a:r>
              <a:rPr lang="fr-FR" sz="1200" i="1" dirty="0" smtClean="0"/>
              <a:t>CoCoBees</a:t>
            </a:r>
            <a:r>
              <a:rPr lang="fr-FR" sz="1200" i="1" dirty="0" smtClean="0"/>
              <a:t>)</a:t>
            </a:r>
            <a:endParaRPr lang="fr-FR" sz="1200" i="1" dirty="0"/>
          </a:p>
          <a:p>
            <a:pPr marL="423450" lvl="1" indent="-171450" algn="just">
              <a:spcBef>
                <a:spcPts val="0"/>
              </a:spcBef>
              <a:spcAft>
                <a:spcPts val="0"/>
              </a:spcAft>
              <a:defRPr/>
            </a:pPr>
            <a:endParaRPr lang="fr-FR" sz="1200" i="1" dirty="0"/>
          </a:p>
          <a:p>
            <a:pPr marL="423450" lvl="1" indent="-171450" algn="just">
              <a:spcBef>
                <a:spcPts val="0"/>
              </a:spcBef>
              <a:spcAft>
                <a:spcPts val="0"/>
              </a:spcAft>
              <a:defRPr/>
            </a:pPr>
            <a:r>
              <a:rPr lang="fr-FR" sz="1200" i="1" dirty="0"/>
              <a:t>Maîtriser les Adventices et la STructure du sol en agriculture biologique tout en étant Économe en éneRgie et en temps de </a:t>
            </a:r>
            <a:r>
              <a:rPr lang="fr-FR" sz="1200" i="1" dirty="0" smtClean="0"/>
              <a:t>travail (MASTER)</a:t>
            </a:r>
            <a:endParaRPr sz="1200" i="1"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433616589" name="Image 433616588"/>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9" y="843558"/>
            <a:ext cx="8424000" cy="776442"/>
          </a:xfrm>
        </p:spPr>
        <p:txBody>
          <a:bodyPr/>
          <a:lstStyle/>
          <a:p>
            <a:pPr>
              <a:defRPr/>
            </a:pPr>
            <a:r>
              <a:rPr lang="fr-FR" sz="2000" dirty="0"/>
              <a:t>3. AAP Co-Innovations : retour du MASA sur l’édition 2022</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16</a:t>
            </a:fld>
            <a:endParaRPr lang="fr-FR" dirty="0"/>
          </a:p>
        </p:txBody>
      </p:sp>
      <p:sp>
        <p:nvSpPr>
          <p:cNvPr id="6" name="Espace réservé du contenu 5"/>
          <p:cNvSpPr>
            <a:spLocks noGrp="1"/>
          </p:cNvSpPr>
          <p:nvPr>
            <p:ph sz="quarter" idx="14"/>
          </p:nvPr>
        </p:nvSpPr>
        <p:spPr bwMode="auto">
          <a:xfrm>
            <a:off x="253275" y="1231779"/>
            <a:ext cx="8639205" cy="3168351"/>
          </a:xfrm>
        </p:spPr>
        <p:txBody>
          <a:bodyPr/>
          <a:lstStyle/>
          <a:p>
            <a:pPr marL="171450" indent="-171450" algn="just">
              <a:buFont typeface="Arial"/>
              <a:buChar char="•"/>
              <a:defRPr/>
            </a:pPr>
            <a:r>
              <a:rPr lang="fr-FR" sz="1400" u="sng" dirty="0"/>
              <a:t>Les + des projets </a:t>
            </a:r>
            <a:r>
              <a:rPr lang="fr-FR" sz="1400" u="sng" dirty="0" smtClean="0"/>
              <a:t>2023 </a:t>
            </a:r>
            <a:r>
              <a:rPr lang="fr-FR" sz="1400" dirty="0"/>
              <a:t>:</a:t>
            </a:r>
            <a:endParaRPr dirty="0"/>
          </a:p>
          <a:p>
            <a:pPr marL="423450" lvl="1" indent="-171450" algn="just">
              <a:spcBef>
                <a:spcPts val="0"/>
              </a:spcBef>
              <a:spcAft>
                <a:spcPts val="0"/>
              </a:spcAft>
              <a:defRPr/>
            </a:pPr>
            <a:r>
              <a:rPr lang="fr-FR" sz="1200" dirty="0"/>
              <a:t>Constructions scientifiques, techniques, méthodologiques rigoureuses, </a:t>
            </a:r>
            <a:endParaRPr lang="fr-FR" sz="1200" dirty="0" smtClean="0"/>
          </a:p>
          <a:p>
            <a:pPr marL="423450" lvl="1" indent="-171450" algn="just">
              <a:spcBef>
                <a:spcPts val="0"/>
              </a:spcBef>
              <a:spcAft>
                <a:spcPts val="0"/>
              </a:spcAft>
              <a:defRPr/>
            </a:pPr>
            <a:r>
              <a:rPr lang="fr-FR" sz="1200" dirty="0" smtClean="0"/>
              <a:t>Argumentaires </a:t>
            </a:r>
            <a:r>
              <a:rPr lang="fr-FR" sz="1200" dirty="0"/>
              <a:t>et bibliographies de qualité</a:t>
            </a:r>
            <a:endParaRPr dirty="0"/>
          </a:p>
          <a:p>
            <a:pPr marL="423450" lvl="1" indent="-171450" algn="just">
              <a:spcBef>
                <a:spcPts val="0"/>
              </a:spcBef>
              <a:spcAft>
                <a:spcPts val="0"/>
              </a:spcAft>
              <a:defRPr/>
            </a:pPr>
            <a:endParaRPr lang="fr-FR" sz="1200" dirty="0"/>
          </a:p>
          <a:p>
            <a:pPr marL="171450" indent="-171450" algn="just">
              <a:buFont typeface="Arial"/>
              <a:buChar char="•"/>
              <a:defRPr/>
            </a:pPr>
            <a:r>
              <a:rPr lang="fr-FR" sz="1400" u="sng" dirty="0"/>
              <a:t>Les améliorations attendues pour </a:t>
            </a:r>
            <a:r>
              <a:rPr lang="fr-FR" sz="1400" u="sng" dirty="0" smtClean="0"/>
              <a:t>2024 </a:t>
            </a:r>
            <a:r>
              <a:rPr lang="fr-FR" sz="1400" dirty="0"/>
              <a:t>:   </a:t>
            </a:r>
            <a:endParaRPr dirty="0"/>
          </a:p>
          <a:p>
            <a:pPr marL="423450" lvl="1" indent="-171450" algn="just">
              <a:spcBef>
                <a:spcPts val="0"/>
              </a:spcBef>
              <a:spcAft>
                <a:spcPts val="0"/>
              </a:spcAft>
              <a:defRPr/>
            </a:pPr>
            <a:r>
              <a:rPr lang="fr-FR" sz="1200" dirty="0" smtClean="0"/>
              <a:t>Des </a:t>
            </a:r>
            <a:r>
              <a:rPr lang="fr-FR" sz="1200" dirty="0"/>
              <a:t>projet de co-innovation, d’innovation entre praticiens et scientifiques ». Données produites par les SHS peu connues et utilisées, elles devraient orienter pourtant les pratiques. </a:t>
            </a:r>
          </a:p>
          <a:p>
            <a:pPr marL="603450" lvl="2" indent="-171450" algn="just">
              <a:spcBef>
                <a:spcPts val="0"/>
              </a:spcBef>
              <a:spcAft>
                <a:spcPts val="0"/>
              </a:spcAft>
              <a:buFont typeface="Wingdings" panose="05000000000000000000" pitchFamily="2" charset="2"/>
              <a:buChar char="Ø"/>
              <a:defRPr/>
            </a:pPr>
            <a:r>
              <a:rPr lang="fr-FR" sz="1200" dirty="0"/>
              <a:t>MOOC « conseil et innovation en agriculture » : </a:t>
            </a:r>
            <a:r>
              <a:rPr lang="fr-FR" sz="1200" dirty="0">
                <a:hlinkClick r:id="rId2"/>
              </a:rPr>
              <a:t>https://www.fun-mooc.fr/fr/cours/mooc-conseil-innovation-en-agriculture/</a:t>
            </a:r>
            <a:endParaRPr lang="fr-FR" sz="1200" dirty="0"/>
          </a:p>
          <a:p>
            <a:pPr marL="603450" lvl="2" indent="-171450" algn="just">
              <a:spcBef>
                <a:spcPts val="0"/>
              </a:spcBef>
              <a:spcAft>
                <a:spcPts val="0"/>
              </a:spcAft>
              <a:buFont typeface="Wingdings" panose="05000000000000000000" pitchFamily="2" charset="2"/>
              <a:buChar char="Ø"/>
              <a:defRPr/>
            </a:pPr>
            <a:r>
              <a:rPr lang="fr-FR" sz="1200" dirty="0" smtClean="0"/>
              <a:t>Partenaires </a:t>
            </a:r>
            <a:r>
              <a:rPr lang="fr-FR" sz="1200" dirty="0"/>
              <a:t>de projet  ayant des compétences en SHS sur les questions d’innovation et de diffusion</a:t>
            </a:r>
          </a:p>
          <a:p>
            <a:pPr marL="603450" lvl="2" indent="-171450" algn="just">
              <a:spcBef>
                <a:spcPts val="0"/>
              </a:spcBef>
              <a:spcAft>
                <a:spcPts val="0"/>
              </a:spcAft>
              <a:buFont typeface="Wingdings" panose="05000000000000000000" pitchFamily="2" charset="2"/>
              <a:buChar char="Ø"/>
              <a:defRPr/>
            </a:pPr>
            <a:r>
              <a:rPr lang="fr-FR" sz="1200" dirty="0"/>
              <a:t>Proposition d’un Webinaire pour approfondir ce terme et ce que cela </a:t>
            </a:r>
            <a:r>
              <a:rPr lang="fr-FR" sz="1200" dirty="0" smtClean="0"/>
              <a:t>apporte</a:t>
            </a:r>
          </a:p>
          <a:p>
            <a:pPr marL="603450" lvl="2" indent="-171450" algn="just">
              <a:spcBef>
                <a:spcPts val="0"/>
              </a:spcBef>
              <a:spcAft>
                <a:spcPts val="0"/>
              </a:spcAft>
              <a:buFont typeface="Wingdings" panose="05000000000000000000" pitchFamily="2" charset="2"/>
              <a:buChar char="Ø"/>
              <a:defRPr/>
            </a:pPr>
            <a:endParaRPr lang="fr-FR" sz="1200" dirty="0"/>
          </a:p>
          <a:p>
            <a:pPr marL="423450" lvl="1" indent="-171450" algn="just">
              <a:spcBef>
                <a:spcPts val="0"/>
              </a:spcBef>
              <a:spcAft>
                <a:spcPts val="0"/>
              </a:spcAft>
              <a:defRPr/>
            </a:pPr>
            <a:r>
              <a:rPr lang="fr-FR" sz="1200" dirty="0"/>
              <a:t>Cohérence - diversité des </a:t>
            </a:r>
            <a:r>
              <a:rPr lang="fr-FR" sz="1200" dirty="0" smtClean="0"/>
              <a:t>partenaires. Répartition </a:t>
            </a:r>
            <a:r>
              <a:rPr lang="fr-FR" sz="1200" dirty="0"/>
              <a:t>des </a:t>
            </a:r>
            <a:r>
              <a:rPr lang="fr-FR" sz="1200" dirty="0" smtClean="0"/>
              <a:t>actions et lien entre elles</a:t>
            </a:r>
          </a:p>
          <a:p>
            <a:pPr marL="423450" lvl="1" indent="-171450" algn="just">
              <a:spcBef>
                <a:spcPts val="0"/>
              </a:spcBef>
              <a:spcAft>
                <a:spcPts val="0"/>
              </a:spcAft>
              <a:defRPr/>
            </a:pPr>
            <a:r>
              <a:rPr lang="fr-FR" sz="1200" dirty="0" smtClean="0"/>
              <a:t>Choix </a:t>
            </a:r>
            <a:r>
              <a:rPr lang="fr-FR" sz="1200" dirty="0"/>
              <a:t>des indicateurs des projets (réalisation, résultats, moyens, impacts)</a:t>
            </a:r>
            <a:endParaRPr sz="1200" dirty="0"/>
          </a:p>
          <a:p>
            <a:pPr marL="423450" lvl="1" indent="-171450" algn="just">
              <a:spcBef>
                <a:spcPts val="0"/>
              </a:spcBef>
              <a:spcAft>
                <a:spcPts val="0"/>
              </a:spcAft>
              <a:defRPr/>
            </a:pPr>
            <a:r>
              <a:rPr lang="fr-FR" sz="1200" dirty="0"/>
              <a:t>Approche globale - systémique des études proposées (</a:t>
            </a:r>
            <a:r>
              <a:rPr lang="fr-FR" sz="1200" dirty="0" smtClean="0"/>
              <a:t>dont </a:t>
            </a:r>
            <a:r>
              <a:rPr lang="fr-FR" sz="1200" dirty="0"/>
              <a:t>dimension économique et sociétale), approche plus de re-conception que de substitutions, voire des créations de filière (si comprend un projet de recherche)</a:t>
            </a:r>
          </a:p>
          <a:p>
            <a:pPr marL="423450" lvl="1" indent="-171450" algn="just">
              <a:spcBef>
                <a:spcPts val="0"/>
              </a:spcBef>
              <a:spcAft>
                <a:spcPts val="0"/>
              </a:spcAft>
              <a:defRPr/>
            </a:pPr>
            <a:r>
              <a:rPr lang="fr-FR" sz="1200" dirty="0"/>
              <a:t>Des projets multifilières pour répondre aux problématiques des exploitations et des </a:t>
            </a:r>
            <a:r>
              <a:rPr lang="fr-FR" sz="1200" dirty="0" smtClean="0"/>
              <a:t>territoires</a:t>
            </a:r>
            <a:endParaRPr lang="fr-FR" sz="1200" dirty="0"/>
          </a:p>
        </p:txBody>
      </p:sp>
      <p:pic>
        <p:nvPicPr>
          <p:cNvPr id="8" name="Image 7"/>
          <p:cNvPicPr>
            <a:picLocks noChangeAspect="1"/>
          </p:cNvPicPr>
          <p:nvPr/>
        </p:nvPicPr>
        <p:blipFill>
          <a:blip r:embed="rId3"/>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726643941" name="Image 726643940"/>
          <p:cNvPicPr>
            <a:picLocks noChangeAspect="1"/>
          </p:cNvPicPr>
          <p:nvPr/>
        </p:nvPicPr>
        <p:blipFill>
          <a:blip r:embed="rId4"/>
          <a:stretch/>
        </p:blipFill>
        <p:spPr bwMode="auto">
          <a:xfrm>
            <a:off x="285049" y="97904"/>
            <a:ext cx="1022742" cy="606882"/>
          </a:xfrm>
          <a:prstGeom prst="rect">
            <a:avLst/>
          </a:prstGeom>
        </p:spPr>
      </p:pic>
      <p:grpSp>
        <p:nvGrpSpPr>
          <p:cNvPr id="7" name="Groupe 6"/>
          <p:cNvGrpSpPr/>
          <p:nvPr/>
        </p:nvGrpSpPr>
        <p:grpSpPr>
          <a:xfrm>
            <a:off x="5868144" y="1327005"/>
            <a:ext cx="3191352" cy="863533"/>
            <a:chOff x="5796137" y="1404829"/>
            <a:chExt cx="3191352" cy="863533"/>
          </a:xfrm>
        </p:grpSpPr>
        <p:sp>
          <p:nvSpPr>
            <p:cNvPr id="3" name="Bulle ronde 2"/>
            <p:cNvSpPr/>
            <p:nvPr/>
          </p:nvSpPr>
          <p:spPr>
            <a:xfrm>
              <a:off x="5796137" y="1404829"/>
              <a:ext cx="3191352" cy="842613"/>
            </a:xfrm>
            <a:prstGeom prst="wedgeEllipseCallout">
              <a:avLst>
                <a:gd name="adj1" fmla="val -20569"/>
                <a:gd name="adj2" fmla="val 70811"/>
              </a:avLst>
            </a:prstGeom>
            <a:solidFill>
              <a:schemeClr val="accent1">
                <a:lumMod val="25000"/>
                <a:lumOff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bwMode="auto">
            <a:xfrm>
              <a:off x="6144744" y="1560476"/>
              <a:ext cx="2494138" cy="707886"/>
            </a:xfrm>
            <a:prstGeom prst="rect">
              <a:avLst/>
            </a:prstGeom>
            <a:noFill/>
          </p:spPr>
          <p:txBody>
            <a:bodyPr wrap="square" rtlCol="0">
              <a:spAutoFit/>
            </a:bodyPr>
            <a:lstStyle/>
            <a:p>
              <a:pPr>
                <a:defRPr/>
              </a:pPr>
              <a:r>
                <a:rPr lang="fr-FR" sz="1200" b="1" dirty="0" smtClean="0">
                  <a:solidFill>
                    <a:schemeClr val="tx1"/>
                  </a:solidFill>
                </a:rPr>
                <a:t>Le 21/11/2023 de 10h à 11H30</a:t>
              </a:r>
            </a:p>
            <a:p>
              <a:r>
                <a:rPr lang="fr-FR" sz="800" dirty="0" smtClean="0">
                  <a:hlinkClick r:id="rId5"/>
                </a:rPr>
                <a:t>https</a:t>
              </a:r>
              <a:r>
                <a:rPr lang="fr-FR" sz="800" dirty="0">
                  <a:hlinkClick r:id="rId5"/>
                </a:rPr>
                <a:t>://franceagrimer.zoom.us/j/94482493727?pwd=andGVE05YTAySCszS0o2ZitHUEl2dz09</a:t>
              </a:r>
              <a:endParaRPr lang="fr-FR" sz="800" dirty="0"/>
            </a:p>
            <a:p>
              <a:pPr>
                <a:defRPr/>
              </a:pPr>
              <a:endParaRPr lang="fr-FR" sz="1200" dirty="0" smtClean="0">
                <a:solidFill>
                  <a:schemeClr val="tx1"/>
                </a:solidFill>
              </a:endParaRPr>
            </a:p>
          </p:txBody>
        </p:sp>
      </p:grpSp>
      <p:sp>
        <p:nvSpPr>
          <p:cNvPr id="13"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24016" y="3651870"/>
            <a:ext cx="8424000" cy="720000"/>
          </a:xfrm>
        </p:spPr>
        <p:txBody>
          <a:bodyPr/>
          <a:lstStyle/>
          <a:p>
            <a:pPr>
              <a:defRPr/>
            </a:pPr>
            <a:r>
              <a:rPr lang="fr-FR" dirty="0"/>
              <a:t>2. Les règles administratives et financières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17</a:t>
            </a:fld>
            <a:endParaRPr lang="fr-FR"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1949747135" name="Image 1949747134"/>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Organismes bénéficiaires cibles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18</a:t>
            </a:fld>
            <a:endParaRPr lang="fr-FR" dirty="0"/>
          </a:p>
        </p:txBody>
      </p:sp>
      <p:sp>
        <p:nvSpPr>
          <p:cNvPr id="6" name="Espace réservé du contenu 5"/>
          <p:cNvSpPr>
            <a:spLocks noGrp="1"/>
          </p:cNvSpPr>
          <p:nvPr>
            <p:ph sz="quarter" idx="14"/>
          </p:nvPr>
        </p:nvSpPr>
        <p:spPr bwMode="auto">
          <a:xfrm>
            <a:off x="359999" y="1419622"/>
            <a:ext cx="8424000" cy="3363878"/>
          </a:xfrm>
        </p:spPr>
        <p:txBody>
          <a:bodyPr/>
          <a:lstStyle/>
          <a:p>
            <a:pPr>
              <a:defRPr/>
            </a:pPr>
            <a:r>
              <a:rPr lang="fr-FR" sz="1400" dirty="0"/>
              <a:t>Ouvert aux organismes et entreprises conduisant une </a:t>
            </a:r>
            <a:r>
              <a:rPr lang="fr-FR" sz="1400" dirty="0">
                <a:solidFill>
                  <a:srgbClr val="0070C0"/>
                </a:solidFill>
              </a:rPr>
              <a:t>activité de recherche et de production - diffusion des connaissances</a:t>
            </a:r>
            <a:r>
              <a:rPr lang="fr-FR" sz="1400" dirty="0"/>
              <a:t>, quel que soit leur statut légal (de droit public ou de droit privé) ou leur mode de financement :</a:t>
            </a:r>
            <a:endParaRPr dirty="0"/>
          </a:p>
          <a:p>
            <a:pPr marL="285750" indent="-285750">
              <a:buFont typeface="Arial"/>
              <a:buChar char="•"/>
              <a:defRPr/>
            </a:pPr>
            <a:r>
              <a:rPr lang="fr-FR" sz="1200" dirty="0"/>
              <a:t>les organismes de recherche et d’enseignement supérieur, </a:t>
            </a:r>
            <a:endParaRPr dirty="0"/>
          </a:p>
          <a:p>
            <a:pPr marL="285750" indent="-285750">
              <a:buFont typeface="Arial"/>
              <a:buChar char="•"/>
              <a:defRPr/>
            </a:pPr>
            <a:r>
              <a:rPr lang="fr-FR" sz="1200" dirty="0"/>
              <a:t>les instituts et centres techniques liés aux filières, et leurs structures nationales de coordination, </a:t>
            </a:r>
            <a:endParaRPr dirty="0"/>
          </a:p>
          <a:p>
            <a:pPr marL="285750" indent="-285750">
              <a:buFont typeface="Arial"/>
              <a:buChar char="•"/>
              <a:defRPr/>
            </a:pPr>
            <a:r>
              <a:rPr lang="fr-FR" sz="1200" dirty="0"/>
              <a:t>les chambres d'agriculture, </a:t>
            </a:r>
            <a:endParaRPr dirty="0"/>
          </a:p>
          <a:p>
            <a:pPr marL="285750" indent="-285750">
              <a:buFont typeface="Arial"/>
              <a:buChar char="•"/>
              <a:defRPr/>
            </a:pPr>
            <a:r>
              <a:rPr lang="fr-FR" sz="1200" dirty="0"/>
              <a:t>les groupements professionnels à caractère technique, économique et social, notamment les ONVAR et les organismes regroupant des entités dont l'objet légal ou réglementaire s'inscrit dans les missions du développement agricole</a:t>
            </a:r>
            <a:r>
              <a:rPr lang="fr-FR" sz="1200" i="1" dirty="0"/>
              <a:t>(CRPM, Art. L820-2)</a:t>
            </a:r>
            <a:r>
              <a:rPr lang="fr-FR" sz="1200" dirty="0"/>
              <a:t> ,</a:t>
            </a:r>
            <a:endParaRPr dirty="0"/>
          </a:p>
          <a:p>
            <a:pPr marL="285750" indent="-285750">
              <a:buFont typeface="Arial"/>
              <a:buChar char="•"/>
              <a:defRPr/>
            </a:pPr>
            <a:r>
              <a:rPr lang="fr-FR" sz="1200" dirty="0"/>
              <a:t>les établissements d'enseignement agricole</a:t>
            </a:r>
            <a:r>
              <a:rPr lang="fr-FR" sz="1400" i="1" dirty="0"/>
              <a:t>.</a:t>
            </a:r>
            <a:endParaRPr dirty="0"/>
          </a:p>
          <a:p>
            <a:pPr>
              <a:defRPr/>
            </a:pPr>
            <a:endParaRPr lang="fr-FR" sz="1400" dirty="0"/>
          </a:p>
          <a:p>
            <a:pPr>
              <a:defRPr/>
            </a:pPr>
            <a:r>
              <a:rPr lang="fr-FR" sz="1400" dirty="0">
                <a:solidFill>
                  <a:srgbClr val="0070C0"/>
                </a:solidFill>
              </a:rPr>
              <a:t>Ouvert aux opérateurs économiques, dont l’objet premier n’est pas de faire de la recherche ou du développement agricole</a:t>
            </a:r>
            <a:r>
              <a:rPr lang="fr-FR" sz="1400" dirty="0"/>
              <a:t>, quel que soit leur statut légal notamment les entreprises fournissant des biens et des services à l’agriculture et aux filières agricoles et agro-alimentaires. </a:t>
            </a:r>
            <a:endParaRPr dirty="0"/>
          </a:p>
          <a:p>
            <a:pPr>
              <a:defRPr/>
            </a:pPr>
            <a:r>
              <a:rPr lang="fr-FR" sz="1400" dirty="0"/>
              <a:t> </a:t>
            </a:r>
            <a:endParaRPr dirty="0"/>
          </a:p>
          <a:p>
            <a:pPr marL="342900" lvl="0" indent="-342900" algn="just">
              <a:buFont typeface="+mj-lt"/>
              <a:buAutoNum type="arabicPeriod"/>
              <a:defRPr/>
            </a:pPr>
            <a:endParaRPr lang="fr-FR" sz="1400" dirty="0"/>
          </a:p>
        </p:txBody>
      </p:sp>
      <p:pic>
        <p:nvPicPr>
          <p:cNvPr id="10" name="Image 9"/>
          <p:cNvPicPr>
            <a:picLocks noChangeAspect="1"/>
          </p:cNvPicPr>
          <p:nvPr/>
        </p:nvPicPr>
        <p:blipFill>
          <a:blip r:embed="rId2"/>
          <a:stretch/>
        </p:blipFill>
        <p:spPr bwMode="auto">
          <a:xfrm>
            <a:off x="7884368" y="97905"/>
            <a:ext cx="1103121" cy="492465"/>
          </a:xfrm>
          <a:prstGeom prst="rect">
            <a:avLst/>
          </a:prstGeom>
        </p:spPr>
      </p:pic>
      <p:sp>
        <p:nvSpPr>
          <p:cNvPr id="8" name="Espace réservé du pied de page 7"/>
          <p:cNvSpPr>
            <a:spLocks noGrp="1"/>
          </p:cNvSpPr>
          <p:nvPr>
            <p:ph type="ftr" sz="quarter" idx="11"/>
          </p:nvPr>
        </p:nvSpPr>
        <p:spPr bwMode="auto"/>
        <p:txBody>
          <a:bodyPr/>
          <a:lstStyle/>
          <a:p>
            <a:pPr>
              <a:defRPr/>
            </a:pPr>
            <a:r>
              <a:rPr lang="fr-FR" dirty="0"/>
              <a:t>Présentation AAP PNDAR CASDAR</a:t>
            </a:r>
            <a:endParaRPr dirty="0"/>
          </a:p>
        </p:txBody>
      </p:sp>
      <p:pic>
        <p:nvPicPr>
          <p:cNvPr id="1896595835" name="Image 1896595834"/>
          <p:cNvPicPr>
            <a:picLocks noChangeAspect="1"/>
          </p:cNvPicPr>
          <p:nvPr/>
        </p:nvPicPr>
        <p:blipFill>
          <a:blip r:embed="rId3"/>
          <a:stretch/>
        </p:blipFill>
        <p:spPr bwMode="auto">
          <a:xfrm>
            <a:off x="285049" y="97904"/>
            <a:ext cx="1022742" cy="606882"/>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19</a:t>
            </a:fld>
            <a:endParaRPr lang="fr-FR" dirty="0"/>
          </a:p>
        </p:txBody>
      </p:sp>
      <p:sp>
        <p:nvSpPr>
          <p:cNvPr id="6" name="Espace réservé du contenu 5"/>
          <p:cNvSpPr>
            <a:spLocks noGrp="1"/>
          </p:cNvSpPr>
          <p:nvPr>
            <p:ph sz="quarter" idx="14"/>
          </p:nvPr>
        </p:nvSpPr>
        <p:spPr bwMode="auto">
          <a:xfrm>
            <a:off x="395536" y="1275606"/>
            <a:ext cx="8424000" cy="3240360"/>
          </a:xfrm>
        </p:spPr>
        <p:txBody>
          <a:bodyPr/>
          <a:lstStyle/>
          <a:p>
            <a:pPr lvl="0" algn="just">
              <a:defRPr/>
            </a:pPr>
            <a:r>
              <a:rPr lang="fr-FR" sz="1200" u="sng" dirty="0"/>
              <a:t>Partenariat </a:t>
            </a:r>
            <a:r>
              <a:rPr lang="fr-FR" sz="1200" dirty="0"/>
              <a:t>:</a:t>
            </a:r>
            <a:endParaRPr sz="1000" dirty="0"/>
          </a:p>
          <a:p>
            <a:pPr marL="171450" lvl="0" indent="-171450" algn="just">
              <a:buFont typeface="Arial"/>
              <a:buChar char="•"/>
              <a:defRPr/>
            </a:pPr>
            <a:r>
              <a:rPr lang="fr-FR" sz="1200" dirty="0"/>
              <a:t>Des projets qui mobilisent obligatoirement </a:t>
            </a:r>
            <a:r>
              <a:rPr lang="fr-FR" sz="1200" dirty="0">
                <a:solidFill>
                  <a:srgbClr val="0070C0"/>
                </a:solidFill>
              </a:rPr>
              <a:t>plusieurs partenaires </a:t>
            </a:r>
            <a:r>
              <a:rPr lang="fr-FR" sz="1200" dirty="0" smtClean="0"/>
              <a:t>(</a:t>
            </a:r>
            <a:r>
              <a:rPr lang="fr-FR" sz="1200" dirty="0" smtClean="0">
                <a:solidFill>
                  <a:srgbClr val="0070C0"/>
                </a:solidFill>
              </a:rPr>
              <a:t>au minimum, un chef de file et un partenaire</a:t>
            </a:r>
            <a:r>
              <a:rPr lang="fr-FR" sz="1200" dirty="0" smtClean="0"/>
              <a:t>). </a:t>
            </a:r>
            <a:endParaRPr sz="1000" dirty="0"/>
          </a:p>
          <a:p>
            <a:pPr marL="171450" lvl="0" indent="-171450" algn="just">
              <a:buFont typeface="Arial"/>
              <a:buChar char="•"/>
              <a:defRPr/>
            </a:pPr>
            <a:r>
              <a:rPr lang="fr-FR" sz="1200" dirty="0">
                <a:solidFill>
                  <a:srgbClr val="0070C0"/>
                </a:solidFill>
              </a:rPr>
              <a:t>Partenaire = reçoit une part du </a:t>
            </a:r>
            <a:r>
              <a:rPr lang="fr-FR" sz="1200" dirty="0" smtClean="0">
                <a:solidFill>
                  <a:srgbClr val="0070C0"/>
                </a:solidFill>
              </a:rPr>
              <a:t>financement</a:t>
            </a:r>
            <a:endParaRPr sz="1000" dirty="0" smtClean="0"/>
          </a:p>
          <a:p>
            <a:pPr marL="171450" lvl="0" indent="-171450" algn="just">
              <a:buFont typeface="Arial"/>
              <a:buChar char="•"/>
              <a:defRPr/>
            </a:pPr>
            <a:r>
              <a:rPr lang="fr-FR" sz="1200" dirty="0" smtClean="0"/>
              <a:t>Pas de type de partenaire obligatoire, sauf pour l’AAP </a:t>
            </a:r>
            <a:r>
              <a:rPr lang="fr-FR" sz="1200" dirty="0" smtClean="0">
                <a:solidFill>
                  <a:srgbClr val="0070C0"/>
                </a:solidFill>
              </a:rPr>
              <a:t>Co-innovation</a:t>
            </a:r>
            <a:r>
              <a:rPr lang="fr-FR" sz="1200" dirty="0" smtClean="0"/>
              <a:t> (</a:t>
            </a:r>
            <a:r>
              <a:rPr lang="fr-FR" sz="1200" dirty="0" smtClean="0">
                <a:solidFill>
                  <a:srgbClr val="0070C0"/>
                </a:solidFill>
              </a:rPr>
              <a:t>intégration d’un ou plusieurs groupements d’agriculteurs formalisés</a:t>
            </a:r>
            <a:r>
              <a:rPr lang="fr-FR" sz="1200" dirty="0" smtClean="0"/>
              <a:t>)</a:t>
            </a:r>
            <a:endParaRPr sz="1000" dirty="0" smtClean="0"/>
          </a:p>
          <a:p>
            <a:pPr lvl="0" algn="just">
              <a:defRPr/>
            </a:pPr>
            <a:endParaRPr lang="fr-FR" sz="1200" dirty="0"/>
          </a:p>
          <a:p>
            <a:pPr lvl="0" algn="just">
              <a:defRPr/>
            </a:pPr>
            <a:r>
              <a:rPr lang="fr-FR" sz="1200" u="sng" dirty="0"/>
              <a:t>Échelle territoriale du projet </a:t>
            </a:r>
            <a:r>
              <a:rPr lang="fr-FR" sz="1200" dirty="0"/>
              <a:t>:</a:t>
            </a:r>
            <a:endParaRPr sz="1000" dirty="0"/>
          </a:p>
          <a:p>
            <a:pPr marL="171450" lvl="0" indent="-171450" algn="just">
              <a:buFont typeface="Arial"/>
              <a:buChar char="•"/>
              <a:defRPr/>
            </a:pPr>
            <a:r>
              <a:rPr lang="fr-FR" sz="1200" dirty="0"/>
              <a:t>Des projets conduits à </a:t>
            </a:r>
            <a:r>
              <a:rPr lang="fr-FR" sz="1200" dirty="0">
                <a:solidFill>
                  <a:srgbClr val="0070C0"/>
                </a:solidFill>
              </a:rPr>
              <a:t>l’échelle nationale prioritairement (2 régions impliquées obligatoirement)</a:t>
            </a:r>
            <a:endParaRPr sz="1000" dirty="0"/>
          </a:p>
          <a:p>
            <a:pPr marL="171450" lvl="0" indent="-171450" algn="just">
              <a:buFont typeface="Arial"/>
              <a:buChar char="•"/>
              <a:defRPr/>
            </a:pPr>
            <a:r>
              <a:rPr lang="fr-FR" sz="1200" dirty="0"/>
              <a:t>Sauf pour l’AAP Démultiplication qui peut être conduit à l’échelle régionale sous condition (2 types de partenaires obligatoirement </a:t>
            </a:r>
            <a:r>
              <a:rPr lang="fr-FR" sz="1200" dirty="0" smtClean="0"/>
              <a:t>)</a:t>
            </a:r>
          </a:p>
          <a:p>
            <a:pPr marL="171450" lvl="0" indent="-171450" algn="just">
              <a:buFont typeface="Arial"/>
              <a:buChar char="•"/>
              <a:defRPr/>
            </a:pPr>
            <a:endParaRPr lang="fr-FR" sz="1200" dirty="0"/>
          </a:p>
          <a:p>
            <a:pPr lvl="0" algn="just">
              <a:defRPr/>
            </a:pPr>
            <a:r>
              <a:rPr lang="fr-FR" sz="1200" u="sng" dirty="0" smtClean="0"/>
              <a:t>Durée de réalisation : </a:t>
            </a:r>
          </a:p>
          <a:p>
            <a:pPr marL="285750" lvl="0" indent="-285750" algn="just">
              <a:buFont typeface="Arial" panose="020B0604020202020204" pitchFamily="34" charset="0"/>
              <a:buChar char="•"/>
              <a:defRPr/>
            </a:pPr>
            <a:r>
              <a:rPr lang="fr-FR" sz="1200" dirty="0" smtClean="0"/>
              <a:t>42 mois maximum (incluant une éventuelle demande de prolongation)</a:t>
            </a:r>
            <a:endParaRPr lang="fr-FR" sz="1200" dirty="0"/>
          </a:p>
        </p:txBody>
      </p:sp>
      <p:sp>
        <p:nvSpPr>
          <p:cNvPr id="12" name="Titre 1"/>
          <p:cNvSpPr txBox="1"/>
          <p:nvPr/>
        </p:nvSpPr>
        <p:spPr bwMode="gray">
          <a:xfrm>
            <a:off x="356504" y="806394"/>
            <a:ext cx="8424000" cy="720000"/>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defRPr/>
            </a:pPr>
            <a:r>
              <a:rPr lang="fr-FR" sz="2800" dirty="0">
                <a:solidFill>
                  <a:schemeClr val="tx1">
                    <a:lumMod val="85000"/>
                    <a:lumOff val="15000"/>
                  </a:schemeClr>
                </a:solidFill>
              </a:rPr>
              <a:t>Des règles communes aux AAP</a:t>
            </a:r>
            <a:endParaRPr lang="fr-FR" dirty="0">
              <a:solidFill>
                <a:schemeClr val="tx1">
                  <a:lumMod val="85000"/>
                  <a:lumOff val="15000"/>
                </a:schemeClr>
              </a:solidFill>
            </a:endParaRPr>
          </a:p>
        </p:txBody>
      </p:sp>
      <p:pic>
        <p:nvPicPr>
          <p:cNvPr id="8" name="Image 7"/>
          <p:cNvPicPr>
            <a:picLocks noChangeAspect="1"/>
          </p:cNvPicPr>
          <p:nvPr/>
        </p:nvPicPr>
        <p:blipFill>
          <a:blip r:embed="rId3"/>
          <a:stretch/>
        </p:blipFill>
        <p:spPr bwMode="auto">
          <a:xfrm>
            <a:off x="7884368" y="97905"/>
            <a:ext cx="1103121" cy="492465"/>
          </a:xfrm>
          <a:prstGeom prst="rect">
            <a:avLst/>
          </a:prstGeom>
        </p:spPr>
      </p:pic>
      <p:sp>
        <p:nvSpPr>
          <p:cNvPr id="2" name="Espace réservé du pied de page 1"/>
          <p:cNvSpPr>
            <a:spLocks noGrp="1"/>
          </p:cNvSpPr>
          <p:nvPr>
            <p:ph type="ftr" sz="quarter" idx="11"/>
          </p:nvPr>
        </p:nvSpPr>
        <p:spPr bwMode="auto"/>
        <p:txBody>
          <a:bodyPr/>
          <a:lstStyle/>
          <a:p>
            <a:pPr>
              <a:defRPr/>
            </a:pPr>
            <a:r>
              <a:rPr lang="fr-FR" dirty="0"/>
              <a:t>Présentation AAP PNDAR CASDAR</a:t>
            </a:r>
            <a:endParaRPr dirty="0"/>
          </a:p>
        </p:txBody>
      </p:sp>
      <p:pic>
        <p:nvPicPr>
          <p:cNvPr id="335173978" name="Image 335173977"/>
          <p:cNvPicPr>
            <a:picLocks noChangeAspect="1"/>
          </p:cNvPicPr>
          <p:nvPr/>
        </p:nvPicPr>
        <p:blipFill>
          <a:blip r:embed="rId4"/>
          <a:stretch/>
        </p:blipFill>
        <p:spPr bwMode="auto">
          <a:xfrm>
            <a:off x="285049" y="97904"/>
            <a:ext cx="1022742" cy="606882"/>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46500" y="843558"/>
            <a:ext cx="8424000" cy="648072"/>
          </a:xfrm>
        </p:spPr>
        <p:txBody>
          <a:bodyPr>
            <a:normAutofit/>
          </a:bodyPr>
          <a:lstStyle/>
          <a:p>
            <a:pPr>
              <a:defRPr/>
            </a:pPr>
            <a:r>
              <a:rPr lang="fr-FR" sz="2050" dirty="0">
                <a:solidFill>
                  <a:schemeClr val="tx1">
                    <a:lumMod val="85000"/>
                    <a:lumOff val="15000"/>
                  </a:schemeClr>
                </a:solidFill>
              </a:rPr>
              <a:t>Ambition : mobiliser les acteurs du développement agricole et rural pour massifier la transition agro-écologique déjà engagée</a:t>
            </a:r>
            <a:endParaRPr dirty="0"/>
          </a:p>
        </p:txBody>
      </p:sp>
      <p:sp>
        <p:nvSpPr>
          <p:cNvPr id="7" name="Espace réservé du contenu 6"/>
          <p:cNvSpPr>
            <a:spLocks noGrp="1"/>
          </p:cNvSpPr>
          <p:nvPr>
            <p:ph sz="quarter" idx="14"/>
          </p:nvPr>
        </p:nvSpPr>
        <p:spPr bwMode="auto">
          <a:xfrm>
            <a:off x="359475" y="1707653"/>
            <a:ext cx="8797500" cy="3075846"/>
          </a:xfrm>
        </p:spPr>
        <p:txBody>
          <a:bodyPr/>
          <a:lstStyle/>
          <a:p>
            <a:pPr marL="285750" indent="-285750">
              <a:spcAft>
                <a:spcPts val="0"/>
              </a:spcAft>
              <a:buFont typeface="Wingdings"/>
              <a:buChar char="v"/>
              <a:defRPr/>
            </a:pPr>
            <a:r>
              <a:rPr lang="fr-FR" sz="1800" dirty="0">
                <a:solidFill>
                  <a:srgbClr val="0070C0"/>
                </a:solidFill>
              </a:rPr>
              <a:t>Continuum recherche-développement-innovation pour accélérer les transitions</a:t>
            </a:r>
            <a:endParaRPr dirty="0"/>
          </a:p>
          <a:p>
            <a:pPr lvl="2">
              <a:spcBef>
                <a:spcPts val="0"/>
              </a:spcBef>
              <a:spcAft>
                <a:spcPts val="0"/>
              </a:spcAft>
              <a:defRPr/>
            </a:pPr>
            <a:r>
              <a:rPr lang="fr-FR" sz="1500" dirty="0">
                <a:solidFill>
                  <a:schemeClr val="tx1">
                    <a:lumMod val="65000"/>
                    <a:lumOff val="35000"/>
                  </a:schemeClr>
                </a:solidFill>
              </a:rPr>
              <a:t> Produire des connaissances et des outils</a:t>
            </a:r>
            <a:endParaRPr dirty="0"/>
          </a:p>
          <a:p>
            <a:pPr lvl="2">
              <a:spcBef>
                <a:spcPts val="0"/>
              </a:spcBef>
              <a:spcAft>
                <a:spcPts val="0"/>
              </a:spcAft>
              <a:defRPr/>
            </a:pPr>
            <a:r>
              <a:rPr lang="fr-FR" sz="1500" dirty="0">
                <a:solidFill>
                  <a:schemeClr val="tx1">
                    <a:lumMod val="65000"/>
                    <a:lumOff val="35000"/>
                  </a:schemeClr>
                </a:solidFill>
              </a:rPr>
              <a:t> Soutenir des méthodes / démarches collectives, </a:t>
            </a:r>
            <a:r>
              <a:rPr lang="fr-FR" sz="1500" dirty="0" smtClean="0">
                <a:solidFill>
                  <a:schemeClr val="tx1">
                    <a:lumMod val="65000"/>
                    <a:lumOff val="35000"/>
                  </a:schemeClr>
                </a:solidFill>
              </a:rPr>
              <a:t>dynamique / spirale </a:t>
            </a:r>
            <a:r>
              <a:rPr lang="fr-FR" sz="1500" dirty="0">
                <a:solidFill>
                  <a:schemeClr val="tx1">
                    <a:lumMod val="65000"/>
                    <a:lumOff val="35000"/>
                  </a:schemeClr>
                </a:solidFill>
              </a:rPr>
              <a:t>d’innovation</a:t>
            </a:r>
            <a:endParaRPr dirty="0"/>
          </a:p>
          <a:p>
            <a:pPr lvl="2">
              <a:spcBef>
                <a:spcPts val="0"/>
              </a:spcBef>
              <a:spcAft>
                <a:spcPts val="0"/>
              </a:spcAft>
              <a:defRPr/>
            </a:pPr>
            <a:r>
              <a:rPr lang="fr-FR" sz="1500" dirty="0">
                <a:solidFill>
                  <a:schemeClr val="tx1">
                    <a:lumMod val="65000"/>
                    <a:lumOff val="35000"/>
                  </a:schemeClr>
                </a:solidFill>
              </a:rPr>
              <a:t> Mobiliser vers l’impact / </a:t>
            </a:r>
            <a:r>
              <a:rPr lang="fr-FR" sz="1500" dirty="0" smtClean="0">
                <a:solidFill>
                  <a:schemeClr val="tx1">
                    <a:lumMod val="65000"/>
                    <a:lumOff val="35000"/>
                  </a:schemeClr>
                </a:solidFill>
              </a:rPr>
              <a:t>essaimer </a:t>
            </a:r>
            <a:endParaRPr dirty="0"/>
          </a:p>
          <a:p>
            <a:pPr lvl="2">
              <a:spcBef>
                <a:spcPts val="0"/>
              </a:spcBef>
              <a:spcAft>
                <a:spcPts val="0"/>
              </a:spcAft>
              <a:defRPr/>
            </a:pPr>
            <a:endParaRPr lang="fr-FR" sz="1500" dirty="0">
              <a:solidFill>
                <a:schemeClr val="tx1">
                  <a:lumMod val="65000"/>
                  <a:lumOff val="35000"/>
                </a:schemeClr>
              </a:solidFill>
            </a:endParaRPr>
          </a:p>
          <a:p>
            <a:pPr marL="285750" indent="-285750">
              <a:spcAft>
                <a:spcPts val="0"/>
              </a:spcAft>
              <a:buFont typeface="Wingdings"/>
              <a:buChar char="v"/>
              <a:defRPr/>
            </a:pPr>
            <a:r>
              <a:rPr lang="fr-FR" sz="1800" dirty="0">
                <a:solidFill>
                  <a:srgbClr val="0070C0"/>
                </a:solidFill>
              </a:rPr>
              <a:t>Anticipation des enjeux</a:t>
            </a:r>
            <a:endParaRPr dirty="0"/>
          </a:p>
          <a:p>
            <a:pPr lvl="2">
              <a:spcBef>
                <a:spcPts val="0"/>
              </a:spcBef>
              <a:spcAft>
                <a:spcPts val="0"/>
              </a:spcAft>
              <a:defRPr/>
            </a:pPr>
            <a:r>
              <a:rPr lang="fr-FR" sz="1500" dirty="0">
                <a:solidFill>
                  <a:schemeClr val="tx1">
                    <a:lumMod val="65000"/>
                    <a:lumOff val="35000"/>
                  </a:schemeClr>
                </a:solidFill>
              </a:rPr>
              <a:t> Viabilité / résilience, environnement, société</a:t>
            </a:r>
            <a:endParaRPr dirty="0"/>
          </a:p>
          <a:p>
            <a:pPr lvl="2">
              <a:spcBef>
                <a:spcPts val="0"/>
              </a:spcBef>
              <a:spcAft>
                <a:spcPts val="0"/>
              </a:spcAft>
              <a:defRPr/>
            </a:pPr>
            <a:endParaRPr lang="fr-FR" sz="1500" dirty="0">
              <a:solidFill>
                <a:schemeClr val="tx1">
                  <a:lumMod val="65000"/>
                  <a:lumOff val="35000"/>
                </a:schemeClr>
              </a:solidFill>
            </a:endParaRPr>
          </a:p>
          <a:p>
            <a:pPr marL="285750" indent="-285750">
              <a:spcAft>
                <a:spcPts val="0"/>
              </a:spcAft>
              <a:buFont typeface="Wingdings"/>
              <a:buChar char="v"/>
              <a:defRPr/>
            </a:pPr>
            <a:r>
              <a:rPr lang="fr-FR" sz="1800" dirty="0">
                <a:solidFill>
                  <a:srgbClr val="0070C0"/>
                </a:solidFill>
              </a:rPr>
              <a:t>Cohérence et lisibilité</a:t>
            </a:r>
            <a:endParaRPr dirty="0"/>
          </a:p>
          <a:p>
            <a:pPr lvl="2">
              <a:spcBef>
                <a:spcPts val="0"/>
              </a:spcBef>
              <a:spcAft>
                <a:spcPts val="0"/>
              </a:spcAft>
              <a:defRPr/>
            </a:pPr>
            <a:r>
              <a:rPr lang="fr-FR" sz="1500" dirty="0">
                <a:solidFill>
                  <a:schemeClr val="tx1">
                    <a:lumMod val="65000"/>
                    <a:lumOff val="35000"/>
                  </a:schemeClr>
                </a:solidFill>
              </a:rPr>
              <a:t> Nombre limité à 9 thématiques prioritaires pour la programmation 22-27 du PNDAR</a:t>
            </a:r>
            <a:endParaRPr dirty="0">
              <a:solidFill>
                <a:schemeClr val="tx1">
                  <a:lumMod val="65000"/>
                  <a:lumOff val="35000"/>
                </a:schemeClr>
              </a:solidFill>
            </a:endParaRPr>
          </a:p>
          <a:p>
            <a:pPr lvl="2">
              <a:spcBef>
                <a:spcPts val="0"/>
              </a:spcBef>
              <a:spcAft>
                <a:spcPts val="0"/>
              </a:spcAft>
              <a:defRPr/>
            </a:pPr>
            <a:r>
              <a:rPr lang="fr-FR" sz="1500" dirty="0">
                <a:solidFill>
                  <a:schemeClr val="tx1">
                    <a:lumMod val="65000"/>
                    <a:lumOff val="35000"/>
                  </a:schemeClr>
                </a:solidFill>
              </a:rPr>
              <a:t> Des enveloppes réservées pour inciter des dépôts sur quelques thématiques</a:t>
            </a:r>
            <a:endParaRPr dirty="0"/>
          </a:p>
        </p:txBody>
      </p:sp>
      <p:sp>
        <p:nvSpPr>
          <p:cNvPr id="8"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2</a:t>
            </a:fld>
            <a:endParaRPr lang="fr-FR" dirty="0"/>
          </a:p>
        </p:txBody>
      </p:sp>
      <p:pic>
        <p:nvPicPr>
          <p:cNvPr id="9" name="Image 8"/>
          <p:cNvPicPr>
            <a:picLocks noChangeAspect="1"/>
          </p:cNvPicPr>
          <p:nvPr/>
        </p:nvPicPr>
        <p:blipFill>
          <a:blip r:embed="rId2"/>
          <a:stretch/>
        </p:blipFill>
        <p:spPr bwMode="auto">
          <a:xfrm>
            <a:off x="7884368" y="97905"/>
            <a:ext cx="1103121" cy="492465"/>
          </a:xfrm>
          <a:prstGeom prst="rect">
            <a:avLst/>
          </a:prstGeom>
        </p:spPr>
      </p:pic>
      <p:sp>
        <p:nvSpPr>
          <p:cNvPr id="3" name="Espace réservé du pied de page 2"/>
          <p:cNvSpPr>
            <a:spLocks noGrp="1"/>
          </p:cNvSpPr>
          <p:nvPr>
            <p:ph type="ftr" sz="quarter" idx="11"/>
          </p:nvPr>
        </p:nvSpPr>
        <p:spPr bwMode="auto"/>
        <p:txBody>
          <a:bodyPr/>
          <a:lstStyle/>
          <a:p>
            <a:pPr>
              <a:defRPr/>
            </a:pPr>
            <a:r>
              <a:rPr lang="fr-FR" dirty="0"/>
              <a:t>Présentation AAP PNDAR CASDAR</a:t>
            </a:r>
            <a:endParaRPr dirty="0"/>
          </a:p>
        </p:txBody>
      </p:sp>
      <p:pic>
        <p:nvPicPr>
          <p:cNvPr id="1778931649" name="Image 1778931648"/>
          <p:cNvPicPr>
            <a:picLocks noChangeAspect="1"/>
          </p:cNvPicPr>
          <p:nvPr/>
        </p:nvPicPr>
        <p:blipFill>
          <a:blip r:embed="rId3"/>
          <a:stretch/>
        </p:blipFill>
        <p:spPr bwMode="auto">
          <a:xfrm>
            <a:off x="285049" y="97904"/>
            <a:ext cx="1022742" cy="606882"/>
          </a:xfrm>
          <a:prstGeom prst="rect">
            <a:avLst/>
          </a:prstGeom>
        </p:spPr>
      </p:pic>
      <p:sp>
        <p:nvSpPr>
          <p:cNvPr id="11"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p:cNvSpPr>
            <a:spLocks noGrp="1"/>
          </p:cNvSpPr>
          <p:nvPr>
            <p:ph type="title"/>
          </p:nvPr>
        </p:nvSpPr>
        <p:spPr bwMode="auto"/>
        <p:txBody>
          <a:bodyPr/>
          <a:lstStyle/>
          <a:p>
            <a:pPr>
              <a:defRPr/>
            </a:pPr>
            <a:r>
              <a:rPr lang="fr-FR" dirty="0"/>
              <a:t>Des règles communes aux AAP </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20</a:t>
            </a:fld>
            <a:endParaRPr lang="fr-FR" dirty="0"/>
          </a:p>
        </p:txBody>
      </p:sp>
      <p:sp>
        <p:nvSpPr>
          <p:cNvPr id="10" name="Espace réservé du contenu 9"/>
          <p:cNvSpPr>
            <a:spLocks noGrp="1"/>
          </p:cNvSpPr>
          <p:nvPr>
            <p:ph sz="quarter" idx="14"/>
          </p:nvPr>
        </p:nvSpPr>
        <p:spPr bwMode="auto">
          <a:xfrm>
            <a:off x="359999" y="1419622"/>
            <a:ext cx="8424000" cy="3096368"/>
          </a:xfrm>
        </p:spPr>
        <p:txBody>
          <a:bodyPr/>
          <a:lstStyle/>
          <a:p>
            <a:pPr algn="just">
              <a:defRPr/>
            </a:pPr>
            <a:r>
              <a:rPr lang="fr-FR" sz="1400" u="sng" dirty="0"/>
              <a:t>Dépenses éligibles : </a:t>
            </a:r>
            <a:endParaRPr dirty="0"/>
          </a:p>
          <a:p>
            <a:pPr marL="171450" indent="-171450" algn="just">
              <a:buFont typeface="Arial"/>
              <a:buChar char="•"/>
              <a:defRPr/>
            </a:pPr>
            <a:r>
              <a:rPr lang="fr-FR" sz="1200" dirty="0"/>
              <a:t>Dépenses de personnel</a:t>
            </a:r>
            <a:endParaRPr dirty="0"/>
          </a:p>
          <a:p>
            <a:pPr marL="171450" indent="-171450" algn="just">
              <a:buFont typeface="Arial"/>
              <a:buChar char="•"/>
              <a:defRPr/>
            </a:pPr>
            <a:r>
              <a:rPr lang="fr-FR" sz="1200" dirty="0"/>
              <a:t>Autres dépenses directes :</a:t>
            </a:r>
            <a:endParaRPr dirty="0"/>
          </a:p>
          <a:p>
            <a:pPr marL="423450" lvl="1" indent="-171450">
              <a:defRPr/>
            </a:pPr>
            <a:r>
              <a:rPr lang="fr-FR" sz="1200" dirty="0"/>
              <a:t>Prestation de services : </a:t>
            </a:r>
            <a:endParaRPr dirty="0"/>
          </a:p>
          <a:p>
            <a:pPr marL="603450" lvl="2" indent="-171450">
              <a:buFont typeface="Wingdings"/>
              <a:buChar char="ü"/>
              <a:defRPr/>
            </a:pPr>
            <a:r>
              <a:rPr lang="fr-FR" dirty="0"/>
              <a:t>Le montant total des prestations ne peut pas dépasser 30% du coût global du projet</a:t>
            </a:r>
            <a:r>
              <a:rPr lang="fr-FR" dirty="0" smtClean="0"/>
              <a:t>.</a:t>
            </a:r>
          </a:p>
          <a:p>
            <a:pPr lvl="2" indent="0">
              <a:buNone/>
              <a:defRPr/>
            </a:pPr>
            <a:endParaRPr dirty="0"/>
          </a:p>
          <a:p>
            <a:pPr marL="423450" lvl="1" indent="-171450">
              <a:defRPr/>
            </a:pPr>
            <a:r>
              <a:rPr lang="fr-FR" sz="1200" dirty="0" smtClean="0"/>
              <a:t>Acquisition </a:t>
            </a:r>
            <a:r>
              <a:rPr lang="fr-FR" sz="1200" dirty="0"/>
              <a:t>de </a:t>
            </a:r>
            <a:r>
              <a:rPr lang="fr-FR" sz="1200" dirty="0" smtClean="0"/>
              <a:t>matériels:</a:t>
            </a:r>
          </a:p>
          <a:p>
            <a:pPr marL="603450" lvl="2" indent="-171450">
              <a:buFont typeface="Wingdings" panose="05000000000000000000" pitchFamily="2" charset="2"/>
              <a:buChar char="ü"/>
              <a:defRPr/>
            </a:pPr>
            <a:r>
              <a:rPr lang="fr-FR" dirty="0" smtClean="0"/>
              <a:t>Le montant total des matériels ne peut dépasser 10% du coût global du projet. </a:t>
            </a:r>
          </a:p>
          <a:p>
            <a:pPr marL="603450" lvl="2" indent="-171450">
              <a:buFont typeface="Wingdings" panose="05000000000000000000" pitchFamily="2" charset="2"/>
              <a:buChar char="ü"/>
              <a:defRPr/>
            </a:pPr>
            <a:endParaRPr dirty="0"/>
          </a:p>
          <a:p>
            <a:pPr marL="171450" indent="-171450" algn="just">
              <a:buFont typeface="Arial"/>
              <a:buChar char="•"/>
              <a:defRPr/>
            </a:pPr>
            <a:r>
              <a:rPr lang="fr-FR" sz="1200" dirty="0"/>
              <a:t>Frais généraux :</a:t>
            </a:r>
            <a:endParaRPr dirty="0"/>
          </a:p>
          <a:p>
            <a:pPr marL="423450" lvl="1" indent="-171450" algn="just">
              <a:defRPr/>
            </a:pPr>
            <a:r>
              <a:rPr lang="fr-FR" sz="1200" dirty="0"/>
              <a:t>Organismes privés y compris chambres d’agriculture : forfait de 20% du montant </a:t>
            </a:r>
            <a:r>
              <a:rPr lang="fr-FR" sz="1200" dirty="0" smtClean="0"/>
              <a:t>total du projet </a:t>
            </a:r>
            <a:r>
              <a:rPr lang="fr-FR" sz="1200" dirty="0"/>
              <a:t>hors frais </a:t>
            </a:r>
            <a:r>
              <a:rPr lang="fr-FR" sz="1200" dirty="0" smtClean="0"/>
              <a:t>généraux, </a:t>
            </a:r>
            <a:r>
              <a:rPr lang="fr-FR" sz="1200" dirty="0"/>
              <a:t>des dépenses éligibles</a:t>
            </a:r>
            <a:endParaRPr dirty="0"/>
          </a:p>
          <a:p>
            <a:pPr marL="423450" lvl="1" indent="-171450" algn="just">
              <a:defRPr/>
            </a:pPr>
            <a:r>
              <a:rPr lang="fr-FR" sz="1200" dirty="0"/>
              <a:t>Organismes publics : forfait de 15% du montant total , hors frais généraux, des dépenses éligibles</a:t>
            </a:r>
            <a:endParaRPr dirty="0"/>
          </a:p>
          <a:p>
            <a:pPr marL="423450" lvl="1" indent="-171450">
              <a:defRPr/>
            </a:pPr>
            <a:endParaRPr lang="fr-FR" sz="1200" dirty="0"/>
          </a:p>
          <a:p>
            <a:pPr marL="423450" lvl="1" indent="-171450">
              <a:buFontTx/>
              <a:buChar char="-"/>
              <a:defRPr/>
            </a:pPr>
            <a:endParaRPr lang="fr-FR" u="sng" dirty="0"/>
          </a:p>
        </p:txBody>
      </p:sp>
      <p:pic>
        <p:nvPicPr>
          <p:cNvPr id="11" name="Image 10"/>
          <p:cNvPicPr>
            <a:picLocks noChangeAspect="1"/>
          </p:cNvPicPr>
          <p:nvPr/>
        </p:nvPicPr>
        <p:blipFill>
          <a:blip r:embed="rId3"/>
          <a:stretch/>
        </p:blipFill>
        <p:spPr bwMode="auto">
          <a:xfrm>
            <a:off x="7884368" y="97905"/>
            <a:ext cx="1103121" cy="492465"/>
          </a:xfrm>
          <a:prstGeom prst="rect">
            <a:avLst/>
          </a:prstGeom>
        </p:spPr>
      </p:pic>
      <p:sp>
        <p:nvSpPr>
          <p:cNvPr id="2" name="Espace réservé du pied de page 1"/>
          <p:cNvSpPr>
            <a:spLocks noGrp="1"/>
          </p:cNvSpPr>
          <p:nvPr>
            <p:ph type="ftr" sz="quarter" idx="11"/>
          </p:nvPr>
        </p:nvSpPr>
        <p:spPr bwMode="auto"/>
        <p:txBody>
          <a:bodyPr/>
          <a:lstStyle/>
          <a:p>
            <a:pPr>
              <a:defRPr/>
            </a:pPr>
            <a:r>
              <a:rPr lang="fr-FR" dirty="0"/>
              <a:t>Présentation AAP PNDAR CASDAR</a:t>
            </a:r>
            <a:endParaRPr dirty="0"/>
          </a:p>
        </p:txBody>
      </p:sp>
      <p:pic>
        <p:nvPicPr>
          <p:cNvPr id="775902786" name="Image 775902785"/>
          <p:cNvPicPr>
            <a:picLocks noChangeAspect="1"/>
          </p:cNvPicPr>
          <p:nvPr/>
        </p:nvPicPr>
        <p:blipFill>
          <a:blip r:embed="rId4"/>
          <a:stretch/>
        </p:blipFill>
        <p:spPr bwMode="auto">
          <a:xfrm>
            <a:off x="285049" y="97904"/>
            <a:ext cx="1022742" cy="606882"/>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6504" y="806394"/>
            <a:ext cx="8424000" cy="720000"/>
          </a:xfrm>
        </p:spPr>
        <p:txBody>
          <a:bodyPr/>
          <a:lstStyle/>
          <a:p>
            <a:pPr>
              <a:defRPr/>
            </a:pPr>
            <a:r>
              <a:rPr lang="fr-FR" sz="2800" dirty="0">
                <a:solidFill>
                  <a:schemeClr val="tx1">
                    <a:lumMod val="85000"/>
                    <a:lumOff val="15000"/>
                  </a:schemeClr>
                </a:solidFill>
              </a:rPr>
              <a:t>Des règles communes aux AAP</a:t>
            </a:r>
            <a:endParaRPr lang="fr-FR" dirty="0">
              <a:solidFill>
                <a:schemeClr val="tx1">
                  <a:lumMod val="85000"/>
                  <a:lumOff val="15000"/>
                </a:schemeClr>
              </a:solidFill>
            </a:endParaRPr>
          </a:p>
        </p:txBody>
      </p:sp>
      <p:sp>
        <p:nvSpPr>
          <p:cNvPr id="6" name="Espace réservé du pied de page 2"/>
          <p:cNvSpPr>
            <a:spLocks noGrp="1"/>
          </p:cNvSpPr>
          <p:nvPr>
            <p:ph type="ftr" sz="quarter" idx="11"/>
          </p:nvPr>
        </p:nvSpPr>
        <p:spPr bwMode="auto"/>
        <p:txBody>
          <a:bodyPr/>
          <a:lstStyle/>
          <a:p>
            <a:pPr>
              <a:defRPr/>
            </a:pPr>
            <a:r>
              <a:rPr lang="fr-FR" dirty="0"/>
              <a:t>Présentation AAP PNDAR CASDAR</a:t>
            </a:r>
            <a:endParaRPr dirty="0"/>
          </a:p>
        </p:txBody>
      </p:sp>
      <p:sp>
        <p:nvSpPr>
          <p:cNvPr id="5" name="Titre 1"/>
          <p:cNvSpPr txBox="1"/>
          <p:nvPr/>
        </p:nvSpPr>
        <p:spPr bwMode="auto">
          <a:xfrm>
            <a:off x="1691680" y="123477"/>
            <a:ext cx="8174732" cy="994172"/>
          </a:xfrm>
          <a:prstGeom prst="rect">
            <a:avLst/>
          </a:prstGeom>
        </p:spPr>
        <p:txBody>
          <a:bodyPr vert="horz" lIns="68580" tIns="34290" rIns="68580" bIns="3429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sz="2350" b="1" dirty="0">
              <a:solidFill>
                <a:srgbClr val="0070C0"/>
              </a:solidFill>
              <a:latin typeface="Marianne"/>
            </a:endParaRPr>
          </a:p>
        </p:txBody>
      </p:sp>
      <p:sp>
        <p:nvSpPr>
          <p:cNvPr id="9"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21</a:t>
            </a:fld>
            <a:endParaRPr lang="fr-FR" dirty="0"/>
          </a:p>
        </p:txBody>
      </p:sp>
      <p:graphicFrame>
        <p:nvGraphicFramePr>
          <p:cNvPr id="10" name="Espace réservé du contenu 9"/>
          <p:cNvGraphicFramePr>
            <a:graphicFrameLocks noGrp="1"/>
          </p:cNvGraphicFramePr>
          <p:nvPr>
            <p:ph sz="quarter" idx="14"/>
          </p:nvPr>
        </p:nvGraphicFramePr>
        <p:xfrm>
          <a:off x="363481" y="1283947"/>
          <a:ext cx="8236502" cy="1853449"/>
        </p:xfrm>
        <a:graphic>
          <a:graphicData uri="http://schemas.openxmlformats.org/drawingml/2006/table">
            <a:tbl>
              <a:tblPr firstRow="1" firstCol="1" bandRow="1"/>
              <a:tblGrid>
                <a:gridCol w="1609543">
                  <a:extLst>
                    <a:ext uri="{9D8B030D-6E8A-4147-A177-3AD203B41FA5}">
                      <a16:colId xmlns:a16="http://schemas.microsoft.com/office/drawing/2014/main" val="20000"/>
                    </a:ext>
                  </a:extLst>
                </a:gridCol>
                <a:gridCol w="1026235">
                  <a:extLst>
                    <a:ext uri="{9D8B030D-6E8A-4147-A177-3AD203B41FA5}">
                      <a16:colId xmlns:a16="http://schemas.microsoft.com/office/drawing/2014/main" val="20001"/>
                    </a:ext>
                  </a:extLst>
                </a:gridCol>
                <a:gridCol w="1026235">
                  <a:extLst>
                    <a:ext uri="{9D8B030D-6E8A-4147-A177-3AD203B41FA5}">
                      <a16:colId xmlns:a16="http://schemas.microsoft.com/office/drawing/2014/main" val="20002"/>
                    </a:ext>
                  </a:extLst>
                </a:gridCol>
                <a:gridCol w="919739">
                  <a:extLst>
                    <a:ext uri="{9D8B030D-6E8A-4147-A177-3AD203B41FA5}">
                      <a16:colId xmlns:a16="http://schemas.microsoft.com/office/drawing/2014/main" val="20003"/>
                    </a:ext>
                  </a:extLst>
                </a:gridCol>
                <a:gridCol w="1029462">
                  <a:extLst>
                    <a:ext uri="{9D8B030D-6E8A-4147-A177-3AD203B41FA5}">
                      <a16:colId xmlns:a16="http://schemas.microsoft.com/office/drawing/2014/main" val="20004"/>
                    </a:ext>
                  </a:extLst>
                </a:gridCol>
                <a:gridCol w="1257782">
                  <a:extLst>
                    <a:ext uri="{9D8B030D-6E8A-4147-A177-3AD203B41FA5}">
                      <a16:colId xmlns:a16="http://schemas.microsoft.com/office/drawing/2014/main" val="20005"/>
                    </a:ext>
                  </a:extLst>
                </a:gridCol>
                <a:gridCol w="1367506">
                  <a:extLst>
                    <a:ext uri="{9D8B030D-6E8A-4147-A177-3AD203B41FA5}">
                      <a16:colId xmlns:a16="http://schemas.microsoft.com/office/drawing/2014/main" val="20006"/>
                    </a:ext>
                  </a:extLst>
                </a:gridCol>
              </a:tblGrid>
              <a:tr h="495715">
                <a:tc>
                  <a:txBody>
                    <a:bodyPr/>
                    <a:lstStyle/>
                    <a:p>
                      <a:pPr algn="just">
                        <a:spcAft>
                          <a:spcPts val="0"/>
                        </a:spcAft>
                        <a:defRPr/>
                      </a:pPr>
                      <a:r>
                        <a:rPr lang="fr-FR" sz="1200" dirty="0">
                          <a:latin typeface="Calibri"/>
                          <a:ea typeface="Calibri"/>
                          <a:cs typeface="Tahoma"/>
                        </a:rPr>
                        <a:t>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dirty="0">
                          <a:latin typeface="Calibri"/>
                          <a:ea typeface="Calibri"/>
                          <a:cs typeface="Tahoma"/>
                        </a:rPr>
                        <a:t>Montant total min du projet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dirty="0">
                          <a:latin typeface="Calibri"/>
                          <a:ea typeface="Calibri"/>
                          <a:cs typeface="Tahoma"/>
                        </a:rPr>
                        <a:t>Montant aide min par bénéficiaire</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dirty="0">
                          <a:latin typeface="Calibri"/>
                          <a:ea typeface="Calibri"/>
                          <a:cs typeface="Tahoma"/>
                        </a:rPr>
                        <a:t>Aide max du projet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dirty="0">
                          <a:latin typeface="Calibri"/>
                          <a:ea typeface="Calibri"/>
                          <a:cs typeface="Tahoma"/>
                        </a:rPr>
                        <a:t>Durée min. du projet ou de l’agrément</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000" dirty="0">
                          <a:latin typeface="Calibri"/>
                          <a:ea typeface="Calibri"/>
                          <a:cs typeface="Tahoma"/>
                        </a:rPr>
                        <a:t>Durée max. du projet ou de l’agrément</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tc>
                  <a:txBody>
                    <a:bodyPr/>
                    <a:lstStyle/>
                    <a:p>
                      <a:pPr algn="just">
                        <a:spcAft>
                          <a:spcPts val="0"/>
                        </a:spcAft>
                        <a:defRPr/>
                      </a:pPr>
                      <a:r>
                        <a:rPr lang="fr-FR" sz="1200" dirty="0">
                          <a:latin typeface="Calibri"/>
                          <a:ea typeface="Calibri"/>
                          <a:cs typeface="Tahoma"/>
                        </a:rPr>
                        <a:t>Périodicité de l’AAP</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D9D9D9"/>
                    </a:solidFill>
                  </a:tcPr>
                </a:tc>
                <a:extLst>
                  <a:ext uri="{0D108BD9-81ED-4DB2-BD59-A6C34878D82A}">
                    <a16:rowId xmlns:a16="http://schemas.microsoft.com/office/drawing/2014/main" val="10000"/>
                  </a:ext>
                </a:extLst>
              </a:tr>
              <a:tr h="452578">
                <a:tc>
                  <a:txBody>
                    <a:bodyPr/>
                    <a:lstStyle/>
                    <a:p>
                      <a:pPr algn="just">
                        <a:spcAft>
                          <a:spcPts val="0"/>
                        </a:spcAft>
                        <a:defRPr/>
                      </a:pPr>
                      <a:r>
                        <a:rPr lang="fr-FR" sz="1200" dirty="0">
                          <a:latin typeface="Calibri"/>
                          <a:ea typeface="Calibri"/>
                          <a:cs typeface="Tahoma"/>
                        </a:rPr>
                        <a:t>AAP 1 </a:t>
                      </a:r>
                      <a:endParaRPr dirty="0"/>
                    </a:p>
                    <a:p>
                      <a:pPr algn="just">
                        <a:spcAft>
                          <a:spcPts val="0"/>
                        </a:spcAft>
                        <a:defRPr/>
                      </a:pPr>
                      <a:r>
                        <a:rPr lang="fr-FR" sz="1200" dirty="0">
                          <a:latin typeface="Calibri"/>
                          <a:ea typeface="Calibri"/>
                          <a:cs typeface="Tahoma"/>
                        </a:rPr>
                        <a:t>Connaissances</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0000"/>
                    </a:solidFill>
                  </a:tcPr>
                </a:tc>
                <a:tc>
                  <a:txBody>
                    <a:bodyPr/>
                    <a:lstStyle/>
                    <a:p>
                      <a:pPr algn="just">
                        <a:spcAft>
                          <a:spcPts val="0"/>
                        </a:spcAft>
                        <a:defRPr/>
                      </a:pPr>
                      <a:r>
                        <a:rPr lang="fr-FR" sz="1200" dirty="0">
                          <a:latin typeface="Calibri"/>
                          <a:ea typeface="Calibri"/>
                          <a:cs typeface="Tahoma"/>
                        </a:rPr>
                        <a:t>50 000 €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5 000 €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500 000 €</a:t>
                      </a:r>
                      <a:endParaRPr dirty="0"/>
                    </a:p>
                    <a:p>
                      <a:pPr algn="just">
                        <a:spcAft>
                          <a:spcPts val="0"/>
                        </a:spcAft>
                        <a:defRPr/>
                      </a:pPr>
                      <a:r>
                        <a:rPr lang="fr-FR" sz="1200" dirty="0">
                          <a:latin typeface="Calibri"/>
                          <a:ea typeface="Calibri"/>
                          <a:cs typeface="Tahoma"/>
                        </a:rPr>
                        <a:t>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1 an</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3,5 ans</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Tous les ans</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1"/>
                  </a:ext>
                </a:extLst>
              </a:tr>
              <a:tr h="452578">
                <a:tc>
                  <a:txBody>
                    <a:bodyPr/>
                    <a:lstStyle/>
                    <a:p>
                      <a:pPr algn="just">
                        <a:spcAft>
                          <a:spcPts val="0"/>
                        </a:spcAft>
                        <a:defRPr/>
                      </a:pPr>
                      <a:r>
                        <a:rPr lang="fr-FR" sz="1200" dirty="0">
                          <a:latin typeface="Calibri"/>
                          <a:ea typeface="Calibri"/>
                          <a:cs typeface="Tahoma"/>
                        </a:rPr>
                        <a:t>AAP 2</a:t>
                      </a:r>
                      <a:endParaRPr dirty="0"/>
                    </a:p>
                    <a:p>
                      <a:pPr algn="just">
                        <a:spcAft>
                          <a:spcPts val="0"/>
                        </a:spcAft>
                        <a:defRPr/>
                      </a:pPr>
                      <a:r>
                        <a:rPr lang="fr-FR" sz="1200" dirty="0">
                          <a:latin typeface="Calibri"/>
                          <a:ea typeface="Calibri"/>
                          <a:cs typeface="Tahoma"/>
                        </a:rPr>
                        <a:t>Démultiplication</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00B050"/>
                    </a:solidFill>
                  </a:tcPr>
                </a:tc>
                <a:tc>
                  <a:txBody>
                    <a:bodyPr/>
                    <a:lstStyle/>
                    <a:p>
                      <a:pPr algn="just">
                        <a:spcAft>
                          <a:spcPts val="0"/>
                        </a:spcAft>
                        <a:defRPr/>
                      </a:pPr>
                      <a:r>
                        <a:rPr lang="fr-FR" sz="1200" dirty="0">
                          <a:latin typeface="Calibri"/>
                          <a:ea typeface="Calibri"/>
                          <a:cs typeface="Tahoma"/>
                        </a:rPr>
                        <a:t>50 000 €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marL="0" marR="0" lvl="0" indent="0" algn="just" defTabSz="914400">
                        <a:lnSpc>
                          <a:spcPct val="100000"/>
                        </a:lnSpc>
                        <a:spcBef>
                          <a:spcPts val="0"/>
                        </a:spcBef>
                        <a:spcAft>
                          <a:spcPts val="0"/>
                        </a:spcAft>
                        <a:buClrTx/>
                        <a:buSzTx/>
                        <a:buFontTx/>
                        <a:buNone/>
                        <a:defRPr/>
                      </a:pPr>
                      <a:r>
                        <a:rPr lang="fr-FR" sz="1200" dirty="0">
                          <a:latin typeface="Calibri"/>
                          <a:ea typeface="Calibri"/>
                          <a:cs typeface="Tahoma"/>
                        </a:rPr>
                        <a:t>5 000 €</a:t>
                      </a:r>
                      <a:endParaRPr dirty="0"/>
                    </a:p>
                    <a:p>
                      <a:pPr algn="just">
                        <a:spcAft>
                          <a:spcPts val="0"/>
                        </a:spcAft>
                        <a:defRPr/>
                      </a:pPr>
                      <a:endParaRPr lang="fr-FR" sz="1200" dirty="0">
                        <a:latin typeface="Calibri"/>
                        <a:ea typeface="Calibri"/>
                        <a:cs typeface="Tahoma"/>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500 000 €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1 an</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3,5 ans</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Tous les ans</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2"/>
                  </a:ext>
                </a:extLst>
              </a:tr>
              <a:tr h="452578">
                <a:tc>
                  <a:txBody>
                    <a:bodyPr/>
                    <a:lstStyle/>
                    <a:p>
                      <a:pPr algn="just">
                        <a:spcAft>
                          <a:spcPts val="0"/>
                        </a:spcAft>
                        <a:defRPr/>
                      </a:pPr>
                      <a:r>
                        <a:rPr lang="fr-FR" sz="1200" dirty="0">
                          <a:latin typeface="Calibri"/>
                          <a:ea typeface="Calibri"/>
                          <a:cs typeface="Tahoma"/>
                        </a:rPr>
                        <a:t>AAP 3</a:t>
                      </a:r>
                      <a:endParaRPr dirty="0"/>
                    </a:p>
                    <a:p>
                      <a:pPr algn="just">
                        <a:spcAft>
                          <a:spcPts val="0"/>
                        </a:spcAft>
                        <a:defRPr/>
                      </a:pPr>
                      <a:r>
                        <a:rPr lang="fr-FR" sz="1200" dirty="0">
                          <a:latin typeface="Calibri"/>
                          <a:ea typeface="Calibri"/>
                          <a:cs typeface="Tahoma"/>
                        </a:rPr>
                        <a:t>Co-Innovations</a:t>
                      </a:r>
                      <a:endParaRPr dirty="0"/>
                    </a:p>
                  </a:txBody>
                  <a:tcPr marL="67719" marR="67719" marT="0" marB="0">
                    <a:lnL w="12700" algn="ctr">
                      <a:solidFill>
                        <a:srgbClr val="000000"/>
                      </a:solidFill>
                    </a:lnL>
                    <a:lnR w="12700" algn="ctr">
                      <a:solidFill>
                        <a:srgbClr val="000000"/>
                      </a:solidFill>
                      <a:round/>
                    </a:lnR>
                    <a:lnT w="12700" algn="ctr">
                      <a:solidFill>
                        <a:srgbClr val="000000"/>
                      </a:solidFill>
                    </a:lnT>
                    <a:lnB w="12700" algn="ctr">
                      <a:solidFill>
                        <a:srgbClr val="000000"/>
                      </a:solidFill>
                    </a:lnB>
                    <a:solidFill>
                      <a:srgbClr val="FFC000"/>
                    </a:solidFill>
                  </a:tcPr>
                </a:tc>
                <a:tc>
                  <a:txBody>
                    <a:bodyPr/>
                    <a:lstStyle/>
                    <a:p>
                      <a:pPr algn="just">
                        <a:spcAft>
                          <a:spcPts val="0"/>
                        </a:spcAft>
                        <a:defRPr/>
                      </a:pPr>
                      <a:r>
                        <a:rPr lang="fr-FR" sz="1200" dirty="0">
                          <a:latin typeface="Calibri"/>
                          <a:ea typeface="Calibri"/>
                          <a:cs typeface="Tahoma"/>
                        </a:rPr>
                        <a:t>50 000 €</a:t>
                      </a:r>
                      <a:endParaRPr dirty="0"/>
                    </a:p>
                  </a:txBody>
                  <a:tcPr marL="67719" marR="67719" marT="0" marB="0">
                    <a:lnL w="12700" algn="ctr">
                      <a:solidFill>
                        <a:srgbClr val="000000"/>
                      </a:solidFill>
                    </a:lnL>
                    <a:lnR w="12700" algn="ctr">
                      <a:solidFill>
                        <a:srgbClr val="000000"/>
                      </a:solidFill>
                    </a:lnR>
                    <a:lnT w="12700" algn="ctr">
                      <a:solidFill>
                        <a:srgbClr val="000000"/>
                      </a:solidFill>
                      <a:round/>
                    </a:lnT>
                    <a:lnB w="12700" algn="ctr">
                      <a:solidFill>
                        <a:srgbClr val="000000"/>
                      </a:solidFill>
                    </a:lnB>
                  </a:tcPr>
                </a:tc>
                <a:tc>
                  <a:txBody>
                    <a:bodyPr/>
                    <a:lstStyle/>
                    <a:p>
                      <a:pPr marL="0" marR="0" lvl="0" indent="0" algn="just" defTabSz="914400">
                        <a:lnSpc>
                          <a:spcPct val="100000"/>
                        </a:lnSpc>
                        <a:spcBef>
                          <a:spcPts val="0"/>
                        </a:spcBef>
                        <a:spcAft>
                          <a:spcPts val="0"/>
                        </a:spcAft>
                        <a:buClrTx/>
                        <a:buSzTx/>
                        <a:buFontTx/>
                        <a:buNone/>
                        <a:defRPr/>
                      </a:pPr>
                      <a:r>
                        <a:rPr lang="fr-FR" sz="1200" dirty="0">
                          <a:latin typeface="Calibri"/>
                          <a:ea typeface="Calibri"/>
                          <a:cs typeface="Tahoma"/>
                        </a:rPr>
                        <a:t>5 000 €</a:t>
                      </a:r>
                      <a:endParaRPr dirty="0"/>
                    </a:p>
                    <a:p>
                      <a:pPr algn="just">
                        <a:spcAft>
                          <a:spcPts val="0"/>
                        </a:spcAft>
                        <a:defRPr/>
                      </a:pPr>
                      <a:endParaRPr lang="fr-FR" sz="1200" dirty="0">
                        <a:latin typeface="Calibri"/>
                        <a:ea typeface="Calibri"/>
                        <a:cs typeface="Tahoma"/>
                      </a:endParaRPr>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round/>
                    </a:lnB>
                  </a:tcPr>
                </a:tc>
                <a:tc>
                  <a:txBody>
                    <a:bodyPr/>
                    <a:lstStyle/>
                    <a:p>
                      <a:pPr algn="just">
                        <a:spcAft>
                          <a:spcPts val="0"/>
                        </a:spcAft>
                        <a:defRPr/>
                      </a:pPr>
                      <a:r>
                        <a:rPr lang="fr-FR" sz="1200" dirty="0">
                          <a:latin typeface="Calibri"/>
                          <a:ea typeface="Calibri"/>
                          <a:cs typeface="Tahoma"/>
                        </a:rPr>
                        <a:t>500 000 €</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1 an</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round/>
                    </a:lnB>
                  </a:tcPr>
                </a:tc>
                <a:tc>
                  <a:txBody>
                    <a:bodyPr/>
                    <a:lstStyle/>
                    <a:p>
                      <a:pPr algn="just">
                        <a:spcAft>
                          <a:spcPts val="0"/>
                        </a:spcAft>
                        <a:defRPr/>
                      </a:pPr>
                      <a:r>
                        <a:rPr lang="fr-FR" sz="1200" dirty="0">
                          <a:latin typeface="Calibri"/>
                          <a:ea typeface="Calibri"/>
                          <a:cs typeface="Tahoma"/>
                        </a:rPr>
                        <a:t>3,5 ans</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tc>
                  <a:txBody>
                    <a:bodyPr/>
                    <a:lstStyle/>
                    <a:p>
                      <a:pPr algn="just">
                        <a:spcAft>
                          <a:spcPts val="0"/>
                        </a:spcAft>
                        <a:defRPr/>
                      </a:pPr>
                      <a:r>
                        <a:rPr lang="fr-FR" sz="1200" dirty="0">
                          <a:latin typeface="Calibri"/>
                          <a:ea typeface="Calibri"/>
                          <a:cs typeface="Tahoma"/>
                        </a:rPr>
                        <a:t>Tous les ans</a:t>
                      </a:r>
                      <a:endParaRPr dirty="0"/>
                    </a:p>
                  </a:txBody>
                  <a:tcPr marL="67719" marR="67719" marT="0" marB="0">
                    <a:lnL w="12700" algn="ctr">
                      <a:solidFill>
                        <a:srgbClr val="000000"/>
                      </a:solidFill>
                    </a:lnL>
                    <a:lnR w="12700" algn="ctr">
                      <a:solidFill>
                        <a:srgbClr val="000000"/>
                      </a:solidFill>
                    </a:lnR>
                    <a:lnT w="12700" algn="ctr">
                      <a:solidFill>
                        <a:srgbClr val="000000"/>
                      </a:solidFill>
                    </a:lnT>
                    <a:lnB w="12700" algn="ctr">
                      <a:solidFill>
                        <a:srgbClr val="000000"/>
                      </a:solidFill>
                    </a:lnB>
                  </a:tcPr>
                </a:tc>
                <a:extLst>
                  <a:ext uri="{0D108BD9-81ED-4DB2-BD59-A6C34878D82A}">
                    <a16:rowId xmlns:a16="http://schemas.microsoft.com/office/drawing/2014/main" val="10003"/>
                  </a:ext>
                </a:extLst>
              </a:tr>
            </a:tbl>
          </a:graphicData>
        </a:graphic>
      </p:graphicFrame>
      <p:sp>
        <p:nvSpPr>
          <p:cNvPr id="11" name="ZoneTexte 10"/>
          <p:cNvSpPr txBox="1"/>
          <p:nvPr/>
        </p:nvSpPr>
        <p:spPr bwMode="auto">
          <a:xfrm>
            <a:off x="467543" y="3147813"/>
            <a:ext cx="8132692" cy="1661993"/>
          </a:xfrm>
          <a:prstGeom prst="rect">
            <a:avLst/>
          </a:prstGeom>
          <a:noFill/>
        </p:spPr>
        <p:txBody>
          <a:bodyPr wrap="square" rtlCol="0">
            <a:spAutoFit/>
          </a:bodyPr>
          <a:lstStyle/>
          <a:p>
            <a:pPr>
              <a:defRPr/>
            </a:pPr>
            <a:r>
              <a:rPr lang="fr-FR" sz="1400" dirty="0">
                <a:solidFill>
                  <a:srgbClr val="0070C0"/>
                </a:solidFill>
              </a:rPr>
              <a:t>Pas de double financement CASDAR</a:t>
            </a:r>
            <a:endParaRPr dirty="0"/>
          </a:p>
          <a:p>
            <a:pPr>
              <a:defRPr/>
            </a:pPr>
            <a:r>
              <a:rPr lang="fr-FR" sz="1400" dirty="0"/>
              <a:t>Taux Aide min par projet  = </a:t>
            </a:r>
            <a:r>
              <a:rPr lang="fr-FR" sz="1400" i="1" dirty="0">
                <a:solidFill>
                  <a:srgbClr val="0070C0"/>
                </a:solidFill>
              </a:rPr>
              <a:t>20% </a:t>
            </a:r>
            <a:r>
              <a:rPr lang="fr-FR" sz="1400" i="1" dirty="0"/>
              <a:t>des dépenses éligibles du projet</a:t>
            </a:r>
            <a:endParaRPr dirty="0"/>
          </a:p>
          <a:p>
            <a:pPr>
              <a:defRPr/>
            </a:pPr>
            <a:r>
              <a:rPr lang="fr-FR" sz="1400" dirty="0"/>
              <a:t>Taux Aide max par partenaire :</a:t>
            </a:r>
            <a:endParaRPr dirty="0"/>
          </a:p>
          <a:p>
            <a:pPr marL="285750" indent="-285750">
              <a:buFont typeface="Arial"/>
              <a:buChar char="•"/>
              <a:defRPr/>
            </a:pPr>
            <a:r>
              <a:rPr lang="fr-FR" sz="1200" i="1" dirty="0"/>
              <a:t>100% des coûts éligibles pour les organismes publics,</a:t>
            </a:r>
            <a:endParaRPr sz="1200" dirty="0"/>
          </a:p>
          <a:p>
            <a:pPr marL="285750" lvl="0" indent="-285750">
              <a:buFont typeface="Arial"/>
              <a:buChar char="•"/>
              <a:defRPr/>
            </a:pPr>
            <a:r>
              <a:rPr lang="fr-FR" sz="1200" i="1" dirty="0"/>
              <a:t>80% pour les organismes privés, y compris les chambres </a:t>
            </a:r>
            <a:r>
              <a:rPr lang="fr-FR" sz="1200" i="1" dirty="0" smtClean="0"/>
              <a:t>d’agriculture, </a:t>
            </a:r>
            <a:r>
              <a:rPr lang="fr-FR" sz="1200" i="1" dirty="0" smtClean="0">
                <a:solidFill>
                  <a:srgbClr val="0070C0"/>
                </a:solidFill>
              </a:rPr>
              <a:t>dont le but premier est de faire de la recherche ou du développement et formation agricole. </a:t>
            </a:r>
            <a:endParaRPr sz="1200" dirty="0">
              <a:solidFill>
                <a:srgbClr val="0070C0"/>
              </a:solidFill>
            </a:endParaRPr>
          </a:p>
          <a:p>
            <a:pPr marL="285750" lvl="0" indent="-285750">
              <a:buFont typeface="Arial"/>
              <a:buChar char="•"/>
              <a:defRPr/>
            </a:pPr>
            <a:r>
              <a:rPr lang="fr-FR" sz="1200" i="1" dirty="0"/>
              <a:t>40% pour les opérateurs économiques dont le but premier n’est pas de faire de la recherche ou du développement agricole</a:t>
            </a:r>
            <a:endParaRPr sz="1200" dirty="0"/>
          </a:p>
        </p:txBody>
      </p:sp>
      <p:pic>
        <p:nvPicPr>
          <p:cNvPr id="12" name="Image 11"/>
          <p:cNvPicPr>
            <a:picLocks noChangeAspect="1"/>
          </p:cNvPicPr>
          <p:nvPr/>
        </p:nvPicPr>
        <p:blipFill>
          <a:blip r:embed="rId2"/>
          <a:stretch/>
        </p:blipFill>
        <p:spPr bwMode="auto">
          <a:xfrm>
            <a:off x="7884368" y="97905"/>
            <a:ext cx="1103121" cy="492465"/>
          </a:xfrm>
          <a:prstGeom prst="rect">
            <a:avLst/>
          </a:prstGeom>
        </p:spPr>
      </p:pic>
      <p:pic>
        <p:nvPicPr>
          <p:cNvPr id="2036850085" name="Image 2036850084"/>
          <p:cNvPicPr>
            <a:picLocks noChangeAspect="1"/>
          </p:cNvPicPr>
          <p:nvPr/>
        </p:nvPicPr>
        <p:blipFill>
          <a:blip r:embed="rId3"/>
          <a:stretch/>
        </p:blipFill>
        <p:spPr bwMode="auto">
          <a:xfrm>
            <a:off x="285049" y="97904"/>
            <a:ext cx="1022742" cy="606882"/>
          </a:xfrm>
          <a:prstGeom prst="rect">
            <a:avLst/>
          </a:prstGeom>
        </p:spPr>
      </p:pic>
      <p:sp>
        <p:nvSpPr>
          <p:cNvPr id="14"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513725" y="807037"/>
            <a:ext cx="8424000" cy="720000"/>
          </a:xfrm>
        </p:spPr>
        <p:txBody>
          <a:bodyPr/>
          <a:lstStyle/>
          <a:p>
            <a:pPr>
              <a:defRPr/>
            </a:pPr>
            <a:r>
              <a:rPr lang="fr-FR" sz="2800" dirty="0">
                <a:solidFill>
                  <a:schemeClr val="tx1">
                    <a:lumMod val="85000"/>
                    <a:lumOff val="15000"/>
                  </a:schemeClr>
                </a:solidFill>
              </a:rPr>
              <a:t>Calendrier visé pour les AAP </a:t>
            </a:r>
            <a:r>
              <a:rPr lang="fr-FR" sz="2800" dirty="0" smtClean="0"/>
              <a:t>2024</a:t>
            </a:r>
            <a:endParaRPr lang="fr-FR" dirty="0"/>
          </a:p>
        </p:txBody>
      </p:sp>
      <p:sp>
        <p:nvSpPr>
          <p:cNvPr id="6" name="Espace réservé du pied de page 2"/>
          <p:cNvSpPr>
            <a:spLocks noGrp="1"/>
          </p:cNvSpPr>
          <p:nvPr>
            <p:ph type="ftr" sz="quarter" idx="11"/>
          </p:nvPr>
        </p:nvSpPr>
        <p:spPr bwMode="auto"/>
        <p:txBody>
          <a:bodyPr/>
          <a:lstStyle/>
          <a:p>
            <a:pPr>
              <a:defRPr/>
            </a:pPr>
            <a:r>
              <a:rPr lang="fr-FR" dirty="0"/>
              <a:t>Présentation AAP PNDAR CASDAR</a:t>
            </a:r>
            <a:endParaRPr dirty="0"/>
          </a:p>
        </p:txBody>
      </p:sp>
      <p:sp>
        <p:nvSpPr>
          <p:cNvPr id="8" name="Espace réservé du contenu 7"/>
          <p:cNvSpPr>
            <a:spLocks noGrp="1"/>
          </p:cNvSpPr>
          <p:nvPr>
            <p:ph sz="quarter" idx="14"/>
          </p:nvPr>
        </p:nvSpPr>
        <p:spPr bwMode="auto">
          <a:xfrm>
            <a:off x="179512" y="3291829"/>
            <a:ext cx="8787496" cy="1491670"/>
          </a:xfrm>
        </p:spPr>
        <p:txBody>
          <a:bodyPr/>
          <a:lstStyle/>
          <a:p>
            <a:pPr marL="393750" lvl="2" indent="-285750">
              <a:spcBef>
                <a:spcPts val="0"/>
              </a:spcBef>
              <a:spcAft>
                <a:spcPts val="0"/>
              </a:spcAft>
              <a:defRPr/>
            </a:pPr>
            <a:endParaRPr lang="fr-FR" sz="1400" dirty="0"/>
          </a:p>
          <a:p>
            <a:pPr marL="285750" indent="-285750">
              <a:spcAft>
                <a:spcPts val="0"/>
              </a:spcAft>
              <a:buFont typeface="Arial"/>
              <a:buChar char="•"/>
              <a:defRPr/>
            </a:pPr>
            <a:r>
              <a:rPr lang="fr-FR" sz="1400" dirty="0"/>
              <a:t>Ouverture des appels à projets : </a:t>
            </a:r>
            <a:r>
              <a:rPr lang="fr-FR" sz="1400" dirty="0" smtClean="0"/>
              <a:t>24 juillet 2023 – </a:t>
            </a:r>
            <a:r>
              <a:rPr lang="fr-FR" sz="1400" b="1" dirty="0" smtClean="0"/>
              <a:t>allongement de la période de dépôt</a:t>
            </a:r>
            <a:r>
              <a:rPr lang="fr-FR" sz="1400" dirty="0" smtClean="0"/>
              <a:t> (passage de 4 à 6 mois) avec une ouverture à l’été.</a:t>
            </a:r>
            <a:endParaRPr dirty="0"/>
          </a:p>
          <a:p>
            <a:pPr>
              <a:spcAft>
                <a:spcPts val="0"/>
              </a:spcAft>
              <a:defRPr/>
            </a:pPr>
            <a:endParaRPr lang="fr-FR" sz="1400" dirty="0"/>
          </a:p>
          <a:p>
            <a:pPr marL="285750" indent="-285750">
              <a:spcAft>
                <a:spcPts val="0"/>
              </a:spcAft>
              <a:buFont typeface="Arial"/>
              <a:buChar char="•"/>
              <a:defRPr/>
            </a:pPr>
            <a:r>
              <a:rPr lang="fr-FR" sz="1400" b="1" dirty="0"/>
              <a:t>Rappel : Date de validation du dépôt des projets = Début d’éligibilité des dépenses</a:t>
            </a:r>
            <a:endParaRPr dirty="0"/>
          </a:p>
          <a:p>
            <a:pPr>
              <a:defRPr/>
            </a:pPr>
            <a:endParaRPr lang="fr-FR" sz="1400" dirty="0"/>
          </a:p>
        </p:txBody>
      </p:sp>
      <p:pic>
        <p:nvPicPr>
          <p:cNvPr id="3" name="Image 2"/>
          <p:cNvPicPr>
            <a:picLocks noChangeAspect="1"/>
          </p:cNvPicPr>
          <p:nvPr/>
        </p:nvPicPr>
        <p:blipFill>
          <a:blip r:embed="rId2"/>
          <a:stretch/>
        </p:blipFill>
        <p:spPr bwMode="auto">
          <a:xfrm>
            <a:off x="7884368" y="97905"/>
            <a:ext cx="1103121" cy="492465"/>
          </a:xfrm>
          <a:prstGeom prst="rect">
            <a:avLst/>
          </a:prstGeom>
        </p:spPr>
      </p:pic>
      <p:sp>
        <p:nvSpPr>
          <p:cNvPr id="5" name="Titre 1"/>
          <p:cNvSpPr txBox="1"/>
          <p:nvPr/>
        </p:nvSpPr>
        <p:spPr bwMode="auto">
          <a:xfrm>
            <a:off x="1691680" y="123477"/>
            <a:ext cx="8174732" cy="994172"/>
          </a:xfrm>
          <a:prstGeom prst="rect">
            <a:avLst/>
          </a:prstGeom>
        </p:spPr>
        <p:txBody>
          <a:bodyPr vert="horz" lIns="68580" tIns="34290" rIns="68580" bIns="3429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endParaRPr lang="fr-FR" sz="2350" b="1" dirty="0">
              <a:solidFill>
                <a:srgbClr val="0070C0"/>
              </a:solidFill>
              <a:latin typeface="Marianne"/>
            </a:endParaRPr>
          </a:p>
        </p:txBody>
      </p:sp>
      <p:sp>
        <p:nvSpPr>
          <p:cNvPr id="9"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22</a:t>
            </a:fld>
            <a:endParaRPr lang="fr-FR" dirty="0"/>
          </a:p>
        </p:txBody>
      </p:sp>
      <p:cxnSp>
        <p:nvCxnSpPr>
          <p:cNvPr id="13" name="Connecteur droit avec flèche 12"/>
          <p:cNvCxnSpPr>
            <a:cxnSpLocks/>
          </p:cNvCxnSpPr>
          <p:nvPr/>
        </p:nvCxnSpPr>
        <p:spPr bwMode="auto">
          <a:xfrm>
            <a:off x="2051720" y="2859782"/>
            <a:ext cx="14401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bwMode="auto">
          <a:xfrm>
            <a:off x="4175956" y="2859782"/>
            <a:ext cx="1800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bwMode="auto">
          <a:xfrm>
            <a:off x="2411760" y="2924367"/>
            <a:ext cx="1296144" cy="230832"/>
          </a:xfrm>
          <a:prstGeom prst="rect">
            <a:avLst/>
          </a:prstGeom>
          <a:noFill/>
        </p:spPr>
        <p:txBody>
          <a:bodyPr wrap="square" rtlCol="0">
            <a:spAutoFit/>
          </a:bodyPr>
          <a:lstStyle/>
          <a:p>
            <a:pPr>
              <a:defRPr/>
            </a:pPr>
            <a:r>
              <a:rPr lang="fr-FR" sz="900" dirty="0"/>
              <a:t>4 mois min</a:t>
            </a:r>
            <a:endParaRPr dirty="0"/>
          </a:p>
        </p:txBody>
      </p:sp>
      <p:sp>
        <p:nvSpPr>
          <p:cNvPr id="17" name="ZoneTexte 16"/>
          <p:cNvSpPr txBox="1"/>
          <p:nvPr/>
        </p:nvSpPr>
        <p:spPr bwMode="auto">
          <a:xfrm>
            <a:off x="4573260" y="2912897"/>
            <a:ext cx="1296144" cy="230832"/>
          </a:xfrm>
          <a:prstGeom prst="rect">
            <a:avLst/>
          </a:prstGeom>
          <a:noFill/>
        </p:spPr>
        <p:txBody>
          <a:bodyPr wrap="square" rtlCol="0">
            <a:spAutoFit/>
          </a:bodyPr>
          <a:lstStyle/>
          <a:p>
            <a:pPr>
              <a:defRPr/>
            </a:pPr>
            <a:r>
              <a:rPr lang="fr-FR" sz="900" dirty="0"/>
              <a:t>4 mois min</a:t>
            </a:r>
            <a:endParaRPr dirty="0"/>
          </a:p>
        </p:txBody>
      </p:sp>
      <p:cxnSp>
        <p:nvCxnSpPr>
          <p:cNvPr id="10" name="Connecteur droit avec flèche 9"/>
          <p:cNvCxnSpPr>
            <a:cxnSpLocks/>
          </p:cNvCxnSpPr>
          <p:nvPr/>
        </p:nvCxnSpPr>
        <p:spPr bwMode="auto">
          <a:xfrm>
            <a:off x="3923928" y="1779662"/>
            <a:ext cx="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bwMode="auto">
          <a:xfrm>
            <a:off x="3779912" y="1419622"/>
            <a:ext cx="1296144" cy="369332"/>
          </a:xfrm>
          <a:prstGeom prst="rect">
            <a:avLst/>
          </a:prstGeom>
          <a:noFill/>
        </p:spPr>
        <p:txBody>
          <a:bodyPr wrap="square" rtlCol="0">
            <a:spAutoFit/>
          </a:bodyPr>
          <a:lstStyle/>
          <a:p>
            <a:pPr>
              <a:defRPr/>
            </a:pPr>
            <a:r>
              <a:rPr lang="fr-FR" dirty="0" smtClean="0">
                <a:solidFill>
                  <a:srgbClr val="FF0000"/>
                </a:solidFill>
              </a:rPr>
              <a:t>1</a:t>
            </a:r>
            <a:r>
              <a:rPr lang="fr-FR" baseline="30000" dirty="0" smtClean="0">
                <a:solidFill>
                  <a:srgbClr val="FF0000"/>
                </a:solidFill>
              </a:rPr>
              <a:t>er</a:t>
            </a:r>
            <a:r>
              <a:rPr lang="fr-FR" dirty="0" smtClean="0">
                <a:solidFill>
                  <a:srgbClr val="FF0000"/>
                </a:solidFill>
              </a:rPr>
              <a:t> Février</a:t>
            </a:r>
            <a:endParaRPr dirty="0">
              <a:solidFill>
                <a:srgbClr val="FF0000"/>
              </a:solidFill>
            </a:endParaRPr>
          </a:p>
        </p:txBody>
      </p:sp>
      <p:pic>
        <p:nvPicPr>
          <p:cNvPr id="1140705747" name="Image 1140705746"/>
          <p:cNvPicPr>
            <a:picLocks noChangeAspect="1"/>
          </p:cNvPicPr>
          <p:nvPr/>
        </p:nvPicPr>
        <p:blipFill>
          <a:blip r:embed="rId3"/>
          <a:stretch/>
        </p:blipFill>
        <p:spPr bwMode="auto">
          <a:xfrm>
            <a:off x="285049" y="97904"/>
            <a:ext cx="1022742" cy="606882"/>
          </a:xfrm>
          <a:prstGeom prst="rect">
            <a:avLst/>
          </a:prstGeom>
        </p:spPr>
      </p:pic>
      <p:sp>
        <p:nvSpPr>
          <p:cNvPr id="1617055268" name=" 1617055267"/>
          <p:cNvSpPr/>
          <p:nvPr/>
        </p:nvSpPr>
        <p:spPr bwMode="auto">
          <a:xfrm>
            <a:off x="5570420" y="4322264"/>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dirty="0"/>
          </a:p>
        </p:txBody>
      </p:sp>
      <p:graphicFrame>
        <p:nvGraphicFramePr>
          <p:cNvPr id="4" name="Tableau 3"/>
          <p:cNvGraphicFramePr>
            <a:graphicFrameLocks noGrp="1"/>
          </p:cNvGraphicFramePr>
          <p:nvPr>
            <p:extLst>
              <p:ext uri="{D42A27DB-BD31-4B8C-83A1-F6EECF244321}">
                <p14:modId xmlns:p14="http://schemas.microsoft.com/office/powerpoint/2010/main" val="987433373"/>
              </p:ext>
            </p:extLst>
          </p:nvPr>
        </p:nvGraphicFramePr>
        <p:xfrm>
          <a:off x="173051" y="1915294"/>
          <a:ext cx="8423281" cy="775958"/>
        </p:xfrm>
        <a:graphic>
          <a:graphicData uri="http://schemas.openxmlformats.org/drawingml/2006/table">
            <a:tbl>
              <a:tblPr/>
              <a:tblGrid>
                <a:gridCol w="1397781">
                  <a:extLst>
                    <a:ext uri="{9D8B030D-6E8A-4147-A177-3AD203B41FA5}">
                      <a16:colId xmlns:a16="http://schemas.microsoft.com/office/drawing/2014/main" val="20000"/>
                    </a:ext>
                  </a:extLst>
                </a:gridCol>
                <a:gridCol w="480882">
                  <a:extLst>
                    <a:ext uri="{9D8B030D-6E8A-4147-A177-3AD203B41FA5}">
                      <a16:colId xmlns:a16="http://schemas.microsoft.com/office/drawing/2014/main" val="20001"/>
                    </a:ext>
                  </a:extLst>
                </a:gridCol>
                <a:gridCol w="397306">
                  <a:extLst>
                    <a:ext uri="{9D8B030D-6E8A-4147-A177-3AD203B41FA5}">
                      <a16:colId xmlns:a16="http://schemas.microsoft.com/office/drawing/2014/main" val="20002"/>
                    </a:ext>
                  </a:extLst>
                </a:gridCol>
                <a:gridCol w="292730">
                  <a:extLst>
                    <a:ext uri="{9D8B030D-6E8A-4147-A177-3AD203B41FA5}">
                      <a16:colId xmlns:a16="http://schemas.microsoft.com/office/drawing/2014/main" val="20013"/>
                    </a:ext>
                  </a:extLst>
                </a:gridCol>
                <a:gridCol w="246068">
                  <a:extLst>
                    <a:ext uri="{9D8B030D-6E8A-4147-A177-3AD203B41FA5}">
                      <a16:colId xmlns:a16="http://schemas.microsoft.com/office/drawing/2014/main" val="20003"/>
                    </a:ext>
                  </a:extLst>
                </a:gridCol>
                <a:gridCol w="288032">
                  <a:extLst>
                    <a:ext uri="{9D8B030D-6E8A-4147-A177-3AD203B41FA5}">
                      <a16:colId xmlns:a16="http://schemas.microsoft.com/office/drawing/2014/main" val="20014"/>
                    </a:ext>
                  </a:extLst>
                </a:gridCol>
                <a:gridCol w="360046">
                  <a:extLst>
                    <a:ext uri="{9D8B030D-6E8A-4147-A177-3AD203B41FA5}">
                      <a16:colId xmlns:a16="http://schemas.microsoft.com/office/drawing/2014/main" val="20015"/>
                    </a:ext>
                  </a:extLst>
                </a:gridCol>
                <a:gridCol w="276772">
                  <a:extLst>
                    <a:ext uri="{9D8B030D-6E8A-4147-A177-3AD203B41FA5}">
                      <a16:colId xmlns:a16="http://schemas.microsoft.com/office/drawing/2014/main" val="20004"/>
                    </a:ext>
                  </a:extLst>
                </a:gridCol>
                <a:gridCol w="585458">
                  <a:extLst>
                    <a:ext uri="{9D8B030D-6E8A-4147-A177-3AD203B41FA5}">
                      <a16:colId xmlns:a16="http://schemas.microsoft.com/office/drawing/2014/main" val="20005"/>
                    </a:ext>
                  </a:extLst>
                </a:gridCol>
                <a:gridCol w="585458">
                  <a:extLst>
                    <a:ext uri="{9D8B030D-6E8A-4147-A177-3AD203B41FA5}">
                      <a16:colId xmlns:a16="http://schemas.microsoft.com/office/drawing/2014/main" val="20006"/>
                    </a:ext>
                  </a:extLst>
                </a:gridCol>
                <a:gridCol w="585458">
                  <a:extLst>
                    <a:ext uri="{9D8B030D-6E8A-4147-A177-3AD203B41FA5}">
                      <a16:colId xmlns:a16="http://schemas.microsoft.com/office/drawing/2014/main" val="20007"/>
                    </a:ext>
                  </a:extLst>
                </a:gridCol>
                <a:gridCol w="585458">
                  <a:extLst>
                    <a:ext uri="{9D8B030D-6E8A-4147-A177-3AD203B41FA5}">
                      <a16:colId xmlns:a16="http://schemas.microsoft.com/office/drawing/2014/main" val="20008"/>
                    </a:ext>
                  </a:extLst>
                </a:gridCol>
                <a:gridCol w="585458">
                  <a:extLst>
                    <a:ext uri="{9D8B030D-6E8A-4147-A177-3AD203B41FA5}">
                      <a16:colId xmlns:a16="http://schemas.microsoft.com/office/drawing/2014/main" val="20009"/>
                    </a:ext>
                  </a:extLst>
                </a:gridCol>
                <a:gridCol w="585458">
                  <a:extLst>
                    <a:ext uri="{9D8B030D-6E8A-4147-A177-3AD203B41FA5}">
                      <a16:colId xmlns:a16="http://schemas.microsoft.com/office/drawing/2014/main" val="20010"/>
                    </a:ext>
                  </a:extLst>
                </a:gridCol>
                <a:gridCol w="585458">
                  <a:extLst>
                    <a:ext uri="{9D8B030D-6E8A-4147-A177-3AD203B41FA5}">
                      <a16:colId xmlns:a16="http://schemas.microsoft.com/office/drawing/2014/main" val="20011"/>
                    </a:ext>
                  </a:extLst>
                </a:gridCol>
                <a:gridCol w="585458">
                  <a:extLst>
                    <a:ext uri="{9D8B030D-6E8A-4147-A177-3AD203B41FA5}">
                      <a16:colId xmlns:a16="http://schemas.microsoft.com/office/drawing/2014/main" val="20012"/>
                    </a:ext>
                  </a:extLst>
                </a:gridCol>
              </a:tblGrid>
              <a:tr h="226931">
                <a:tc>
                  <a:txBody>
                    <a:bodyPr/>
                    <a:lstStyle/>
                    <a:p>
                      <a:pPr algn="l">
                        <a:defRPr/>
                      </a:pPr>
                      <a:endParaRPr lang="fr-FR" sz="1400" b="0" i="0" u="none" strike="noStrike" dirty="0">
                        <a:solidFill>
                          <a:srgbClr val="000000"/>
                        </a:solidFill>
                        <a:latin typeface="Arial"/>
                      </a:endParaRPr>
                    </a:p>
                  </a:txBody>
                  <a:tcPr marL="7320" marR="7320" marT="7320" marB="0" anchor="b">
                    <a:lnL w="12700" algn="ctr">
                      <a:noFill/>
                    </a:lnL>
                    <a:lnR w="12700" algn="ctr">
                      <a:noFill/>
                    </a:lnR>
                    <a:lnT w="12700" algn="ctr">
                      <a:noFill/>
                    </a:lnT>
                    <a:lnB w="12700" algn="ctr">
                      <a:noFill/>
                    </a:lnB>
                  </a:tcPr>
                </a:tc>
                <a:tc>
                  <a:txBody>
                    <a:bodyPr/>
                    <a:lstStyle/>
                    <a:p>
                      <a:pPr algn="ctr">
                        <a:defRPr/>
                      </a:pPr>
                      <a:r>
                        <a:rPr lang="fr-FR" sz="1100" b="0" i="0" u="none" strike="noStrike" dirty="0" smtClean="0">
                          <a:solidFill>
                            <a:schemeClr val="tx1"/>
                          </a:solidFill>
                          <a:latin typeface="Calibri"/>
                        </a:rPr>
                        <a:t>Juillet</a:t>
                      </a:r>
                      <a:endParaRPr dirty="0">
                        <a:solidFill>
                          <a:schemeClr val="tx1"/>
                        </a:solidFill>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smtClean="0">
                          <a:solidFill>
                            <a:schemeClr val="tx1"/>
                          </a:solidFill>
                          <a:latin typeface="Calibri"/>
                        </a:rPr>
                        <a:t>Août</a:t>
                      </a:r>
                      <a:endParaRPr dirty="0">
                        <a:solidFill>
                          <a:schemeClr val="tx1"/>
                        </a:solidFill>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smtClean="0">
                          <a:solidFill>
                            <a:schemeClr val="tx1"/>
                          </a:solidFill>
                          <a:latin typeface="Calibri"/>
                          <a:ea typeface="+mn-ea"/>
                          <a:cs typeface="+mn-cs"/>
                        </a:rPr>
                        <a:t>Sept</a:t>
                      </a:r>
                      <a:endParaRPr sz="1100" b="0" i="0" u="none" strike="noStrike" dirty="0">
                        <a:solidFill>
                          <a:schemeClr val="tx1"/>
                        </a:solidFill>
                        <a:latin typeface="Calibri"/>
                        <a:ea typeface="+mn-ea"/>
                        <a:cs typeface="+mn-cs"/>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smtClean="0">
                          <a:solidFill>
                            <a:schemeClr val="tx1"/>
                          </a:solidFill>
                          <a:latin typeface="Calibri"/>
                        </a:rPr>
                        <a:t>Oct</a:t>
                      </a:r>
                      <a:endParaRPr dirty="0">
                        <a:solidFill>
                          <a:schemeClr val="tx1"/>
                        </a:solidFill>
                      </a:endParaRPr>
                    </a:p>
                  </a:txBody>
                  <a:tcPr marL="7320" marR="7320" marT="7320" marB="0" anchor="ctr">
                    <a:lnL w="12700" algn="ctr">
                      <a:noFill/>
                    </a:lnL>
                    <a:lnR w="12700" algn="ctr">
                      <a:noFill/>
                    </a:lnR>
                    <a:lnT w="12700" algn="ctr">
                      <a:noFill/>
                    </a:lnT>
                    <a:lnB w="12700" algn="ctr">
                      <a:noFill/>
                    </a:lnB>
                  </a:tcPr>
                </a:tc>
                <a:tc>
                  <a:txBody>
                    <a:bodyPr/>
                    <a:lstStyle/>
                    <a:p>
                      <a:r>
                        <a:rPr lang="fr-FR" sz="1100" dirty="0" smtClean="0">
                          <a:solidFill>
                            <a:schemeClr val="tx1"/>
                          </a:solidFill>
                          <a:latin typeface="Calibri" panose="020F0502020204030204" pitchFamily="34" charset="0"/>
                          <a:cs typeface="Calibri" panose="020F0502020204030204" pitchFamily="34" charset="0"/>
                        </a:rPr>
                        <a:t>Nov</a:t>
                      </a:r>
                      <a:endParaRPr lang="fr-FR" sz="1100" dirty="0">
                        <a:solidFill>
                          <a:schemeClr val="tx1"/>
                        </a:solidFill>
                        <a:latin typeface="Calibri" panose="020F0502020204030204" pitchFamily="34" charset="0"/>
                        <a:cs typeface="Calibri" panose="020F0502020204030204" pitchFamily="34" charset="0"/>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smtClean="0">
                          <a:solidFill>
                            <a:schemeClr val="tx1"/>
                          </a:solidFill>
                          <a:latin typeface="Calibri"/>
                          <a:ea typeface="+mn-ea"/>
                          <a:cs typeface="+mn-cs"/>
                        </a:rPr>
                        <a:t>Déc</a:t>
                      </a:r>
                      <a:endParaRPr sz="1100" b="0" i="0" u="none" strike="noStrike" dirty="0">
                        <a:solidFill>
                          <a:schemeClr val="tx1"/>
                        </a:solidFill>
                        <a:latin typeface="Calibri"/>
                        <a:ea typeface="+mn-ea"/>
                        <a:cs typeface="+mn-cs"/>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chemeClr val="tx1"/>
                          </a:solidFill>
                          <a:latin typeface="Calibri"/>
                          <a:ea typeface="+mn-ea"/>
                          <a:cs typeface="+mn-cs"/>
                        </a:rPr>
                        <a:t>Janv</a:t>
                      </a:r>
                      <a:endParaRPr sz="1100" b="0" i="0" u="none" strike="noStrike" dirty="0">
                        <a:solidFill>
                          <a:schemeClr val="tx1"/>
                        </a:solidFill>
                        <a:latin typeface="Calibri"/>
                        <a:ea typeface="+mn-ea"/>
                        <a:cs typeface="+mn-cs"/>
                      </a:endParaRPr>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rgbClr val="000000"/>
                          </a:solidFill>
                          <a:latin typeface="Calibri"/>
                        </a:rPr>
                        <a:t>Févr</a:t>
                      </a:r>
                      <a:endParaRPr dirty="0"/>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rgbClr val="000000"/>
                          </a:solidFill>
                          <a:latin typeface="Calibri"/>
                        </a:rPr>
                        <a:t>Mars</a:t>
                      </a:r>
                      <a:endParaRPr dirty="0"/>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rgbClr val="000000"/>
                          </a:solidFill>
                          <a:latin typeface="Calibri"/>
                        </a:rPr>
                        <a:t>Avr</a:t>
                      </a:r>
                      <a:endParaRPr dirty="0"/>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rgbClr val="000000"/>
                          </a:solidFill>
                          <a:latin typeface="Calibri"/>
                        </a:rPr>
                        <a:t>Mai</a:t>
                      </a:r>
                      <a:endParaRPr dirty="0"/>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rgbClr val="000000"/>
                          </a:solidFill>
                          <a:latin typeface="Calibri"/>
                        </a:rPr>
                        <a:t>Juin</a:t>
                      </a:r>
                      <a:endParaRPr dirty="0"/>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rgbClr val="000000"/>
                          </a:solidFill>
                          <a:latin typeface="Calibri"/>
                        </a:rPr>
                        <a:t>Juil</a:t>
                      </a:r>
                      <a:endParaRPr dirty="0"/>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rgbClr val="000000"/>
                          </a:solidFill>
                          <a:latin typeface="Calibri"/>
                        </a:rPr>
                        <a:t>Août</a:t>
                      </a:r>
                      <a:endParaRPr dirty="0"/>
                    </a:p>
                  </a:txBody>
                  <a:tcPr marL="7320" marR="7320" marT="7320" marB="0" anchor="ctr">
                    <a:lnL w="12700" algn="ctr">
                      <a:noFill/>
                    </a:lnL>
                    <a:lnR w="12700" algn="ctr">
                      <a:noFill/>
                    </a:lnR>
                    <a:lnT w="12700" algn="ctr">
                      <a:noFill/>
                    </a:lnT>
                    <a:lnB w="12700" algn="ctr">
                      <a:noFill/>
                    </a:lnB>
                  </a:tcPr>
                </a:tc>
                <a:tc>
                  <a:txBody>
                    <a:bodyPr/>
                    <a:lstStyle/>
                    <a:p>
                      <a:pPr algn="ctr">
                        <a:defRPr/>
                      </a:pPr>
                      <a:r>
                        <a:rPr lang="fr-FR" sz="1100" b="0" i="0" u="none" strike="noStrike" dirty="0">
                          <a:solidFill>
                            <a:srgbClr val="000000"/>
                          </a:solidFill>
                          <a:latin typeface="Calibri"/>
                        </a:rPr>
                        <a:t>Sept</a:t>
                      </a:r>
                      <a:endParaRPr dirty="0"/>
                    </a:p>
                  </a:txBody>
                  <a:tcPr marL="7320" marR="7320" marT="7320" marB="0" anchor="ctr">
                    <a:lnL w="12700" algn="ctr">
                      <a:noFill/>
                    </a:lnL>
                    <a:lnR w="12700" algn="ctr">
                      <a:noFill/>
                    </a:lnR>
                    <a:lnT w="12700" algn="ctr">
                      <a:noFill/>
                    </a:lnT>
                    <a:lnB w="12700" algn="ctr">
                      <a:noFill/>
                    </a:lnB>
                  </a:tcPr>
                </a:tc>
                <a:extLst>
                  <a:ext uri="{0D108BD9-81ED-4DB2-BD59-A6C34878D82A}">
                    <a16:rowId xmlns:a16="http://schemas.microsoft.com/office/drawing/2014/main" val="10000"/>
                  </a:ext>
                </a:extLst>
              </a:tr>
              <a:tr h="183009">
                <a:tc>
                  <a:txBody>
                    <a:bodyPr/>
                    <a:lstStyle/>
                    <a:p>
                      <a:pPr algn="l">
                        <a:defRPr/>
                      </a:pPr>
                      <a:r>
                        <a:rPr lang="fr-FR" sz="1100" b="0" i="0" u="none" strike="noStrike" dirty="0">
                          <a:solidFill>
                            <a:srgbClr val="000000"/>
                          </a:solidFill>
                          <a:latin typeface="Calibri"/>
                        </a:rPr>
                        <a:t>AAP 1 Connaissances</a:t>
                      </a:r>
                      <a:endParaRPr dirty="0"/>
                    </a:p>
                  </a:txBody>
                  <a:tcPr marL="7320" marR="7320" marT="7320" marB="0" anchor="ctr">
                    <a:lnL w="12700" algn="ctr">
                      <a:noFill/>
                    </a:lnL>
                    <a:lnR w="12700" algn="ctr">
                      <a:noFill/>
                    </a:lnR>
                    <a:lnT w="12700" algn="ctr">
                      <a:noFill/>
                    </a:lnT>
                    <a:lnB w="12700" algn="ctr">
                      <a:noFill/>
                    </a:lnB>
                  </a:tcPr>
                </a:tc>
                <a:tc rowSpan="3" gridSpan="7">
                  <a:txBody>
                    <a:bodyPr/>
                    <a:lstStyle/>
                    <a:p>
                      <a:pPr algn="ctr">
                        <a:defRPr/>
                      </a:pPr>
                      <a:r>
                        <a:rPr lang="fr-FR" sz="1100" b="0" i="0" u="none" strike="noStrike" dirty="0">
                          <a:solidFill>
                            <a:srgbClr val="000000"/>
                          </a:solidFill>
                          <a:latin typeface="Calibri"/>
                        </a:rPr>
                        <a:t>Dépôts des projets</a:t>
                      </a:r>
                      <a:endParaRPr dirty="0"/>
                    </a:p>
                  </a:txBody>
                  <a:tcPr marL="7320" marR="7320" marT="7320" marB="0" anchor="ctr">
                    <a:lnL w="12700" algn="ctr">
                      <a:noFill/>
                    </a:lnL>
                    <a:lnR w="12700" algn="ctr">
                      <a:noFill/>
                    </a:lnR>
                    <a:lnT w="12700" algn="ctr">
                      <a:noFill/>
                    </a:lnT>
                    <a:lnB w="12700" algn="ctr">
                      <a:noFill/>
                    </a:lnB>
                    <a:solidFill>
                      <a:srgbClr val="00B0F0"/>
                    </a:solidFill>
                  </a:tcPr>
                </a:tc>
                <a:tc rowSpan="3" hMerge="1">
                  <a:txBody>
                    <a:bodyPr/>
                    <a:lstStyle/>
                    <a:p>
                      <a:endParaRPr/>
                    </a:p>
                  </a:txBody>
                  <a:tcPr/>
                </a:tc>
                <a:tc rowSpan="3" hMerge="1">
                  <a:txBody>
                    <a:bodyPr/>
                    <a:lstStyle/>
                    <a:p>
                      <a:endParaRPr lang="fr-FR"/>
                    </a:p>
                  </a:txBody>
                  <a:tcPr/>
                </a:tc>
                <a:tc rowSpan="3" hMerge="1">
                  <a:txBody>
                    <a:bodyPr/>
                    <a:lstStyle/>
                    <a:p>
                      <a:endParaRPr/>
                    </a:p>
                  </a:txBody>
                  <a:tcPr/>
                </a:tc>
                <a:tc rowSpan="3" hMerge="1">
                  <a:txBody>
                    <a:bodyPr/>
                    <a:lstStyle/>
                    <a:p>
                      <a:endParaRPr lang="fr-FR"/>
                    </a:p>
                  </a:txBody>
                  <a:tcPr/>
                </a:tc>
                <a:tc rowSpan="3" hMerge="1">
                  <a:txBody>
                    <a:bodyPr/>
                    <a:lstStyle/>
                    <a:p>
                      <a:endParaRPr lang="fr-FR"/>
                    </a:p>
                  </a:txBody>
                  <a:tcPr/>
                </a:tc>
                <a:tc rowSpan="3" hMerge="1">
                  <a:txBody>
                    <a:bodyPr/>
                    <a:lstStyle/>
                    <a:p>
                      <a:endParaRPr/>
                    </a:p>
                  </a:txBody>
                  <a:tcPr/>
                </a:tc>
                <a:tc rowSpan="3" gridSpan="4">
                  <a:txBody>
                    <a:bodyPr/>
                    <a:lstStyle/>
                    <a:p>
                      <a:pPr algn="ctr">
                        <a:defRPr/>
                      </a:pPr>
                      <a:r>
                        <a:rPr lang="fr-FR" sz="1100" b="0" i="0" u="none" strike="noStrike" dirty="0">
                          <a:solidFill>
                            <a:srgbClr val="000000"/>
                          </a:solidFill>
                          <a:latin typeface="Calibri"/>
                        </a:rPr>
                        <a:t>Instruction  - Expertise</a:t>
                      </a:r>
                      <a:endParaRPr dirty="0"/>
                    </a:p>
                  </a:txBody>
                  <a:tcPr marL="7320" marR="7320" marT="7320" marB="0" anchor="ctr">
                    <a:lnL w="12700" algn="ctr">
                      <a:noFill/>
                    </a:lnL>
                    <a:lnR w="12700" algn="ctr">
                      <a:noFill/>
                    </a:lnR>
                    <a:lnT w="12700" algn="ctr">
                      <a:noFill/>
                    </a:lnT>
                    <a:lnB w="12700" algn="ctr">
                      <a:noFill/>
                    </a:lnB>
                    <a:solidFill>
                      <a:srgbClr val="00B050"/>
                    </a:solidFill>
                  </a:tcPr>
                </a:tc>
                <a:tc rowSpan="3" hMerge="1">
                  <a:txBody>
                    <a:bodyPr/>
                    <a:lstStyle/>
                    <a:p>
                      <a:endParaRPr/>
                    </a:p>
                  </a:txBody>
                  <a:tcPr/>
                </a:tc>
                <a:tc rowSpan="3" hMerge="1">
                  <a:txBody>
                    <a:bodyPr/>
                    <a:lstStyle/>
                    <a:p>
                      <a:endParaRPr/>
                    </a:p>
                  </a:txBody>
                  <a:tcPr/>
                </a:tc>
                <a:tc rowSpan="3" hMerge="1">
                  <a:txBody>
                    <a:bodyPr/>
                    <a:lstStyle/>
                    <a:p>
                      <a:endParaRPr/>
                    </a:p>
                  </a:txBody>
                  <a:tcPr/>
                </a:tc>
                <a:tc rowSpan="3">
                  <a:txBody>
                    <a:bodyPr/>
                    <a:lstStyle/>
                    <a:p>
                      <a:pPr algn="ctr">
                        <a:defRPr/>
                      </a:pPr>
                      <a:r>
                        <a:rPr lang="fr-FR" sz="1100" b="0" i="0" u="none" strike="noStrike" dirty="0">
                          <a:solidFill>
                            <a:srgbClr val="000000"/>
                          </a:solidFill>
                          <a:latin typeface="Calibri"/>
                        </a:rPr>
                        <a:t>Sélection des projets</a:t>
                      </a:r>
                      <a:endParaRPr dirty="0"/>
                    </a:p>
                  </a:txBody>
                  <a:tcPr marL="7320" marR="7320" marT="7320" marB="0" anchor="ctr">
                    <a:lnL w="12700" algn="ctr">
                      <a:noFill/>
                    </a:lnL>
                    <a:lnR w="12700" algn="ctr">
                      <a:noFill/>
                    </a:lnR>
                    <a:lnT w="12700" algn="ctr">
                      <a:noFill/>
                    </a:lnT>
                    <a:lnB w="12700" algn="ctr">
                      <a:noFill/>
                    </a:lnB>
                    <a:solidFill>
                      <a:srgbClr val="FFD966"/>
                    </a:solidFill>
                  </a:tcPr>
                </a:tc>
                <a:tc rowSpan="3" gridSpan="3">
                  <a:txBody>
                    <a:bodyPr/>
                    <a:lstStyle/>
                    <a:p>
                      <a:pPr algn="ctr">
                        <a:defRPr/>
                      </a:pPr>
                      <a:r>
                        <a:rPr lang="fr-FR" sz="1100" b="0" i="0" u="none" strike="noStrike" dirty="0">
                          <a:solidFill>
                            <a:srgbClr val="FFFFFF"/>
                          </a:solidFill>
                          <a:latin typeface="Calibri"/>
                        </a:rPr>
                        <a:t>Conventionnement</a:t>
                      </a:r>
                      <a:endParaRPr dirty="0"/>
                    </a:p>
                  </a:txBody>
                  <a:tcPr marL="7320" marR="7320" marT="7320" marB="0" anchor="ctr">
                    <a:lnL w="12700" algn="ctr">
                      <a:noFill/>
                    </a:lnL>
                    <a:lnR w="12700" algn="ctr">
                      <a:noFill/>
                    </a:lnR>
                    <a:lnT w="12700" algn="ctr">
                      <a:noFill/>
                    </a:lnT>
                    <a:lnB w="12700" algn="ctr">
                      <a:noFill/>
                    </a:lnB>
                    <a:solidFill>
                      <a:srgbClr val="7030A0"/>
                    </a:solidFill>
                  </a:tcPr>
                </a:tc>
                <a:tc rowSpan="3" hMerge="1">
                  <a:txBody>
                    <a:bodyPr/>
                    <a:lstStyle/>
                    <a:p>
                      <a:endParaRPr/>
                    </a:p>
                  </a:txBody>
                  <a:tcPr/>
                </a:tc>
                <a:tc rowSpan="3" hMerge="1">
                  <a:txBody>
                    <a:bodyPr/>
                    <a:lstStyle/>
                    <a:p>
                      <a:endParaRPr/>
                    </a:p>
                  </a:txBody>
                  <a:tcPr/>
                </a:tc>
                <a:extLst>
                  <a:ext uri="{0D108BD9-81ED-4DB2-BD59-A6C34878D82A}">
                    <a16:rowId xmlns:a16="http://schemas.microsoft.com/office/drawing/2014/main" val="10001"/>
                  </a:ext>
                </a:extLst>
              </a:tr>
              <a:tr h="183009">
                <a:tc>
                  <a:txBody>
                    <a:bodyPr/>
                    <a:lstStyle/>
                    <a:p>
                      <a:pPr algn="l">
                        <a:defRPr/>
                      </a:pPr>
                      <a:r>
                        <a:rPr lang="fr-FR" sz="1100" b="0" i="0" u="none" strike="noStrike" dirty="0">
                          <a:solidFill>
                            <a:srgbClr val="000000"/>
                          </a:solidFill>
                          <a:latin typeface="Calibri"/>
                        </a:rPr>
                        <a:t>AAP 3 Co-innovations</a:t>
                      </a:r>
                      <a:endParaRPr dirty="0"/>
                    </a:p>
                  </a:txBody>
                  <a:tcPr marL="7320" marR="7320" marT="7320" marB="0" anchor="ctr">
                    <a:lnL w="12700" algn="ctr">
                      <a:noFill/>
                    </a:lnL>
                    <a:lnR w="12700" algn="ctr">
                      <a:noFill/>
                    </a:lnR>
                    <a:lnT w="12700" algn="ctr">
                      <a:noFill/>
                    </a:lnT>
                    <a:lnB w="12700" algn="ctr">
                      <a:noFill/>
                    </a:lnB>
                  </a:tcPr>
                </a:tc>
                <a:tc gridSpan="7" vMerge="1">
                  <a:txBody>
                    <a:bodyPr/>
                    <a:lstStyle/>
                    <a:p>
                      <a:pPr>
                        <a:defRPr/>
                      </a:pPr>
                      <a:endParaRPr lang="fr-FR"/>
                    </a:p>
                  </a:txBody>
                  <a:tcPr/>
                </a:tc>
                <a:tc hMerge="1" vMerge="1">
                  <a:txBody>
                    <a:bodyPr/>
                    <a:lstStyle/>
                    <a:p>
                      <a:endParaRPr/>
                    </a:p>
                  </a:txBody>
                  <a:tcPr/>
                </a:tc>
                <a:tc hMerge="1" vMerge="1">
                  <a:txBody>
                    <a:bodyPr/>
                    <a:lstStyle/>
                    <a:p>
                      <a:endParaRPr lang="fr-FR"/>
                    </a:p>
                  </a:txBody>
                  <a:tcPr/>
                </a:tc>
                <a:tc hMerge="1" vMerge="1">
                  <a:txBody>
                    <a:bodyPr/>
                    <a:lstStyle/>
                    <a:p>
                      <a:endParaRPr/>
                    </a:p>
                  </a:txBody>
                  <a:tcPr/>
                </a:tc>
                <a:tc hMerge="1" vMerge="1">
                  <a:txBody>
                    <a:bodyPr/>
                    <a:lstStyle/>
                    <a:p>
                      <a:endParaRPr lang="fr-FR"/>
                    </a:p>
                  </a:txBody>
                  <a:tcPr/>
                </a:tc>
                <a:tc hMerge="1" vMerge="1">
                  <a:txBody>
                    <a:bodyPr/>
                    <a:lstStyle/>
                    <a:p>
                      <a:endParaRPr lang="fr-FR"/>
                    </a:p>
                  </a:txBody>
                  <a:tcPr/>
                </a:tc>
                <a:tc hMerge="1" vMerge="1">
                  <a:txBody>
                    <a:bodyPr/>
                    <a:lstStyle/>
                    <a:p>
                      <a:endParaRPr/>
                    </a:p>
                  </a:txBody>
                  <a:tcPr/>
                </a:tc>
                <a:tc gridSpan="4" vMerge="1">
                  <a:txBody>
                    <a:bodyPr/>
                    <a:lstStyle/>
                    <a:p>
                      <a:pPr>
                        <a:defRPr/>
                      </a:pPr>
                      <a:endParaRPr lang="fr-FR"/>
                    </a:p>
                  </a:txBody>
                  <a:tcPr/>
                </a:tc>
                <a:tc hMerge="1" vMerge="1">
                  <a:txBody>
                    <a:bodyPr/>
                    <a:lstStyle/>
                    <a:p>
                      <a:endParaRPr/>
                    </a:p>
                  </a:txBody>
                  <a:tcPr/>
                </a:tc>
                <a:tc hMerge="1" vMerge="1">
                  <a:txBody>
                    <a:bodyPr/>
                    <a:lstStyle/>
                    <a:p>
                      <a:endParaRPr/>
                    </a:p>
                  </a:txBody>
                  <a:tcPr/>
                </a:tc>
                <a:tc hMerge="1" vMerge="1">
                  <a:txBody>
                    <a:bodyPr/>
                    <a:lstStyle/>
                    <a:p>
                      <a:endParaRPr/>
                    </a:p>
                  </a:txBody>
                  <a:tcPr/>
                </a:tc>
                <a:tc vMerge="1">
                  <a:txBody>
                    <a:bodyPr/>
                    <a:lstStyle/>
                    <a:p>
                      <a:pPr>
                        <a:defRPr/>
                      </a:pPr>
                      <a:endParaRPr lang="fr-FR"/>
                    </a:p>
                  </a:txBody>
                  <a:tcPr/>
                </a:tc>
                <a:tc gridSpan="3" vMerge="1">
                  <a:txBody>
                    <a:bodyPr/>
                    <a:lstStyle/>
                    <a:p>
                      <a:pPr>
                        <a:defRPr/>
                      </a:pPr>
                      <a:endParaRPr lang="fr-FR"/>
                    </a:p>
                  </a:txBody>
                  <a:tcPr/>
                </a:tc>
                <a:tc hMerge="1" vMerge="1">
                  <a:txBody>
                    <a:bodyPr/>
                    <a:lstStyle/>
                    <a:p>
                      <a:endParaRPr/>
                    </a:p>
                  </a:txBody>
                  <a:tcPr/>
                </a:tc>
                <a:tc hMerge="1" vMerge="1">
                  <a:txBody>
                    <a:bodyPr/>
                    <a:lstStyle/>
                    <a:p>
                      <a:endParaRPr/>
                    </a:p>
                  </a:txBody>
                  <a:tcPr/>
                </a:tc>
                <a:extLst>
                  <a:ext uri="{0D108BD9-81ED-4DB2-BD59-A6C34878D82A}">
                    <a16:rowId xmlns:a16="http://schemas.microsoft.com/office/drawing/2014/main" val="10002"/>
                  </a:ext>
                </a:extLst>
              </a:tr>
              <a:tr h="183009">
                <a:tc>
                  <a:txBody>
                    <a:bodyPr/>
                    <a:lstStyle/>
                    <a:p>
                      <a:pPr algn="l">
                        <a:defRPr/>
                      </a:pPr>
                      <a:r>
                        <a:rPr lang="fr-FR" sz="1100" b="0" i="0" u="none" strike="noStrike" dirty="0">
                          <a:solidFill>
                            <a:srgbClr val="000000"/>
                          </a:solidFill>
                          <a:latin typeface="Calibri"/>
                        </a:rPr>
                        <a:t>AAP 2 Démultiplication</a:t>
                      </a:r>
                      <a:endParaRPr dirty="0"/>
                    </a:p>
                  </a:txBody>
                  <a:tcPr marL="7320" marR="7320" marT="7320" marB="0" anchor="ctr">
                    <a:lnL w="12700" algn="ctr">
                      <a:noFill/>
                    </a:lnL>
                    <a:lnR w="12700" algn="ctr">
                      <a:noFill/>
                    </a:lnR>
                    <a:lnT w="12700" algn="ctr">
                      <a:noFill/>
                    </a:lnT>
                    <a:lnB w="12700" algn="ctr">
                      <a:noFill/>
                    </a:lnB>
                  </a:tcPr>
                </a:tc>
                <a:tc gridSpan="7" vMerge="1">
                  <a:txBody>
                    <a:bodyPr/>
                    <a:lstStyle/>
                    <a:p>
                      <a:pPr>
                        <a:defRPr/>
                      </a:pPr>
                      <a:endParaRPr lang="fr-FR"/>
                    </a:p>
                  </a:txBody>
                  <a:tcPr/>
                </a:tc>
                <a:tc hMerge="1" vMerge="1">
                  <a:txBody>
                    <a:bodyPr/>
                    <a:lstStyle/>
                    <a:p>
                      <a:endParaRPr/>
                    </a:p>
                  </a:txBody>
                  <a:tcPr/>
                </a:tc>
                <a:tc hMerge="1" vMerge="1">
                  <a:txBody>
                    <a:bodyPr/>
                    <a:lstStyle/>
                    <a:p>
                      <a:endParaRPr lang="fr-FR"/>
                    </a:p>
                  </a:txBody>
                  <a:tcPr/>
                </a:tc>
                <a:tc hMerge="1" vMerge="1">
                  <a:txBody>
                    <a:bodyPr/>
                    <a:lstStyle/>
                    <a:p>
                      <a:endParaRPr/>
                    </a:p>
                  </a:txBody>
                  <a:tcPr/>
                </a:tc>
                <a:tc hMerge="1" vMerge="1">
                  <a:txBody>
                    <a:bodyPr/>
                    <a:lstStyle/>
                    <a:p>
                      <a:endParaRPr lang="fr-FR"/>
                    </a:p>
                  </a:txBody>
                  <a:tcPr/>
                </a:tc>
                <a:tc hMerge="1" vMerge="1">
                  <a:txBody>
                    <a:bodyPr/>
                    <a:lstStyle/>
                    <a:p>
                      <a:endParaRPr lang="fr-FR"/>
                    </a:p>
                  </a:txBody>
                  <a:tcPr/>
                </a:tc>
                <a:tc hMerge="1" vMerge="1">
                  <a:txBody>
                    <a:bodyPr/>
                    <a:lstStyle/>
                    <a:p>
                      <a:endParaRPr/>
                    </a:p>
                  </a:txBody>
                  <a:tcPr/>
                </a:tc>
                <a:tc gridSpan="4" vMerge="1">
                  <a:txBody>
                    <a:bodyPr/>
                    <a:lstStyle/>
                    <a:p>
                      <a:pPr>
                        <a:defRPr/>
                      </a:pPr>
                      <a:endParaRPr lang="fr-FR"/>
                    </a:p>
                  </a:txBody>
                  <a:tcPr/>
                </a:tc>
                <a:tc hMerge="1" vMerge="1">
                  <a:txBody>
                    <a:bodyPr/>
                    <a:lstStyle/>
                    <a:p>
                      <a:endParaRPr/>
                    </a:p>
                  </a:txBody>
                  <a:tcPr/>
                </a:tc>
                <a:tc hMerge="1" vMerge="1">
                  <a:txBody>
                    <a:bodyPr/>
                    <a:lstStyle/>
                    <a:p>
                      <a:endParaRPr/>
                    </a:p>
                  </a:txBody>
                  <a:tcPr/>
                </a:tc>
                <a:tc hMerge="1" vMerge="1">
                  <a:txBody>
                    <a:bodyPr/>
                    <a:lstStyle/>
                    <a:p>
                      <a:endParaRPr/>
                    </a:p>
                  </a:txBody>
                  <a:tcPr/>
                </a:tc>
                <a:tc vMerge="1">
                  <a:txBody>
                    <a:bodyPr/>
                    <a:lstStyle/>
                    <a:p>
                      <a:pPr>
                        <a:defRPr/>
                      </a:pPr>
                      <a:endParaRPr lang="fr-FR"/>
                    </a:p>
                  </a:txBody>
                  <a:tcPr/>
                </a:tc>
                <a:tc gridSpan="3" vMerge="1">
                  <a:txBody>
                    <a:bodyPr/>
                    <a:lstStyle/>
                    <a:p>
                      <a:pPr>
                        <a:defRPr/>
                      </a:pPr>
                      <a:endParaRPr lang="fr-FR"/>
                    </a:p>
                  </a:txBody>
                  <a:tcPr/>
                </a:tc>
                <a:tc hMerge="1" vMerge="1">
                  <a:txBody>
                    <a:bodyPr/>
                    <a:lstStyle/>
                    <a:p>
                      <a:endParaRPr/>
                    </a:p>
                  </a:txBody>
                  <a:tcPr/>
                </a:tc>
                <a:tc hMerge="1" vMerge="1">
                  <a:txBody>
                    <a:bodyPr/>
                    <a:lstStyle/>
                    <a:p>
                      <a:endParaRPr/>
                    </a:p>
                  </a:txBody>
                  <a:tcPr/>
                </a:tc>
                <a:extLst>
                  <a:ext uri="{0D108BD9-81ED-4DB2-BD59-A6C34878D82A}">
                    <a16:rowId xmlns:a16="http://schemas.microsoft.com/office/drawing/2014/main" val="10003"/>
                  </a:ext>
                </a:extLst>
              </a:tr>
            </a:tbl>
          </a:graphicData>
        </a:graphic>
      </p:graphicFrame>
      <p:sp>
        <p:nvSpPr>
          <p:cNvPr id="18"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re 8"/>
          <p:cNvSpPr>
            <a:spLocks noGrp="1"/>
          </p:cNvSpPr>
          <p:nvPr>
            <p:ph type="title"/>
          </p:nvPr>
        </p:nvSpPr>
        <p:spPr bwMode="auto"/>
        <p:txBody>
          <a:bodyPr/>
          <a:lstStyle/>
          <a:p>
            <a:pPr>
              <a:defRPr/>
            </a:pPr>
            <a:r>
              <a:rPr lang="fr-FR" dirty="0"/>
              <a:t>Modalités de dépôt </a:t>
            </a:r>
            <a:endParaRPr dirty="0"/>
          </a:p>
        </p:txBody>
      </p:sp>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23</a:t>
            </a:fld>
            <a:endParaRPr lang="fr-FR" dirty="0"/>
          </a:p>
        </p:txBody>
      </p:sp>
      <p:sp>
        <p:nvSpPr>
          <p:cNvPr id="11" name="Espace réservé du contenu 10"/>
          <p:cNvSpPr>
            <a:spLocks noGrp="1"/>
          </p:cNvSpPr>
          <p:nvPr>
            <p:ph sz="quarter" idx="14"/>
          </p:nvPr>
        </p:nvSpPr>
        <p:spPr bwMode="auto"/>
        <p:txBody>
          <a:bodyPr/>
          <a:lstStyle/>
          <a:p>
            <a:pPr>
              <a:defRPr/>
            </a:pPr>
            <a:r>
              <a:rPr lang="fr-FR" sz="1400" dirty="0"/>
              <a:t>Dépôt dématérialisé à partir du site internet de FranceAgriMer :</a:t>
            </a:r>
            <a:endParaRPr dirty="0"/>
          </a:p>
          <a:p>
            <a:pPr marL="171450" indent="-171450">
              <a:buFontTx/>
              <a:buChar char="-"/>
              <a:defRPr/>
            </a:pPr>
            <a:r>
              <a:rPr lang="fr-FR" sz="1400" u="sng" dirty="0"/>
              <a:t>https://www.demarches-simplifiees.fr/commencer/appel-a-projets-franceagrimer-connaissances-2024</a:t>
            </a:r>
            <a:endParaRPr lang="fr-FR" sz="1400" dirty="0"/>
          </a:p>
          <a:p>
            <a:pPr>
              <a:defRPr/>
            </a:pPr>
            <a:endParaRPr lang="fr-FR" sz="1400" dirty="0"/>
          </a:p>
          <a:p>
            <a:pPr marL="171450" indent="-171450">
              <a:buFontTx/>
              <a:buChar char="-"/>
              <a:defRPr/>
            </a:pPr>
            <a:r>
              <a:rPr lang="fr-FR" sz="1400" u="sng" dirty="0"/>
              <a:t>https://www.demarches-simplifiees.fr/commencer/appel-a-projets-franceagrimer-co-innovations-2024</a:t>
            </a:r>
            <a:endParaRPr lang="fr-FR" sz="1400" dirty="0"/>
          </a:p>
          <a:p>
            <a:pPr marL="171450" indent="-171450">
              <a:buFontTx/>
              <a:buChar char="-"/>
              <a:defRPr/>
            </a:pPr>
            <a:endParaRPr lang="fr-FR" sz="1400" dirty="0"/>
          </a:p>
          <a:p>
            <a:pPr marL="171450" indent="-171450">
              <a:buFontTx/>
              <a:buChar char="-"/>
              <a:defRPr/>
            </a:pPr>
            <a:r>
              <a:rPr lang="fr-FR" sz="1400" u="sng" dirty="0">
                <a:hlinkClick r:id="rId2"/>
              </a:rPr>
              <a:t>https://</a:t>
            </a:r>
            <a:r>
              <a:rPr lang="fr-FR" sz="1400" u="sng" dirty="0" smtClean="0">
                <a:hlinkClick r:id="rId2"/>
              </a:rPr>
              <a:t>www.demarches-simplifiees.fr/commencer/appel-a-projets-franceagrimer-deploiement-demultip</a:t>
            </a:r>
            <a:endParaRPr lang="fr-FR" sz="1400" u="sng" dirty="0" smtClean="0"/>
          </a:p>
          <a:p>
            <a:pPr>
              <a:defRPr/>
            </a:pPr>
            <a:endParaRPr lang="fr-FR" sz="1400" dirty="0"/>
          </a:p>
          <a:p>
            <a:pPr marL="171450" indent="-171450">
              <a:buFontTx/>
              <a:buChar char="-"/>
              <a:defRPr/>
            </a:pPr>
            <a:endParaRPr lang="fr-FR" dirty="0"/>
          </a:p>
          <a:p>
            <a:pPr>
              <a:defRPr/>
            </a:pPr>
            <a:endParaRPr lang="fr-FR" dirty="0"/>
          </a:p>
        </p:txBody>
      </p:sp>
      <p:pic>
        <p:nvPicPr>
          <p:cNvPr id="8" name="Image 7"/>
          <p:cNvPicPr>
            <a:picLocks noChangeAspect="1"/>
          </p:cNvPicPr>
          <p:nvPr/>
        </p:nvPicPr>
        <p:blipFill>
          <a:blip r:embed="rId3"/>
          <a:stretch/>
        </p:blipFill>
        <p:spPr bwMode="auto">
          <a:xfrm>
            <a:off x="7884368" y="97905"/>
            <a:ext cx="1103121" cy="492465"/>
          </a:xfrm>
          <a:prstGeom prst="rect">
            <a:avLst/>
          </a:prstGeom>
        </p:spPr>
      </p:pic>
      <p:pic>
        <p:nvPicPr>
          <p:cNvPr id="1207730998" name="Image 1207730997"/>
          <p:cNvPicPr>
            <a:picLocks noChangeAspect="1"/>
          </p:cNvPicPr>
          <p:nvPr/>
        </p:nvPicPr>
        <p:blipFill>
          <a:blip r:embed="rId4"/>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Modalités de dépôt </a:t>
            </a:r>
            <a:endParaRPr dirty="0"/>
          </a:p>
        </p:txBody>
      </p:sp>
      <p:sp>
        <p:nvSpPr>
          <p:cNvPr id="3" name="Espace réservé de la date 2"/>
          <p:cNvSpPr>
            <a:spLocks noGrp="1"/>
          </p:cNvSpPr>
          <p:nvPr>
            <p:ph type="dt" sz="half" idx="10"/>
          </p:nvPr>
        </p:nvSpPr>
        <p:spPr bwMode="auto"/>
        <p:txBody>
          <a:bodyPr/>
          <a:lstStyle/>
          <a:p>
            <a:pPr algn="r">
              <a:defRPr/>
            </a:pPr>
            <a:r>
              <a:rPr lang="fr-FR" cap="all" dirty="0" smtClean="0"/>
              <a:t>16/11/2023</a:t>
            </a:r>
            <a:endParaRPr dirty="0"/>
          </a:p>
        </p:txBody>
      </p:sp>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24</a:t>
            </a:fld>
            <a:endParaRPr lang="fr-FR" dirty="0"/>
          </a:p>
        </p:txBody>
      </p:sp>
      <p:sp>
        <p:nvSpPr>
          <p:cNvPr id="6" name="Espace réservé du contenu 5"/>
          <p:cNvSpPr>
            <a:spLocks noGrp="1"/>
          </p:cNvSpPr>
          <p:nvPr>
            <p:ph sz="quarter" idx="14"/>
          </p:nvPr>
        </p:nvSpPr>
        <p:spPr bwMode="auto"/>
        <p:txBody>
          <a:bodyPr/>
          <a:lstStyle/>
          <a:p>
            <a:pPr>
              <a:defRPr/>
            </a:pPr>
            <a:endParaRPr lang="fr-FR" dirty="0"/>
          </a:p>
          <a:p>
            <a:pPr>
              <a:defRPr/>
            </a:pPr>
            <a:endParaRPr lang="fr-FR" dirty="0"/>
          </a:p>
        </p:txBody>
      </p:sp>
      <p:pic>
        <p:nvPicPr>
          <p:cNvPr id="10" name="Image 9"/>
          <p:cNvPicPr>
            <a:picLocks noChangeAspect="1"/>
          </p:cNvPicPr>
          <p:nvPr/>
        </p:nvPicPr>
        <p:blipFill>
          <a:blip r:embed="rId2"/>
          <a:stretch/>
        </p:blipFill>
        <p:spPr bwMode="auto">
          <a:xfrm>
            <a:off x="7884368" y="97905"/>
            <a:ext cx="1103121" cy="492465"/>
          </a:xfrm>
          <a:prstGeom prst="rect">
            <a:avLst/>
          </a:prstGeom>
        </p:spPr>
      </p:pic>
      <p:pic>
        <p:nvPicPr>
          <p:cNvPr id="622423116" name="Image 622423115"/>
          <p:cNvPicPr>
            <a:picLocks noChangeAspect="1"/>
          </p:cNvPicPr>
          <p:nvPr/>
        </p:nvPicPr>
        <p:blipFill>
          <a:blip r:embed="rId3"/>
          <a:stretch/>
        </p:blipFill>
        <p:spPr bwMode="auto">
          <a:xfrm>
            <a:off x="285049" y="97904"/>
            <a:ext cx="1022742" cy="606882"/>
          </a:xfrm>
          <a:prstGeom prst="rect">
            <a:avLst/>
          </a:prstGeom>
        </p:spPr>
      </p:pic>
      <p:pic>
        <p:nvPicPr>
          <p:cNvPr id="7" name="Image 6"/>
          <p:cNvPicPr>
            <a:picLocks noChangeAspect="1"/>
          </p:cNvPicPr>
          <p:nvPr/>
        </p:nvPicPr>
        <p:blipFill>
          <a:blip r:embed="rId4"/>
          <a:stretch>
            <a:fillRect/>
          </a:stretch>
        </p:blipFill>
        <p:spPr>
          <a:xfrm>
            <a:off x="35496" y="1836000"/>
            <a:ext cx="4392488" cy="2391934"/>
          </a:xfrm>
          <a:prstGeom prst="rect">
            <a:avLst/>
          </a:prstGeom>
        </p:spPr>
      </p:pic>
      <p:pic>
        <p:nvPicPr>
          <p:cNvPr id="11" name="Image 10"/>
          <p:cNvPicPr>
            <a:picLocks noChangeAspect="1"/>
          </p:cNvPicPr>
          <p:nvPr/>
        </p:nvPicPr>
        <p:blipFill>
          <a:blip r:embed="rId5"/>
          <a:stretch>
            <a:fillRect/>
          </a:stretch>
        </p:blipFill>
        <p:spPr>
          <a:xfrm>
            <a:off x="4338781" y="1065843"/>
            <a:ext cx="4476920" cy="3357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Modalités de dépôt </a:t>
            </a:r>
            <a:endParaRPr dirty="0"/>
          </a:p>
        </p:txBody>
      </p:sp>
      <p:sp>
        <p:nvSpPr>
          <p:cNvPr id="3" name="Espace réservé de la date 2"/>
          <p:cNvSpPr>
            <a:spLocks noGrp="1"/>
          </p:cNvSpPr>
          <p:nvPr>
            <p:ph type="dt" sz="half" idx="10"/>
          </p:nvPr>
        </p:nvSpPr>
        <p:spPr bwMode="auto"/>
        <p:txBody>
          <a:bodyPr/>
          <a:lstStyle/>
          <a:p>
            <a:pPr algn="r">
              <a:defRPr/>
            </a:pPr>
            <a:r>
              <a:rPr lang="fr-FR" cap="all" dirty="0" smtClean="0"/>
              <a:t>16/11/2023</a:t>
            </a:r>
            <a:endParaRPr dirty="0"/>
          </a:p>
        </p:txBody>
      </p:sp>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25</a:t>
            </a:fld>
            <a:endParaRPr lang="fr-FR" dirty="0"/>
          </a:p>
        </p:txBody>
      </p:sp>
      <p:pic>
        <p:nvPicPr>
          <p:cNvPr id="12" name="Image 11"/>
          <p:cNvPicPr>
            <a:picLocks noChangeAspect="1"/>
          </p:cNvPicPr>
          <p:nvPr/>
        </p:nvPicPr>
        <p:blipFill>
          <a:blip r:embed="rId3"/>
          <a:srcRect l="57875" t="4798" b="2644"/>
          <a:stretch/>
        </p:blipFill>
        <p:spPr bwMode="auto">
          <a:xfrm>
            <a:off x="359998" y="1585077"/>
            <a:ext cx="3851920" cy="3075846"/>
          </a:xfrm>
          <a:prstGeom prst="rect">
            <a:avLst/>
          </a:prstGeom>
        </p:spPr>
      </p:pic>
      <p:pic>
        <p:nvPicPr>
          <p:cNvPr id="8" name="Espace réservé du contenu 7"/>
          <p:cNvPicPr>
            <a:picLocks noGrp="1" noChangeAspect="1"/>
          </p:cNvPicPr>
          <p:nvPr>
            <p:ph sz="quarter" idx="14"/>
          </p:nvPr>
        </p:nvPicPr>
        <p:blipFill>
          <a:blip r:embed="rId4"/>
          <a:srcRect l="57166" t="3378" r="7003" b="4280"/>
          <a:stretch/>
        </p:blipFill>
        <p:spPr bwMode="auto">
          <a:xfrm>
            <a:off x="4716016" y="1584211"/>
            <a:ext cx="3312368" cy="3123091"/>
          </a:xfrm>
          <a:prstGeom prst="rect">
            <a:avLst/>
          </a:prstGeom>
        </p:spPr>
      </p:pic>
      <p:pic>
        <p:nvPicPr>
          <p:cNvPr id="9" name="Image 8"/>
          <p:cNvPicPr>
            <a:picLocks noChangeAspect="1"/>
          </p:cNvPicPr>
          <p:nvPr/>
        </p:nvPicPr>
        <p:blipFill>
          <a:blip r:embed="rId5"/>
          <a:stretch/>
        </p:blipFill>
        <p:spPr bwMode="auto">
          <a:xfrm>
            <a:off x="7884368" y="97905"/>
            <a:ext cx="1103121" cy="492465"/>
          </a:xfrm>
          <a:prstGeom prst="rect">
            <a:avLst/>
          </a:prstGeom>
        </p:spPr>
      </p:pic>
      <p:pic>
        <p:nvPicPr>
          <p:cNvPr id="799468254" name="Image 799468253"/>
          <p:cNvPicPr>
            <a:picLocks noChangeAspect="1"/>
          </p:cNvPicPr>
          <p:nvPr/>
        </p:nvPicPr>
        <p:blipFill>
          <a:blip r:embed="rId6"/>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re 7"/>
          <p:cNvSpPr>
            <a:spLocks noGrp="1"/>
          </p:cNvSpPr>
          <p:nvPr>
            <p:ph type="title"/>
          </p:nvPr>
        </p:nvSpPr>
        <p:spPr bwMode="auto">
          <a:xfrm>
            <a:off x="359999" y="900000"/>
            <a:ext cx="8424000" cy="375606"/>
          </a:xfrm>
        </p:spPr>
        <p:txBody>
          <a:bodyPr/>
          <a:lstStyle/>
          <a:p>
            <a:pPr>
              <a:defRPr/>
            </a:pPr>
            <a:r>
              <a:rPr lang="fr-FR" dirty="0" smtClean="0"/>
              <a:t>Contenu </a:t>
            </a:r>
            <a:r>
              <a:rPr lang="fr-FR" dirty="0"/>
              <a:t>du dossier</a:t>
            </a:r>
            <a:endParaRPr dirty="0"/>
          </a:p>
        </p:txBody>
      </p:sp>
      <p:sp>
        <p:nvSpPr>
          <p:cNvPr id="3" name="Espace réservé de la date 2"/>
          <p:cNvSpPr>
            <a:spLocks noGrp="1"/>
          </p:cNvSpPr>
          <p:nvPr>
            <p:ph type="dt" sz="half" idx="10"/>
          </p:nvPr>
        </p:nvSpPr>
        <p:spPr bwMode="auto"/>
        <p:txBody>
          <a:bodyPr/>
          <a:lstStyle/>
          <a:p>
            <a:pPr algn="r">
              <a:defRPr/>
            </a:pPr>
            <a:r>
              <a:rPr lang="fr-FR" cap="all" dirty="0" smtClean="0"/>
              <a:t>16/11/2023</a:t>
            </a:r>
            <a:endParaRPr dirty="0"/>
          </a:p>
        </p:txBody>
      </p:sp>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26</a:t>
            </a:fld>
            <a:endParaRPr lang="fr-FR" dirty="0"/>
          </a:p>
        </p:txBody>
      </p:sp>
      <p:sp>
        <p:nvSpPr>
          <p:cNvPr id="10" name="Espace réservé du contenu 9"/>
          <p:cNvSpPr>
            <a:spLocks noGrp="1"/>
          </p:cNvSpPr>
          <p:nvPr>
            <p:ph sz="quarter" idx="14"/>
          </p:nvPr>
        </p:nvSpPr>
        <p:spPr bwMode="auto">
          <a:xfrm>
            <a:off x="359999" y="1470820"/>
            <a:ext cx="8424000" cy="3312680"/>
          </a:xfrm>
        </p:spPr>
        <p:txBody>
          <a:bodyPr/>
          <a:lstStyle/>
          <a:p>
            <a:pPr marL="342900" lvl="0" indent="-342900" algn="just">
              <a:spcAft>
                <a:spcPts val="0"/>
              </a:spcAft>
              <a:buFont typeface="Arial"/>
              <a:buChar char="­"/>
              <a:defRPr/>
            </a:pPr>
            <a:r>
              <a:rPr lang="fr-FR" dirty="0">
                <a:latin typeface="Marianne"/>
                <a:ea typeface="Arial Unicode MS"/>
                <a:cs typeface="Times New Roman"/>
              </a:rPr>
              <a:t>Le descriptif générique du projet saisi sur la téléprocédure</a:t>
            </a:r>
            <a:r>
              <a:rPr lang="fr-FR" dirty="0">
                <a:latin typeface="Calibri"/>
                <a:ea typeface="Arial Unicode MS"/>
                <a:cs typeface="Times New Roman"/>
              </a:rPr>
              <a:t> </a:t>
            </a:r>
            <a:r>
              <a:rPr lang="fr-FR" dirty="0" smtClean="0">
                <a:latin typeface="Marianne"/>
                <a:ea typeface="Arial Unicode MS"/>
                <a:cs typeface="Times New Roman"/>
              </a:rPr>
              <a:t>;</a:t>
            </a:r>
          </a:p>
          <a:p>
            <a:pPr marL="342900" lvl="0" indent="-342900" algn="just">
              <a:spcAft>
                <a:spcPts val="0"/>
              </a:spcAft>
              <a:buFont typeface="Arial"/>
              <a:buChar char="­"/>
              <a:defRPr/>
            </a:pPr>
            <a:endParaRPr lang="fr-FR" sz="1400" dirty="0">
              <a:latin typeface="Marianne"/>
              <a:ea typeface="Arial Unicode MS"/>
              <a:cs typeface="Times New Roman"/>
            </a:endParaRPr>
          </a:p>
          <a:p>
            <a:pPr marL="342900" lvl="0" indent="-342900" algn="just">
              <a:spcAft>
                <a:spcPts val="0"/>
              </a:spcAft>
              <a:buFont typeface="Arial"/>
              <a:buChar char="­"/>
              <a:defRPr/>
            </a:pPr>
            <a:r>
              <a:rPr lang="fr-FR" dirty="0">
                <a:latin typeface="Marianne"/>
                <a:ea typeface="Arial Unicode MS"/>
                <a:cs typeface="Times New Roman"/>
              </a:rPr>
              <a:t>Une synthèse technique du projet en vue de sa publication selon la trame fournie dans le formulaire de dépôt en ligne</a:t>
            </a:r>
            <a:r>
              <a:rPr lang="fr-FR" dirty="0">
                <a:latin typeface="Calibri"/>
                <a:ea typeface="Arial Unicode MS"/>
                <a:cs typeface="Times New Roman"/>
              </a:rPr>
              <a:t> </a:t>
            </a:r>
            <a:r>
              <a:rPr lang="fr-FR" dirty="0" smtClean="0">
                <a:latin typeface="Marianne"/>
                <a:ea typeface="Arial Unicode MS"/>
                <a:cs typeface="Times New Roman"/>
              </a:rPr>
              <a:t>;</a:t>
            </a:r>
          </a:p>
          <a:p>
            <a:pPr marL="342900" lvl="0" indent="-342900" algn="just">
              <a:spcAft>
                <a:spcPts val="0"/>
              </a:spcAft>
              <a:buFont typeface="Arial"/>
              <a:buChar char="­"/>
              <a:defRPr/>
            </a:pPr>
            <a:endParaRPr lang="fr-FR" sz="1400" dirty="0">
              <a:latin typeface="Marianne"/>
              <a:ea typeface="Arial Unicode MS"/>
              <a:cs typeface="Times New Roman"/>
            </a:endParaRPr>
          </a:p>
          <a:p>
            <a:pPr marL="342900" lvl="0" indent="-342900" algn="just">
              <a:spcAft>
                <a:spcPts val="0"/>
              </a:spcAft>
              <a:buFont typeface="Arial"/>
              <a:buChar char="­"/>
              <a:defRPr/>
            </a:pPr>
            <a:r>
              <a:rPr lang="fr-FR" dirty="0">
                <a:latin typeface="Marianne"/>
                <a:ea typeface="Arial Unicode MS"/>
                <a:cs typeface="Times New Roman"/>
              </a:rPr>
              <a:t>Le descriptif technique du projet qui doit impérativement respecter la trame fournie en annexe 1 de la présente décision et comporter a </a:t>
            </a:r>
            <a:r>
              <a:rPr lang="fr-FR" dirty="0" smtClean="0">
                <a:latin typeface="Marianne"/>
                <a:ea typeface="Arial Unicode MS"/>
                <a:cs typeface="Times New Roman"/>
              </a:rPr>
              <a:t>minima :</a:t>
            </a:r>
            <a:r>
              <a:rPr lang="fr-FR" dirty="0">
                <a:latin typeface="Calibri"/>
                <a:ea typeface="Arial Unicode MS"/>
                <a:cs typeface="Times New Roman"/>
              </a:rPr>
              <a:t> </a:t>
            </a:r>
            <a:endParaRPr lang="fr-FR" sz="1400" dirty="0">
              <a:latin typeface="Marianne"/>
              <a:ea typeface="Arial Unicode MS"/>
              <a:cs typeface="Times New Roman"/>
            </a:endParaRPr>
          </a:p>
          <a:p>
            <a:pPr marL="594900" lvl="1" indent="-342900" algn="just">
              <a:spcAft>
                <a:spcPts val="0"/>
              </a:spcAft>
              <a:buFont typeface="Arial"/>
              <a:buChar char="­"/>
              <a:defRPr/>
            </a:pPr>
            <a:r>
              <a:rPr lang="fr-FR" dirty="0">
                <a:latin typeface="Marianne"/>
                <a:ea typeface="Arial Unicode MS"/>
                <a:cs typeface="Times New Roman"/>
              </a:rPr>
              <a:t>les objectifs et les résultats attendus à l’issue du projet</a:t>
            </a:r>
            <a:r>
              <a:rPr lang="fr-FR" dirty="0">
                <a:latin typeface="Calibri"/>
                <a:ea typeface="Arial Unicode MS"/>
                <a:cs typeface="Times New Roman"/>
              </a:rPr>
              <a:t> </a:t>
            </a:r>
            <a:r>
              <a:rPr lang="fr-FR" dirty="0">
                <a:latin typeface="Marianne"/>
                <a:ea typeface="Arial Unicode MS"/>
                <a:cs typeface="Times New Roman"/>
              </a:rPr>
              <a:t>;</a:t>
            </a:r>
            <a:endParaRPr lang="fr-FR" sz="1300" dirty="0">
              <a:latin typeface="Marianne"/>
              <a:ea typeface="Arial Unicode MS"/>
              <a:cs typeface="Times New Roman"/>
            </a:endParaRPr>
          </a:p>
          <a:p>
            <a:pPr marL="594900" lvl="1" indent="-342900" algn="just">
              <a:spcAft>
                <a:spcPts val="0"/>
              </a:spcAft>
              <a:buFont typeface="Arial"/>
              <a:buChar char="­"/>
              <a:defRPr/>
            </a:pPr>
            <a:r>
              <a:rPr lang="fr-FR" dirty="0">
                <a:latin typeface="Marianne"/>
                <a:ea typeface="Arial Unicode MS"/>
                <a:cs typeface="Times New Roman"/>
              </a:rPr>
              <a:t>un état de l’art initial</a:t>
            </a:r>
            <a:r>
              <a:rPr lang="fr-FR" dirty="0">
                <a:latin typeface="Calibri"/>
                <a:ea typeface="Arial Unicode MS"/>
                <a:cs typeface="Times New Roman"/>
              </a:rPr>
              <a:t> </a:t>
            </a:r>
            <a:r>
              <a:rPr lang="fr-FR" dirty="0">
                <a:latin typeface="Marianne"/>
                <a:ea typeface="Arial Unicode MS"/>
                <a:cs typeface="Times New Roman"/>
              </a:rPr>
              <a:t>;</a:t>
            </a:r>
            <a:endParaRPr lang="fr-FR" sz="1300" dirty="0">
              <a:latin typeface="Marianne"/>
              <a:ea typeface="Arial Unicode MS"/>
              <a:cs typeface="Times New Roman"/>
            </a:endParaRPr>
          </a:p>
          <a:p>
            <a:pPr marL="594900" lvl="1" indent="-342900" algn="just">
              <a:spcAft>
                <a:spcPts val="0"/>
              </a:spcAft>
              <a:buFont typeface="Arial"/>
              <a:buChar char="­"/>
              <a:defRPr/>
            </a:pPr>
            <a:r>
              <a:rPr lang="fr-FR" dirty="0">
                <a:latin typeface="Marianne"/>
                <a:ea typeface="Arial Unicode MS"/>
                <a:cs typeface="Times New Roman"/>
              </a:rPr>
              <a:t>une description du partenariat</a:t>
            </a:r>
            <a:r>
              <a:rPr lang="fr-FR" dirty="0">
                <a:latin typeface="Calibri"/>
                <a:ea typeface="Arial Unicode MS"/>
                <a:cs typeface="Times New Roman"/>
              </a:rPr>
              <a:t> </a:t>
            </a:r>
            <a:r>
              <a:rPr lang="fr-FR" dirty="0">
                <a:latin typeface="Marianne"/>
                <a:ea typeface="Arial Unicode MS"/>
                <a:cs typeface="Times New Roman"/>
              </a:rPr>
              <a:t>;</a:t>
            </a:r>
            <a:endParaRPr lang="fr-FR" sz="1300" dirty="0">
              <a:latin typeface="Marianne"/>
              <a:ea typeface="Arial Unicode MS"/>
              <a:cs typeface="Times New Roman"/>
            </a:endParaRPr>
          </a:p>
          <a:p>
            <a:pPr marL="594900" lvl="1" indent="-342900" algn="just">
              <a:spcAft>
                <a:spcPts val="0"/>
              </a:spcAft>
              <a:buFont typeface="Arial"/>
              <a:buChar char="­"/>
              <a:defRPr/>
            </a:pPr>
            <a:r>
              <a:rPr lang="fr-FR" dirty="0">
                <a:latin typeface="Marianne"/>
                <a:ea typeface="Arial Unicode MS"/>
                <a:cs typeface="Times New Roman"/>
              </a:rPr>
              <a:t>un programme de travail détaillé sur la durée totale du projet</a:t>
            </a:r>
            <a:r>
              <a:rPr lang="fr-FR" dirty="0">
                <a:latin typeface="Calibri"/>
                <a:ea typeface="Arial Unicode MS"/>
                <a:cs typeface="Times New Roman"/>
              </a:rPr>
              <a:t> </a:t>
            </a:r>
            <a:r>
              <a:rPr lang="fr-FR" dirty="0">
                <a:latin typeface="Marianne"/>
                <a:ea typeface="Arial Unicode MS"/>
                <a:cs typeface="Times New Roman"/>
              </a:rPr>
              <a:t>;</a:t>
            </a:r>
            <a:endParaRPr lang="fr-FR" sz="1300" dirty="0">
              <a:latin typeface="Marianne"/>
              <a:ea typeface="Arial Unicode MS"/>
              <a:cs typeface="Times New Roman"/>
            </a:endParaRPr>
          </a:p>
          <a:p>
            <a:pPr marL="594900" lvl="1" indent="-342900" algn="just">
              <a:spcAft>
                <a:spcPts val="0"/>
              </a:spcAft>
              <a:buFont typeface="Arial"/>
              <a:buChar char="­"/>
              <a:defRPr/>
            </a:pPr>
            <a:r>
              <a:rPr lang="fr-FR" dirty="0">
                <a:latin typeface="Marianne"/>
                <a:ea typeface="Arial Unicode MS"/>
                <a:cs typeface="Times New Roman"/>
              </a:rPr>
              <a:t>les objectifs et modalités de diffusion et de valorisation des résultats.</a:t>
            </a:r>
            <a:endParaRPr lang="fr-FR" sz="1300" dirty="0">
              <a:latin typeface="Marianne"/>
              <a:ea typeface="Arial Unicode MS"/>
              <a:cs typeface="Times New Roman"/>
            </a:endParaRPr>
          </a:p>
          <a:p>
            <a:pPr marL="594900" lvl="1" indent="-342900" algn="just">
              <a:spcAft>
                <a:spcPts val="0"/>
              </a:spcAft>
              <a:buFont typeface="Arial"/>
              <a:buChar char="­"/>
              <a:defRPr/>
            </a:pPr>
            <a:r>
              <a:rPr lang="fr-FR" dirty="0">
                <a:latin typeface="Marianne"/>
                <a:ea typeface="Arial Unicode MS"/>
                <a:cs typeface="Times New Roman"/>
              </a:rPr>
              <a:t>un budget et un plan de financement détaillés par action sur la durée totale du projet</a:t>
            </a:r>
            <a:r>
              <a:rPr lang="fr-FR" dirty="0">
                <a:latin typeface="Calibri"/>
                <a:ea typeface="Arial Unicode MS"/>
                <a:cs typeface="Times New Roman"/>
              </a:rPr>
              <a:t> </a:t>
            </a:r>
            <a:r>
              <a:rPr lang="fr-FR" dirty="0">
                <a:latin typeface="Marianne"/>
                <a:ea typeface="Arial Unicode MS"/>
                <a:cs typeface="Times New Roman"/>
              </a:rPr>
              <a:t>;</a:t>
            </a:r>
            <a:endParaRPr lang="fr-FR" sz="1300" dirty="0">
              <a:latin typeface="Marianne"/>
              <a:ea typeface="Arial Unicode MS"/>
              <a:cs typeface="Times New Roman"/>
            </a:endParaRPr>
          </a:p>
          <a:p>
            <a:pPr marL="594900" lvl="1" indent="-342900" algn="just">
              <a:spcAft>
                <a:spcPts val="0"/>
              </a:spcAft>
              <a:buFont typeface="Arial"/>
              <a:buChar char="­"/>
              <a:defRPr/>
            </a:pPr>
            <a:r>
              <a:rPr lang="fr-FR" dirty="0">
                <a:latin typeface="Marianne"/>
                <a:ea typeface="Arial Unicode MS"/>
                <a:cs typeface="Times New Roman"/>
              </a:rPr>
              <a:t>le budget et le plan de financement de chacun des organismes impliqués dans la réalisation du projet</a:t>
            </a:r>
            <a:r>
              <a:rPr lang="fr-FR" dirty="0">
                <a:latin typeface="Calibri"/>
                <a:ea typeface="Arial Unicode MS"/>
                <a:cs typeface="Times New Roman"/>
              </a:rPr>
              <a:t> </a:t>
            </a:r>
            <a:r>
              <a:rPr lang="fr-FR" dirty="0">
                <a:latin typeface="Marianne"/>
                <a:ea typeface="Arial Unicode MS"/>
                <a:cs typeface="Times New Roman"/>
              </a:rPr>
              <a:t>;</a:t>
            </a:r>
            <a:endParaRPr lang="fr-FR" sz="1300" dirty="0">
              <a:latin typeface="Marianne"/>
              <a:ea typeface="Arial Unicode MS"/>
              <a:cs typeface="Times New Roman"/>
            </a:endParaRPr>
          </a:p>
          <a:p>
            <a:pPr marL="594900" lvl="1" indent="-342900" algn="just">
              <a:spcAft>
                <a:spcPts val="0"/>
              </a:spcAft>
              <a:buFont typeface="Arial"/>
              <a:buChar char="­"/>
              <a:defRPr/>
            </a:pPr>
            <a:r>
              <a:rPr lang="fr-FR" dirty="0">
                <a:latin typeface="Marianne"/>
                <a:ea typeface="Arial Unicode MS"/>
                <a:cs typeface="Times New Roman"/>
              </a:rPr>
              <a:t>La lettre d’engagement dans le projet signée de chaque partenaire ou un accord de partenariat signé de chaque partenaire du projet.</a:t>
            </a:r>
            <a:endParaRPr lang="fr-FR" sz="1300" dirty="0">
              <a:latin typeface="Marianne"/>
              <a:ea typeface="Arial Unicode MS"/>
              <a:cs typeface="Times New Roman"/>
            </a:endParaRPr>
          </a:p>
          <a:p>
            <a:pPr algn="just">
              <a:spcAft>
                <a:spcPts val="0"/>
              </a:spcAft>
              <a:defRPr/>
            </a:pPr>
            <a:r>
              <a:rPr lang="fr-FR" dirty="0">
                <a:latin typeface="Marianne"/>
                <a:ea typeface="Arial Unicode MS"/>
                <a:cs typeface="Times New Roman"/>
              </a:rPr>
              <a:t> </a:t>
            </a:r>
            <a:endParaRPr lang="fr-FR" sz="1000" b="1" dirty="0" smtClean="0">
              <a:latin typeface="Marianne"/>
              <a:ea typeface="Arial Unicode MS"/>
              <a:cs typeface="Times New Roman"/>
            </a:endParaRPr>
          </a:p>
          <a:p>
            <a:pPr marL="285750" indent="-285750" algn="just">
              <a:spcAft>
                <a:spcPts val="0"/>
              </a:spcAft>
              <a:buFont typeface="Wingdings" panose="05000000000000000000" pitchFamily="2" charset="2"/>
              <a:buChar char="Ø"/>
              <a:defRPr/>
            </a:pPr>
            <a:r>
              <a:rPr lang="fr-FR" sz="1200" b="1" dirty="0" smtClean="0">
                <a:latin typeface="Marianne"/>
                <a:ea typeface="Arial Unicode MS"/>
                <a:cs typeface="Times New Roman"/>
              </a:rPr>
              <a:t>Il est impératif d’utiliser les annexes mises à disposition sur la téléprocédure et le site de FranceAgriMer</a:t>
            </a:r>
            <a:r>
              <a:rPr lang="fr-FR" sz="1400" dirty="0" smtClean="0">
                <a:latin typeface="Marianne"/>
                <a:ea typeface="Arial Unicode MS"/>
                <a:cs typeface="Times New Roman"/>
              </a:rPr>
              <a:t>. </a:t>
            </a:r>
            <a:endParaRPr lang="fr-FR" sz="1400" dirty="0">
              <a:latin typeface="Marianne"/>
              <a:ea typeface="Arial Unicode MS"/>
              <a:cs typeface="Times New Roman"/>
            </a:endParaRPr>
          </a:p>
          <a:p>
            <a:pPr>
              <a:defRPr/>
            </a:pPr>
            <a:endParaRPr lang="fr-FR" dirty="0"/>
          </a:p>
        </p:txBody>
      </p:sp>
      <p:pic>
        <p:nvPicPr>
          <p:cNvPr id="11" name="Image 10"/>
          <p:cNvPicPr>
            <a:picLocks noChangeAspect="1"/>
          </p:cNvPicPr>
          <p:nvPr/>
        </p:nvPicPr>
        <p:blipFill>
          <a:blip r:embed="rId3"/>
          <a:stretch/>
        </p:blipFill>
        <p:spPr bwMode="auto">
          <a:xfrm>
            <a:off x="7884368" y="97905"/>
            <a:ext cx="1103121" cy="492465"/>
          </a:xfrm>
          <a:prstGeom prst="rect">
            <a:avLst/>
          </a:prstGeom>
        </p:spPr>
      </p:pic>
      <p:pic>
        <p:nvPicPr>
          <p:cNvPr id="1523281443" name="Image 1523281442"/>
          <p:cNvPicPr>
            <a:picLocks noChangeAspect="1"/>
          </p:cNvPicPr>
          <p:nvPr/>
        </p:nvPicPr>
        <p:blipFill>
          <a:blip r:embed="rId4"/>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La phase d’instruction et d’expertise</a:t>
            </a:r>
            <a:endParaRPr dirty="0"/>
          </a:p>
        </p:txBody>
      </p:sp>
      <p:sp>
        <p:nvSpPr>
          <p:cNvPr id="3" name="Espace réservé de la date 2"/>
          <p:cNvSpPr>
            <a:spLocks noGrp="1"/>
          </p:cNvSpPr>
          <p:nvPr>
            <p:ph type="dt" sz="half" idx="10"/>
          </p:nvPr>
        </p:nvSpPr>
        <p:spPr bwMode="auto"/>
        <p:txBody>
          <a:bodyPr/>
          <a:lstStyle/>
          <a:p>
            <a:pPr algn="r">
              <a:defRPr/>
            </a:pPr>
            <a:r>
              <a:rPr lang="fr-FR" cap="all" dirty="0" smtClean="0"/>
              <a:t>16/11/2023</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27</a:t>
            </a:fld>
            <a:endParaRPr lang="fr-FR" dirty="0"/>
          </a:p>
        </p:txBody>
      </p:sp>
      <p:sp>
        <p:nvSpPr>
          <p:cNvPr id="6" name="Espace réservé du contenu 5"/>
          <p:cNvSpPr>
            <a:spLocks noGrp="1"/>
          </p:cNvSpPr>
          <p:nvPr>
            <p:ph sz="quarter" idx="14"/>
          </p:nvPr>
        </p:nvSpPr>
        <p:spPr bwMode="auto">
          <a:xfrm>
            <a:off x="359998" y="1620000"/>
            <a:ext cx="8424000" cy="2790000"/>
          </a:xfrm>
        </p:spPr>
        <p:txBody>
          <a:bodyPr/>
          <a:lstStyle/>
          <a:p>
            <a:pPr marL="342900" lvl="0" indent="-342900" algn="just">
              <a:buFont typeface="+mj-lt"/>
              <a:buAutoNum type="arabicPeriod"/>
              <a:defRPr/>
            </a:pPr>
            <a:r>
              <a:rPr lang="fr-FR" sz="1400" dirty="0"/>
              <a:t>En amont, composition des jurys nationaux (1 par AAP) par le Ministère (15 membres, pluralité des profils, profils adaptés aux objectifs des AAP)</a:t>
            </a:r>
            <a:endParaRPr dirty="0"/>
          </a:p>
          <a:p>
            <a:pPr marL="342900" lvl="0" indent="-342900" algn="just">
              <a:buFont typeface="+mj-lt"/>
              <a:buAutoNum type="arabicPeriod"/>
              <a:defRPr/>
            </a:pPr>
            <a:r>
              <a:rPr lang="fr-FR" sz="1400" dirty="0"/>
              <a:t>Contrôle des règles d’éligibilités administratives par les services FAM (grille commune)</a:t>
            </a:r>
            <a:endParaRPr dirty="0"/>
          </a:p>
          <a:p>
            <a:pPr marL="342900" lvl="0" indent="-342900" algn="just">
              <a:buFont typeface="+mj-lt"/>
              <a:buAutoNum type="arabicPeriod"/>
              <a:defRPr/>
            </a:pPr>
            <a:r>
              <a:rPr lang="fr-FR" sz="1400" dirty="0"/>
              <a:t>Expertise scientifique et technique de chaque projet (grille d’expertise commune, </a:t>
            </a:r>
            <a:r>
              <a:rPr lang="fr-FR" sz="1400" dirty="0" smtClean="0"/>
              <a:t>1 ou 2 experts désignés par FAM et rapporteurs au sein du </a:t>
            </a:r>
            <a:r>
              <a:rPr lang="fr-FR" sz="1400" dirty="0"/>
              <a:t>jury national)</a:t>
            </a:r>
            <a:endParaRPr dirty="0"/>
          </a:p>
          <a:p>
            <a:pPr marL="342900" lvl="0" indent="-342900" algn="just">
              <a:buFont typeface="+mj-lt"/>
              <a:buAutoNum type="arabicPeriod"/>
              <a:defRPr/>
            </a:pPr>
            <a:r>
              <a:rPr lang="fr-FR" sz="1400" dirty="0"/>
              <a:t>Avis du jury sur les projets à sélectionner (Réunion finale, prise en compte de l’expertise)</a:t>
            </a:r>
            <a:endParaRPr dirty="0"/>
          </a:p>
          <a:p>
            <a:pPr marL="342900" lvl="0" indent="-342900" algn="just">
              <a:buFont typeface="+mj-lt"/>
              <a:buAutoNum type="arabicPeriod"/>
              <a:defRPr/>
            </a:pPr>
            <a:r>
              <a:rPr lang="fr-FR" sz="1400" dirty="0"/>
              <a:t>Sélection finale des projets par les services du Ministère (prenant en compte l’avis du jury et les priorités filières formulées par les CS de FAM)</a:t>
            </a:r>
            <a:endParaRPr dirty="0"/>
          </a:p>
        </p:txBody>
      </p:sp>
      <p:sp>
        <p:nvSpPr>
          <p:cNvPr id="9" name="Espace réservé du pied de page 7"/>
          <p:cNvSpPr>
            <a:spLocks noGrp="1"/>
          </p:cNvSpPr>
          <p:nvPr>
            <p:ph type="ftr" sz="quarter" idx="11"/>
          </p:nvPr>
        </p:nvSpPr>
        <p:spPr bwMode="auto">
          <a:xfrm>
            <a:off x="360000" y="4783500"/>
            <a:ext cx="5904000" cy="360000"/>
          </a:xfrm>
        </p:spPr>
        <p:txBody>
          <a:bodyPr/>
          <a:lstStyle/>
          <a:p>
            <a:pPr>
              <a:defRPr/>
            </a:pPr>
            <a:r>
              <a:rPr lang="fr-FR" dirty="0"/>
              <a:t>Présentation AAP PNDAR CASDAR</a:t>
            </a:r>
            <a:endParaRPr dirty="0"/>
          </a:p>
        </p:txBody>
      </p:sp>
      <p:pic>
        <p:nvPicPr>
          <p:cNvPr id="8" name="Image 7"/>
          <p:cNvPicPr>
            <a:picLocks noChangeAspect="1"/>
          </p:cNvPicPr>
          <p:nvPr/>
        </p:nvPicPr>
        <p:blipFill>
          <a:blip r:embed="rId3"/>
          <a:stretch/>
        </p:blipFill>
        <p:spPr bwMode="auto">
          <a:xfrm>
            <a:off x="7884368" y="97905"/>
            <a:ext cx="1103121" cy="492465"/>
          </a:xfrm>
          <a:prstGeom prst="rect">
            <a:avLst/>
          </a:prstGeom>
        </p:spPr>
      </p:pic>
      <p:pic>
        <p:nvPicPr>
          <p:cNvPr id="1426772847" name="Image 1426772846"/>
          <p:cNvPicPr>
            <a:picLocks noChangeAspect="1"/>
          </p:cNvPicPr>
          <p:nvPr/>
        </p:nvPicPr>
        <p:blipFill>
          <a:blip r:embed="rId4"/>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Contacts :</a:t>
            </a:r>
            <a:endParaRPr dirty="0"/>
          </a:p>
        </p:txBody>
      </p:sp>
      <p:sp>
        <p:nvSpPr>
          <p:cNvPr id="3" name="Espace réservé de la date 2"/>
          <p:cNvSpPr>
            <a:spLocks noGrp="1"/>
          </p:cNvSpPr>
          <p:nvPr>
            <p:ph type="dt" sz="half" idx="10"/>
          </p:nvPr>
        </p:nvSpPr>
        <p:spPr bwMode="auto"/>
        <p:txBody>
          <a:bodyPr/>
          <a:lstStyle/>
          <a:p>
            <a:pPr algn="r">
              <a:defRPr/>
            </a:pPr>
            <a:r>
              <a:rPr lang="fr-FR" cap="all" dirty="0" smtClean="0"/>
              <a:t>16/11/2023</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28</a:t>
            </a:fld>
            <a:endParaRPr lang="fr-FR" dirty="0"/>
          </a:p>
        </p:txBody>
      </p:sp>
      <p:sp>
        <p:nvSpPr>
          <p:cNvPr id="6" name="Espace réservé du contenu 5"/>
          <p:cNvSpPr>
            <a:spLocks noGrp="1"/>
          </p:cNvSpPr>
          <p:nvPr>
            <p:ph sz="quarter" idx="14"/>
          </p:nvPr>
        </p:nvSpPr>
        <p:spPr bwMode="auto">
          <a:xfrm>
            <a:off x="359999" y="1779662"/>
            <a:ext cx="8424000" cy="2574000"/>
          </a:xfrm>
        </p:spPr>
        <p:txBody>
          <a:bodyPr/>
          <a:lstStyle/>
          <a:p>
            <a:pPr>
              <a:defRPr/>
            </a:pPr>
            <a:r>
              <a:rPr lang="fr-FR" u="sng" dirty="0">
                <a:hlinkClick r:id="rId2" tooltip="mailto:aap.connaissances@franceagrimer.fr"/>
              </a:rPr>
              <a:t>Une adresse générique par dispositif :</a:t>
            </a:r>
            <a:endParaRPr dirty="0"/>
          </a:p>
          <a:p>
            <a:pPr>
              <a:defRPr/>
            </a:pPr>
            <a:endParaRPr lang="fr-FR" dirty="0"/>
          </a:p>
          <a:p>
            <a:pPr marL="171450" indent="-171450">
              <a:buFontTx/>
              <a:buChar char="-"/>
              <a:defRPr/>
            </a:pPr>
            <a:r>
              <a:rPr lang="fr-FR" u="sng" dirty="0">
                <a:hlinkClick r:id="rId2" tooltip="mailto:aap.connaissances@franceagrimer.fr"/>
              </a:rPr>
              <a:t>aap.connaissances@franceagrimer.fr</a:t>
            </a:r>
            <a:r>
              <a:rPr lang="fr-FR" dirty="0"/>
              <a:t> </a:t>
            </a:r>
            <a:endParaRPr dirty="0"/>
          </a:p>
          <a:p>
            <a:pPr>
              <a:defRPr/>
            </a:pPr>
            <a:endParaRPr lang="fr-FR" dirty="0"/>
          </a:p>
          <a:p>
            <a:pPr marL="171450" indent="-171450">
              <a:buFontTx/>
              <a:buChar char="-"/>
              <a:defRPr/>
            </a:pPr>
            <a:r>
              <a:rPr lang="fr-FR" u="sng" dirty="0">
                <a:hlinkClick r:id="rId3" tooltip="mailto:aap.coinnovations@franceagrimer.fr"/>
              </a:rPr>
              <a:t>aap.coinnovations@franceagrimer.fr</a:t>
            </a:r>
            <a:r>
              <a:rPr lang="fr-FR" dirty="0"/>
              <a:t> </a:t>
            </a:r>
            <a:endParaRPr dirty="0"/>
          </a:p>
          <a:p>
            <a:pPr>
              <a:defRPr/>
            </a:pPr>
            <a:endParaRPr lang="fr-FR" dirty="0"/>
          </a:p>
          <a:p>
            <a:pPr marL="171450" indent="-171450">
              <a:buFontTx/>
              <a:buChar char="-"/>
              <a:defRPr/>
            </a:pPr>
            <a:r>
              <a:rPr lang="fr-FR" u="sng" dirty="0">
                <a:hlinkClick r:id="rId4" tooltip="mailto:aap.demultiplication@franceagrimer.fr"/>
              </a:rPr>
              <a:t>aap.demultiplication@franceagrimer.fr</a:t>
            </a:r>
            <a:r>
              <a:rPr lang="fr-FR" dirty="0"/>
              <a:t> </a:t>
            </a:r>
            <a:endParaRPr dirty="0"/>
          </a:p>
        </p:txBody>
      </p:sp>
      <p:pic>
        <p:nvPicPr>
          <p:cNvPr id="8" name="Image 7"/>
          <p:cNvPicPr>
            <a:picLocks noChangeAspect="1"/>
          </p:cNvPicPr>
          <p:nvPr/>
        </p:nvPicPr>
        <p:blipFill>
          <a:blip r:embed="rId5"/>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1366689665" name="Image 1366689664"/>
          <p:cNvPicPr>
            <a:picLocks noChangeAspect="1"/>
          </p:cNvPicPr>
          <p:nvPr/>
        </p:nvPicPr>
        <p:blipFill>
          <a:blip r:embed="rId6"/>
          <a:stretch/>
        </p:blipFill>
        <p:spPr bwMode="auto">
          <a:xfrm>
            <a:off x="285049" y="97904"/>
            <a:ext cx="1022742" cy="606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590370"/>
            <a:ext cx="8424000" cy="720000"/>
          </a:xfrm>
        </p:spPr>
        <p:txBody>
          <a:bodyPr>
            <a:normAutofit/>
          </a:bodyPr>
          <a:lstStyle/>
          <a:p>
            <a:pPr>
              <a:defRPr/>
            </a:pPr>
            <a:r>
              <a:rPr lang="fr-FR" sz="1800" dirty="0">
                <a:latin typeface="Marianne"/>
              </a:rPr>
              <a:t/>
            </a:r>
            <a:br>
              <a:rPr lang="fr-FR" sz="1800" dirty="0">
                <a:latin typeface="Marianne"/>
              </a:rPr>
            </a:br>
            <a:r>
              <a:rPr lang="fr-FR" sz="2400" dirty="0" smtClean="0">
                <a:solidFill>
                  <a:schemeClr val="tx1">
                    <a:lumMod val="85000"/>
                    <a:lumOff val="15000"/>
                  </a:schemeClr>
                </a:solidFill>
                <a:latin typeface="Marianne"/>
              </a:rPr>
              <a:t>Rappel : </a:t>
            </a:r>
            <a:r>
              <a:rPr lang="fr-FR" sz="2400" dirty="0">
                <a:solidFill>
                  <a:schemeClr val="tx1">
                    <a:lumMod val="85000"/>
                    <a:lumOff val="15000"/>
                  </a:schemeClr>
                </a:solidFill>
                <a:latin typeface="Marianne"/>
              </a:rPr>
              <a:t>les thèmes</a:t>
            </a:r>
            <a:r>
              <a:rPr lang="fr-FR" sz="2350" dirty="0">
                <a:solidFill>
                  <a:schemeClr val="tx1">
                    <a:lumMod val="85000"/>
                    <a:lumOff val="15000"/>
                  </a:schemeClr>
                </a:solidFill>
                <a:latin typeface="Marianne"/>
              </a:rPr>
              <a:t> </a:t>
            </a:r>
            <a:r>
              <a:rPr lang="fr-FR" sz="2350" dirty="0" smtClean="0">
                <a:solidFill>
                  <a:schemeClr val="tx1">
                    <a:lumMod val="85000"/>
                    <a:lumOff val="15000"/>
                  </a:schemeClr>
                </a:solidFill>
                <a:latin typeface="Marianne"/>
              </a:rPr>
              <a:t>prioritaires 2024 </a:t>
            </a:r>
            <a:r>
              <a:rPr lang="fr-FR" sz="2350" dirty="0">
                <a:solidFill>
                  <a:schemeClr val="tx1">
                    <a:lumMod val="85000"/>
                    <a:lumOff val="15000"/>
                  </a:schemeClr>
                </a:solidFill>
                <a:latin typeface="Marianne"/>
              </a:rPr>
              <a:t>du PNDAR</a:t>
            </a:r>
            <a:endParaRPr dirty="0"/>
          </a:p>
        </p:txBody>
      </p:sp>
      <p:sp>
        <p:nvSpPr>
          <p:cNvPr id="7" name="Espace réservé du contenu 6"/>
          <p:cNvSpPr>
            <a:spLocks noGrp="1"/>
          </p:cNvSpPr>
          <p:nvPr>
            <p:ph sz="quarter" idx="14"/>
          </p:nvPr>
        </p:nvSpPr>
        <p:spPr bwMode="auto">
          <a:xfrm>
            <a:off x="359998" y="1462500"/>
            <a:ext cx="8424000" cy="3321000"/>
          </a:xfrm>
        </p:spPr>
        <p:txBody>
          <a:bodyPr/>
          <a:lstStyle/>
          <a:p>
            <a:pPr marL="285750" indent="-285750">
              <a:buFont typeface="Arial"/>
              <a:buChar char="•"/>
              <a:defRPr/>
            </a:pPr>
            <a:r>
              <a:rPr lang="fr-FR" sz="1600" dirty="0">
                <a:solidFill>
                  <a:srgbClr val="0070C0"/>
                </a:solidFill>
              </a:rPr>
              <a:t>Nouvelles chaînes de valeur, reconnaissance des efforts via AB et HVE</a:t>
            </a:r>
            <a:endParaRPr dirty="0"/>
          </a:p>
          <a:p>
            <a:pPr marL="285750" indent="-285750">
              <a:buFont typeface="Arial"/>
              <a:buChar char="•"/>
              <a:defRPr/>
            </a:pPr>
            <a:r>
              <a:rPr lang="fr-FR" sz="1600" dirty="0">
                <a:solidFill>
                  <a:srgbClr val="0070C0"/>
                </a:solidFill>
              </a:rPr>
              <a:t>Renouvellement des générations et qualité de vie au travail</a:t>
            </a:r>
            <a:endParaRPr dirty="0"/>
          </a:p>
          <a:p>
            <a:pPr marL="285750" indent="-285750">
              <a:buFont typeface="Arial"/>
              <a:buChar char="•"/>
              <a:defRPr/>
            </a:pPr>
            <a:r>
              <a:rPr lang="fr-FR" sz="1600" dirty="0">
                <a:solidFill>
                  <a:srgbClr val="7030A0"/>
                </a:solidFill>
              </a:rPr>
              <a:t>Réduction des émissions de GES et stockage de C</a:t>
            </a:r>
            <a:endParaRPr dirty="0"/>
          </a:p>
          <a:p>
            <a:pPr marL="285750" indent="-285750">
              <a:buFont typeface="Arial"/>
              <a:buChar char="•"/>
              <a:defRPr/>
            </a:pPr>
            <a:r>
              <a:rPr lang="fr-FR" sz="1600" dirty="0">
                <a:solidFill>
                  <a:srgbClr val="7030A0"/>
                </a:solidFill>
              </a:rPr>
              <a:t>Protéines végétales et autonomie azotée</a:t>
            </a:r>
            <a:endParaRPr dirty="0"/>
          </a:p>
          <a:p>
            <a:pPr marL="285750" indent="-285750">
              <a:buFont typeface="Arial"/>
              <a:buChar char="•"/>
              <a:defRPr/>
            </a:pPr>
            <a:r>
              <a:rPr lang="fr-FR" sz="1600" dirty="0">
                <a:solidFill>
                  <a:schemeClr val="accent6">
                    <a:lumMod val="60000"/>
                    <a:lumOff val="40000"/>
                  </a:schemeClr>
                </a:solidFill>
              </a:rPr>
              <a:t>Valoriser et adapter l’</a:t>
            </a:r>
            <a:r>
              <a:rPr lang="fr-FR" sz="1600" dirty="0">
                <a:solidFill>
                  <a:schemeClr val="accent6">
                    <a:lumMod val="60000"/>
                    <a:lumOff val="40000"/>
                  </a:schemeClr>
                </a:solidFill>
              </a:rPr>
              <a:t>agrobiodiversité</a:t>
            </a:r>
            <a:endParaRPr dirty="0"/>
          </a:p>
          <a:p>
            <a:pPr marL="285750" indent="-285750">
              <a:buFont typeface="Arial"/>
              <a:buChar char="•"/>
              <a:defRPr/>
            </a:pPr>
            <a:r>
              <a:rPr lang="fr-FR" sz="1600" dirty="0">
                <a:solidFill>
                  <a:schemeClr val="accent6">
                    <a:lumMod val="60000"/>
                    <a:lumOff val="40000"/>
                  </a:schemeClr>
                </a:solidFill>
              </a:rPr>
              <a:t>Adapter les systèmes agricoles aux aléas et changement climatique, stress H2O</a:t>
            </a:r>
            <a:endParaRPr dirty="0"/>
          </a:p>
          <a:p>
            <a:pPr marL="285750" indent="-285750">
              <a:buFont typeface="Arial"/>
              <a:buChar char="•"/>
              <a:defRPr/>
            </a:pPr>
            <a:r>
              <a:rPr lang="fr-FR" sz="1600" dirty="0">
                <a:solidFill>
                  <a:schemeClr val="accent6">
                    <a:lumMod val="60000"/>
                    <a:lumOff val="40000"/>
                  </a:schemeClr>
                </a:solidFill>
              </a:rPr>
              <a:t>Renforcer la gestion intégrée de la santé animale et végétale</a:t>
            </a:r>
            <a:endParaRPr dirty="0"/>
          </a:p>
          <a:p>
            <a:pPr marL="285750" indent="-285750">
              <a:buFont typeface="Arial"/>
              <a:buChar char="•"/>
              <a:defRPr/>
            </a:pPr>
            <a:r>
              <a:rPr lang="fr-FR" sz="1600" dirty="0">
                <a:solidFill>
                  <a:schemeClr val="bg2">
                    <a:lumMod val="75000"/>
                  </a:schemeClr>
                </a:solidFill>
              </a:rPr>
              <a:t>Améliorer le bien-être animal</a:t>
            </a:r>
            <a:endParaRPr dirty="0"/>
          </a:p>
          <a:p>
            <a:pPr>
              <a:defRPr/>
            </a:pPr>
            <a:r>
              <a:rPr lang="fr-FR" sz="1600" dirty="0"/>
              <a:t>**   </a:t>
            </a:r>
            <a:r>
              <a:rPr lang="fr-FR" sz="1600" dirty="0">
                <a:solidFill>
                  <a:schemeClr val="bg1">
                    <a:lumMod val="65000"/>
                  </a:schemeClr>
                </a:solidFill>
              </a:rPr>
              <a:t>en transversal : </a:t>
            </a:r>
            <a:r>
              <a:rPr lang="fr-FR" sz="1600" dirty="0" smtClean="0">
                <a:solidFill>
                  <a:schemeClr val="bg1">
                    <a:lumMod val="65000"/>
                  </a:schemeClr>
                </a:solidFill>
              </a:rPr>
              <a:t>numérique</a:t>
            </a:r>
          </a:p>
          <a:p>
            <a:pPr marL="171450" indent="-171450">
              <a:buFont typeface="Arial" panose="020B0604020202020204" pitchFamily="34" charset="0"/>
              <a:buChar char="•"/>
              <a:defRPr/>
            </a:pPr>
            <a:r>
              <a:rPr lang="fr-FR" sz="1100" b="1" dirty="0" smtClean="0">
                <a:solidFill>
                  <a:schemeClr val="accent1">
                    <a:lumMod val="75000"/>
                    <a:lumOff val="25000"/>
                  </a:schemeClr>
                </a:solidFill>
              </a:rPr>
              <a:t>Amélioration de la gestion de la cécidomyie de la lavande et du lavandin (pour 2024</a:t>
            </a:r>
            <a:r>
              <a:rPr lang="fr-FR" b="1" dirty="0" smtClean="0">
                <a:solidFill>
                  <a:schemeClr val="accent1">
                    <a:lumMod val="75000"/>
                    <a:lumOff val="25000"/>
                  </a:schemeClr>
                </a:solidFill>
              </a:rPr>
              <a:t>)</a:t>
            </a:r>
            <a:endParaRPr b="1" dirty="0">
              <a:solidFill>
                <a:schemeClr val="accent1">
                  <a:lumMod val="75000"/>
                  <a:lumOff val="25000"/>
                </a:schemeClr>
              </a:solidFill>
            </a:endParaRPr>
          </a:p>
        </p:txBody>
      </p:sp>
      <p:sp>
        <p:nvSpPr>
          <p:cNvPr id="8"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3</a:t>
            </a:fld>
            <a:endParaRPr lang="fr-FR" dirty="0"/>
          </a:p>
        </p:txBody>
      </p:sp>
      <p:pic>
        <p:nvPicPr>
          <p:cNvPr id="9" name="Image 8"/>
          <p:cNvPicPr>
            <a:picLocks noChangeAspect="1"/>
          </p:cNvPicPr>
          <p:nvPr/>
        </p:nvPicPr>
        <p:blipFill>
          <a:blip r:embed="rId2"/>
          <a:stretch/>
        </p:blipFill>
        <p:spPr bwMode="auto">
          <a:xfrm>
            <a:off x="7884368" y="97905"/>
            <a:ext cx="1103121" cy="492465"/>
          </a:xfrm>
          <a:prstGeom prst="rect">
            <a:avLst/>
          </a:prstGeom>
        </p:spPr>
      </p:pic>
      <p:sp>
        <p:nvSpPr>
          <p:cNvPr id="5" name="Espace réservé du pied de page 4"/>
          <p:cNvSpPr>
            <a:spLocks noGrp="1"/>
          </p:cNvSpPr>
          <p:nvPr>
            <p:ph type="ftr" sz="quarter" idx="11"/>
          </p:nvPr>
        </p:nvSpPr>
        <p:spPr bwMode="auto"/>
        <p:txBody>
          <a:bodyPr/>
          <a:lstStyle/>
          <a:p>
            <a:pPr>
              <a:defRPr/>
            </a:pPr>
            <a:r>
              <a:rPr lang="fr-FR" dirty="0"/>
              <a:t>Présentation AAP PNDAR CASDAR</a:t>
            </a:r>
            <a:endParaRPr dirty="0"/>
          </a:p>
        </p:txBody>
      </p:sp>
      <p:sp>
        <p:nvSpPr>
          <p:cNvPr id="3" name="Flèche droite 2"/>
          <p:cNvSpPr/>
          <p:nvPr/>
        </p:nvSpPr>
        <p:spPr bwMode="auto">
          <a:xfrm>
            <a:off x="61202" y="3098929"/>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3" name="Flèche droite 12"/>
          <p:cNvSpPr/>
          <p:nvPr/>
        </p:nvSpPr>
        <p:spPr bwMode="auto">
          <a:xfrm>
            <a:off x="3185753" y="4465167"/>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solidFill>
                <a:schemeClr val="accent1">
                  <a:lumMod val="75000"/>
                  <a:lumOff val="25000"/>
                </a:schemeClr>
              </a:solidFill>
            </a:endParaRPr>
          </a:p>
        </p:txBody>
      </p:sp>
      <p:sp>
        <p:nvSpPr>
          <p:cNvPr id="4" name="ZoneTexte 3"/>
          <p:cNvSpPr txBox="1"/>
          <p:nvPr/>
        </p:nvSpPr>
        <p:spPr bwMode="auto">
          <a:xfrm>
            <a:off x="3491880" y="4370682"/>
            <a:ext cx="5367690" cy="369332"/>
          </a:xfrm>
          <a:prstGeom prst="rect">
            <a:avLst/>
          </a:prstGeom>
          <a:noFill/>
        </p:spPr>
        <p:txBody>
          <a:bodyPr wrap="square" rtlCol="0">
            <a:spAutoFit/>
          </a:bodyPr>
          <a:lstStyle/>
          <a:p>
            <a:pPr>
              <a:defRPr/>
            </a:pPr>
            <a:r>
              <a:rPr lang="fr-FR" dirty="0">
                <a:solidFill>
                  <a:schemeClr val="accent1">
                    <a:lumMod val="75000"/>
                    <a:lumOff val="25000"/>
                  </a:schemeClr>
                </a:solidFill>
              </a:rPr>
              <a:t>Thèmes prioritaires pour </a:t>
            </a:r>
            <a:r>
              <a:rPr lang="fr-FR" dirty="0" smtClean="0">
                <a:solidFill>
                  <a:schemeClr val="accent1">
                    <a:lumMod val="75000"/>
                    <a:lumOff val="25000"/>
                  </a:schemeClr>
                </a:solidFill>
              </a:rPr>
              <a:t>2024 </a:t>
            </a:r>
            <a:r>
              <a:rPr lang="fr-FR" dirty="0">
                <a:solidFill>
                  <a:schemeClr val="accent1">
                    <a:lumMod val="75000"/>
                    <a:lumOff val="25000"/>
                  </a:schemeClr>
                </a:solidFill>
              </a:rPr>
              <a:t>pour les 3 AAP</a:t>
            </a:r>
            <a:endParaRPr dirty="0"/>
          </a:p>
        </p:txBody>
      </p:sp>
      <p:sp>
        <p:nvSpPr>
          <p:cNvPr id="6" name="ZoneTexte 5"/>
          <p:cNvSpPr txBox="1"/>
          <p:nvPr/>
        </p:nvSpPr>
        <p:spPr bwMode="auto">
          <a:xfrm>
            <a:off x="61202" y="3219822"/>
            <a:ext cx="406342" cy="215444"/>
          </a:xfrm>
          <a:prstGeom prst="rect">
            <a:avLst/>
          </a:prstGeom>
          <a:noFill/>
        </p:spPr>
        <p:txBody>
          <a:bodyPr wrap="square" rtlCol="0">
            <a:spAutoFit/>
          </a:bodyPr>
          <a:lstStyle/>
          <a:p>
            <a:pPr>
              <a:defRPr/>
            </a:pPr>
            <a:r>
              <a:rPr lang="fr-FR" sz="800" dirty="0" smtClean="0">
                <a:solidFill>
                  <a:schemeClr val="accent1">
                    <a:lumMod val="75000"/>
                    <a:lumOff val="25000"/>
                  </a:schemeClr>
                </a:solidFill>
              </a:rPr>
              <a:t>x 3</a:t>
            </a:r>
            <a:endParaRPr dirty="0"/>
          </a:p>
        </p:txBody>
      </p:sp>
      <p:pic>
        <p:nvPicPr>
          <p:cNvPr id="599550837" name="Image 599550836"/>
          <p:cNvPicPr>
            <a:picLocks noChangeAspect="1"/>
          </p:cNvPicPr>
          <p:nvPr/>
        </p:nvPicPr>
        <p:blipFill>
          <a:blip r:embed="rId3"/>
          <a:stretch/>
        </p:blipFill>
        <p:spPr bwMode="auto">
          <a:xfrm>
            <a:off x="285049" y="97904"/>
            <a:ext cx="1022742" cy="606882"/>
          </a:xfrm>
          <a:prstGeom prst="rect">
            <a:avLst/>
          </a:prstGeom>
        </p:spPr>
      </p:pic>
      <p:sp>
        <p:nvSpPr>
          <p:cNvPr id="15"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
        <p:nvSpPr>
          <p:cNvPr id="17" name="Flèche droite 16"/>
          <p:cNvSpPr/>
          <p:nvPr/>
        </p:nvSpPr>
        <p:spPr bwMode="auto">
          <a:xfrm>
            <a:off x="67459" y="2787774"/>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
        <p:nvSpPr>
          <p:cNvPr id="14" name="ZoneTexte 13"/>
          <p:cNvSpPr txBox="1"/>
          <p:nvPr/>
        </p:nvSpPr>
        <p:spPr>
          <a:xfrm>
            <a:off x="4314504" y="2540982"/>
            <a:ext cx="3672408" cy="553998"/>
          </a:xfrm>
          <a:prstGeom prst="rect">
            <a:avLst/>
          </a:prstGeom>
          <a:noFill/>
        </p:spPr>
        <p:txBody>
          <a:bodyPr wrap="square" rtlCol="0">
            <a:spAutoFit/>
          </a:bodyPr>
          <a:lstStyle/>
          <a:p>
            <a:r>
              <a:rPr lang="fr-FR" sz="1200" dirty="0">
                <a:solidFill>
                  <a:schemeClr val="accent1">
                    <a:lumMod val="75000"/>
                    <a:lumOff val="25000"/>
                  </a:schemeClr>
                </a:solidFill>
              </a:rPr>
              <a:t>F</a:t>
            </a:r>
            <a:r>
              <a:rPr lang="fr-FR" sz="1200" dirty="0" smtClean="0">
                <a:solidFill>
                  <a:schemeClr val="accent1">
                    <a:lumMod val="75000"/>
                    <a:lumOff val="25000"/>
                  </a:schemeClr>
                </a:solidFill>
              </a:rPr>
              <a:t>avoriser </a:t>
            </a:r>
            <a:r>
              <a:rPr lang="fr-FR" sz="1200" dirty="0">
                <a:solidFill>
                  <a:schemeClr val="accent1">
                    <a:lumMod val="75000"/>
                    <a:lumOff val="25000"/>
                  </a:schemeClr>
                </a:solidFill>
              </a:rPr>
              <a:t>les </a:t>
            </a:r>
            <a:r>
              <a:rPr lang="fr-FR" sz="1200" b="1" dirty="0">
                <a:solidFill>
                  <a:schemeClr val="accent1">
                    <a:lumMod val="75000"/>
                    <a:lumOff val="25000"/>
                  </a:schemeClr>
                </a:solidFill>
              </a:rPr>
              <a:t>complémentarités </a:t>
            </a:r>
            <a:r>
              <a:rPr lang="fr-FR" sz="1200" b="1" dirty="0" smtClean="0">
                <a:solidFill>
                  <a:schemeClr val="accent1">
                    <a:lumMod val="75000"/>
                    <a:lumOff val="25000"/>
                  </a:schemeClr>
                </a:solidFill>
              </a:rPr>
              <a:t>élevage-culture</a:t>
            </a:r>
          </a:p>
          <a:p>
            <a:r>
              <a:rPr lang="fr-FR" sz="1200" b="1" dirty="0">
                <a:solidFill>
                  <a:schemeClr val="accent1">
                    <a:lumMod val="75000"/>
                    <a:lumOff val="25000"/>
                  </a:schemeClr>
                </a:solidFill>
              </a:rPr>
              <a:t>H</a:t>
            </a:r>
            <a:r>
              <a:rPr lang="fr-FR" sz="1200" b="1" dirty="0" smtClean="0">
                <a:solidFill>
                  <a:schemeClr val="accent1">
                    <a:lumMod val="75000"/>
                    <a:lumOff val="25000"/>
                  </a:schemeClr>
                </a:solidFill>
              </a:rPr>
              <a:t>aies </a:t>
            </a:r>
            <a:r>
              <a:rPr lang="fr-FR" sz="1200" b="1" dirty="0">
                <a:solidFill>
                  <a:schemeClr val="accent1">
                    <a:lumMod val="75000"/>
                    <a:lumOff val="25000"/>
                  </a:schemeClr>
                </a:solidFill>
              </a:rPr>
              <a:t>et </a:t>
            </a:r>
            <a:r>
              <a:rPr lang="fr-FR" sz="1200" b="1" dirty="0" smtClean="0">
                <a:solidFill>
                  <a:schemeClr val="accent1">
                    <a:lumMod val="75000"/>
                    <a:lumOff val="25000"/>
                  </a:schemeClr>
                </a:solidFill>
              </a:rPr>
              <a:t>agroforesterie</a:t>
            </a:r>
            <a:r>
              <a:rPr lang="fr-FR" dirty="0">
                <a:solidFill>
                  <a:schemeClr val="accent1">
                    <a:lumMod val="75000"/>
                    <a:lumOff val="25000"/>
                  </a:schemeClr>
                </a:solidFill>
              </a:rPr>
              <a:t> </a:t>
            </a:r>
            <a:endParaRPr lang="fr-FR" sz="1200" dirty="0">
              <a:solidFill>
                <a:schemeClr val="accent1">
                  <a:lumMod val="75000"/>
                  <a:lumOff val="25000"/>
                </a:schemeClr>
              </a:solidFill>
            </a:endParaRPr>
          </a:p>
        </p:txBody>
      </p:sp>
      <p:cxnSp>
        <p:nvCxnSpPr>
          <p:cNvPr id="11" name="Connecteur droit avec flèche 10"/>
          <p:cNvCxnSpPr/>
          <p:nvPr/>
        </p:nvCxnSpPr>
        <p:spPr>
          <a:xfrm flipV="1">
            <a:off x="4187183" y="2715766"/>
            <a:ext cx="174552" cy="59975"/>
          </a:xfrm>
          <a:prstGeom prst="straightConnector1">
            <a:avLst/>
          </a:prstGeom>
          <a:ln>
            <a:solidFill>
              <a:schemeClr val="accent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bwMode="auto">
          <a:xfrm>
            <a:off x="4187183" y="2890345"/>
            <a:ext cx="174552" cy="36038"/>
          </a:xfrm>
          <a:prstGeom prst="straightConnector1">
            <a:avLst/>
          </a:prstGeom>
          <a:ln>
            <a:solidFill>
              <a:schemeClr val="accent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Flèche droite 18"/>
          <p:cNvSpPr/>
          <p:nvPr/>
        </p:nvSpPr>
        <p:spPr bwMode="auto">
          <a:xfrm>
            <a:off x="80006" y="4280501"/>
            <a:ext cx="252494" cy="90181"/>
          </a:xfrm>
          <a:prstGeom prst="rightArrow">
            <a:avLst>
              <a:gd name="adj1" fmla="val 50000"/>
              <a:gd name="adj2" fmla="val 50000"/>
            </a:avLst>
          </a:prstGeom>
          <a:solidFill>
            <a:schemeClr val="accent1">
              <a:lumMod val="75000"/>
              <a:lumOff val="25000"/>
            </a:schemeClr>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99592" y="704786"/>
            <a:ext cx="8424000" cy="469212"/>
          </a:xfrm>
        </p:spPr>
        <p:txBody>
          <a:bodyPr>
            <a:normAutofit/>
          </a:bodyPr>
          <a:lstStyle/>
          <a:p>
            <a:pPr>
              <a:defRPr/>
            </a:pPr>
            <a:r>
              <a:rPr lang="fr-FR" sz="2400" dirty="0" smtClean="0">
                <a:solidFill>
                  <a:schemeClr val="tx1">
                    <a:lumMod val="85000"/>
                    <a:lumOff val="15000"/>
                  </a:schemeClr>
                </a:solidFill>
                <a:latin typeface="Marianne"/>
              </a:rPr>
              <a:t>Focus : </a:t>
            </a:r>
            <a:r>
              <a:rPr lang="fr-FR" sz="2400" dirty="0" smtClean="0">
                <a:solidFill>
                  <a:schemeClr val="tx1">
                    <a:lumMod val="85000"/>
                    <a:lumOff val="15000"/>
                  </a:schemeClr>
                </a:solidFill>
              </a:rPr>
              <a:t>thèmes </a:t>
            </a:r>
            <a:r>
              <a:rPr lang="fr-FR" sz="2400" dirty="0">
                <a:solidFill>
                  <a:schemeClr val="tx1">
                    <a:lumMod val="85000"/>
                    <a:lumOff val="15000"/>
                  </a:schemeClr>
                </a:solidFill>
              </a:rPr>
              <a:t>prioritaires 2024 du PNDAR</a:t>
            </a:r>
            <a:endParaRPr lang="fr-FR" sz="2400" dirty="0">
              <a:solidFill>
                <a:schemeClr val="tx1">
                  <a:lumMod val="85000"/>
                  <a:lumOff val="15000"/>
                </a:schemeClr>
              </a:solidFill>
              <a:latin typeface="Marianne"/>
            </a:endParaRPr>
          </a:p>
        </p:txBody>
      </p:sp>
      <p:sp>
        <p:nvSpPr>
          <p:cNvPr id="7" name="Espace réservé du contenu 6"/>
          <p:cNvSpPr>
            <a:spLocks noGrp="1"/>
          </p:cNvSpPr>
          <p:nvPr>
            <p:ph sz="quarter" idx="14"/>
          </p:nvPr>
        </p:nvSpPr>
        <p:spPr bwMode="auto">
          <a:xfrm>
            <a:off x="179512" y="1204211"/>
            <a:ext cx="8807977" cy="3321000"/>
          </a:xfrm>
        </p:spPr>
        <p:txBody>
          <a:bodyPr/>
          <a:lstStyle/>
          <a:p>
            <a:pPr marL="285750" indent="-285750">
              <a:buFont typeface="Arial"/>
              <a:buChar char="•"/>
              <a:defRPr/>
            </a:pPr>
            <a:r>
              <a:rPr lang="fr-FR" sz="1400" dirty="0"/>
              <a:t>Conséquence : Un taux de sélection supérieur par rapport aux autres thématiques</a:t>
            </a:r>
            <a:endParaRPr sz="1000" dirty="0"/>
          </a:p>
          <a:p>
            <a:pPr marL="285750" indent="-285750">
              <a:buFont typeface="Arial"/>
              <a:buChar char="•"/>
              <a:defRPr/>
            </a:pPr>
            <a:r>
              <a:rPr lang="fr-FR" sz="1400" dirty="0"/>
              <a:t>Prime aux projets qui croisent les thèmes avec une approche système</a:t>
            </a:r>
            <a:endParaRPr sz="1000" dirty="0"/>
          </a:p>
          <a:p>
            <a:pPr marL="285750" indent="-285750">
              <a:buFont typeface="Arial"/>
              <a:buChar char="•"/>
              <a:defRPr/>
            </a:pPr>
            <a:r>
              <a:rPr lang="fr-FR" sz="1400" dirty="0"/>
              <a:t>Les porteurs de  projets  sont incités au croisement entre ces </a:t>
            </a:r>
            <a:r>
              <a:rPr lang="fr-FR" sz="1400" dirty="0" smtClean="0"/>
              <a:t>deux (trois si lavande)  </a:t>
            </a:r>
            <a:r>
              <a:rPr lang="fr-FR" sz="1400" dirty="0"/>
              <a:t>thématiques </a:t>
            </a:r>
            <a:r>
              <a:rPr lang="fr-FR" sz="1400" dirty="0" smtClean="0"/>
              <a:t>prioritaires</a:t>
            </a:r>
            <a:endParaRPr sz="1000" dirty="0"/>
          </a:p>
          <a:p>
            <a:pPr marL="285750" indent="-285750">
              <a:buFont typeface="Arial"/>
              <a:buChar char="•"/>
              <a:defRPr/>
            </a:pPr>
            <a:r>
              <a:rPr lang="fr-FR" sz="1400" dirty="0"/>
              <a:t>Quelques exemples d’enjeux croisés sur lesquels des travaux pourraient être amplifiés (liste non exhaustive):</a:t>
            </a:r>
            <a:endParaRPr sz="1000" dirty="0"/>
          </a:p>
          <a:p>
            <a:pPr marL="537750" lvl="1" indent="-285750">
              <a:defRPr/>
            </a:pPr>
            <a:r>
              <a:rPr lang="fr-FR" sz="1200" dirty="0" smtClean="0"/>
              <a:t>Des </a:t>
            </a:r>
            <a:r>
              <a:rPr lang="fr-FR" sz="1200" dirty="0"/>
              <a:t>accompagnements et des outils qui contribuent à des projets de diversification des systèmes de production, en prenant en compte la résilience apportée au système face à l’adaptation et (/ou) l’atténuation des changements </a:t>
            </a:r>
            <a:r>
              <a:rPr lang="fr-FR" sz="1200" dirty="0" smtClean="0"/>
              <a:t>climatiques.</a:t>
            </a:r>
            <a:endParaRPr lang="fr-FR" sz="1200" dirty="0"/>
          </a:p>
          <a:p>
            <a:pPr marL="537750" lvl="1" indent="-285750">
              <a:defRPr/>
            </a:pPr>
            <a:r>
              <a:rPr lang="fr-FR" sz="1200" dirty="0" smtClean="0"/>
              <a:t>Accompagner </a:t>
            </a:r>
            <a:r>
              <a:rPr lang="fr-FR" sz="1200" dirty="0"/>
              <a:t>et développer des outils et méthodes favorisant la performance des systèmes de polyculture-élevage et les coopérations locales éleveurs-céréaliers à l’échelle territoriale (techniques, économiques, etc..) pour augmenter la résilience des fermes face aux aléas </a:t>
            </a:r>
            <a:r>
              <a:rPr lang="fr-FR" sz="1200" dirty="0" smtClean="0"/>
              <a:t>climatiques.</a:t>
            </a:r>
            <a:endParaRPr lang="fr-FR" sz="1200" dirty="0"/>
          </a:p>
          <a:p>
            <a:pPr marL="537750" lvl="1" indent="-285750">
              <a:defRPr/>
            </a:pPr>
            <a:r>
              <a:rPr lang="fr-FR" sz="1200" dirty="0" smtClean="0"/>
              <a:t>Accompagner </a:t>
            </a:r>
            <a:r>
              <a:rPr lang="fr-FR" sz="1200" dirty="0"/>
              <a:t>le développement des systèmes d’agroforesterie adaptés aux changements climatiques, notamment le pâturage agroforestier (arbres fourragers) en vue d’une diversification des sources protéiniques en élevage</a:t>
            </a:r>
            <a:r>
              <a:rPr lang="fr-FR" sz="1200" dirty="0" smtClean="0"/>
              <a:t>.</a:t>
            </a:r>
            <a:endParaRPr sz="1200" dirty="0"/>
          </a:p>
        </p:txBody>
      </p:sp>
      <p:sp>
        <p:nvSpPr>
          <p:cNvPr id="8" name="Espace réservé du numéro de diapositive 3"/>
          <p:cNvSpPr>
            <a:spLocks noGrp="1"/>
          </p:cNvSpPr>
          <p:nvPr>
            <p:ph type="sldNum" sz="quarter" idx="12"/>
          </p:nvPr>
        </p:nvSpPr>
        <p:spPr bwMode="auto">
          <a:xfrm>
            <a:off x="6264000" y="4783500"/>
            <a:ext cx="1350000" cy="360000"/>
          </a:xfrm>
        </p:spPr>
        <p:txBody>
          <a:bodyPr/>
          <a:lstStyle/>
          <a:p>
            <a:pPr>
              <a:defRPr/>
            </a:pPr>
            <a:fld id="{733122C9-A0B9-462F-8757-0847AD287B63}" type="slidenum">
              <a:rPr lang="fr-FR"/>
              <a:t>4</a:t>
            </a:fld>
            <a:endParaRPr lang="fr-FR" dirty="0"/>
          </a:p>
        </p:txBody>
      </p:sp>
      <p:pic>
        <p:nvPicPr>
          <p:cNvPr id="9" name="Image 8"/>
          <p:cNvPicPr>
            <a:picLocks noChangeAspect="1"/>
          </p:cNvPicPr>
          <p:nvPr/>
        </p:nvPicPr>
        <p:blipFill>
          <a:blip r:embed="rId2"/>
          <a:stretch/>
        </p:blipFill>
        <p:spPr bwMode="auto">
          <a:xfrm>
            <a:off x="7884368" y="97905"/>
            <a:ext cx="1103121" cy="492465"/>
          </a:xfrm>
          <a:prstGeom prst="rect">
            <a:avLst/>
          </a:prstGeom>
        </p:spPr>
      </p:pic>
      <p:sp>
        <p:nvSpPr>
          <p:cNvPr id="5" name="Espace réservé du pied de page 4"/>
          <p:cNvSpPr>
            <a:spLocks noGrp="1"/>
          </p:cNvSpPr>
          <p:nvPr>
            <p:ph type="ftr" sz="quarter" idx="11"/>
          </p:nvPr>
        </p:nvSpPr>
        <p:spPr bwMode="auto"/>
        <p:txBody>
          <a:bodyPr/>
          <a:lstStyle/>
          <a:p>
            <a:pPr>
              <a:defRPr/>
            </a:pPr>
            <a:r>
              <a:rPr lang="fr-FR" dirty="0"/>
              <a:t>Présentation AAP PNDAR CASDAR</a:t>
            </a:r>
            <a:endParaRPr dirty="0"/>
          </a:p>
        </p:txBody>
      </p:sp>
      <p:pic>
        <p:nvPicPr>
          <p:cNvPr id="2091066801" name="Image 2091066800"/>
          <p:cNvPicPr>
            <a:picLocks noChangeAspect="1"/>
          </p:cNvPicPr>
          <p:nvPr/>
        </p:nvPicPr>
        <p:blipFill>
          <a:blip r:embed="rId3"/>
          <a:stretch/>
        </p:blipFill>
        <p:spPr bwMode="auto">
          <a:xfrm>
            <a:off x="285049" y="97904"/>
            <a:ext cx="1022742" cy="606882"/>
          </a:xfrm>
          <a:prstGeom prst="rect">
            <a:avLst/>
          </a:prstGeom>
        </p:spPr>
      </p:pic>
      <p:sp>
        <p:nvSpPr>
          <p:cNvPr id="11"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24016" y="3651870"/>
            <a:ext cx="8424000" cy="720000"/>
          </a:xfrm>
        </p:spPr>
        <p:txBody>
          <a:bodyPr/>
          <a:lstStyle/>
          <a:p>
            <a:pPr>
              <a:defRPr/>
            </a:pPr>
            <a:r>
              <a:rPr lang="fr-FR" dirty="0"/>
              <a:t>1. Les objectifs techniques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5</a:t>
            </a:fld>
            <a:endParaRPr lang="fr-FR"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782424086" name="Image 782424085"/>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Lignes directrices pour les AAP</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6</a:t>
            </a:fld>
            <a:endParaRPr lang="fr-FR" dirty="0"/>
          </a:p>
        </p:txBody>
      </p:sp>
      <p:sp>
        <p:nvSpPr>
          <p:cNvPr id="6" name="Espace réservé du contenu 5"/>
          <p:cNvSpPr>
            <a:spLocks noGrp="1"/>
          </p:cNvSpPr>
          <p:nvPr>
            <p:ph sz="quarter" idx="14"/>
          </p:nvPr>
        </p:nvSpPr>
        <p:spPr bwMode="auto">
          <a:xfrm>
            <a:off x="359998" y="1620000"/>
            <a:ext cx="8424000" cy="2790000"/>
          </a:xfrm>
        </p:spPr>
        <p:txBody>
          <a:bodyPr/>
          <a:lstStyle/>
          <a:p>
            <a:pPr marL="171450" lvl="0" indent="-171450" algn="just">
              <a:buFont typeface="Arial"/>
              <a:buChar char="•"/>
              <a:defRPr/>
            </a:pPr>
            <a:r>
              <a:rPr lang="fr-FR" sz="1400" dirty="0">
                <a:solidFill>
                  <a:srgbClr val="0070C0"/>
                </a:solidFill>
              </a:rPr>
              <a:t>Des AAP à ambition nationale</a:t>
            </a:r>
            <a:r>
              <a:rPr lang="fr-FR" sz="1400" dirty="0"/>
              <a:t> qui vise à répondre à toutes les priorités du PNDAR et aux priorités filières ;</a:t>
            </a:r>
            <a:endParaRPr dirty="0"/>
          </a:p>
          <a:p>
            <a:pPr marL="171450" lvl="0" indent="-171450" algn="just">
              <a:buFont typeface="Arial"/>
              <a:buChar char="•"/>
              <a:defRPr/>
            </a:pPr>
            <a:endParaRPr dirty="0"/>
          </a:p>
          <a:p>
            <a:pPr marL="171450" lvl="0" indent="-171450" algn="just">
              <a:buFont typeface="Arial"/>
              <a:buChar char="•"/>
              <a:defRPr/>
            </a:pPr>
            <a:r>
              <a:rPr lang="fr-FR" sz="1400" dirty="0"/>
              <a:t>Encourager les </a:t>
            </a:r>
            <a:r>
              <a:rPr lang="fr-FR" sz="1400" b="1" dirty="0">
                <a:solidFill>
                  <a:srgbClr val="0070C0"/>
                </a:solidFill>
              </a:rPr>
              <a:t>projets multi-acteurs et multi-filières </a:t>
            </a:r>
            <a:r>
              <a:rPr lang="fr-FR" sz="1400" dirty="0"/>
              <a:t>en partageant les approches méthodologiques et en rapprochant les enjeux </a:t>
            </a:r>
            <a:r>
              <a:rPr lang="fr-FR" sz="1400" dirty="0">
                <a:solidFill>
                  <a:srgbClr val="0070C0"/>
                </a:solidFill>
              </a:rPr>
              <a:t>communs entre </a:t>
            </a:r>
            <a:r>
              <a:rPr lang="fr-FR" sz="1400" b="1" dirty="0">
                <a:solidFill>
                  <a:srgbClr val="0070C0"/>
                </a:solidFill>
              </a:rPr>
              <a:t>filières et territoires</a:t>
            </a:r>
            <a:r>
              <a:rPr lang="fr-FR" sz="1400" dirty="0"/>
              <a:t>;</a:t>
            </a:r>
            <a:endParaRPr dirty="0"/>
          </a:p>
          <a:p>
            <a:pPr marL="171450" lvl="0" indent="-171450" algn="just">
              <a:buFont typeface="Arial"/>
              <a:buChar char="•"/>
              <a:defRPr/>
            </a:pPr>
            <a:endParaRPr dirty="0"/>
          </a:p>
          <a:p>
            <a:pPr marL="171450" lvl="0" indent="-171450" algn="just">
              <a:buFont typeface="Arial"/>
              <a:buChar char="•"/>
              <a:defRPr/>
            </a:pPr>
            <a:r>
              <a:rPr lang="fr-FR" sz="1400" dirty="0"/>
              <a:t>Diffuser gratuitement les résultats obtenus en vue d'une </a:t>
            </a:r>
            <a:r>
              <a:rPr lang="fr-FR" sz="1400" dirty="0">
                <a:solidFill>
                  <a:srgbClr val="0070C0"/>
                </a:solidFill>
              </a:rPr>
              <a:t>utilisation par les agriculteurs, conseillers et enseignants</a:t>
            </a:r>
            <a:r>
              <a:rPr lang="fr-FR" sz="1400" dirty="0"/>
              <a:t>, et une réutilisation facilitée pour produire de nouvelles connaissances </a:t>
            </a:r>
            <a:r>
              <a:rPr lang="fr-FR" sz="1400" dirty="0" smtClean="0"/>
              <a:t>;</a:t>
            </a:r>
          </a:p>
          <a:p>
            <a:pPr marL="171450" lvl="0" indent="-171450" algn="just">
              <a:buFont typeface="Arial"/>
              <a:buChar char="•"/>
              <a:defRPr/>
            </a:pPr>
            <a:endParaRPr lang="fr-FR" sz="1400" dirty="0"/>
          </a:p>
          <a:p>
            <a:pPr marL="171450" lvl="0" indent="-171450" algn="just">
              <a:buFont typeface="Arial"/>
              <a:buChar char="•"/>
              <a:defRPr/>
            </a:pPr>
            <a:r>
              <a:rPr lang="fr-FR" sz="1400" dirty="0" smtClean="0"/>
              <a:t>Pas de modification structurelle sur les cahiers des charges ; </a:t>
            </a:r>
            <a:endParaRPr dirty="0"/>
          </a:p>
        </p:txBody>
      </p:sp>
      <p:pic>
        <p:nvPicPr>
          <p:cNvPr id="10" name="Image 9"/>
          <p:cNvPicPr>
            <a:picLocks noChangeAspect="1"/>
          </p:cNvPicPr>
          <p:nvPr/>
        </p:nvPicPr>
        <p:blipFill>
          <a:blip r:embed="rId2"/>
          <a:stretch/>
        </p:blipFill>
        <p:spPr bwMode="auto">
          <a:xfrm>
            <a:off x="7884368" y="97905"/>
            <a:ext cx="1103121" cy="492465"/>
          </a:xfrm>
          <a:prstGeom prst="rect">
            <a:avLst/>
          </a:prstGeom>
        </p:spPr>
      </p:pic>
      <p:sp>
        <p:nvSpPr>
          <p:cNvPr id="7" name="Espace réservé du pied de page 6"/>
          <p:cNvSpPr>
            <a:spLocks noGrp="1"/>
          </p:cNvSpPr>
          <p:nvPr>
            <p:ph type="ftr" sz="quarter" idx="11"/>
          </p:nvPr>
        </p:nvSpPr>
        <p:spPr bwMode="auto"/>
        <p:txBody>
          <a:bodyPr/>
          <a:lstStyle/>
          <a:p>
            <a:pPr>
              <a:defRPr/>
            </a:pPr>
            <a:r>
              <a:rPr lang="fr-FR" dirty="0"/>
              <a:t>Présentation AAP PNDAR CASDAR</a:t>
            </a:r>
            <a:endParaRPr dirty="0"/>
          </a:p>
        </p:txBody>
      </p:sp>
      <p:pic>
        <p:nvPicPr>
          <p:cNvPr id="151544581" name="Image 151544580"/>
          <p:cNvPicPr>
            <a:picLocks noChangeAspect="1"/>
          </p:cNvPicPr>
          <p:nvPr/>
        </p:nvPicPr>
        <p:blipFill>
          <a:blip r:embed="rId3"/>
          <a:stretch/>
        </p:blipFill>
        <p:spPr bwMode="auto">
          <a:xfrm>
            <a:off x="285049" y="97904"/>
            <a:ext cx="1022742" cy="606882"/>
          </a:xfrm>
          <a:prstGeom prst="rect">
            <a:avLst/>
          </a:prstGeom>
        </p:spPr>
      </p:pic>
      <p:sp>
        <p:nvSpPr>
          <p:cNvPr id="9"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Une distinction des AAP annuels par les livrables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7</a:t>
            </a:fld>
            <a:endParaRPr lang="fr-FR" dirty="0"/>
          </a:p>
        </p:txBody>
      </p:sp>
      <p:pic>
        <p:nvPicPr>
          <p:cNvPr id="8" name="Image 7"/>
          <p:cNvPicPr>
            <a:picLocks noChangeAspect="1"/>
          </p:cNvPicPr>
          <p:nvPr/>
        </p:nvPicPr>
        <p:blipFill>
          <a:blip r:embed="rId2"/>
          <a:stretch/>
        </p:blipFill>
        <p:spPr bwMode="auto">
          <a:xfrm>
            <a:off x="827584" y="2298759"/>
            <a:ext cx="2506444" cy="1101652"/>
          </a:xfrm>
          <a:prstGeom prst="rect">
            <a:avLst/>
          </a:prstGeom>
        </p:spPr>
      </p:pic>
      <p:sp>
        <p:nvSpPr>
          <p:cNvPr id="10" name="ZoneTexte 9"/>
          <p:cNvSpPr txBox="1"/>
          <p:nvPr/>
        </p:nvSpPr>
        <p:spPr bwMode="auto">
          <a:xfrm>
            <a:off x="827584" y="1560505"/>
            <a:ext cx="2506444" cy="738664"/>
          </a:xfrm>
          <a:prstGeom prst="rect">
            <a:avLst/>
          </a:prstGeom>
          <a:solidFill>
            <a:srgbClr val="FF0000"/>
          </a:solidFill>
        </p:spPr>
        <p:txBody>
          <a:bodyPr wrap="square" rtlCol="0">
            <a:spAutoFit/>
          </a:bodyPr>
          <a:lstStyle/>
          <a:p>
            <a:pPr>
              <a:defRPr/>
            </a:pPr>
            <a:r>
              <a:rPr lang="fr-FR" dirty="0"/>
              <a:t>AAP </a:t>
            </a:r>
            <a:r>
              <a:rPr lang="fr-FR" dirty="0" smtClean="0"/>
              <a:t>Connaissances</a:t>
            </a:r>
          </a:p>
          <a:p>
            <a:pPr>
              <a:defRPr/>
            </a:pPr>
            <a:r>
              <a:rPr lang="fr-FR" sz="1200" dirty="0" smtClean="0"/>
              <a:t>Nouvelles connaissances opérationnelles</a:t>
            </a:r>
            <a:endParaRPr sz="1200" dirty="0"/>
          </a:p>
        </p:txBody>
      </p:sp>
      <p:sp>
        <p:nvSpPr>
          <p:cNvPr id="11" name="ZoneTexte 10"/>
          <p:cNvSpPr txBox="1"/>
          <p:nvPr/>
        </p:nvSpPr>
        <p:spPr bwMode="auto">
          <a:xfrm>
            <a:off x="6075381" y="1508188"/>
            <a:ext cx="2592288" cy="553998"/>
          </a:xfrm>
          <a:prstGeom prst="rect">
            <a:avLst/>
          </a:prstGeom>
          <a:solidFill>
            <a:srgbClr val="00B050"/>
          </a:solidFill>
        </p:spPr>
        <p:txBody>
          <a:bodyPr wrap="square" rtlCol="0">
            <a:spAutoFit/>
          </a:bodyPr>
          <a:lstStyle/>
          <a:p>
            <a:pPr>
              <a:defRPr/>
            </a:pPr>
            <a:r>
              <a:rPr lang="fr-FR" dirty="0"/>
              <a:t>AAP </a:t>
            </a:r>
            <a:r>
              <a:rPr lang="fr-FR" dirty="0" smtClean="0"/>
              <a:t>Démultiplication</a:t>
            </a:r>
          </a:p>
          <a:p>
            <a:pPr>
              <a:defRPr/>
            </a:pPr>
            <a:r>
              <a:rPr lang="fr-FR" sz="1200" dirty="0" smtClean="0"/>
              <a:t>Diffuser - essaimer</a:t>
            </a:r>
            <a:endParaRPr sz="1200" dirty="0"/>
          </a:p>
        </p:txBody>
      </p:sp>
      <p:sp>
        <p:nvSpPr>
          <p:cNvPr id="13" name="ZoneTexte 12"/>
          <p:cNvSpPr txBox="1"/>
          <p:nvPr/>
        </p:nvSpPr>
        <p:spPr bwMode="auto">
          <a:xfrm>
            <a:off x="3472128" y="2910480"/>
            <a:ext cx="2503090" cy="553998"/>
          </a:xfrm>
          <a:prstGeom prst="rect">
            <a:avLst/>
          </a:prstGeom>
          <a:solidFill>
            <a:srgbClr val="FFC000"/>
          </a:solidFill>
        </p:spPr>
        <p:txBody>
          <a:bodyPr wrap="square" rtlCol="0">
            <a:spAutoFit/>
          </a:bodyPr>
          <a:lstStyle/>
          <a:p>
            <a:pPr>
              <a:defRPr/>
            </a:pPr>
            <a:r>
              <a:rPr lang="fr-FR" dirty="0"/>
              <a:t>AAP </a:t>
            </a:r>
            <a:r>
              <a:rPr lang="fr-FR" dirty="0" smtClean="0"/>
              <a:t>Co-Innovations</a:t>
            </a:r>
          </a:p>
          <a:p>
            <a:pPr>
              <a:defRPr/>
            </a:pPr>
            <a:r>
              <a:rPr lang="fr-FR" sz="1200" dirty="0" smtClean="0"/>
              <a:t>Co-production</a:t>
            </a:r>
            <a:endParaRPr sz="1200" dirty="0"/>
          </a:p>
        </p:txBody>
      </p:sp>
      <p:sp>
        <p:nvSpPr>
          <p:cNvPr id="15" name="Double flèche horizontale 14"/>
          <p:cNvSpPr/>
          <p:nvPr/>
        </p:nvSpPr>
        <p:spPr bwMode="auto">
          <a:xfrm rot="3489544">
            <a:off x="2232032" y="3767766"/>
            <a:ext cx="1170874" cy="368150"/>
          </a:xfrm>
          <a:prstGeom prst="lef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fr-FR" dirty="0"/>
          </a:p>
        </p:txBody>
      </p:sp>
      <p:sp>
        <p:nvSpPr>
          <p:cNvPr id="16" name="AutoShape 2" descr="Boite à idées – AERO-MODEL CLUB DU LIMOUSIN"/>
          <p:cNvSpPr>
            <a:spLocks noChangeAspect="1" noChangeArrowheads="1"/>
          </p:cNvSpPr>
          <p:nvPr/>
        </p:nvSpPr>
        <p:spPr bwMode="auto">
          <a:xfrm>
            <a:off x="155575" y="-822325"/>
            <a:ext cx="2314575" cy="1714500"/>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dirty="0"/>
          </a:p>
        </p:txBody>
      </p:sp>
      <p:pic>
        <p:nvPicPr>
          <p:cNvPr id="18" name="Image 17"/>
          <p:cNvPicPr>
            <a:picLocks noChangeAspect="1"/>
          </p:cNvPicPr>
          <p:nvPr/>
        </p:nvPicPr>
        <p:blipFill>
          <a:blip r:embed="rId3"/>
          <a:stretch/>
        </p:blipFill>
        <p:spPr bwMode="auto">
          <a:xfrm>
            <a:off x="338578" y="3740706"/>
            <a:ext cx="1091126" cy="814148"/>
          </a:xfrm>
          <a:prstGeom prst="rect">
            <a:avLst/>
          </a:prstGeom>
        </p:spPr>
      </p:pic>
      <p:sp>
        <p:nvSpPr>
          <p:cNvPr id="19" name="ZoneTexte 18"/>
          <p:cNvSpPr txBox="1"/>
          <p:nvPr/>
        </p:nvSpPr>
        <p:spPr bwMode="auto">
          <a:xfrm>
            <a:off x="124823" y="4570801"/>
            <a:ext cx="1658192" cy="307777"/>
          </a:xfrm>
          <a:prstGeom prst="rect">
            <a:avLst/>
          </a:prstGeom>
          <a:solidFill>
            <a:srgbClr val="0070C0"/>
          </a:solidFill>
        </p:spPr>
        <p:txBody>
          <a:bodyPr wrap="square" rtlCol="0">
            <a:spAutoFit/>
          </a:bodyPr>
          <a:lstStyle/>
          <a:p>
            <a:pPr>
              <a:defRPr/>
            </a:pPr>
            <a:r>
              <a:rPr lang="fr-FR" sz="1400" dirty="0"/>
              <a:t>AMI Explorations</a:t>
            </a:r>
            <a:endParaRPr dirty="0"/>
          </a:p>
        </p:txBody>
      </p:sp>
      <p:pic>
        <p:nvPicPr>
          <p:cNvPr id="20" name="Image 19"/>
          <p:cNvPicPr>
            <a:picLocks noChangeAspect="1"/>
          </p:cNvPicPr>
          <p:nvPr/>
        </p:nvPicPr>
        <p:blipFill>
          <a:blip r:embed="rId4"/>
          <a:stretch/>
        </p:blipFill>
        <p:spPr bwMode="auto">
          <a:xfrm>
            <a:off x="7884368" y="97905"/>
            <a:ext cx="1103121" cy="492465"/>
          </a:xfrm>
          <a:prstGeom prst="rect">
            <a:avLst/>
          </a:prstGeom>
        </p:spPr>
      </p:pic>
      <p:sp>
        <p:nvSpPr>
          <p:cNvPr id="7" name="Espace réservé du pied de page 6"/>
          <p:cNvSpPr>
            <a:spLocks noGrp="1"/>
          </p:cNvSpPr>
          <p:nvPr>
            <p:ph type="ftr" sz="quarter" idx="11"/>
          </p:nvPr>
        </p:nvSpPr>
        <p:spPr bwMode="auto"/>
        <p:txBody>
          <a:bodyPr/>
          <a:lstStyle/>
          <a:p>
            <a:pPr>
              <a:defRPr/>
            </a:pPr>
            <a:r>
              <a:rPr lang="fr-FR" dirty="0"/>
              <a:t>Présentation AAP PNDAR CASDAR</a:t>
            </a:r>
            <a:endParaRPr dirty="0"/>
          </a:p>
        </p:txBody>
      </p:sp>
      <p:sp>
        <p:nvSpPr>
          <p:cNvPr id="17" name="Double flèche horizontale 16"/>
          <p:cNvSpPr/>
          <p:nvPr/>
        </p:nvSpPr>
        <p:spPr bwMode="auto">
          <a:xfrm rot="7471500">
            <a:off x="6101333" y="3677041"/>
            <a:ext cx="1170874" cy="368150"/>
          </a:xfrm>
          <a:prstGeom prst="lef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fr-FR" dirty="0"/>
          </a:p>
        </p:txBody>
      </p:sp>
      <p:sp>
        <p:nvSpPr>
          <p:cNvPr id="3" name="Flèche droite 2"/>
          <p:cNvSpPr/>
          <p:nvPr/>
        </p:nvSpPr>
        <p:spPr bwMode="auto">
          <a:xfrm>
            <a:off x="3902868" y="1865862"/>
            <a:ext cx="1661361" cy="392647"/>
          </a:xfrm>
          <a:prstGeom prst="rightArrow">
            <a:avLst>
              <a:gd name="adj1" fmla="val 50000"/>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fr-FR" dirty="0"/>
          </a:p>
        </p:txBody>
      </p:sp>
      <p:pic>
        <p:nvPicPr>
          <p:cNvPr id="394952313" name="Image 394952312"/>
          <p:cNvPicPr>
            <a:picLocks noChangeAspect="1"/>
          </p:cNvPicPr>
          <p:nvPr/>
        </p:nvPicPr>
        <p:blipFill>
          <a:blip r:embed="rId5"/>
          <a:stretch/>
        </p:blipFill>
        <p:spPr bwMode="auto">
          <a:xfrm>
            <a:off x="285049" y="97904"/>
            <a:ext cx="1022742" cy="606882"/>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8324" y="2055395"/>
            <a:ext cx="1282103" cy="1132960"/>
          </a:xfrm>
          <a:prstGeom prst="rect">
            <a:avLst/>
          </a:prstGeom>
        </p:spPr>
      </p:pic>
      <p:pic>
        <p:nvPicPr>
          <p:cNvPr id="22" name="Imag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5381" y="2054808"/>
            <a:ext cx="1704580" cy="1133546"/>
          </a:xfrm>
          <a:prstGeom prst="rect">
            <a:avLst/>
          </a:prstGeom>
        </p:spPr>
      </p:pic>
      <p:pic>
        <p:nvPicPr>
          <p:cNvPr id="23" name="Image 22"/>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468774" y="3424755"/>
            <a:ext cx="2506444" cy="1190882"/>
          </a:xfrm>
          <a:prstGeom prst="rect">
            <a:avLst/>
          </a:prstGeom>
        </p:spPr>
      </p:pic>
      <p:sp>
        <p:nvSpPr>
          <p:cNvPr id="26"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1. AAP Connaissances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8</a:t>
            </a:fld>
            <a:endParaRPr lang="fr-FR" dirty="0"/>
          </a:p>
        </p:txBody>
      </p:sp>
      <p:sp>
        <p:nvSpPr>
          <p:cNvPr id="6" name="Espace réservé du contenu 5"/>
          <p:cNvSpPr>
            <a:spLocks noGrp="1"/>
          </p:cNvSpPr>
          <p:nvPr>
            <p:ph sz="quarter" idx="14"/>
          </p:nvPr>
        </p:nvSpPr>
        <p:spPr bwMode="auto">
          <a:xfrm>
            <a:off x="359998" y="2139701"/>
            <a:ext cx="8627490" cy="2560443"/>
          </a:xfrm>
        </p:spPr>
        <p:txBody>
          <a:bodyPr/>
          <a:lstStyle/>
          <a:p>
            <a:pPr marL="171450" indent="-171450" algn="just">
              <a:buFont typeface="Arial"/>
              <a:buChar char="•"/>
              <a:defRPr/>
            </a:pPr>
            <a:r>
              <a:rPr lang="fr-FR" sz="1400" u="sng" dirty="0"/>
              <a:t>Objectif</a:t>
            </a:r>
            <a:r>
              <a:rPr lang="fr-FR" sz="1400" dirty="0"/>
              <a:t> : </a:t>
            </a:r>
            <a:r>
              <a:rPr lang="fr-FR" sz="1200" dirty="0"/>
              <a:t>Sélectionner des projets de </a:t>
            </a:r>
            <a:r>
              <a:rPr lang="fr-FR" sz="1200" dirty="0">
                <a:solidFill>
                  <a:srgbClr val="0070C0"/>
                </a:solidFill>
              </a:rPr>
              <a:t>recherche appliquée </a:t>
            </a:r>
            <a:r>
              <a:rPr lang="fr-FR" sz="1200" dirty="0"/>
              <a:t>visant à apporter des </a:t>
            </a:r>
            <a:r>
              <a:rPr lang="fr-FR" sz="1200" dirty="0">
                <a:solidFill>
                  <a:srgbClr val="0070C0"/>
                </a:solidFill>
              </a:rPr>
              <a:t>connaissances et solutions innovantes finalisées</a:t>
            </a:r>
            <a:r>
              <a:rPr lang="fr-FR" sz="1200" dirty="0"/>
              <a:t>, répondant aux besoins des </a:t>
            </a:r>
            <a:r>
              <a:rPr lang="fr-FR" sz="1200" dirty="0">
                <a:solidFill>
                  <a:srgbClr val="0070C0"/>
                </a:solidFill>
              </a:rPr>
              <a:t>secteurs agricoles et agro-alimentaires (première transformation)</a:t>
            </a:r>
            <a:r>
              <a:rPr lang="fr-FR" sz="1200" dirty="0"/>
              <a:t>. Solutions transférables et diffusables aux utilisateurs finaux à l’issue du projet</a:t>
            </a:r>
            <a:endParaRPr dirty="0"/>
          </a:p>
          <a:p>
            <a:pPr marL="171450" indent="-171450" algn="just">
              <a:buFont typeface="Arial"/>
              <a:buChar char="•"/>
              <a:defRPr/>
            </a:pPr>
            <a:endParaRPr lang="fr-FR" sz="800" dirty="0"/>
          </a:p>
          <a:p>
            <a:pPr marL="171450" indent="-171450" algn="just">
              <a:buFont typeface="Arial"/>
              <a:buChar char="•"/>
              <a:defRPr/>
            </a:pPr>
            <a:r>
              <a:rPr lang="fr-FR" sz="1400" u="sng" dirty="0"/>
              <a:t>Types de projets attendus</a:t>
            </a:r>
            <a:r>
              <a:rPr lang="fr-FR" sz="1400" dirty="0"/>
              <a:t>: </a:t>
            </a:r>
            <a:r>
              <a:rPr lang="fr-FR" sz="1200" dirty="0"/>
              <a:t>Conception de systèmes de production, de techniques et d’organisations, développement d’outils d’aide à la décision, d’équipements, d’outils de traitement des informations, ….  </a:t>
            </a:r>
            <a:endParaRPr dirty="0"/>
          </a:p>
          <a:p>
            <a:pPr lvl="1" indent="0">
              <a:buNone/>
              <a:defRPr/>
            </a:pPr>
            <a:endParaRPr lang="fr-FR"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983629977" name="Image 983629976"/>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dirty="0"/>
              <a:t>1. AAP Connaissances</a:t>
            </a:r>
            <a:endParaRPr dirty="0"/>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9</a:t>
            </a:fld>
            <a:endParaRPr lang="fr-FR" dirty="0"/>
          </a:p>
        </p:txBody>
      </p:sp>
      <p:sp>
        <p:nvSpPr>
          <p:cNvPr id="6" name="Espace réservé du contenu 5"/>
          <p:cNvSpPr>
            <a:spLocks noGrp="1"/>
          </p:cNvSpPr>
          <p:nvPr>
            <p:ph sz="quarter" idx="14"/>
          </p:nvPr>
        </p:nvSpPr>
        <p:spPr bwMode="auto">
          <a:xfrm>
            <a:off x="285049" y="1620000"/>
            <a:ext cx="8424000" cy="2830635"/>
          </a:xfrm>
        </p:spPr>
        <p:txBody>
          <a:bodyPr/>
          <a:lstStyle/>
          <a:p>
            <a:pPr lvl="1" indent="0" algn="just">
              <a:spcBef>
                <a:spcPts val="0"/>
              </a:spcBef>
              <a:spcAft>
                <a:spcPts val="0"/>
              </a:spcAft>
              <a:buNone/>
              <a:defRPr/>
            </a:pPr>
            <a:endParaRPr lang="fr-FR" sz="800" i="1" dirty="0"/>
          </a:p>
          <a:p>
            <a:pPr marL="171450" indent="-171450" algn="just">
              <a:buFont typeface="Arial"/>
              <a:buChar char="•"/>
              <a:defRPr/>
            </a:pPr>
            <a:r>
              <a:rPr lang="fr-FR" sz="1400" u="sng" dirty="0"/>
              <a:t>Exemples de projets retenus en </a:t>
            </a:r>
            <a:r>
              <a:rPr lang="fr-FR" sz="1400" u="sng" dirty="0" smtClean="0"/>
              <a:t>2023 </a:t>
            </a:r>
            <a:r>
              <a:rPr lang="fr-FR" sz="1400" u="sng" dirty="0"/>
              <a:t>:</a:t>
            </a:r>
            <a:endParaRPr dirty="0"/>
          </a:p>
          <a:p>
            <a:pPr marL="171450" indent="-171450" algn="just">
              <a:buFont typeface="Arial"/>
              <a:buChar char="•"/>
              <a:defRPr/>
            </a:pPr>
            <a:endParaRPr dirty="0"/>
          </a:p>
          <a:p>
            <a:pPr marL="423450" lvl="1" indent="-171450" algn="just">
              <a:spcBef>
                <a:spcPts val="0"/>
              </a:spcBef>
              <a:spcAft>
                <a:spcPts val="0"/>
              </a:spcAft>
              <a:defRPr/>
            </a:pPr>
            <a:r>
              <a:rPr lang="fr-FR" sz="1200" i="1" dirty="0"/>
              <a:t> </a:t>
            </a:r>
            <a:r>
              <a:rPr lang="fr-FR" sz="1200" i="1" dirty="0" smtClean="0"/>
              <a:t>Transformation </a:t>
            </a:r>
            <a:r>
              <a:rPr lang="fr-FR" sz="1200" i="1" dirty="0"/>
              <a:t>des graines pour l'autonomie protéique des élevages </a:t>
            </a:r>
            <a:r>
              <a:rPr lang="fr-FR" sz="1200" i="1" dirty="0" smtClean="0"/>
              <a:t>laitiers (Tec Apel2)</a:t>
            </a:r>
          </a:p>
          <a:p>
            <a:pPr marL="423450" lvl="1" indent="-171450" algn="just">
              <a:spcBef>
                <a:spcPts val="0"/>
              </a:spcBef>
              <a:spcAft>
                <a:spcPts val="0"/>
              </a:spcAft>
              <a:defRPr/>
            </a:pPr>
            <a:endParaRPr lang="fr-FR" sz="1200" i="1" dirty="0"/>
          </a:p>
          <a:p>
            <a:pPr marL="423450" lvl="1" indent="-171450" algn="just">
              <a:spcBef>
                <a:spcPts val="0"/>
              </a:spcBef>
              <a:spcAft>
                <a:spcPts val="0"/>
              </a:spcAft>
              <a:defRPr/>
            </a:pPr>
            <a:r>
              <a:rPr lang="fr-FR" sz="1200" i="1" dirty="0" smtClean="0"/>
              <a:t>Développement </a:t>
            </a:r>
            <a:r>
              <a:rPr lang="fr-FR" sz="1200" i="1" dirty="0"/>
              <a:t>d’une méthodologie d’évaluation de stratégies d’adaptation au changement climatique garantissant la multiperformance durable des systèmes de culture pour les filières blé, colza, pois et </a:t>
            </a:r>
            <a:r>
              <a:rPr lang="fr-FR" sz="1200" i="1" dirty="0" smtClean="0"/>
              <a:t>orge CLIMODIF)</a:t>
            </a:r>
          </a:p>
          <a:p>
            <a:pPr marL="423450" lvl="1" indent="-171450" algn="just">
              <a:spcBef>
                <a:spcPts val="0"/>
              </a:spcBef>
              <a:spcAft>
                <a:spcPts val="0"/>
              </a:spcAft>
              <a:defRPr/>
            </a:pPr>
            <a:endParaRPr lang="fr-FR" sz="1200" i="1" dirty="0"/>
          </a:p>
          <a:p>
            <a:pPr marL="423450" lvl="1" indent="-171450" algn="just">
              <a:spcBef>
                <a:spcPts val="0"/>
              </a:spcBef>
              <a:spcAft>
                <a:spcPts val="0"/>
              </a:spcAft>
              <a:defRPr/>
            </a:pPr>
            <a:r>
              <a:rPr lang="fr-FR" sz="1200" i="1" dirty="0"/>
              <a:t>L’ALBédo, un moyen pour Atténuer et s’AdapTer au REchauffement climatique grâce à des Systèmes de culture fourragers destinés à l’élevage des ruminants (ALBAATRE Systèmes)</a:t>
            </a:r>
            <a:endParaRPr lang="fr-FR" sz="1200" i="1" dirty="0" smtClean="0"/>
          </a:p>
          <a:p>
            <a:pPr marL="423450" lvl="1" indent="-171450" algn="just">
              <a:spcBef>
                <a:spcPts val="0"/>
              </a:spcBef>
              <a:spcAft>
                <a:spcPts val="0"/>
              </a:spcAft>
              <a:defRPr/>
            </a:pPr>
            <a:endParaRPr lang="fr-FR" sz="1200" i="1" dirty="0" smtClean="0"/>
          </a:p>
          <a:p>
            <a:pPr marL="423450" lvl="1" indent="-171450" algn="just">
              <a:spcBef>
                <a:spcPts val="0"/>
              </a:spcBef>
              <a:spcAft>
                <a:spcPts val="0"/>
              </a:spcAft>
              <a:defRPr/>
            </a:pPr>
            <a:r>
              <a:rPr lang="fr-FR" sz="1200" i="1" dirty="0"/>
              <a:t>Détection multi-cibles par séquençage de pathogènes transmis par les semences potagères (</a:t>
            </a:r>
            <a:r>
              <a:rPr lang="fr-FR" sz="1200" i="1" dirty="0" smtClean="0"/>
              <a:t>SeqDetectVeg</a:t>
            </a:r>
            <a:r>
              <a:rPr lang="fr-FR" sz="1200" i="1" dirty="0" smtClean="0"/>
              <a:t>) </a:t>
            </a:r>
          </a:p>
          <a:p>
            <a:pPr marL="423450" lvl="1" indent="-171450" algn="just">
              <a:spcBef>
                <a:spcPts val="0"/>
              </a:spcBef>
              <a:spcAft>
                <a:spcPts val="0"/>
              </a:spcAft>
              <a:defRPr/>
            </a:pPr>
            <a:endParaRPr lang="fr-FR" sz="1200" i="1" dirty="0" smtClean="0"/>
          </a:p>
          <a:p>
            <a:pPr marL="423450" lvl="1" indent="-171450" algn="just">
              <a:spcBef>
                <a:spcPts val="0"/>
              </a:spcBef>
              <a:spcAft>
                <a:spcPts val="0"/>
              </a:spcAft>
              <a:defRPr/>
            </a:pPr>
            <a:r>
              <a:rPr lang="fr-FR" sz="1200" i="1" dirty="0"/>
              <a:t>Blé dur Bio SOus COUverts permanents de </a:t>
            </a:r>
            <a:r>
              <a:rPr lang="fr-FR" sz="1200" i="1" dirty="0" smtClean="0"/>
              <a:t>Luzerne (</a:t>
            </a:r>
            <a:r>
              <a:rPr lang="fr-FR" sz="1200" i="1" dirty="0" smtClean="0"/>
              <a:t>Bbsocoul</a:t>
            </a:r>
            <a:r>
              <a:rPr lang="fr-FR" sz="1200" i="1" dirty="0" smtClean="0"/>
              <a:t>)</a:t>
            </a:r>
            <a:endParaRPr lang="fr-FR" sz="1200" i="1" dirty="0"/>
          </a:p>
          <a:p>
            <a:pPr marL="423450" lvl="1" indent="-171450" algn="just">
              <a:spcBef>
                <a:spcPts val="0"/>
              </a:spcBef>
              <a:spcAft>
                <a:spcPts val="0"/>
              </a:spcAft>
              <a:defRPr/>
            </a:pPr>
            <a:endParaRPr lang="fr-FR" sz="1200" i="1" dirty="0"/>
          </a:p>
        </p:txBody>
      </p:sp>
      <p:pic>
        <p:nvPicPr>
          <p:cNvPr id="8" name="Image 7"/>
          <p:cNvPicPr>
            <a:picLocks noChangeAspect="1"/>
          </p:cNvPicPr>
          <p:nvPr/>
        </p:nvPicPr>
        <p:blipFill>
          <a:blip r:embed="rId2"/>
          <a:stretch/>
        </p:blipFill>
        <p:spPr bwMode="auto">
          <a:xfrm>
            <a:off x="7884368" y="97905"/>
            <a:ext cx="1103121" cy="492465"/>
          </a:xfrm>
          <a:prstGeom prst="rect">
            <a:avLst/>
          </a:prstGeom>
        </p:spPr>
      </p:pic>
      <p:sp>
        <p:nvSpPr>
          <p:cNvPr id="4" name="Espace réservé du pied de page 3"/>
          <p:cNvSpPr>
            <a:spLocks noGrp="1"/>
          </p:cNvSpPr>
          <p:nvPr>
            <p:ph type="ftr" sz="quarter" idx="11"/>
          </p:nvPr>
        </p:nvSpPr>
        <p:spPr bwMode="auto"/>
        <p:txBody>
          <a:bodyPr/>
          <a:lstStyle/>
          <a:p>
            <a:pPr>
              <a:defRPr/>
            </a:pPr>
            <a:r>
              <a:rPr lang="fr-FR" dirty="0"/>
              <a:t>Présentation AAP PNDAR CASDAR</a:t>
            </a:r>
            <a:endParaRPr dirty="0"/>
          </a:p>
        </p:txBody>
      </p:sp>
      <p:pic>
        <p:nvPicPr>
          <p:cNvPr id="1006190387" name="Image 1006190386"/>
          <p:cNvPicPr>
            <a:picLocks noChangeAspect="1"/>
          </p:cNvPicPr>
          <p:nvPr/>
        </p:nvPicPr>
        <p:blipFill>
          <a:blip r:embed="rId3"/>
          <a:stretch/>
        </p:blipFill>
        <p:spPr bwMode="auto">
          <a:xfrm>
            <a:off x="285049" y="97904"/>
            <a:ext cx="1022742" cy="606882"/>
          </a:xfrm>
          <a:prstGeom prst="rect">
            <a:avLst/>
          </a:prstGeom>
        </p:spPr>
      </p:pic>
      <p:sp>
        <p:nvSpPr>
          <p:cNvPr id="10" name="Espace réservé de la date 2"/>
          <p:cNvSpPr>
            <a:spLocks noGrp="1"/>
          </p:cNvSpPr>
          <p:nvPr>
            <p:ph type="dt" sz="half" idx="10"/>
          </p:nvPr>
        </p:nvSpPr>
        <p:spPr bwMode="auto">
          <a:xfrm>
            <a:off x="7614000" y="4783500"/>
            <a:ext cx="1170000" cy="360000"/>
          </a:xfrm>
        </p:spPr>
        <p:txBody>
          <a:bodyPr/>
          <a:lstStyle/>
          <a:p>
            <a:pPr algn="r">
              <a:defRPr/>
            </a:pPr>
            <a:r>
              <a:rPr lang="fr-FR" cap="all" dirty="0" smtClean="0"/>
              <a:t>16/11/2023</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Arial"/>
        <a:cs typeface="Arial"/>
      </a:majorFont>
      <a:minorFont>
        <a:latin typeface="Marianne"/>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ppt_MAA_marianne_cle42ea7a</Template>
  <TotalTime>415</TotalTime>
  <Words>2890</Words>
  <Application>Microsoft Office PowerPoint</Application>
  <DocSecurity>0</DocSecurity>
  <PresentationFormat>Affichage à l'écran (16:9)</PresentationFormat>
  <Paragraphs>385</Paragraphs>
  <Slides>28</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Arial Unicode MS</vt:lpstr>
      <vt:lpstr>Calibri</vt:lpstr>
      <vt:lpstr>Marianne</vt:lpstr>
      <vt:lpstr>Tahoma</vt:lpstr>
      <vt:lpstr>Times New Roman</vt:lpstr>
      <vt:lpstr>Wingdings</vt:lpstr>
      <vt:lpstr>MINISTÈRIEL</vt:lpstr>
      <vt:lpstr>Lancement des appels à projets du PNDAR  Année 2024</vt:lpstr>
      <vt:lpstr>Ambition : mobiliser les acteurs du développement agricole et rural pour massifier la transition agro-écologique déjà engagée</vt:lpstr>
      <vt:lpstr> Rappel : les thèmes prioritaires 2024 du PNDAR</vt:lpstr>
      <vt:lpstr>Focus : thèmes prioritaires 2024 du PNDAR</vt:lpstr>
      <vt:lpstr>1. Les objectifs techniques</vt:lpstr>
      <vt:lpstr>Lignes directrices pour les AAP</vt:lpstr>
      <vt:lpstr>Une distinction des AAP annuels par les livrables</vt:lpstr>
      <vt:lpstr>1. AAP Connaissances</vt:lpstr>
      <vt:lpstr>1. AAP Connaissances</vt:lpstr>
      <vt:lpstr>1. AAP Connaissances : retour du MASA sur l’édition 2023</vt:lpstr>
      <vt:lpstr>2. AAP Démultiplication</vt:lpstr>
      <vt:lpstr>2. AAP Démultiplication</vt:lpstr>
      <vt:lpstr>2. AAP Démultiplication : retour du MASA sur l’édition 2022</vt:lpstr>
      <vt:lpstr>3. AAP Co-Innovations</vt:lpstr>
      <vt:lpstr>3. AAP Co-Innovations</vt:lpstr>
      <vt:lpstr>3. AAP Co-Innovations : retour du MASA sur l’édition 2022</vt:lpstr>
      <vt:lpstr>2. Les règles administratives et financières</vt:lpstr>
      <vt:lpstr>Organismes bénéficiaires cibles</vt:lpstr>
      <vt:lpstr>Présentation PowerPoint</vt:lpstr>
      <vt:lpstr>Des règles communes aux AAP </vt:lpstr>
      <vt:lpstr>Des règles communes aux AAP</vt:lpstr>
      <vt:lpstr>Calendrier visé pour les AAP 2024</vt:lpstr>
      <vt:lpstr>Modalités de dépôt </vt:lpstr>
      <vt:lpstr>Modalités de dépôt </vt:lpstr>
      <vt:lpstr>Modalités de dépôt </vt:lpstr>
      <vt:lpstr>Contenu du dossier</vt:lpstr>
      <vt:lpstr>La phase d’instruction et d’expertise</vt:lpstr>
      <vt:lpstr>Contacts :</vt:lpstr>
    </vt:vector>
  </TitlesOfParts>
  <Manager>Client</Manager>
  <Company>Ministère de l'Agriculture et de l'Alimentation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Elisabeth LESCOAT</dc:creator>
  <cp:keywords/>
  <dc:description/>
  <cp:lastModifiedBy>Amélie ROCHAS</cp:lastModifiedBy>
  <cp:revision>181</cp:revision>
  <dcterms:created xsi:type="dcterms:W3CDTF">2020-07-06T16:34:24Z</dcterms:created>
  <dcterms:modified xsi:type="dcterms:W3CDTF">2023-11-20T12:37:43Z</dcterms:modified>
  <cp:category/>
  <dc:identifier/>
  <cp:contentStatus/>
  <dc:language/>
  <cp:version/>
</cp:coreProperties>
</file>