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9" r:id="rId3"/>
    <p:sldId id="258" r:id="rId4"/>
    <p:sldId id="260" r:id="rId5"/>
    <p:sldId id="261" r:id="rId6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VOT Barbara" initials="CB" lastIdx="6" clrIdx="0">
    <p:extLst>
      <p:ext uri="{19B8F6BF-5375-455C-9EA6-DF929625EA0E}">
        <p15:presenceInfo xmlns:p15="http://schemas.microsoft.com/office/powerpoint/2012/main" userId="CHARVOT Barbara" providerId="None"/>
      </p:ext>
    </p:extLst>
  </p:cmAuthor>
  <p:cmAuthor id="2" name="LELOIR Manon" initials="LM" lastIdx="2" clrIdx="1">
    <p:extLst>
      <p:ext uri="{19B8F6BF-5375-455C-9EA6-DF929625EA0E}">
        <p15:presenceInfo xmlns:p15="http://schemas.microsoft.com/office/powerpoint/2012/main" userId="LELOIR Man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130" d="100"/>
          <a:sy n="130" d="100"/>
        </p:scale>
        <p:origin x="1684" y="-3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D6145-46C9-45C7-A245-DD47B7B66475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3E9C0-EB30-4FAF-94F3-D230AC03CC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30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B6B5-13B5-470E-9ABA-9C4CF0738D1A}" type="datetime1">
              <a:rPr lang="fr-FR" smtClean="0"/>
              <a:t>08/12/2022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76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CC5E-BB82-4C99-995D-0059811A16ED}" type="datetime1">
              <a:rPr lang="fr-FR" smtClean="0"/>
              <a:t>08/12/2022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52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238F-D5D5-4807-988C-99B8AEBBCB46}" type="datetime1">
              <a:rPr lang="fr-FR" smtClean="0"/>
              <a:t>08/12/2022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89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2C18-288F-4E0E-90EF-003E058BE7C3}" type="datetime1">
              <a:rPr lang="fr-FR" smtClean="0"/>
              <a:t>08/12/2022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40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F9D-2A54-427C-9869-1BF684E84379}" type="datetime1">
              <a:rPr lang="fr-FR" smtClean="0"/>
              <a:t>08/12/2022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48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3619-E0A2-4D77-9887-3AEE627158FB}" type="datetime1">
              <a:rPr lang="fr-FR" smtClean="0"/>
              <a:t>08/12/2022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55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03CC-C23A-4AD3-A252-01AACEDDA925}" type="datetime1">
              <a:rPr lang="fr-FR" smtClean="0"/>
              <a:t>08/12/2022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35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8D9F-EA3F-49C6-A87A-005F0530711A}" type="datetime1">
              <a:rPr lang="fr-FR" smtClean="0"/>
              <a:t>08/12/2022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7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9E8A-C1D1-4E80-B802-CBA45A77CD94}" type="datetime1">
              <a:rPr lang="fr-FR" smtClean="0"/>
              <a:t>08/12/2022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71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05C4-9E6C-4192-BA5A-83A65631A9B5}" type="datetime1">
              <a:rPr lang="fr-FR" smtClean="0"/>
              <a:t>08/12/2022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72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EF61-22A1-407B-8294-F54B36EC6632}" type="datetime1">
              <a:rPr lang="fr-FR" smtClean="0"/>
              <a:t>08/12/2022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2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6830E-9A07-4792-8D10-CE35126543A7}" type="datetime1">
              <a:rPr lang="fr-FR" smtClean="0"/>
              <a:t>08/12/2022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81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8445" y="1340752"/>
            <a:ext cx="52373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none" spc="0" dirty="0" smtClean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E-Synergie</a:t>
            </a:r>
          </a:p>
          <a:p>
            <a:pPr algn="ctr"/>
            <a:r>
              <a:rPr lang="fr-FR" sz="2800" b="1" dirty="0" smtClean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Liste des pièces justificatives </a:t>
            </a:r>
          </a:p>
          <a:p>
            <a:pPr algn="ctr"/>
            <a:r>
              <a:rPr lang="fr-FR" sz="1600" cap="none" spc="0" dirty="0" smtClean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Programme opérationnel FEAMPA FranceAgrimer 2021-2027</a:t>
            </a:r>
            <a:endParaRPr lang="fr-FR" sz="1600" cap="none" spc="0" dirty="0">
              <a:ln w="0"/>
              <a:solidFill>
                <a:srgbClr val="5B9B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02042" y="1340752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302042" y="2837053"/>
            <a:ext cx="6882849" cy="2243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0" y="9909729"/>
            <a:ext cx="2551390" cy="569240"/>
          </a:xfrm>
        </p:spPr>
        <p:txBody>
          <a:bodyPr/>
          <a:lstStyle/>
          <a:p>
            <a:r>
              <a:rPr lang="fr-FR" dirty="0" smtClean="0"/>
              <a:t>Version du 01/06/2022                                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5339020" y="9866566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1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880841" y="3141244"/>
            <a:ext cx="4417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 smtClean="0"/>
              <a:t>Pièces nécessaires à l’instruction du dossier</a:t>
            </a:r>
            <a:endParaRPr lang="fr-FR" b="1" u="sng" dirty="0"/>
          </a:p>
        </p:txBody>
      </p:sp>
      <p:sp>
        <p:nvSpPr>
          <p:cNvPr id="13" name="Rectangle 12"/>
          <p:cNvSpPr/>
          <p:nvPr/>
        </p:nvSpPr>
        <p:spPr>
          <a:xfrm>
            <a:off x="302042" y="3755627"/>
            <a:ext cx="688284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smtClean="0"/>
              <a:t>Les pièces à fournir listées ci-dessous doivent être transmises en cliquant sur le bouton « + Ajouter une pièce » -&gt; </a:t>
            </a:r>
            <a:r>
              <a:rPr lang="fr-FR" sz="1600" i="1" dirty="0" smtClean="0">
                <a:solidFill>
                  <a:srgbClr val="FF0000"/>
                </a:solidFill>
              </a:rPr>
              <a:t>limite de 100 Mo par fichier et de 1000 Mo pour l’ensemble de fichiers joints. </a:t>
            </a:r>
          </a:p>
          <a:p>
            <a:pPr algn="ctr"/>
            <a:endParaRPr lang="fr-FR" sz="1600" dirty="0"/>
          </a:p>
          <a:p>
            <a:pPr algn="ctr"/>
            <a:r>
              <a:rPr lang="fr-FR" sz="14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NB : Le service guichet pourra demander des pièces complémentaires qu'il juge nécessaires à l'instruction de votre dossier en fonction de la nature de </a:t>
            </a:r>
            <a:r>
              <a:rPr lang="fr-FR" sz="1400" b="1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votre opération, </a:t>
            </a:r>
            <a:r>
              <a:rPr lang="fr-FR" sz="14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du statut de votre structure et des dépenses qui seront présentées.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23292" y="8288447"/>
            <a:ext cx="5316655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25064" y="8314796"/>
            <a:ext cx="109822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Projet :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1723293" y="9085913"/>
            <a:ext cx="1828800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12532" y="9154838"/>
            <a:ext cx="172329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Contrôlé le :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3743466" y="9154838"/>
            <a:ext cx="782557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Par :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496975" y="9102139"/>
            <a:ext cx="2542971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87102" y="7642116"/>
            <a:ext cx="68828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Une </a:t>
            </a: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</a:rPr>
              <a:t>partie est réservé au service instructeur pour vérification des </a:t>
            </a:r>
            <a:r>
              <a:rPr lang="fr-FR" sz="1100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pièces, merci d’imprimer, scanner et télécharger ce document  dans l’onglet 7 : pièces justificatives.</a:t>
            </a:r>
          </a:p>
        </p:txBody>
      </p:sp>
      <p:pic>
        <p:nvPicPr>
          <p:cNvPr id="22" name="Image 21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91" y="177982"/>
            <a:ext cx="1555750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5626583" y="218750"/>
            <a:ext cx="1400175" cy="930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930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4143" y="10122573"/>
            <a:ext cx="2551390" cy="569240"/>
          </a:xfrm>
        </p:spPr>
        <p:txBody>
          <a:bodyPr/>
          <a:lstStyle/>
          <a:p>
            <a:r>
              <a:rPr lang="fr-FR" dirty="0" smtClean="0"/>
              <a:t>Version du 01/06/2022                             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60285" y="10122573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2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371665"/>
              </p:ext>
            </p:extLst>
          </p:nvPr>
        </p:nvGraphicFramePr>
        <p:xfrm>
          <a:off x="302039" y="1313853"/>
          <a:ext cx="6882850" cy="847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7">
                  <a:extLst>
                    <a:ext uri="{9D8B030D-6E8A-4147-A177-3AD203B41FA5}">
                      <a16:colId xmlns:a16="http://schemas.microsoft.com/office/drawing/2014/main" val="2636959680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val="3078815547"/>
                    </a:ext>
                  </a:extLst>
                </a:gridCol>
                <a:gridCol w="879094">
                  <a:extLst>
                    <a:ext uri="{9D8B030D-6E8A-4147-A177-3AD203B41FA5}">
                      <a16:colId xmlns:a16="http://schemas.microsoft.com/office/drawing/2014/main" val="2535599827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val="2921261580"/>
                    </a:ext>
                  </a:extLst>
                </a:gridCol>
              </a:tblGrid>
              <a:tr h="38375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PIECES</a:t>
                      </a:r>
                      <a:r>
                        <a:rPr lang="fr-FR" sz="1200" baseline="0" dirty="0" smtClean="0"/>
                        <a:t> JUSTIFICATIVES COMMUNES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Pièce</a:t>
                      </a:r>
                      <a:r>
                        <a:rPr lang="fr-FR" sz="1000" baseline="0" dirty="0" smtClean="0"/>
                        <a:t> </a:t>
                      </a:r>
                    </a:p>
                    <a:p>
                      <a:pPr algn="ctr"/>
                      <a:r>
                        <a:rPr lang="fr-FR" sz="1000" baseline="0" dirty="0" smtClean="0"/>
                        <a:t>Jointe </a:t>
                      </a:r>
                      <a:endParaRPr lang="fr-FR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Sans </a:t>
                      </a:r>
                    </a:p>
                    <a:p>
                      <a:pPr algn="ctr"/>
                      <a:r>
                        <a:rPr lang="fr-FR" sz="1000" dirty="0" smtClean="0"/>
                        <a:t>Objet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Service </a:t>
                      </a:r>
                    </a:p>
                    <a:p>
                      <a:pPr algn="ctr"/>
                      <a:r>
                        <a:rPr lang="fr-FR" sz="1000" dirty="0" smtClean="0"/>
                        <a:t>Instructeur</a:t>
                      </a:r>
                      <a:endParaRPr lang="fr-FR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793808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r>
                        <a:rPr lang="fr-FR" sz="1000" i="1" dirty="0" smtClean="0">
                          <a:solidFill>
                            <a:schemeClr val="bg1"/>
                          </a:solidFill>
                        </a:rPr>
                        <a:t>Pièces à fournir pour tous les bénéficiaires</a:t>
                      </a:r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58284"/>
                  </a:ext>
                </a:extLst>
              </a:tr>
              <a:tr h="141695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 smtClean="0"/>
                        <a:t>Lettre d’engagement signée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 smtClean="0"/>
                        <a:t>Document</a:t>
                      </a:r>
                      <a:r>
                        <a:rPr lang="fr-FR" sz="1000" baseline="0" dirty="0" smtClean="0"/>
                        <a:t> attestant la capacité du représentant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légal ou du pouvoir donné (convention, délégation, procuration) et sa pièce d’identité et celle du mandant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Délégation</a:t>
                      </a:r>
                      <a:r>
                        <a:rPr lang="fr-FR" sz="1000" baseline="0" dirty="0" smtClean="0"/>
                        <a:t> éventuelle de signature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 smtClean="0"/>
                        <a:t>Relevé d’identité bancaire IBAN/code BIC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 smtClean="0"/>
                        <a:t>Attestation de non assujettissement à la TVA le cas échéant 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 attestant de l’engagement de chaque cofinancer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(certification des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-financeurs ou lettre d’intention, convention et ou arrêtés attributifs), et privé le cas échéant.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les appels à projet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fournir la preuve de la réponse à l’appel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mtClean="0"/>
                        <a:t>☐</a:t>
                      </a:r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36539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entreprises</a:t>
                      </a:r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908383"/>
                  </a:ext>
                </a:extLst>
              </a:tr>
              <a:tr h="1612131">
                <a:tc>
                  <a:txBody>
                    <a:bodyPr/>
                    <a:lstStyle/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 (URSSAF/MSA/ENIM - sauf nouvel installé n’ayant pas encore eu à s’acquitter de ces obligations)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Rapport / Compte rendu d’activité 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Dernière liasse fiscale complète de l’année écoulée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 comptable ou comptes de résultat des trois dernières années, ou compte d’exploitation et bilan du dernier exercice clos 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les entreprises appartenant à un groupe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228600" marR="0" lvl="0" indent="-22860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L’organigramme précisant les niveaux de participation, effectifs, chiffre d’affaire, bilan des entreprises du groupe</a:t>
                      </a:r>
                    </a:p>
                    <a:p>
                      <a:pPr marL="228600" marR="0" lvl="0" indent="-22860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liste des associés et des filiales, composition du capital et liens éventuels avec d’autres personnes privées si cela n’apparait pas dans la liasse fiscale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599392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personnes physiques</a:t>
                      </a:r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648508"/>
                  </a:ext>
                </a:extLst>
              </a:tr>
              <a:tr h="53135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Pièce d’identité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Dernier avis </a:t>
                      </a:r>
                      <a:r>
                        <a:rPr lang="fr-FR" sz="10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d’imp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ôt sur le revenu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Statut de copropriété (le cas échéant)</a:t>
                      </a:r>
                    </a:p>
                    <a:p>
                      <a:pPr marL="171450" marR="0" lvl="0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369970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collectivités et organismes publics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862952"/>
                  </a:ext>
                </a:extLst>
              </a:tr>
              <a:tr h="678958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délibération de l’organe compétent (ou pièce équivalente) de la collectivité territoriale ou de l’organisme public approuvant le projet d’investissement et le plan de financement prévisionnel.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Délégation éventuelle de signature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54412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associations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24787"/>
                  </a:ext>
                </a:extLst>
              </a:tr>
              <a:tr h="1121757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Statuts approuvés ou déposés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Copie publication JO ou récépissé de déclaration en préfecture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Organigramme de la structure comprenant la liste des membres du Conseil d’administration détaillant les mandats des membres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Bilans comptables des trois derniers exercices fiscaux et CR approuvés par l’organe délibérant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Délibération de l’organe compétent approuvant l’opération et le plan de financement prévisionnel et autorisant le responsable légal à solliciter l’aide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211716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02039" y="948736"/>
            <a:ext cx="6882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Les pièces ci-dessous sont nécessaires à l’instruction du </a:t>
            </a:r>
            <a:r>
              <a:rPr lang="fr-FR" sz="1200" b="1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dossier</a:t>
            </a:r>
          </a:p>
        </p:txBody>
      </p:sp>
      <p:pic>
        <p:nvPicPr>
          <p:cNvPr id="11" name="Image 10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86027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474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60179"/>
              </p:ext>
            </p:extLst>
          </p:nvPr>
        </p:nvGraphicFramePr>
        <p:xfrm>
          <a:off x="290508" y="1046163"/>
          <a:ext cx="6882852" cy="4907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8">
                  <a:extLst>
                    <a:ext uri="{9D8B030D-6E8A-4147-A177-3AD203B41FA5}">
                      <a16:colId xmlns:a16="http://schemas.microsoft.com/office/drawing/2014/main" val="3448400694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val="3198261938"/>
                    </a:ext>
                  </a:extLst>
                </a:gridCol>
                <a:gridCol w="879095">
                  <a:extLst>
                    <a:ext uri="{9D8B030D-6E8A-4147-A177-3AD203B41FA5}">
                      <a16:colId xmlns:a16="http://schemas.microsoft.com/office/drawing/2014/main" val="764796383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val="2438773549"/>
                    </a:ext>
                  </a:extLst>
                </a:gridCol>
              </a:tblGrid>
              <a:tr h="38375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PIECES</a:t>
                      </a:r>
                      <a:r>
                        <a:rPr lang="fr-FR" sz="1200" baseline="0" dirty="0" smtClean="0"/>
                        <a:t> JUSTIFICATIVES COMMUNES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Pièce</a:t>
                      </a:r>
                      <a:r>
                        <a:rPr lang="fr-FR" sz="1000" baseline="0" dirty="0" smtClean="0"/>
                        <a:t> </a:t>
                      </a:r>
                    </a:p>
                    <a:p>
                      <a:pPr algn="ctr"/>
                      <a:r>
                        <a:rPr lang="fr-FR" sz="1000" baseline="0" dirty="0" smtClean="0"/>
                        <a:t>Jointe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Sans  </a:t>
                      </a:r>
                    </a:p>
                    <a:p>
                      <a:pPr algn="ctr"/>
                      <a:r>
                        <a:rPr lang="fr-FR" sz="1000" dirty="0" smtClean="0"/>
                        <a:t>Objet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Service </a:t>
                      </a:r>
                    </a:p>
                    <a:p>
                      <a:pPr algn="ctr"/>
                      <a:r>
                        <a:rPr lang="fr-FR" sz="1000" dirty="0" smtClean="0"/>
                        <a:t>Instructeur</a:t>
                      </a:r>
                      <a:endParaRPr lang="fr-FR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78469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lv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groupes d’intérêts public (GIP)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35485901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Convention constitutive du GIP</a:t>
                      </a:r>
                    </a:p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Parution au JO de l’arrêté d’approbation de la convention constitutive</a:t>
                      </a:r>
                    </a:p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Décision approuvant l’opération et le plan de financement prévisionnel </a:t>
                      </a:r>
                    </a:p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Bilans comptables des trois derniers exercices fiscaux approuvés</a:t>
                      </a:r>
                      <a:endParaRPr lang="fr-F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476380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r>
                        <a:rPr lang="fr-FR" sz="1000" i="1" dirty="0" smtClean="0">
                          <a:solidFill>
                            <a:schemeClr val="bg1"/>
                          </a:solidFill>
                        </a:rPr>
                        <a:t>Pour les partenariats</a:t>
                      </a:r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428191"/>
                  </a:ext>
                </a:extLst>
              </a:tr>
              <a:tr h="32303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Convention de partenariat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829035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Plan de financement</a:t>
                      </a:r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259910"/>
                  </a:ext>
                </a:extLst>
              </a:tr>
              <a:tr h="895603">
                <a:tc>
                  <a:txBody>
                    <a:bodyPr/>
                    <a:lstStyle/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Calculatrice de l’aide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Pièces justificatives pour les dépenses prévisionnelles (devis, attestation ou tout document probant)</a:t>
                      </a:r>
                      <a:endParaRPr lang="fr-FR" sz="1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les bénéficiaires soumis à la commande publique : 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rocédure interne des achats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393539"/>
                  </a:ext>
                </a:extLst>
              </a:tr>
              <a:tr h="244800">
                <a:tc gridSpan="4">
                  <a:txBody>
                    <a:bodyPr/>
                    <a:lstStyle/>
                    <a:p>
                      <a:pPr mar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Options</a:t>
                      </a:r>
                      <a:r>
                        <a:rPr lang="fr-FR" sz="1000" i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à coûts simplifiés</a:t>
                      </a:r>
                      <a:endParaRPr lang="fr-FR" sz="1000" i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DC3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26466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mar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Frais</a:t>
                      </a:r>
                      <a:r>
                        <a:rPr lang="fr-FR" sz="1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personnel :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derniers  bulletins de paie ou DSN ou tout document probant équivalent (livre de paie, </a:t>
                      </a:r>
                      <a:r>
                        <a:rPr lang="fr-FR" sz="1000" b="0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dashboard</a:t>
                      </a: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(extraction d’un logiciel de paie de la structure) …)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 de stage ou d’apprentissage le cas échéant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Statut de la société ou PV de l’assemblée générale pour les salaires du gérant le cas échéant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 de mise à disposition du personnel le cas échéant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3048314"/>
                  </a:ext>
                </a:extLst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3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41422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662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4143" y="10122573"/>
            <a:ext cx="2551390" cy="569240"/>
          </a:xfrm>
        </p:spPr>
        <p:txBody>
          <a:bodyPr/>
          <a:lstStyle/>
          <a:p>
            <a:r>
              <a:rPr lang="fr-FR" dirty="0" smtClean="0"/>
              <a:t>Version du 01/06/2022                             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60285" y="10122573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4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566595"/>
              </p:ext>
            </p:extLst>
          </p:nvPr>
        </p:nvGraphicFramePr>
        <p:xfrm>
          <a:off x="302039" y="1313855"/>
          <a:ext cx="6882850" cy="6894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7">
                  <a:extLst>
                    <a:ext uri="{9D8B030D-6E8A-4147-A177-3AD203B41FA5}">
                      <a16:colId xmlns:a16="http://schemas.microsoft.com/office/drawing/2014/main" val="2636959680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val="3078815547"/>
                    </a:ext>
                  </a:extLst>
                </a:gridCol>
                <a:gridCol w="879094">
                  <a:extLst>
                    <a:ext uri="{9D8B030D-6E8A-4147-A177-3AD203B41FA5}">
                      <a16:colId xmlns:a16="http://schemas.microsoft.com/office/drawing/2014/main" val="2535599827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val="2921261580"/>
                    </a:ext>
                  </a:extLst>
                </a:gridCol>
              </a:tblGrid>
              <a:tr h="34158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PIECES</a:t>
                      </a:r>
                      <a:r>
                        <a:rPr lang="fr-FR" sz="1200" baseline="0" dirty="0" smtClean="0"/>
                        <a:t> JUSTIFICATIVES COMPLEMENTAIRE 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PAR DISPOSITIF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Pièce</a:t>
                      </a:r>
                      <a:r>
                        <a:rPr lang="fr-FR" sz="1000" baseline="0" dirty="0" smtClean="0"/>
                        <a:t> </a:t>
                      </a:r>
                    </a:p>
                    <a:p>
                      <a:pPr algn="ctr"/>
                      <a:r>
                        <a:rPr lang="fr-FR" sz="1000" baseline="0" dirty="0" smtClean="0"/>
                        <a:t>Jointe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Sans  </a:t>
                      </a:r>
                    </a:p>
                    <a:p>
                      <a:pPr algn="ctr"/>
                      <a:r>
                        <a:rPr lang="fr-FR" sz="1000" dirty="0" smtClean="0"/>
                        <a:t>Objet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Service </a:t>
                      </a:r>
                    </a:p>
                    <a:p>
                      <a:pPr algn="ctr"/>
                      <a:r>
                        <a:rPr lang="fr-FR" sz="1000" dirty="0" smtClean="0"/>
                        <a:t>Instructeur</a:t>
                      </a:r>
                      <a:endParaRPr lang="fr-FR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793808"/>
                  </a:ext>
                </a:extLst>
              </a:tr>
              <a:tr h="183529">
                <a:tc gridSpan="4">
                  <a:txBody>
                    <a:bodyPr/>
                    <a:lstStyle/>
                    <a:p>
                      <a:r>
                        <a:rPr lang="fr-FR" sz="1000" i="1" dirty="0" smtClean="0">
                          <a:solidFill>
                            <a:schemeClr val="bg1"/>
                          </a:solidFill>
                        </a:rPr>
                        <a:t>OS</a:t>
                      </a:r>
                      <a:r>
                        <a:rPr lang="fr-FR" sz="1000" i="1" baseline="0" dirty="0" smtClean="0">
                          <a:solidFill>
                            <a:schemeClr val="bg1"/>
                          </a:solidFill>
                        </a:rPr>
                        <a:t> 2.2  </a:t>
                      </a:r>
                      <a:r>
                        <a:rPr lang="fr-FR" sz="1000" i="1" dirty="0" smtClean="0">
                          <a:solidFill>
                            <a:schemeClr val="bg1"/>
                          </a:solidFill>
                        </a:rPr>
                        <a:t>TA. « Modernisation, développement et adaptation des activités de commercialisation et de transformation »</a:t>
                      </a:r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58284"/>
                  </a:ext>
                </a:extLst>
              </a:tr>
              <a:tr h="6193926">
                <a:tc>
                  <a:txBody>
                    <a:bodyPr/>
                    <a:lstStyle/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r-FR" sz="10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Pour les entreprises répondant à la définition de PME </a:t>
                      </a:r>
                    </a:p>
                    <a:p>
                      <a:pPr marL="423863" marR="0" lvl="1" indent="-171450" algn="l" defTabSz="5381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Justificatif du nombre de salariés et du chiffres d’affaires par les services compétents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r-FR" sz="10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Pour les pêcheurs professionnels en eau douce </a:t>
                      </a:r>
                    </a:p>
                    <a:p>
                      <a:pPr marL="423863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Carte d'adhésion à une association de pêcheurs professionnels en eau douce.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r-FR" sz="10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Pour les OP, les centres techniques et les projets en partenariat ou collectifs</a:t>
                      </a:r>
                    </a:p>
                    <a:p>
                      <a:pPr marL="423863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Statuts de tous les partenaires (le cas échéant).</a:t>
                      </a:r>
                    </a:p>
                    <a:p>
                      <a:pPr marL="423863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Descriptif du rôle de chaque partenaire dans le projet et convention de partenariat (le cas échéant).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r-FR" sz="10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Pour tous les demandeurs</a:t>
                      </a:r>
                    </a:p>
                    <a:p>
                      <a:pPr marL="423863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Plan d'entreprise à 3 ans sur la base du </a:t>
                      </a: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document-type ci-joint</a:t>
                      </a:r>
                    </a:p>
                    <a:p>
                      <a:pPr marL="423863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Code NAF affèrent à l'activité de transformation ou à défaut attestation prouvant l'action de transformation et commercialisation des produits aquatiques au sens de l'art 4 du règlement 1224/2009 (filetage, emballage, mise en conserves, congélation, fumage, salage, cuisson, …).</a:t>
                      </a:r>
                    </a:p>
                    <a:p>
                      <a:pPr marL="423863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cas échéant, agrément sanitaire ou certificat dépôt du dossier de demande en cours délivré par la DDPP ou DAAF pour la manipulation de produits de pêche ou aquaculture. </a:t>
                      </a: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L’agrément sanitaire sera à fournir au plus tard lors de la demande de paiement. </a:t>
                      </a:r>
                    </a:p>
                    <a:p>
                      <a:pPr marL="423863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Attestation justifiant de l’approvisionnement en volume de 50% de produits de la pêche et/ou de l'aquaculture, indépendamment de la destination du produit fini </a:t>
                      </a:r>
                    </a:p>
                    <a:p>
                      <a:pPr marL="423863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 le projet est soumis à des conditions règlementaires spécifiques, les justificatifs exigibles au vue de la réglementation: exemple autorisation ou déclaration ICPE, AOT le cas échéant, permis de construire.</a:t>
                      </a:r>
                    </a:p>
                    <a:p>
                      <a:pPr marL="423863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Lorsque l'opération concerne des produits labellisés, certifiés ou des marques collectives : document d'adhésion ou de certification. </a:t>
                      </a:r>
                    </a:p>
                    <a:p>
                      <a:pPr marL="423863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Lorsque l'opération est labellisée par un pôle de compétitivité : certificat de remise de label, le cas échéant.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36539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02039" y="939211"/>
            <a:ext cx="6882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Ci-dessous les pièces complémentaires par dispositif nécessaire pour l’instruction du dossier :</a:t>
            </a:r>
          </a:p>
        </p:txBody>
      </p:sp>
      <p:pic>
        <p:nvPicPr>
          <p:cNvPr id="11" name="Image 10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86027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32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4143" y="10122573"/>
            <a:ext cx="2551390" cy="569240"/>
          </a:xfrm>
        </p:spPr>
        <p:txBody>
          <a:bodyPr/>
          <a:lstStyle/>
          <a:p>
            <a:r>
              <a:rPr lang="fr-FR" dirty="0" smtClean="0"/>
              <a:t>Version du 01/06/2022                             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60285" y="10122573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5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529691"/>
              </p:ext>
            </p:extLst>
          </p:nvPr>
        </p:nvGraphicFramePr>
        <p:xfrm>
          <a:off x="302039" y="1313854"/>
          <a:ext cx="6882850" cy="554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7">
                  <a:extLst>
                    <a:ext uri="{9D8B030D-6E8A-4147-A177-3AD203B41FA5}">
                      <a16:colId xmlns:a16="http://schemas.microsoft.com/office/drawing/2014/main" val="2636959680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val="3078815547"/>
                    </a:ext>
                  </a:extLst>
                </a:gridCol>
                <a:gridCol w="879094">
                  <a:extLst>
                    <a:ext uri="{9D8B030D-6E8A-4147-A177-3AD203B41FA5}">
                      <a16:colId xmlns:a16="http://schemas.microsoft.com/office/drawing/2014/main" val="2535599827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val="2921261580"/>
                    </a:ext>
                  </a:extLst>
                </a:gridCol>
              </a:tblGrid>
              <a:tr h="43430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PIECES</a:t>
                      </a:r>
                      <a:r>
                        <a:rPr lang="fr-FR" sz="1200" baseline="0" dirty="0" smtClean="0"/>
                        <a:t> JUSTIFICATIVES COMPLEMENTAIRE 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PAR DISPOSITIF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Pièce</a:t>
                      </a:r>
                      <a:r>
                        <a:rPr lang="fr-FR" sz="1000" baseline="0" dirty="0" smtClean="0"/>
                        <a:t> </a:t>
                      </a:r>
                    </a:p>
                    <a:p>
                      <a:pPr algn="ctr"/>
                      <a:r>
                        <a:rPr lang="fr-FR" sz="1000" baseline="0" dirty="0" smtClean="0"/>
                        <a:t>Jointe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Sans  </a:t>
                      </a:r>
                    </a:p>
                    <a:p>
                      <a:pPr algn="ctr"/>
                      <a:r>
                        <a:rPr lang="fr-FR" sz="1000" dirty="0" smtClean="0"/>
                        <a:t>Objet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Service </a:t>
                      </a:r>
                    </a:p>
                    <a:p>
                      <a:pPr algn="ctr"/>
                      <a:r>
                        <a:rPr lang="fr-FR" sz="1000" dirty="0" smtClean="0"/>
                        <a:t>Instructeur</a:t>
                      </a:r>
                      <a:endParaRPr lang="fr-FR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793808"/>
                  </a:ext>
                </a:extLst>
              </a:tr>
              <a:tr h="231631">
                <a:tc gridSpan="4">
                  <a:txBody>
                    <a:bodyPr/>
                    <a:lstStyle/>
                    <a:p>
                      <a:r>
                        <a:rPr lang="fr-FR" sz="1000" i="1" dirty="0" smtClean="0">
                          <a:solidFill>
                            <a:schemeClr val="bg1"/>
                          </a:solidFill>
                        </a:rPr>
                        <a:t>OS</a:t>
                      </a:r>
                      <a:r>
                        <a:rPr lang="fr-FR" sz="1000" i="1" baseline="0" dirty="0" smtClean="0">
                          <a:solidFill>
                            <a:schemeClr val="bg1"/>
                          </a:solidFill>
                        </a:rPr>
                        <a:t> 2.2  </a:t>
                      </a:r>
                      <a:r>
                        <a:rPr lang="fr-FR" sz="1000" i="1" dirty="0" smtClean="0">
                          <a:solidFill>
                            <a:schemeClr val="bg1"/>
                          </a:solidFill>
                        </a:rPr>
                        <a:t>TA. « Modernisation, développement et adaptation des activités de commercialisation et de transformation »</a:t>
                      </a:r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58284"/>
                  </a:ext>
                </a:extLst>
              </a:tr>
              <a:tr h="4840992">
                <a:tc>
                  <a:txBody>
                    <a:bodyPr/>
                    <a:lstStyle/>
                    <a:p>
                      <a:pPr marL="171450" marR="0" lvl="0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fr-FR" sz="10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Sélection des opérations</a:t>
                      </a:r>
                    </a:p>
                    <a:p>
                      <a:pPr marL="423863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Lorsque l'opération s'inscrit dans une démarche environnementale : documents d'enregistrement, rapport d'audit, de publication de la participation de l'entreprise à la démarche par le service officiel concerné.</a:t>
                      </a:r>
                    </a:p>
                    <a:p>
                      <a:pPr marL="423863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0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Présentation technique détaillée du projet dans le dossier de dépôt comprenant notamment les items suivants</a:t>
                      </a: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</a:p>
                    <a:p>
                      <a:pPr marL="423863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Lorsque l'opération permet l'émergence de nouveaux marchés : études de marché, présentation des nouveaux marchés (secteurs, entreprises, contacts etc...) et démarches commerciales présentées, le cas échéant.</a:t>
                      </a:r>
                    </a:p>
                    <a:p>
                      <a:pPr marL="423863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Lorsque l'opération améliore les conditions de travail : plan, analyse ergonomique, expertise CARSAT ou autre organisme, le cas échéant démontrant l'amélioration des conditions de travail entre le projet et l'existant.</a:t>
                      </a:r>
                    </a:p>
                    <a:p>
                      <a:pPr marL="423863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Lorsque l'opération permet le maintien ou la création d'emplois : plan d'entreprise à 3 ans (</a:t>
                      </a:r>
                      <a:r>
                        <a:rPr kumimoji="0" lang="fr-FR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cf</a:t>
                      </a: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modèle type </a:t>
                      </a: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Nombre prévisionnel d'emplois créés).</a:t>
                      </a:r>
                    </a:p>
                    <a:p>
                      <a:pPr marL="423863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Lorsque l'opération contribue à la promotion de l'égalité femme/homme : justificatif, plan, le cas échéant permettant de démontrer la contribution du projet à la promotion de l'égalité f/h. </a:t>
                      </a:r>
                    </a:p>
                    <a:p>
                      <a:pPr marL="423863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Lorsque l'opération vise à réduire les nuisances et l'impact des activités  sur l'environnement : résultats de tests, argumentaire faisant la démonstration de la réduction de l'impact, étude d'impact.</a:t>
                      </a:r>
                    </a:p>
                    <a:p>
                      <a:pPr marL="423863" marR="0" lvl="1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Lorsque les résultats de l'opération bénéficieront à plusieurs acteurs de la filière : argumentaire présentant la dimension collective du projet</a:t>
                      </a:r>
                      <a:endParaRPr lang="fr-FR" sz="10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algn="ctr"/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36539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02039" y="939211"/>
            <a:ext cx="6882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Ci-dessous les pièces complémentaires par dispositif nécessaire pour l’instruction du dossier :</a:t>
            </a:r>
          </a:p>
        </p:txBody>
      </p:sp>
      <p:pic>
        <p:nvPicPr>
          <p:cNvPr id="11" name="Image 10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86027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115983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2074</TotalTime>
  <Words>1436</Words>
  <Application>Microsoft Office PowerPoint</Application>
  <PresentationFormat>Personnalisé</PresentationFormat>
  <Paragraphs>487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BURNY Cynthia</dc:creator>
  <cp:lastModifiedBy>SCHWARTZ Soizic</cp:lastModifiedBy>
  <cp:revision>69</cp:revision>
  <dcterms:created xsi:type="dcterms:W3CDTF">2022-06-01T16:29:40Z</dcterms:created>
  <dcterms:modified xsi:type="dcterms:W3CDTF">2022-12-08T11:07:34Z</dcterms:modified>
</cp:coreProperties>
</file>