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8"/>
  </p:notesMasterIdLst>
  <p:handoutMasterIdLst>
    <p:handoutMasterId r:id="rId39"/>
  </p:handoutMasterIdLst>
  <p:sldIdLst>
    <p:sldId id="371" r:id="rId2"/>
    <p:sldId id="408" r:id="rId3"/>
    <p:sldId id="404" r:id="rId4"/>
    <p:sldId id="382" r:id="rId5"/>
    <p:sldId id="383" r:id="rId6"/>
    <p:sldId id="385" r:id="rId7"/>
    <p:sldId id="363" r:id="rId8"/>
    <p:sldId id="386" r:id="rId9"/>
    <p:sldId id="405" r:id="rId10"/>
    <p:sldId id="406" r:id="rId11"/>
    <p:sldId id="407" r:id="rId12"/>
    <p:sldId id="387" r:id="rId13"/>
    <p:sldId id="388" r:id="rId14"/>
    <p:sldId id="410" r:id="rId15"/>
    <p:sldId id="395" r:id="rId16"/>
    <p:sldId id="400"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11" r:id="rId30"/>
    <p:sldId id="378" r:id="rId31"/>
    <p:sldId id="397" r:id="rId32"/>
    <p:sldId id="399" r:id="rId33"/>
    <p:sldId id="412" r:id="rId34"/>
    <p:sldId id="396" r:id="rId35"/>
    <p:sldId id="356" r:id="rId36"/>
    <p:sldId id="414" r:id="rId37"/>
  </p:sldIdLst>
  <p:sldSz cx="9144000" cy="5143500" type="screen16x9"/>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71"/>
            <p14:sldId id="408"/>
            <p14:sldId id="404"/>
            <p14:sldId id="382"/>
            <p14:sldId id="383"/>
            <p14:sldId id="385"/>
            <p14:sldId id="363"/>
            <p14:sldId id="386"/>
            <p14:sldId id="405"/>
            <p14:sldId id="406"/>
            <p14:sldId id="407"/>
            <p14:sldId id="387"/>
            <p14:sldId id="388"/>
            <p14:sldId id="410"/>
            <p14:sldId id="395"/>
            <p14:sldId id="400"/>
            <p14:sldId id="415"/>
            <p14:sldId id="416"/>
            <p14:sldId id="417"/>
            <p14:sldId id="418"/>
            <p14:sldId id="419"/>
            <p14:sldId id="420"/>
            <p14:sldId id="421"/>
            <p14:sldId id="422"/>
            <p14:sldId id="423"/>
            <p14:sldId id="424"/>
            <p14:sldId id="425"/>
            <p14:sldId id="426"/>
            <p14:sldId id="411"/>
            <p14:sldId id="378"/>
            <p14:sldId id="397"/>
            <p14:sldId id="399"/>
            <p14:sldId id="412"/>
            <p14:sldId id="396"/>
            <p14:sldId id="356"/>
            <p14:sldId id="414"/>
          </p14:sldIdLst>
        </p14:section>
        <p14:section name="Section sans titre" id="{B1883050-E3E1-4910-A549-15E6B53ED55D}">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3B7"/>
    <a:srgbClr val="B62C4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1"/>
    <p:restoredTop sz="91744" autoAdjust="0"/>
  </p:normalViewPr>
  <p:slideViewPr>
    <p:cSldViewPr showGuides="1">
      <p:cViewPr varScale="1">
        <p:scale>
          <a:sx n="139" d="100"/>
          <a:sy n="139" d="100"/>
        </p:scale>
        <p:origin x="426" y="12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81B28-4608-43F9-AA05-683B8541AAB9}"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fr-FR"/>
        </a:p>
      </dgm:t>
    </dgm:pt>
    <dgm:pt modelId="{E23F2741-3ABF-4DDA-8EB0-F29DD693157C}">
      <dgm:prSet phldrT="[Texte]" custT="1"/>
      <dgm:spPr/>
      <dgm:t>
        <a:bodyPr/>
        <a:lstStyle/>
        <a:p>
          <a:r>
            <a:rPr lang="fr-FR" sz="1400" dirty="0" smtClean="0"/>
            <a:t>Accompagnement</a:t>
          </a:r>
          <a:endParaRPr lang="fr-FR" sz="1400" dirty="0"/>
        </a:p>
      </dgm:t>
    </dgm:pt>
    <dgm:pt modelId="{C4F126A9-DC0B-4316-8DAE-453294D24C83}" type="parTrans" cxnId="{6805F386-B5B2-469C-97EF-A7B6FD6DC994}">
      <dgm:prSet/>
      <dgm:spPr/>
      <dgm:t>
        <a:bodyPr/>
        <a:lstStyle/>
        <a:p>
          <a:endParaRPr lang="fr-FR"/>
        </a:p>
      </dgm:t>
    </dgm:pt>
    <dgm:pt modelId="{43E492C9-9D4F-4B00-809B-267D1F3F1EFF}" type="sibTrans" cxnId="{6805F386-B5B2-469C-97EF-A7B6FD6DC994}">
      <dgm:prSet/>
      <dgm:spPr/>
      <dgm:t>
        <a:bodyPr/>
        <a:lstStyle/>
        <a:p>
          <a:endParaRPr lang="fr-FR"/>
        </a:p>
      </dgm:t>
    </dgm:pt>
    <dgm:pt modelId="{BDB91EDA-E1E7-46C3-AE18-43CA46961D00}">
      <dgm:prSet phldrT="[Texte]" custT="1"/>
      <dgm:spPr/>
      <dgm:t>
        <a:bodyPr/>
        <a:lstStyle/>
        <a:p>
          <a:r>
            <a:rPr lang="fr-FR" sz="1400" dirty="0" smtClean="0"/>
            <a:t>Autre</a:t>
          </a:r>
          <a:endParaRPr lang="fr-FR" sz="1400" dirty="0"/>
        </a:p>
      </dgm:t>
    </dgm:pt>
    <dgm:pt modelId="{205EE8C9-8ECB-43D7-9B1E-35D115040E5D}" type="parTrans" cxnId="{F5367FF5-ABBC-409F-9A36-E10C8F151714}">
      <dgm:prSet/>
      <dgm:spPr/>
      <dgm:t>
        <a:bodyPr/>
        <a:lstStyle/>
        <a:p>
          <a:endParaRPr lang="fr-FR"/>
        </a:p>
      </dgm:t>
    </dgm:pt>
    <dgm:pt modelId="{BE03FFE8-0B77-4924-B370-EC9C03C9A1B0}" type="sibTrans" cxnId="{F5367FF5-ABBC-409F-9A36-E10C8F151714}">
      <dgm:prSet/>
      <dgm:spPr/>
      <dgm:t>
        <a:bodyPr/>
        <a:lstStyle/>
        <a:p>
          <a:endParaRPr lang="fr-FR"/>
        </a:p>
      </dgm:t>
    </dgm:pt>
    <dgm:pt modelId="{1739044C-DD94-4795-B5C1-0ED98DEC65F1}">
      <dgm:prSet phldrT="[Texte]" custT="1"/>
      <dgm:spPr/>
      <dgm:t>
        <a:bodyPr/>
        <a:lstStyle/>
        <a:p>
          <a:r>
            <a:rPr lang="fr-FR" sz="1400" dirty="0" smtClean="0"/>
            <a:t>Transfert</a:t>
          </a:r>
          <a:endParaRPr lang="fr-FR" sz="1400" dirty="0"/>
        </a:p>
      </dgm:t>
    </dgm:pt>
    <dgm:pt modelId="{FB21E7F5-CA5D-4DDE-8990-50C574463CC6}" type="parTrans" cxnId="{962D5736-8D84-4825-9ED7-18F74E6307C5}">
      <dgm:prSet/>
      <dgm:spPr/>
      <dgm:t>
        <a:bodyPr/>
        <a:lstStyle/>
        <a:p>
          <a:endParaRPr lang="fr-FR"/>
        </a:p>
      </dgm:t>
    </dgm:pt>
    <dgm:pt modelId="{1B584B46-6266-4EF0-BFE1-8BC837EFE9BB}" type="sibTrans" cxnId="{962D5736-8D84-4825-9ED7-18F74E6307C5}">
      <dgm:prSet/>
      <dgm:spPr/>
      <dgm:t>
        <a:bodyPr/>
        <a:lstStyle/>
        <a:p>
          <a:endParaRPr lang="fr-FR"/>
        </a:p>
      </dgm:t>
    </dgm:pt>
    <dgm:pt modelId="{4F4B13C6-5029-4719-9C19-24FB75F1B8FF}">
      <dgm:prSet phldrT="[Texte]" custT="1"/>
      <dgm:spPr/>
      <dgm:t>
        <a:bodyPr/>
        <a:lstStyle/>
        <a:p>
          <a:r>
            <a:rPr lang="fr-FR" sz="1400" dirty="0" smtClean="0"/>
            <a:t>Conseil</a:t>
          </a:r>
          <a:endParaRPr lang="fr-FR" sz="1400" dirty="0"/>
        </a:p>
      </dgm:t>
    </dgm:pt>
    <dgm:pt modelId="{109B2F6F-29E8-4EBB-A5DD-C6644E3E6F44}" type="parTrans" cxnId="{5A3C825B-C078-40BA-AC16-5559B735E665}">
      <dgm:prSet/>
      <dgm:spPr/>
      <dgm:t>
        <a:bodyPr/>
        <a:lstStyle/>
        <a:p>
          <a:endParaRPr lang="fr-FR"/>
        </a:p>
      </dgm:t>
    </dgm:pt>
    <dgm:pt modelId="{CC816CF2-77A3-4124-9587-5236FC180A6F}" type="sibTrans" cxnId="{5A3C825B-C078-40BA-AC16-5559B735E665}">
      <dgm:prSet/>
      <dgm:spPr/>
      <dgm:t>
        <a:bodyPr/>
        <a:lstStyle/>
        <a:p>
          <a:endParaRPr lang="fr-FR"/>
        </a:p>
      </dgm:t>
    </dgm:pt>
    <dgm:pt modelId="{45765575-B92F-4EEB-A401-4A04CAB7E0B0}" type="pres">
      <dgm:prSet presAssocID="{FCB81B28-4608-43F9-AA05-683B8541AAB9}" presName="composite" presStyleCnt="0">
        <dgm:presLayoutVars>
          <dgm:chMax val="5"/>
          <dgm:dir/>
          <dgm:animLvl val="ctr"/>
          <dgm:resizeHandles val="exact"/>
        </dgm:presLayoutVars>
      </dgm:prSet>
      <dgm:spPr/>
      <dgm:t>
        <a:bodyPr/>
        <a:lstStyle/>
        <a:p>
          <a:endParaRPr lang="fr-FR"/>
        </a:p>
      </dgm:t>
    </dgm:pt>
    <dgm:pt modelId="{044FAA51-C36A-4F90-B055-BC1299B05E5E}" type="pres">
      <dgm:prSet presAssocID="{FCB81B28-4608-43F9-AA05-683B8541AAB9}" presName="cycle" presStyleCnt="0"/>
      <dgm:spPr/>
    </dgm:pt>
    <dgm:pt modelId="{755A9C15-AD64-41A8-8D0A-065A9CE5DC6A}" type="pres">
      <dgm:prSet presAssocID="{FCB81B28-4608-43F9-AA05-683B8541AAB9}" presName="centerShape" presStyleCnt="0"/>
      <dgm:spPr/>
    </dgm:pt>
    <dgm:pt modelId="{2E1A6C0D-F752-4127-A631-A1976D5B192C}" type="pres">
      <dgm:prSet presAssocID="{FCB81B28-4608-43F9-AA05-683B8541AAB9}" presName="connSite" presStyleLbl="node1" presStyleIdx="0" presStyleCnt="5"/>
      <dgm:spPr/>
    </dgm:pt>
    <dgm:pt modelId="{5B9286F6-13FD-4BE6-95D4-6DEE935FC467}" type="pres">
      <dgm:prSet presAssocID="{FCB81B28-4608-43F9-AA05-683B8541AAB9}" presName="visible" presStyleLbl="node1" presStyleIdx="0" presStyleCnt="5" custScaleX="127329" custScaleY="124037" custLinFactNeighborX="-34905" custLinFactNeighborY="-5743"/>
      <dgm:spPr>
        <a:solidFill>
          <a:srgbClr val="F7C3B7"/>
        </a:solidFill>
      </dgm:spPr>
    </dgm:pt>
    <dgm:pt modelId="{F0746E4C-FF1C-43B7-8F6E-999787AFA402}" type="pres">
      <dgm:prSet presAssocID="{C4F126A9-DC0B-4316-8DAE-453294D24C83}" presName="Name25" presStyleLbl="parChTrans1D1" presStyleIdx="0" presStyleCnt="4"/>
      <dgm:spPr/>
      <dgm:t>
        <a:bodyPr/>
        <a:lstStyle/>
        <a:p>
          <a:endParaRPr lang="fr-FR"/>
        </a:p>
      </dgm:t>
    </dgm:pt>
    <dgm:pt modelId="{1CF3A1E1-02BA-4699-91F9-211582D6CD65}" type="pres">
      <dgm:prSet presAssocID="{E23F2741-3ABF-4DDA-8EB0-F29DD693157C}" presName="node" presStyleCnt="0"/>
      <dgm:spPr/>
    </dgm:pt>
    <dgm:pt modelId="{7C6F597E-2342-445C-AE6C-C6D85103D182}" type="pres">
      <dgm:prSet presAssocID="{E23F2741-3ABF-4DDA-8EB0-F29DD693157C}" presName="parentNode" presStyleLbl="node1" presStyleIdx="1" presStyleCnt="5" custScaleX="148257" custScaleY="130492" custLinFactNeighborX="83842" custLinFactNeighborY="19830">
        <dgm:presLayoutVars>
          <dgm:chMax val="1"/>
          <dgm:bulletEnabled val="1"/>
        </dgm:presLayoutVars>
      </dgm:prSet>
      <dgm:spPr/>
      <dgm:t>
        <a:bodyPr/>
        <a:lstStyle/>
        <a:p>
          <a:endParaRPr lang="fr-FR"/>
        </a:p>
      </dgm:t>
    </dgm:pt>
    <dgm:pt modelId="{18C7D195-F4C7-46DA-AC1C-CF72D09C5346}" type="pres">
      <dgm:prSet presAssocID="{E23F2741-3ABF-4DDA-8EB0-F29DD693157C}" presName="childNode" presStyleLbl="revTx" presStyleIdx="0" presStyleCnt="0">
        <dgm:presLayoutVars>
          <dgm:bulletEnabled val="1"/>
        </dgm:presLayoutVars>
      </dgm:prSet>
      <dgm:spPr/>
      <dgm:t>
        <a:bodyPr/>
        <a:lstStyle/>
        <a:p>
          <a:endParaRPr lang="fr-FR"/>
        </a:p>
      </dgm:t>
    </dgm:pt>
    <dgm:pt modelId="{DDE03968-F147-416E-B6AF-FBF652C19212}" type="pres">
      <dgm:prSet presAssocID="{205EE8C9-8ECB-43D7-9B1E-35D115040E5D}" presName="Name25" presStyleLbl="parChTrans1D1" presStyleIdx="1" presStyleCnt="4"/>
      <dgm:spPr/>
      <dgm:t>
        <a:bodyPr/>
        <a:lstStyle/>
        <a:p>
          <a:endParaRPr lang="fr-FR"/>
        </a:p>
      </dgm:t>
    </dgm:pt>
    <dgm:pt modelId="{7528DA74-E557-4D69-9CAC-FE892C06C4BF}" type="pres">
      <dgm:prSet presAssocID="{BDB91EDA-E1E7-46C3-AE18-43CA46961D00}" presName="node" presStyleCnt="0"/>
      <dgm:spPr/>
    </dgm:pt>
    <dgm:pt modelId="{4CF79E8B-05BE-422E-A493-68C383BCA153}" type="pres">
      <dgm:prSet presAssocID="{BDB91EDA-E1E7-46C3-AE18-43CA46961D00}" presName="parentNode" presStyleLbl="node1" presStyleIdx="2" presStyleCnt="5" custLinFactY="90663" custLinFactNeighborX="21361" custLinFactNeighborY="100000">
        <dgm:presLayoutVars>
          <dgm:chMax val="1"/>
          <dgm:bulletEnabled val="1"/>
        </dgm:presLayoutVars>
      </dgm:prSet>
      <dgm:spPr/>
      <dgm:t>
        <a:bodyPr/>
        <a:lstStyle/>
        <a:p>
          <a:endParaRPr lang="fr-FR"/>
        </a:p>
      </dgm:t>
    </dgm:pt>
    <dgm:pt modelId="{FA1B17E2-6D37-41E3-AEEC-9967831150FF}" type="pres">
      <dgm:prSet presAssocID="{BDB91EDA-E1E7-46C3-AE18-43CA46961D00}" presName="childNode" presStyleLbl="revTx" presStyleIdx="0" presStyleCnt="0">
        <dgm:presLayoutVars>
          <dgm:bulletEnabled val="1"/>
        </dgm:presLayoutVars>
      </dgm:prSet>
      <dgm:spPr/>
      <dgm:t>
        <a:bodyPr/>
        <a:lstStyle/>
        <a:p>
          <a:endParaRPr lang="fr-FR"/>
        </a:p>
      </dgm:t>
    </dgm:pt>
    <dgm:pt modelId="{0E1FFA90-CC70-48F6-9F51-D09A098D615A}" type="pres">
      <dgm:prSet presAssocID="{FB21E7F5-CA5D-4DDE-8990-50C574463CC6}" presName="Name25" presStyleLbl="parChTrans1D1" presStyleIdx="2" presStyleCnt="4"/>
      <dgm:spPr/>
      <dgm:t>
        <a:bodyPr/>
        <a:lstStyle/>
        <a:p>
          <a:endParaRPr lang="fr-FR"/>
        </a:p>
      </dgm:t>
    </dgm:pt>
    <dgm:pt modelId="{55F46492-47AD-4AFD-B0C4-6C515FEDA81E}" type="pres">
      <dgm:prSet presAssocID="{1739044C-DD94-4795-B5C1-0ED98DEC65F1}" presName="node" presStyleCnt="0"/>
      <dgm:spPr/>
    </dgm:pt>
    <dgm:pt modelId="{9796628D-587C-4ED7-930F-4A55429A499F}" type="pres">
      <dgm:prSet presAssocID="{1739044C-DD94-4795-B5C1-0ED98DEC65F1}" presName="parentNode" presStyleLbl="node1" presStyleIdx="3" presStyleCnt="5" custScaleX="142042" custScaleY="120478" custLinFactY="-9455" custLinFactNeighborX="7089" custLinFactNeighborY="-100000">
        <dgm:presLayoutVars>
          <dgm:chMax val="1"/>
          <dgm:bulletEnabled val="1"/>
        </dgm:presLayoutVars>
      </dgm:prSet>
      <dgm:spPr/>
      <dgm:t>
        <a:bodyPr/>
        <a:lstStyle/>
        <a:p>
          <a:endParaRPr lang="fr-FR"/>
        </a:p>
      </dgm:t>
    </dgm:pt>
    <dgm:pt modelId="{DE0D90B2-6070-43B0-A304-427B0BB47BA1}" type="pres">
      <dgm:prSet presAssocID="{1739044C-DD94-4795-B5C1-0ED98DEC65F1}" presName="childNode" presStyleLbl="revTx" presStyleIdx="0" presStyleCnt="0">
        <dgm:presLayoutVars>
          <dgm:bulletEnabled val="1"/>
        </dgm:presLayoutVars>
      </dgm:prSet>
      <dgm:spPr/>
      <dgm:t>
        <a:bodyPr/>
        <a:lstStyle/>
        <a:p>
          <a:endParaRPr lang="fr-FR"/>
        </a:p>
      </dgm:t>
    </dgm:pt>
    <dgm:pt modelId="{8B98344B-A854-4F14-985B-4BD977803479}" type="pres">
      <dgm:prSet presAssocID="{109B2F6F-29E8-4EBB-A5DD-C6644E3E6F44}" presName="Name25" presStyleLbl="parChTrans1D1" presStyleIdx="3" presStyleCnt="4"/>
      <dgm:spPr/>
      <dgm:t>
        <a:bodyPr/>
        <a:lstStyle/>
        <a:p>
          <a:endParaRPr lang="fr-FR"/>
        </a:p>
      </dgm:t>
    </dgm:pt>
    <dgm:pt modelId="{2CA21D9A-FD9A-4E9B-9DD5-8C98C49BBE91}" type="pres">
      <dgm:prSet presAssocID="{4F4B13C6-5029-4719-9C19-24FB75F1B8FF}" presName="node" presStyleCnt="0"/>
      <dgm:spPr/>
    </dgm:pt>
    <dgm:pt modelId="{E66870F5-EAC8-43C6-86BE-BEA8191F6876}" type="pres">
      <dgm:prSet presAssocID="{4F4B13C6-5029-4719-9C19-24FB75F1B8FF}" presName="parentNode" presStyleLbl="node1" presStyleIdx="4" presStyleCnt="5" custScaleX="122572" custScaleY="111653" custLinFactX="30812" custLinFactY="-30959" custLinFactNeighborX="100000" custLinFactNeighborY="-100000">
        <dgm:presLayoutVars>
          <dgm:chMax val="1"/>
          <dgm:bulletEnabled val="1"/>
        </dgm:presLayoutVars>
      </dgm:prSet>
      <dgm:spPr/>
      <dgm:t>
        <a:bodyPr/>
        <a:lstStyle/>
        <a:p>
          <a:endParaRPr lang="fr-FR"/>
        </a:p>
      </dgm:t>
    </dgm:pt>
    <dgm:pt modelId="{0AB301D5-DF01-4EF0-9586-079FD4F1AAF3}" type="pres">
      <dgm:prSet presAssocID="{4F4B13C6-5029-4719-9C19-24FB75F1B8FF}" presName="childNode" presStyleLbl="revTx" presStyleIdx="0" presStyleCnt="0">
        <dgm:presLayoutVars>
          <dgm:bulletEnabled val="1"/>
        </dgm:presLayoutVars>
      </dgm:prSet>
      <dgm:spPr/>
    </dgm:pt>
  </dgm:ptLst>
  <dgm:cxnLst>
    <dgm:cxn modelId="{4F9CC46C-F49B-499F-B9D1-266DAEF50787}" type="presOf" srcId="{C4F126A9-DC0B-4316-8DAE-453294D24C83}" destId="{F0746E4C-FF1C-43B7-8F6E-999787AFA402}" srcOrd="0" destOrd="0" presId="urn:microsoft.com/office/officeart/2005/8/layout/radial2"/>
    <dgm:cxn modelId="{F5367FF5-ABBC-409F-9A36-E10C8F151714}" srcId="{FCB81B28-4608-43F9-AA05-683B8541AAB9}" destId="{BDB91EDA-E1E7-46C3-AE18-43CA46961D00}" srcOrd="1" destOrd="0" parTransId="{205EE8C9-8ECB-43D7-9B1E-35D115040E5D}" sibTransId="{BE03FFE8-0B77-4924-B370-EC9C03C9A1B0}"/>
    <dgm:cxn modelId="{962D5736-8D84-4825-9ED7-18F74E6307C5}" srcId="{FCB81B28-4608-43F9-AA05-683B8541AAB9}" destId="{1739044C-DD94-4795-B5C1-0ED98DEC65F1}" srcOrd="2" destOrd="0" parTransId="{FB21E7F5-CA5D-4DDE-8990-50C574463CC6}" sibTransId="{1B584B46-6266-4EF0-BFE1-8BC837EFE9BB}"/>
    <dgm:cxn modelId="{4FEF0C18-BB66-417F-8B2B-1501470F5E82}" type="presOf" srcId="{1739044C-DD94-4795-B5C1-0ED98DEC65F1}" destId="{9796628D-587C-4ED7-930F-4A55429A499F}" srcOrd="0" destOrd="0" presId="urn:microsoft.com/office/officeart/2005/8/layout/radial2"/>
    <dgm:cxn modelId="{EA2F2797-47CE-42BE-85FE-07E69EAB3E4D}" type="presOf" srcId="{4F4B13C6-5029-4719-9C19-24FB75F1B8FF}" destId="{E66870F5-EAC8-43C6-86BE-BEA8191F6876}" srcOrd="0" destOrd="0" presId="urn:microsoft.com/office/officeart/2005/8/layout/radial2"/>
    <dgm:cxn modelId="{0DAFB2AC-788F-4CF3-BB37-F059DAC76289}" type="presOf" srcId="{BDB91EDA-E1E7-46C3-AE18-43CA46961D00}" destId="{4CF79E8B-05BE-422E-A493-68C383BCA153}" srcOrd="0" destOrd="0" presId="urn:microsoft.com/office/officeart/2005/8/layout/radial2"/>
    <dgm:cxn modelId="{B759EFC0-9F8B-4C09-A47F-70C166018FBC}" type="presOf" srcId="{FB21E7F5-CA5D-4DDE-8990-50C574463CC6}" destId="{0E1FFA90-CC70-48F6-9F51-D09A098D615A}" srcOrd="0" destOrd="0" presId="urn:microsoft.com/office/officeart/2005/8/layout/radial2"/>
    <dgm:cxn modelId="{D64BD00A-EA91-4957-99FE-CF19BF12A435}" type="presOf" srcId="{E23F2741-3ABF-4DDA-8EB0-F29DD693157C}" destId="{7C6F597E-2342-445C-AE6C-C6D85103D182}" srcOrd="0" destOrd="0" presId="urn:microsoft.com/office/officeart/2005/8/layout/radial2"/>
    <dgm:cxn modelId="{9F2EDE66-38E6-44E2-BC81-4ACDBD7D7FBF}" type="presOf" srcId="{FCB81B28-4608-43F9-AA05-683B8541AAB9}" destId="{45765575-B92F-4EEB-A401-4A04CAB7E0B0}" srcOrd="0" destOrd="0" presId="urn:microsoft.com/office/officeart/2005/8/layout/radial2"/>
    <dgm:cxn modelId="{4F2DFC81-E204-4736-AD36-C726A2B60F41}" type="presOf" srcId="{109B2F6F-29E8-4EBB-A5DD-C6644E3E6F44}" destId="{8B98344B-A854-4F14-985B-4BD977803479}" srcOrd="0" destOrd="0" presId="urn:microsoft.com/office/officeart/2005/8/layout/radial2"/>
    <dgm:cxn modelId="{5A3C825B-C078-40BA-AC16-5559B735E665}" srcId="{FCB81B28-4608-43F9-AA05-683B8541AAB9}" destId="{4F4B13C6-5029-4719-9C19-24FB75F1B8FF}" srcOrd="3" destOrd="0" parTransId="{109B2F6F-29E8-4EBB-A5DD-C6644E3E6F44}" sibTransId="{CC816CF2-77A3-4124-9587-5236FC180A6F}"/>
    <dgm:cxn modelId="{AF8400B5-A923-4602-8EC3-1CF8E68C2676}" type="presOf" srcId="{205EE8C9-8ECB-43D7-9B1E-35D115040E5D}" destId="{DDE03968-F147-416E-B6AF-FBF652C19212}" srcOrd="0" destOrd="0" presId="urn:microsoft.com/office/officeart/2005/8/layout/radial2"/>
    <dgm:cxn modelId="{6805F386-B5B2-469C-97EF-A7B6FD6DC994}" srcId="{FCB81B28-4608-43F9-AA05-683B8541AAB9}" destId="{E23F2741-3ABF-4DDA-8EB0-F29DD693157C}" srcOrd="0" destOrd="0" parTransId="{C4F126A9-DC0B-4316-8DAE-453294D24C83}" sibTransId="{43E492C9-9D4F-4B00-809B-267D1F3F1EFF}"/>
    <dgm:cxn modelId="{49B50F9B-5AF2-4A00-9756-C42C18D5DF53}" type="presParOf" srcId="{45765575-B92F-4EEB-A401-4A04CAB7E0B0}" destId="{044FAA51-C36A-4F90-B055-BC1299B05E5E}" srcOrd="0" destOrd="0" presId="urn:microsoft.com/office/officeart/2005/8/layout/radial2"/>
    <dgm:cxn modelId="{59D2450B-FFC2-4338-A7F5-1CDB01C54CA4}" type="presParOf" srcId="{044FAA51-C36A-4F90-B055-BC1299B05E5E}" destId="{755A9C15-AD64-41A8-8D0A-065A9CE5DC6A}" srcOrd="0" destOrd="0" presId="urn:microsoft.com/office/officeart/2005/8/layout/radial2"/>
    <dgm:cxn modelId="{AF1465FD-1771-4208-A110-605E7512DA98}" type="presParOf" srcId="{755A9C15-AD64-41A8-8D0A-065A9CE5DC6A}" destId="{2E1A6C0D-F752-4127-A631-A1976D5B192C}" srcOrd="0" destOrd="0" presId="urn:microsoft.com/office/officeart/2005/8/layout/radial2"/>
    <dgm:cxn modelId="{0CFCFB59-4AB4-44E2-9F17-CEAA2D74F6FF}" type="presParOf" srcId="{755A9C15-AD64-41A8-8D0A-065A9CE5DC6A}" destId="{5B9286F6-13FD-4BE6-95D4-6DEE935FC467}" srcOrd="1" destOrd="0" presId="urn:microsoft.com/office/officeart/2005/8/layout/radial2"/>
    <dgm:cxn modelId="{4FDA6AFD-F6E3-4CEF-A428-9022F94F9774}" type="presParOf" srcId="{044FAA51-C36A-4F90-B055-BC1299B05E5E}" destId="{F0746E4C-FF1C-43B7-8F6E-999787AFA402}" srcOrd="1" destOrd="0" presId="urn:microsoft.com/office/officeart/2005/8/layout/radial2"/>
    <dgm:cxn modelId="{405F4F6C-480C-44F7-BD3B-1FE982D6431D}" type="presParOf" srcId="{044FAA51-C36A-4F90-B055-BC1299B05E5E}" destId="{1CF3A1E1-02BA-4699-91F9-211582D6CD65}" srcOrd="2" destOrd="0" presId="urn:microsoft.com/office/officeart/2005/8/layout/radial2"/>
    <dgm:cxn modelId="{A50CCFE8-3FB3-43EF-883A-F72E537D16E9}" type="presParOf" srcId="{1CF3A1E1-02BA-4699-91F9-211582D6CD65}" destId="{7C6F597E-2342-445C-AE6C-C6D85103D182}" srcOrd="0" destOrd="0" presId="urn:microsoft.com/office/officeart/2005/8/layout/radial2"/>
    <dgm:cxn modelId="{B917FE5D-6DE0-4F8D-BA07-DC1550617933}" type="presParOf" srcId="{1CF3A1E1-02BA-4699-91F9-211582D6CD65}" destId="{18C7D195-F4C7-46DA-AC1C-CF72D09C5346}" srcOrd="1" destOrd="0" presId="urn:microsoft.com/office/officeart/2005/8/layout/radial2"/>
    <dgm:cxn modelId="{01AFAA19-EAFB-4974-9A59-D8001FDE1A93}" type="presParOf" srcId="{044FAA51-C36A-4F90-B055-BC1299B05E5E}" destId="{DDE03968-F147-416E-B6AF-FBF652C19212}" srcOrd="3" destOrd="0" presId="urn:microsoft.com/office/officeart/2005/8/layout/radial2"/>
    <dgm:cxn modelId="{7AB01FBB-1C45-41C0-A7C1-84BB398C8A8E}" type="presParOf" srcId="{044FAA51-C36A-4F90-B055-BC1299B05E5E}" destId="{7528DA74-E557-4D69-9CAC-FE892C06C4BF}" srcOrd="4" destOrd="0" presId="urn:microsoft.com/office/officeart/2005/8/layout/radial2"/>
    <dgm:cxn modelId="{E77A4940-2ADF-4680-922B-29768F9E5005}" type="presParOf" srcId="{7528DA74-E557-4D69-9CAC-FE892C06C4BF}" destId="{4CF79E8B-05BE-422E-A493-68C383BCA153}" srcOrd="0" destOrd="0" presId="urn:microsoft.com/office/officeart/2005/8/layout/radial2"/>
    <dgm:cxn modelId="{7C77AB99-3F38-46D4-89C3-3AAACC6DF78B}" type="presParOf" srcId="{7528DA74-E557-4D69-9CAC-FE892C06C4BF}" destId="{FA1B17E2-6D37-41E3-AEEC-9967831150FF}" srcOrd="1" destOrd="0" presId="urn:microsoft.com/office/officeart/2005/8/layout/radial2"/>
    <dgm:cxn modelId="{EFAA1657-FBB8-42AB-9B74-3EDD0BB404B1}" type="presParOf" srcId="{044FAA51-C36A-4F90-B055-BC1299B05E5E}" destId="{0E1FFA90-CC70-48F6-9F51-D09A098D615A}" srcOrd="5" destOrd="0" presId="urn:microsoft.com/office/officeart/2005/8/layout/radial2"/>
    <dgm:cxn modelId="{912B2598-E4FF-46FD-BA45-24B32D1CE264}" type="presParOf" srcId="{044FAA51-C36A-4F90-B055-BC1299B05E5E}" destId="{55F46492-47AD-4AFD-B0C4-6C515FEDA81E}" srcOrd="6" destOrd="0" presId="urn:microsoft.com/office/officeart/2005/8/layout/radial2"/>
    <dgm:cxn modelId="{06DCF8F2-7E4E-43FE-B705-BE180F579B4A}" type="presParOf" srcId="{55F46492-47AD-4AFD-B0C4-6C515FEDA81E}" destId="{9796628D-587C-4ED7-930F-4A55429A499F}" srcOrd="0" destOrd="0" presId="urn:microsoft.com/office/officeart/2005/8/layout/radial2"/>
    <dgm:cxn modelId="{74A6AD57-BE15-494D-B11B-5942ED4F8804}" type="presParOf" srcId="{55F46492-47AD-4AFD-B0C4-6C515FEDA81E}" destId="{DE0D90B2-6070-43B0-A304-427B0BB47BA1}" srcOrd="1" destOrd="0" presId="urn:microsoft.com/office/officeart/2005/8/layout/radial2"/>
    <dgm:cxn modelId="{4EC41A11-3A0B-4E7A-A1F3-D25BE262B991}" type="presParOf" srcId="{044FAA51-C36A-4F90-B055-BC1299B05E5E}" destId="{8B98344B-A854-4F14-985B-4BD977803479}" srcOrd="7" destOrd="0" presId="urn:microsoft.com/office/officeart/2005/8/layout/radial2"/>
    <dgm:cxn modelId="{D4CBDFA7-806E-415B-AC64-B5401B70264B}" type="presParOf" srcId="{044FAA51-C36A-4F90-B055-BC1299B05E5E}" destId="{2CA21D9A-FD9A-4E9B-9DD5-8C98C49BBE91}" srcOrd="8" destOrd="0" presId="urn:microsoft.com/office/officeart/2005/8/layout/radial2"/>
    <dgm:cxn modelId="{30ABC85D-2669-4D70-B8FA-E8206E3236A2}" type="presParOf" srcId="{2CA21D9A-FD9A-4E9B-9DD5-8C98C49BBE91}" destId="{E66870F5-EAC8-43C6-86BE-BEA8191F6876}" srcOrd="0" destOrd="0" presId="urn:microsoft.com/office/officeart/2005/8/layout/radial2"/>
    <dgm:cxn modelId="{365878B7-D96E-4E08-9DF0-ADA0A6F54E9E}" type="presParOf" srcId="{2CA21D9A-FD9A-4E9B-9DD5-8C98C49BBE91}" destId="{0AB301D5-DF01-4EF0-9586-079FD4F1AAF3}" srcOrd="1" destOrd="0" presId="urn:microsoft.com/office/officeart/2005/8/layout/radial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922C2-1962-2644-B735-A85A6C499467}"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fr-FR"/>
        </a:p>
      </dgm:t>
    </dgm:pt>
    <dgm:pt modelId="{05CAB6AA-762D-D949-8715-04C4A2D32F70}">
      <dgm:prSet phldrT="[Texte]"/>
      <dgm:spPr/>
      <dgm:t>
        <a:bodyPr/>
        <a:lstStyle/>
        <a:p>
          <a:r>
            <a:rPr lang="fr-FR" dirty="0"/>
            <a:t>Action 1</a:t>
          </a:r>
        </a:p>
      </dgm:t>
    </dgm:pt>
    <dgm:pt modelId="{E0EBA01D-69CF-DA47-8703-47CA066264DA}" type="parTrans" cxnId="{CD58369B-3F44-D04B-ADBD-7BF178201662}">
      <dgm:prSet/>
      <dgm:spPr/>
      <dgm:t>
        <a:bodyPr/>
        <a:lstStyle/>
        <a:p>
          <a:endParaRPr lang="fr-FR"/>
        </a:p>
      </dgm:t>
    </dgm:pt>
    <dgm:pt modelId="{FF603975-7435-CC43-9D2B-898BF1B905CB}" type="sibTrans" cxnId="{CD58369B-3F44-D04B-ADBD-7BF178201662}">
      <dgm:prSet/>
      <dgm:spPr/>
      <dgm:t>
        <a:bodyPr/>
        <a:lstStyle/>
        <a:p>
          <a:endParaRPr lang="fr-FR"/>
        </a:p>
      </dgm:t>
    </dgm:pt>
    <dgm:pt modelId="{F19F0A29-06E0-CC42-8370-BC991CFFB923}">
      <dgm:prSet phldrT="[Texte]"/>
      <dgm:spPr/>
      <dgm:t>
        <a:bodyPr/>
        <a:lstStyle/>
        <a:p>
          <a:r>
            <a:rPr lang="fr-FR" dirty="0"/>
            <a:t>8 journées techniques</a:t>
          </a:r>
        </a:p>
      </dgm:t>
    </dgm:pt>
    <dgm:pt modelId="{61BA748B-1A0E-6949-8923-CA21A81E2AC4}" type="parTrans" cxnId="{BC7629ED-D655-8048-8E6C-BF8E80CC5741}">
      <dgm:prSet/>
      <dgm:spPr/>
      <dgm:t>
        <a:bodyPr/>
        <a:lstStyle/>
        <a:p>
          <a:endParaRPr lang="fr-FR"/>
        </a:p>
      </dgm:t>
    </dgm:pt>
    <dgm:pt modelId="{E39BE796-D4F2-DA45-A207-14CD1EEEB5AC}" type="sibTrans" cxnId="{BC7629ED-D655-8048-8E6C-BF8E80CC5741}">
      <dgm:prSet/>
      <dgm:spPr/>
      <dgm:t>
        <a:bodyPr/>
        <a:lstStyle/>
        <a:p>
          <a:endParaRPr lang="fr-FR"/>
        </a:p>
      </dgm:t>
    </dgm:pt>
    <dgm:pt modelId="{BE413EEF-385C-A848-A07D-07F366FCA105}">
      <dgm:prSet phldrT="[Texte]"/>
      <dgm:spPr/>
      <dgm:t>
        <a:bodyPr/>
        <a:lstStyle/>
        <a:p>
          <a:r>
            <a:rPr lang="fr-FR" dirty="0"/>
            <a:t>Synthèse biblio et projets</a:t>
          </a:r>
        </a:p>
      </dgm:t>
    </dgm:pt>
    <dgm:pt modelId="{0F3B9DE9-2D41-2544-A9AF-669931418E5D}" type="parTrans" cxnId="{7EAE2F0D-5960-8049-BBA7-6C0965C4ED6C}">
      <dgm:prSet/>
      <dgm:spPr/>
      <dgm:t>
        <a:bodyPr/>
        <a:lstStyle/>
        <a:p>
          <a:endParaRPr lang="fr-FR"/>
        </a:p>
      </dgm:t>
    </dgm:pt>
    <dgm:pt modelId="{FD9E9D72-0961-2B48-ACD6-DAEE9D7EEE6E}" type="sibTrans" cxnId="{7EAE2F0D-5960-8049-BBA7-6C0965C4ED6C}">
      <dgm:prSet/>
      <dgm:spPr/>
      <dgm:t>
        <a:bodyPr/>
        <a:lstStyle/>
        <a:p>
          <a:endParaRPr lang="fr-FR"/>
        </a:p>
      </dgm:t>
    </dgm:pt>
    <dgm:pt modelId="{91F6FC49-C04F-D546-B1A1-FF411CCE2799}">
      <dgm:prSet phldrT="[Texte]"/>
      <dgm:spPr/>
      <dgm:t>
        <a:bodyPr/>
        <a:lstStyle/>
        <a:p>
          <a:r>
            <a:rPr lang="fr-FR" dirty="0"/>
            <a:t>Action 2</a:t>
          </a:r>
        </a:p>
      </dgm:t>
    </dgm:pt>
    <dgm:pt modelId="{AD07498A-A650-B646-920B-B8BB8FD58140}" type="parTrans" cxnId="{3F0C1652-9887-7944-BB5E-625D7FFBABC1}">
      <dgm:prSet/>
      <dgm:spPr/>
      <dgm:t>
        <a:bodyPr/>
        <a:lstStyle/>
        <a:p>
          <a:endParaRPr lang="fr-FR"/>
        </a:p>
      </dgm:t>
    </dgm:pt>
    <dgm:pt modelId="{DE56C2BC-81F7-F04E-9386-28C332D0A208}" type="sibTrans" cxnId="{3F0C1652-9887-7944-BB5E-625D7FFBABC1}">
      <dgm:prSet/>
      <dgm:spPr/>
      <dgm:t>
        <a:bodyPr/>
        <a:lstStyle/>
        <a:p>
          <a:endParaRPr lang="fr-FR"/>
        </a:p>
      </dgm:t>
    </dgm:pt>
    <dgm:pt modelId="{DF65AB8F-6782-F249-8194-51820F038B62}">
      <dgm:prSet phldrT="[Texte]"/>
      <dgm:spPr/>
      <dgm:t>
        <a:bodyPr/>
        <a:lstStyle/>
        <a:p>
          <a:r>
            <a:rPr lang="fr-FR" dirty="0"/>
            <a:t>4 ateliers de conception (INRAE)</a:t>
          </a:r>
        </a:p>
      </dgm:t>
    </dgm:pt>
    <dgm:pt modelId="{98A3B854-B7B9-F844-A6C8-8727A08A9DF3}" type="parTrans" cxnId="{81E2055D-8FBB-9145-BD0A-2511DA167B5C}">
      <dgm:prSet/>
      <dgm:spPr/>
      <dgm:t>
        <a:bodyPr/>
        <a:lstStyle/>
        <a:p>
          <a:endParaRPr lang="fr-FR"/>
        </a:p>
      </dgm:t>
    </dgm:pt>
    <dgm:pt modelId="{1A340008-9E96-3C4D-8AE0-FAD2DD00AF54}" type="sibTrans" cxnId="{81E2055D-8FBB-9145-BD0A-2511DA167B5C}">
      <dgm:prSet/>
      <dgm:spPr/>
      <dgm:t>
        <a:bodyPr/>
        <a:lstStyle/>
        <a:p>
          <a:endParaRPr lang="fr-FR"/>
        </a:p>
      </dgm:t>
    </dgm:pt>
    <dgm:pt modelId="{0ACFC3C7-66F6-E74C-9386-A31717A9B11F}">
      <dgm:prSet phldrT="[Texte]"/>
      <dgm:spPr/>
      <dgm:t>
        <a:bodyPr/>
        <a:lstStyle/>
        <a:p>
          <a:r>
            <a:rPr lang="fr-FR" dirty="0"/>
            <a:t>Enquête « freins et leviers » (LADYSS)</a:t>
          </a:r>
        </a:p>
      </dgm:t>
    </dgm:pt>
    <dgm:pt modelId="{322142CC-BB13-D44E-80B2-066749AF8119}" type="parTrans" cxnId="{04733AD3-CA62-6443-9139-CF882CE2B938}">
      <dgm:prSet/>
      <dgm:spPr/>
      <dgm:t>
        <a:bodyPr/>
        <a:lstStyle/>
        <a:p>
          <a:endParaRPr lang="fr-FR"/>
        </a:p>
      </dgm:t>
    </dgm:pt>
    <dgm:pt modelId="{99A280B7-669D-A44A-BE78-9BC4414C36CB}" type="sibTrans" cxnId="{04733AD3-CA62-6443-9139-CF882CE2B938}">
      <dgm:prSet/>
      <dgm:spPr/>
      <dgm:t>
        <a:bodyPr/>
        <a:lstStyle/>
        <a:p>
          <a:endParaRPr lang="fr-FR"/>
        </a:p>
      </dgm:t>
    </dgm:pt>
    <dgm:pt modelId="{4F1C403D-FE78-5F4F-80C8-DD82AE3BF49C}">
      <dgm:prSet phldrT="[Texte]"/>
      <dgm:spPr/>
      <dgm:t>
        <a:bodyPr/>
        <a:lstStyle/>
        <a:p>
          <a:r>
            <a:rPr lang="fr-FR" dirty="0"/>
            <a:t>Action 3</a:t>
          </a:r>
        </a:p>
      </dgm:t>
    </dgm:pt>
    <dgm:pt modelId="{4F9E25F4-6B6F-8645-82A3-30F4F3DC15A3}" type="parTrans" cxnId="{2DB17786-BCBD-924A-AE95-05316485970E}">
      <dgm:prSet/>
      <dgm:spPr/>
      <dgm:t>
        <a:bodyPr/>
        <a:lstStyle/>
        <a:p>
          <a:endParaRPr lang="fr-FR"/>
        </a:p>
      </dgm:t>
    </dgm:pt>
    <dgm:pt modelId="{57F599EA-BC89-C04F-BA0D-8D489D8899EE}" type="sibTrans" cxnId="{2DB17786-BCBD-924A-AE95-05316485970E}">
      <dgm:prSet/>
      <dgm:spPr/>
      <dgm:t>
        <a:bodyPr/>
        <a:lstStyle/>
        <a:p>
          <a:endParaRPr lang="fr-FR"/>
        </a:p>
      </dgm:t>
    </dgm:pt>
    <dgm:pt modelId="{3FF320CD-9101-4C41-A0C7-AA593C36D996}">
      <dgm:prSet phldrT="[Texte]"/>
      <dgm:spPr/>
      <dgm:t>
        <a:bodyPr/>
        <a:lstStyle/>
        <a:p>
          <a:r>
            <a:rPr lang="fr-FR" b="1" dirty="0"/>
            <a:t>Capitalisation/Diffusion</a:t>
          </a:r>
        </a:p>
      </dgm:t>
    </dgm:pt>
    <dgm:pt modelId="{BE21631A-B4A1-6948-AC2C-9652DD226BB5}" type="parTrans" cxnId="{FA2B71F8-B41C-FC48-826D-BFA91ECDF92F}">
      <dgm:prSet/>
      <dgm:spPr/>
      <dgm:t>
        <a:bodyPr/>
        <a:lstStyle/>
        <a:p>
          <a:endParaRPr lang="fr-FR"/>
        </a:p>
      </dgm:t>
    </dgm:pt>
    <dgm:pt modelId="{4FB0545C-64E4-6C45-BD76-9813D033489C}" type="sibTrans" cxnId="{FA2B71F8-B41C-FC48-826D-BFA91ECDF92F}">
      <dgm:prSet/>
      <dgm:spPr/>
      <dgm:t>
        <a:bodyPr/>
        <a:lstStyle/>
        <a:p>
          <a:endParaRPr lang="fr-FR"/>
        </a:p>
      </dgm:t>
    </dgm:pt>
    <dgm:pt modelId="{305F0B44-D08E-7645-A154-4D549ACD8D67}">
      <dgm:prSet phldrT="[Texte]"/>
      <dgm:spPr/>
      <dgm:t>
        <a:bodyPr/>
        <a:lstStyle/>
        <a:p>
          <a:r>
            <a:rPr lang="fr-FR" dirty="0"/>
            <a:t>Restitution des journées, vidéos</a:t>
          </a:r>
        </a:p>
      </dgm:t>
    </dgm:pt>
    <dgm:pt modelId="{839F6FFB-177F-6A4A-A625-D906C9AC0063}" type="parTrans" cxnId="{72E240CE-65B2-6B47-A191-512979B9A19A}">
      <dgm:prSet/>
      <dgm:spPr/>
      <dgm:t>
        <a:bodyPr/>
        <a:lstStyle/>
        <a:p>
          <a:endParaRPr lang="fr-FR"/>
        </a:p>
      </dgm:t>
    </dgm:pt>
    <dgm:pt modelId="{D8FCDB3C-0C00-484C-BE70-44849A0729FC}" type="sibTrans" cxnId="{72E240CE-65B2-6B47-A191-512979B9A19A}">
      <dgm:prSet/>
      <dgm:spPr/>
      <dgm:t>
        <a:bodyPr/>
        <a:lstStyle/>
        <a:p>
          <a:endParaRPr lang="fr-FR"/>
        </a:p>
      </dgm:t>
    </dgm:pt>
    <dgm:pt modelId="{D06A958A-DD42-614B-AC67-932C028B977B}">
      <dgm:prSet phldrT="[Texte]"/>
      <dgm:spPr/>
      <dgm:t>
        <a:bodyPr/>
        <a:lstStyle/>
        <a:p>
          <a:r>
            <a:rPr lang="fr-FR" dirty="0"/>
            <a:t>Livret Agriculture – Biodiversité ARB (~ 20 pages)</a:t>
          </a:r>
        </a:p>
      </dgm:t>
    </dgm:pt>
    <dgm:pt modelId="{1974CBAA-2DEE-7146-96F1-7EF40A552B8B}" type="parTrans" cxnId="{5A20F854-800C-F744-9995-46E48C25394D}">
      <dgm:prSet/>
      <dgm:spPr/>
      <dgm:t>
        <a:bodyPr/>
        <a:lstStyle/>
        <a:p>
          <a:endParaRPr lang="fr-FR"/>
        </a:p>
      </dgm:t>
    </dgm:pt>
    <dgm:pt modelId="{F9496AC5-1EB7-BB44-A8FB-02FBE948ACA4}" type="sibTrans" cxnId="{5A20F854-800C-F744-9995-46E48C25394D}">
      <dgm:prSet/>
      <dgm:spPr/>
      <dgm:t>
        <a:bodyPr/>
        <a:lstStyle/>
        <a:p>
          <a:endParaRPr lang="fr-FR"/>
        </a:p>
      </dgm:t>
    </dgm:pt>
    <dgm:pt modelId="{47EB2BAB-FA61-104D-9AD7-1BE4C468E2E4}">
      <dgm:prSet phldrT="[Texte]"/>
      <dgm:spPr/>
      <dgm:t>
        <a:bodyPr/>
        <a:lstStyle/>
        <a:p>
          <a:r>
            <a:rPr lang="fr-FR" dirty="0"/>
            <a:t>8 courts métrages</a:t>
          </a:r>
        </a:p>
      </dgm:t>
    </dgm:pt>
    <dgm:pt modelId="{84C1E512-36B7-8D46-9B63-C60D61403AB1}" type="parTrans" cxnId="{DA8D5A81-D516-1F4F-A283-B247483D96DC}">
      <dgm:prSet/>
      <dgm:spPr/>
      <dgm:t>
        <a:bodyPr/>
        <a:lstStyle/>
        <a:p>
          <a:endParaRPr lang="fr-FR"/>
        </a:p>
      </dgm:t>
    </dgm:pt>
    <dgm:pt modelId="{F711ACB5-3F4E-BB42-820F-A0B931F5DF05}" type="sibTrans" cxnId="{DA8D5A81-D516-1F4F-A283-B247483D96DC}">
      <dgm:prSet/>
      <dgm:spPr/>
      <dgm:t>
        <a:bodyPr/>
        <a:lstStyle/>
        <a:p>
          <a:endParaRPr lang="fr-FR"/>
        </a:p>
      </dgm:t>
    </dgm:pt>
    <dgm:pt modelId="{21C0D77F-147E-D841-93C9-66FEDE5F4FB6}">
      <dgm:prSet phldrT="[Texte]"/>
      <dgm:spPr/>
      <dgm:t>
        <a:bodyPr/>
        <a:lstStyle/>
        <a:p>
          <a:r>
            <a:rPr lang="fr-FR" b="1" dirty="0"/>
            <a:t>Partage de connaissances</a:t>
          </a:r>
        </a:p>
      </dgm:t>
    </dgm:pt>
    <dgm:pt modelId="{9052EBE2-5785-DC43-A195-6FB2C5A1F1B6}" type="parTrans" cxnId="{C689B943-BD53-594A-A4C6-A8012EAC1CDD}">
      <dgm:prSet/>
      <dgm:spPr/>
      <dgm:t>
        <a:bodyPr/>
        <a:lstStyle/>
        <a:p>
          <a:endParaRPr lang="fr-FR"/>
        </a:p>
      </dgm:t>
    </dgm:pt>
    <dgm:pt modelId="{9ACA5B50-B147-E34B-BBF3-37F601E3E786}" type="sibTrans" cxnId="{C689B943-BD53-594A-A4C6-A8012EAC1CDD}">
      <dgm:prSet/>
      <dgm:spPr/>
      <dgm:t>
        <a:bodyPr/>
        <a:lstStyle/>
        <a:p>
          <a:endParaRPr lang="fr-FR"/>
        </a:p>
      </dgm:t>
    </dgm:pt>
    <dgm:pt modelId="{1D0B83D6-0CD8-894E-AAFF-544D49C87DCE}">
      <dgm:prSet phldrT="[Texte]"/>
      <dgm:spPr/>
      <dgm:t>
        <a:bodyPr/>
        <a:lstStyle/>
        <a:p>
          <a:r>
            <a:rPr lang="fr-FR" b="1" dirty="0"/>
            <a:t>Remobilisation, frein à l’appropriation</a:t>
          </a:r>
        </a:p>
      </dgm:t>
    </dgm:pt>
    <dgm:pt modelId="{04A9EBA1-FBAA-8B49-BBDA-DAE58FAC9C20}" type="parTrans" cxnId="{16B8E671-994D-2545-A5CF-90B5F81492D8}">
      <dgm:prSet/>
      <dgm:spPr/>
      <dgm:t>
        <a:bodyPr/>
        <a:lstStyle/>
        <a:p>
          <a:endParaRPr lang="fr-FR"/>
        </a:p>
      </dgm:t>
    </dgm:pt>
    <dgm:pt modelId="{0F140392-E5E0-2E4B-843B-3E5640F500AE}" type="sibTrans" cxnId="{16B8E671-994D-2545-A5CF-90B5F81492D8}">
      <dgm:prSet/>
      <dgm:spPr/>
      <dgm:t>
        <a:bodyPr/>
        <a:lstStyle/>
        <a:p>
          <a:endParaRPr lang="fr-FR"/>
        </a:p>
      </dgm:t>
    </dgm:pt>
    <dgm:pt modelId="{E52443AB-D3C5-FB4A-A44A-9442E85EA6D7}" type="pres">
      <dgm:prSet presAssocID="{6E0922C2-1962-2644-B735-A85A6C499467}" presName="linearFlow" presStyleCnt="0">
        <dgm:presLayoutVars>
          <dgm:dir/>
          <dgm:animLvl val="lvl"/>
          <dgm:resizeHandles val="exact"/>
        </dgm:presLayoutVars>
      </dgm:prSet>
      <dgm:spPr/>
      <dgm:t>
        <a:bodyPr/>
        <a:lstStyle/>
        <a:p>
          <a:endParaRPr lang="fr-FR"/>
        </a:p>
      </dgm:t>
    </dgm:pt>
    <dgm:pt modelId="{5DCAF85F-17E6-4348-8637-7C6F10102D9B}" type="pres">
      <dgm:prSet presAssocID="{05CAB6AA-762D-D949-8715-04C4A2D32F70}" presName="composite" presStyleCnt="0"/>
      <dgm:spPr/>
    </dgm:pt>
    <dgm:pt modelId="{96F90A01-CB5F-CD4D-96E8-344836FDE305}" type="pres">
      <dgm:prSet presAssocID="{05CAB6AA-762D-D949-8715-04C4A2D32F70}" presName="parentText" presStyleLbl="alignNode1" presStyleIdx="0" presStyleCnt="3">
        <dgm:presLayoutVars>
          <dgm:chMax val="1"/>
          <dgm:bulletEnabled val="1"/>
        </dgm:presLayoutVars>
      </dgm:prSet>
      <dgm:spPr/>
      <dgm:t>
        <a:bodyPr/>
        <a:lstStyle/>
        <a:p>
          <a:endParaRPr lang="fr-FR"/>
        </a:p>
      </dgm:t>
    </dgm:pt>
    <dgm:pt modelId="{092B7657-28B5-EB44-84C1-FBEF03BCF684}" type="pres">
      <dgm:prSet presAssocID="{05CAB6AA-762D-D949-8715-04C4A2D32F70}" presName="descendantText" presStyleLbl="alignAcc1" presStyleIdx="0" presStyleCnt="3">
        <dgm:presLayoutVars>
          <dgm:bulletEnabled val="1"/>
        </dgm:presLayoutVars>
      </dgm:prSet>
      <dgm:spPr/>
      <dgm:t>
        <a:bodyPr/>
        <a:lstStyle/>
        <a:p>
          <a:endParaRPr lang="fr-FR"/>
        </a:p>
      </dgm:t>
    </dgm:pt>
    <dgm:pt modelId="{77C989E7-CE8F-6F45-82C9-63CD3766E6EB}" type="pres">
      <dgm:prSet presAssocID="{FF603975-7435-CC43-9D2B-898BF1B905CB}" presName="sp" presStyleCnt="0"/>
      <dgm:spPr/>
    </dgm:pt>
    <dgm:pt modelId="{4CF374F5-6EF4-7C43-B667-8C055A4E1558}" type="pres">
      <dgm:prSet presAssocID="{91F6FC49-C04F-D546-B1A1-FF411CCE2799}" presName="composite" presStyleCnt="0"/>
      <dgm:spPr/>
    </dgm:pt>
    <dgm:pt modelId="{FCF84CA1-AF64-8C44-9502-83997D2BF961}" type="pres">
      <dgm:prSet presAssocID="{91F6FC49-C04F-D546-B1A1-FF411CCE2799}" presName="parentText" presStyleLbl="alignNode1" presStyleIdx="1" presStyleCnt="3">
        <dgm:presLayoutVars>
          <dgm:chMax val="1"/>
          <dgm:bulletEnabled val="1"/>
        </dgm:presLayoutVars>
      </dgm:prSet>
      <dgm:spPr/>
      <dgm:t>
        <a:bodyPr/>
        <a:lstStyle/>
        <a:p>
          <a:endParaRPr lang="fr-FR"/>
        </a:p>
      </dgm:t>
    </dgm:pt>
    <dgm:pt modelId="{D4C6A1DC-7511-3048-8B28-80779786F039}" type="pres">
      <dgm:prSet presAssocID="{91F6FC49-C04F-D546-B1A1-FF411CCE2799}" presName="descendantText" presStyleLbl="alignAcc1" presStyleIdx="1" presStyleCnt="3">
        <dgm:presLayoutVars>
          <dgm:bulletEnabled val="1"/>
        </dgm:presLayoutVars>
      </dgm:prSet>
      <dgm:spPr/>
      <dgm:t>
        <a:bodyPr/>
        <a:lstStyle/>
        <a:p>
          <a:endParaRPr lang="fr-FR"/>
        </a:p>
      </dgm:t>
    </dgm:pt>
    <dgm:pt modelId="{1D7F6AAF-FF8B-0C49-91E0-3CE9F505B7AE}" type="pres">
      <dgm:prSet presAssocID="{DE56C2BC-81F7-F04E-9386-28C332D0A208}" presName="sp" presStyleCnt="0"/>
      <dgm:spPr/>
    </dgm:pt>
    <dgm:pt modelId="{C3C9F884-AB0E-424F-B992-4A40D54510DA}" type="pres">
      <dgm:prSet presAssocID="{4F1C403D-FE78-5F4F-80C8-DD82AE3BF49C}" presName="composite" presStyleCnt="0"/>
      <dgm:spPr/>
    </dgm:pt>
    <dgm:pt modelId="{1E87A92B-1035-F549-941A-CE04050AF6FA}" type="pres">
      <dgm:prSet presAssocID="{4F1C403D-FE78-5F4F-80C8-DD82AE3BF49C}" presName="parentText" presStyleLbl="alignNode1" presStyleIdx="2" presStyleCnt="3">
        <dgm:presLayoutVars>
          <dgm:chMax val="1"/>
          <dgm:bulletEnabled val="1"/>
        </dgm:presLayoutVars>
      </dgm:prSet>
      <dgm:spPr/>
      <dgm:t>
        <a:bodyPr/>
        <a:lstStyle/>
        <a:p>
          <a:endParaRPr lang="fr-FR"/>
        </a:p>
      </dgm:t>
    </dgm:pt>
    <dgm:pt modelId="{6EA743C7-F62B-8E43-82A9-E7E02BB5C5F0}" type="pres">
      <dgm:prSet presAssocID="{4F1C403D-FE78-5F4F-80C8-DD82AE3BF49C}" presName="descendantText" presStyleLbl="alignAcc1" presStyleIdx="2" presStyleCnt="3" custScaleY="157380">
        <dgm:presLayoutVars>
          <dgm:bulletEnabled val="1"/>
        </dgm:presLayoutVars>
      </dgm:prSet>
      <dgm:spPr/>
      <dgm:t>
        <a:bodyPr/>
        <a:lstStyle/>
        <a:p>
          <a:endParaRPr lang="fr-FR"/>
        </a:p>
      </dgm:t>
    </dgm:pt>
  </dgm:ptLst>
  <dgm:cxnLst>
    <dgm:cxn modelId="{FA2B71F8-B41C-FC48-826D-BFA91ECDF92F}" srcId="{4F1C403D-FE78-5F4F-80C8-DD82AE3BF49C}" destId="{3FF320CD-9101-4C41-A0C7-AA593C36D996}" srcOrd="0" destOrd="0" parTransId="{BE21631A-B4A1-6948-AC2C-9652DD226BB5}" sibTransId="{4FB0545C-64E4-6C45-BD76-9813D033489C}"/>
    <dgm:cxn modelId="{FC4FCEB7-D368-EB4F-A6D6-40DA05D3EB41}" type="presOf" srcId="{0ACFC3C7-66F6-E74C-9386-A31717A9B11F}" destId="{D4C6A1DC-7511-3048-8B28-80779786F039}" srcOrd="0" destOrd="2" presId="urn:microsoft.com/office/officeart/2005/8/layout/chevron2"/>
    <dgm:cxn modelId="{CD58369B-3F44-D04B-ADBD-7BF178201662}" srcId="{6E0922C2-1962-2644-B735-A85A6C499467}" destId="{05CAB6AA-762D-D949-8715-04C4A2D32F70}" srcOrd="0" destOrd="0" parTransId="{E0EBA01D-69CF-DA47-8703-47CA066264DA}" sibTransId="{FF603975-7435-CC43-9D2B-898BF1B905CB}"/>
    <dgm:cxn modelId="{04733AD3-CA62-6443-9139-CF882CE2B938}" srcId="{91F6FC49-C04F-D546-B1A1-FF411CCE2799}" destId="{0ACFC3C7-66F6-E74C-9386-A31717A9B11F}" srcOrd="2" destOrd="0" parTransId="{322142CC-BB13-D44E-80B2-066749AF8119}" sibTransId="{99A280B7-669D-A44A-BE78-9BC4414C36CB}"/>
    <dgm:cxn modelId="{A2D890D3-DB77-2546-A71F-248B6F3DD6B6}" type="presOf" srcId="{D06A958A-DD42-614B-AC67-932C028B977B}" destId="{6EA743C7-F62B-8E43-82A9-E7E02BB5C5F0}" srcOrd="0" destOrd="2" presId="urn:microsoft.com/office/officeart/2005/8/layout/chevron2"/>
    <dgm:cxn modelId="{3F0C1652-9887-7944-BB5E-625D7FFBABC1}" srcId="{6E0922C2-1962-2644-B735-A85A6C499467}" destId="{91F6FC49-C04F-D546-B1A1-FF411CCE2799}" srcOrd="1" destOrd="0" parTransId="{AD07498A-A650-B646-920B-B8BB8FD58140}" sibTransId="{DE56C2BC-81F7-F04E-9386-28C332D0A208}"/>
    <dgm:cxn modelId="{DE48E94D-742D-F546-8C11-D2166A469937}" type="presOf" srcId="{DF65AB8F-6782-F249-8194-51820F038B62}" destId="{D4C6A1DC-7511-3048-8B28-80779786F039}" srcOrd="0" destOrd="1" presId="urn:microsoft.com/office/officeart/2005/8/layout/chevron2"/>
    <dgm:cxn modelId="{CB2AB114-F40E-C14B-A619-7FD37B855E58}" type="presOf" srcId="{4F1C403D-FE78-5F4F-80C8-DD82AE3BF49C}" destId="{1E87A92B-1035-F549-941A-CE04050AF6FA}" srcOrd="0" destOrd="0" presId="urn:microsoft.com/office/officeart/2005/8/layout/chevron2"/>
    <dgm:cxn modelId="{DA8D5A81-D516-1F4F-A283-B247483D96DC}" srcId="{3FF320CD-9101-4C41-A0C7-AA593C36D996}" destId="{47EB2BAB-FA61-104D-9AD7-1BE4C468E2E4}" srcOrd="2" destOrd="0" parTransId="{84C1E512-36B7-8D46-9B63-C60D61403AB1}" sibTransId="{F711ACB5-3F4E-BB42-820F-A0B931F5DF05}"/>
    <dgm:cxn modelId="{C6F66AB7-5C2E-724D-92BC-83134D3188C6}" type="presOf" srcId="{47EB2BAB-FA61-104D-9AD7-1BE4C468E2E4}" destId="{6EA743C7-F62B-8E43-82A9-E7E02BB5C5F0}" srcOrd="0" destOrd="3" presId="urn:microsoft.com/office/officeart/2005/8/layout/chevron2"/>
    <dgm:cxn modelId="{8A76606F-BF7A-8F45-A36B-A9E801925194}" type="presOf" srcId="{6E0922C2-1962-2644-B735-A85A6C499467}" destId="{E52443AB-D3C5-FB4A-A44A-9442E85EA6D7}" srcOrd="0" destOrd="0" presId="urn:microsoft.com/office/officeart/2005/8/layout/chevron2"/>
    <dgm:cxn modelId="{E5E82994-7307-7D47-B5DE-832246CB8448}" type="presOf" srcId="{305F0B44-D08E-7645-A154-4D549ACD8D67}" destId="{6EA743C7-F62B-8E43-82A9-E7E02BB5C5F0}" srcOrd="0" destOrd="1" presId="urn:microsoft.com/office/officeart/2005/8/layout/chevron2"/>
    <dgm:cxn modelId="{AE57FAEB-C735-6942-B385-C318CD10D5BD}" type="presOf" srcId="{3FF320CD-9101-4C41-A0C7-AA593C36D996}" destId="{6EA743C7-F62B-8E43-82A9-E7E02BB5C5F0}" srcOrd="0" destOrd="0" presId="urn:microsoft.com/office/officeart/2005/8/layout/chevron2"/>
    <dgm:cxn modelId="{B8C983DF-A26F-0C42-9E86-37F7DB8E7234}" type="presOf" srcId="{91F6FC49-C04F-D546-B1A1-FF411CCE2799}" destId="{FCF84CA1-AF64-8C44-9502-83997D2BF961}" srcOrd="0" destOrd="0" presId="urn:microsoft.com/office/officeart/2005/8/layout/chevron2"/>
    <dgm:cxn modelId="{BC7629ED-D655-8048-8E6C-BF8E80CC5741}" srcId="{21C0D77F-147E-D841-93C9-66FEDE5F4FB6}" destId="{F19F0A29-06E0-CC42-8370-BC991CFFB923}" srcOrd="0" destOrd="0" parTransId="{61BA748B-1A0E-6949-8923-CA21A81E2AC4}" sibTransId="{E39BE796-D4F2-DA45-A207-14CD1EEEB5AC}"/>
    <dgm:cxn modelId="{72E240CE-65B2-6B47-A191-512979B9A19A}" srcId="{3FF320CD-9101-4C41-A0C7-AA593C36D996}" destId="{305F0B44-D08E-7645-A154-4D549ACD8D67}" srcOrd="0" destOrd="0" parTransId="{839F6FFB-177F-6A4A-A625-D906C9AC0063}" sibTransId="{D8FCDB3C-0C00-484C-BE70-44849A0729FC}"/>
    <dgm:cxn modelId="{5A20F854-800C-F744-9995-46E48C25394D}" srcId="{3FF320CD-9101-4C41-A0C7-AA593C36D996}" destId="{D06A958A-DD42-614B-AC67-932C028B977B}" srcOrd="1" destOrd="0" parTransId="{1974CBAA-2DEE-7146-96F1-7EF40A552B8B}" sibTransId="{F9496AC5-1EB7-BB44-A8FB-02FBE948ACA4}"/>
    <dgm:cxn modelId="{2DB17786-BCBD-924A-AE95-05316485970E}" srcId="{6E0922C2-1962-2644-B735-A85A6C499467}" destId="{4F1C403D-FE78-5F4F-80C8-DD82AE3BF49C}" srcOrd="2" destOrd="0" parTransId="{4F9E25F4-6B6F-8645-82A3-30F4F3DC15A3}" sibTransId="{57F599EA-BC89-C04F-BA0D-8D489D8899EE}"/>
    <dgm:cxn modelId="{19BE0906-A031-1347-9864-D8FB4B858D76}" type="presOf" srcId="{21C0D77F-147E-D841-93C9-66FEDE5F4FB6}" destId="{092B7657-28B5-EB44-84C1-FBEF03BCF684}" srcOrd="0" destOrd="0" presId="urn:microsoft.com/office/officeart/2005/8/layout/chevron2"/>
    <dgm:cxn modelId="{A8498465-9E6B-B24A-90B9-8404294E8196}" type="presOf" srcId="{BE413EEF-385C-A848-A07D-07F366FCA105}" destId="{092B7657-28B5-EB44-84C1-FBEF03BCF684}" srcOrd="0" destOrd="2" presId="urn:microsoft.com/office/officeart/2005/8/layout/chevron2"/>
    <dgm:cxn modelId="{16578D63-9265-1C42-B6DE-0D7B8223B145}" type="presOf" srcId="{1D0B83D6-0CD8-894E-AAFF-544D49C87DCE}" destId="{D4C6A1DC-7511-3048-8B28-80779786F039}" srcOrd="0" destOrd="0" presId="urn:microsoft.com/office/officeart/2005/8/layout/chevron2"/>
    <dgm:cxn modelId="{C689B943-BD53-594A-A4C6-A8012EAC1CDD}" srcId="{05CAB6AA-762D-D949-8715-04C4A2D32F70}" destId="{21C0D77F-147E-D841-93C9-66FEDE5F4FB6}" srcOrd="0" destOrd="0" parTransId="{9052EBE2-5785-DC43-A195-6FB2C5A1F1B6}" sibTransId="{9ACA5B50-B147-E34B-BBF3-37F601E3E786}"/>
    <dgm:cxn modelId="{7EAE2F0D-5960-8049-BBA7-6C0965C4ED6C}" srcId="{21C0D77F-147E-D841-93C9-66FEDE5F4FB6}" destId="{BE413EEF-385C-A848-A07D-07F366FCA105}" srcOrd="1" destOrd="0" parTransId="{0F3B9DE9-2D41-2544-A9AF-669931418E5D}" sibTransId="{FD9E9D72-0961-2B48-ACD6-DAEE9D7EEE6E}"/>
    <dgm:cxn modelId="{362DE43C-4696-724D-8EEF-2149C051BBD6}" type="presOf" srcId="{05CAB6AA-762D-D949-8715-04C4A2D32F70}" destId="{96F90A01-CB5F-CD4D-96E8-344836FDE305}" srcOrd="0" destOrd="0" presId="urn:microsoft.com/office/officeart/2005/8/layout/chevron2"/>
    <dgm:cxn modelId="{81E2055D-8FBB-9145-BD0A-2511DA167B5C}" srcId="{91F6FC49-C04F-D546-B1A1-FF411CCE2799}" destId="{DF65AB8F-6782-F249-8194-51820F038B62}" srcOrd="1" destOrd="0" parTransId="{98A3B854-B7B9-F844-A6C8-8727A08A9DF3}" sibTransId="{1A340008-9E96-3C4D-8AE0-FAD2DD00AF54}"/>
    <dgm:cxn modelId="{5FAC867B-A3EF-EF48-A426-D74A7B42BCE0}" type="presOf" srcId="{F19F0A29-06E0-CC42-8370-BC991CFFB923}" destId="{092B7657-28B5-EB44-84C1-FBEF03BCF684}" srcOrd="0" destOrd="1" presId="urn:microsoft.com/office/officeart/2005/8/layout/chevron2"/>
    <dgm:cxn modelId="{16B8E671-994D-2545-A5CF-90B5F81492D8}" srcId="{91F6FC49-C04F-D546-B1A1-FF411CCE2799}" destId="{1D0B83D6-0CD8-894E-AAFF-544D49C87DCE}" srcOrd="0" destOrd="0" parTransId="{04A9EBA1-FBAA-8B49-BBDA-DAE58FAC9C20}" sibTransId="{0F140392-E5E0-2E4B-843B-3E5640F500AE}"/>
    <dgm:cxn modelId="{0A3F6BE9-03B9-704B-8A13-A26DB4C18D04}" type="presParOf" srcId="{E52443AB-D3C5-FB4A-A44A-9442E85EA6D7}" destId="{5DCAF85F-17E6-4348-8637-7C6F10102D9B}" srcOrd="0" destOrd="0" presId="urn:microsoft.com/office/officeart/2005/8/layout/chevron2"/>
    <dgm:cxn modelId="{4EE5B614-9665-984B-9797-B48544B6732D}" type="presParOf" srcId="{5DCAF85F-17E6-4348-8637-7C6F10102D9B}" destId="{96F90A01-CB5F-CD4D-96E8-344836FDE305}" srcOrd="0" destOrd="0" presId="urn:microsoft.com/office/officeart/2005/8/layout/chevron2"/>
    <dgm:cxn modelId="{6479EF48-542C-F84D-83CA-68EB7B014A4A}" type="presParOf" srcId="{5DCAF85F-17E6-4348-8637-7C6F10102D9B}" destId="{092B7657-28B5-EB44-84C1-FBEF03BCF684}" srcOrd="1" destOrd="0" presId="urn:microsoft.com/office/officeart/2005/8/layout/chevron2"/>
    <dgm:cxn modelId="{C0327C3C-775D-044F-BFC9-03DC00E38267}" type="presParOf" srcId="{E52443AB-D3C5-FB4A-A44A-9442E85EA6D7}" destId="{77C989E7-CE8F-6F45-82C9-63CD3766E6EB}" srcOrd="1" destOrd="0" presId="urn:microsoft.com/office/officeart/2005/8/layout/chevron2"/>
    <dgm:cxn modelId="{11741065-9D7C-A849-86F9-62968C118EEA}" type="presParOf" srcId="{E52443AB-D3C5-FB4A-A44A-9442E85EA6D7}" destId="{4CF374F5-6EF4-7C43-B667-8C055A4E1558}" srcOrd="2" destOrd="0" presId="urn:microsoft.com/office/officeart/2005/8/layout/chevron2"/>
    <dgm:cxn modelId="{5C393DA6-77E9-6B4A-B8FB-372085FCC910}" type="presParOf" srcId="{4CF374F5-6EF4-7C43-B667-8C055A4E1558}" destId="{FCF84CA1-AF64-8C44-9502-83997D2BF961}" srcOrd="0" destOrd="0" presId="urn:microsoft.com/office/officeart/2005/8/layout/chevron2"/>
    <dgm:cxn modelId="{09FB06D2-DB9C-8C4A-B7B5-DC67E22B699E}" type="presParOf" srcId="{4CF374F5-6EF4-7C43-B667-8C055A4E1558}" destId="{D4C6A1DC-7511-3048-8B28-80779786F039}" srcOrd="1" destOrd="0" presId="urn:microsoft.com/office/officeart/2005/8/layout/chevron2"/>
    <dgm:cxn modelId="{D1E6A9AD-4C1E-E146-8E98-0BB718ACB1B4}" type="presParOf" srcId="{E52443AB-D3C5-FB4A-A44A-9442E85EA6D7}" destId="{1D7F6AAF-FF8B-0C49-91E0-3CE9F505B7AE}" srcOrd="3" destOrd="0" presId="urn:microsoft.com/office/officeart/2005/8/layout/chevron2"/>
    <dgm:cxn modelId="{C6F5127B-9045-EA4E-9180-7092DAB54A95}" type="presParOf" srcId="{E52443AB-D3C5-FB4A-A44A-9442E85EA6D7}" destId="{C3C9F884-AB0E-424F-B992-4A40D54510DA}" srcOrd="4" destOrd="0" presId="urn:microsoft.com/office/officeart/2005/8/layout/chevron2"/>
    <dgm:cxn modelId="{6B68EE9D-5934-1C40-9DAF-3961C75B47CC}" type="presParOf" srcId="{C3C9F884-AB0E-424F-B992-4A40D54510DA}" destId="{1E87A92B-1035-F549-941A-CE04050AF6FA}" srcOrd="0" destOrd="0" presId="urn:microsoft.com/office/officeart/2005/8/layout/chevron2"/>
    <dgm:cxn modelId="{4985AD3A-9071-EB4B-9E1C-7FEE653C0E3D}" type="presParOf" srcId="{C3C9F884-AB0E-424F-B992-4A40D54510DA}" destId="{6EA743C7-F62B-8E43-82A9-E7E02BB5C5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8344B-A854-4F14-985B-4BD977803479}">
      <dsp:nvSpPr>
        <dsp:cNvPr id="0" name=""/>
        <dsp:cNvSpPr/>
      </dsp:nvSpPr>
      <dsp:spPr>
        <a:xfrm rot="683344">
          <a:off x="2438964" y="2077526"/>
          <a:ext cx="894574" cy="39199"/>
        </a:xfrm>
        <a:custGeom>
          <a:avLst/>
          <a:gdLst/>
          <a:ahLst/>
          <a:cxnLst/>
          <a:rect l="0" t="0" r="0" b="0"/>
          <a:pathLst>
            <a:path>
              <a:moveTo>
                <a:pt x="0" y="19599"/>
              </a:moveTo>
              <a:lnTo>
                <a:pt x="894574" y="195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1FFA90-CC70-48F6-9F51-D09A098D615A}">
      <dsp:nvSpPr>
        <dsp:cNvPr id="0" name=""/>
        <dsp:cNvSpPr/>
      </dsp:nvSpPr>
      <dsp:spPr>
        <a:xfrm rot="20670711">
          <a:off x="2442070" y="1716146"/>
          <a:ext cx="313998" cy="39199"/>
        </a:xfrm>
        <a:custGeom>
          <a:avLst/>
          <a:gdLst/>
          <a:ahLst/>
          <a:cxnLst/>
          <a:rect l="0" t="0" r="0" b="0"/>
          <a:pathLst>
            <a:path>
              <a:moveTo>
                <a:pt x="0" y="19599"/>
              </a:moveTo>
              <a:lnTo>
                <a:pt x="313998" y="195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03968-F147-416E-B6AF-FBF652C19212}">
      <dsp:nvSpPr>
        <dsp:cNvPr id="0" name=""/>
        <dsp:cNvSpPr/>
      </dsp:nvSpPr>
      <dsp:spPr>
        <a:xfrm rot="2085082">
          <a:off x="2373625" y="2463938"/>
          <a:ext cx="831386" cy="39199"/>
        </a:xfrm>
        <a:custGeom>
          <a:avLst/>
          <a:gdLst/>
          <a:ahLst/>
          <a:cxnLst/>
          <a:rect l="0" t="0" r="0" b="0"/>
          <a:pathLst>
            <a:path>
              <a:moveTo>
                <a:pt x="0" y="19599"/>
              </a:moveTo>
              <a:lnTo>
                <a:pt x="831386" y="195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46E4C-FF1C-43B7-8F6E-999787AFA402}">
      <dsp:nvSpPr>
        <dsp:cNvPr id="0" name=""/>
        <dsp:cNvSpPr/>
      </dsp:nvSpPr>
      <dsp:spPr>
        <a:xfrm rot="19083489">
          <a:off x="2356943" y="1220935"/>
          <a:ext cx="709107" cy="39199"/>
        </a:xfrm>
        <a:custGeom>
          <a:avLst/>
          <a:gdLst/>
          <a:ahLst/>
          <a:cxnLst/>
          <a:rect l="0" t="0" r="0" b="0"/>
          <a:pathLst>
            <a:path>
              <a:moveTo>
                <a:pt x="0" y="19599"/>
              </a:moveTo>
              <a:lnTo>
                <a:pt x="709107" y="195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286F6-13FD-4BE6-95D4-6DEE935FC467}">
      <dsp:nvSpPr>
        <dsp:cNvPr id="0" name=""/>
        <dsp:cNvSpPr/>
      </dsp:nvSpPr>
      <dsp:spPr>
        <a:xfrm>
          <a:off x="604558" y="976422"/>
          <a:ext cx="1757096" cy="1711668"/>
        </a:xfrm>
        <a:prstGeom prst="ellipse">
          <a:avLst/>
        </a:prstGeom>
        <a:solidFill>
          <a:srgbClr val="F7C3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F597E-2342-445C-AE6C-C6D85103D182}">
      <dsp:nvSpPr>
        <dsp:cNvPr id="0" name=""/>
        <dsp:cNvSpPr/>
      </dsp:nvSpPr>
      <dsp:spPr>
        <a:xfrm>
          <a:off x="2790943" y="77411"/>
          <a:ext cx="1227537" cy="1080446"/>
        </a:xfrm>
        <a:prstGeom prst="ellipse">
          <a:avLst/>
        </a:prstGeom>
        <a:solidFill>
          <a:schemeClr val="accent4">
            <a:hueOff val="5059437"/>
            <a:satOff val="-5105"/>
            <a:lumOff val="-5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Accompagnement</a:t>
          </a:r>
          <a:endParaRPr lang="fr-FR" sz="1400" kern="1200" dirty="0"/>
        </a:p>
      </dsp:txBody>
      <dsp:txXfrm>
        <a:off x="2970712" y="235639"/>
        <a:ext cx="867999" cy="763990"/>
      </dsp:txXfrm>
    </dsp:sp>
    <dsp:sp modelId="{4CF79E8B-05BE-422E-A493-68C383BCA153}">
      <dsp:nvSpPr>
        <dsp:cNvPr id="0" name=""/>
        <dsp:cNvSpPr/>
      </dsp:nvSpPr>
      <dsp:spPr>
        <a:xfrm>
          <a:off x="3057024" y="2542481"/>
          <a:ext cx="827979" cy="827979"/>
        </a:xfrm>
        <a:prstGeom prst="ellipse">
          <a:avLst/>
        </a:prstGeom>
        <a:solidFill>
          <a:schemeClr val="accent4">
            <a:hueOff val="10118874"/>
            <a:satOff val="-10210"/>
            <a:lumOff val="-108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Autre</a:t>
          </a:r>
          <a:endParaRPr lang="fr-FR" sz="1400" kern="1200" dirty="0"/>
        </a:p>
      </dsp:txBody>
      <dsp:txXfrm>
        <a:off x="3178279" y="2663736"/>
        <a:ext cx="585469" cy="585469"/>
      </dsp:txXfrm>
    </dsp:sp>
    <dsp:sp modelId="{9796628D-587C-4ED7-930F-4A55429A499F}">
      <dsp:nvSpPr>
        <dsp:cNvPr id="0" name=""/>
        <dsp:cNvSpPr/>
      </dsp:nvSpPr>
      <dsp:spPr>
        <a:xfrm>
          <a:off x="2721293" y="1040164"/>
          <a:ext cx="1176078" cy="997533"/>
        </a:xfrm>
        <a:prstGeom prst="ellipse">
          <a:avLst/>
        </a:prstGeom>
        <a:solidFill>
          <a:schemeClr val="accent4">
            <a:hueOff val="15178312"/>
            <a:satOff val="-15314"/>
            <a:lumOff val="-16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Transfert</a:t>
          </a:r>
          <a:endParaRPr lang="fr-FR" sz="1400" kern="1200" dirty="0"/>
        </a:p>
      </dsp:txBody>
      <dsp:txXfrm>
        <a:off x="2893526" y="1186249"/>
        <a:ext cx="831612" cy="705363"/>
      </dsp:txXfrm>
    </dsp:sp>
    <dsp:sp modelId="{E66870F5-EAC8-43C6-86BE-BEA8191F6876}">
      <dsp:nvSpPr>
        <dsp:cNvPr id="0" name=""/>
        <dsp:cNvSpPr/>
      </dsp:nvSpPr>
      <dsp:spPr>
        <a:xfrm>
          <a:off x="3312761" y="1823024"/>
          <a:ext cx="1014871" cy="924463"/>
        </a:xfrm>
        <a:prstGeom prst="ellipse">
          <a:avLst/>
        </a:prstGeom>
        <a:solidFill>
          <a:schemeClr val="accent4">
            <a:hueOff val="20237748"/>
            <a:satOff val="-20419"/>
            <a:lumOff val="-21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Conseil</a:t>
          </a:r>
          <a:endParaRPr lang="fr-FR" sz="1400" kern="1200" dirty="0"/>
        </a:p>
      </dsp:txBody>
      <dsp:txXfrm>
        <a:off x="3461385" y="1958408"/>
        <a:ext cx="717623" cy="65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90A01-CB5F-CD4D-96E8-344836FDE305}">
      <dsp:nvSpPr>
        <dsp:cNvPr id="0" name=""/>
        <dsp:cNvSpPr/>
      </dsp:nvSpPr>
      <dsp:spPr>
        <a:xfrm rot="5400000">
          <a:off x="-203454" y="217453"/>
          <a:ext cx="1356360" cy="94945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Action 1</a:t>
          </a:r>
        </a:p>
      </dsp:txBody>
      <dsp:txXfrm rot="-5400000">
        <a:off x="0" y="488725"/>
        <a:ext cx="949452" cy="406908"/>
      </dsp:txXfrm>
    </dsp:sp>
    <dsp:sp modelId="{092B7657-28B5-EB44-84C1-FBEF03BCF684}">
      <dsp:nvSpPr>
        <dsp:cNvPr id="0" name=""/>
        <dsp:cNvSpPr/>
      </dsp:nvSpPr>
      <dsp:spPr>
        <a:xfrm rot="5400000">
          <a:off x="2890983" y="-1927531"/>
          <a:ext cx="881634" cy="476469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a:t>Partage de connaissances</a:t>
          </a:r>
        </a:p>
        <a:p>
          <a:pPr marL="228600" lvl="2" indent="-114300" algn="l" defTabSz="666750">
            <a:lnSpc>
              <a:spcPct val="90000"/>
            </a:lnSpc>
            <a:spcBef>
              <a:spcPct val="0"/>
            </a:spcBef>
            <a:spcAft>
              <a:spcPct val="15000"/>
            </a:spcAft>
            <a:buChar char="••"/>
          </a:pPr>
          <a:r>
            <a:rPr lang="fr-FR" sz="1500" kern="1200" dirty="0"/>
            <a:t>8 journées techniques</a:t>
          </a:r>
        </a:p>
        <a:p>
          <a:pPr marL="228600" lvl="2" indent="-114300" algn="l" defTabSz="666750">
            <a:lnSpc>
              <a:spcPct val="90000"/>
            </a:lnSpc>
            <a:spcBef>
              <a:spcPct val="0"/>
            </a:spcBef>
            <a:spcAft>
              <a:spcPct val="15000"/>
            </a:spcAft>
            <a:buChar char="••"/>
          </a:pPr>
          <a:r>
            <a:rPr lang="fr-FR" sz="1500" kern="1200" dirty="0"/>
            <a:t>Synthèse biblio et projets</a:t>
          </a:r>
        </a:p>
      </dsp:txBody>
      <dsp:txXfrm rot="-5400000">
        <a:off x="949452" y="57038"/>
        <a:ext cx="4721658" cy="795558"/>
      </dsp:txXfrm>
    </dsp:sp>
    <dsp:sp modelId="{FCF84CA1-AF64-8C44-9502-83997D2BF961}">
      <dsp:nvSpPr>
        <dsp:cNvPr id="0" name=""/>
        <dsp:cNvSpPr/>
      </dsp:nvSpPr>
      <dsp:spPr>
        <a:xfrm rot="5400000">
          <a:off x="-203454" y="1391505"/>
          <a:ext cx="1356360" cy="94945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Action 2</a:t>
          </a:r>
        </a:p>
      </dsp:txBody>
      <dsp:txXfrm rot="-5400000">
        <a:off x="0" y="1662777"/>
        <a:ext cx="949452" cy="406908"/>
      </dsp:txXfrm>
    </dsp:sp>
    <dsp:sp modelId="{D4C6A1DC-7511-3048-8B28-80779786F039}">
      <dsp:nvSpPr>
        <dsp:cNvPr id="0" name=""/>
        <dsp:cNvSpPr/>
      </dsp:nvSpPr>
      <dsp:spPr>
        <a:xfrm rot="5400000">
          <a:off x="2890983" y="-753479"/>
          <a:ext cx="881634" cy="476469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a:t>Remobilisation, frein à l’appropriation</a:t>
          </a:r>
        </a:p>
        <a:p>
          <a:pPr marL="114300" lvl="1" indent="-114300" algn="l" defTabSz="666750">
            <a:lnSpc>
              <a:spcPct val="90000"/>
            </a:lnSpc>
            <a:spcBef>
              <a:spcPct val="0"/>
            </a:spcBef>
            <a:spcAft>
              <a:spcPct val="15000"/>
            </a:spcAft>
            <a:buChar char="••"/>
          </a:pPr>
          <a:r>
            <a:rPr lang="fr-FR" sz="1500" kern="1200" dirty="0"/>
            <a:t>4 ateliers de conception (INRAE)</a:t>
          </a:r>
        </a:p>
        <a:p>
          <a:pPr marL="114300" lvl="1" indent="-114300" algn="l" defTabSz="666750">
            <a:lnSpc>
              <a:spcPct val="90000"/>
            </a:lnSpc>
            <a:spcBef>
              <a:spcPct val="0"/>
            </a:spcBef>
            <a:spcAft>
              <a:spcPct val="15000"/>
            </a:spcAft>
            <a:buChar char="••"/>
          </a:pPr>
          <a:r>
            <a:rPr lang="fr-FR" sz="1500" kern="1200" dirty="0"/>
            <a:t>Enquête « freins et leviers » (LADYSS)</a:t>
          </a:r>
        </a:p>
      </dsp:txBody>
      <dsp:txXfrm rot="-5400000">
        <a:off x="949452" y="1231090"/>
        <a:ext cx="4721658" cy="795558"/>
      </dsp:txXfrm>
    </dsp:sp>
    <dsp:sp modelId="{1E87A92B-1035-F549-941A-CE04050AF6FA}">
      <dsp:nvSpPr>
        <dsp:cNvPr id="0" name=""/>
        <dsp:cNvSpPr/>
      </dsp:nvSpPr>
      <dsp:spPr>
        <a:xfrm rot="5400000">
          <a:off x="-203454" y="2818497"/>
          <a:ext cx="1356360" cy="94945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Action 3</a:t>
          </a:r>
        </a:p>
      </dsp:txBody>
      <dsp:txXfrm rot="-5400000">
        <a:off x="0" y="3089769"/>
        <a:ext cx="949452" cy="406908"/>
      </dsp:txXfrm>
    </dsp:sp>
    <dsp:sp modelId="{6EA743C7-F62B-8E43-82A9-E7E02BB5C5F0}">
      <dsp:nvSpPr>
        <dsp:cNvPr id="0" name=""/>
        <dsp:cNvSpPr/>
      </dsp:nvSpPr>
      <dsp:spPr>
        <a:xfrm rot="5400000">
          <a:off x="2638042" y="673512"/>
          <a:ext cx="1387516" cy="476469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r-FR" sz="1500" b="1" kern="1200" dirty="0"/>
            <a:t>Capitalisation/Diffusion</a:t>
          </a:r>
        </a:p>
        <a:p>
          <a:pPr marL="228600" lvl="2" indent="-114300" algn="l" defTabSz="666750">
            <a:lnSpc>
              <a:spcPct val="90000"/>
            </a:lnSpc>
            <a:spcBef>
              <a:spcPct val="0"/>
            </a:spcBef>
            <a:spcAft>
              <a:spcPct val="15000"/>
            </a:spcAft>
            <a:buChar char="••"/>
          </a:pPr>
          <a:r>
            <a:rPr lang="fr-FR" sz="1500" kern="1200" dirty="0"/>
            <a:t>Restitution des journées, vidéos</a:t>
          </a:r>
        </a:p>
        <a:p>
          <a:pPr marL="228600" lvl="2" indent="-114300" algn="l" defTabSz="666750">
            <a:lnSpc>
              <a:spcPct val="90000"/>
            </a:lnSpc>
            <a:spcBef>
              <a:spcPct val="0"/>
            </a:spcBef>
            <a:spcAft>
              <a:spcPct val="15000"/>
            </a:spcAft>
            <a:buChar char="••"/>
          </a:pPr>
          <a:r>
            <a:rPr lang="fr-FR" sz="1500" kern="1200" dirty="0"/>
            <a:t>Livret Agriculture – Biodiversité ARB (~ 20 pages)</a:t>
          </a:r>
        </a:p>
        <a:p>
          <a:pPr marL="228600" lvl="2" indent="-114300" algn="l" defTabSz="666750">
            <a:lnSpc>
              <a:spcPct val="90000"/>
            </a:lnSpc>
            <a:spcBef>
              <a:spcPct val="0"/>
            </a:spcBef>
            <a:spcAft>
              <a:spcPct val="15000"/>
            </a:spcAft>
            <a:buChar char="••"/>
          </a:pPr>
          <a:r>
            <a:rPr lang="fr-FR" sz="1500" kern="1200" dirty="0"/>
            <a:t>8 courts métrages</a:t>
          </a:r>
        </a:p>
      </dsp:txBody>
      <dsp:txXfrm rot="-5400000">
        <a:off x="949453" y="2429835"/>
        <a:ext cx="4696963" cy="1252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28C1820-7C1E-4934-8DB6-D9658E335463}" type="datetimeFigureOut">
              <a:rPr lang="fr-FR" smtClean="0"/>
              <a:t>13/12/2022</a:t>
            </a:fld>
            <a:endParaRPr lang="fr-FR" dirty="0"/>
          </a:p>
        </p:txBody>
      </p:sp>
      <p:sp>
        <p:nvSpPr>
          <p:cNvPr id="4" name="Espace réservé du pied de pa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D105650-199A-4EAC-A996-11AC29191EBE}" type="slidenum">
              <a:rPr lang="fr-FR" smtClean="0"/>
              <a:t>‹N°›</a:t>
            </a:fld>
            <a:endParaRPr lang="fr-FR" dirty="0"/>
          </a:p>
        </p:txBody>
      </p:sp>
    </p:spTree>
    <p:extLst>
      <p:ext uri="{BB962C8B-B14F-4D97-AF65-F5344CB8AC3E}">
        <p14:creationId xmlns:p14="http://schemas.microsoft.com/office/powerpoint/2010/main" val="4124566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13/12/2022</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32915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62202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E10F2-9295-EC43-879A-2A7A68F7FA3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99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74110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dirty="0"/>
          </a:p>
        </p:txBody>
      </p:sp>
    </p:spTree>
    <p:extLst>
      <p:ext uri="{BB962C8B-B14F-4D97-AF65-F5344CB8AC3E}">
        <p14:creationId xmlns:p14="http://schemas.microsoft.com/office/powerpoint/2010/main" val="8341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192651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94715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241749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93701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75590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410609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165328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494282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25/10/2022 </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smtClean="0"/>
              <a:t>Présentation AAP PNDAR CASDAR - AAP Démultiplication</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57813B50-CF08-9746-8F21-A300900EEC76}"/>
              </a:ext>
            </a:extLst>
          </p:cNvPr>
          <p:cNvPicPr>
            <a:picLocks noChangeAspect="1"/>
          </p:cNvPicPr>
          <p:nvPr userDrawn="1"/>
        </p:nvPicPr>
        <p:blipFill>
          <a:blip r:embed="rId2">
            <a:alphaModFix/>
          </a:blip>
          <a:stretch>
            <a:fillRect/>
          </a:stretch>
        </p:blipFill>
        <p:spPr>
          <a:xfrm>
            <a:off x="360000" y="180000"/>
            <a:ext cx="5148000" cy="3199163"/>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smtClean="0"/>
              <a:t>25/10/2022 </a:t>
            </a:r>
            <a:endParaRPr lang="fr-FR" cap="all" dirty="0"/>
          </a:p>
        </p:txBody>
      </p:sp>
      <p:sp>
        <p:nvSpPr>
          <p:cNvPr id="3" name="Espace réservé du pied de page 2"/>
          <p:cNvSpPr>
            <a:spLocks noGrp="1"/>
          </p:cNvSpPr>
          <p:nvPr>
            <p:ph type="ftr" sz="quarter" idx="11"/>
          </p:nvPr>
        </p:nvSpPr>
        <p:spPr bwMode="gray"/>
        <p:txBody>
          <a:bodyPr/>
          <a:lstStyle/>
          <a:p>
            <a:r>
              <a:rPr lang="fr-FR" dirty="0" smtClean="0"/>
              <a:t>Présentation AAP PNDAR CASDAR - AAP Démultiplication</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0DBFEE88-8871-4A4E-B8D6-E1541C01D8A4}"/>
              </a:ext>
            </a:extLst>
          </p:cNvPr>
          <p:cNvPicPr>
            <a:picLocks noChangeAspect="1"/>
          </p:cNvPicPr>
          <p:nvPr userDrawn="1"/>
        </p:nvPicPr>
        <p:blipFill>
          <a:blip r:embed="rId2">
            <a:alphaModFix/>
          </a:blip>
          <a:stretch>
            <a:fillRect/>
          </a:stretch>
        </p:blipFill>
        <p:spPr>
          <a:xfrm>
            <a:off x="180000" y="180000"/>
            <a:ext cx="2555976" cy="158838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smtClean="0"/>
              <a:t>25/10/2022 </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Présentation AAP PNDAR CASDAR - AAP Démultiplication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smtClean="0"/>
              <a:t>25/10/2022 </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Présentation AAP PNDAR CASDAR - AAP Démultiplication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smtClean="0"/>
              <a:t>25/10/2022 </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Présentation AAP PNDAR CASDAR - AAP Démultiplication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dirty="0" smtClean="0"/>
              <a:t>25/10/2022 </a:t>
            </a:r>
            <a:endParaRPr lang="fr-FR" cap="all" dirty="0"/>
          </a:p>
        </p:txBody>
      </p:sp>
      <p:sp>
        <p:nvSpPr>
          <p:cNvPr id="6" name="Espace réservé du pied de page 5"/>
          <p:cNvSpPr>
            <a:spLocks noGrp="1"/>
          </p:cNvSpPr>
          <p:nvPr>
            <p:ph type="ftr" sz="quarter" idx="11"/>
          </p:nvPr>
        </p:nvSpPr>
        <p:spPr bwMode="gray"/>
        <p:txBody>
          <a:bodyPr/>
          <a:lstStyle/>
          <a:p>
            <a:r>
              <a:rPr lang="fr-FR" dirty="0" smtClean="0"/>
              <a:t>Présentation AAP PNDAR CASDAR - AAP Démultiplication</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dirty="0" smtClean="0"/>
              <a:t>25/10/2022 </a:t>
            </a:r>
            <a:endParaRPr lang="fr-FR" dirty="0"/>
          </a:p>
        </p:txBody>
      </p:sp>
      <p:sp>
        <p:nvSpPr>
          <p:cNvPr id="5" name="Espace réservé du pied de page 4"/>
          <p:cNvSpPr>
            <a:spLocks noGrp="1"/>
          </p:cNvSpPr>
          <p:nvPr>
            <p:ph type="ftr" sz="quarter" idx="11"/>
          </p:nvPr>
        </p:nvSpPr>
        <p:spPr/>
        <p:txBody>
          <a:bodyPr/>
          <a:lstStyle/>
          <a:p>
            <a:r>
              <a:rPr lang="fr-FR" dirty="0" smtClean="0"/>
              <a:t>Présentation AAP PNDAR CASDAR - AAP Démultiplication</a:t>
            </a:r>
            <a:endParaRPr lang="fr-FR" dirty="0"/>
          </a:p>
        </p:txBody>
      </p:sp>
      <p:sp>
        <p:nvSpPr>
          <p:cNvPr id="6" name="Espace réservé du numéro de diapositive 5"/>
          <p:cNvSpPr>
            <a:spLocks noGrp="1"/>
          </p:cNvSpPr>
          <p:nvPr>
            <p:ph type="sldNum" sz="quarter" idx="12"/>
          </p:nvPr>
        </p:nvSpPr>
        <p:spPr/>
        <p:txBody>
          <a:bodyPr/>
          <a:lstStyle/>
          <a:p>
            <a:fld id="{68C7F239-B98E-44F5-BD9B-B355FFE005EF}" type="slidenum">
              <a:rPr lang="fr-FR" smtClean="0"/>
              <a:t>‹N°›</a:t>
            </a:fld>
            <a:endParaRPr lang="fr-FR" dirty="0"/>
          </a:p>
        </p:txBody>
      </p:sp>
    </p:spTree>
    <p:extLst>
      <p:ext uri="{BB962C8B-B14F-4D97-AF65-F5344CB8AC3E}">
        <p14:creationId xmlns:p14="http://schemas.microsoft.com/office/powerpoint/2010/main" val="91480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Cliquez et modifiez le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66C7C90-0537-1842-A313-067B4DE25590}" type="datetime1">
              <a:rPr lang="fr-FR" smtClean="0">
                <a:solidFill>
                  <a:prstClr val="black">
                    <a:tint val="75000"/>
                  </a:prstClr>
                </a:solidFill>
                <a:latin typeface="Calibri"/>
              </a:rPr>
              <a:t>13/12/2022</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F7349F80-C597-6D41-8A01-30FDCB97DAA0}" type="slidenum">
              <a:rPr lang="fr-FR" smtClean="0">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90410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smtClean="0"/>
              <a:t>25/10/2022 </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smtClean="0"/>
              <a:t>Présentation AAP PNDAR CASDAR - AAP Démultiplication</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F176ADA7-ED94-2C4D-AEFD-A8F236FE5E17}"/>
              </a:ext>
            </a:extLst>
          </p:cNvPr>
          <p:cNvPicPr>
            <a:picLocks noChangeAspect="1"/>
          </p:cNvPicPr>
          <p:nvPr userDrawn="1"/>
        </p:nvPicPr>
        <p:blipFill>
          <a:blip r:embed="rId10">
            <a:alphaModFix/>
          </a:blip>
          <a:stretch>
            <a:fillRect/>
          </a:stretch>
        </p:blipFill>
        <p:spPr>
          <a:xfrm>
            <a:off x="288000" y="108000"/>
            <a:ext cx="899624" cy="55906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 id="2147483814" r:id="rId8"/>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agrofile.f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s://rd-agri.fr/detail/PROJET/casdar_projet_19aar00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tif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tiff"/><Relationship Id="rId5" Type="http://schemas.openxmlformats.org/officeDocument/2006/relationships/image" Target="../media/image17.tiff"/><Relationship Id="rId10" Type="http://schemas.openxmlformats.org/officeDocument/2006/relationships/image" Target="../media/image22.png"/><Relationship Id="rId4" Type="http://schemas.openxmlformats.org/officeDocument/2006/relationships/image" Target="../media/image16.tiff"/><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6.inrae.fr/ideas-agrifood/Plateforme-d-appui/Nos-outils/Atelier-de-conception"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tiff"/></Relationships>
</file>

<file path=ppt/slides/_rels/slide26.xml.rels><?xml version="1.0" encoding="UTF-8" standalone="yes"?>
<Relationships xmlns="http://schemas.openxmlformats.org/package/2006/relationships"><Relationship Id="rId3" Type="http://schemas.openxmlformats.org/officeDocument/2006/relationships/hyperlink" Target="http://www.agrofile.fr/mobidif/" TargetMode="External"/><Relationship Id="rId2" Type="http://schemas.openxmlformats.org/officeDocument/2006/relationships/hyperlink" Target="https://rd-agri.fr/detail/PROJET/casdar_projet_19aar002" TargetMode="External"/><Relationship Id="rId1" Type="http://schemas.openxmlformats.org/officeDocument/2006/relationships/slideLayout" Target="../slideLayouts/slideLayout7.xml"/><Relationship Id="rId5" Type="http://schemas.openxmlformats.org/officeDocument/2006/relationships/image" Target="../media/image30.tiff"/><Relationship Id="rId4" Type="http://schemas.openxmlformats.org/officeDocument/2006/relationships/image" Target="../media/image29.tiff"/></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valentin@agrofile.fr"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hyperlink" Target="http://www.facebook.com/Agroforesterie.IledeFrance/" TargetMode="External"/><Relationship Id="rId4" Type="http://schemas.openxmlformats.org/officeDocument/2006/relationships/hyperlink" Target="http://www.agrofile.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ranceagrimer.fr/Accompagner/CASDAR-Recherche-appliquee-et-genetique/CASDAR-Appel-a-projet-Demultiplication" TargetMode="External"/><Relationship Id="rId1" Type="http://schemas.openxmlformats.org/officeDocument/2006/relationships/slideLayout" Target="../slideLayouts/slideLayout6.xml"/><Relationship Id="rId5" Type="http://schemas.openxmlformats.org/officeDocument/2006/relationships/hyperlink" Target="mailto:aap.demultiplication@franceagrimer.fr" TargetMode="Externa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microsoft.com/office/2007/relationships/hdphoto" Target="../media/hdphoto1.wdp"/><Relationship Id="rId3" Type="http://schemas.openxmlformats.org/officeDocument/2006/relationships/image" Target="../media/image4.jpg"/><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Data" Target="../diagrams/data1.xml"/><Relationship Id="rId11" Type="http://schemas.openxmlformats.org/officeDocument/2006/relationships/image" Target="../media/image5.jpg"/><Relationship Id="rId5" Type="http://schemas.openxmlformats.org/officeDocument/2006/relationships/image" Target="../media/image3.jp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075806"/>
            <a:ext cx="8424000" cy="720000"/>
          </a:xfrm>
        </p:spPr>
        <p:txBody>
          <a:bodyPr/>
          <a:lstStyle/>
          <a:p>
            <a:r>
              <a:rPr lang="fr-FR" dirty="0"/>
              <a:t>AAP CASDAR PNDAR -  </a:t>
            </a:r>
            <a:r>
              <a:rPr lang="fr-FR" dirty="0" smtClean="0"/>
              <a:t>AAP Démultiplication </a:t>
            </a:r>
            <a:br>
              <a:rPr lang="fr-FR" dirty="0" smtClean="0"/>
            </a:br>
            <a:r>
              <a:rPr lang="fr-FR" sz="1800" i="1" dirty="0" smtClean="0"/>
              <a:t/>
            </a:r>
            <a:br>
              <a:rPr lang="fr-FR" sz="1800" i="1" dirty="0" smtClean="0"/>
            </a:br>
            <a:r>
              <a:rPr lang="fr-FR" sz="1800" i="1" dirty="0" smtClean="0"/>
              <a:t>Année 2023</a:t>
            </a:r>
            <a:endParaRPr lang="fr-FR" sz="1800" i="1"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8" name="Image 7"/>
          <p:cNvPicPr>
            <a:picLocks noChangeAspect="1"/>
          </p:cNvPicPr>
          <p:nvPr/>
        </p:nvPicPr>
        <p:blipFill>
          <a:blip r:embed="rId3"/>
          <a:stretch>
            <a:fillRect/>
          </a:stretch>
        </p:blipFill>
        <p:spPr>
          <a:xfrm>
            <a:off x="7884368" y="97905"/>
            <a:ext cx="1103121" cy="492465"/>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50345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723238"/>
            <a:ext cx="8424000" cy="776442"/>
          </a:xfrm>
        </p:spPr>
        <p:txBody>
          <a:bodyPr/>
          <a:lstStyle/>
          <a:p>
            <a:pPr>
              <a:defRPr/>
            </a:pPr>
            <a:r>
              <a:rPr lang="fr-FR" dirty="0" smtClean="0"/>
              <a:t>AAP Démultiplication : Les attentes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10</a:t>
            </a:fld>
            <a:endParaRPr lang="fr-FR" dirty="0"/>
          </a:p>
        </p:txBody>
      </p:sp>
      <p:sp>
        <p:nvSpPr>
          <p:cNvPr id="6" name="Espace réservé du contenu 5"/>
          <p:cNvSpPr>
            <a:spLocks noGrp="1"/>
          </p:cNvSpPr>
          <p:nvPr>
            <p:ph sz="quarter" idx="14"/>
          </p:nvPr>
        </p:nvSpPr>
        <p:spPr bwMode="auto">
          <a:xfrm>
            <a:off x="285049" y="1110653"/>
            <a:ext cx="8424000" cy="3381395"/>
          </a:xfrm>
        </p:spPr>
        <p:txBody>
          <a:bodyPr/>
          <a:lstStyle/>
          <a:p>
            <a:pPr marL="171450" indent="-171450" algn="just">
              <a:buFont typeface="Arial"/>
              <a:buChar char="•"/>
              <a:defRPr/>
            </a:pPr>
            <a:endParaRPr lang="fr-FR" sz="800" u="sng" dirty="0" smtClean="0"/>
          </a:p>
          <a:p>
            <a:pPr marL="171450" indent="-171450" algn="just">
              <a:buFont typeface="Arial"/>
              <a:buChar char="•"/>
              <a:defRPr/>
            </a:pPr>
            <a:r>
              <a:rPr lang="fr-FR" sz="1400" u="sng" dirty="0" smtClean="0"/>
              <a:t>Types </a:t>
            </a:r>
            <a:r>
              <a:rPr lang="fr-FR" sz="1400" u="sng" dirty="0"/>
              <a:t>de projets </a:t>
            </a:r>
            <a:r>
              <a:rPr lang="fr-FR" sz="1400" u="sng" dirty="0" smtClean="0"/>
              <a:t>attendus </a:t>
            </a:r>
            <a:r>
              <a:rPr lang="fr-FR" sz="1400" dirty="0" smtClean="0"/>
              <a:t>: </a:t>
            </a:r>
          </a:p>
          <a:p>
            <a:pPr marL="423450" lvl="1" indent="-171450" algn="just">
              <a:spcAft>
                <a:spcPts val="0"/>
              </a:spcAft>
              <a:buFont typeface="Arial"/>
              <a:buChar char="•"/>
              <a:defRPr/>
            </a:pPr>
            <a:r>
              <a:rPr lang="fr-FR" sz="1200" dirty="0" smtClean="0">
                <a:solidFill>
                  <a:srgbClr val="0070C0"/>
                </a:solidFill>
              </a:rPr>
              <a:t>Méthodes </a:t>
            </a:r>
            <a:r>
              <a:rPr lang="fr-FR" sz="1200" dirty="0">
                <a:solidFill>
                  <a:srgbClr val="0070C0"/>
                </a:solidFill>
              </a:rPr>
              <a:t>concrètes</a:t>
            </a:r>
            <a:r>
              <a:rPr lang="fr-FR" sz="1200" dirty="0"/>
              <a:t>, </a:t>
            </a:r>
            <a:r>
              <a:rPr lang="fr-FR" sz="1200" dirty="0">
                <a:solidFill>
                  <a:srgbClr val="0070C0"/>
                </a:solidFill>
              </a:rPr>
              <a:t>diversifiées</a:t>
            </a:r>
            <a:r>
              <a:rPr lang="fr-FR" sz="1200" dirty="0"/>
              <a:t>, </a:t>
            </a:r>
            <a:r>
              <a:rPr lang="fr-FR" sz="1200" dirty="0">
                <a:solidFill>
                  <a:srgbClr val="0070C0"/>
                </a:solidFill>
              </a:rPr>
              <a:t>explicites</a:t>
            </a:r>
            <a:r>
              <a:rPr lang="fr-FR" sz="1200" dirty="0"/>
              <a:t> et </a:t>
            </a:r>
            <a:r>
              <a:rPr lang="fr-FR" sz="1200" dirty="0">
                <a:solidFill>
                  <a:srgbClr val="0070C0"/>
                </a:solidFill>
              </a:rPr>
              <a:t>reproductibles</a:t>
            </a:r>
            <a:r>
              <a:rPr lang="fr-FR" sz="1200" dirty="0"/>
              <a:t>, </a:t>
            </a:r>
            <a:r>
              <a:rPr lang="fr-FR" sz="1200" dirty="0">
                <a:solidFill>
                  <a:srgbClr val="0070C0"/>
                </a:solidFill>
              </a:rPr>
              <a:t>d'implication et de transmission des résultats aux agriculteurs </a:t>
            </a:r>
            <a:r>
              <a:rPr lang="fr-FR" sz="1200" dirty="0"/>
              <a:t>(dont démonstrations, </a:t>
            </a:r>
            <a:r>
              <a:rPr lang="fr-FR" sz="1200" dirty="0" smtClean="0"/>
              <a:t>expérimentations chez et avec les agriculteurs) (connaissances, outils, techniques, etc.. Qui permettent aussi de lever </a:t>
            </a:r>
            <a:r>
              <a:rPr lang="fr-FR" sz="1200" dirty="0"/>
              <a:t>des freins aux </a:t>
            </a:r>
            <a:r>
              <a:rPr lang="fr-FR" sz="1200" dirty="0" smtClean="0"/>
              <a:t>transitions)</a:t>
            </a:r>
          </a:p>
          <a:p>
            <a:pPr marL="423450" lvl="1" indent="-171450" algn="just">
              <a:spcAft>
                <a:spcPts val="0"/>
              </a:spcAft>
              <a:buFont typeface="Arial"/>
              <a:buChar char="•"/>
              <a:defRPr/>
            </a:pPr>
            <a:endParaRPr lang="fr-FR" sz="800" dirty="0"/>
          </a:p>
          <a:p>
            <a:pPr marL="423450" lvl="1" indent="-171450" algn="just">
              <a:spcAft>
                <a:spcPts val="0"/>
              </a:spcAft>
              <a:buFont typeface="Arial"/>
              <a:buChar char="•"/>
              <a:defRPr/>
            </a:pPr>
            <a:r>
              <a:rPr lang="fr-FR" sz="1200" dirty="0"/>
              <a:t>Méthodes, outils, apprentissages de références – raisonnements –</a:t>
            </a:r>
            <a:r>
              <a:rPr lang="fr-FR" sz="1200" dirty="0" smtClean="0"/>
              <a:t> </a:t>
            </a:r>
            <a:r>
              <a:rPr lang="fr-FR" sz="1200" dirty="0"/>
              <a:t>compétences pour accompagner à la </a:t>
            </a:r>
            <a:r>
              <a:rPr lang="fr-FR" sz="1200" dirty="0">
                <a:solidFill>
                  <a:srgbClr val="0070C0"/>
                </a:solidFill>
              </a:rPr>
              <a:t>conduite des changement, </a:t>
            </a:r>
            <a:r>
              <a:rPr lang="fr-FR" sz="1200" dirty="0"/>
              <a:t>lever les </a:t>
            </a:r>
            <a:r>
              <a:rPr lang="fr-FR" sz="1200" dirty="0">
                <a:solidFill>
                  <a:srgbClr val="0070C0"/>
                </a:solidFill>
              </a:rPr>
              <a:t>freins aux transitons</a:t>
            </a:r>
            <a:r>
              <a:rPr lang="fr-FR" sz="1200" dirty="0"/>
              <a:t>, aider les </a:t>
            </a:r>
            <a:r>
              <a:rPr lang="fr-FR" sz="1200" dirty="0">
                <a:solidFill>
                  <a:srgbClr val="0070C0"/>
                </a:solidFill>
              </a:rPr>
              <a:t>processus d’analyse, d’évaluation, de conception et de décision</a:t>
            </a:r>
            <a:r>
              <a:rPr lang="fr-FR" sz="1200" dirty="0"/>
              <a:t>, pour mettre en place les transitions, les re-conceptions, afin de gagner en autonomie et en résilience  </a:t>
            </a:r>
            <a:r>
              <a:rPr lang="fr-FR" sz="1200" dirty="0" smtClean="0"/>
              <a:t>(    agriculteurs </a:t>
            </a:r>
            <a:r>
              <a:rPr lang="fr-FR" sz="1200" dirty="0"/>
              <a:t>et conseillers</a:t>
            </a:r>
            <a:r>
              <a:rPr lang="fr-FR" sz="1200" dirty="0" smtClean="0"/>
              <a:t>)</a:t>
            </a:r>
          </a:p>
          <a:p>
            <a:pPr marL="423450" lvl="1" indent="-171450" algn="just">
              <a:spcAft>
                <a:spcPts val="0"/>
              </a:spcAft>
              <a:buFont typeface="Arial"/>
              <a:buChar char="•"/>
              <a:defRPr/>
            </a:pPr>
            <a:endParaRPr lang="fr-FR" sz="800" dirty="0"/>
          </a:p>
          <a:p>
            <a:pPr marL="423450" lvl="1" indent="-171450" algn="just">
              <a:spcAft>
                <a:spcPts val="0"/>
              </a:spcAft>
              <a:buFont typeface="Arial"/>
              <a:buChar char="•"/>
              <a:defRPr/>
            </a:pPr>
            <a:r>
              <a:rPr lang="fr-FR" sz="1200" dirty="0"/>
              <a:t>Conduite d</a:t>
            </a:r>
            <a:r>
              <a:rPr lang="fr-FR" sz="1200" dirty="0">
                <a:solidFill>
                  <a:srgbClr val="0070C0"/>
                </a:solidFill>
              </a:rPr>
              <a:t>'animation </a:t>
            </a:r>
            <a:r>
              <a:rPr lang="fr-FR" sz="1200" dirty="0"/>
              <a:t>et </a:t>
            </a:r>
            <a:r>
              <a:rPr lang="fr-FR" sz="1200" dirty="0">
                <a:solidFill>
                  <a:srgbClr val="0070C0"/>
                </a:solidFill>
              </a:rPr>
              <a:t>facilitation d'échanges </a:t>
            </a:r>
            <a:r>
              <a:rPr lang="fr-FR" sz="1200" dirty="0"/>
              <a:t>de pratiques entre agriculteurs et de réalisation de </a:t>
            </a:r>
            <a:r>
              <a:rPr lang="fr-FR" sz="1200" dirty="0">
                <a:solidFill>
                  <a:srgbClr val="0070C0"/>
                </a:solidFill>
              </a:rPr>
              <a:t>synthèses</a:t>
            </a:r>
            <a:r>
              <a:rPr lang="fr-FR" sz="1200" dirty="0"/>
              <a:t> (repérer/analyser/transférer/concevoir</a:t>
            </a:r>
            <a:r>
              <a:rPr lang="fr-FR" sz="1200" dirty="0" smtClean="0"/>
              <a:t>)</a:t>
            </a:r>
          </a:p>
          <a:p>
            <a:pPr marL="423450" lvl="1" indent="-171450" algn="just">
              <a:spcAft>
                <a:spcPts val="0"/>
              </a:spcAft>
              <a:buFont typeface="Arial"/>
              <a:buChar char="•"/>
              <a:defRPr/>
            </a:pPr>
            <a:endParaRPr lang="fr-FR" sz="800" dirty="0" smtClean="0"/>
          </a:p>
          <a:p>
            <a:pPr marL="423450" lvl="1" indent="-171450" algn="just">
              <a:spcAft>
                <a:spcPts val="0"/>
              </a:spcAft>
              <a:buFont typeface="Arial"/>
              <a:buChar char="•"/>
              <a:defRPr/>
            </a:pPr>
            <a:r>
              <a:rPr lang="fr-FR" sz="1200" dirty="0"/>
              <a:t>Méthodes, programmes d’</a:t>
            </a:r>
            <a:r>
              <a:rPr lang="fr-FR" sz="1200" dirty="0">
                <a:solidFill>
                  <a:srgbClr val="0070C0"/>
                </a:solidFill>
              </a:rPr>
              <a:t>accompagnements</a:t>
            </a:r>
            <a:r>
              <a:rPr lang="fr-FR" sz="1200" dirty="0"/>
              <a:t> ou de </a:t>
            </a:r>
            <a:r>
              <a:rPr lang="fr-FR" sz="1200" dirty="0">
                <a:solidFill>
                  <a:srgbClr val="0070C0"/>
                </a:solidFill>
              </a:rPr>
              <a:t>conseils stratégique</a:t>
            </a:r>
            <a:r>
              <a:rPr lang="fr-FR" sz="1200" dirty="0"/>
              <a:t> collectifs ou individuels, </a:t>
            </a:r>
            <a:r>
              <a:rPr lang="fr-FR" sz="1200" dirty="0" smtClean="0"/>
              <a:t>renforcés, </a:t>
            </a:r>
            <a:r>
              <a:rPr lang="fr-FR" sz="1200" dirty="0">
                <a:solidFill>
                  <a:srgbClr val="0070C0"/>
                </a:solidFill>
              </a:rPr>
              <a:t>Ingénierie de formation</a:t>
            </a:r>
          </a:p>
          <a:p>
            <a:pPr marL="423450" lvl="1" indent="-171450" algn="just">
              <a:spcAft>
                <a:spcPts val="0"/>
              </a:spcAft>
              <a:buFont typeface="Arial"/>
              <a:buChar char="•"/>
              <a:defRPr/>
            </a:pPr>
            <a:endParaRPr lang="fr-FR" sz="1200" dirty="0" smtClean="0"/>
          </a:p>
        </p:txBody>
      </p:sp>
      <p:pic>
        <p:nvPicPr>
          <p:cNvPr id="8" name="Image 7"/>
          <p:cNvPicPr>
            <a:picLocks noChangeAspect="1"/>
          </p:cNvPicPr>
          <p:nvPr/>
        </p:nvPicPr>
        <p:blipFill>
          <a:blip r:embed="rId3"/>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982011330" name="Image 982011329"/>
          <p:cNvPicPr>
            <a:picLocks noChangeAspect="1"/>
          </p:cNvPicPr>
          <p:nvPr/>
        </p:nvPicPr>
        <p:blipFill>
          <a:blip r:embed="rId4"/>
          <a:stretch/>
        </p:blipFill>
        <p:spPr bwMode="auto">
          <a:xfrm>
            <a:off x="285049" y="97904"/>
            <a:ext cx="1022742" cy="606882"/>
          </a:xfrm>
          <a:prstGeom prst="rect">
            <a:avLst/>
          </a:prstGeom>
        </p:spPr>
      </p:pic>
      <p:cxnSp>
        <p:nvCxnSpPr>
          <p:cNvPr id="7" name="Connecteur droit avec flèche 6"/>
          <p:cNvCxnSpPr/>
          <p:nvPr/>
        </p:nvCxnSpPr>
        <p:spPr>
          <a:xfrm>
            <a:off x="7706288" y="2942835"/>
            <a:ext cx="216024"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34053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723238"/>
            <a:ext cx="8424000" cy="776442"/>
          </a:xfrm>
        </p:spPr>
        <p:txBody>
          <a:bodyPr/>
          <a:lstStyle/>
          <a:p>
            <a:pPr>
              <a:defRPr/>
            </a:pPr>
            <a:r>
              <a:rPr lang="fr-FR" dirty="0" smtClean="0"/>
              <a:t>AAP Démultiplication : Les attentes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11</a:t>
            </a:fld>
            <a:endParaRPr lang="fr-FR" dirty="0"/>
          </a:p>
        </p:txBody>
      </p:sp>
      <p:sp>
        <p:nvSpPr>
          <p:cNvPr id="6" name="Espace réservé du contenu 5"/>
          <p:cNvSpPr>
            <a:spLocks noGrp="1"/>
          </p:cNvSpPr>
          <p:nvPr>
            <p:ph sz="quarter" idx="14"/>
          </p:nvPr>
        </p:nvSpPr>
        <p:spPr bwMode="auto">
          <a:xfrm>
            <a:off x="359999" y="1347614"/>
            <a:ext cx="8424000" cy="3309387"/>
          </a:xfrm>
        </p:spPr>
        <p:txBody>
          <a:bodyPr/>
          <a:lstStyle/>
          <a:p>
            <a:pPr marL="171450" indent="-171450" algn="just">
              <a:buFont typeface="Arial"/>
              <a:buChar char="•"/>
              <a:defRPr/>
            </a:pPr>
            <a:endParaRPr lang="fr-FR" sz="800" u="sng" dirty="0" smtClean="0"/>
          </a:p>
          <a:p>
            <a:pPr marL="171450" indent="-171450" algn="just">
              <a:buFont typeface="Arial"/>
              <a:buChar char="•"/>
              <a:defRPr/>
            </a:pPr>
            <a:r>
              <a:rPr lang="fr-FR" sz="1400" u="sng" dirty="0" smtClean="0"/>
              <a:t>Types </a:t>
            </a:r>
            <a:r>
              <a:rPr lang="fr-FR" sz="1400" u="sng" dirty="0"/>
              <a:t>de projets </a:t>
            </a:r>
            <a:r>
              <a:rPr lang="fr-FR" sz="1400" u="sng" dirty="0" smtClean="0"/>
              <a:t>attendus (suite)</a:t>
            </a:r>
            <a:r>
              <a:rPr lang="fr-FR" sz="1400" dirty="0" smtClean="0"/>
              <a:t>: </a:t>
            </a:r>
          </a:p>
          <a:p>
            <a:pPr marL="423450" lvl="1" indent="-171450" algn="just">
              <a:spcAft>
                <a:spcPts val="0"/>
              </a:spcAft>
              <a:buFont typeface="Arial"/>
              <a:buChar char="•"/>
              <a:defRPr/>
            </a:pPr>
            <a:r>
              <a:rPr lang="fr-FR" sz="1200" dirty="0" smtClean="0">
                <a:solidFill>
                  <a:srgbClr val="0070C0"/>
                </a:solidFill>
              </a:rPr>
              <a:t>Méthodes</a:t>
            </a:r>
            <a:r>
              <a:rPr lang="fr-FR" sz="1200" dirty="0">
                <a:solidFill>
                  <a:srgbClr val="0070C0"/>
                </a:solidFill>
              </a:rPr>
              <a:t>, outils, stratégies et programmes de conseil stratégique</a:t>
            </a:r>
            <a:r>
              <a:rPr lang="fr-FR" sz="1200" dirty="0"/>
              <a:t> individuel et/ou collectif </a:t>
            </a:r>
            <a:r>
              <a:rPr lang="fr-FR" sz="1200" dirty="0">
                <a:solidFill>
                  <a:srgbClr val="0070C0"/>
                </a:solidFill>
              </a:rPr>
              <a:t>à destination des conseillers </a:t>
            </a:r>
            <a:r>
              <a:rPr lang="fr-FR" sz="1200" dirty="0"/>
              <a:t>(de tout organisme) pour accompagner les agriculteurs dans leur </a:t>
            </a:r>
            <a:r>
              <a:rPr lang="fr-FR" sz="1200" dirty="0">
                <a:solidFill>
                  <a:srgbClr val="0070C0"/>
                </a:solidFill>
              </a:rPr>
              <a:t>processus de </a:t>
            </a:r>
            <a:r>
              <a:rPr lang="fr-FR" sz="1200" dirty="0" smtClean="0">
                <a:solidFill>
                  <a:srgbClr val="0070C0"/>
                </a:solidFill>
              </a:rPr>
              <a:t>décision</a:t>
            </a:r>
          </a:p>
          <a:p>
            <a:pPr marL="423450" lvl="1" indent="-171450" algn="just">
              <a:spcAft>
                <a:spcPts val="0"/>
              </a:spcAft>
              <a:buFont typeface="Arial"/>
              <a:buChar char="•"/>
              <a:defRPr/>
            </a:pPr>
            <a:endParaRPr lang="fr-FR" sz="800" dirty="0">
              <a:solidFill>
                <a:srgbClr val="0070C0"/>
              </a:solidFill>
            </a:endParaRPr>
          </a:p>
          <a:p>
            <a:pPr marL="423450" lvl="1" indent="-171450" algn="just">
              <a:spcAft>
                <a:spcPts val="0"/>
              </a:spcAft>
              <a:buFont typeface="Arial"/>
              <a:buChar char="•"/>
              <a:defRPr/>
            </a:pPr>
            <a:r>
              <a:rPr lang="fr-FR" sz="1200" dirty="0"/>
              <a:t>Actions structurées destinées à des </a:t>
            </a:r>
            <a:r>
              <a:rPr lang="fr-FR" sz="1200" dirty="0">
                <a:solidFill>
                  <a:srgbClr val="0070C0"/>
                </a:solidFill>
              </a:rPr>
              <a:t>collectifs de conseillers / accompagnateurs </a:t>
            </a:r>
            <a:r>
              <a:rPr lang="fr-FR" sz="1200" dirty="0"/>
              <a:t>afin qu'ils </a:t>
            </a:r>
            <a:r>
              <a:rPr lang="fr-FR" sz="1200" dirty="0">
                <a:solidFill>
                  <a:srgbClr val="0070C0"/>
                </a:solidFill>
              </a:rPr>
              <a:t>partagent leurs expériences</a:t>
            </a:r>
            <a:r>
              <a:rPr lang="fr-FR" sz="1200" dirty="0"/>
              <a:t>, expertises et méthodes en matière d'accompagnement stratégique du projet de transition agro-écologique de chaque agriculteur dans son contexte territorial et de filière </a:t>
            </a:r>
            <a:r>
              <a:rPr lang="fr-FR" sz="1200" dirty="0" smtClean="0"/>
              <a:t>précis</a:t>
            </a:r>
          </a:p>
          <a:p>
            <a:pPr marL="423450" lvl="1" indent="-171450" algn="just">
              <a:spcAft>
                <a:spcPts val="0"/>
              </a:spcAft>
              <a:buFont typeface="Arial"/>
              <a:buChar char="•"/>
              <a:defRPr/>
            </a:pPr>
            <a:endParaRPr lang="fr-FR" sz="800" dirty="0" smtClean="0"/>
          </a:p>
          <a:p>
            <a:pPr marL="423450" lvl="1" indent="-171450" algn="just">
              <a:spcAft>
                <a:spcPts val="0"/>
              </a:spcAft>
              <a:buFont typeface="Arial"/>
              <a:buChar char="•"/>
              <a:defRPr/>
            </a:pPr>
            <a:r>
              <a:rPr lang="fr-FR" sz="1200" dirty="0" smtClean="0"/>
              <a:t>Outils </a:t>
            </a:r>
            <a:r>
              <a:rPr lang="fr-FR" sz="1200" dirty="0"/>
              <a:t>de </a:t>
            </a:r>
            <a:r>
              <a:rPr lang="fr-FR" sz="1200" dirty="0">
                <a:solidFill>
                  <a:srgbClr val="0070C0"/>
                </a:solidFill>
              </a:rPr>
              <a:t>partage</a:t>
            </a:r>
            <a:r>
              <a:rPr lang="fr-FR" sz="1200" dirty="0"/>
              <a:t> et </a:t>
            </a:r>
            <a:r>
              <a:rPr lang="fr-FR" sz="1200" dirty="0">
                <a:solidFill>
                  <a:srgbClr val="0070C0"/>
                </a:solidFill>
              </a:rPr>
              <a:t>de capitalisation </a:t>
            </a:r>
            <a:r>
              <a:rPr lang="fr-FR" sz="1200" dirty="0"/>
              <a:t>pour </a:t>
            </a:r>
            <a:r>
              <a:rPr lang="fr-FR" sz="1200" dirty="0" smtClean="0"/>
              <a:t>réutilisation</a:t>
            </a:r>
          </a:p>
          <a:p>
            <a:pPr lvl="1" indent="0" algn="just">
              <a:spcAft>
                <a:spcPts val="0"/>
              </a:spcAft>
              <a:buNone/>
              <a:defRPr/>
            </a:pPr>
            <a:r>
              <a:rPr lang="fr-FR" sz="1200" dirty="0" smtClean="0"/>
              <a:t>etc</a:t>
            </a:r>
            <a:r>
              <a:rPr lang="fr-FR" sz="1200" dirty="0"/>
              <a:t>…</a:t>
            </a:r>
          </a:p>
          <a:p>
            <a:pPr lvl="1" indent="0" algn="just">
              <a:spcAft>
                <a:spcPts val="0"/>
              </a:spcAft>
              <a:buNone/>
              <a:defRPr/>
            </a:pPr>
            <a:endParaRPr lang="fr-FR" sz="1200" dirty="0" smtClean="0"/>
          </a:p>
          <a:p>
            <a:pPr lvl="1" indent="0" algn="just">
              <a:spcAft>
                <a:spcPts val="0"/>
              </a:spcAft>
              <a:buNone/>
              <a:defRPr/>
            </a:pPr>
            <a:r>
              <a:rPr lang="fr-FR" sz="1200" dirty="0" smtClean="0"/>
              <a:t>Acceptation </a:t>
            </a:r>
            <a:r>
              <a:rPr lang="fr-FR" sz="1200" dirty="0"/>
              <a:t>de définitions </a:t>
            </a:r>
            <a:r>
              <a:rPr lang="fr-FR" sz="1200" dirty="0" smtClean="0"/>
              <a:t>moins précise des rendus attendus </a:t>
            </a:r>
          </a:p>
        </p:txBody>
      </p:sp>
      <p:pic>
        <p:nvPicPr>
          <p:cNvPr id="8" name="Image 7"/>
          <p:cNvPicPr>
            <a:picLocks noChangeAspect="1"/>
          </p:cNvPicPr>
          <p:nvPr/>
        </p:nvPicPr>
        <p:blipFill>
          <a:blip r:embed="rId3"/>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982011330" name="Image 982011329"/>
          <p:cNvPicPr>
            <a:picLocks noChangeAspect="1"/>
          </p:cNvPicPr>
          <p:nvPr/>
        </p:nvPicPr>
        <p:blipFill>
          <a:blip r:embed="rId4"/>
          <a:stretch/>
        </p:blipFill>
        <p:spPr bwMode="auto">
          <a:xfrm>
            <a:off x="285049" y="97904"/>
            <a:ext cx="1022742" cy="606882"/>
          </a:xfrm>
          <a:prstGeom prst="rect">
            <a:avLst/>
          </a:prstGeom>
        </p:spPr>
      </p:pic>
    </p:spTree>
    <p:extLst>
      <p:ext uri="{BB962C8B-B14F-4D97-AF65-F5344CB8AC3E}">
        <p14:creationId xmlns:p14="http://schemas.microsoft.com/office/powerpoint/2010/main" val="293159871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dirty="0" smtClean="0"/>
              <a:t>AAP Démultiplication, </a:t>
            </a:r>
            <a:r>
              <a:rPr lang="fr-FR" sz="2800" dirty="0"/>
              <a:t>e</a:t>
            </a:r>
            <a:r>
              <a:rPr lang="fr-FR" sz="2800" dirty="0" smtClean="0"/>
              <a:t>xemples </a:t>
            </a:r>
            <a:r>
              <a:rPr lang="fr-FR" sz="2800" dirty="0"/>
              <a:t>de </a:t>
            </a:r>
            <a:r>
              <a:rPr lang="fr-FR" sz="2800" dirty="0" smtClean="0"/>
              <a:t>lauréats 2022 </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12</a:t>
            </a:fld>
            <a:endParaRPr lang="fr-FR" dirty="0"/>
          </a:p>
        </p:txBody>
      </p:sp>
      <p:sp>
        <p:nvSpPr>
          <p:cNvPr id="6" name="Espace réservé du contenu 5"/>
          <p:cNvSpPr>
            <a:spLocks noGrp="1"/>
          </p:cNvSpPr>
          <p:nvPr>
            <p:ph sz="quarter" idx="14"/>
          </p:nvPr>
        </p:nvSpPr>
        <p:spPr bwMode="auto">
          <a:xfrm>
            <a:off x="359998" y="1995686"/>
            <a:ext cx="8424000" cy="2664296"/>
          </a:xfrm>
        </p:spPr>
        <p:txBody>
          <a:bodyPr/>
          <a:lstStyle/>
          <a:p>
            <a:pPr marL="423450" lvl="1" indent="-171450" algn="just">
              <a:spcBef>
                <a:spcPts val="0"/>
              </a:spcBef>
              <a:spcAft>
                <a:spcPts val="0"/>
              </a:spcAft>
              <a:defRPr/>
            </a:pPr>
            <a:r>
              <a:rPr lang="fr-FR" sz="1400" dirty="0" smtClean="0"/>
              <a:t>Démonstration </a:t>
            </a:r>
            <a:r>
              <a:rPr lang="fr-FR" sz="1400" dirty="0"/>
              <a:t>et dissémination d’actions visant à réduire </a:t>
            </a:r>
            <a:r>
              <a:rPr lang="fr-FR" sz="1400" b="1" dirty="0"/>
              <a:t>l’empreinte carbone </a:t>
            </a:r>
            <a:r>
              <a:rPr lang="fr-FR" sz="1400" dirty="0"/>
              <a:t>des </a:t>
            </a:r>
            <a:r>
              <a:rPr lang="fr-FR" sz="1400" b="1" dirty="0"/>
              <a:t>élevages ovins </a:t>
            </a:r>
            <a:r>
              <a:rPr lang="fr-FR" sz="1400" dirty="0"/>
              <a:t>lait et viande en France tout en maintenant leur performances de durabilité</a:t>
            </a:r>
            <a:endParaRPr sz="1400" dirty="0"/>
          </a:p>
          <a:p>
            <a:pPr marL="423450" lvl="1" indent="-171450" algn="just">
              <a:spcBef>
                <a:spcPts val="0"/>
              </a:spcBef>
              <a:spcAft>
                <a:spcPts val="0"/>
              </a:spcAft>
              <a:defRPr/>
            </a:pPr>
            <a:endParaRPr sz="1400" dirty="0"/>
          </a:p>
          <a:p>
            <a:pPr marL="423450" lvl="1" indent="-171450" algn="just">
              <a:spcBef>
                <a:spcPts val="0"/>
              </a:spcBef>
              <a:spcAft>
                <a:spcPts val="0"/>
              </a:spcAft>
              <a:defRPr/>
            </a:pPr>
            <a:r>
              <a:rPr lang="fr-FR" sz="1400" dirty="0"/>
              <a:t>Courroies de transmission paysannes :  Sécuriser les </a:t>
            </a:r>
            <a:r>
              <a:rPr lang="fr-FR" sz="1400" b="1" dirty="0"/>
              <a:t>reprises de fermes</a:t>
            </a:r>
            <a:r>
              <a:rPr lang="fr-FR" sz="1400" dirty="0"/>
              <a:t>, démultiplier les </a:t>
            </a:r>
            <a:r>
              <a:rPr lang="fr-FR" sz="1400" b="1" dirty="0"/>
              <a:t>installations collectives</a:t>
            </a:r>
            <a:r>
              <a:rPr lang="fr-FR" sz="1400" dirty="0"/>
              <a:t>.</a:t>
            </a:r>
            <a:endParaRPr sz="1400" dirty="0"/>
          </a:p>
          <a:p>
            <a:pPr marL="423450" lvl="1" indent="-171450" algn="just">
              <a:spcBef>
                <a:spcPts val="0"/>
              </a:spcBef>
              <a:spcAft>
                <a:spcPts val="0"/>
              </a:spcAft>
              <a:defRPr/>
            </a:pPr>
            <a:endParaRPr sz="1400" dirty="0"/>
          </a:p>
          <a:p>
            <a:pPr marL="423450" lvl="1" indent="-171450" algn="just">
              <a:spcBef>
                <a:spcPts val="0"/>
              </a:spcBef>
              <a:spcAft>
                <a:spcPts val="0"/>
              </a:spcAft>
              <a:defRPr/>
            </a:pPr>
            <a:r>
              <a:rPr lang="fr-FR" sz="1400" dirty="0"/>
              <a:t>Appui numérique au développement du </a:t>
            </a:r>
            <a:r>
              <a:rPr lang="fr-FR" sz="1400" b="1" dirty="0"/>
              <a:t>BIOContrôle</a:t>
            </a:r>
            <a:r>
              <a:rPr lang="fr-FR" sz="1400" dirty="0"/>
              <a:t> dans les stratégies de protection des </a:t>
            </a:r>
            <a:r>
              <a:rPr lang="fr-FR" sz="1400" b="1" dirty="0"/>
              <a:t>cultures</a:t>
            </a:r>
            <a:endParaRPr sz="1400" b="1"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1646299849" name="Image 1646299848"/>
          <p:cNvPicPr>
            <a:picLocks noChangeAspect="1"/>
          </p:cNvPicPr>
          <p:nvPr/>
        </p:nvPicPr>
        <p:blipFill>
          <a:blip r:embed="rId3"/>
          <a:stretch/>
        </p:blipFill>
        <p:spPr bwMode="auto">
          <a:xfrm>
            <a:off x="285049" y="97904"/>
            <a:ext cx="1022742" cy="606882"/>
          </a:xfrm>
          <a:prstGeom prst="rect">
            <a:avLst/>
          </a:prstGeom>
        </p:spPr>
      </p:pic>
    </p:spTree>
    <p:extLst>
      <p:ext uri="{BB962C8B-B14F-4D97-AF65-F5344CB8AC3E}">
        <p14:creationId xmlns:p14="http://schemas.microsoft.com/office/powerpoint/2010/main" val="18657689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sz="2400" dirty="0" smtClean="0"/>
              <a:t>AAP </a:t>
            </a:r>
            <a:r>
              <a:rPr lang="fr-FR" sz="2400" dirty="0"/>
              <a:t>Démultiplication : </a:t>
            </a:r>
            <a:r>
              <a:rPr lang="fr-FR" sz="2000" dirty="0"/>
              <a:t>retour du MASA sur l’édition 2022</a:t>
            </a:r>
            <a:endParaRPr sz="20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13</a:t>
            </a:fld>
            <a:endParaRPr lang="fr-FR" dirty="0"/>
          </a:p>
        </p:txBody>
      </p:sp>
      <p:sp>
        <p:nvSpPr>
          <p:cNvPr id="6" name="Espace réservé du contenu 5"/>
          <p:cNvSpPr>
            <a:spLocks noGrp="1"/>
          </p:cNvSpPr>
          <p:nvPr>
            <p:ph sz="quarter" idx="14"/>
          </p:nvPr>
        </p:nvSpPr>
        <p:spPr bwMode="auto">
          <a:xfrm>
            <a:off x="323528" y="1491630"/>
            <a:ext cx="8424000" cy="3236677"/>
          </a:xfrm>
        </p:spPr>
        <p:txBody>
          <a:bodyPr/>
          <a:lstStyle/>
          <a:p>
            <a:pPr marL="171450" indent="-171450" algn="just">
              <a:buFont typeface="Arial"/>
              <a:buChar char="•"/>
              <a:defRPr/>
            </a:pPr>
            <a:r>
              <a:rPr lang="fr-FR" sz="1400" u="sng" dirty="0"/>
              <a:t>Les + des projets 2022 </a:t>
            </a:r>
            <a:r>
              <a:rPr lang="fr-FR" sz="1400" dirty="0"/>
              <a:t>:</a:t>
            </a:r>
            <a:endParaRPr dirty="0"/>
          </a:p>
          <a:p>
            <a:pPr marL="423450" lvl="1" indent="-171450" algn="just">
              <a:spcBef>
                <a:spcPts val="0"/>
              </a:spcBef>
              <a:spcAft>
                <a:spcPts val="0"/>
              </a:spcAft>
              <a:defRPr/>
            </a:pPr>
            <a:r>
              <a:rPr lang="fr-FR" sz="1200" dirty="0" smtClean="0"/>
              <a:t>Cohérence, pertinence et </a:t>
            </a:r>
            <a:r>
              <a:rPr lang="fr-FR" sz="1200" dirty="0"/>
              <a:t>diversité des partenaires par rapport :</a:t>
            </a:r>
            <a:endParaRPr dirty="0"/>
          </a:p>
          <a:p>
            <a:pPr marL="603450" lvl="2" indent="-171450" algn="just">
              <a:spcBef>
                <a:spcPts val="0"/>
              </a:spcBef>
              <a:spcAft>
                <a:spcPts val="0"/>
              </a:spcAft>
              <a:defRPr/>
            </a:pPr>
            <a:r>
              <a:rPr lang="fr-FR" sz="1100" dirty="0"/>
              <a:t>A l’enjeu de démultiplication, reconnus comme étant des forces de relais d’information, de sensibilisation (notamment implication des coopératives, des établissements d’enseignements agricoles, des instituts de recherche sur les sciences cognitives et freins aux changements)  =&gt; Dimension collective</a:t>
            </a:r>
            <a:endParaRPr dirty="0"/>
          </a:p>
          <a:p>
            <a:pPr marL="603450" lvl="2" indent="-171450" algn="just">
              <a:spcBef>
                <a:spcPts val="0"/>
              </a:spcBef>
              <a:spcAft>
                <a:spcPts val="0"/>
              </a:spcAft>
              <a:defRPr/>
            </a:pPr>
            <a:r>
              <a:rPr lang="fr-FR" sz="1100" dirty="0"/>
              <a:t>Aux thématiques du projet</a:t>
            </a:r>
            <a:endParaRPr dirty="0"/>
          </a:p>
          <a:p>
            <a:pPr marL="423450" lvl="1" indent="-171450" algn="just">
              <a:spcBef>
                <a:spcPts val="0"/>
              </a:spcBef>
              <a:spcAft>
                <a:spcPts val="0"/>
              </a:spcAft>
              <a:defRPr/>
            </a:pPr>
            <a:r>
              <a:rPr lang="fr-FR" sz="1200" dirty="0"/>
              <a:t>Argumentaires et bibliographies de bonne qualité</a:t>
            </a:r>
            <a:endParaRPr dirty="0"/>
          </a:p>
          <a:p>
            <a:pPr marL="423450" lvl="1" indent="-171450" algn="just">
              <a:spcBef>
                <a:spcPts val="0"/>
              </a:spcBef>
              <a:spcAft>
                <a:spcPts val="0"/>
              </a:spcAft>
              <a:defRPr/>
            </a:pPr>
            <a:endParaRPr lang="fr-FR" sz="1200" dirty="0"/>
          </a:p>
          <a:p>
            <a:pPr marL="171450" indent="-171450" algn="just">
              <a:buFont typeface="Arial"/>
              <a:buChar char="•"/>
              <a:defRPr/>
            </a:pPr>
            <a:r>
              <a:rPr lang="fr-FR" sz="1400" u="sng" dirty="0"/>
              <a:t>Les améliorations attendues pour 2023 </a:t>
            </a:r>
            <a:r>
              <a:rPr lang="fr-FR" sz="1400" dirty="0"/>
              <a:t>:   </a:t>
            </a:r>
            <a:endParaRPr dirty="0"/>
          </a:p>
          <a:p>
            <a:pPr marL="423450" lvl="1" indent="-171450" algn="just">
              <a:spcBef>
                <a:spcPts val="0"/>
              </a:spcBef>
              <a:spcAft>
                <a:spcPts val="0"/>
              </a:spcAft>
              <a:defRPr/>
            </a:pPr>
            <a:r>
              <a:rPr lang="fr-FR" sz="1200" b="0" i="0" u="none" strike="noStrike" cap="none" spc="0" dirty="0">
                <a:solidFill>
                  <a:schemeClr val="tx1"/>
                </a:solidFill>
                <a:latin typeface="+mn-lt"/>
                <a:ea typeface="+mn-ea"/>
                <a:cs typeface="+mn-cs"/>
              </a:rPr>
              <a:t>Choix des indicateurs des projets (réalisation, résultats, moyens, impacts)</a:t>
            </a:r>
            <a:endParaRPr dirty="0"/>
          </a:p>
          <a:p>
            <a:pPr marL="423450" lvl="1" indent="-171450" algn="just">
              <a:spcBef>
                <a:spcPts val="0"/>
              </a:spcBef>
              <a:spcAft>
                <a:spcPts val="0"/>
              </a:spcAft>
              <a:defRPr/>
            </a:pPr>
            <a:r>
              <a:rPr lang="fr-FR" sz="1200" dirty="0"/>
              <a:t>Des projets </a:t>
            </a:r>
            <a:r>
              <a:rPr lang="fr-FR" sz="1200" dirty="0" smtClean="0"/>
              <a:t>uniquement de démultiplication. </a:t>
            </a:r>
            <a:r>
              <a:rPr lang="fr-FR" sz="1000" dirty="0" smtClean="0"/>
              <a:t>Les projets contenant une phase d’acquisition de données ne seront pas retenus </a:t>
            </a:r>
          </a:p>
          <a:p>
            <a:pPr marL="423450" lvl="1" indent="-171450" algn="just">
              <a:spcBef>
                <a:spcPts val="0"/>
              </a:spcBef>
              <a:spcAft>
                <a:spcPts val="0"/>
              </a:spcAft>
              <a:defRPr/>
            </a:pPr>
            <a:r>
              <a:rPr lang="fr-FR" sz="1200" dirty="0" smtClean="0"/>
              <a:t>Des </a:t>
            </a:r>
            <a:r>
              <a:rPr lang="fr-FR" sz="1200" dirty="0"/>
              <a:t>innovations dans la méthodologie et outils de transfert et d’appropriation (prise de </a:t>
            </a:r>
            <a:r>
              <a:rPr lang="fr-FR" sz="1200" dirty="0" smtClean="0"/>
              <a:t>risques </a:t>
            </a:r>
            <a:r>
              <a:rPr lang="fr-FR" sz="1200" dirty="0"/>
              <a:t>attendue</a:t>
            </a:r>
            <a:r>
              <a:rPr lang="fr-FR" sz="1200" dirty="0" smtClean="0"/>
              <a:t>) : co-construit</a:t>
            </a:r>
          </a:p>
          <a:p>
            <a:pPr marL="423450" lvl="1" indent="-171450" algn="just">
              <a:spcBef>
                <a:spcPts val="0"/>
              </a:spcBef>
              <a:spcAft>
                <a:spcPts val="0"/>
              </a:spcAft>
              <a:defRPr/>
            </a:pPr>
            <a:r>
              <a:rPr lang="fr-FR" sz="1200" dirty="0" smtClean="0"/>
              <a:t>Développement </a:t>
            </a:r>
            <a:r>
              <a:rPr lang="fr-FR" sz="1200" dirty="0"/>
              <a:t>sur la pérennité de l’action après </a:t>
            </a:r>
            <a:r>
              <a:rPr lang="fr-FR" sz="1200" dirty="0" smtClean="0"/>
              <a:t>l’AAP</a:t>
            </a:r>
            <a:endParaRPr lang="fr-FR"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2035515252" name="Image 2035515251"/>
          <p:cNvPicPr>
            <a:picLocks noChangeAspect="1"/>
          </p:cNvPicPr>
          <p:nvPr/>
        </p:nvPicPr>
        <p:blipFill>
          <a:blip r:embed="rId3"/>
          <a:stretch/>
        </p:blipFill>
        <p:spPr bwMode="auto">
          <a:xfrm>
            <a:off x="285049" y="97904"/>
            <a:ext cx="1022742" cy="606882"/>
          </a:xfrm>
          <a:prstGeom prst="rect">
            <a:avLst/>
          </a:prstGeom>
        </p:spPr>
      </p:pic>
    </p:spTree>
    <p:extLst>
      <p:ext uri="{BB962C8B-B14F-4D97-AF65-F5344CB8AC3E}">
        <p14:creationId xmlns:p14="http://schemas.microsoft.com/office/powerpoint/2010/main" val="108632673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3651870"/>
            <a:ext cx="8424000" cy="720000"/>
          </a:xfrm>
        </p:spPr>
        <p:txBody>
          <a:bodyPr/>
          <a:lstStyle/>
          <a:p>
            <a:r>
              <a:rPr lang="fr-FR" dirty="0" smtClean="0"/>
              <a:t>Témoignage</a:t>
            </a:r>
            <a:endParaRPr lang="fr-FR" sz="1800"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3048917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sz="2400" dirty="0" smtClean="0"/>
              <a:t>Témoignage</a:t>
            </a:r>
            <a:endParaRPr sz="20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15</a:t>
            </a:fld>
            <a:endParaRPr lang="fr-FR" dirty="0"/>
          </a:p>
        </p:txBody>
      </p:sp>
      <p:sp>
        <p:nvSpPr>
          <p:cNvPr id="6" name="Espace réservé du contenu 5"/>
          <p:cNvSpPr>
            <a:spLocks noGrp="1"/>
          </p:cNvSpPr>
          <p:nvPr>
            <p:ph sz="quarter" idx="14"/>
          </p:nvPr>
        </p:nvSpPr>
        <p:spPr bwMode="auto">
          <a:xfrm>
            <a:off x="323528" y="1491630"/>
            <a:ext cx="8424000" cy="3168351"/>
          </a:xfrm>
        </p:spPr>
        <p:txBody>
          <a:bodyPr/>
          <a:lstStyle/>
          <a:p>
            <a:r>
              <a:rPr lang="fr-FR" sz="1400" u="sng" dirty="0" smtClean="0"/>
              <a:t>Projet ARPIDA </a:t>
            </a:r>
            <a:r>
              <a:rPr lang="fr-FR" sz="1400" dirty="0" smtClean="0"/>
              <a:t>: MOBIDIF, </a:t>
            </a:r>
            <a:r>
              <a:rPr lang="fr-FR" sz="1400" dirty="0"/>
              <a:t>" Mobiliser la biodiversité pour atteindre la multi-performance des exploitations agricoles en Iles de France" </a:t>
            </a:r>
            <a:endParaRPr lang="fr-FR" sz="1400" dirty="0" smtClean="0"/>
          </a:p>
          <a:p>
            <a:endParaRPr lang="fr-FR" sz="900" dirty="0" smtClean="0"/>
          </a:p>
          <a:p>
            <a:pPr marL="285750" indent="-285750">
              <a:buFont typeface="Arial" panose="020B0604020202020204" pitchFamily="34" charset="0"/>
              <a:buChar char="•"/>
            </a:pPr>
            <a:r>
              <a:rPr lang="fr-FR" sz="1400" dirty="0" smtClean="0"/>
              <a:t>Chef de file : Agrof </a:t>
            </a:r>
            <a:r>
              <a:rPr lang="fr-FR" sz="1400" dirty="0"/>
              <a:t>Ile (association agroforesterie-sol vivant), </a:t>
            </a:r>
            <a:r>
              <a:rPr lang="fr-FR" sz="1400" dirty="0">
                <a:hlinkClick r:id="rId3"/>
              </a:rPr>
              <a:t>http://</a:t>
            </a:r>
            <a:r>
              <a:rPr lang="fr-FR" sz="1400" dirty="0" smtClean="0">
                <a:hlinkClick r:id="rId3"/>
              </a:rPr>
              <a:t>www.agrofile.fr</a:t>
            </a:r>
            <a:endParaRPr lang="fr-FR" sz="1400" dirty="0"/>
          </a:p>
          <a:p>
            <a:pPr marL="285750" indent="-285750">
              <a:buFont typeface="Arial" panose="020B0604020202020204" pitchFamily="34" charset="0"/>
              <a:buChar char="•"/>
            </a:pPr>
            <a:r>
              <a:rPr lang="fr-FR" sz="1400" dirty="0" smtClean="0"/>
              <a:t>Partenaires </a:t>
            </a:r>
            <a:r>
              <a:rPr lang="fr-FR" sz="1400" dirty="0"/>
              <a:t>: GAB, Parcs Naturels Régionaux, INRe, CIVAM, Ladyss, Agence régionale de la biodiversité, CESCO, Terre de liens</a:t>
            </a:r>
          </a:p>
          <a:p>
            <a:pPr marL="285750" indent="-285750">
              <a:buFont typeface="Arial" panose="020B0604020202020204" pitchFamily="34" charset="0"/>
              <a:buChar char="•"/>
            </a:pPr>
            <a:r>
              <a:rPr lang="fr-FR" sz="1400" dirty="0"/>
              <a:t>Enjeu : Améliorer la performance agricole par la diversité des </a:t>
            </a:r>
            <a:r>
              <a:rPr lang="fr-FR" sz="1400" dirty="0" smtClean="0"/>
              <a:t>productions</a:t>
            </a:r>
          </a:p>
          <a:p>
            <a:pPr marL="285750" indent="-285750">
              <a:buFont typeface="Arial" panose="020B0604020202020204" pitchFamily="34" charset="0"/>
              <a:buChar char="•"/>
            </a:pPr>
            <a:r>
              <a:rPr lang="fr-FR" sz="1400" dirty="0" smtClean="0"/>
              <a:t>Objet </a:t>
            </a:r>
            <a:r>
              <a:rPr lang="fr-FR" sz="1400" dirty="0"/>
              <a:t>de la démultiplication : outils, livrets, méthodologie, courts métrages "pourquoi/comment"</a:t>
            </a:r>
          </a:p>
          <a:p>
            <a:pPr marL="285750" indent="-285750">
              <a:buFont typeface="Arial" panose="020B0604020202020204" pitchFamily="34" charset="0"/>
              <a:buChar char="•"/>
            </a:pPr>
            <a:r>
              <a:rPr lang="fr-FR" sz="1400" dirty="0"/>
              <a:t>Cibles : </a:t>
            </a:r>
            <a:r>
              <a:rPr lang="fr-FR" sz="1400" dirty="0" smtClean="0"/>
              <a:t>groupes </a:t>
            </a:r>
            <a:r>
              <a:rPr lang="fr-FR" sz="1400" dirty="0"/>
              <a:t>d’agriculteurs et conseillers</a:t>
            </a:r>
          </a:p>
          <a:p>
            <a:pPr marL="285750" indent="-285750">
              <a:buFont typeface="Arial" panose="020B0604020202020204" pitchFamily="34" charset="0"/>
              <a:buChar char="•"/>
            </a:pPr>
            <a:r>
              <a:rPr lang="fr-FR" sz="1400" dirty="0"/>
              <a:t>Méthodo testée : Partage de connaissances, remobilisation-frein à l'appropriation (atelier de conception, focus groupe et enquête), création d'outils et </a:t>
            </a:r>
            <a:r>
              <a:rPr lang="fr-FR" sz="1400" dirty="0" smtClean="0"/>
              <a:t>diffusion</a:t>
            </a:r>
          </a:p>
          <a:p>
            <a:pPr marL="285750" indent="-285750">
              <a:buFont typeface="Arial" panose="020B0604020202020204" pitchFamily="34" charset="0"/>
              <a:buChar char="•"/>
            </a:pPr>
            <a:r>
              <a:rPr lang="fr-FR" sz="1400" dirty="0">
                <a:solidFill>
                  <a:srgbClr val="0070C0"/>
                </a:solidFill>
                <a:hlinkClick r:id="rId4"/>
              </a:rPr>
              <a:t>https://</a:t>
            </a:r>
            <a:r>
              <a:rPr lang="fr-FR" sz="1400" dirty="0" smtClean="0">
                <a:solidFill>
                  <a:srgbClr val="0070C0"/>
                </a:solidFill>
                <a:hlinkClick r:id="rId4"/>
              </a:rPr>
              <a:t>rd-agri.fr/detail/PROJET/casdar_projet_19aar002</a:t>
            </a:r>
            <a:endParaRPr lang="fr-FR" sz="1400" dirty="0" smtClean="0">
              <a:solidFill>
                <a:srgbClr val="0070C0"/>
              </a:solidFill>
            </a:endParaRPr>
          </a:p>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endParaRPr lang="fr-FR" sz="1400" dirty="0"/>
          </a:p>
        </p:txBody>
      </p:sp>
      <p:pic>
        <p:nvPicPr>
          <p:cNvPr id="8" name="Image 7"/>
          <p:cNvPicPr>
            <a:picLocks noChangeAspect="1"/>
          </p:cNvPicPr>
          <p:nvPr/>
        </p:nvPicPr>
        <p:blipFill>
          <a:blip r:embed="rId5"/>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a:xfrm>
            <a:off x="364688" y="4762772"/>
            <a:ext cx="5904000" cy="360000"/>
          </a:xfrm>
        </p:spPr>
        <p:txBody>
          <a:bodyPr/>
          <a:lstStyle/>
          <a:p>
            <a:pPr>
              <a:defRPr/>
            </a:pPr>
            <a:r>
              <a:rPr lang="fr-FR" dirty="0" smtClean="0"/>
              <a:t>Présentation AAP PNDAR CASDAR - AAP Démultiplication</a:t>
            </a:r>
            <a:endParaRPr dirty="0"/>
          </a:p>
        </p:txBody>
      </p:sp>
      <p:pic>
        <p:nvPicPr>
          <p:cNvPr id="2035515252" name="Image 2035515251"/>
          <p:cNvPicPr>
            <a:picLocks noChangeAspect="1"/>
          </p:cNvPicPr>
          <p:nvPr/>
        </p:nvPicPr>
        <p:blipFill>
          <a:blip r:embed="rId6"/>
          <a:stretch/>
        </p:blipFill>
        <p:spPr bwMode="auto">
          <a:xfrm>
            <a:off x="285049" y="97904"/>
            <a:ext cx="1022742" cy="606882"/>
          </a:xfrm>
          <a:prstGeom prst="rect">
            <a:avLst/>
          </a:prstGeom>
        </p:spPr>
      </p:pic>
    </p:spTree>
    <p:extLst>
      <p:ext uri="{BB962C8B-B14F-4D97-AF65-F5344CB8AC3E}">
        <p14:creationId xmlns:p14="http://schemas.microsoft.com/office/powerpoint/2010/main" val="58383551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sz="2400" dirty="0" smtClean="0"/>
              <a:t>Témoignage MOBIDIF</a:t>
            </a:r>
            <a:endParaRPr sz="20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16</a:t>
            </a:fld>
            <a:endParaRPr lang="fr-FR" dirty="0"/>
          </a:p>
        </p:txBody>
      </p:sp>
      <p:sp>
        <p:nvSpPr>
          <p:cNvPr id="6" name="Espace réservé du contenu 5"/>
          <p:cNvSpPr>
            <a:spLocks noGrp="1"/>
          </p:cNvSpPr>
          <p:nvPr>
            <p:ph sz="quarter" idx="14"/>
          </p:nvPr>
        </p:nvSpPr>
        <p:spPr bwMode="auto">
          <a:xfrm>
            <a:off x="323528" y="1995685"/>
            <a:ext cx="8424000" cy="2160241"/>
          </a:xfrm>
        </p:spPr>
        <p:txBody>
          <a:bodyPr/>
          <a:lstStyle/>
          <a:p>
            <a:pPr marL="171450" indent="-171450">
              <a:buFont typeface="Arial" panose="020B0604020202020204" pitchFamily="34" charset="0"/>
              <a:buChar char="•"/>
            </a:pPr>
            <a:r>
              <a:rPr lang="fr-FR" sz="1400" dirty="0"/>
              <a:t>Le </a:t>
            </a:r>
            <a:r>
              <a:rPr lang="fr-FR" sz="1400" dirty="0" smtClean="0"/>
              <a:t>projet</a:t>
            </a:r>
            <a:endParaRPr lang="fr-FR" sz="1400" dirty="0"/>
          </a:p>
          <a:p>
            <a:pPr marL="171450" indent="-171450">
              <a:buFont typeface="Arial" panose="020B0604020202020204" pitchFamily="34" charset="0"/>
              <a:buChar char="•"/>
            </a:pPr>
            <a:r>
              <a:rPr lang="fr-FR" sz="1400" dirty="0"/>
              <a:t>Le choix et la diversité des partenaires ; leur rôle/plus-value tout au long du projet</a:t>
            </a:r>
          </a:p>
          <a:p>
            <a:pPr marL="171450" indent="-171450">
              <a:buFont typeface="Arial" panose="020B0604020202020204" pitchFamily="34" charset="0"/>
              <a:buChar char="•"/>
            </a:pPr>
            <a:r>
              <a:rPr lang="fr-FR" sz="1400" dirty="0"/>
              <a:t>Ce qui a été testé comme outils-méthode de démultiplication</a:t>
            </a:r>
          </a:p>
          <a:p>
            <a:pPr marL="171450" indent="-171450">
              <a:buFont typeface="Arial" panose="020B0604020202020204" pitchFamily="34" charset="0"/>
              <a:buChar char="•"/>
            </a:pPr>
            <a:r>
              <a:rPr lang="fr-FR" sz="1400" dirty="0"/>
              <a:t>Les </a:t>
            </a:r>
            <a:r>
              <a:rPr lang="fr-FR" sz="1400" dirty="0" smtClean="0"/>
              <a:t>impacts </a:t>
            </a:r>
          </a:p>
          <a:p>
            <a:pPr marL="171450" indent="-171450">
              <a:buFont typeface="Arial" panose="020B0604020202020204" pitchFamily="34" charset="0"/>
              <a:buChar char="•"/>
            </a:pPr>
            <a:r>
              <a:rPr lang="fr-FR" sz="1400" dirty="0" smtClean="0"/>
              <a:t>Ses </a:t>
            </a:r>
            <a:r>
              <a:rPr lang="fr-FR" sz="1400" dirty="0"/>
              <a:t>points forts et les vigilances à avoir dans cette conduite de projet</a:t>
            </a:r>
          </a:p>
          <a:p>
            <a:pPr marL="285750" indent="-285750">
              <a:buFont typeface="Arial" panose="020B0604020202020204" pitchFamily="34" charset="0"/>
              <a:buChar char="•"/>
            </a:pPr>
            <a:endParaRPr lang="fr-FR" sz="1400"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a:xfrm>
            <a:off x="364688" y="4762772"/>
            <a:ext cx="5904000" cy="360000"/>
          </a:xfrm>
        </p:spPr>
        <p:txBody>
          <a:bodyPr/>
          <a:lstStyle/>
          <a:p>
            <a:pPr>
              <a:defRPr/>
            </a:pPr>
            <a:r>
              <a:rPr lang="fr-FR" dirty="0" smtClean="0"/>
              <a:t>Présentation AAP PNDAR CASDAR - AAP Démultiplication</a:t>
            </a:r>
            <a:endParaRPr dirty="0"/>
          </a:p>
        </p:txBody>
      </p:sp>
      <p:pic>
        <p:nvPicPr>
          <p:cNvPr id="2035515252" name="Image 2035515251"/>
          <p:cNvPicPr>
            <a:picLocks noChangeAspect="1"/>
          </p:cNvPicPr>
          <p:nvPr/>
        </p:nvPicPr>
        <p:blipFill>
          <a:blip r:embed="rId3"/>
          <a:stretch/>
        </p:blipFill>
        <p:spPr bwMode="auto">
          <a:xfrm>
            <a:off x="285049" y="97904"/>
            <a:ext cx="1022742" cy="606882"/>
          </a:xfrm>
          <a:prstGeom prst="rect">
            <a:avLst/>
          </a:prstGeom>
        </p:spPr>
      </p:pic>
      <p:sp>
        <p:nvSpPr>
          <p:cNvPr id="3" name="Flèche droite 2"/>
          <p:cNvSpPr/>
          <p:nvPr/>
        </p:nvSpPr>
        <p:spPr>
          <a:xfrm>
            <a:off x="971600" y="4155927"/>
            <a:ext cx="504056" cy="360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2051720" y="4155927"/>
            <a:ext cx="6192688" cy="369332"/>
          </a:xfrm>
          <a:prstGeom prst="rect">
            <a:avLst/>
          </a:prstGeom>
          <a:noFill/>
        </p:spPr>
        <p:txBody>
          <a:bodyPr wrap="square" rtlCol="0">
            <a:spAutoFit/>
          </a:bodyPr>
          <a:lstStyle/>
          <a:p>
            <a:r>
              <a:rPr lang="fr-FR" dirty="0"/>
              <a:t>Valentin </a:t>
            </a:r>
            <a:r>
              <a:rPr lang="fr-FR" dirty="0" smtClean="0"/>
              <a:t>Véret, Coordinateur agroécologique Agrof’Ile</a:t>
            </a:r>
            <a:endParaRPr lang="fr-FR" dirty="0"/>
          </a:p>
        </p:txBody>
      </p:sp>
    </p:spTree>
    <p:extLst>
      <p:ext uri="{BB962C8B-B14F-4D97-AF65-F5344CB8AC3E}">
        <p14:creationId xmlns:p14="http://schemas.microsoft.com/office/powerpoint/2010/main" val="374415983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5"/>
          <p:cNvSpPr>
            <a:spLocks noGrp="1"/>
          </p:cNvSpPr>
          <p:nvPr>
            <p:ph type="ctrTitle"/>
          </p:nvPr>
        </p:nvSpPr>
        <p:spPr>
          <a:xfrm>
            <a:off x="1657350" y="1415609"/>
            <a:ext cx="5829300" cy="1493672"/>
          </a:xfrm>
        </p:spPr>
        <p:txBody>
          <a:bodyPr>
            <a:noAutofit/>
          </a:bodyPr>
          <a:lstStyle/>
          <a:p>
            <a:r>
              <a:rPr lang="fr-FR" sz="2400" dirty="0">
                <a:latin typeface="Avenir Light"/>
                <a:cs typeface="Avenir Light"/>
              </a:rPr>
              <a:t>MOBIDIF : mobiliser la biodiversité pour atteindre la </a:t>
            </a:r>
            <a:r>
              <a:rPr lang="fr-FR" sz="2400" dirty="0" err="1">
                <a:latin typeface="Avenir Light"/>
                <a:cs typeface="Avenir Light"/>
              </a:rPr>
              <a:t>multiperformance</a:t>
            </a:r>
            <a:r>
              <a:rPr lang="fr-FR" sz="2400" dirty="0">
                <a:latin typeface="Avenir Light"/>
                <a:cs typeface="Avenir Light"/>
              </a:rPr>
              <a:t> des exploitations agricoles en IDF</a:t>
            </a:r>
          </a:p>
        </p:txBody>
      </p:sp>
      <p:sp>
        <p:nvSpPr>
          <p:cNvPr id="7" name="Sous-titre 6"/>
          <p:cNvSpPr>
            <a:spLocks noGrp="1"/>
          </p:cNvSpPr>
          <p:nvPr>
            <p:ph type="subTitle" idx="1"/>
          </p:nvPr>
        </p:nvSpPr>
        <p:spPr>
          <a:xfrm>
            <a:off x="2171700" y="3050614"/>
            <a:ext cx="4800600" cy="922715"/>
          </a:xfrm>
        </p:spPr>
        <p:txBody>
          <a:bodyPr>
            <a:normAutofit fontScale="92500"/>
          </a:bodyPr>
          <a:lstStyle/>
          <a:p>
            <a:r>
              <a:rPr lang="fr-FR" sz="2100" dirty="0"/>
              <a:t>Webinaire CASDAR - 25 novembre 2022</a:t>
            </a:r>
          </a:p>
          <a:p>
            <a:r>
              <a:rPr lang="fr-FR" sz="2100" dirty="0"/>
              <a:t>AAP ARPIDA 2019</a:t>
            </a:r>
          </a:p>
        </p:txBody>
      </p: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331" y="4267006"/>
            <a:ext cx="1480739" cy="662195"/>
          </a:xfrm>
          <a:prstGeom prst="rect">
            <a:avLst/>
          </a:prstGeom>
        </p:spPr>
      </p:pic>
      <p:cxnSp>
        <p:nvCxnSpPr>
          <p:cNvPr id="11" name="Connecteur droit 10"/>
          <p:cNvCxnSpPr/>
          <p:nvPr/>
        </p:nvCxnSpPr>
        <p:spPr>
          <a:xfrm>
            <a:off x="1657350" y="1415609"/>
            <a:ext cx="58293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1657350" y="2909281"/>
            <a:ext cx="58293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3" name="Image 12"/>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1"/>
            <a:ext cx="9144000" cy="1274276"/>
          </a:xfrm>
          <a:prstGeom prst="rect">
            <a:avLst/>
          </a:prstGeom>
        </p:spPr>
      </p:pic>
      <p:sp>
        <p:nvSpPr>
          <p:cNvPr id="23" name="ZoneTexte 22"/>
          <p:cNvSpPr txBox="1"/>
          <p:nvPr/>
        </p:nvSpPr>
        <p:spPr>
          <a:xfrm>
            <a:off x="1428245" y="4005328"/>
            <a:ext cx="1104854" cy="300082"/>
          </a:xfrm>
          <a:prstGeom prst="rect">
            <a:avLst/>
          </a:prstGeom>
          <a:noFill/>
        </p:spPr>
        <p:txBody>
          <a:bodyPr wrap="none" rtlCol="0">
            <a:spAutoFit/>
          </a:bodyPr>
          <a:lstStyle/>
          <a:p>
            <a:pPr defTabSz="342900">
              <a:defRPr/>
            </a:pPr>
            <a:r>
              <a:rPr lang="fr-FR" sz="1350" dirty="0">
                <a:solidFill>
                  <a:prstClr val="black"/>
                </a:solidFill>
                <a:latin typeface="Calibri"/>
              </a:rPr>
              <a:t>Chef de file : </a:t>
            </a:r>
          </a:p>
        </p:txBody>
      </p:sp>
      <p:pic>
        <p:nvPicPr>
          <p:cNvPr id="27" name="Imag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58717" y="4221187"/>
            <a:ext cx="551828" cy="662194"/>
          </a:xfrm>
          <a:prstGeom prst="rect">
            <a:avLst/>
          </a:prstGeom>
        </p:spPr>
      </p:pic>
      <p:sp>
        <p:nvSpPr>
          <p:cNvPr id="3" name="Espace réservé du numéro de diapositive 2"/>
          <p:cNvSpPr>
            <a:spLocks noGrp="1"/>
          </p:cNvSpPr>
          <p:nvPr>
            <p:ph type="sldNum" sz="quarter" idx="12"/>
          </p:nvPr>
        </p:nvSpPr>
        <p:spPr/>
        <p:txBody>
          <a:bodyPr/>
          <a:lstStyle/>
          <a:p>
            <a:pPr defTabSz="342900">
              <a:defRPr/>
            </a:pPr>
            <a:fld id="{F7349F80-C597-6D41-8A01-30FDCB97DAA0}" type="slidenum">
              <a:rPr lang="fr-FR" sz="900" b="0">
                <a:solidFill>
                  <a:prstClr val="black">
                    <a:tint val="75000"/>
                  </a:prstClr>
                </a:solidFill>
                <a:latin typeface="Calibri"/>
              </a:rPr>
              <a:pPr defTabSz="342900">
                <a:defRPr/>
              </a:pPr>
              <a:t>17</a:t>
            </a:fld>
            <a:endParaRPr lang="fr-FR" sz="900" b="0">
              <a:solidFill>
                <a:prstClr val="black">
                  <a:tint val="75000"/>
                </a:prstClr>
              </a:solidFill>
              <a:latin typeface="Calibri"/>
            </a:endParaRPr>
          </a:p>
        </p:txBody>
      </p:sp>
      <p:pic>
        <p:nvPicPr>
          <p:cNvPr id="2" name="Image 1">
            <a:extLst>
              <a:ext uri="{FF2B5EF4-FFF2-40B4-BE49-F238E27FC236}">
                <a16:creationId xmlns:a16="http://schemas.microsoft.com/office/drawing/2014/main" id="{AE4D2E51-ABFA-974A-8FA8-A31E05EFFC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9140" y="4093283"/>
            <a:ext cx="2372852" cy="918000"/>
          </a:xfrm>
          <a:prstGeom prst="rect">
            <a:avLst/>
          </a:prstGeom>
        </p:spPr>
      </p:pic>
    </p:spTree>
    <p:extLst>
      <p:ext uri="{BB962C8B-B14F-4D97-AF65-F5344CB8AC3E}">
        <p14:creationId xmlns:p14="http://schemas.microsoft.com/office/powerpoint/2010/main" val="383069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ustomShape 1"/>
          <p:cNvSpPr/>
          <p:nvPr/>
        </p:nvSpPr>
        <p:spPr>
          <a:xfrm>
            <a:off x="2483768" y="0"/>
            <a:ext cx="5059260" cy="6493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b">
            <a:normAutofit/>
          </a:bodyPr>
          <a:lstStyle/>
          <a:p>
            <a:pPr defTabSz="685800">
              <a:defRPr/>
            </a:pPr>
            <a:r>
              <a:rPr lang="fr-FR" sz="2400" spc="-1" dirty="0">
                <a:solidFill>
                  <a:srgbClr val="000000"/>
                </a:solidFill>
                <a:uFill>
                  <a:solidFill>
                    <a:srgbClr val="FFFFFF"/>
                  </a:solidFill>
                </a:uFill>
                <a:latin typeface="Avenir Light"/>
              </a:rPr>
              <a:t>Agroforesterie – Sols vivants en IDF</a:t>
            </a:r>
            <a:endParaRPr lang="fr-FR" sz="2400" spc="-1" dirty="0">
              <a:solidFill>
                <a:srgbClr val="000000"/>
              </a:solidFill>
              <a:uFill>
                <a:solidFill>
                  <a:srgbClr val="FFFFFF"/>
                </a:solidFill>
              </a:uFill>
              <a:latin typeface="Arial"/>
            </a:endParaRPr>
          </a:p>
        </p:txBody>
      </p:sp>
      <p:sp>
        <p:nvSpPr>
          <p:cNvPr id="44" name="CustomShape 2"/>
          <p:cNvSpPr/>
          <p:nvPr/>
        </p:nvSpPr>
        <p:spPr>
          <a:xfrm>
            <a:off x="1485900" y="829234"/>
            <a:ext cx="7406580" cy="33939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ormAutofit/>
          </a:bodyPr>
          <a:lstStyle/>
          <a:p>
            <a:pPr marL="257310" indent="-256770" defTabSz="685800">
              <a:spcBef>
                <a:spcPts val="359"/>
              </a:spcBef>
              <a:buClr>
                <a:srgbClr val="000000"/>
              </a:buClr>
              <a:buFont typeface="Arial"/>
              <a:buChar char="•"/>
              <a:defRPr/>
            </a:pPr>
            <a:r>
              <a:rPr lang="fr-FR" sz="1500" spc="-1" dirty="0">
                <a:solidFill>
                  <a:srgbClr val="000000"/>
                </a:solidFill>
                <a:uFill>
                  <a:solidFill>
                    <a:srgbClr val="FFFFFF"/>
                  </a:solidFill>
                </a:uFill>
                <a:latin typeface="Avenir Light"/>
              </a:rPr>
              <a:t>Association loi 1901 constituée en octobre 2016, avec des agriculteurs planteurs d’arbres, pour rendre visible le travail amorcé depuis les années 2000 en </a:t>
            </a:r>
            <a:r>
              <a:rPr lang="fr-FR" sz="1500" spc="-1" dirty="0" err="1">
                <a:solidFill>
                  <a:srgbClr val="000000"/>
                </a:solidFill>
                <a:uFill>
                  <a:solidFill>
                    <a:srgbClr val="FFFFFF"/>
                  </a:solidFill>
                </a:uFill>
                <a:latin typeface="Avenir Light"/>
              </a:rPr>
              <a:t>île-de-France</a:t>
            </a:r>
            <a:r>
              <a:rPr lang="fr-FR" sz="1500" spc="-1" dirty="0">
                <a:solidFill>
                  <a:srgbClr val="000000"/>
                </a:solidFill>
                <a:uFill>
                  <a:solidFill>
                    <a:srgbClr val="FFFFFF"/>
                  </a:solidFill>
                </a:uFill>
                <a:latin typeface="Avenir Light"/>
              </a:rPr>
              <a:t>. </a:t>
            </a:r>
            <a:endParaRPr lang="fr-FR" sz="1500" spc="-1" dirty="0">
              <a:solidFill>
                <a:srgbClr val="000000"/>
              </a:solidFill>
              <a:uFill>
                <a:solidFill>
                  <a:srgbClr val="FFFFFF"/>
                </a:solidFill>
              </a:uFill>
              <a:latin typeface="Arial"/>
            </a:endParaRPr>
          </a:p>
          <a:p>
            <a:pPr marL="257310" indent="-256770" defTabSz="685800">
              <a:spcBef>
                <a:spcPts val="359"/>
              </a:spcBef>
              <a:buClr>
                <a:srgbClr val="000000"/>
              </a:buClr>
              <a:buFont typeface="Arial"/>
              <a:buChar char="•"/>
              <a:defRPr/>
            </a:pPr>
            <a:r>
              <a:rPr lang="fr-FR" sz="1500" spc="-1" dirty="0">
                <a:solidFill>
                  <a:srgbClr val="000000"/>
                </a:solidFill>
                <a:uFill>
                  <a:solidFill>
                    <a:srgbClr val="FFFFFF"/>
                  </a:solidFill>
                </a:uFill>
                <a:latin typeface="Avenir Light"/>
              </a:rPr>
              <a:t>Objet : Accompagner les changements de pratiques et valoriser la biodiversité à toutes les strates, de l’herbe à l’arbre, pour améliorer la fertilité des agrosystèmes et la résilience des fermes. </a:t>
            </a:r>
            <a:endParaRPr lang="fr-FR" sz="1500" spc="-1" dirty="0">
              <a:solidFill>
                <a:srgbClr val="000000"/>
              </a:solidFill>
              <a:uFill>
                <a:solidFill>
                  <a:srgbClr val="FFFFFF"/>
                </a:solidFill>
              </a:uFill>
              <a:latin typeface="Arial"/>
            </a:endParaRPr>
          </a:p>
        </p:txBody>
      </p:sp>
      <p:pic>
        <p:nvPicPr>
          <p:cNvPr id="45" name="Picture 2"/>
          <p:cNvPicPr/>
          <p:nvPr/>
        </p:nvPicPr>
        <p:blipFill>
          <a:blip r:embed="rId2"/>
          <a:stretch/>
        </p:blipFill>
        <p:spPr>
          <a:xfrm>
            <a:off x="1793583" y="2410097"/>
            <a:ext cx="4071296" cy="2566102"/>
          </a:xfrm>
          <a:prstGeom prst="rect">
            <a:avLst/>
          </a:prstGeom>
          <a:ln w="9360">
            <a:noFill/>
          </a:ln>
        </p:spPr>
      </p:pic>
      <p:pic>
        <p:nvPicPr>
          <p:cNvPr id="47" name="Picture 6"/>
          <p:cNvPicPr/>
          <p:nvPr/>
        </p:nvPicPr>
        <p:blipFill>
          <a:blip r:embed="rId3"/>
          <a:stretch/>
        </p:blipFill>
        <p:spPr>
          <a:xfrm>
            <a:off x="6295469" y="3693148"/>
            <a:ext cx="931500" cy="1117800"/>
          </a:xfrm>
          <a:prstGeom prst="rect">
            <a:avLst/>
          </a:prstGeom>
          <a:ln>
            <a:noFill/>
          </a:ln>
        </p:spPr>
      </p:pic>
      <p:pic>
        <p:nvPicPr>
          <p:cNvPr id="50" name="Image 8"/>
          <p:cNvPicPr/>
          <p:nvPr/>
        </p:nvPicPr>
        <p:blipFill>
          <a:blip r:embed="rId4" cstate="screen">
            <a:extLst>
              <a:ext uri="{28A0092B-C50C-407E-A947-70E740481C1C}">
                <a14:useLocalDpi xmlns:a14="http://schemas.microsoft.com/office/drawing/2010/main"/>
              </a:ext>
            </a:extLst>
          </a:blip>
          <a:stretch/>
        </p:blipFill>
        <p:spPr>
          <a:xfrm>
            <a:off x="6108127" y="2542074"/>
            <a:ext cx="1114020" cy="971190"/>
          </a:xfrm>
          <a:prstGeom prst="rect">
            <a:avLst/>
          </a:prstGeom>
          <a:ln>
            <a:noFill/>
          </a:ln>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16456176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52000" y="255794"/>
            <a:ext cx="3384096" cy="720000"/>
          </a:xfrm>
        </p:spPr>
        <p:txBody>
          <a:bodyPr>
            <a:normAutofit/>
          </a:bodyPr>
          <a:lstStyle/>
          <a:p>
            <a:r>
              <a:rPr lang="fr-FR" dirty="0"/>
              <a:t>Objectifs du projet </a:t>
            </a:r>
          </a:p>
        </p:txBody>
      </p:sp>
      <p:sp>
        <p:nvSpPr>
          <p:cNvPr id="2" name="Espace réservé du numéro de diapositive 1"/>
          <p:cNvSpPr>
            <a:spLocks noGrp="1"/>
          </p:cNvSpPr>
          <p:nvPr>
            <p:ph type="sldNum" sz="quarter" idx="12"/>
          </p:nvPr>
        </p:nvSpPr>
        <p:spPr/>
        <p:txBody>
          <a:bodyPr/>
          <a:lstStyle/>
          <a:p>
            <a:pPr defTabSz="342900">
              <a:defRPr/>
            </a:pPr>
            <a:fld id="{51F26A89-A16A-AF4F-AF8B-7638B93A3AEC}" type="slidenum">
              <a:rPr lang="fr-FR" sz="900" b="0">
                <a:solidFill>
                  <a:prstClr val="black">
                    <a:tint val="75000"/>
                  </a:prstClr>
                </a:solidFill>
                <a:latin typeface="Avenir Light"/>
              </a:rPr>
              <a:pPr defTabSz="342900">
                <a:defRPr/>
              </a:pPr>
              <a:t>19</a:t>
            </a:fld>
            <a:endParaRPr lang="fr-FR" sz="900" b="0">
              <a:solidFill>
                <a:prstClr val="black">
                  <a:tint val="75000"/>
                </a:prstClr>
              </a:solidFill>
              <a:latin typeface="Avenir Light"/>
            </a:endParaRPr>
          </a:p>
        </p:txBody>
      </p:sp>
      <p:sp>
        <p:nvSpPr>
          <p:cNvPr id="6" name="Espace réservé du contenu 5">
            <a:extLst>
              <a:ext uri="{FF2B5EF4-FFF2-40B4-BE49-F238E27FC236}">
                <a16:creationId xmlns:a16="http://schemas.microsoft.com/office/drawing/2014/main" id="{5F2A7571-D2BC-B542-AEBC-AA9ED5D5B389}"/>
              </a:ext>
            </a:extLst>
          </p:cNvPr>
          <p:cNvSpPr>
            <a:spLocks noGrp="1"/>
          </p:cNvSpPr>
          <p:nvPr>
            <p:ph idx="1"/>
          </p:nvPr>
        </p:nvSpPr>
        <p:spPr>
          <a:xfrm>
            <a:off x="440447" y="860741"/>
            <a:ext cx="8424000" cy="2574000"/>
          </a:xfrm>
        </p:spPr>
        <p:txBody>
          <a:bodyPr>
            <a:noAutofit/>
          </a:bodyPr>
          <a:lstStyle/>
          <a:p>
            <a:r>
              <a:rPr lang="fr-FR" sz="1800" dirty="0"/>
              <a:t>« Donner un outillage théorique et pratique aux agriculteurs franciliens pour mettre en œuvre des systèmes mobilisant la biodiversité pour améliorer les performances des fermes »</a:t>
            </a:r>
          </a:p>
          <a:p>
            <a:pPr lvl="1"/>
            <a:endParaRPr lang="fr-FR" sz="1800" dirty="0"/>
          </a:p>
          <a:p>
            <a:pPr>
              <a:buFont typeface="Wingdings" pitchFamily="2" charset="2"/>
              <a:buChar char="è"/>
            </a:pPr>
            <a:r>
              <a:rPr lang="fr-FR" sz="1800" dirty="0">
                <a:sym typeface="Wingdings" pitchFamily="2" charset="2"/>
              </a:rPr>
              <a:t>Synthétiser et </a:t>
            </a:r>
            <a:r>
              <a:rPr lang="fr-FR" sz="1800" dirty="0" err="1">
                <a:sym typeface="Wingdings" pitchFamily="2" charset="2"/>
              </a:rPr>
              <a:t>recontextualiser</a:t>
            </a:r>
            <a:r>
              <a:rPr lang="fr-FR" sz="1800" dirty="0">
                <a:sym typeface="Wingdings" pitchFamily="2" charset="2"/>
              </a:rPr>
              <a:t> les résultats de projets de R&amp;D passés et en cours </a:t>
            </a:r>
          </a:p>
          <a:p>
            <a:endParaRPr lang="fr-FR" sz="1800" dirty="0"/>
          </a:p>
          <a:p>
            <a:r>
              <a:rPr lang="fr-FR" sz="1800" dirty="0"/>
              <a:t>3 thématiques : </a:t>
            </a:r>
          </a:p>
          <a:p>
            <a:pPr lvl="1"/>
            <a:r>
              <a:rPr lang="fr-FR" sz="1800" dirty="0" smtClean="0"/>
              <a:t> Systèmes </a:t>
            </a:r>
            <a:r>
              <a:rPr lang="fr-FR" sz="1800" dirty="0" err="1"/>
              <a:t>multistrates</a:t>
            </a:r>
            <a:endParaRPr lang="fr-FR" sz="1800" dirty="0"/>
          </a:p>
          <a:p>
            <a:pPr lvl="1"/>
            <a:r>
              <a:rPr lang="fr-FR" sz="1800" dirty="0" smtClean="0"/>
              <a:t> Couplages </a:t>
            </a:r>
            <a:r>
              <a:rPr lang="fr-FR" sz="1800" dirty="0"/>
              <a:t>polyculture-élevage</a:t>
            </a:r>
          </a:p>
          <a:p>
            <a:pPr lvl="1"/>
            <a:r>
              <a:rPr lang="fr-FR" sz="1800" dirty="0" smtClean="0"/>
              <a:t> Agri </a:t>
            </a:r>
            <a:r>
              <a:rPr lang="fr-FR" sz="1800" dirty="0"/>
              <a:t>bio et conservation des sols</a:t>
            </a:r>
          </a:p>
          <a:p>
            <a:endParaRPr lang="fr-FR" sz="1800" dirty="0"/>
          </a:p>
          <a:p>
            <a:endParaRPr lang="fr-FR" sz="1800" dirty="0"/>
          </a:p>
        </p:txBody>
      </p:sp>
      <p:sp>
        <p:nvSpPr>
          <p:cNvPr id="5" name="Rectangle 4"/>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155301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059582"/>
            <a:ext cx="8424000" cy="720000"/>
          </a:xfrm>
        </p:spPr>
        <p:txBody>
          <a:bodyPr/>
          <a:lstStyle/>
          <a:p>
            <a:pPr>
              <a:lnSpc>
                <a:spcPct val="150000"/>
              </a:lnSpc>
              <a:spcBef>
                <a:spcPts val="0"/>
              </a:spcBef>
            </a:pPr>
            <a:r>
              <a:rPr lang="fr-FR" sz="1800" dirty="0"/>
              <a:t>Sommaire</a:t>
            </a:r>
            <a:br>
              <a:rPr lang="fr-FR" sz="1800" dirty="0"/>
            </a:br>
            <a:r>
              <a:rPr lang="fr-FR" sz="1800" dirty="0" smtClean="0"/>
              <a:t>	- Données </a:t>
            </a:r>
            <a:r>
              <a:rPr lang="fr-FR" sz="1800" dirty="0" smtClean="0"/>
              <a:t>générales</a:t>
            </a:r>
            <a:br>
              <a:rPr lang="fr-FR" sz="1800" dirty="0" smtClean="0"/>
            </a:br>
            <a:r>
              <a:rPr lang="fr-FR" sz="1800" dirty="0"/>
              <a:t>	</a:t>
            </a:r>
            <a:r>
              <a:rPr lang="fr-FR" sz="1800" dirty="0" smtClean="0"/>
              <a:t>- </a:t>
            </a:r>
            <a:r>
              <a:rPr lang="fr-FR" sz="1800" dirty="0" smtClean="0"/>
              <a:t>Objectifs techniques</a:t>
            </a:r>
            <a:br>
              <a:rPr lang="fr-FR" sz="1800" dirty="0" smtClean="0"/>
            </a:br>
            <a:r>
              <a:rPr lang="fr-FR" sz="1800" dirty="0"/>
              <a:t>	</a:t>
            </a:r>
            <a:r>
              <a:rPr lang="fr-FR" sz="1800" dirty="0" smtClean="0"/>
              <a:t>- </a:t>
            </a:r>
            <a:r>
              <a:rPr lang="fr-FR" sz="1800" dirty="0" smtClean="0"/>
              <a:t>Témoignage </a:t>
            </a:r>
            <a:r>
              <a:rPr lang="fr-FR" sz="1800" dirty="0" smtClean="0"/>
              <a:t>projet </a:t>
            </a:r>
            <a:r>
              <a:rPr lang="fr-FR" sz="1800" dirty="0" smtClean="0"/>
              <a:t>ARPIDA</a:t>
            </a:r>
            <a:br>
              <a:rPr lang="fr-FR" sz="1800" dirty="0" smtClean="0"/>
            </a:br>
            <a:r>
              <a:rPr lang="fr-FR" sz="1800" dirty="0"/>
              <a:t>	</a:t>
            </a:r>
            <a:r>
              <a:rPr lang="fr-FR" sz="1800" dirty="0" smtClean="0"/>
              <a:t>- </a:t>
            </a:r>
            <a:r>
              <a:rPr lang="fr-FR" sz="1800" dirty="0" smtClean="0"/>
              <a:t>Données </a:t>
            </a:r>
            <a:r>
              <a:rPr lang="fr-FR" sz="1800" dirty="0" smtClean="0"/>
              <a:t>sur les évolutions </a:t>
            </a:r>
            <a:r>
              <a:rPr lang="fr-FR" sz="1800" dirty="0" smtClean="0"/>
              <a:t>sociologiques</a:t>
            </a:r>
            <a:br>
              <a:rPr lang="fr-FR" sz="1800" dirty="0" smtClean="0"/>
            </a:br>
            <a:r>
              <a:rPr lang="fr-FR" sz="1800" dirty="0"/>
              <a:t>	</a:t>
            </a:r>
            <a:r>
              <a:rPr lang="fr-FR" sz="1800" dirty="0" smtClean="0"/>
              <a:t>- </a:t>
            </a:r>
            <a:r>
              <a:rPr lang="fr-FR" sz="1800" dirty="0" smtClean="0"/>
              <a:t>Regard </a:t>
            </a:r>
            <a:r>
              <a:rPr lang="fr-FR" sz="1800" dirty="0" smtClean="0"/>
              <a:t>de la </a:t>
            </a:r>
            <a:r>
              <a:rPr lang="fr-FR" sz="1800" dirty="0" smtClean="0"/>
              <a:t>recherche</a:t>
            </a:r>
            <a:br>
              <a:rPr lang="fr-FR" sz="1800" dirty="0" smtClean="0"/>
            </a:br>
            <a:r>
              <a:rPr lang="fr-FR" sz="1800" dirty="0"/>
              <a:t>	</a:t>
            </a:r>
            <a:r>
              <a:rPr lang="fr-FR" sz="1800" dirty="0" smtClean="0"/>
              <a:t>- </a:t>
            </a:r>
            <a:r>
              <a:rPr lang="fr-FR" sz="1800" dirty="0" smtClean="0"/>
              <a:t>Réponses </a:t>
            </a:r>
            <a:r>
              <a:rPr lang="fr-FR" sz="1800" dirty="0" smtClean="0"/>
              <a:t>aux questions</a:t>
            </a:r>
            <a:r>
              <a:rPr lang="fr-FR" dirty="0" smtClean="0"/>
              <a:t/>
            </a:r>
            <a:br>
              <a:rPr lang="fr-FR" dirty="0" smtClean="0"/>
            </a:br>
            <a:endParaRPr lang="fr-FR" sz="1800"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8" name="Image 7"/>
          <p:cNvPicPr>
            <a:picLocks noChangeAspect="1"/>
          </p:cNvPicPr>
          <p:nvPr/>
        </p:nvPicPr>
        <p:blipFill>
          <a:blip r:embed="rId3"/>
          <a:stretch>
            <a:fillRect/>
          </a:stretch>
        </p:blipFill>
        <p:spPr>
          <a:xfrm>
            <a:off x="7884368" y="97905"/>
            <a:ext cx="1103121" cy="49246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3024676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E44F2E7-3F93-4C4C-B389-CB54CC07CF75}"/>
              </a:ext>
            </a:extLst>
          </p:cNvPr>
          <p:cNvSpPr>
            <a:spLocks noGrp="1"/>
          </p:cNvSpPr>
          <p:nvPr>
            <p:ph type="title"/>
          </p:nvPr>
        </p:nvSpPr>
        <p:spPr>
          <a:xfrm>
            <a:off x="2056706" y="254527"/>
            <a:ext cx="2813042" cy="720000"/>
          </a:xfrm>
        </p:spPr>
        <p:txBody>
          <a:bodyPr/>
          <a:lstStyle/>
          <a:p>
            <a:r>
              <a:rPr lang="fr-FR" dirty="0"/>
              <a:t>Les acteurs</a:t>
            </a:r>
          </a:p>
        </p:txBody>
      </p:sp>
      <p:sp>
        <p:nvSpPr>
          <p:cNvPr id="4" name="Espace réservé du numéro de diapositive 3">
            <a:extLst>
              <a:ext uri="{FF2B5EF4-FFF2-40B4-BE49-F238E27FC236}">
                <a16:creationId xmlns:a16="http://schemas.microsoft.com/office/drawing/2014/main" id="{95DB2385-C976-B04E-A7AC-ADEC88E6B5BB}"/>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20</a:t>
            </a:fld>
            <a:endParaRPr lang="fr-FR">
              <a:solidFill>
                <a:prstClr val="black">
                  <a:tint val="75000"/>
                </a:prstClr>
              </a:solidFill>
            </a:endParaRPr>
          </a:p>
        </p:txBody>
      </p:sp>
      <p:pic>
        <p:nvPicPr>
          <p:cNvPr id="5" name="Image 4">
            <a:extLst>
              <a:ext uri="{FF2B5EF4-FFF2-40B4-BE49-F238E27FC236}">
                <a16:creationId xmlns:a16="http://schemas.microsoft.com/office/drawing/2014/main" id="{4F453AAD-F906-7449-B4A9-FA24C44D0B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7797" y="991637"/>
            <a:ext cx="1453439" cy="649985"/>
          </a:xfrm>
          <a:prstGeom prst="rect">
            <a:avLst/>
          </a:prstGeom>
        </p:spPr>
      </p:pic>
      <p:pic>
        <p:nvPicPr>
          <p:cNvPr id="6" name="Image 5">
            <a:extLst>
              <a:ext uri="{FF2B5EF4-FFF2-40B4-BE49-F238E27FC236}">
                <a16:creationId xmlns:a16="http://schemas.microsoft.com/office/drawing/2014/main" id="{E9385563-9034-3D4D-B8B5-26271155F203}"/>
              </a:ext>
            </a:extLst>
          </p:cNvPr>
          <p:cNvPicPr>
            <a:picLocks noChangeAspect="1"/>
          </p:cNvPicPr>
          <p:nvPr/>
        </p:nvPicPr>
        <p:blipFill>
          <a:blip r:embed="rId3"/>
          <a:stretch>
            <a:fillRect/>
          </a:stretch>
        </p:blipFill>
        <p:spPr>
          <a:xfrm>
            <a:off x="2941236" y="915389"/>
            <a:ext cx="1173539" cy="940496"/>
          </a:xfrm>
          <a:prstGeom prst="rect">
            <a:avLst/>
          </a:prstGeom>
        </p:spPr>
      </p:pic>
      <p:sp>
        <p:nvSpPr>
          <p:cNvPr id="7" name="ZoneTexte 6">
            <a:extLst>
              <a:ext uri="{FF2B5EF4-FFF2-40B4-BE49-F238E27FC236}">
                <a16:creationId xmlns:a16="http://schemas.microsoft.com/office/drawing/2014/main" id="{3501C7B6-AFC7-FA40-B55C-15C47DCBF4DB}"/>
              </a:ext>
            </a:extLst>
          </p:cNvPr>
          <p:cNvSpPr txBox="1"/>
          <p:nvPr/>
        </p:nvSpPr>
        <p:spPr>
          <a:xfrm>
            <a:off x="5124374" y="1002513"/>
            <a:ext cx="2531829" cy="715581"/>
          </a:xfrm>
          <a:prstGeom prst="rect">
            <a:avLst/>
          </a:prstGeom>
          <a:noFill/>
        </p:spPr>
        <p:txBody>
          <a:bodyPr wrap="square" rtlCol="0">
            <a:spAutoFit/>
          </a:bodyPr>
          <a:lstStyle/>
          <a:p>
            <a:r>
              <a:rPr lang="fr-FR" sz="1350" dirty="0"/>
              <a:t>Réseaux d’agriculteurs franciliens engagés sur les pratiques agroécologiques</a:t>
            </a:r>
          </a:p>
        </p:txBody>
      </p:sp>
      <p:pic>
        <p:nvPicPr>
          <p:cNvPr id="8" name="Image 7">
            <a:extLst>
              <a:ext uri="{FF2B5EF4-FFF2-40B4-BE49-F238E27FC236}">
                <a16:creationId xmlns:a16="http://schemas.microsoft.com/office/drawing/2014/main" id="{DEFFD611-6BCC-C647-9CB7-E0C783A72F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4472" y="2294509"/>
            <a:ext cx="1299162" cy="771623"/>
          </a:xfrm>
          <a:prstGeom prst="rect">
            <a:avLst/>
          </a:prstGeom>
        </p:spPr>
      </p:pic>
      <p:pic>
        <p:nvPicPr>
          <p:cNvPr id="9" name="Image 8">
            <a:extLst>
              <a:ext uri="{FF2B5EF4-FFF2-40B4-BE49-F238E27FC236}">
                <a16:creationId xmlns:a16="http://schemas.microsoft.com/office/drawing/2014/main" id="{A640B6A2-137E-AC43-A62E-8726BED914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0197" y="2151263"/>
            <a:ext cx="784172" cy="914868"/>
          </a:xfrm>
          <a:prstGeom prst="rect">
            <a:avLst/>
          </a:prstGeom>
        </p:spPr>
      </p:pic>
      <p:pic>
        <p:nvPicPr>
          <p:cNvPr id="10" name="Image 9">
            <a:extLst>
              <a:ext uri="{FF2B5EF4-FFF2-40B4-BE49-F238E27FC236}">
                <a16:creationId xmlns:a16="http://schemas.microsoft.com/office/drawing/2014/main" id="{2C4B07A0-18CA-1542-BEC3-22271842629A}"/>
              </a:ext>
            </a:extLst>
          </p:cNvPr>
          <p:cNvPicPr>
            <a:picLocks noChangeAspect="1"/>
          </p:cNvPicPr>
          <p:nvPr/>
        </p:nvPicPr>
        <p:blipFill>
          <a:blip r:embed="rId6"/>
          <a:stretch>
            <a:fillRect/>
          </a:stretch>
        </p:blipFill>
        <p:spPr>
          <a:xfrm>
            <a:off x="2378591" y="2148131"/>
            <a:ext cx="918000" cy="918000"/>
          </a:xfrm>
          <a:prstGeom prst="rect">
            <a:avLst/>
          </a:prstGeom>
        </p:spPr>
      </p:pic>
      <p:sp>
        <p:nvSpPr>
          <p:cNvPr id="11" name="ZoneTexte 10">
            <a:extLst>
              <a:ext uri="{FF2B5EF4-FFF2-40B4-BE49-F238E27FC236}">
                <a16:creationId xmlns:a16="http://schemas.microsoft.com/office/drawing/2014/main" id="{C5EF55BD-02CF-7741-B995-A2F6BB8D293F}"/>
              </a:ext>
            </a:extLst>
          </p:cNvPr>
          <p:cNvSpPr txBox="1"/>
          <p:nvPr/>
        </p:nvSpPr>
        <p:spPr>
          <a:xfrm>
            <a:off x="5087857" y="2466205"/>
            <a:ext cx="2531829" cy="507831"/>
          </a:xfrm>
          <a:prstGeom prst="rect">
            <a:avLst/>
          </a:prstGeom>
          <a:noFill/>
        </p:spPr>
        <p:txBody>
          <a:bodyPr wrap="square" rtlCol="0">
            <a:spAutoFit/>
          </a:bodyPr>
          <a:lstStyle/>
          <a:p>
            <a:r>
              <a:rPr lang="fr-FR" sz="1350" dirty="0"/>
              <a:t>Porteurs d’enjeux biodiversité et relais de diffusion locaux</a:t>
            </a:r>
          </a:p>
        </p:txBody>
      </p:sp>
      <p:pic>
        <p:nvPicPr>
          <p:cNvPr id="12" name="Image 11">
            <a:extLst>
              <a:ext uri="{FF2B5EF4-FFF2-40B4-BE49-F238E27FC236}">
                <a16:creationId xmlns:a16="http://schemas.microsoft.com/office/drawing/2014/main" id="{22127A6E-6DAF-9841-B155-0A435963A1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80279" y="828695"/>
            <a:ext cx="783443" cy="975868"/>
          </a:xfrm>
          <a:prstGeom prst="rect">
            <a:avLst/>
          </a:prstGeom>
        </p:spPr>
      </p:pic>
      <p:pic>
        <p:nvPicPr>
          <p:cNvPr id="13" name="Image 12">
            <a:extLst>
              <a:ext uri="{FF2B5EF4-FFF2-40B4-BE49-F238E27FC236}">
                <a16:creationId xmlns:a16="http://schemas.microsoft.com/office/drawing/2014/main" id="{7A097DB8-C993-944A-8845-ACD801BFA4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78591" y="3986936"/>
            <a:ext cx="1176692" cy="482349"/>
          </a:xfrm>
          <a:prstGeom prst="rect">
            <a:avLst/>
          </a:prstGeom>
        </p:spPr>
      </p:pic>
      <p:pic>
        <p:nvPicPr>
          <p:cNvPr id="14" name="Picture 4" descr="Résultat de recherche d'images pour &quot;cnrs ladyss&quot;">
            <a:extLst>
              <a:ext uri="{FF2B5EF4-FFF2-40B4-BE49-F238E27FC236}">
                <a16:creationId xmlns:a16="http://schemas.microsoft.com/office/drawing/2014/main" id="{882CB4E8-6040-C44D-973D-4423112C698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03547" y="3834084"/>
            <a:ext cx="710822" cy="8435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ésultat de recherche d'images pour &quot;MNHN logo&quot;">
            <a:extLst>
              <a:ext uri="{FF2B5EF4-FFF2-40B4-BE49-F238E27FC236}">
                <a16:creationId xmlns:a16="http://schemas.microsoft.com/office/drawing/2014/main" id="{4D3BBEC0-1A47-3842-B851-70D6CE485C8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19506" y="3961103"/>
            <a:ext cx="1031842" cy="50818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BB8FBE3-2997-5B43-B548-F6A5474CB248}"/>
              </a:ext>
            </a:extLst>
          </p:cNvPr>
          <p:cNvSpPr txBox="1"/>
          <p:nvPr/>
        </p:nvSpPr>
        <p:spPr>
          <a:xfrm>
            <a:off x="5087857" y="3898614"/>
            <a:ext cx="2531829" cy="923330"/>
          </a:xfrm>
          <a:prstGeom prst="rect">
            <a:avLst/>
          </a:prstGeom>
          <a:noFill/>
        </p:spPr>
        <p:txBody>
          <a:bodyPr wrap="square" rtlCol="0">
            <a:spAutoFit/>
          </a:bodyPr>
          <a:lstStyle/>
          <a:p>
            <a:r>
              <a:rPr lang="fr-FR" sz="1350" dirty="0"/>
              <a:t>Recherche en agronomie, écologie, géographie</a:t>
            </a:r>
          </a:p>
          <a:p>
            <a:r>
              <a:rPr lang="fr-FR" sz="1350" dirty="0"/>
              <a:t>Connaissances et méthodologies</a:t>
            </a:r>
          </a:p>
        </p:txBody>
      </p:sp>
      <p:pic>
        <p:nvPicPr>
          <p:cNvPr id="18" name="Imag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15873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14D93EA-1ECA-6E40-A05D-E9ADC4F9B146}"/>
              </a:ext>
            </a:extLst>
          </p:cNvPr>
          <p:cNvSpPr>
            <a:spLocks noGrp="1"/>
          </p:cNvSpPr>
          <p:nvPr>
            <p:ph type="title"/>
          </p:nvPr>
        </p:nvSpPr>
        <p:spPr>
          <a:xfrm>
            <a:off x="2052000" y="255794"/>
            <a:ext cx="8424000" cy="720000"/>
          </a:xfrm>
        </p:spPr>
        <p:txBody>
          <a:bodyPr/>
          <a:lstStyle/>
          <a:p>
            <a:r>
              <a:rPr lang="fr-FR" dirty="0"/>
              <a:t>Architecture du projet</a:t>
            </a:r>
          </a:p>
        </p:txBody>
      </p:sp>
      <p:sp>
        <p:nvSpPr>
          <p:cNvPr id="4" name="Espace réservé du numéro de diapositive 3">
            <a:extLst>
              <a:ext uri="{FF2B5EF4-FFF2-40B4-BE49-F238E27FC236}">
                <a16:creationId xmlns:a16="http://schemas.microsoft.com/office/drawing/2014/main" id="{CAB372E9-DB02-EB4B-A050-D0416714CB35}"/>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21</a:t>
            </a:fld>
            <a:endParaRPr lang="fr-FR">
              <a:solidFill>
                <a:prstClr val="black">
                  <a:tint val="75000"/>
                </a:prstClr>
              </a:solidFill>
            </a:endParaRPr>
          </a:p>
        </p:txBody>
      </p:sp>
      <p:graphicFrame>
        <p:nvGraphicFramePr>
          <p:cNvPr id="11" name="Diagramme 10">
            <a:extLst>
              <a:ext uri="{FF2B5EF4-FFF2-40B4-BE49-F238E27FC236}">
                <a16:creationId xmlns:a16="http://schemas.microsoft.com/office/drawing/2014/main" id="{CE4DA210-D303-5C43-B587-D2D08F152E80}"/>
              </a:ext>
            </a:extLst>
          </p:cNvPr>
          <p:cNvGraphicFramePr/>
          <p:nvPr>
            <p:extLst/>
          </p:nvPr>
        </p:nvGraphicFramePr>
        <p:xfrm>
          <a:off x="1782207" y="905774"/>
          <a:ext cx="5714149" cy="3985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53311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179A338-10B8-5549-BEFE-00AB21BD6326}"/>
              </a:ext>
            </a:extLst>
          </p:cNvPr>
          <p:cNvSpPr>
            <a:spLocks noGrp="1"/>
          </p:cNvSpPr>
          <p:nvPr>
            <p:ph type="title"/>
          </p:nvPr>
        </p:nvSpPr>
        <p:spPr>
          <a:xfrm>
            <a:off x="2052000" y="255794"/>
            <a:ext cx="8424000" cy="720000"/>
          </a:xfrm>
        </p:spPr>
        <p:txBody>
          <a:bodyPr/>
          <a:lstStyle/>
          <a:p>
            <a:r>
              <a:rPr lang="fr-FR" dirty="0"/>
              <a:t>Action 1. Evènements techniques</a:t>
            </a:r>
          </a:p>
        </p:txBody>
      </p:sp>
      <p:sp>
        <p:nvSpPr>
          <p:cNvPr id="4" name="Espace réservé du numéro de diapositive 3">
            <a:extLst>
              <a:ext uri="{FF2B5EF4-FFF2-40B4-BE49-F238E27FC236}">
                <a16:creationId xmlns:a16="http://schemas.microsoft.com/office/drawing/2014/main" id="{5BAB4853-4C9E-5441-AD5A-70FD1B3723FA}"/>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22</a:t>
            </a:fld>
            <a:endParaRPr lang="fr-FR">
              <a:solidFill>
                <a:prstClr val="black">
                  <a:tint val="75000"/>
                </a:prstClr>
              </a:solidFill>
            </a:endParaRPr>
          </a:p>
        </p:txBody>
      </p:sp>
      <p:graphicFrame>
        <p:nvGraphicFramePr>
          <p:cNvPr id="12" name="Tableau 11">
            <a:extLst>
              <a:ext uri="{FF2B5EF4-FFF2-40B4-BE49-F238E27FC236}">
                <a16:creationId xmlns:a16="http://schemas.microsoft.com/office/drawing/2014/main" id="{918CBD51-DC36-C84E-A2F5-8B6F817BF0DA}"/>
              </a:ext>
            </a:extLst>
          </p:cNvPr>
          <p:cNvGraphicFramePr>
            <a:graphicFrameLocks noGrp="1"/>
          </p:cNvGraphicFramePr>
          <p:nvPr>
            <p:extLst/>
          </p:nvPr>
        </p:nvGraphicFramePr>
        <p:xfrm>
          <a:off x="1455009" y="907233"/>
          <a:ext cx="6203092" cy="3720993"/>
        </p:xfrm>
        <a:graphic>
          <a:graphicData uri="http://schemas.openxmlformats.org/drawingml/2006/table">
            <a:tbl>
              <a:tblPr firstRow="1" bandRow="1">
                <a:tableStyleId>{7DF18680-E054-41AD-8BC1-D1AEF772440D}</a:tableStyleId>
              </a:tblPr>
              <a:tblGrid>
                <a:gridCol w="2366319">
                  <a:extLst>
                    <a:ext uri="{9D8B030D-6E8A-4147-A177-3AD203B41FA5}">
                      <a16:colId xmlns:a16="http://schemas.microsoft.com/office/drawing/2014/main" val="4097702529"/>
                    </a:ext>
                  </a:extLst>
                </a:gridCol>
                <a:gridCol w="852616">
                  <a:extLst>
                    <a:ext uri="{9D8B030D-6E8A-4147-A177-3AD203B41FA5}">
                      <a16:colId xmlns:a16="http://schemas.microsoft.com/office/drawing/2014/main" val="1166843195"/>
                    </a:ext>
                  </a:extLst>
                </a:gridCol>
                <a:gridCol w="1714500">
                  <a:extLst>
                    <a:ext uri="{9D8B030D-6E8A-4147-A177-3AD203B41FA5}">
                      <a16:colId xmlns:a16="http://schemas.microsoft.com/office/drawing/2014/main" val="3636901606"/>
                    </a:ext>
                  </a:extLst>
                </a:gridCol>
                <a:gridCol w="1269657">
                  <a:extLst>
                    <a:ext uri="{9D8B030D-6E8A-4147-A177-3AD203B41FA5}">
                      <a16:colId xmlns:a16="http://schemas.microsoft.com/office/drawing/2014/main" val="3276930477"/>
                    </a:ext>
                  </a:extLst>
                </a:gridCol>
              </a:tblGrid>
              <a:tr h="333805">
                <a:tc>
                  <a:txBody>
                    <a:bodyPr/>
                    <a:lstStyle/>
                    <a:p>
                      <a:r>
                        <a:rPr lang="fr-FR" sz="1100" b="1" dirty="0">
                          <a:effectLst/>
                        </a:rPr>
                        <a:t>Thématique</a:t>
                      </a:r>
                      <a:endParaRPr lang="fr-FR" sz="1500" b="1"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b="1" dirty="0">
                          <a:effectLst/>
                        </a:rPr>
                        <a:t>Date</a:t>
                      </a:r>
                      <a:endParaRPr lang="fr-FR" sz="1500" b="1"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b="1" dirty="0">
                          <a:effectLst/>
                        </a:rPr>
                        <a:t>Type d'événement</a:t>
                      </a:r>
                      <a:endParaRPr lang="fr-FR" sz="1500" b="1"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b="1" dirty="0">
                          <a:effectLst/>
                        </a:rPr>
                        <a:t>Nombre de participants</a:t>
                      </a:r>
                      <a:endParaRPr lang="fr-FR" sz="1500" b="1"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03935339"/>
                  </a:ext>
                </a:extLst>
              </a:tr>
              <a:tr h="252852">
                <a:tc>
                  <a:txBody>
                    <a:bodyPr/>
                    <a:lstStyle/>
                    <a:p>
                      <a:r>
                        <a:rPr lang="fr-FR" sz="1400" dirty="0">
                          <a:effectLst/>
                        </a:rPr>
                        <a:t>Agroforesterie viticole</a:t>
                      </a:r>
                      <a:endParaRPr lang="fr-FR" sz="2100"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12/11/2020</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Webinaire – 1 journée</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60</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525559361"/>
                  </a:ext>
                </a:extLst>
              </a:tr>
              <a:tr h="297827">
                <a:tc>
                  <a:txBody>
                    <a:bodyPr/>
                    <a:lstStyle/>
                    <a:p>
                      <a:r>
                        <a:rPr lang="fr-FR" sz="1400">
                          <a:effectLst/>
                        </a:rPr>
                        <a:t>Vergers-maraîchers</a:t>
                      </a:r>
                      <a:endParaRPr lang="fr-FR" sz="21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02/02/2021</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Webinaire – 1 journée</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117</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554456136"/>
                  </a:ext>
                </a:extLst>
              </a:tr>
              <a:tr h="284834">
                <a:tc>
                  <a:txBody>
                    <a:bodyPr/>
                    <a:lstStyle/>
                    <a:p>
                      <a:r>
                        <a:rPr lang="fr-FR" sz="1400">
                          <a:effectLst/>
                        </a:rPr>
                        <a:t>Arbres et élevages</a:t>
                      </a:r>
                      <a:endParaRPr lang="fr-FR" sz="21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11/02/2021</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Webinaire – ½ journée</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95</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833672456"/>
                  </a:ext>
                </a:extLst>
              </a:tr>
              <a:tr h="479720">
                <a:tc>
                  <a:txBody>
                    <a:bodyPr/>
                    <a:lstStyle/>
                    <a:p>
                      <a:r>
                        <a:rPr lang="fr-FR" sz="1400" dirty="0">
                          <a:effectLst/>
                        </a:rPr>
                        <a:t>Associations de cultures</a:t>
                      </a:r>
                      <a:endParaRPr lang="fr-FR" sz="2100"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11/06/2021</a:t>
                      </a:r>
                      <a:endParaRPr lang="fr-FR" sz="1500">
                        <a:effectLst/>
                      </a:endParaRPr>
                    </a:p>
                    <a:p>
                      <a:r>
                        <a:rPr lang="fr-FR" sz="1100">
                          <a:effectLst/>
                        </a:rPr>
                        <a:t>14/06/2021</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Webinaire – 2*2 h </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34</a:t>
                      </a:r>
                      <a:endParaRPr lang="fr-FR" sz="1500">
                        <a:effectLst/>
                      </a:endParaRPr>
                    </a:p>
                    <a:p>
                      <a:r>
                        <a:rPr lang="fr-FR" sz="1100">
                          <a:effectLst/>
                        </a:rPr>
                        <a:t>37</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911030236"/>
                  </a:ext>
                </a:extLst>
              </a:tr>
              <a:tr h="479720">
                <a:tc>
                  <a:txBody>
                    <a:bodyPr/>
                    <a:lstStyle/>
                    <a:p>
                      <a:r>
                        <a:rPr lang="fr-FR" sz="1400" dirty="0">
                          <a:effectLst/>
                        </a:rPr>
                        <a:t>Pastoralisme</a:t>
                      </a:r>
                      <a:endParaRPr lang="fr-FR" sz="2100"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08/10/2021</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Journée technique + visite de terrain</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 </a:t>
                      </a:r>
                      <a:endParaRPr lang="fr-FR" sz="1500">
                        <a:effectLst/>
                      </a:endParaRPr>
                    </a:p>
                    <a:p>
                      <a:r>
                        <a:rPr lang="fr-FR" sz="1100">
                          <a:effectLst/>
                        </a:rPr>
                        <a:t>45</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865719112"/>
                  </a:ext>
                </a:extLst>
              </a:tr>
              <a:tr h="272840">
                <a:tc>
                  <a:txBody>
                    <a:bodyPr/>
                    <a:lstStyle/>
                    <a:p>
                      <a:r>
                        <a:rPr lang="fr-FR" sz="1400" dirty="0">
                          <a:effectLst/>
                        </a:rPr>
                        <a:t>Agri bio de conservation</a:t>
                      </a:r>
                      <a:endParaRPr lang="fr-FR" sz="2100"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30/11/2021</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Journée technique</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58</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656840809"/>
                  </a:ext>
                </a:extLst>
              </a:tr>
              <a:tr h="479720">
                <a:tc>
                  <a:txBody>
                    <a:bodyPr/>
                    <a:lstStyle/>
                    <a:p>
                      <a:r>
                        <a:rPr lang="fr-FR" sz="1400" dirty="0">
                          <a:effectLst/>
                        </a:rPr>
                        <a:t>Infrastructures agroécologiques</a:t>
                      </a:r>
                      <a:endParaRPr lang="fr-FR" sz="2100"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07/01/2022</a:t>
                      </a:r>
                      <a:endParaRPr lang="fr-FR" sz="1500">
                        <a:effectLst/>
                      </a:endParaRPr>
                    </a:p>
                    <a:p>
                      <a:r>
                        <a:rPr lang="fr-FR" sz="1100">
                          <a:effectLst/>
                        </a:rPr>
                        <a:t>10/01/2022</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Webinaire – 2*2 h</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72</a:t>
                      </a:r>
                      <a:endParaRPr lang="fr-FR" sz="1500">
                        <a:effectLst/>
                      </a:endParaRPr>
                    </a:p>
                    <a:p>
                      <a:r>
                        <a:rPr lang="fr-FR" sz="1100">
                          <a:effectLst/>
                        </a:rPr>
                        <a:t>83</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359618488"/>
                  </a:ext>
                </a:extLst>
              </a:tr>
              <a:tr h="479720">
                <a:tc>
                  <a:txBody>
                    <a:bodyPr/>
                    <a:lstStyle/>
                    <a:p>
                      <a:r>
                        <a:rPr lang="fr-FR" sz="1400" dirty="0">
                          <a:effectLst/>
                        </a:rPr>
                        <a:t>Fruitiers en agroforesterie</a:t>
                      </a:r>
                      <a:endParaRPr lang="fr-FR" sz="2100" dirty="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24/02/2022</a:t>
                      </a:r>
                      <a:endParaRPr lang="fr-FR" sz="1500">
                        <a:effectLst/>
                      </a:endParaRPr>
                    </a:p>
                    <a:p>
                      <a:r>
                        <a:rPr lang="fr-FR" sz="1100">
                          <a:effectLst/>
                        </a:rPr>
                        <a:t>25/02/2022</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Webinaire 2h + </a:t>
                      </a:r>
                      <a:endParaRPr lang="fr-FR" sz="1500">
                        <a:effectLst/>
                      </a:endParaRPr>
                    </a:p>
                    <a:p>
                      <a:r>
                        <a:rPr lang="fr-FR" sz="1100">
                          <a:effectLst/>
                        </a:rPr>
                        <a:t>Visite de terrain ½ journée</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112</a:t>
                      </a:r>
                      <a:endParaRPr lang="fr-FR" sz="150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970326818"/>
                  </a:ext>
                </a:extLst>
              </a:tr>
              <a:tr h="320040">
                <a:tc>
                  <a:txBody>
                    <a:bodyPr/>
                    <a:lstStyle/>
                    <a:p>
                      <a:r>
                        <a:rPr lang="fr-FR" sz="1100">
                          <a:effectLst/>
                        </a:rPr>
                        <a:t> </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 </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a:effectLst/>
                        </a:rPr>
                        <a:t>Total</a:t>
                      </a:r>
                      <a:endParaRPr lang="fr-FR" sz="1500">
                        <a:effectLst/>
                        <a:latin typeface="Calibri" panose="020F0502020204030204" pitchFamily="34" charset="0"/>
                        <a:ea typeface="Calibri" panose="020F0502020204030204" pitchFamily="34" charset="0"/>
                      </a:endParaRPr>
                    </a:p>
                  </a:txBody>
                  <a:tcPr marL="51435" marR="51435" marT="0" marB="0"/>
                </a:tc>
                <a:tc>
                  <a:txBody>
                    <a:bodyPr/>
                    <a:lstStyle/>
                    <a:p>
                      <a:r>
                        <a:rPr lang="fr-FR" sz="1100" dirty="0">
                          <a:effectLst/>
                        </a:rPr>
                        <a:t>713 – objectif de 240</a:t>
                      </a:r>
                      <a:endParaRPr lang="fr-FR" sz="15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283126659"/>
                  </a:ext>
                </a:extLst>
              </a:tr>
            </a:tbl>
          </a:graphicData>
        </a:graphic>
      </p:graphicFrame>
      <p:sp>
        <p:nvSpPr>
          <p:cNvPr id="14" name="ZoneTexte 13">
            <a:extLst>
              <a:ext uri="{FF2B5EF4-FFF2-40B4-BE49-F238E27FC236}">
                <a16:creationId xmlns:a16="http://schemas.microsoft.com/office/drawing/2014/main" id="{D28D7882-D6D2-5C41-93B1-38FEDBEA9F89}"/>
              </a:ext>
            </a:extLst>
          </p:cNvPr>
          <p:cNvSpPr txBox="1"/>
          <p:nvPr/>
        </p:nvSpPr>
        <p:spPr>
          <a:xfrm>
            <a:off x="1455009" y="4627185"/>
            <a:ext cx="2406493" cy="300082"/>
          </a:xfrm>
          <a:prstGeom prst="rect">
            <a:avLst/>
          </a:prstGeom>
          <a:noFill/>
        </p:spPr>
        <p:txBody>
          <a:bodyPr wrap="none" rtlCol="0">
            <a:spAutoFit/>
          </a:bodyPr>
          <a:lstStyle/>
          <a:p>
            <a:r>
              <a:rPr lang="fr-FR" sz="1350" dirty="0"/>
              <a:t>http://</a:t>
            </a:r>
            <a:r>
              <a:rPr lang="fr-FR" sz="1350" dirty="0" err="1"/>
              <a:t>www.agrofile.fr</a:t>
            </a:r>
            <a:r>
              <a:rPr lang="fr-FR" sz="1350" dirty="0"/>
              <a:t>/</a:t>
            </a:r>
            <a:r>
              <a:rPr lang="fr-FR" sz="1350" dirty="0" err="1"/>
              <a:t>mobidif</a:t>
            </a:r>
            <a:r>
              <a:rPr lang="fr-FR" sz="1350" dirty="0"/>
              <a:t>/</a:t>
            </a:r>
          </a:p>
        </p:txBody>
      </p:sp>
      <p:sp>
        <p:nvSpPr>
          <p:cNvPr id="3" name="ZoneTexte 2">
            <a:extLst>
              <a:ext uri="{FF2B5EF4-FFF2-40B4-BE49-F238E27FC236}">
                <a16:creationId xmlns:a16="http://schemas.microsoft.com/office/drawing/2014/main" id="{ABA9F397-D3B6-5D49-8CEB-F3A9FCAB1354}"/>
              </a:ext>
            </a:extLst>
          </p:cNvPr>
          <p:cNvSpPr txBox="1"/>
          <p:nvPr/>
        </p:nvSpPr>
        <p:spPr>
          <a:xfrm>
            <a:off x="5915797" y="4659946"/>
            <a:ext cx="1386918" cy="300082"/>
          </a:xfrm>
          <a:prstGeom prst="rect">
            <a:avLst/>
          </a:prstGeom>
          <a:noFill/>
        </p:spPr>
        <p:txBody>
          <a:bodyPr wrap="none" rtlCol="0">
            <a:spAutoFit/>
          </a:bodyPr>
          <a:lstStyle/>
          <a:p>
            <a:r>
              <a:rPr lang="fr-FR" sz="1350" dirty="0"/>
              <a:t>Public diversifié</a:t>
            </a: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284060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04417-9CC6-5547-9017-3C1C0E52B604}"/>
              </a:ext>
            </a:extLst>
          </p:cNvPr>
          <p:cNvSpPr>
            <a:spLocks noGrp="1"/>
          </p:cNvSpPr>
          <p:nvPr>
            <p:ph type="title"/>
          </p:nvPr>
        </p:nvSpPr>
        <p:spPr>
          <a:xfrm>
            <a:off x="2052000" y="255794"/>
            <a:ext cx="8424000" cy="720000"/>
          </a:xfrm>
        </p:spPr>
        <p:txBody>
          <a:bodyPr/>
          <a:lstStyle/>
          <a:p>
            <a:r>
              <a:rPr lang="fr-FR" dirty="0"/>
              <a:t>Action 2. Ateliers de conception</a:t>
            </a:r>
          </a:p>
        </p:txBody>
      </p:sp>
      <p:sp>
        <p:nvSpPr>
          <p:cNvPr id="3" name="Espace réservé du contenu 2">
            <a:extLst>
              <a:ext uri="{FF2B5EF4-FFF2-40B4-BE49-F238E27FC236}">
                <a16:creationId xmlns:a16="http://schemas.microsoft.com/office/drawing/2014/main" id="{A6EB4B25-9839-C443-BBCC-AD106905F5BA}"/>
              </a:ext>
            </a:extLst>
          </p:cNvPr>
          <p:cNvSpPr>
            <a:spLocks noGrp="1"/>
          </p:cNvSpPr>
          <p:nvPr>
            <p:ph idx="1"/>
          </p:nvPr>
        </p:nvSpPr>
        <p:spPr>
          <a:xfrm>
            <a:off x="1485900" y="1011342"/>
            <a:ext cx="6172200" cy="3755921"/>
          </a:xfrm>
        </p:spPr>
        <p:txBody>
          <a:bodyPr>
            <a:normAutofit/>
          </a:bodyPr>
          <a:lstStyle/>
          <a:p>
            <a:pPr>
              <a:buFont typeface="Wingdings" pitchFamily="2" charset="2"/>
              <a:buChar char="Ø"/>
            </a:pPr>
            <a:r>
              <a:rPr lang="fr-FR" dirty="0"/>
              <a:t>Agroforesterie viticole</a:t>
            </a:r>
          </a:p>
          <a:p>
            <a:pPr>
              <a:buFont typeface="Wingdings" pitchFamily="2" charset="2"/>
              <a:buChar char="Ø"/>
            </a:pPr>
            <a:r>
              <a:rPr lang="fr-FR" dirty="0"/>
              <a:t>Vergers maraîchers</a:t>
            </a:r>
          </a:p>
          <a:p>
            <a:pPr>
              <a:buFont typeface="Wingdings" pitchFamily="2" charset="2"/>
              <a:buChar char="Ø"/>
            </a:pPr>
            <a:r>
              <a:rPr lang="fr-FR" dirty="0"/>
              <a:t>Agri bio de conservation</a:t>
            </a:r>
          </a:p>
          <a:p>
            <a:endParaRPr lang="fr-FR" dirty="0"/>
          </a:p>
          <a:p>
            <a:r>
              <a:rPr lang="fr-FR" dirty="0"/>
              <a:t>Méthodologie </a:t>
            </a:r>
            <a:r>
              <a:rPr lang="fr-FR" dirty="0">
                <a:hlinkClick r:id="rId2"/>
              </a:rPr>
              <a:t>IDEAS / Reau et al. 2018</a:t>
            </a:r>
            <a:endParaRPr lang="fr-FR" dirty="0"/>
          </a:p>
          <a:p>
            <a:pPr lvl="1"/>
            <a:r>
              <a:rPr lang="fr-FR" dirty="0"/>
              <a:t>Des agriculteurs centraux avec 1 problématique identifiée</a:t>
            </a:r>
          </a:p>
          <a:p>
            <a:pPr lvl="1"/>
            <a:r>
              <a:rPr lang="fr-FR" dirty="0"/>
              <a:t>Définition de la cible de conception</a:t>
            </a:r>
          </a:p>
          <a:p>
            <a:pPr lvl="1"/>
            <a:r>
              <a:rPr lang="fr-FR" dirty="0"/>
              <a:t>Partage de connaissance</a:t>
            </a:r>
          </a:p>
          <a:p>
            <a:pPr lvl="1"/>
            <a:r>
              <a:rPr lang="fr-FR" dirty="0"/>
              <a:t>Phase d’exploration</a:t>
            </a:r>
          </a:p>
          <a:p>
            <a:pPr lvl="1"/>
            <a:r>
              <a:rPr lang="fr-FR" dirty="0"/>
              <a:t>Conception de prototypes</a:t>
            </a:r>
          </a:p>
          <a:p>
            <a:pPr lvl="1"/>
            <a:r>
              <a:rPr lang="fr-FR" dirty="0"/>
              <a:t>Retour de l’agriculteur central sur les prototypes</a:t>
            </a:r>
          </a:p>
          <a:p>
            <a:pPr marL="342900" lvl="1" indent="0">
              <a:buNone/>
            </a:pPr>
            <a:r>
              <a:rPr lang="fr-FR" dirty="0">
                <a:sym typeface="Wingdings" pitchFamily="2" charset="2"/>
              </a:rPr>
              <a:t> 1 journée pleine par thématique</a:t>
            </a:r>
            <a:endParaRPr lang="fr-FR" dirty="0"/>
          </a:p>
        </p:txBody>
      </p:sp>
      <p:sp>
        <p:nvSpPr>
          <p:cNvPr id="4" name="Espace réservé du numéro de diapositive 3">
            <a:extLst>
              <a:ext uri="{FF2B5EF4-FFF2-40B4-BE49-F238E27FC236}">
                <a16:creationId xmlns:a16="http://schemas.microsoft.com/office/drawing/2014/main" id="{90216F89-01ED-9842-B18C-71D2F12FF14C}"/>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23</a:t>
            </a:fld>
            <a:endParaRPr lang="fr-FR">
              <a:solidFill>
                <a:prstClr val="black">
                  <a:tint val="75000"/>
                </a:prstClr>
              </a:solidFill>
            </a:endParaRPr>
          </a:p>
        </p:txBody>
      </p:sp>
      <p:sp>
        <p:nvSpPr>
          <p:cNvPr id="5" name="Rectangle 4"/>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t>
            </a:r>
            <a:endParaRPr lang="fr-FR"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135889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0.png">
            <a:extLst>
              <a:ext uri="{FF2B5EF4-FFF2-40B4-BE49-F238E27FC236}">
                <a16:creationId xmlns:a16="http://schemas.microsoft.com/office/drawing/2014/main" id="{078C0C90-57F8-8847-A684-BCC015FDEB67}"/>
              </a:ext>
            </a:extLst>
          </p:cNvPr>
          <p:cNvPicPr/>
          <p:nvPr/>
        </p:nvPicPr>
        <p:blipFill>
          <a:blip r:embed="rId2"/>
          <a:srcRect/>
          <a:stretch>
            <a:fillRect/>
          </a:stretch>
        </p:blipFill>
        <p:spPr>
          <a:xfrm>
            <a:off x="5101781" y="2198199"/>
            <a:ext cx="2512219" cy="2893129"/>
          </a:xfrm>
          <a:prstGeom prst="rect">
            <a:avLst/>
          </a:prstGeom>
          <a:ln/>
        </p:spPr>
      </p:pic>
      <p:sp>
        <p:nvSpPr>
          <p:cNvPr id="9" name="Rectangle 8"/>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C09601B-EAA0-7143-94A3-C6E1E9F2E75A}"/>
              </a:ext>
            </a:extLst>
          </p:cNvPr>
          <p:cNvSpPr>
            <a:spLocks noGrp="1"/>
          </p:cNvSpPr>
          <p:nvPr>
            <p:ph type="title"/>
          </p:nvPr>
        </p:nvSpPr>
        <p:spPr>
          <a:xfrm>
            <a:off x="2052000" y="189998"/>
            <a:ext cx="8424000" cy="720000"/>
          </a:xfrm>
        </p:spPr>
        <p:txBody>
          <a:bodyPr/>
          <a:lstStyle/>
          <a:p>
            <a:r>
              <a:rPr lang="fr-FR" dirty="0"/>
              <a:t>Agroforesterie viticole</a:t>
            </a:r>
          </a:p>
        </p:txBody>
      </p:sp>
      <p:sp>
        <p:nvSpPr>
          <p:cNvPr id="4" name="Espace réservé du numéro de diapositive 3">
            <a:extLst>
              <a:ext uri="{FF2B5EF4-FFF2-40B4-BE49-F238E27FC236}">
                <a16:creationId xmlns:a16="http://schemas.microsoft.com/office/drawing/2014/main" id="{0D9E1E6C-E731-D848-B77F-3ED58B76F143}"/>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24</a:t>
            </a:fld>
            <a:endParaRPr lang="fr-FR">
              <a:solidFill>
                <a:prstClr val="black">
                  <a:tint val="75000"/>
                </a:prstClr>
              </a:solidFill>
            </a:endParaRPr>
          </a:p>
        </p:txBody>
      </p:sp>
      <p:pic>
        <p:nvPicPr>
          <p:cNvPr id="5" name="image6.png">
            <a:extLst>
              <a:ext uri="{FF2B5EF4-FFF2-40B4-BE49-F238E27FC236}">
                <a16:creationId xmlns:a16="http://schemas.microsoft.com/office/drawing/2014/main" id="{F95C7373-3C3A-2743-B7EE-D44B41AA5933}"/>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274554" y="877396"/>
            <a:ext cx="3752491" cy="3305085"/>
          </a:xfrm>
          <a:prstGeom prst="rect">
            <a:avLst/>
          </a:prstGeom>
          <a:ln/>
        </p:spPr>
      </p:pic>
      <p:pic>
        <p:nvPicPr>
          <p:cNvPr id="6" name="image8.png">
            <a:extLst>
              <a:ext uri="{FF2B5EF4-FFF2-40B4-BE49-F238E27FC236}">
                <a16:creationId xmlns:a16="http://schemas.microsoft.com/office/drawing/2014/main" id="{43939F85-E961-6A41-9CBE-B07A3FAAE89F}"/>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5682890" y="334537"/>
            <a:ext cx="2512219" cy="2105924"/>
          </a:xfrm>
          <a:prstGeom prst="rect">
            <a:avLst/>
          </a:prstGeom>
          <a:ln/>
        </p:spPr>
      </p:pic>
      <p:sp>
        <p:nvSpPr>
          <p:cNvPr id="3" name="ZoneTexte 2">
            <a:extLst>
              <a:ext uri="{FF2B5EF4-FFF2-40B4-BE49-F238E27FC236}">
                <a16:creationId xmlns:a16="http://schemas.microsoft.com/office/drawing/2014/main" id="{7E9860E4-01B3-4F45-900D-964B57C4D52D}"/>
              </a:ext>
            </a:extLst>
          </p:cNvPr>
          <p:cNvSpPr txBox="1"/>
          <p:nvPr/>
        </p:nvSpPr>
        <p:spPr>
          <a:xfrm>
            <a:off x="1533399" y="4279359"/>
            <a:ext cx="3172663" cy="784830"/>
          </a:xfrm>
          <a:prstGeom prst="rect">
            <a:avLst/>
          </a:prstGeom>
          <a:noFill/>
        </p:spPr>
        <p:txBody>
          <a:bodyPr wrap="none" rtlCol="0">
            <a:spAutoFit/>
          </a:bodyPr>
          <a:lstStyle/>
          <a:p>
            <a:r>
              <a:rPr lang="fr-FR" sz="1500" dirty="0"/>
              <a:t>3 prototypes conçus : </a:t>
            </a:r>
          </a:p>
          <a:p>
            <a:pPr marL="257175" indent="-257175">
              <a:buFont typeface="Arial" panose="020B0604020202020204" pitchFamily="34" charset="0"/>
              <a:buChar char="•"/>
            </a:pPr>
            <a:r>
              <a:rPr lang="fr-FR" sz="1500" dirty="0"/>
              <a:t>1 projet concrétisé</a:t>
            </a:r>
          </a:p>
          <a:p>
            <a:pPr marL="257175" indent="-257175">
              <a:buFont typeface="Arial" panose="020B0604020202020204" pitchFamily="34" charset="0"/>
              <a:buChar char="•"/>
            </a:pPr>
            <a:r>
              <a:rPr lang="fr-FR" sz="1500" dirty="0"/>
              <a:t>2 projets retardés cause COVID</a:t>
            </a:r>
          </a:p>
        </p:txBody>
      </p:sp>
      <p:sp>
        <p:nvSpPr>
          <p:cNvPr id="8" name="ZoneTexte 7">
            <a:extLst>
              <a:ext uri="{FF2B5EF4-FFF2-40B4-BE49-F238E27FC236}">
                <a16:creationId xmlns:a16="http://schemas.microsoft.com/office/drawing/2014/main" id="{C3DB23EA-DBD2-6444-A666-3B8A74A80071}"/>
              </a:ext>
            </a:extLst>
          </p:cNvPr>
          <p:cNvSpPr txBox="1"/>
          <p:nvPr/>
        </p:nvSpPr>
        <p:spPr>
          <a:xfrm>
            <a:off x="1159080" y="3717615"/>
            <a:ext cx="3983437" cy="507831"/>
          </a:xfrm>
          <a:prstGeom prst="rect">
            <a:avLst/>
          </a:prstGeom>
          <a:solidFill>
            <a:schemeClr val="bg1">
              <a:alpha val="71000"/>
            </a:schemeClr>
          </a:solidFill>
        </p:spPr>
        <p:txBody>
          <a:bodyPr wrap="square" rtlCol="0">
            <a:spAutoFit/>
          </a:bodyPr>
          <a:lstStyle/>
          <a:p>
            <a:pPr algn="ctr"/>
            <a:r>
              <a:rPr lang="fr-FR" sz="1350" dirty="0"/>
              <a:t>« Cible = un corridor de biodiversité et d’expérimentations pour mieux décider demain »</a:t>
            </a:r>
          </a:p>
        </p:txBody>
      </p:sp>
      <p:pic>
        <p:nvPicPr>
          <p:cNvPr id="10" name="Imag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108808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9924A47-FA2E-0847-AB28-3DA36BF053E4}"/>
              </a:ext>
            </a:extLst>
          </p:cNvPr>
          <p:cNvSpPr>
            <a:spLocks noGrp="1"/>
          </p:cNvSpPr>
          <p:nvPr>
            <p:ph type="title"/>
          </p:nvPr>
        </p:nvSpPr>
        <p:spPr>
          <a:xfrm>
            <a:off x="1115616" y="144043"/>
            <a:ext cx="8424000" cy="720000"/>
          </a:xfrm>
        </p:spPr>
        <p:txBody>
          <a:bodyPr>
            <a:noAutofit/>
          </a:bodyPr>
          <a:lstStyle/>
          <a:p>
            <a:pPr algn="ctr"/>
            <a:r>
              <a:rPr lang="fr-FR" sz="1800" dirty="0"/>
              <a:t>« Un verger-maraîcher gourmand et croquant, relief dans la plaine et multifonctionnel »</a:t>
            </a:r>
          </a:p>
        </p:txBody>
      </p:sp>
      <p:sp>
        <p:nvSpPr>
          <p:cNvPr id="4" name="Espace réservé du numéro de diapositive 3">
            <a:extLst>
              <a:ext uri="{FF2B5EF4-FFF2-40B4-BE49-F238E27FC236}">
                <a16:creationId xmlns:a16="http://schemas.microsoft.com/office/drawing/2014/main" id="{43DEF089-DD9A-AB43-AA18-22226770BA43}"/>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25</a:t>
            </a:fld>
            <a:endParaRPr lang="fr-FR">
              <a:solidFill>
                <a:prstClr val="black">
                  <a:tint val="75000"/>
                </a:prstClr>
              </a:solidFill>
            </a:endParaRPr>
          </a:p>
        </p:txBody>
      </p:sp>
      <p:pic>
        <p:nvPicPr>
          <p:cNvPr id="5" name="image18.png">
            <a:extLst>
              <a:ext uri="{FF2B5EF4-FFF2-40B4-BE49-F238E27FC236}">
                <a16:creationId xmlns:a16="http://schemas.microsoft.com/office/drawing/2014/main" id="{8EFEA377-7231-D642-92FA-7527DC1FD96E}"/>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311215" y="649894"/>
            <a:ext cx="2303253" cy="4391213"/>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CEC11B62-C050-064A-85A7-17DF35E5BA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9743" y="649894"/>
            <a:ext cx="4063042" cy="1921856"/>
          </a:xfrm>
          <a:prstGeom prst="rect">
            <a:avLst/>
          </a:prstGeom>
        </p:spPr>
      </p:pic>
      <p:pic>
        <p:nvPicPr>
          <p:cNvPr id="7" name="Image 6">
            <a:extLst>
              <a:ext uri="{FF2B5EF4-FFF2-40B4-BE49-F238E27FC236}">
                <a16:creationId xmlns:a16="http://schemas.microsoft.com/office/drawing/2014/main" id="{2E515A27-0C35-F94F-A28F-B22259C0BA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08187" y="2625922"/>
            <a:ext cx="4186153" cy="2278262"/>
          </a:xfrm>
          <a:prstGeom prst="rect">
            <a:avLst/>
          </a:prstGeom>
        </p:spPr>
      </p:pic>
    </p:spTree>
    <p:extLst>
      <p:ext uri="{BB962C8B-B14F-4D97-AF65-F5344CB8AC3E}">
        <p14:creationId xmlns:p14="http://schemas.microsoft.com/office/powerpoint/2010/main" val="194512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D844664-ADE8-694E-85E1-EC803837B6A9}"/>
              </a:ext>
            </a:extLst>
          </p:cNvPr>
          <p:cNvSpPr>
            <a:spLocks noGrp="1"/>
          </p:cNvSpPr>
          <p:nvPr>
            <p:ph type="title"/>
          </p:nvPr>
        </p:nvSpPr>
        <p:spPr>
          <a:xfrm>
            <a:off x="2052000" y="211854"/>
            <a:ext cx="8424000" cy="720000"/>
          </a:xfrm>
        </p:spPr>
        <p:txBody>
          <a:bodyPr/>
          <a:lstStyle/>
          <a:p>
            <a:r>
              <a:rPr lang="fr-FR" dirty="0"/>
              <a:t>Action 3. Capitalisation-diffusion</a:t>
            </a:r>
          </a:p>
        </p:txBody>
      </p:sp>
      <p:sp>
        <p:nvSpPr>
          <p:cNvPr id="3" name="Espace réservé du contenu 2">
            <a:extLst>
              <a:ext uri="{FF2B5EF4-FFF2-40B4-BE49-F238E27FC236}">
                <a16:creationId xmlns:a16="http://schemas.microsoft.com/office/drawing/2014/main" id="{EDCB2FB2-1AB0-A54F-AE13-80F91B255556}"/>
              </a:ext>
            </a:extLst>
          </p:cNvPr>
          <p:cNvSpPr>
            <a:spLocks noGrp="1"/>
          </p:cNvSpPr>
          <p:nvPr>
            <p:ph idx="1"/>
          </p:nvPr>
        </p:nvSpPr>
        <p:spPr>
          <a:xfrm>
            <a:off x="1377380" y="796272"/>
            <a:ext cx="7766620" cy="3394472"/>
          </a:xfrm>
        </p:spPr>
        <p:txBody>
          <a:bodyPr>
            <a:normAutofit/>
          </a:bodyPr>
          <a:lstStyle/>
          <a:p>
            <a:r>
              <a:rPr lang="fr-FR" sz="1500" u="sng" dirty="0">
                <a:hlinkClick r:id="rId2"/>
              </a:rPr>
              <a:t>https://rd-agri.fr/detail/PROJET/casdar_projet_19aar002</a:t>
            </a:r>
            <a:endParaRPr lang="fr-FR" sz="1500" dirty="0"/>
          </a:p>
          <a:p>
            <a:r>
              <a:rPr lang="fr-FR" sz="1500" dirty="0"/>
              <a:t>Site internet : </a:t>
            </a:r>
            <a:r>
              <a:rPr lang="fr-FR" sz="1500" dirty="0">
                <a:hlinkClick r:id="rId3"/>
              </a:rPr>
              <a:t>http://www.agrofile.fr/mobidif/</a:t>
            </a:r>
            <a:endParaRPr lang="fr-FR" sz="1500" dirty="0"/>
          </a:p>
          <a:p>
            <a:pPr lvl="1"/>
            <a:r>
              <a:rPr lang="fr-FR" sz="1500" dirty="0"/>
              <a:t>Les programmes des journées + présentations + livrets </a:t>
            </a:r>
            <a:r>
              <a:rPr lang="fr-FR" sz="1500" dirty="0" smtClean="0"/>
              <a:t>techniques</a:t>
            </a:r>
          </a:p>
          <a:p>
            <a:pPr lvl="1"/>
            <a:endParaRPr lang="fr-FR" sz="900" dirty="0"/>
          </a:p>
          <a:p>
            <a:r>
              <a:rPr lang="fr-FR" sz="1500" dirty="0" err="1"/>
              <a:t>Youtube</a:t>
            </a:r>
            <a:r>
              <a:rPr lang="fr-FR" sz="1500" dirty="0"/>
              <a:t> : </a:t>
            </a:r>
          </a:p>
          <a:p>
            <a:pPr lvl="1"/>
            <a:r>
              <a:rPr lang="fr-FR" sz="1500" dirty="0"/>
              <a:t>les vidéos des séminaires </a:t>
            </a:r>
          </a:p>
          <a:p>
            <a:pPr lvl="1"/>
            <a:r>
              <a:rPr lang="fr-FR" sz="1500" dirty="0"/>
              <a:t>3 courts-métrages (5 min - visite des fermes)</a:t>
            </a:r>
          </a:p>
          <a:p>
            <a:pPr lvl="1"/>
            <a:r>
              <a:rPr lang="fr-FR" sz="1500" dirty="0"/>
              <a:t>1 clip vidéo  « agriculture &amp; Biodiversité » (ARB-IDF)</a:t>
            </a:r>
          </a:p>
        </p:txBody>
      </p:sp>
      <p:sp>
        <p:nvSpPr>
          <p:cNvPr id="4" name="Espace réservé du numéro de diapositive 3">
            <a:extLst>
              <a:ext uri="{FF2B5EF4-FFF2-40B4-BE49-F238E27FC236}">
                <a16:creationId xmlns:a16="http://schemas.microsoft.com/office/drawing/2014/main" id="{086AF9CF-2E37-6240-AF30-C1018C6D2343}"/>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26</a:t>
            </a:fld>
            <a:endParaRPr lang="fr-FR">
              <a:solidFill>
                <a:prstClr val="black">
                  <a:tint val="75000"/>
                </a:prstClr>
              </a:solidFill>
            </a:endParaRPr>
          </a:p>
        </p:txBody>
      </p:sp>
      <p:pic>
        <p:nvPicPr>
          <p:cNvPr id="5" name="Image 4">
            <a:extLst>
              <a:ext uri="{FF2B5EF4-FFF2-40B4-BE49-F238E27FC236}">
                <a16:creationId xmlns:a16="http://schemas.microsoft.com/office/drawing/2014/main" id="{60CAC61E-ACD8-F54E-8FA7-CF540B6D0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729" y="3442776"/>
            <a:ext cx="2512181" cy="1700724"/>
          </a:xfrm>
          <a:prstGeom prst="rect">
            <a:avLst/>
          </a:prstGeom>
        </p:spPr>
      </p:pic>
      <p:pic>
        <p:nvPicPr>
          <p:cNvPr id="7" name="Image 6">
            <a:extLst>
              <a:ext uri="{FF2B5EF4-FFF2-40B4-BE49-F238E27FC236}">
                <a16:creationId xmlns:a16="http://schemas.microsoft.com/office/drawing/2014/main" id="{0C5353C5-1841-4140-93EE-C1A68C89DB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4008" y="3413032"/>
            <a:ext cx="2753384" cy="1730468"/>
          </a:xfrm>
          <a:prstGeom prst="rect">
            <a:avLst/>
          </a:prstGeom>
        </p:spPr>
      </p:pic>
    </p:spTree>
    <p:extLst>
      <p:ext uri="{BB962C8B-B14F-4D97-AF65-F5344CB8AC3E}">
        <p14:creationId xmlns:p14="http://schemas.microsoft.com/office/powerpoint/2010/main" val="178687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5124C-EB69-BB42-852E-136250EB4562}"/>
              </a:ext>
            </a:extLst>
          </p:cNvPr>
          <p:cNvSpPr>
            <a:spLocks noGrp="1"/>
          </p:cNvSpPr>
          <p:nvPr>
            <p:ph type="title"/>
          </p:nvPr>
        </p:nvSpPr>
        <p:spPr>
          <a:xfrm>
            <a:off x="2052000" y="255794"/>
            <a:ext cx="8424000" cy="720000"/>
          </a:xfrm>
        </p:spPr>
        <p:txBody>
          <a:bodyPr/>
          <a:lstStyle/>
          <a:p>
            <a:r>
              <a:rPr lang="fr-FR" dirty="0"/>
              <a:t>Bilan</a:t>
            </a:r>
          </a:p>
        </p:txBody>
      </p:sp>
      <p:sp>
        <p:nvSpPr>
          <p:cNvPr id="3" name="Espace réservé du contenu 2">
            <a:extLst>
              <a:ext uri="{FF2B5EF4-FFF2-40B4-BE49-F238E27FC236}">
                <a16:creationId xmlns:a16="http://schemas.microsoft.com/office/drawing/2014/main" id="{D72F3FAB-96D8-294D-BA4D-29E109F9EEF4}"/>
              </a:ext>
            </a:extLst>
          </p:cNvPr>
          <p:cNvSpPr>
            <a:spLocks noGrp="1"/>
          </p:cNvSpPr>
          <p:nvPr>
            <p:ph idx="1"/>
          </p:nvPr>
        </p:nvSpPr>
        <p:spPr>
          <a:xfrm>
            <a:off x="768712" y="1530888"/>
            <a:ext cx="8424000" cy="2574000"/>
          </a:xfrm>
        </p:spPr>
        <p:txBody>
          <a:bodyPr>
            <a:normAutofit/>
          </a:bodyPr>
          <a:lstStyle/>
          <a:p>
            <a:r>
              <a:rPr lang="fr-FR" sz="2100" dirty="0"/>
              <a:t>Très bonne participation malgré COVID</a:t>
            </a:r>
          </a:p>
          <a:p>
            <a:r>
              <a:rPr lang="fr-FR" sz="2100" dirty="0"/>
              <a:t>Elargissement du réseau</a:t>
            </a:r>
          </a:p>
          <a:p>
            <a:r>
              <a:rPr lang="fr-FR" sz="2100" dirty="0"/>
              <a:t>Ouverture à des méthodes nouvelles et approuvées par les agriculteurs (ateliers)</a:t>
            </a:r>
          </a:p>
          <a:p>
            <a:r>
              <a:rPr lang="fr-FR" sz="2100" dirty="0"/>
              <a:t>Thématiques émergentes (</a:t>
            </a:r>
            <a:r>
              <a:rPr lang="fr-FR" sz="2100" dirty="0" err="1"/>
              <a:t>vitiforesterie</a:t>
            </a:r>
            <a:r>
              <a:rPr lang="fr-FR" sz="2100" dirty="0"/>
              <a:t>, verger-maraîcher) et renforcement des dynamiques existantes (agroforesterie) </a:t>
            </a:r>
          </a:p>
          <a:p>
            <a:r>
              <a:rPr lang="fr-FR" sz="2100" dirty="0"/>
              <a:t>Vigilance : transversalité / animation filière</a:t>
            </a:r>
          </a:p>
        </p:txBody>
      </p:sp>
      <p:sp>
        <p:nvSpPr>
          <p:cNvPr id="4" name="Espace réservé du numéro de diapositive 3">
            <a:extLst>
              <a:ext uri="{FF2B5EF4-FFF2-40B4-BE49-F238E27FC236}">
                <a16:creationId xmlns:a16="http://schemas.microsoft.com/office/drawing/2014/main" id="{823E0EB7-9482-4C42-8B6C-D415108CDBE9}"/>
              </a:ext>
            </a:extLst>
          </p:cNvPr>
          <p:cNvSpPr>
            <a:spLocks noGrp="1"/>
          </p:cNvSpPr>
          <p:nvPr>
            <p:ph type="sldNum" sz="quarter" idx="12"/>
          </p:nvPr>
        </p:nvSpPr>
        <p:spPr/>
        <p:txBody>
          <a:bodyPr/>
          <a:lstStyle/>
          <a:p>
            <a:fld id="{51F26A89-A16A-AF4F-AF8B-7638B93A3AEC}" type="slidenum">
              <a:rPr lang="fr-FR" smtClean="0">
                <a:solidFill>
                  <a:prstClr val="black">
                    <a:tint val="75000"/>
                  </a:prstClr>
                </a:solidFill>
              </a:rPr>
              <a:pPr/>
              <a:t>27</a:t>
            </a:fld>
            <a:endParaRPr lang="fr-FR">
              <a:solidFill>
                <a:prstClr val="black">
                  <a:tint val="75000"/>
                </a:prstClr>
              </a:solidFill>
            </a:endParaRPr>
          </a:p>
        </p:txBody>
      </p:sp>
      <p:sp>
        <p:nvSpPr>
          <p:cNvPr id="5" name="Rectangle 4"/>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315599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p:txBody>
          <a:bodyPr>
            <a:normAutofit/>
          </a:bodyPr>
          <a:lstStyle/>
          <a:p>
            <a:r>
              <a:rPr lang="fr-FR" dirty="0"/>
              <a:t>Merci pour votre attention</a:t>
            </a:r>
          </a:p>
          <a:p>
            <a:endParaRPr lang="fr-FR" dirty="0"/>
          </a:p>
          <a:p>
            <a:r>
              <a:rPr lang="fr-FR" dirty="0"/>
              <a:t>Pour en savoir plus : </a:t>
            </a:r>
          </a:p>
          <a:p>
            <a:r>
              <a:rPr lang="fr-FR" dirty="0"/>
              <a:t>Valentin VERRET </a:t>
            </a:r>
            <a:r>
              <a:rPr lang="mr-IN" dirty="0"/>
              <a:t>–</a:t>
            </a:r>
            <a:r>
              <a:rPr lang="fr-FR" dirty="0"/>
              <a:t> 06 78 36 25 79</a:t>
            </a:r>
          </a:p>
          <a:p>
            <a:r>
              <a:rPr lang="fr-FR" dirty="0">
                <a:hlinkClick r:id="rId3"/>
              </a:rPr>
              <a:t>valentin@agrofile.fr</a:t>
            </a:r>
            <a:endParaRPr lang="fr-FR" dirty="0"/>
          </a:p>
          <a:p>
            <a:endParaRPr lang="fr-FR" dirty="0"/>
          </a:p>
          <a:p>
            <a:r>
              <a:rPr lang="fr-FR" dirty="0">
                <a:hlinkClick r:id="rId4"/>
              </a:rPr>
              <a:t>www.agrofile.fr</a:t>
            </a:r>
            <a:endParaRPr lang="fr-FR" dirty="0"/>
          </a:p>
          <a:p>
            <a:r>
              <a:rPr lang="fr-FR" sz="2100" dirty="0">
                <a:hlinkClick r:id="rId5"/>
              </a:rPr>
              <a:t>www.facebook.com/Agroforesterie.IledeFrance/</a:t>
            </a:r>
            <a:endParaRPr lang="fr-FR" sz="2100" dirty="0"/>
          </a:p>
        </p:txBody>
      </p:sp>
      <p:sp>
        <p:nvSpPr>
          <p:cNvPr id="4" name="Rectangle 3"/>
          <p:cNvSpPr/>
          <p:nvPr/>
        </p:nvSpPr>
        <p:spPr>
          <a:xfrm>
            <a:off x="251520" y="4659982"/>
            <a:ext cx="8640960" cy="12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087" y="164961"/>
            <a:ext cx="1008112" cy="450833"/>
          </a:xfrm>
          <a:prstGeom prst="rect">
            <a:avLst/>
          </a:prstGeom>
        </p:spPr>
      </p:pic>
    </p:spTree>
    <p:extLst>
      <p:ext uri="{BB962C8B-B14F-4D97-AF65-F5344CB8AC3E}">
        <p14:creationId xmlns:p14="http://schemas.microsoft.com/office/powerpoint/2010/main" val="15573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3931601"/>
            <a:ext cx="8424000" cy="720000"/>
          </a:xfrm>
        </p:spPr>
        <p:txBody>
          <a:bodyPr/>
          <a:lstStyle/>
          <a:p>
            <a:r>
              <a:rPr lang="fr-FR" dirty="0"/>
              <a:t>Données sur les évolutions sociologiques</a:t>
            </a:r>
            <a:endParaRPr lang="fr-FR" sz="1800"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29</a:t>
            </a:fld>
            <a:endParaRPr lang="fr-FR" dirty="0"/>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423474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3651870"/>
            <a:ext cx="8424000" cy="720000"/>
          </a:xfrm>
        </p:spPr>
        <p:txBody>
          <a:bodyPr/>
          <a:lstStyle/>
          <a:p>
            <a:r>
              <a:rPr lang="fr-FR" dirty="0" smtClean="0"/>
              <a:t>Données générales</a:t>
            </a:r>
            <a:endParaRPr lang="fr-FR" sz="1800"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dirty="0"/>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1244007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55308"/>
            <a:ext cx="8627490" cy="720000"/>
          </a:xfrm>
        </p:spPr>
        <p:txBody>
          <a:bodyPr/>
          <a:lstStyle/>
          <a:p>
            <a:r>
              <a:rPr lang="fr-FR" dirty="0" smtClean="0"/>
              <a:t>Evolutions sociologiques des agriculteurs </a:t>
            </a:r>
            <a:br>
              <a:rPr lang="fr-FR" dirty="0" smtClean="0"/>
            </a:br>
            <a:r>
              <a:rPr lang="fr-FR" dirty="0" smtClean="0"/>
              <a:t>Evolution des structures agricoles – Recensement 2020</a:t>
            </a:r>
            <a:endParaRPr lang="fr-FR"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30</a:t>
            </a:fld>
            <a:endParaRPr lang="fr-FR" dirty="0"/>
          </a:p>
        </p:txBody>
      </p:sp>
      <p:pic>
        <p:nvPicPr>
          <p:cNvPr id="9" name="Image 8"/>
          <p:cNvPicPr>
            <a:picLocks noChangeAspect="1"/>
          </p:cNvPicPr>
          <p:nvPr/>
        </p:nvPicPr>
        <p:blipFill>
          <a:blip r:embed="rId3"/>
          <a:stretch>
            <a:fillRect/>
          </a:stretch>
        </p:blipFill>
        <p:spPr>
          <a:xfrm>
            <a:off x="7884368" y="97905"/>
            <a:ext cx="1103121" cy="492465"/>
          </a:xfrm>
          <a:prstGeom prst="rect">
            <a:avLst/>
          </a:prstGeom>
        </p:spPr>
      </p:pic>
      <p:sp>
        <p:nvSpPr>
          <p:cNvPr id="4" name="ZoneTexte 3"/>
          <p:cNvSpPr txBox="1"/>
          <p:nvPr/>
        </p:nvSpPr>
        <p:spPr>
          <a:xfrm>
            <a:off x="637019" y="1779662"/>
            <a:ext cx="8145839" cy="1661993"/>
          </a:xfrm>
          <a:prstGeom prst="rect">
            <a:avLst/>
          </a:prstGeom>
          <a:noFill/>
        </p:spPr>
        <p:txBody>
          <a:bodyPr wrap="square" rtlCol="0">
            <a:spAutoFit/>
          </a:bodyPr>
          <a:lstStyle/>
          <a:p>
            <a:pPr marL="285750" indent="-285750" algn="just">
              <a:buFont typeface="Arial" panose="020B0604020202020204" pitchFamily="34" charset="0"/>
              <a:buChar char="•"/>
            </a:pPr>
            <a:endParaRPr lang="fr-FR" sz="1200" dirty="0" smtClean="0"/>
          </a:p>
          <a:p>
            <a:pPr marL="742950" lvl="1" indent="-285750" algn="just">
              <a:buFont typeface="Arial" panose="020B0604020202020204" pitchFamily="34" charset="0"/>
              <a:buChar char="•"/>
            </a:pPr>
            <a:endParaRPr lang="fr-FR" sz="1200" dirty="0" smtClean="0"/>
          </a:p>
          <a:p>
            <a:pPr marL="285750" indent="-285750" algn="just">
              <a:buFont typeface="Arial" panose="020B0604020202020204" pitchFamily="34" charset="0"/>
              <a:buChar char="•"/>
            </a:pPr>
            <a:r>
              <a:rPr lang="fr-FR" dirty="0" smtClean="0"/>
              <a:t>Des agriculteurs de plus en plus qualifiés</a:t>
            </a:r>
          </a:p>
          <a:p>
            <a:pPr marL="742950" lvl="1" indent="-285750" algn="just">
              <a:buFont typeface="Arial" panose="020B0604020202020204" pitchFamily="34" charset="0"/>
              <a:buChar char="•"/>
            </a:pPr>
            <a:r>
              <a:rPr lang="fr-FR" sz="1200" dirty="0" smtClean="0"/>
              <a:t>55% au moins le bac ( + 17 points)</a:t>
            </a:r>
          </a:p>
          <a:p>
            <a:pPr marL="742950" lvl="1" indent="-285750" algn="just">
              <a:buFont typeface="Arial" panose="020B0604020202020204" pitchFamily="34" charset="0"/>
              <a:buChar char="•"/>
            </a:pPr>
            <a:r>
              <a:rPr lang="fr-FR" sz="1200" dirty="0" smtClean="0"/>
              <a:t>27% à avoir un diplôme d’études supérieures</a:t>
            </a:r>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Forte spécialisation territoriale des productions et demain ?</a:t>
            </a:r>
            <a:endParaRPr lang="fr-FR"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7" name="Espace réservé du pied de page 6"/>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2059405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31</a:t>
            </a:fld>
            <a:endParaRPr lang="fr-FR" dirty="0"/>
          </a:p>
        </p:txBody>
      </p:sp>
      <p:pic>
        <p:nvPicPr>
          <p:cNvPr id="9" name="Image 8"/>
          <p:cNvPicPr>
            <a:picLocks noChangeAspect="1"/>
          </p:cNvPicPr>
          <p:nvPr/>
        </p:nvPicPr>
        <p:blipFill>
          <a:blip r:embed="rId2"/>
          <a:stretch>
            <a:fillRect/>
          </a:stretch>
        </p:blipFill>
        <p:spPr>
          <a:xfrm>
            <a:off x="7884368" y="97905"/>
            <a:ext cx="1103121" cy="492465"/>
          </a:xfrm>
          <a:prstGeom prst="rect">
            <a:avLst/>
          </a:prstGeom>
        </p:spPr>
      </p:pic>
      <p:sp>
        <p:nvSpPr>
          <p:cNvPr id="4" name="ZoneTexte 3"/>
          <p:cNvSpPr txBox="1"/>
          <p:nvPr/>
        </p:nvSpPr>
        <p:spPr>
          <a:xfrm>
            <a:off x="440247" y="1647117"/>
            <a:ext cx="8387928" cy="3077766"/>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smtClean="0"/>
              <a:t>Modification </a:t>
            </a:r>
            <a:r>
              <a:rPr lang="fr-FR" sz="1400" dirty="0"/>
              <a:t>de la structure :</a:t>
            </a:r>
          </a:p>
          <a:p>
            <a:pPr lvl="1" algn="just"/>
            <a:endParaRPr lang="fr-FR" sz="800" dirty="0"/>
          </a:p>
          <a:p>
            <a:pPr marL="742950" lvl="1" indent="-285750" algn="just">
              <a:buFont typeface="Arial" panose="020B0604020202020204" pitchFamily="34" charset="0"/>
              <a:buChar char="•"/>
            </a:pPr>
            <a:r>
              <a:rPr lang="fr-FR" sz="1200" dirty="0"/>
              <a:t>Baisse forte </a:t>
            </a:r>
            <a:r>
              <a:rPr lang="fr-FR" sz="1200" dirty="0" smtClean="0"/>
              <a:t>du Nb de fermes </a:t>
            </a:r>
            <a:r>
              <a:rPr lang="fr-FR" sz="1200" dirty="0"/>
              <a:t>spécialisées en </a:t>
            </a:r>
            <a:r>
              <a:rPr lang="fr-FR" sz="1200" dirty="0" smtClean="0"/>
              <a:t>élevages, </a:t>
            </a:r>
            <a:r>
              <a:rPr lang="fr-FR" sz="1200" dirty="0"/>
              <a:t>et celles qui restent sont de taille plus importante qu’en 2010 ( environ + 20 ha)</a:t>
            </a:r>
          </a:p>
          <a:p>
            <a:pPr marL="742950" lvl="1" indent="-285750" algn="just">
              <a:buFont typeface="Arial" panose="020B0604020202020204" pitchFamily="34" charset="0"/>
              <a:buChar char="•"/>
            </a:pPr>
            <a:r>
              <a:rPr lang="fr-FR" sz="1200" dirty="0"/>
              <a:t>23% des </a:t>
            </a:r>
            <a:r>
              <a:rPr lang="fr-FR" sz="1200" dirty="0" smtClean="0"/>
              <a:t>fermes </a:t>
            </a:r>
            <a:r>
              <a:rPr lang="fr-FR" sz="1200" dirty="0"/>
              <a:t>commercialisent tout ou partie de leurs productions en circuit </a:t>
            </a:r>
            <a:r>
              <a:rPr lang="fr-FR" sz="1200" dirty="0" smtClean="0"/>
              <a:t>court</a:t>
            </a:r>
          </a:p>
          <a:p>
            <a:pPr marL="742950" lvl="1" indent="-285750" algn="just">
              <a:buFont typeface="Arial" panose="020B0604020202020204" pitchFamily="34" charset="0"/>
              <a:buChar char="•"/>
            </a:pPr>
            <a:r>
              <a:rPr lang="fr-FR" sz="1200" dirty="0" smtClean="0"/>
              <a:t>Baisse </a:t>
            </a:r>
            <a:r>
              <a:rPr lang="fr-FR" sz="1200" dirty="0"/>
              <a:t>de la MO permanents familiaux, Augmentation de permanents non familiaux (mais baisse de la MO perm au global quand même)</a:t>
            </a:r>
          </a:p>
          <a:p>
            <a:pPr marL="742950" lvl="1" indent="-285750" algn="just">
              <a:buFont typeface="Arial" panose="020B0604020202020204" pitchFamily="34" charset="0"/>
              <a:buChar char="•"/>
            </a:pPr>
            <a:r>
              <a:rPr lang="fr-FR" sz="1200" dirty="0"/>
              <a:t>Externalisation du travail : 56% des </a:t>
            </a:r>
            <a:r>
              <a:rPr lang="fr-FR" sz="1200" dirty="0" smtClean="0"/>
              <a:t>fermes </a:t>
            </a:r>
            <a:r>
              <a:rPr lang="fr-FR" sz="1200" dirty="0"/>
              <a:t>ont recours à des prestataires de services  (Nb </a:t>
            </a:r>
            <a:r>
              <a:rPr lang="fr-FR" sz="1200" dirty="0" smtClean="0"/>
              <a:t>ETP + </a:t>
            </a:r>
            <a:r>
              <a:rPr lang="fr-FR" sz="1200" dirty="0"/>
              <a:t>40%/ 2010</a:t>
            </a:r>
            <a:r>
              <a:rPr lang="fr-FR" sz="1200" dirty="0" smtClean="0"/>
              <a:t>)</a:t>
            </a:r>
          </a:p>
          <a:p>
            <a:pPr marL="742950" lvl="1" indent="-285750" algn="just">
              <a:buFont typeface="Arial" panose="020B0604020202020204" pitchFamily="34" charset="0"/>
              <a:buChar char="•"/>
            </a:pPr>
            <a:endParaRPr lang="fr-FR" sz="1200" dirty="0"/>
          </a:p>
          <a:p>
            <a:pPr marL="285750" indent="-285750" algn="just">
              <a:buFont typeface="Arial" panose="020B0604020202020204" pitchFamily="34" charset="0"/>
              <a:buChar char="•"/>
            </a:pPr>
            <a:r>
              <a:rPr lang="fr-FR" sz="1400" dirty="0"/>
              <a:t>Devenir - Incertitude </a:t>
            </a:r>
            <a:r>
              <a:rPr lang="fr-FR" sz="1400" dirty="0" smtClean="0"/>
              <a:t>:</a:t>
            </a:r>
          </a:p>
          <a:p>
            <a:pPr marL="285750" indent="-285750" algn="just">
              <a:buFont typeface="Arial" panose="020B0604020202020204" pitchFamily="34" charset="0"/>
              <a:buChar char="•"/>
            </a:pPr>
            <a:endParaRPr lang="fr-FR" sz="800" dirty="0"/>
          </a:p>
          <a:p>
            <a:pPr marL="742950" lvl="1" indent="-285750" algn="just">
              <a:buFont typeface="Arial" panose="020B0604020202020204" pitchFamily="34" charset="0"/>
              <a:buChar char="•"/>
            </a:pPr>
            <a:r>
              <a:rPr lang="fr-FR" sz="1200" dirty="0"/>
              <a:t>Age moyen : 51,4 ans (+11 ans / moyenne des actifs en France)</a:t>
            </a:r>
          </a:p>
          <a:p>
            <a:pPr marL="742950" lvl="1" indent="-285750" algn="just">
              <a:buFont typeface="Arial" panose="020B0604020202020204" pitchFamily="34" charset="0"/>
              <a:buChar char="•"/>
            </a:pPr>
            <a:r>
              <a:rPr lang="fr-FR" sz="1200" dirty="0"/>
              <a:t>1 </a:t>
            </a:r>
            <a:r>
              <a:rPr lang="fr-FR" sz="1200" dirty="0" smtClean="0"/>
              <a:t>agriculteur </a:t>
            </a:r>
            <a:r>
              <a:rPr lang="fr-FR" sz="1200" dirty="0"/>
              <a:t>sur 5 a 60 ans ou plus (+ 8 point/ 2010) </a:t>
            </a:r>
          </a:p>
          <a:p>
            <a:pPr marL="742950" lvl="1" indent="-285750" algn="just">
              <a:buFont typeface="Arial" panose="020B0604020202020204" pitchFamily="34" charset="0"/>
              <a:buChar char="•"/>
            </a:pPr>
            <a:r>
              <a:rPr lang="fr-FR" sz="1200" dirty="0"/>
              <a:t>1/3 des dirigeants de 60 ans ou plus ne savent pas leur devenir d’ici 3 ans</a:t>
            </a:r>
          </a:p>
          <a:p>
            <a:pPr marL="742950" lvl="1" indent="-285750" algn="just">
              <a:buFont typeface="Arial" panose="020B0604020202020204" pitchFamily="34" charset="0"/>
              <a:buChar char="•"/>
            </a:pPr>
            <a:r>
              <a:rPr lang="fr-FR" sz="1200" dirty="0"/>
              <a:t>1/3 n’envisagent pas de </a:t>
            </a:r>
            <a:r>
              <a:rPr lang="fr-FR" sz="1200" dirty="0" smtClean="0"/>
              <a:t>départ</a:t>
            </a:r>
            <a:endParaRPr lang="fr-FR" sz="1200" dirty="0"/>
          </a:p>
          <a:p>
            <a:pPr marL="742950" lvl="1" indent="-285750" algn="just">
              <a:buFont typeface="Arial" panose="020B0604020202020204" pitchFamily="34" charset="0"/>
              <a:buChar char="•"/>
            </a:pPr>
            <a:endParaRPr lang="fr-FR" sz="1200" dirty="0" smtClean="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7" name="Espace réservé du pied de page 6"/>
          <p:cNvSpPr>
            <a:spLocks noGrp="1"/>
          </p:cNvSpPr>
          <p:nvPr>
            <p:ph type="ftr" sz="quarter" idx="11"/>
          </p:nvPr>
        </p:nvSpPr>
        <p:spPr/>
        <p:txBody>
          <a:bodyPr/>
          <a:lstStyle/>
          <a:p>
            <a:r>
              <a:rPr lang="fr-FR" dirty="0" smtClean="0"/>
              <a:t>Présentation AAP PNDAR CASDAR - AAP Démultiplication</a:t>
            </a:r>
            <a:endParaRPr lang="fr-FR" dirty="0"/>
          </a:p>
        </p:txBody>
      </p:sp>
      <p:sp>
        <p:nvSpPr>
          <p:cNvPr id="10" name="Titre 1"/>
          <p:cNvSpPr>
            <a:spLocks noGrp="1"/>
          </p:cNvSpPr>
          <p:nvPr>
            <p:ph type="title"/>
          </p:nvPr>
        </p:nvSpPr>
        <p:spPr>
          <a:xfrm>
            <a:off x="359999" y="755308"/>
            <a:ext cx="8627490" cy="720000"/>
          </a:xfrm>
        </p:spPr>
        <p:txBody>
          <a:bodyPr/>
          <a:lstStyle/>
          <a:p>
            <a:r>
              <a:rPr lang="fr-FR" dirty="0" smtClean="0"/>
              <a:t>Evolutions sociologiques des agriculteurs </a:t>
            </a:r>
            <a:br>
              <a:rPr lang="fr-FR" dirty="0" smtClean="0"/>
            </a:br>
            <a:r>
              <a:rPr lang="fr-FR" dirty="0" smtClean="0"/>
              <a:t>Evolution des structures agricoles – Recensement 2020</a:t>
            </a:r>
            <a:endParaRPr lang="fr-FR" dirty="0"/>
          </a:p>
        </p:txBody>
      </p:sp>
    </p:spTree>
    <p:extLst>
      <p:ext uri="{BB962C8B-B14F-4D97-AF65-F5344CB8AC3E}">
        <p14:creationId xmlns:p14="http://schemas.microsoft.com/office/powerpoint/2010/main" val="2590310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32</a:t>
            </a:fld>
            <a:endParaRPr lang="fr-FR" dirty="0"/>
          </a:p>
        </p:txBody>
      </p:sp>
      <p:pic>
        <p:nvPicPr>
          <p:cNvPr id="9" name="Image 8"/>
          <p:cNvPicPr>
            <a:picLocks noChangeAspect="1"/>
          </p:cNvPicPr>
          <p:nvPr/>
        </p:nvPicPr>
        <p:blipFill>
          <a:blip r:embed="rId3"/>
          <a:stretch>
            <a:fillRect/>
          </a:stretch>
        </p:blipFill>
        <p:spPr>
          <a:xfrm>
            <a:off x="7884368" y="97905"/>
            <a:ext cx="1103121" cy="492465"/>
          </a:xfrm>
          <a:prstGeom prst="rect">
            <a:avLst/>
          </a:prstGeom>
        </p:spPr>
      </p:pic>
      <p:sp>
        <p:nvSpPr>
          <p:cNvPr id="4" name="ZoneTexte 3"/>
          <p:cNvSpPr txBox="1"/>
          <p:nvPr/>
        </p:nvSpPr>
        <p:spPr>
          <a:xfrm>
            <a:off x="467544" y="1779752"/>
            <a:ext cx="8145839" cy="2554545"/>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smtClean="0"/>
              <a:t>Nouvellement installés 2020  / 2010 : </a:t>
            </a:r>
          </a:p>
          <a:p>
            <a:pPr marL="285750" indent="-285750" algn="just">
              <a:buFont typeface="Arial" panose="020B0604020202020204" pitchFamily="34" charset="0"/>
              <a:buChar char="•"/>
            </a:pPr>
            <a:endParaRPr lang="fr-FR" sz="800" dirty="0" smtClean="0"/>
          </a:p>
          <a:p>
            <a:pPr marL="742950" lvl="1" indent="-285750" algn="just">
              <a:buFont typeface="Arial" panose="020B0604020202020204" pitchFamily="34" charset="0"/>
              <a:buChar char="•"/>
            </a:pPr>
            <a:r>
              <a:rPr lang="fr-FR" sz="1200" dirty="0" smtClean="0"/>
              <a:t>Un peu plus jeunes que ceux qui s’installaient avant 2010, 30% &gt; 40 ans</a:t>
            </a:r>
          </a:p>
          <a:p>
            <a:pPr marL="742950" lvl="1" indent="-285750" algn="just">
              <a:buFont typeface="Arial" panose="020B0604020202020204" pitchFamily="34" charset="0"/>
              <a:buChar char="•"/>
            </a:pPr>
            <a:r>
              <a:rPr lang="fr-FR" sz="1200" dirty="0" smtClean="0"/>
              <a:t>Plus de femmes</a:t>
            </a:r>
          </a:p>
          <a:p>
            <a:pPr marL="742950" lvl="1" indent="-285750" algn="just">
              <a:buFont typeface="Arial" panose="020B0604020202020204" pitchFamily="34" charset="0"/>
              <a:buChar char="•"/>
            </a:pPr>
            <a:r>
              <a:rPr lang="fr-FR" sz="1200" dirty="0" smtClean="0"/>
              <a:t>Niv de formation un peu plus élevé</a:t>
            </a:r>
          </a:p>
          <a:p>
            <a:pPr marL="742950" lvl="1" indent="-285750" algn="just">
              <a:buFont typeface="Arial" panose="020B0604020202020204" pitchFamily="34" charset="0"/>
              <a:buChar char="•"/>
            </a:pPr>
            <a:r>
              <a:rPr lang="fr-FR" sz="1200" dirty="0" smtClean="0"/>
              <a:t>Sur de petites structures</a:t>
            </a:r>
          </a:p>
          <a:p>
            <a:pPr marL="742950" lvl="1" indent="-285750" algn="just">
              <a:buFont typeface="Arial" panose="020B0604020202020204" pitchFamily="34" charset="0"/>
              <a:buChar char="•"/>
            </a:pPr>
            <a:r>
              <a:rPr lang="fr-FR" sz="1200" dirty="0" smtClean="0"/>
              <a:t>Avec de la vente directe, voire en agriculture bio</a:t>
            </a:r>
          </a:p>
          <a:p>
            <a:pPr marL="742950" lvl="1" indent="-285750" algn="just">
              <a:buFont typeface="Arial" panose="020B0604020202020204" pitchFamily="34" charset="0"/>
              <a:buChar char="•"/>
            </a:pPr>
            <a:r>
              <a:rPr lang="fr-FR" sz="1200" dirty="0" smtClean="0"/>
              <a:t>Décalage entre ceux qui sont et ceux qui font</a:t>
            </a:r>
          </a:p>
          <a:p>
            <a:pPr marL="742950" lvl="1" indent="-285750" algn="just">
              <a:buFont typeface="Arial" panose="020B0604020202020204" pitchFamily="34" charset="0"/>
              <a:buChar char="•"/>
            </a:pPr>
            <a:r>
              <a:rPr lang="fr-FR" sz="1200" dirty="0" smtClean="0"/>
              <a:t>Envie de créer plus que de reprendre, autres projets économiques, autres projets de vie (lieu de vie ≠ de celui de la ferme, une étape dans une logique de carrière (pour soi et non pour ses descendants)</a:t>
            </a:r>
          </a:p>
          <a:p>
            <a:pPr marL="742950" lvl="1" indent="-285750" algn="just">
              <a:buFont typeface="Arial" panose="020B0604020202020204" pitchFamily="34" charset="0"/>
              <a:buChar char="•"/>
            </a:pPr>
            <a:r>
              <a:rPr lang="fr-FR" sz="1200" dirty="0" smtClean="0"/>
              <a:t>Diversification ou multi spécialisation</a:t>
            </a:r>
          </a:p>
          <a:p>
            <a:pPr marL="1200150" lvl="2" indent="-285750" algn="just">
              <a:buFont typeface="Arial" panose="020B0604020202020204" pitchFamily="34" charset="0"/>
              <a:buChar char="•"/>
            </a:pPr>
            <a:r>
              <a:rPr lang="fr-FR" sz="1200" dirty="0" smtClean="0"/>
              <a:t>Diversifications horizontale(produits),géographique, verticale (commercialisation-transformation)</a:t>
            </a:r>
          </a:p>
          <a:p>
            <a:pPr marL="1200150" lvl="2" indent="-285750" algn="just">
              <a:buFont typeface="Arial" panose="020B0604020202020204" pitchFamily="34" charset="0"/>
              <a:buChar char="•"/>
            </a:pPr>
            <a:r>
              <a:rPr lang="fr-FR" sz="1200" dirty="0" smtClean="0"/>
              <a:t>Mutispécilisation faire feu de tout bois</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7" name="Espace réservé du pied de page 6"/>
          <p:cNvSpPr>
            <a:spLocks noGrp="1"/>
          </p:cNvSpPr>
          <p:nvPr>
            <p:ph type="ftr" sz="quarter" idx="11"/>
          </p:nvPr>
        </p:nvSpPr>
        <p:spPr>
          <a:xfrm>
            <a:off x="360000" y="4726350"/>
            <a:ext cx="5904000" cy="360000"/>
          </a:xfrm>
        </p:spPr>
        <p:txBody>
          <a:bodyPr/>
          <a:lstStyle/>
          <a:p>
            <a:r>
              <a:rPr lang="fr-FR" dirty="0" smtClean="0"/>
              <a:t>Présentation AAP PNDAR CASDAR - AAP Démultiplication</a:t>
            </a:r>
            <a:endParaRPr lang="fr-FR" dirty="0"/>
          </a:p>
        </p:txBody>
      </p:sp>
      <p:sp>
        <p:nvSpPr>
          <p:cNvPr id="10" name="Titre 1"/>
          <p:cNvSpPr txBox="1">
            <a:spLocks/>
          </p:cNvSpPr>
          <p:nvPr/>
        </p:nvSpPr>
        <p:spPr bwMode="gray">
          <a:xfrm>
            <a:off x="359999" y="755308"/>
            <a:ext cx="862749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mtClean="0"/>
              <a:t>Evolutions sociologiques des agriculteurs </a:t>
            </a:r>
            <a:br>
              <a:rPr lang="fr-FR" smtClean="0"/>
            </a:br>
            <a:r>
              <a:rPr lang="fr-FR" smtClean="0"/>
              <a:t>Evolution des structures agricoles – Recensement 2020</a:t>
            </a:r>
            <a:endParaRPr lang="fr-FR" dirty="0"/>
          </a:p>
        </p:txBody>
      </p:sp>
    </p:spTree>
    <p:extLst>
      <p:ext uri="{BB962C8B-B14F-4D97-AF65-F5344CB8AC3E}">
        <p14:creationId xmlns:p14="http://schemas.microsoft.com/office/powerpoint/2010/main" val="4111284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3931601"/>
            <a:ext cx="8424000" cy="720000"/>
          </a:xfrm>
        </p:spPr>
        <p:txBody>
          <a:bodyPr/>
          <a:lstStyle/>
          <a:p>
            <a:r>
              <a:rPr lang="fr-FR" dirty="0" smtClean="0"/>
              <a:t>Regard de la recherche</a:t>
            </a:r>
            <a:endParaRPr lang="fr-FR" sz="1800"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33</a:t>
            </a:fld>
            <a:endParaRPr lang="fr-FR" dirty="0"/>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1234749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Regard de la recherche</a:t>
            </a:r>
            <a:endParaRPr lang="fr-FR"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34</a:t>
            </a:fld>
            <a:endParaRPr lang="fr-FR" dirty="0"/>
          </a:p>
        </p:txBody>
      </p:sp>
      <p:pic>
        <p:nvPicPr>
          <p:cNvPr id="9" name="Image 8"/>
          <p:cNvPicPr>
            <a:picLocks noChangeAspect="1"/>
          </p:cNvPicPr>
          <p:nvPr/>
        </p:nvPicPr>
        <p:blipFill>
          <a:blip r:embed="rId2"/>
          <a:stretch>
            <a:fillRect/>
          </a:stretch>
        </p:blipFill>
        <p:spPr>
          <a:xfrm>
            <a:off x="7884368" y="97905"/>
            <a:ext cx="1103121" cy="492465"/>
          </a:xfrm>
          <a:prstGeom prst="rect">
            <a:avLst/>
          </a:prstGeom>
        </p:spPr>
      </p:pic>
      <p:sp>
        <p:nvSpPr>
          <p:cNvPr id="4" name="ZoneTexte 3"/>
          <p:cNvSpPr txBox="1"/>
          <p:nvPr/>
        </p:nvSpPr>
        <p:spPr>
          <a:xfrm>
            <a:off x="638160" y="1620000"/>
            <a:ext cx="7560840" cy="2031325"/>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latin typeface="+mj-lt"/>
                <a:ea typeface="Calibri" panose="020F0502020204030204" pitchFamily="34" charset="0"/>
                <a:cs typeface="Tahoma" panose="020B0604030504040204" pitchFamily="34" charset="0"/>
              </a:rPr>
              <a:t>L’innovation dans les transitions -&gt; Appropriation</a:t>
            </a:r>
          </a:p>
          <a:p>
            <a:pPr marL="285750" indent="-285750" algn="just">
              <a:buFont typeface="Arial" panose="020B0604020202020204" pitchFamily="34" charset="0"/>
              <a:buChar char="•"/>
            </a:pPr>
            <a:endParaRPr lang="fr-FR" dirty="0">
              <a:latin typeface="Calibri" panose="020F0502020204030204" pitchFamily="34" charset="0"/>
              <a:ea typeface="Calibri" panose="020F0502020204030204" pitchFamily="34" charset="0"/>
              <a:cs typeface="Tahoma" panose="020B0604030504040204" pitchFamily="34" charset="0"/>
            </a:endParaRPr>
          </a:p>
          <a:p>
            <a:pPr marL="285750" indent="-285750" algn="just">
              <a:buFont typeface="Arial" panose="020B0604020202020204" pitchFamily="34" charset="0"/>
              <a:buChar char="•"/>
            </a:pPr>
            <a:r>
              <a:rPr lang="fr-FR" dirty="0" smtClean="0">
                <a:ea typeface="Calibri" panose="020F0502020204030204" pitchFamily="34" charset="0"/>
                <a:cs typeface="Tahoma" panose="020B0604030504040204" pitchFamily="34" charset="0"/>
              </a:rPr>
              <a:t>Les freins </a:t>
            </a:r>
            <a:r>
              <a:rPr lang="fr-FR" dirty="0">
                <a:ea typeface="Calibri" panose="020F0502020204030204" pitchFamily="34" charset="0"/>
                <a:cs typeface="Tahoma" panose="020B0604030504040204" pitchFamily="34" charset="0"/>
              </a:rPr>
              <a:t>et les leviers </a:t>
            </a:r>
            <a:r>
              <a:rPr lang="fr-FR" dirty="0" smtClean="0">
                <a:ea typeface="Calibri" panose="020F0502020204030204" pitchFamily="34" charset="0"/>
                <a:cs typeface="Tahoma" panose="020B0604030504040204" pitchFamily="34" charset="0"/>
              </a:rPr>
              <a:t>aux changements</a:t>
            </a:r>
          </a:p>
          <a:p>
            <a:pPr marL="285750" indent="-285750" algn="just">
              <a:buFont typeface="Arial" panose="020B0604020202020204" pitchFamily="34" charset="0"/>
              <a:buChar char="•"/>
            </a:pPr>
            <a:endParaRPr lang="fr-FR" dirty="0">
              <a:ea typeface="Calibri" panose="020F0502020204030204" pitchFamily="34" charset="0"/>
              <a:cs typeface="Tahoma" panose="020B0604030504040204" pitchFamily="34" charset="0"/>
            </a:endParaRPr>
          </a:p>
          <a:p>
            <a:pPr marL="285750" indent="-285750" algn="just">
              <a:buFont typeface="Arial" panose="020B0604020202020204" pitchFamily="34" charset="0"/>
              <a:buChar char="•"/>
            </a:pPr>
            <a:r>
              <a:rPr lang="fr-FR" dirty="0">
                <a:ea typeface="Calibri" panose="020F0502020204030204" pitchFamily="34" charset="0"/>
                <a:cs typeface="Tahoma" panose="020B0604030504040204" pitchFamily="34" charset="0"/>
              </a:rPr>
              <a:t>Comment les agriculteurs se forment et s’informent ?</a:t>
            </a:r>
          </a:p>
          <a:p>
            <a:pPr algn="just"/>
            <a:endParaRPr lang="fr-FR" dirty="0" smtClean="0">
              <a:ea typeface="Calibri" panose="020F0502020204030204" pitchFamily="34" charset="0"/>
              <a:cs typeface="Tahoma" panose="020B0604030504040204" pitchFamily="34" charset="0"/>
            </a:endParaRPr>
          </a:p>
          <a:p>
            <a:pPr marL="285750" indent="-285750" algn="just">
              <a:buFont typeface="Arial" panose="020B0604020202020204" pitchFamily="34" charset="0"/>
              <a:buChar char="•"/>
            </a:pPr>
            <a:endParaRPr lang="fr-FR" dirty="0" smtClean="0">
              <a:ea typeface="Calibri" panose="020F0502020204030204" pitchFamily="34" charset="0"/>
              <a:cs typeface="Tahoma" panose="020B0604030504040204" pitchFamily="34"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7" name="Espace réservé du pied de page 6"/>
          <p:cNvSpPr>
            <a:spLocks noGrp="1"/>
          </p:cNvSpPr>
          <p:nvPr>
            <p:ph type="ftr" sz="quarter" idx="11"/>
          </p:nvPr>
        </p:nvSpPr>
        <p:spPr/>
        <p:txBody>
          <a:bodyPr/>
          <a:lstStyle/>
          <a:p>
            <a:r>
              <a:rPr lang="fr-FR" dirty="0" smtClean="0"/>
              <a:t>Présentation AAP PNDAR CASDAR - AAP Démultiplication</a:t>
            </a:r>
            <a:endParaRPr lang="fr-FR" dirty="0"/>
          </a:p>
        </p:txBody>
      </p:sp>
      <p:sp>
        <p:nvSpPr>
          <p:cNvPr id="11" name="Flèche droite 10"/>
          <p:cNvSpPr/>
          <p:nvPr/>
        </p:nvSpPr>
        <p:spPr bwMode="auto">
          <a:xfrm>
            <a:off x="1403648" y="377607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p:cNvSpPr txBox="1"/>
          <p:nvPr/>
        </p:nvSpPr>
        <p:spPr bwMode="auto">
          <a:xfrm>
            <a:off x="1810324" y="3663414"/>
            <a:ext cx="6973675" cy="369332"/>
          </a:xfrm>
          <a:prstGeom prst="rect">
            <a:avLst/>
          </a:prstGeom>
          <a:noFill/>
        </p:spPr>
        <p:txBody>
          <a:bodyPr wrap="square" rtlCol="0">
            <a:spAutoFit/>
          </a:bodyPr>
          <a:lstStyle/>
          <a:p>
            <a:r>
              <a:rPr lang="fr-FR" dirty="0" smtClean="0"/>
              <a:t>Efficacité du collectif dans les mises en place des changements</a:t>
            </a:r>
          </a:p>
        </p:txBody>
      </p:sp>
    </p:spTree>
    <p:extLst>
      <p:ext uri="{BB962C8B-B14F-4D97-AF65-F5344CB8AC3E}">
        <p14:creationId xmlns:p14="http://schemas.microsoft.com/office/powerpoint/2010/main" val="942704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359999" y="1239064"/>
            <a:ext cx="8424000" cy="720000"/>
          </a:xfrm>
        </p:spPr>
        <p:txBody>
          <a:bodyPr/>
          <a:lstStyle/>
          <a:p>
            <a:r>
              <a:rPr lang="fr-FR" dirty="0" smtClean="0"/>
              <a:t>Modalités de dépôt jusqu'au 15 février </a:t>
            </a:r>
            <a:endParaRPr lang="fr-FR"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35</a:t>
            </a:fld>
            <a:endParaRPr lang="fr-FR" dirty="0"/>
          </a:p>
        </p:txBody>
      </p:sp>
      <p:sp>
        <p:nvSpPr>
          <p:cNvPr id="11" name="Espace réservé du contenu 10"/>
          <p:cNvSpPr>
            <a:spLocks noGrp="1"/>
          </p:cNvSpPr>
          <p:nvPr>
            <p:ph sz="quarter" idx="14"/>
          </p:nvPr>
        </p:nvSpPr>
        <p:spPr>
          <a:xfrm>
            <a:off x="360856" y="1823883"/>
            <a:ext cx="8424000" cy="1179915"/>
          </a:xfrm>
        </p:spPr>
        <p:txBody>
          <a:bodyPr/>
          <a:lstStyle/>
          <a:p>
            <a:r>
              <a:rPr lang="fr-FR" sz="1400" dirty="0" smtClean="0"/>
              <a:t>Dépôt dématérialisé à partir du site internet de FranceAgriMer :</a:t>
            </a:r>
          </a:p>
          <a:p>
            <a:pPr marL="171450" indent="-171450">
              <a:buFontTx/>
              <a:buChar char="-"/>
            </a:pPr>
            <a:endParaRPr lang="fr-FR" sz="1400" dirty="0" smtClean="0"/>
          </a:p>
          <a:p>
            <a:pPr marL="171450" indent="-171450">
              <a:buFontTx/>
              <a:buChar char="-"/>
            </a:pPr>
            <a:r>
              <a:rPr lang="fr-FR" sz="1400" dirty="0">
                <a:hlinkClick r:id="rId2"/>
              </a:rPr>
              <a:t>https://</a:t>
            </a:r>
            <a:r>
              <a:rPr lang="fr-FR" sz="1400" dirty="0" smtClean="0">
                <a:hlinkClick r:id="rId2"/>
              </a:rPr>
              <a:t>www.franceagrimer.fr/Accompagner/CASDAR-Recherche-appliquee-et-genetique/CASDAR-Appel-a-projet-Demultiplication</a:t>
            </a:r>
            <a:endParaRPr lang="fr-FR" sz="1400" dirty="0" smtClean="0"/>
          </a:p>
          <a:p>
            <a:pPr marL="171450" indent="-171450">
              <a:buFontTx/>
              <a:buChar char="-"/>
            </a:pPr>
            <a:endParaRPr lang="fr-FR" dirty="0" smtClean="0"/>
          </a:p>
          <a:p>
            <a:endParaRPr lang="fr-FR" dirty="0"/>
          </a:p>
        </p:txBody>
      </p:sp>
      <p:pic>
        <p:nvPicPr>
          <p:cNvPr id="8" name="Image 7"/>
          <p:cNvPicPr>
            <a:picLocks noChangeAspect="1"/>
          </p:cNvPicPr>
          <p:nvPr/>
        </p:nvPicPr>
        <p:blipFill>
          <a:blip r:embed="rId3"/>
          <a:stretch>
            <a:fillRect/>
          </a:stretch>
        </p:blipFill>
        <p:spPr>
          <a:xfrm>
            <a:off x="7884368" y="97905"/>
            <a:ext cx="1103121" cy="492465"/>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13" name="Titre 1"/>
          <p:cNvSpPr txBox="1">
            <a:spLocks/>
          </p:cNvSpPr>
          <p:nvPr/>
        </p:nvSpPr>
        <p:spPr bwMode="gray">
          <a:xfrm>
            <a:off x="324464" y="3363838"/>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dirty="0" smtClean="0"/>
              <a:t>Contacts :</a:t>
            </a:r>
            <a:endParaRPr lang="fr-FR" dirty="0"/>
          </a:p>
        </p:txBody>
      </p:sp>
      <p:sp>
        <p:nvSpPr>
          <p:cNvPr id="14" name="Espace réservé du contenu 5"/>
          <p:cNvSpPr txBox="1">
            <a:spLocks/>
          </p:cNvSpPr>
          <p:nvPr/>
        </p:nvSpPr>
        <p:spPr bwMode="gray">
          <a:xfrm>
            <a:off x="324464" y="4012548"/>
            <a:ext cx="8424000" cy="58808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dirty="0" smtClean="0"/>
              <a:t>Une adresse générique par dispositif : </a:t>
            </a:r>
            <a:r>
              <a:rPr lang="fr-FR" sz="1800" dirty="0" smtClean="0">
                <a:hlinkClick r:id="rId5"/>
              </a:rPr>
              <a:t>aap.demultiplication@franceagrimer.fr</a:t>
            </a:r>
            <a:r>
              <a:rPr lang="fr-FR" sz="1800" dirty="0" smtClean="0"/>
              <a:t> </a:t>
            </a:r>
            <a:endParaRPr lang="fr-FR" sz="1800" dirty="0"/>
          </a:p>
        </p:txBody>
      </p:sp>
    </p:spTree>
    <p:extLst>
      <p:ext uri="{BB962C8B-B14F-4D97-AF65-F5344CB8AC3E}">
        <p14:creationId xmlns:p14="http://schemas.microsoft.com/office/powerpoint/2010/main" val="397644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920" y="3435846"/>
            <a:ext cx="8424000" cy="720000"/>
          </a:xfrm>
        </p:spPr>
        <p:txBody>
          <a:bodyPr/>
          <a:lstStyle/>
          <a:p>
            <a:r>
              <a:rPr lang="fr-FR" dirty="0" smtClean="0"/>
              <a:t>Réponses aux questions</a:t>
            </a:r>
            <a:endParaRPr lang="fr-FR" sz="1800"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36</a:t>
            </a:fld>
            <a:endParaRPr lang="fr-FR" dirty="0"/>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2519559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46500" y="843558"/>
            <a:ext cx="8424000" cy="648072"/>
          </a:xfrm>
        </p:spPr>
        <p:txBody>
          <a:bodyPr>
            <a:normAutofit/>
          </a:bodyPr>
          <a:lstStyle/>
          <a:p>
            <a:pPr>
              <a:defRPr/>
            </a:pPr>
            <a:r>
              <a:rPr lang="fr-FR" sz="2050" dirty="0">
                <a:solidFill>
                  <a:schemeClr val="tx1">
                    <a:lumMod val="85000"/>
                    <a:lumOff val="15000"/>
                  </a:schemeClr>
                </a:solidFill>
              </a:rPr>
              <a:t>Ambition : mobiliser les acteurs du développement agricole et rural pour </a:t>
            </a:r>
            <a:r>
              <a:rPr lang="fr-FR" sz="2050" u="sng" dirty="0">
                <a:solidFill>
                  <a:schemeClr val="tx1">
                    <a:lumMod val="85000"/>
                    <a:lumOff val="15000"/>
                  </a:schemeClr>
                </a:solidFill>
              </a:rPr>
              <a:t>massifier </a:t>
            </a:r>
            <a:r>
              <a:rPr lang="fr-FR" sz="2050" u="sng" dirty="0" smtClean="0">
                <a:solidFill>
                  <a:schemeClr val="tx1">
                    <a:lumMod val="85000"/>
                    <a:lumOff val="15000"/>
                  </a:schemeClr>
                </a:solidFill>
              </a:rPr>
              <a:t>les transitions agro-écologiques</a:t>
            </a:r>
            <a:endParaRPr u="sng" dirty="0"/>
          </a:p>
        </p:txBody>
      </p:sp>
      <p:sp>
        <p:nvSpPr>
          <p:cNvPr id="7" name="Espace réservé du contenu 6"/>
          <p:cNvSpPr>
            <a:spLocks noGrp="1"/>
          </p:cNvSpPr>
          <p:nvPr>
            <p:ph sz="quarter" idx="14"/>
          </p:nvPr>
        </p:nvSpPr>
        <p:spPr bwMode="auto">
          <a:xfrm>
            <a:off x="359475" y="1707653"/>
            <a:ext cx="8797500" cy="3075846"/>
          </a:xfrm>
        </p:spPr>
        <p:txBody>
          <a:bodyPr/>
          <a:lstStyle/>
          <a:p>
            <a:pPr marL="285750" indent="-285750">
              <a:spcAft>
                <a:spcPts val="0"/>
              </a:spcAft>
              <a:buFont typeface="Wingdings"/>
              <a:buChar char="v"/>
              <a:defRPr/>
            </a:pPr>
            <a:r>
              <a:rPr lang="fr-FR" sz="1800" dirty="0">
                <a:solidFill>
                  <a:srgbClr val="0070C0"/>
                </a:solidFill>
              </a:rPr>
              <a:t>Continuum recherche-développement-innovation pour accélérer les transitions</a:t>
            </a:r>
            <a:endParaRPr dirty="0"/>
          </a:p>
          <a:p>
            <a:pPr lvl="2">
              <a:spcBef>
                <a:spcPts val="0"/>
              </a:spcBef>
              <a:spcAft>
                <a:spcPts val="0"/>
              </a:spcAft>
              <a:defRPr/>
            </a:pPr>
            <a:r>
              <a:rPr lang="fr-FR" sz="1500" dirty="0">
                <a:solidFill>
                  <a:schemeClr val="tx1">
                    <a:lumMod val="65000"/>
                    <a:lumOff val="35000"/>
                  </a:schemeClr>
                </a:solidFill>
              </a:rPr>
              <a:t> Produire des connaissances et des outils</a:t>
            </a:r>
            <a:endParaRPr dirty="0"/>
          </a:p>
          <a:p>
            <a:pPr lvl="2">
              <a:spcBef>
                <a:spcPts val="0"/>
              </a:spcBef>
              <a:spcAft>
                <a:spcPts val="0"/>
              </a:spcAft>
              <a:defRPr/>
            </a:pPr>
            <a:r>
              <a:rPr lang="fr-FR" sz="1500" dirty="0">
                <a:solidFill>
                  <a:schemeClr val="tx1">
                    <a:lumMod val="65000"/>
                    <a:lumOff val="35000"/>
                  </a:schemeClr>
                </a:solidFill>
              </a:rPr>
              <a:t> Soutenir des méthodes / démarches collectives, dynamique/spirale d’innovation</a:t>
            </a:r>
            <a:endParaRPr dirty="0"/>
          </a:p>
          <a:p>
            <a:pPr lvl="2">
              <a:spcBef>
                <a:spcPts val="0"/>
              </a:spcBef>
              <a:spcAft>
                <a:spcPts val="0"/>
              </a:spcAft>
              <a:defRPr/>
            </a:pPr>
            <a:r>
              <a:rPr lang="fr-FR" sz="1500" b="1" dirty="0">
                <a:solidFill>
                  <a:schemeClr val="tx1">
                    <a:lumMod val="65000"/>
                    <a:lumOff val="35000"/>
                  </a:schemeClr>
                </a:solidFill>
              </a:rPr>
              <a:t> Mobiliser vers l’impact / </a:t>
            </a:r>
            <a:r>
              <a:rPr lang="fr-FR" sz="1500" b="1" dirty="0" smtClean="0">
                <a:solidFill>
                  <a:schemeClr val="tx1">
                    <a:lumMod val="65000"/>
                    <a:lumOff val="35000"/>
                  </a:schemeClr>
                </a:solidFill>
              </a:rPr>
              <a:t>le transfert/ l’appropriation par les agriculteurs, accélérer les transitions agroécologiques</a:t>
            </a:r>
            <a:endParaRPr sz="1500" b="1" dirty="0"/>
          </a:p>
          <a:p>
            <a:pPr lvl="2">
              <a:spcBef>
                <a:spcPts val="0"/>
              </a:spcBef>
              <a:spcAft>
                <a:spcPts val="0"/>
              </a:spcAft>
              <a:defRPr/>
            </a:pPr>
            <a:endParaRPr lang="fr-FR" sz="1500" dirty="0">
              <a:solidFill>
                <a:schemeClr val="tx1">
                  <a:lumMod val="65000"/>
                  <a:lumOff val="35000"/>
                </a:schemeClr>
              </a:solidFill>
            </a:endParaRPr>
          </a:p>
          <a:p>
            <a:pPr marL="285750" indent="-285750">
              <a:spcAft>
                <a:spcPts val="0"/>
              </a:spcAft>
              <a:buFont typeface="Wingdings"/>
              <a:buChar char="v"/>
              <a:defRPr/>
            </a:pPr>
            <a:r>
              <a:rPr lang="fr-FR" sz="1800" dirty="0">
                <a:solidFill>
                  <a:srgbClr val="0070C0"/>
                </a:solidFill>
              </a:rPr>
              <a:t>Anticipation des enjeux</a:t>
            </a:r>
            <a:endParaRPr dirty="0"/>
          </a:p>
          <a:p>
            <a:pPr lvl="2">
              <a:spcBef>
                <a:spcPts val="0"/>
              </a:spcBef>
              <a:spcAft>
                <a:spcPts val="0"/>
              </a:spcAft>
              <a:defRPr/>
            </a:pPr>
            <a:r>
              <a:rPr lang="fr-FR" sz="1500" dirty="0">
                <a:solidFill>
                  <a:schemeClr val="tx1">
                    <a:lumMod val="65000"/>
                    <a:lumOff val="35000"/>
                  </a:schemeClr>
                </a:solidFill>
              </a:rPr>
              <a:t> Viabilité / résilience, environnement, société</a:t>
            </a:r>
            <a:endParaRPr dirty="0"/>
          </a:p>
          <a:p>
            <a:pPr lvl="2">
              <a:spcBef>
                <a:spcPts val="0"/>
              </a:spcBef>
              <a:spcAft>
                <a:spcPts val="0"/>
              </a:spcAft>
              <a:defRPr/>
            </a:pPr>
            <a:endParaRPr lang="fr-FR" sz="1500" dirty="0">
              <a:solidFill>
                <a:schemeClr val="tx1">
                  <a:lumMod val="65000"/>
                  <a:lumOff val="35000"/>
                </a:schemeClr>
              </a:solidFill>
            </a:endParaRPr>
          </a:p>
          <a:p>
            <a:pPr marL="285750" indent="-285750">
              <a:spcAft>
                <a:spcPts val="0"/>
              </a:spcAft>
              <a:buFont typeface="Wingdings"/>
              <a:buChar char="v"/>
              <a:defRPr/>
            </a:pPr>
            <a:r>
              <a:rPr lang="fr-FR" sz="1800" dirty="0">
                <a:solidFill>
                  <a:srgbClr val="0070C0"/>
                </a:solidFill>
              </a:rPr>
              <a:t>Cohérence et lisibilité</a:t>
            </a:r>
            <a:endParaRPr dirty="0"/>
          </a:p>
          <a:p>
            <a:pPr lvl="2">
              <a:spcBef>
                <a:spcPts val="0"/>
              </a:spcBef>
              <a:spcAft>
                <a:spcPts val="0"/>
              </a:spcAft>
              <a:defRPr/>
            </a:pPr>
            <a:r>
              <a:rPr lang="fr-FR" sz="1500" dirty="0">
                <a:solidFill>
                  <a:schemeClr val="tx1">
                    <a:lumMod val="65000"/>
                    <a:lumOff val="35000"/>
                  </a:schemeClr>
                </a:solidFill>
              </a:rPr>
              <a:t> Nombre limité à 9 thématiques prioritaires pour la programmation 22-27 du PNDAR</a:t>
            </a:r>
            <a:endParaRPr dirty="0">
              <a:solidFill>
                <a:schemeClr val="tx1">
                  <a:lumMod val="65000"/>
                  <a:lumOff val="35000"/>
                </a:schemeClr>
              </a:solidFill>
            </a:endParaRPr>
          </a:p>
          <a:p>
            <a:pPr lvl="2">
              <a:spcBef>
                <a:spcPts val="0"/>
              </a:spcBef>
              <a:spcAft>
                <a:spcPts val="0"/>
              </a:spcAft>
              <a:defRPr/>
            </a:pPr>
            <a:r>
              <a:rPr lang="fr-FR" sz="1500" dirty="0">
                <a:solidFill>
                  <a:schemeClr val="tx1">
                    <a:lumMod val="65000"/>
                    <a:lumOff val="35000"/>
                  </a:schemeClr>
                </a:solidFill>
              </a:rPr>
              <a:t> Des enveloppes réservées pour inciter des dépôts sur quelques </a:t>
            </a:r>
            <a:r>
              <a:rPr lang="fr-FR" sz="1500" dirty="0" smtClean="0">
                <a:solidFill>
                  <a:schemeClr val="tx1">
                    <a:lumMod val="65000"/>
                    <a:lumOff val="35000"/>
                  </a:schemeClr>
                </a:solidFill>
              </a:rPr>
              <a:t>thématiques</a:t>
            </a:r>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4</a:t>
            </a:fld>
            <a:endParaRPr lang="fr-FR" dirty="0"/>
          </a:p>
        </p:txBody>
      </p:sp>
      <p:pic>
        <p:nvPicPr>
          <p:cNvPr id="9" name="Image 8"/>
          <p:cNvPicPr>
            <a:picLocks noChangeAspect="1"/>
          </p:cNvPicPr>
          <p:nvPr/>
        </p:nvPicPr>
        <p:blipFill>
          <a:blip r:embed="rId3"/>
          <a:stretch/>
        </p:blipFill>
        <p:spPr bwMode="auto">
          <a:xfrm>
            <a:off x="7884368" y="97905"/>
            <a:ext cx="1103121" cy="492465"/>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3" name="Espace réservé du pied de page 2"/>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1778931649" name="Image 1778931648"/>
          <p:cNvPicPr>
            <a:picLocks noChangeAspect="1"/>
          </p:cNvPicPr>
          <p:nvPr/>
        </p:nvPicPr>
        <p:blipFill>
          <a:blip r:embed="rId4"/>
          <a:stretch/>
        </p:blipFill>
        <p:spPr bwMode="auto">
          <a:xfrm>
            <a:off x="285049" y="97904"/>
            <a:ext cx="1022742" cy="606882"/>
          </a:xfrm>
          <a:prstGeom prst="rect">
            <a:avLst/>
          </a:prstGeom>
        </p:spPr>
      </p:pic>
    </p:spTree>
    <p:extLst>
      <p:ext uri="{BB962C8B-B14F-4D97-AF65-F5344CB8AC3E}">
        <p14:creationId xmlns:p14="http://schemas.microsoft.com/office/powerpoint/2010/main" val="3277339700"/>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590370"/>
            <a:ext cx="8424000" cy="720000"/>
          </a:xfrm>
        </p:spPr>
        <p:txBody>
          <a:bodyPr>
            <a:normAutofit/>
          </a:bodyPr>
          <a:lstStyle/>
          <a:p>
            <a:pPr>
              <a:defRPr/>
            </a:pPr>
            <a:r>
              <a:rPr lang="fr-FR" sz="1800" dirty="0">
                <a:latin typeface="Marianne"/>
              </a:rPr>
              <a:t/>
            </a:r>
            <a:br>
              <a:rPr lang="fr-FR" sz="1800" dirty="0">
                <a:latin typeface="Marianne"/>
              </a:rPr>
            </a:br>
            <a:r>
              <a:rPr lang="fr-FR" sz="2400" dirty="0">
                <a:solidFill>
                  <a:schemeClr val="tx1">
                    <a:lumMod val="85000"/>
                    <a:lumOff val="15000"/>
                  </a:schemeClr>
                </a:solidFill>
                <a:latin typeface="Marianne"/>
              </a:rPr>
              <a:t>Rappel: les thèmes</a:t>
            </a:r>
            <a:r>
              <a:rPr lang="fr-FR" sz="2350" dirty="0">
                <a:solidFill>
                  <a:schemeClr val="tx1">
                    <a:lumMod val="85000"/>
                    <a:lumOff val="15000"/>
                  </a:schemeClr>
                </a:solidFill>
                <a:latin typeface="Marianne"/>
              </a:rPr>
              <a:t> prioritaires du PNDAR</a:t>
            </a:r>
            <a:endParaRPr dirty="0"/>
          </a:p>
        </p:txBody>
      </p:sp>
      <p:sp>
        <p:nvSpPr>
          <p:cNvPr id="7" name="Espace réservé du contenu 6"/>
          <p:cNvSpPr>
            <a:spLocks noGrp="1"/>
          </p:cNvSpPr>
          <p:nvPr>
            <p:ph sz="quarter" idx="14"/>
          </p:nvPr>
        </p:nvSpPr>
        <p:spPr bwMode="auto">
          <a:xfrm>
            <a:off x="359998" y="1462500"/>
            <a:ext cx="8424000" cy="3321000"/>
          </a:xfrm>
        </p:spPr>
        <p:txBody>
          <a:bodyPr/>
          <a:lstStyle/>
          <a:p>
            <a:pPr marL="285750" indent="-285750">
              <a:buFont typeface="Arial"/>
              <a:buChar char="•"/>
              <a:defRPr/>
            </a:pPr>
            <a:r>
              <a:rPr lang="fr-FR" sz="1600" dirty="0">
                <a:solidFill>
                  <a:srgbClr val="0070C0"/>
                </a:solidFill>
              </a:rPr>
              <a:t>Nouvelles chaînes de valeur, reconnaissance des efforts via AB et HVE</a:t>
            </a:r>
            <a:endParaRPr dirty="0"/>
          </a:p>
          <a:p>
            <a:pPr marL="285750" indent="-285750">
              <a:buFont typeface="Arial"/>
              <a:buChar char="•"/>
              <a:defRPr/>
            </a:pPr>
            <a:r>
              <a:rPr lang="fr-FR" sz="1600" dirty="0">
                <a:solidFill>
                  <a:srgbClr val="0070C0"/>
                </a:solidFill>
              </a:rPr>
              <a:t>Renouvellement des générations et qualité de vie au travail</a:t>
            </a:r>
            <a:endParaRPr dirty="0"/>
          </a:p>
          <a:p>
            <a:pPr marL="285750" indent="-285750">
              <a:buFont typeface="Arial"/>
              <a:buChar char="•"/>
              <a:defRPr/>
            </a:pPr>
            <a:r>
              <a:rPr lang="fr-FR" sz="1600" dirty="0">
                <a:solidFill>
                  <a:srgbClr val="7030A0"/>
                </a:solidFill>
              </a:rPr>
              <a:t>Réduction des émissions de GES et stockage de C</a:t>
            </a:r>
            <a:endParaRPr dirty="0"/>
          </a:p>
          <a:p>
            <a:pPr marL="285750" indent="-285750">
              <a:buFont typeface="Arial"/>
              <a:buChar char="•"/>
              <a:defRPr/>
            </a:pPr>
            <a:r>
              <a:rPr lang="fr-FR" sz="1600" dirty="0">
                <a:solidFill>
                  <a:srgbClr val="7030A0"/>
                </a:solidFill>
              </a:rPr>
              <a:t>Protéines végétales et autonomie azotée</a:t>
            </a:r>
            <a:endParaRPr dirty="0"/>
          </a:p>
          <a:p>
            <a:pPr marL="285750" indent="-285750">
              <a:buFont typeface="Arial"/>
              <a:buChar char="•"/>
              <a:defRPr/>
            </a:pPr>
            <a:r>
              <a:rPr lang="fr-FR" sz="1600" dirty="0">
                <a:solidFill>
                  <a:schemeClr val="accent6">
                    <a:lumMod val="60000"/>
                    <a:lumOff val="40000"/>
                  </a:schemeClr>
                </a:solidFill>
              </a:rPr>
              <a:t>Valoriser et adapter l’agrobiodiversité</a:t>
            </a:r>
            <a:endParaRPr dirty="0"/>
          </a:p>
          <a:p>
            <a:pPr marL="285750" indent="-285750">
              <a:buFont typeface="Arial"/>
              <a:buChar char="•"/>
              <a:defRPr/>
            </a:pPr>
            <a:r>
              <a:rPr lang="fr-FR" sz="1600" dirty="0">
                <a:solidFill>
                  <a:schemeClr val="accent6">
                    <a:lumMod val="60000"/>
                    <a:lumOff val="40000"/>
                  </a:schemeClr>
                </a:solidFill>
              </a:rPr>
              <a:t>Adapter les systèmes agricoles aux aléas et changement climatique, stress H2O</a:t>
            </a:r>
            <a:endParaRPr dirty="0"/>
          </a:p>
          <a:p>
            <a:pPr marL="285750" indent="-285750">
              <a:buFont typeface="Arial"/>
              <a:buChar char="•"/>
              <a:defRPr/>
            </a:pPr>
            <a:r>
              <a:rPr lang="fr-FR" sz="1600" dirty="0">
                <a:solidFill>
                  <a:schemeClr val="accent6">
                    <a:lumMod val="60000"/>
                    <a:lumOff val="40000"/>
                  </a:schemeClr>
                </a:solidFill>
              </a:rPr>
              <a:t>Renforcer la gestion intégrée de la santé animale et végétale</a:t>
            </a:r>
            <a:endParaRPr dirty="0"/>
          </a:p>
          <a:p>
            <a:pPr marL="285750" indent="-285750">
              <a:buFont typeface="Arial"/>
              <a:buChar char="•"/>
              <a:defRPr/>
            </a:pPr>
            <a:r>
              <a:rPr lang="fr-FR" sz="1600" dirty="0">
                <a:solidFill>
                  <a:schemeClr val="bg2">
                    <a:lumMod val="75000"/>
                  </a:schemeClr>
                </a:solidFill>
              </a:rPr>
              <a:t>Améliorer le bien-être animal</a:t>
            </a:r>
            <a:endParaRPr dirty="0"/>
          </a:p>
          <a:p>
            <a:pPr>
              <a:defRPr/>
            </a:pPr>
            <a:r>
              <a:rPr lang="fr-FR" sz="1600" dirty="0"/>
              <a:t>**   </a:t>
            </a:r>
            <a:r>
              <a:rPr lang="fr-FR" sz="1600" dirty="0">
                <a:solidFill>
                  <a:schemeClr val="bg1">
                    <a:lumMod val="65000"/>
                  </a:schemeClr>
                </a:solidFill>
              </a:rPr>
              <a:t>en transversal : numérique</a:t>
            </a:r>
            <a:endParaRPr dirty="0"/>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5</a:t>
            </a:fld>
            <a:endParaRPr lang="fr-FR" dirty="0"/>
          </a:p>
        </p:txBody>
      </p:sp>
      <p:pic>
        <p:nvPicPr>
          <p:cNvPr id="9" name="Image 8"/>
          <p:cNvPicPr>
            <a:picLocks noChangeAspect="1"/>
          </p:cNvPicPr>
          <p:nvPr/>
        </p:nvPicPr>
        <p:blipFill>
          <a:blip r:embed="rId3"/>
          <a:stretch/>
        </p:blipFill>
        <p:spPr bwMode="auto">
          <a:xfrm>
            <a:off x="7884368" y="97905"/>
            <a:ext cx="1103121" cy="492465"/>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5" name="Espace réservé du pied de page 4"/>
          <p:cNvSpPr>
            <a:spLocks noGrp="1"/>
          </p:cNvSpPr>
          <p:nvPr>
            <p:ph type="ftr" sz="quarter" idx="11"/>
          </p:nvPr>
        </p:nvSpPr>
        <p:spPr bwMode="auto"/>
        <p:txBody>
          <a:bodyPr/>
          <a:lstStyle/>
          <a:p>
            <a:pPr>
              <a:defRPr/>
            </a:pPr>
            <a:r>
              <a:rPr lang="fr-FR" dirty="0" smtClean="0"/>
              <a:t>Présentation AAP PNDAR CASDAR - AAP Démultiplication</a:t>
            </a:r>
            <a:endParaRPr dirty="0"/>
          </a:p>
        </p:txBody>
      </p:sp>
      <p:sp>
        <p:nvSpPr>
          <p:cNvPr id="3" name="Flèche droite 2"/>
          <p:cNvSpPr/>
          <p:nvPr/>
        </p:nvSpPr>
        <p:spPr bwMode="auto">
          <a:xfrm>
            <a:off x="64992" y="3075806"/>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1" name="Flèche droite 10"/>
          <p:cNvSpPr/>
          <p:nvPr/>
        </p:nvSpPr>
        <p:spPr bwMode="auto">
          <a:xfrm>
            <a:off x="71034" y="1851670"/>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2" name="Flèche droite 11"/>
          <p:cNvSpPr/>
          <p:nvPr/>
        </p:nvSpPr>
        <p:spPr bwMode="auto">
          <a:xfrm>
            <a:off x="61202" y="2471737"/>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3" name="Flèche droite 12"/>
          <p:cNvSpPr/>
          <p:nvPr/>
        </p:nvSpPr>
        <p:spPr bwMode="auto">
          <a:xfrm>
            <a:off x="3185753" y="4465167"/>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chemeClr val="accent1">
                  <a:lumMod val="75000"/>
                  <a:lumOff val="25000"/>
                </a:schemeClr>
              </a:solidFill>
            </a:endParaRPr>
          </a:p>
        </p:txBody>
      </p:sp>
      <p:sp>
        <p:nvSpPr>
          <p:cNvPr id="4" name="ZoneTexte 3"/>
          <p:cNvSpPr txBox="1"/>
          <p:nvPr/>
        </p:nvSpPr>
        <p:spPr bwMode="auto">
          <a:xfrm>
            <a:off x="3466863" y="4325592"/>
            <a:ext cx="5367690" cy="369332"/>
          </a:xfrm>
          <a:prstGeom prst="rect">
            <a:avLst/>
          </a:prstGeom>
          <a:noFill/>
        </p:spPr>
        <p:txBody>
          <a:bodyPr wrap="square" rtlCol="0">
            <a:spAutoFit/>
          </a:bodyPr>
          <a:lstStyle/>
          <a:p>
            <a:pPr>
              <a:defRPr/>
            </a:pPr>
            <a:r>
              <a:rPr lang="fr-FR" dirty="0">
                <a:solidFill>
                  <a:schemeClr val="accent1">
                    <a:lumMod val="75000"/>
                    <a:lumOff val="25000"/>
                  </a:schemeClr>
                </a:solidFill>
              </a:rPr>
              <a:t>Thèmes prioritaires pour 2023 pour les 3 AAP</a:t>
            </a:r>
            <a:endParaRPr dirty="0"/>
          </a:p>
        </p:txBody>
      </p:sp>
      <p:sp>
        <p:nvSpPr>
          <p:cNvPr id="6" name="ZoneTexte 5"/>
          <p:cNvSpPr txBox="1"/>
          <p:nvPr/>
        </p:nvSpPr>
        <p:spPr bwMode="auto">
          <a:xfrm>
            <a:off x="61202" y="3219822"/>
            <a:ext cx="298794" cy="215444"/>
          </a:xfrm>
          <a:prstGeom prst="rect">
            <a:avLst/>
          </a:prstGeom>
          <a:noFill/>
        </p:spPr>
        <p:txBody>
          <a:bodyPr wrap="square" rtlCol="0">
            <a:spAutoFit/>
          </a:bodyPr>
          <a:lstStyle/>
          <a:p>
            <a:pPr>
              <a:defRPr/>
            </a:pPr>
            <a:r>
              <a:rPr lang="fr-FR" sz="800" dirty="0">
                <a:solidFill>
                  <a:schemeClr val="accent1">
                    <a:lumMod val="75000"/>
                    <a:lumOff val="25000"/>
                  </a:schemeClr>
                </a:solidFill>
              </a:rPr>
              <a:t>x2</a:t>
            </a:r>
            <a:endParaRPr dirty="0"/>
          </a:p>
        </p:txBody>
      </p:sp>
      <p:pic>
        <p:nvPicPr>
          <p:cNvPr id="599550837" name="Image 599550836"/>
          <p:cNvPicPr>
            <a:picLocks noChangeAspect="1"/>
          </p:cNvPicPr>
          <p:nvPr/>
        </p:nvPicPr>
        <p:blipFill>
          <a:blip r:embed="rId4"/>
          <a:stretch/>
        </p:blipFill>
        <p:spPr bwMode="auto">
          <a:xfrm>
            <a:off x="285049" y="97904"/>
            <a:ext cx="1022742" cy="606882"/>
          </a:xfrm>
          <a:prstGeom prst="rect">
            <a:avLst/>
          </a:prstGeom>
        </p:spPr>
      </p:pic>
    </p:spTree>
    <p:extLst>
      <p:ext uri="{BB962C8B-B14F-4D97-AF65-F5344CB8AC3E}">
        <p14:creationId xmlns:p14="http://schemas.microsoft.com/office/powerpoint/2010/main" val="66995987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Lignes directrices </a:t>
            </a:r>
            <a:r>
              <a:rPr lang="fr-FR" dirty="0" smtClean="0"/>
              <a:t>communes aux 3 AAP</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6</a:t>
            </a:fld>
            <a:endParaRPr lang="fr-FR" dirty="0"/>
          </a:p>
        </p:txBody>
      </p:sp>
      <p:sp>
        <p:nvSpPr>
          <p:cNvPr id="6" name="Espace réservé du contenu 5"/>
          <p:cNvSpPr>
            <a:spLocks noGrp="1"/>
          </p:cNvSpPr>
          <p:nvPr>
            <p:ph sz="quarter" idx="14"/>
          </p:nvPr>
        </p:nvSpPr>
        <p:spPr bwMode="auto">
          <a:xfrm>
            <a:off x="359999" y="1993500"/>
            <a:ext cx="8424000" cy="2790000"/>
          </a:xfrm>
        </p:spPr>
        <p:txBody>
          <a:bodyPr/>
          <a:lstStyle/>
          <a:p>
            <a:pPr marL="171450" lvl="0" indent="-171450" algn="just">
              <a:buFont typeface="Arial"/>
              <a:buChar char="•"/>
              <a:defRPr/>
            </a:pPr>
            <a:r>
              <a:rPr lang="fr-FR" sz="1400" dirty="0">
                <a:solidFill>
                  <a:srgbClr val="0070C0"/>
                </a:solidFill>
              </a:rPr>
              <a:t>Des AAP à ambition nationale</a:t>
            </a:r>
            <a:r>
              <a:rPr lang="fr-FR" sz="1400" dirty="0"/>
              <a:t> qui vise à répondre à toutes les priorités du PNDAR et aux priorités </a:t>
            </a:r>
            <a:r>
              <a:rPr lang="fr-FR" sz="1400" dirty="0" smtClean="0"/>
              <a:t>filières</a:t>
            </a:r>
            <a:endParaRPr dirty="0"/>
          </a:p>
          <a:p>
            <a:pPr marL="171450" lvl="0" indent="-171450" algn="just">
              <a:buFont typeface="Arial"/>
              <a:buChar char="•"/>
              <a:defRPr/>
            </a:pPr>
            <a:endParaRPr dirty="0"/>
          </a:p>
          <a:p>
            <a:pPr marL="171450" lvl="0" indent="-171450" algn="just">
              <a:buFont typeface="Arial"/>
              <a:buChar char="•"/>
              <a:defRPr/>
            </a:pPr>
            <a:r>
              <a:rPr lang="fr-FR" sz="1400" dirty="0"/>
              <a:t>Encourager les </a:t>
            </a:r>
            <a:r>
              <a:rPr lang="fr-FR" sz="1400" dirty="0">
                <a:solidFill>
                  <a:srgbClr val="0070C0"/>
                </a:solidFill>
              </a:rPr>
              <a:t>projets multi-acteurs et multi-filières </a:t>
            </a:r>
            <a:r>
              <a:rPr lang="fr-FR" sz="1400" dirty="0"/>
              <a:t>en partageant les approches méthodologiques et en rapprochant les enjeux </a:t>
            </a:r>
            <a:r>
              <a:rPr lang="fr-FR" sz="1400" dirty="0">
                <a:solidFill>
                  <a:srgbClr val="0070C0"/>
                </a:solidFill>
              </a:rPr>
              <a:t>communs entre filières et </a:t>
            </a:r>
            <a:r>
              <a:rPr lang="fr-FR" sz="1400" dirty="0" smtClean="0">
                <a:solidFill>
                  <a:srgbClr val="0070C0"/>
                </a:solidFill>
              </a:rPr>
              <a:t>territoires</a:t>
            </a:r>
            <a:endParaRPr dirty="0"/>
          </a:p>
          <a:p>
            <a:pPr marL="171450" lvl="0" indent="-171450" algn="just">
              <a:buFont typeface="Arial"/>
              <a:buChar char="•"/>
              <a:defRPr/>
            </a:pPr>
            <a:endParaRPr dirty="0"/>
          </a:p>
          <a:p>
            <a:pPr marL="171450" lvl="0" indent="-171450" algn="just">
              <a:buFont typeface="Arial"/>
              <a:buChar char="•"/>
              <a:defRPr/>
            </a:pPr>
            <a:r>
              <a:rPr lang="fr-FR" sz="1400" dirty="0"/>
              <a:t>Diffuser gratuitement les résultats obtenus en vue d'une </a:t>
            </a:r>
            <a:r>
              <a:rPr lang="fr-FR" sz="1400" dirty="0">
                <a:solidFill>
                  <a:srgbClr val="0070C0"/>
                </a:solidFill>
              </a:rPr>
              <a:t>utilisation par les agriculteurs, conseillers et enseignants</a:t>
            </a:r>
            <a:r>
              <a:rPr lang="fr-FR" sz="1400" dirty="0"/>
              <a:t>, et une réutilisation facilitée pour produire de nouvelles </a:t>
            </a:r>
            <a:r>
              <a:rPr lang="fr-FR" sz="1400" dirty="0" smtClean="0"/>
              <a:t>connaissances</a:t>
            </a:r>
            <a:endParaRPr lang="fr-FR" sz="1400" dirty="0" smtClean="0"/>
          </a:p>
        </p:txBody>
      </p:sp>
      <p:pic>
        <p:nvPicPr>
          <p:cNvPr id="10" name="Image 9"/>
          <p:cNvPicPr>
            <a:picLocks noChangeAspect="1"/>
          </p:cNvPicPr>
          <p:nvPr/>
        </p:nvPicPr>
        <p:blipFill>
          <a:blip r:embed="rId3"/>
          <a:stretch/>
        </p:blipFill>
        <p:spPr bwMode="auto">
          <a:xfrm>
            <a:off x="7884368" y="97905"/>
            <a:ext cx="1103121" cy="492465"/>
          </a:xfrm>
          <a:prstGeom prst="rect">
            <a:avLst/>
          </a:prstGeom>
        </p:spPr>
      </p:pic>
      <p:sp>
        <p:nvSpPr>
          <p:cNvPr id="8"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7" name="Espace réservé du pied de page 6"/>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151544581" name="Image 151544580"/>
          <p:cNvPicPr>
            <a:picLocks noChangeAspect="1"/>
          </p:cNvPicPr>
          <p:nvPr/>
        </p:nvPicPr>
        <p:blipFill>
          <a:blip r:embed="rId4"/>
          <a:stretch/>
        </p:blipFill>
        <p:spPr bwMode="auto">
          <a:xfrm>
            <a:off x="285049" y="97904"/>
            <a:ext cx="1022742" cy="606882"/>
          </a:xfrm>
          <a:prstGeom prst="rect">
            <a:avLst/>
          </a:prstGeom>
        </p:spPr>
      </p:pic>
    </p:spTree>
    <p:extLst>
      <p:ext uri="{BB962C8B-B14F-4D97-AF65-F5344CB8AC3E}">
        <p14:creationId xmlns:p14="http://schemas.microsoft.com/office/powerpoint/2010/main" val="275201345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3219822"/>
            <a:ext cx="8424000" cy="720000"/>
          </a:xfrm>
        </p:spPr>
        <p:txBody>
          <a:bodyPr/>
          <a:lstStyle/>
          <a:p>
            <a:r>
              <a:rPr lang="fr-FR" dirty="0" smtClean="0"/>
              <a:t>Les objectifs techniques AAP Démultiplication</a:t>
            </a:r>
            <a:br>
              <a:rPr lang="fr-FR" dirty="0" smtClean="0"/>
            </a:br>
            <a:r>
              <a:rPr lang="fr-FR" dirty="0" smtClean="0"/>
              <a:t/>
            </a:r>
            <a:br>
              <a:rPr lang="fr-FR" dirty="0" smtClean="0"/>
            </a:br>
            <a:r>
              <a:rPr lang="fr-FR" sz="1800" dirty="0"/>
              <a:t/>
            </a:r>
            <a:br>
              <a:rPr lang="fr-FR" sz="1800" dirty="0"/>
            </a:br>
            <a:r>
              <a:rPr lang="fr-FR" sz="1800" dirty="0" smtClean="0"/>
              <a:t>Les </a:t>
            </a:r>
            <a:r>
              <a:rPr lang="fr-FR" sz="1800" dirty="0"/>
              <a:t>objectifs </a:t>
            </a:r>
            <a:r>
              <a:rPr lang="fr-FR" sz="1800" dirty="0" smtClean="0"/>
              <a:t>administratifs et financiers : Cf Webinaire du 16 Novembre </a:t>
            </a:r>
            <a:br>
              <a:rPr lang="fr-FR" sz="1800" dirty="0" smtClean="0"/>
            </a:br>
            <a:r>
              <a:rPr lang="fr-FR" sz="1800" dirty="0" smtClean="0"/>
              <a:t/>
            </a:r>
            <a:br>
              <a:rPr lang="fr-FR" sz="1800" dirty="0" smtClean="0"/>
            </a:br>
            <a:endParaRPr lang="fr-FR" sz="1800" dirty="0"/>
          </a:p>
        </p:txBody>
      </p:sp>
      <p:sp>
        <p:nvSpPr>
          <p:cNvPr id="3" name="Espace réservé de la date 2"/>
          <p:cNvSpPr>
            <a:spLocks noGrp="1"/>
          </p:cNvSpPr>
          <p:nvPr>
            <p:ph type="dt" sz="half" idx="10"/>
          </p:nvPr>
        </p:nvSpPr>
        <p:spPr/>
        <p:txBody>
          <a:bodyPr/>
          <a:lstStyle/>
          <a:p>
            <a:pPr algn="r"/>
            <a:r>
              <a:rPr lang="fr-FR" cap="all" dirty="0" smtClean="0"/>
              <a:t>25/10/2022 </a:t>
            </a:r>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8" name="Image 7"/>
          <p:cNvPicPr>
            <a:picLocks noChangeAspect="1"/>
          </p:cNvPicPr>
          <p:nvPr/>
        </p:nvPicPr>
        <p:blipFill>
          <a:blip r:embed="rId2"/>
          <a:stretch>
            <a:fillRect/>
          </a:stretch>
        </p:blipFill>
        <p:spPr>
          <a:xfrm>
            <a:off x="7884368" y="97905"/>
            <a:ext cx="1103121" cy="49246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3478"/>
            <a:ext cx="1009105" cy="598791"/>
          </a:xfrm>
          <a:prstGeom prst="rect">
            <a:avLst/>
          </a:prstGeom>
        </p:spPr>
      </p:pic>
      <p:sp>
        <p:nvSpPr>
          <p:cNvPr id="4" name="Espace réservé du pied de page 3"/>
          <p:cNvSpPr>
            <a:spLocks noGrp="1"/>
          </p:cNvSpPr>
          <p:nvPr>
            <p:ph type="ftr" sz="quarter" idx="11"/>
          </p:nvPr>
        </p:nvSpPr>
        <p:spPr/>
        <p:txBody>
          <a:bodyPr/>
          <a:lstStyle/>
          <a:p>
            <a:r>
              <a:rPr lang="fr-FR" dirty="0" smtClean="0"/>
              <a:t>Présentation AAP PNDAR CASDAR - AAP Démultiplication</a:t>
            </a:r>
            <a:endParaRPr lang="fr-FR" dirty="0"/>
          </a:p>
        </p:txBody>
      </p:sp>
    </p:spTree>
    <p:extLst>
      <p:ext uri="{BB962C8B-B14F-4D97-AF65-F5344CB8AC3E}">
        <p14:creationId xmlns:p14="http://schemas.microsoft.com/office/powerpoint/2010/main" val="227809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 name="Ellipse 32"/>
          <p:cNvSpPr/>
          <p:nvPr/>
        </p:nvSpPr>
        <p:spPr>
          <a:xfrm>
            <a:off x="-189895" y="1278692"/>
            <a:ext cx="2640358" cy="251719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13" y="598965"/>
            <a:ext cx="850605" cy="850605"/>
          </a:xfrm>
          <a:prstGeom prst="rect">
            <a:avLst/>
          </a:prstGeom>
        </p:spPr>
      </p:pic>
      <p:sp>
        <p:nvSpPr>
          <p:cNvPr id="2" name="Titre 1"/>
          <p:cNvSpPr>
            <a:spLocks noGrp="1"/>
          </p:cNvSpPr>
          <p:nvPr>
            <p:ph type="title"/>
          </p:nvPr>
        </p:nvSpPr>
        <p:spPr bwMode="auto">
          <a:xfrm>
            <a:off x="1691680" y="151227"/>
            <a:ext cx="8424000" cy="776442"/>
          </a:xfrm>
        </p:spPr>
        <p:txBody>
          <a:bodyPr/>
          <a:lstStyle/>
          <a:p>
            <a:pPr>
              <a:defRPr/>
            </a:pPr>
            <a:r>
              <a:rPr lang="fr-FR" dirty="0" smtClean="0"/>
              <a:t>AAP Démultiplication : Objectifs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8</a:t>
            </a:fld>
            <a:endParaRPr lang="fr-FR" dirty="0"/>
          </a:p>
        </p:txBody>
      </p:sp>
      <p:pic>
        <p:nvPicPr>
          <p:cNvPr id="8" name="Image 7"/>
          <p:cNvPicPr>
            <a:picLocks noChangeAspect="1"/>
          </p:cNvPicPr>
          <p:nvPr/>
        </p:nvPicPr>
        <p:blipFill>
          <a:blip r:embed="rId4"/>
          <a:stretch/>
        </p:blipFill>
        <p:spPr bwMode="auto">
          <a:xfrm>
            <a:off x="7819391" y="159471"/>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982011330" name="Image 982011329"/>
          <p:cNvPicPr>
            <a:picLocks noChangeAspect="1"/>
          </p:cNvPicPr>
          <p:nvPr/>
        </p:nvPicPr>
        <p:blipFill>
          <a:blip r:embed="rId5"/>
          <a:stretch/>
        </p:blipFill>
        <p:spPr bwMode="auto">
          <a:xfrm>
            <a:off x="212540" y="144038"/>
            <a:ext cx="1022742" cy="606882"/>
          </a:xfrm>
          <a:prstGeom prst="rect">
            <a:avLst/>
          </a:prstGeom>
        </p:spPr>
      </p:pic>
      <p:graphicFrame>
        <p:nvGraphicFramePr>
          <p:cNvPr id="7" name="Diagramme 6"/>
          <p:cNvGraphicFramePr/>
          <p:nvPr>
            <p:extLst>
              <p:ext uri="{D42A27DB-BD31-4B8C-83A1-F6EECF244321}">
                <p14:modId xmlns:p14="http://schemas.microsoft.com/office/powerpoint/2010/main" val="3824814009"/>
              </p:ext>
            </p:extLst>
          </p:nvPr>
        </p:nvGraphicFramePr>
        <p:xfrm>
          <a:off x="-108184" y="704462"/>
          <a:ext cx="6336704" cy="3745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ZoneTexte 9"/>
          <p:cNvSpPr txBox="1"/>
          <p:nvPr/>
        </p:nvSpPr>
        <p:spPr>
          <a:xfrm>
            <a:off x="514207" y="1959093"/>
            <a:ext cx="1800200" cy="1169551"/>
          </a:xfrm>
          <a:prstGeom prst="rect">
            <a:avLst/>
          </a:prstGeom>
          <a:noFill/>
        </p:spPr>
        <p:txBody>
          <a:bodyPr wrap="square" rtlCol="0">
            <a:spAutoFit/>
          </a:bodyPr>
          <a:lstStyle/>
          <a:p>
            <a:pPr algn="ctr"/>
            <a:r>
              <a:rPr lang="fr-FR" sz="1400" dirty="0" smtClean="0"/>
              <a:t>Outils</a:t>
            </a:r>
          </a:p>
          <a:p>
            <a:pPr algn="ctr"/>
            <a:r>
              <a:rPr lang="fr-FR" sz="1400" dirty="0" smtClean="0"/>
              <a:t>Méthodes</a:t>
            </a:r>
          </a:p>
          <a:p>
            <a:pPr algn="ctr"/>
            <a:r>
              <a:rPr lang="fr-FR" sz="1400" dirty="0" smtClean="0"/>
              <a:t>Matériels</a:t>
            </a:r>
          </a:p>
          <a:p>
            <a:pPr algn="ctr"/>
            <a:r>
              <a:rPr lang="fr-FR" sz="1400" dirty="0" smtClean="0"/>
              <a:t>Connaissances</a:t>
            </a:r>
          </a:p>
          <a:p>
            <a:pPr algn="ctr"/>
            <a:r>
              <a:rPr lang="fr-FR" sz="1400" dirty="0" smtClean="0"/>
              <a:t>Etc.</a:t>
            </a:r>
          </a:p>
        </p:txBody>
      </p:sp>
      <p:sp>
        <p:nvSpPr>
          <p:cNvPr id="12" name="ZoneTexte 11"/>
          <p:cNvSpPr txBox="1"/>
          <p:nvPr/>
        </p:nvSpPr>
        <p:spPr>
          <a:xfrm>
            <a:off x="846824" y="4280567"/>
            <a:ext cx="1224136" cy="369332"/>
          </a:xfrm>
          <a:prstGeom prst="rect">
            <a:avLst/>
          </a:prstGeom>
          <a:noFill/>
        </p:spPr>
        <p:txBody>
          <a:bodyPr wrap="square" rtlCol="0">
            <a:spAutoFit/>
          </a:bodyPr>
          <a:lstStyle/>
          <a:p>
            <a:pPr algn="ctr"/>
            <a:r>
              <a:rPr lang="fr-FR" b="1" dirty="0" smtClean="0">
                <a:solidFill>
                  <a:schemeClr val="accent4">
                    <a:lumMod val="60000"/>
                    <a:lumOff val="40000"/>
                  </a:schemeClr>
                </a:solidFill>
              </a:rPr>
              <a:t>Existant</a:t>
            </a:r>
            <a:endParaRPr lang="fr-FR" b="1" dirty="0">
              <a:solidFill>
                <a:schemeClr val="accent4">
                  <a:lumMod val="60000"/>
                  <a:lumOff val="40000"/>
                </a:schemeClr>
              </a:solidFill>
            </a:endParaRPr>
          </a:p>
        </p:txBody>
      </p:sp>
      <p:sp>
        <p:nvSpPr>
          <p:cNvPr id="13" name="Accolade fermante 12"/>
          <p:cNvSpPr/>
          <p:nvPr/>
        </p:nvSpPr>
        <p:spPr>
          <a:xfrm>
            <a:off x="4203495" y="957114"/>
            <a:ext cx="432048" cy="3168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 name="AutoShape 2" descr="vecteur d'icône de fermier avec style de contour isolé sur fond blanc.  illustration vectorielle concept"/>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cxnSp>
        <p:nvCxnSpPr>
          <p:cNvPr id="16" name="Connecteur droit 15"/>
          <p:cNvCxnSpPr/>
          <p:nvPr/>
        </p:nvCxnSpPr>
        <p:spPr>
          <a:xfrm>
            <a:off x="2521971" y="432188"/>
            <a:ext cx="184" cy="399594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bwMode="auto">
          <a:xfrm>
            <a:off x="3665197" y="4280567"/>
            <a:ext cx="4509677" cy="369332"/>
          </a:xfrm>
          <a:prstGeom prst="rect">
            <a:avLst/>
          </a:prstGeom>
          <a:noFill/>
        </p:spPr>
        <p:txBody>
          <a:bodyPr wrap="square" rtlCol="0">
            <a:spAutoFit/>
          </a:bodyPr>
          <a:lstStyle/>
          <a:p>
            <a:r>
              <a:rPr lang="fr-FR" b="1" dirty="0" smtClean="0"/>
              <a:t>Innovations   Expérimentations</a:t>
            </a:r>
            <a:endParaRPr lang="fr-FR" b="1" dirty="0"/>
          </a:p>
        </p:txBody>
      </p:sp>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9538" y="1131590"/>
            <a:ext cx="1409700" cy="1409700"/>
          </a:xfrm>
          <a:prstGeom prst="rect">
            <a:avLst/>
          </a:prstGeom>
        </p:spPr>
      </p:pic>
      <p:pic>
        <p:nvPicPr>
          <p:cNvPr id="19" name="Image 18"/>
          <p:cNvPicPr>
            <a:picLocks noChangeAspect="1"/>
          </p:cNvPicPr>
          <p:nvPr/>
        </p:nvPicPr>
        <p:blipFill>
          <a:blip r:embed="rId12">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6590584" y="2199454"/>
            <a:ext cx="2278480" cy="1248482"/>
          </a:xfrm>
          <a:prstGeom prst="rect">
            <a:avLst/>
          </a:prstGeom>
        </p:spPr>
      </p:pic>
      <p:pic>
        <p:nvPicPr>
          <p:cNvPr id="23" name="Imag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24866" y="1507088"/>
            <a:ext cx="950008" cy="953207"/>
          </a:xfrm>
          <a:prstGeom prst="rect">
            <a:avLst/>
          </a:prstGeom>
        </p:spPr>
      </p:pic>
      <p:sp>
        <p:nvSpPr>
          <p:cNvPr id="24" name="Flèche courbée vers le bas 23"/>
          <p:cNvSpPr/>
          <p:nvPr/>
        </p:nvSpPr>
        <p:spPr>
          <a:xfrm rot="21038533">
            <a:off x="4602991" y="1766616"/>
            <a:ext cx="1285069" cy="27390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27" name="Image 26"/>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4987298" y="2718093"/>
            <a:ext cx="960884" cy="960884"/>
          </a:xfrm>
          <a:prstGeom prst="rect">
            <a:avLst/>
          </a:prstGeom>
        </p:spPr>
      </p:pic>
      <p:pic>
        <p:nvPicPr>
          <p:cNvPr id="28" name="Image 27"/>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5379176" y="3287043"/>
            <a:ext cx="932637" cy="932637"/>
          </a:xfrm>
          <a:prstGeom prst="rect">
            <a:avLst/>
          </a:prstGeom>
        </p:spPr>
      </p:pic>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5720820" y="2627952"/>
            <a:ext cx="831625" cy="831625"/>
          </a:xfrm>
          <a:prstGeom prst="rect">
            <a:avLst/>
          </a:prstGeom>
        </p:spPr>
      </p:pic>
      <p:sp>
        <p:nvSpPr>
          <p:cNvPr id="29" name="Flèche courbée vers le bas 28"/>
          <p:cNvSpPr/>
          <p:nvPr/>
        </p:nvSpPr>
        <p:spPr bwMode="auto">
          <a:xfrm rot="804225">
            <a:off x="4618919" y="2080282"/>
            <a:ext cx="1128511" cy="24287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0" name="Flèche courbée vers le bas 29"/>
          <p:cNvSpPr/>
          <p:nvPr/>
        </p:nvSpPr>
        <p:spPr bwMode="auto">
          <a:xfrm rot="19900998">
            <a:off x="4450144" y="1373550"/>
            <a:ext cx="1285069" cy="273909"/>
          </a:xfrm>
          <a:prstGeom prst="curvedDownArrow">
            <a:avLst/>
          </a:prstGeom>
          <a:solidFill>
            <a:schemeClr val="tx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4" name="ZoneTexte 33"/>
          <p:cNvSpPr txBox="1"/>
          <p:nvPr/>
        </p:nvSpPr>
        <p:spPr>
          <a:xfrm rot="909099">
            <a:off x="-267756" y="3153930"/>
            <a:ext cx="2000424" cy="523220"/>
          </a:xfrm>
          <a:prstGeom prst="rect">
            <a:avLst/>
          </a:prstGeom>
          <a:noFill/>
        </p:spPr>
        <p:txBody>
          <a:bodyPr wrap="square" rtlCol="0">
            <a:spAutoFit/>
          </a:bodyPr>
          <a:lstStyle/>
          <a:p>
            <a:pPr algn="ctr"/>
            <a:r>
              <a:rPr lang="fr-FR" sz="1400" dirty="0" smtClean="0"/>
              <a:t>Transitions agro écologiques</a:t>
            </a:r>
            <a:endParaRPr lang="fr-FR" sz="1400" dirty="0"/>
          </a:p>
        </p:txBody>
      </p:sp>
      <p:sp>
        <p:nvSpPr>
          <p:cNvPr id="36" name="ZoneTexte 35"/>
          <p:cNvSpPr txBox="1"/>
          <p:nvPr/>
        </p:nvSpPr>
        <p:spPr bwMode="auto">
          <a:xfrm rot="20380684">
            <a:off x="-35343" y="1500871"/>
            <a:ext cx="1353669" cy="307777"/>
          </a:xfrm>
          <a:prstGeom prst="rect">
            <a:avLst/>
          </a:prstGeom>
          <a:noFill/>
        </p:spPr>
        <p:txBody>
          <a:bodyPr wrap="square" rtlCol="0">
            <a:spAutoFit/>
          </a:bodyPr>
          <a:lstStyle/>
          <a:p>
            <a:pPr algn="ctr"/>
            <a:r>
              <a:rPr lang="fr-FR" sz="1400" dirty="0" smtClean="0"/>
              <a:t>Re-conception</a:t>
            </a:r>
            <a:endParaRPr lang="fr-FR" sz="1400" dirty="0"/>
          </a:p>
        </p:txBody>
      </p:sp>
      <p:sp>
        <p:nvSpPr>
          <p:cNvPr id="37" name="ZoneTexte 36"/>
          <p:cNvSpPr txBox="1"/>
          <p:nvPr/>
        </p:nvSpPr>
        <p:spPr bwMode="auto">
          <a:xfrm rot="17619792">
            <a:off x="-349028" y="2245086"/>
            <a:ext cx="1353669" cy="307777"/>
          </a:xfrm>
          <a:prstGeom prst="rect">
            <a:avLst/>
          </a:prstGeom>
          <a:noFill/>
        </p:spPr>
        <p:txBody>
          <a:bodyPr wrap="square" rtlCol="0">
            <a:spAutoFit/>
          </a:bodyPr>
          <a:lstStyle/>
          <a:p>
            <a:pPr algn="ctr"/>
            <a:r>
              <a:rPr lang="fr-FR" sz="1400" dirty="0" smtClean="0"/>
              <a:t>Résiliences</a:t>
            </a:r>
            <a:endParaRPr lang="fr-FR" sz="1400" dirty="0"/>
          </a:p>
        </p:txBody>
      </p:sp>
      <p:cxnSp>
        <p:nvCxnSpPr>
          <p:cNvPr id="6" name="Connecteur droit avec flèche 5"/>
          <p:cNvCxnSpPr/>
          <p:nvPr/>
        </p:nvCxnSpPr>
        <p:spPr>
          <a:xfrm flipH="1">
            <a:off x="1388974" y="738789"/>
            <a:ext cx="50737" cy="45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bwMode="auto">
          <a:xfrm flipV="1">
            <a:off x="167263" y="3783712"/>
            <a:ext cx="394763" cy="398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bwMode="auto">
          <a:xfrm flipH="1" flipV="1">
            <a:off x="2048864" y="3618401"/>
            <a:ext cx="377452" cy="411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31574"/>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34"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68348"/>
            <a:ext cx="8424000" cy="776442"/>
          </a:xfrm>
        </p:spPr>
        <p:txBody>
          <a:bodyPr/>
          <a:lstStyle/>
          <a:p>
            <a:pPr>
              <a:defRPr/>
            </a:pPr>
            <a:r>
              <a:rPr lang="fr-FR" dirty="0" smtClean="0"/>
              <a:t>AAP Démultiplication : Les attentes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9</a:t>
            </a:fld>
            <a:endParaRPr lang="fr-FR" dirty="0"/>
          </a:p>
        </p:txBody>
      </p:sp>
      <p:sp>
        <p:nvSpPr>
          <p:cNvPr id="6" name="Espace réservé du contenu 5"/>
          <p:cNvSpPr>
            <a:spLocks noGrp="1"/>
          </p:cNvSpPr>
          <p:nvPr>
            <p:ph sz="quarter" idx="14"/>
          </p:nvPr>
        </p:nvSpPr>
        <p:spPr bwMode="auto">
          <a:xfrm>
            <a:off x="285049" y="1563638"/>
            <a:ext cx="8424000" cy="2830638"/>
          </a:xfrm>
        </p:spPr>
        <p:txBody>
          <a:bodyPr/>
          <a:lstStyle/>
          <a:p>
            <a:pPr marL="171450" indent="-171450" algn="just">
              <a:buFont typeface="Arial"/>
              <a:buChar char="•"/>
              <a:defRPr/>
            </a:pPr>
            <a:r>
              <a:rPr lang="fr-FR" sz="1400" u="sng" dirty="0" smtClean="0"/>
              <a:t>Périmètre : </a:t>
            </a:r>
          </a:p>
          <a:p>
            <a:pPr marL="423450" lvl="1" indent="-171450" algn="just">
              <a:spcAft>
                <a:spcPts val="0"/>
              </a:spcAft>
              <a:buFont typeface="Arial"/>
              <a:buChar char="•"/>
              <a:defRPr/>
            </a:pPr>
            <a:r>
              <a:rPr lang="fr-FR" sz="1200" dirty="0" smtClean="0"/>
              <a:t>Projets nationaux ou interrégionaux</a:t>
            </a:r>
          </a:p>
          <a:p>
            <a:pPr marL="423450" lvl="1" indent="-171450" algn="just">
              <a:spcAft>
                <a:spcPts val="0"/>
              </a:spcAft>
              <a:buFont typeface="Arial"/>
              <a:buChar char="•"/>
              <a:defRPr/>
            </a:pPr>
            <a:r>
              <a:rPr lang="fr-FR" sz="1200" dirty="0" smtClean="0"/>
              <a:t>Projets </a:t>
            </a:r>
            <a:r>
              <a:rPr lang="fr-FR" sz="1200" dirty="0" smtClean="0">
                <a:solidFill>
                  <a:srgbClr val="0070C0"/>
                </a:solidFill>
              </a:rPr>
              <a:t>régionaux possibles </a:t>
            </a:r>
            <a:r>
              <a:rPr lang="fr-FR" sz="1200" b="1" u="sng" dirty="0" smtClean="0"/>
              <a:t>si </a:t>
            </a:r>
            <a:r>
              <a:rPr lang="fr-FR" sz="1200" dirty="0" smtClean="0"/>
              <a:t>aux moins </a:t>
            </a:r>
            <a:r>
              <a:rPr lang="fr-FR" sz="1200" dirty="0" smtClean="0">
                <a:solidFill>
                  <a:srgbClr val="0070C0"/>
                </a:solidFill>
              </a:rPr>
              <a:t>2 types de partenaires différents, issus de réseaux différents</a:t>
            </a:r>
          </a:p>
          <a:p>
            <a:pPr marL="423450" lvl="1" indent="-171450" algn="just">
              <a:spcAft>
                <a:spcPts val="0"/>
              </a:spcAft>
              <a:buFont typeface="Arial"/>
              <a:buChar char="•"/>
              <a:defRPr/>
            </a:pPr>
            <a:r>
              <a:rPr lang="fr-FR" sz="1200" dirty="0" smtClean="0"/>
              <a:t>Des </a:t>
            </a:r>
            <a:r>
              <a:rPr lang="fr-FR" sz="1200" dirty="0"/>
              <a:t>approches </a:t>
            </a:r>
            <a:r>
              <a:rPr lang="fr-FR" sz="1200" dirty="0" smtClean="0">
                <a:solidFill>
                  <a:srgbClr val="0070C0"/>
                </a:solidFill>
              </a:rPr>
              <a:t>interdisciplinaires</a:t>
            </a:r>
            <a:r>
              <a:rPr lang="fr-FR" sz="1200" dirty="0" smtClean="0"/>
              <a:t> : sciences </a:t>
            </a:r>
            <a:r>
              <a:rPr lang="fr-FR" sz="1200" dirty="0"/>
              <a:t>économiques, </a:t>
            </a:r>
            <a:r>
              <a:rPr lang="fr-FR" sz="1200" dirty="0" smtClean="0"/>
              <a:t>humaines, </a:t>
            </a:r>
            <a:r>
              <a:rPr lang="fr-FR" sz="1200" dirty="0"/>
              <a:t>sociales, </a:t>
            </a:r>
            <a:r>
              <a:rPr lang="fr-FR" sz="1200" dirty="0" smtClean="0"/>
              <a:t>techniques de production</a:t>
            </a:r>
          </a:p>
          <a:p>
            <a:pPr marL="423450" lvl="1" indent="-171450" algn="just">
              <a:spcAft>
                <a:spcPts val="0"/>
              </a:spcAft>
              <a:buFont typeface="Arial"/>
              <a:buChar char="•"/>
              <a:defRPr/>
            </a:pPr>
            <a:r>
              <a:rPr lang="fr-FR" sz="1200" dirty="0"/>
              <a:t>P</a:t>
            </a:r>
            <a:r>
              <a:rPr lang="fr-FR" sz="1200" dirty="0" smtClean="0"/>
              <a:t>rojets </a:t>
            </a:r>
            <a:r>
              <a:rPr lang="fr-FR" sz="1200" dirty="0"/>
              <a:t>relatifs à la </a:t>
            </a:r>
            <a:r>
              <a:rPr lang="fr-FR" sz="1200" dirty="0">
                <a:solidFill>
                  <a:srgbClr val="0070C0"/>
                </a:solidFill>
              </a:rPr>
              <a:t>transformation </a:t>
            </a:r>
            <a:r>
              <a:rPr lang="fr-FR" sz="1200" dirty="0" smtClean="0"/>
              <a:t> : actions qui relient production/producteur – transformation (qualité </a:t>
            </a:r>
            <a:r>
              <a:rPr lang="fr-FR" sz="1200" dirty="0"/>
              <a:t>des matières </a:t>
            </a:r>
            <a:r>
              <a:rPr lang="fr-FR" sz="1200" dirty="0" smtClean="0"/>
              <a:t>premières, caractéristiques </a:t>
            </a:r>
            <a:r>
              <a:rPr lang="fr-FR" sz="1200" dirty="0"/>
              <a:t>sanitaires, nutritionnelles, </a:t>
            </a:r>
            <a:r>
              <a:rPr lang="fr-FR" sz="1200" dirty="0" smtClean="0"/>
              <a:t>technologiques, </a:t>
            </a:r>
            <a:r>
              <a:rPr lang="fr-FR" sz="1200" dirty="0"/>
              <a:t>organoleptiques des produits </a:t>
            </a:r>
            <a:r>
              <a:rPr lang="fr-FR" sz="1200" dirty="0" smtClean="0"/>
              <a:t>finaux)</a:t>
            </a:r>
          </a:p>
          <a:p>
            <a:pPr marL="423450" lvl="1" indent="-171450" algn="just">
              <a:spcAft>
                <a:spcPts val="0"/>
              </a:spcAft>
              <a:buFont typeface="Arial"/>
              <a:buChar char="•"/>
              <a:defRPr/>
            </a:pPr>
            <a:r>
              <a:rPr lang="fr-FR" sz="1200" dirty="0" smtClean="0">
                <a:solidFill>
                  <a:srgbClr val="0070C0"/>
                </a:solidFill>
              </a:rPr>
              <a:t>Cofinancements</a:t>
            </a:r>
            <a:r>
              <a:rPr lang="fr-FR" sz="1200" dirty="0" smtClean="0"/>
              <a:t> </a:t>
            </a:r>
            <a:r>
              <a:rPr lang="fr-FR" sz="1200" dirty="0"/>
              <a:t>possibles (Européens, France 2030, PEI, ANR, le préciser dans le projet et le budget)</a:t>
            </a:r>
          </a:p>
          <a:p>
            <a:pPr marL="423450" lvl="1" indent="-171450" algn="just">
              <a:spcAft>
                <a:spcPts val="0"/>
              </a:spcAft>
              <a:buFont typeface="Arial"/>
              <a:buChar char="•"/>
              <a:defRPr/>
            </a:pPr>
            <a:r>
              <a:rPr lang="fr-FR" sz="1200" dirty="0"/>
              <a:t>Importance de  la </a:t>
            </a:r>
            <a:r>
              <a:rPr lang="fr-FR" sz="1200" dirty="0">
                <a:solidFill>
                  <a:srgbClr val="0070C0"/>
                </a:solidFill>
              </a:rPr>
              <a:t>construction du partenariat </a:t>
            </a:r>
            <a:r>
              <a:rPr lang="fr-FR" sz="1200" dirty="0"/>
              <a:t>: différents types d’acteurs (développement, agriculteurs – collectifs d’agriculteurs, </a:t>
            </a:r>
            <a:r>
              <a:rPr lang="fr-FR" sz="1200" dirty="0" smtClean="0"/>
              <a:t>recherche)</a:t>
            </a:r>
          </a:p>
          <a:p>
            <a:pPr marL="423450" lvl="1" indent="-171450" algn="just">
              <a:spcAft>
                <a:spcPts val="0"/>
              </a:spcAft>
              <a:buFont typeface="Arial"/>
              <a:buChar char="•"/>
              <a:defRPr/>
            </a:pPr>
            <a:r>
              <a:rPr lang="fr-FR" sz="1200" dirty="0" smtClean="0">
                <a:solidFill>
                  <a:srgbClr val="0070C0"/>
                </a:solidFill>
              </a:rPr>
              <a:t>Différentes échelles de travail </a:t>
            </a:r>
            <a:r>
              <a:rPr lang="fr-FR" sz="1200" dirty="0" smtClean="0"/>
              <a:t>: </a:t>
            </a:r>
            <a:r>
              <a:rPr lang="fr-FR" sz="1200" dirty="0"/>
              <a:t>individu, </a:t>
            </a:r>
            <a:r>
              <a:rPr lang="fr-FR" sz="1200" dirty="0" smtClean="0"/>
              <a:t>parcelle/troupeau</a:t>
            </a:r>
            <a:r>
              <a:rPr lang="fr-FR" sz="1200" dirty="0"/>
              <a:t>, itinéraires </a:t>
            </a:r>
            <a:r>
              <a:rPr lang="fr-FR" sz="1200" dirty="0" smtClean="0"/>
              <a:t>techniques, systèmes </a:t>
            </a:r>
            <a:r>
              <a:rPr lang="fr-FR" sz="1200" dirty="0"/>
              <a:t>de production, </a:t>
            </a:r>
            <a:r>
              <a:rPr lang="fr-FR" sz="1200" dirty="0" smtClean="0"/>
              <a:t>fermes/entreprises, </a:t>
            </a:r>
            <a:r>
              <a:rPr lang="fr-FR" sz="1200" dirty="0"/>
              <a:t>groupes </a:t>
            </a:r>
            <a:r>
              <a:rPr lang="fr-FR" sz="1200" dirty="0" smtClean="0"/>
              <a:t>de fermes/d’entreprises</a:t>
            </a:r>
            <a:r>
              <a:rPr lang="fr-FR" sz="1200" dirty="0"/>
              <a:t>, </a:t>
            </a:r>
            <a:r>
              <a:rPr lang="fr-FR" sz="1200" dirty="0" smtClean="0"/>
              <a:t>paysage/bassin versant</a:t>
            </a:r>
          </a:p>
        </p:txBody>
      </p:sp>
      <p:pic>
        <p:nvPicPr>
          <p:cNvPr id="8" name="Image 7"/>
          <p:cNvPicPr>
            <a:picLocks noChangeAspect="1"/>
          </p:cNvPicPr>
          <p:nvPr/>
        </p:nvPicPr>
        <p:blipFill>
          <a:blip r:embed="rId3"/>
          <a:stretch/>
        </p:blipFill>
        <p:spPr bwMode="auto">
          <a:xfrm>
            <a:off x="7884368" y="97905"/>
            <a:ext cx="1103121" cy="492465"/>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25/10/2022 </a:t>
            </a:r>
            <a:endParaRPr dirty="0"/>
          </a:p>
        </p:txBody>
      </p:sp>
      <p:sp>
        <p:nvSpPr>
          <p:cNvPr id="4" name="Espace réservé du pied de page 3"/>
          <p:cNvSpPr>
            <a:spLocks noGrp="1"/>
          </p:cNvSpPr>
          <p:nvPr>
            <p:ph type="ftr" sz="quarter" idx="11"/>
          </p:nvPr>
        </p:nvSpPr>
        <p:spPr bwMode="auto"/>
        <p:txBody>
          <a:bodyPr/>
          <a:lstStyle/>
          <a:p>
            <a:pPr>
              <a:defRPr/>
            </a:pPr>
            <a:r>
              <a:rPr lang="fr-FR" dirty="0" smtClean="0"/>
              <a:t>Présentation AAP PNDAR CASDAR - AAP Démultiplication</a:t>
            </a:r>
            <a:endParaRPr dirty="0"/>
          </a:p>
        </p:txBody>
      </p:sp>
      <p:pic>
        <p:nvPicPr>
          <p:cNvPr id="982011330" name="Image 982011329"/>
          <p:cNvPicPr>
            <a:picLocks noChangeAspect="1"/>
          </p:cNvPicPr>
          <p:nvPr/>
        </p:nvPicPr>
        <p:blipFill>
          <a:blip r:embed="rId4"/>
          <a:stretch/>
        </p:blipFill>
        <p:spPr bwMode="auto">
          <a:xfrm>
            <a:off x="285049" y="97904"/>
            <a:ext cx="1022742" cy="606882"/>
          </a:xfrm>
          <a:prstGeom prst="rect">
            <a:avLst/>
          </a:prstGeom>
        </p:spPr>
      </p:pic>
    </p:spTree>
    <p:extLst>
      <p:ext uri="{BB962C8B-B14F-4D97-AF65-F5344CB8AC3E}">
        <p14:creationId xmlns:p14="http://schemas.microsoft.com/office/powerpoint/2010/main" val="972195371"/>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6FE6AF8C-096A-A741-ABA1-BE07CE5C9EE0}" vid="{7D7EC3AB-C1A9-FF48-962D-81C1E514475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ppt_MAA_marianne_cle42ea7a</Template>
  <TotalTime>3260</TotalTime>
  <Words>2322</Words>
  <Application>Microsoft Office PowerPoint</Application>
  <PresentationFormat>Affichage à l'écran (16:9)</PresentationFormat>
  <Paragraphs>390</Paragraphs>
  <Slides>36</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Avenir Light</vt:lpstr>
      <vt:lpstr>Calibri</vt:lpstr>
      <vt:lpstr>Marianne</vt:lpstr>
      <vt:lpstr>Tahoma</vt:lpstr>
      <vt:lpstr>Wingdings</vt:lpstr>
      <vt:lpstr>MINISTÈRIEL</vt:lpstr>
      <vt:lpstr>AAP CASDAR PNDAR -  AAP Démultiplication   Année 2023</vt:lpstr>
      <vt:lpstr>Sommaire  - Données générales  - Objectifs techniques  - Témoignage projet ARPIDA  - Données sur les évolutions sociologiques  - Regard de la recherche  - Réponses aux questions </vt:lpstr>
      <vt:lpstr>Données générales</vt:lpstr>
      <vt:lpstr>Ambition : mobiliser les acteurs du développement agricole et rural pour massifier les transitions agro-écologiques</vt:lpstr>
      <vt:lpstr> Rappel: les thèmes prioritaires du PNDAR</vt:lpstr>
      <vt:lpstr>Lignes directrices communes aux 3 AAP</vt:lpstr>
      <vt:lpstr>Les objectifs techniques AAP Démultiplication   Les objectifs administratifs et financiers : Cf Webinaire du 16 Novembre   </vt:lpstr>
      <vt:lpstr>AAP Démultiplication : Objectifs</vt:lpstr>
      <vt:lpstr>AAP Démultiplication : Les attentes</vt:lpstr>
      <vt:lpstr>AAP Démultiplication : Les attentes</vt:lpstr>
      <vt:lpstr>AAP Démultiplication : Les attentes</vt:lpstr>
      <vt:lpstr>AAP Démultiplication, exemples de lauréats 2022 </vt:lpstr>
      <vt:lpstr>AAP Démultiplication : retour du MASA sur l’édition 2022</vt:lpstr>
      <vt:lpstr>Témoignage</vt:lpstr>
      <vt:lpstr>Témoignage</vt:lpstr>
      <vt:lpstr>Témoignage MOBIDIF</vt:lpstr>
      <vt:lpstr>MOBIDIF : mobiliser la biodiversité pour atteindre la multiperformance des exploitations agricoles en IDF</vt:lpstr>
      <vt:lpstr>Présentation PowerPoint</vt:lpstr>
      <vt:lpstr>Objectifs du projet </vt:lpstr>
      <vt:lpstr>Les acteurs</vt:lpstr>
      <vt:lpstr>Architecture du projet</vt:lpstr>
      <vt:lpstr>Action 1. Evènements techniques</vt:lpstr>
      <vt:lpstr>Action 2. Ateliers de conception</vt:lpstr>
      <vt:lpstr>Agroforesterie viticole</vt:lpstr>
      <vt:lpstr>« Un verger-maraîcher gourmand et croquant, relief dans la plaine et multifonctionnel »</vt:lpstr>
      <vt:lpstr>Action 3. Capitalisation-diffusion</vt:lpstr>
      <vt:lpstr>Bilan</vt:lpstr>
      <vt:lpstr>Présentation PowerPoint</vt:lpstr>
      <vt:lpstr>Données sur les évolutions sociologiques</vt:lpstr>
      <vt:lpstr>Evolutions sociologiques des agriculteurs  Evolution des structures agricoles – Recensement 2020</vt:lpstr>
      <vt:lpstr>Evolutions sociologiques des agriculteurs  Evolution des structures agricoles – Recensement 2020</vt:lpstr>
      <vt:lpstr>Présentation PowerPoint</vt:lpstr>
      <vt:lpstr>Regard de la recherche</vt:lpstr>
      <vt:lpstr>Regard de la recherche</vt:lpstr>
      <vt:lpstr>Modalités de dépôt jusqu'au 15 février </vt:lpstr>
      <vt:lpstr>Réponses aux questions</vt:lpstr>
    </vt:vector>
  </TitlesOfParts>
  <Manager>Client</Manager>
  <Company>Ministère de l'Agriculture et de l'Alimentation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Elisabeth LESCOAT</dc:creator>
  <cp:lastModifiedBy>Amélie ROCHAS</cp:lastModifiedBy>
  <cp:revision>224</cp:revision>
  <cp:lastPrinted>2020-07-06T16:51:16Z</cp:lastPrinted>
  <dcterms:created xsi:type="dcterms:W3CDTF">2020-07-06T16:34:24Z</dcterms:created>
  <dcterms:modified xsi:type="dcterms:W3CDTF">2022-12-13T14:05:50Z</dcterms:modified>
</cp:coreProperties>
</file>