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58" r:id="rId4"/>
    <p:sldId id="260" r:id="rId5"/>
    <p:sldId id="261" r:id="rId6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VOT Barbara" initials="CB" lastIdx="6" clrIdx="0">
    <p:extLst>
      <p:ext uri="{19B8F6BF-5375-455C-9EA6-DF929625EA0E}">
        <p15:presenceInfo xmlns:p15="http://schemas.microsoft.com/office/powerpoint/2012/main" userId="CHARVOT Barbara" providerId="None"/>
      </p:ext>
    </p:extLst>
  </p:cmAuthor>
  <p:cmAuthor id="2" name="LELOIR Manon" initials="LM" lastIdx="2" clrIdx="1">
    <p:extLst>
      <p:ext uri="{19B8F6BF-5375-455C-9EA6-DF929625EA0E}">
        <p15:presenceInfo xmlns:p15="http://schemas.microsoft.com/office/powerpoint/2012/main" userId="LELOIR Manon" providerId="None"/>
      </p:ext>
    </p:extLst>
  </p:cmAuthor>
  <p:cmAuthor id="3" name="AMOUSSOU Nellya" initials="AN" lastIdx="3" clrIdx="2">
    <p:extLst>
      <p:ext uri="{19B8F6BF-5375-455C-9EA6-DF929625EA0E}">
        <p15:presenceInfo xmlns:p15="http://schemas.microsoft.com/office/powerpoint/2012/main" userId="S-1-5-21-4276358278-3772456312-481434233-1016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00" d="100"/>
          <a:sy n="100" d="100"/>
        </p:scale>
        <p:origin x="2324" y="-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6145-46C9-45C7-A245-DD47B7B66475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3E9C0-EB30-4FAF-94F3-D230AC03CC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0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B6B5-13B5-470E-9ABA-9C4CF0738D1A}" type="datetime1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76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CC5E-BB82-4C99-995D-0059811A16ED}" type="datetime1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5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238F-D5D5-4807-988C-99B8AEBBCB46}" type="datetime1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2C18-288F-4E0E-90EF-003E058BE7C3}" type="datetime1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F9D-2A54-427C-9869-1BF684E84379}" type="datetime1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48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3619-E0A2-4D77-9887-3AEE627158FB}" type="datetime1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55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03CC-C23A-4AD3-A252-01AACEDDA925}" type="datetime1">
              <a:rPr lang="fr-FR" smtClean="0"/>
              <a:t>24/03/2025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35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8D9F-EA3F-49C6-A87A-005F0530711A}" type="datetime1">
              <a:rPr lang="fr-FR" smtClean="0"/>
              <a:t>24/03/2025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9E8A-C1D1-4E80-B802-CBA45A77CD94}" type="datetime1">
              <a:rPr lang="fr-FR" smtClean="0"/>
              <a:t>24/03/2025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1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05C4-9E6C-4192-BA5A-83A65631A9B5}" type="datetime1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EF61-22A1-407B-8294-F54B36EC6632}" type="datetime1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2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830E-9A07-4792-8D10-CE35126543A7}" type="datetime1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8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8445" y="1340752"/>
            <a:ext cx="52373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E-Synergie</a:t>
            </a:r>
          </a:p>
          <a:p>
            <a:pPr algn="ctr"/>
            <a:r>
              <a:rPr lang="fr-FR" sz="2800" b="1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Liste des pièces justificatives </a:t>
            </a:r>
          </a:p>
          <a:p>
            <a:pPr algn="ctr"/>
            <a:r>
              <a:rPr lang="fr-FR" sz="1600" cap="none" spc="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Programme opérationnel FEAMPA FranceAgrimer 2021-2027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302042" y="1340752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302042" y="2837053"/>
            <a:ext cx="6882849" cy="224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0" y="9909729"/>
            <a:ext cx="2551390" cy="569240"/>
          </a:xfrm>
        </p:spPr>
        <p:txBody>
          <a:bodyPr/>
          <a:lstStyle/>
          <a:p>
            <a:r>
              <a:rPr lang="fr-FR" dirty="0"/>
              <a:t>Version du 01/06/2022                                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5339020" y="9866566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1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880841" y="3141244"/>
            <a:ext cx="4417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/>
              <a:t>Pièces nécessaires à l’instruction du dossier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2042" y="3755627"/>
            <a:ext cx="688284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/>
              <a:t>Les pièces à fournir listées ci-dessous doivent être transmises en cliquant sur le bouton « + Ajouter une pièce » -&gt; </a:t>
            </a:r>
            <a:r>
              <a:rPr lang="fr-FR" sz="1600" i="1" dirty="0">
                <a:solidFill>
                  <a:srgbClr val="FF0000"/>
                </a:solidFill>
              </a:rPr>
              <a:t>limite de 100 Mo par fichier et de 1000 Mo pour l’ensemble de fichiers joints. </a:t>
            </a:r>
          </a:p>
          <a:p>
            <a:pPr algn="ctr"/>
            <a:endParaRPr lang="fr-FR" sz="1600" dirty="0"/>
          </a:p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NB : Le service guichet pourra demander des pièces complémentaires qu'il juge nécessaires à l'instruction de votre dossier en fonction de la nature de </a:t>
            </a:r>
            <a:r>
              <a:rPr lang="fr-FR" sz="1400" b="1" u="sng">
                <a:solidFill>
                  <a:schemeClr val="accent2"/>
                </a:solidFill>
                <a:latin typeface="Calibri" panose="020F0502020204030204" pitchFamily="34" charset="0"/>
              </a:rPr>
              <a:t>votre opération, </a:t>
            </a:r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du statut de votre structure et des dépenses qui seront présentées.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23292" y="8288447"/>
            <a:ext cx="5316655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25064" y="8314796"/>
            <a:ext cx="10982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Projet :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723293" y="9085913"/>
            <a:ext cx="1828800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12532" y="9154838"/>
            <a:ext cx="172329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Contrôlé le :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743466" y="9154838"/>
            <a:ext cx="782557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Par :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496975" y="9102139"/>
            <a:ext cx="2542971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87102" y="7642116"/>
            <a:ext cx="6882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</a:rPr>
              <a:t>Une partie est réservé au service instructeur pour vérification des pièces, merci d’imprimer, scanner et télécharger ce document  dans l’onglet 7 : pièces justificatives.</a:t>
            </a:r>
          </a:p>
        </p:txBody>
      </p:sp>
      <p:pic>
        <p:nvPicPr>
          <p:cNvPr id="22" name="Image 21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1" y="177982"/>
            <a:ext cx="15557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5626583" y="218750"/>
            <a:ext cx="1400175" cy="930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930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/>
              <a:t>Version du 01/06/2022                             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2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371665"/>
              </p:ext>
            </p:extLst>
          </p:nvPr>
        </p:nvGraphicFramePr>
        <p:xfrm>
          <a:off x="302039" y="1313853"/>
          <a:ext cx="6882850" cy="847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val="2921261580"/>
                    </a:ext>
                  </a:extLst>
                </a:gridCol>
              </a:tblGrid>
              <a:tr h="3837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PIECES</a:t>
                      </a:r>
                      <a:r>
                        <a:rPr lang="fr-FR" sz="1200" baseline="0" dirty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Pièce</a:t>
                      </a:r>
                      <a:r>
                        <a:rPr lang="fr-FR" sz="1000" baseline="0" dirty="0"/>
                        <a:t> </a:t>
                      </a:r>
                    </a:p>
                    <a:p>
                      <a:pPr algn="ctr"/>
                      <a:r>
                        <a:rPr lang="fr-FR" sz="1000" baseline="0" dirty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Sans </a:t>
                      </a:r>
                    </a:p>
                    <a:p>
                      <a:pPr algn="ctr"/>
                      <a:r>
                        <a:rPr lang="fr-FR" sz="1000" dirty="0"/>
                        <a:t>Objet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Service </a:t>
                      </a:r>
                    </a:p>
                    <a:p>
                      <a:pPr algn="ctr"/>
                      <a:r>
                        <a:rPr lang="fr-FR" sz="1000" dirty="0"/>
                        <a:t>Instructeur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93808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r>
                        <a:rPr lang="fr-FR" sz="1000" i="1" dirty="0">
                          <a:solidFill>
                            <a:schemeClr val="bg1"/>
                          </a:solidFill>
                        </a:rPr>
                        <a:t>Pièces à fournir pour tous les bénéficiaires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8284"/>
                  </a:ext>
                </a:extLst>
              </a:tr>
              <a:tr h="14169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/>
                        <a:t>Lettre d’engagement signée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/>
                        <a:t>Document</a:t>
                      </a:r>
                      <a:r>
                        <a:rPr lang="fr-FR" sz="1000" baseline="0" dirty="0"/>
                        <a:t> attestant la capacité du représentant 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légal ou du pouvoir donné (convention, délégation, procuration) et sa pièce d’identité et celle du mandant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Délégation</a:t>
                      </a:r>
                      <a:r>
                        <a:rPr lang="fr-FR" sz="1000" baseline="0" dirty="0"/>
                        <a:t> éventuelle de signature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Relevé d’identité bancaire IBAN/code BIC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Attestation de non assujettissement à la TVA le cas échéant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 attestant de l’engagement de chaque cofinancer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(certification des </a:t>
                      </a:r>
                      <a:r>
                        <a:rPr lang="fr-FR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-financeurs ou lettre d’intention, convention et ou arrêtés attributifs), et privé le cas échéant.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appels à projet 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fournir la preuve de la réponse à l’appel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/>
                        <a:t>☐</a:t>
                      </a:r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36539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908383"/>
                  </a:ext>
                </a:extLst>
              </a:tr>
              <a:tr h="1612131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 (URSSAF/MSA/ENIM - sauf nouvel installé n’ayant pas encore eu à s’acquitter de ces obligations)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Rapport / Compte rendu d’activité 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Dernière liasse fiscale complète de l’année écoulée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 comptable ou comptes de résultat des trois dernières années, ou compte d’exploitation et bilan du dernier exercice clos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 appartenant à un groupe 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L’organigramme précisant les niveaux de participation, effectifs, chiffre d’affaire, bilan des entreprises du groupe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liste des associés et des filiales, composition du capital et liens éventuels avec d’autres personnes privées si cela n’apparait pas dans la liasse fiscale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599392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personnes physiques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648508"/>
                  </a:ext>
                </a:extLst>
              </a:tr>
              <a:tr h="53135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 d’identité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Dernier avis </a:t>
                      </a:r>
                      <a:r>
                        <a:rPr lang="fr-FR" sz="10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d’imp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ôt sur le revenu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 de copropriété (le cas échéant)</a:t>
                      </a:r>
                    </a:p>
                    <a:p>
                      <a:pPr marL="171450" marR="0" lvl="0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369970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collectivités et organismes publics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62952"/>
                  </a:ext>
                </a:extLst>
              </a:tr>
              <a:tr h="678958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délibération de l’organe compétent (ou pièce équivalente) de la collectivité territoriale ou de l’organisme public approuvant le projet d’investissement et le plan de financement prévisionnel.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Délégation éventuelle de signature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54412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associations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24787"/>
                  </a:ext>
                </a:extLst>
              </a:tr>
              <a:tr h="1121757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Statuts approuvés ou déposés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Copie publication JO ou récépissé de déclaration en préfecture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Organigramme de la structure comprenant la liste des membres du Conseil d’administration détaillant les mandats des membres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Bilans comptables des trois derniers exercices fiscaux et CR approuvés par l’organe délibérant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Délibération de l’organe compétent approuvant l’opération et le plan de financement prévisionnel et autorisant le responsable légal à solliciter l’aide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11716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48736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Les pièces ci-dessous sont nécessaires à l’instruction du dossier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474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60179"/>
              </p:ext>
            </p:extLst>
          </p:nvPr>
        </p:nvGraphicFramePr>
        <p:xfrm>
          <a:off x="290508" y="1046163"/>
          <a:ext cx="6882852" cy="4907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8">
                  <a:extLst>
                    <a:ext uri="{9D8B030D-6E8A-4147-A177-3AD203B41FA5}">
                      <a16:colId xmlns:a16="http://schemas.microsoft.com/office/drawing/2014/main" val="3448400694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val="3198261938"/>
                    </a:ext>
                  </a:extLst>
                </a:gridCol>
                <a:gridCol w="879095">
                  <a:extLst>
                    <a:ext uri="{9D8B030D-6E8A-4147-A177-3AD203B41FA5}">
                      <a16:colId xmlns:a16="http://schemas.microsoft.com/office/drawing/2014/main" val="764796383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val="2438773549"/>
                    </a:ext>
                  </a:extLst>
                </a:gridCol>
              </a:tblGrid>
              <a:tr h="3837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PIECES</a:t>
                      </a:r>
                      <a:r>
                        <a:rPr lang="fr-FR" sz="1200" baseline="0" dirty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Pièce</a:t>
                      </a:r>
                      <a:r>
                        <a:rPr lang="fr-FR" sz="1000" baseline="0" dirty="0"/>
                        <a:t> </a:t>
                      </a:r>
                    </a:p>
                    <a:p>
                      <a:pPr algn="ctr"/>
                      <a:r>
                        <a:rPr lang="fr-FR" sz="1000" baseline="0" dirty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Sans  </a:t>
                      </a:r>
                    </a:p>
                    <a:p>
                      <a:pPr algn="ctr"/>
                      <a:r>
                        <a:rPr lang="fr-FR" sz="1000" dirty="0"/>
                        <a:t>Objet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Service </a:t>
                      </a:r>
                    </a:p>
                    <a:p>
                      <a:pPr algn="ctr"/>
                      <a:r>
                        <a:rPr lang="fr-FR" sz="1000" dirty="0"/>
                        <a:t>Instructeur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78469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lv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groupes d’intérêts public (GIP)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35485901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Convention constitutive du GIP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Parution au JO de l’arrêté d’approbation de la convention constitutive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Décision approuvant l’opération et le plan de financement prévisionnel 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Bilans comptables des trois derniers exercices fiscaux approuvés</a:t>
                      </a:r>
                      <a:endParaRPr lang="fr-F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476380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r>
                        <a:rPr lang="fr-FR" sz="1000" i="1" dirty="0">
                          <a:solidFill>
                            <a:schemeClr val="bg1"/>
                          </a:solidFill>
                        </a:rPr>
                        <a:t>Pour les partenariats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28191"/>
                  </a:ext>
                </a:extLst>
              </a:tr>
              <a:tr h="3230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partenariat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29035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 de financement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259910"/>
                  </a:ext>
                </a:extLst>
              </a:tr>
              <a:tr h="895603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Calculatrice de l’aide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Pièces justificatives pour les dépenses prévisionnelles (devis, attestation ou tout document probant)</a:t>
                      </a:r>
                      <a:endParaRPr lang="fr-FR" sz="1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bénéficiaires soumis à la commande publique : 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rocédure interne des achats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393539"/>
                  </a:ext>
                </a:extLst>
              </a:tr>
              <a:tr h="244800">
                <a:tc gridSpan="4">
                  <a:txBody>
                    <a:bodyPr/>
                    <a:lstStyle/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Options</a:t>
                      </a:r>
                      <a:r>
                        <a:rPr lang="fr-FR" sz="1000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à coûts simplifiés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DC3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646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Frais</a:t>
                      </a:r>
                      <a:r>
                        <a:rPr lang="fr-FR" sz="10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personnel :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derniers  bulletins de paie ou DSN ou tout document probant équivalent (livre de paie, </a:t>
                      </a:r>
                      <a:r>
                        <a:rPr lang="fr-FR" sz="1000" b="0" i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dashboard</a:t>
                      </a:r>
                      <a:r>
                        <a:rPr lang="fr-FR" sz="10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(extraction d’un logiciel de paie de la structure) …)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stage ou d’apprentissage le cas échéant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Statut de la société ou PV de l’assemblée générale pour les salaires du gérant le cas échéant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mise à disposition du personnel le cas échéant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3048314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3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41422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662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/>
              <a:t>Version du 01/06/2022                             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4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46353"/>
              </p:ext>
            </p:extLst>
          </p:nvPr>
        </p:nvGraphicFramePr>
        <p:xfrm>
          <a:off x="302039" y="1313853"/>
          <a:ext cx="6882850" cy="886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val="2921261580"/>
                    </a:ext>
                  </a:extLst>
                </a:gridCol>
              </a:tblGrid>
              <a:tr h="44033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PIECES</a:t>
                      </a:r>
                      <a:r>
                        <a:rPr lang="fr-FR" sz="1200" baseline="0" dirty="0"/>
                        <a:t> JUSTIFICATIVES COMPLEMENTAIRE </a:t>
                      </a:r>
                    </a:p>
                    <a:p>
                      <a:pPr algn="ctr"/>
                      <a:r>
                        <a:rPr lang="fr-FR" sz="1200" baseline="0" dirty="0"/>
                        <a:t>PAR DISPOSITIF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Pièce</a:t>
                      </a:r>
                      <a:r>
                        <a:rPr lang="fr-FR" sz="1000" baseline="0" dirty="0"/>
                        <a:t> </a:t>
                      </a:r>
                    </a:p>
                    <a:p>
                      <a:pPr algn="ctr"/>
                      <a:r>
                        <a:rPr lang="fr-FR" sz="1000" baseline="0" dirty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Sans  </a:t>
                      </a:r>
                    </a:p>
                    <a:p>
                      <a:pPr algn="ctr"/>
                      <a:r>
                        <a:rPr lang="fr-FR" sz="1000" dirty="0"/>
                        <a:t>Objet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Service </a:t>
                      </a:r>
                    </a:p>
                    <a:p>
                      <a:pPr algn="ctr"/>
                      <a:r>
                        <a:rPr lang="fr-FR" sz="1000" dirty="0"/>
                        <a:t>Instructeur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93808"/>
                  </a:ext>
                </a:extLst>
              </a:tr>
              <a:tr h="381625">
                <a:tc gridSpan="4">
                  <a:txBody>
                    <a:bodyPr/>
                    <a:lstStyle/>
                    <a:p>
                      <a:r>
                        <a:rPr lang="fr-FR" sz="1000" i="1" dirty="0">
                          <a:solidFill>
                            <a:schemeClr val="bg1"/>
                          </a:solidFill>
                        </a:rPr>
                        <a:t>OS 2.1   TA 1  modernisation, développement et adaptation aquacole en régions continentales</a:t>
                      </a:r>
                    </a:p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8284"/>
                  </a:ext>
                </a:extLst>
              </a:tr>
              <a:tr h="7640039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TOUS LES DEMANDEURS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Attestation sur l'honneur que l'opération ne concerne pas l'élevage d'organismes génétiquement modifiés</a:t>
                      </a:r>
                      <a:endParaRPr kumimoji="0" lang="fr-FR" sz="1000" b="0" i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Dans le cas d’un code NAF non aquacole, attestation  portant sur le dernier exercice comptable montrant que le chiffre d’affaire directement lié à l’activité aquacole est supérieur à 30%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les exploitations des établissement de formation aquacole, document attestant que le budget de l’exploitation fait l’objet d’une division séparée au sein du budget de l’établissement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Autorisations et/ou déclarations d’exploitation nécessaires au projet ou à défaut la copie de la demande d’autorisation /déclaration nécessaire au projet. Les documents seront fournis au plus tard lors de la demande de paiement.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toutes les entreprises,  autorisation d’exploitation :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927384" marR="0" lvl="2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→"/>
                        <a:tabLst/>
                        <a:defRPr/>
                      </a:pPr>
                      <a:r>
                        <a:rPr kumimoji="0" lang="fr-FR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 les piscicultures d’eau douce autres que les piscicultures  en  étang avec une production supérieure à 20 T/an 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 autorisation ICPE</a:t>
                      </a:r>
                    </a:p>
                    <a:p>
                      <a:pPr marL="927384" marR="0" lvl="2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→"/>
                        <a:tabLst/>
                        <a:defRPr/>
                      </a:pPr>
                      <a:r>
                        <a:rPr kumimoji="0" lang="fr-FR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les piscicultures d’eau douce avec une production inférieure à 20 T/an :  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déclaration « IOTA » selon l’article 214.1 du code de l’environnement,</a:t>
                      </a:r>
                    </a:p>
                    <a:p>
                      <a:pPr marL="927384" marR="0" lvl="2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→"/>
                        <a:tabLst/>
                        <a:defRPr/>
                      </a:pPr>
                      <a:r>
                        <a:rPr kumimoji="0" lang="fr-FR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les piscicultures d’étang </a:t>
                      </a:r>
                      <a:r>
                        <a:rPr kumimoji="0" lang="fr-FR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déclaration selon l’article 214.1 du code de l’environnement, </a:t>
                      </a:r>
                    </a:p>
                    <a:p>
                      <a:pPr marL="927384" marR="0" lvl="2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→"/>
                        <a:tabLst/>
                        <a:defRPr/>
                      </a:pPr>
                      <a:r>
                        <a:rPr kumimoji="0" lang="fr-FR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les autres productions  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 autorisation de production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toutes les entreprises 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Actes de propriété ou baux concernant les surfaces et bâtiments concernés par le projet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 les entreprises de production  aquacoles d’animaux :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agrément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zoosanitaire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(les entreprises de productions de végétaux, algues, spirulines, ne sont pas concernées).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les ateliers de transformation de produits animaux : 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agrément sanitaire ; 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000" u="sng" dirty="0">
                          <a:solidFill>
                            <a:schemeClr val="tx1"/>
                          </a:solidFill>
                        </a:rPr>
                        <a:t>Pour les investissement dans les systèmes d’énergie renouvelable :</a:t>
                      </a:r>
                      <a:br>
                        <a:rPr lang="fr-FR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- justificatif de l’adéquation entre consommation prévue pour l'activité aquacole et la puissance en </a:t>
                      </a:r>
                      <a:r>
                        <a:rPr lang="fr-FR" sz="1000" dirty="0" err="1">
                          <a:solidFill>
                            <a:schemeClr val="tx1"/>
                          </a:solidFill>
                        </a:rPr>
                        <a:t>Kwc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 du système d'énergie renouvelable</a:t>
                      </a:r>
                      <a:br>
                        <a:rPr lang="fr-FR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attestation sur l'honneur </a:t>
                      </a:r>
                      <a:r>
                        <a:rPr lang="fr-FR" sz="10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 l'énergie produite sera utilisée uniquement pour l'autoconsommation de l'activité aquacole et</a:t>
                      </a:r>
                      <a:r>
                        <a:rPr lang="fr-F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que le bénéficiaire renonce à toute autre forme d'aide (à l'installation ou concernant un éventuel tarif préférentiel sur la revente d'électricité à EDF ou à tout autre opérateur)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Permis de construire en cas de construction de bâtiments</a:t>
                      </a:r>
                    </a:p>
                    <a:p>
                      <a:pPr marL="377967" marR="0" lvl="1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Document relatif à la présentation technique du projet, compatible avec les orientations du dispositif et permettant de remplir la grille de sélection (critères de sélection disponibles sur le site Europe en France)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Document de détermination du taux d’aide présent en annexe 4  de la Fiche critère de sélection du TA 1 renseigné, signé et daté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36539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39211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Ci-dessous les pièces complémentaires par dispositif nécessaire pour l’instruction du dossier :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32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/>
              <a:t>Version du 01/06/2022                             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5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526940"/>
              </p:ext>
            </p:extLst>
          </p:nvPr>
        </p:nvGraphicFramePr>
        <p:xfrm>
          <a:off x="127000" y="1313853"/>
          <a:ext cx="7366000" cy="886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050">
                  <a:extLst>
                    <a:ext uri="{9D8B030D-6E8A-4147-A177-3AD203B41FA5}">
                      <a16:colId xmlns:a16="http://schemas.microsoft.com/office/drawing/2014/main" val="2636959680"/>
                    </a:ext>
                  </a:extLst>
                </a:gridCol>
                <a:gridCol w="867337">
                  <a:extLst>
                    <a:ext uri="{9D8B030D-6E8A-4147-A177-3AD203B41FA5}">
                      <a16:colId xmlns:a16="http://schemas.microsoft.com/office/drawing/2014/main" val="672764795"/>
                    </a:ext>
                  </a:extLst>
                </a:gridCol>
                <a:gridCol w="945544">
                  <a:extLst>
                    <a:ext uri="{9D8B030D-6E8A-4147-A177-3AD203B41FA5}">
                      <a16:colId xmlns:a16="http://schemas.microsoft.com/office/drawing/2014/main" val="2535599827"/>
                    </a:ext>
                  </a:extLst>
                </a:gridCol>
                <a:gridCol w="1089069">
                  <a:extLst>
                    <a:ext uri="{9D8B030D-6E8A-4147-A177-3AD203B41FA5}">
                      <a16:colId xmlns:a16="http://schemas.microsoft.com/office/drawing/2014/main" val="2921261580"/>
                    </a:ext>
                  </a:extLst>
                </a:gridCol>
              </a:tblGrid>
              <a:tr h="44033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PIECES</a:t>
                      </a:r>
                      <a:r>
                        <a:rPr lang="fr-FR" sz="1200" baseline="0" dirty="0"/>
                        <a:t> JUSTIFICATIVES COMPLEMENTAIRE </a:t>
                      </a:r>
                    </a:p>
                    <a:p>
                      <a:pPr algn="ctr"/>
                      <a:r>
                        <a:rPr lang="fr-FR" sz="1200" baseline="0" dirty="0"/>
                        <a:t>PAR DISPOSITIF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Pièce</a:t>
                      </a:r>
                      <a:r>
                        <a:rPr lang="fr-FR" sz="1000" baseline="0" dirty="0"/>
                        <a:t> </a:t>
                      </a:r>
                    </a:p>
                    <a:p>
                      <a:pPr algn="ctr"/>
                      <a:r>
                        <a:rPr lang="fr-FR" sz="1000" baseline="0" dirty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Sans  </a:t>
                      </a:r>
                    </a:p>
                    <a:p>
                      <a:pPr algn="ctr"/>
                      <a:r>
                        <a:rPr lang="fr-FR" sz="1000" dirty="0"/>
                        <a:t>Objet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Service </a:t>
                      </a:r>
                    </a:p>
                    <a:p>
                      <a:pPr algn="ctr"/>
                      <a:r>
                        <a:rPr lang="fr-FR" sz="1000" dirty="0"/>
                        <a:t>Instructeur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93808"/>
                  </a:ext>
                </a:extLst>
              </a:tr>
              <a:tr h="381625">
                <a:tc gridSpan="4">
                  <a:txBody>
                    <a:bodyPr/>
                    <a:lstStyle/>
                    <a:p>
                      <a:r>
                        <a:rPr lang="fr-FR" sz="1000" i="1" dirty="0">
                          <a:solidFill>
                            <a:schemeClr val="bg1"/>
                          </a:solidFill>
                        </a:rPr>
                        <a:t>OS 2.1   TA 1  modernisation, développement et adaptation aquacole en régions continentales</a:t>
                      </a:r>
                    </a:p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8284"/>
                  </a:ext>
                </a:extLst>
              </a:tr>
              <a:tr h="7640039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LES NOUVEAUX INSTALLES :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Document montrant la qualité de nouvel installé et la date de l’installation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Dans le cas d’une entrée dans une entreprise déjà existante,  document indiquant la participation du nouvel installé dans l’entreprise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Documents relatifs au plan d’entreprise démontrant la faisabilité technique du projet, sa rentabilité et sa faisabilité financière (cf. détails ci-dessous)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1000" b="1" i="0" u="sng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NB </a:t>
                      </a:r>
                      <a:r>
                        <a:rPr kumimoji="0" lang="fr-FR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Les dossiers n'ayant pas fourni les documents requis du plan d’entreprise ou du document attestant de la rentabilité (sur une période de 3 à 5 ans) et de la viabilité du projet recevront une note de zéro pour l’évaluation du critère économique.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LES BÉNÉFICIAIRES QUI ENVISAGENT DE NOUVEAUX MODES DE PRODUCTION (EX. TECHNIQUES OU ESPECES)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Business plan (voir annexes financières à joindre au dossier de demande de subvention), présentant à minima :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₋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situation initiale de l’exploitation ;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₋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 étapes et les objectifs définis dans le cadre de l’opération portée ;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₋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L’évolution des moyens de production ;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₋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programme d’investissement, comprenant la liste des investissements nécessaires au développement des activités ;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₋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démonstration de la rentabilité et de la viabilité du projet, notamment par :</a:t>
                      </a:r>
                    </a:p>
                    <a:p>
                      <a:pPr marL="895350" marR="0" lvl="0" indent="-1778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L’évolution prévisionnelle de l’Excédent Brut d’Exploitation (EBE) de l’entreprise aquacole pendant les trois premières années d’activité ;</a:t>
                      </a:r>
                    </a:p>
                    <a:p>
                      <a:pPr marL="895350" marR="0" lvl="0" indent="-1778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L’analyse du marché et la preuve d’une demande réelle pour la production envisagée (étude de marché, engagements d’acheteurs, partenariats commerciaux, etc.).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₋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L’application de scénarios de stress, qui permettra d’évaluer la gestion des risques pour faire face à un certain nombre de facteurs (incluant l’augmentation des charges et la baisse des prix de vente).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LES BÉNÉFICIAIRES QUI N’ENVISAGENT PAS DE NOUVEAUX MODES DE PRODUCTION (EX. TECHNIQUES OU ESPECES)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business plan n’est pas obligatoire. En revanche, ils doivent (a minima) fournir: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Document attestant de la rentabilité (sur une période de 3 à 5 ans) et de la viabilité du projet, présentant a minima :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⁻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L’analyse des flux de trésorerie (sur les trois dernières années d’exercice) ;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⁻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L’évolution prévisionnelle de l’Excédent Brut d’Exploitation (EBE) de l’entreprise aquacole ;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⁻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L’analyse du marché et la preuve d’une demande réelle pour la production envisagée (étude de marché, engagements d’acheteurs, partenariats commerciaux, etc.).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⁻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L’application de scénarios de stress, qui permettra d’évaluer la gestion des risques pour faire face à un certain nombre de facteurs (incluant l’augmentation des charges et la baisse des prix de vente).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36539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39211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Ci-dessous les pièces complémentaires par dispositif nécessaire pour l’instruction du dossier :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245785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2770</TotalTime>
  <Words>1736</Words>
  <Application>Microsoft Office PowerPoint</Application>
  <PresentationFormat>Personnalisé</PresentationFormat>
  <Paragraphs>596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BURNY Cynthia</dc:creator>
  <cp:lastModifiedBy>AMOUSSOU Nellya</cp:lastModifiedBy>
  <cp:revision>82</cp:revision>
  <dcterms:created xsi:type="dcterms:W3CDTF">2022-06-01T16:29:40Z</dcterms:created>
  <dcterms:modified xsi:type="dcterms:W3CDTF">2025-03-24T13:09:08Z</dcterms:modified>
</cp:coreProperties>
</file>