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AMOUSSOU Nellya" initials="AN" lastIdx="3" clrIdx="2">
    <p:extLst>
      <p:ext uri="{19B8F6BF-5375-455C-9EA6-DF929625EA0E}">
        <p15:presenceInfo xmlns:p15="http://schemas.microsoft.com/office/powerpoint/2012/main" userId="S-1-5-21-4276358278-3772456312-481434233-1016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2324" y="-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24/03/2025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Pièces nécessaires à l’instruction du dossier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Les pièces à fournir listées ci-dessous doivent être transmises en cliquant sur le bouton « + Ajouter une pièce » -&gt; </a:t>
            </a:r>
            <a:r>
              <a:rPr lang="fr-FR" sz="1600" i="1" dirty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Projet :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Contrôlé le :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Par :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Une partie est réservé au service instructeur pour vérification des 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371665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Document</a:t>
                      </a:r>
                      <a:r>
                        <a:rPr lang="fr-FR" sz="1000" baseline="0" dirty="0"/>
                        <a:t> attestant la capacité du représentant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/>
                        <a:t>☐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179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 </a:t>
                      </a:r>
                    </a:p>
                    <a:p>
                      <a:pPr algn="ctr"/>
                      <a:r>
                        <a:rPr lang="fr-FR" sz="1000" dirty="0"/>
                        <a:t>Objet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Pour les partenariats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46353"/>
              </p:ext>
            </p:extLst>
          </p:nvPr>
        </p:nvGraphicFramePr>
        <p:xfrm>
          <a:off x="302039" y="1313853"/>
          <a:ext cx="6882850" cy="886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44033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381625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OS 2.1   TA 1  modernisation, développement et adaptation aquacole en régions continentales</a:t>
                      </a:r>
                    </a:p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764003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TOUS LES DEMANDEURS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Attestation sur l'honneur que l'opération ne concerne pas l'élevage d'organismes génétiquement modifiés</a:t>
                      </a:r>
                      <a:endParaRPr kumimoji="0" lang="fr-FR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 le cas d’un code NAF non aquacole, attestation  portant sur le dernier exercice comptable montrant que le chiffre d’affaire directement lié à l’activité aquacole est supérieur à 30%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exploitations des établissement de formation aquacole, document attestant que le budget de l’exploitation fait l’objet d’une division séparée au sein du budget de l’établissement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Autorisations et/ou déclarations d’exploitation nécessaires au projet ou à défaut la copie de la demande d’autorisation /déclaration nécessaire au projet. Les documents seront fournis au plus tard lors de la demande de paiement.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toutes les entreprises,  autorisation d’exploitation :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927384" marR="0" lvl="2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→"/>
                        <a:tabLst/>
                        <a:defRPr/>
                      </a:pPr>
                      <a:r>
                        <a:rPr kumimoji="0" lang="fr-FR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 les piscicultures d’eau douce autres que les piscicultures  en  étang avec une production supérieure à 20 T/an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 autorisation ICPE</a:t>
                      </a:r>
                    </a:p>
                    <a:p>
                      <a:pPr marL="927384" marR="0" lvl="2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→"/>
                        <a:tabLst/>
                        <a:defRPr/>
                      </a:pPr>
                      <a:r>
                        <a:rPr kumimoji="0" lang="fr-FR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piscicultures d’eau douce avec une production inférieure à 20 T/an : 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déclaration « IOTA » selon l’article 214.1 du code de l’environnement,</a:t>
                      </a:r>
                    </a:p>
                    <a:p>
                      <a:pPr marL="927384" marR="0" lvl="2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→"/>
                        <a:tabLst/>
                        <a:defRPr/>
                      </a:pPr>
                      <a:r>
                        <a:rPr kumimoji="0" lang="fr-FR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piscicultures d’étang </a:t>
                      </a:r>
                      <a:r>
                        <a:rPr kumimoji="0" lang="fr-FR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déclaration selon l’article 214.1 du code de l’environnement, </a:t>
                      </a:r>
                    </a:p>
                    <a:p>
                      <a:pPr marL="927384" marR="0" lvl="2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→"/>
                        <a:tabLst/>
                        <a:defRPr/>
                      </a:pPr>
                      <a:r>
                        <a:rPr kumimoji="0" lang="fr-FR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autres productions 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 autorisation de production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toutes les entreprises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Actes de propriété ou baux concernant les surfaces et bâtiments concernés par le projet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 les entreprises de production  aquacoles d’animaux :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agrément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zoosanitaire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(les entreprises de productions de végétaux, algues, spirulines, ne sont pas concernées).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ateliers de transformation de produits animaux :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agrément sanitaire ; 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000" u="sng" dirty="0">
                          <a:solidFill>
                            <a:schemeClr val="tx1"/>
                          </a:solidFill>
                        </a:rPr>
                        <a:t>Pour les investissement dans les systèmes d’énergie renouvelable :</a:t>
                      </a:r>
                      <a:br>
                        <a:rPr lang="fr-FR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- justificatif de l’adéquation entre consommation prévue pour l'activité aquacole et la puissance en </a:t>
                      </a:r>
                      <a:r>
                        <a:rPr lang="fr-FR" sz="1000" dirty="0" err="1">
                          <a:solidFill>
                            <a:schemeClr val="tx1"/>
                          </a:solidFill>
                        </a:rPr>
                        <a:t>Kwc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 du système d'énergie renouvelable</a:t>
                      </a:r>
                      <a:br>
                        <a:rPr lang="fr-FR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attestation sur l'honneur </a:t>
                      </a:r>
                      <a:r>
                        <a:rPr lang="fr-FR" sz="10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 l'énergie produite sera utilisée uniquement pour l'autoconsommation de l'activité aquacole et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le bénéficiaire renonce à toute autre forme d'aide (à l'installation ou concernant un éventuel tarif préférentiel sur la revente d'électricité à EDF ou à tout autre opérateur)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Permis de construire en cas de construction de bâtiments</a:t>
                      </a:r>
                    </a:p>
                    <a:p>
                      <a:pPr marL="377967" marR="0" lvl="1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relatif à la présentation technique du projet, compatible avec les orientations du dispositif et permettant de remplir la grille de sélection (critères de sélection disponibles sur le site Europe en France)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de détermination du taux d’aide présent en annexe 4  de la Fiche critère de sélection du TA 1 renseigné, signé et daté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5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26940"/>
              </p:ext>
            </p:extLst>
          </p:nvPr>
        </p:nvGraphicFramePr>
        <p:xfrm>
          <a:off x="127000" y="1313853"/>
          <a:ext cx="7366000" cy="886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050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867337">
                  <a:extLst>
                    <a:ext uri="{9D8B030D-6E8A-4147-A177-3AD203B41FA5}">
                      <a16:colId xmlns:a16="http://schemas.microsoft.com/office/drawing/2014/main" val="672764795"/>
                    </a:ext>
                  </a:extLst>
                </a:gridCol>
                <a:gridCol w="94554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89069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44033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381625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OS 2.1   TA 1  modernisation, développement et adaptation aquacole en régions continentales</a:t>
                      </a:r>
                    </a:p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764003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NOUVEAUX INSTALLES :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montrant la qualité de nouvel installé et la date de l’installation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 le cas d’une entrée dans une entreprise déjà existante,  document indiquant la participation du nouvel installé dans l’entreprise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Documents relatifs au plan d’entreprise démontrant la faisabilité technique du projet, sa rentabilité et sa faisabilité financière (cf. détails ci-dessous)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1" i="0" u="sng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NB </a:t>
                      </a:r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Les dossiers n'ayant pas fourni les documents requis du plan d’entreprise ou du document attestant de la rentabilité (sur une période de 3 à 5 ans) et de la viabilité du projet recevront une note de zéro pour l’évaluation du critère économique.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BÉNÉFICIAIRES QUI ENVISAGENT DE NOUVEAUX MODES DE PRODUCTION (EX. TECHNIQUES OU ESPECES)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Business plan (voir annexes financières à joindre au dossier de demande de subvention), présentant à minima :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situation initiale de l’exploitation 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étapes et les objectifs définis dans le cadre de l’opération portée 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L’évolution des moyens de production 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programme d’investissement, comprenant la liste des investissements nécessaires au développement des activités 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démonstration de la rentabilité et de la viabilité du projet, notamment par :</a:t>
                      </a:r>
                    </a:p>
                    <a:p>
                      <a:pPr marL="895350" marR="0" lvl="0" indent="-1778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L’évolution prévisionnelle de l’Excédent Brut d’Exploitation (EBE) de l’entreprise aquacole pendant les trois premières années d’activité ;</a:t>
                      </a:r>
                    </a:p>
                    <a:p>
                      <a:pPr marL="895350" marR="0" lvl="0" indent="-1778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L’analyse du marché et la preuve d’une demande réelle pour la production envisagée (étude de marché, engagements d’acheteurs, partenariats commerciaux, etc.).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₋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L’application de scénarios de stress, qui permettra d’évaluer la gestion des risques pour faire face à un certain nombre de facteurs (incluant l’augmentation des charges et la baisse des prix de vente).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BÉNÉFICIAIRES QUI N’ENVISAGENT PAS DE NOUVEAUX MODES DE PRODUCTION (EX. TECHNIQUES OU ESPECES)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business plan n’est pas obligatoire. En revanche, ils doivent (a minima) fournir: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attestant de la rentabilité (sur une période de 3 à 5 ans) et de la viabilité du projet, présentant a minima :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L’analyse des flux de trésorerie (sur les trois dernières années d’exercice) 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L’évolution prévisionnelle de l’Excédent Brut d’Exploitation (EBE) de l’entreprise aquacole ;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L’analyse du marché et la preuve d’une demande réelle pour la production envisagée (étude de marché, engagements d’acheteurs, partenariats commerciaux, etc.).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L’application de scénarios de stress, qui permettra d’évaluer la gestion des risques pour faire face à un certain nombre de facteurs (incluant l’augmentation des charges et la baisse des prix de vente).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45785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2770</TotalTime>
  <Words>1736</Words>
  <Application>Microsoft Office PowerPoint</Application>
  <PresentationFormat>Personnalisé</PresentationFormat>
  <Paragraphs>596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AMOUSSOU Nellya</cp:lastModifiedBy>
  <cp:revision>82</cp:revision>
  <dcterms:created xsi:type="dcterms:W3CDTF">2022-06-01T16:29:40Z</dcterms:created>
  <dcterms:modified xsi:type="dcterms:W3CDTF">2025-03-24T13:09:08Z</dcterms:modified>
</cp:coreProperties>
</file>