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20/04/2023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20/04/2023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20/04/2023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20/04/2023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20/04/2023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20/04/2023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 smtClean="0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81403"/>
              </p:ext>
            </p:extLst>
          </p:nvPr>
        </p:nvGraphicFramePr>
        <p:xfrm>
          <a:off x="302039" y="1313853"/>
          <a:ext cx="6882850" cy="862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14169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Relevé d’identité bancaire IBAN/code 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Attestation de non assujettissement à la TVA le cas échéant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 attestant de l’engagement de chaque cofinancer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(certification des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-financeurs ou lettre d’intention, convention et ou arrêtés attributifs), et privé le cas échéant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 autres aides publiques</a:t>
                      </a: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appels à projet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fournir la preuve de la réponse à l’appel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- sauf nouvel installé n’ayant pas encore eu à s’acquitter de ces obligations)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collectivités et organismes publics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délibération de l’organe compétent (ou pièce équivalente) de la collectivité territoriale ou de l’organisme public approuvant le projet d’investissement et le plan de financement prévisionnel.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Délégation éventuelle de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associations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Statuts approuvés ou déposés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publication JO ou récépissé de déclaration en préfecture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Organigramme de la structure comprenant la liste des membres du Conseil d’administration détaillant les mandats des membres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et CR approuvés par l’organe délibérant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Délibération de l’organe compétent approuvant l’opération et le plan de financement prévisionnel et autorisant le responsable légal à solliciter l’aide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0179"/>
              </p:ext>
            </p:extLst>
          </p:nvPr>
        </p:nvGraphicFramePr>
        <p:xfrm>
          <a:off x="290508" y="1046163"/>
          <a:ext cx="6882852" cy="490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8">
                  <a:extLst>
                    <a:ext uri="{9D8B030D-6E8A-4147-A177-3AD203B41FA5}">
                      <a16:colId xmlns:a16="http://schemas.microsoft.com/office/drawing/2014/main" xmlns="" val="3448400694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198261938"/>
                    </a:ext>
                  </a:extLst>
                </a:gridCol>
                <a:gridCol w="879095">
                  <a:extLst>
                    <a:ext uri="{9D8B030D-6E8A-4147-A177-3AD203B41FA5}">
                      <a16:colId xmlns:a16="http://schemas.microsoft.com/office/drawing/2014/main" xmlns="" val="764796383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438773549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578469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lv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groupes d’intérêts public (GIP)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235485901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constitutive du GIP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Parution au JO de l’arrêté d’approbation de la convention constitutive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Décision approuvant l’opération et le plan de financement prévisionnel 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approuvés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476380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Pour les partenariats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1428191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partenariat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1829035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8259910"/>
                  </a:ext>
                </a:extLst>
              </a:tr>
              <a:tr h="895603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Pièces justificatives pour les dépenses prévisionnelles (devis, attestation ou tout document probant)</a:t>
                      </a:r>
                      <a:endParaRPr lang="fr-FR" sz="1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bénéficiaires soumis à la commande publique : 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rocédure interne des achats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78393539"/>
                  </a:ext>
                </a:extLst>
              </a:tr>
              <a:tr h="244800">
                <a:tc gridSpan="4"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  <a:r>
                        <a:rPr lang="fr-FR" sz="1000" i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à coûts simplifiés</a:t>
                      </a: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DC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326466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Frais</a:t>
                      </a:r>
                      <a:r>
                        <a:rPr lang="fr-FR" sz="1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personnel :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derniers  bulletins de paie ou DSN ou tout document probant équivalent (livre de paie, </a:t>
                      </a:r>
                      <a:r>
                        <a:rPr lang="fr-FR" sz="10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dashboard</a:t>
                      </a: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(extraction d’un logiciel de paie de la structure) …)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stage ou d’apprentissage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Statut de la société ou PV de l’assemblée générale pour les salaires du gérant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mise à disposition du personnel le cas échéant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13048314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41422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62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262335"/>
              </p:ext>
            </p:extLst>
          </p:nvPr>
        </p:nvGraphicFramePr>
        <p:xfrm>
          <a:off x="302039" y="1313853"/>
          <a:ext cx="6882850" cy="3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xmlns="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xmlns="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xmlns="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xmlns="" val="2921261580"/>
                    </a:ext>
                  </a:extLst>
                </a:gridCol>
              </a:tblGrid>
              <a:tr h="48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793808"/>
                  </a:ext>
                </a:extLst>
              </a:tr>
              <a:tr h="359978">
                <a:tc gridSpan="4">
                  <a:txBody>
                    <a:bodyPr/>
                    <a:lstStyle/>
                    <a:p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OS 2.1 TA 6  actions collectives, communication, médiation, animation de filières en régions continentales et au niveau national</a:t>
                      </a:r>
                    </a:p>
                    <a:p>
                      <a:endParaRPr lang="fr-FR" sz="1000" i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58284"/>
                  </a:ext>
                </a:extLst>
              </a:tr>
              <a:tr h="2091834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b="1" baseline="0" dirty="0" smtClean="0"/>
                        <a:t>Pour toutes les opérations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</a:rPr>
                        <a:t>Document reprenant chaque critère de sélection (disponibles sur le site Europe en France) et précisant comment l’opération y répond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aseline="0" dirty="0" smtClean="0"/>
                        <a:t>Déclaration sur l’honneur du bénéficiaire de ne pas avoir sollicité d’aide pour tout ou partie de ce projet sur le TA 4 du FEAMPA</a:t>
                      </a: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baseline="0" dirty="0" smtClean="0"/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b="1" baseline="0" dirty="0" smtClean="0"/>
                        <a:t>Pour les opérations collectives de lutte contre les prédations en aquaculture  par les espèces protégées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Autorisations par les autorités compétentes d'intervenir sur les espèces visées par le dispositif de lutte mis en place contre  les espèces figurant dans les directives 2009/147/CE et 92/43/CE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0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b="1" baseline="0" dirty="0" smtClean="0"/>
                        <a:t>Pour les opérations collectives en réponse à la détection d’une hausse de mortalité ou de la présence de maladies qui ne relèvent pas de la FCS 4.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Document </a:t>
                      </a:r>
                      <a:r>
                        <a:rPr lang="fr-FR" sz="1000" baseline="0" dirty="0" smtClean="0">
                          <a:solidFill>
                            <a:schemeClr val="tx1"/>
                          </a:solidFill>
                        </a:rPr>
                        <a:t>officiel (rapport scientifique par exemple) </a:t>
                      </a:r>
                      <a:r>
                        <a:rPr lang="fr-FR" sz="1000" baseline="0" dirty="0" smtClean="0"/>
                        <a:t>établissant la détection d'une hausse de mortalité ou de la présence de maladies visées à l'article 10 de la Directive 2006/88/CE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</TotalTime>
  <Words>985</Words>
  <Application>Microsoft Office PowerPoint</Application>
  <PresentationFormat>Personnalisé</PresentationFormat>
  <Paragraphs>328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FURET Maiwen</cp:lastModifiedBy>
  <cp:revision>65</cp:revision>
  <dcterms:created xsi:type="dcterms:W3CDTF">2022-06-01T16:29:40Z</dcterms:created>
  <dcterms:modified xsi:type="dcterms:W3CDTF">2023-04-20T12:21:43Z</dcterms:modified>
</cp:coreProperties>
</file>