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VOT Barbara" initials="CB" lastIdx="6" clrIdx="0">
    <p:extLst>
      <p:ext uri="{19B8F6BF-5375-455C-9EA6-DF929625EA0E}">
        <p15:presenceInfo xmlns:p15="http://schemas.microsoft.com/office/powerpoint/2012/main" userId="CHARVOT Barbara" providerId="None"/>
      </p:ext>
    </p:extLst>
  </p:cmAuthor>
  <p:cmAuthor id="2" name="LELOIR Manon" initials="LM" lastIdx="2" clrIdx="1">
    <p:extLst>
      <p:ext uri="{19B8F6BF-5375-455C-9EA6-DF929625EA0E}">
        <p15:presenceInfo xmlns:p15="http://schemas.microsoft.com/office/powerpoint/2012/main" userId="LELOIR Manon" providerId="None"/>
      </p:ext>
    </p:extLst>
  </p:cmAuthor>
  <p:cmAuthor id="3" name="FURET Maiwen" initials="FM" lastIdx="23" clrIdx="2">
    <p:extLst>
      <p:ext uri="{19B8F6BF-5375-455C-9EA6-DF929625EA0E}">
        <p15:presenceInfo xmlns:p15="http://schemas.microsoft.com/office/powerpoint/2012/main" userId="FURET Maiw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11" autoAdjust="0"/>
    <p:restoredTop sz="94660"/>
  </p:normalViewPr>
  <p:slideViewPr>
    <p:cSldViewPr snapToGrid="0">
      <p:cViewPr>
        <p:scale>
          <a:sx n="130" d="100"/>
          <a:sy n="130" d="100"/>
        </p:scale>
        <p:origin x="1722" y="-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6145-46C9-45C7-A245-DD47B7B66475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3E9C0-EB30-4FAF-94F3-D230AC03CC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B6B5-13B5-470E-9ABA-9C4CF0738D1A}" type="datetime1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7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CC5E-BB82-4C99-995D-0059811A16ED}" type="datetime1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238F-D5D5-4807-988C-99B8AEBBCB46}" type="datetime1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2C18-288F-4E0E-90EF-003E058BE7C3}" type="datetime1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F9D-2A54-427C-9869-1BF684E84379}" type="datetime1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3619-E0A2-4D77-9887-3AEE627158FB}" type="datetime1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03CC-C23A-4AD3-A252-01AACEDDA925}" type="datetime1">
              <a:rPr lang="fr-FR" smtClean="0"/>
              <a:t>15/03/2024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5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D9F-EA3F-49C6-A87A-005F0530711A}" type="datetime1">
              <a:rPr lang="fr-FR" smtClean="0"/>
              <a:t>15/03/2024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9E8A-C1D1-4E80-B802-CBA45A77CD94}" type="datetime1">
              <a:rPr lang="fr-FR" smtClean="0"/>
              <a:t>15/03/2024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05C4-9E6C-4192-BA5A-83A65631A9B5}" type="datetime1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F61-22A1-407B-8294-F54B36EC6632}" type="datetime1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2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30E-9A07-4792-8D10-CE35126543A7}" type="datetime1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52519" y="1340752"/>
            <a:ext cx="450918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PAD</a:t>
            </a:r>
          </a:p>
          <a:p>
            <a:pPr algn="ctr"/>
            <a:r>
              <a:rPr lang="fr-FR" sz="2800" b="1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Liste des pièces justificatives </a:t>
            </a:r>
          </a:p>
          <a:p>
            <a:pPr algn="ctr"/>
            <a:r>
              <a:rPr lang="fr-FR" sz="1600" cap="none" spc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Plan Cétacés – Arrêts temporaires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302042" y="1340752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02042" y="2837053"/>
            <a:ext cx="6882849" cy="224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0" y="9909729"/>
            <a:ext cx="2551390" cy="569240"/>
          </a:xfrm>
        </p:spPr>
        <p:txBody>
          <a:bodyPr/>
          <a:lstStyle/>
          <a:p>
            <a:r>
              <a:rPr lang="fr-FR" dirty="0"/>
              <a:t>Version du 01/02/2024                             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5339020" y="9866566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1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80841" y="3141244"/>
            <a:ext cx="4417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/>
              <a:t>Pièces nécessaires à l’instruction du dossier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2042" y="3755627"/>
            <a:ext cx="688284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1600" dirty="0"/>
          </a:p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NB : Le service guichet pourra demander des pièces complémentaires qu'il juge nécessaires à l'instruction de votre dossier. 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476416" y="8339136"/>
            <a:ext cx="531665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AT Cétacés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625064" y="8314796"/>
            <a:ext cx="10982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Projet :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723293" y="9085913"/>
            <a:ext cx="1828800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12532" y="9154838"/>
            <a:ext cx="172329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Contrôlé le :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743466" y="9154838"/>
            <a:ext cx="78255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Par :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496975" y="9102139"/>
            <a:ext cx="2542971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87102" y="7642116"/>
            <a:ext cx="688285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Une partie </a:t>
            </a:r>
            <a:r>
              <a:rPr lang="fr-FR" sz="1100" i="1">
                <a:solidFill>
                  <a:schemeClr val="accent2"/>
                </a:solidFill>
                <a:latin typeface="Calibri" panose="020F0502020204030204" pitchFamily="34" charset="0"/>
              </a:rPr>
              <a:t>est réservée 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au service instructeur pour vérification des pièces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534" y="173517"/>
            <a:ext cx="1597357" cy="107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/>
              <a:t>Version de novembre 2023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2</a:t>
            </a:fld>
            <a:endParaRPr lang="fr-FR" dirty="0"/>
          </a:p>
        </p:txBody>
      </p:sp>
      <p:cxnSp>
        <p:nvCxnSpPr>
          <p:cNvPr id="6" name="Connecteur droit 5"/>
          <p:cNvCxnSpPr>
            <a:cxnSpLocks/>
          </p:cNvCxnSpPr>
          <p:nvPr/>
        </p:nvCxnSpPr>
        <p:spPr>
          <a:xfrm>
            <a:off x="178363" y="624685"/>
            <a:ext cx="721303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2939"/>
              </p:ext>
            </p:extLst>
          </p:nvPr>
        </p:nvGraphicFramePr>
        <p:xfrm>
          <a:off x="139700" y="985504"/>
          <a:ext cx="7251699" cy="9400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2200">
                  <a:extLst>
                    <a:ext uri="{9D8B030D-6E8A-4147-A177-3AD203B41FA5}">
                      <a16:colId xmlns="" xmlns:a16="http://schemas.microsoft.com/office/drawing/2014/main" val="2636959680"/>
                    </a:ext>
                  </a:extLst>
                </a:gridCol>
                <a:gridCol w="717550">
                  <a:extLst>
                    <a:ext uri="{9D8B030D-6E8A-4147-A177-3AD203B41FA5}">
                      <a16:colId xmlns="" xmlns:a16="http://schemas.microsoft.com/office/drawing/2014/main" val="2053973709"/>
                    </a:ext>
                  </a:extLst>
                </a:gridCol>
                <a:gridCol w="745955">
                  <a:extLst>
                    <a:ext uri="{9D8B030D-6E8A-4147-A177-3AD203B41FA5}">
                      <a16:colId xmlns="" xmlns:a16="http://schemas.microsoft.com/office/drawing/2014/main" val="1156988050"/>
                    </a:ext>
                  </a:extLst>
                </a:gridCol>
                <a:gridCol w="885994">
                  <a:extLst>
                    <a:ext uri="{9D8B030D-6E8A-4147-A177-3AD203B41FA5}">
                      <a16:colId xmlns="" xmlns:a16="http://schemas.microsoft.com/office/drawing/2014/main" val="1104825840"/>
                    </a:ext>
                  </a:extLst>
                </a:gridCol>
              </a:tblGrid>
              <a:tr h="38535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PIECES</a:t>
                      </a:r>
                      <a:r>
                        <a:rPr lang="fr-FR" sz="1200" baseline="0" dirty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Pièce</a:t>
                      </a:r>
                      <a:r>
                        <a:rPr lang="fr-FR" sz="1000" baseline="0" dirty="0"/>
                        <a:t> </a:t>
                      </a:r>
                    </a:p>
                    <a:p>
                      <a:pPr algn="ctr"/>
                      <a:r>
                        <a:rPr lang="fr-FR" sz="1000" baseline="0" dirty="0"/>
                        <a:t>Jointe 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Sans </a:t>
                      </a:r>
                    </a:p>
                    <a:p>
                      <a:pPr algn="ctr"/>
                      <a:r>
                        <a:rPr lang="fr-FR" sz="1000" dirty="0"/>
                        <a:t>Objet 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Service </a:t>
                      </a:r>
                    </a:p>
                    <a:p>
                      <a:pPr algn="ctr"/>
                      <a:r>
                        <a:rPr lang="fr-FR" sz="1000" dirty="0"/>
                        <a:t>Instructeur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04793808"/>
                  </a:ext>
                </a:extLst>
              </a:tr>
              <a:tr h="237139">
                <a:tc gridSpan="4">
                  <a:txBody>
                    <a:bodyPr/>
                    <a:lstStyle/>
                    <a:p>
                      <a:r>
                        <a:rPr lang="fr-FR" sz="1000" i="1" dirty="0">
                          <a:solidFill>
                            <a:schemeClr val="bg1"/>
                          </a:solidFill>
                        </a:rPr>
                        <a:t>Pièces à fournir pour tous les bénéficiaires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158284"/>
                  </a:ext>
                </a:extLst>
              </a:tr>
              <a:tr h="6013466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/>
                        <a:t>Document</a:t>
                      </a:r>
                      <a:r>
                        <a:rPr lang="fr-FR" sz="1000" baseline="0" dirty="0"/>
                        <a:t> attestant la capacité du représentant 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légal ou du pouvoir donné (convention, délégation, procuration), sa pièce d’identité, celle du mandant.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Délégation </a:t>
                      </a:r>
                      <a:r>
                        <a:rPr lang="fr-FR" sz="1000" baseline="0" dirty="0"/>
                        <a:t>éventuelle de signature.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Relevé d’identité bancaire 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Permis de navigation indiquant la catégorie de navigation du navire</a:t>
                      </a: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Attestation sur l’honneur de payer l’équipage du navire objet de la demande d’aide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Annexes financières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présentant le chiffre d’affaires du 1</a:t>
                      </a:r>
                      <a:r>
                        <a:rPr lang="fr-FR" sz="10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trimestre ou de février du navire objet de la demande certifiées + annexe AUTRES AIDES PUBLIQUES PERCUES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Copie de licence de pêche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européenne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Relevés DSN de janvier et février 2024</a:t>
                      </a:r>
                      <a:endParaRPr lang="fr-FR" sz="10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Acte de francisation à jour du navire objet de la demande d’aide ou, depuis le 1er janvier 2022, certificat d’enregistrement de navire.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 d’affrètement, ou toute pièce officielle permettant d’attester du lien entre le propriétaire et l’armateur (le cas échéant)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comptable présentant le caractère anormal d’un trimestre de 2021, 2022 ou 2023 (le cas échéant)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Attestation présentant le caractère anormal de l’activité du navire sur une période entraînant le non-respect des 120 jours de mer (le cas échéant).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Pour les micro-entreprises : attestation des débarquements sur les périodes et attestation sur l’honneur autres aides publiques perçues (le cas échéant).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déclaration dans le plan d’équipement en dispositifs techniques pour les navires entrés en flotte entre le 31 mars 2023 et le 7 novembre 2023, hormis pour les sennes pélagiques (le cas échéant). Ex : email envoyé aux DDTM.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Documents attestant de l’impossibilité de récupérer le CA de l’ancien armateur (le cas échéant) Ex: échanges de mails, attestation de l’ancien armateur… 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Documents attestant que les travaux étaient prévus avant le 22 décembre 2023 (le cas échéant) Ex: devis avec date des travaux, attestation du chantier… 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Documents attestant que les travaux ont débuté avant le début de la période d’arrêt et se poursuivent pendant la période (le cas échéant).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Documents attestant du nombre de jours de travaux effectués avec mise à sec du navire pendant la période d’arrêt (le cas échéant).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Contrat de transport de biens et de personnes entre île et continent à titre gracieux précisant les jours d’activité à ce titre (le cas échéant). 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Documents attestant que le navire remplaçant est différent en taille ou en engin par rapport au navire remplacé (le cas échéant).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sur l’honneur d’effectuer au moins 1 jour de mer au premier trimestre 2024 avec un engin à risque (le cas échéant).</a:t>
                      </a:r>
                    </a:p>
                    <a:p>
                      <a:pPr marL="285750" marR="0" lvl="0" indent="-285750" algn="just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Documents attestant de l’impossibilité de justifier de 120 jours de mer en 2022 et 2023 (le cas échéant).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                                                                        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 smtClean="0"/>
                        <a:t>☐</a:t>
                      </a: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 smtClean="0"/>
                        <a:t>☐</a:t>
                      </a: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 smtClean="0"/>
                        <a:t>☐</a:t>
                      </a: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  <a:br>
                        <a:rPr lang="fr-FR" sz="1000" dirty="0"/>
                      </a:b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/>
                      </a:r>
                      <a:br>
                        <a:rPr lang="fr-FR" sz="1000" dirty="0"/>
                      </a:b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0736539"/>
                  </a:ext>
                </a:extLst>
              </a:tr>
              <a:tr h="23713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3908383"/>
                  </a:ext>
                </a:extLst>
              </a:tr>
              <a:tr h="772751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 (URSSAF/ENIM)</a:t>
                      </a:r>
                    </a:p>
                    <a:p>
                      <a:pPr marL="285750" indent="-285750" algn="l" defTabSz="755934" rtl="0" eaLnBrk="1" latinLnBrk="0" hangingPunct="1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Dernière liasse fiscale complète de l’année écoulée</a:t>
                      </a:r>
                    </a:p>
                    <a:p>
                      <a:pPr marL="285750" indent="-285750" algn="l" defTabSz="755934" rtl="0" eaLnBrk="1" latinLnBrk="0" hangingPunct="1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 comptable ou comptes de résultat des trois dernières années, ou compte d’exploitation et bilan du dernier exercice clos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67599392"/>
                  </a:ext>
                </a:extLst>
              </a:tr>
              <a:tr h="237139"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personnes physiques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9648508"/>
                  </a:ext>
                </a:extLst>
              </a:tr>
              <a:tr h="927072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 d’identité 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Dernier avis </a:t>
                      </a:r>
                      <a:r>
                        <a:rPr lang="fr-FR" sz="10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d’imp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ôt sur le revenu</a:t>
                      </a:r>
                    </a:p>
                    <a:p>
                      <a:pPr marL="171450" indent="-171450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 de copropriété (le cas échéant)</a:t>
                      </a: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2036997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127000" y="636255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Les pièces ci-dessous sont nécessaires à l’instruction du dossier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b="17147"/>
          <a:stretch/>
        </p:blipFill>
        <p:spPr>
          <a:xfrm>
            <a:off x="6099706" y="0"/>
            <a:ext cx="961506" cy="537056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="" xmlns:a16="http://schemas.microsoft.com/office/drawing/2014/main" id="{9DA020F9-7E7C-4821-AD7D-61D6295FC827}"/>
              </a:ext>
            </a:extLst>
          </p:cNvPr>
          <p:cNvCxnSpPr>
            <a:cxnSpLocks/>
          </p:cNvCxnSpPr>
          <p:nvPr/>
        </p:nvCxnSpPr>
        <p:spPr>
          <a:xfrm flipV="1">
            <a:off x="126999" y="197866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="" xmlns:a16="http://schemas.microsoft.com/office/drawing/2014/main" id="{D17956CF-2948-4661-8F0D-A5C4DCE07080}"/>
              </a:ext>
            </a:extLst>
          </p:cNvPr>
          <p:cNvCxnSpPr>
            <a:cxnSpLocks/>
          </p:cNvCxnSpPr>
          <p:nvPr/>
        </p:nvCxnSpPr>
        <p:spPr>
          <a:xfrm flipV="1">
            <a:off x="147637" y="216535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="" xmlns:a16="http://schemas.microsoft.com/office/drawing/2014/main" id="{FC070A73-CEB7-44CA-97D4-8CBE195AFBBF}"/>
              </a:ext>
            </a:extLst>
          </p:cNvPr>
          <p:cNvCxnSpPr>
            <a:cxnSpLocks/>
          </p:cNvCxnSpPr>
          <p:nvPr/>
        </p:nvCxnSpPr>
        <p:spPr>
          <a:xfrm flipV="1">
            <a:off x="127000" y="234315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="" xmlns:a16="http://schemas.microsoft.com/office/drawing/2014/main" id="{7FD26E43-E99B-4269-9A1B-BCF9A07A4054}"/>
              </a:ext>
            </a:extLst>
          </p:cNvPr>
          <p:cNvCxnSpPr>
            <a:cxnSpLocks/>
          </p:cNvCxnSpPr>
          <p:nvPr/>
        </p:nvCxnSpPr>
        <p:spPr>
          <a:xfrm flipV="1">
            <a:off x="139700" y="252095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="" xmlns:a16="http://schemas.microsoft.com/office/drawing/2014/main" id="{A6B0259B-430E-4A3E-8557-DF80315D395B}"/>
              </a:ext>
            </a:extLst>
          </p:cNvPr>
          <p:cNvCxnSpPr>
            <a:cxnSpLocks/>
          </p:cNvCxnSpPr>
          <p:nvPr/>
        </p:nvCxnSpPr>
        <p:spPr>
          <a:xfrm flipV="1">
            <a:off x="139700" y="270510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="" xmlns:a16="http://schemas.microsoft.com/office/drawing/2014/main" id="{AEF7D42F-C9D4-48A8-98D8-DCF43E7082F0}"/>
              </a:ext>
            </a:extLst>
          </p:cNvPr>
          <p:cNvCxnSpPr>
            <a:cxnSpLocks/>
          </p:cNvCxnSpPr>
          <p:nvPr/>
        </p:nvCxnSpPr>
        <p:spPr>
          <a:xfrm flipV="1">
            <a:off x="147637" y="302260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="" xmlns:a16="http://schemas.microsoft.com/office/drawing/2014/main" id="{EB27D312-8866-4035-8D4E-F7C667D78314}"/>
              </a:ext>
            </a:extLst>
          </p:cNvPr>
          <p:cNvCxnSpPr>
            <a:cxnSpLocks/>
          </p:cNvCxnSpPr>
          <p:nvPr/>
        </p:nvCxnSpPr>
        <p:spPr>
          <a:xfrm flipV="1">
            <a:off x="139700" y="321310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="" xmlns:a16="http://schemas.microsoft.com/office/drawing/2014/main" id="{5D93F727-5F3B-40F5-817B-95EDF71FC2D8}"/>
              </a:ext>
            </a:extLst>
          </p:cNvPr>
          <p:cNvCxnSpPr>
            <a:cxnSpLocks/>
          </p:cNvCxnSpPr>
          <p:nvPr/>
        </p:nvCxnSpPr>
        <p:spPr>
          <a:xfrm flipV="1">
            <a:off x="126999" y="354330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="" xmlns:a16="http://schemas.microsoft.com/office/drawing/2014/main" id="{12D6DCA9-6D07-4279-A76B-5CBF1CCD8718}"/>
              </a:ext>
            </a:extLst>
          </p:cNvPr>
          <p:cNvCxnSpPr>
            <a:cxnSpLocks/>
          </p:cNvCxnSpPr>
          <p:nvPr/>
        </p:nvCxnSpPr>
        <p:spPr>
          <a:xfrm flipV="1">
            <a:off x="126999" y="419735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="" xmlns:a16="http://schemas.microsoft.com/office/drawing/2014/main" id="{5EA8976F-3256-41A8-8946-42B49605A2CC}"/>
              </a:ext>
            </a:extLst>
          </p:cNvPr>
          <p:cNvCxnSpPr>
            <a:cxnSpLocks/>
          </p:cNvCxnSpPr>
          <p:nvPr/>
        </p:nvCxnSpPr>
        <p:spPr>
          <a:xfrm flipV="1">
            <a:off x="126999" y="485140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="" xmlns:a16="http://schemas.microsoft.com/office/drawing/2014/main" id="{F4482490-FC4A-4766-BA2B-A4C0126B093B}"/>
              </a:ext>
            </a:extLst>
          </p:cNvPr>
          <p:cNvCxnSpPr>
            <a:cxnSpLocks/>
          </p:cNvCxnSpPr>
          <p:nvPr/>
        </p:nvCxnSpPr>
        <p:spPr>
          <a:xfrm flipV="1">
            <a:off x="126999" y="5345906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="" xmlns:a16="http://schemas.microsoft.com/office/drawing/2014/main" id="{482B4467-DA85-495B-9D96-8F055667F512}"/>
              </a:ext>
            </a:extLst>
          </p:cNvPr>
          <p:cNvCxnSpPr>
            <a:cxnSpLocks/>
          </p:cNvCxnSpPr>
          <p:nvPr/>
        </p:nvCxnSpPr>
        <p:spPr>
          <a:xfrm flipV="1">
            <a:off x="126999" y="568325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="" xmlns:a16="http://schemas.microsoft.com/office/drawing/2014/main" id="{EE49BD7F-B160-4A83-BDDF-B133311F3347}"/>
              </a:ext>
            </a:extLst>
          </p:cNvPr>
          <p:cNvCxnSpPr>
            <a:cxnSpLocks/>
          </p:cNvCxnSpPr>
          <p:nvPr/>
        </p:nvCxnSpPr>
        <p:spPr>
          <a:xfrm flipV="1">
            <a:off x="126999" y="667385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="" xmlns:a16="http://schemas.microsoft.com/office/drawing/2014/main" id="{CD6A6DEE-16C8-416C-8BB1-0B20240EFE4E}"/>
              </a:ext>
            </a:extLst>
          </p:cNvPr>
          <p:cNvCxnSpPr>
            <a:cxnSpLocks/>
          </p:cNvCxnSpPr>
          <p:nvPr/>
        </p:nvCxnSpPr>
        <p:spPr>
          <a:xfrm flipV="1">
            <a:off x="126999" y="699135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="" xmlns:a16="http://schemas.microsoft.com/office/drawing/2014/main" id="{FAF789B0-3558-41D7-ADC5-3D09C7ACC3E9}"/>
              </a:ext>
            </a:extLst>
          </p:cNvPr>
          <p:cNvCxnSpPr>
            <a:cxnSpLocks/>
          </p:cNvCxnSpPr>
          <p:nvPr/>
        </p:nvCxnSpPr>
        <p:spPr>
          <a:xfrm flipV="1">
            <a:off x="126999" y="7312025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="" xmlns:a16="http://schemas.microsoft.com/office/drawing/2014/main" id="{053AD5F4-BC52-4302-9769-1FE15E37C5BA}"/>
              </a:ext>
            </a:extLst>
          </p:cNvPr>
          <p:cNvCxnSpPr>
            <a:cxnSpLocks/>
          </p:cNvCxnSpPr>
          <p:nvPr/>
        </p:nvCxnSpPr>
        <p:spPr>
          <a:xfrm flipV="1">
            <a:off x="147637" y="848360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="" xmlns:a16="http://schemas.microsoft.com/office/drawing/2014/main" id="{120CAFD3-4C15-4110-99EA-958DC19BAE27}"/>
              </a:ext>
            </a:extLst>
          </p:cNvPr>
          <p:cNvCxnSpPr>
            <a:cxnSpLocks/>
          </p:cNvCxnSpPr>
          <p:nvPr/>
        </p:nvCxnSpPr>
        <p:spPr>
          <a:xfrm flipV="1">
            <a:off x="126999" y="10700386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="" xmlns:a16="http://schemas.microsoft.com/office/drawing/2014/main" id="{A7C1E608-A2D3-4B0A-97E6-F8D58874CEAA}"/>
              </a:ext>
            </a:extLst>
          </p:cNvPr>
          <p:cNvCxnSpPr>
            <a:cxnSpLocks/>
          </p:cNvCxnSpPr>
          <p:nvPr/>
        </p:nvCxnSpPr>
        <p:spPr>
          <a:xfrm flipV="1">
            <a:off x="126999" y="6010116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="" xmlns:a16="http://schemas.microsoft.com/office/drawing/2014/main" id="{D89B11D9-356F-44A6-974D-DFE34DB354A5}"/>
              </a:ext>
            </a:extLst>
          </p:cNvPr>
          <p:cNvCxnSpPr>
            <a:cxnSpLocks/>
          </p:cNvCxnSpPr>
          <p:nvPr/>
        </p:nvCxnSpPr>
        <p:spPr>
          <a:xfrm flipV="1">
            <a:off x="126999" y="6327775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="" xmlns:a16="http://schemas.microsoft.com/office/drawing/2014/main" id="{85A28013-C53B-4C33-9A84-2C467558D894}"/>
              </a:ext>
            </a:extLst>
          </p:cNvPr>
          <p:cNvCxnSpPr>
            <a:cxnSpLocks/>
          </p:cNvCxnSpPr>
          <p:nvPr/>
        </p:nvCxnSpPr>
        <p:spPr>
          <a:xfrm flipV="1">
            <a:off x="147637" y="988822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="" xmlns:a16="http://schemas.microsoft.com/office/drawing/2014/main" id="{21A935A7-F2E6-4C33-9B82-7D2C2FEEA209}"/>
              </a:ext>
            </a:extLst>
          </p:cNvPr>
          <p:cNvCxnSpPr>
            <a:cxnSpLocks/>
          </p:cNvCxnSpPr>
          <p:nvPr/>
        </p:nvCxnSpPr>
        <p:spPr>
          <a:xfrm flipV="1">
            <a:off x="126999" y="9514205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="" xmlns:a16="http://schemas.microsoft.com/office/drawing/2014/main" id="{5003C585-197E-4BFE-A5B7-9D625F481C50}"/>
              </a:ext>
            </a:extLst>
          </p:cNvPr>
          <p:cNvCxnSpPr>
            <a:cxnSpLocks/>
          </p:cNvCxnSpPr>
          <p:nvPr/>
        </p:nvCxnSpPr>
        <p:spPr>
          <a:xfrm flipV="1">
            <a:off x="147637" y="968502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="" xmlns:a16="http://schemas.microsoft.com/office/drawing/2014/main" id="{56120791-0F48-43D8-BFD1-B053E3C42A86}"/>
              </a:ext>
            </a:extLst>
          </p:cNvPr>
          <p:cNvCxnSpPr>
            <a:cxnSpLocks/>
          </p:cNvCxnSpPr>
          <p:nvPr/>
        </p:nvCxnSpPr>
        <p:spPr>
          <a:xfrm flipV="1">
            <a:off x="147637" y="8686165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="" xmlns:a16="http://schemas.microsoft.com/office/drawing/2014/main" id="{3E89EE29-444A-435A-BB6A-9317D3EA21BD}"/>
              </a:ext>
            </a:extLst>
          </p:cNvPr>
          <p:cNvCxnSpPr>
            <a:cxnSpLocks/>
          </p:cNvCxnSpPr>
          <p:nvPr/>
        </p:nvCxnSpPr>
        <p:spPr>
          <a:xfrm flipV="1">
            <a:off x="126999" y="453390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="" xmlns:a16="http://schemas.microsoft.com/office/drawing/2014/main" id="{20C4D09A-DDA6-4559-B1D5-59949C858AC0}"/>
              </a:ext>
            </a:extLst>
          </p:cNvPr>
          <p:cNvCxnSpPr>
            <a:cxnSpLocks/>
          </p:cNvCxnSpPr>
          <p:nvPr/>
        </p:nvCxnSpPr>
        <p:spPr>
          <a:xfrm flipV="1">
            <a:off x="147637" y="3860800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="" xmlns:a16="http://schemas.microsoft.com/office/drawing/2014/main" id="{65DD09EA-F8D7-4933-9A2D-ADBEB940119C}"/>
              </a:ext>
            </a:extLst>
          </p:cNvPr>
          <p:cNvCxnSpPr>
            <a:cxnSpLocks/>
          </p:cNvCxnSpPr>
          <p:nvPr/>
        </p:nvCxnSpPr>
        <p:spPr>
          <a:xfrm flipV="1">
            <a:off x="126999" y="7648575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="" xmlns:a16="http://schemas.microsoft.com/office/drawing/2014/main" id="{EB27D312-8866-4035-8D4E-F7C667D78314}"/>
              </a:ext>
            </a:extLst>
          </p:cNvPr>
          <p:cNvCxnSpPr>
            <a:cxnSpLocks/>
          </p:cNvCxnSpPr>
          <p:nvPr/>
        </p:nvCxnSpPr>
        <p:spPr>
          <a:xfrm flipV="1">
            <a:off x="126999" y="3372874"/>
            <a:ext cx="726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7459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3113</TotalTime>
  <Words>629</Words>
  <Application>Microsoft Office PowerPoint</Application>
  <PresentationFormat>Personnalisé</PresentationFormat>
  <Paragraphs>109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MTES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BURNY Cynthia</dc:creator>
  <cp:lastModifiedBy>FURET Maiwen</cp:lastModifiedBy>
  <cp:revision>158</cp:revision>
  <dcterms:created xsi:type="dcterms:W3CDTF">2022-06-01T16:29:40Z</dcterms:created>
  <dcterms:modified xsi:type="dcterms:W3CDTF">2024-03-15T16:02:28Z</dcterms:modified>
</cp:coreProperties>
</file>