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982" r:id="rId2"/>
    <p:sldId id="994" r:id="rId3"/>
    <p:sldId id="995" r:id="rId4"/>
    <p:sldId id="996" r:id="rId5"/>
    <p:sldId id="997" r:id="rId6"/>
    <p:sldId id="998" r:id="rId7"/>
    <p:sldId id="999" r:id="rId8"/>
    <p:sldId id="1000" r:id="rId9"/>
    <p:sldId id="1001" r:id="rId10"/>
    <p:sldId id="1002" r:id="rId11"/>
    <p:sldId id="1003" r:id="rId12"/>
    <p:sldId id="1004" r:id="rId13"/>
    <p:sldId id="1005" r:id="rId14"/>
    <p:sldId id="1006" r:id="rId15"/>
    <p:sldId id="1007" r:id="rId16"/>
    <p:sldId id="1008" r:id="rId17"/>
    <p:sldId id="1009" r:id="rId18"/>
    <p:sldId id="1010" r:id="rId19"/>
    <p:sldId id="1011" r:id="rId20"/>
    <p:sldId id="1012" r:id="rId21"/>
    <p:sldId id="1013" r:id="rId22"/>
    <p:sldId id="1014" r:id="rId23"/>
    <p:sldId id="1015" r:id="rId24"/>
    <p:sldId id="1016" r:id="rId25"/>
    <p:sldId id="1017" r:id="rId26"/>
    <p:sldId id="1018" r:id="rId27"/>
    <p:sldId id="1019" r:id="rId28"/>
    <p:sldId id="1020" r:id="rId29"/>
    <p:sldId id="1021" r:id="rId30"/>
    <p:sldId id="1022" r:id="rId31"/>
    <p:sldId id="1023" r:id="rId32"/>
    <p:sldId id="1024" r:id="rId33"/>
    <p:sldId id="1025" r:id="rId34"/>
    <p:sldId id="1026" r:id="rId35"/>
    <p:sldId id="1027" r:id="rId36"/>
    <p:sldId id="1028" r:id="rId37"/>
    <p:sldId id="1029" r:id="rId38"/>
    <p:sldId id="1030" r:id="rId39"/>
    <p:sldId id="1031" r:id="rId40"/>
    <p:sldId id="1032" r:id="rId41"/>
    <p:sldId id="1033" r:id="rId42"/>
    <p:sldId id="1034" r:id="rId43"/>
    <p:sldId id="1035" r:id="rId44"/>
    <p:sldId id="1036" r:id="rId45"/>
    <p:sldId id="1037" r:id="rId46"/>
    <p:sldId id="1038" r:id="rId47"/>
    <p:sldId id="1039" r:id="rId48"/>
    <p:sldId id="1040" r:id="rId49"/>
    <p:sldId id="1041" r:id="rId50"/>
    <p:sldId id="1042" r:id="rId51"/>
    <p:sldId id="1043" r:id="rId52"/>
    <p:sldId id="1044" r:id="rId53"/>
    <p:sldId id="1045" r:id="rId54"/>
    <p:sldId id="1046" r:id="rId55"/>
    <p:sldId id="1047" r:id="rId56"/>
    <p:sldId id="1048" r:id="rId57"/>
    <p:sldId id="1049" r:id="rId58"/>
    <p:sldId id="1050" r:id="rId59"/>
    <p:sldId id="1051" r:id="rId60"/>
    <p:sldId id="1052" r:id="rId61"/>
    <p:sldId id="1053" r:id="rId62"/>
    <p:sldId id="1054" r:id="rId63"/>
    <p:sldId id="1055" r:id="rId64"/>
    <p:sldId id="1056" r:id="rId65"/>
    <p:sldId id="1057" r:id="rId66"/>
    <p:sldId id="1058" r:id="rId67"/>
    <p:sldId id="1059" r:id="rId68"/>
    <p:sldId id="1060" r:id="rId69"/>
    <p:sldId id="1061" r:id="rId70"/>
    <p:sldId id="1062" r:id="rId71"/>
    <p:sldId id="1063" r:id="rId72"/>
    <p:sldId id="1064" r:id="rId73"/>
    <p:sldId id="1065" r:id="rId74"/>
    <p:sldId id="1066" r:id="rId75"/>
    <p:sldId id="1067" r:id="rId76"/>
    <p:sldId id="1068" r:id="rId77"/>
    <p:sldId id="1069" r:id="rId78"/>
    <p:sldId id="1070" r:id="rId79"/>
    <p:sldId id="1071" r:id="rId80"/>
    <p:sldId id="1072" r:id="rId81"/>
    <p:sldId id="1073" r:id="rId82"/>
    <p:sldId id="1074" r:id="rId83"/>
    <p:sldId id="1075" r:id="rId84"/>
    <p:sldId id="1077" r:id="rId85"/>
    <p:sldId id="1078" r:id="rId86"/>
    <p:sldId id="1079" r:id="rId87"/>
    <p:sldId id="1080" r:id="rId88"/>
    <p:sldId id="1081" r:id="rId89"/>
    <p:sldId id="1082" r:id="rId90"/>
    <p:sldId id="1083" r:id="rId91"/>
    <p:sldId id="1084" r:id="rId92"/>
    <p:sldId id="1085" r:id="rId93"/>
    <p:sldId id="1086" r:id="rId94"/>
    <p:sldId id="1087" r:id="rId95"/>
    <p:sldId id="1088" r:id="rId96"/>
    <p:sldId id="1089" r:id="rId97"/>
    <p:sldId id="1090" r:id="rId98"/>
    <p:sldId id="1091" r:id="rId99"/>
    <p:sldId id="1092" r:id="rId100"/>
    <p:sldId id="1093" r:id="rId101"/>
    <p:sldId id="1096" r:id="rId102"/>
    <p:sldId id="1097" r:id="rId103"/>
    <p:sldId id="1098" r:id="rId104"/>
    <p:sldId id="1099" r:id="rId105"/>
    <p:sldId id="1100" r:id="rId106"/>
    <p:sldId id="1101" r:id="rId107"/>
    <p:sldId id="1102" r:id="rId108"/>
    <p:sldId id="1103" r:id="rId109"/>
    <p:sldId id="1104" r:id="rId110"/>
    <p:sldId id="1105" r:id="rId111"/>
    <p:sldId id="1106" r:id="rId112"/>
    <p:sldId id="1107" r:id="rId113"/>
    <p:sldId id="1108" r:id="rId114"/>
    <p:sldId id="1109" r:id="rId115"/>
    <p:sldId id="1110" r:id="rId116"/>
    <p:sldId id="1111" r:id="rId117"/>
    <p:sldId id="1112" r:id="rId118"/>
    <p:sldId id="1113" r:id="rId119"/>
  </p:sldIdLst>
  <p:sldSz cx="9144000" cy="6858000" type="screen4x3"/>
  <p:notesSz cx="6877050" cy="9656763"/>
  <p:defaultTextStyle>
    <a:defPPr>
      <a:defRPr lang="pt-BR"/>
    </a:defPPr>
    <a:lvl1pPr algn="l" rtl="0" fontAlgn="base">
      <a:spcBef>
        <a:spcPct val="0"/>
      </a:spcBef>
      <a:spcAft>
        <a:spcPct val="0"/>
      </a:spcAft>
      <a:defRPr sz="2400" i="1"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i="1"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i="1"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i="1"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i="1" kern="1200">
        <a:solidFill>
          <a:schemeClr val="tx1"/>
        </a:solidFill>
        <a:latin typeface="Arial" charset="0"/>
        <a:ea typeface="MS PGothic" pitchFamily="34" charset="-128"/>
        <a:cs typeface="Arial" charset="0"/>
      </a:defRPr>
    </a:lvl5pPr>
    <a:lvl6pPr marL="2286000" algn="l" defTabSz="914400" rtl="0" eaLnBrk="1" latinLnBrk="0" hangingPunct="1">
      <a:defRPr sz="2400" i="1" kern="1200">
        <a:solidFill>
          <a:schemeClr val="tx1"/>
        </a:solidFill>
        <a:latin typeface="Arial" charset="0"/>
        <a:ea typeface="MS PGothic" pitchFamily="34" charset="-128"/>
        <a:cs typeface="Arial" charset="0"/>
      </a:defRPr>
    </a:lvl6pPr>
    <a:lvl7pPr marL="2743200" algn="l" defTabSz="914400" rtl="0" eaLnBrk="1" latinLnBrk="0" hangingPunct="1">
      <a:defRPr sz="2400" i="1" kern="1200">
        <a:solidFill>
          <a:schemeClr val="tx1"/>
        </a:solidFill>
        <a:latin typeface="Arial" charset="0"/>
        <a:ea typeface="MS PGothic" pitchFamily="34" charset="-128"/>
        <a:cs typeface="Arial" charset="0"/>
      </a:defRPr>
    </a:lvl7pPr>
    <a:lvl8pPr marL="3200400" algn="l" defTabSz="914400" rtl="0" eaLnBrk="1" latinLnBrk="0" hangingPunct="1">
      <a:defRPr sz="2400" i="1" kern="1200">
        <a:solidFill>
          <a:schemeClr val="tx1"/>
        </a:solidFill>
        <a:latin typeface="Arial" charset="0"/>
        <a:ea typeface="MS PGothic" pitchFamily="34" charset="-128"/>
        <a:cs typeface="Arial" charset="0"/>
      </a:defRPr>
    </a:lvl8pPr>
    <a:lvl9pPr marL="3657600" algn="l" defTabSz="914400" rtl="0" eaLnBrk="1" latinLnBrk="0" hangingPunct="1">
      <a:defRPr sz="2400" i="1"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000066"/>
    <a:srgbClr val="CC9900"/>
    <a:srgbClr val="E7AC19"/>
    <a:srgbClr val="8080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p:cViewPr varScale="1">
        <p:scale>
          <a:sx n="66" d="100"/>
          <a:sy n="66" d="100"/>
        </p:scale>
        <p:origin x="-787" y="-5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411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81325" cy="482600"/>
          </a:xfrm>
          <a:prstGeom prst="rect">
            <a:avLst/>
          </a:prstGeom>
          <a:noFill/>
          <a:ln>
            <a:noFill/>
          </a:ln>
          <a:effectLst/>
          <a:extLst/>
        </p:spPr>
        <p:txBody>
          <a:bodyPr vert="horz" wrap="square" lIns="88221" tIns="44111" rIns="88221" bIns="44111" numCol="1" anchor="t" anchorCtr="0" compatLnSpc="1">
            <a:prstTxWarp prst="textNoShape">
              <a:avLst/>
            </a:prstTxWarp>
          </a:bodyPr>
          <a:lstStyle>
            <a:lvl1pPr defTabSz="882650" eaLnBrk="0" hangingPunct="0">
              <a:spcBef>
                <a:spcPct val="20000"/>
              </a:spcBef>
              <a:defRPr sz="1200">
                <a:latin typeface="Arial" charset="0"/>
                <a:ea typeface="+mn-ea"/>
                <a:cs typeface="+mn-cs"/>
              </a:defRPr>
            </a:lvl1pPr>
          </a:lstStyle>
          <a:p>
            <a:pPr>
              <a:defRPr/>
            </a:pPr>
            <a:endParaRPr lang="pt-BR"/>
          </a:p>
        </p:txBody>
      </p:sp>
      <p:sp>
        <p:nvSpPr>
          <p:cNvPr id="181251" name="Rectangle 3"/>
          <p:cNvSpPr>
            <a:spLocks noGrp="1" noChangeArrowheads="1"/>
          </p:cNvSpPr>
          <p:nvPr>
            <p:ph type="dt" sz="quarter" idx="1"/>
          </p:nvPr>
        </p:nvSpPr>
        <p:spPr bwMode="auto">
          <a:xfrm>
            <a:off x="3894138" y="0"/>
            <a:ext cx="2981325" cy="482600"/>
          </a:xfrm>
          <a:prstGeom prst="rect">
            <a:avLst/>
          </a:prstGeom>
          <a:noFill/>
          <a:ln>
            <a:noFill/>
          </a:ln>
          <a:effectLst/>
          <a:extLst/>
        </p:spPr>
        <p:txBody>
          <a:bodyPr vert="horz" wrap="square" lIns="88221" tIns="44111" rIns="88221" bIns="44111" numCol="1" anchor="t" anchorCtr="0" compatLnSpc="1">
            <a:prstTxWarp prst="textNoShape">
              <a:avLst/>
            </a:prstTxWarp>
          </a:bodyPr>
          <a:lstStyle>
            <a:lvl1pPr algn="r" defTabSz="882650" eaLnBrk="0" hangingPunct="0">
              <a:spcBef>
                <a:spcPct val="20000"/>
              </a:spcBef>
              <a:defRPr sz="1200">
                <a:latin typeface="Arial" pitchFamily="34" charset="0"/>
                <a:cs typeface="+mn-cs"/>
              </a:defRPr>
            </a:lvl1pPr>
          </a:lstStyle>
          <a:p>
            <a:pPr>
              <a:defRPr/>
            </a:pPr>
            <a:fld id="{C03C8462-715B-4285-8693-7E8E16BA5405}" type="datetimeFigureOut">
              <a:rPr lang="pt-BR" altLang="fr-FR"/>
              <a:pPr>
                <a:defRPr/>
              </a:pPr>
              <a:t>16/03/2015</a:t>
            </a:fld>
            <a:endParaRPr lang="pt-BR" altLang="fr-FR"/>
          </a:p>
        </p:txBody>
      </p:sp>
      <p:sp>
        <p:nvSpPr>
          <p:cNvPr id="181252" name="Rectangle 4"/>
          <p:cNvSpPr>
            <a:spLocks noGrp="1" noChangeArrowheads="1"/>
          </p:cNvSpPr>
          <p:nvPr>
            <p:ph type="ftr" sz="quarter" idx="2"/>
          </p:nvPr>
        </p:nvSpPr>
        <p:spPr bwMode="auto">
          <a:xfrm>
            <a:off x="0" y="9174163"/>
            <a:ext cx="2981325" cy="481012"/>
          </a:xfrm>
          <a:prstGeom prst="rect">
            <a:avLst/>
          </a:prstGeom>
          <a:noFill/>
          <a:ln>
            <a:noFill/>
          </a:ln>
          <a:effectLst/>
          <a:extLst/>
        </p:spPr>
        <p:txBody>
          <a:bodyPr vert="horz" wrap="square" lIns="88221" tIns="44111" rIns="88221" bIns="44111" numCol="1" anchor="b" anchorCtr="0" compatLnSpc="1">
            <a:prstTxWarp prst="textNoShape">
              <a:avLst/>
            </a:prstTxWarp>
          </a:bodyPr>
          <a:lstStyle>
            <a:lvl1pPr defTabSz="882650" eaLnBrk="0" hangingPunct="0">
              <a:spcBef>
                <a:spcPct val="20000"/>
              </a:spcBef>
              <a:defRPr sz="1200">
                <a:latin typeface="Arial" charset="0"/>
                <a:ea typeface="+mn-ea"/>
                <a:cs typeface="+mn-cs"/>
              </a:defRPr>
            </a:lvl1pPr>
          </a:lstStyle>
          <a:p>
            <a:pPr>
              <a:defRPr/>
            </a:pPr>
            <a:endParaRPr lang="pt-BR"/>
          </a:p>
        </p:txBody>
      </p:sp>
      <p:sp>
        <p:nvSpPr>
          <p:cNvPr id="181253" name="Rectangle 5"/>
          <p:cNvSpPr>
            <a:spLocks noGrp="1" noChangeArrowheads="1"/>
          </p:cNvSpPr>
          <p:nvPr>
            <p:ph type="sldNum" sz="quarter" idx="3"/>
          </p:nvPr>
        </p:nvSpPr>
        <p:spPr bwMode="auto">
          <a:xfrm>
            <a:off x="3894138" y="9174163"/>
            <a:ext cx="2981325" cy="481012"/>
          </a:xfrm>
          <a:prstGeom prst="rect">
            <a:avLst/>
          </a:prstGeom>
          <a:noFill/>
          <a:ln>
            <a:noFill/>
          </a:ln>
          <a:effectLst/>
          <a:extLst/>
        </p:spPr>
        <p:txBody>
          <a:bodyPr vert="horz" wrap="square" lIns="88221" tIns="44111" rIns="88221" bIns="44111" numCol="1" anchor="b" anchorCtr="0" compatLnSpc="1">
            <a:prstTxWarp prst="textNoShape">
              <a:avLst/>
            </a:prstTxWarp>
          </a:bodyPr>
          <a:lstStyle>
            <a:lvl1pPr algn="r" defTabSz="882650" eaLnBrk="0" hangingPunct="0">
              <a:spcBef>
                <a:spcPct val="20000"/>
              </a:spcBef>
              <a:defRPr sz="1200">
                <a:latin typeface="Arial" pitchFamily="34" charset="0"/>
                <a:cs typeface="+mn-cs"/>
              </a:defRPr>
            </a:lvl1pPr>
          </a:lstStyle>
          <a:p>
            <a:pPr>
              <a:defRPr/>
            </a:pPr>
            <a:fld id="{B1C4D69B-8E01-4B58-A1E5-9C9B19690243}" type="slidenum">
              <a:rPr lang="pt-BR" altLang="fr-FR"/>
              <a:pPr>
                <a:defRPr/>
              </a:pPr>
              <a:t>‹N°›</a:t>
            </a:fld>
            <a:endParaRPr lang="pt-B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1325" cy="482600"/>
          </a:xfrm>
          <a:prstGeom prst="rect">
            <a:avLst/>
          </a:prstGeom>
          <a:noFill/>
          <a:ln>
            <a:noFill/>
          </a:ln>
          <a:effectLst/>
          <a:extLst/>
        </p:spPr>
        <p:txBody>
          <a:bodyPr vert="horz" wrap="square" lIns="91724" tIns="45862" rIns="91724" bIns="45862" numCol="1" anchor="t" anchorCtr="0" compatLnSpc="1">
            <a:prstTxWarp prst="textNoShape">
              <a:avLst/>
            </a:prstTxWarp>
          </a:bodyPr>
          <a:lstStyle>
            <a:lvl1pPr defTabSz="917575" eaLnBrk="0" hangingPunct="0">
              <a:spcBef>
                <a:spcPct val="0"/>
              </a:spcBef>
              <a:defRPr sz="1200" i="0">
                <a:latin typeface="Arial" charset="0"/>
                <a:ea typeface="+mn-ea"/>
                <a:cs typeface="+mn-cs"/>
              </a:defRPr>
            </a:lvl1pPr>
          </a:lstStyle>
          <a:p>
            <a:pPr>
              <a:defRPr/>
            </a:pPr>
            <a:endParaRPr lang="pt-BR"/>
          </a:p>
        </p:txBody>
      </p:sp>
      <p:sp>
        <p:nvSpPr>
          <p:cNvPr id="29699" name="Rectangle 3"/>
          <p:cNvSpPr>
            <a:spLocks noGrp="1" noChangeArrowheads="1"/>
          </p:cNvSpPr>
          <p:nvPr>
            <p:ph type="dt" idx="1"/>
          </p:nvPr>
        </p:nvSpPr>
        <p:spPr bwMode="auto">
          <a:xfrm>
            <a:off x="3894138" y="0"/>
            <a:ext cx="2981325" cy="482600"/>
          </a:xfrm>
          <a:prstGeom prst="rect">
            <a:avLst/>
          </a:prstGeom>
          <a:noFill/>
          <a:ln>
            <a:noFill/>
          </a:ln>
          <a:effectLst/>
          <a:extLst/>
        </p:spPr>
        <p:txBody>
          <a:bodyPr vert="horz" wrap="square" lIns="91724" tIns="45862" rIns="91724" bIns="45862" numCol="1" anchor="t" anchorCtr="0" compatLnSpc="1">
            <a:prstTxWarp prst="textNoShape">
              <a:avLst/>
            </a:prstTxWarp>
          </a:bodyPr>
          <a:lstStyle>
            <a:lvl1pPr algn="r" defTabSz="917575" eaLnBrk="0" hangingPunct="0">
              <a:spcBef>
                <a:spcPct val="0"/>
              </a:spcBef>
              <a:defRPr sz="1200" i="0">
                <a:latin typeface="Arial" pitchFamily="34" charset="0"/>
                <a:cs typeface="+mn-cs"/>
              </a:defRPr>
            </a:lvl1pPr>
          </a:lstStyle>
          <a:p>
            <a:pPr>
              <a:defRPr/>
            </a:pPr>
            <a:fld id="{784A2050-A8B8-4F9B-A693-5F50C7A5E56C}" type="datetimeFigureOut">
              <a:rPr lang="pt-BR" altLang="fr-FR"/>
              <a:pPr>
                <a:defRPr/>
              </a:pPr>
              <a:t>16/03/2015</a:t>
            </a:fld>
            <a:endParaRPr lang="pt-BR" altLang="fr-FR"/>
          </a:p>
        </p:txBody>
      </p:sp>
      <p:sp>
        <p:nvSpPr>
          <p:cNvPr id="18436" name="Rectangle 4"/>
          <p:cNvSpPr>
            <a:spLocks noGrp="1" noRot="1" noChangeAspect="1" noChangeArrowheads="1" noTextEdit="1"/>
          </p:cNvSpPr>
          <p:nvPr>
            <p:ph type="sldImg" idx="2"/>
          </p:nvPr>
        </p:nvSpPr>
        <p:spPr bwMode="auto">
          <a:xfrm>
            <a:off x="1025525" y="723900"/>
            <a:ext cx="4827588" cy="3621088"/>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7388" y="4587875"/>
            <a:ext cx="5502275" cy="4346575"/>
          </a:xfrm>
          <a:prstGeom prst="rect">
            <a:avLst/>
          </a:prstGeom>
          <a:noFill/>
          <a:ln>
            <a:noFill/>
          </a:ln>
          <a:effectLst/>
          <a:extLst/>
        </p:spPr>
        <p:txBody>
          <a:bodyPr vert="horz" wrap="square" lIns="91724" tIns="45862" rIns="91724" bIns="45862" numCol="1" anchor="t" anchorCtr="0" compatLnSpc="1">
            <a:prstTxWarp prst="textNoShape">
              <a:avLst/>
            </a:prstTxWarp>
          </a:bodyPr>
          <a:lstStyle/>
          <a:p>
            <a:pPr lvl="0"/>
            <a:r>
              <a:rPr lang="pt-BR" altLang="fr-FR" noProof="0" smtClean="0"/>
              <a:t>Clique para editar os estilos do texto mestre</a:t>
            </a:r>
          </a:p>
          <a:p>
            <a:pPr lvl="1"/>
            <a:r>
              <a:rPr lang="pt-BR" altLang="fr-FR" noProof="0" smtClean="0"/>
              <a:t>Segundo nível</a:t>
            </a:r>
          </a:p>
          <a:p>
            <a:pPr lvl="2"/>
            <a:r>
              <a:rPr lang="pt-BR" altLang="fr-FR" noProof="0" smtClean="0"/>
              <a:t>Terceiro nível</a:t>
            </a:r>
          </a:p>
          <a:p>
            <a:pPr lvl="3"/>
            <a:r>
              <a:rPr lang="pt-BR" altLang="fr-FR" noProof="0" smtClean="0"/>
              <a:t>Quarto nível</a:t>
            </a:r>
          </a:p>
          <a:p>
            <a:pPr lvl="4"/>
            <a:r>
              <a:rPr lang="pt-BR" altLang="fr-FR" noProof="0" smtClean="0"/>
              <a:t>Quinto nível</a:t>
            </a:r>
          </a:p>
        </p:txBody>
      </p:sp>
      <p:sp>
        <p:nvSpPr>
          <p:cNvPr id="29702" name="Rectangle 6"/>
          <p:cNvSpPr>
            <a:spLocks noGrp="1" noChangeArrowheads="1"/>
          </p:cNvSpPr>
          <p:nvPr>
            <p:ph type="ftr" sz="quarter" idx="4"/>
          </p:nvPr>
        </p:nvSpPr>
        <p:spPr bwMode="auto">
          <a:xfrm>
            <a:off x="0" y="9174163"/>
            <a:ext cx="2981325" cy="481012"/>
          </a:xfrm>
          <a:prstGeom prst="rect">
            <a:avLst/>
          </a:prstGeom>
          <a:noFill/>
          <a:ln>
            <a:noFill/>
          </a:ln>
          <a:effectLst/>
          <a:extLst/>
        </p:spPr>
        <p:txBody>
          <a:bodyPr vert="horz" wrap="square" lIns="91724" tIns="45862" rIns="91724" bIns="45862" numCol="1" anchor="b" anchorCtr="0" compatLnSpc="1">
            <a:prstTxWarp prst="textNoShape">
              <a:avLst/>
            </a:prstTxWarp>
          </a:bodyPr>
          <a:lstStyle>
            <a:lvl1pPr defTabSz="917575" eaLnBrk="0" hangingPunct="0">
              <a:spcBef>
                <a:spcPct val="0"/>
              </a:spcBef>
              <a:defRPr sz="1200" i="0">
                <a:latin typeface="Arial" charset="0"/>
                <a:ea typeface="+mn-ea"/>
                <a:cs typeface="+mn-cs"/>
              </a:defRPr>
            </a:lvl1pPr>
          </a:lstStyle>
          <a:p>
            <a:pPr>
              <a:defRPr/>
            </a:pPr>
            <a:endParaRPr lang="pt-BR"/>
          </a:p>
        </p:txBody>
      </p:sp>
      <p:sp>
        <p:nvSpPr>
          <p:cNvPr id="29703" name="Rectangle 7"/>
          <p:cNvSpPr>
            <a:spLocks noGrp="1" noChangeArrowheads="1"/>
          </p:cNvSpPr>
          <p:nvPr>
            <p:ph type="sldNum" sz="quarter" idx="5"/>
          </p:nvPr>
        </p:nvSpPr>
        <p:spPr bwMode="auto">
          <a:xfrm>
            <a:off x="3894138" y="9174163"/>
            <a:ext cx="2981325" cy="481012"/>
          </a:xfrm>
          <a:prstGeom prst="rect">
            <a:avLst/>
          </a:prstGeom>
          <a:noFill/>
          <a:ln>
            <a:noFill/>
          </a:ln>
          <a:effectLst/>
          <a:extLst/>
        </p:spPr>
        <p:txBody>
          <a:bodyPr vert="horz" wrap="square" lIns="91724" tIns="45862" rIns="91724" bIns="45862" numCol="1" anchor="b" anchorCtr="0" compatLnSpc="1">
            <a:prstTxWarp prst="textNoShape">
              <a:avLst/>
            </a:prstTxWarp>
          </a:bodyPr>
          <a:lstStyle>
            <a:lvl1pPr algn="r" defTabSz="917575" eaLnBrk="0" hangingPunct="0">
              <a:defRPr sz="1200" i="0">
                <a:latin typeface="Arial" pitchFamily="34" charset="0"/>
                <a:cs typeface="+mn-cs"/>
              </a:defRPr>
            </a:lvl1pPr>
          </a:lstStyle>
          <a:p>
            <a:pPr>
              <a:defRPr/>
            </a:pPr>
            <a:fld id="{F4969C30-D5FC-4E73-9B6D-02542DA8FF03}" type="slidenum">
              <a:rPr lang="pt-BR" altLang="fr-FR"/>
              <a:pPr>
                <a:defRPr/>
              </a:pPr>
              <a:t>‹N°›</a:t>
            </a:fld>
            <a:endParaRPr lang="pt-B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ço Reservado para Imagem de Slide 1"/>
          <p:cNvSpPr>
            <a:spLocks noGrp="1" noRot="1" noChangeAspect="1" noTextEdit="1"/>
          </p:cNvSpPr>
          <p:nvPr>
            <p:ph type="sldImg"/>
          </p:nvPr>
        </p:nvSpPr>
        <p:spPr>
          <a:ln/>
        </p:spPr>
      </p:sp>
      <p:sp>
        <p:nvSpPr>
          <p:cNvPr id="33794" name="Espaço Reservado para Anotações 2"/>
          <p:cNvSpPr>
            <a:spLocks noGrp="1"/>
          </p:cNvSpPr>
          <p:nvPr>
            <p:ph type="body" idx="1"/>
          </p:nvPr>
        </p:nvSpPr>
        <p:spPr>
          <a:noFill/>
        </p:spPr>
        <p:txBody>
          <a:bodyPr/>
          <a:lstStyle/>
          <a:p>
            <a:endParaRPr lang="en-US" altLang="fr-FR" smtClean="0"/>
          </a:p>
        </p:txBody>
      </p:sp>
      <p:sp>
        <p:nvSpPr>
          <p:cNvPr id="33795" name="Espaço Reservado para Número de Slide 3"/>
          <p:cNvSpPr>
            <a:spLocks noGrp="1"/>
          </p:cNvSpPr>
          <p:nvPr>
            <p:ph type="sldNum" sz="quarter" idx="5"/>
          </p:nvPr>
        </p:nvSpPr>
        <p:spPr>
          <a:noFill/>
          <a:ln>
            <a:miter lim="800000"/>
            <a:headEnd/>
            <a:tailEnd/>
          </a:ln>
        </p:spPr>
        <p:txBody>
          <a:bodyPr/>
          <a:lstStyle/>
          <a:p>
            <a:fld id="{BF73D574-3EE7-4D96-B0BA-EA460E8F6CC9}" type="slidenum">
              <a:rPr lang="pt-BR" altLang="fr-FR" smtClean="0">
                <a:latin typeface="Arial" charset="0"/>
              </a:rPr>
              <a:pPr/>
              <a:t>13</a:t>
            </a:fld>
            <a:endParaRPr lang="pt-BR" altLang="fr-FR"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Espaço Reservado para Imagem de Slide 1"/>
          <p:cNvSpPr>
            <a:spLocks noGrp="1" noRot="1" noChangeAspect="1" noTextEdit="1"/>
          </p:cNvSpPr>
          <p:nvPr>
            <p:ph type="sldImg"/>
          </p:nvPr>
        </p:nvSpPr>
        <p:spPr>
          <a:ln/>
        </p:spPr>
      </p:sp>
      <p:sp>
        <p:nvSpPr>
          <p:cNvPr id="108546"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08547"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spcBef>
                <a:spcPct val="20000"/>
              </a:spcBef>
            </a:pPr>
            <a:fld id="{34273494-9E45-4354-8EC0-152907390AA1}" type="slidenum">
              <a:rPr lang="pt-BR" altLang="fr-FR" sz="1200"/>
              <a:pPr algn="r" defTabSz="917575" eaLnBrk="0" hangingPunct="0">
                <a:spcBef>
                  <a:spcPct val="20000"/>
                </a:spcBef>
              </a:pPr>
              <a:t>77</a:t>
            </a:fld>
            <a:endParaRPr lang="pt-BR" alt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p:spPr>
        <p:txBody>
          <a:bodyPr/>
          <a:lstStyle/>
          <a:p>
            <a:endParaRPr lang="en-US" altLang="fr-FR" smtClean="0"/>
          </a:p>
        </p:txBody>
      </p:sp>
      <p:sp>
        <p:nvSpPr>
          <p:cNvPr id="143363" name="Slide Number Placeholder 3"/>
          <p:cNvSpPr>
            <a:spLocks noGrp="1"/>
          </p:cNvSpPr>
          <p:nvPr>
            <p:ph type="sldNum" sz="quarter" idx="5"/>
          </p:nvPr>
        </p:nvSpPr>
        <p:spPr>
          <a:noFill/>
          <a:ln>
            <a:miter lim="800000"/>
            <a:headEnd/>
            <a:tailEnd/>
          </a:ln>
        </p:spPr>
        <p:txBody>
          <a:bodyPr/>
          <a:lstStyle/>
          <a:p>
            <a:fld id="{0DF61705-67F0-49F8-B9D3-373FD25B60E4}" type="slidenum">
              <a:rPr lang="pt-BR" altLang="fr-FR" smtClean="0">
                <a:latin typeface="Arial" charset="0"/>
              </a:rPr>
              <a:pPr/>
              <a:t>110</a:t>
            </a:fld>
            <a:endParaRPr lang="pt-BR" altLang="fr-FR"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p:spPr>
        <p:txBody>
          <a:bodyPr/>
          <a:lstStyle/>
          <a:p>
            <a:endParaRPr lang="en-US" altLang="fr-FR" smtClean="0"/>
          </a:p>
        </p:txBody>
      </p:sp>
      <p:sp>
        <p:nvSpPr>
          <p:cNvPr id="145411" name="Slide Number Placeholder 3"/>
          <p:cNvSpPr>
            <a:spLocks noGrp="1"/>
          </p:cNvSpPr>
          <p:nvPr>
            <p:ph type="sldNum" sz="quarter" idx="5"/>
          </p:nvPr>
        </p:nvSpPr>
        <p:spPr>
          <a:noFill/>
          <a:ln>
            <a:miter lim="800000"/>
            <a:headEnd/>
            <a:tailEnd/>
          </a:ln>
        </p:spPr>
        <p:txBody>
          <a:bodyPr/>
          <a:lstStyle/>
          <a:p>
            <a:fld id="{13A9A834-8206-4F35-AE9E-8A43EDDAFA18}" type="slidenum">
              <a:rPr lang="pt-BR" altLang="fr-FR" smtClean="0">
                <a:latin typeface="Arial" charset="0"/>
              </a:rPr>
              <a:pPr/>
              <a:t>111</a:t>
            </a:fld>
            <a:endParaRPr lang="pt-BR" altLang="fr-FR"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Espaço Reservado para Imagem de Slide 1"/>
          <p:cNvSpPr>
            <a:spLocks noGrp="1" noRot="1" noChangeAspect="1" noTextEdit="1"/>
          </p:cNvSpPr>
          <p:nvPr>
            <p:ph type="sldImg"/>
          </p:nvPr>
        </p:nvSpPr>
        <p:spPr>
          <a:ln/>
        </p:spPr>
      </p:sp>
      <p:sp>
        <p:nvSpPr>
          <p:cNvPr id="148482"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48483"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fld id="{B8D04C45-8AFE-4C13-A27F-84715A74C9EF}" type="slidenum">
              <a:rPr lang="pt-BR" altLang="fr-FR" sz="1200" i="0"/>
              <a:pPr algn="r" defTabSz="917575" eaLnBrk="0" hangingPunct="0"/>
              <a:t>113</a:t>
            </a:fld>
            <a:endParaRPr lang="pt-BR" altLang="fr-FR" sz="1200" i="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ço Reservado para Imagem de Slide 1"/>
          <p:cNvSpPr>
            <a:spLocks noGrp="1" noRot="1" noChangeAspect="1" noTextEdit="1"/>
          </p:cNvSpPr>
          <p:nvPr>
            <p:ph type="sldImg"/>
          </p:nvPr>
        </p:nvSpPr>
        <p:spPr>
          <a:ln/>
        </p:spPr>
      </p:sp>
      <p:sp>
        <p:nvSpPr>
          <p:cNvPr id="150530"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50531"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fld id="{9D4FDF31-923D-4703-9DDA-A3083F53B087}" type="slidenum">
              <a:rPr lang="pt-BR" altLang="fr-FR" sz="1200" i="0"/>
              <a:pPr algn="r" defTabSz="917575" eaLnBrk="0" hangingPunct="0"/>
              <a:t>114</a:t>
            </a:fld>
            <a:endParaRPr lang="pt-BR" altLang="fr-FR" sz="1200" i="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Espaço Reservado para Imagem de Slide 1"/>
          <p:cNvSpPr>
            <a:spLocks noGrp="1" noRot="1" noChangeAspect="1" noTextEdit="1"/>
          </p:cNvSpPr>
          <p:nvPr>
            <p:ph type="sldImg"/>
          </p:nvPr>
        </p:nvSpPr>
        <p:spPr>
          <a:ln/>
        </p:spPr>
      </p:sp>
      <p:sp>
        <p:nvSpPr>
          <p:cNvPr id="152578"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52579"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spcBef>
                <a:spcPct val="20000"/>
              </a:spcBef>
            </a:pPr>
            <a:fld id="{53DBFCF6-5935-4C03-9DDA-2617286DA349}" type="slidenum">
              <a:rPr lang="pt-BR" altLang="fr-FR" sz="1200"/>
              <a:pPr algn="r" defTabSz="917575" eaLnBrk="0" hangingPunct="0">
                <a:spcBef>
                  <a:spcPct val="20000"/>
                </a:spcBef>
              </a:pPr>
              <a:t>115</a:t>
            </a:fld>
            <a:endParaRPr lang="pt-BR" alt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Espaço Reservado para Imagem de Slide 1"/>
          <p:cNvSpPr>
            <a:spLocks noGrp="1" noRot="1" noChangeAspect="1" noTextEdit="1"/>
          </p:cNvSpPr>
          <p:nvPr>
            <p:ph type="sldImg"/>
          </p:nvPr>
        </p:nvSpPr>
        <p:spPr>
          <a:ln/>
        </p:spPr>
      </p:sp>
      <p:sp>
        <p:nvSpPr>
          <p:cNvPr id="154626"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54627"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fld id="{C9A88358-9842-4D0C-BB92-56DC6C6C728E}" type="slidenum">
              <a:rPr lang="pt-BR" altLang="fr-FR" sz="1200" i="0"/>
              <a:pPr algn="r" defTabSz="917575" eaLnBrk="0" hangingPunct="0"/>
              <a:t>116</a:t>
            </a:fld>
            <a:endParaRPr lang="pt-BR" altLang="fr-FR" sz="1200" i="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p:spPr>
        <p:txBody>
          <a:bodyPr/>
          <a:lstStyle/>
          <a:p>
            <a:pPr eaLnBrk="1" hangingPunct="1"/>
            <a:endParaRPr lang="en-US"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p:spPr>
        <p:txBody>
          <a:bodyPr/>
          <a:lstStyle/>
          <a:p>
            <a:pPr eaLnBrk="1" hangingPunct="1"/>
            <a:endParaRPr lang="en-US"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p:cNvSpPr>
            <a:spLocks noGrp="1" noRot="1" noChangeAspect="1" noTextEdit="1"/>
          </p:cNvSpPr>
          <p:nvPr>
            <p:ph type="sldImg"/>
          </p:nvPr>
        </p:nvSpPr>
        <p:spPr>
          <a:ln/>
        </p:spPr>
      </p:sp>
      <p:sp>
        <p:nvSpPr>
          <p:cNvPr id="51202" name="Espaço Reservado para Anotações 2"/>
          <p:cNvSpPr>
            <a:spLocks noGrp="1"/>
          </p:cNvSpPr>
          <p:nvPr>
            <p:ph type="body" idx="1"/>
          </p:nvPr>
        </p:nvSpPr>
        <p:spPr>
          <a:noFill/>
        </p:spPr>
        <p:txBody>
          <a:bodyPr/>
          <a:lstStyle/>
          <a:p>
            <a:endParaRPr lang="en-US" altLang="fr-FR" smtClean="0"/>
          </a:p>
        </p:txBody>
      </p:sp>
      <p:sp>
        <p:nvSpPr>
          <p:cNvPr id="51203" name="Espaço Reservado para Número de Slide 3"/>
          <p:cNvSpPr>
            <a:spLocks noGrp="1"/>
          </p:cNvSpPr>
          <p:nvPr>
            <p:ph type="sldNum" sz="quarter" idx="5"/>
          </p:nvPr>
        </p:nvSpPr>
        <p:spPr>
          <a:noFill/>
          <a:ln>
            <a:miter lim="800000"/>
            <a:headEnd/>
            <a:tailEnd/>
          </a:ln>
        </p:spPr>
        <p:txBody>
          <a:bodyPr/>
          <a:lstStyle/>
          <a:p>
            <a:fld id="{D751349D-1F5F-44EE-BD4C-82EA938A7426}" type="slidenum">
              <a:rPr lang="pt-BR" altLang="fr-FR" smtClean="0">
                <a:latin typeface="Arial" charset="0"/>
              </a:rPr>
              <a:pPr/>
              <a:t>28</a:t>
            </a:fld>
            <a:endParaRPr lang="pt-BR" alt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p:spPr>
        <p:txBody>
          <a:bodyPr/>
          <a:lstStyle/>
          <a:p>
            <a:pPr eaLnBrk="1" hangingPunct="1"/>
            <a:r>
              <a:rPr lang="pt-BR" altLang="fr-FR" smtClean="0"/>
              <a:t>A expressão de registro do rótulo não deve ser abreviada. </a:t>
            </a:r>
          </a:p>
          <a:p>
            <a:pPr eaLnBrk="1" hangingPunct="1"/>
            <a:r>
              <a:rPr lang="pt-BR" altLang="fr-FR" smtClean="0"/>
              <a:t>Por exemplo, considera-se incorreto </a:t>
            </a:r>
            <a:r>
              <a:rPr lang="ja-JP" altLang="pt-BR" smtClean="0"/>
              <a:t>“</a:t>
            </a:r>
            <a:r>
              <a:rPr lang="pt-BR" altLang="ja-JP" smtClean="0"/>
              <a:t>Reg. no Min. da Agric. SIF/DIPOA  sob nº xxxx/xxxx</a:t>
            </a:r>
            <a:r>
              <a:rPr lang="ja-JP" altLang="pt-BR" smtClean="0"/>
              <a:t>”</a:t>
            </a:r>
            <a:endParaRPr lang="pt-B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p:spPr>
        <p:txBody>
          <a:bodyPr/>
          <a:lstStyle/>
          <a:p>
            <a:pPr eaLnBrk="1" hangingPunct="1"/>
            <a:r>
              <a:rPr lang="pt-BR" altLang="fr-FR" smtClean="0"/>
              <a:t>A expressão de registro do rótulo não deve ser abreviada. </a:t>
            </a:r>
          </a:p>
          <a:p>
            <a:pPr eaLnBrk="1" hangingPunct="1"/>
            <a:r>
              <a:rPr lang="pt-BR" altLang="fr-FR" smtClean="0"/>
              <a:t>Por exemplo, considera-se incorreto </a:t>
            </a:r>
            <a:r>
              <a:rPr lang="ja-JP" altLang="pt-BR" smtClean="0"/>
              <a:t>“</a:t>
            </a:r>
            <a:r>
              <a:rPr lang="pt-BR" altLang="ja-JP" smtClean="0"/>
              <a:t>Reg. no Min. da Agric. SIF/DIPOA  sob nº xxxx/xxxx</a:t>
            </a:r>
            <a:r>
              <a:rPr lang="ja-JP" altLang="pt-BR" smtClean="0"/>
              <a:t>”</a:t>
            </a:r>
            <a:endParaRPr lang="pt-B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ço Reservado para Imagem de Slide 1"/>
          <p:cNvSpPr>
            <a:spLocks noGrp="1" noRot="1" noChangeAspect="1" noTextEdit="1"/>
          </p:cNvSpPr>
          <p:nvPr>
            <p:ph type="sldImg"/>
          </p:nvPr>
        </p:nvSpPr>
        <p:spPr>
          <a:ln/>
        </p:spPr>
      </p:sp>
      <p:sp>
        <p:nvSpPr>
          <p:cNvPr id="83970" name="Espaço Reservado para Anotações 2"/>
          <p:cNvSpPr>
            <a:spLocks noGrp="1"/>
          </p:cNvSpPr>
          <p:nvPr>
            <p:ph type="body" idx="1"/>
          </p:nvPr>
        </p:nvSpPr>
        <p:spPr>
          <a:noFill/>
        </p:spPr>
        <p:txBody>
          <a:bodyPr/>
          <a:lstStyle/>
          <a:p>
            <a:endParaRPr lang="en-US" altLang="fr-FR" smtClean="0"/>
          </a:p>
        </p:txBody>
      </p:sp>
      <p:sp>
        <p:nvSpPr>
          <p:cNvPr id="83971" name="Espaço Reservado para Número de Slide 3"/>
          <p:cNvSpPr>
            <a:spLocks noGrp="1"/>
          </p:cNvSpPr>
          <p:nvPr>
            <p:ph type="sldNum" sz="quarter" idx="5"/>
          </p:nvPr>
        </p:nvSpPr>
        <p:spPr>
          <a:noFill/>
          <a:ln>
            <a:miter lim="800000"/>
            <a:headEnd/>
            <a:tailEnd/>
          </a:ln>
        </p:spPr>
        <p:txBody>
          <a:bodyPr/>
          <a:lstStyle/>
          <a:p>
            <a:fld id="{F6E53989-3A0E-4397-B17B-53537C6DF3E3}" type="slidenum">
              <a:rPr lang="pt-BR" altLang="fr-FR" smtClean="0">
                <a:latin typeface="Arial" charset="0"/>
              </a:rPr>
              <a:pPr/>
              <a:t>57</a:t>
            </a:fld>
            <a:endParaRPr lang="pt-BR" altLang="fr-FR"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ço Reservado para Imagem de Slide 1"/>
          <p:cNvSpPr>
            <a:spLocks noGrp="1" noRot="1" noChangeAspect="1" noTextEdit="1"/>
          </p:cNvSpPr>
          <p:nvPr>
            <p:ph type="sldImg"/>
          </p:nvPr>
        </p:nvSpPr>
        <p:spPr>
          <a:ln/>
        </p:spPr>
      </p:sp>
      <p:sp>
        <p:nvSpPr>
          <p:cNvPr id="86018" name="Espaço Reservado para Anotações 2"/>
          <p:cNvSpPr>
            <a:spLocks noGrp="1"/>
          </p:cNvSpPr>
          <p:nvPr>
            <p:ph type="body" idx="1"/>
          </p:nvPr>
        </p:nvSpPr>
        <p:spPr>
          <a:noFill/>
        </p:spPr>
        <p:txBody>
          <a:bodyPr/>
          <a:lstStyle/>
          <a:p>
            <a:endParaRPr lang="en-US" altLang="fr-FR" smtClean="0"/>
          </a:p>
        </p:txBody>
      </p:sp>
      <p:sp>
        <p:nvSpPr>
          <p:cNvPr id="86019" name="Espaço Reservado para Número de Slide 3"/>
          <p:cNvSpPr>
            <a:spLocks noGrp="1"/>
          </p:cNvSpPr>
          <p:nvPr>
            <p:ph type="sldNum" sz="quarter" idx="5"/>
          </p:nvPr>
        </p:nvSpPr>
        <p:spPr>
          <a:noFill/>
          <a:ln>
            <a:miter lim="800000"/>
            <a:headEnd/>
            <a:tailEnd/>
          </a:ln>
        </p:spPr>
        <p:txBody>
          <a:bodyPr/>
          <a:lstStyle/>
          <a:p>
            <a:fld id="{B34B8226-7A8C-4D55-9E7D-619BE63EBD2E}" type="slidenum">
              <a:rPr lang="pt-BR" altLang="fr-FR" smtClean="0">
                <a:latin typeface="Arial" charset="0"/>
              </a:rPr>
              <a:pPr/>
              <a:t>58</a:t>
            </a:fld>
            <a:endParaRPr lang="pt-BR" altLang="fr-F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ço Reservado para Imagem de Slide 1"/>
          <p:cNvSpPr>
            <a:spLocks noGrp="1" noRot="1" noChangeAspect="1" noTextEdit="1"/>
          </p:cNvSpPr>
          <p:nvPr>
            <p:ph type="sldImg"/>
          </p:nvPr>
        </p:nvSpPr>
        <p:spPr>
          <a:ln/>
        </p:spPr>
      </p:sp>
      <p:sp>
        <p:nvSpPr>
          <p:cNvPr id="89090"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89091"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spcBef>
                <a:spcPct val="20000"/>
              </a:spcBef>
            </a:pPr>
            <a:fld id="{7C85A4B2-916D-493A-B69E-DB4C8BB50B2B}" type="slidenum">
              <a:rPr lang="pt-BR" altLang="fr-FR" sz="1200"/>
              <a:pPr algn="r" defTabSz="917575" eaLnBrk="0" hangingPunct="0">
                <a:spcBef>
                  <a:spcPct val="20000"/>
                </a:spcBef>
              </a:pPr>
              <a:t>60</a:t>
            </a:fld>
            <a:endParaRPr lang="pt-B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ço Reservado para Imagem de Slide 1"/>
          <p:cNvSpPr>
            <a:spLocks noGrp="1" noRot="1" noChangeAspect="1" noTextEdit="1"/>
          </p:cNvSpPr>
          <p:nvPr>
            <p:ph type="sldImg"/>
          </p:nvPr>
        </p:nvSpPr>
        <p:spPr>
          <a:ln/>
        </p:spPr>
      </p:sp>
      <p:sp>
        <p:nvSpPr>
          <p:cNvPr id="106498" name="Espaço Reservado para Anotações 2"/>
          <p:cNvSpPr>
            <a:spLocks noGrp="1"/>
          </p:cNvSpPr>
          <p:nvPr>
            <p:ph type="body" idx="1"/>
          </p:nvPr>
        </p:nvSpPr>
        <p:spPr>
          <a:noFill/>
        </p:spPr>
        <p:txBody>
          <a:bodyPr/>
          <a:lstStyle/>
          <a:p>
            <a:r>
              <a:rPr lang="pt-BR" altLang="fr-FR" smtClean="0"/>
              <a:t>Relação geral dos assuntos a serem abordados ao longo da apresentação.</a:t>
            </a:r>
          </a:p>
        </p:txBody>
      </p:sp>
      <p:sp>
        <p:nvSpPr>
          <p:cNvPr id="106499" name="Espaço Reservado para Número de Slide 3"/>
          <p:cNvSpPr txBox="1">
            <a:spLocks noGrp="1"/>
          </p:cNvSpPr>
          <p:nvPr/>
        </p:nvSpPr>
        <p:spPr bwMode="auto">
          <a:xfrm>
            <a:off x="3894138" y="9174163"/>
            <a:ext cx="2981325" cy="481012"/>
          </a:xfrm>
          <a:prstGeom prst="rect">
            <a:avLst/>
          </a:prstGeom>
          <a:noFill/>
          <a:ln w="9525">
            <a:noFill/>
            <a:miter lim="800000"/>
            <a:headEnd/>
            <a:tailEnd/>
          </a:ln>
        </p:spPr>
        <p:txBody>
          <a:bodyPr lIns="91724" tIns="45862" rIns="91724" bIns="45862" anchor="b"/>
          <a:lstStyle/>
          <a:p>
            <a:pPr algn="r" defTabSz="917575" eaLnBrk="0" hangingPunct="0">
              <a:spcBef>
                <a:spcPct val="20000"/>
              </a:spcBef>
            </a:pPr>
            <a:fld id="{CECEC688-4EE2-4C7D-BA99-2E6273A2D18E}" type="slidenum">
              <a:rPr lang="pt-BR" altLang="fr-FR" sz="1200"/>
              <a:pPr algn="r" defTabSz="917575" eaLnBrk="0" hangingPunct="0">
                <a:spcBef>
                  <a:spcPct val="20000"/>
                </a:spcBef>
              </a:pPr>
              <a:t>76</a:t>
            </a:fld>
            <a:endParaRPr lang="pt-B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90F5F9-651C-41A3-8E77-91262D8B0A36}" type="slidenum">
              <a:rPr lang="pt-BR" altLang="fr-FR"/>
              <a:pPr>
                <a:defRPr/>
              </a:pPr>
              <a:t>‹N°›</a:t>
            </a:fld>
            <a:endParaRPr lang="pt-B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032E512-548A-49F8-9FD2-EAF964D10ABC}" type="slidenum">
              <a:rPr lang="pt-BR" altLang="fr-FR"/>
              <a:pPr>
                <a:defRPr/>
              </a:pPr>
              <a:t>‹N°›</a:t>
            </a:fld>
            <a:endParaRPr lang="pt-B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F5F8B19-BBEB-405E-89BB-C00FEB315F6C}" type="slidenum">
              <a:rPr lang="pt-BR" altLang="fr-FR"/>
              <a:pPr>
                <a:defRPr/>
              </a:pPr>
              <a:t>‹N°›</a:t>
            </a:fld>
            <a:endParaRPr lang="pt-B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82A7179-D896-464C-9823-305705064A8B}" type="slidenum">
              <a:rPr lang="pt-BR" altLang="fr-FR"/>
              <a:pPr>
                <a:defRPr/>
              </a:pPr>
              <a:t>‹N°›</a:t>
            </a:fld>
            <a:endParaRPr lang="pt-B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DB52AE0-BDFA-4765-B919-573B1AFE4934}" type="slidenum">
              <a:rPr lang="pt-BR" altLang="fr-FR"/>
              <a:pPr>
                <a:defRPr/>
              </a:pPr>
              <a:t>‹N°›</a:t>
            </a:fld>
            <a:endParaRPr lang="pt-BR"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FBD03E-E135-48AB-BB91-A3C06FA6FCDB}" type="slidenum">
              <a:rPr lang="pt-BR" altLang="fr-FR"/>
              <a:pPr>
                <a:defRPr/>
              </a:pPr>
              <a:t>‹N°›</a:t>
            </a:fld>
            <a:endParaRPr lang="pt-BR"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E88CC23E-C9F3-4CB8-B4D6-593F5845688C}" type="slidenum">
              <a:rPr lang="pt-BR" altLang="fr-FR"/>
              <a:pPr>
                <a:defRPr/>
              </a:pPr>
              <a:t>‹N°›</a:t>
            </a:fld>
            <a:endParaRPr lang="pt-B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B17CC56D-EEBB-411A-A1B7-F378FB7B194A}" type="slidenum">
              <a:rPr lang="pt-BR" altLang="fr-FR"/>
              <a:pPr>
                <a:defRPr/>
              </a:pPr>
              <a:t>‹N°›</a:t>
            </a:fld>
            <a:endParaRPr lang="pt-B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534CC90-CFCA-45FA-988A-B147216D2EA9}" type="slidenum">
              <a:rPr lang="pt-BR" altLang="fr-FR"/>
              <a:pPr>
                <a:defRPr/>
              </a:pPr>
              <a:t>‹N°›</a:t>
            </a:fld>
            <a:endParaRPr lang="pt-B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4F2B9E-2C4C-40AA-946C-3F1534F4F739}" type="slidenum">
              <a:rPr lang="pt-BR" altLang="fr-FR"/>
              <a:pPr>
                <a:defRPr/>
              </a:pPr>
              <a:t>‹N°›</a:t>
            </a:fld>
            <a:endParaRPr lang="pt-B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766CBFD-610D-4A63-A486-6402191D3C0F}" type="slidenum">
              <a:rPr lang="pt-BR" altLang="fr-FR"/>
              <a:pPr>
                <a:defRPr/>
              </a:pPr>
              <a:t>‹N°›</a:t>
            </a:fld>
            <a:endParaRPr lang="pt-B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6B722A63-FE3E-449F-A2A9-F543D6FB692A}" type="slidenum">
              <a:rPr lang="pt-BR" altLang="fr-FR"/>
              <a:pPr>
                <a:defRPr/>
              </a:pPr>
              <a:t>‹N°›</a:t>
            </a:fld>
            <a:endParaRPr lang="pt-B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A63A6875-2E0D-4754-8CB3-AEB6326A6B7A}" type="slidenum">
              <a:rPr lang="pt-BR" altLang="fr-FR"/>
              <a:pPr>
                <a:defRPr/>
              </a:pPr>
              <a:t>‹N°›</a:t>
            </a:fld>
            <a:endParaRPr lang="pt-B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EEE78D81-4B4E-418B-9703-3B3B9BA2E416}" type="slidenum">
              <a:rPr lang="pt-BR" altLang="fr-FR"/>
              <a:pPr>
                <a:defRPr/>
              </a:pPr>
              <a:t>‹N°›</a:t>
            </a:fld>
            <a:endParaRPr lang="pt-B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2DD7518-A75C-455B-BE37-9AB7EBFF4CBF}" type="slidenum">
              <a:rPr lang="pt-BR" altLang="fr-FR"/>
              <a:pPr>
                <a:defRPr/>
              </a:pPr>
              <a:t>‹N°›</a:t>
            </a:fld>
            <a:endParaRPr lang="pt-B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D199282-5DC3-484B-8179-0A95E70B57E4}" type="slidenum">
              <a:rPr lang="pt-BR" altLang="fr-FR"/>
              <a:pPr>
                <a:defRPr/>
              </a:pPr>
              <a:t>‹N°›</a:t>
            </a:fld>
            <a:endParaRPr lang="pt-B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fr-F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fr-FR" smtClean="0"/>
              <a:t>Clique para editar os estilos do texto mestre</a:t>
            </a:r>
          </a:p>
          <a:p>
            <a:pPr lvl="1"/>
            <a:r>
              <a:rPr lang="pt-BR" altLang="fr-FR" smtClean="0"/>
              <a:t>Segundo nível</a:t>
            </a:r>
          </a:p>
          <a:p>
            <a:pPr lvl="2"/>
            <a:r>
              <a:rPr lang="pt-BR" altLang="fr-FR" smtClean="0"/>
              <a:t>Terceiro nível</a:t>
            </a:r>
          </a:p>
          <a:p>
            <a:pPr lvl="3"/>
            <a:r>
              <a:rPr lang="pt-BR" altLang="fr-FR" smtClean="0"/>
              <a:t>Quarto nível</a:t>
            </a:r>
          </a:p>
          <a:p>
            <a:pPr lvl="4"/>
            <a:r>
              <a:rPr lang="pt-BR" altLang="fr-F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i="0">
                <a:latin typeface="Arial" charset="0"/>
                <a:ea typeface="+mn-ea"/>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i="0">
                <a:latin typeface="Arial" charset="0"/>
                <a:ea typeface="+mn-ea"/>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latin typeface="Arial" pitchFamily="34" charset="0"/>
                <a:cs typeface="+mn-cs"/>
              </a:defRPr>
            </a:lvl1pPr>
          </a:lstStyle>
          <a:p>
            <a:pPr>
              <a:defRPr/>
            </a:pPr>
            <a:fld id="{DA7594D7-5E73-4B90-8A5C-A1E02398E476}" type="slidenum">
              <a:rPr lang="pt-BR" altLang="fr-FR"/>
              <a:pPr>
                <a:defRPr/>
              </a:pPr>
              <a:t>‹N°›</a:t>
            </a:fld>
            <a:endParaRPr lang="pt-BR" altLang="fr-F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49" r:id="rId16"/>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ricultura.gov.br/" TargetMode="External"/><Relationship Id="rId2" Type="http://schemas.openxmlformats.org/officeDocument/2006/relationships/hyperlink" Target="http://www.planalto.gov.br/"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inmetro.gov.br/" TargetMode="External"/><Relationship Id="rId4" Type="http://schemas.openxmlformats.org/officeDocument/2006/relationships/hyperlink" Target="http://www.anvisa.gov.br/"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0"/>
          <p:cNvGrpSpPr>
            <a:grpSpLocks/>
          </p:cNvGrpSpPr>
          <p:nvPr/>
        </p:nvGrpSpPr>
        <p:grpSpPr bwMode="auto">
          <a:xfrm>
            <a:off x="107950" y="215900"/>
            <a:ext cx="9144000" cy="6858000"/>
            <a:chOff x="0" y="0"/>
            <a:chExt cx="9144000" cy="6858000"/>
          </a:xfrm>
        </p:grpSpPr>
        <p:pic>
          <p:nvPicPr>
            <p:cNvPr id="20488" name="Picture 11" descr="fundo.gi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9" name="Picture 13" descr="tarjas fundo.gif"/>
            <p:cNvPicPr>
              <a:picLocks noChangeAspect="1"/>
            </p:cNvPicPr>
            <p:nvPr/>
          </p:nvPicPr>
          <p:blipFill>
            <a:blip r:embed="rId3"/>
            <a:srcRect/>
            <a:stretch>
              <a:fillRect/>
            </a:stretch>
          </p:blipFill>
          <p:spPr bwMode="auto">
            <a:xfrm>
              <a:off x="0" y="44624"/>
              <a:ext cx="9144000" cy="6350000"/>
            </a:xfrm>
            <a:prstGeom prst="rect">
              <a:avLst/>
            </a:prstGeom>
            <a:noFill/>
            <a:ln w="9525">
              <a:noFill/>
              <a:miter lim="800000"/>
              <a:headEnd/>
              <a:tailEnd/>
            </a:ln>
          </p:spPr>
        </p:pic>
      </p:grpSp>
      <p:sp>
        <p:nvSpPr>
          <p:cNvPr id="3" name="Rectangle 2"/>
          <p:cNvSpPr>
            <a:spLocks noChangeArrowheads="1"/>
          </p:cNvSpPr>
          <p:nvPr/>
        </p:nvSpPr>
        <p:spPr bwMode="auto">
          <a:xfrm>
            <a:off x="3175" y="6324600"/>
            <a:ext cx="9148763" cy="539750"/>
          </a:xfrm>
          <a:prstGeom prst="rect">
            <a:avLst/>
          </a:prstGeom>
          <a:solidFill>
            <a:srgbClr val="005500"/>
          </a:solidFill>
          <a:ln>
            <a:noFill/>
          </a:ln>
          <a:effectLst>
            <a:outerShdw blurRad="40000" dist="23000" dir="5400000" rotWithShape="0">
              <a:srgbClr val="808080">
                <a:alpha val="34998"/>
              </a:srgbClr>
            </a:outerShdw>
          </a:effectLst>
          <a:extLst>
            <a:ext uri="{91240B29-F687-4F45-9708-019B960494DF}"/>
          </a:extLst>
        </p:spPr>
        <p:txBody>
          <a:bodyPr anchor="ctr"/>
          <a:lstStyle/>
          <a:p>
            <a:pPr algn="ctr" eaLnBrk="0" hangingPunct="0">
              <a:spcBef>
                <a:spcPct val="20000"/>
              </a:spcBef>
              <a:defRPr/>
            </a:pPr>
            <a:endParaRPr lang="en-US" dirty="0">
              <a:solidFill>
                <a:schemeClr val="lt1"/>
              </a:solidFill>
              <a:latin typeface="+mn-lt"/>
              <a:ea typeface="+mn-ea"/>
              <a:cs typeface="+mn-cs"/>
            </a:endParaRPr>
          </a:p>
        </p:txBody>
      </p:sp>
      <p:sp>
        <p:nvSpPr>
          <p:cNvPr id="20483" name="TextBox 7"/>
          <p:cNvSpPr txBox="1">
            <a:spLocks noChangeArrowheads="1"/>
          </p:cNvSpPr>
          <p:nvPr/>
        </p:nvSpPr>
        <p:spPr bwMode="auto">
          <a:xfrm>
            <a:off x="2195513" y="692150"/>
            <a:ext cx="6551612" cy="4635500"/>
          </a:xfrm>
          <a:prstGeom prst="rect">
            <a:avLst/>
          </a:prstGeom>
          <a:noFill/>
          <a:ln w="9525">
            <a:noFill/>
            <a:miter lim="800000"/>
            <a:headEnd/>
            <a:tailEnd/>
          </a:ln>
        </p:spPr>
        <p:txBody>
          <a:bodyPr>
            <a:spAutoFit/>
          </a:bodyPr>
          <a:lstStyle/>
          <a:p>
            <a:pPr algn="ctr"/>
            <a:r>
              <a:rPr lang="fr-FR" altLang="fr-FR" sz="3600" b="1" i="0">
                <a:solidFill>
                  <a:schemeClr val="tx2"/>
                </a:solidFill>
                <a:latin typeface="Comic Sans MS" pitchFamily="66" charset="0"/>
              </a:rPr>
              <a:t>ATELIER :</a:t>
            </a:r>
          </a:p>
          <a:p>
            <a:pPr algn="ctr"/>
            <a:r>
              <a:rPr lang="fr-FR" altLang="fr-FR" sz="3600" b="1" i="0">
                <a:solidFill>
                  <a:schemeClr val="tx2"/>
                </a:solidFill>
                <a:latin typeface="Comic Sans MS" pitchFamily="66" charset="0"/>
              </a:rPr>
              <a:t> ENREGISTREMENT DE PRODUITS LAITIERS DESTINÉS À L’EXPORTATION VERS LE BRÉSIL</a:t>
            </a:r>
          </a:p>
          <a:p>
            <a:pPr algn="ctr"/>
            <a:endParaRPr lang="fr-FR" altLang="fr-FR" sz="3600" b="1" i="0">
              <a:solidFill>
                <a:schemeClr val="tx2"/>
              </a:solidFill>
              <a:latin typeface="Comic Sans MS" pitchFamily="66" charset="0"/>
            </a:endParaRPr>
          </a:p>
          <a:p>
            <a:pPr>
              <a:spcBef>
                <a:spcPct val="20000"/>
              </a:spcBef>
            </a:pPr>
            <a:endParaRPr lang="fr-FR" altLang="fr-FR" sz="3600">
              <a:solidFill>
                <a:srgbClr val="005500"/>
              </a:solidFill>
              <a:latin typeface="Arial Black" pitchFamily="34" charset="0"/>
            </a:endParaRPr>
          </a:p>
        </p:txBody>
      </p:sp>
      <p:cxnSp>
        <p:nvCxnSpPr>
          <p:cNvPr id="10" name="Straight Connector 9"/>
          <p:cNvCxnSpPr/>
          <p:nvPr/>
        </p:nvCxnSpPr>
        <p:spPr>
          <a:xfrm>
            <a:off x="1187450" y="4149725"/>
            <a:ext cx="7200900" cy="0"/>
          </a:xfrm>
          <a:prstGeom prst="line">
            <a:avLst/>
          </a:prstGeom>
        </p:spPr>
        <p:style>
          <a:lnRef idx="1">
            <a:schemeClr val="dk1"/>
          </a:lnRef>
          <a:fillRef idx="0">
            <a:schemeClr val="dk1"/>
          </a:fillRef>
          <a:effectRef idx="0">
            <a:schemeClr val="dk1"/>
          </a:effectRef>
          <a:fontRef idx="minor">
            <a:schemeClr val="tx1"/>
          </a:fontRef>
        </p:style>
      </p:cxnSp>
      <p:pic>
        <p:nvPicPr>
          <p:cNvPr id="20485" name="Picture 14" descr="mapa_horizontal_500px.png"/>
          <p:cNvPicPr>
            <a:picLocks noChangeAspect="1"/>
          </p:cNvPicPr>
          <p:nvPr/>
        </p:nvPicPr>
        <p:blipFill>
          <a:blip r:embed="rId4"/>
          <a:srcRect/>
          <a:stretch>
            <a:fillRect/>
          </a:stretch>
        </p:blipFill>
        <p:spPr bwMode="auto">
          <a:xfrm>
            <a:off x="4237038" y="5321300"/>
            <a:ext cx="4449762" cy="850900"/>
          </a:xfrm>
          <a:prstGeom prst="rect">
            <a:avLst/>
          </a:prstGeom>
          <a:noFill/>
          <a:ln w="9525">
            <a:noFill/>
            <a:miter lim="800000"/>
            <a:headEnd/>
            <a:tailEnd/>
          </a:ln>
        </p:spPr>
      </p:pic>
      <p:pic>
        <p:nvPicPr>
          <p:cNvPr id="20486" name="Picture 20" descr="tarja lateral.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0638" y="0"/>
            <a:ext cx="3157538" cy="3584575"/>
          </a:xfrm>
          <a:prstGeom prst="rect">
            <a:avLst/>
          </a:prstGeom>
          <a:noFill/>
          <a:ln w="9525">
            <a:noFill/>
            <a:miter lim="800000"/>
            <a:headEnd/>
            <a:tailEnd/>
          </a:ln>
        </p:spPr>
      </p:pic>
      <p:sp>
        <p:nvSpPr>
          <p:cNvPr id="20487" name="TextBox 1"/>
          <p:cNvSpPr txBox="1">
            <a:spLocks noChangeArrowheads="1"/>
          </p:cNvSpPr>
          <p:nvPr/>
        </p:nvSpPr>
        <p:spPr bwMode="auto">
          <a:xfrm>
            <a:off x="2916238" y="4292600"/>
            <a:ext cx="5111750" cy="844550"/>
          </a:xfrm>
          <a:prstGeom prst="rect">
            <a:avLst/>
          </a:prstGeom>
          <a:noFill/>
          <a:ln w="9525">
            <a:noFill/>
            <a:miter lim="800000"/>
            <a:headEnd/>
            <a:tailEnd/>
          </a:ln>
        </p:spPr>
        <p:txBody>
          <a:bodyPr>
            <a:spAutoFit/>
          </a:bodyPr>
          <a:lstStyle/>
          <a:p>
            <a:pPr algn="ctr" eaLnBrk="0" hangingPunct="0">
              <a:spcBef>
                <a:spcPct val="20000"/>
              </a:spcBef>
            </a:pPr>
            <a:r>
              <a:rPr lang="pt-BR" altLang="fr-FR" sz="2000" i="0">
                <a:latin typeface="Comic Sans MS" pitchFamily="66" charset="0"/>
              </a:rPr>
              <a:t>Paris, novembre 2014</a:t>
            </a:r>
          </a:p>
          <a:p>
            <a:pPr algn="ctr" eaLnBrk="0" hangingPunct="0">
              <a:spcBef>
                <a:spcPct val="20000"/>
              </a:spcBef>
            </a:pPr>
            <a:r>
              <a:rPr lang="pt-BR" altLang="fr-FR" b="1" i="0">
                <a:latin typeface="Comic Sans MS" pitchFamily="66" charset="0"/>
              </a:rPr>
              <a:t>Cláudia Azevedo Versiani Veloso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655638" y="2268538"/>
            <a:ext cx="765175" cy="0"/>
          </a:xfrm>
          <a:prstGeom prst="rect">
            <a:avLst/>
          </a:prstGeom>
          <a:noFill/>
          <a:ln w="9525">
            <a:noFill/>
            <a:miter lim="800000"/>
            <a:headEnd/>
            <a:tailEnd/>
          </a:ln>
        </p:spPr>
        <p:txBody>
          <a:bodyPr wrap="none">
            <a:spAutoFit/>
          </a:bodyPr>
          <a:lstStyle/>
          <a:p>
            <a:pPr eaLnBrk="0" hangingPunct="0">
              <a:spcBef>
                <a:spcPct val="20000"/>
              </a:spcBef>
            </a:pPr>
            <a:endParaRPr lang="en-US" altLang="fr-FR"/>
          </a:p>
        </p:txBody>
      </p:sp>
      <p:pic>
        <p:nvPicPr>
          <p:cNvPr id="29698" name="Picture 63"/>
          <p:cNvPicPr>
            <a:picLocks noChangeAspect="1" noChangeArrowheads="1"/>
          </p:cNvPicPr>
          <p:nvPr/>
        </p:nvPicPr>
        <p:blipFill>
          <a:blip r:embed="rId2"/>
          <a:srcRect/>
          <a:stretch>
            <a:fillRect/>
          </a:stretch>
        </p:blipFill>
        <p:spPr bwMode="auto">
          <a:xfrm>
            <a:off x="0" y="549275"/>
            <a:ext cx="9144000" cy="1933575"/>
          </a:xfrm>
          <a:prstGeom prst="rect">
            <a:avLst/>
          </a:prstGeom>
          <a:noFill/>
          <a:ln w="9525">
            <a:noFill/>
            <a:miter lim="800000"/>
            <a:headEnd/>
            <a:tailEnd/>
          </a:ln>
        </p:spPr>
      </p:pic>
      <p:sp>
        <p:nvSpPr>
          <p:cNvPr id="29699" name="Text Box 64"/>
          <p:cNvSpPr txBox="1">
            <a:spLocks noChangeArrowheads="1"/>
          </p:cNvSpPr>
          <p:nvPr/>
        </p:nvSpPr>
        <p:spPr bwMode="auto">
          <a:xfrm>
            <a:off x="214313" y="2636838"/>
            <a:ext cx="8642350" cy="3243262"/>
          </a:xfrm>
          <a:prstGeom prst="rect">
            <a:avLst/>
          </a:prstGeom>
          <a:noFill/>
          <a:ln w="9525">
            <a:noFill/>
            <a:miter lim="800000"/>
            <a:headEnd/>
            <a:tailEnd/>
          </a:ln>
        </p:spPr>
        <p:txBody>
          <a:bodyPr>
            <a:spAutoFit/>
          </a:bodyPr>
          <a:lstStyle/>
          <a:p>
            <a:pPr marL="342900" indent="-342900" eaLnBrk="0" hangingPunct="0">
              <a:spcBef>
                <a:spcPct val="20000"/>
              </a:spcBef>
            </a:pPr>
            <a:endParaRPr lang="pt-BR" altLang="fr-FR" sz="2000" b="1" i="0">
              <a:solidFill>
                <a:srgbClr val="FF0000"/>
              </a:solidFill>
              <a:latin typeface="Comic Sans MS" pitchFamily="66" charset="0"/>
            </a:endParaRPr>
          </a:p>
          <a:p>
            <a:pPr marL="342900" indent="-342900" eaLnBrk="0" hangingPunct="0">
              <a:spcBef>
                <a:spcPct val="20000"/>
              </a:spcBef>
            </a:pPr>
            <a:r>
              <a:rPr lang="pt-BR" altLang="fr-FR" sz="2000" b="1" i="0">
                <a:solidFill>
                  <a:schemeClr val="accent2"/>
                </a:solidFill>
                <a:latin typeface="Comic Sans MS" pitchFamily="66" charset="0"/>
              </a:rPr>
              <a:t>3.1.1 – </a:t>
            </a:r>
            <a:r>
              <a:rPr lang="fr-FR" altLang="fr-FR" sz="2000" b="1" i="0">
                <a:solidFill>
                  <a:schemeClr val="accent2"/>
                </a:solidFill>
                <a:latin typeface="Comic Sans MS" pitchFamily="66" charset="0"/>
              </a:rPr>
              <a:t>Demande d’enregistrement du produit</a:t>
            </a:r>
          </a:p>
          <a:p>
            <a:pPr marL="342900" indent="-342900" eaLnBrk="0" hangingPunct="0">
              <a:spcBef>
                <a:spcPct val="20000"/>
              </a:spcBef>
            </a:pPr>
            <a:r>
              <a:rPr lang="fr-FR" altLang="fr-FR" sz="2000" b="1" i="0">
                <a:solidFill>
                  <a:schemeClr val="accent2"/>
                </a:solidFill>
                <a:latin typeface="Comic Sans MS" pitchFamily="66" charset="0"/>
              </a:rPr>
              <a:t>3.1.2 – S’applique en cas de modification de la composition ou du processus de fabrication d’un produit déjà enregistré. Le numéro d’enregistrement est maintenu.</a:t>
            </a:r>
          </a:p>
          <a:p>
            <a:pPr marL="342900" indent="-342900" eaLnBrk="0" hangingPunct="0">
              <a:spcBef>
                <a:spcPct val="20000"/>
              </a:spcBef>
            </a:pPr>
            <a:r>
              <a:rPr lang="fr-FR" altLang="fr-FR" sz="2000" b="1" i="0">
                <a:solidFill>
                  <a:schemeClr val="accent2"/>
                </a:solidFill>
                <a:latin typeface="Comic Sans MS" pitchFamily="66" charset="0"/>
              </a:rPr>
              <a:t>3.1.3 – S’applique en cas de modification exclusive du schéma. Le numéro d’enregistrement est maintenu.</a:t>
            </a:r>
          </a:p>
          <a:p>
            <a:pPr marL="342900" indent="-342900" eaLnBrk="0" hangingPunct="0">
              <a:spcBef>
                <a:spcPct val="20000"/>
              </a:spcBef>
            </a:pPr>
            <a:r>
              <a:rPr lang="fr-FR" altLang="fr-FR" sz="2000" b="1" i="0">
                <a:solidFill>
                  <a:schemeClr val="accent2"/>
                </a:solidFill>
                <a:latin typeface="Comic Sans MS" pitchFamily="66" charset="0"/>
              </a:rPr>
              <a:t>3.1.4 – S’applique en cas d’annulation de l’enregistrement.</a:t>
            </a:r>
          </a:p>
          <a:p>
            <a:pPr marL="342900" indent="-342900" eaLnBrk="0" hangingPunct="0">
              <a:spcBef>
                <a:spcPct val="20000"/>
              </a:spcBef>
            </a:pPr>
            <a:endParaRPr lang="pt-BR" altLang="fr-FR" i="0">
              <a:solidFill>
                <a:schemeClr val="accent2"/>
              </a:solidFill>
            </a:endParaRPr>
          </a:p>
        </p:txBody>
      </p:sp>
      <p:pic>
        <p:nvPicPr>
          <p:cNvPr id="29700"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2800" b="1" smtClean="0">
                <a:solidFill>
                  <a:schemeClr val="accent2"/>
                </a:solidFill>
                <a:latin typeface="Comic Sans MS" pitchFamily="66" charset="0"/>
              </a:rPr>
              <a:t>(Règlement Technique sur l’Identité et la Qualité des Fromages – Généralités, Décret MA 146/96</a:t>
            </a:r>
            <a:r>
              <a:rPr lang="fr-FR" altLang="fr-FR" sz="2800" smtClean="0">
                <a:solidFill>
                  <a:schemeClr val="accent2"/>
                </a:solidFill>
                <a:latin typeface="Comic Sans MS" pitchFamily="66" charset="0"/>
              </a:rPr>
              <a:t>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32098" name="Espaço Reservado para Texto 2"/>
          <p:cNvSpPr>
            <a:spLocks noGrp="1"/>
          </p:cNvSpPr>
          <p:nvPr>
            <p:ph type="body" idx="1"/>
          </p:nvPr>
        </p:nvSpPr>
        <p:spPr>
          <a:xfrm>
            <a:off x="107950" y="1700213"/>
            <a:ext cx="9036050" cy="576262"/>
          </a:xfrm>
        </p:spPr>
        <p:txBody>
          <a:bodyPr/>
          <a:lstStyle/>
          <a:p>
            <a:r>
              <a:rPr lang="pt-BR" altLang="fr-FR" sz="1800" smtClean="0">
                <a:solidFill>
                  <a:srgbClr val="000000"/>
                </a:solidFill>
                <a:latin typeface="Comic Sans MS" pitchFamily="66" charset="0"/>
              </a:rPr>
              <a:t>8. </a:t>
            </a:r>
            <a:r>
              <a:rPr lang="fr-FR" altLang="fr-FR" sz="1800" smtClean="0">
                <a:solidFill>
                  <a:srgbClr val="000000"/>
                </a:solidFill>
                <a:latin typeface="Comic Sans MS" pitchFamily="66" charset="0"/>
              </a:rPr>
              <a:t>Fromages fondus ou réélaborés et fromages traités UHT </a:t>
            </a:r>
            <a:r>
              <a:rPr lang="pt-BR" altLang="fr-FR" sz="1800" smtClean="0">
                <a:solidFill>
                  <a:srgbClr val="000000"/>
                </a:solidFill>
                <a:latin typeface="Comic Sans MS" pitchFamily="66" charset="0"/>
              </a:rPr>
              <a:t>ou UAT</a:t>
            </a:r>
          </a:p>
        </p:txBody>
      </p:sp>
      <p:graphicFrame>
        <p:nvGraphicFramePr>
          <p:cNvPr id="7" name="Espaço Reservado para Conteúdo 6"/>
          <p:cNvGraphicFramePr>
            <a:graphicFrameLocks noGrp="1"/>
          </p:cNvGraphicFramePr>
          <p:nvPr>
            <p:ph sz="half" idx="2"/>
          </p:nvPr>
        </p:nvGraphicFramePr>
        <p:xfrm>
          <a:off x="468313" y="2997200"/>
          <a:ext cx="7859712" cy="1749425"/>
        </p:xfrm>
        <a:graphic>
          <a:graphicData uri="http://schemas.openxmlformats.org/drawingml/2006/table">
            <a:tbl>
              <a:tblPr/>
              <a:tblGrid>
                <a:gridCol w="3930650"/>
                <a:gridCol w="3929062"/>
              </a:tblGrid>
              <a:tr h="37147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 M=100</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67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m=&lt;3 M=10</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32116"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body" idx="1"/>
          </p:nvPr>
        </p:nvSpPr>
        <p:spPr>
          <a:xfrm>
            <a:off x="261938" y="1628775"/>
            <a:ext cx="8642350" cy="4646613"/>
          </a:xfrm>
        </p:spPr>
        <p:txBody>
          <a:bodyPr/>
          <a:lstStyle/>
          <a:p>
            <a:pPr algn="just">
              <a:lnSpc>
                <a:spcPct val="80000"/>
              </a:lnSpc>
              <a:buFontTx/>
              <a:buNone/>
            </a:pPr>
            <a:endParaRPr lang="pt-BR" altLang="fr-FR" sz="2000" i="1" smtClean="0"/>
          </a:p>
          <a:p>
            <a:pPr algn="just">
              <a:lnSpc>
                <a:spcPct val="80000"/>
              </a:lnSpc>
            </a:pPr>
            <a:r>
              <a:rPr lang="fr-FR" altLang="fr-FR" sz="2000" b="1" smtClean="0">
                <a:latin typeface="Comic Sans MS" pitchFamily="66" charset="0"/>
              </a:rPr>
              <a:t>Champ d’application </a:t>
            </a:r>
            <a:r>
              <a:rPr lang="fr-FR" altLang="fr-FR" sz="2000" smtClean="0">
                <a:latin typeface="Comic Sans MS" pitchFamily="66" charset="0"/>
              </a:rPr>
              <a:t>: aliments produits, emballés et commercialisés prêts à être proposés au consommateur.</a:t>
            </a:r>
          </a:p>
          <a:p>
            <a:pPr algn="just">
              <a:lnSpc>
                <a:spcPct val="80000"/>
              </a:lnSpc>
              <a:buFontTx/>
              <a:buNone/>
            </a:pPr>
            <a:r>
              <a:rPr lang="fr-FR" altLang="fr-FR" sz="2000" smtClean="0">
                <a:latin typeface="Comic Sans MS" pitchFamily="66" charset="0"/>
              </a:rPr>
              <a:t>	</a:t>
            </a:r>
          </a:p>
          <a:p>
            <a:pPr algn="just">
              <a:lnSpc>
                <a:spcPct val="80000"/>
              </a:lnSpc>
              <a:buFontTx/>
              <a:buNone/>
            </a:pPr>
            <a:r>
              <a:rPr lang="fr-FR" altLang="fr-FR" sz="2000" b="1" smtClean="0">
                <a:latin typeface="Comic Sans MS" pitchFamily="66" charset="0"/>
              </a:rPr>
              <a:t>   Il a un caractère optionnel</a:t>
            </a:r>
          </a:p>
          <a:p>
            <a:pPr algn="just">
              <a:lnSpc>
                <a:spcPct val="80000"/>
              </a:lnSpc>
              <a:buFontTx/>
              <a:buNone/>
            </a:pPr>
            <a:endParaRPr lang="fr-FR" altLang="fr-FR" sz="2000" smtClean="0">
              <a:latin typeface="Comic Sans MS" pitchFamily="66" charset="0"/>
            </a:endParaRPr>
          </a:p>
          <a:p>
            <a:pPr algn="just">
              <a:lnSpc>
                <a:spcPct val="80000"/>
              </a:lnSpc>
            </a:pPr>
            <a:r>
              <a:rPr lang="fr-FR" altLang="fr-FR" sz="2000" b="1" smtClean="0">
                <a:latin typeface="Comic Sans MS" pitchFamily="66" charset="0"/>
              </a:rPr>
              <a:t>Définitions :</a:t>
            </a:r>
          </a:p>
          <a:p>
            <a:pPr algn="just">
              <a:lnSpc>
                <a:spcPct val="80000"/>
              </a:lnSpc>
            </a:pPr>
            <a:r>
              <a:rPr lang="fr-FR" altLang="fr-FR" sz="2000" u="sng" smtClean="0">
                <a:latin typeface="Comic Sans MS" pitchFamily="66" charset="0"/>
              </a:rPr>
              <a:t>Information Nutritionnelle Complémentaire </a:t>
            </a:r>
            <a:r>
              <a:rPr lang="fr-FR" altLang="fr-FR" sz="2000" smtClean="0">
                <a:latin typeface="Comic Sans MS" pitchFamily="66" charset="0"/>
              </a:rPr>
              <a:t>: toute représentation qui affirme, suggère ou implique qu’un aliment possède une ou plusieurs </a:t>
            </a:r>
            <a:r>
              <a:rPr lang="fr-FR" altLang="fr-FR" sz="2000" b="1" smtClean="0">
                <a:latin typeface="Comic Sans MS" pitchFamily="66" charset="0"/>
              </a:rPr>
              <a:t>propriétés nutritionnelles particulières</a:t>
            </a:r>
            <a:r>
              <a:rPr lang="fr-FR" altLang="fr-FR" sz="2000" smtClean="0">
                <a:latin typeface="Comic Sans MS" pitchFamily="66" charset="0"/>
              </a:rPr>
              <a:t>, relativement </a:t>
            </a:r>
            <a:r>
              <a:rPr lang="fr-FR" altLang="fr-FR" sz="2000" b="1" smtClean="0">
                <a:latin typeface="Comic Sans MS" pitchFamily="66" charset="0"/>
              </a:rPr>
              <a:t>à sa valeur énergétique, sa teneur en protéines, graisses, hydrates de carbone, fibres alimentaires, vitamines et/ou minéraux</a:t>
            </a:r>
          </a:p>
          <a:p>
            <a:pPr algn="just">
              <a:lnSpc>
                <a:spcPct val="80000"/>
              </a:lnSpc>
              <a:buFontTx/>
              <a:buNone/>
            </a:pPr>
            <a:r>
              <a:rPr lang="fr-FR" altLang="fr-FR" sz="2400" smtClean="0">
                <a:latin typeface="Comic Sans MS" pitchFamily="66" charset="0"/>
              </a:rPr>
              <a:t>	</a:t>
            </a:r>
            <a:r>
              <a:rPr lang="fr-FR" altLang="fr-FR" sz="2400" b="1" smtClean="0">
                <a:solidFill>
                  <a:schemeClr val="accent2"/>
                </a:solidFill>
                <a:latin typeface="Comic Sans MS" pitchFamily="66" charset="0"/>
              </a:rPr>
              <a:t> (exemples : matières grasses totales réduites, source de fibres alimentaires, riche en vitamine D, etc.).</a:t>
            </a:r>
          </a:p>
        </p:txBody>
      </p:sp>
      <p:sp>
        <p:nvSpPr>
          <p:cNvPr id="133122" name="Text Box 3"/>
          <p:cNvSpPr txBox="1">
            <a:spLocks noChangeArrowheads="1"/>
          </p:cNvSpPr>
          <p:nvPr/>
        </p:nvSpPr>
        <p:spPr bwMode="auto">
          <a:xfrm>
            <a:off x="0" y="0"/>
            <a:ext cx="9144000" cy="1538288"/>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sz="3200" b="1" i="0">
                <a:solidFill>
                  <a:schemeClr val="accent2"/>
                </a:solidFill>
                <a:latin typeface="Comic Sans MS" pitchFamily="66" charset="0"/>
              </a:rPr>
              <a:t>RÉSOLUTION RDC ANVISA/MS </a:t>
            </a:r>
            <a:br>
              <a:rPr lang="fr-FR" altLang="fr-FR" sz="3200" b="1" i="0">
                <a:solidFill>
                  <a:schemeClr val="accent2"/>
                </a:solidFill>
                <a:latin typeface="Comic Sans MS" pitchFamily="66" charset="0"/>
              </a:rPr>
            </a:br>
            <a:r>
              <a:rPr lang="fr-FR" altLang="fr-FR" sz="3200" b="1" i="0">
                <a:solidFill>
                  <a:schemeClr val="accent2"/>
                </a:solidFill>
                <a:latin typeface="Comic Sans MS" pitchFamily="66" charset="0"/>
              </a:rPr>
              <a:t>Nº 54/2012 </a:t>
            </a:r>
          </a:p>
          <a:p>
            <a:pPr algn="ctr">
              <a:spcBef>
                <a:spcPct val="50000"/>
              </a:spcBef>
            </a:pPr>
            <a:r>
              <a:rPr lang="fr-FR" altLang="fr-FR" sz="2000" b="1" i="0">
                <a:solidFill>
                  <a:schemeClr val="accent2"/>
                </a:solidFill>
                <a:latin typeface="Comic Sans MS" pitchFamily="66" charset="0"/>
              </a:rPr>
              <a:t> INFORMATION NUTRITIONNELLE COMPLÉMENTAIRE (INC)</a:t>
            </a:r>
          </a:p>
        </p:txBody>
      </p:sp>
      <p:pic>
        <p:nvPicPr>
          <p:cNvPr id="133123" name="Picture 27" descr="barrado.jpg"/>
          <p:cNvPicPr>
            <a:picLocks noChangeAspect="1"/>
          </p:cNvPicPr>
          <p:nvPr/>
        </p:nvPicPr>
        <p:blipFill>
          <a:blip r:embed="rId2"/>
          <a:srcRect/>
          <a:stretch>
            <a:fillRect/>
          </a:stretch>
        </p:blipFill>
        <p:spPr bwMode="auto">
          <a:xfrm>
            <a:off x="0" y="5949950"/>
            <a:ext cx="9144000"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body" idx="1"/>
          </p:nvPr>
        </p:nvSpPr>
        <p:spPr>
          <a:xfrm>
            <a:off x="0" y="1268413"/>
            <a:ext cx="8964613" cy="5006975"/>
          </a:xfrm>
        </p:spPr>
        <p:txBody>
          <a:bodyPr/>
          <a:lstStyle/>
          <a:p>
            <a:pPr algn="just">
              <a:lnSpc>
                <a:spcPct val="80000"/>
              </a:lnSpc>
              <a:buFontTx/>
              <a:buNone/>
            </a:pPr>
            <a:endParaRPr lang="fr-FR" altLang="fr-FR" sz="1000" smtClean="0"/>
          </a:p>
          <a:p>
            <a:pPr>
              <a:buFontTx/>
              <a:buNone/>
            </a:pPr>
            <a:r>
              <a:rPr lang="fr-FR" altLang="fr-FR" b="1" smtClean="0">
                <a:latin typeface="Comic Sans MS" pitchFamily="66" charset="0"/>
              </a:rPr>
              <a:t>L’INC peut être présentée en : </a:t>
            </a:r>
          </a:p>
          <a:p>
            <a:pPr>
              <a:buFontTx/>
              <a:buNone/>
            </a:pPr>
            <a:r>
              <a:rPr lang="fr-FR" altLang="fr-FR" sz="2000" b="1" smtClean="0">
                <a:solidFill>
                  <a:srgbClr val="FF0000"/>
                </a:solidFill>
                <a:latin typeface="Comic Sans MS" pitchFamily="66" charset="0"/>
              </a:rPr>
              <a:t>Teneur absolue : </a:t>
            </a:r>
            <a:r>
              <a:rPr lang="fr-FR" altLang="fr-FR" sz="2000" b="1" smtClean="0">
                <a:latin typeface="Comic Sans MS" pitchFamily="66" charset="0"/>
              </a:rPr>
              <a:t>c’est l’INC qui décrit le niveau et/ou la quantité d’un ou de plusieurs nutriments et/ou la valeur énergétique contenue dans l’aliment.</a:t>
            </a:r>
          </a:p>
          <a:p>
            <a:pPr>
              <a:buFontTx/>
              <a:buNone/>
            </a:pPr>
            <a:r>
              <a:rPr lang="fr-FR" altLang="fr-FR" sz="2000" b="1" smtClean="0">
                <a:solidFill>
                  <a:srgbClr val="FF0000"/>
                </a:solidFill>
                <a:latin typeface="Comic Sans MS" pitchFamily="66" charset="0"/>
              </a:rPr>
              <a:t>Teneur comparative : </a:t>
            </a:r>
            <a:r>
              <a:rPr lang="fr-FR" altLang="fr-FR" sz="2000" b="1" smtClean="0">
                <a:latin typeface="Comic Sans MS" pitchFamily="66" charset="0"/>
              </a:rPr>
              <a:t>c’est l’INC qui compare les niveaux du ou des mêmes nutriments et/ou la valeur énergétique de l’aliment objet de l’allégation par rapport à l’aliment de référence.</a:t>
            </a:r>
          </a:p>
          <a:p>
            <a:pPr>
              <a:buFontTx/>
              <a:buNone/>
            </a:pPr>
            <a:r>
              <a:rPr lang="fr-FR" altLang="fr-FR" sz="2000" b="1" smtClean="0">
                <a:latin typeface="Comic Sans MS" pitchFamily="66" charset="0"/>
              </a:rPr>
              <a:t>         </a:t>
            </a:r>
            <a:r>
              <a:rPr lang="fr-FR" altLang="fr-FR" sz="2000" b="1" smtClean="0">
                <a:solidFill>
                  <a:srgbClr val="002060"/>
                </a:solidFill>
                <a:latin typeface="Comic Sans MS" pitchFamily="66" charset="0"/>
              </a:rPr>
              <a:t>Aliment de référence : </a:t>
            </a:r>
            <a:r>
              <a:rPr lang="fr-FR" altLang="fr-FR" sz="2000" b="1" smtClean="0">
                <a:latin typeface="Comic Sans MS" pitchFamily="66" charset="0"/>
              </a:rPr>
              <a:t>il s’agit de la version standard du même aliment qui utilise l’INC comparative et qui sert de modèle de comparaison pour réaliser et mettre en évidence une modification nutritionnelle associée spécifiquement à l’attribut comparatif « réduit » ou « augmenté »".</a:t>
            </a:r>
          </a:p>
          <a:p>
            <a:pPr algn="just">
              <a:lnSpc>
                <a:spcPct val="80000"/>
              </a:lnSpc>
              <a:buFontTx/>
              <a:buNone/>
            </a:pPr>
            <a:endParaRPr lang="fr-FR" altLang="fr-FR" sz="2000" b="1" i="1" smtClean="0">
              <a:latin typeface="Comic Sans MS" pitchFamily="66" charset="0"/>
            </a:endParaRPr>
          </a:p>
        </p:txBody>
      </p:sp>
      <p:sp>
        <p:nvSpPr>
          <p:cNvPr id="134146" name="Text Box 3"/>
          <p:cNvSpPr txBox="1">
            <a:spLocks noChangeArrowheads="1"/>
          </p:cNvSpPr>
          <p:nvPr/>
        </p:nvSpPr>
        <p:spPr bwMode="auto">
          <a:xfrm>
            <a:off x="0" y="0"/>
            <a:ext cx="9144000" cy="1538288"/>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sz="3200" b="1" i="0">
                <a:solidFill>
                  <a:schemeClr val="accent2"/>
                </a:solidFill>
                <a:latin typeface="Comic Sans MS" pitchFamily="66" charset="0"/>
              </a:rPr>
              <a:t>RÉSOLUTION RDC ANVISA/MS Nº 54/2012 </a:t>
            </a:r>
          </a:p>
          <a:p>
            <a:pPr algn="ctr">
              <a:spcBef>
                <a:spcPct val="50000"/>
              </a:spcBef>
            </a:pPr>
            <a:r>
              <a:rPr lang="fr-FR" altLang="fr-FR" sz="2000" b="1" i="0">
                <a:solidFill>
                  <a:schemeClr val="accent2"/>
                </a:solidFill>
                <a:latin typeface="Comic Sans MS" pitchFamily="66" charset="0"/>
              </a:rPr>
              <a:t> INFORMATION NUTRITIONNELLE COMPLÉMENTAIRE </a:t>
            </a:r>
            <a:r>
              <a:rPr lang="pt-BR" altLang="fr-FR" sz="2000" b="1" i="0">
                <a:solidFill>
                  <a:schemeClr val="accent2"/>
                </a:solidFill>
                <a:latin typeface="Comic Sans MS" pitchFamily="66" charset="0"/>
              </a:rPr>
              <a:t>(INC)</a:t>
            </a:r>
          </a:p>
        </p:txBody>
      </p:sp>
      <p:pic>
        <p:nvPicPr>
          <p:cNvPr id="134147"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body" idx="1"/>
          </p:nvPr>
        </p:nvSpPr>
        <p:spPr>
          <a:xfrm>
            <a:off x="0" y="1268413"/>
            <a:ext cx="8964613" cy="5006975"/>
          </a:xfrm>
        </p:spPr>
        <p:txBody>
          <a:bodyPr/>
          <a:lstStyle/>
          <a:p>
            <a:pPr>
              <a:buFontTx/>
              <a:buNone/>
            </a:pPr>
            <a:endParaRPr lang="fr-FR" altLang="fr-FR" sz="1600" b="1" smtClean="0">
              <a:solidFill>
                <a:srgbClr val="FF0000"/>
              </a:solidFill>
              <a:latin typeface="Comic Sans MS" pitchFamily="66" charset="0"/>
            </a:endParaRPr>
          </a:p>
          <a:p>
            <a:pPr algn="ctr">
              <a:buFontTx/>
              <a:buNone/>
            </a:pPr>
            <a:r>
              <a:rPr lang="fr-FR" altLang="fr-FR" sz="1600" b="1" smtClean="0">
                <a:solidFill>
                  <a:srgbClr val="FF0000"/>
                </a:solidFill>
                <a:latin typeface="Comic Sans MS" pitchFamily="66" charset="0"/>
              </a:rPr>
              <a:t>CRITÈRES POUR L’UTILISATION DE L’INFORMATION </a:t>
            </a:r>
            <a:br>
              <a:rPr lang="fr-FR" altLang="fr-FR" sz="1600" b="1" smtClean="0">
                <a:solidFill>
                  <a:srgbClr val="FF0000"/>
                </a:solidFill>
                <a:latin typeface="Comic Sans MS" pitchFamily="66" charset="0"/>
              </a:rPr>
            </a:br>
            <a:r>
              <a:rPr lang="fr-FR" altLang="fr-FR" sz="1600" b="1" smtClean="0">
                <a:solidFill>
                  <a:srgbClr val="FF0000"/>
                </a:solidFill>
                <a:latin typeface="Comic Sans MS" pitchFamily="66" charset="0"/>
              </a:rPr>
              <a:t>NUTRITIONNELLE COMPLÉMENTAIRE</a:t>
            </a:r>
          </a:p>
          <a:p>
            <a:pPr>
              <a:buFontTx/>
              <a:buNone/>
            </a:pPr>
            <a:endParaRPr lang="fr-FR" altLang="fr-FR" sz="1000" smtClean="0">
              <a:solidFill>
                <a:srgbClr val="FF0000"/>
              </a:solidFill>
            </a:endParaRPr>
          </a:p>
          <a:p>
            <a:r>
              <a:rPr lang="fr-FR" altLang="fr-FR" sz="1600" smtClean="0">
                <a:latin typeface="Comic Sans MS" pitchFamily="66" charset="0"/>
              </a:rPr>
              <a:t>Lorsqu’elle est présente, l’INC doit </a:t>
            </a:r>
            <a:r>
              <a:rPr lang="fr-FR" altLang="fr-FR" sz="1600" b="1" smtClean="0">
                <a:solidFill>
                  <a:schemeClr val="accent2"/>
                </a:solidFill>
                <a:latin typeface="Comic Sans MS" pitchFamily="66" charset="0"/>
              </a:rPr>
              <a:t>contenir les informations nutritionnelles obligatoires.</a:t>
            </a:r>
          </a:p>
          <a:p>
            <a:endParaRPr lang="fr-FR" altLang="fr-FR" sz="1600" b="1" smtClean="0">
              <a:solidFill>
                <a:schemeClr val="accent2"/>
              </a:solidFill>
              <a:latin typeface="Comic Sans MS" pitchFamily="66" charset="0"/>
            </a:endParaRPr>
          </a:p>
          <a:p>
            <a:r>
              <a:rPr lang="fr-FR" altLang="fr-FR" sz="1600" smtClean="0">
                <a:latin typeface="Comic Sans MS" pitchFamily="66" charset="0"/>
              </a:rPr>
              <a:t>La quantité de </a:t>
            </a:r>
            <a:r>
              <a:rPr lang="fr-FR" altLang="fr-FR" sz="1600" b="1" smtClean="0">
                <a:latin typeface="Comic Sans MS" pitchFamily="66" charset="0"/>
              </a:rPr>
              <a:t>tout nutriment </a:t>
            </a:r>
            <a:r>
              <a:rPr lang="fr-FR" altLang="fr-FR" sz="1600" smtClean="0">
                <a:latin typeface="Comic Sans MS" pitchFamily="66" charset="0"/>
              </a:rPr>
              <a:t>faisant l’</a:t>
            </a:r>
            <a:r>
              <a:rPr lang="fr-FR" altLang="fr-FR" sz="1600" b="1" smtClean="0">
                <a:latin typeface="Comic Sans MS" pitchFamily="66" charset="0"/>
              </a:rPr>
              <a:t>objet d’une INC</a:t>
            </a:r>
            <a:r>
              <a:rPr lang="fr-FR" altLang="fr-FR" sz="1600" smtClean="0">
                <a:latin typeface="Comic Sans MS" pitchFamily="66" charset="0"/>
              </a:rPr>
              <a:t> doit être obligatoirement inscrite sur le tableau des informations nutritionnelles.</a:t>
            </a:r>
          </a:p>
          <a:p>
            <a:r>
              <a:rPr lang="fr-FR" altLang="fr-FR" sz="1600" smtClean="0">
                <a:latin typeface="Comic Sans MS" pitchFamily="66" charset="0"/>
              </a:rPr>
              <a:t>Pour les attributs </a:t>
            </a:r>
            <a:r>
              <a:rPr lang="fr-FR" altLang="fr-FR" sz="1600" b="1" smtClean="0">
                <a:latin typeface="Comic Sans MS" pitchFamily="66" charset="0"/>
              </a:rPr>
              <a:t>"fonte" (source) et "alto teor" (teneur élevée),</a:t>
            </a:r>
            <a:r>
              <a:rPr lang="fr-FR" altLang="fr-FR" sz="1600" smtClean="0">
                <a:latin typeface="Comic Sans MS" pitchFamily="66" charset="0"/>
              </a:rPr>
              <a:t> </a:t>
            </a:r>
            <a:r>
              <a:rPr lang="fr-FR" altLang="fr-FR" sz="1600" b="1" smtClean="0">
                <a:latin typeface="Comic Sans MS" pitchFamily="66" charset="0"/>
              </a:rPr>
              <a:t>on ne peut pas </a:t>
            </a:r>
            <a:r>
              <a:rPr lang="fr-FR" altLang="fr-FR" sz="1600" smtClean="0">
                <a:latin typeface="Comic Sans MS" pitchFamily="66" charset="0"/>
              </a:rPr>
              <a:t>prendre en compte </a:t>
            </a:r>
            <a:r>
              <a:rPr lang="fr-FR" altLang="fr-FR" sz="1600" b="1" smtClean="0">
                <a:latin typeface="Comic Sans MS" pitchFamily="66" charset="0"/>
              </a:rPr>
              <a:t>dans le calcul de l’INC</a:t>
            </a:r>
            <a:r>
              <a:rPr lang="fr-FR" altLang="fr-FR" sz="1600" smtClean="0">
                <a:latin typeface="Comic Sans MS" pitchFamily="66" charset="0"/>
              </a:rPr>
              <a:t> </a:t>
            </a:r>
            <a:r>
              <a:rPr lang="fr-FR" altLang="fr-FR" sz="1600" b="1" smtClean="0">
                <a:latin typeface="Comic Sans MS" pitchFamily="66" charset="0"/>
              </a:rPr>
              <a:t>l’apport nutritionnel des ingrédients ajoutés </a:t>
            </a:r>
            <a:r>
              <a:rPr lang="fr-FR" altLang="fr-FR" sz="1600" smtClean="0">
                <a:latin typeface="Comic Sans MS" pitchFamily="66" charset="0"/>
              </a:rPr>
              <a:t>selon </a:t>
            </a:r>
            <a:r>
              <a:rPr lang="fr-FR" altLang="fr-FR" sz="1600" b="1" smtClean="0">
                <a:latin typeface="Comic Sans MS" pitchFamily="66" charset="0"/>
              </a:rPr>
              <a:t>les consignes de préparation.</a:t>
            </a:r>
          </a:p>
          <a:p>
            <a:r>
              <a:rPr lang="fr-FR" altLang="fr-FR" sz="1600" smtClean="0">
                <a:latin typeface="Comic Sans MS" pitchFamily="66" charset="0"/>
              </a:rPr>
              <a:t>En cas d’inscription pour les attributs </a:t>
            </a:r>
            <a:r>
              <a:rPr lang="fr-FR" altLang="fr-FR" sz="1600" b="1" smtClean="0">
                <a:latin typeface="Comic Sans MS" pitchFamily="66" charset="0"/>
              </a:rPr>
              <a:t>"baixo" (faible), "não contém" (ne contient pas) et "sem adição de" (sans adjonction de),</a:t>
            </a:r>
            <a:r>
              <a:rPr lang="fr-FR" altLang="fr-FR" sz="1600" smtClean="0">
                <a:latin typeface="Comic Sans MS" pitchFamily="66" charset="0"/>
              </a:rPr>
              <a:t> il faut tenir compte dans </a:t>
            </a:r>
            <a:r>
              <a:rPr lang="fr-FR" altLang="fr-FR" sz="1600" b="1" smtClean="0">
                <a:latin typeface="Comic Sans MS" pitchFamily="66" charset="0"/>
              </a:rPr>
              <a:t>le calcul de l’INC</a:t>
            </a:r>
            <a:r>
              <a:rPr lang="fr-FR" altLang="fr-FR" sz="1600" smtClean="0">
                <a:latin typeface="Comic Sans MS" pitchFamily="66" charset="0"/>
              </a:rPr>
              <a:t> de </a:t>
            </a:r>
            <a:r>
              <a:rPr lang="fr-FR" altLang="fr-FR" sz="1600" b="1" smtClean="0">
                <a:latin typeface="Comic Sans MS" pitchFamily="66" charset="0"/>
              </a:rPr>
              <a:t>l’apport nutritionnel des ingrédients ajoutés selon les consignes de préparation.</a:t>
            </a:r>
          </a:p>
          <a:p>
            <a:endParaRPr lang="fr-FR" altLang="fr-FR" sz="1600" b="1" smtClean="0">
              <a:latin typeface="Comic Sans MS" pitchFamily="66" charset="0"/>
            </a:endParaRPr>
          </a:p>
          <a:p>
            <a:pPr algn="just">
              <a:lnSpc>
                <a:spcPct val="80000"/>
              </a:lnSpc>
              <a:buFontTx/>
              <a:buNone/>
            </a:pPr>
            <a:endParaRPr lang="fr-FR" altLang="fr-FR" sz="2000" b="1" i="1" smtClean="0">
              <a:latin typeface="Comic Sans MS" pitchFamily="66" charset="0"/>
            </a:endParaRPr>
          </a:p>
        </p:txBody>
      </p:sp>
      <p:sp>
        <p:nvSpPr>
          <p:cNvPr id="135170" name="Text Box 3"/>
          <p:cNvSpPr txBox="1">
            <a:spLocks noChangeArrowheads="1"/>
          </p:cNvSpPr>
          <p:nvPr/>
        </p:nvSpPr>
        <p:spPr bwMode="auto">
          <a:xfrm>
            <a:off x="0" y="0"/>
            <a:ext cx="9144000" cy="1416050"/>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sz="2800" b="1" i="0">
                <a:solidFill>
                  <a:schemeClr val="accent2"/>
                </a:solidFill>
                <a:latin typeface="Comic Sans MS" pitchFamily="66" charset="0"/>
              </a:rPr>
              <a:t>RÉSOLUTION RDC ANVISA/MS </a:t>
            </a:r>
            <a:br>
              <a:rPr lang="fr-FR" altLang="fr-FR" sz="2800" b="1" i="0">
                <a:solidFill>
                  <a:schemeClr val="accent2"/>
                </a:solidFill>
                <a:latin typeface="Comic Sans MS" pitchFamily="66" charset="0"/>
              </a:rPr>
            </a:br>
            <a:r>
              <a:rPr lang="fr-FR" altLang="fr-FR" sz="2800" b="1" i="0">
                <a:solidFill>
                  <a:schemeClr val="accent2"/>
                </a:solidFill>
                <a:latin typeface="Comic Sans MS" pitchFamily="66" charset="0"/>
              </a:rPr>
              <a:t>Nº 54/2012 </a:t>
            </a:r>
          </a:p>
          <a:p>
            <a:pPr algn="ctr">
              <a:spcBef>
                <a:spcPct val="50000"/>
              </a:spcBef>
            </a:pPr>
            <a:r>
              <a:rPr lang="fr-FR" altLang="fr-FR" sz="2000" b="1" i="0">
                <a:solidFill>
                  <a:schemeClr val="accent2"/>
                </a:solidFill>
                <a:latin typeface="Comic Sans MS" pitchFamily="66" charset="0"/>
              </a:rPr>
              <a:t> INFORMATION NUTRITIONNELLE COMPLÉMENTAIRE (INC)</a:t>
            </a:r>
          </a:p>
        </p:txBody>
      </p:sp>
      <p:pic>
        <p:nvPicPr>
          <p:cNvPr id="135171"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ítulo 1"/>
          <p:cNvSpPr>
            <a:spLocks noGrp="1"/>
          </p:cNvSpPr>
          <p:nvPr>
            <p:ph type="title"/>
          </p:nvPr>
        </p:nvSpPr>
        <p:spPr>
          <a:xfrm>
            <a:off x="0" y="188913"/>
            <a:ext cx="9144000" cy="1143000"/>
          </a:xfrm>
        </p:spPr>
        <p:txBody>
          <a:bodyPr/>
          <a:lstStyle/>
          <a:p>
            <a:pPr eaLnBrk="1" hangingPunct="1">
              <a:spcBef>
                <a:spcPct val="50000"/>
              </a:spcBef>
            </a:pPr>
            <a:r>
              <a:rPr lang="fr-FR" altLang="fr-FR" sz="3200" b="1" smtClean="0">
                <a:solidFill>
                  <a:schemeClr val="accent2"/>
                </a:solidFill>
                <a:latin typeface="Comic Sans MS" pitchFamily="66" charset="0"/>
                <a:cs typeface="Arial" charset="0"/>
              </a:rPr>
              <a:t>RÉSOLUTION RDC ANVISA/MS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Nº 54/2012 </a:t>
            </a:r>
            <a:br>
              <a:rPr lang="fr-FR" altLang="fr-FR" sz="3200" b="1" smtClean="0">
                <a:solidFill>
                  <a:schemeClr val="accent2"/>
                </a:solidFill>
                <a:latin typeface="Comic Sans MS" pitchFamily="66" charset="0"/>
                <a:cs typeface="Arial" charset="0"/>
              </a:rPr>
            </a:br>
            <a:r>
              <a:rPr lang="fr-FR" altLang="fr-FR" sz="2000" b="1" smtClean="0">
                <a:solidFill>
                  <a:schemeClr val="accent2"/>
                </a:solidFill>
                <a:latin typeface="Comic Sans MS" pitchFamily="66" charset="0"/>
                <a:cs typeface="Arial" charset="0"/>
              </a:rPr>
              <a:t> INFORMATION NUTRITIONNELLE COMPLÉMENTAIRE </a:t>
            </a:r>
            <a:r>
              <a:rPr lang="pt-BR" altLang="fr-FR" sz="2000" b="1" smtClean="0">
                <a:solidFill>
                  <a:schemeClr val="accent2"/>
                </a:solidFill>
                <a:latin typeface="Comic Sans MS" pitchFamily="66" charset="0"/>
                <a:cs typeface="Arial" charset="0"/>
              </a:rPr>
              <a:t>(INC)</a:t>
            </a:r>
            <a:br>
              <a:rPr lang="pt-BR" altLang="fr-FR" sz="2000" b="1" smtClean="0">
                <a:solidFill>
                  <a:schemeClr val="accent2"/>
                </a:solidFill>
                <a:latin typeface="Comic Sans MS" pitchFamily="66" charset="0"/>
                <a:cs typeface="Arial" charset="0"/>
              </a:rPr>
            </a:br>
            <a:endParaRPr lang="pt-BR" altLang="fr-FR" sz="2000" smtClean="0"/>
          </a:p>
        </p:txBody>
      </p:sp>
      <p:sp>
        <p:nvSpPr>
          <p:cNvPr id="3" name="Espaço Reservado para Conteúdo 2"/>
          <p:cNvSpPr>
            <a:spLocks noGrp="1"/>
          </p:cNvSpPr>
          <p:nvPr>
            <p:ph idx="1"/>
          </p:nvPr>
        </p:nvSpPr>
        <p:spPr>
          <a:xfrm>
            <a:off x="323850" y="1196975"/>
            <a:ext cx="8229600" cy="4525963"/>
          </a:xfrm>
        </p:spPr>
        <p:txBody>
          <a:bodyPr/>
          <a:lstStyle/>
          <a:p>
            <a:pPr algn="just">
              <a:lnSpc>
                <a:spcPct val="80000"/>
              </a:lnSpc>
              <a:buFontTx/>
              <a:buNone/>
              <a:defRPr/>
            </a:pPr>
            <a:endParaRPr lang="pt-BR" altLang="fr-FR" sz="2000" b="1" dirty="0" smtClean="0">
              <a:latin typeface="Comic Sans MS" panose="030F0702030302020204" pitchFamily="66" charset="0"/>
            </a:endParaRPr>
          </a:p>
          <a:p>
            <a:pPr algn="just">
              <a:lnSpc>
                <a:spcPct val="80000"/>
              </a:lnSpc>
              <a:buFontTx/>
              <a:buNone/>
              <a:defRPr/>
            </a:pPr>
            <a:endParaRPr lang="pt-BR" altLang="fr-FR" sz="2000" b="1" dirty="0" smtClean="0">
              <a:latin typeface="Comic Sans MS" panose="030F0702030302020204" pitchFamily="66" charset="0"/>
            </a:endParaRPr>
          </a:p>
          <a:p>
            <a:pPr algn="just">
              <a:lnSpc>
                <a:spcPct val="80000"/>
              </a:lnSpc>
              <a:defRPr/>
            </a:pPr>
            <a:r>
              <a:rPr lang="fr-FR" altLang="fr-FR" sz="2000" dirty="0" smtClean="0">
                <a:latin typeface="Comic Sans MS" panose="030F0702030302020204" pitchFamily="66" charset="0"/>
              </a:rPr>
              <a:t>En cas d’information nutritionnelle complémentaire sur le type et/ou la quantité de matière grasse et/ou d’acides gras, la quantité de </a:t>
            </a:r>
            <a:r>
              <a:rPr lang="fr-FR" altLang="fr-FR" sz="2000" dirty="0" smtClean="0">
                <a:solidFill>
                  <a:srgbClr val="990000"/>
                </a:solidFill>
                <a:effectLst>
                  <a:outerShdw blurRad="38100" dist="38100" dir="2700000" algn="tl">
                    <a:srgbClr val="C0C0C0"/>
                  </a:outerShdw>
                </a:effectLst>
                <a:latin typeface="Comic Sans MS" panose="030F0702030302020204" pitchFamily="66" charset="0"/>
              </a:rPr>
              <a:t>graisses saturées, </a:t>
            </a:r>
            <a:r>
              <a:rPr lang="fr-FR" altLang="fr-FR" sz="2000" dirty="0" err="1" smtClean="0">
                <a:solidFill>
                  <a:srgbClr val="990000"/>
                </a:solidFill>
                <a:effectLst>
                  <a:outerShdw blurRad="38100" dist="38100" dir="2700000" algn="tl">
                    <a:srgbClr val="C0C0C0"/>
                  </a:outerShdw>
                </a:effectLst>
                <a:latin typeface="Comic Sans MS" panose="030F0702030302020204" pitchFamily="66" charset="0"/>
              </a:rPr>
              <a:t>trans</a:t>
            </a:r>
            <a:r>
              <a:rPr lang="fr-FR" altLang="fr-FR" sz="2000" dirty="0" smtClean="0">
                <a:latin typeface="Comic Sans MS" panose="030F0702030302020204" pitchFamily="66" charset="0"/>
              </a:rPr>
              <a:t>, </a:t>
            </a:r>
            <a:r>
              <a:rPr lang="fr-FR" altLang="fr-FR" sz="2000" b="1" dirty="0" err="1" smtClean="0">
                <a:solidFill>
                  <a:srgbClr val="990000"/>
                </a:solidFill>
                <a:effectLst>
                  <a:outerShdw blurRad="38100" dist="38100" dir="2700000" algn="tl">
                    <a:srgbClr val="C0C0C0"/>
                  </a:outerShdw>
                </a:effectLst>
                <a:latin typeface="Comic Sans MS" panose="030F0702030302020204" pitchFamily="66" charset="0"/>
              </a:rPr>
              <a:t>monoinsaturées</a:t>
            </a:r>
            <a:r>
              <a:rPr lang="fr-FR" altLang="fr-FR" sz="2000" dirty="0" smtClean="0">
                <a:latin typeface="Comic Sans MS" panose="030F0702030302020204" pitchFamily="66" charset="0"/>
              </a:rPr>
              <a:t>, </a:t>
            </a:r>
            <a:r>
              <a:rPr lang="fr-FR" altLang="fr-FR" sz="2000" b="1" dirty="0" smtClean="0">
                <a:solidFill>
                  <a:srgbClr val="990000"/>
                </a:solidFill>
                <a:effectLst>
                  <a:outerShdw blurRad="38100" dist="38100" dir="2700000" algn="tl">
                    <a:srgbClr val="C0C0C0"/>
                  </a:outerShdw>
                </a:effectLst>
                <a:latin typeface="Comic Sans MS" panose="030F0702030302020204" pitchFamily="66" charset="0"/>
              </a:rPr>
              <a:t>polyinsaturées </a:t>
            </a:r>
            <a:r>
              <a:rPr lang="fr-FR" altLang="fr-FR" sz="2000" dirty="0" smtClean="0">
                <a:latin typeface="Comic Sans MS" panose="030F0702030302020204" pitchFamily="66" charset="0"/>
              </a:rPr>
              <a:t>et le </a:t>
            </a:r>
            <a:r>
              <a:rPr lang="fr-FR" altLang="fr-FR" sz="2000" b="1" dirty="0" smtClean="0">
                <a:solidFill>
                  <a:srgbClr val="990000"/>
                </a:solidFill>
                <a:effectLst>
                  <a:outerShdw blurRad="38100" dist="38100" dir="2700000" algn="tl">
                    <a:srgbClr val="C0C0C0"/>
                  </a:outerShdw>
                </a:effectLst>
                <a:latin typeface="Comic Sans MS" panose="030F0702030302020204" pitchFamily="66" charset="0"/>
              </a:rPr>
              <a:t>cholestérol </a:t>
            </a:r>
            <a:r>
              <a:rPr lang="fr-FR" altLang="fr-FR" sz="2000" dirty="0" smtClean="0">
                <a:latin typeface="Comic Sans MS" panose="030F0702030302020204" pitchFamily="66" charset="0"/>
              </a:rPr>
              <a:t>doit être indiquée.</a:t>
            </a:r>
          </a:p>
          <a:p>
            <a:pPr algn="just">
              <a:lnSpc>
                <a:spcPct val="80000"/>
              </a:lnSpc>
              <a:buFontTx/>
              <a:buNone/>
              <a:defRPr/>
            </a:pPr>
            <a:r>
              <a:rPr lang="fr-FR" altLang="fr-FR" sz="2000" i="1" dirty="0" smtClean="0">
                <a:latin typeface="Comic Sans MS" panose="030F0702030302020204" pitchFamily="66" charset="0"/>
              </a:rPr>
              <a:t>	</a:t>
            </a:r>
          </a:p>
          <a:p>
            <a:pPr algn="just">
              <a:lnSpc>
                <a:spcPct val="80000"/>
              </a:lnSpc>
              <a:buFontTx/>
              <a:buNone/>
              <a:defRPr/>
            </a:pPr>
            <a:r>
              <a:rPr lang="fr-FR" altLang="fr-FR" sz="2000" i="1" dirty="0" smtClean="0"/>
              <a:t>	</a:t>
            </a: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Total de matières grasses... g, dont:</a:t>
            </a:r>
          </a:p>
          <a:p>
            <a:pPr algn="just">
              <a:lnSpc>
                <a:spcPct val="80000"/>
              </a:lnSpc>
              <a:buFontTx/>
              <a:buNone/>
              <a:defRPr/>
            </a:pP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graisses saturées... g</a:t>
            </a:r>
          </a:p>
          <a:p>
            <a:pPr algn="just">
              <a:lnSpc>
                <a:spcPct val="80000"/>
              </a:lnSpc>
              <a:buFontTx/>
              <a:buNone/>
              <a:defRPr/>
            </a:pP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graisses </a:t>
            </a:r>
            <a:r>
              <a:rPr lang="fr-FR" altLang="fr-FR" sz="2000" dirty="0" err="1" smtClean="0">
                <a:solidFill>
                  <a:schemeClr val="accent2"/>
                </a:solidFill>
                <a:effectLst>
                  <a:outerShdw blurRad="38100" dist="38100" dir="2700000" algn="tl">
                    <a:srgbClr val="C0C0C0"/>
                  </a:outerShdw>
                </a:effectLst>
                <a:latin typeface="Comic Sans MS" panose="030F0702030302020204" pitchFamily="66" charset="0"/>
              </a:rPr>
              <a:t>trans</a:t>
            </a: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 g</a:t>
            </a:r>
          </a:p>
          <a:p>
            <a:pPr algn="just">
              <a:lnSpc>
                <a:spcPct val="80000"/>
              </a:lnSpc>
              <a:buFontTx/>
              <a:buNone/>
              <a:defRPr/>
            </a:pP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graisses </a:t>
            </a:r>
            <a:r>
              <a:rPr lang="fr-FR" altLang="fr-FR" sz="2000" dirty="0" err="1" smtClean="0">
                <a:solidFill>
                  <a:schemeClr val="accent2"/>
                </a:solidFill>
                <a:effectLst>
                  <a:outerShdw blurRad="38100" dist="38100" dir="2700000" algn="tl">
                    <a:srgbClr val="C0C0C0"/>
                  </a:outerShdw>
                </a:effectLst>
                <a:latin typeface="Comic Sans MS" panose="030F0702030302020204" pitchFamily="66" charset="0"/>
              </a:rPr>
              <a:t>monoinsaturées</a:t>
            </a: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g</a:t>
            </a:r>
          </a:p>
          <a:p>
            <a:pPr algn="just">
              <a:lnSpc>
                <a:spcPct val="80000"/>
              </a:lnSpc>
              <a:buFontTx/>
              <a:buNone/>
              <a:defRPr/>
            </a:pP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graisses polyinsaturées... g</a:t>
            </a:r>
          </a:p>
          <a:p>
            <a:pPr algn="just">
              <a:lnSpc>
                <a:spcPct val="80000"/>
              </a:lnSpc>
              <a:buFontTx/>
              <a:buNone/>
              <a:defRPr/>
            </a:pPr>
            <a:r>
              <a:rPr lang="fr-FR" altLang="fr-FR" sz="2000" dirty="0" smtClean="0">
                <a:solidFill>
                  <a:schemeClr val="accent2"/>
                </a:solidFill>
                <a:effectLst>
                  <a:outerShdw blurRad="38100" dist="38100" dir="2700000" algn="tl">
                    <a:srgbClr val="C0C0C0"/>
                  </a:outerShdw>
                </a:effectLst>
                <a:latin typeface="Comic Sans MS" panose="030F0702030302020204" pitchFamily="66" charset="0"/>
              </a:rPr>
              <a:t>	cholestérol ... mg</a:t>
            </a:r>
          </a:p>
          <a:p>
            <a:pPr algn="just">
              <a:lnSpc>
                <a:spcPct val="80000"/>
              </a:lnSpc>
              <a:buFontTx/>
              <a:buNone/>
              <a:defRPr/>
            </a:pPr>
            <a:endParaRPr lang="fr-FR" altLang="fr-FR" sz="1800" dirty="0" smtClean="0">
              <a:solidFill>
                <a:schemeClr val="accent2"/>
              </a:solidFill>
              <a:effectLst>
                <a:outerShdw blurRad="38100" dist="38100" dir="2700000" algn="tl">
                  <a:srgbClr val="C0C0C0"/>
                </a:outerShdw>
              </a:effectLst>
            </a:endParaRPr>
          </a:p>
          <a:p>
            <a:pPr algn="just">
              <a:lnSpc>
                <a:spcPct val="80000"/>
              </a:lnSpc>
              <a:buFontTx/>
              <a:buNone/>
              <a:defRPr/>
            </a:pPr>
            <a:endParaRPr lang="pt-BR" altLang="fr-FR" sz="1800" dirty="0" smtClean="0">
              <a:solidFill>
                <a:schemeClr val="accent2"/>
              </a:solidFill>
              <a:effectLst>
                <a:outerShdw blurRad="38100" dist="38100" dir="2700000" algn="tl">
                  <a:srgbClr val="C0C0C0"/>
                </a:outerShdw>
              </a:effectLst>
            </a:endParaRPr>
          </a:p>
          <a:p>
            <a:pPr algn="just">
              <a:lnSpc>
                <a:spcPct val="80000"/>
              </a:lnSpc>
              <a:buFont typeface="Wingdings" panose="05000000000000000000" pitchFamily="2" charset="2"/>
              <a:buNone/>
              <a:defRPr/>
            </a:pPr>
            <a:endParaRPr lang="pt-BR" altLang="fr-FR" dirty="0" smtClean="0"/>
          </a:p>
          <a:p>
            <a:pPr algn="just">
              <a:lnSpc>
                <a:spcPct val="80000"/>
              </a:lnSpc>
              <a:buClr>
                <a:schemeClr val="tx1"/>
              </a:buClr>
              <a:buSzPct val="55000"/>
              <a:buFont typeface="Wingdings" panose="05000000000000000000" pitchFamily="2" charset="2"/>
              <a:buNone/>
              <a:defRPr/>
            </a:pPr>
            <a:endParaRPr lang="pt-BR" altLang="fr-FR" sz="3600" dirty="0" smtClean="0"/>
          </a:p>
          <a:p>
            <a:pPr>
              <a:defRPr/>
            </a:pPr>
            <a:endParaRPr lang="pt-BR" altLang="fr-FR" dirty="0" smtClean="0"/>
          </a:p>
        </p:txBody>
      </p:sp>
      <p:pic>
        <p:nvPicPr>
          <p:cNvPr id="136195"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body" idx="1"/>
          </p:nvPr>
        </p:nvSpPr>
        <p:spPr>
          <a:xfrm>
            <a:off x="250825" y="1484313"/>
            <a:ext cx="8642350" cy="4537075"/>
          </a:xfrm>
        </p:spPr>
        <p:txBody>
          <a:bodyPr/>
          <a:lstStyle/>
          <a:p>
            <a:pPr algn="just">
              <a:defRPr/>
            </a:pPr>
            <a:r>
              <a:rPr lang="fr-FR" altLang="fr-FR" sz="2400" dirty="0" smtClean="0">
                <a:latin typeface="Comic Sans MS" panose="030F0702030302020204" pitchFamily="66" charset="0"/>
              </a:rPr>
              <a:t>En cas d’information nutritionnelle complémentaire sur le type et/ou la quantité d’hydrates de carbone, la quantité d’hydrates de carbone/sucre doit être indiquée.</a:t>
            </a:r>
            <a:endParaRPr lang="fr-FR" altLang="fr-FR" sz="3500" dirty="0" smtClean="0">
              <a:latin typeface="Comic Sans MS" panose="030F0702030302020204" pitchFamily="66" charset="0"/>
            </a:endParaRPr>
          </a:p>
          <a:p>
            <a:pPr>
              <a:buFontTx/>
              <a:buNone/>
              <a:defRPr/>
            </a:pPr>
            <a:r>
              <a:rPr lang="fr-FR" altLang="fr-FR" sz="3500" i="1" dirty="0" smtClean="0">
                <a:latin typeface="Comic Sans MS" panose="030F0702030302020204" pitchFamily="66" charset="0"/>
              </a:rPr>
              <a:t>	</a:t>
            </a:r>
            <a:r>
              <a:rPr lang="fr-FR" altLang="fr-FR" sz="2400" dirty="0" smtClean="0">
                <a:solidFill>
                  <a:srgbClr val="990000"/>
                </a:solidFill>
                <a:effectLst>
                  <a:outerShdw blurRad="38100" dist="38100" dir="2700000" algn="tl">
                    <a:srgbClr val="C0C0C0"/>
                  </a:outerShdw>
                </a:effectLst>
                <a:latin typeface="Comic Sans MS" panose="030F0702030302020204" pitchFamily="66" charset="0"/>
              </a:rPr>
              <a:t>Hydrates de carbone... g, dont :</a:t>
            </a:r>
          </a:p>
          <a:p>
            <a:pPr>
              <a:buFontTx/>
              <a:buNone/>
              <a:defRPr/>
            </a:pPr>
            <a:r>
              <a:rPr lang="fr-FR" altLang="fr-FR" sz="2400" dirty="0" smtClean="0">
                <a:solidFill>
                  <a:srgbClr val="990000"/>
                </a:solidFill>
                <a:effectLst>
                  <a:outerShdw blurRad="38100" dist="38100" dir="2700000" algn="tl">
                    <a:srgbClr val="C0C0C0"/>
                  </a:outerShdw>
                </a:effectLst>
                <a:latin typeface="Comic Sans MS" panose="030F0702030302020204" pitchFamily="66" charset="0"/>
              </a:rPr>
              <a:t>	sucres ... g</a:t>
            </a:r>
          </a:p>
          <a:p>
            <a:pPr>
              <a:buFontTx/>
              <a:buNone/>
              <a:defRPr/>
            </a:pPr>
            <a:r>
              <a:rPr lang="fr-FR" altLang="fr-FR" sz="2400" dirty="0" smtClean="0">
                <a:solidFill>
                  <a:srgbClr val="990000"/>
                </a:solidFill>
                <a:effectLst>
                  <a:outerShdw blurRad="38100" dist="38100" dir="2700000" algn="tl">
                    <a:srgbClr val="C0C0C0"/>
                  </a:outerShdw>
                </a:effectLst>
                <a:latin typeface="Comic Sans MS" panose="030F0702030302020204" pitchFamily="66" charset="0"/>
              </a:rPr>
              <a:t>	polyols ... g</a:t>
            </a:r>
          </a:p>
          <a:p>
            <a:pPr>
              <a:buFontTx/>
              <a:buNone/>
              <a:defRPr/>
            </a:pPr>
            <a:r>
              <a:rPr lang="fr-FR" altLang="fr-FR" sz="2400" dirty="0" smtClean="0">
                <a:solidFill>
                  <a:srgbClr val="990000"/>
                </a:solidFill>
                <a:effectLst>
                  <a:outerShdw blurRad="38100" dist="38100" dir="2700000" algn="tl">
                    <a:srgbClr val="C0C0C0"/>
                  </a:outerShdw>
                </a:effectLst>
                <a:latin typeface="Comic Sans MS" panose="030F0702030302020204" pitchFamily="66" charset="0"/>
              </a:rPr>
              <a:t>	amidons ... g</a:t>
            </a:r>
          </a:p>
          <a:p>
            <a:pPr>
              <a:buFontTx/>
              <a:buNone/>
              <a:defRPr/>
            </a:pPr>
            <a:r>
              <a:rPr lang="fr-FR" altLang="fr-FR" sz="2400" dirty="0" smtClean="0">
                <a:solidFill>
                  <a:srgbClr val="990000"/>
                </a:solidFill>
                <a:effectLst>
                  <a:outerShdw blurRad="38100" dist="38100" dir="2700000" algn="tl">
                    <a:srgbClr val="C0C0C0"/>
                  </a:outerShdw>
                </a:effectLst>
                <a:latin typeface="Comic Sans MS" panose="030F0702030302020204" pitchFamily="66" charset="0"/>
              </a:rPr>
              <a:t>	autres hydrates de carbone... g (ils doivent être spécifiés).</a:t>
            </a:r>
          </a:p>
          <a:p>
            <a:pPr>
              <a:buFontTx/>
              <a:buNone/>
              <a:defRPr/>
            </a:pPr>
            <a:endParaRPr lang="fr-FR" altLang="fr-FR" sz="2400" dirty="0" smtClean="0">
              <a:solidFill>
                <a:srgbClr val="990000"/>
              </a:solidFill>
              <a:effectLst>
                <a:outerShdw blurRad="38100" dist="38100" dir="2700000" algn="tl">
                  <a:srgbClr val="C0C0C0"/>
                </a:outerShdw>
              </a:effectLst>
            </a:endParaRPr>
          </a:p>
          <a:p>
            <a:pPr>
              <a:buFont typeface="Wingdings" panose="05000000000000000000" pitchFamily="2" charset="2"/>
              <a:buChar char="§"/>
              <a:defRPr/>
            </a:pPr>
            <a:endParaRPr lang="fr-FR" altLang="fr-FR" sz="4400" dirty="0" smtClean="0"/>
          </a:p>
          <a:p>
            <a:pPr>
              <a:buClr>
                <a:schemeClr val="tx1"/>
              </a:buClr>
              <a:buSzPct val="55000"/>
              <a:buFont typeface="Wingdings" panose="05000000000000000000" pitchFamily="2" charset="2"/>
              <a:buNone/>
              <a:defRPr/>
            </a:pPr>
            <a:endParaRPr lang="fr-FR" altLang="fr-FR" sz="4400" dirty="0" smtClean="0"/>
          </a:p>
        </p:txBody>
      </p:sp>
      <p:sp>
        <p:nvSpPr>
          <p:cNvPr id="137218" name="CaixaDeTexto 3"/>
          <p:cNvSpPr txBox="1">
            <a:spLocks noChangeArrowheads="1"/>
          </p:cNvSpPr>
          <p:nvPr/>
        </p:nvSpPr>
        <p:spPr bwMode="auto">
          <a:xfrm>
            <a:off x="0" y="188913"/>
            <a:ext cx="8893175" cy="1692275"/>
          </a:xfrm>
          <a:prstGeom prst="rect">
            <a:avLst/>
          </a:prstGeom>
          <a:noFill/>
          <a:ln w="9525">
            <a:noFill/>
            <a:miter lim="800000"/>
            <a:headEnd/>
            <a:tailEnd/>
          </a:ln>
        </p:spPr>
        <p:txBody>
          <a:bodyPr>
            <a:spAutoFit/>
          </a:bodyPr>
          <a:lstStyle/>
          <a:p>
            <a:pPr algn="ctr" eaLnBrk="0" hangingPunct="0">
              <a:spcBef>
                <a:spcPct val="20000"/>
              </a:spcBef>
            </a:pPr>
            <a:r>
              <a:rPr lang="fr-FR" altLang="fr-FR" sz="3200" b="1" i="0">
                <a:solidFill>
                  <a:schemeClr val="accent2"/>
                </a:solidFill>
                <a:latin typeface="Comic Sans MS" pitchFamily="66" charset="0"/>
              </a:rPr>
              <a:t>RÉSOLUTION RDC ANVISA/MS </a:t>
            </a:r>
            <a:br>
              <a:rPr lang="fr-FR" altLang="fr-FR" sz="3200" b="1" i="0">
                <a:solidFill>
                  <a:schemeClr val="accent2"/>
                </a:solidFill>
                <a:latin typeface="Comic Sans MS" pitchFamily="66" charset="0"/>
              </a:rPr>
            </a:br>
            <a:r>
              <a:rPr lang="fr-FR" altLang="fr-FR" sz="3200" b="1" i="0">
                <a:solidFill>
                  <a:schemeClr val="accent2"/>
                </a:solidFill>
                <a:latin typeface="Comic Sans MS" pitchFamily="66" charset="0"/>
              </a:rPr>
              <a:t>Nº 54/2012 </a:t>
            </a:r>
            <a:br>
              <a:rPr lang="fr-FR" altLang="fr-FR" sz="3200" b="1" i="0">
                <a:solidFill>
                  <a:schemeClr val="accent2"/>
                </a:solidFill>
                <a:latin typeface="Comic Sans MS" pitchFamily="66" charset="0"/>
              </a:rPr>
            </a:br>
            <a:r>
              <a:rPr lang="fr-FR" altLang="fr-FR" sz="2000" b="1" i="0">
                <a:solidFill>
                  <a:schemeClr val="accent2"/>
                </a:solidFill>
                <a:latin typeface="Comic Sans MS" pitchFamily="66" charset="0"/>
              </a:rPr>
              <a:t> INFORMATION NUTRITIONNELLE COMPLÉMENTAIRE (INC)</a:t>
            </a:r>
            <a:r>
              <a:rPr lang="pt-BR" altLang="fr-FR" sz="2000" b="1" i="0">
                <a:solidFill>
                  <a:schemeClr val="accent2"/>
                </a:solidFill>
                <a:latin typeface="Comic Sans MS" pitchFamily="66" charset="0"/>
              </a:rPr>
              <a:t/>
            </a:r>
            <a:br>
              <a:rPr lang="pt-BR" altLang="fr-FR" sz="2000" b="1" i="0">
                <a:solidFill>
                  <a:schemeClr val="accent2"/>
                </a:solidFill>
                <a:latin typeface="Comic Sans MS" pitchFamily="66" charset="0"/>
              </a:rPr>
            </a:br>
            <a:endParaRPr lang="pt-BR" altLang="fr-FR" sz="2000" i="0"/>
          </a:p>
        </p:txBody>
      </p:sp>
      <p:pic>
        <p:nvPicPr>
          <p:cNvPr id="137219"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ítulo 1"/>
          <p:cNvSpPr>
            <a:spLocks noGrp="1"/>
          </p:cNvSpPr>
          <p:nvPr>
            <p:ph type="title"/>
          </p:nvPr>
        </p:nvSpPr>
        <p:spPr>
          <a:xfrm>
            <a:off x="0" y="333375"/>
            <a:ext cx="9144000" cy="935038"/>
          </a:xfrm>
        </p:spPr>
        <p:txBody>
          <a:bodyPr/>
          <a:lstStyle/>
          <a:p>
            <a:pPr eaLnBrk="1" hangingPunct="1">
              <a:spcBef>
                <a:spcPct val="50000"/>
              </a:spcBef>
            </a:pPr>
            <a:r>
              <a:rPr lang="fr-FR" altLang="fr-FR" sz="2400" b="1" smtClean="0">
                <a:solidFill>
                  <a:schemeClr val="accent2"/>
                </a:solidFill>
                <a:latin typeface="Comic Sans MS" pitchFamily="66" charset="0"/>
                <a:cs typeface="Arial" charset="0"/>
              </a:rPr>
              <a:t>RÉSOLUTION RDC ANVISA/MS Nº 54/2012 </a:t>
            </a:r>
            <a:br>
              <a:rPr lang="fr-FR" altLang="fr-FR" sz="2400" b="1" smtClean="0">
                <a:solidFill>
                  <a:schemeClr val="accent2"/>
                </a:solidFill>
                <a:latin typeface="Comic Sans MS" pitchFamily="66" charset="0"/>
                <a:cs typeface="Arial" charset="0"/>
              </a:rPr>
            </a:br>
            <a:r>
              <a:rPr lang="fr-FR" altLang="fr-FR" sz="2400" b="1" smtClean="0">
                <a:solidFill>
                  <a:schemeClr val="accent2"/>
                </a:solidFill>
                <a:latin typeface="Comic Sans MS" pitchFamily="66" charset="0"/>
                <a:cs typeface="Arial" charset="0"/>
              </a:rPr>
              <a:t> INFORMATION NUTRITIONNELLE COMPLÉMENTAIRE</a:t>
            </a:r>
            <a:r>
              <a:rPr lang="pt-BR" altLang="fr-FR" sz="2400" b="1" smtClean="0">
                <a:solidFill>
                  <a:schemeClr val="accent2"/>
                </a:solidFill>
                <a:latin typeface="Comic Sans MS" pitchFamily="66" charset="0"/>
                <a:cs typeface="Arial" charset="0"/>
              </a:rPr>
              <a:t> (INC)</a:t>
            </a:r>
            <a:r>
              <a:rPr lang="pt-BR" altLang="fr-FR" sz="3200" b="1" smtClean="0">
                <a:solidFill>
                  <a:schemeClr val="accent2"/>
                </a:solidFill>
                <a:latin typeface="Comic Sans MS" pitchFamily="66" charset="0"/>
                <a:cs typeface="Arial" charset="0"/>
              </a:rPr>
              <a:t/>
            </a:r>
            <a:br>
              <a:rPr lang="pt-BR" altLang="fr-FR" sz="3200" b="1" smtClean="0">
                <a:solidFill>
                  <a:schemeClr val="accent2"/>
                </a:solidFill>
                <a:latin typeface="Comic Sans MS" pitchFamily="66" charset="0"/>
                <a:cs typeface="Arial" charset="0"/>
              </a:rPr>
            </a:br>
            <a:endParaRPr lang="pt-BR" altLang="fr-FR" sz="3200" smtClean="0"/>
          </a:p>
        </p:txBody>
      </p:sp>
      <p:sp>
        <p:nvSpPr>
          <p:cNvPr id="138242" name="Espaço Reservado para Conteúdo 2"/>
          <p:cNvSpPr>
            <a:spLocks noGrp="1"/>
          </p:cNvSpPr>
          <p:nvPr>
            <p:ph idx="1"/>
          </p:nvPr>
        </p:nvSpPr>
        <p:spPr>
          <a:xfrm>
            <a:off x="117475" y="1303338"/>
            <a:ext cx="9036050" cy="4248150"/>
          </a:xfrm>
        </p:spPr>
        <p:txBody>
          <a:bodyPr/>
          <a:lstStyle/>
          <a:p>
            <a:pPr>
              <a:buFontTx/>
              <a:buNone/>
            </a:pPr>
            <a:r>
              <a:rPr lang="fr-FR" altLang="fr-FR" sz="1600" b="1" smtClean="0">
                <a:solidFill>
                  <a:srgbClr val="FF0000"/>
                </a:solidFill>
                <a:latin typeface="Comic Sans MS" pitchFamily="66" charset="0"/>
              </a:rPr>
              <a:t>CRITÈRES POUR L’UTILISATION DES INFORMATIONS NUTRITIONNELLES COMPLÉMENTAIRES</a:t>
            </a:r>
            <a:endParaRPr lang="fr-FR" altLang="fr-FR" sz="1600" smtClean="0">
              <a:solidFill>
                <a:srgbClr val="FF0000"/>
              </a:solidFill>
              <a:latin typeface="Comic Sans MS" pitchFamily="66" charset="0"/>
            </a:endParaRPr>
          </a:p>
          <a:p>
            <a:pPr>
              <a:buFontTx/>
              <a:buNone/>
            </a:pPr>
            <a:endParaRPr lang="fr-FR" altLang="fr-FR" sz="1200" smtClean="0"/>
          </a:p>
          <a:p>
            <a:r>
              <a:rPr lang="fr-FR" altLang="fr-FR" sz="1400" smtClean="0">
                <a:latin typeface="Comic Sans MS" pitchFamily="66" charset="0"/>
              </a:rPr>
              <a:t>Lorsque l’aliment </a:t>
            </a:r>
            <a:r>
              <a:rPr lang="fr-FR" altLang="fr-FR" sz="1400" b="1" smtClean="0">
                <a:latin typeface="Comic Sans MS" pitchFamily="66" charset="0"/>
              </a:rPr>
              <a:t>ne possède pas une portion établie par un RT spécifique, </a:t>
            </a:r>
            <a:r>
              <a:rPr lang="fr-FR" altLang="fr-FR" sz="1400" smtClean="0">
                <a:latin typeface="Comic Sans MS" pitchFamily="66" charset="0"/>
              </a:rPr>
              <a:t>prendre pour référence </a:t>
            </a:r>
            <a:r>
              <a:rPr lang="fr-FR" altLang="fr-FR" sz="1400" b="1" smtClean="0">
                <a:latin typeface="Comic Sans MS" pitchFamily="66" charset="0"/>
              </a:rPr>
              <a:t>la portion de l’aliment qui, par ses caractéristiques nutritionnelles, peut être comparable et/ou similaire.</a:t>
            </a:r>
          </a:p>
          <a:p>
            <a:pPr>
              <a:buFontTx/>
              <a:buNone/>
            </a:pPr>
            <a:endParaRPr lang="fr-FR" altLang="fr-FR" sz="1400" smtClean="0">
              <a:latin typeface="Comic Sans MS" pitchFamily="66" charset="0"/>
            </a:endParaRPr>
          </a:p>
          <a:p>
            <a:r>
              <a:rPr lang="fr-FR" altLang="fr-FR" sz="1400" smtClean="0">
                <a:latin typeface="Comic Sans MS" pitchFamily="66" charset="0"/>
              </a:rPr>
              <a:t>Les critères d’utilisation de l’INC sont ceux qui figurent sur les tableaux établis aux points 5.1 et 5.2 de la Résolution RDC ANVISA/MS 54/2012.</a:t>
            </a:r>
          </a:p>
          <a:p>
            <a:pPr>
              <a:buFontTx/>
              <a:buNone/>
            </a:pPr>
            <a:endParaRPr lang="fr-FR" altLang="fr-FR" sz="1400" smtClean="0">
              <a:latin typeface="Comic Sans MS" pitchFamily="66" charset="0"/>
            </a:endParaRPr>
          </a:p>
          <a:p>
            <a:r>
              <a:rPr lang="fr-FR" altLang="fr-FR" sz="1400" smtClean="0">
                <a:latin typeface="Comic Sans MS" pitchFamily="66" charset="0"/>
              </a:rPr>
              <a:t>Lorsque l’INC est fondée sur des </a:t>
            </a:r>
            <a:r>
              <a:rPr lang="fr-FR" altLang="fr-FR" sz="1400" b="1" smtClean="0">
                <a:latin typeface="Comic Sans MS" pitchFamily="66" charset="0"/>
              </a:rPr>
              <a:t>caractéristiques inhérentes à l’aliment</a:t>
            </a:r>
            <a:r>
              <a:rPr lang="fr-FR" altLang="fr-FR" sz="1400" smtClean="0">
                <a:latin typeface="Comic Sans MS" pitchFamily="66" charset="0"/>
              </a:rPr>
              <a:t>, il y a lieu de </a:t>
            </a:r>
            <a:r>
              <a:rPr lang="fr-FR" altLang="fr-FR" sz="1400" b="1" smtClean="0">
                <a:latin typeface="Comic Sans MS" pitchFamily="66" charset="0"/>
              </a:rPr>
              <a:t>préciser </a:t>
            </a:r>
            <a:r>
              <a:rPr lang="fr-FR" altLang="fr-FR" sz="1400" smtClean="0">
                <a:latin typeface="Comic Sans MS" pitchFamily="66" charset="0"/>
              </a:rPr>
              <a:t>à la suite de la déclaration, </a:t>
            </a:r>
            <a:r>
              <a:rPr lang="fr-FR" altLang="fr-FR" sz="1400" b="1" smtClean="0">
                <a:latin typeface="Comic Sans MS" pitchFamily="66" charset="0"/>
              </a:rPr>
              <a:t>que tous les aliments de ce type possèdent également ces caractéristiques,</a:t>
            </a:r>
            <a:r>
              <a:rPr lang="fr-FR" altLang="fr-FR" sz="1400" smtClean="0">
                <a:latin typeface="Comic Sans MS" pitchFamily="66" charset="0"/>
              </a:rPr>
              <a:t> </a:t>
            </a:r>
            <a:r>
              <a:rPr lang="fr-FR" altLang="fr-FR" sz="1400" b="1" smtClean="0">
                <a:solidFill>
                  <a:srgbClr val="FF0000"/>
                </a:solidFill>
                <a:latin typeface="Comic Sans MS" pitchFamily="66" charset="0"/>
              </a:rPr>
              <a:t>avec le même type de lettres que l’INC</a:t>
            </a:r>
            <a:r>
              <a:rPr lang="fr-FR" altLang="fr-FR" sz="1400" smtClean="0">
                <a:latin typeface="Comic Sans MS" pitchFamily="66" charset="0"/>
              </a:rPr>
              <a:t>, et avec </a:t>
            </a:r>
            <a:r>
              <a:rPr lang="fr-FR" altLang="fr-FR" sz="1400" b="1" smtClean="0">
                <a:solidFill>
                  <a:srgbClr val="FF0000"/>
                </a:solidFill>
                <a:latin typeface="Comic Sans MS" pitchFamily="66" charset="0"/>
              </a:rPr>
              <a:t>au moins 50 % de la taille des lettres de l’INC</a:t>
            </a:r>
            <a:r>
              <a:rPr lang="fr-FR" altLang="fr-FR" sz="1400" smtClean="0">
                <a:latin typeface="Comic Sans MS" pitchFamily="66" charset="0"/>
              </a:rPr>
              <a:t>, d’une </a:t>
            </a:r>
            <a:r>
              <a:rPr lang="fr-FR" altLang="fr-FR" sz="1400" b="1" smtClean="0">
                <a:latin typeface="Comic Sans MS" pitchFamily="66" charset="0"/>
              </a:rPr>
              <a:t>couleur contrastant avec le fond de l’étiquette, afin de garantir la visibilité et la lisibilité de l’information.</a:t>
            </a:r>
          </a:p>
          <a:p>
            <a:pPr>
              <a:buFontTx/>
              <a:buNone/>
            </a:pPr>
            <a:r>
              <a:rPr lang="fr-FR" altLang="fr-FR" sz="1400" smtClean="0">
                <a:latin typeface="Comic Sans MS" pitchFamily="66" charset="0"/>
              </a:rPr>
              <a:t>. Lorsqu’un aliment </a:t>
            </a:r>
            <a:r>
              <a:rPr lang="fr-FR" altLang="fr-FR" sz="1400" b="1" smtClean="0">
                <a:latin typeface="Comic Sans MS" pitchFamily="66" charset="0"/>
              </a:rPr>
              <a:t>est concerné par plus d’un attribut</a:t>
            </a:r>
            <a:r>
              <a:rPr lang="fr-FR" altLang="fr-FR" sz="1400" smtClean="0">
                <a:latin typeface="Comic Sans MS" pitchFamily="66" charset="0"/>
              </a:rPr>
              <a:t>, conformément aux tableaux définis aux points 5.1 et 5.2 du présent Règlement, </a:t>
            </a:r>
            <a:r>
              <a:rPr lang="fr-FR" altLang="fr-FR" sz="1400" b="1" smtClean="0">
                <a:latin typeface="Comic Sans MS" pitchFamily="66" charset="0"/>
              </a:rPr>
              <a:t>chacune des INC correspondantes peut figurer sur l’étiquette.</a:t>
            </a:r>
          </a:p>
          <a:p>
            <a:endParaRPr lang="fr-FR" altLang="fr-FR" sz="1200" smtClean="0"/>
          </a:p>
        </p:txBody>
      </p:sp>
      <p:pic>
        <p:nvPicPr>
          <p:cNvPr id="138243"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ítulo 1"/>
          <p:cNvSpPr>
            <a:spLocks noGrp="1"/>
          </p:cNvSpPr>
          <p:nvPr>
            <p:ph type="title"/>
          </p:nvPr>
        </p:nvSpPr>
        <p:spPr>
          <a:xfrm>
            <a:off x="0" y="0"/>
            <a:ext cx="8686800" cy="1417638"/>
          </a:xfrm>
        </p:spPr>
        <p:txBody>
          <a:bodyPr/>
          <a:lstStyle/>
          <a:p>
            <a:pPr eaLnBrk="1" hangingPunct="1">
              <a:spcBef>
                <a:spcPct val="50000"/>
              </a:spcBef>
            </a:pPr>
            <a:r>
              <a:rPr lang="fr-FR" altLang="fr-FR" sz="2800" b="1" smtClean="0">
                <a:solidFill>
                  <a:schemeClr val="accent2"/>
                </a:solidFill>
                <a:latin typeface="Comic Sans MS" pitchFamily="66" charset="0"/>
                <a:cs typeface="Arial" charset="0"/>
              </a:rPr>
              <a:t>RÉSOLUTION RDC ANVISA/MS Nº 54/2012 </a:t>
            </a:r>
            <a:r>
              <a:rPr lang="fr-FR" altLang="fr-FR" sz="3200" b="1" smtClean="0">
                <a:solidFill>
                  <a:schemeClr val="accent2"/>
                </a:solidFill>
                <a:latin typeface="Comic Sans MS" pitchFamily="66" charset="0"/>
                <a:cs typeface="Arial" charset="0"/>
              </a:rPr>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 </a:t>
            </a:r>
            <a:r>
              <a:rPr lang="fr-FR" altLang="fr-FR" sz="1800" b="1" smtClean="0">
                <a:solidFill>
                  <a:schemeClr val="accent2"/>
                </a:solidFill>
                <a:latin typeface="Comic Sans MS" pitchFamily="66" charset="0"/>
                <a:cs typeface="Arial" charset="0"/>
              </a:rPr>
              <a:t>INFORMATION NUTRITIONNELLE COMPLÉMENTAIRE </a:t>
            </a:r>
            <a:r>
              <a:rPr lang="pt-BR" altLang="fr-FR" sz="1800" b="1" smtClean="0">
                <a:solidFill>
                  <a:schemeClr val="accent2"/>
                </a:solidFill>
                <a:latin typeface="Comic Sans MS" pitchFamily="66" charset="0"/>
                <a:cs typeface="Arial" charset="0"/>
              </a:rPr>
              <a:t>(INC)</a:t>
            </a:r>
            <a:r>
              <a:rPr lang="pt-BR" altLang="fr-FR" sz="3200" b="1" smtClean="0">
                <a:solidFill>
                  <a:schemeClr val="accent2"/>
                </a:solidFill>
                <a:latin typeface="Comic Sans MS" pitchFamily="66" charset="0"/>
                <a:cs typeface="Arial" charset="0"/>
              </a:rPr>
              <a:t/>
            </a:r>
            <a:br>
              <a:rPr lang="pt-BR" altLang="fr-FR" sz="3200" b="1" smtClean="0">
                <a:solidFill>
                  <a:schemeClr val="accent2"/>
                </a:solidFill>
                <a:latin typeface="Comic Sans MS" pitchFamily="66" charset="0"/>
                <a:cs typeface="Arial" charset="0"/>
              </a:rPr>
            </a:br>
            <a:endParaRPr lang="pt-BR" altLang="fr-FR" sz="3200" smtClean="0"/>
          </a:p>
        </p:txBody>
      </p:sp>
      <p:sp>
        <p:nvSpPr>
          <p:cNvPr id="139266" name="Espaço Reservado para Conteúdo 2"/>
          <p:cNvSpPr>
            <a:spLocks noGrp="1"/>
          </p:cNvSpPr>
          <p:nvPr>
            <p:ph idx="1"/>
          </p:nvPr>
        </p:nvSpPr>
        <p:spPr>
          <a:xfrm>
            <a:off x="414338" y="1052513"/>
            <a:ext cx="8521700" cy="5073650"/>
          </a:xfrm>
        </p:spPr>
        <p:txBody>
          <a:bodyPr/>
          <a:lstStyle/>
          <a:p>
            <a:pPr>
              <a:buFontTx/>
              <a:buNone/>
            </a:pPr>
            <a:r>
              <a:rPr lang="fr-FR" altLang="fr-FR" sz="1800" smtClean="0">
                <a:solidFill>
                  <a:srgbClr val="FF0000"/>
                </a:solidFill>
                <a:latin typeface="Comic Sans MS" pitchFamily="66" charset="0"/>
              </a:rPr>
              <a:t>L’utilisation d’une INC comparative doit respecter les conditions suivantes :</a:t>
            </a:r>
          </a:p>
          <a:p>
            <a:pPr>
              <a:buFontTx/>
              <a:buNone/>
            </a:pPr>
            <a:r>
              <a:rPr lang="fr-FR" altLang="fr-FR" sz="1200" b="1" smtClean="0">
                <a:latin typeface="Comic Sans MS" pitchFamily="66" charset="0"/>
              </a:rPr>
              <a:t>1) Comparaison avec un aliment de référence : </a:t>
            </a:r>
          </a:p>
          <a:p>
            <a:r>
              <a:rPr lang="fr-FR" altLang="fr-FR" sz="1200" b="1" smtClean="0">
                <a:latin typeface="Comic Sans MS" pitchFamily="66" charset="0"/>
              </a:rPr>
              <a:t>                du même fabricant</a:t>
            </a:r>
          </a:p>
          <a:p>
            <a:r>
              <a:rPr lang="fr-FR" altLang="fr-FR" sz="1200" b="1" smtClean="0">
                <a:latin typeface="Comic Sans MS" pitchFamily="66" charset="0"/>
              </a:rPr>
              <a:t>                la valeur moyenne du contenu de trois aliments de référence commercialisés dans le pays du traitement et/ou de commercialisation.</a:t>
            </a:r>
          </a:p>
          <a:p>
            <a:pPr>
              <a:buFontTx/>
              <a:buNone/>
            </a:pPr>
            <a:endParaRPr lang="fr-FR" altLang="fr-FR" sz="1200" b="1" smtClean="0">
              <a:latin typeface="Comic Sans MS" pitchFamily="66" charset="0"/>
            </a:endParaRPr>
          </a:p>
          <a:p>
            <a:pPr>
              <a:buFontTx/>
              <a:buNone/>
            </a:pPr>
            <a:r>
              <a:rPr lang="fr-FR" altLang="fr-FR" sz="1200" b="1" smtClean="0">
                <a:latin typeface="Comic Sans MS" pitchFamily="66" charset="0"/>
              </a:rPr>
              <a:t>2) L’entreprise devra disposer de documents sur l’identité et la composition du ou des aliments de référence utilisés, à des fins de consultation par les autorités compétentes.</a:t>
            </a:r>
          </a:p>
          <a:p>
            <a:pPr>
              <a:buFontTx/>
              <a:buNone/>
            </a:pPr>
            <a:endParaRPr lang="fr-FR" altLang="fr-FR" sz="1200" b="1" smtClean="0">
              <a:latin typeface="Comic Sans MS" pitchFamily="66" charset="0"/>
            </a:endParaRPr>
          </a:p>
          <a:p>
            <a:pPr>
              <a:buFontTx/>
              <a:buNone/>
            </a:pPr>
            <a:r>
              <a:rPr lang="fr-FR" altLang="fr-FR" sz="1200" b="1" smtClean="0">
                <a:latin typeface="Comic Sans MS" pitchFamily="66" charset="0"/>
              </a:rPr>
              <a:t>3) Lorsqu’il n’existe pas d’aliment de référence, l’INC comparative ne peut pas être utilisée.</a:t>
            </a:r>
          </a:p>
          <a:p>
            <a:pPr>
              <a:buFontTx/>
              <a:buNone/>
            </a:pPr>
            <a:endParaRPr lang="fr-FR" altLang="fr-FR" sz="1200" b="1" smtClean="0">
              <a:latin typeface="Comic Sans MS" pitchFamily="66" charset="0"/>
            </a:endParaRPr>
          </a:p>
          <a:p>
            <a:pPr>
              <a:buFontTx/>
              <a:buNone/>
            </a:pPr>
            <a:r>
              <a:rPr lang="fr-FR" altLang="fr-FR" sz="1200" b="1" smtClean="0">
                <a:latin typeface="Comic Sans MS" pitchFamily="66" charset="0"/>
              </a:rPr>
              <a:t>4) La taille des portions comparées doit être identique, en considérant l’aliment prêt à être consommé.</a:t>
            </a:r>
          </a:p>
          <a:p>
            <a:pPr>
              <a:buFontTx/>
              <a:buNone/>
            </a:pPr>
            <a:endParaRPr lang="fr-FR" altLang="fr-FR" sz="1200" b="1" smtClean="0">
              <a:latin typeface="Comic Sans MS" pitchFamily="66" charset="0"/>
            </a:endParaRPr>
          </a:p>
          <a:p>
            <a:pPr>
              <a:buFontTx/>
              <a:buNone/>
            </a:pPr>
            <a:r>
              <a:rPr lang="fr-FR" altLang="fr-FR" sz="1200" b="1" smtClean="0">
                <a:latin typeface="Comic Sans MS" pitchFamily="66" charset="0"/>
              </a:rPr>
              <a:t>5) Indiquer sur l’étiquette que l’aliment a été comparé à une moyenne des aliments de référence du marché ou à un aliment de référence du même fabricant, selon le cas.</a:t>
            </a:r>
          </a:p>
          <a:p>
            <a:pPr>
              <a:buFontTx/>
              <a:buNone/>
            </a:pPr>
            <a:endParaRPr lang="fr-FR" altLang="fr-FR" sz="1200" b="1" smtClean="0">
              <a:latin typeface="Comic Sans MS" pitchFamily="66" charset="0"/>
            </a:endParaRPr>
          </a:p>
          <a:p>
            <a:pPr>
              <a:buFontTx/>
              <a:buNone/>
            </a:pPr>
            <a:r>
              <a:rPr lang="fr-FR" altLang="fr-FR" sz="1200" b="1" smtClean="0">
                <a:latin typeface="Comic Sans MS" pitchFamily="66" charset="0"/>
              </a:rPr>
              <a:t>6) La différence dans l’attribut faisant l’objet de la comparaison (valeur énergétique et/ou teneur en nutriments) doit être exprimée quantativement sur l’étiquette en pourcentage, fraction ou quantité absolue.  Cette différence doit être déclarée à côté de l’INC, avec le même type de lettres que l’INC, et au moins 50 %  de la taille de l’INC, d’une couleur contrastant avec le fond de l’étiquette, afin de garantir la visibilité et la lisibilité de l’information.</a:t>
            </a:r>
          </a:p>
          <a:p>
            <a:pPr>
              <a:buFontTx/>
              <a:buNone/>
            </a:pPr>
            <a:r>
              <a:rPr lang="fr-FR" altLang="fr-FR" sz="1200" b="1" smtClean="0">
                <a:latin typeface="Comic Sans MS" pitchFamily="66" charset="0"/>
              </a:rPr>
              <a:t>7) La comparaison doit correspondre aux stipulations du point 5.2 de l’attribut correspondant.</a:t>
            </a:r>
          </a:p>
          <a:p>
            <a:endParaRPr lang="fr-FR" altLang="fr-FR" smtClean="0">
              <a:latin typeface="Comic Sans MS" pitchFamily="66" charset="0"/>
            </a:endParaRPr>
          </a:p>
        </p:txBody>
      </p:sp>
      <p:pic>
        <p:nvPicPr>
          <p:cNvPr id="139267"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ítulo 1"/>
          <p:cNvSpPr>
            <a:spLocks noGrp="1"/>
          </p:cNvSpPr>
          <p:nvPr>
            <p:ph type="title"/>
          </p:nvPr>
        </p:nvSpPr>
        <p:spPr>
          <a:xfrm>
            <a:off x="0" y="274638"/>
            <a:ext cx="9144000" cy="1143000"/>
          </a:xfrm>
        </p:spPr>
        <p:txBody>
          <a:bodyPr/>
          <a:lstStyle/>
          <a:p>
            <a:r>
              <a:rPr lang="fr-FR" altLang="fr-FR" sz="3200" b="1" smtClean="0">
                <a:solidFill>
                  <a:schemeClr val="accent2"/>
                </a:solidFill>
                <a:latin typeface="Comic Sans MS" pitchFamily="66" charset="0"/>
                <a:cs typeface="Arial" charset="0"/>
              </a:rPr>
              <a:t>RÉSOLUTION RDC ANVISA/MS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Nº 54/2012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 </a:t>
            </a:r>
            <a:r>
              <a:rPr lang="fr-FR" altLang="fr-FR" sz="1800" b="1" smtClean="0">
                <a:solidFill>
                  <a:schemeClr val="accent2"/>
                </a:solidFill>
                <a:latin typeface="Comic Sans MS" pitchFamily="66" charset="0"/>
                <a:cs typeface="Arial" charset="0"/>
              </a:rPr>
              <a:t>Information Nutritionnelle Complémentaire</a:t>
            </a:r>
            <a:r>
              <a:rPr lang="pt-BR" altLang="fr-FR" sz="1800" b="1" smtClean="0">
                <a:solidFill>
                  <a:schemeClr val="accent2"/>
                </a:solidFill>
                <a:latin typeface="Comic Sans MS" pitchFamily="66" charset="0"/>
                <a:cs typeface="Arial" charset="0"/>
              </a:rPr>
              <a:t> (INC)</a:t>
            </a:r>
            <a:br>
              <a:rPr lang="pt-BR" altLang="fr-FR" sz="1800" b="1" smtClean="0">
                <a:solidFill>
                  <a:schemeClr val="accent2"/>
                </a:solidFill>
                <a:latin typeface="Comic Sans MS" pitchFamily="66" charset="0"/>
                <a:cs typeface="Arial" charset="0"/>
              </a:rPr>
            </a:br>
            <a:endParaRPr lang="pt-BR" altLang="fr-FR" sz="1800" smtClean="0"/>
          </a:p>
        </p:txBody>
      </p:sp>
      <p:graphicFrame>
        <p:nvGraphicFramePr>
          <p:cNvPr id="4" name="Espaço Reservado para Conteúdo 3"/>
          <p:cNvGraphicFramePr>
            <a:graphicFrameLocks noGrp="1"/>
          </p:cNvGraphicFramePr>
          <p:nvPr>
            <p:ph idx="1"/>
          </p:nvPr>
        </p:nvGraphicFramePr>
        <p:xfrm>
          <a:off x="179388" y="1490663"/>
          <a:ext cx="8578850" cy="4365625"/>
        </p:xfrm>
        <a:graphic>
          <a:graphicData uri="http://schemas.openxmlformats.org/drawingml/2006/table">
            <a:tbl>
              <a:tblPr/>
              <a:tblGrid>
                <a:gridCol w="1812925"/>
                <a:gridCol w="6765925"/>
              </a:tblGrid>
              <a:tr h="396841">
                <a:tc grid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Contenu absolu</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39684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Attribut </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Termes autorisés</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4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Faible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Baixo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 (faible en),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pouco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(peu),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baixo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teor</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de... (faible teneur en),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leve</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(allégé en) ;</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3998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Ne contient pas</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Não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contém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(ne contient pas), livre de... (libre de) ;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zero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(0 ou 0%), sem... (sans),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isento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de... (exempt de)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4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Contenu élevé</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Alto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conteúdo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 (contenu élevé),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rico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(riche en), alto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teor</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...(teneur élevée)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4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Source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Fonte de... (source de), com... (avec),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contém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(contient)</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4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Très faible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Muito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baixo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(très faible)</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4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Sans addition</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noProof="0" dirty="0" smtClean="0">
                          <a:ln>
                            <a:noFill/>
                          </a:ln>
                          <a:solidFill>
                            <a:srgbClr val="000000"/>
                          </a:solidFill>
                          <a:effectLst/>
                          <a:latin typeface="Arial" panose="020B0604020202020204" pitchFamily="34" charset="0"/>
                          <a:ea typeface="MS PGothic" panose="020B0600070205080204" pitchFamily="34" charset="-128"/>
                        </a:rPr>
                        <a:t> </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Sem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adição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de... (sans addition de),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zero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adição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de...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zéron</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addition de),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adicionado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(sans adjonction)</a:t>
                      </a:r>
                    </a:p>
                  </a:txBody>
                  <a:tcPr marL="91435" marR="91435"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40318"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ítulo 1"/>
          <p:cNvSpPr>
            <a:spLocks noGrp="1"/>
          </p:cNvSpPr>
          <p:nvPr>
            <p:ph type="title"/>
          </p:nvPr>
        </p:nvSpPr>
        <p:spPr>
          <a:xfrm>
            <a:off x="0" y="274638"/>
            <a:ext cx="9144000" cy="1143000"/>
          </a:xfrm>
        </p:spPr>
        <p:txBody>
          <a:bodyPr/>
          <a:lstStyle/>
          <a:p>
            <a:r>
              <a:rPr lang="fr-FR" altLang="fr-FR" sz="3200" b="1" smtClean="0">
                <a:solidFill>
                  <a:schemeClr val="accent2"/>
                </a:solidFill>
                <a:latin typeface="Comic Sans MS" pitchFamily="66" charset="0"/>
                <a:cs typeface="Arial" charset="0"/>
              </a:rPr>
              <a:t>RÉSOLUTION RDC ANVISA/MS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Nº 54/2012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 </a:t>
            </a:r>
            <a:r>
              <a:rPr lang="fr-FR" altLang="fr-FR" sz="1800" b="1" smtClean="0">
                <a:solidFill>
                  <a:schemeClr val="accent2"/>
                </a:solidFill>
                <a:latin typeface="Comic Sans MS" pitchFamily="66" charset="0"/>
                <a:cs typeface="Arial" charset="0"/>
              </a:rPr>
              <a:t>INFORMATION NUTRITIONNELLE COMPLÉMENTAIRE (INC)</a:t>
            </a:r>
            <a:br>
              <a:rPr lang="fr-FR" altLang="fr-FR" sz="1800" b="1" smtClean="0">
                <a:solidFill>
                  <a:schemeClr val="accent2"/>
                </a:solidFill>
                <a:latin typeface="Comic Sans MS" pitchFamily="66" charset="0"/>
                <a:cs typeface="Arial" charset="0"/>
              </a:rPr>
            </a:br>
            <a:endParaRPr lang="fr-FR" altLang="fr-FR" sz="1800" smtClean="0"/>
          </a:p>
        </p:txBody>
      </p:sp>
      <p:graphicFrame>
        <p:nvGraphicFramePr>
          <p:cNvPr id="4" name="Espaço Reservado para Conteúdo 3"/>
          <p:cNvGraphicFramePr>
            <a:graphicFrameLocks noGrp="1"/>
          </p:cNvGraphicFramePr>
          <p:nvPr>
            <p:ph idx="1"/>
          </p:nvPr>
        </p:nvGraphicFramePr>
        <p:xfrm>
          <a:off x="107950" y="1600200"/>
          <a:ext cx="8578850" cy="2347913"/>
        </p:xfrm>
        <a:graphic>
          <a:graphicData uri="http://schemas.openxmlformats.org/drawingml/2006/table">
            <a:tbl>
              <a:tblPr/>
              <a:tblGrid>
                <a:gridCol w="3240088"/>
                <a:gridCol w="5338762"/>
              </a:tblGrid>
              <a:tr h="396872">
                <a:tc grid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Contenu comparatif</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396872">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Attribut</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Termes autorisés</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14408">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Réduit</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Reduzido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(réduit en),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menos</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...(moins),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menor</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teor</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de... (teneur réduite en), light...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2">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Augmenté</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Aumentado</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em</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(augmenté en), mais... (plus)</a:t>
                      </a:r>
                    </a:p>
                  </a:txBody>
                  <a:tcPr marL="91435" marR="91435"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1330" name="CaixaDeTexto 4"/>
          <p:cNvSpPr txBox="1">
            <a:spLocks noChangeArrowheads="1"/>
          </p:cNvSpPr>
          <p:nvPr/>
        </p:nvSpPr>
        <p:spPr bwMode="auto">
          <a:xfrm>
            <a:off x="684213" y="4005263"/>
            <a:ext cx="7380287" cy="1570037"/>
          </a:xfrm>
          <a:prstGeom prst="rect">
            <a:avLst/>
          </a:prstGeom>
          <a:noFill/>
          <a:ln w="9525">
            <a:noFill/>
            <a:miter lim="800000"/>
            <a:headEnd/>
            <a:tailEnd/>
          </a:ln>
        </p:spPr>
        <p:txBody>
          <a:bodyPr>
            <a:spAutoFit/>
          </a:bodyPr>
          <a:lstStyle/>
          <a:p>
            <a:pPr algn="ctr" eaLnBrk="0" hangingPunct="0">
              <a:spcBef>
                <a:spcPct val="20000"/>
              </a:spcBef>
            </a:pPr>
            <a:r>
              <a:rPr lang="fr-FR" altLang="fr-FR" b="1" i="0">
                <a:latin typeface="Comic Sans MS" pitchFamily="66" charset="0"/>
              </a:rPr>
              <a:t>Les conditions d’utilisation sont décrites aux points 5.1 (Contenu absolu) et 5.2 (Contenu comparatif) de la Résolution RDC ANVISA/MS nº 54/2012</a:t>
            </a:r>
          </a:p>
        </p:txBody>
      </p:sp>
      <p:pic>
        <p:nvPicPr>
          <p:cNvPr id="141331"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noChangeArrowheads="1"/>
          </p:cNvPicPr>
          <p:nvPr/>
        </p:nvPicPr>
        <p:blipFill>
          <a:blip r:embed="rId2"/>
          <a:srcRect/>
          <a:stretch>
            <a:fillRect/>
          </a:stretch>
        </p:blipFill>
        <p:spPr bwMode="auto">
          <a:xfrm>
            <a:off x="0" y="549275"/>
            <a:ext cx="9144000" cy="2105025"/>
          </a:xfrm>
          <a:prstGeom prst="rect">
            <a:avLst/>
          </a:prstGeom>
          <a:noFill/>
          <a:ln w="9525">
            <a:noFill/>
            <a:miter lim="800000"/>
            <a:headEnd/>
            <a:tailEnd/>
          </a:ln>
        </p:spPr>
      </p:pic>
      <p:sp>
        <p:nvSpPr>
          <p:cNvPr id="30722" name="Text Box 6"/>
          <p:cNvSpPr txBox="1">
            <a:spLocks noChangeArrowheads="1"/>
          </p:cNvSpPr>
          <p:nvPr/>
        </p:nvSpPr>
        <p:spPr bwMode="auto">
          <a:xfrm>
            <a:off x="231775" y="2924175"/>
            <a:ext cx="8661400" cy="2012950"/>
          </a:xfrm>
          <a:prstGeom prst="rect">
            <a:avLst/>
          </a:prstGeom>
          <a:noFill/>
          <a:ln w="9525">
            <a:noFill/>
            <a:miter lim="800000"/>
            <a:headEnd/>
            <a:tailEnd/>
          </a:ln>
        </p:spPr>
        <p:txBody>
          <a:bodyPr>
            <a:spAutoFit/>
          </a:bodyPr>
          <a:lstStyle/>
          <a:p>
            <a:pPr marL="342900" indent="-342900" eaLnBrk="0" hangingPunct="0">
              <a:spcBef>
                <a:spcPct val="20000"/>
              </a:spcBef>
            </a:pPr>
            <a:endParaRPr lang="pt-BR" altLang="fr-FR" b="1" i="0">
              <a:solidFill>
                <a:srgbClr val="FF0000"/>
              </a:solidFill>
              <a:latin typeface="Comic Sans MS" pitchFamily="66" charset="0"/>
            </a:endParaRPr>
          </a:p>
          <a:p>
            <a:pPr marL="342900" indent="-342900" eaLnBrk="0" hangingPunct="0">
              <a:spcBef>
                <a:spcPct val="20000"/>
              </a:spcBef>
            </a:pPr>
            <a:r>
              <a:rPr lang="pt-BR" altLang="fr-FR"/>
              <a:t>	</a:t>
            </a:r>
            <a:r>
              <a:rPr lang="pt-BR" altLang="fr-FR" b="1" i="0">
                <a:solidFill>
                  <a:schemeClr val="accent2"/>
                </a:solidFill>
                <a:latin typeface="Comic Sans MS" pitchFamily="66" charset="0"/>
              </a:rPr>
              <a:t>5.1.6 et 5.2.5 – </a:t>
            </a:r>
            <a:r>
              <a:rPr lang="fr-FR" altLang="fr-FR" b="1" i="0">
                <a:solidFill>
                  <a:schemeClr val="accent2"/>
                </a:solidFill>
                <a:latin typeface="Comic Sans MS" pitchFamily="66" charset="0"/>
              </a:rPr>
              <a:t>Lorsque l’on indique le champ </a:t>
            </a:r>
            <a:r>
              <a:rPr lang="fr-FR" altLang="ja-JP" b="1" i="0">
                <a:solidFill>
                  <a:schemeClr val="accent2"/>
                </a:solidFill>
                <a:latin typeface="Comic Sans MS" pitchFamily="66" charset="0"/>
              </a:rPr>
              <a:t>“AUTRE”, il est nécessaire de préciser les caractéristiques de l’étiquette d’origine et/ou de l’emballage.</a:t>
            </a:r>
            <a:endParaRPr lang="fr-FR" altLang="fr-FR" b="1">
              <a:solidFill>
                <a:schemeClr val="accent2"/>
              </a:solidFill>
              <a:latin typeface="Comic Sans MS" pitchFamily="66" charset="0"/>
            </a:endParaRPr>
          </a:p>
        </p:txBody>
      </p:sp>
      <p:pic>
        <p:nvPicPr>
          <p:cNvPr id="30723" name="Picture 27" descr="barrado.jpg"/>
          <p:cNvPicPr>
            <a:picLocks noChangeAspect="1"/>
          </p:cNvPicPr>
          <p:nvPr/>
        </p:nvPicPr>
        <p:blipFill>
          <a:blip r:embed="rId3"/>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ítulo 1"/>
          <p:cNvSpPr>
            <a:spLocks noGrp="1"/>
          </p:cNvSpPr>
          <p:nvPr>
            <p:ph type="title"/>
          </p:nvPr>
        </p:nvSpPr>
        <p:spPr>
          <a:xfrm>
            <a:off x="0" y="188913"/>
            <a:ext cx="9144000" cy="850900"/>
          </a:xfrm>
        </p:spPr>
        <p:txBody>
          <a:bodyPr/>
          <a:lstStyle/>
          <a:p>
            <a:r>
              <a:rPr lang="fr-FR" altLang="fr-FR" sz="3200" b="1" smtClean="0">
                <a:solidFill>
                  <a:schemeClr val="accent2"/>
                </a:solidFill>
                <a:latin typeface="Comic Sans MS" pitchFamily="66" charset="0"/>
                <a:cs typeface="Arial" charset="0"/>
              </a:rPr>
              <a:t>RÉSOLUTION RDC ANVISA/MS Nº 54/2012 </a:t>
            </a:r>
            <a:br>
              <a:rPr lang="fr-FR" altLang="fr-FR" sz="3200" b="1" smtClean="0">
                <a:solidFill>
                  <a:schemeClr val="accent2"/>
                </a:solidFill>
                <a:latin typeface="Comic Sans MS" pitchFamily="66" charset="0"/>
                <a:cs typeface="Arial" charset="0"/>
              </a:rPr>
            </a:br>
            <a:r>
              <a:rPr lang="fr-FR" altLang="fr-FR" sz="1600" b="1" smtClean="0">
                <a:solidFill>
                  <a:schemeClr val="accent2"/>
                </a:solidFill>
                <a:latin typeface="Comic Sans MS" pitchFamily="66" charset="0"/>
                <a:cs typeface="Arial" charset="0"/>
              </a:rPr>
              <a:t> </a:t>
            </a:r>
            <a:r>
              <a:rPr lang="fr-FR" altLang="fr-FR" sz="1200" b="1" smtClean="0">
                <a:solidFill>
                  <a:schemeClr val="accent2"/>
                </a:solidFill>
                <a:latin typeface="Comic Sans MS" pitchFamily="66" charset="0"/>
                <a:cs typeface="Arial" charset="0"/>
              </a:rPr>
              <a:t>INFORMATION NUTRITIONNELLE COMPLÉMENTAIRE (INC)</a:t>
            </a:r>
            <a:br>
              <a:rPr lang="fr-FR" altLang="fr-FR" sz="1200" b="1" smtClean="0">
                <a:solidFill>
                  <a:schemeClr val="accent2"/>
                </a:solidFill>
                <a:latin typeface="Comic Sans MS" pitchFamily="66" charset="0"/>
                <a:cs typeface="Arial" charset="0"/>
              </a:rPr>
            </a:br>
            <a:r>
              <a:rPr lang="pt-BR" altLang="fr-FR" sz="1200" b="1" smtClean="0">
                <a:solidFill>
                  <a:schemeClr val="accent2"/>
                </a:solidFill>
                <a:latin typeface="Comic Sans MS" pitchFamily="66" charset="0"/>
                <a:cs typeface="Arial" charset="0"/>
              </a:rPr>
              <a:t/>
            </a:r>
            <a:br>
              <a:rPr lang="pt-BR" altLang="fr-FR" sz="1200" b="1" smtClean="0">
                <a:solidFill>
                  <a:schemeClr val="accent2"/>
                </a:solidFill>
                <a:latin typeface="Comic Sans MS" pitchFamily="66" charset="0"/>
                <a:cs typeface="Arial" charset="0"/>
              </a:rPr>
            </a:br>
            <a:r>
              <a:rPr lang="pt-BR" altLang="fr-FR" sz="2000" b="1" smtClean="0">
                <a:solidFill>
                  <a:schemeClr val="accent2"/>
                </a:solidFill>
                <a:latin typeface="Comic Sans MS" pitchFamily="66" charset="0"/>
                <a:cs typeface="Arial" charset="0"/>
              </a:rPr>
              <a:t>Exemple de contenu absolu</a:t>
            </a:r>
            <a:endParaRPr lang="pt-BR" altLang="fr-FR" sz="2000" smtClean="0"/>
          </a:p>
        </p:txBody>
      </p:sp>
      <p:pic>
        <p:nvPicPr>
          <p:cNvPr id="142338"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graphicFrame>
        <p:nvGraphicFramePr>
          <p:cNvPr id="6" name="Table 5"/>
          <p:cNvGraphicFramePr>
            <a:graphicFrameLocks noGrp="1"/>
          </p:cNvGraphicFramePr>
          <p:nvPr/>
        </p:nvGraphicFramePr>
        <p:xfrm>
          <a:off x="0" y="1498600"/>
          <a:ext cx="9036050" cy="3565525"/>
        </p:xfrm>
        <a:graphic>
          <a:graphicData uri="http://schemas.openxmlformats.org/drawingml/2006/table">
            <a:tbl>
              <a:tblPr/>
              <a:tblGrid>
                <a:gridCol w="2443163"/>
                <a:gridCol w="6592887"/>
              </a:tblGrid>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rgbClr val="FF0000"/>
                          </a:solidFill>
                          <a:effectLst/>
                          <a:latin typeface="Comic Sans MS" pitchFamily="66" charset="0"/>
                          <a:ea typeface="MS PGothic" pitchFamily="34" charset="-128"/>
                        </a:rPr>
                        <a:t>Valeur énergétique</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rgbClr val="FF0000"/>
                          </a:solidFill>
                          <a:effectLst/>
                          <a:latin typeface="Comic Sans MS" pitchFamily="66" charset="0"/>
                          <a:ea typeface="MS PGothic" pitchFamily="34" charset="-128"/>
                        </a:rPr>
                        <a:t>Attribut</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rgbClr val="FF0000"/>
                          </a:solidFill>
                          <a:effectLst/>
                          <a:latin typeface="Comic Sans MS" pitchFamily="66" charset="0"/>
                          <a:ea typeface="MS PGothic" pitchFamily="34" charset="-128"/>
                        </a:rPr>
                        <a:t>Conditions</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58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Comic Sans MS" pitchFamily="66" charset="0"/>
                          <a:ea typeface="MS PGothic" pitchFamily="34" charset="-128"/>
                        </a:rPr>
                        <a:t>Faible</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Comic Sans MS" pitchFamily="66" charset="0"/>
                          <a:ea typeface="MS PGothic" pitchFamily="34" charset="-128"/>
                        </a:rPr>
                        <a:t> </a:t>
                      </a:r>
                      <a:r>
                        <a:rPr kumimoji="0" lang="fr-FR" altLang="fr-FR" sz="1600" b="1" i="0" u="none" strike="noStrike" cap="none" normalizeH="0" baseline="0" smtClean="0">
                          <a:ln>
                            <a:noFill/>
                          </a:ln>
                          <a:solidFill>
                            <a:srgbClr val="000000"/>
                          </a:solidFill>
                          <a:effectLst/>
                          <a:latin typeface="Comic Sans MS" pitchFamily="66" charset="0"/>
                          <a:ea typeface="MS PGothic" pitchFamily="34" charset="-128"/>
                        </a:rPr>
                        <a:t>maximum de </a:t>
                      </a:r>
                      <a:r>
                        <a:rPr kumimoji="0" lang="fr-FR" altLang="fr-FR" sz="1600" b="1" i="0" u="none" strike="noStrike" cap="none" normalizeH="0" baseline="0" smtClean="0">
                          <a:ln>
                            <a:noFill/>
                          </a:ln>
                          <a:solidFill>
                            <a:schemeClr val="tx1"/>
                          </a:solidFill>
                          <a:effectLst/>
                          <a:latin typeface="Comic Sans MS" pitchFamily="66" charset="0"/>
                          <a:ea typeface="MS PGothic" pitchFamily="34" charset="-128"/>
                        </a:rPr>
                        <a:t>40 kcal (170 kJ)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0" i="0" u="none" strike="noStrike" cap="none" normalizeH="0" baseline="0" smtClean="0">
                          <a:ln>
                            <a:noFill/>
                          </a:ln>
                          <a:solidFill>
                            <a:schemeClr val="tx1"/>
                          </a:solidFill>
                          <a:effectLst/>
                          <a:latin typeface="Comic Sans MS" pitchFamily="66" charset="0"/>
                          <a:ea typeface="MS PGothic" pitchFamily="34" charset="-128"/>
                        </a:rPr>
                        <a:t>par 100 g ou 100 ml dans les plats préparés, selon le cas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smtClean="0">
                        <a:ln>
                          <a:noFill/>
                        </a:ln>
                        <a:solidFill>
                          <a:schemeClr val="tx1"/>
                        </a:solidFill>
                        <a:effectLst/>
                        <a:latin typeface="Comic Sans MS" pitchFamily="66"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0" i="0" u="none" strike="noStrike" cap="none" normalizeH="0" baseline="0" smtClean="0">
                          <a:ln>
                            <a:noFill/>
                          </a:ln>
                          <a:solidFill>
                            <a:schemeClr val="tx1"/>
                          </a:solidFill>
                          <a:effectLst/>
                          <a:latin typeface="Comic Sans MS" pitchFamily="66" charset="0"/>
                          <a:ea typeface="MS PGothic" pitchFamily="34" charset="-128"/>
                        </a:rPr>
                        <a:t>par portion lorsque celle-ci est supérieure à 30 g ou 30 ml.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altLang="fr-FR" sz="1600" b="0" i="0" u="none" strike="noStrike" cap="none" normalizeH="0" baseline="0" smtClean="0">
                          <a:ln>
                            <a:noFill/>
                          </a:ln>
                          <a:solidFill>
                            <a:schemeClr val="tx1"/>
                          </a:solidFill>
                          <a:effectLst/>
                          <a:latin typeface="Comic Sans MS" pitchFamily="66" charset="0"/>
                          <a:ea typeface="MS PGothic" pitchFamily="34" charset="-128"/>
                        </a:rPr>
                        <a:t>         Pour des portions inférieures ou égales à 30 g ou 30 ml, la condition doit être calculée par 50 g ou 50 ml</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54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Comic Sans MS" pitchFamily="66" charset="0"/>
                          <a:ea typeface="MS PGothic" pitchFamily="34" charset="-128"/>
                        </a:rPr>
                        <a:t>Ne contient pas</a:t>
                      </a: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chemeClr val="tx1"/>
                          </a:solidFill>
                          <a:effectLst/>
                          <a:latin typeface="Comic Sans MS" pitchFamily="66" charset="0"/>
                          <a:ea typeface="MS PGothic" pitchFamily="34" charset="-128"/>
                        </a:rPr>
                        <a:t>maximum de 4 kcal (17kJ)</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Comic Sans MS" pitchFamily="66" charset="0"/>
                          <a:ea typeface="MS PGothic" pitchFamily="34" charset="-128"/>
                        </a:rPr>
                        <a:t>par 100 g ou 100 ml dans les plats préparés, selon le cas.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Comic Sans MS" pitchFamily="66" charset="0"/>
                          <a:ea typeface="MS PGothic" pitchFamily="34" charset="-128"/>
                        </a:rPr>
                        <a:t>Par portion.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smtClean="0">
                        <a:ln>
                          <a:noFill/>
                        </a:ln>
                        <a:solidFill>
                          <a:srgbClr val="000000"/>
                        </a:solidFill>
                        <a:effectLst/>
                        <a:latin typeface="Comic Sans MS" pitchFamily="66" charset="0"/>
                        <a:ea typeface="MS PGothic" pitchFamily="34" charset="-128"/>
                      </a:endParaRPr>
                    </a:p>
                  </a:txBody>
                  <a:tcPr marL="91430" marR="91430"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2355" name="TextBox 7"/>
          <p:cNvSpPr txBox="1">
            <a:spLocks noChangeArrowheads="1"/>
          </p:cNvSpPr>
          <p:nvPr/>
        </p:nvSpPr>
        <p:spPr bwMode="auto">
          <a:xfrm>
            <a:off x="0" y="5084763"/>
            <a:ext cx="9144000" cy="646112"/>
          </a:xfrm>
          <a:prstGeom prst="rect">
            <a:avLst/>
          </a:prstGeom>
          <a:noFill/>
          <a:ln w="9525">
            <a:noFill/>
            <a:miter lim="800000"/>
            <a:headEnd/>
            <a:tailEnd/>
          </a:ln>
        </p:spPr>
        <p:txBody>
          <a:bodyPr>
            <a:spAutoFit/>
          </a:bodyPr>
          <a:lstStyle/>
          <a:p>
            <a:pPr eaLnBrk="0" hangingPunct="0">
              <a:spcBef>
                <a:spcPct val="20000"/>
              </a:spcBef>
            </a:pPr>
            <a:r>
              <a:rPr lang="fr-FR" altLang="fr-FR" b="1" i="0" baseline="30000">
                <a:latin typeface="Comic Sans MS" pitchFamily="66" charset="0"/>
              </a:rPr>
              <a:t>(*) Pour ces attributs, on peut utiliser, </a:t>
            </a:r>
            <a:r>
              <a:rPr lang="fr-FR" altLang="fr-FR" b="1" i="0" baseline="30000">
                <a:solidFill>
                  <a:srgbClr val="FF0000"/>
                </a:solidFill>
                <a:latin typeface="Comic Sans MS" pitchFamily="66" charset="0"/>
              </a:rPr>
              <a:t>optionnellement,</a:t>
            </a:r>
            <a:r>
              <a:rPr lang="fr-FR" altLang="fr-FR" b="1" i="0" baseline="30000">
                <a:latin typeface="Comic Sans MS" pitchFamily="66" charset="0"/>
              </a:rPr>
              <a:t> les termes </a:t>
            </a:r>
            <a:r>
              <a:rPr lang="fr-FR" altLang="fr-FR" b="1" i="0" baseline="30000">
                <a:solidFill>
                  <a:srgbClr val="FF0000"/>
                </a:solidFill>
                <a:latin typeface="Comic Sans MS" pitchFamily="66" charset="0"/>
              </a:rPr>
              <a:t>"calorias",</a:t>
            </a:r>
            <a:r>
              <a:rPr lang="fr-FR" altLang="fr-FR" b="1" i="0" baseline="30000">
                <a:latin typeface="Comic Sans MS" pitchFamily="66" charset="0"/>
              </a:rPr>
              <a:t> "</a:t>
            </a:r>
            <a:r>
              <a:rPr lang="fr-FR" altLang="fr-FR" b="1" i="0" baseline="30000">
                <a:solidFill>
                  <a:srgbClr val="FF0000"/>
                </a:solidFill>
                <a:latin typeface="Comic Sans MS" pitchFamily="66" charset="0"/>
              </a:rPr>
              <a:t>kilocalorias" ou "kcal" </a:t>
            </a:r>
            <a:r>
              <a:rPr lang="fr-FR" altLang="fr-FR" b="1" i="0" baseline="30000">
                <a:latin typeface="Comic Sans MS" pitchFamily="66" charset="0"/>
              </a:rPr>
              <a:t>comme équivalents du terme </a:t>
            </a:r>
            <a:r>
              <a:rPr lang="fr-FR" altLang="fr-FR" b="1" i="0" baseline="30000">
                <a:solidFill>
                  <a:srgbClr val="FF0000"/>
                </a:solidFill>
                <a:latin typeface="Comic Sans MS" pitchFamily="66" charset="0"/>
              </a:rPr>
              <a:t>"valor energético</a:t>
            </a:r>
            <a:r>
              <a:rPr lang="fr-FR" altLang="en-US" b="1" i="0" baseline="30000">
                <a:solidFill>
                  <a:srgbClr val="FF0000"/>
                </a:solidFill>
                <a:latin typeface="Comic Sans MS" pitchFamily="66" charset="0"/>
              </a:rPr>
              <a:t>” </a:t>
            </a:r>
            <a:r>
              <a:rPr lang="fr-FR" altLang="fr-FR" sz="2000" b="1" i="0" baseline="30000">
                <a:solidFill>
                  <a:srgbClr val="FF0000"/>
                </a:solidFill>
                <a:latin typeface="Comic Sans MS" pitchFamily="66" charset="0"/>
              </a:rPr>
              <a:t>(valeur énergétique)</a:t>
            </a:r>
            <a:endParaRPr lang="fr-FR" altLang="fr-FR" sz="2000" b="1" i="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ítulo 1"/>
          <p:cNvSpPr>
            <a:spLocks noGrp="1"/>
          </p:cNvSpPr>
          <p:nvPr>
            <p:ph type="title"/>
          </p:nvPr>
        </p:nvSpPr>
        <p:spPr>
          <a:xfrm>
            <a:off x="0" y="549275"/>
            <a:ext cx="9144000" cy="576263"/>
          </a:xfrm>
        </p:spPr>
        <p:txBody>
          <a:bodyPr/>
          <a:lstStyle/>
          <a:p>
            <a:r>
              <a:rPr lang="fr-FR" altLang="fr-FR" sz="3200" b="1" smtClean="0">
                <a:solidFill>
                  <a:schemeClr val="accent2"/>
                </a:solidFill>
                <a:latin typeface="Comic Sans MS" pitchFamily="66" charset="0"/>
                <a:cs typeface="Arial" charset="0"/>
              </a:rPr>
              <a:t>RÉSOLUTION RDC ANVISA/MS </a:t>
            </a:r>
            <a:br>
              <a:rPr lang="fr-FR" altLang="fr-FR" sz="3200" b="1" smtClean="0">
                <a:solidFill>
                  <a:schemeClr val="accent2"/>
                </a:solidFill>
                <a:latin typeface="Comic Sans MS" pitchFamily="66" charset="0"/>
                <a:cs typeface="Arial" charset="0"/>
              </a:rPr>
            </a:br>
            <a:r>
              <a:rPr lang="fr-FR" altLang="fr-FR" sz="3200" b="1" smtClean="0">
                <a:solidFill>
                  <a:schemeClr val="accent2"/>
                </a:solidFill>
                <a:latin typeface="Comic Sans MS" pitchFamily="66" charset="0"/>
                <a:cs typeface="Arial" charset="0"/>
              </a:rPr>
              <a:t>Nº 54/2012 </a:t>
            </a:r>
            <a:br>
              <a:rPr lang="fr-FR" altLang="fr-FR" sz="3200" b="1" smtClean="0">
                <a:solidFill>
                  <a:schemeClr val="accent2"/>
                </a:solidFill>
                <a:latin typeface="Comic Sans MS" pitchFamily="66" charset="0"/>
                <a:cs typeface="Arial" charset="0"/>
              </a:rPr>
            </a:br>
            <a:r>
              <a:rPr lang="fr-FR" altLang="fr-FR" sz="1600" b="1" smtClean="0">
                <a:solidFill>
                  <a:schemeClr val="accent2"/>
                </a:solidFill>
                <a:latin typeface="Comic Sans MS" pitchFamily="66" charset="0"/>
                <a:cs typeface="Arial" charset="0"/>
              </a:rPr>
              <a:t> </a:t>
            </a:r>
            <a:r>
              <a:rPr lang="fr-FR" altLang="fr-FR" sz="1200" b="1" smtClean="0">
                <a:solidFill>
                  <a:schemeClr val="accent2"/>
                </a:solidFill>
                <a:latin typeface="Comic Sans MS" pitchFamily="66" charset="0"/>
                <a:cs typeface="Arial" charset="0"/>
              </a:rPr>
              <a:t>INFORMATION NUTRITIONNELLE COMPLÉMENTAIRE </a:t>
            </a:r>
            <a:r>
              <a:rPr lang="pt-BR" altLang="fr-FR" sz="1200" b="1" smtClean="0">
                <a:solidFill>
                  <a:schemeClr val="accent2"/>
                </a:solidFill>
                <a:latin typeface="Comic Sans MS" pitchFamily="66" charset="0"/>
                <a:cs typeface="Arial" charset="0"/>
              </a:rPr>
              <a:t>(INC)</a:t>
            </a:r>
            <a:br>
              <a:rPr lang="pt-BR" altLang="fr-FR" sz="1200" b="1" smtClean="0">
                <a:solidFill>
                  <a:schemeClr val="accent2"/>
                </a:solidFill>
                <a:latin typeface="Comic Sans MS" pitchFamily="66" charset="0"/>
                <a:cs typeface="Arial" charset="0"/>
              </a:rPr>
            </a:br>
            <a:r>
              <a:rPr lang="pt-BR" altLang="fr-FR" sz="1200" b="1" smtClean="0">
                <a:solidFill>
                  <a:schemeClr val="accent2"/>
                </a:solidFill>
                <a:latin typeface="Comic Sans MS" pitchFamily="66" charset="0"/>
                <a:cs typeface="Arial" charset="0"/>
              </a:rPr>
              <a:t/>
            </a:r>
            <a:br>
              <a:rPr lang="pt-BR" altLang="fr-FR" sz="1200" b="1" smtClean="0">
                <a:solidFill>
                  <a:schemeClr val="accent2"/>
                </a:solidFill>
                <a:latin typeface="Comic Sans MS" pitchFamily="66" charset="0"/>
                <a:cs typeface="Arial" charset="0"/>
              </a:rPr>
            </a:br>
            <a:r>
              <a:rPr lang="fr-FR" altLang="fr-FR" sz="2000" b="1" smtClean="0">
                <a:solidFill>
                  <a:schemeClr val="accent2"/>
                </a:solidFill>
                <a:latin typeface="Comic Sans MS" pitchFamily="66" charset="0"/>
                <a:cs typeface="Arial" charset="0"/>
              </a:rPr>
              <a:t>Exemple de contenu comparatif</a:t>
            </a:r>
            <a:br>
              <a:rPr lang="fr-FR" altLang="fr-FR" sz="2000" b="1" smtClean="0">
                <a:solidFill>
                  <a:schemeClr val="accent2"/>
                </a:solidFill>
                <a:latin typeface="Comic Sans MS" pitchFamily="66" charset="0"/>
                <a:cs typeface="Arial" charset="0"/>
              </a:rPr>
            </a:br>
            <a:r>
              <a:rPr lang="fr-FR" altLang="fr-FR" sz="2000" b="1" smtClean="0">
                <a:solidFill>
                  <a:schemeClr val="accent2"/>
                </a:solidFill>
                <a:latin typeface="Comic Sans MS" pitchFamily="66" charset="0"/>
                <a:cs typeface="Arial" charset="0"/>
              </a:rPr>
              <a:t>            </a:t>
            </a:r>
            <a:r>
              <a:rPr lang="fr-FR" altLang="fr-FR" sz="2000" b="1" smtClean="0">
                <a:solidFill>
                  <a:srgbClr val="FF0000"/>
                </a:solidFill>
                <a:latin typeface="Comic Sans MS" pitchFamily="66" charset="0"/>
              </a:rPr>
              <a:t>Graisses totales réduites</a:t>
            </a:r>
            <a:br>
              <a:rPr lang="fr-FR" altLang="fr-FR" sz="2000" b="1" smtClean="0">
                <a:solidFill>
                  <a:srgbClr val="FF0000"/>
                </a:solidFill>
                <a:latin typeface="Comic Sans MS" pitchFamily="66" charset="0"/>
              </a:rPr>
            </a:br>
            <a:endParaRPr lang="fr-FR" altLang="fr-FR" sz="2000" smtClean="0">
              <a:solidFill>
                <a:srgbClr val="FF0000"/>
              </a:solidFill>
            </a:endParaRPr>
          </a:p>
        </p:txBody>
      </p:sp>
      <p:pic>
        <p:nvPicPr>
          <p:cNvPr id="144386"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
        <p:nvSpPr>
          <p:cNvPr id="144387" name="TextBox 2"/>
          <p:cNvSpPr txBox="1">
            <a:spLocks noChangeArrowheads="1"/>
          </p:cNvSpPr>
          <p:nvPr/>
        </p:nvSpPr>
        <p:spPr bwMode="auto">
          <a:xfrm>
            <a:off x="200025" y="1916113"/>
            <a:ext cx="8964613" cy="3694112"/>
          </a:xfrm>
          <a:prstGeom prst="rect">
            <a:avLst/>
          </a:prstGeom>
          <a:noFill/>
          <a:ln w="9525">
            <a:noFill/>
            <a:miter lim="800000"/>
            <a:headEnd/>
            <a:tailEnd/>
          </a:ln>
        </p:spPr>
        <p:txBody>
          <a:bodyPr>
            <a:spAutoFit/>
          </a:bodyPr>
          <a:lstStyle/>
          <a:p>
            <a:pPr marL="342900" indent="-342900">
              <a:buFontTx/>
              <a:buChar char="•"/>
            </a:pPr>
            <a:r>
              <a:rPr lang="fr-FR" altLang="fr-FR" sz="2000" b="1" i="0">
                <a:latin typeface="Comic Sans MS" pitchFamily="66" charset="0"/>
              </a:rPr>
              <a:t>Réduction minimum de 25 %</a:t>
            </a:r>
            <a:r>
              <a:rPr lang="fr-FR" altLang="fr-FR" sz="2000" i="0">
                <a:latin typeface="Comic Sans MS" pitchFamily="66" charset="0"/>
              </a:rPr>
              <a:t> dans le contenu de graisses totales  ; </a:t>
            </a:r>
            <a:r>
              <a:rPr lang="fr-FR" altLang="fr-FR" sz="2000" b="1" i="0">
                <a:latin typeface="Comic Sans MS" pitchFamily="66" charset="0"/>
              </a:rPr>
              <a:t>et </a:t>
            </a:r>
          </a:p>
          <a:p>
            <a:pPr marL="342900" indent="-342900">
              <a:buFontTx/>
              <a:buChar char="•"/>
            </a:pPr>
            <a:r>
              <a:rPr lang="fr-FR" altLang="fr-FR" sz="2000" i="0">
                <a:latin typeface="Comic Sans MS" pitchFamily="66" charset="0"/>
              </a:rPr>
              <a:t>l’aliment de référence </a:t>
            </a:r>
            <a:r>
              <a:rPr lang="fr-FR" altLang="fr-FR" sz="2000" b="1" i="0">
                <a:latin typeface="Comic Sans MS" pitchFamily="66" charset="0"/>
              </a:rPr>
              <a:t>ne peut pas </a:t>
            </a:r>
            <a:r>
              <a:rPr lang="fr-FR" altLang="fr-FR" sz="2000" i="0">
                <a:latin typeface="Comic Sans MS" pitchFamily="66" charset="0"/>
              </a:rPr>
              <a:t>remplir les conditions établies </a:t>
            </a:r>
            <a:r>
              <a:rPr lang="fr-FR" altLang="fr-FR" sz="2000" b="1" i="0">
                <a:latin typeface="Comic Sans MS" pitchFamily="66" charset="0"/>
              </a:rPr>
              <a:t>pour l’attribut faible en graisses totales </a:t>
            </a:r>
            <a:r>
              <a:rPr lang="fr-FR" altLang="fr-FR" sz="1400" b="1" i="0">
                <a:solidFill>
                  <a:schemeClr val="accent2"/>
                </a:solidFill>
                <a:latin typeface="Comic Sans MS" pitchFamily="66" charset="0"/>
              </a:rPr>
              <a:t>(=</a:t>
            </a:r>
            <a:r>
              <a:rPr lang="fr-FR" altLang="fr-FR" sz="1400">
                <a:solidFill>
                  <a:schemeClr val="accent2"/>
                </a:solidFill>
                <a:latin typeface="Comic Sans MS" pitchFamily="66" charset="0"/>
              </a:rPr>
              <a:t> </a:t>
            </a:r>
            <a:r>
              <a:rPr lang="fr-FR" altLang="fr-FR" sz="1400" b="1" i="0">
                <a:solidFill>
                  <a:schemeClr val="accent2"/>
                </a:solidFill>
                <a:latin typeface="Comic Sans MS" pitchFamily="66" charset="0"/>
              </a:rPr>
              <a:t>max. 3g de graisses totales par portion </a:t>
            </a:r>
            <a:r>
              <a:rPr lang="fr-FR" altLang="fr-FR" sz="1400" i="0">
                <a:solidFill>
                  <a:schemeClr val="accent2"/>
                </a:solidFill>
                <a:latin typeface="Comic Sans MS" pitchFamily="66" charset="0"/>
              </a:rPr>
              <a:t>(pour les portions supérieures ou égales à 30g ou 30ml, la condition doit être respectée à 50g ou 50ml) ; </a:t>
            </a:r>
            <a:r>
              <a:rPr lang="fr-FR" altLang="fr-FR" sz="2000" b="1" i="0">
                <a:solidFill>
                  <a:srgbClr val="000000"/>
                </a:solidFill>
                <a:latin typeface="Comic Sans MS" pitchFamily="66" charset="0"/>
              </a:rPr>
              <a:t>et </a:t>
            </a:r>
          </a:p>
          <a:p>
            <a:pPr marL="342900" indent="-342900">
              <a:buFontTx/>
              <a:buChar char="•"/>
            </a:pPr>
            <a:r>
              <a:rPr lang="fr-FR" altLang="fr-FR" sz="2000" i="0">
                <a:latin typeface="Comic Sans MS" pitchFamily="66" charset="0"/>
              </a:rPr>
              <a:t>Lorsque l’aliment ne remplit pas les conditions établies pour l’attribut </a:t>
            </a:r>
            <a:r>
              <a:rPr lang="fr-FR" altLang="fr-FR" sz="2000" b="1" i="0">
                <a:latin typeface="Comic Sans MS" pitchFamily="66" charset="0"/>
              </a:rPr>
              <a:t>"valeur énergétique faible ou réduite", </a:t>
            </a:r>
            <a:r>
              <a:rPr lang="fr-FR" altLang="fr-FR" sz="2000" i="0">
                <a:latin typeface="Comic Sans MS" pitchFamily="66" charset="0"/>
              </a:rPr>
              <a:t>la phrase suivante doit être déclarée sur l’étiquette à côté de l’INC : </a:t>
            </a:r>
            <a:r>
              <a:rPr lang="fr-FR" altLang="fr-FR" sz="2000" b="1" i="0">
                <a:latin typeface="Comic Sans MS" pitchFamily="66" charset="0"/>
              </a:rPr>
              <a:t>"Cet aliment n’a pas une valeur énergétique faible ou réduite"</a:t>
            </a:r>
            <a:r>
              <a:rPr lang="fr-FR" altLang="fr-FR" sz="2000" i="0">
                <a:latin typeface="Comic Sans MS" pitchFamily="66" charset="0"/>
              </a:rPr>
              <a:t>, selon le cas, avec le même type de lettres que l’INC, </a:t>
            </a:r>
            <a:r>
              <a:rPr lang="fr-FR" altLang="fr-FR" sz="2000" b="1" i="0">
                <a:latin typeface="Comic Sans MS" pitchFamily="66" charset="0"/>
              </a:rPr>
              <a:t>avec au moins 50% de la taille de l’INC</a:t>
            </a:r>
            <a:r>
              <a:rPr lang="fr-FR" altLang="fr-FR" sz="2000" i="0">
                <a:latin typeface="Comic Sans MS" pitchFamily="66" charset="0"/>
              </a:rPr>
              <a:t>, </a:t>
            </a:r>
            <a:r>
              <a:rPr lang="fr-FR" altLang="fr-FR" sz="2000" b="1" i="0">
                <a:latin typeface="Comic Sans MS" pitchFamily="66" charset="0"/>
              </a:rPr>
              <a:t>d’une couleur contrastant avec le fond de l’étiquette afin d’assurer la visibilité et la lisibilité de l’information.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fr-FR" altLang="fr-FR" sz="3200" b="1" smtClean="0">
                <a:latin typeface="Comic Sans MS" pitchFamily="66" charset="0"/>
              </a:rPr>
              <a:t>Exemple : Graisses totales et calories réduites</a:t>
            </a:r>
          </a:p>
        </p:txBody>
      </p:sp>
      <p:pic>
        <p:nvPicPr>
          <p:cNvPr id="146434" name="Picture 4"/>
          <p:cNvPicPr>
            <a:picLocks noGrp="1" noChangeAspect="1" noChangeArrowheads="1"/>
          </p:cNvPicPr>
          <p:nvPr>
            <p:ph type="body" idx="1"/>
          </p:nvPr>
        </p:nvPicPr>
        <p:blipFill>
          <a:blip r:embed="rId2"/>
          <a:srcRect/>
          <a:stretch>
            <a:fillRect/>
          </a:stretch>
        </p:blipFill>
        <p:spPr>
          <a:xfrm>
            <a:off x="338138" y="1268413"/>
            <a:ext cx="8821737" cy="4238625"/>
          </a:xfrm>
        </p:spPr>
      </p:pic>
      <p:pic>
        <p:nvPicPr>
          <p:cNvPr id="146435"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
        <p:nvSpPr>
          <p:cNvPr id="2" name="TextBox 1"/>
          <p:cNvSpPr txBox="1"/>
          <p:nvPr/>
        </p:nvSpPr>
        <p:spPr>
          <a:xfrm>
            <a:off x="1042988" y="4005263"/>
            <a:ext cx="1944687" cy="360362"/>
          </a:xfrm>
          <a:prstGeom prst="rect">
            <a:avLst/>
          </a:prstGeom>
          <a:solidFill>
            <a:schemeClr val="accent1">
              <a:lumMod val="75000"/>
            </a:schemeClr>
          </a:solidFill>
        </p:spPr>
        <p:txBody>
          <a:bodyPr>
            <a:spAutoFit/>
          </a:bodyPr>
          <a:lstStyle/>
          <a:p>
            <a:pPr eaLnBrk="0" hangingPunct="0">
              <a:spcBef>
                <a:spcPct val="20000"/>
              </a:spcBef>
              <a:defRPr/>
            </a:pPr>
            <a:endParaRPr lang="en-US" dirty="0">
              <a:ea typeface="ＭＳ Ｐゴシック" charset="0"/>
              <a:cs typeface="+mn-cs"/>
            </a:endParaRPr>
          </a:p>
        </p:txBody>
      </p:sp>
      <p:sp>
        <p:nvSpPr>
          <p:cNvPr id="6" name="TextBox 5"/>
          <p:cNvSpPr txBox="1"/>
          <p:nvPr/>
        </p:nvSpPr>
        <p:spPr>
          <a:xfrm>
            <a:off x="5435600" y="4149725"/>
            <a:ext cx="1657350" cy="215900"/>
          </a:xfrm>
          <a:prstGeom prst="rect">
            <a:avLst/>
          </a:prstGeom>
          <a:solidFill>
            <a:schemeClr val="accent1">
              <a:lumMod val="75000"/>
            </a:schemeClr>
          </a:solidFill>
        </p:spPr>
        <p:txBody>
          <a:bodyPr>
            <a:spAutoFit/>
          </a:bodyPr>
          <a:lstStyle/>
          <a:p>
            <a:pPr eaLnBrk="0" hangingPunct="0">
              <a:spcBef>
                <a:spcPct val="20000"/>
              </a:spcBef>
              <a:defRPr/>
            </a:pPr>
            <a:endParaRPr lang="en-US" dirty="0">
              <a:ea typeface="ＭＳ Ｐゴシック" charset="0"/>
              <a:cs typeface="+mn-cs"/>
            </a:endParaRPr>
          </a:p>
        </p:txBody>
      </p:sp>
      <p:sp>
        <p:nvSpPr>
          <p:cNvPr id="7" name="TextBox 6"/>
          <p:cNvSpPr txBox="1"/>
          <p:nvPr/>
        </p:nvSpPr>
        <p:spPr>
          <a:xfrm>
            <a:off x="4067175" y="3141663"/>
            <a:ext cx="1800225" cy="287337"/>
          </a:xfrm>
          <a:prstGeom prst="rect">
            <a:avLst/>
          </a:prstGeom>
          <a:solidFill>
            <a:schemeClr val="accent1">
              <a:lumMod val="75000"/>
            </a:schemeClr>
          </a:solidFill>
        </p:spPr>
        <p:txBody>
          <a:bodyPr>
            <a:spAutoFit/>
          </a:bodyPr>
          <a:lstStyle/>
          <a:p>
            <a:pPr eaLnBrk="0" hangingPunct="0">
              <a:spcBef>
                <a:spcPct val="20000"/>
              </a:spcBef>
              <a:defRPr/>
            </a:pPr>
            <a:endParaRPr lang="en-US" dirty="0">
              <a:ea typeface="ＭＳ Ｐゴシック" charset="0"/>
              <a:cs typeface="+mn-cs"/>
            </a:endParaRPr>
          </a:p>
        </p:txBody>
      </p:sp>
      <p:sp>
        <p:nvSpPr>
          <p:cNvPr id="146439" name="TextBox 2"/>
          <p:cNvSpPr txBox="1">
            <a:spLocks noChangeArrowheads="1"/>
          </p:cNvSpPr>
          <p:nvPr/>
        </p:nvSpPr>
        <p:spPr bwMode="auto">
          <a:xfrm>
            <a:off x="4427538" y="4365625"/>
            <a:ext cx="360362" cy="287338"/>
          </a:xfrm>
          <a:prstGeom prst="rect">
            <a:avLst/>
          </a:prstGeom>
          <a:noFill/>
          <a:ln w="9525">
            <a:noFill/>
            <a:miter lim="800000"/>
            <a:headEnd/>
            <a:tailEnd/>
          </a:ln>
        </p:spPr>
        <p:txBody>
          <a:bodyPr>
            <a:spAutoFit/>
          </a:bodyPr>
          <a:lstStyle/>
          <a:p>
            <a:pPr eaLnBrk="0" hangingPunct="0">
              <a:spcBef>
                <a:spcPct val="20000"/>
              </a:spcBef>
            </a:pPr>
            <a:endParaRPr lang="en-US" altLang="fr-FR"/>
          </a:p>
        </p:txBody>
      </p:sp>
      <p:sp>
        <p:nvSpPr>
          <p:cNvPr id="5" name="TextBox 4"/>
          <p:cNvSpPr txBox="1"/>
          <p:nvPr/>
        </p:nvSpPr>
        <p:spPr>
          <a:xfrm>
            <a:off x="3059113" y="4149725"/>
            <a:ext cx="2305050" cy="719138"/>
          </a:xfrm>
          <a:prstGeom prst="rect">
            <a:avLst/>
          </a:prstGeom>
          <a:solidFill>
            <a:schemeClr val="bg1">
              <a:lumMod val="65000"/>
            </a:schemeClr>
          </a:solidFill>
        </p:spPr>
        <p:txBody>
          <a:bodyPr>
            <a:spAutoFit/>
          </a:bodyPr>
          <a:lstStyle/>
          <a:p>
            <a:pPr eaLnBrk="0" hangingPunct="0">
              <a:spcBef>
                <a:spcPct val="20000"/>
              </a:spcBef>
              <a:defRPr/>
            </a:pPr>
            <a:endParaRPr lang="en-US" dirty="0">
              <a:ea typeface="ＭＳ Ｐゴシック" charset="0"/>
              <a:cs typeface="+mn-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3"/>
          <p:cNvSpPr txBox="1">
            <a:spLocks noChangeArrowheads="1"/>
          </p:cNvSpPr>
          <p:nvPr/>
        </p:nvSpPr>
        <p:spPr bwMode="auto">
          <a:xfrm>
            <a:off x="0" y="0"/>
            <a:ext cx="9144000" cy="877888"/>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i="0">
                <a:latin typeface="Comic Sans MS" pitchFamily="66" charset="0"/>
              </a:rPr>
              <a:t>RÉSOLUTION Nº 3/2013 – À RETENIR</a:t>
            </a:r>
          </a:p>
          <a:p>
            <a:pPr algn="ctr">
              <a:spcBef>
                <a:spcPct val="50000"/>
              </a:spcBef>
            </a:pPr>
            <a:r>
              <a:rPr lang="fr-FR" altLang="fr-FR" sz="1800" i="0">
                <a:latin typeface="Comic Sans MS" pitchFamily="66" charset="0"/>
              </a:rPr>
              <a:t>MODIFICATIONS SUR DES ALIMENTS STANDARDISÉS À DES FINS D’</a:t>
            </a:r>
            <a:r>
              <a:rPr lang="pt-BR" altLang="fr-FR" sz="1800" i="0">
                <a:latin typeface="Comic Sans MS" pitchFamily="66" charset="0"/>
              </a:rPr>
              <a:t>INC</a:t>
            </a:r>
            <a:endParaRPr lang="pt-BR" altLang="fr-FR" i="0">
              <a:latin typeface="Comic Sans MS" pitchFamily="66" charset="0"/>
            </a:endParaRPr>
          </a:p>
        </p:txBody>
      </p:sp>
      <p:sp>
        <p:nvSpPr>
          <p:cNvPr id="147458" name="Rectangle 4"/>
          <p:cNvSpPr>
            <a:spLocks noChangeArrowheads="1"/>
          </p:cNvSpPr>
          <p:nvPr/>
        </p:nvSpPr>
        <p:spPr bwMode="auto">
          <a:xfrm>
            <a:off x="250825" y="1484313"/>
            <a:ext cx="8642350" cy="4525962"/>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pPr>
            <a:endParaRPr lang="pt-BR" altLang="fr-FR" sz="900" i="0"/>
          </a:p>
          <a:p>
            <a:pPr marL="342900" indent="-342900" eaLnBrk="0" hangingPunct="0">
              <a:lnSpc>
                <a:spcPct val="80000"/>
              </a:lnSpc>
              <a:spcBef>
                <a:spcPct val="20000"/>
              </a:spcBef>
              <a:buFontTx/>
              <a:buChar char="•"/>
            </a:pPr>
            <a:r>
              <a:rPr lang="fr-FR" altLang="fr-FR" i="0">
                <a:latin typeface="Comic Sans MS" pitchFamily="66" charset="0"/>
              </a:rPr>
              <a:t>Applicable aux </a:t>
            </a:r>
            <a:r>
              <a:rPr lang="fr-FR" altLang="fr-FR" i="0">
                <a:solidFill>
                  <a:srgbClr val="FF0000"/>
                </a:solidFill>
                <a:latin typeface="Comic Sans MS" pitchFamily="66" charset="0"/>
              </a:rPr>
              <a:t>modifications dans la composition d’aliments standardisés réalisées exclusivement dans le but de satisfaire les critères d’utilisation de l’Information Nutritionnelle Complémentaire </a:t>
            </a:r>
            <a:r>
              <a:rPr lang="fr-FR" altLang="fr-FR" i="0">
                <a:latin typeface="Comic Sans MS" pitchFamily="66" charset="0"/>
              </a:rPr>
              <a:t>qui entraînent l’ajout d’ingrédients non prévus, la substitution d’ingrédients ou le non respect d’exigences de composition établis par la norme en matière d’identité et de qualité de l’aliment standardisé. </a:t>
            </a:r>
          </a:p>
          <a:p>
            <a:pPr marL="342900" indent="-342900" eaLnBrk="0" hangingPunct="0">
              <a:lnSpc>
                <a:spcPct val="80000"/>
              </a:lnSpc>
              <a:spcBef>
                <a:spcPct val="20000"/>
              </a:spcBef>
              <a:buFontTx/>
              <a:buChar char="•"/>
            </a:pPr>
            <a:r>
              <a:rPr lang="fr-FR" altLang="fr-FR" i="0">
                <a:solidFill>
                  <a:srgbClr val="FF0000"/>
                </a:solidFill>
                <a:latin typeface="Comic Sans MS" pitchFamily="66" charset="0"/>
              </a:rPr>
              <a:t>Ne concerne pas </a:t>
            </a:r>
            <a:r>
              <a:rPr lang="fr-FR" altLang="fr-FR" i="0">
                <a:latin typeface="Comic Sans MS" pitchFamily="66" charset="0"/>
              </a:rPr>
              <a:t>les modifications dans la composition : </a:t>
            </a:r>
          </a:p>
          <a:p>
            <a:pPr marL="342900" indent="-342900" eaLnBrk="0" hangingPunct="0">
              <a:lnSpc>
                <a:spcPct val="80000"/>
              </a:lnSpc>
              <a:spcBef>
                <a:spcPct val="20000"/>
              </a:spcBef>
            </a:pPr>
            <a:r>
              <a:rPr lang="fr-FR" altLang="fr-FR" i="0">
                <a:latin typeface="Comic Sans MS" pitchFamily="66" charset="0"/>
              </a:rPr>
              <a:t>	I – d’aliments à des fins spéciales ; </a:t>
            </a:r>
          </a:p>
          <a:p>
            <a:pPr marL="342900" indent="-342900" eaLnBrk="0" hangingPunct="0">
              <a:lnSpc>
                <a:spcPct val="80000"/>
              </a:lnSpc>
              <a:spcBef>
                <a:spcPct val="20000"/>
              </a:spcBef>
            </a:pPr>
            <a:r>
              <a:rPr lang="fr-FR" altLang="fr-FR" i="0">
                <a:latin typeface="Comic Sans MS" pitchFamily="66" charset="0"/>
              </a:rPr>
              <a:t>	II – réalisées par adjonction de vitamines et de minéraux aux aliments.</a:t>
            </a:r>
            <a:r>
              <a:rPr lang="fr-FR" altLang="fr-FR" sz="2000" i="0">
                <a:latin typeface="Comic Sans MS" pitchFamily="66" charset="0"/>
              </a:rPr>
              <a:t> </a:t>
            </a:r>
          </a:p>
          <a:p>
            <a:pPr marL="342900" indent="-342900" eaLnBrk="0" hangingPunct="0">
              <a:lnSpc>
                <a:spcPct val="80000"/>
              </a:lnSpc>
              <a:spcBef>
                <a:spcPct val="20000"/>
              </a:spcBef>
            </a:pPr>
            <a:r>
              <a:rPr lang="fr-FR" altLang="fr-FR" sz="1800" i="0"/>
              <a:t> </a:t>
            </a:r>
          </a:p>
        </p:txBody>
      </p:sp>
      <p:pic>
        <p:nvPicPr>
          <p:cNvPr id="147459"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0" y="0"/>
            <a:ext cx="9144000" cy="1431925"/>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i="0">
                <a:latin typeface="Comic Sans MS" pitchFamily="66" charset="0"/>
              </a:rPr>
              <a:t>RÉSOLUTION Nº 3/2013 – À RETENIR</a:t>
            </a:r>
            <a:endParaRPr lang="pt-BR" altLang="fr-FR" i="0">
              <a:latin typeface="Comic Sans MS" pitchFamily="66" charset="0"/>
            </a:endParaRPr>
          </a:p>
          <a:p>
            <a:pPr algn="ctr">
              <a:spcBef>
                <a:spcPct val="50000"/>
              </a:spcBef>
            </a:pPr>
            <a:r>
              <a:rPr lang="fr-FR" altLang="fr-FR" sz="1800" i="0">
                <a:latin typeface="Comic Sans MS" pitchFamily="66" charset="0"/>
              </a:rPr>
              <a:t>MODIFICATIONS SUR DES ALIMENTS STANDARDISÉS À DES FINS D’</a:t>
            </a:r>
            <a:r>
              <a:rPr lang="pt-BR" altLang="fr-FR" sz="1800" i="0">
                <a:latin typeface="Comic Sans MS" pitchFamily="66" charset="0"/>
              </a:rPr>
              <a:t>INC</a:t>
            </a:r>
          </a:p>
          <a:p>
            <a:pPr algn="ctr">
              <a:spcBef>
                <a:spcPct val="50000"/>
              </a:spcBef>
            </a:pPr>
            <a:endParaRPr lang="pt-BR" altLang="fr-FR" i="0">
              <a:latin typeface="Comic Sans MS" pitchFamily="66" charset="0"/>
            </a:endParaRPr>
          </a:p>
        </p:txBody>
      </p:sp>
      <p:sp>
        <p:nvSpPr>
          <p:cNvPr id="149506" name="Rectangle 3"/>
          <p:cNvSpPr>
            <a:spLocks noChangeArrowheads="1"/>
          </p:cNvSpPr>
          <p:nvPr/>
        </p:nvSpPr>
        <p:spPr bwMode="auto">
          <a:xfrm>
            <a:off x="250825" y="1052513"/>
            <a:ext cx="8569325" cy="2160587"/>
          </a:xfrm>
          <a:prstGeom prst="rect">
            <a:avLst/>
          </a:prstGeom>
          <a:noFill/>
          <a:ln w="9525">
            <a:noFill/>
            <a:miter lim="800000"/>
            <a:headEnd/>
            <a:tailEnd/>
          </a:ln>
        </p:spPr>
        <p:txBody>
          <a:bodyPr/>
          <a:lstStyle/>
          <a:p>
            <a:pPr marL="342900" indent="-342900" algn="ctr" eaLnBrk="0" hangingPunct="0">
              <a:lnSpc>
                <a:spcPct val="80000"/>
              </a:lnSpc>
              <a:spcBef>
                <a:spcPct val="20000"/>
              </a:spcBef>
            </a:pPr>
            <a:r>
              <a:rPr lang="fr-FR" altLang="fr-FR" sz="2800" i="0">
                <a:solidFill>
                  <a:schemeClr val="accent2"/>
                </a:solidFill>
                <a:latin typeface="Comic Sans MS" pitchFamily="66" charset="0"/>
              </a:rPr>
              <a:t>Dénomination de vente :</a:t>
            </a:r>
          </a:p>
          <a:p>
            <a:pPr marL="342900" indent="-342900" algn="ctr" eaLnBrk="0" hangingPunct="0">
              <a:lnSpc>
                <a:spcPct val="80000"/>
              </a:lnSpc>
              <a:spcBef>
                <a:spcPct val="20000"/>
              </a:spcBef>
            </a:pPr>
            <a:endParaRPr lang="fr-FR" altLang="fr-FR" sz="2800" i="0">
              <a:latin typeface="Comic Sans MS" pitchFamily="66" charset="0"/>
            </a:endParaRPr>
          </a:p>
          <a:p>
            <a:pPr marL="342900" indent="-342900" algn="ctr" eaLnBrk="0" hangingPunct="0">
              <a:lnSpc>
                <a:spcPct val="80000"/>
              </a:lnSpc>
              <a:spcBef>
                <a:spcPct val="20000"/>
              </a:spcBef>
            </a:pPr>
            <a:r>
              <a:rPr lang="fr-FR" altLang="fr-FR" sz="2800" i="0">
                <a:latin typeface="Comic Sans MS" pitchFamily="66" charset="0"/>
              </a:rPr>
              <a:t>Nom de l’aliment standardisé </a:t>
            </a:r>
            <a:r>
              <a:rPr lang="fr-FR" altLang="fr-FR" sz="2800" i="0">
                <a:solidFill>
                  <a:srgbClr val="FF0000"/>
                </a:solidFill>
                <a:latin typeface="Comic Sans MS" pitchFamily="66" charset="0"/>
              </a:rPr>
              <a:t>suivi de son information nutritionnelle complémentaire</a:t>
            </a:r>
          </a:p>
          <a:p>
            <a:pPr marL="342900" indent="-342900" algn="ctr" eaLnBrk="0" hangingPunct="0">
              <a:lnSpc>
                <a:spcPct val="80000"/>
              </a:lnSpc>
              <a:spcBef>
                <a:spcPct val="20000"/>
              </a:spcBef>
            </a:pPr>
            <a:r>
              <a:rPr lang="fr-FR" altLang="fr-FR" sz="2800" i="0">
                <a:solidFill>
                  <a:schemeClr val="accent2"/>
                </a:solidFill>
                <a:latin typeface="Comic Sans MS" pitchFamily="66" charset="0"/>
              </a:rPr>
              <a:t>Ex. : requeijão crémeux allégé en matières grasses totales</a:t>
            </a:r>
          </a:p>
          <a:p>
            <a:pPr marL="342900" indent="-342900" eaLnBrk="0" hangingPunct="0">
              <a:lnSpc>
                <a:spcPct val="80000"/>
              </a:lnSpc>
              <a:spcBef>
                <a:spcPct val="20000"/>
              </a:spcBef>
            </a:pPr>
            <a:endParaRPr lang="pt-BR" altLang="fr-FR" sz="2800" i="0">
              <a:latin typeface="Comic Sans MS" pitchFamily="66" charset="0"/>
            </a:endParaRPr>
          </a:p>
        </p:txBody>
      </p:sp>
      <p:sp>
        <p:nvSpPr>
          <p:cNvPr id="149507" name="Text Box 4"/>
          <p:cNvSpPr txBox="1">
            <a:spLocks noChangeArrowheads="1"/>
          </p:cNvSpPr>
          <p:nvPr/>
        </p:nvSpPr>
        <p:spPr bwMode="auto">
          <a:xfrm>
            <a:off x="179388" y="4149725"/>
            <a:ext cx="8713787" cy="1016000"/>
          </a:xfrm>
          <a:prstGeom prst="rect">
            <a:avLst/>
          </a:prstGeom>
          <a:solidFill>
            <a:srgbClr val="99CC00">
              <a:alpha val="41960"/>
            </a:srgbClr>
          </a:solidFill>
          <a:ln w="9525">
            <a:noFill/>
            <a:miter lim="800000"/>
            <a:headEnd/>
            <a:tailEnd/>
          </a:ln>
        </p:spPr>
        <p:txBody>
          <a:bodyPr>
            <a:spAutoFit/>
          </a:bodyPr>
          <a:lstStyle/>
          <a:p>
            <a:pPr algn="ctr">
              <a:spcBef>
                <a:spcPct val="50000"/>
              </a:spcBef>
            </a:pPr>
            <a:r>
              <a:rPr lang="fr-FR" altLang="fr-FR" sz="2000" i="0">
                <a:latin typeface="Comic Sans MS" pitchFamily="66" charset="0"/>
              </a:rPr>
              <a:t>L’aliment modifié du point de vue nutritionnel </a:t>
            </a:r>
            <a:r>
              <a:rPr lang="fr-FR" altLang="fr-FR" sz="2000" b="1" i="0" u="sng">
                <a:latin typeface="Comic Sans MS" pitchFamily="66" charset="0"/>
              </a:rPr>
              <a:t>ne peut contenir aucun ingrédient dont l’adjonction est explicitement interdite </a:t>
            </a:r>
            <a:r>
              <a:rPr lang="fr-FR" altLang="fr-FR" sz="2000" i="0">
                <a:latin typeface="Comic Sans MS" pitchFamily="66" charset="0"/>
              </a:rPr>
              <a:t>pour l’aliment standardisé.</a:t>
            </a:r>
          </a:p>
        </p:txBody>
      </p:sp>
      <p:pic>
        <p:nvPicPr>
          <p:cNvPr id="149508"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0" y="260350"/>
            <a:ext cx="9144000" cy="1323975"/>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sz="3200" b="1" i="0">
                <a:solidFill>
                  <a:schemeClr val="accent2"/>
                </a:solidFill>
                <a:latin typeface="Comic Sans MS" pitchFamily="66" charset="0"/>
              </a:rPr>
              <a:t>DÉCRET Nº 29/1998 – À RETENIR</a:t>
            </a:r>
          </a:p>
          <a:p>
            <a:pPr algn="ctr">
              <a:spcBef>
                <a:spcPct val="50000"/>
              </a:spcBef>
            </a:pPr>
            <a:r>
              <a:rPr lang="fr-FR" altLang="fr-FR" sz="3200" b="1" i="0">
                <a:solidFill>
                  <a:schemeClr val="accent2"/>
                </a:solidFill>
                <a:latin typeface="Comic Sans MS" pitchFamily="66" charset="0"/>
              </a:rPr>
              <a:t>ALIMENTS À VISÉES PARTICULIÈRES</a:t>
            </a:r>
          </a:p>
        </p:txBody>
      </p:sp>
      <p:sp>
        <p:nvSpPr>
          <p:cNvPr id="151554" name="Rectangle 6"/>
          <p:cNvSpPr>
            <a:spLocks noChangeArrowheads="1"/>
          </p:cNvSpPr>
          <p:nvPr/>
        </p:nvSpPr>
        <p:spPr bwMode="auto">
          <a:xfrm>
            <a:off x="107950" y="1628775"/>
            <a:ext cx="9036050" cy="4462463"/>
          </a:xfrm>
          <a:prstGeom prst="rect">
            <a:avLst/>
          </a:prstGeom>
          <a:noFill/>
          <a:ln w="9525">
            <a:noFill/>
            <a:miter lim="800000"/>
            <a:headEnd/>
            <a:tailEnd/>
          </a:ln>
        </p:spPr>
        <p:txBody>
          <a:bodyPr>
            <a:spAutoFit/>
          </a:bodyPr>
          <a:lstStyle/>
          <a:p>
            <a:pPr marL="265113" indent="277813" eaLnBrk="0" hangingPunct="0">
              <a:spcBef>
                <a:spcPct val="20000"/>
              </a:spcBef>
              <a:buFont typeface="Wingdings" pitchFamily="2" charset="2"/>
              <a:buNone/>
            </a:pPr>
            <a:r>
              <a:rPr lang="fr-FR" altLang="fr-FR" sz="1800" b="1" i="0">
                <a:solidFill>
                  <a:srgbClr val="FF0000"/>
                </a:solidFill>
                <a:latin typeface="Comic Sans MS" pitchFamily="66" charset="0"/>
              </a:rPr>
              <a:t>Dénomination de vente du produit </a:t>
            </a:r>
            <a:r>
              <a:rPr lang="fr-FR" altLang="fr-FR" sz="1800" i="0">
                <a:solidFill>
                  <a:srgbClr val="FF0000"/>
                </a:solidFill>
                <a:latin typeface="Comic Sans MS" pitchFamily="66" charset="0"/>
              </a:rPr>
              <a:t>:</a:t>
            </a:r>
          </a:p>
          <a:p>
            <a:pPr marL="265113" indent="277813" eaLnBrk="0" hangingPunct="0">
              <a:spcBef>
                <a:spcPct val="20000"/>
              </a:spcBef>
            </a:pPr>
            <a:endParaRPr lang="fr-FR" altLang="fr-FR" sz="1800"/>
          </a:p>
          <a:p>
            <a:pPr marL="265113" indent="277813" eaLnBrk="0" hangingPunct="0">
              <a:spcBef>
                <a:spcPct val="20000"/>
              </a:spcBef>
              <a:buClr>
                <a:srgbClr val="FF0000"/>
              </a:buClr>
              <a:buFont typeface="Wingdings" pitchFamily="2" charset="2"/>
              <a:buChar char="Ø"/>
            </a:pPr>
            <a:r>
              <a:rPr lang="fr-FR" altLang="fr-FR" sz="1800" i="0">
                <a:latin typeface="Comic Sans MS" pitchFamily="66" charset="0"/>
              </a:rPr>
              <a:t>Sur le panneau principal</a:t>
            </a:r>
          </a:p>
          <a:p>
            <a:pPr marL="265113" indent="277813" eaLnBrk="0" hangingPunct="0">
              <a:spcBef>
                <a:spcPct val="20000"/>
              </a:spcBef>
              <a:buClr>
                <a:srgbClr val="FF0000"/>
              </a:buClr>
              <a:buFont typeface="Wingdings" pitchFamily="2" charset="2"/>
              <a:buChar char="Ø"/>
            </a:pPr>
            <a:r>
              <a:rPr lang="fr-FR" altLang="fr-FR" sz="1800" i="0">
                <a:latin typeface="Comic Sans MS" pitchFamily="66" charset="0"/>
              </a:rPr>
              <a:t>Dénomination composée de la désignation de l’aliment, conformément à la législation spécifique, suivie de la finalité du produit en lettres de même taille et couleur. Exemples :  </a:t>
            </a:r>
          </a:p>
          <a:p>
            <a:pPr marL="892175" lvl="1" indent="-169863" algn="ctr" eaLnBrk="0" hangingPunct="0">
              <a:spcBef>
                <a:spcPct val="20000"/>
              </a:spcBef>
              <a:buClr>
                <a:srgbClr val="FF0000"/>
              </a:buClr>
              <a:buFont typeface="Wingdings" pitchFamily="2" charset="2"/>
              <a:buNone/>
            </a:pPr>
            <a:endParaRPr lang="fr-FR" altLang="fr-FR" sz="1000" i="0">
              <a:latin typeface="Comic Sans MS" pitchFamily="66" charset="0"/>
            </a:endParaRPr>
          </a:p>
          <a:p>
            <a:pPr marL="892175" lvl="1" indent="-169863" algn="ctr" eaLnBrk="0" hangingPunct="0">
              <a:spcBef>
                <a:spcPct val="20000"/>
              </a:spcBef>
              <a:buClr>
                <a:srgbClr val="FF0000"/>
              </a:buClr>
              <a:buFont typeface="Wingdings" pitchFamily="2" charset="2"/>
              <a:buNone/>
            </a:pPr>
            <a:r>
              <a:rPr lang="fr-FR" altLang="fr-FR" sz="1800" i="0">
                <a:latin typeface="Comic Sans MS" pitchFamily="66" charset="0"/>
              </a:rPr>
              <a:t>« Confiture de lait pour régimes avec apport contrôlé en sucres »</a:t>
            </a:r>
            <a:endParaRPr lang="fr-FR" altLang="ja-JP" sz="1800" i="0">
              <a:latin typeface="Comic Sans MS" pitchFamily="66" charset="0"/>
            </a:endParaRPr>
          </a:p>
          <a:p>
            <a:pPr marL="892175" lvl="1" indent="-169863" algn="ctr" eaLnBrk="0" hangingPunct="0">
              <a:spcBef>
                <a:spcPct val="20000"/>
              </a:spcBef>
              <a:buClr>
                <a:srgbClr val="FF0000"/>
              </a:buClr>
              <a:buFont typeface="Wingdings" pitchFamily="2" charset="2"/>
              <a:buNone/>
            </a:pPr>
            <a:r>
              <a:rPr lang="fr-FR" altLang="fr-FR" sz="1800" i="0">
                <a:latin typeface="Comic Sans MS" pitchFamily="66" charset="0"/>
              </a:rPr>
              <a:t>« Yaourt écrémé avec pulpe de fruits pour régimes avec restrictions en lactose »</a:t>
            </a:r>
            <a:endParaRPr lang="fr-FR" altLang="ja-JP" sz="1800" i="0">
              <a:latin typeface="Comic Sans MS" pitchFamily="66" charset="0"/>
            </a:endParaRPr>
          </a:p>
          <a:p>
            <a:pPr marL="265113" indent="277813" eaLnBrk="0" hangingPunct="0">
              <a:spcBef>
                <a:spcPct val="20000"/>
              </a:spcBef>
              <a:buClr>
                <a:srgbClr val="FF0000"/>
              </a:buClr>
              <a:buFont typeface="Wingdings" pitchFamily="2" charset="2"/>
              <a:buChar char="Ø"/>
            </a:pPr>
            <a:r>
              <a:rPr lang="fr-FR" altLang="fr-FR" sz="1800" i="0">
                <a:latin typeface="Comic Sans MS" pitchFamily="66" charset="0"/>
              </a:rPr>
              <a:t>Taille : au moins 1/3 de la plus grande inscription de l’étiquette</a:t>
            </a:r>
          </a:p>
          <a:p>
            <a:pPr marL="265113" indent="277813" eaLnBrk="0" hangingPunct="0">
              <a:spcBef>
                <a:spcPct val="20000"/>
              </a:spcBef>
              <a:buClr>
                <a:srgbClr val="FF0000"/>
              </a:buClr>
              <a:buFont typeface="Wingdings" pitchFamily="2" charset="2"/>
              <a:buChar char="Ø"/>
            </a:pPr>
            <a:r>
              <a:rPr lang="fr-FR" altLang="fr-FR" sz="1600" i="0">
                <a:latin typeface="Comic Sans MS" pitchFamily="66" charset="0"/>
              </a:rPr>
              <a:t>Les emballages ou les étiquettes des aliments doivent être différents des emballages ou des étiquettes des aliments standard ou similaires correspondants de la même entreprise.</a:t>
            </a:r>
          </a:p>
          <a:p>
            <a:pPr marL="265113" indent="277813" eaLnBrk="0" hangingPunct="0">
              <a:spcBef>
                <a:spcPct val="20000"/>
              </a:spcBef>
              <a:buClr>
                <a:srgbClr val="FF0000"/>
              </a:buClr>
              <a:buFont typeface="Wingdings" pitchFamily="2" charset="2"/>
              <a:buChar char="Ø"/>
            </a:pPr>
            <a:endParaRPr lang="fr-FR" altLang="fr-FR" sz="1600" i="0">
              <a:latin typeface="Comic Sans MS" pitchFamily="66" charset="0"/>
            </a:endParaRPr>
          </a:p>
        </p:txBody>
      </p:sp>
      <p:pic>
        <p:nvPicPr>
          <p:cNvPr id="151555"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2"/>
          <p:cNvSpPr txBox="1">
            <a:spLocks noChangeArrowheads="1"/>
          </p:cNvSpPr>
          <p:nvPr/>
        </p:nvSpPr>
        <p:spPr bwMode="auto">
          <a:xfrm>
            <a:off x="0" y="260350"/>
            <a:ext cx="9144000" cy="869950"/>
          </a:xfrm>
          <a:prstGeom prst="rect">
            <a:avLst/>
          </a:prstGeom>
          <a:solidFill>
            <a:srgbClr val="808000">
              <a:alpha val="34901"/>
            </a:srgbClr>
          </a:solidFill>
          <a:ln w="9525">
            <a:noFill/>
            <a:miter lim="800000"/>
            <a:headEnd/>
            <a:tailEnd/>
          </a:ln>
        </p:spPr>
        <p:txBody>
          <a:bodyPr>
            <a:spAutoFit/>
          </a:bodyPr>
          <a:lstStyle/>
          <a:p>
            <a:pPr algn="ctr">
              <a:spcBef>
                <a:spcPct val="50000"/>
              </a:spcBef>
            </a:pPr>
            <a:r>
              <a:rPr lang="fr-FR" altLang="fr-FR" i="0">
                <a:latin typeface="Comic Sans MS" pitchFamily="66" charset="0"/>
              </a:rPr>
              <a:t>DÉCRET Nº 29/1998 – À RETENIR </a:t>
            </a:r>
          </a:p>
          <a:p>
            <a:pPr algn="ctr">
              <a:spcBef>
                <a:spcPct val="50000"/>
              </a:spcBef>
            </a:pPr>
            <a:r>
              <a:rPr lang="fr-FR" altLang="fr-FR" sz="1800" i="0">
                <a:latin typeface="Comic Sans MS" pitchFamily="66" charset="0"/>
              </a:rPr>
              <a:t>ALIMENTS À VISÉES PARTICULIÈRES</a:t>
            </a:r>
            <a:endParaRPr lang="fr-FR" altLang="fr-FR" i="0">
              <a:latin typeface="Comic Sans MS" pitchFamily="66" charset="0"/>
            </a:endParaRPr>
          </a:p>
        </p:txBody>
      </p:sp>
      <p:sp>
        <p:nvSpPr>
          <p:cNvPr id="153602" name="Rectangle 3"/>
          <p:cNvSpPr>
            <a:spLocks noChangeArrowheads="1"/>
          </p:cNvSpPr>
          <p:nvPr/>
        </p:nvSpPr>
        <p:spPr bwMode="auto">
          <a:xfrm>
            <a:off x="250825" y="1844675"/>
            <a:ext cx="8496300" cy="1938338"/>
          </a:xfrm>
          <a:prstGeom prst="rect">
            <a:avLst/>
          </a:prstGeom>
          <a:noFill/>
          <a:ln w="9525">
            <a:noFill/>
            <a:miter lim="800000"/>
            <a:headEnd/>
            <a:tailEnd/>
          </a:ln>
        </p:spPr>
        <p:txBody>
          <a:bodyPr>
            <a:spAutoFit/>
          </a:bodyPr>
          <a:lstStyle/>
          <a:p>
            <a:pPr marL="892175" lvl="1" indent="-169863" algn="ctr"/>
            <a:r>
              <a:rPr lang="fr-FR" altLang="fr-FR" i="0">
                <a:latin typeface="Comic Sans MS" pitchFamily="66" charset="0"/>
              </a:rPr>
              <a:t>Le terme </a:t>
            </a:r>
            <a:r>
              <a:rPr lang="fr-FR" altLang="fr-FR" i="0">
                <a:solidFill>
                  <a:srgbClr val="FF0000"/>
                </a:solidFill>
                <a:latin typeface="Comic Sans MS" pitchFamily="66" charset="0"/>
              </a:rPr>
              <a:t>"diet"</a:t>
            </a:r>
            <a:r>
              <a:rPr lang="fr-FR" altLang="fr-FR" i="0">
                <a:latin typeface="Comic Sans MS" pitchFamily="66" charset="0"/>
              </a:rPr>
              <a:t> peut, optionnellement, être utilisé pour les aliments destinés aux régimes avec restriction de nutriments, aux aliments destinés au contrôle de poids et aux aliments pour les régimes ayant un apport en sucres contrôlé.</a:t>
            </a:r>
          </a:p>
        </p:txBody>
      </p:sp>
      <p:pic>
        <p:nvPicPr>
          <p:cNvPr id="153603" name="Picture 27" descr="barrado.jpg"/>
          <p:cNvPicPr>
            <a:picLocks noChangeAspect="1"/>
          </p:cNvPicPr>
          <p:nvPr/>
        </p:nvPicPr>
        <p:blipFill>
          <a:blip r:embed="rId3"/>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684213" y="-100013"/>
            <a:ext cx="8064500" cy="1152526"/>
          </a:xfrm>
        </p:spPr>
        <p:txBody>
          <a:bodyPr/>
          <a:lstStyle/>
          <a:p>
            <a:r>
              <a:rPr lang="fr-FR" altLang="fr-FR" sz="3200" smtClean="0">
                <a:solidFill>
                  <a:srgbClr val="FF0000"/>
                </a:solidFill>
                <a:latin typeface="Comic Sans MS" pitchFamily="66" charset="0"/>
              </a:rPr>
              <a:t>DÉCRET 29/98 SVS/MS – </a:t>
            </a:r>
            <a:br>
              <a:rPr lang="fr-FR" altLang="fr-FR" sz="3200" smtClean="0">
                <a:solidFill>
                  <a:srgbClr val="FF0000"/>
                </a:solidFill>
                <a:latin typeface="Comic Sans MS" pitchFamily="66" charset="0"/>
              </a:rPr>
            </a:br>
            <a:r>
              <a:rPr lang="fr-FR" altLang="fr-FR" sz="3200" smtClean="0">
                <a:solidFill>
                  <a:srgbClr val="FF0000"/>
                </a:solidFill>
                <a:latin typeface="Comic Sans MS" pitchFamily="66" charset="0"/>
              </a:rPr>
              <a:t>ALIMENTS À VISÉES PARTICULIÈRES</a:t>
            </a:r>
            <a:endParaRPr lang="fr-FR" altLang="fr-FR" smtClean="0">
              <a:solidFill>
                <a:srgbClr val="FF0000"/>
              </a:solidFill>
            </a:endParaRPr>
          </a:p>
        </p:txBody>
      </p:sp>
      <p:sp>
        <p:nvSpPr>
          <p:cNvPr id="155650" name="Rectangle 3"/>
          <p:cNvSpPr>
            <a:spLocks noGrp="1" noChangeArrowheads="1"/>
          </p:cNvSpPr>
          <p:nvPr>
            <p:ph type="body" idx="1"/>
          </p:nvPr>
        </p:nvSpPr>
        <p:spPr>
          <a:xfrm>
            <a:off x="-17463" y="696913"/>
            <a:ext cx="9144001" cy="5445125"/>
          </a:xfrm>
        </p:spPr>
        <p:txBody>
          <a:bodyPr/>
          <a:lstStyle/>
          <a:p>
            <a:pPr algn="ctr">
              <a:buFont typeface="Monotype Sorts"/>
              <a:buNone/>
            </a:pPr>
            <a:r>
              <a:rPr lang="pt-BR" altLang="fr-FR" smtClean="0">
                <a:solidFill>
                  <a:srgbClr val="FF0000"/>
                </a:solidFill>
                <a:latin typeface="Comic Sans MS" pitchFamily="66" charset="0"/>
              </a:rPr>
              <a:t> </a:t>
            </a:r>
          </a:p>
          <a:p>
            <a:r>
              <a:rPr lang="fr-FR" altLang="fr-FR" sz="2400" smtClean="0">
                <a:latin typeface="Comic Sans MS" pitchFamily="66" charset="0"/>
              </a:rPr>
              <a:t>Les informations suivantes doivent être </a:t>
            </a:r>
            <a:r>
              <a:rPr lang="fr-FR" altLang="fr-FR" sz="2400" b="1" smtClean="0">
                <a:latin typeface="Comic Sans MS" pitchFamily="66" charset="0"/>
              </a:rPr>
              <a:t>détachées et en gras </a:t>
            </a:r>
            <a:r>
              <a:rPr lang="fr-FR" altLang="fr-FR" sz="2400" smtClean="0">
                <a:latin typeface="Comic Sans MS" pitchFamily="66" charset="0"/>
              </a:rPr>
              <a:t>:</a:t>
            </a:r>
          </a:p>
          <a:p>
            <a:pPr>
              <a:buFont typeface="Monotype Sorts"/>
              <a:buNone/>
            </a:pPr>
            <a:r>
              <a:rPr lang="fr-FR" altLang="fr-FR" smtClean="0">
                <a:latin typeface="Comic Sans MS" pitchFamily="66" charset="0"/>
              </a:rPr>
              <a:t>  </a:t>
            </a:r>
            <a:r>
              <a:rPr lang="fr-FR" altLang="fr-FR" sz="2000" b="1" smtClean="0">
                <a:latin typeface="Comic Sans MS" pitchFamily="66" charset="0"/>
              </a:rPr>
              <a:t>1- </a:t>
            </a:r>
            <a:r>
              <a:rPr lang="fr-FR" altLang="ja-JP" sz="2000" b="1" smtClean="0">
                <a:latin typeface="Comic Sans MS" pitchFamily="66" charset="0"/>
              </a:rPr>
              <a:t>“Diabétiques : contient (spécifier le mono ou disaccharide)”</a:t>
            </a:r>
          </a:p>
          <a:p>
            <a:pPr>
              <a:buFont typeface="Monotype Sorts"/>
              <a:buNone/>
            </a:pPr>
            <a:r>
              <a:rPr lang="fr-FR" altLang="fr-FR" sz="2000" b="1" smtClean="0">
                <a:latin typeface="Comic Sans MS" pitchFamily="66" charset="0"/>
              </a:rPr>
              <a:t>   2- </a:t>
            </a:r>
            <a:r>
              <a:rPr lang="fr-FR" altLang="ja-JP" sz="2000" b="1" smtClean="0">
                <a:latin typeface="Comic Sans MS" pitchFamily="66" charset="0"/>
              </a:rPr>
              <a:t>“Contient de la Phénylalanine” : ajout d’aspartame</a:t>
            </a:r>
          </a:p>
          <a:p>
            <a:pPr>
              <a:buFont typeface="Monotype Sorts"/>
              <a:buNone/>
            </a:pPr>
            <a:endParaRPr lang="fr-FR" altLang="fr-FR" sz="2000" b="1" smtClean="0">
              <a:latin typeface="Comic Sans MS" pitchFamily="66" charset="0"/>
            </a:endParaRPr>
          </a:p>
          <a:p>
            <a:pPr>
              <a:buFont typeface="Monotype Sorts"/>
              <a:buNone/>
            </a:pPr>
            <a:r>
              <a:rPr lang="fr-FR" altLang="fr-FR" sz="2000" b="1" smtClean="0">
                <a:latin typeface="Comic Sans MS" pitchFamily="66" charset="0"/>
              </a:rPr>
              <a:t>   3- </a:t>
            </a:r>
            <a:r>
              <a:rPr lang="fr-FR" altLang="ja-JP" sz="2000" b="1" smtClean="0">
                <a:latin typeface="Comic Sans MS" pitchFamily="66" charset="0"/>
              </a:rPr>
              <a:t>“Ce produit peut avoir un effet laxatif” (ingestion quotidienne supérieure à 20g de manitol, 50g de sorbitol, 90g de polydextrose ou d’autres polyols)</a:t>
            </a:r>
          </a:p>
          <a:p>
            <a:pPr>
              <a:buFont typeface="Monotype Sorts"/>
              <a:buNone/>
            </a:pPr>
            <a:endParaRPr lang="fr-FR" altLang="fr-FR" sz="2000" b="1" smtClean="0">
              <a:latin typeface="Comic Sans MS" pitchFamily="66" charset="0"/>
            </a:endParaRPr>
          </a:p>
          <a:p>
            <a:pPr>
              <a:buFont typeface="Monotype Sorts"/>
              <a:buNone/>
            </a:pPr>
            <a:r>
              <a:rPr lang="fr-FR" altLang="fr-FR" sz="2000" b="1" smtClean="0">
                <a:latin typeface="Comic Sans MS" pitchFamily="66" charset="0"/>
              </a:rPr>
              <a:t>  4- </a:t>
            </a:r>
            <a:r>
              <a:rPr lang="fr-FR" altLang="ja-JP" sz="2000" b="1" smtClean="0">
                <a:latin typeface="Comic Sans MS" pitchFamily="66" charset="0"/>
              </a:rPr>
              <a:t>“Consommer de préférence sous le conseil d’un nutritionniste ou d’un médecin”.</a:t>
            </a:r>
            <a:endParaRPr lang="fr-FR" altLang="fr-FR" sz="2000" b="1" smtClean="0">
              <a:latin typeface="Comic Sans MS" pitchFamily="66" charset="0"/>
            </a:endParaRPr>
          </a:p>
        </p:txBody>
      </p:sp>
      <p:pic>
        <p:nvPicPr>
          <p:cNvPr id="155651" name="Picture 27" descr="barrado.jpg"/>
          <p:cNvPicPr>
            <a:picLocks noChangeAspect="1"/>
          </p:cNvPicPr>
          <p:nvPr/>
        </p:nvPicPr>
        <p:blipFill>
          <a:blip r:embed="rId2"/>
          <a:srcRect/>
          <a:stretch>
            <a:fillRect/>
          </a:stretch>
        </p:blipFill>
        <p:spPr bwMode="auto">
          <a:xfrm>
            <a:off x="0" y="5832475"/>
            <a:ext cx="9144000" cy="90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2988" y="1268413"/>
            <a:ext cx="7772400" cy="1470025"/>
          </a:xfrm>
        </p:spPr>
        <p:txBody>
          <a:bodyPr/>
          <a:lstStyle/>
          <a:p>
            <a:pPr>
              <a:defRPr/>
            </a:pPr>
            <a:r>
              <a:rPr lang="pt-BR" altLang="fr-FR" b="1" smtClean="0">
                <a:effectLst>
                  <a:outerShdw blurRad="38100" dist="38100" dir="2700000" algn="tl">
                    <a:srgbClr val="C0C0C0"/>
                  </a:outerShdw>
                </a:effectLst>
                <a:latin typeface="Comic Sans MS" panose="030F0702030302020204" pitchFamily="66" charset="0"/>
              </a:rPr>
              <a:t>OBRIGADA</a:t>
            </a:r>
            <a:br>
              <a:rPr lang="pt-BR" altLang="fr-FR" b="1" smtClean="0">
                <a:effectLst>
                  <a:outerShdw blurRad="38100" dist="38100" dir="2700000" algn="tl">
                    <a:srgbClr val="C0C0C0"/>
                  </a:outerShdw>
                </a:effectLst>
                <a:latin typeface="Comic Sans MS" panose="030F0702030302020204" pitchFamily="66" charset="0"/>
              </a:rPr>
            </a:br>
            <a:r>
              <a:rPr lang="pt-BR" altLang="fr-FR" b="1" smtClean="0">
                <a:effectLst>
                  <a:outerShdw blurRad="38100" dist="38100" dir="2700000" algn="tl">
                    <a:srgbClr val="C0C0C0"/>
                  </a:outerShdw>
                </a:effectLst>
                <a:latin typeface="Comic Sans MS" panose="030F0702030302020204" pitchFamily="66" charset="0"/>
              </a:rPr>
              <a:t/>
            </a:r>
            <a:br>
              <a:rPr lang="pt-BR" altLang="fr-FR" b="1" smtClean="0">
                <a:effectLst>
                  <a:outerShdw blurRad="38100" dist="38100" dir="2700000" algn="tl">
                    <a:srgbClr val="C0C0C0"/>
                  </a:outerShdw>
                </a:effectLst>
                <a:latin typeface="Comic Sans MS" panose="030F0702030302020204" pitchFamily="66" charset="0"/>
              </a:rPr>
            </a:br>
            <a:r>
              <a:rPr lang="pt-BR" altLang="fr-FR" b="1" smtClean="0">
                <a:effectLst>
                  <a:outerShdw blurRad="38100" dist="38100" dir="2700000" algn="tl">
                    <a:srgbClr val="C0C0C0"/>
                  </a:outerShdw>
                </a:effectLst>
                <a:latin typeface="Comic Sans MS" panose="030F0702030302020204" pitchFamily="66" charset="0"/>
              </a:rPr>
              <a:t>MERCI</a:t>
            </a:r>
          </a:p>
        </p:txBody>
      </p:sp>
      <p:sp>
        <p:nvSpPr>
          <p:cNvPr id="156674" name="Subtítulo 2"/>
          <p:cNvSpPr>
            <a:spLocks noGrp="1"/>
          </p:cNvSpPr>
          <p:nvPr>
            <p:ph type="subTitle" idx="1"/>
          </p:nvPr>
        </p:nvSpPr>
        <p:spPr>
          <a:xfrm>
            <a:off x="398463" y="3141663"/>
            <a:ext cx="8745537" cy="1752600"/>
          </a:xfrm>
        </p:spPr>
        <p:txBody>
          <a:bodyPr/>
          <a:lstStyle/>
          <a:p>
            <a:pPr algn="r"/>
            <a:r>
              <a:rPr lang="pt-BR" altLang="fr-FR" sz="2800" smtClean="0">
                <a:latin typeface="Comic Sans MS" pitchFamily="66" charset="0"/>
              </a:rPr>
              <a:t>Cláudia Azevedo Versiani Veloso</a:t>
            </a:r>
          </a:p>
          <a:p>
            <a:pPr algn="r"/>
            <a:r>
              <a:rPr lang="pt-BR" altLang="fr-FR" sz="2800" smtClean="0">
                <a:latin typeface="Comic Sans MS" pitchFamily="66" charset="0"/>
              </a:rPr>
              <a:t>FFA – SIPOA/DDA/SFA-GO</a:t>
            </a:r>
          </a:p>
          <a:p>
            <a:pPr algn="r"/>
            <a:r>
              <a:rPr lang="pt-BR" altLang="fr-FR" sz="2800" b="1" smtClean="0">
                <a:latin typeface="Comic Sans MS" pitchFamily="66" charset="0"/>
              </a:rPr>
              <a:t>claudia.veloso@agricultura.gov.br</a:t>
            </a:r>
          </a:p>
        </p:txBody>
      </p:sp>
      <p:pic>
        <p:nvPicPr>
          <p:cNvPr id="156675" name="Picture 27" descr="barrado.jpg"/>
          <p:cNvPicPr>
            <a:picLocks noChangeAspect="1"/>
          </p:cNvPicPr>
          <p:nvPr/>
        </p:nvPicPr>
        <p:blipFill>
          <a:blip r:embed="rId3"/>
          <a:srcRect/>
          <a:stretch>
            <a:fillRect/>
          </a:stretch>
        </p:blipFill>
        <p:spPr bwMode="auto">
          <a:xfrm>
            <a:off x="0" y="5954713"/>
            <a:ext cx="9144000" cy="909637"/>
          </a:xfrm>
          <a:prstGeom prst="rect">
            <a:avLst/>
          </a:prstGeom>
          <a:noFill/>
          <a:ln w="9525">
            <a:noFill/>
            <a:miter lim="800000"/>
            <a:headEnd/>
            <a:tailEnd/>
          </a:ln>
        </p:spPr>
      </p:pic>
      <p:pic>
        <p:nvPicPr>
          <p:cNvPr id="156676" name="Picture 18" descr="tarja lateral.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3157538" cy="5486400"/>
          </a:xfrm>
          <a:prstGeom prst="rect">
            <a:avLst/>
          </a:prstGeom>
          <a:noFill/>
          <a:ln w="9525">
            <a:noFill/>
            <a:miter lim="800000"/>
            <a:headEnd/>
            <a:tailEnd/>
          </a:ln>
        </p:spPr>
      </p:pic>
      <p:pic>
        <p:nvPicPr>
          <p:cNvPr id="156677" name="Picture 15" descr="mapa_horizontal_500px.png"/>
          <p:cNvPicPr>
            <a:picLocks noChangeAspect="1"/>
          </p:cNvPicPr>
          <p:nvPr/>
        </p:nvPicPr>
        <p:blipFill>
          <a:blip r:embed="rId5"/>
          <a:srcRect/>
          <a:stretch>
            <a:fillRect/>
          </a:stretch>
        </p:blipFill>
        <p:spPr bwMode="auto">
          <a:xfrm>
            <a:off x="4427538" y="5373688"/>
            <a:ext cx="4449762" cy="92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noChangeArrowheads="1"/>
          </p:cNvPicPr>
          <p:nvPr/>
        </p:nvPicPr>
        <p:blipFill>
          <a:blip r:embed="rId2"/>
          <a:srcRect/>
          <a:stretch>
            <a:fillRect/>
          </a:stretch>
        </p:blipFill>
        <p:spPr bwMode="auto">
          <a:xfrm>
            <a:off x="1588" y="188913"/>
            <a:ext cx="9144000" cy="3744912"/>
          </a:xfrm>
          <a:prstGeom prst="rect">
            <a:avLst/>
          </a:prstGeom>
          <a:noFill/>
          <a:ln w="9525">
            <a:noFill/>
            <a:miter lim="800000"/>
            <a:headEnd/>
            <a:tailEnd/>
          </a:ln>
        </p:spPr>
      </p:pic>
      <p:sp>
        <p:nvSpPr>
          <p:cNvPr id="31746" name="Text Box 6"/>
          <p:cNvSpPr txBox="1">
            <a:spLocks noChangeArrowheads="1"/>
          </p:cNvSpPr>
          <p:nvPr/>
        </p:nvSpPr>
        <p:spPr bwMode="auto">
          <a:xfrm>
            <a:off x="0" y="3933825"/>
            <a:ext cx="8821738" cy="2000250"/>
          </a:xfrm>
          <a:prstGeom prst="rect">
            <a:avLst/>
          </a:prstGeom>
          <a:noFill/>
          <a:ln w="9525">
            <a:noFill/>
            <a:miter lim="800000"/>
            <a:headEnd/>
            <a:tailEnd/>
          </a:ln>
        </p:spPr>
        <p:txBody>
          <a:bodyPr>
            <a:spAutoFit/>
          </a:bodyPr>
          <a:lstStyle/>
          <a:p>
            <a:pPr marL="342900" indent="-342900" eaLnBrk="0" hangingPunct="0">
              <a:spcBef>
                <a:spcPct val="20000"/>
              </a:spcBef>
            </a:pPr>
            <a:r>
              <a:rPr lang="pt-BR" altLang="fr-FR" sz="2000"/>
              <a:t>	</a:t>
            </a:r>
            <a:r>
              <a:rPr lang="pt-BR" altLang="fr-FR" sz="2000" b="1" i="0">
                <a:solidFill>
                  <a:schemeClr val="accent2"/>
                </a:solidFill>
                <a:latin typeface="Comic Sans MS" pitchFamily="66" charset="0"/>
              </a:rPr>
              <a:t>6.1 – </a:t>
            </a:r>
            <a:r>
              <a:rPr lang="fr-FR" altLang="fr-FR" sz="2000" b="1" i="0">
                <a:solidFill>
                  <a:schemeClr val="accent2"/>
                </a:solidFill>
                <a:latin typeface="Comic Sans MS" pitchFamily="66" charset="0"/>
              </a:rPr>
              <a:t>Indiquer le grammage ou la fourchette de grammage (exemples : 25Kg ou 10Kg à 20kg)</a:t>
            </a:r>
          </a:p>
          <a:p>
            <a:pPr marL="342900" indent="-342900" eaLnBrk="0" hangingPunct="0">
              <a:spcBef>
                <a:spcPct val="20000"/>
              </a:spcBef>
            </a:pPr>
            <a:r>
              <a:rPr lang="fr-FR" altLang="fr-FR" sz="2000" b="1" i="0">
                <a:solidFill>
                  <a:schemeClr val="accent2"/>
                </a:solidFill>
                <a:latin typeface="Comic Sans MS" pitchFamily="66" charset="0"/>
              </a:rPr>
              <a:t>   6.2 – Décrire l’endroit où seront indiquées sur l’étiquette les dates et la façon dont celles-ci seront indiquées (ex. : les dates seront imprimées sur l’étiquette sur un champ dédié, au format : jour/mois/année).</a:t>
            </a:r>
          </a:p>
        </p:txBody>
      </p:sp>
      <p:sp>
        <p:nvSpPr>
          <p:cNvPr id="5" name="Rectangle 4"/>
          <p:cNvSpPr/>
          <p:nvPr/>
        </p:nvSpPr>
        <p:spPr>
          <a:xfrm>
            <a:off x="827584" y="3645024"/>
            <a:ext cx="3168618" cy="397032"/>
          </a:xfrm>
          <a:prstGeom prst="rect">
            <a:avLst/>
          </a:prstGeom>
          <a:solidFill>
            <a:srgbClr val="FFFFFF"/>
          </a:solidFill>
        </p:spPr>
        <p:txBody>
          <a:bodyPr>
            <a:spAutoFit/>
          </a:bodyPr>
          <a:lstStyle/>
          <a:p>
            <a:pPr algn="ctr" eaLnBrk="0" hangingPunct="0">
              <a:spcBef>
                <a:spcPct val="20000"/>
              </a:spcBef>
              <a:defRPr/>
            </a:pPr>
            <a:r>
              <a:rPr lang="pt-BR" sz="900" i="0" dirty="0" err="1">
                <a:ea typeface="ＭＳ Ｐゴシック" charset="0"/>
                <a:cs typeface="ＭＳ Ｐゴシック" charset="0"/>
              </a:rPr>
              <a:t>Modèle</a:t>
            </a:r>
            <a:r>
              <a:rPr lang="pt-BR" sz="900" i="0" dirty="0">
                <a:ea typeface="ＭＳ Ｐゴシック" charset="0"/>
                <a:cs typeface="ＭＳ Ｐゴシック" charset="0"/>
              </a:rPr>
              <a:t> conforme à </a:t>
            </a:r>
            <a:r>
              <a:rPr lang="pt-BR" sz="900" i="0" dirty="0" err="1">
                <a:ea typeface="ＭＳ Ｐゴシック" charset="0"/>
                <a:cs typeface="ＭＳ Ｐゴシック" charset="0"/>
              </a:rPr>
              <a:t>la</a:t>
            </a:r>
            <a:r>
              <a:rPr lang="pt-BR" sz="900" i="0" dirty="0">
                <a:ea typeface="ＭＳ Ｐゴシック" charset="0"/>
                <a:cs typeface="ＭＳ Ｐゴシック" charset="0"/>
              </a:rPr>
              <a:t> </a:t>
            </a:r>
            <a:r>
              <a:rPr lang="pt-BR" sz="900" i="0" dirty="0" err="1">
                <a:ea typeface="ＭＳ Ｐゴシック" charset="0"/>
                <a:cs typeface="ＭＳ Ｐゴシック" charset="0"/>
              </a:rPr>
              <a:t>Circulaire</a:t>
            </a:r>
            <a:r>
              <a:rPr lang="pt-BR" sz="900" i="0" dirty="0">
                <a:ea typeface="ＭＳ Ｐゴシック" charset="0"/>
                <a:cs typeface="ＭＳ Ｐゴシック" charset="0"/>
              </a:rPr>
              <a:t> </a:t>
            </a:r>
            <a:r>
              <a:rPr lang="pt-BR" sz="900" i="0" dirty="0" err="1">
                <a:ea typeface="ＭＳ Ｐゴシック" charset="0"/>
                <a:cs typeface="ＭＳ Ｐゴシック" charset="0"/>
              </a:rPr>
              <a:t>DIPOA</a:t>
            </a:r>
            <a:r>
              <a:rPr lang="pt-BR" sz="900" i="0" dirty="0">
                <a:ea typeface="ＭＳ Ｐゴシック" charset="0"/>
                <a:cs typeface="ＭＳ Ｐゴシック" charset="0"/>
              </a:rPr>
              <a:t> </a:t>
            </a:r>
            <a:r>
              <a:rPr lang="pt-BR" sz="900" i="0" dirty="0">
                <a:ea typeface="ＭＳ Ｐゴシック" charset="0"/>
                <a:cs typeface="ＭＳ Ｐゴシック" charset="0"/>
              </a:rPr>
              <a:t>Nº 42/2010.</a:t>
            </a:r>
          </a:p>
          <a:p>
            <a:pPr algn="ctr" eaLnBrk="0" hangingPunct="0">
              <a:spcBef>
                <a:spcPct val="20000"/>
              </a:spcBef>
              <a:defRPr/>
            </a:pPr>
            <a:endParaRPr lang="pt-BR"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endParaRPr>
          </a:p>
        </p:txBody>
      </p:sp>
      <p:pic>
        <p:nvPicPr>
          <p:cNvPr id="31748"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p:cNvPicPr>
            <a:picLocks noChangeAspect="1" noChangeArrowheads="1"/>
          </p:cNvPicPr>
          <p:nvPr/>
        </p:nvPicPr>
        <p:blipFill>
          <a:blip r:embed="rId3"/>
          <a:srcRect/>
          <a:stretch>
            <a:fillRect/>
          </a:stretch>
        </p:blipFill>
        <p:spPr bwMode="auto">
          <a:xfrm>
            <a:off x="323850" y="0"/>
            <a:ext cx="8820150" cy="6183313"/>
          </a:xfrm>
          <a:prstGeom prst="rect">
            <a:avLst/>
          </a:prstGeom>
          <a:noFill/>
          <a:ln w="9525">
            <a:noFill/>
            <a:miter lim="800000"/>
            <a:headEnd/>
            <a:tailEnd/>
          </a:ln>
        </p:spPr>
      </p:pic>
      <p:sp>
        <p:nvSpPr>
          <p:cNvPr id="32770" name="Retângulo 1"/>
          <p:cNvSpPr>
            <a:spLocks noChangeArrowheads="1"/>
          </p:cNvSpPr>
          <p:nvPr/>
        </p:nvSpPr>
        <p:spPr bwMode="auto">
          <a:xfrm>
            <a:off x="611188" y="1700213"/>
            <a:ext cx="8208962" cy="3687762"/>
          </a:xfrm>
          <a:prstGeom prst="rect">
            <a:avLst/>
          </a:prstGeom>
          <a:noFill/>
          <a:ln w="9525">
            <a:noFill/>
            <a:miter lim="800000"/>
            <a:headEnd/>
            <a:tailEnd/>
          </a:ln>
        </p:spPr>
        <p:txBody>
          <a:bodyPr>
            <a:spAutoFit/>
          </a:bodyPr>
          <a:lstStyle/>
          <a:p>
            <a:pPr marL="342900" indent="-342900" eaLnBrk="0" hangingPunct="0">
              <a:spcBef>
                <a:spcPct val="20000"/>
              </a:spcBef>
              <a:buFontTx/>
              <a:buChar char="•"/>
            </a:pPr>
            <a:r>
              <a:rPr lang="fr-FR" altLang="fr-FR" sz="1600" b="1" i="0">
                <a:solidFill>
                  <a:schemeClr val="accent2"/>
                </a:solidFill>
                <a:latin typeface="Comic Sans MS" pitchFamily="66" charset="0"/>
              </a:rPr>
              <a:t>Citer tous les ingrédients/additifs/coadjuvants de technologie utilisés, leurs quantités en Kg ou L et les pourcentages respectifs.</a:t>
            </a:r>
          </a:p>
          <a:p>
            <a:pPr marL="342900" indent="-342900" eaLnBrk="0" hangingPunct="0">
              <a:spcBef>
                <a:spcPct val="20000"/>
              </a:spcBef>
              <a:buFontTx/>
              <a:buChar char="•"/>
            </a:pPr>
            <a:r>
              <a:rPr lang="fr-FR" altLang="fr-FR" sz="1600" b="1" i="0">
                <a:solidFill>
                  <a:schemeClr val="accent2"/>
                </a:solidFill>
                <a:latin typeface="Comic Sans MS" pitchFamily="66" charset="0"/>
              </a:rPr>
              <a:t>Respecter la proportion des ingrédients établie par le RTIQ/ RIISPOA et les limites des additifs, ainsi que les ingrédients autorisés.</a:t>
            </a:r>
          </a:p>
          <a:p>
            <a:pPr marL="342900" indent="-342900" eaLnBrk="0" hangingPunct="0">
              <a:spcBef>
                <a:spcPct val="20000"/>
              </a:spcBef>
              <a:buFont typeface="Monotype Sorts"/>
              <a:buNone/>
            </a:pPr>
            <a:r>
              <a:rPr lang="fr-FR" altLang="fr-FR" sz="1600" i="0">
                <a:solidFill>
                  <a:srgbClr val="FF0000"/>
                </a:solidFill>
                <a:latin typeface="Comic Sans MS" pitchFamily="66" charset="0"/>
              </a:rPr>
              <a:t>      Exemple : Confiture de Lait (“Doce de leite”)</a:t>
            </a:r>
          </a:p>
          <a:p>
            <a:pPr marL="342900" indent="-342900" eaLnBrk="0" hangingPunct="0">
              <a:spcBef>
                <a:spcPct val="20000"/>
              </a:spcBef>
              <a:buFont typeface="Monotype Sorts"/>
              <a:buNone/>
            </a:pPr>
            <a:r>
              <a:rPr lang="fr-FR" altLang="fr-FR" sz="1600" i="0">
                <a:latin typeface="Comic Sans MS" pitchFamily="66" charset="0"/>
              </a:rPr>
              <a:t>    - pour chaque 100L de lait, 30Kg de saccharose maximum</a:t>
            </a:r>
          </a:p>
          <a:p>
            <a:pPr marL="342900" indent="-342900" eaLnBrk="0" hangingPunct="0">
              <a:spcBef>
                <a:spcPct val="20000"/>
              </a:spcBef>
              <a:buFont typeface="Monotype Sorts"/>
              <a:buNone/>
            </a:pPr>
            <a:r>
              <a:rPr lang="fr-FR" altLang="fr-FR" sz="1600" i="0">
                <a:latin typeface="Comic Sans MS" pitchFamily="66" charset="0"/>
              </a:rPr>
              <a:t>    - remplacement du saccharose : maximum 40% par mono et dyssacharides</a:t>
            </a:r>
          </a:p>
          <a:p>
            <a:pPr marL="342900" indent="-342900" eaLnBrk="0" hangingPunct="0">
              <a:spcBef>
                <a:spcPct val="20000"/>
              </a:spcBef>
              <a:buFont typeface="Monotype Sorts"/>
              <a:buNone/>
            </a:pPr>
            <a:r>
              <a:rPr lang="fr-FR" altLang="fr-FR" sz="1600" i="0">
                <a:latin typeface="Comic Sans MS" pitchFamily="66" charset="0"/>
              </a:rPr>
              <a:t>   - amidon ou amidon modifié : 0,5/100mL de lait</a:t>
            </a:r>
          </a:p>
          <a:p>
            <a:pPr marL="342900" indent="-342900" eaLnBrk="0" hangingPunct="0">
              <a:spcBef>
                <a:spcPct val="20000"/>
              </a:spcBef>
              <a:buFont typeface="Monotype Sorts"/>
              <a:buNone/>
            </a:pPr>
            <a:r>
              <a:rPr lang="fr-FR" altLang="fr-FR" sz="1600" i="0">
                <a:latin typeface="Comic Sans MS" pitchFamily="66" charset="0"/>
              </a:rPr>
              <a:t>   - minimum 5 % et maximum 30 % d’autres produits alimentaires isolés ou mélangés</a:t>
            </a:r>
            <a:endParaRPr lang="fr-FR" altLang="fr-FR" sz="1600" i="0">
              <a:solidFill>
                <a:schemeClr val="accent2"/>
              </a:solidFill>
              <a:latin typeface="Comic Sans MS" pitchFamily="66" charset="0"/>
            </a:endParaRPr>
          </a:p>
          <a:p>
            <a:pPr marL="342900" indent="-342900" eaLnBrk="0" hangingPunct="0">
              <a:spcBef>
                <a:spcPct val="20000"/>
              </a:spcBef>
              <a:buFontTx/>
              <a:buChar char="•"/>
            </a:pPr>
            <a:r>
              <a:rPr lang="fr-FR" altLang="fr-FR" sz="1600" i="0">
                <a:solidFill>
                  <a:schemeClr val="accent2"/>
                </a:solidFill>
                <a:latin typeface="Comic Sans MS" pitchFamily="66" charset="0"/>
              </a:rPr>
              <a:t> </a:t>
            </a:r>
            <a:r>
              <a:rPr lang="fr-FR" altLang="fr-FR" sz="1600" b="1" i="0">
                <a:solidFill>
                  <a:schemeClr val="accent2"/>
                </a:solidFill>
                <a:latin typeface="Comic Sans MS" pitchFamily="66" charset="0"/>
              </a:rPr>
              <a:t>Tous les ingrédients d’origine animale utilisés doivent provenir d’établissements habilités à exporter vers le Brésil.</a:t>
            </a:r>
          </a:p>
          <a:p>
            <a:pPr marL="342900" indent="-342900" eaLnBrk="0" hangingPunct="0">
              <a:spcBef>
                <a:spcPct val="20000"/>
              </a:spcBef>
            </a:pPr>
            <a:r>
              <a:rPr lang="fr-FR" altLang="fr-FR" sz="1600" b="1" i="0">
                <a:solidFill>
                  <a:schemeClr val="accent2"/>
                </a:solidFill>
                <a:latin typeface="Comic Sans MS" pitchFamily="66" charset="0"/>
              </a:rPr>
              <a:t>  Remarque : Les additifs doivent être mentionnés avec leur nom complet, leur fonction principale dans le produit et leur numéro INS.</a:t>
            </a:r>
          </a:p>
        </p:txBody>
      </p:sp>
      <p:pic>
        <p:nvPicPr>
          <p:cNvPr id="32771" name="Picture 27" descr="barrado.jpg"/>
          <p:cNvPicPr>
            <a:picLocks noChangeAspect="1"/>
          </p:cNvPicPr>
          <p:nvPr/>
        </p:nvPicPr>
        <p:blipFill>
          <a:blip r:embed="rId4"/>
          <a:srcRect/>
          <a:stretch>
            <a:fillRect/>
          </a:stretch>
        </p:blipFill>
        <p:spPr bwMode="auto">
          <a:xfrm>
            <a:off x="0" y="6165850"/>
            <a:ext cx="9144000"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p:cNvPicPr>
            <a:picLocks noChangeAspect="1" noChangeArrowheads="1"/>
          </p:cNvPicPr>
          <p:nvPr/>
        </p:nvPicPr>
        <p:blipFill>
          <a:blip r:embed="rId2"/>
          <a:srcRect/>
          <a:stretch>
            <a:fillRect/>
          </a:stretch>
        </p:blipFill>
        <p:spPr bwMode="auto">
          <a:xfrm>
            <a:off x="0" y="476250"/>
            <a:ext cx="9144000" cy="2740025"/>
          </a:xfrm>
          <a:prstGeom prst="rect">
            <a:avLst/>
          </a:prstGeom>
          <a:noFill/>
          <a:ln w="9525">
            <a:noFill/>
            <a:miter lim="800000"/>
            <a:headEnd/>
            <a:tailEnd/>
          </a:ln>
        </p:spPr>
      </p:pic>
      <p:pic>
        <p:nvPicPr>
          <p:cNvPr id="34818" name="Picture 7"/>
          <p:cNvPicPr>
            <a:picLocks noChangeAspect="1" noChangeArrowheads="1"/>
          </p:cNvPicPr>
          <p:nvPr/>
        </p:nvPicPr>
        <p:blipFill>
          <a:blip r:embed="rId3"/>
          <a:srcRect/>
          <a:stretch>
            <a:fillRect/>
          </a:stretch>
        </p:blipFill>
        <p:spPr bwMode="auto">
          <a:xfrm>
            <a:off x="0" y="3429000"/>
            <a:ext cx="9144000" cy="2162175"/>
          </a:xfrm>
          <a:prstGeom prst="rect">
            <a:avLst/>
          </a:prstGeom>
          <a:noFill/>
          <a:ln w="9525">
            <a:noFill/>
            <a:miter lim="800000"/>
            <a:headEnd/>
            <a:tailEnd/>
          </a:ln>
        </p:spPr>
      </p:pic>
      <p:sp>
        <p:nvSpPr>
          <p:cNvPr id="34819" name="Text Box 4"/>
          <p:cNvSpPr txBox="1">
            <a:spLocks noChangeArrowheads="1"/>
          </p:cNvSpPr>
          <p:nvPr/>
        </p:nvSpPr>
        <p:spPr bwMode="auto">
          <a:xfrm>
            <a:off x="179388" y="908050"/>
            <a:ext cx="8856662" cy="2579688"/>
          </a:xfrm>
          <a:prstGeom prst="rect">
            <a:avLst/>
          </a:prstGeom>
          <a:noFill/>
          <a:ln w="9525">
            <a:noFill/>
            <a:miter lim="800000"/>
            <a:headEnd/>
            <a:tailEnd/>
          </a:ln>
        </p:spPr>
        <p:txBody>
          <a:bodyPr>
            <a:spAutoFit/>
          </a:bodyPr>
          <a:lstStyle/>
          <a:p>
            <a:pPr marL="342900" indent="-342900" eaLnBrk="0" hangingPunct="0">
              <a:spcBef>
                <a:spcPct val="20000"/>
              </a:spcBef>
              <a:buFont typeface="Monotype Sorts"/>
              <a:buNone/>
            </a:pPr>
            <a:r>
              <a:rPr lang="pt-BR" altLang="fr-FR" sz="1600" i="0">
                <a:solidFill>
                  <a:schemeClr val="accent2"/>
                </a:solidFill>
                <a:latin typeface="Comic Sans MS" pitchFamily="66" charset="0"/>
              </a:rPr>
              <a:t>-</a:t>
            </a:r>
            <a:r>
              <a:rPr lang="pt-BR" altLang="fr-FR" sz="1600" i="0">
                <a:solidFill>
                  <a:srgbClr val="FF0000"/>
                </a:solidFill>
                <a:latin typeface="Comic Sans MS" pitchFamily="66" charset="0"/>
              </a:rPr>
              <a:t> </a:t>
            </a:r>
            <a:r>
              <a:rPr lang="fr-FR" altLang="fr-FR" sz="1400" b="1" i="0">
                <a:solidFill>
                  <a:schemeClr val="accent2"/>
                </a:solidFill>
                <a:latin typeface="Comic Sans MS" pitchFamily="66" charset="0"/>
              </a:rPr>
              <a:t>Description du processus de fabrication de manière ordonnée, depuis l’obtention ou la réception de la matière-première, puis le process et jusqu’à l’expédition du produit fini vers le marché brésilien (indiquer l’étape d’ajout de chaque ingrédient/additif et coadjuvant de technologie cité au point 10 – composition ; mentionner les binômes de traitements thermiques réalisés ; température de conservation et humidité relative des chambres de salage, affinage et stockage des fromages, ainsi que leur durée d’affinage, le cas échéant ; concentration de la saumure, standardisation de la teneur en graisse et autres particularités de production).</a:t>
            </a:r>
            <a:endParaRPr lang="fr-FR" altLang="fr-FR" sz="1400">
              <a:latin typeface="Comic Sans MS" pitchFamily="66" charset="0"/>
            </a:endParaRPr>
          </a:p>
          <a:p>
            <a:pPr marL="342900" indent="-342900" eaLnBrk="0" hangingPunct="0">
              <a:spcBef>
                <a:spcPct val="20000"/>
              </a:spcBef>
              <a:buFont typeface="Monotype Sorts"/>
              <a:buNone/>
            </a:pPr>
            <a:r>
              <a:rPr lang="fr-FR" altLang="fr-FR" sz="1400">
                <a:latin typeface="Comic Sans MS" pitchFamily="66" charset="0"/>
              </a:rPr>
              <a:t>   - </a:t>
            </a:r>
            <a:r>
              <a:rPr lang="fr-FR" altLang="fr-FR" sz="1400" b="1" i="0">
                <a:solidFill>
                  <a:schemeClr val="accent2"/>
                </a:solidFill>
                <a:latin typeface="Comic Sans MS" pitchFamily="66" charset="0"/>
              </a:rPr>
              <a:t> S’assurer que le processus technologique est compatible avec la législation (vérifier les traitements thermiques appliqués, la durée d’affinage, etc.). Décrire le processus de fabrication avec toutes ses étapes technologiques pertinentes pour l’obtention du produit.</a:t>
            </a:r>
            <a:endParaRPr lang="fr-FR" altLang="fr-FR" sz="2000" i="0">
              <a:solidFill>
                <a:schemeClr val="accent2"/>
              </a:solidFill>
              <a:latin typeface="Comic Sans MS" pitchFamily="66" charset="0"/>
            </a:endParaRPr>
          </a:p>
          <a:p>
            <a:pPr marL="342900" indent="-342900" eaLnBrk="0" hangingPunct="0">
              <a:spcBef>
                <a:spcPct val="20000"/>
              </a:spcBef>
              <a:buFont typeface="Monotype Sorts"/>
              <a:buNone/>
            </a:pPr>
            <a:endParaRPr lang="fr-FR" altLang="fr-FR" sz="1400" b="1" i="0">
              <a:solidFill>
                <a:schemeClr val="accent2"/>
              </a:solidFill>
              <a:latin typeface="Comic Sans MS" pitchFamily="66" charset="0"/>
            </a:endParaRPr>
          </a:p>
        </p:txBody>
      </p:sp>
      <p:sp>
        <p:nvSpPr>
          <p:cNvPr id="34820" name="Text Box 5"/>
          <p:cNvSpPr txBox="1">
            <a:spLocks noChangeArrowheads="1"/>
          </p:cNvSpPr>
          <p:nvPr/>
        </p:nvSpPr>
        <p:spPr bwMode="auto">
          <a:xfrm>
            <a:off x="90488" y="3716338"/>
            <a:ext cx="8963025" cy="338137"/>
          </a:xfrm>
          <a:prstGeom prst="rect">
            <a:avLst/>
          </a:prstGeom>
          <a:noFill/>
          <a:ln w="9525">
            <a:noFill/>
            <a:miter lim="800000"/>
            <a:headEnd/>
            <a:tailEnd/>
          </a:ln>
        </p:spPr>
        <p:txBody>
          <a:bodyPr>
            <a:spAutoFit/>
          </a:bodyPr>
          <a:lstStyle/>
          <a:p>
            <a:pPr marL="342900" indent="-342900" eaLnBrk="0" hangingPunct="0">
              <a:spcBef>
                <a:spcPct val="20000"/>
              </a:spcBef>
            </a:pPr>
            <a:r>
              <a:rPr lang="fr-FR" altLang="fr-FR" sz="1600" b="1" i="0">
                <a:solidFill>
                  <a:schemeClr val="accent2"/>
                </a:solidFill>
                <a:latin typeface="Comic Sans MS" pitchFamily="66" charset="0"/>
              </a:rPr>
              <a:t>Décrire le procédé d’emballage primaire et secondaire du produit</a:t>
            </a:r>
          </a:p>
        </p:txBody>
      </p:sp>
      <p:sp>
        <p:nvSpPr>
          <p:cNvPr id="34821" name="Retângulo 1"/>
          <p:cNvSpPr>
            <a:spLocks noChangeArrowheads="1"/>
          </p:cNvSpPr>
          <p:nvPr/>
        </p:nvSpPr>
        <p:spPr bwMode="auto">
          <a:xfrm>
            <a:off x="90488" y="4056063"/>
            <a:ext cx="8802687" cy="2032000"/>
          </a:xfrm>
          <a:prstGeom prst="rect">
            <a:avLst/>
          </a:prstGeom>
          <a:noFill/>
          <a:ln w="9525">
            <a:noFill/>
            <a:miter lim="800000"/>
            <a:headEnd/>
            <a:tailEnd/>
          </a:ln>
        </p:spPr>
        <p:txBody>
          <a:bodyPr>
            <a:spAutoFit/>
          </a:bodyPr>
          <a:lstStyle/>
          <a:p>
            <a:pPr eaLnBrk="0" hangingPunct="0">
              <a:spcBef>
                <a:spcPct val="20000"/>
              </a:spcBef>
            </a:pPr>
            <a:r>
              <a:rPr lang="fr-FR" altLang="fr-FR" sz="1400" i="0">
                <a:solidFill>
                  <a:srgbClr val="FF0000"/>
                </a:solidFill>
                <a:latin typeface="Comic Sans MS" pitchFamily="66" charset="0"/>
              </a:rPr>
              <a:t>Emballages secondaires / tertiaires (pour le conditionnement / le transport du produit) : les emballages ne sont pas enregistrés mais ils doivent contenir, au minimum : </a:t>
            </a:r>
          </a:p>
          <a:p>
            <a:pPr eaLnBrk="0" hangingPunct="0">
              <a:spcBef>
                <a:spcPct val="20000"/>
              </a:spcBef>
              <a:buFontTx/>
              <a:buChar char="•"/>
            </a:pPr>
            <a:r>
              <a:rPr lang="fr-FR" altLang="fr-FR" sz="1400" b="1" i="0">
                <a:solidFill>
                  <a:srgbClr val="FF0000"/>
                </a:solidFill>
                <a:latin typeface="Comic Sans MS" pitchFamily="66" charset="0"/>
              </a:rPr>
              <a:t>Dénomination de vente</a:t>
            </a:r>
          </a:p>
          <a:p>
            <a:pPr eaLnBrk="0" hangingPunct="0">
              <a:spcBef>
                <a:spcPct val="20000"/>
              </a:spcBef>
              <a:buFontTx/>
              <a:buChar char="•"/>
            </a:pPr>
            <a:r>
              <a:rPr lang="fr-FR" altLang="fr-FR" sz="1400" b="1" i="0">
                <a:solidFill>
                  <a:srgbClr val="FF0000"/>
                </a:solidFill>
                <a:latin typeface="Comic Sans MS" pitchFamily="66" charset="0"/>
              </a:rPr>
              <a:t>Données du fabricant </a:t>
            </a:r>
            <a:r>
              <a:rPr lang="fr-FR" altLang="fr-FR" sz="1400" i="0">
                <a:solidFill>
                  <a:srgbClr val="FF0000"/>
                </a:solidFill>
                <a:latin typeface="Comic Sans MS" pitchFamily="66" charset="0"/>
              </a:rPr>
              <a:t>(raison sociale, numéro d’enregistrement de l’établissement auprès de l’organisme officiel et adresse)</a:t>
            </a:r>
          </a:p>
          <a:p>
            <a:pPr eaLnBrk="0" hangingPunct="0">
              <a:spcBef>
                <a:spcPct val="20000"/>
              </a:spcBef>
              <a:buFontTx/>
              <a:buChar char="•"/>
            </a:pPr>
            <a:r>
              <a:rPr lang="fr-FR" altLang="fr-FR" sz="1400" b="1" i="0">
                <a:solidFill>
                  <a:srgbClr val="FF0000"/>
                </a:solidFill>
                <a:latin typeface="Comic Sans MS" pitchFamily="66" charset="0"/>
              </a:rPr>
              <a:t>Cachet du Service Officiel, </a:t>
            </a:r>
            <a:r>
              <a:rPr lang="fr-FR" altLang="fr-FR" sz="1400" i="0">
                <a:solidFill>
                  <a:srgbClr val="FF0000"/>
                </a:solidFill>
                <a:latin typeface="Comic Sans MS" pitchFamily="66" charset="0"/>
              </a:rPr>
              <a:t>le cas échéant</a:t>
            </a:r>
          </a:p>
          <a:p>
            <a:pPr eaLnBrk="0" hangingPunct="0">
              <a:spcBef>
                <a:spcPct val="20000"/>
              </a:spcBef>
              <a:buFontTx/>
              <a:buChar char="•"/>
            </a:pPr>
            <a:r>
              <a:rPr lang="fr-FR" altLang="fr-FR" sz="1400" b="1" i="0">
                <a:solidFill>
                  <a:srgbClr val="FF0000"/>
                </a:solidFill>
                <a:latin typeface="Comic Sans MS" pitchFamily="66" charset="0"/>
              </a:rPr>
              <a:t>Conservation du produit</a:t>
            </a:r>
          </a:p>
          <a:p>
            <a:pPr eaLnBrk="0" hangingPunct="0">
              <a:spcBef>
                <a:spcPct val="20000"/>
              </a:spcBef>
              <a:buFontTx/>
              <a:buChar char="•"/>
            </a:pPr>
            <a:r>
              <a:rPr lang="fr-FR" altLang="fr-FR" sz="1400" b="1" i="0">
                <a:solidFill>
                  <a:srgbClr val="FF0000"/>
                </a:solidFill>
                <a:latin typeface="Comic Sans MS" pitchFamily="66" charset="0"/>
              </a:rPr>
              <a:t>Dates de fabrication et de validité</a:t>
            </a:r>
          </a:p>
        </p:txBody>
      </p:sp>
      <p:pic>
        <p:nvPicPr>
          <p:cNvPr id="34822" name="Picture 27" descr="barrado.jpg"/>
          <p:cNvPicPr>
            <a:picLocks noChangeAspect="1"/>
          </p:cNvPicPr>
          <p:nvPr/>
        </p:nvPicPr>
        <p:blipFill>
          <a:blip r:embed="rId4"/>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p:cNvPicPr>
            <a:picLocks noChangeAspect="1" noChangeArrowheads="1"/>
          </p:cNvPicPr>
          <p:nvPr/>
        </p:nvPicPr>
        <p:blipFill>
          <a:blip r:embed="rId2"/>
          <a:srcRect/>
          <a:stretch>
            <a:fillRect/>
          </a:stretch>
        </p:blipFill>
        <p:spPr bwMode="auto">
          <a:xfrm>
            <a:off x="123825" y="333375"/>
            <a:ext cx="8896350" cy="5886450"/>
          </a:xfrm>
          <a:prstGeom prst="rect">
            <a:avLst/>
          </a:prstGeom>
          <a:noFill/>
          <a:ln w="9525">
            <a:noFill/>
            <a:miter lim="800000"/>
            <a:headEnd/>
            <a:tailEnd/>
          </a:ln>
        </p:spPr>
      </p:pic>
      <p:sp>
        <p:nvSpPr>
          <p:cNvPr id="35842" name="Text Box 3"/>
          <p:cNvSpPr txBox="1">
            <a:spLocks noChangeArrowheads="1"/>
          </p:cNvSpPr>
          <p:nvPr/>
        </p:nvSpPr>
        <p:spPr bwMode="auto">
          <a:xfrm>
            <a:off x="179388" y="1000125"/>
            <a:ext cx="8785225" cy="769938"/>
          </a:xfrm>
          <a:prstGeom prst="rect">
            <a:avLst/>
          </a:prstGeom>
          <a:noFill/>
          <a:ln w="9525">
            <a:noFill/>
            <a:miter lim="800000"/>
            <a:headEnd/>
            <a:tailEnd/>
          </a:ln>
        </p:spPr>
        <p:txBody>
          <a:bodyPr>
            <a:spAutoFit/>
          </a:bodyPr>
          <a:lstStyle/>
          <a:p>
            <a:pPr marL="342900" indent="-342900" eaLnBrk="0" hangingPunct="0">
              <a:spcBef>
                <a:spcPct val="20000"/>
              </a:spcBef>
            </a:pPr>
            <a:r>
              <a:rPr lang="pt-BR" altLang="fr-FR"/>
              <a:t>	</a:t>
            </a:r>
            <a:r>
              <a:rPr lang="fr-FR" altLang="fr-FR" sz="2000" b="1" i="0">
                <a:solidFill>
                  <a:schemeClr val="accent2"/>
                </a:solidFill>
                <a:latin typeface="Comic Sans MS" pitchFamily="66" charset="0"/>
              </a:rPr>
              <a:t>Décrire comment et où le produit est stocké, en précisant la température lorsque le produit est réfrigéré.</a:t>
            </a:r>
          </a:p>
        </p:txBody>
      </p:sp>
      <p:sp>
        <p:nvSpPr>
          <p:cNvPr id="35843" name="Text Box 4"/>
          <p:cNvSpPr txBox="1">
            <a:spLocks noChangeArrowheads="1"/>
          </p:cNvSpPr>
          <p:nvPr/>
        </p:nvSpPr>
        <p:spPr bwMode="auto">
          <a:xfrm>
            <a:off x="179388" y="3357563"/>
            <a:ext cx="8964612" cy="4000500"/>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Font typeface="Monotype Sorts"/>
              <a:buNone/>
            </a:pPr>
            <a:r>
              <a:rPr lang="pt-BR" altLang="fr-FR" sz="2000"/>
              <a:t>	</a:t>
            </a:r>
            <a:r>
              <a:rPr lang="pt-BR" altLang="fr-FR" sz="2000" b="1" i="0">
                <a:solidFill>
                  <a:schemeClr val="accent2"/>
                </a:solidFill>
                <a:latin typeface="Comic Sans MS" pitchFamily="66" charset="0"/>
              </a:rPr>
              <a:t> </a:t>
            </a:r>
            <a:r>
              <a:rPr lang="fr-FR" altLang="fr-FR" sz="2000" b="1" i="0">
                <a:solidFill>
                  <a:schemeClr val="accent2"/>
                </a:solidFill>
                <a:latin typeface="Comic Sans MS" pitchFamily="66" charset="0"/>
              </a:rPr>
              <a:t>Décrire les procédures de contrôle de qualité mises en œuvre par l’unité de production au cours de toutes les étapes du processus d’industrialisation (analyses réalisées sur la matière-première et le produit fini, contrôles effectués pour les ingrédients et les additifs, fréquence des analyses, méthode analytique (référence), normes adoptées, fiche technique du produit, composition centésimale moyenne, outils de qualité utilisés (GMP, HACCP et autres), autres informations techniques pertinentes).</a:t>
            </a:r>
          </a:p>
          <a:p>
            <a:pPr marL="342900" indent="-342900" eaLnBrk="0" hangingPunct="0">
              <a:lnSpc>
                <a:spcPct val="90000"/>
              </a:lnSpc>
              <a:spcBef>
                <a:spcPct val="20000"/>
              </a:spcBef>
              <a:buFont typeface="Monotype Sorts"/>
              <a:buNone/>
            </a:pPr>
            <a:r>
              <a:rPr lang="fr-FR" altLang="fr-FR" sz="2000" b="1" i="0">
                <a:solidFill>
                  <a:schemeClr val="accent2"/>
                </a:solidFill>
                <a:latin typeface="Comic Sans MS" pitchFamily="66" charset="0"/>
              </a:rPr>
              <a:t>    </a:t>
            </a:r>
          </a:p>
          <a:p>
            <a:pPr marL="342900" indent="-342900" eaLnBrk="0" hangingPunct="0">
              <a:lnSpc>
                <a:spcPct val="90000"/>
              </a:lnSpc>
              <a:spcBef>
                <a:spcPct val="20000"/>
              </a:spcBef>
              <a:buFont typeface="Monotype Sorts"/>
              <a:buNone/>
            </a:pPr>
            <a:endParaRPr lang="fr-FR" altLang="fr-FR" sz="2000" b="1" i="0">
              <a:solidFill>
                <a:schemeClr val="accent2"/>
              </a:solidFill>
              <a:latin typeface="Comic Sans MS" pitchFamily="66" charset="0"/>
            </a:endParaRPr>
          </a:p>
          <a:p>
            <a:pPr marL="342900" indent="-342900" eaLnBrk="0" hangingPunct="0">
              <a:lnSpc>
                <a:spcPct val="90000"/>
              </a:lnSpc>
              <a:spcBef>
                <a:spcPct val="20000"/>
              </a:spcBef>
              <a:buFont typeface="Monotype Sorts"/>
              <a:buNone/>
            </a:pPr>
            <a:endParaRPr lang="fr-FR" altLang="fr-FR" sz="2000" b="1" i="0">
              <a:solidFill>
                <a:schemeClr val="accent2"/>
              </a:solidFill>
              <a:latin typeface="Comic Sans MS" pitchFamily="66" charset="0"/>
            </a:endParaRPr>
          </a:p>
          <a:p>
            <a:pPr marL="342900" indent="-342900" eaLnBrk="0" hangingPunct="0">
              <a:lnSpc>
                <a:spcPct val="90000"/>
              </a:lnSpc>
              <a:spcBef>
                <a:spcPct val="20000"/>
              </a:spcBef>
              <a:buFont typeface="Monotype Sorts"/>
              <a:buNone/>
            </a:pPr>
            <a:endParaRPr lang="fr-FR" altLang="fr-FR" sz="2000">
              <a:latin typeface="Comic Sans MS" pitchFamily="66" charset="0"/>
            </a:endParaRPr>
          </a:p>
          <a:p>
            <a:pPr marL="342900" indent="-342900" eaLnBrk="0" hangingPunct="0">
              <a:lnSpc>
                <a:spcPct val="90000"/>
              </a:lnSpc>
              <a:spcBef>
                <a:spcPct val="20000"/>
              </a:spcBef>
              <a:buFont typeface="Monotype Sorts"/>
              <a:buNone/>
            </a:pPr>
            <a:endParaRPr lang="fr-FR" altLang="fr-FR" sz="2000" b="1" i="0">
              <a:solidFill>
                <a:schemeClr val="accent2"/>
              </a:solidFill>
              <a:latin typeface="Comic Sans MS" pitchFamily="66" charset="0"/>
            </a:endParaRPr>
          </a:p>
        </p:txBody>
      </p:sp>
      <p:pic>
        <p:nvPicPr>
          <p:cNvPr id="35844" name="Picture 27" descr="barrado.jpg"/>
          <p:cNvPicPr>
            <a:picLocks noChangeAspect="1"/>
          </p:cNvPicPr>
          <p:nvPr/>
        </p:nvPicPr>
        <p:blipFill>
          <a:blip r:embed="rId3"/>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2"/>
          <a:srcRect/>
          <a:stretch>
            <a:fillRect/>
          </a:stretch>
        </p:blipFill>
        <p:spPr bwMode="auto">
          <a:xfrm>
            <a:off x="0" y="476250"/>
            <a:ext cx="9144000" cy="2562225"/>
          </a:xfrm>
          <a:prstGeom prst="rect">
            <a:avLst/>
          </a:prstGeom>
          <a:noFill/>
          <a:ln w="9525">
            <a:noFill/>
            <a:miter lim="800000"/>
            <a:headEnd/>
            <a:tailEnd/>
          </a:ln>
        </p:spPr>
      </p:pic>
      <p:sp>
        <p:nvSpPr>
          <p:cNvPr id="36866" name="Text Box 6"/>
          <p:cNvSpPr txBox="1">
            <a:spLocks noChangeArrowheads="1"/>
          </p:cNvSpPr>
          <p:nvPr/>
        </p:nvSpPr>
        <p:spPr bwMode="auto">
          <a:xfrm>
            <a:off x="158750" y="3087688"/>
            <a:ext cx="184150" cy="457200"/>
          </a:xfrm>
          <a:prstGeom prst="rect">
            <a:avLst/>
          </a:prstGeom>
          <a:noFill/>
          <a:ln w="9525">
            <a:noFill/>
            <a:miter lim="800000"/>
            <a:headEnd/>
            <a:tailEnd/>
          </a:ln>
        </p:spPr>
        <p:txBody>
          <a:bodyPr wrap="none">
            <a:spAutoFit/>
          </a:bodyPr>
          <a:lstStyle/>
          <a:p>
            <a:pPr marL="342900" indent="-342900" eaLnBrk="0" hangingPunct="0">
              <a:spcBef>
                <a:spcPct val="20000"/>
              </a:spcBef>
            </a:pPr>
            <a:endParaRPr lang="en-US" altLang="fr-FR"/>
          </a:p>
        </p:txBody>
      </p:sp>
      <p:sp>
        <p:nvSpPr>
          <p:cNvPr id="36867" name="Text Box 7"/>
          <p:cNvSpPr txBox="1">
            <a:spLocks noChangeArrowheads="1"/>
          </p:cNvSpPr>
          <p:nvPr/>
        </p:nvSpPr>
        <p:spPr bwMode="auto">
          <a:xfrm>
            <a:off x="-4763" y="3038475"/>
            <a:ext cx="8805863" cy="3022600"/>
          </a:xfrm>
          <a:prstGeom prst="rect">
            <a:avLst/>
          </a:prstGeom>
          <a:noFill/>
          <a:ln w="9525">
            <a:noFill/>
            <a:miter lim="800000"/>
            <a:headEnd/>
            <a:tailEnd/>
          </a:ln>
        </p:spPr>
        <p:txBody>
          <a:bodyPr>
            <a:spAutoFit/>
          </a:bodyPr>
          <a:lstStyle/>
          <a:p>
            <a:pPr marL="342900" indent="-342900" eaLnBrk="0" hangingPunct="0">
              <a:spcBef>
                <a:spcPct val="20000"/>
              </a:spcBef>
            </a:pPr>
            <a:r>
              <a:rPr lang="fr-FR" altLang="fr-FR" sz="1600" b="1" i="0">
                <a:solidFill>
                  <a:schemeClr val="accent2"/>
                </a:solidFill>
                <a:latin typeface="Comic Sans MS" pitchFamily="66" charset="0"/>
              </a:rPr>
              <a:t>Dans le cas d’un </a:t>
            </a:r>
            <a:r>
              <a:rPr lang="fr-FR" altLang="fr-FR" sz="1600" b="1" i="0" u="sng">
                <a:solidFill>
                  <a:schemeClr val="accent2"/>
                </a:solidFill>
                <a:latin typeface="Comic Sans MS" pitchFamily="66" charset="0"/>
              </a:rPr>
              <a:t>importateur exclusif, on peut mentionner dans le champ 16 </a:t>
            </a:r>
            <a:r>
              <a:rPr lang="fr-FR" altLang="fr-FR" sz="1600" b="1" i="0">
                <a:solidFill>
                  <a:schemeClr val="accent2"/>
                </a:solidFill>
                <a:latin typeface="Comic Sans MS" pitchFamily="66" charset="0"/>
              </a:rPr>
              <a:t>les coordonnées de l’importateur (nom de l’entreprise, CNPJ, adresse, téléphone, etc). Ces informations devront être indiquées sur l’étiquette exposée au consommateur.</a:t>
            </a:r>
          </a:p>
          <a:p>
            <a:pPr marL="342900" indent="-342900" eaLnBrk="0" hangingPunct="0">
              <a:spcBef>
                <a:spcPct val="20000"/>
              </a:spcBef>
            </a:pPr>
            <a:r>
              <a:rPr lang="fr-FR" altLang="fr-FR" sz="1600" b="1" i="0">
                <a:solidFill>
                  <a:schemeClr val="accent2"/>
                </a:solidFill>
                <a:latin typeface="Comic Sans MS" pitchFamily="66" charset="0"/>
              </a:rPr>
              <a:t> Décrire l’endroit de l’étiquette où seront indiquées ces coordonnées et la façon dont cette information sera apposée sur l’emballage.</a:t>
            </a:r>
          </a:p>
          <a:p>
            <a:pPr marL="342900" indent="-342900" eaLnBrk="0" hangingPunct="0">
              <a:spcBef>
                <a:spcPct val="20000"/>
              </a:spcBef>
            </a:pPr>
            <a:r>
              <a:rPr lang="fr-FR" altLang="fr-FR" sz="2000" b="1" i="0">
                <a:solidFill>
                  <a:srgbClr val="FF0000"/>
                </a:solidFill>
                <a:latin typeface="Comic Sans MS" pitchFamily="66" charset="0"/>
              </a:rPr>
              <a:t>Exemple :  </a:t>
            </a:r>
            <a:r>
              <a:rPr lang="fr-FR" altLang="fr-FR" sz="1600" b="1" i="0">
                <a:solidFill>
                  <a:schemeClr val="accent2"/>
                </a:solidFill>
                <a:latin typeface="Comic Sans MS" pitchFamily="66" charset="0"/>
              </a:rPr>
              <a:t>Les coordonnées de l’importateur seront insérées sur l’étiquette au moyen d’un cachet, après la mention de l’expression </a:t>
            </a:r>
            <a:r>
              <a:rPr lang="fr-FR" altLang="ja-JP" sz="1600" b="1" i="0">
                <a:solidFill>
                  <a:schemeClr val="accent2"/>
                </a:solidFill>
                <a:latin typeface="Comic Sans MS" pitchFamily="66" charset="0"/>
              </a:rPr>
              <a:t>“Importado por” (Importé par). Devront y figurer les coordonnées suivantes de l’importateur : nom de l’entreprise, CNPJ, adresse, téléphone, etc.	</a:t>
            </a:r>
          </a:p>
          <a:p>
            <a:pPr marL="342900" indent="-342900" eaLnBrk="0" hangingPunct="0">
              <a:spcBef>
                <a:spcPct val="20000"/>
              </a:spcBef>
            </a:pPr>
            <a:endParaRPr lang="fr-FR" altLang="fr-FR" sz="1600" i="0">
              <a:solidFill>
                <a:schemeClr val="accent2"/>
              </a:solidFill>
              <a:latin typeface="Comic Sans MS" pitchFamily="66" charset="0"/>
            </a:endParaRPr>
          </a:p>
        </p:txBody>
      </p:sp>
      <p:sp>
        <p:nvSpPr>
          <p:cNvPr id="36868" name="Text Box 5"/>
          <p:cNvSpPr txBox="1">
            <a:spLocks noChangeArrowheads="1"/>
          </p:cNvSpPr>
          <p:nvPr/>
        </p:nvSpPr>
        <p:spPr bwMode="auto">
          <a:xfrm>
            <a:off x="107950" y="981075"/>
            <a:ext cx="8928100" cy="708025"/>
          </a:xfrm>
          <a:prstGeom prst="rect">
            <a:avLst/>
          </a:prstGeom>
          <a:noFill/>
          <a:ln w="9525">
            <a:noFill/>
            <a:miter lim="800000"/>
            <a:headEnd/>
            <a:tailEnd/>
          </a:ln>
        </p:spPr>
        <p:txBody>
          <a:bodyPr>
            <a:spAutoFit/>
          </a:bodyPr>
          <a:lstStyle/>
          <a:p>
            <a:pPr marL="342900" indent="-342900" eaLnBrk="0" hangingPunct="0">
              <a:spcBef>
                <a:spcPct val="20000"/>
              </a:spcBef>
            </a:pPr>
            <a:r>
              <a:rPr lang="pt-BR" altLang="fr-FR" sz="2000"/>
              <a:t>	</a:t>
            </a:r>
            <a:r>
              <a:rPr lang="pt-BR" altLang="fr-FR" sz="2000" b="1" i="0">
                <a:solidFill>
                  <a:schemeClr val="accent2"/>
                </a:solidFill>
                <a:latin typeface="Comic Sans MS" pitchFamily="66" charset="0"/>
              </a:rPr>
              <a:t> </a:t>
            </a:r>
            <a:r>
              <a:rPr lang="fr-FR" altLang="fr-FR" sz="2000" b="1" i="0">
                <a:solidFill>
                  <a:schemeClr val="accent2"/>
                </a:solidFill>
                <a:latin typeface="Comic Sans MS" pitchFamily="66" charset="0"/>
              </a:rPr>
              <a:t>Décrire toutes les étapes et procédures du transport du produit jusqu’à sa destination finale.</a:t>
            </a:r>
          </a:p>
        </p:txBody>
      </p:sp>
      <p:pic>
        <p:nvPicPr>
          <p:cNvPr id="36869" name="Picture 27" descr="barrado.jpg"/>
          <p:cNvPicPr>
            <a:picLocks noChangeAspect="1"/>
          </p:cNvPicPr>
          <p:nvPr/>
        </p:nvPicPr>
        <p:blipFill>
          <a:blip r:embed="rId3"/>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p:cNvPicPr>
            <a:picLocks noChangeAspect="1" noChangeArrowheads="1"/>
          </p:cNvPicPr>
          <p:nvPr/>
        </p:nvPicPr>
        <p:blipFill>
          <a:blip r:embed="rId2"/>
          <a:srcRect/>
          <a:stretch>
            <a:fillRect/>
          </a:stretch>
        </p:blipFill>
        <p:spPr bwMode="auto">
          <a:xfrm>
            <a:off x="66675" y="549275"/>
            <a:ext cx="9144000" cy="5095875"/>
          </a:xfrm>
          <a:prstGeom prst="rect">
            <a:avLst/>
          </a:prstGeom>
          <a:noFill/>
          <a:ln w="9525">
            <a:noFill/>
            <a:miter lim="800000"/>
            <a:headEnd/>
            <a:tailEnd/>
          </a:ln>
        </p:spPr>
      </p:pic>
      <p:sp>
        <p:nvSpPr>
          <p:cNvPr id="37890" name="Text Box 4"/>
          <p:cNvSpPr txBox="1">
            <a:spLocks noChangeArrowheads="1"/>
          </p:cNvSpPr>
          <p:nvPr/>
        </p:nvSpPr>
        <p:spPr bwMode="auto">
          <a:xfrm>
            <a:off x="66675" y="1057275"/>
            <a:ext cx="8928100" cy="1077913"/>
          </a:xfrm>
          <a:prstGeom prst="rect">
            <a:avLst/>
          </a:prstGeom>
          <a:noFill/>
          <a:ln w="9525">
            <a:noFill/>
            <a:miter lim="800000"/>
            <a:headEnd/>
            <a:tailEnd/>
          </a:ln>
        </p:spPr>
        <p:txBody>
          <a:bodyPr>
            <a:spAutoFit/>
          </a:bodyPr>
          <a:lstStyle/>
          <a:p>
            <a:pPr marL="342900" indent="-342900" eaLnBrk="0" hangingPunct="0">
              <a:spcBef>
                <a:spcPct val="20000"/>
              </a:spcBef>
            </a:pPr>
            <a:r>
              <a:rPr lang="pt-BR" altLang="fr-FR"/>
              <a:t>	</a:t>
            </a:r>
            <a:r>
              <a:rPr lang="fr-FR" altLang="fr-FR" sz="2000" b="1" i="0">
                <a:solidFill>
                  <a:schemeClr val="accent2"/>
                </a:solidFill>
                <a:latin typeface="Comic Sans MS" pitchFamily="66" charset="0"/>
              </a:rPr>
              <a:t>Inscrire la liste de tous les documents joints au formulaire d’enregistrement (étiquette, étiquette originale, fiche technique de produits, documentation technique et scientifique, entre autres).</a:t>
            </a:r>
          </a:p>
        </p:txBody>
      </p:sp>
      <p:sp>
        <p:nvSpPr>
          <p:cNvPr id="37891" name="CaixaDeTexto 1"/>
          <p:cNvSpPr txBox="1">
            <a:spLocks noChangeArrowheads="1"/>
          </p:cNvSpPr>
          <p:nvPr/>
        </p:nvSpPr>
        <p:spPr bwMode="auto">
          <a:xfrm>
            <a:off x="1187450" y="3948113"/>
            <a:ext cx="7200900" cy="461962"/>
          </a:xfrm>
          <a:prstGeom prst="rect">
            <a:avLst/>
          </a:prstGeom>
          <a:noFill/>
          <a:ln w="9525">
            <a:noFill/>
            <a:miter lim="800000"/>
            <a:headEnd/>
            <a:tailEnd/>
          </a:ln>
        </p:spPr>
        <p:txBody>
          <a:bodyPr>
            <a:spAutoFit/>
          </a:bodyPr>
          <a:lstStyle/>
          <a:p>
            <a:pPr eaLnBrk="0" hangingPunct="0">
              <a:spcBef>
                <a:spcPct val="20000"/>
              </a:spcBef>
            </a:pPr>
            <a:r>
              <a:rPr lang="fr-FR" altLang="fr-FR" b="1" i="0">
                <a:solidFill>
                  <a:schemeClr val="accent2"/>
                </a:solidFill>
                <a:latin typeface="Comic Sans MS" pitchFamily="66" charset="0"/>
              </a:rPr>
              <a:t>Ne pas oublier de remplir ce champ !</a:t>
            </a:r>
          </a:p>
        </p:txBody>
      </p:sp>
      <p:sp>
        <p:nvSpPr>
          <p:cNvPr id="37892" name="Retângulo 2"/>
          <p:cNvSpPr>
            <a:spLocks noChangeArrowheads="1"/>
          </p:cNvSpPr>
          <p:nvPr/>
        </p:nvSpPr>
        <p:spPr bwMode="auto">
          <a:xfrm>
            <a:off x="2460625" y="4724400"/>
            <a:ext cx="5729288" cy="461963"/>
          </a:xfrm>
          <a:prstGeom prst="rect">
            <a:avLst/>
          </a:prstGeom>
          <a:noFill/>
          <a:ln w="9525">
            <a:noFill/>
            <a:miter lim="800000"/>
            <a:headEnd/>
            <a:tailEnd/>
          </a:ln>
        </p:spPr>
        <p:txBody>
          <a:bodyPr wrap="none">
            <a:spAutoFit/>
          </a:bodyPr>
          <a:lstStyle/>
          <a:p>
            <a:pPr eaLnBrk="0" hangingPunct="0">
              <a:spcBef>
                <a:spcPct val="20000"/>
              </a:spcBef>
            </a:pPr>
            <a:r>
              <a:rPr lang="fr-FR" altLang="fr-FR" b="1" i="0">
                <a:solidFill>
                  <a:schemeClr val="accent2"/>
                </a:solidFill>
                <a:latin typeface="Comic Sans MS" pitchFamily="66" charset="0"/>
              </a:rPr>
              <a:t>Ne pas oublier de remplir ce champ !</a:t>
            </a:r>
          </a:p>
        </p:txBody>
      </p:sp>
      <p:pic>
        <p:nvPicPr>
          <p:cNvPr id="37893" name="Picture 27" descr="barrado.jpg"/>
          <p:cNvPicPr>
            <a:picLocks noChangeAspect="1"/>
          </p:cNvPicPr>
          <p:nvPr/>
        </p:nvPicPr>
        <p:blipFill>
          <a:blip r:embed="rId3"/>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p:cNvPicPr>
            <a:picLocks noChangeAspect="1" noChangeArrowheads="1"/>
          </p:cNvPicPr>
          <p:nvPr/>
        </p:nvPicPr>
        <p:blipFill>
          <a:blip r:embed="rId2"/>
          <a:srcRect/>
          <a:stretch>
            <a:fillRect/>
          </a:stretch>
        </p:blipFill>
        <p:spPr bwMode="auto">
          <a:xfrm>
            <a:off x="0" y="476250"/>
            <a:ext cx="9144000" cy="3362325"/>
          </a:xfrm>
          <a:prstGeom prst="rect">
            <a:avLst/>
          </a:prstGeom>
          <a:noFill/>
          <a:ln w="9525">
            <a:noFill/>
            <a:miter lim="800000"/>
            <a:headEnd/>
            <a:tailEnd/>
          </a:ln>
        </p:spPr>
      </p:pic>
      <p:pic>
        <p:nvPicPr>
          <p:cNvPr id="38914"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84784"/>
            <a:ext cx="8611078" cy="3711785"/>
          </a:xfrm>
          <a:prstGeom prst="rect">
            <a:avLst/>
          </a:prstGeom>
          <a:solidFill>
            <a:srgbClr val="FFFFFF"/>
          </a:solidFill>
          <a:ln>
            <a:solidFill>
              <a:srgbClr val="000000"/>
            </a:solidFill>
          </a:ln>
        </p:spPr>
        <p:txBody>
          <a:bodyPr>
            <a:spAutoFit/>
          </a:bodyPr>
          <a:lstStyle/>
          <a:p>
            <a:pPr eaLnBrk="0" hangingPunct="0">
              <a:spcBef>
                <a:spcPct val="20000"/>
              </a:spcBef>
              <a:defRPr/>
            </a:pPr>
            <a:r>
              <a:rPr lang="pt-BR" i="0" dirty="0">
                <a:ea typeface="ＭＳ Ｐゴシック" charset="0"/>
                <a:cs typeface="ＭＳ Ｐゴシック" charset="0"/>
              </a:rPr>
              <a:t>1. </a:t>
            </a:r>
            <a:r>
              <a:rPr lang="fr-FR" i="0" dirty="0">
                <a:ea typeface="ＭＳ Ｐゴシック" charset="0"/>
                <a:cs typeface="ＭＳ Ｐゴシック" charset="0"/>
              </a:rPr>
              <a:t>L’entreprise applique de manière appropriée les méthodes de contrôle de qualité mentionnés ;</a:t>
            </a:r>
          </a:p>
          <a:p>
            <a:pPr eaLnBrk="0" hangingPunct="0">
              <a:spcBef>
                <a:spcPct val="20000"/>
              </a:spcBef>
              <a:defRPr/>
            </a:pPr>
            <a:r>
              <a:rPr lang="fr-FR" i="0" dirty="0">
                <a:ea typeface="ＭＳ Ｐゴシック" charset="0"/>
                <a:cs typeface="ＭＳ Ｐゴシック" charset="0"/>
              </a:rPr>
              <a:t>2. Les locaux, les équipements et le flux de production sont appropriés et approuvés pour l’élaboration du produit ;</a:t>
            </a:r>
          </a:p>
          <a:p>
            <a:pPr eaLnBrk="0" hangingPunct="0">
              <a:spcBef>
                <a:spcPct val="20000"/>
              </a:spcBef>
              <a:defRPr/>
            </a:pPr>
            <a:r>
              <a:rPr lang="fr-FR" i="0" dirty="0">
                <a:ea typeface="ＭＳ Ｐゴシック" charset="0"/>
                <a:cs typeface="ＭＳ Ｐゴシック" charset="0"/>
              </a:rPr>
              <a:t>3. L’entreprise exécute le processus de fabrication et respecte la composition du produit conformément à ce qui est décrit ; </a:t>
            </a:r>
          </a:p>
          <a:p>
            <a:pPr eaLnBrk="0" hangingPunct="0">
              <a:spcBef>
                <a:spcPct val="20000"/>
              </a:spcBef>
              <a:defRPr/>
            </a:pPr>
            <a:r>
              <a:rPr lang="fr-FR" i="0" dirty="0">
                <a:ea typeface="ＭＳ Ｐゴシック" charset="0"/>
                <a:cs typeface="ＭＳ Ｐゴシック" charset="0"/>
              </a:rPr>
              <a:t>4. L’établissement est habilité à exporter ce produit vers le Brésil. </a:t>
            </a:r>
          </a:p>
          <a:p>
            <a:pPr algn="ctr" eaLnBrk="0" hangingPunct="0">
              <a:spcBef>
                <a:spcPct val="20000"/>
              </a:spcBef>
              <a:defRPr/>
            </a:pP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endParaRPr>
          </a:p>
        </p:txBody>
      </p:sp>
      <p:sp>
        <p:nvSpPr>
          <p:cNvPr id="39938" name="TextBox 3"/>
          <p:cNvSpPr txBox="1">
            <a:spLocks noChangeArrowheads="1"/>
          </p:cNvSpPr>
          <p:nvPr/>
        </p:nvSpPr>
        <p:spPr bwMode="auto">
          <a:xfrm>
            <a:off x="179388" y="115888"/>
            <a:ext cx="8569325" cy="1285875"/>
          </a:xfrm>
          <a:prstGeom prst="rect">
            <a:avLst/>
          </a:prstGeom>
          <a:noFill/>
          <a:ln w="9525">
            <a:noFill/>
            <a:miter lim="800000"/>
            <a:headEnd/>
            <a:tailEnd/>
          </a:ln>
        </p:spPr>
        <p:txBody>
          <a:bodyPr>
            <a:spAutoFit/>
          </a:bodyPr>
          <a:lstStyle/>
          <a:p>
            <a:pPr algn="ctr" eaLnBrk="0" hangingPunct="0">
              <a:spcBef>
                <a:spcPct val="20000"/>
              </a:spcBef>
            </a:pPr>
            <a:r>
              <a:rPr lang="pt-BR" altLang="fr-FR" sz="2000" b="1"/>
              <a:t>2 – </a:t>
            </a:r>
            <a:r>
              <a:rPr lang="fr-FR" altLang="fr-FR" sz="2000" b="1"/>
              <a:t>CERTIFICAT DE L’AUTORITÉ VÉTÉRINAIRE / SANITAIRE</a:t>
            </a:r>
            <a:endParaRPr lang="fr-FR" altLang="fr-FR" sz="2000"/>
          </a:p>
          <a:p>
            <a:pPr eaLnBrk="0" hangingPunct="0">
              <a:spcBef>
                <a:spcPct val="20000"/>
              </a:spcBef>
            </a:pPr>
            <a:r>
              <a:rPr lang="fr-FR" altLang="fr-FR" b="1"/>
              <a:t>Je soussigné, certifie que :</a:t>
            </a:r>
            <a:endParaRPr lang="fr-FR" altLang="fr-FR"/>
          </a:p>
          <a:p>
            <a:pPr eaLnBrk="0" hangingPunct="0">
              <a:spcBef>
                <a:spcPct val="20000"/>
              </a:spcBef>
            </a:pPr>
            <a:endParaRPr lang="fr-FR" altLang="fr-FR"/>
          </a:p>
        </p:txBody>
      </p:sp>
      <p:pic>
        <p:nvPicPr>
          <p:cNvPr id="3993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198438"/>
            <a:ext cx="8229600" cy="1143000"/>
          </a:xfrm>
        </p:spPr>
        <p:txBody>
          <a:bodyPr/>
          <a:lstStyle/>
          <a:p>
            <a:r>
              <a:rPr lang="fr-FR" altLang="fr-FR" sz="3600" b="1" smtClean="0">
                <a:solidFill>
                  <a:schemeClr val="accent2"/>
                </a:solidFill>
                <a:latin typeface="Comic Sans MS" pitchFamily="66" charset="0"/>
              </a:rPr>
              <a:t>ORGANIGRAMME</a:t>
            </a:r>
            <a:r>
              <a:rPr lang="pt-BR" altLang="fr-FR" sz="3600" b="1" smtClean="0">
                <a:solidFill>
                  <a:schemeClr val="accent2"/>
                </a:solidFill>
                <a:latin typeface="Comic Sans MS" pitchFamily="66" charset="0"/>
              </a:rPr>
              <a:t> DIPOA/SDA</a:t>
            </a:r>
          </a:p>
        </p:txBody>
      </p:sp>
      <p:sp>
        <p:nvSpPr>
          <p:cNvPr id="21506" name="Rectangle 3"/>
          <p:cNvSpPr>
            <a:spLocks noChangeArrowheads="1"/>
          </p:cNvSpPr>
          <p:nvPr/>
        </p:nvSpPr>
        <p:spPr bwMode="auto">
          <a:xfrm>
            <a:off x="1258888" y="1341438"/>
            <a:ext cx="6913562" cy="647700"/>
          </a:xfrm>
          <a:prstGeom prst="rect">
            <a:avLst/>
          </a:prstGeom>
          <a:noFill/>
          <a:ln w="9525">
            <a:solidFill>
              <a:schemeClr val="tx1"/>
            </a:solidFill>
            <a:miter lim="800000"/>
            <a:headEnd/>
            <a:tailEnd/>
          </a:ln>
        </p:spPr>
        <p:txBody>
          <a:bodyPr wrap="none" anchor="ctr"/>
          <a:lstStyle/>
          <a:p>
            <a:pPr algn="ctr"/>
            <a:r>
              <a:rPr lang="fr-FR" altLang="fr-FR" sz="1800" i="0">
                <a:latin typeface="Comic Sans MS" pitchFamily="66" charset="0"/>
              </a:rPr>
              <a:t>Secrétariat de la Défense de l’Agriculture et de l’Élevage (SDA)</a:t>
            </a:r>
          </a:p>
        </p:txBody>
      </p:sp>
      <p:sp>
        <p:nvSpPr>
          <p:cNvPr id="21507" name="Line 4"/>
          <p:cNvSpPr>
            <a:spLocks noChangeShapeType="1"/>
          </p:cNvSpPr>
          <p:nvPr/>
        </p:nvSpPr>
        <p:spPr bwMode="auto">
          <a:xfrm>
            <a:off x="4500563" y="1989138"/>
            <a:ext cx="0" cy="144462"/>
          </a:xfrm>
          <a:prstGeom prst="line">
            <a:avLst/>
          </a:prstGeom>
          <a:noFill/>
          <a:ln w="9525">
            <a:solidFill>
              <a:schemeClr val="tx1"/>
            </a:solidFill>
            <a:round/>
            <a:headEnd/>
            <a:tailEnd/>
          </a:ln>
        </p:spPr>
        <p:txBody>
          <a:bodyPr/>
          <a:lstStyle/>
          <a:p>
            <a:endParaRPr lang="fr-FR"/>
          </a:p>
        </p:txBody>
      </p:sp>
      <p:sp>
        <p:nvSpPr>
          <p:cNvPr id="21508" name="Rectangle 5"/>
          <p:cNvSpPr>
            <a:spLocks noChangeArrowheads="1"/>
          </p:cNvSpPr>
          <p:nvPr/>
        </p:nvSpPr>
        <p:spPr bwMode="auto">
          <a:xfrm>
            <a:off x="2411413" y="2133600"/>
            <a:ext cx="4321175" cy="647700"/>
          </a:xfrm>
          <a:prstGeom prst="rect">
            <a:avLst/>
          </a:prstGeom>
          <a:noFill/>
          <a:ln w="9525">
            <a:solidFill>
              <a:schemeClr val="tx1"/>
            </a:solidFill>
            <a:miter lim="800000"/>
            <a:headEnd/>
            <a:tailEnd/>
          </a:ln>
        </p:spPr>
        <p:txBody>
          <a:bodyPr wrap="none" anchor="ctr"/>
          <a:lstStyle/>
          <a:p>
            <a:pPr algn="ctr"/>
            <a:r>
              <a:rPr lang="fr-FR" altLang="fr-FR" sz="1800" i="0">
                <a:latin typeface="Comic Sans MS" pitchFamily="66" charset="0"/>
              </a:rPr>
              <a:t>Département de l’Inspection des</a:t>
            </a:r>
          </a:p>
          <a:p>
            <a:pPr algn="ctr"/>
            <a:r>
              <a:rPr lang="fr-FR" altLang="fr-FR" sz="1800" i="0">
                <a:latin typeface="Comic Sans MS" pitchFamily="66" charset="0"/>
              </a:rPr>
              <a:t>Produits d’Origine Animale (DIPOA</a:t>
            </a:r>
            <a:r>
              <a:rPr lang="pt-BR" altLang="fr-FR" sz="1800" i="0">
                <a:latin typeface="Comic Sans MS" pitchFamily="66" charset="0"/>
              </a:rPr>
              <a:t>)</a:t>
            </a:r>
          </a:p>
        </p:txBody>
      </p:sp>
      <p:sp>
        <p:nvSpPr>
          <p:cNvPr id="21509" name="Line 6"/>
          <p:cNvSpPr>
            <a:spLocks noChangeShapeType="1"/>
          </p:cNvSpPr>
          <p:nvPr/>
        </p:nvSpPr>
        <p:spPr bwMode="auto">
          <a:xfrm>
            <a:off x="4500563" y="2781300"/>
            <a:ext cx="0" cy="71438"/>
          </a:xfrm>
          <a:prstGeom prst="line">
            <a:avLst/>
          </a:prstGeom>
          <a:noFill/>
          <a:ln w="9525">
            <a:noFill/>
            <a:round/>
            <a:headEnd/>
            <a:tailEnd/>
          </a:ln>
        </p:spPr>
        <p:txBody>
          <a:bodyPr/>
          <a:lstStyle/>
          <a:p>
            <a:endParaRPr lang="fr-FR"/>
          </a:p>
        </p:txBody>
      </p:sp>
      <p:sp>
        <p:nvSpPr>
          <p:cNvPr id="21510" name="Line 7"/>
          <p:cNvSpPr>
            <a:spLocks noChangeShapeType="1"/>
          </p:cNvSpPr>
          <p:nvPr/>
        </p:nvSpPr>
        <p:spPr bwMode="auto">
          <a:xfrm>
            <a:off x="4500563" y="2781300"/>
            <a:ext cx="0" cy="142875"/>
          </a:xfrm>
          <a:prstGeom prst="line">
            <a:avLst/>
          </a:prstGeom>
          <a:noFill/>
          <a:ln w="9525">
            <a:solidFill>
              <a:schemeClr val="tx1"/>
            </a:solidFill>
            <a:round/>
            <a:headEnd/>
            <a:tailEnd/>
          </a:ln>
        </p:spPr>
        <p:txBody>
          <a:bodyPr/>
          <a:lstStyle/>
          <a:p>
            <a:endParaRPr lang="fr-FR"/>
          </a:p>
        </p:txBody>
      </p:sp>
      <p:sp>
        <p:nvSpPr>
          <p:cNvPr id="21511" name="Line 8"/>
          <p:cNvSpPr>
            <a:spLocks noChangeShapeType="1"/>
          </p:cNvSpPr>
          <p:nvPr/>
        </p:nvSpPr>
        <p:spPr bwMode="auto">
          <a:xfrm>
            <a:off x="2411413" y="2133600"/>
            <a:ext cx="4321175" cy="0"/>
          </a:xfrm>
          <a:prstGeom prst="line">
            <a:avLst/>
          </a:prstGeom>
          <a:noFill/>
          <a:ln w="9525">
            <a:solidFill>
              <a:schemeClr val="tx1"/>
            </a:solidFill>
            <a:round/>
            <a:headEnd/>
            <a:tailEnd/>
          </a:ln>
        </p:spPr>
        <p:txBody>
          <a:bodyPr/>
          <a:lstStyle/>
          <a:p>
            <a:endParaRPr lang="fr-FR"/>
          </a:p>
        </p:txBody>
      </p:sp>
      <p:sp>
        <p:nvSpPr>
          <p:cNvPr id="21512" name="Line 9"/>
          <p:cNvSpPr>
            <a:spLocks noChangeShapeType="1"/>
          </p:cNvSpPr>
          <p:nvPr/>
        </p:nvSpPr>
        <p:spPr bwMode="auto">
          <a:xfrm>
            <a:off x="2411413" y="2924175"/>
            <a:ext cx="4321175" cy="0"/>
          </a:xfrm>
          <a:prstGeom prst="line">
            <a:avLst/>
          </a:prstGeom>
          <a:noFill/>
          <a:ln w="9525">
            <a:solidFill>
              <a:schemeClr val="tx1"/>
            </a:solidFill>
            <a:round/>
            <a:headEnd/>
            <a:tailEnd/>
          </a:ln>
        </p:spPr>
        <p:txBody>
          <a:bodyPr/>
          <a:lstStyle/>
          <a:p>
            <a:endParaRPr lang="fr-FR"/>
          </a:p>
        </p:txBody>
      </p:sp>
      <p:sp>
        <p:nvSpPr>
          <p:cNvPr id="21513" name="Line 10"/>
          <p:cNvSpPr>
            <a:spLocks noChangeShapeType="1"/>
          </p:cNvSpPr>
          <p:nvPr/>
        </p:nvSpPr>
        <p:spPr bwMode="auto">
          <a:xfrm>
            <a:off x="2411413" y="2924175"/>
            <a:ext cx="0" cy="144463"/>
          </a:xfrm>
          <a:prstGeom prst="line">
            <a:avLst/>
          </a:prstGeom>
          <a:noFill/>
          <a:ln w="9525">
            <a:solidFill>
              <a:schemeClr val="tx1"/>
            </a:solidFill>
            <a:round/>
            <a:headEnd/>
            <a:tailEnd/>
          </a:ln>
        </p:spPr>
        <p:txBody>
          <a:bodyPr/>
          <a:lstStyle/>
          <a:p>
            <a:endParaRPr lang="fr-FR"/>
          </a:p>
        </p:txBody>
      </p:sp>
      <p:sp>
        <p:nvSpPr>
          <p:cNvPr id="21514" name="Line 11"/>
          <p:cNvSpPr>
            <a:spLocks noChangeShapeType="1"/>
          </p:cNvSpPr>
          <p:nvPr/>
        </p:nvSpPr>
        <p:spPr bwMode="auto">
          <a:xfrm>
            <a:off x="6732588" y="2924175"/>
            <a:ext cx="0" cy="144463"/>
          </a:xfrm>
          <a:prstGeom prst="line">
            <a:avLst/>
          </a:prstGeom>
          <a:noFill/>
          <a:ln w="9525">
            <a:solidFill>
              <a:schemeClr val="tx1"/>
            </a:solidFill>
            <a:round/>
            <a:headEnd/>
            <a:tailEnd/>
          </a:ln>
        </p:spPr>
        <p:txBody>
          <a:bodyPr/>
          <a:lstStyle/>
          <a:p>
            <a:endParaRPr lang="fr-FR"/>
          </a:p>
        </p:txBody>
      </p:sp>
      <p:sp>
        <p:nvSpPr>
          <p:cNvPr id="21515" name="Rectangle 12"/>
          <p:cNvSpPr>
            <a:spLocks noChangeArrowheads="1"/>
          </p:cNvSpPr>
          <p:nvPr/>
        </p:nvSpPr>
        <p:spPr bwMode="auto">
          <a:xfrm>
            <a:off x="466725" y="3068638"/>
            <a:ext cx="3600450" cy="647700"/>
          </a:xfrm>
          <a:prstGeom prst="rect">
            <a:avLst/>
          </a:prstGeom>
          <a:noFill/>
          <a:ln w="9525">
            <a:solidFill>
              <a:schemeClr val="tx1"/>
            </a:solidFill>
            <a:miter lim="800000"/>
            <a:headEnd/>
            <a:tailEnd/>
          </a:ln>
        </p:spPr>
        <p:txBody>
          <a:bodyPr wrap="none" anchor="ctr"/>
          <a:lstStyle/>
          <a:p>
            <a:pPr algn="ctr"/>
            <a:r>
              <a:rPr lang="fr-FR" altLang="fr-FR" sz="1800" i="0">
                <a:latin typeface="Comic Sans MS" pitchFamily="66" charset="0"/>
              </a:rPr>
              <a:t>Coordination Générale des </a:t>
            </a:r>
          </a:p>
          <a:p>
            <a:pPr algn="ctr"/>
            <a:r>
              <a:rPr lang="fr-FR" altLang="fr-FR" sz="1800" i="0">
                <a:latin typeface="Comic Sans MS" pitchFamily="66" charset="0"/>
              </a:rPr>
              <a:t>Programmes Spéciaux (CGPE)</a:t>
            </a:r>
          </a:p>
        </p:txBody>
      </p:sp>
      <p:sp>
        <p:nvSpPr>
          <p:cNvPr id="21516" name="Rectangle 13"/>
          <p:cNvSpPr>
            <a:spLocks noChangeArrowheads="1"/>
          </p:cNvSpPr>
          <p:nvPr/>
        </p:nvSpPr>
        <p:spPr bwMode="auto">
          <a:xfrm>
            <a:off x="5003800" y="3068638"/>
            <a:ext cx="3600450" cy="647700"/>
          </a:xfrm>
          <a:prstGeom prst="rect">
            <a:avLst/>
          </a:prstGeom>
          <a:noFill/>
          <a:ln w="9525">
            <a:solidFill>
              <a:schemeClr val="tx1"/>
            </a:solidFill>
            <a:miter lim="800000"/>
            <a:headEnd/>
            <a:tailEnd/>
          </a:ln>
        </p:spPr>
        <p:txBody>
          <a:bodyPr wrap="none" anchor="ctr"/>
          <a:lstStyle/>
          <a:p>
            <a:pPr algn="ctr"/>
            <a:r>
              <a:rPr lang="fr-FR" altLang="fr-FR" sz="1800" i="0">
                <a:latin typeface="Comic Sans MS" pitchFamily="66" charset="0"/>
              </a:rPr>
              <a:t>Coordination Générale de</a:t>
            </a:r>
          </a:p>
          <a:p>
            <a:pPr algn="ctr"/>
            <a:r>
              <a:rPr lang="fr-FR" altLang="fr-FR" sz="1800" i="0">
                <a:latin typeface="Comic Sans MS" pitchFamily="66" charset="0"/>
              </a:rPr>
              <a:t>l’Inspection </a:t>
            </a:r>
            <a:r>
              <a:rPr lang="pt-BR" altLang="fr-FR" sz="1800" i="0">
                <a:latin typeface="Comic Sans MS" pitchFamily="66" charset="0"/>
              </a:rPr>
              <a:t>(CGI)</a:t>
            </a:r>
          </a:p>
        </p:txBody>
      </p:sp>
      <p:sp>
        <p:nvSpPr>
          <p:cNvPr id="21517" name="Line 14"/>
          <p:cNvSpPr>
            <a:spLocks noChangeShapeType="1"/>
          </p:cNvSpPr>
          <p:nvPr/>
        </p:nvSpPr>
        <p:spPr bwMode="auto">
          <a:xfrm>
            <a:off x="6877050" y="3716338"/>
            <a:ext cx="0" cy="433387"/>
          </a:xfrm>
          <a:prstGeom prst="line">
            <a:avLst/>
          </a:prstGeom>
          <a:noFill/>
          <a:ln w="9525">
            <a:solidFill>
              <a:schemeClr val="tx1"/>
            </a:solidFill>
            <a:round/>
            <a:headEnd/>
            <a:tailEnd/>
          </a:ln>
        </p:spPr>
        <p:txBody>
          <a:bodyPr/>
          <a:lstStyle/>
          <a:p>
            <a:endParaRPr lang="fr-FR"/>
          </a:p>
        </p:txBody>
      </p:sp>
      <p:sp>
        <p:nvSpPr>
          <p:cNvPr id="21518" name="Line 15"/>
          <p:cNvSpPr>
            <a:spLocks noChangeShapeType="1"/>
          </p:cNvSpPr>
          <p:nvPr/>
        </p:nvSpPr>
        <p:spPr bwMode="auto">
          <a:xfrm>
            <a:off x="5003800" y="4149725"/>
            <a:ext cx="3671888" cy="0"/>
          </a:xfrm>
          <a:prstGeom prst="line">
            <a:avLst/>
          </a:prstGeom>
          <a:noFill/>
          <a:ln w="9525">
            <a:solidFill>
              <a:schemeClr val="tx1"/>
            </a:solidFill>
            <a:round/>
            <a:headEnd/>
            <a:tailEnd/>
          </a:ln>
        </p:spPr>
        <p:txBody>
          <a:bodyPr/>
          <a:lstStyle/>
          <a:p>
            <a:endParaRPr lang="fr-FR"/>
          </a:p>
        </p:txBody>
      </p:sp>
      <p:sp>
        <p:nvSpPr>
          <p:cNvPr id="21519" name="Line 16"/>
          <p:cNvSpPr>
            <a:spLocks noChangeShapeType="1"/>
          </p:cNvSpPr>
          <p:nvPr/>
        </p:nvSpPr>
        <p:spPr bwMode="auto">
          <a:xfrm>
            <a:off x="5003800" y="4149725"/>
            <a:ext cx="0" cy="287338"/>
          </a:xfrm>
          <a:prstGeom prst="line">
            <a:avLst/>
          </a:prstGeom>
          <a:noFill/>
          <a:ln w="9525">
            <a:solidFill>
              <a:schemeClr val="tx1"/>
            </a:solidFill>
            <a:round/>
            <a:headEnd/>
            <a:tailEnd/>
          </a:ln>
        </p:spPr>
        <p:txBody>
          <a:bodyPr/>
          <a:lstStyle/>
          <a:p>
            <a:endParaRPr lang="fr-FR"/>
          </a:p>
        </p:txBody>
      </p:sp>
      <p:sp>
        <p:nvSpPr>
          <p:cNvPr id="21520" name="Line 17"/>
          <p:cNvSpPr>
            <a:spLocks noChangeShapeType="1"/>
          </p:cNvSpPr>
          <p:nvPr/>
        </p:nvSpPr>
        <p:spPr bwMode="auto">
          <a:xfrm>
            <a:off x="5940425" y="4149725"/>
            <a:ext cx="0" cy="287338"/>
          </a:xfrm>
          <a:prstGeom prst="line">
            <a:avLst/>
          </a:prstGeom>
          <a:noFill/>
          <a:ln w="9525">
            <a:solidFill>
              <a:schemeClr val="tx1"/>
            </a:solidFill>
            <a:round/>
            <a:headEnd/>
            <a:tailEnd/>
          </a:ln>
        </p:spPr>
        <p:txBody>
          <a:bodyPr/>
          <a:lstStyle/>
          <a:p>
            <a:endParaRPr lang="fr-FR"/>
          </a:p>
        </p:txBody>
      </p:sp>
      <p:sp>
        <p:nvSpPr>
          <p:cNvPr id="21521" name="Line 18"/>
          <p:cNvSpPr>
            <a:spLocks noChangeShapeType="1"/>
          </p:cNvSpPr>
          <p:nvPr/>
        </p:nvSpPr>
        <p:spPr bwMode="auto">
          <a:xfrm>
            <a:off x="6877050" y="4149725"/>
            <a:ext cx="0" cy="287338"/>
          </a:xfrm>
          <a:prstGeom prst="line">
            <a:avLst/>
          </a:prstGeom>
          <a:noFill/>
          <a:ln w="9525">
            <a:solidFill>
              <a:schemeClr val="tx1"/>
            </a:solidFill>
            <a:round/>
            <a:headEnd/>
            <a:tailEnd/>
          </a:ln>
        </p:spPr>
        <p:txBody>
          <a:bodyPr/>
          <a:lstStyle/>
          <a:p>
            <a:endParaRPr lang="fr-FR"/>
          </a:p>
        </p:txBody>
      </p:sp>
      <p:sp>
        <p:nvSpPr>
          <p:cNvPr id="21522" name="Line 19"/>
          <p:cNvSpPr>
            <a:spLocks noChangeShapeType="1"/>
          </p:cNvSpPr>
          <p:nvPr/>
        </p:nvSpPr>
        <p:spPr bwMode="auto">
          <a:xfrm>
            <a:off x="8675688" y="4149725"/>
            <a:ext cx="0" cy="287338"/>
          </a:xfrm>
          <a:prstGeom prst="line">
            <a:avLst/>
          </a:prstGeom>
          <a:noFill/>
          <a:ln w="9525">
            <a:solidFill>
              <a:schemeClr val="tx1"/>
            </a:solidFill>
            <a:round/>
            <a:headEnd/>
            <a:tailEnd/>
          </a:ln>
        </p:spPr>
        <p:txBody>
          <a:bodyPr/>
          <a:lstStyle/>
          <a:p>
            <a:endParaRPr lang="fr-FR"/>
          </a:p>
        </p:txBody>
      </p:sp>
      <p:sp>
        <p:nvSpPr>
          <p:cNvPr id="21523" name="Rectangle 20"/>
          <p:cNvSpPr>
            <a:spLocks noChangeArrowheads="1"/>
          </p:cNvSpPr>
          <p:nvPr/>
        </p:nvSpPr>
        <p:spPr bwMode="auto">
          <a:xfrm>
            <a:off x="4572000" y="4437063"/>
            <a:ext cx="863600" cy="576262"/>
          </a:xfrm>
          <a:prstGeom prst="rect">
            <a:avLst/>
          </a:prstGeom>
          <a:noFill/>
          <a:ln w="9525">
            <a:solidFill>
              <a:schemeClr val="tx1"/>
            </a:solidFill>
            <a:miter lim="800000"/>
            <a:headEnd/>
            <a:tailEnd/>
          </a:ln>
        </p:spPr>
        <p:txBody>
          <a:bodyPr wrap="none" anchor="ctr"/>
          <a:lstStyle/>
          <a:p>
            <a:pPr algn="ctr"/>
            <a:r>
              <a:rPr lang="pt-BR" altLang="fr-FR" sz="1800" i="0">
                <a:latin typeface="Comic Sans MS" pitchFamily="66" charset="0"/>
              </a:rPr>
              <a:t>DICAR</a:t>
            </a:r>
          </a:p>
        </p:txBody>
      </p:sp>
      <p:sp>
        <p:nvSpPr>
          <p:cNvPr id="21524" name="Rectangle 21"/>
          <p:cNvSpPr>
            <a:spLocks noChangeArrowheads="1"/>
          </p:cNvSpPr>
          <p:nvPr/>
        </p:nvSpPr>
        <p:spPr bwMode="auto">
          <a:xfrm>
            <a:off x="5508625" y="4437063"/>
            <a:ext cx="863600" cy="576262"/>
          </a:xfrm>
          <a:prstGeom prst="rect">
            <a:avLst/>
          </a:prstGeom>
          <a:noFill/>
          <a:ln w="9525">
            <a:solidFill>
              <a:schemeClr val="tx1"/>
            </a:solidFill>
            <a:miter lim="800000"/>
            <a:headEnd/>
            <a:tailEnd/>
          </a:ln>
        </p:spPr>
        <p:txBody>
          <a:bodyPr wrap="none" anchor="ctr"/>
          <a:lstStyle/>
          <a:p>
            <a:pPr algn="ctr"/>
            <a:r>
              <a:rPr lang="pt-BR" altLang="fr-FR" sz="1800" i="0">
                <a:latin typeface="Comic Sans MS" pitchFamily="66" charset="0"/>
              </a:rPr>
              <a:t>DICS</a:t>
            </a:r>
          </a:p>
        </p:txBody>
      </p:sp>
      <p:sp>
        <p:nvSpPr>
          <p:cNvPr id="21525" name="Rectangle 22"/>
          <p:cNvSpPr>
            <a:spLocks noChangeArrowheads="1"/>
          </p:cNvSpPr>
          <p:nvPr/>
        </p:nvSpPr>
        <p:spPr bwMode="auto">
          <a:xfrm>
            <a:off x="6443663" y="4437063"/>
            <a:ext cx="863600" cy="576262"/>
          </a:xfrm>
          <a:prstGeom prst="rect">
            <a:avLst/>
          </a:prstGeom>
          <a:noFill/>
          <a:ln w="9525">
            <a:solidFill>
              <a:schemeClr val="tx1"/>
            </a:solidFill>
            <a:miter lim="800000"/>
            <a:headEnd/>
            <a:tailEnd/>
          </a:ln>
        </p:spPr>
        <p:txBody>
          <a:bodyPr wrap="none" anchor="ctr"/>
          <a:lstStyle/>
          <a:p>
            <a:pPr algn="ctr"/>
            <a:r>
              <a:rPr lang="pt-BR" altLang="fr-FR" sz="1800" i="0">
                <a:latin typeface="Comic Sans MS" pitchFamily="66" charset="0"/>
              </a:rPr>
              <a:t>DICAO</a:t>
            </a:r>
          </a:p>
        </p:txBody>
      </p:sp>
      <p:sp>
        <p:nvSpPr>
          <p:cNvPr id="21526" name="Line 23"/>
          <p:cNvSpPr>
            <a:spLocks noChangeShapeType="1"/>
          </p:cNvSpPr>
          <p:nvPr/>
        </p:nvSpPr>
        <p:spPr bwMode="auto">
          <a:xfrm>
            <a:off x="7812088" y="4149725"/>
            <a:ext cx="0" cy="287338"/>
          </a:xfrm>
          <a:prstGeom prst="line">
            <a:avLst/>
          </a:prstGeom>
          <a:noFill/>
          <a:ln w="9525">
            <a:solidFill>
              <a:schemeClr val="tx1"/>
            </a:solidFill>
            <a:round/>
            <a:headEnd/>
            <a:tailEnd/>
          </a:ln>
        </p:spPr>
        <p:txBody>
          <a:bodyPr/>
          <a:lstStyle/>
          <a:p>
            <a:endParaRPr lang="fr-FR"/>
          </a:p>
        </p:txBody>
      </p:sp>
      <p:sp>
        <p:nvSpPr>
          <p:cNvPr id="21527" name="Rectangle 24"/>
          <p:cNvSpPr>
            <a:spLocks noChangeArrowheads="1"/>
          </p:cNvSpPr>
          <p:nvPr/>
        </p:nvSpPr>
        <p:spPr bwMode="auto">
          <a:xfrm>
            <a:off x="7380288" y="4437063"/>
            <a:ext cx="863600" cy="576262"/>
          </a:xfrm>
          <a:prstGeom prst="rect">
            <a:avLst/>
          </a:prstGeom>
          <a:noFill/>
          <a:ln w="57150">
            <a:solidFill>
              <a:srgbClr val="FF0000"/>
            </a:solidFill>
            <a:miter lim="800000"/>
            <a:headEnd/>
            <a:tailEnd/>
          </a:ln>
        </p:spPr>
        <p:txBody>
          <a:bodyPr wrap="none" anchor="ctr"/>
          <a:lstStyle/>
          <a:p>
            <a:pPr algn="ctr"/>
            <a:r>
              <a:rPr lang="pt-BR" altLang="fr-FR" sz="1800" b="1" i="0">
                <a:latin typeface="Comic Sans MS" pitchFamily="66" charset="0"/>
              </a:rPr>
              <a:t>DILEI</a:t>
            </a:r>
          </a:p>
        </p:txBody>
      </p:sp>
      <p:sp>
        <p:nvSpPr>
          <p:cNvPr id="21528" name="Rectangle 25"/>
          <p:cNvSpPr>
            <a:spLocks noChangeArrowheads="1"/>
          </p:cNvSpPr>
          <p:nvPr/>
        </p:nvSpPr>
        <p:spPr bwMode="auto">
          <a:xfrm>
            <a:off x="8316913" y="4437063"/>
            <a:ext cx="755650" cy="576262"/>
          </a:xfrm>
          <a:prstGeom prst="rect">
            <a:avLst/>
          </a:prstGeom>
          <a:noFill/>
          <a:ln w="9525">
            <a:solidFill>
              <a:schemeClr val="tx1"/>
            </a:solidFill>
            <a:miter lim="800000"/>
            <a:headEnd/>
            <a:tailEnd/>
          </a:ln>
        </p:spPr>
        <p:txBody>
          <a:bodyPr wrap="none" anchor="ctr"/>
          <a:lstStyle/>
          <a:p>
            <a:pPr algn="ctr"/>
            <a:r>
              <a:rPr lang="pt-BR" altLang="fr-FR" sz="1800" i="0">
                <a:latin typeface="Comic Sans MS" pitchFamily="66" charset="0"/>
              </a:rPr>
              <a:t>DIPES</a:t>
            </a:r>
          </a:p>
        </p:txBody>
      </p:sp>
      <p:sp>
        <p:nvSpPr>
          <p:cNvPr id="21529" name="Text Box 26"/>
          <p:cNvSpPr txBox="1">
            <a:spLocks noChangeArrowheads="1"/>
          </p:cNvSpPr>
          <p:nvPr/>
        </p:nvSpPr>
        <p:spPr bwMode="auto">
          <a:xfrm>
            <a:off x="144463" y="5068888"/>
            <a:ext cx="8712200" cy="877887"/>
          </a:xfrm>
          <a:prstGeom prst="rect">
            <a:avLst/>
          </a:prstGeom>
          <a:noFill/>
          <a:ln w="9525">
            <a:noFill/>
            <a:miter lim="800000"/>
            <a:headEnd/>
            <a:tailEnd/>
          </a:ln>
        </p:spPr>
        <p:txBody>
          <a:bodyPr>
            <a:spAutoFit/>
          </a:bodyPr>
          <a:lstStyle/>
          <a:p>
            <a:pPr marL="342900" indent="-342900" eaLnBrk="0" hangingPunct="0">
              <a:spcBef>
                <a:spcPct val="50000"/>
              </a:spcBef>
            </a:pPr>
            <a:r>
              <a:rPr lang="pt-BR" altLang="fr-FR" b="1" i="0">
                <a:latin typeface="Comic Sans MS" pitchFamily="66" charset="0"/>
              </a:rPr>
              <a:t>DILEI </a:t>
            </a:r>
            <a:r>
              <a:rPr lang="fr-FR" altLang="fr-FR" b="1" i="0">
                <a:latin typeface="Comic Sans MS" pitchFamily="66" charset="0"/>
              </a:rPr>
              <a:t>– </a:t>
            </a:r>
            <a:r>
              <a:rPr lang="fr-FR" altLang="fr-FR" sz="1800" i="0">
                <a:latin typeface="Comic Sans MS" pitchFamily="66" charset="0"/>
              </a:rPr>
              <a:t>Division de l’Inspection du Lait et Dérivés</a:t>
            </a:r>
          </a:p>
          <a:p>
            <a:pPr marL="342900" indent="-342900" eaLnBrk="0" hangingPunct="0">
              <a:spcBef>
                <a:spcPct val="50000"/>
              </a:spcBef>
            </a:pPr>
            <a:r>
              <a:rPr lang="fr-FR" altLang="fr-FR" sz="1800" i="0">
                <a:latin typeface="Comic Sans MS" pitchFamily="66" charset="0"/>
              </a:rPr>
              <a:t>                                     Miel et produits apicoles</a:t>
            </a:r>
          </a:p>
        </p:txBody>
      </p:sp>
      <p:pic>
        <p:nvPicPr>
          <p:cNvPr id="21530"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p:cNvPicPr>
            <a:picLocks noChangeAspect="1" noChangeArrowheads="1"/>
          </p:cNvPicPr>
          <p:nvPr/>
        </p:nvPicPr>
        <p:blipFill>
          <a:blip r:embed="rId2"/>
          <a:srcRect/>
          <a:stretch>
            <a:fillRect/>
          </a:stretch>
        </p:blipFill>
        <p:spPr bwMode="auto">
          <a:xfrm>
            <a:off x="-9525" y="620713"/>
            <a:ext cx="9144000" cy="4600575"/>
          </a:xfrm>
          <a:prstGeom prst="rect">
            <a:avLst/>
          </a:prstGeom>
          <a:noFill/>
          <a:ln w="9525">
            <a:noFill/>
            <a:miter lim="800000"/>
            <a:headEnd/>
            <a:tailEnd/>
          </a:ln>
        </p:spPr>
      </p:pic>
      <p:pic>
        <p:nvPicPr>
          <p:cNvPr id="40962"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07950" y="115888"/>
            <a:ext cx="9036050" cy="1143000"/>
          </a:xfrm>
        </p:spPr>
        <p:txBody>
          <a:bodyPr/>
          <a:lstStyle/>
          <a:p>
            <a:pPr algn="l"/>
            <a:r>
              <a:rPr lang="fr-FR" altLang="fr-FR" sz="2400" b="1" smtClean="0">
                <a:solidFill>
                  <a:schemeClr val="accent2"/>
                </a:solidFill>
                <a:latin typeface="Comic Sans MS" pitchFamily="66" charset="0"/>
              </a:rPr>
              <a:t>CROQUIS JOINT AU FORMULAIRE D’ENREGISTREMENT</a:t>
            </a:r>
          </a:p>
        </p:txBody>
      </p:sp>
      <p:sp>
        <p:nvSpPr>
          <p:cNvPr id="41986" name="Rectangle 3"/>
          <p:cNvSpPr>
            <a:spLocks noGrp="1" noChangeArrowheads="1"/>
          </p:cNvSpPr>
          <p:nvPr>
            <p:ph type="body" idx="1"/>
          </p:nvPr>
        </p:nvSpPr>
        <p:spPr>
          <a:xfrm>
            <a:off x="250825" y="1196975"/>
            <a:ext cx="8642350" cy="4824413"/>
          </a:xfrm>
        </p:spPr>
        <p:txBody>
          <a:bodyPr/>
          <a:lstStyle/>
          <a:p>
            <a:r>
              <a:rPr lang="fr-FR" altLang="fr-FR" sz="2400" smtClean="0">
                <a:solidFill>
                  <a:schemeClr val="tx2"/>
                </a:solidFill>
                <a:latin typeface="Comic Sans MS" pitchFamily="66" charset="0"/>
              </a:rPr>
              <a:t>Lorsqu’il n’est pas possible de joindre le croquis à taille réelle, indiquer les dimensions réelles de l’étiquette qui sera employée. </a:t>
            </a:r>
            <a:endParaRPr lang="fr-FR" altLang="fr-FR" sz="2400" smtClean="0"/>
          </a:p>
          <a:p>
            <a:r>
              <a:rPr lang="fr-FR" altLang="fr-FR" sz="2400" smtClean="0">
                <a:solidFill>
                  <a:schemeClr val="tx2"/>
                </a:solidFill>
                <a:latin typeface="Comic Sans MS" pitchFamily="66" charset="0"/>
              </a:rPr>
              <a:t>Lorsque les informations obligatoires sont indiquées sous la forme d’étiquettes, il est nécessaire de joindre également le dessin de l’étiquette / emballage d’origine, en indiquant l’endroit où sera apposée l’étiquette.</a:t>
            </a:r>
          </a:p>
          <a:p>
            <a:r>
              <a:rPr lang="fr-FR" altLang="fr-FR" sz="2400" smtClean="0">
                <a:solidFill>
                  <a:schemeClr val="tx2"/>
                </a:solidFill>
                <a:latin typeface="Comic Sans MS" pitchFamily="66" charset="0"/>
              </a:rPr>
              <a:t>Les informations décrites sur le dessin doivent être cohérentes avec les renseignements du formulaire d’enregistrement </a:t>
            </a:r>
            <a:r>
              <a:rPr lang="fr-FR" altLang="fr-FR" sz="2000" smtClean="0">
                <a:solidFill>
                  <a:schemeClr val="tx2"/>
                </a:solidFill>
                <a:latin typeface="Comic Sans MS" pitchFamily="66" charset="0"/>
              </a:rPr>
              <a:t>(ingrédients, température de conservation, information nutritionnelle, etc.). </a:t>
            </a:r>
          </a:p>
        </p:txBody>
      </p:sp>
      <p:pic>
        <p:nvPicPr>
          <p:cNvPr id="4198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p:cNvPicPr>
            <a:picLocks noChangeAspect="1" noChangeArrowheads="1"/>
          </p:cNvPicPr>
          <p:nvPr/>
        </p:nvPicPr>
        <p:blipFill>
          <a:blip r:embed="rId2"/>
          <a:srcRect/>
          <a:stretch>
            <a:fillRect/>
          </a:stretch>
        </p:blipFill>
        <p:spPr bwMode="auto">
          <a:xfrm>
            <a:off x="0" y="476250"/>
            <a:ext cx="9144000" cy="4429125"/>
          </a:xfrm>
          <a:prstGeom prst="rect">
            <a:avLst/>
          </a:prstGeom>
          <a:noFill/>
          <a:ln w="9525">
            <a:noFill/>
            <a:miter lim="800000"/>
            <a:headEnd/>
            <a:tailEnd/>
          </a:ln>
        </p:spPr>
      </p:pic>
      <p:pic>
        <p:nvPicPr>
          <p:cNvPr id="43010" name="Picture 27" descr="barrado.jpg"/>
          <p:cNvPicPr>
            <a:picLocks noChangeAspect="1"/>
          </p:cNvPicPr>
          <p:nvPr/>
        </p:nvPicPr>
        <p:blipFill>
          <a:blip r:embed="rId3"/>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5"/>
          <p:cNvPicPr>
            <a:picLocks noChangeAspect="1" noChangeArrowheads="1"/>
          </p:cNvPicPr>
          <p:nvPr/>
        </p:nvPicPr>
        <p:blipFill>
          <a:blip r:embed="rId2"/>
          <a:srcRect/>
          <a:stretch>
            <a:fillRect/>
          </a:stretch>
        </p:blipFill>
        <p:spPr bwMode="auto">
          <a:xfrm>
            <a:off x="0" y="409575"/>
            <a:ext cx="9144000" cy="3524250"/>
          </a:xfrm>
          <a:prstGeom prst="rect">
            <a:avLst/>
          </a:prstGeom>
          <a:noFill/>
          <a:ln w="9525">
            <a:noFill/>
            <a:miter lim="800000"/>
            <a:headEnd/>
            <a:tailEnd/>
          </a:ln>
        </p:spPr>
      </p:pic>
      <p:pic>
        <p:nvPicPr>
          <p:cNvPr id="44034"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p:cNvPicPr>
            <a:picLocks noChangeAspect="1" noChangeArrowheads="1"/>
          </p:cNvPicPr>
          <p:nvPr/>
        </p:nvPicPr>
        <p:blipFill>
          <a:blip r:embed="rId2"/>
          <a:srcRect/>
          <a:stretch>
            <a:fillRect/>
          </a:stretch>
        </p:blipFill>
        <p:spPr bwMode="auto">
          <a:xfrm>
            <a:off x="0" y="549275"/>
            <a:ext cx="9144000" cy="5153025"/>
          </a:xfrm>
          <a:prstGeom prst="rect">
            <a:avLst/>
          </a:prstGeom>
          <a:noFill/>
          <a:ln w="9525">
            <a:noFill/>
            <a:miter lim="800000"/>
            <a:headEnd/>
            <a:tailEnd/>
          </a:ln>
        </p:spPr>
      </p:pic>
      <p:sp>
        <p:nvSpPr>
          <p:cNvPr id="45058" name="Oval 3"/>
          <p:cNvSpPr>
            <a:spLocks noChangeArrowheads="1"/>
          </p:cNvSpPr>
          <p:nvPr/>
        </p:nvSpPr>
        <p:spPr bwMode="auto">
          <a:xfrm>
            <a:off x="0" y="1916113"/>
            <a:ext cx="4140200" cy="360362"/>
          </a:xfrm>
          <a:prstGeom prst="ellipse">
            <a:avLst/>
          </a:prstGeom>
          <a:noFill/>
          <a:ln w="28575">
            <a:solidFill>
              <a:srgbClr val="FF0000"/>
            </a:solidFill>
            <a:round/>
            <a:headEnd/>
            <a:tailEnd/>
          </a:ln>
        </p:spPr>
        <p:txBody>
          <a:bodyPr wrap="none" anchor="ctr"/>
          <a:lstStyle/>
          <a:p>
            <a:pPr eaLnBrk="0" hangingPunct="0">
              <a:spcBef>
                <a:spcPct val="20000"/>
              </a:spcBef>
            </a:pPr>
            <a:endParaRPr lang="en-US" altLang="fr-FR"/>
          </a:p>
        </p:txBody>
      </p:sp>
      <p:sp>
        <p:nvSpPr>
          <p:cNvPr id="45059" name="Retângulo 1"/>
          <p:cNvSpPr>
            <a:spLocks noChangeArrowheads="1"/>
          </p:cNvSpPr>
          <p:nvPr/>
        </p:nvSpPr>
        <p:spPr bwMode="auto">
          <a:xfrm>
            <a:off x="323850" y="5497513"/>
            <a:ext cx="8208963" cy="461962"/>
          </a:xfrm>
          <a:prstGeom prst="rect">
            <a:avLst/>
          </a:prstGeom>
          <a:solidFill>
            <a:schemeClr val="bg1"/>
          </a:solidFill>
          <a:ln w="9525">
            <a:noFill/>
            <a:miter lim="800000"/>
            <a:headEnd/>
            <a:tailEnd/>
          </a:ln>
        </p:spPr>
        <p:txBody>
          <a:bodyPr>
            <a:spAutoFit/>
          </a:bodyPr>
          <a:lstStyle/>
          <a:p>
            <a:pPr eaLnBrk="0" hangingPunct="0">
              <a:spcBef>
                <a:spcPct val="20000"/>
              </a:spcBef>
            </a:pPr>
            <a:r>
              <a:rPr lang="fr-FR" altLang="fr-FR" b="1" i="0">
                <a:solidFill>
                  <a:schemeClr val="accent2"/>
                </a:solidFill>
                <a:latin typeface="Comic Sans MS" pitchFamily="66" charset="0"/>
              </a:rPr>
              <a:t>Modèle conforme à la Circulaire Nº 42/10 DIPOA</a:t>
            </a:r>
            <a:endParaRPr lang="fr-FR" altLang="fr-FR" i="0">
              <a:solidFill>
                <a:schemeClr val="accent2"/>
              </a:solidFill>
              <a:latin typeface="Comic Sans MS" pitchFamily="66" charset="0"/>
            </a:endParaRPr>
          </a:p>
        </p:txBody>
      </p:sp>
      <p:pic>
        <p:nvPicPr>
          <p:cNvPr id="45060"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xfrm>
            <a:off x="457200" y="115888"/>
            <a:ext cx="8229600" cy="1143000"/>
          </a:xfrm>
        </p:spPr>
        <p:txBody>
          <a:bodyPr/>
          <a:lstStyle/>
          <a:p>
            <a:r>
              <a:rPr lang="pt-BR" altLang="fr-FR" sz="2800" b="1" smtClean="0">
                <a:solidFill>
                  <a:schemeClr val="accent2"/>
                </a:solidFill>
                <a:latin typeface="Comic Sans MS" pitchFamily="66" charset="0"/>
              </a:rPr>
              <a:t>CROQUIS</a:t>
            </a:r>
          </a:p>
        </p:txBody>
      </p:sp>
      <p:pic>
        <p:nvPicPr>
          <p:cNvPr id="46082" name="Picture 6"/>
          <p:cNvPicPr>
            <a:picLocks noChangeAspect="1" noChangeArrowheads="1"/>
          </p:cNvPicPr>
          <p:nvPr/>
        </p:nvPicPr>
        <p:blipFill>
          <a:blip r:embed="rId2"/>
          <a:srcRect/>
          <a:stretch>
            <a:fillRect/>
          </a:stretch>
        </p:blipFill>
        <p:spPr bwMode="auto">
          <a:xfrm>
            <a:off x="900113" y="908050"/>
            <a:ext cx="5886450" cy="5314950"/>
          </a:xfrm>
          <a:prstGeom prst="rect">
            <a:avLst/>
          </a:prstGeom>
          <a:noFill/>
          <a:ln w="9525">
            <a:noFill/>
            <a:miter lim="800000"/>
            <a:headEnd/>
            <a:tailEnd/>
          </a:ln>
        </p:spPr>
      </p:pic>
      <p:sp>
        <p:nvSpPr>
          <p:cNvPr id="46083" name="Text Box 7"/>
          <p:cNvSpPr txBox="1">
            <a:spLocks noChangeArrowheads="1"/>
          </p:cNvSpPr>
          <p:nvPr/>
        </p:nvSpPr>
        <p:spPr bwMode="auto">
          <a:xfrm>
            <a:off x="5867400" y="2133600"/>
            <a:ext cx="3168650" cy="2986088"/>
          </a:xfrm>
          <a:prstGeom prst="rect">
            <a:avLst/>
          </a:prstGeom>
          <a:noFill/>
          <a:ln w="9525">
            <a:noFill/>
            <a:miter lim="800000"/>
            <a:headEnd/>
            <a:tailEnd/>
          </a:ln>
        </p:spPr>
        <p:txBody>
          <a:bodyPr>
            <a:spAutoFit/>
          </a:bodyPr>
          <a:lstStyle/>
          <a:p>
            <a:pPr marL="342900" indent="-342900" eaLnBrk="0" hangingPunct="0">
              <a:spcBef>
                <a:spcPct val="20000"/>
              </a:spcBef>
            </a:pPr>
            <a:r>
              <a:rPr lang="pt-BR" altLang="fr-FR" sz="2000"/>
              <a:t>	</a:t>
            </a:r>
            <a:r>
              <a:rPr lang="fr-FR" altLang="fr-FR" sz="2000" i="0">
                <a:solidFill>
                  <a:schemeClr val="accent2"/>
                </a:solidFill>
                <a:latin typeface="Comic Sans MS" pitchFamily="66" charset="0"/>
              </a:rPr>
              <a:t>Modèle de cachet à apposer sur le croquis de l’étiquette analysée par le DIPOA</a:t>
            </a:r>
          </a:p>
          <a:p>
            <a:pPr marL="342900" indent="-342900" eaLnBrk="0" hangingPunct="0">
              <a:spcBef>
                <a:spcPct val="20000"/>
              </a:spcBef>
            </a:pPr>
            <a:endParaRPr lang="fr-FR" altLang="fr-FR" sz="2000"/>
          </a:p>
          <a:p>
            <a:pPr marL="342900" indent="-342900" eaLnBrk="0" hangingPunct="0">
              <a:spcBef>
                <a:spcPct val="20000"/>
              </a:spcBef>
            </a:pPr>
            <a:r>
              <a:rPr lang="fr-FR" altLang="fr-FR" sz="2000" i="0">
                <a:solidFill>
                  <a:schemeClr val="accent2"/>
                </a:solidFill>
                <a:latin typeface="Comic Sans MS" pitchFamily="66" charset="0"/>
              </a:rPr>
              <a:t> </a:t>
            </a:r>
            <a:r>
              <a:rPr lang="fr-FR" altLang="fr-FR" sz="1600" i="0">
                <a:solidFill>
                  <a:schemeClr val="accent2"/>
                </a:solidFill>
                <a:latin typeface="Comic Sans MS" pitchFamily="66" charset="0"/>
              </a:rPr>
              <a:t>Date, cachet, signature de l’analyste du DIPOA</a:t>
            </a:r>
          </a:p>
          <a:p>
            <a:pPr marL="342900" indent="-342900" eaLnBrk="0" hangingPunct="0">
              <a:spcBef>
                <a:spcPct val="20000"/>
              </a:spcBef>
            </a:pPr>
            <a:endParaRPr lang="fr-FR" altLang="fr-FR" sz="2000"/>
          </a:p>
        </p:txBody>
      </p:sp>
      <p:pic>
        <p:nvPicPr>
          <p:cNvPr id="46084"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115888"/>
            <a:ext cx="8229600" cy="1143000"/>
          </a:xfrm>
        </p:spPr>
        <p:txBody>
          <a:bodyPr/>
          <a:lstStyle/>
          <a:p>
            <a:r>
              <a:rPr lang="fr-FR" altLang="fr-FR" sz="3200" smtClean="0">
                <a:solidFill>
                  <a:schemeClr val="accent2"/>
                </a:solidFill>
                <a:latin typeface="Comic Sans MS" pitchFamily="66" charset="0"/>
              </a:rPr>
              <a:t>AVIS DU DIPOA</a:t>
            </a:r>
          </a:p>
        </p:txBody>
      </p:sp>
      <p:sp>
        <p:nvSpPr>
          <p:cNvPr id="47106" name="Rectangle 3"/>
          <p:cNvSpPr>
            <a:spLocks noGrp="1" noChangeArrowheads="1"/>
          </p:cNvSpPr>
          <p:nvPr>
            <p:ph type="body" idx="1"/>
          </p:nvPr>
        </p:nvSpPr>
        <p:spPr>
          <a:xfrm>
            <a:off x="250825" y="1165225"/>
            <a:ext cx="8642350" cy="4856163"/>
          </a:xfrm>
        </p:spPr>
        <p:txBody>
          <a:bodyPr/>
          <a:lstStyle/>
          <a:p>
            <a:pPr algn="just"/>
            <a:r>
              <a:rPr lang="fr-FR" altLang="fr-FR" sz="2400" b="1" smtClean="0">
                <a:solidFill>
                  <a:srgbClr val="FF0000"/>
                </a:solidFill>
                <a:latin typeface="Comic Sans MS" pitchFamily="66" charset="0"/>
              </a:rPr>
              <a:t>APPROUVÉ</a:t>
            </a:r>
          </a:p>
          <a:p>
            <a:pPr algn="just"/>
            <a:r>
              <a:rPr lang="fr-FR" altLang="fr-FR" sz="2400" b="1" smtClean="0">
                <a:solidFill>
                  <a:srgbClr val="FF0000"/>
                </a:solidFill>
                <a:latin typeface="Comic Sans MS" pitchFamily="66" charset="0"/>
              </a:rPr>
              <a:t>APPROUVÉ AVEC DES RESTRICTIONS</a:t>
            </a:r>
          </a:p>
          <a:p>
            <a:pPr marL="457200" lvl="1" indent="0" algn="just">
              <a:buFontTx/>
              <a:buNone/>
            </a:pPr>
            <a:r>
              <a:rPr lang="fr-FR" altLang="fr-FR" sz="2000" smtClean="0">
                <a:solidFill>
                  <a:schemeClr val="tx2"/>
                </a:solidFill>
                <a:latin typeface="Comic Sans MS" pitchFamily="66" charset="0"/>
              </a:rPr>
              <a:t>L’étiquette ne pourra être utilisée qu’après avoir pris en compte toutes les remarques.</a:t>
            </a:r>
            <a:endParaRPr lang="fr-FR" altLang="fr-FR" sz="2400" smtClean="0"/>
          </a:p>
          <a:p>
            <a:pPr algn="just">
              <a:buFontTx/>
              <a:buNone/>
            </a:pPr>
            <a:r>
              <a:rPr lang="fr-FR" altLang="fr-FR" sz="2400" b="1" smtClean="0"/>
              <a:t>      </a:t>
            </a:r>
            <a:r>
              <a:rPr lang="fr-FR" altLang="fr-FR" sz="2000" b="1" smtClean="0">
                <a:latin typeface="Comic Sans MS" pitchFamily="66" charset="0"/>
              </a:rPr>
              <a:t>Validité de l’enregistrement </a:t>
            </a:r>
            <a:r>
              <a:rPr lang="fr-FR" altLang="fr-FR" sz="2000" smtClean="0">
                <a:latin typeface="Comic Sans MS" pitchFamily="66" charset="0"/>
              </a:rPr>
              <a:t>: </a:t>
            </a:r>
            <a:r>
              <a:rPr lang="fr-FR" altLang="fr-FR" sz="2000" u="sng" smtClean="0">
                <a:latin typeface="Comic Sans MS" pitchFamily="66" charset="0"/>
              </a:rPr>
              <a:t>10 ans</a:t>
            </a:r>
            <a:r>
              <a:rPr lang="fr-FR" altLang="fr-FR" sz="2000" smtClean="0">
                <a:latin typeface="Comic Sans MS" pitchFamily="66" charset="0"/>
              </a:rPr>
              <a:t>, à compter de la date d’approbation.</a:t>
            </a:r>
          </a:p>
          <a:p>
            <a:pPr algn="just">
              <a:buFontTx/>
              <a:buNone/>
            </a:pPr>
            <a:r>
              <a:rPr lang="fr-FR" altLang="fr-FR" sz="2000" i="1" smtClean="0">
                <a:latin typeface="Comic Sans MS" pitchFamily="66" charset="0"/>
              </a:rPr>
              <a:t>	</a:t>
            </a:r>
            <a:r>
              <a:rPr lang="fr-FR" altLang="fr-FR" sz="2400" i="1" smtClean="0"/>
              <a:t>	</a:t>
            </a:r>
            <a:r>
              <a:rPr lang="fr-FR" altLang="fr-FR" sz="2400" i="1" smtClean="0">
                <a:latin typeface="Comic Sans MS" pitchFamily="66" charset="0"/>
              </a:rPr>
              <a:t> </a:t>
            </a:r>
            <a:r>
              <a:rPr lang="fr-FR" altLang="fr-FR" sz="2400" smtClean="0">
                <a:latin typeface="Comic Sans MS" pitchFamily="66" charset="0"/>
              </a:rPr>
              <a:t>ATTENTION : L’entreprise doit savoir qu’en cas de modification ou de publication d’une nouvelle législation au cours de cette période, la mise à jour des étiquettes déjà approuvées est nécessaire, ce qui entraîne une nouvelle évaluation par le DIPOA</a:t>
            </a:r>
          </a:p>
          <a:p>
            <a:pPr algn="just"/>
            <a:r>
              <a:rPr lang="fr-FR" altLang="fr-FR" sz="2400" b="1" smtClean="0">
                <a:solidFill>
                  <a:srgbClr val="FF0000"/>
                </a:solidFill>
                <a:latin typeface="Comic Sans MS" pitchFamily="66" charset="0"/>
              </a:rPr>
              <a:t> REJETÉ</a:t>
            </a:r>
          </a:p>
        </p:txBody>
      </p:sp>
      <p:pic>
        <p:nvPicPr>
          <p:cNvPr id="4710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79388" y="188913"/>
            <a:ext cx="8856662" cy="1008062"/>
          </a:xfrm>
        </p:spPr>
        <p:txBody>
          <a:bodyPr/>
          <a:lstStyle/>
          <a:p>
            <a:pPr algn="l"/>
            <a:r>
              <a:rPr lang="fr-FR" altLang="fr-FR" sz="2400" b="1" smtClean="0">
                <a:solidFill>
                  <a:schemeClr val="accent2"/>
                </a:solidFill>
                <a:latin typeface="Comic Sans MS" pitchFamily="66" charset="0"/>
              </a:rPr>
              <a:t>ENREGISTREMENT DE PRODUITS LAITIERS</a:t>
            </a:r>
          </a:p>
        </p:txBody>
      </p:sp>
      <p:sp>
        <p:nvSpPr>
          <p:cNvPr id="48130" name="Rectangle 3"/>
          <p:cNvSpPr>
            <a:spLocks noGrp="1" noChangeArrowheads="1"/>
          </p:cNvSpPr>
          <p:nvPr>
            <p:ph type="body" idx="1"/>
          </p:nvPr>
        </p:nvSpPr>
        <p:spPr>
          <a:xfrm>
            <a:off x="250825" y="1484313"/>
            <a:ext cx="8642350" cy="4608512"/>
          </a:xfrm>
        </p:spPr>
        <p:txBody>
          <a:bodyPr/>
          <a:lstStyle/>
          <a:p>
            <a:pPr algn="just"/>
            <a:r>
              <a:rPr lang="fr-FR" altLang="fr-FR" sz="2400" smtClean="0">
                <a:latin typeface="Comic Sans MS" pitchFamily="66" charset="0"/>
              </a:rPr>
              <a:t>L’enregistrement du produit laitier est un document de l’établissement producteur.</a:t>
            </a:r>
          </a:p>
          <a:p>
            <a:pPr algn="just"/>
            <a:endParaRPr lang="fr-FR" altLang="fr-FR" sz="2400" smtClean="0">
              <a:latin typeface="Comic Sans MS" pitchFamily="66" charset="0"/>
            </a:endParaRPr>
          </a:p>
          <a:p>
            <a:pPr algn="just">
              <a:buFontTx/>
              <a:buNone/>
            </a:pPr>
            <a:endParaRPr lang="fr-FR" altLang="fr-FR" sz="2400" smtClean="0"/>
          </a:p>
          <a:p>
            <a:pPr algn="just"/>
            <a:r>
              <a:rPr lang="fr-FR" altLang="fr-FR" sz="2400" smtClean="0">
                <a:solidFill>
                  <a:srgbClr val="FF0000"/>
                </a:solidFill>
                <a:latin typeface="Comic Sans MS" pitchFamily="66" charset="0"/>
              </a:rPr>
              <a:t>Renvoi des documents d’enregistrement et avis du DIPOA-&gt; </a:t>
            </a:r>
            <a:r>
              <a:rPr lang="fr-FR" altLang="fr-FR" sz="2400" b="1" smtClean="0">
                <a:solidFill>
                  <a:schemeClr val="accent2"/>
                </a:solidFill>
                <a:latin typeface="Comic Sans MS" pitchFamily="66" charset="0"/>
              </a:rPr>
              <a:t>Via l’Ambassade de France.</a:t>
            </a:r>
          </a:p>
          <a:p>
            <a:pPr algn="just">
              <a:buFontTx/>
              <a:buNone/>
            </a:pPr>
            <a:endParaRPr lang="fr-FR" altLang="fr-FR" sz="2400" b="1" smtClean="0">
              <a:solidFill>
                <a:schemeClr val="accent2"/>
              </a:solidFill>
              <a:latin typeface="Comic Sans MS" pitchFamily="66" charset="0"/>
            </a:endParaRPr>
          </a:p>
          <a:p>
            <a:pPr algn="just">
              <a:buFontTx/>
              <a:buNone/>
            </a:pPr>
            <a:endParaRPr lang="fr-FR" altLang="fr-FR" sz="2400" b="1" smtClean="0">
              <a:solidFill>
                <a:schemeClr val="accent2"/>
              </a:solidFill>
              <a:latin typeface="Comic Sans MS" pitchFamily="66" charset="0"/>
            </a:endParaRPr>
          </a:p>
          <a:p>
            <a:pPr algn="just">
              <a:buFontTx/>
              <a:buNone/>
            </a:pPr>
            <a:endParaRPr lang="fr-FR" altLang="fr-FR" sz="2400" smtClean="0"/>
          </a:p>
        </p:txBody>
      </p:sp>
      <p:pic>
        <p:nvPicPr>
          <p:cNvPr id="48131" name="Picture 27" descr="barrado.jpg"/>
          <p:cNvPicPr>
            <a:picLocks noChangeAspect="1"/>
          </p:cNvPicPr>
          <p:nvPr/>
        </p:nvPicPr>
        <p:blipFill>
          <a:blip r:embed="rId3"/>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a:xfrm>
            <a:off x="0" y="0"/>
            <a:ext cx="9036050" cy="1143000"/>
          </a:xfrm>
        </p:spPr>
        <p:txBody>
          <a:bodyPr/>
          <a:lstStyle/>
          <a:p>
            <a:pPr algn="l"/>
            <a:r>
              <a:rPr lang="fr-FR" altLang="fr-FR" sz="2600" b="1" smtClean="0">
                <a:solidFill>
                  <a:schemeClr val="accent2"/>
                </a:solidFill>
                <a:latin typeface="Comic Sans MS" pitchFamily="66" charset="0"/>
              </a:rPr>
              <a:t>INFORMATIONS OBLIGATOIRES SUR L’ÉTIQUETTE</a:t>
            </a:r>
            <a:endParaRPr lang="fr-FR" altLang="fr-FR" sz="2600" smtClean="0"/>
          </a:p>
        </p:txBody>
      </p:sp>
      <p:sp>
        <p:nvSpPr>
          <p:cNvPr id="50178" name="Espaço Reservado para Conteúdo 3"/>
          <p:cNvSpPr>
            <a:spLocks noGrp="1"/>
          </p:cNvSpPr>
          <p:nvPr>
            <p:ph sz="half" idx="2"/>
          </p:nvPr>
        </p:nvSpPr>
        <p:spPr>
          <a:xfrm>
            <a:off x="179388" y="765175"/>
            <a:ext cx="4249737" cy="5256213"/>
          </a:xfrm>
        </p:spPr>
        <p:txBody>
          <a:bodyPr/>
          <a:lstStyle/>
          <a:p>
            <a:pPr marL="0" indent="0">
              <a:buFontTx/>
              <a:buNone/>
            </a:pPr>
            <a:r>
              <a:rPr lang="pt-BR" altLang="fr-FR" sz="1800" smtClean="0">
                <a:latin typeface="Comic Sans MS" pitchFamily="66" charset="0"/>
              </a:rPr>
              <a:t>1. </a:t>
            </a:r>
            <a:r>
              <a:rPr lang="fr-FR" altLang="fr-FR" sz="1800" smtClean="0">
                <a:latin typeface="Comic Sans MS" pitchFamily="66" charset="0"/>
              </a:rPr>
              <a:t>Dénomination de vente du produit</a:t>
            </a:r>
          </a:p>
          <a:p>
            <a:pPr marL="0" indent="0">
              <a:buFontTx/>
              <a:buNone/>
            </a:pPr>
            <a:r>
              <a:rPr lang="fr-FR" altLang="fr-FR" sz="1800" smtClean="0">
                <a:latin typeface="Comic Sans MS" pitchFamily="66" charset="0"/>
              </a:rPr>
              <a:t>2. Liste des ingrédients</a:t>
            </a:r>
          </a:p>
          <a:p>
            <a:pPr marL="0" indent="0">
              <a:buFontTx/>
              <a:buNone/>
            </a:pPr>
            <a:r>
              <a:rPr lang="fr-FR" altLang="fr-FR" sz="1800" smtClean="0">
                <a:latin typeface="Comic Sans MS" pitchFamily="66" charset="0"/>
              </a:rPr>
              <a:t>3. Contenu liquide</a:t>
            </a:r>
          </a:p>
          <a:p>
            <a:pPr marL="0" indent="0">
              <a:buFontTx/>
              <a:buNone/>
            </a:pPr>
            <a:r>
              <a:rPr lang="fr-FR" altLang="fr-FR" sz="1800" smtClean="0">
                <a:latin typeface="Comic Sans MS" pitchFamily="66" charset="0"/>
              </a:rPr>
              <a:t>4. Identification de l’origine </a:t>
            </a:r>
            <a:r>
              <a:rPr lang="fr-FR" altLang="fr-FR" sz="1200" smtClean="0">
                <a:latin typeface="Comic Sans MS" pitchFamily="66" charset="0"/>
              </a:rPr>
              <a:t>(Nom ou raison sociale et adresse de l’établissement d’origine et de l’établissement importateur / Nom ou raison sociale et adresse de l’importateur)</a:t>
            </a:r>
          </a:p>
          <a:p>
            <a:pPr marL="0" indent="0">
              <a:buFontTx/>
              <a:buNone/>
            </a:pPr>
            <a:r>
              <a:rPr lang="fr-FR" altLang="fr-FR" sz="1800" smtClean="0">
                <a:latin typeface="Comic Sans MS" pitchFamily="66" charset="0"/>
              </a:rPr>
              <a:t>5. Conservation du produit avant et après son ouverture</a:t>
            </a:r>
          </a:p>
          <a:p>
            <a:pPr marL="0" indent="0">
              <a:buFontTx/>
              <a:buNone/>
            </a:pPr>
            <a:r>
              <a:rPr lang="fr-FR" altLang="fr-FR" sz="1800" smtClean="0">
                <a:latin typeface="Comic Sans MS" pitchFamily="66" charset="0"/>
              </a:rPr>
              <a:t>6. Date de fabrication</a:t>
            </a:r>
          </a:p>
          <a:p>
            <a:pPr marL="0" indent="0">
              <a:buFontTx/>
              <a:buNone/>
            </a:pPr>
            <a:r>
              <a:rPr lang="fr-FR" altLang="fr-FR" sz="1800" smtClean="0">
                <a:latin typeface="Comic Sans MS" pitchFamily="66" charset="0"/>
              </a:rPr>
              <a:t>7. Validité</a:t>
            </a:r>
          </a:p>
          <a:p>
            <a:pPr marL="0" indent="0">
              <a:buFontTx/>
              <a:buNone/>
            </a:pPr>
            <a:r>
              <a:rPr lang="fr-FR" altLang="fr-FR" sz="1800" smtClean="0">
                <a:latin typeface="Comic Sans MS" pitchFamily="66" charset="0"/>
              </a:rPr>
              <a:t>8. Lot</a:t>
            </a:r>
          </a:p>
          <a:p>
            <a:pPr marL="0" indent="0">
              <a:buFontTx/>
              <a:buNone/>
            </a:pPr>
            <a:r>
              <a:rPr lang="fr-FR" altLang="fr-FR" sz="1800" smtClean="0">
                <a:latin typeface="Comic Sans MS" pitchFamily="66" charset="0"/>
              </a:rPr>
              <a:t>9. Expression d’enregistrement du produit</a:t>
            </a:r>
          </a:p>
          <a:p>
            <a:pPr marL="0" indent="0">
              <a:buFontTx/>
              <a:buNone/>
            </a:pPr>
            <a:r>
              <a:rPr lang="fr-FR" altLang="fr-FR" sz="1800" smtClean="0">
                <a:latin typeface="Comic Sans MS" pitchFamily="66" charset="0"/>
              </a:rPr>
              <a:t>10. Mode d’emploi de la préparation et utilisation du produit, le cas échéant</a:t>
            </a:r>
          </a:p>
          <a:p>
            <a:pPr marL="0" indent="0">
              <a:buFontTx/>
              <a:buNone/>
            </a:pPr>
            <a:r>
              <a:rPr lang="fr-FR" altLang="fr-FR" sz="1800" smtClean="0">
                <a:solidFill>
                  <a:schemeClr val="tx2"/>
                </a:solidFill>
                <a:latin typeface="Comic Sans MS" pitchFamily="66" charset="0"/>
              </a:rPr>
              <a:t>11. </a:t>
            </a:r>
            <a:r>
              <a:rPr lang="fr-FR" altLang="fr-FR" sz="1800" smtClean="0">
                <a:latin typeface="Comic Sans MS" pitchFamily="66" charset="0"/>
              </a:rPr>
              <a:t>Information nutritionnelle</a:t>
            </a:r>
          </a:p>
          <a:p>
            <a:pPr marL="0" indent="0"/>
            <a:endParaRPr lang="fr-FR" altLang="fr-FR" smtClean="0"/>
          </a:p>
        </p:txBody>
      </p:sp>
      <p:sp>
        <p:nvSpPr>
          <p:cNvPr id="50179" name="Espaço Reservado para Conteúdo 5"/>
          <p:cNvSpPr>
            <a:spLocks noGrp="1"/>
          </p:cNvSpPr>
          <p:nvPr>
            <p:ph sz="quarter" idx="4"/>
          </p:nvPr>
        </p:nvSpPr>
        <p:spPr>
          <a:xfrm>
            <a:off x="4284663" y="765175"/>
            <a:ext cx="4608512" cy="5616575"/>
          </a:xfrm>
        </p:spPr>
        <p:txBody>
          <a:bodyPr/>
          <a:lstStyle/>
          <a:p>
            <a:pPr marL="0" indent="0">
              <a:lnSpc>
                <a:spcPct val="80000"/>
              </a:lnSpc>
              <a:buFontTx/>
              <a:buNone/>
            </a:pPr>
            <a:r>
              <a:rPr lang="pt-BR" altLang="fr-FR" sz="1800" smtClean="0">
                <a:latin typeface="Comic Sans MS" pitchFamily="66" charset="0"/>
              </a:rPr>
              <a:t>12. </a:t>
            </a:r>
            <a:r>
              <a:rPr lang="fr-FR" altLang="fr-FR" sz="1800" smtClean="0">
                <a:latin typeface="Comic Sans MS" pitchFamily="66" charset="0"/>
              </a:rPr>
              <a:t>Autres expressions</a:t>
            </a:r>
          </a:p>
          <a:p>
            <a:pPr marL="0" indent="0">
              <a:lnSpc>
                <a:spcPct val="80000"/>
              </a:lnSpc>
              <a:buFontTx/>
              <a:buNone/>
            </a:pPr>
            <a:r>
              <a:rPr lang="fr-FR" altLang="fr-FR" sz="1100" smtClean="0">
                <a:latin typeface="Comic Sans MS" pitchFamily="66" charset="0"/>
              </a:rPr>
              <a:t> </a:t>
            </a:r>
            <a:r>
              <a:rPr lang="fr-FR" altLang="fr-FR" sz="1400" smtClean="0">
                <a:solidFill>
                  <a:srgbClr val="FF0000"/>
                </a:solidFill>
                <a:latin typeface="Comic Sans MS" pitchFamily="66" charset="0"/>
              </a:rPr>
              <a:t>Utilisation d’Arômes :   </a:t>
            </a:r>
          </a:p>
          <a:p>
            <a:pPr marL="0" indent="0">
              <a:lnSpc>
                <a:spcPct val="80000"/>
              </a:lnSpc>
            </a:pPr>
            <a:r>
              <a:rPr lang="fr-FR" altLang="fr-FR" sz="1400" smtClean="0">
                <a:latin typeface="Comic Sans MS" pitchFamily="66" charset="0"/>
              </a:rPr>
              <a:t>Naturel : </a:t>
            </a:r>
            <a:r>
              <a:rPr lang="fr-FR" altLang="ja-JP" sz="1400" b="1" smtClean="0">
                <a:latin typeface="Comic Sans MS" pitchFamily="66" charset="0"/>
              </a:rPr>
              <a:t>“Contém Aromatizante”</a:t>
            </a:r>
          </a:p>
          <a:p>
            <a:pPr marL="0" indent="0">
              <a:lnSpc>
                <a:spcPct val="80000"/>
              </a:lnSpc>
            </a:pPr>
            <a:r>
              <a:rPr lang="fr-FR" altLang="fr-FR" sz="1400" smtClean="0">
                <a:latin typeface="Comic Sans MS" pitchFamily="66" charset="0"/>
              </a:rPr>
              <a:t>Artificiel : </a:t>
            </a:r>
            <a:r>
              <a:rPr lang="fr-FR" altLang="ja-JP" sz="1400" b="1" smtClean="0">
                <a:latin typeface="Comic Sans MS" pitchFamily="66" charset="0"/>
              </a:rPr>
              <a:t>“Aromatizado artificialmente”</a:t>
            </a:r>
          </a:p>
          <a:p>
            <a:pPr marL="0" indent="0">
              <a:lnSpc>
                <a:spcPct val="80000"/>
              </a:lnSpc>
            </a:pPr>
            <a:r>
              <a:rPr lang="fr-FR" altLang="fr-FR" sz="1400" smtClean="0">
                <a:latin typeface="Comic Sans MS" pitchFamily="66" charset="0"/>
              </a:rPr>
              <a:t>Identique au naturel : </a:t>
            </a:r>
            <a:r>
              <a:rPr lang="fr-FR" altLang="ja-JP" sz="1400" b="1" smtClean="0">
                <a:latin typeface="Comic Sans MS" pitchFamily="66" charset="0"/>
              </a:rPr>
              <a:t>“Contém aromatizante sintético idêntico ao natural” </a:t>
            </a:r>
            <a:endParaRPr lang="fr-FR" altLang="ja-JP" sz="1400" smtClean="0">
              <a:latin typeface="Comic Sans MS" pitchFamily="66" charset="0"/>
            </a:endParaRPr>
          </a:p>
          <a:p>
            <a:pPr marL="0" indent="0">
              <a:buFontTx/>
              <a:buNone/>
            </a:pPr>
            <a:r>
              <a:rPr lang="fr-FR" altLang="fr-FR" sz="1400" smtClean="0">
                <a:solidFill>
                  <a:srgbClr val="FF0000"/>
                </a:solidFill>
                <a:latin typeface="Comic Sans MS" pitchFamily="66" charset="0"/>
              </a:rPr>
              <a:t>Utilisation de colorants artificiels :</a:t>
            </a:r>
            <a:r>
              <a:rPr lang="fr-FR" altLang="fr-FR" sz="1400" b="1" smtClean="0">
                <a:solidFill>
                  <a:srgbClr val="FF0000"/>
                </a:solidFill>
                <a:latin typeface="Comic Sans MS" pitchFamily="66" charset="0"/>
              </a:rPr>
              <a:t> </a:t>
            </a:r>
            <a:r>
              <a:rPr lang="fr-FR" altLang="ja-JP" sz="1400" b="1" smtClean="0">
                <a:latin typeface="Comic Sans MS" pitchFamily="66" charset="0"/>
              </a:rPr>
              <a:t>“colorido artificialmente”</a:t>
            </a:r>
          </a:p>
          <a:p>
            <a:pPr marL="342900" lvl="1" indent="-342900">
              <a:buFontTx/>
              <a:buNone/>
            </a:pPr>
            <a:r>
              <a:rPr lang="fr-FR" altLang="fr-FR" sz="1400" b="1" smtClean="0">
                <a:latin typeface="Comic Sans MS" pitchFamily="66" charset="0"/>
              </a:rPr>
              <a:t>. </a:t>
            </a:r>
            <a:r>
              <a:rPr lang="fr-FR" altLang="ja-JP" sz="1400" b="1" smtClean="0">
                <a:latin typeface="Comic Sans MS" pitchFamily="66" charset="0"/>
              </a:rPr>
              <a:t>“NÃO CONTÉM GLÚTEN” OU “CONTÉM GLÚTEN” </a:t>
            </a:r>
            <a:r>
              <a:rPr lang="fr-FR" altLang="ja-JP" sz="1400" i="1" smtClean="0">
                <a:latin typeface="Comic Sans MS" pitchFamily="66" charset="0"/>
              </a:rPr>
              <a:t>(ne contient pas de gluten / contient du gluten)</a:t>
            </a:r>
            <a:r>
              <a:rPr lang="fr-FR" altLang="ja-JP" sz="1400" b="1" smtClean="0">
                <a:latin typeface="Comic Sans MS" pitchFamily="66" charset="0"/>
              </a:rPr>
              <a:t> </a:t>
            </a:r>
            <a:r>
              <a:rPr lang="fr-FR" altLang="ja-JP" sz="1400" smtClean="0">
                <a:latin typeface="Comic Sans MS" pitchFamily="66" charset="0"/>
              </a:rPr>
              <a:t>en lettres capitales et en gras </a:t>
            </a:r>
            <a:r>
              <a:rPr lang="fr-FR" altLang="ja-JP" sz="1000" smtClean="0">
                <a:latin typeface="Comic Sans MS" pitchFamily="66" charset="0"/>
              </a:rPr>
              <a:t>(Loi 10.674/2003 et point 2.19 de l’IN MAPA 22/2005)</a:t>
            </a:r>
            <a:r>
              <a:rPr lang="fr-FR" altLang="ja-JP" sz="1000" smtClean="0">
                <a:solidFill>
                  <a:srgbClr val="990000"/>
                </a:solidFill>
                <a:latin typeface="Comic Sans MS" pitchFamily="66" charset="0"/>
              </a:rPr>
              <a:t>            </a:t>
            </a:r>
          </a:p>
          <a:p>
            <a:pPr marL="342900" lvl="1" indent="-342900">
              <a:buFontTx/>
              <a:buNone/>
            </a:pPr>
            <a:r>
              <a:rPr lang="fr-FR" altLang="fr-FR" sz="1000" smtClean="0">
                <a:solidFill>
                  <a:srgbClr val="990000"/>
                </a:solidFill>
                <a:latin typeface="Comic Sans MS" pitchFamily="66" charset="0"/>
              </a:rPr>
              <a:t>          Blé, avoine, orge, seigle, malt et dérivés.</a:t>
            </a:r>
          </a:p>
          <a:p>
            <a:pPr marL="0" indent="0"/>
            <a:r>
              <a:rPr lang="fr-FR" altLang="ja-JP" sz="1600" b="1" smtClean="0">
                <a:latin typeface="Comic Sans MS" pitchFamily="66" charset="0"/>
              </a:rPr>
              <a:t>“Proibida a Venda Fracionada” </a:t>
            </a:r>
            <a:r>
              <a:rPr lang="fr-FR" altLang="ja-JP" sz="1600" i="1" smtClean="0">
                <a:latin typeface="Comic Sans MS" pitchFamily="66" charset="0"/>
              </a:rPr>
              <a:t>(vente fractionnée interdite) </a:t>
            </a:r>
            <a:r>
              <a:rPr lang="fr-FR" altLang="ja-JP" sz="1400" b="1" smtClean="0">
                <a:latin typeface="Comic Sans MS" pitchFamily="66" charset="0"/>
              </a:rPr>
              <a:t>– </a:t>
            </a:r>
            <a:r>
              <a:rPr lang="fr-FR" altLang="ja-JP" sz="1400" smtClean="0">
                <a:latin typeface="Comic Sans MS" pitchFamily="66" charset="0"/>
              </a:rPr>
              <a:t>produits d’un poids supérieur ou égal à 5,0Kg </a:t>
            </a:r>
            <a:r>
              <a:rPr lang="fr-FR" altLang="ja-JP" sz="1400" smtClean="0">
                <a:solidFill>
                  <a:srgbClr val="FF0000"/>
                </a:solidFill>
                <a:latin typeface="Comic Sans MS" pitchFamily="66" charset="0"/>
              </a:rPr>
              <a:t>(sauf fromages)</a:t>
            </a:r>
          </a:p>
          <a:p>
            <a:pPr marL="0" indent="0"/>
            <a:endParaRPr lang="fr-FR" altLang="fr-FR" sz="1400" b="1" smtClean="0">
              <a:solidFill>
                <a:srgbClr val="FF0000"/>
              </a:solidFill>
              <a:latin typeface="Comic Sans MS" pitchFamily="66" charset="0"/>
            </a:endParaRPr>
          </a:p>
          <a:p>
            <a:pPr marL="0" indent="0"/>
            <a:r>
              <a:rPr lang="fr-FR" altLang="fr-FR" sz="1400" b="1" smtClean="0">
                <a:latin typeface="Comic Sans MS" pitchFamily="66" charset="0"/>
              </a:rPr>
              <a:t>“CONTÉM GORDURA VEGETAL”</a:t>
            </a:r>
            <a:r>
              <a:rPr lang="fr-FR" altLang="fr-FR" sz="1400" smtClean="0">
                <a:latin typeface="Comic Sans MS" pitchFamily="66" charset="0"/>
              </a:rPr>
              <a:t> </a:t>
            </a:r>
            <a:r>
              <a:rPr lang="fr-FR" altLang="fr-FR" sz="1400" i="1" smtClean="0">
                <a:latin typeface="Comic Sans MS" pitchFamily="66" charset="0"/>
              </a:rPr>
              <a:t>(contient de la graisse végétale) </a:t>
            </a:r>
            <a:r>
              <a:rPr lang="fr-FR" altLang="fr-FR" sz="1100" smtClean="0">
                <a:latin typeface="Comic Sans MS" pitchFamily="66" charset="0"/>
              </a:rPr>
              <a:t>en caractères d’une taille et d’une couleur uniformes, sans mentions ou dessins intercalés, en lettres capitales et en gras – à insérer sous le nom du produit</a:t>
            </a:r>
            <a:endParaRPr lang="fr-FR" altLang="fr-FR" sz="1100" smtClean="0"/>
          </a:p>
          <a:p>
            <a:pPr marL="0" indent="0">
              <a:buFontTx/>
              <a:buNone/>
            </a:pPr>
            <a:r>
              <a:rPr lang="fr-FR" altLang="fr-FR" sz="1800" smtClean="0">
                <a:latin typeface="Comic Sans MS" pitchFamily="66" charset="0"/>
              </a:rPr>
              <a:t>13. Cachet ou Sceau officiel de l’Inspection sanitaire, </a:t>
            </a:r>
            <a:r>
              <a:rPr lang="fr-FR" altLang="fr-FR" sz="1800" b="1" smtClean="0">
                <a:latin typeface="Comic Sans MS" pitchFamily="66" charset="0"/>
              </a:rPr>
              <a:t>le cas échéant</a:t>
            </a:r>
          </a:p>
        </p:txBody>
      </p:sp>
      <p:pic>
        <p:nvPicPr>
          <p:cNvPr id="50180"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ctrTitle" idx="4294967295"/>
          </p:nvPr>
        </p:nvSpPr>
        <p:spPr>
          <a:xfrm>
            <a:off x="0" y="333375"/>
            <a:ext cx="9144000" cy="908050"/>
          </a:xfrm>
        </p:spPr>
        <p:txBody>
          <a:bodyPr/>
          <a:lstStyle/>
          <a:p>
            <a:r>
              <a:rPr lang="pt-BR" altLang="fr-FR" sz="2800" b="1" smtClean="0">
                <a:solidFill>
                  <a:schemeClr val="accent2"/>
                </a:solidFill>
                <a:latin typeface="Comic Sans MS" pitchFamily="66" charset="0"/>
              </a:rPr>
              <a:t>1.</a:t>
            </a:r>
            <a:r>
              <a:rPr lang="fr-FR" altLang="fr-FR" sz="2800" b="1" smtClean="0">
                <a:solidFill>
                  <a:schemeClr val="accent2"/>
                </a:solidFill>
                <a:latin typeface="Comic Sans MS" pitchFamily="66" charset="0"/>
              </a:rPr>
              <a:t>DÉNOMINATION (NOM) DU PRODUIT</a:t>
            </a:r>
            <a:br>
              <a:rPr lang="fr-FR" altLang="fr-FR" sz="2800" b="1" smtClean="0">
                <a:solidFill>
                  <a:schemeClr val="accent2"/>
                </a:solidFill>
                <a:latin typeface="Comic Sans MS" pitchFamily="66" charset="0"/>
              </a:rPr>
            </a:br>
            <a:endParaRPr lang="fr-FR" altLang="fr-FR" sz="2800" b="1" smtClean="0">
              <a:solidFill>
                <a:schemeClr val="accent2"/>
              </a:solidFill>
              <a:latin typeface="Comic Sans MS" pitchFamily="66" charset="0"/>
            </a:endParaRPr>
          </a:p>
        </p:txBody>
      </p:sp>
      <p:sp>
        <p:nvSpPr>
          <p:cNvPr id="146435" name="Rectangle 3"/>
          <p:cNvSpPr>
            <a:spLocks noGrp="1" noChangeArrowheads="1"/>
          </p:cNvSpPr>
          <p:nvPr>
            <p:ph type="subTitle" idx="4294967295"/>
          </p:nvPr>
        </p:nvSpPr>
        <p:spPr>
          <a:xfrm>
            <a:off x="150813" y="836613"/>
            <a:ext cx="8993187" cy="5472112"/>
          </a:xfrm>
        </p:spPr>
        <p:txBody>
          <a:bodyPr/>
          <a:lstStyle/>
          <a:p>
            <a:pPr marL="0" indent="0" algn="ctr">
              <a:buFont typeface="Monotype Sorts" charset="2"/>
              <a:buNone/>
              <a:defRPr/>
            </a:pPr>
            <a:r>
              <a:rPr lang="pt-BR" altLang="fr-FR" sz="2400" b="1" dirty="0" smtClean="0">
                <a:effectLst>
                  <a:outerShdw blurRad="38100" dist="38100" dir="2700000" algn="tl">
                    <a:srgbClr val="C0C0C0"/>
                  </a:outerShdw>
                </a:effectLst>
                <a:latin typeface="Comic Sans MS" panose="030F0702030302020204" pitchFamily="66" charset="0"/>
              </a:rPr>
              <a:t>  </a:t>
            </a:r>
          </a:p>
          <a:p>
            <a:pPr marL="0" indent="0">
              <a:defRPr/>
            </a:pPr>
            <a:r>
              <a:rPr lang="pt-BR" altLang="fr-FR" sz="2000" b="1" dirty="0" smtClean="0">
                <a:latin typeface="Comic Sans MS" panose="030F0702030302020204" pitchFamily="66" charset="0"/>
              </a:rPr>
              <a:t> </a:t>
            </a:r>
            <a:r>
              <a:rPr lang="fr-FR" altLang="fr-FR" sz="2000" dirty="0" smtClean="0">
                <a:latin typeface="Comic Sans MS" panose="030F0702030302020204" pitchFamily="66" charset="0"/>
              </a:rPr>
              <a:t>Caractères d’une taille et d’une couleur uniformes, sans dessins ou autres mentions intercalés.</a:t>
            </a:r>
          </a:p>
          <a:p>
            <a:pPr marL="0" indent="0">
              <a:buFontTx/>
              <a:buNone/>
              <a:defRPr/>
            </a:pPr>
            <a:endParaRPr lang="fr-FR" altLang="fr-FR" sz="2000" dirty="0" smtClean="0">
              <a:latin typeface="Comic Sans MS" panose="030F0702030302020204" pitchFamily="66" charset="0"/>
            </a:endParaRPr>
          </a:p>
          <a:p>
            <a:pPr marL="0" indent="0">
              <a:defRPr/>
            </a:pPr>
            <a:r>
              <a:rPr lang="fr-FR" altLang="fr-FR" sz="2000" dirty="0" smtClean="0">
                <a:latin typeface="Comic Sans MS" panose="030F0702030302020204" pitchFamily="66" charset="0"/>
              </a:rPr>
              <a:t>La taille doit correspondre au minimum à un tiers (1/3) de la taille de l’inscription la plus grande sur l’étiquette, marque commerciale comprise.</a:t>
            </a:r>
          </a:p>
          <a:p>
            <a:pPr marL="0" indent="0">
              <a:defRPr/>
            </a:pPr>
            <a:endParaRPr lang="fr-FR" altLang="fr-FR" sz="1600" dirty="0" smtClean="0">
              <a:latin typeface="Comic Sans MS" panose="030F0702030302020204" pitchFamily="66" charset="0"/>
            </a:endParaRPr>
          </a:p>
          <a:p>
            <a:pPr marL="0" indent="0">
              <a:defRPr/>
            </a:pPr>
            <a:r>
              <a:rPr lang="fr-FR" altLang="fr-FR" sz="2000" dirty="0" smtClean="0">
                <a:latin typeface="Comic Sans MS" panose="030F0702030302020204" pitchFamily="66" charset="0"/>
              </a:rPr>
              <a:t> Lorsqu’un Règlement Technique d’Identité et de Qualité établit </a:t>
            </a:r>
            <a:r>
              <a:rPr lang="fr-FR" altLang="fr-FR" sz="2000" b="1" dirty="0" smtClean="0">
                <a:latin typeface="Comic Sans MS" panose="030F0702030302020204" pitchFamily="66" charset="0"/>
              </a:rPr>
              <a:t>une ou plusieurs dénominations, </a:t>
            </a:r>
            <a:r>
              <a:rPr lang="fr-FR" altLang="fr-FR" sz="2000" dirty="0" smtClean="0">
                <a:latin typeface="Comic Sans MS" panose="030F0702030302020204" pitchFamily="66" charset="0"/>
              </a:rPr>
              <a:t>au moins </a:t>
            </a:r>
            <a:r>
              <a:rPr lang="fr-FR" altLang="fr-FR" sz="2000" b="1" dirty="0" smtClean="0">
                <a:latin typeface="Comic Sans MS" panose="030F0702030302020204" pitchFamily="66" charset="0"/>
              </a:rPr>
              <a:t>une </a:t>
            </a:r>
            <a:r>
              <a:rPr lang="fr-FR" altLang="fr-FR" sz="2000" dirty="0" smtClean="0">
                <a:latin typeface="Comic Sans MS" panose="030F0702030302020204" pitchFamily="66" charset="0"/>
              </a:rPr>
              <a:t>de ces dénominations devra être utilisée.</a:t>
            </a:r>
            <a:endParaRPr lang="fr-FR" altLang="fr-FR" sz="2000" b="1" dirty="0" smtClean="0">
              <a:latin typeface="Comic Sans MS" panose="030F0702030302020204" pitchFamily="66" charset="0"/>
            </a:endParaRPr>
          </a:p>
          <a:p>
            <a:pPr marL="0" indent="0">
              <a:buFontTx/>
              <a:buNone/>
              <a:defRPr/>
            </a:pPr>
            <a:r>
              <a:rPr lang="fr-FR" altLang="fr-FR" sz="2000" dirty="0" smtClean="0"/>
              <a:t>. </a:t>
            </a:r>
            <a:r>
              <a:rPr lang="fr-FR" altLang="fr-FR" sz="1800" b="1" dirty="0" smtClean="0">
                <a:latin typeface="Comic Sans MS" panose="030F0702030302020204" pitchFamily="66" charset="0"/>
              </a:rPr>
              <a:t>Il est possible d’y faire figurer des mots ou des phrases supplémentaires</a:t>
            </a:r>
            <a:r>
              <a:rPr lang="fr-FR" altLang="fr-FR" sz="1800" dirty="0" smtClean="0">
                <a:latin typeface="Comic Sans MS" panose="030F0702030302020204" pitchFamily="66" charset="0"/>
              </a:rPr>
              <a:t>, à côté ou près du nom du produit (Ex.: type de couverture, forme de présentation, condition ou type de traitement réalisé).</a:t>
            </a:r>
          </a:p>
          <a:p>
            <a:pPr marL="0" indent="0">
              <a:defRPr/>
            </a:pPr>
            <a:r>
              <a:rPr lang="fr-FR" altLang="fr-FR" sz="1800" dirty="0" smtClean="0">
                <a:latin typeface="Comic Sans MS" panose="030F0702030302020204" pitchFamily="66" charset="0"/>
              </a:rPr>
              <a:t>De plus, on pourra employer une </a:t>
            </a:r>
            <a:r>
              <a:rPr lang="fr-FR" altLang="fr-FR" sz="1800" b="1" dirty="0" smtClean="0">
                <a:latin typeface="Comic Sans MS" panose="030F0702030302020204" pitchFamily="66" charset="0"/>
              </a:rPr>
              <a:t>dénomination consacrée, de fantaisie, de fabrication ou une marque déposée.</a:t>
            </a:r>
          </a:p>
          <a:p>
            <a:pPr marL="0" indent="0">
              <a:buFontTx/>
              <a:buChar char="-"/>
              <a:defRPr/>
            </a:pPr>
            <a:endParaRPr lang="fr-FR" altLang="fr-FR" sz="2400" b="1" dirty="0" smtClean="0">
              <a:latin typeface="Comic Sans MS" panose="030F0702030302020204" pitchFamily="66" charset="0"/>
            </a:endParaRPr>
          </a:p>
          <a:p>
            <a:pPr marL="0" indent="0">
              <a:buFont typeface="Monotype Sorts" charset="2"/>
              <a:buNone/>
              <a:defRPr/>
            </a:pPr>
            <a:endParaRPr lang="fr-FR" altLang="fr-FR" sz="2400" dirty="0" smtClean="0">
              <a:latin typeface="Comic Sans MS" panose="030F0702030302020204" pitchFamily="66" charset="0"/>
            </a:endParaRPr>
          </a:p>
        </p:txBody>
      </p:sp>
      <p:pic>
        <p:nvPicPr>
          <p:cNvPr id="5222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ppt_x"/>
                                          </p:val>
                                        </p:tav>
                                        <p:tav tm="100000">
                                          <p:val>
                                            <p:strVal val="#ppt_x"/>
                                          </p:val>
                                        </p:tav>
                                      </p:tavLst>
                                    </p:anim>
                                    <p:anim calcmode="lin" valueType="num">
                                      <p:cBhvr additive="base">
                                        <p:cTn id="8" dur="500" fill="hold"/>
                                        <p:tgtEl>
                                          <p:spTgt spid="1464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4" presetClass="entr" presetSubtype="16" fill="hold" grpId="0" nodeType="afterEffect">
                                  <p:stCondLst>
                                    <p:cond delay="100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box(in)">
                                      <p:cBhvr>
                                        <p:cTn id="12" dur="500"/>
                                        <p:tgtEl>
                                          <p:spTgt spid="146435">
                                            <p:txEl>
                                              <p:pRg st="0" end="0"/>
                                            </p:txEl>
                                          </p:spTgt>
                                        </p:tgtEl>
                                      </p:cBhvr>
                                    </p:animEffect>
                                  </p:childTnLst>
                                </p:cTn>
                              </p:par>
                            </p:childTnLst>
                          </p:cTn>
                        </p:par>
                        <p:par>
                          <p:cTn id="13" fill="hold" nodeType="afterGroup">
                            <p:stCondLst>
                              <p:cond delay="3000"/>
                            </p:stCondLst>
                            <p:childTnLst>
                              <p:par>
                                <p:cTn id="14" presetID="4" presetClass="entr" presetSubtype="16" fill="hold" grpId="0" nodeType="afterEffect">
                                  <p:stCondLst>
                                    <p:cond delay="1000"/>
                                  </p:stCondLst>
                                  <p:childTnLst>
                                    <p:set>
                                      <p:cBhvr>
                                        <p:cTn id="15" dur="1" fill="hold">
                                          <p:stCondLst>
                                            <p:cond delay="0"/>
                                          </p:stCondLst>
                                        </p:cTn>
                                        <p:tgtEl>
                                          <p:spTgt spid="146435">
                                            <p:txEl>
                                              <p:pRg st="1" end="1"/>
                                            </p:txEl>
                                          </p:spTgt>
                                        </p:tgtEl>
                                        <p:attrNameLst>
                                          <p:attrName>style.visibility</p:attrName>
                                        </p:attrNameLst>
                                      </p:cBhvr>
                                      <p:to>
                                        <p:strVal val="visible"/>
                                      </p:to>
                                    </p:set>
                                    <p:animEffect transition="in" filter="box(in)">
                                      <p:cBhvr>
                                        <p:cTn id="16" dur="500"/>
                                        <p:tgtEl>
                                          <p:spTgt spid="146435">
                                            <p:txEl>
                                              <p:pRg st="1" end="1"/>
                                            </p:txEl>
                                          </p:spTgt>
                                        </p:tgtEl>
                                      </p:cBhvr>
                                    </p:animEffect>
                                  </p:childTnLst>
                                </p:cTn>
                              </p:par>
                            </p:childTnLst>
                          </p:cTn>
                        </p:par>
                        <p:par>
                          <p:cTn id="17" fill="hold" nodeType="afterGroup">
                            <p:stCondLst>
                              <p:cond delay="4500"/>
                            </p:stCondLst>
                            <p:childTnLst>
                              <p:par>
                                <p:cTn id="18" presetID="4" presetClass="entr" presetSubtype="16" fill="hold" grpId="0" nodeType="afterEffect">
                                  <p:stCondLst>
                                    <p:cond delay="1000"/>
                                  </p:stCondLst>
                                  <p:childTnLst>
                                    <p:set>
                                      <p:cBhvr>
                                        <p:cTn id="19" dur="1" fill="hold">
                                          <p:stCondLst>
                                            <p:cond delay="0"/>
                                          </p:stCondLst>
                                        </p:cTn>
                                        <p:tgtEl>
                                          <p:spTgt spid="146435">
                                            <p:txEl>
                                              <p:pRg st="3" end="3"/>
                                            </p:txEl>
                                          </p:spTgt>
                                        </p:tgtEl>
                                        <p:attrNameLst>
                                          <p:attrName>style.visibility</p:attrName>
                                        </p:attrNameLst>
                                      </p:cBhvr>
                                      <p:to>
                                        <p:strVal val="visible"/>
                                      </p:to>
                                    </p:set>
                                    <p:animEffect transition="in" filter="box(in)">
                                      <p:cBhvr>
                                        <p:cTn id="20" dur="500"/>
                                        <p:tgtEl>
                                          <p:spTgt spid="146435">
                                            <p:txEl>
                                              <p:pRg st="3" end="3"/>
                                            </p:txEl>
                                          </p:spTgt>
                                        </p:tgtEl>
                                      </p:cBhvr>
                                    </p:animEffect>
                                  </p:childTnLst>
                                </p:cTn>
                              </p:par>
                            </p:childTnLst>
                          </p:cTn>
                        </p:par>
                        <p:par>
                          <p:cTn id="21" fill="hold" nodeType="afterGroup">
                            <p:stCondLst>
                              <p:cond delay="6000"/>
                            </p:stCondLst>
                            <p:childTnLst>
                              <p:par>
                                <p:cTn id="22" presetID="4" presetClass="entr" presetSubtype="16" fill="hold" grpId="0" nodeType="afterEffect">
                                  <p:stCondLst>
                                    <p:cond delay="1000"/>
                                  </p:stCondLst>
                                  <p:childTnLst>
                                    <p:set>
                                      <p:cBhvr>
                                        <p:cTn id="23" dur="1" fill="hold">
                                          <p:stCondLst>
                                            <p:cond delay="0"/>
                                          </p:stCondLst>
                                        </p:cTn>
                                        <p:tgtEl>
                                          <p:spTgt spid="146435">
                                            <p:txEl>
                                              <p:pRg st="5" end="5"/>
                                            </p:txEl>
                                          </p:spTgt>
                                        </p:tgtEl>
                                        <p:attrNameLst>
                                          <p:attrName>style.visibility</p:attrName>
                                        </p:attrNameLst>
                                      </p:cBhvr>
                                      <p:to>
                                        <p:strVal val="visible"/>
                                      </p:to>
                                    </p:set>
                                    <p:animEffect transition="in" filter="box(in)">
                                      <p:cBhvr>
                                        <p:cTn id="24" dur="500"/>
                                        <p:tgtEl>
                                          <p:spTgt spid="146435">
                                            <p:txEl>
                                              <p:pRg st="5" end="5"/>
                                            </p:txEl>
                                          </p:spTgt>
                                        </p:tgtEl>
                                      </p:cBhvr>
                                    </p:animEffect>
                                  </p:childTnLst>
                                </p:cTn>
                              </p:par>
                            </p:childTnLst>
                          </p:cTn>
                        </p:par>
                        <p:par>
                          <p:cTn id="25" fill="hold" nodeType="afterGroup">
                            <p:stCondLst>
                              <p:cond delay="7500"/>
                            </p:stCondLst>
                            <p:childTnLst>
                              <p:par>
                                <p:cTn id="26" presetID="4" presetClass="entr" presetSubtype="16" fill="hold" grpId="0" nodeType="afterEffect">
                                  <p:stCondLst>
                                    <p:cond delay="2000"/>
                                  </p:stCondLst>
                                  <p:childTnLst>
                                    <p:set>
                                      <p:cBhvr>
                                        <p:cTn id="27" dur="1" fill="hold">
                                          <p:stCondLst>
                                            <p:cond delay="0"/>
                                          </p:stCondLst>
                                        </p:cTn>
                                        <p:tgtEl>
                                          <p:spTgt spid="146435">
                                            <p:txEl>
                                              <p:pRg st="6" end="6"/>
                                            </p:txEl>
                                          </p:spTgt>
                                        </p:tgtEl>
                                        <p:attrNameLst>
                                          <p:attrName>style.visibility</p:attrName>
                                        </p:attrNameLst>
                                      </p:cBhvr>
                                      <p:to>
                                        <p:strVal val="visible"/>
                                      </p:to>
                                    </p:set>
                                    <p:animEffect transition="in" filter="box(in)">
                                      <p:cBhvr>
                                        <p:cTn id="28" dur="500"/>
                                        <p:tgtEl>
                                          <p:spTgt spid="146435">
                                            <p:txEl>
                                              <p:pRg st="6" end="6"/>
                                            </p:txEl>
                                          </p:spTgt>
                                        </p:tgtEl>
                                      </p:cBhvr>
                                    </p:animEffect>
                                  </p:childTnLst>
                                </p:cTn>
                              </p:par>
                            </p:childTnLst>
                          </p:cTn>
                        </p:par>
                        <p:par>
                          <p:cTn id="29" fill="hold" nodeType="afterGroup">
                            <p:stCondLst>
                              <p:cond delay="10000"/>
                            </p:stCondLst>
                            <p:childTnLst>
                              <p:par>
                                <p:cTn id="30" presetID="4" presetClass="entr" presetSubtype="16" fill="hold" grpId="0" nodeType="afterEffect">
                                  <p:stCondLst>
                                    <p:cond delay="3000"/>
                                  </p:stCondLst>
                                  <p:childTnLst>
                                    <p:set>
                                      <p:cBhvr>
                                        <p:cTn id="31" dur="1" fill="hold">
                                          <p:stCondLst>
                                            <p:cond delay="0"/>
                                          </p:stCondLst>
                                        </p:cTn>
                                        <p:tgtEl>
                                          <p:spTgt spid="146435">
                                            <p:txEl>
                                              <p:pRg st="7" end="7"/>
                                            </p:txEl>
                                          </p:spTgt>
                                        </p:tgtEl>
                                        <p:attrNameLst>
                                          <p:attrName>style.visibility</p:attrName>
                                        </p:attrNameLst>
                                      </p:cBhvr>
                                      <p:to>
                                        <p:strVal val="visible"/>
                                      </p:to>
                                    </p:set>
                                    <p:animEffect transition="in" filter="box(in)">
                                      <p:cBhvr>
                                        <p:cTn id="32" dur="500"/>
                                        <p:tgtEl>
                                          <p:spTgt spid="146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utoUpdateAnimBg="0"/>
      <p:bldP spid="146435"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122238" y="692150"/>
            <a:ext cx="8502650" cy="954088"/>
          </a:xfrm>
          <a:prstGeom prst="rect">
            <a:avLst/>
          </a:prstGeom>
          <a:noFill/>
          <a:ln w="9525">
            <a:noFill/>
            <a:miter lim="800000"/>
            <a:headEnd/>
            <a:tailEnd/>
          </a:ln>
        </p:spPr>
        <p:txBody>
          <a:bodyPr>
            <a:spAutoFit/>
          </a:bodyPr>
          <a:lstStyle/>
          <a:p>
            <a:pPr algn="ctr"/>
            <a:r>
              <a:rPr lang="fr-FR" altLang="fr-FR" sz="2800" b="1" i="0">
                <a:solidFill>
                  <a:schemeClr val="accent2"/>
                </a:solidFill>
                <a:latin typeface="Comic Sans MS" pitchFamily="66" charset="0"/>
              </a:rPr>
              <a:t>COMMENT HABILITER L’ÉTABLISSEMENT À EXPORTER VERS LE BRÉSIL</a:t>
            </a:r>
          </a:p>
        </p:txBody>
      </p:sp>
      <p:sp>
        <p:nvSpPr>
          <p:cNvPr id="22530" name="Rectangle 3"/>
          <p:cNvSpPr>
            <a:spLocks noChangeArrowheads="1"/>
          </p:cNvSpPr>
          <p:nvPr/>
        </p:nvSpPr>
        <p:spPr bwMode="auto">
          <a:xfrm>
            <a:off x="425450" y="2276475"/>
            <a:ext cx="8642350" cy="3302000"/>
          </a:xfrm>
          <a:prstGeom prst="rect">
            <a:avLst/>
          </a:prstGeom>
          <a:noFill/>
          <a:ln w="9525">
            <a:noFill/>
            <a:miter lim="800000"/>
            <a:headEnd/>
            <a:tailEnd/>
          </a:ln>
        </p:spPr>
        <p:txBody>
          <a:bodyPr/>
          <a:lstStyle/>
          <a:p>
            <a:pPr algn="just" eaLnBrk="0" hangingPunct="0">
              <a:spcBef>
                <a:spcPct val="20000"/>
              </a:spcBef>
            </a:pPr>
            <a:endParaRPr lang="pt-BR" altLang="fr-FR" sz="2000" i="0"/>
          </a:p>
          <a:p>
            <a:pPr algn="just" eaLnBrk="0" hangingPunct="0">
              <a:spcBef>
                <a:spcPct val="20000"/>
              </a:spcBef>
              <a:buFontTx/>
              <a:buChar char="•"/>
            </a:pPr>
            <a:r>
              <a:rPr lang="fr-FR" altLang="fr-FR" sz="2000" i="0">
                <a:latin typeface="Comic Sans MS" pitchFamily="66" charset="0"/>
              </a:rPr>
              <a:t>L’</a:t>
            </a:r>
            <a:r>
              <a:rPr lang="fr-FR" altLang="fr-FR" sz="2000" b="1" i="0">
                <a:latin typeface="Comic Sans MS" pitchFamily="66" charset="0"/>
              </a:rPr>
              <a:t>Autorité Sanitaire </a:t>
            </a:r>
            <a:r>
              <a:rPr lang="fr-FR" altLang="fr-FR" sz="2000" i="0">
                <a:latin typeface="Comic Sans MS" pitchFamily="66" charset="0"/>
              </a:rPr>
              <a:t>du pays intéressé demande l’inclusion de l’établissement dans la liste des établissements habilités à exporter vers le Brésil</a:t>
            </a:r>
          </a:p>
          <a:p>
            <a:pPr algn="just" eaLnBrk="0" hangingPunct="0">
              <a:spcBef>
                <a:spcPct val="20000"/>
              </a:spcBef>
              <a:buFontTx/>
              <a:buChar char="•"/>
            </a:pPr>
            <a:endParaRPr lang="fr-FR" altLang="fr-FR" sz="2000" i="0">
              <a:latin typeface="Comic Sans MS" pitchFamily="66" charset="0"/>
            </a:endParaRPr>
          </a:p>
          <a:p>
            <a:pPr marL="742950" lvl="1" indent="-285750" algn="just" eaLnBrk="0" hangingPunct="0">
              <a:spcBef>
                <a:spcPct val="20000"/>
              </a:spcBef>
              <a:buFontTx/>
              <a:buChar char="–"/>
            </a:pPr>
            <a:r>
              <a:rPr lang="fr-FR" altLang="fr-FR" sz="1800" i="0">
                <a:latin typeface="Comic Sans MS" pitchFamily="66" charset="0"/>
              </a:rPr>
              <a:t>Habilitation unité de production par unité de production</a:t>
            </a:r>
          </a:p>
          <a:p>
            <a:pPr marL="742950" lvl="1" indent="-285750" algn="just" eaLnBrk="0" hangingPunct="0">
              <a:spcBef>
                <a:spcPct val="20000"/>
              </a:spcBef>
            </a:pPr>
            <a:endParaRPr lang="fr-FR" altLang="fr-FR" sz="1800" i="0">
              <a:latin typeface="Comic Sans MS" pitchFamily="66" charset="0"/>
            </a:endParaRPr>
          </a:p>
          <a:p>
            <a:pPr marL="742950" lvl="1" indent="-285750" algn="just" eaLnBrk="0" hangingPunct="0">
              <a:spcBef>
                <a:spcPct val="20000"/>
              </a:spcBef>
              <a:buFontTx/>
              <a:buChar char="–"/>
            </a:pPr>
            <a:r>
              <a:rPr lang="fr-FR" altLang="fr-FR" sz="1800" i="0">
                <a:latin typeface="Comic Sans MS" pitchFamily="66" charset="0"/>
              </a:rPr>
              <a:t>Habilitation système</a:t>
            </a:r>
          </a:p>
        </p:txBody>
      </p:sp>
      <p:pic>
        <p:nvPicPr>
          <p:cNvPr id="22531"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188913"/>
            <a:ext cx="8229600" cy="927100"/>
          </a:xfrm>
        </p:spPr>
        <p:txBody>
          <a:bodyPr/>
          <a:lstStyle/>
          <a:p>
            <a:r>
              <a:rPr lang="pt-BR" altLang="fr-FR" sz="2800" b="1" smtClean="0">
                <a:solidFill>
                  <a:schemeClr val="accent2"/>
                </a:solidFill>
                <a:latin typeface="Comic Sans MS" pitchFamily="66" charset="0"/>
              </a:rPr>
              <a:t>2.</a:t>
            </a:r>
            <a:r>
              <a:rPr lang="fr-FR" altLang="fr-FR" sz="2800" b="1" smtClean="0">
                <a:solidFill>
                  <a:schemeClr val="accent2"/>
                </a:solidFill>
                <a:latin typeface="Comic Sans MS" pitchFamily="66" charset="0"/>
              </a:rPr>
              <a:t> LISTE D’INGRÉDIENTS</a:t>
            </a:r>
            <a:endParaRPr lang="fr-FR" altLang="fr-FR" sz="2800" b="1" smtClean="0"/>
          </a:p>
        </p:txBody>
      </p:sp>
      <p:sp>
        <p:nvSpPr>
          <p:cNvPr id="53250" name="Rectangle 3"/>
          <p:cNvSpPr>
            <a:spLocks noGrp="1" noChangeArrowheads="1"/>
          </p:cNvSpPr>
          <p:nvPr>
            <p:ph type="body" idx="1"/>
          </p:nvPr>
        </p:nvSpPr>
        <p:spPr>
          <a:xfrm>
            <a:off x="0" y="908050"/>
            <a:ext cx="9144000" cy="5257800"/>
          </a:xfrm>
        </p:spPr>
        <p:txBody>
          <a:bodyPr/>
          <a:lstStyle/>
          <a:p>
            <a:pPr lvl="1" algn="just">
              <a:lnSpc>
                <a:spcPct val="150000"/>
              </a:lnSpc>
            </a:pPr>
            <a:r>
              <a:rPr lang="fr-FR" altLang="fr-FR" sz="1800" smtClean="0">
                <a:latin typeface="Comic Sans MS" pitchFamily="66" charset="0"/>
              </a:rPr>
              <a:t>Précédée des expressions : </a:t>
            </a:r>
            <a:r>
              <a:rPr lang="fr-FR" altLang="ja-JP" sz="1800" smtClean="0">
                <a:latin typeface="Comic Sans MS" pitchFamily="66" charset="0"/>
              </a:rPr>
              <a:t>“</a:t>
            </a:r>
            <a:r>
              <a:rPr lang="fr-FR" altLang="ja-JP" sz="1800" b="1" smtClean="0">
                <a:latin typeface="Comic Sans MS" pitchFamily="66" charset="0"/>
              </a:rPr>
              <a:t>Ingredientes:</a:t>
            </a:r>
            <a:r>
              <a:rPr lang="fr-FR" altLang="ja-JP" sz="1800" smtClean="0">
                <a:latin typeface="Comic Sans MS" pitchFamily="66" charset="0"/>
              </a:rPr>
              <a:t>” ou  “</a:t>
            </a:r>
            <a:r>
              <a:rPr lang="fr-FR" altLang="ja-JP" sz="1800" b="1" smtClean="0">
                <a:latin typeface="Comic Sans MS" pitchFamily="66" charset="0"/>
              </a:rPr>
              <a:t>Ingr.:</a:t>
            </a:r>
            <a:r>
              <a:rPr lang="fr-FR" altLang="ja-JP" sz="1800" smtClean="0">
                <a:latin typeface="Comic Sans MS" pitchFamily="66" charset="0"/>
              </a:rPr>
              <a:t>”</a:t>
            </a:r>
            <a:endParaRPr lang="fr-FR" altLang="ja-JP" sz="1800" b="1" smtClean="0">
              <a:latin typeface="Comic Sans MS" pitchFamily="66" charset="0"/>
            </a:endParaRPr>
          </a:p>
          <a:p>
            <a:pPr lvl="1" algn="just">
              <a:lnSpc>
                <a:spcPct val="150000"/>
              </a:lnSpc>
            </a:pPr>
            <a:r>
              <a:rPr lang="fr-FR" altLang="fr-FR" sz="1800" smtClean="0">
                <a:latin typeface="Comic Sans MS" pitchFamily="66" charset="0"/>
              </a:rPr>
              <a:t>Les ingrédients doivent être inscrits par ordre décroissant de proportion.</a:t>
            </a:r>
          </a:p>
          <a:p>
            <a:pPr lvl="1" algn="just">
              <a:lnSpc>
                <a:spcPct val="150000"/>
              </a:lnSpc>
            </a:pPr>
            <a:r>
              <a:rPr lang="fr-FR" altLang="fr-FR" sz="1800" smtClean="0">
                <a:latin typeface="Comic Sans MS" pitchFamily="66" charset="0"/>
              </a:rPr>
              <a:t>Les additifs devront toujours être indiqués avec leur fonction et leur nom et/ou numéro INS (à l’exception des arômes, qui peuvent être déclarés uniquement avec leur fonctions, conformément au RDC ANVISA/MS nº259/2002).</a:t>
            </a:r>
          </a:p>
          <a:p>
            <a:pPr lvl="1" algn="just">
              <a:lnSpc>
                <a:spcPct val="150000"/>
              </a:lnSpc>
            </a:pPr>
            <a:r>
              <a:rPr lang="fr-FR" altLang="fr-FR" sz="1800" smtClean="0">
                <a:latin typeface="Comic Sans MS" pitchFamily="66" charset="0"/>
              </a:rPr>
              <a:t>Les additifs ayant la même fonction peuvent être regroupés (exemple : stabilisateurs citrate de sodium et phosphate de sodium).</a:t>
            </a:r>
          </a:p>
          <a:p>
            <a:pPr lvl="1" algn="just">
              <a:lnSpc>
                <a:spcPct val="150000"/>
              </a:lnSpc>
              <a:buFontTx/>
              <a:buNone/>
            </a:pPr>
            <a:r>
              <a:rPr lang="fr-FR" altLang="fr-FR" sz="1800" smtClean="0">
                <a:latin typeface="Comic Sans MS" pitchFamily="66" charset="0"/>
              </a:rPr>
              <a:t>-  Faire figurer l’expression </a:t>
            </a:r>
            <a:r>
              <a:rPr lang="fr-FR" altLang="ja-JP" sz="1800" smtClean="0">
                <a:latin typeface="Comic Sans MS" pitchFamily="66" charset="0"/>
              </a:rPr>
              <a:t>“colorido artificialmente” (utilisation de colorants artificiels).</a:t>
            </a:r>
          </a:p>
          <a:p>
            <a:pPr lvl="1" algn="just">
              <a:lnSpc>
                <a:spcPct val="150000"/>
              </a:lnSpc>
            </a:pPr>
            <a:r>
              <a:rPr lang="fr-FR" altLang="fr-FR" sz="1800" smtClean="0">
                <a:latin typeface="Comic Sans MS" pitchFamily="66" charset="0"/>
              </a:rPr>
              <a:t>Inscription des arômes : respecter le rapport technique ANVISA/MS nº 26/2007.</a:t>
            </a:r>
          </a:p>
          <a:p>
            <a:pPr lvl="1" algn="just">
              <a:lnSpc>
                <a:spcPct val="150000"/>
              </a:lnSpc>
              <a:buFontTx/>
              <a:buNone/>
            </a:pPr>
            <a:endParaRPr lang="fr-FR" altLang="fr-FR" sz="2000" smtClean="0">
              <a:latin typeface="Comic Sans MS" pitchFamily="66" charset="0"/>
            </a:endParaRPr>
          </a:p>
        </p:txBody>
      </p:sp>
      <p:pic>
        <p:nvPicPr>
          <p:cNvPr id="53251" name="Picture 27" descr="barrado.jpg"/>
          <p:cNvPicPr>
            <a:picLocks noChangeAspect="1"/>
          </p:cNvPicPr>
          <p:nvPr/>
        </p:nvPicPr>
        <p:blipFill>
          <a:blip r:embed="rId3"/>
          <a:srcRect/>
          <a:stretch>
            <a:fillRect/>
          </a:stretch>
        </p:blipFill>
        <p:spPr bwMode="auto">
          <a:xfrm>
            <a:off x="0" y="6237288"/>
            <a:ext cx="9144000"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3" name="Group 3"/>
          <p:cNvGraphicFramePr>
            <a:graphicFrameLocks noGrp="1"/>
          </p:cNvGraphicFramePr>
          <p:nvPr>
            <p:ph idx="1"/>
          </p:nvPr>
        </p:nvGraphicFramePr>
        <p:xfrm>
          <a:off x="468313" y="746125"/>
          <a:ext cx="8496300" cy="5600700"/>
        </p:xfrm>
        <a:graphic>
          <a:graphicData uri="http://schemas.openxmlformats.org/drawingml/2006/table">
            <a:tbl>
              <a:tblPr/>
              <a:tblGrid>
                <a:gridCol w="1943100"/>
                <a:gridCol w="1549400"/>
                <a:gridCol w="1906587"/>
                <a:gridCol w="3097213"/>
              </a:tblGrid>
              <a:tr h="625474">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Finalité de l’arôme dans le produit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Classification de l’arôme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Désignation ou panneau principal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600" b="1"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Panneau principal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2">
                <a:tc rowSpan="3">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Définir ou donner un goût</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Naturel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Goût...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Contient un aromatisant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1">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Artificiel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Goût artificiel de...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Aromatisé artificiellement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7">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Identique au naturel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Goût...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Contient un aromatisant identique au naturel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2">
                <a:tc rowSpan="4">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Renforcer ou reconstituer un goût</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Naturel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Nom du produit</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Contient un aromatisant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Aromatisé artificiellement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4">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Artificiel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r>
              <a:tr h="609601">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Identique au naturel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Contient un aromatisant synthétique identique au naturel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4">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Donner un goût non spécifique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7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L’indication de l’utilisation doit figurer dans la liste des ingrédients.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bl>
          </a:graphicData>
        </a:graphic>
      </p:graphicFrame>
      <p:sp>
        <p:nvSpPr>
          <p:cNvPr id="5" name="Rectangle 2"/>
          <p:cNvSpPr>
            <a:spLocks noGrp="1" noChangeArrowheads="1"/>
          </p:cNvSpPr>
          <p:nvPr>
            <p:ph type="title"/>
          </p:nvPr>
        </p:nvSpPr>
        <p:spPr>
          <a:xfrm>
            <a:off x="457200" y="274638"/>
            <a:ext cx="8229600" cy="346075"/>
          </a:xfrm>
        </p:spPr>
        <p:txBody>
          <a:bodyPr anchor="t"/>
          <a:lstStyle/>
          <a:p>
            <a:pPr>
              <a:defRPr/>
            </a:pPr>
            <a:r>
              <a:rPr lang="fr-FR" altLang="fr-FR" sz="1700" b="1" dirty="0" smtClean="0">
                <a:solidFill>
                  <a:schemeClr val="accent2"/>
                </a:solidFill>
                <a:effectLst>
                  <a:outerShdw blurRad="38100" dist="38100" dir="2700000" algn="tl">
                    <a:srgbClr val="C0C0C0"/>
                  </a:outerShdw>
                </a:effectLst>
                <a:latin typeface="Comic Sans MS" panose="030F0702030302020204" pitchFamily="66" charset="0"/>
              </a:rPr>
              <a:t>RAPPORT TECHNIQUE </a:t>
            </a:r>
            <a:r>
              <a:rPr lang="fr-FR" altLang="fr-FR" sz="1700" b="1" dirty="0" err="1" smtClean="0">
                <a:solidFill>
                  <a:schemeClr val="accent2"/>
                </a:solidFill>
                <a:effectLst>
                  <a:outerShdw blurRad="38100" dist="38100" dir="2700000" algn="tl">
                    <a:srgbClr val="C0C0C0"/>
                  </a:outerShdw>
                </a:effectLst>
                <a:latin typeface="Comic Sans MS" panose="030F0702030302020204" pitchFamily="66" charset="0"/>
              </a:rPr>
              <a:t>ANVISA</a:t>
            </a:r>
            <a:r>
              <a:rPr lang="fr-FR" altLang="fr-FR" sz="1700" b="1" dirty="0" smtClean="0">
                <a:solidFill>
                  <a:schemeClr val="accent2"/>
                </a:solidFill>
                <a:effectLst>
                  <a:outerShdw blurRad="38100" dist="38100" dir="2700000" algn="tl">
                    <a:srgbClr val="C0C0C0"/>
                  </a:outerShdw>
                </a:effectLst>
                <a:latin typeface="Comic Sans MS" panose="030F0702030302020204" pitchFamily="66" charset="0"/>
              </a:rPr>
              <a:t>/MS nº 26, du 14 juin 2007</a:t>
            </a:r>
          </a:p>
        </p:txBody>
      </p:sp>
      <p:pic>
        <p:nvPicPr>
          <p:cNvPr id="55339" name="Picture 27" descr="barrado.jpg"/>
          <p:cNvPicPr>
            <a:picLocks noChangeAspect="1"/>
          </p:cNvPicPr>
          <p:nvPr/>
        </p:nvPicPr>
        <p:blipFill>
          <a:blip r:embed="rId2"/>
          <a:srcRect/>
          <a:stretch>
            <a:fillRect/>
          </a:stretch>
        </p:blipFill>
        <p:spPr bwMode="auto">
          <a:xfrm>
            <a:off x="0" y="6403975"/>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ítulo 1"/>
          <p:cNvSpPr>
            <a:spLocks noGrp="1"/>
          </p:cNvSpPr>
          <p:nvPr>
            <p:ph type="ctrTitle"/>
          </p:nvPr>
        </p:nvSpPr>
        <p:spPr>
          <a:xfrm>
            <a:off x="684213" y="260350"/>
            <a:ext cx="7772400" cy="1223963"/>
          </a:xfrm>
        </p:spPr>
        <p:txBody>
          <a:bodyPr/>
          <a:lstStyle/>
          <a:p>
            <a:pPr algn="l"/>
            <a:r>
              <a:rPr lang="fr-FR" altLang="fr-FR" sz="2800" b="1" smtClean="0">
                <a:solidFill>
                  <a:schemeClr val="accent2"/>
                </a:solidFill>
                <a:latin typeface="Comic Sans MS" pitchFamily="66" charset="0"/>
              </a:rPr>
              <a:t>2. LISTE DES INGRÉDIENTS</a:t>
            </a:r>
          </a:p>
        </p:txBody>
      </p:sp>
      <p:sp>
        <p:nvSpPr>
          <p:cNvPr id="56322" name="Subtítulo 2"/>
          <p:cNvSpPr>
            <a:spLocks noGrp="1"/>
          </p:cNvSpPr>
          <p:nvPr>
            <p:ph type="subTitle" idx="1"/>
          </p:nvPr>
        </p:nvSpPr>
        <p:spPr>
          <a:xfrm>
            <a:off x="250825" y="1268413"/>
            <a:ext cx="8785225" cy="4968875"/>
          </a:xfrm>
        </p:spPr>
        <p:txBody>
          <a:bodyPr/>
          <a:lstStyle/>
          <a:p>
            <a:pPr algn="l"/>
            <a:r>
              <a:rPr lang="fr-FR" altLang="fr-FR" sz="2000" smtClean="0">
                <a:latin typeface="Comic Sans MS" pitchFamily="66" charset="0"/>
              </a:rPr>
              <a:t>Les additifs doivent être déclarés à la fin de la liste des ingrédients.</a:t>
            </a:r>
          </a:p>
          <a:p>
            <a:pPr algn="l"/>
            <a:endParaRPr lang="fr-FR" altLang="fr-FR" sz="2000" smtClean="0">
              <a:latin typeface="Comic Sans MS" pitchFamily="66" charset="0"/>
            </a:endParaRPr>
          </a:p>
          <a:p>
            <a:pPr algn="l">
              <a:buFontTx/>
              <a:buChar char="•"/>
            </a:pPr>
            <a:r>
              <a:rPr lang="fr-FR" altLang="fr-FR" sz="2000" smtClean="0">
                <a:latin typeface="Comic Sans MS" pitchFamily="66" charset="0"/>
              </a:rPr>
              <a:t>Déclarer l’amidon ou l’amidon modifié, selon le cas.</a:t>
            </a:r>
            <a:endParaRPr lang="fr-FR" altLang="fr-FR" sz="1800" smtClean="0">
              <a:latin typeface="Comic Sans MS" pitchFamily="66" charset="0"/>
            </a:endParaRPr>
          </a:p>
          <a:p>
            <a:pPr algn="l">
              <a:buFontTx/>
              <a:buChar char="•"/>
            </a:pPr>
            <a:endParaRPr lang="fr-FR" altLang="fr-FR" sz="2000" smtClean="0">
              <a:latin typeface="Comic Sans MS" pitchFamily="66" charset="0"/>
            </a:endParaRPr>
          </a:p>
          <a:p>
            <a:pPr algn="l">
              <a:buFontTx/>
              <a:buChar char="•"/>
            </a:pPr>
            <a:r>
              <a:rPr lang="fr-FR" altLang="fr-FR" sz="2000" smtClean="0">
                <a:latin typeface="Comic Sans MS" pitchFamily="66" charset="0"/>
              </a:rPr>
              <a:t>Mentionner les ingrédients/additifs des ingrédients composés (ex. : préparation aux fruits, produits d’origine animale devant faire l’objet d’un RTIQ, etc.).</a:t>
            </a:r>
          </a:p>
          <a:p>
            <a:pPr algn="l">
              <a:buFontTx/>
              <a:buChar char="•"/>
            </a:pPr>
            <a:endParaRPr lang="fr-FR" altLang="fr-FR" sz="2000" smtClean="0">
              <a:latin typeface="Comic Sans MS" pitchFamily="66" charset="0"/>
            </a:endParaRPr>
          </a:p>
          <a:p>
            <a:pPr algn="l">
              <a:buFontTx/>
              <a:buChar char="•"/>
            </a:pPr>
            <a:r>
              <a:rPr lang="fr-FR" altLang="fr-FR" sz="2000" smtClean="0">
                <a:latin typeface="Comic Sans MS" pitchFamily="66" charset="0"/>
              </a:rPr>
              <a:t>L’ingrédient “eau” doit être déclaré </a:t>
            </a:r>
            <a:r>
              <a:rPr lang="fr-FR" altLang="ja-JP" sz="2000" smtClean="0"/>
              <a:t>:</a:t>
            </a:r>
          </a:p>
          <a:p>
            <a:pPr algn="l"/>
            <a:r>
              <a:rPr lang="fr-FR" altLang="fr-FR" sz="1800" smtClean="0">
                <a:latin typeface="Comic Sans MS" pitchFamily="66" charset="0"/>
              </a:rPr>
              <a:t>              </a:t>
            </a:r>
            <a:r>
              <a:rPr lang="fr-FR" altLang="fr-FR" sz="1600" smtClean="0">
                <a:latin typeface="Comic Sans MS" pitchFamily="66" charset="0"/>
              </a:rPr>
              <a:t>sauf lorsqu’il fait partie de saumures, sirops, jus, sauces ou autres similaires, et que ces ingrédients composés sont déclarés comme tels sur la liste des ingrédients ;</a:t>
            </a:r>
          </a:p>
          <a:p>
            <a:pPr algn="l"/>
            <a:r>
              <a:rPr lang="fr-FR" altLang="fr-FR" sz="1600" smtClean="0">
                <a:latin typeface="Comic Sans MS" pitchFamily="66" charset="0"/>
              </a:rPr>
              <a:t>               il n’est pas nécessaire de déclarer l’eau et les autres composants volatils qui s’évaporent au cours de la fabrication.</a:t>
            </a:r>
          </a:p>
          <a:p>
            <a:pPr algn="l">
              <a:buFontTx/>
              <a:buChar char="•"/>
            </a:pPr>
            <a:endParaRPr lang="fr-FR" altLang="fr-FR" sz="2000" smtClean="0">
              <a:latin typeface="Comic Sans MS" pitchFamily="66" charset="0"/>
            </a:endParaRPr>
          </a:p>
          <a:p>
            <a:pPr algn="l"/>
            <a:endParaRPr lang="fr-FR" altLang="fr-FR" sz="2000" smtClean="0">
              <a:solidFill>
                <a:srgbClr val="FF0000"/>
              </a:solidFill>
              <a:latin typeface="Comic Sans MS" pitchFamily="66" charset="0"/>
            </a:endParaRPr>
          </a:p>
        </p:txBody>
      </p:sp>
      <p:pic>
        <p:nvPicPr>
          <p:cNvPr id="56323"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2"/>
          <p:cNvSpPr>
            <a:spLocks noGrp="1"/>
          </p:cNvSpPr>
          <p:nvPr>
            <p:ph type="title"/>
          </p:nvPr>
        </p:nvSpPr>
        <p:spPr/>
        <p:txBody>
          <a:bodyPr/>
          <a:lstStyle/>
          <a:p>
            <a:r>
              <a:rPr lang="pt-BR" altLang="fr-FR" sz="2800" b="1" smtClean="0">
                <a:solidFill>
                  <a:schemeClr val="accent2"/>
                </a:solidFill>
                <a:latin typeface="Comic Sans MS" pitchFamily="66" charset="0"/>
              </a:rPr>
              <a:t>2</a:t>
            </a:r>
            <a:r>
              <a:rPr lang="fr-FR" altLang="fr-FR" sz="2800" b="1" smtClean="0">
                <a:solidFill>
                  <a:schemeClr val="accent2"/>
                </a:solidFill>
                <a:latin typeface="Comic Sans MS" pitchFamily="66" charset="0"/>
              </a:rPr>
              <a:t>. LISTE DES INGRÉDIENTS</a:t>
            </a:r>
            <a:endParaRPr lang="fr-FR" altLang="fr-FR" sz="2800" smtClean="0"/>
          </a:p>
        </p:txBody>
      </p:sp>
      <p:sp>
        <p:nvSpPr>
          <p:cNvPr id="57346" name="Rectangle 2"/>
          <p:cNvSpPr>
            <a:spLocks noGrp="1" noChangeArrowheads="1"/>
          </p:cNvSpPr>
          <p:nvPr>
            <p:ph idx="1"/>
          </p:nvPr>
        </p:nvSpPr>
        <p:spPr>
          <a:xfrm>
            <a:off x="107950" y="1196975"/>
            <a:ext cx="8856663" cy="4752975"/>
          </a:xfrm>
        </p:spPr>
        <p:txBody>
          <a:bodyPr/>
          <a:lstStyle/>
          <a:p>
            <a:pPr marL="0" indent="0">
              <a:buFontTx/>
              <a:buNone/>
            </a:pPr>
            <a:r>
              <a:rPr lang="fr-FR" altLang="fr-FR" smtClean="0">
                <a:solidFill>
                  <a:srgbClr val="FF0000"/>
                </a:solidFill>
                <a:latin typeface="Comic Sans MS" pitchFamily="66" charset="0"/>
              </a:rPr>
              <a:t>Exemple</a:t>
            </a:r>
          </a:p>
          <a:p>
            <a:pPr marL="0" indent="0"/>
            <a:r>
              <a:rPr lang="fr-FR" altLang="fr-FR" sz="2000" smtClean="0">
                <a:latin typeface="Comic Sans MS" pitchFamily="66" charset="0"/>
              </a:rPr>
              <a:t>INGRÉDIENTS : lait écrémé et/ou lait reconstitué écrémé, sucre liquide, dextrose monohydraté, ferments lactiques et aromatisant.</a:t>
            </a:r>
          </a:p>
          <a:p>
            <a:pPr marL="0" indent="0"/>
            <a:endParaRPr lang="fr-FR" altLang="fr-FR" sz="2000" smtClean="0">
              <a:latin typeface="Comic Sans MS" pitchFamily="66" charset="0"/>
            </a:endParaRPr>
          </a:p>
          <a:p>
            <a:pPr marL="0" indent="0"/>
            <a:r>
              <a:rPr lang="fr-FR" altLang="fr-FR" sz="2000" smtClean="0">
                <a:latin typeface="Comic Sans MS" pitchFamily="66" charset="0"/>
              </a:rPr>
              <a:t>INGR. : lait écrémé et/ou lait reconstitué écrémé, préparation à base de fraises (sucre liquide inverti, morceaux de fraise, eau, stabilisant amidon modifié, colorant naturel carmin de cochenille, arôme identique à l’arôme naturel de fraise, colorant artificiel bordeaux-s, conservateur sorbate de potassium et stabilisant pectine citrique), sucre, lait en poudre écrémé, amidon modifié, stabilisants gélatine en poudre et métylcellulose, arôme identique à l’arôme naturel de fraise, colorant artificiel rouge ponceau et ferment lactique.</a:t>
            </a:r>
          </a:p>
          <a:p>
            <a:pPr marL="0" indent="0"/>
            <a:endParaRPr lang="pt-BR" altLang="fr-FR" sz="2000" smtClean="0">
              <a:latin typeface="Comic Sans MS" pitchFamily="66" charset="0"/>
            </a:endParaRPr>
          </a:p>
          <a:p>
            <a:pPr marL="0" indent="0"/>
            <a:endParaRPr lang="pt-BR" altLang="fr-FR" smtClean="0">
              <a:latin typeface="Comic Sans MS" pitchFamily="66" charset="0"/>
            </a:endParaRPr>
          </a:p>
          <a:p>
            <a:pPr marL="0" indent="0"/>
            <a:endParaRPr lang="pt-BR" altLang="fr-FR" smtClean="0">
              <a:latin typeface="Comic Sans MS" pitchFamily="66" charset="0"/>
            </a:endParaRPr>
          </a:p>
        </p:txBody>
      </p:sp>
      <p:pic>
        <p:nvPicPr>
          <p:cNvPr id="5734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ctrTitle"/>
          </p:nvPr>
        </p:nvSpPr>
        <p:spPr>
          <a:xfrm>
            <a:off x="0" y="115888"/>
            <a:ext cx="8964613" cy="1800225"/>
          </a:xfrm>
        </p:spPr>
        <p:txBody>
          <a:bodyPr/>
          <a:lstStyle/>
          <a:p>
            <a:pPr algn="l"/>
            <a:r>
              <a:rPr lang="pt-BR" altLang="fr-FR" sz="3200" b="1" smtClean="0">
                <a:latin typeface="Comic Sans MS" pitchFamily="66" charset="0"/>
              </a:rPr>
              <a:t> </a:t>
            </a:r>
            <a:br>
              <a:rPr lang="pt-BR" altLang="fr-FR" sz="3200" b="1" smtClean="0">
                <a:latin typeface="Comic Sans MS" pitchFamily="66" charset="0"/>
              </a:rPr>
            </a:br>
            <a:r>
              <a:rPr lang="pt-BR" altLang="fr-FR" sz="3200" b="1" smtClean="0">
                <a:solidFill>
                  <a:schemeClr val="accent2"/>
                </a:solidFill>
                <a:latin typeface="Comic Sans MS" pitchFamily="66" charset="0"/>
              </a:rPr>
              <a:t>3. </a:t>
            </a:r>
            <a:r>
              <a:rPr lang="fr-FR" altLang="fr-FR" sz="3200" b="1" smtClean="0">
                <a:solidFill>
                  <a:schemeClr val="accent2"/>
                </a:solidFill>
                <a:latin typeface="Comic Sans MS" pitchFamily="66" charset="0"/>
              </a:rPr>
              <a:t>CONTENU NET </a:t>
            </a:r>
            <a:r>
              <a:rPr lang="fr-FR" altLang="fr-FR" sz="1800" b="1" smtClean="0">
                <a:solidFill>
                  <a:schemeClr val="accent2"/>
                </a:solidFill>
                <a:latin typeface="Comic Sans MS" pitchFamily="66" charset="0"/>
              </a:rPr>
              <a:t>(législation spécifique)</a:t>
            </a:r>
            <a:br>
              <a:rPr lang="fr-FR" altLang="fr-FR" sz="1800" b="1" smtClean="0">
                <a:solidFill>
                  <a:schemeClr val="accent2"/>
                </a:solidFill>
                <a:latin typeface="Comic Sans MS" pitchFamily="66" charset="0"/>
              </a:rPr>
            </a:br>
            <a:r>
              <a:rPr lang="fr-FR" altLang="fr-FR" sz="2400" b="1" smtClean="0">
                <a:latin typeface="Comic Sans MS" pitchFamily="66" charset="0"/>
              </a:rPr>
              <a:t/>
            </a:r>
            <a:br>
              <a:rPr lang="fr-FR" altLang="fr-FR" sz="2400" b="1" smtClean="0">
                <a:latin typeface="Comic Sans MS" pitchFamily="66" charset="0"/>
              </a:rPr>
            </a:br>
            <a:endParaRPr lang="fr-FR" altLang="fr-FR" sz="2800" smtClean="0"/>
          </a:p>
        </p:txBody>
      </p:sp>
      <p:sp>
        <p:nvSpPr>
          <p:cNvPr id="58370" name="Subtítulo 2"/>
          <p:cNvSpPr>
            <a:spLocks noGrp="1"/>
          </p:cNvSpPr>
          <p:nvPr>
            <p:ph type="subTitle" idx="1"/>
          </p:nvPr>
        </p:nvSpPr>
        <p:spPr>
          <a:xfrm>
            <a:off x="0" y="1341438"/>
            <a:ext cx="9036050" cy="5111750"/>
          </a:xfrm>
        </p:spPr>
        <p:txBody>
          <a:bodyPr/>
          <a:lstStyle/>
          <a:p>
            <a:pPr lvl="1" algn="l"/>
            <a:r>
              <a:rPr lang="pt-BR" altLang="fr-FR" sz="2400" b="1" smtClean="0">
                <a:solidFill>
                  <a:srgbClr val="FF0000"/>
                </a:solidFill>
                <a:latin typeface="Comic Sans MS" pitchFamily="66" charset="0"/>
              </a:rPr>
              <a:t> </a:t>
            </a:r>
            <a:r>
              <a:rPr lang="fr-FR" altLang="fr-FR" sz="2400" b="1" smtClean="0">
                <a:solidFill>
                  <a:srgbClr val="FF0000"/>
                </a:solidFill>
                <a:latin typeface="Comic Sans MS" pitchFamily="66" charset="0"/>
              </a:rPr>
              <a:t>Décret INMETRO nº 157/2002</a:t>
            </a:r>
          </a:p>
          <a:p>
            <a:pPr lvl="1" algn="l">
              <a:buFont typeface="Arial" charset="0"/>
              <a:buChar char="•"/>
            </a:pPr>
            <a:r>
              <a:rPr lang="fr-FR" altLang="fr-FR" sz="2000" smtClean="0">
                <a:latin typeface="Comic Sans MS" pitchFamily="66" charset="0"/>
              </a:rPr>
              <a:t>Pour les produits pré-mesurés</a:t>
            </a:r>
          </a:p>
          <a:p>
            <a:pPr lvl="1" algn="l"/>
            <a:endParaRPr lang="fr-FR" altLang="fr-FR" sz="2000" smtClean="0">
              <a:latin typeface="Comic Sans MS" pitchFamily="66" charset="0"/>
            </a:endParaRPr>
          </a:p>
          <a:p>
            <a:pPr lvl="1" algn="l">
              <a:buFont typeface="Arial" charset="0"/>
              <a:buChar char="•"/>
            </a:pPr>
            <a:r>
              <a:rPr lang="fr-FR" altLang="fr-FR" sz="2000" smtClean="0">
                <a:latin typeface="Comic Sans MS" pitchFamily="66" charset="0"/>
              </a:rPr>
              <a:t>Vue principale de l’étiquetage : zone visible dans les conditions habituelles d’affichage, où la dénomination de vente et la marque ou le logotype sont mis en valeur.</a:t>
            </a:r>
          </a:p>
          <a:p>
            <a:pPr lvl="1" algn="l"/>
            <a:endParaRPr lang="fr-FR" altLang="fr-FR" sz="2000" smtClean="0">
              <a:latin typeface="Comic Sans MS" pitchFamily="66" charset="0"/>
            </a:endParaRPr>
          </a:p>
          <a:p>
            <a:pPr lvl="1" algn="l">
              <a:buFont typeface="Arial" charset="0"/>
              <a:buChar char="•"/>
            </a:pPr>
            <a:r>
              <a:rPr lang="fr-FR" altLang="fr-FR" sz="2000" smtClean="0">
                <a:latin typeface="Comic Sans MS" pitchFamily="66" charset="0"/>
              </a:rPr>
              <a:t>La couleur utilisée doit être contrastante, de manière à transmettre au consommateur une information aisée, fidèle et satisfaisante.</a:t>
            </a:r>
          </a:p>
        </p:txBody>
      </p:sp>
      <p:pic>
        <p:nvPicPr>
          <p:cNvPr id="5837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sz="half" idx="1"/>
          </p:nvPr>
        </p:nvSpPr>
        <p:spPr>
          <a:xfrm>
            <a:off x="34925" y="836613"/>
            <a:ext cx="9109075" cy="5256212"/>
          </a:xfrm>
        </p:spPr>
        <p:txBody>
          <a:bodyPr/>
          <a:lstStyle/>
          <a:p>
            <a:pPr>
              <a:buFontTx/>
              <a:buNone/>
            </a:pPr>
            <a:endParaRPr lang="pt-BR" altLang="fr-FR" sz="2400" b="1" smtClean="0"/>
          </a:p>
          <a:p>
            <a:pPr marL="0" lvl="1" indent="0">
              <a:buClr>
                <a:schemeClr val="tx1"/>
              </a:buClr>
              <a:buSzPct val="50000"/>
              <a:buFontTx/>
              <a:buNone/>
            </a:pPr>
            <a:r>
              <a:rPr lang="fr-FR" altLang="fr-FR" sz="2000" b="1" smtClean="0">
                <a:solidFill>
                  <a:srgbClr val="FF0000"/>
                </a:solidFill>
                <a:latin typeface="Comic Sans MS" pitchFamily="66" charset="0"/>
              </a:rPr>
              <a:t>Décret INMETRO nº 157/2002- </a:t>
            </a:r>
            <a:r>
              <a:rPr lang="fr-FR" altLang="fr-FR" sz="3200" smtClean="0">
                <a:solidFill>
                  <a:srgbClr val="FF0000"/>
                </a:solidFill>
                <a:latin typeface="Comic Sans MS" pitchFamily="66" charset="0"/>
              </a:rPr>
              <a:t>Unité de mesure :</a:t>
            </a:r>
            <a:endParaRPr lang="fr-FR" altLang="fr-FR" smtClean="0"/>
          </a:p>
          <a:p>
            <a:pPr>
              <a:buClr>
                <a:schemeClr val="tx1"/>
              </a:buClr>
              <a:buSzPct val="50000"/>
              <a:buFont typeface="Wingdings" pitchFamily="2" charset="2"/>
              <a:buNone/>
            </a:pPr>
            <a:endParaRPr lang="fr-FR" altLang="fr-FR" sz="2800" b="1" smtClean="0"/>
          </a:p>
        </p:txBody>
      </p:sp>
      <p:graphicFrame>
        <p:nvGraphicFramePr>
          <p:cNvPr id="277507" name="Group 3"/>
          <p:cNvGraphicFramePr>
            <a:graphicFrameLocks noGrp="1"/>
          </p:cNvGraphicFramePr>
          <p:nvPr>
            <p:ph sz="half" idx="2"/>
          </p:nvPr>
        </p:nvGraphicFramePr>
        <p:xfrm>
          <a:off x="481013" y="2276475"/>
          <a:ext cx="8075612" cy="3073400"/>
        </p:xfrm>
        <a:graphic>
          <a:graphicData uri="http://schemas.openxmlformats.org/drawingml/2006/table">
            <a:tbl>
              <a:tblPr/>
              <a:tblGrid>
                <a:gridCol w="1800225"/>
                <a:gridCol w="3024187"/>
                <a:gridCol w="3251200"/>
              </a:tblGrid>
              <a:tr h="640254">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Type de mesure (grandeur)</a:t>
                      </a:r>
                    </a:p>
                  </a:txBody>
                  <a:tcPr marT="45752" marB="45752"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Quantité nette du produit</a:t>
                      </a:r>
                    </a:p>
                  </a:txBody>
                  <a:tcPr marT="45752" marB="45752"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Unité de mesure (symboles)</a:t>
                      </a:r>
                    </a:p>
                  </a:txBody>
                  <a:tcPr marT="45752" marB="45752"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412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Volume (liquides)</a:t>
                      </a:r>
                    </a:p>
                  </a:txBody>
                  <a:tcPr marT="45752" marB="45752"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&lt; 1000 ml</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sng"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&gt;</a:t>
                      </a: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 1000 ml</a:t>
                      </a:r>
                      <a:endParaRPr kumimoji="0" lang="fr-FR" altLang="fr-FR" sz="1800" b="0" i="0" u="sng" strike="noStrike" cap="none" normalizeH="0" baseline="0" noProof="0" smtClean="0">
                        <a:ln>
                          <a:noFill/>
                        </a:ln>
                        <a:solidFill>
                          <a:schemeClr val="tx1"/>
                        </a:solidFill>
                        <a:effectLst/>
                        <a:latin typeface="Arial" panose="020B0604020202020204" pitchFamily="34" charset="0"/>
                        <a:ea typeface="MS PGothic" panose="020B0600070205080204" pitchFamily="34" charset="-128"/>
                      </a:endParaRPr>
                    </a:p>
                  </a:txBody>
                  <a:tcPr marT="45752" marB="4575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mL</a:t>
                      </a: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 ou </a:t>
                      </a: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ml</a:t>
                      </a: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 ou </a:t>
                      </a: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cL</a:t>
                      </a: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 ou </a:t>
                      </a: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cl</a:t>
                      </a: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 ou </a:t>
                      </a: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cm</a:t>
                      </a:r>
                      <a:r>
                        <a:rPr kumimoji="0" lang="fr-FR" altLang="fr-FR" sz="1800" b="1" i="0" u="none" strike="noStrike" cap="none" normalizeH="0" baseline="30000" noProof="0" smtClean="0">
                          <a:ln>
                            <a:noFill/>
                          </a:ln>
                          <a:solidFill>
                            <a:schemeClr val="tx1"/>
                          </a:solidFill>
                          <a:effectLst/>
                          <a:latin typeface="Arial" panose="020B0604020202020204" pitchFamily="34" charset="0"/>
                          <a:ea typeface="MS PGothic" panose="020B0600070205080204" pitchFamily="34" charset="-128"/>
                        </a:rPr>
                        <a:t>3</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800" b="1" i="0" u="none" strike="noStrike" cap="none" normalizeH="0" baseline="30000" noProof="0" smtClean="0">
                        <a:ln>
                          <a:noFill/>
                        </a:ln>
                        <a:solidFill>
                          <a:schemeClr val="tx1"/>
                        </a:solidFill>
                        <a:effectLst/>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800" b="1" i="0" u="none" strike="noStrike" cap="none" normalizeH="0" baseline="30000" noProof="0" smtClean="0">
                        <a:ln>
                          <a:noFill/>
                        </a:ln>
                        <a:solidFill>
                          <a:schemeClr val="tx1"/>
                        </a:solidFill>
                        <a:effectLst/>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L</a:t>
                      </a:r>
                    </a:p>
                  </a:txBody>
                  <a:tcPr marT="45752" marB="4575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37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Masse</a:t>
                      </a:r>
                    </a:p>
                  </a:txBody>
                  <a:tcPr marT="45752" marB="45752"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&lt; 1 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entre 1 g et 1000 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sng"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&gt;</a:t>
                      </a: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 1000 g</a:t>
                      </a:r>
                      <a:endParaRPr kumimoji="0" lang="fr-FR" altLang="fr-FR" sz="1800" b="0" i="0" u="sng"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endParaRPr>
                    </a:p>
                  </a:txBody>
                  <a:tcPr marT="45752" marB="45752"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mg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g</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kg</a:t>
                      </a:r>
                    </a:p>
                  </a:txBody>
                  <a:tcPr marT="45752" marB="4575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7523" name="Rectangle 19"/>
          <p:cNvSpPr>
            <a:spLocks noChangeArrowheads="1"/>
          </p:cNvSpPr>
          <p:nvPr/>
        </p:nvSpPr>
        <p:spPr bwMode="auto">
          <a:xfrm>
            <a:off x="0" y="188913"/>
            <a:ext cx="9036050" cy="755650"/>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200" b="1" i="0" dirty="0" smtClean="0">
                <a:solidFill>
                  <a:schemeClr val="accent2"/>
                </a:solidFill>
                <a:latin typeface="Comic Sans MS" panose="030F0702030302020204" pitchFamily="66" charset="0"/>
                <a:cs typeface="+mn-cs"/>
              </a:rPr>
              <a:t>3. CONTENU NET </a:t>
            </a:r>
            <a:r>
              <a:rPr lang="fr-FR" altLang="fr-FR" sz="1600" b="1" i="0" dirty="0" smtClean="0">
                <a:solidFill>
                  <a:schemeClr val="accent2"/>
                </a:solidFill>
                <a:latin typeface="Comic Sans MS" panose="030F0702030302020204" pitchFamily="66" charset="0"/>
                <a:cs typeface="+mn-cs"/>
              </a:rPr>
              <a:t>(législation spécifique</a:t>
            </a:r>
            <a:r>
              <a:rPr lang="pt-BR" altLang="fr-FR" sz="1600" b="1" i="0" dirty="0" smtClean="0">
                <a:solidFill>
                  <a:schemeClr val="accent2"/>
                </a:solidFill>
                <a:latin typeface="Comic Sans MS" panose="030F0702030302020204" pitchFamily="66" charset="0"/>
                <a:cs typeface="+mn-cs"/>
              </a:rPr>
              <a:t>)</a:t>
            </a:r>
            <a:endParaRPr lang="pt-BR" altLang="fr-FR" sz="1600" b="1" i="0" dirty="0" smtClean="0">
              <a:solidFill>
                <a:schemeClr val="tx2"/>
              </a:solidFill>
              <a:effectLst>
                <a:outerShdw blurRad="38100" dist="38100" dir="2700000" algn="tl">
                  <a:srgbClr val="C0C0C0"/>
                </a:outerShdw>
              </a:effectLst>
              <a:cs typeface="+mn-cs"/>
            </a:endParaRPr>
          </a:p>
        </p:txBody>
      </p:sp>
      <p:pic>
        <p:nvPicPr>
          <p:cNvPr id="5941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sz="half" idx="1"/>
          </p:nvPr>
        </p:nvSpPr>
        <p:spPr>
          <a:xfrm>
            <a:off x="323850" y="1196975"/>
            <a:ext cx="8642350" cy="4530725"/>
          </a:xfrm>
        </p:spPr>
        <p:txBody>
          <a:bodyPr/>
          <a:lstStyle/>
          <a:p>
            <a:pPr marL="0" indent="0">
              <a:buFontTx/>
              <a:buNone/>
            </a:pPr>
            <a:endParaRPr lang="fr-FR" altLang="fr-FR" sz="2400" b="1" smtClean="0"/>
          </a:p>
          <a:p>
            <a:pPr marL="0" indent="0">
              <a:buClr>
                <a:schemeClr val="tx1"/>
              </a:buClr>
              <a:buSzPct val="50000"/>
              <a:buFontTx/>
              <a:buNone/>
            </a:pPr>
            <a:r>
              <a:rPr lang="fr-FR" altLang="fr-FR" sz="1800" b="1" smtClean="0">
                <a:solidFill>
                  <a:srgbClr val="FF0000"/>
                </a:solidFill>
                <a:latin typeface="Comic Sans MS" pitchFamily="66" charset="0"/>
              </a:rPr>
              <a:t>Décret INMETRO nº 157/2002</a:t>
            </a:r>
          </a:p>
          <a:p>
            <a:pPr marL="0" indent="0">
              <a:buClr>
                <a:schemeClr val="tx1"/>
              </a:buClr>
              <a:buSzPct val="50000"/>
              <a:buFontTx/>
              <a:buNone/>
            </a:pPr>
            <a:r>
              <a:rPr lang="fr-FR" altLang="fr-FR" sz="2400" b="1" smtClean="0">
                <a:solidFill>
                  <a:srgbClr val="FF0000"/>
                </a:solidFill>
                <a:latin typeface="Comic Sans MS" pitchFamily="66" charset="0"/>
              </a:rPr>
              <a:t>    </a:t>
            </a:r>
            <a:r>
              <a:rPr lang="fr-FR" altLang="fr-FR" sz="2000" b="1" smtClean="0">
                <a:solidFill>
                  <a:srgbClr val="FF0000"/>
                </a:solidFill>
                <a:latin typeface="Comic Sans MS" pitchFamily="66" charset="0"/>
              </a:rPr>
              <a:t>-</a:t>
            </a:r>
            <a:r>
              <a:rPr lang="fr-FR" altLang="fr-FR" sz="2800" b="1" smtClean="0">
                <a:solidFill>
                  <a:srgbClr val="FF0000"/>
                </a:solidFill>
                <a:latin typeface="Comic Sans MS" pitchFamily="66" charset="0"/>
              </a:rPr>
              <a:t>Taille des caractères alphanumériques </a:t>
            </a:r>
            <a:r>
              <a:rPr lang="pt-BR" altLang="fr-FR" sz="2800" b="1" smtClean="0">
                <a:solidFill>
                  <a:srgbClr val="FF0000"/>
                </a:solidFill>
                <a:latin typeface="Comic Sans MS" pitchFamily="66" charset="0"/>
              </a:rPr>
              <a:t>:</a:t>
            </a:r>
          </a:p>
          <a:p>
            <a:pPr marL="0" indent="0">
              <a:buClr>
                <a:schemeClr val="tx1"/>
              </a:buClr>
              <a:buSzPct val="50000"/>
              <a:buFont typeface="Wingdings" pitchFamily="2" charset="2"/>
              <a:buChar char="ü"/>
            </a:pPr>
            <a:endParaRPr lang="pt-BR" altLang="fr-FR" sz="2800" b="1" smtClean="0"/>
          </a:p>
          <a:p>
            <a:pPr marL="0" indent="0">
              <a:buClr>
                <a:schemeClr val="tx1"/>
              </a:buClr>
              <a:buSzPct val="50000"/>
              <a:buFont typeface="Wingdings" pitchFamily="2" charset="2"/>
              <a:buChar char="ü"/>
            </a:pPr>
            <a:endParaRPr lang="pt-BR" altLang="fr-FR" sz="2200" smtClean="0"/>
          </a:p>
          <a:p>
            <a:pPr marL="0" indent="0">
              <a:buClr>
                <a:schemeClr val="tx1"/>
              </a:buClr>
              <a:buSzPct val="50000"/>
              <a:buFont typeface="Wingdings" pitchFamily="2" charset="2"/>
              <a:buChar char="ü"/>
            </a:pPr>
            <a:endParaRPr lang="pt-BR" altLang="fr-FR" sz="1800" smtClean="0"/>
          </a:p>
          <a:p>
            <a:pPr marL="0" indent="0">
              <a:buClr>
                <a:schemeClr val="tx1"/>
              </a:buClr>
              <a:buSzPct val="50000"/>
              <a:buFont typeface="Wingdings" pitchFamily="2" charset="2"/>
              <a:buNone/>
            </a:pPr>
            <a:endParaRPr lang="pt-BR" altLang="fr-FR" sz="1800" smtClean="0"/>
          </a:p>
          <a:p>
            <a:pPr marL="0" indent="0">
              <a:buClr>
                <a:schemeClr val="tx1"/>
              </a:buClr>
              <a:buSzPct val="50000"/>
              <a:buFont typeface="Wingdings" pitchFamily="2" charset="2"/>
              <a:buNone/>
            </a:pPr>
            <a:endParaRPr lang="pt-BR" altLang="fr-FR" sz="1800" b="1" smtClean="0"/>
          </a:p>
        </p:txBody>
      </p:sp>
      <p:graphicFrame>
        <p:nvGraphicFramePr>
          <p:cNvPr id="278531" name="Group 3"/>
          <p:cNvGraphicFramePr>
            <a:graphicFrameLocks noGrp="1"/>
          </p:cNvGraphicFramePr>
          <p:nvPr>
            <p:ph sz="half" idx="2"/>
          </p:nvPr>
        </p:nvGraphicFramePr>
        <p:xfrm>
          <a:off x="323850" y="2492375"/>
          <a:ext cx="8218488" cy="2987675"/>
        </p:xfrm>
        <a:graphic>
          <a:graphicData uri="http://schemas.openxmlformats.org/drawingml/2006/table">
            <a:tbl>
              <a:tblPr/>
              <a:tblGrid>
                <a:gridCol w="5327650"/>
                <a:gridCol w="2890838"/>
              </a:tblGrid>
              <a:tr h="63999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Contenu net en grammes ou en millilitres</a:t>
                      </a:r>
                    </a:p>
                  </a:txBody>
                  <a:tcPr marT="45704" marB="45704"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Hauteur minimum des chiffres (mm)</a:t>
                      </a:r>
                    </a:p>
                  </a:txBody>
                  <a:tcPr marT="45704" marB="4570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1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Inférieure ou égale à 50</a:t>
                      </a:r>
                      <a:endParaRPr kumimoji="0" lang="fr-FR" altLang="fr-FR" sz="1800" b="0" i="0" u="sng"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endParaRPr>
                    </a:p>
                  </a:txBody>
                  <a:tcPr marT="45704" marB="457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2</a:t>
                      </a:r>
                    </a:p>
                  </a:txBody>
                  <a:tcPr marT="45704" marB="457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3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Supérieure à  50 et inférieure ou égale à 200 </a:t>
                      </a:r>
                    </a:p>
                  </a:txBody>
                  <a:tcPr marT="45704" marB="457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3</a:t>
                      </a:r>
                    </a:p>
                  </a:txBody>
                  <a:tcPr marT="45704" marB="457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1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Supérieure à 200 et inférieure ou égale à 1000</a:t>
                      </a:r>
                    </a:p>
                  </a:txBody>
                  <a:tcPr marT="45704" marB="457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4</a:t>
                      </a:r>
                    </a:p>
                  </a:txBody>
                  <a:tcPr marT="45704" marB="457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1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Supérieure à 1000</a:t>
                      </a:r>
                    </a:p>
                  </a:txBody>
                  <a:tcPr marT="45704" marB="457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6</a:t>
                      </a:r>
                    </a:p>
                  </a:txBody>
                  <a:tcPr marT="45704" marB="457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8550" name="Rectangle 22"/>
          <p:cNvSpPr>
            <a:spLocks noChangeArrowheads="1"/>
          </p:cNvSpPr>
          <p:nvPr/>
        </p:nvSpPr>
        <p:spPr bwMode="auto">
          <a:xfrm>
            <a:off x="107950" y="404813"/>
            <a:ext cx="8785225" cy="63023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200" b="1" i="0" dirty="0" smtClean="0">
                <a:solidFill>
                  <a:schemeClr val="accent2"/>
                </a:solidFill>
                <a:latin typeface="Comic Sans MS" panose="030F0702030302020204" pitchFamily="66" charset="0"/>
                <a:cs typeface="+mn-cs"/>
              </a:rPr>
              <a:t>3. CONTENU NET </a:t>
            </a:r>
            <a:r>
              <a:rPr lang="fr-FR" altLang="fr-FR" sz="1600" b="1" i="0" dirty="0" smtClean="0">
                <a:solidFill>
                  <a:schemeClr val="accent2"/>
                </a:solidFill>
                <a:latin typeface="Comic Sans MS" panose="030F0702030302020204" pitchFamily="66" charset="0"/>
                <a:cs typeface="+mn-cs"/>
              </a:rPr>
              <a:t>(législation spécifique</a:t>
            </a:r>
            <a:r>
              <a:rPr lang="pt-BR" altLang="fr-FR" sz="1600" b="1" i="0" dirty="0" smtClean="0">
                <a:solidFill>
                  <a:schemeClr val="accent2"/>
                </a:solidFill>
                <a:latin typeface="Comic Sans MS" panose="030F0702030302020204" pitchFamily="66" charset="0"/>
                <a:cs typeface="+mn-cs"/>
              </a:rPr>
              <a:t>)</a:t>
            </a:r>
            <a:endParaRPr lang="pt-BR" altLang="fr-FR" sz="1600" b="1" i="0" dirty="0" smtClean="0">
              <a:solidFill>
                <a:schemeClr val="tx2"/>
              </a:solidFill>
              <a:effectLst>
                <a:outerShdw blurRad="38100" dist="38100" dir="2700000" algn="tl">
                  <a:srgbClr val="C0C0C0"/>
                </a:outerShdw>
              </a:effectLst>
              <a:cs typeface="+mn-cs"/>
            </a:endParaRPr>
          </a:p>
        </p:txBody>
      </p:sp>
      <p:pic>
        <p:nvPicPr>
          <p:cNvPr id="60438"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body" idx="1"/>
          </p:nvPr>
        </p:nvSpPr>
        <p:spPr>
          <a:xfrm>
            <a:off x="250825" y="981075"/>
            <a:ext cx="8893175" cy="5149850"/>
          </a:xfrm>
        </p:spPr>
        <p:txBody>
          <a:bodyPr/>
          <a:lstStyle/>
          <a:p>
            <a:pPr marL="0" indent="0">
              <a:lnSpc>
                <a:spcPct val="80000"/>
              </a:lnSpc>
              <a:buFontTx/>
              <a:buNone/>
            </a:pPr>
            <a:r>
              <a:rPr lang="fr-FR" altLang="fr-FR" sz="1600" b="1" smtClean="0">
                <a:solidFill>
                  <a:srgbClr val="FF0000"/>
                </a:solidFill>
                <a:latin typeface="Comic Sans MS" pitchFamily="66" charset="0"/>
              </a:rPr>
              <a:t>Décret INMETRO nº 157/2002-</a:t>
            </a:r>
            <a:r>
              <a:rPr lang="fr-FR" altLang="fr-FR" sz="1600" smtClean="0"/>
              <a:t> </a:t>
            </a:r>
            <a:r>
              <a:rPr lang="fr-FR" altLang="fr-FR" smtClean="0">
                <a:solidFill>
                  <a:srgbClr val="FF0000"/>
                </a:solidFill>
                <a:latin typeface="Comic Sans MS" pitchFamily="66" charset="0"/>
              </a:rPr>
              <a:t>expressions :</a:t>
            </a:r>
            <a:endParaRPr lang="fr-FR" altLang="fr-FR" sz="3600" b="1" smtClean="0">
              <a:solidFill>
                <a:srgbClr val="FF0000"/>
              </a:solidFill>
              <a:latin typeface="Comic Sans MS" pitchFamily="66" charset="0"/>
            </a:endParaRPr>
          </a:p>
          <a:p>
            <a:pPr marL="0" indent="0">
              <a:lnSpc>
                <a:spcPct val="80000"/>
              </a:lnSpc>
              <a:buFontTx/>
              <a:buNone/>
            </a:pPr>
            <a:endParaRPr lang="fr-FR" altLang="fr-FR" sz="2000" smtClean="0"/>
          </a:p>
          <a:p>
            <a:pPr marL="0" indent="0">
              <a:lnSpc>
                <a:spcPct val="80000"/>
              </a:lnSpc>
              <a:buClr>
                <a:schemeClr val="tx1"/>
              </a:buClr>
              <a:buSzPct val="50000"/>
              <a:buFont typeface="Wingdings" pitchFamily="2" charset="2"/>
              <a:buChar char="ü"/>
            </a:pPr>
            <a:r>
              <a:rPr lang="fr-FR" altLang="fr-FR" sz="2000" b="1" smtClean="0">
                <a:latin typeface="Comic Sans MS" pitchFamily="66" charset="0"/>
              </a:rPr>
              <a:t>Produits commercialisés en unités de </a:t>
            </a:r>
            <a:r>
              <a:rPr lang="fr-FR" altLang="fr-FR" sz="2000" b="1" u="sng" smtClean="0">
                <a:latin typeface="Comic Sans MS" pitchFamily="66" charset="0"/>
              </a:rPr>
              <a:t>masse </a:t>
            </a:r>
            <a:r>
              <a:rPr lang="fr-FR" altLang="fr-FR" sz="2000" b="1" smtClean="0">
                <a:latin typeface="Comic Sans MS" pitchFamily="66" charset="0"/>
              </a:rPr>
              <a:t>: </a:t>
            </a:r>
            <a:r>
              <a:rPr lang="fr-FR" altLang="fr-FR" sz="2000" smtClean="0"/>
              <a:t>kg et g</a:t>
            </a:r>
          </a:p>
          <a:p>
            <a:pPr marL="0" indent="0" algn="ctr">
              <a:lnSpc>
                <a:spcPct val="80000"/>
              </a:lnSpc>
              <a:buClr>
                <a:schemeClr val="tx1"/>
              </a:buClr>
              <a:buSzPct val="50000"/>
              <a:buFont typeface="Wingdings" pitchFamily="2" charset="2"/>
              <a:buNone/>
            </a:pPr>
            <a:r>
              <a:rPr lang="fr-FR" altLang="fr-FR" sz="1800" b="1" smtClean="0"/>
              <a:t>POIDS NET</a:t>
            </a:r>
          </a:p>
          <a:p>
            <a:pPr marL="0" indent="0" algn="ctr">
              <a:lnSpc>
                <a:spcPct val="80000"/>
              </a:lnSpc>
              <a:buClr>
                <a:schemeClr val="tx1"/>
              </a:buClr>
              <a:buSzPct val="50000"/>
              <a:buFont typeface="Wingdings" pitchFamily="2" charset="2"/>
              <a:buNone/>
            </a:pPr>
            <a:r>
              <a:rPr lang="fr-FR" altLang="fr-FR" sz="1800" b="1" smtClean="0"/>
              <a:t>CONTENU NET</a:t>
            </a:r>
          </a:p>
          <a:p>
            <a:pPr marL="0" indent="0" algn="ctr">
              <a:lnSpc>
                <a:spcPct val="80000"/>
              </a:lnSpc>
              <a:buClr>
                <a:schemeClr val="tx1"/>
              </a:buClr>
              <a:buSzPct val="50000"/>
              <a:buFont typeface="Wingdings" pitchFamily="2" charset="2"/>
              <a:buNone/>
            </a:pPr>
            <a:r>
              <a:rPr lang="fr-FR" altLang="fr-FR" sz="1800" b="1" smtClean="0"/>
              <a:t>POIDS NET</a:t>
            </a:r>
          </a:p>
          <a:p>
            <a:pPr marL="0" indent="0" algn="ctr">
              <a:lnSpc>
                <a:spcPct val="80000"/>
              </a:lnSpc>
              <a:buClr>
                <a:schemeClr val="tx1"/>
              </a:buClr>
              <a:buSzPct val="50000"/>
              <a:buFont typeface="Wingdings" pitchFamily="2" charset="2"/>
              <a:buNone/>
            </a:pPr>
            <a:r>
              <a:rPr lang="fr-FR" altLang="fr-FR" sz="1800" b="1" smtClean="0"/>
              <a:t>Poids Net</a:t>
            </a:r>
          </a:p>
          <a:p>
            <a:pPr marL="0" indent="0" algn="ctr">
              <a:lnSpc>
                <a:spcPct val="80000"/>
              </a:lnSpc>
              <a:buClr>
                <a:schemeClr val="tx1"/>
              </a:buClr>
              <a:buSzPct val="50000"/>
              <a:buFont typeface="Wingdings" pitchFamily="2" charset="2"/>
              <a:buNone/>
            </a:pPr>
            <a:r>
              <a:rPr lang="fr-FR" altLang="fr-FR" sz="1800" b="1" smtClean="0"/>
              <a:t>Poids Net</a:t>
            </a:r>
          </a:p>
          <a:p>
            <a:pPr marL="0" indent="0" eaLnBrk="1" hangingPunct="1">
              <a:lnSpc>
                <a:spcPct val="80000"/>
              </a:lnSpc>
              <a:spcBef>
                <a:spcPct val="0"/>
              </a:spcBef>
              <a:buFontTx/>
              <a:buNone/>
            </a:pPr>
            <a:r>
              <a:rPr lang="fr-FR" altLang="fr-FR" sz="1200" b="1" smtClean="0">
                <a:solidFill>
                  <a:srgbClr val="000000"/>
                </a:solidFill>
                <a:cs typeface="Arial" charset="0"/>
              </a:rPr>
              <a:t>                                                                  </a:t>
            </a:r>
            <a:r>
              <a:rPr lang="fr-FR" altLang="fr-FR" sz="1400" b="1" smtClean="0">
                <a:solidFill>
                  <a:schemeClr val="accent2"/>
                </a:solidFill>
                <a:latin typeface="Comic Sans MS" pitchFamily="66" charset="0"/>
                <a:cs typeface="Arial" charset="0"/>
              </a:rPr>
              <a:t>OU AUCUNE EXPRESSION </a:t>
            </a:r>
            <a:r>
              <a:rPr lang="fr-FR" altLang="fr-FR" sz="1200" b="1" smtClean="0">
                <a:solidFill>
                  <a:srgbClr val="000000"/>
                </a:solidFill>
                <a:latin typeface="Comic Sans MS" pitchFamily="66" charset="0"/>
                <a:cs typeface="Arial" charset="0"/>
              </a:rPr>
              <a:t>(et seulement la masse. Exemple : 500 g)</a:t>
            </a:r>
            <a:endParaRPr lang="fr-FR" altLang="fr-FR" sz="1800" b="1" smtClean="0">
              <a:latin typeface="Comic Sans MS" pitchFamily="66" charset="0"/>
            </a:endParaRPr>
          </a:p>
          <a:p>
            <a:pPr marL="0" indent="0" algn="ctr">
              <a:lnSpc>
                <a:spcPct val="80000"/>
              </a:lnSpc>
              <a:buClr>
                <a:schemeClr val="tx1"/>
              </a:buClr>
              <a:buSzPct val="50000"/>
              <a:buFont typeface="Wingdings" pitchFamily="2" charset="2"/>
              <a:buNone/>
            </a:pPr>
            <a:endParaRPr lang="fr-FR" altLang="fr-FR" sz="1000" b="1" smtClean="0">
              <a:latin typeface="Comic Sans MS" pitchFamily="66" charset="0"/>
            </a:endParaRPr>
          </a:p>
          <a:p>
            <a:pPr marL="0" indent="0">
              <a:lnSpc>
                <a:spcPct val="80000"/>
              </a:lnSpc>
              <a:buClr>
                <a:schemeClr val="tx1"/>
              </a:buClr>
              <a:buSzPct val="50000"/>
              <a:buFont typeface="Wingdings" pitchFamily="2" charset="2"/>
              <a:buChar char="ü"/>
            </a:pPr>
            <a:r>
              <a:rPr lang="fr-FR" altLang="fr-FR" sz="2000" b="1" smtClean="0">
                <a:latin typeface="Comic Sans MS" pitchFamily="66" charset="0"/>
              </a:rPr>
              <a:t>Produits commercialisés en unités de </a:t>
            </a:r>
            <a:r>
              <a:rPr lang="fr-FR" altLang="fr-FR" sz="2000" b="1" u="sng" smtClean="0">
                <a:latin typeface="Comic Sans MS" pitchFamily="66" charset="0"/>
              </a:rPr>
              <a:t>volume</a:t>
            </a:r>
            <a:r>
              <a:rPr lang="fr-FR" altLang="fr-FR" sz="2000" b="1" smtClean="0">
                <a:latin typeface="Comic Sans MS" pitchFamily="66" charset="0"/>
              </a:rPr>
              <a:t>: </a:t>
            </a:r>
            <a:r>
              <a:rPr lang="fr-FR" altLang="fr-FR" sz="2000" smtClean="0"/>
              <a:t>L et ml</a:t>
            </a:r>
          </a:p>
          <a:p>
            <a:pPr marL="0" indent="0" algn="ctr">
              <a:lnSpc>
                <a:spcPct val="80000"/>
              </a:lnSpc>
              <a:buClr>
                <a:schemeClr val="tx1"/>
              </a:buClr>
              <a:buSzPct val="50000"/>
              <a:buFont typeface="Wingdings" pitchFamily="2" charset="2"/>
              <a:buNone/>
            </a:pPr>
            <a:r>
              <a:rPr lang="fr-FR" altLang="fr-FR" sz="1800" b="1" smtClean="0"/>
              <a:t>CONTENU</a:t>
            </a:r>
          </a:p>
          <a:p>
            <a:pPr marL="0" indent="0" algn="ctr">
              <a:lnSpc>
                <a:spcPct val="80000"/>
              </a:lnSpc>
              <a:buClr>
                <a:schemeClr val="tx1"/>
              </a:buClr>
              <a:buSzPct val="50000"/>
              <a:buFont typeface="Wingdings" pitchFamily="2" charset="2"/>
              <a:buNone/>
            </a:pPr>
            <a:r>
              <a:rPr lang="fr-FR" altLang="fr-FR" sz="1800" b="1" smtClean="0"/>
              <a:t>Contenu</a:t>
            </a:r>
          </a:p>
          <a:p>
            <a:pPr marL="0" indent="0" algn="ctr">
              <a:lnSpc>
                <a:spcPct val="80000"/>
              </a:lnSpc>
              <a:buClr>
                <a:schemeClr val="tx1"/>
              </a:buClr>
              <a:buSzPct val="50000"/>
              <a:buFont typeface="Wingdings" pitchFamily="2" charset="2"/>
              <a:buNone/>
            </a:pPr>
            <a:r>
              <a:rPr lang="fr-FR" altLang="fr-FR" sz="1800" b="1" smtClean="0"/>
              <a:t>Volume Net</a:t>
            </a:r>
          </a:p>
          <a:p>
            <a:pPr marL="0" indent="0" eaLnBrk="1" hangingPunct="1">
              <a:lnSpc>
                <a:spcPct val="80000"/>
              </a:lnSpc>
              <a:spcBef>
                <a:spcPct val="0"/>
              </a:spcBef>
              <a:buFontTx/>
              <a:buNone/>
            </a:pPr>
            <a:r>
              <a:rPr lang="fr-FR" altLang="fr-FR" sz="1600" b="1" smtClean="0">
                <a:solidFill>
                  <a:srgbClr val="000000"/>
                </a:solidFill>
                <a:latin typeface="Comic Sans MS" pitchFamily="66" charset="0"/>
                <a:cs typeface="Arial" charset="0"/>
              </a:rPr>
              <a:t>                          </a:t>
            </a:r>
            <a:r>
              <a:rPr lang="fr-FR" altLang="fr-FR" sz="1400" b="1" smtClean="0">
                <a:solidFill>
                  <a:schemeClr val="accent2"/>
                </a:solidFill>
                <a:latin typeface="Comic Sans MS" pitchFamily="66" charset="0"/>
                <a:cs typeface="Arial" charset="0"/>
              </a:rPr>
              <a:t>OU AUCUNE EXPRESSION </a:t>
            </a:r>
            <a:r>
              <a:rPr lang="fr-FR" altLang="fr-FR" sz="1400" b="1" smtClean="0">
                <a:solidFill>
                  <a:srgbClr val="000000"/>
                </a:solidFill>
                <a:latin typeface="Comic Sans MS" pitchFamily="66" charset="0"/>
                <a:cs typeface="Arial" charset="0"/>
              </a:rPr>
              <a:t>(et seulement le volume. Exemple : 500 mL)</a:t>
            </a:r>
            <a:endParaRPr lang="fr-FR" altLang="fr-FR" sz="1400" smtClean="0">
              <a:solidFill>
                <a:srgbClr val="000000"/>
              </a:solidFill>
              <a:latin typeface="Comic Sans MS" pitchFamily="66" charset="0"/>
              <a:cs typeface="Arial" charset="0"/>
            </a:endParaRPr>
          </a:p>
          <a:p>
            <a:pPr marL="0" indent="0" algn="ctr">
              <a:lnSpc>
                <a:spcPct val="80000"/>
              </a:lnSpc>
              <a:buClr>
                <a:schemeClr val="tx1"/>
              </a:buClr>
              <a:buSzPct val="50000"/>
              <a:buFont typeface="Wingdings" pitchFamily="2" charset="2"/>
              <a:buNone/>
            </a:pPr>
            <a:endParaRPr lang="fr-FR" altLang="fr-FR" sz="1400" b="1" smtClean="0">
              <a:latin typeface="Comic Sans MS" pitchFamily="66" charset="0"/>
            </a:endParaRPr>
          </a:p>
          <a:p>
            <a:pPr marL="0" indent="0">
              <a:lnSpc>
                <a:spcPct val="80000"/>
              </a:lnSpc>
              <a:buClr>
                <a:schemeClr val="tx1"/>
              </a:buClr>
              <a:buSzPct val="50000"/>
              <a:buFont typeface="Wingdings" pitchFamily="2" charset="2"/>
              <a:buNone/>
            </a:pPr>
            <a:endParaRPr lang="fr-FR" altLang="fr-FR" sz="1000" b="1" smtClean="0"/>
          </a:p>
          <a:p>
            <a:pPr marL="0" indent="0">
              <a:lnSpc>
                <a:spcPct val="80000"/>
              </a:lnSpc>
              <a:buClr>
                <a:schemeClr val="tx1"/>
              </a:buClr>
              <a:buSzPct val="50000"/>
              <a:buFont typeface="Wingdings" pitchFamily="2" charset="2"/>
              <a:buChar char="ü"/>
            </a:pPr>
            <a:r>
              <a:rPr lang="fr-FR" altLang="fr-FR" sz="2000" b="1" smtClean="0">
                <a:latin typeface="Comic Sans MS" pitchFamily="66" charset="0"/>
              </a:rPr>
              <a:t>Produits pré-mesurés présentant deux phases :</a:t>
            </a:r>
          </a:p>
          <a:p>
            <a:pPr marL="0" indent="0" algn="ctr">
              <a:lnSpc>
                <a:spcPct val="80000"/>
              </a:lnSpc>
              <a:buClr>
                <a:schemeClr val="tx1"/>
              </a:buClr>
              <a:buSzPct val="50000"/>
              <a:buFont typeface="Wingdings" pitchFamily="2" charset="2"/>
              <a:buNone/>
            </a:pPr>
            <a:r>
              <a:rPr lang="fr-FR" altLang="fr-FR" sz="2000" b="1" smtClean="0"/>
              <a:t>POIDS NET et POIDS ÉGOUTTÉ</a:t>
            </a:r>
          </a:p>
          <a:p>
            <a:pPr marL="0" indent="0">
              <a:lnSpc>
                <a:spcPct val="80000"/>
              </a:lnSpc>
              <a:buClr>
                <a:schemeClr val="tx1"/>
              </a:buClr>
              <a:buSzPct val="50000"/>
              <a:buFont typeface="Wingdings" pitchFamily="2" charset="2"/>
              <a:buNone/>
            </a:pPr>
            <a:endParaRPr lang="fr-FR" altLang="fr-FR" sz="2000" b="1" smtClean="0"/>
          </a:p>
          <a:p>
            <a:pPr marL="0" indent="0">
              <a:lnSpc>
                <a:spcPct val="80000"/>
              </a:lnSpc>
              <a:buClr>
                <a:schemeClr val="tx1"/>
              </a:buClr>
              <a:buSzPct val="50000"/>
              <a:buFont typeface="Wingdings" pitchFamily="2" charset="2"/>
              <a:buNone/>
            </a:pPr>
            <a:endParaRPr lang="fr-FR" altLang="fr-FR" sz="1700" b="1" smtClean="0"/>
          </a:p>
          <a:p>
            <a:pPr marL="0" indent="0">
              <a:lnSpc>
                <a:spcPct val="80000"/>
              </a:lnSpc>
              <a:buClr>
                <a:schemeClr val="tx1"/>
              </a:buClr>
              <a:buSzPct val="50000"/>
              <a:buFont typeface="Wingdings" pitchFamily="2" charset="2"/>
              <a:buChar char="ü"/>
            </a:pPr>
            <a:endParaRPr lang="fr-FR" altLang="fr-FR" sz="1700" b="1" smtClean="0"/>
          </a:p>
        </p:txBody>
      </p:sp>
      <p:sp>
        <p:nvSpPr>
          <p:cNvPr id="279555" name="Rectangle 3"/>
          <p:cNvSpPr>
            <a:spLocks noChangeArrowheads="1"/>
          </p:cNvSpPr>
          <p:nvPr/>
        </p:nvSpPr>
        <p:spPr bwMode="auto">
          <a:xfrm>
            <a:off x="0" y="115888"/>
            <a:ext cx="8697913" cy="720725"/>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200" b="1" i="0" dirty="0" smtClean="0">
                <a:solidFill>
                  <a:schemeClr val="accent2"/>
                </a:solidFill>
                <a:latin typeface="Comic Sans MS" panose="030F0702030302020204" pitchFamily="66" charset="0"/>
                <a:cs typeface="+mn-cs"/>
              </a:rPr>
              <a:t>3</a:t>
            </a:r>
            <a:r>
              <a:rPr lang="fr-FR" altLang="fr-FR" sz="2800" b="1" i="0" dirty="0" smtClean="0">
                <a:solidFill>
                  <a:schemeClr val="accent2"/>
                </a:solidFill>
                <a:latin typeface="Comic Sans MS" panose="030F0702030302020204" pitchFamily="66" charset="0"/>
                <a:cs typeface="+mn-cs"/>
              </a:rPr>
              <a:t>. </a:t>
            </a:r>
            <a:r>
              <a:rPr lang="fr-FR" altLang="fr-FR" sz="3200" b="1" i="0" dirty="0" smtClean="0">
                <a:solidFill>
                  <a:schemeClr val="accent2"/>
                </a:solidFill>
                <a:latin typeface="Comic Sans MS" panose="030F0702030302020204" pitchFamily="66" charset="0"/>
                <a:cs typeface="+mn-cs"/>
              </a:rPr>
              <a:t>CONTENU NET </a:t>
            </a:r>
            <a:r>
              <a:rPr lang="fr-FR" altLang="fr-FR" sz="1600" b="1" i="0" dirty="0" smtClean="0">
                <a:solidFill>
                  <a:schemeClr val="accent2"/>
                </a:solidFill>
                <a:latin typeface="Comic Sans MS" panose="030F0702030302020204" pitchFamily="66" charset="0"/>
                <a:cs typeface="+mn-cs"/>
              </a:rPr>
              <a:t>(législation spécifique</a:t>
            </a:r>
            <a:r>
              <a:rPr lang="pt-BR" altLang="fr-FR" sz="1600" b="1" i="0" dirty="0" smtClean="0">
                <a:solidFill>
                  <a:schemeClr val="accent2"/>
                </a:solidFill>
                <a:latin typeface="Comic Sans MS" panose="030F0702030302020204" pitchFamily="66" charset="0"/>
                <a:cs typeface="+mn-cs"/>
              </a:rPr>
              <a:t>)</a:t>
            </a:r>
            <a:endParaRPr lang="pt-BR" altLang="fr-FR" sz="1600" b="1" i="0" dirty="0" smtClean="0">
              <a:solidFill>
                <a:schemeClr val="tx2"/>
              </a:solidFill>
              <a:effectLst>
                <a:outerShdw blurRad="38100" dist="38100" dir="2700000" algn="tl">
                  <a:srgbClr val="C0C0C0"/>
                </a:outerShdw>
              </a:effectLst>
              <a:cs typeface="+mn-cs"/>
            </a:endParaRPr>
          </a:p>
        </p:txBody>
      </p:sp>
      <p:pic>
        <p:nvPicPr>
          <p:cNvPr id="61443" name="Picture 27" descr="barrado.jpg"/>
          <p:cNvPicPr>
            <a:picLocks noChangeAspect="1"/>
          </p:cNvPicPr>
          <p:nvPr/>
        </p:nvPicPr>
        <p:blipFill>
          <a:blip r:embed="rId2"/>
          <a:srcRect/>
          <a:stretch>
            <a:fillRect/>
          </a:stretch>
        </p:blipFill>
        <p:spPr bwMode="auto">
          <a:xfrm>
            <a:off x="17463" y="5986463"/>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0"/>
          <p:cNvPicPr>
            <a:picLocks noChangeAspect="1" noChangeArrowheads="1"/>
          </p:cNvPicPr>
          <p:nvPr/>
        </p:nvPicPr>
        <p:blipFill>
          <a:blip r:embed="rId2"/>
          <a:srcRect/>
          <a:stretch>
            <a:fillRect/>
          </a:stretch>
        </p:blipFill>
        <p:spPr bwMode="auto">
          <a:xfrm>
            <a:off x="1695450" y="981075"/>
            <a:ext cx="1292225" cy="2593975"/>
          </a:xfrm>
          <a:prstGeom prst="rect">
            <a:avLst/>
          </a:prstGeom>
          <a:noFill/>
          <a:ln w="9525">
            <a:noFill/>
            <a:miter lim="800000"/>
            <a:headEnd/>
            <a:tailEnd/>
          </a:ln>
        </p:spPr>
      </p:pic>
      <p:pic>
        <p:nvPicPr>
          <p:cNvPr id="62466" name="Picture 14"/>
          <p:cNvPicPr>
            <a:picLocks noChangeAspect="1" noChangeArrowheads="1"/>
          </p:cNvPicPr>
          <p:nvPr/>
        </p:nvPicPr>
        <p:blipFill>
          <a:blip r:embed="rId3"/>
          <a:srcRect/>
          <a:stretch>
            <a:fillRect/>
          </a:stretch>
        </p:blipFill>
        <p:spPr bwMode="auto">
          <a:xfrm>
            <a:off x="1695450" y="3384550"/>
            <a:ext cx="1871663" cy="873125"/>
          </a:xfrm>
          <a:prstGeom prst="rect">
            <a:avLst/>
          </a:prstGeom>
          <a:noFill/>
          <a:ln w="9525">
            <a:noFill/>
            <a:miter lim="800000"/>
            <a:headEnd/>
            <a:tailEnd/>
          </a:ln>
        </p:spPr>
      </p:pic>
      <p:pic>
        <p:nvPicPr>
          <p:cNvPr id="62467" name="Picture 16"/>
          <p:cNvPicPr>
            <a:picLocks noChangeAspect="1" noChangeArrowheads="1"/>
          </p:cNvPicPr>
          <p:nvPr/>
        </p:nvPicPr>
        <p:blipFill>
          <a:blip r:embed="rId4"/>
          <a:srcRect/>
          <a:stretch>
            <a:fillRect/>
          </a:stretch>
        </p:blipFill>
        <p:spPr bwMode="auto">
          <a:xfrm>
            <a:off x="1692275" y="4333875"/>
            <a:ext cx="4083050" cy="876300"/>
          </a:xfrm>
          <a:prstGeom prst="rect">
            <a:avLst/>
          </a:prstGeom>
          <a:noFill/>
          <a:ln w="9525">
            <a:noFill/>
            <a:miter lim="800000"/>
            <a:headEnd/>
            <a:tailEnd/>
          </a:ln>
        </p:spPr>
      </p:pic>
      <p:pic>
        <p:nvPicPr>
          <p:cNvPr id="62468" name="Picture 22"/>
          <p:cNvPicPr>
            <a:picLocks noChangeAspect="1" noChangeArrowheads="1"/>
          </p:cNvPicPr>
          <p:nvPr/>
        </p:nvPicPr>
        <p:blipFill>
          <a:blip r:embed="rId5"/>
          <a:srcRect/>
          <a:stretch>
            <a:fillRect/>
          </a:stretch>
        </p:blipFill>
        <p:spPr bwMode="auto">
          <a:xfrm>
            <a:off x="4859338" y="1198563"/>
            <a:ext cx="2089150" cy="1006475"/>
          </a:xfrm>
          <a:prstGeom prst="rect">
            <a:avLst/>
          </a:prstGeom>
          <a:noFill/>
          <a:ln w="9525">
            <a:noFill/>
            <a:miter lim="800000"/>
            <a:headEnd/>
            <a:tailEnd/>
          </a:ln>
        </p:spPr>
      </p:pic>
      <p:pic>
        <p:nvPicPr>
          <p:cNvPr id="62469" name="Picture 24"/>
          <p:cNvPicPr>
            <a:picLocks noChangeAspect="1" noChangeArrowheads="1"/>
          </p:cNvPicPr>
          <p:nvPr/>
        </p:nvPicPr>
        <p:blipFill>
          <a:blip r:embed="rId6"/>
          <a:srcRect/>
          <a:stretch>
            <a:fillRect/>
          </a:stretch>
        </p:blipFill>
        <p:spPr bwMode="auto">
          <a:xfrm>
            <a:off x="5435600" y="2349500"/>
            <a:ext cx="1512888" cy="919163"/>
          </a:xfrm>
          <a:prstGeom prst="rect">
            <a:avLst/>
          </a:prstGeom>
          <a:noFill/>
          <a:ln w="9525">
            <a:noFill/>
            <a:miter lim="800000"/>
            <a:headEnd/>
            <a:tailEnd/>
          </a:ln>
        </p:spPr>
      </p:pic>
      <p:pic>
        <p:nvPicPr>
          <p:cNvPr id="62470" name="Picture 26"/>
          <p:cNvPicPr>
            <a:picLocks noChangeAspect="1" noChangeArrowheads="1"/>
          </p:cNvPicPr>
          <p:nvPr/>
        </p:nvPicPr>
        <p:blipFill>
          <a:blip r:embed="rId7"/>
          <a:srcRect/>
          <a:stretch>
            <a:fillRect/>
          </a:stretch>
        </p:blipFill>
        <p:spPr bwMode="auto">
          <a:xfrm>
            <a:off x="1704975" y="5210175"/>
            <a:ext cx="5257800" cy="885825"/>
          </a:xfrm>
          <a:prstGeom prst="rect">
            <a:avLst/>
          </a:prstGeom>
          <a:noFill/>
          <a:ln w="9525">
            <a:noFill/>
            <a:miter lim="800000"/>
            <a:headEnd/>
            <a:tailEnd/>
          </a:ln>
        </p:spPr>
      </p:pic>
      <p:pic>
        <p:nvPicPr>
          <p:cNvPr id="62471" name="Picture 28"/>
          <p:cNvPicPr>
            <a:picLocks noChangeAspect="1" noChangeArrowheads="1"/>
          </p:cNvPicPr>
          <p:nvPr/>
        </p:nvPicPr>
        <p:blipFill>
          <a:blip r:embed="rId8"/>
          <a:srcRect/>
          <a:stretch>
            <a:fillRect/>
          </a:stretch>
        </p:blipFill>
        <p:spPr bwMode="auto">
          <a:xfrm>
            <a:off x="5435600" y="3368675"/>
            <a:ext cx="1512888" cy="904875"/>
          </a:xfrm>
          <a:prstGeom prst="rect">
            <a:avLst/>
          </a:prstGeom>
          <a:noFill/>
          <a:ln w="9525">
            <a:noFill/>
            <a:miter lim="800000"/>
            <a:headEnd/>
            <a:tailEnd/>
          </a:ln>
        </p:spPr>
      </p:pic>
      <p:sp>
        <p:nvSpPr>
          <p:cNvPr id="5" name="CaixaDeTexto 4"/>
          <p:cNvSpPr txBox="1"/>
          <p:nvPr/>
        </p:nvSpPr>
        <p:spPr>
          <a:xfrm>
            <a:off x="0" y="333375"/>
            <a:ext cx="8964613" cy="584200"/>
          </a:xfrm>
          <a:prstGeom prst="rect">
            <a:avLst/>
          </a:prstGeom>
          <a:noFill/>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200" b="1" i="0" dirty="0" smtClean="0">
                <a:solidFill>
                  <a:schemeClr val="accent2"/>
                </a:solidFill>
                <a:latin typeface="Comic Sans MS" panose="030F0702030302020204" pitchFamily="66" charset="0"/>
                <a:cs typeface="+mn-cs"/>
              </a:rPr>
              <a:t>3. CONTENU NET </a:t>
            </a:r>
            <a:r>
              <a:rPr lang="fr-FR" altLang="fr-FR" sz="1600" b="1" i="0" dirty="0" smtClean="0">
                <a:solidFill>
                  <a:schemeClr val="accent2"/>
                </a:solidFill>
                <a:latin typeface="Comic Sans MS" panose="030F0702030302020204" pitchFamily="66" charset="0"/>
                <a:cs typeface="+mn-cs"/>
              </a:rPr>
              <a:t>(exemples)</a:t>
            </a:r>
            <a:endParaRPr lang="fr-FR" altLang="fr-FR" sz="1600" b="1" i="0" dirty="0" smtClean="0">
              <a:solidFill>
                <a:schemeClr val="tx2"/>
              </a:solidFill>
              <a:effectLst>
                <a:outerShdw blurRad="38100" dist="38100" dir="2700000" algn="tl">
                  <a:srgbClr val="C0C0C0"/>
                </a:outerShdw>
              </a:effectLst>
              <a:cs typeface="+mn-cs"/>
            </a:endParaRPr>
          </a:p>
        </p:txBody>
      </p:sp>
      <p:pic>
        <p:nvPicPr>
          <p:cNvPr id="62473" name="Picture 27" descr="barrado.jpg"/>
          <p:cNvPicPr>
            <a:picLocks noChangeAspect="1"/>
          </p:cNvPicPr>
          <p:nvPr/>
        </p:nvPicPr>
        <p:blipFill>
          <a:blip r:embed="rId9"/>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287338" y="1268413"/>
            <a:ext cx="8642350" cy="5078412"/>
          </a:xfrm>
        </p:spPr>
        <p:txBody>
          <a:bodyPr/>
          <a:lstStyle/>
          <a:p>
            <a:pPr marL="0" indent="0">
              <a:buFontTx/>
              <a:buNone/>
              <a:defRPr/>
            </a:pPr>
            <a:r>
              <a:rPr lang="fr-FR" altLang="fr-FR" sz="2400" b="1" dirty="0" smtClean="0">
                <a:solidFill>
                  <a:srgbClr val="FF0000"/>
                </a:solidFill>
                <a:latin typeface="Comic Sans MS" panose="030F0702030302020204" pitchFamily="66" charset="0"/>
              </a:rPr>
              <a:t>Décret </a:t>
            </a:r>
            <a:r>
              <a:rPr lang="fr-FR" altLang="fr-FR" sz="2400" b="1" dirty="0" err="1" smtClean="0">
                <a:solidFill>
                  <a:srgbClr val="FF0000"/>
                </a:solidFill>
                <a:latin typeface="Comic Sans MS" panose="030F0702030302020204" pitchFamily="66" charset="0"/>
              </a:rPr>
              <a:t>INMETRO</a:t>
            </a:r>
            <a:r>
              <a:rPr lang="fr-FR" altLang="fr-FR" sz="2400" b="1" dirty="0" smtClean="0">
                <a:solidFill>
                  <a:srgbClr val="FF0000"/>
                </a:solidFill>
                <a:latin typeface="Comic Sans MS" panose="030F0702030302020204" pitchFamily="66" charset="0"/>
              </a:rPr>
              <a:t> nº 157/2002-</a:t>
            </a:r>
            <a:r>
              <a:rPr lang="fr-FR" altLang="fr-FR" sz="2200" dirty="0" smtClean="0"/>
              <a:t> </a:t>
            </a:r>
            <a:r>
              <a:rPr lang="fr-FR" altLang="fr-FR" sz="2200" dirty="0" smtClean="0">
                <a:solidFill>
                  <a:srgbClr val="FF0000"/>
                </a:solidFill>
                <a:latin typeface="Comic Sans MS" panose="030F0702030302020204" pitchFamily="66" charset="0"/>
              </a:rPr>
              <a:t>expressions :</a:t>
            </a:r>
            <a:endParaRPr lang="fr-FR" altLang="fr-FR" sz="2200" b="1" dirty="0" smtClean="0">
              <a:solidFill>
                <a:srgbClr val="FF0000"/>
              </a:solidFill>
              <a:latin typeface="Comic Sans MS" panose="030F0702030302020204" pitchFamily="66" charset="0"/>
            </a:endParaRPr>
          </a:p>
          <a:p>
            <a:pPr marL="0" indent="0" algn="just">
              <a:buClr>
                <a:schemeClr val="tx1"/>
              </a:buClr>
              <a:buSzPct val="50000"/>
              <a:buFontTx/>
              <a:buNone/>
              <a:defRPr/>
            </a:pPr>
            <a:endParaRPr lang="fr-FR" altLang="fr-FR" sz="1600" b="1" dirty="0" smtClean="0">
              <a:solidFill>
                <a:schemeClr val="tx2"/>
              </a:solidFill>
              <a:effectLst>
                <a:outerShdw blurRad="38100" dist="38100" dir="2700000" algn="tl">
                  <a:srgbClr val="C0C0C0"/>
                </a:outerShdw>
              </a:effectLst>
            </a:endParaRPr>
          </a:p>
          <a:p>
            <a:pPr marL="0" indent="0" algn="just">
              <a:buClr>
                <a:schemeClr val="tx1"/>
              </a:buClr>
              <a:buSzPct val="50000"/>
              <a:buFontTx/>
              <a:buNone/>
              <a:defRPr/>
            </a:pPr>
            <a:r>
              <a:rPr lang="fr-FR" altLang="fr-FR" sz="2400" dirty="0" smtClean="0">
                <a:latin typeface="Comic Sans MS" panose="030F0702030302020204" pitchFamily="66" charset="0"/>
              </a:rPr>
              <a:t>Les emballages </a:t>
            </a:r>
            <a:r>
              <a:rPr lang="fr-FR" altLang="fr-FR" sz="2400" b="1" dirty="0" smtClean="0">
                <a:latin typeface="Comic Sans MS" panose="030F0702030302020204" pitchFamily="66" charset="0"/>
              </a:rPr>
              <a:t>multiples</a:t>
            </a:r>
            <a:r>
              <a:rPr lang="fr-FR" altLang="fr-FR" sz="2400" dirty="0" smtClean="0">
                <a:latin typeface="Comic Sans MS" panose="030F0702030302020204" pitchFamily="66" charset="0"/>
              </a:rPr>
              <a:t>, promotionnels ou non, de </a:t>
            </a:r>
            <a:r>
              <a:rPr lang="fr-FR" altLang="fr-FR" sz="2400" b="1" dirty="0" smtClean="0">
                <a:latin typeface="Comic Sans MS" panose="030F0702030302020204" pitchFamily="66" charset="0"/>
              </a:rPr>
              <a:t>produits de différente nature</a:t>
            </a:r>
            <a:r>
              <a:rPr lang="fr-FR" altLang="fr-FR" sz="2400" dirty="0" smtClean="0">
                <a:latin typeface="Comic Sans MS" panose="030F0702030302020204" pitchFamily="66" charset="0"/>
              </a:rPr>
              <a:t>, présentés </a:t>
            </a:r>
            <a:r>
              <a:rPr lang="fr-FR" altLang="fr-FR" sz="2400" b="1" dirty="0" smtClean="0">
                <a:latin typeface="Comic Sans MS" panose="030F0702030302020204" pitchFamily="66" charset="0"/>
              </a:rPr>
              <a:t>sous la forme d’un ensemble</a:t>
            </a:r>
            <a:r>
              <a:rPr lang="fr-FR" altLang="fr-FR" sz="2400" dirty="0" smtClean="0">
                <a:latin typeface="Comic Sans MS" panose="030F0702030302020204" pitchFamily="66" charset="0"/>
              </a:rPr>
              <a:t>, doivent indiquer la quantité de produits qu’ils contiennent.</a:t>
            </a:r>
          </a:p>
          <a:p>
            <a:pPr marL="0" indent="0" algn="ctr">
              <a:buClr>
                <a:schemeClr val="tx1"/>
              </a:buClr>
              <a:buSzPct val="50000"/>
              <a:buFont typeface="Wingdings" panose="05000000000000000000" pitchFamily="2" charset="2"/>
              <a:buNone/>
              <a:defRPr/>
            </a:pPr>
            <a:r>
              <a:rPr lang="fr-FR" altLang="fr-FR" sz="2800" b="1" dirty="0" smtClean="0"/>
              <a:t>CONTIENT</a:t>
            </a:r>
          </a:p>
          <a:p>
            <a:pPr marL="0" indent="0" algn="ctr">
              <a:buClr>
                <a:schemeClr val="tx1"/>
              </a:buClr>
              <a:buSzPct val="50000"/>
              <a:buFont typeface="Wingdings" panose="05000000000000000000" pitchFamily="2" charset="2"/>
              <a:buNone/>
              <a:defRPr/>
            </a:pPr>
            <a:r>
              <a:rPr lang="fr-FR" altLang="fr-FR" sz="2800" b="1" dirty="0" smtClean="0"/>
              <a:t>CONTENU</a:t>
            </a:r>
          </a:p>
          <a:p>
            <a:pPr marL="0" indent="0" algn="ctr">
              <a:buClr>
                <a:schemeClr val="tx1"/>
              </a:buClr>
              <a:buSzPct val="50000"/>
              <a:buFont typeface="Wingdings" panose="05000000000000000000" pitchFamily="2" charset="2"/>
              <a:buNone/>
              <a:defRPr/>
            </a:pPr>
            <a:r>
              <a:rPr lang="fr-FR" altLang="fr-FR" sz="2800" b="1" dirty="0" err="1" smtClean="0"/>
              <a:t>CONT</a:t>
            </a:r>
            <a:r>
              <a:rPr lang="fr-FR" altLang="fr-FR" sz="2800" b="1" dirty="0" smtClean="0"/>
              <a:t>.</a:t>
            </a:r>
          </a:p>
          <a:p>
            <a:pPr marL="0" indent="0" algn="ctr">
              <a:buClr>
                <a:schemeClr val="tx1"/>
              </a:buClr>
              <a:buSzPct val="50000"/>
              <a:buFont typeface="Wingdings" panose="05000000000000000000" pitchFamily="2" charset="2"/>
              <a:buNone/>
              <a:defRPr/>
            </a:pPr>
            <a:endParaRPr lang="fr-FR" altLang="fr-FR" sz="2800" dirty="0" smtClean="0"/>
          </a:p>
          <a:p>
            <a:pPr marL="0" indent="0">
              <a:buClr>
                <a:schemeClr val="tx1"/>
              </a:buClr>
              <a:buSzPct val="50000"/>
              <a:buFont typeface="Wingdings" panose="05000000000000000000" pitchFamily="2" charset="2"/>
              <a:buNone/>
              <a:defRPr/>
            </a:pPr>
            <a:endParaRPr lang="fr-FR" altLang="fr-FR" sz="5200" dirty="0" smtClean="0">
              <a:solidFill>
                <a:srgbClr val="FF5050"/>
              </a:solidFill>
            </a:endParaRPr>
          </a:p>
          <a:p>
            <a:pPr marL="0" indent="0">
              <a:buClr>
                <a:schemeClr val="tx1"/>
              </a:buClr>
              <a:buSzPct val="50000"/>
              <a:buFont typeface="Wingdings" panose="05000000000000000000" pitchFamily="2" charset="2"/>
              <a:buChar char="ü"/>
              <a:defRPr/>
            </a:pPr>
            <a:endParaRPr lang="fr-FR" altLang="fr-FR" sz="6100" b="1" dirty="0" smtClean="0">
              <a:solidFill>
                <a:srgbClr val="FF5050"/>
              </a:solidFill>
            </a:endParaRPr>
          </a:p>
        </p:txBody>
      </p:sp>
      <p:sp>
        <p:nvSpPr>
          <p:cNvPr id="280579" name="Rectangle 3"/>
          <p:cNvSpPr>
            <a:spLocks noChangeArrowheads="1"/>
          </p:cNvSpPr>
          <p:nvPr/>
        </p:nvSpPr>
        <p:spPr bwMode="auto">
          <a:xfrm>
            <a:off x="179388" y="404813"/>
            <a:ext cx="8856662" cy="50323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200" b="1" i="0" dirty="0" smtClean="0">
                <a:solidFill>
                  <a:schemeClr val="accent2"/>
                </a:solidFill>
                <a:latin typeface="Comic Sans MS" panose="030F0702030302020204" pitchFamily="66" charset="0"/>
                <a:cs typeface="+mn-cs"/>
              </a:rPr>
              <a:t>3. CONTENU NET </a:t>
            </a:r>
            <a:r>
              <a:rPr lang="fr-FR" altLang="fr-FR" sz="1600" b="1" i="0" dirty="0" smtClean="0">
                <a:solidFill>
                  <a:schemeClr val="accent2"/>
                </a:solidFill>
                <a:latin typeface="Comic Sans MS" panose="030F0702030302020204" pitchFamily="66" charset="0"/>
                <a:cs typeface="+mn-cs"/>
              </a:rPr>
              <a:t>(législation spécifique</a:t>
            </a:r>
            <a:r>
              <a:rPr lang="pt-BR" altLang="fr-FR" sz="1600" b="1" i="0" dirty="0" smtClean="0">
                <a:solidFill>
                  <a:schemeClr val="accent2"/>
                </a:solidFill>
                <a:latin typeface="Comic Sans MS" panose="030F0702030302020204" pitchFamily="66" charset="0"/>
                <a:cs typeface="+mn-cs"/>
              </a:rPr>
              <a:t>)</a:t>
            </a:r>
            <a:endParaRPr lang="pt-BR" altLang="fr-FR" sz="1600" b="1" i="0" dirty="0" smtClean="0">
              <a:solidFill>
                <a:schemeClr val="tx2"/>
              </a:solidFill>
              <a:effectLst>
                <a:outerShdw blurRad="38100" dist="38100" dir="2700000" algn="tl">
                  <a:srgbClr val="C0C0C0"/>
                </a:outerShdw>
              </a:effectLst>
              <a:cs typeface="+mn-cs"/>
            </a:endParaRPr>
          </a:p>
        </p:txBody>
      </p:sp>
      <p:pic>
        <p:nvPicPr>
          <p:cNvPr id="6349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252413" y="1916113"/>
            <a:ext cx="8713787" cy="3384550"/>
          </a:xfrm>
          <a:prstGeom prst="rect">
            <a:avLst/>
          </a:prstGeom>
          <a:noFill/>
          <a:ln w="9525">
            <a:noFill/>
            <a:miter lim="800000"/>
            <a:headEnd/>
            <a:tailEnd/>
          </a:ln>
        </p:spPr>
        <p:txBody>
          <a:bodyPr/>
          <a:lstStyle/>
          <a:p>
            <a:pPr eaLnBrk="0" hangingPunct="0">
              <a:spcBef>
                <a:spcPct val="20000"/>
              </a:spcBef>
            </a:pPr>
            <a:r>
              <a:rPr lang="fr-FR" altLang="fr-FR" sz="1800" b="1" i="0">
                <a:solidFill>
                  <a:srgbClr val="FF0000"/>
                </a:solidFill>
                <a:latin typeface="Comic Sans MS" pitchFamily="66" charset="0"/>
              </a:rPr>
              <a:t>Habilitation Unité de Production par Unité de Production : </a:t>
            </a:r>
          </a:p>
          <a:p>
            <a:pPr eaLnBrk="0" hangingPunct="0">
              <a:spcBef>
                <a:spcPct val="20000"/>
              </a:spcBef>
              <a:buFontTx/>
              <a:buChar char="-"/>
            </a:pPr>
            <a:r>
              <a:rPr lang="fr-FR" altLang="fr-FR" sz="1800" i="0">
                <a:latin typeface="Comic Sans MS" pitchFamily="66" charset="0"/>
              </a:rPr>
              <a:t>Locaux physiques</a:t>
            </a:r>
          </a:p>
          <a:p>
            <a:pPr eaLnBrk="0" hangingPunct="0">
              <a:spcBef>
                <a:spcPct val="20000"/>
              </a:spcBef>
              <a:buFontTx/>
              <a:buChar char="-"/>
            </a:pPr>
            <a:r>
              <a:rPr lang="fr-FR" altLang="fr-FR" sz="1800" i="0">
                <a:latin typeface="Comic Sans MS" pitchFamily="66" charset="0"/>
              </a:rPr>
              <a:t>Équipements</a:t>
            </a:r>
          </a:p>
          <a:p>
            <a:pPr eaLnBrk="0" hangingPunct="0">
              <a:spcBef>
                <a:spcPct val="20000"/>
              </a:spcBef>
              <a:buFontTx/>
              <a:buChar char="-"/>
            </a:pPr>
            <a:r>
              <a:rPr lang="fr-FR" altLang="fr-FR" sz="1800" i="0">
                <a:latin typeface="Comic Sans MS" pitchFamily="66" charset="0"/>
              </a:rPr>
              <a:t>Conditions d’exploitation</a:t>
            </a:r>
          </a:p>
          <a:p>
            <a:pPr eaLnBrk="0" hangingPunct="0">
              <a:spcBef>
                <a:spcPct val="20000"/>
              </a:spcBef>
              <a:buFontTx/>
              <a:buChar char="-"/>
            </a:pPr>
            <a:r>
              <a:rPr lang="fr-FR" altLang="fr-FR" sz="1800" i="0">
                <a:latin typeface="Comic Sans MS" pitchFamily="66" charset="0"/>
              </a:rPr>
              <a:t>Contrôles de laboratoire (matière-première et produits)</a:t>
            </a:r>
          </a:p>
          <a:p>
            <a:pPr eaLnBrk="0" hangingPunct="0">
              <a:spcBef>
                <a:spcPct val="20000"/>
              </a:spcBef>
            </a:pPr>
            <a:r>
              <a:rPr lang="fr-FR" altLang="fr-FR" sz="1800" i="0">
                <a:latin typeface="Comic Sans MS" pitchFamily="66" charset="0"/>
              </a:rPr>
              <a:t>-   Organigramme opérationnel</a:t>
            </a:r>
          </a:p>
          <a:p>
            <a:pPr eaLnBrk="0" hangingPunct="0">
              <a:spcBef>
                <a:spcPct val="20000"/>
              </a:spcBef>
            </a:pPr>
            <a:r>
              <a:rPr lang="fr-FR" altLang="fr-FR" sz="1800" i="0">
                <a:latin typeface="Comic Sans MS" pitchFamily="66" charset="0"/>
              </a:rPr>
              <a:t>-  Processus technologiques</a:t>
            </a:r>
          </a:p>
          <a:p>
            <a:pPr eaLnBrk="0" hangingPunct="0">
              <a:spcBef>
                <a:spcPct val="20000"/>
              </a:spcBef>
            </a:pPr>
            <a:r>
              <a:rPr lang="fr-FR" altLang="fr-FR" sz="1800" i="0">
                <a:latin typeface="Comic Sans MS" pitchFamily="66" charset="0"/>
              </a:rPr>
              <a:t>- Systèmes de Qualité (GMP/ SSOP/HACCP, Normes ISO et autres)</a:t>
            </a:r>
          </a:p>
          <a:p>
            <a:pPr eaLnBrk="0" hangingPunct="0">
              <a:spcBef>
                <a:spcPct val="20000"/>
              </a:spcBef>
            </a:pPr>
            <a:r>
              <a:rPr lang="fr-FR" altLang="fr-FR" sz="1800" b="1" i="0">
                <a:solidFill>
                  <a:srgbClr val="FF0000"/>
                </a:solidFill>
                <a:latin typeface="Comic Sans MS" pitchFamily="66" charset="0"/>
              </a:rPr>
              <a:t>Habilitation Système : </a:t>
            </a:r>
          </a:p>
          <a:p>
            <a:pPr eaLnBrk="0" hangingPunct="0">
              <a:spcBef>
                <a:spcPct val="20000"/>
              </a:spcBef>
            </a:pPr>
            <a:r>
              <a:rPr lang="fr-FR" altLang="fr-FR" sz="1800" b="1" i="0">
                <a:solidFill>
                  <a:srgbClr val="FF0000"/>
                </a:solidFill>
                <a:latin typeface="Comic Sans MS" pitchFamily="66" charset="0"/>
              </a:rPr>
              <a:t> </a:t>
            </a:r>
            <a:r>
              <a:rPr lang="fr-FR" altLang="fr-FR" sz="1800" b="1" i="0">
                <a:solidFill>
                  <a:srgbClr val="000000"/>
                </a:solidFill>
                <a:latin typeface="Comic Sans MS" pitchFamily="66" charset="0"/>
              </a:rPr>
              <a:t>-</a:t>
            </a:r>
            <a:r>
              <a:rPr lang="fr-FR" altLang="fr-FR" sz="1800" i="0">
                <a:solidFill>
                  <a:srgbClr val="000000"/>
                </a:solidFill>
                <a:latin typeface="Comic Sans MS" pitchFamily="66" charset="0"/>
              </a:rPr>
              <a:t>On recherche une équivalence entre les deux systèmes d’inspection sanitaire</a:t>
            </a:r>
          </a:p>
        </p:txBody>
      </p:sp>
      <p:sp>
        <p:nvSpPr>
          <p:cNvPr id="23554" name="CaixaDeTexto 1"/>
          <p:cNvSpPr txBox="1">
            <a:spLocks noChangeArrowheads="1"/>
          </p:cNvSpPr>
          <p:nvPr/>
        </p:nvSpPr>
        <p:spPr bwMode="auto">
          <a:xfrm>
            <a:off x="179388" y="549275"/>
            <a:ext cx="8280400" cy="461963"/>
          </a:xfrm>
          <a:prstGeom prst="rect">
            <a:avLst/>
          </a:prstGeom>
          <a:noFill/>
          <a:ln w="9525">
            <a:noFill/>
            <a:miter lim="800000"/>
            <a:headEnd/>
            <a:tailEnd/>
          </a:ln>
        </p:spPr>
        <p:txBody>
          <a:bodyPr>
            <a:spAutoFit/>
          </a:bodyPr>
          <a:lstStyle/>
          <a:p>
            <a:pPr eaLnBrk="0" hangingPunct="0">
              <a:spcBef>
                <a:spcPct val="20000"/>
              </a:spcBef>
            </a:pPr>
            <a:r>
              <a:rPr lang="fr-FR" altLang="fr-FR" b="1" i="0">
                <a:solidFill>
                  <a:schemeClr val="accent2"/>
                </a:solidFill>
                <a:latin typeface="Comic Sans MS" pitchFamily="66" charset="0"/>
              </a:rPr>
              <a:t>PROCÉDURE D’HABILITATION BRÉSILIENNE</a:t>
            </a:r>
          </a:p>
        </p:txBody>
      </p:sp>
      <p:pic>
        <p:nvPicPr>
          <p:cNvPr id="23555"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Grp="1" noChangeAspect="1" noChangeArrowheads="1"/>
          </p:cNvPicPr>
          <p:nvPr>
            <p:ph/>
          </p:nvPr>
        </p:nvPicPr>
        <p:blipFill>
          <a:blip r:embed="rId2"/>
          <a:srcRect/>
          <a:stretch>
            <a:fillRect/>
          </a:stretch>
        </p:blipFill>
        <p:spPr>
          <a:xfrm>
            <a:off x="7938" y="1135063"/>
            <a:ext cx="9144000" cy="4618037"/>
          </a:xfrm>
        </p:spPr>
      </p:pic>
      <p:sp>
        <p:nvSpPr>
          <p:cNvPr id="64514" name="Text Box 3"/>
          <p:cNvSpPr txBox="1">
            <a:spLocks noChangeArrowheads="1"/>
          </p:cNvSpPr>
          <p:nvPr/>
        </p:nvSpPr>
        <p:spPr bwMode="auto">
          <a:xfrm>
            <a:off x="303213" y="973138"/>
            <a:ext cx="8688387" cy="646112"/>
          </a:xfrm>
          <a:prstGeom prst="rect">
            <a:avLst/>
          </a:prstGeom>
          <a:noFill/>
          <a:ln w="9525">
            <a:noFill/>
            <a:miter lim="800000"/>
            <a:headEnd/>
            <a:tailEnd/>
          </a:ln>
        </p:spPr>
        <p:txBody>
          <a:bodyPr>
            <a:spAutoFit/>
          </a:bodyPr>
          <a:lstStyle/>
          <a:p>
            <a:r>
              <a:rPr lang="fr-FR" altLang="fr-FR" sz="1800" i="0">
                <a:latin typeface="Comic Sans MS" pitchFamily="66" charset="0"/>
              </a:rPr>
              <a:t>Contient 2 ensembles de 88g de dessert lacté goût chocolat et</a:t>
            </a:r>
          </a:p>
          <a:p>
            <a:r>
              <a:rPr lang="fr-FR" altLang="fr-FR" sz="1800" i="0">
                <a:latin typeface="Comic Sans MS" pitchFamily="66" charset="0"/>
              </a:rPr>
              <a:t>12g de céréales de riz enrobés de chocolat</a:t>
            </a:r>
          </a:p>
        </p:txBody>
      </p:sp>
      <p:sp>
        <p:nvSpPr>
          <p:cNvPr id="64515" name="Line 4"/>
          <p:cNvSpPr>
            <a:spLocks noChangeShapeType="1"/>
          </p:cNvSpPr>
          <p:nvPr/>
        </p:nvSpPr>
        <p:spPr bwMode="auto">
          <a:xfrm>
            <a:off x="5935663" y="1412875"/>
            <a:ext cx="288925" cy="1068388"/>
          </a:xfrm>
          <a:prstGeom prst="line">
            <a:avLst/>
          </a:prstGeom>
          <a:noFill/>
          <a:ln w="50800">
            <a:solidFill>
              <a:schemeClr val="tx1"/>
            </a:solidFill>
            <a:round/>
            <a:headEnd/>
            <a:tailEnd type="triangle" w="med" len="med"/>
          </a:ln>
        </p:spPr>
        <p:txBody>
          <a:bodyPr/>
          <a:lstStyle/>
          <a:p>
            <a:endParaRPr lang="fr-FR"/>
          </a:p>
        </p:txBody>
      </p:sp>
      <p:sp>
        <p:nvSpPr>
          <p:cNvPr id="64516" name="Text Box 5"/>
          <p:cNvSpPr txBox="1">
            <a:spLocks noChangeArrowheads="1"/>
          </p:cNvSpPr>
          <p:nvPr/>
        </p:nvSpPr>
        <p:spPr bwMode="auto">
          <a:xfrm>
            <a:off x="107950" y="5487988"/>
            <a:ext cx="8883650" cy="641350"/>
          </a:xfrm>
          <a:prstGeom prst="rect">
            <a:avLst/>
          </a:prstGeom>
          <a:noFill/>
          <a:ln w="9525">
            <a:noFill/>
            <a:miter lim="800000"/>
            <a:headEnd/>
            <a:tailEnd/>
          </a:ln>
        </p:spPr>
        <p:txBody>
          <a:bodyPr>
            <a:spAutoFit/>
          </a:bodyPr>
          <a:lstStyle/>
          <a:p>
            <a:r>
              <a:rPr lang="fr-FR" altLang="fr-FR" sz="1800" i="0">
                <a:latin typeface="Comic Sans MS" pitchFamily="66" charset="0"/>
              </a:rPr>
              <a:t>Dénomination de vente : Dessert Lacté Crémeux goût Chocolat aux Céréales goût Chocolat</a:t>
            </a:r>
          </a:p>
        </p:txBody>
      </p:sp>
      <p:sp>
        <p:nvSpPr>
          <p:cNvPr id="64517" name="Line 6"/>
          <p:cNvSpPr>
            <a:spLocks noChangeShapeType="1"/>
          </p:cNvSpPr>
          <p:nvPr/>
        </p:nvSpPr>
        <p:spPr bwMode="auto">
          <a:xfrm flipV="1">
            <a:off x="4986338" y="3573463"/>
            <a:ext cx="1008062" cy="1944687"/>
          </a:xfrm>
          <a:prstGeom prst="line">
            <a:avLst/>
          </a:prstGeom>
          <a:noFill/>
          <a:ln w="50800">
            <a:solidFill>
              <a:schemeClr val="tx1"/>
            </a:solidFill>
            <a:round/>
            <a:headEnd/>
            <a:tailEnd type="triangle" w="med" len="med"/>
          </a:ln>
        </p:spPr>
        <p:txBody>
          <a:bodyPr/>
          <a:lstStyle/>
          <a:p>
            <a:endParaRPr lang="fr-FR"/>
          </a:p>
        </p:txBody>
      </p:sp>
      <p:sp>
        <p:nvSpPr>
          <p:cNvPr id="64518" name="Line 7"/>
          <p:cNvSpPr>
            <a:spLocks noChangeShapeType="1"/>
          </p:cNvSpPr>
          <p:nvPr/>
        </p:nvSpPr>
        <p:spPr bwMode="auto">
          <a:xfrm flipV="1">
            <a:off x="1042988" y="3357563"/>
            <a:ext cx="3816350" cy="1079500"/>
          </a:xfrm>
          <a:prstGeom prst="line">
            <a:avLst/>
          </a:prstGeom>
          <a:noFill/>
          <a:ln w="1270000">
            <a:solidFill>
              <a:srgbClr val="000080"/>
            </a:solidFill>
            <a:round/>
            <a:headEnd/>
            <a:tailEnd/>
          </a:ln>
        </p:spPr>
        <p:txBody>
          <a:bodyPr/>
          <a:lstStyle/>
          <a:p>
            <a:endParaRPr lang="fr-FR"/>
          </a:p>
        </p:txBody>
      </p:sp>
      <p:sp>
        <p:nvSpPr>
          <p:cNvPr id="2" name="CaixaDeTexto 1"/>
          <p:cNvSpPr txBox="1"/>
          <p:nvPr/>
        </p:nvSpPr>
        <p:spPr>
          <a:xfrm>
            <a:off x="295275" y="115888"/>
            <a:ext cx="8424863" cy="646112"/>
          </a:xfrm>
          <a:prstGeom prst="rect">
            <a:avLst/>
          </a:prstGeom>
          <a:noFill/>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3. CONTENU NET</a:t>
            </a:r>
            <a:r>
              <a:rPr lang="fr-FR" altLang="fr-FR" sz="1200" b="1" i="0" dirty="0" smtClean="0">
                <a:solidFill>
                  <a:schemeClr val="accent2"/>
                </a:solidFill>
                <a:latin typeface="Comic Sans MS" panose="030F0702030302020204" pitchFamily="66" charset="0"/>
                <a:cs typeface="+mn-cs"/>
              </a:rPr>
              <a:t>(exemples d’emballages multiples</a:t>
            </a:r>
            <a:r>
              <a:rPr lang="pt-BR" altLang="fr-FR" sz="1200" b="1" i="0" dirty="0" smtClean="0">
                <a:solidFill>
                  <a:schemeClr val="accent2"/>
                </a:solidFill>
                <a:latin typeface="Comic Sans MS" panose="030F0702030302020204" pitchFamily="66" charset="0"/>
                <a:cs typeface="+mn-cs"/>
              </a:rPr>
              <a:t>)</a:t>
            </a:r>
            <a:endParaRPr lang="pt-BR" altLang="fr-FR" sz="1200" b="1" i="0" dirty="0" smtClean="0">
              <a:solidFill>
                <a:schemeClr val="tx2"/>
              </a:solidFill>
              <a:effectLst>
                <a:outerShdw blurRad="38100" dist="38100" dir="2700000" algn="tl">
                  <a:srgbClr val="C0C0C0"/>
                </a:outerShdw>
              </a:effectLst>
              <a:cs typeface="+mn-cs"/>
            </a:endParaRPr>
          </a:p>
        </p:txBody>
      </p:sp>
      <p:pic>
        <p:nvPicPr>
          <p:cNvPr id="64520" name="Picture 27" descr="barrado.jpg"/>
          <p:cNvPicPr>
            <a:picLocks noChangeAspect="1"/>
          </p:cNvPicPr>
          <p:nvPr/>
        </p:nvPicPr>
        <p:blipFill>
          <a:blip r:embed="rId3"/>
          <a:srcRect/>
          <a:stretch>
            <a:fillRect/>
          </a:stretch>
        </p:blipFill>
        <p:spPr bwMode="auto">
          <a:xfrm>
            <a:off x="0" y="6092825"/>
            <a:ext cx="914400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4" name="Group 22"/>
          <p:cNvGraphicFramePr>
            <a:graphicFrameLocks noGrp="1"/>
          </p:cNvGraphicFramePr>
          <p:nvPr>
            <p:ph/>
          </p:nvPr>
        </p:nvGraphicFramePr>
        <p:xfrm>
          <a:off x="395288" y="1989138"/>
          <a:ext cx="8229600" cy="3941762"/>
        </p:xfrm>
        <a:graphic>
          <a:graphicData uri="http://schemas.openxmlformats.org/drawingml/2006/table">
            <a:tbl>
              <a:tblPr/>
              <a:tblGrid>
                <a:gridCol w="5689600"/>
                <a:gridCol w="2540000"/>
              </a:tblGrid>
              <a:tr h="36571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dirty="0" smtClean="0">
                          <a:ln>
                            <a:noFill/>
                          </a:ln>
                          <a:solidFill>
                            <a:schemeClr val="bg1"/>
                          </a:solidFill>
                          <a:effectLst/>
                          <a:latin typeface="Arial" panose="020B0604020202020204" pitchFamily="34" charset="0"/>
                          <a:ea typeface="MS PGothic" panose="020B0600070205080204" pitchFamily="34" charset="-128"/>
                        </a:rPr>
                        <a:t>PRODUIT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1" i="0" u="none" strike="noStrike" cap="none" normalizeH="0" baseline="0" noProof="0" smtClean="0">
                          <a:ln>
                            <a:noFill/>
                          </a:ln>
                          <a:solidFill>
                            <a:schemeClr val="bg1"/>
                          </a:solidFill>
                          <a:effectLst/>
                          <a:latin typeface="Arial" panose="020B0604020202020204" pitchFamily="34" charset="0"/>
                          <a:ea typeface="MS PGothic" panose="020B0600070205080204" pitchFamily="34" charset="-128"/>
                        </a:rPr>
                        <a:t>UNITE LEGALE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22316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Laits fermentés, yaourts, lait </a:t>
                      </a:r>
                      <a:r>
                        <a:rPr kumimoji="0" lang="fr-FR" altLang="fr-FR" sz="1800" b="0" i="0" u="none" strike="noStrike" cap="none" normalizeH="0" baseline="0" noProof="0" dirty="0" err="1" smtClean="0">
                          <a:ln>
                            <a:noFill/>
                          </a:ln>
                          <a:solidFill>
                            <a:schemeClr val="tx1"/>
                          </a:solidFill>
                          <a:effectLst/>
                          <a:latin typeface="Arial" panose="020B0604020202020204" pitchFamily="34" charset="0"/>
                          <a:ea typeface="MS PGothic" panose="020B0600070205080204" pitchFamily="34" charset="-128"/>
                        </a:rPr>
                        <a:t>géléifié</a:t>
                      </a: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 lait concentré, lait évaporé ou concentré, crème de lait, confiture de lait, dessert lacté</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Fromages et similaires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Boisson lactée fermentée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Masse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39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Laits fluides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Arial" panose="020B0604020202020204" pitchFamily="34" charset="0"/>
                          <a:ea typeface="MS PGothic" panose="020B0600070205080204" pitchFamily="34" charset="-128"/>
                        </a:rPr>
                        <a:t>Boisson lactée UHT/ pasteurisée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Arial" panose="020B0604020202020204" pitchFamily="34" charset="0"/>
                          <a:ea typeface="MS PGothic" panose="020B0600070205080204" pitchFamily="34" charset="-128"/>
                        </a:rPr>
                        <a:t>Volume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1" name="Text Box 16"/>
          <p:cNvSpPr txBox="1">
            <a:spLocks noChangeArrowheads="1"/>
          </p:cNvSpPr>
          <p:nvPr/>
        </p:nvSpPr>
        <p:spPr bwMode="auto">
          <a:xfrm>
            <a:off x="519113" y="1144588"/>
            <a:ext cx="184150" cy="366712"/>
          </a:xfrm>
          <a:prstGeom prst="rect">
            <a:avLst/>
          </a:prstGeom>
          <a:noFill/>
          <a:ln w="9525">
            <a:noFill/>
            <a:miter lim="800000"/>
            <a:headEnd/>
            <a:tailEnd/>
          </a:ln>
        </p:spPr>
        <p:txBody>
          <a:bodyPr wrap="none">
            <a:spAutoFit/>
          </a:bodyPr>
          <a:lstStyle/>
          <a:p>
            <a:endParaRPr lang="en-US" altLang="fr-FR" sz="1800" i="0"/>
          </a:p>
        </p:txBody>
      </p:sp>
      <p:sp>
        <p:nvSpPr>
          <p:cNvPr id="65552" name="Text Box 17"/>
          <p:cNvSpPr txBox="1">
            <a:spLocks noChangeArrowheads="1"/>
          </p:cNvSpPr>
          <p:nvPr/>
        </p:nvSpPr>
        <p:spPr bwMode="auto">
          <a:xfrm>
            <a:off x="376238" y="1000125"/>
            <a:ext cx="184150" cy="366713"/>
          </a:xfrm>
          <a:prstGeom prst="rect">
            <a:avLst/>
          </a:prstGeom>
          <a:noFill/>
          <a:ln w="9525">
            <a:noFill/>
            <a:miter lim="800000"/>
            <a:headEnd/>
            <a:tailEnd/>
          </a:ln>
        </p:spPr>
        <p:txBody>
          <a:bodyPr wrap="none">
            <a:spAutoFit/>
          </a:bodyPr>
          <a:lstStyle/>
          <a:p>
            <a:endParaRPr lang="en-US" altLang="fr-FR" sz="1800" i="0"/>
          </a:p>
        </p:txBody>
      </p:sp>
      <p:sp>
        <p:nvSpPr>
          <p:cNvPr id="65553" name="Rectangle 18"/>
          <p:cNvSpPr>
            <a:spLocks noChangeArrowheads="1"/>
          </p:cNvSpPr>
          <p:nvPr/>
        </p:nvSpPr>
        <p:spPr bwMode="auto">
          <a:xfrm>
            <a:off x="323850" y="1125538"/>
            <a:ext cx="8208963" cy="904875"/>
          </a:xfrm>
          <a:prstGeom prst="rect">
            <a:avLst/>
          </a:prstGeom>
          <a:noFill/>
          <a:ln w="9525">
            <a:noFill/>
            <a:miter lim="800000"/>
            <a:headEnd/>
            <a:tailEnd/>
          </a:ln>
        </p:spPr>
        <p:txBody>
          <a:bodyPr>
            <a:spAutoFit/>
          </a:bodyPr>
          <a:lstStyle/>
          <a:p>
            <a:pPr>
              <a:spcBef>
                <a:spcPct val="20000"/>
              </a:spcBef>
              <a:buClr>
                <a:schemeClr val="tx1"/>
              </a:buClr>
            </a:pPr>
            <a:r>
              <a:rPr lang="fr-FR" altLang="fr-FR" i="0">
                <a:solidFill>
                  <a:srgbClr val="FF0000"/>
                </a:solidFill>
                <a:latin typeface="Comic Sans MS" pitchFamily="66" charset="0"/>
              </a:rPr>
              <a:t>Décret INMETRO nº 067, du 31/03/1989</a:t>
            </a:r>
          </a:p>
          <a:p>
            <a:pPr>
              <a:spcBef>
                <a:spcPct val="20000"/>
              </a:spcBef>
              <a:buClr>
                <a:schemeClr val="tx1"/>
              </a:buClr>
            </a:pPr>
            <a:r>
              <a:rPr lang="fr-FR" altLang="fr-FR" i="0">
                <a:solidFill>
                  <a:srgbClr val="FF0000"/>
                </a:solidFill>
                <a:latin typeface="Comic Sans MS" pitchFamily="66" charset="0"/>
              </a:rPr>
              <a:t>Mémo nº 07/2009/DILEI/DIPOA, du</a:t>
            </a:r>
            <a:r>
              <a:rPr lang="pt-BR" altLang="fr-FR" i="0">
                <a:solidFill>
                  <a:srgbClr val="FF0000"/>
                </a:solidFill>
                <a:latin typeface="Comic Sans MS" pitchFamily="66" charset="0"/>
              </a:rPr>
              <a:t> 26/01/2009</a:t>
            </a:r>
            <a:endParaRPr lang="pt-BR" altLang="fr-FR" sz="1800" i="0">
              <a:solidFill>
                <a:srgbClr val="FF0000"/>
              </a:solidFill>
              <a:latin typeface="Comic Sans MS" pitchFamily="66" charset="0"/>
            </a:endParaRPr>
          </a:p>
        </p:txBody>
      </p:sp>
      <p:sp>
        <p:nvSpPr>
          <p:cNvPr id="282643" name="Rectangle 19"/>
          <p:cNvSpPr>
            <a:spLocks noChangeArrowheads="1"/>
          </p:cNvSpPr>
          <p:nvPr/>
        </p:nvSpPr>
        <p:spPr bwMode="auto">
          <a:xfrm>
            <a:off x="468313" y="404813"/>
            <a:ext cx="8229600" cy="630237"/>
          </a:xfrm>
          <a:prstGeom prst="rect">
            <a:avLst/>
          </a:prstGeom>
          <a:noFill/>
          <a:ln>
            <a:noFill/>
          </a:ln>
          <a:effectLst/>
          <a:extLst/>
        </p:spPr>
        <p:txBody>
          <a:bodyPr/>
          <a:lstStyle/>
          <a:p>
            <a:pPr algn="ctr" eaLnBrk="0" hangingPunct="0">
              <a:defRPr/>
            </a:pPr>
            <a:endParaRPr lang="pt-BR" sz="2800" b="1" i="0" dirty="0">
              <a:solidFill>
                <a:schemeClr val="tx2"/>
              </a:solidFill>
              <a:effectLst>
                <a:outerShdw blurRad="38100" dist="38100" dir="2700000" algn="tl">
                  <a:srgbClr val="C0C0C0"/>
                </a:outerShdw>
              </a:effectLst>
              <a:ea typeface="+mn-ea"/>
              <a:cs typeface="+mn-cs"/>
            </a:endParaRPr>
          </a:p>
        </p:txBody>
      </p:sp>
      <p:sp>
        <p:nvSpPr>
          <p:cNvPr id="2" name="CaixaDeTexto 1"/>
          <p:cNvSpPr txBox="1"/>
          <p:nvPr/>
        </p:nvSpPr>
        <p:spPr>
          <a:xfrm>
            <a:off x="179388" y="404813"/>
            <a:ext cx="8518525" cy="646112"/>
          </a:xfrm>
          <a:prstGeom prst="rect">
            <a:avLst/>
          </a:prstGeom>
          <a:noFill/>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3. CONTENU NET </a:t>
            </a:r>
            <a:r>
              <a:rPr lang="fr-FR" altLang="fr-FR" sz="1800" b="1" i="0" dirty="0" smtClean="0">
                <a:solidFill>
                  <a:schemeClr val="accent2"/>
                </a:solidFill>
                <a:latin typeface="Comic Sans MS" panose="030F0702030302020204" pitchFamily="66" charset="0"/>
                <a:cs typeface="+mn-cs"/>
              </a:rPr>
              <a:t>(législation spécifique</a:t>
            </a:r>
            <a:r>
              <a:rPr lang="pt-BR" altLang="fr-FR" sz="1800" b="1" i="0" dirty="0" smtClean="0">
                <a:solidFill>
                  <a:schemeClr val="accent2"/>
                </a:solidFill>
                <a:latin typeface="Comic Sans MS" panose="030F0702030302020204" pitchFamily="66" charset="0"/>
                <a:cs typeface="+mn-cs"/>
              </a:rPr>
              <a:t>)</a:t>
            </a:r>
            <a:endParaRPr lang="pt-BR" altLang="fr-FR" sz="1800" b="1" i="0" dirty="0" smtClean="0">
              <a:solidFill>
                <a:schemeClr val="tx2"/>
              </a:solidFill>
              <a:effectLst>
                <a:outerShdw blurRad="38100" dist="38100" dir="2700000" algn="tl">
                  <a:srgbClr val="C0C0C0"/>
                </a:outerShdw>
              </a:effectLst>
              <a:cs typeface="+mn-cs"/>
            </a:endParaRPr>
          </a:p>
        </p:txBody>
      </p:sp>
      <p:pic>
        <p:nvPicPr>
          <p:cNvPr id="65556"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250825" y="981075"/>
            <a:ext cx="8642350" cy="5149850"/>
          </a:xfrm>
        </p:spPr>
        <p:txBody>
          <a:bodyPr/>
          <a:lstStyle/>
          <a:p>
            <a:pPr algn="just">
              <a:lnSpc>
                <a:spcPct val="150000"/>
              </a:lnSpc>
            </a:pPr>
            <a:r>
              <a:rPr lang="fr-FR" altLang="fr-FR" sz="2400" b="1" smtClean="0">
                <a:latin typeface="Comic Sans MS" pitchFamily="66" charset="0"/>
              </a:rPr>
              <a:t>Modification du contenu net : </a:t>
            </a:r>
            <a:r>
              <a:rPr lang="fr-FR" altLang="fr-FR" sz="2400" smtClean="0">
                <a:latin typeface="Comic Sans MS" pitchFamily="66" charset="0"/>
              </a:rPr>
              <a:t>minimum 3 mois</a:t>
            </a:r>
            <a:r>
              <a:rPr lang="fr-FR" altLang="fr-FR" sz="2600" smtClean="0">
                <a:latin typeface="Comic Sans MS" pitchFamily="66" charset="0"/>
              </a:rPr>
              <a:t>.</a:t>
            </a:r>
          </a:p>
          <a:p>
            <a:pPr algn="just">
              <a:lnSpc>
                <a:spcPct val="150000"/>
              </a:lnSpc>
              <a:buFontTx/>
              <a:buNone/>
            </a:pPr>
            <a:endParaRPr lang="fr-FR" altLang="fr-FR" sz="1700" smtClean="0">
              <a:latin typeface="Comic Sans MS" pitchFamily="66" charset="0"/>
            </a:endParaRPr>
          </a:p>
          <a:p>
            <a:pPr algn="just">
              <a:lnSpc>
                <a:spcPct val="150000"/>
              </a:lnSpc>
              <a:buClr>
                <a:schemeClr val="tx1"/>
              </a:buClr>
              <a:buSzPct val="50000"/>
            </a:pPr>
            <a:r>
              <a:rPr lang="fr-FR" altLang="fr-FR" sz="2400" b="1" smtClean="0">
                <a:solidFill>
                  <a:srgbClr val="FF0000"/>
                </a:solidFill>
                <a:latin typeface="Comic Sans MS" pitchFamily="66" charset="0"/>
              </a:rPr>
              <a:t>Décret MJ nº 81,du 23 janvier 2002 </a:t>
            </a:r>
            <a:r>
              <a:rPr lang="fr-FR" altLang="fr-FR" sz="2000" smtClean="0">
                <a:latin typeface="Comic Sans MS" pitchFamily="66" charset="0"/>
              </a:rPr>
              <a:t>(établit la règle pour l’information aux consommateurs sur le changement de quantité du produit commercialisé, sur l’emballage</a:t>
            </a:r>
            <a:r>
              <a:rPr lang="pt-BR" altLang="fr-FR" sz="2000" smtClean="0">
                <a:latin typeface="Comic Sans MS" pitchFamily="66" charset="0"/>
              </a:rPr>
              <a:t>).</a:t>
            </a:r>
          </a:p>
          <a:p>
            <a:pPr algn="just">
              <a:buClr>
                <a:schemeClr val="tx1"/>
              </a:buClr>
              <a:buSzPct val="50000"/>
              <a:buFont typeface="Wingdings" pitchFamily="2" charset="2"/>
              <a:buNone/>
            </a:pPr>
            <a:endParaRPr lang="pt-BR" altLang="fr-FR" sz="2000" smtClean="0"/>
          </a:p>
          <a:p>
            <a:pPr>
              <a:buClr>
                <a:schemeClr val="tx1"/>
              </a:buClr>
              <a:buSzPct val="50000"/>
              <a:buFont typeface="Wingdings" pitchFamily="2" charset="2"/>
              <a:buNone/>
            </a:pPr>
            <a:endParaRPr lang="pt-BR" altLang="fr-FR" sz="1800" smtClean="0"/>
          </a:p>
          <a:p>
            <a:pPr>
              <a:buClr>
                <a:schemeClr val="tx1"/>
              </a:buClr>
              <a:buSzPct val="50000"/>
              <a:buFont typeface="Wingdings" pitchFamily="2" charset="2"/>
              <a:buNone/>
            </a:pPr>
            <a:endParaRPr lang="pt-BR" altLang="fr-FR" sz="2200" smtClean="0"/>
          </a:p>
          <a:p>
            <a:pPr>
              <a:buClr>
                <a:schemeClr val="tx1"/>
              </a:buClr>
              <a:buSzPct val="50000"/>
              <a:buFont typeface="Wingdings" pitchFamily="2" charset="2"/>
              <a:buNone/>
            </a:pPr>
            <a:endParaRPr lang="pt-BR" altLang="fr-FR" sz="3000" smtClean="0"/>
          </a:p>
          <a:p>
            <a:pPr>
              <a:buClr>
                <a:schemeClr val="tx1"/>
              </a:buClr>
              <a:buSzPct val="50000"/>
              <a:buFont typeface="Wingdings" pitchFamily="2" charset="2"/>
              <a:buChar char="ü"/>
            </a:pPr>
            <a:endParaRPr lang="pt-BR" altLang="fr-FR" sz="3000" b="1" smtClean="0"/>
          </a:p>
        </p:txBody>
      </p:sp>
      <p:sp>
        <p:nvSpPr>
          <p:cNvPr id="284675" name="Rectangle 3"/>
          <p:cNvSpPr>
            <a:spLocks noChangeArrowheads="1"/>
          </p:cNvSpPr>
          <p:nvPr/>
        </p:nvSpPr>
        <p:spPr bwMode="auto">
          <a:xfrm>
            <a:off x="0" y="404813"/>
            <a:ext cx="8697913" cy="63023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3. CONTENU NET </a:t>
            </a:r>
            <a:r>
              <a:rPr lang="fr-FR" altLang="fr-FR" sz="1800" b="1" i="0" dirty="0" smtClean="0">
                <a:solidFill>
                  <a:schemeClr val="accent2"/>
                </a:solidFill>
                <a:latin typeface="Comic Sans MS" panose="030F0702030302020204" pitchFamily="66" charset="0"/>
                <a:cs typeface="+mn-cs"/>
              </a:rPr>
              <a:t>(législation spécifique</a:t>
            </a:r>
            <a:r>
              <a:rPr lang="pt-BR" altLang="fr-FR" sz="1800" b="1" i="0" dirty="0" smtClean="0">
                <a:solidFill>
                  <a:schemeClr val="accent2"/>
                </a:solidFill>
                <a:latin typeface="Comic Sans MS" panose="030F0702030302020204" pitchFamily="66" charset="0"/>
                <a:cs typeface="+mn-cs"/>
              </a:rPr>
              <a:t>)</a:t>
            </a:r>
            <a:endParaRPr lang="pt-BR" altLang="fr-FR" sz="1800" b="1" i="0" dirty="0" smtClean="0">
              <a:solidFill>
                <a:schemeClr val="tx2"/>
              </a:solidFill>
              <a:effectLst>
                <a:outerShdw blurRad="38100" dist="38100" dir="2700000" algn="tl">
                  <a:srgbClr val="C0C0C0"/>
                </a:outerShdw>
              </a:effectLst>
              <a:cs typeface="+mn-cs"/>
            </a:endParaRPr>
          </a:p>
          <a:p>
            <a:pPr algn="ctr" eaLnBrk="0" hangingPunct="0">
              <a:defRPr/>
            </a:pPr>
            <a:endParaRPr lang="pt-BR" altLang="fr-FR" sz="2800" b="1" i="0" dirty="0" smtClean="0">
              <a:solidFill>
                <a:schemeClr val="tx2"/>
              </a:solidFill>
              <a:effectLst>
                <a:outerShdw blurRad="38100" dist="38100" dir="2700000" algn="tl">
                  <a:srgbClr val="C0C0C0"/>
                </a:outerShdw>
              </a:effectLst>
              <a:cs typeface="+mn-cs"/>
            </a:endParaRPr>
          </a:p>
        </p:txBody>
      </p:sp>
      <p:pic>
        <p:nvPicPr>
          <p:cNvPr id="66563"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p:cNvPicPr>
            <a:picLocks noChangeAspect="1" noChangeArrowheads="1"/>
          </p:cNvPicPr>
          <p:nvPr/>
        </p:nvPicPr>
        <p:blipFill>
          <a:blip r:embed="rId2"/>
          <a:srcRect/>
          <a:stretch>
            <a:fillRect/>
          </a:stretch>
        </p:blipFill>
        <p:spPr bwMode="auto">
          <a:xfrm>
            <a:off x="647700" y="1985963"/>
            <a:ext cx="7848600" cy="2884487"/>
          </a:xfrm>
          <a:prstGeom prst="rect">
            <a:avLst/>
          </a:prstGeom>
          <a:noFill/>
          <a:ln w="9525">
            <a:noFill/>
            <a:miter lim="800000"/>
            <a:headEnd/>
            <a:tailEnd/>
          </a:ln>
        </p:spPr>
      </p:pic>
      <p:sp>
        <p:nvSpPr>
          <p:cNvPr id="67586" name="Text Box 6"/>
          <p:cNvSpPr txBox="1">
            <a:spLocks noChangeArrowheads="1"/>
          </p:cNvSpPr>
          <p:nvPr/>
        </p:nvSpPr>
        <p:spPr bwMode="auto">
          <a:xfrm>
            <a:off x="1625600" y="855663"/>
            <a:ext cx="6413500" cy="904875"/>
          </a:xfrm>
          <a:prstGeom prst="rect">
            <a:avLst/>
          </a:prstGeom>
          <a:noFill/>
          <a:ln w="9525">
            <a:noFill/>
            <a:miter lim="800000"/>
            <a:headEnd/>
            <a:tailEnd/>
          </a:ln>
        </p:spPr>
        <p:txBody>
          <a:bodyPr wrap="none">
            <a:spAutoFit/>
          </a:bodyPr>
          <a:lstStyle/>
          <a:p>
            <a:pPr marL="342900" indent="-342900" eaLnBrk="0" hangingPunct="0">
              <a:spcBef>
                <a:spcPct val="20000"/>
              </a:spcBef>
            </a:pPr>
            <a:r>
              <a:rPr lang="fr-FR" altLang="fr-FR" b="1" i="0">
                <a:latin typeface="Comic Sans MS" pitchFamily="66" charset="0"/>
              </a:rPr>
              <a:t>Quantité </a:t>
            </a:r>
            <a:r>
              <a:rPr lang="fr-FR" altLang="fr-FR" i="0">
                <a:latin typeface="Comic Sans MS" pitchFamily="66" charset="0"/>
              </a:rPr>
              <a:t>de produit </a:t>
            </a:r>
            <a:r>
              <a:rPr lang="fr-FR" altLang="fr-FR" b="1" i="0" u="sng">
                <a:latin typeface="Comic Sans MS" pitchFamily="66" charset="0"/>
              </a:rPr>
              <a:t>avant</a:t>
            </a:r>
            <a:r>
              <a:rPr lang="fr-FR" altLang="fr-FR" b="1" i="0">
                <a:latin typeface="Comic Sans MS" pitchFamily="66" charset="0"/>
              </a:rPr>
              <a:t> </a:t>
            </a:r>
            <a:r>
              <a:rPr lang="fr-FR" altLang="fr-FR" i="0">
                <a:latin typeface="Comic Sans MS" pitchFamily="66" charset="0"/>
              </a:rPr>
              <a:t>la modification</a:t>
            </a:r>
          </a:p>
          <a:p>
            <a:pPr marL="342900" indent="-342900" eaLnBrk="0" hangingPunct="0">
              <a:spcBef>
                <a:spcPct val="20000"/>
              </a:spcBef>
            </a:pPr>
            <a:r>
              <a:rPr lang="fr-FR" altLang="fr-FR" b="1" i="0">
                <a:latin typeface="Comic Sans MS" pitchFamily="66" charset="0"/>
              </a:rPr>
              <a:t>Quantité</a:t>
            </a:r>
            <a:r>
              <a:rPr lang="fr-FR" altLang="fr-FR" i="0">
                <a:latin typeface="Comic Sans MS" pitchFamily="66" charset="0"/>
              </a:rPr>
              <a:t> de produit </a:t>
            </a:r>
            <a:r>
              <a:rPr lang="fr-FR" altLang="fr-FR" b="1" i="0" u="sng">
                <a:latin typeface="Comic Sans MS" pitchFamily="66" charset="0"/>
              </a:rPr>
              <a:t>après</a:t>
            </a:r>
            <a:r>
              <a:rPr lang="fr-FR" altLang="fr-FR" i="0">
                <a:latin typeface="Comic Sans MS" pitchFamily="66" charset="0"/>
              </a:rPr>
              <a:t> la modification</a:t>
            </a:r>
          </a:p>
        </p:txBody>
      </p:sp>
      <p:sp>
        <p:nvSpPr>
          <p:cNvPr id="67587" name="Text Box 7"/>
          <p:cNvSpPr txBox="1">
            <a:spLocks noChangeArrowheads="1"/>
          </p:cNvSpPr>
          <p:nvPr/>
        </p:nvSpPr>
        <p:spPr bwMode="auto">
          <a:xfrm>
            <a:off x="604838" y="5059363"/>
            <a:ext cx="7974012" cy="461962"/>
          </a:xfrm>
          <a:prstGeom prst="rect">
            <a:avLst/>
          </a:prstGeom>
          <a:noFill/>
          <a:ln w="9525">
            <a:noFill/>
            <a:miter lim="800000"/>
            <a:headEnd/>
            <a:tailEnd/>
          </a:ln>
        </p:spPr>
        <p:txBody>
          <a:bodyPr wrap="none">
            <a:spAutoFit/>
          </a:bodyPr>
          <a:lstStyle/>
          <a:p>
            <a:pPr marL="342900" indent="-342900" eaLnBrk="0" hangingPunct="0">
              <a:spcBef>
                <a:spcPct val="20000"/>
              </a:spcBef>
            </a:pPr>
            <a:r>
              <a:rPr lang="fr-FR" altLang="fr-FR" i="0">
                <a:latin typeface="Comic Sans MS" pitchFamily="66" charset="0"/>
              </a:rPr>
              <a:t>Quantité réduite en </a:t>
            </a:r>
            <a:r>
              <a:rPr lang="fr-FR" altLang="fr-FR" b="1" i="0">
                <a:latin typeface="Comic Sans MS" pitchFamily="66" charset="0"/>
              </a:rPr>
              <a:t>valeur absolue </a:t>
            </a:r>
            <a:r>
              <a:rPr lang="fr-FR" altLang="fr-FR" i="0">
                <a:latin typeface="Comic Sans MS" pitchFamily="66" charset="0"/>
              </a:rPr>
              <a:t>et en </a:t>
            </a:r>
            <a:r>
              <a:rPr lang="fr-FR" altLang="fr-FR" b="1" i="0">
                <a:latin typeface="Comic Sans MS" pitchFamily="66" charset="0"/>
              </a:rPr>
              <a:t>pourcentage</a:t>
            </a:r>
          </a:p>
        </p:txBody>
      </p:sp>
      <p:sp>
        <p:nvSpPr>
          <p:cNvPr id="2" name="Retângulo 1"/>
          <p:cNvSpPr/>
          <p:nvPr/>
        </p:nvSpPr>
        <p:spPr>
          <a:xfrm>
            <a:off x="179388" y="0"/>
            <a:ext cx="8964612" cy="923925"/>
          </a:xfrm>
          <a:prstGeom prst="rect">
            <a:avLst/>
          </a:prstGeom>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600" b="1" i="0" dirty="0" smtClean="0">
                <a:solidFill>
                  <a:schemeClr val="accent2"/>
                </a:solidFill>
                <a:latin typeface="Comic Sans MS" panose="030F0702030302020204" pitchFamily="66" charset="0"/>
                <a:cs typeface="+mn-cs"/>
              </a:rPr>
              <a:t>3. CONTENU NET </a:t>
            </a:r>
            <a:br>
              <a:rPr lang="fr-FR" altLang="fr-FR" sz="3600" b="1" i="0" dirty="0" smtClean="0">
                <a:solidFill>
                  <a:schemeClr val="accent2"/>
                </a:solidFill>
                <a:latin typeface="Comic Sans MS" panose="030F0702030302020204" pitchFamily="66" charset="0"/>
                <a:cs typeface="+mn-cs"/>
              </a:rPr>
            </a:br>
            <a:r>
              <a:rPr lang="fr-FR" altLang="fr-FR" sz="1800" b="1" i="0" dirty="0" smtClean="0">
                <a:solidFill>
                  <a:schemeClr val="accent2"/>
                </a:solidFill>
                <a:latin typeface="Comic Sans MS" panose="030F0702030302020204" pitchFamily="66" charset="0"/>
                <a:cs typeface="+mn-cs"/>
              </a:rPr>
              <a:t>(exemple de modification du contenu pré-mesuré</a:t>
            </a:r>
            <a:r>
              <a:rPr lang="pt-BR" altLang="fr-FR" sz="1800" b="1" i="0" dirty="0" smtClean="0">
                <a:solidFill>
                  <a:schemeClr val="accent2"/>
                </a:solidFill>
                <a:latin typeface="Comic Sans MS" panose="030F0702030302020204" pitchFamily="66" charset="0"/>
                <a:cs typeface="+mn-cs"/>
              </a:rPr>
              <a:t>)</a:t>
            </a:r>
            <a:endParaRPr lang="pt-BR" altLang="fr-FR" b="1" i="0" dirty="0" smtClean="0">
              <a:solidFill>
                <a:schemeClr val="tx2"/>
              </a:solidFill>
              <a:effectLst>
                <a:outerShdw blurRad="38100" dist="38100" dir="2700000" algn="tl">
                  <a:srgbClr val="C0C0C0"/>
                </a:outerShdw>
              </a:effectLst>
              <a:cs typeface="+mn-cs"/>
            </a:endParaRPr>
          </a:p>
        </p:txBody>
      </p:sp>
      <p:pic>
        <p:nvPicPr>
          <p:cNvPr id="67589" name="Picture 27" descr="barrado.jpg"/>
          <p:cNvPicPr>
            <a:picLocks noChangeAspect="1"/>
          </p:cNvPicPr>
          <p:nvPr/>
        </p:nvPicPr>
        <p:blipFill>
          <a:blip r:embed="rId3"/>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body" idx="1"/>
          </p:nvPr>
        </p:nvSpPr>
        <p:spPr>
          <a:xfrm>
            <a:off x="14288" y="1268413"/>
            <a:ext cx="9129712" cy="5184775"/>
          </a:xfrm>
        </p:spPr>
        <p:txBody>
          <a:bodyPr/>
          <a:lstStyle/>
          <a:p>
            <a:pPr marL="0" indent="0" algn="just">
              <a:buFontTx/>
              <a:buNone/>
            </a:pPr>
            <a:r>
              <a:rPr lang="fr-FR" altLang="fr-FR" sz="2400" b="1" smtClean="0">
                <a:solidFill>
                  <a:srgbClr val="FF0000"/>
                </a:solidFill>
                <a:latin typeface="Comic Sans MS" pitchFamily="66" charset="0"/>
              </a:rPr>
              <a:t>Décret INMETRO nº 25/1986 – s’applique dans les cas suivants :</a:t>
            </a:r>
          </a:p>
          <a:p>
            <a:pPr marL="0" indent="0" algn="just">
              <a:buClr>
                <a:schemeClr val="tx1"/>
              </a:buClr>
              <a:buSzPct val="50000"/>
              <a:buFontTx/>
              <a:buNone/>
            </a:pPr>
            <a:r>
              <a:rPr lang="fr-FR" altLang="fr-FR" sz="2200" b="1" smtClean="0">
                <a:latin typeface="Comic Sans MS" pitchFamily="66" charset="0"/>
              </a:rPr>
              <a:t>                Fromages et fromages blancs </a:t>
            </a:r>
            <a:r>
              <a:rPr lang="fr-FR" altLang="fr-FR" sz="2200" smtClean="0">
                <a:latin typeface="Comic Sans MS" pitchFamily="66" charset="0"/>
              </a:rPr>
              <a:t>dont les quantités ne peuvent être standardisées et/ou pouvant perdre du poids de manière significative.</a:t>
            </a:r>
          </a:p>
          <a:p>
            <a:pPr marL="0" indent="0" algn="just">
              <a:buFontTx/>
              <a:buNone/>
            </a:pPr>
            <a:r>
              <a:rPr lang="fr-FR" altLang="fr-FR" sz="2200" smtClean="0">
                <a:latin typeface="Comic Sans MS" pitchFamily="66" charset="0"/>
              </a:rPr>
              <a:t>                        </a:t>
            </a:r>
            <a:r>
              <a:rPr lang="fr-FR" altLang="fr-FR" sz="2000" b="1" smtClean="0">
                <a:solidFill>
                  <a:srgbClr val="FF0000"/>
                </a:solidFill>
                <a:latin typeface="Comic Sans MS" pitchFamily="66" charset="0"/>
              </a:rPr>
              <a:t>– expressions utilisées :</a:t>
            </a:r>
          </a:p>
          <a:p>
            <a:pPr marL="0" indent="0" algn="just">
              <a:buClr>
                <a:schemeClr val="tx1"/>
              </a:buClr>
              <a:buSzPct val="50000"/>
              <a:buFont typeface="Wingdings" pitchFamily="2" charset="2"/>
              <a:buNone/>
            </a:pPr>
            <a:r>
              <a:rPr lang="fr-FR" altLang="fr-FR" sz="2000" b="1" smtClean="0">
                <a:latin typeface="Comic Sans MS" pitchFamily="66" charset="0"/>
              </a:rPr>
              <a:t>DOIT ÊTRE PESÉ EN PRÉSENCE DU CONSOMMATEUR</a:t>
            </a:r>
          </a:p>
          <a:p>
            <a:pPr marL="0" indent="0" algn="just">
              <a:buClr>
                <a:schemeClr val="tx1"/>
              </a:buClr>
              <a:buSzPct val="50000"/>
              <a:buFont typeface="Wingdings" pitchFamily="2" charset="2"/>
              <a:buNone/>
            </a:pPr>
            <a:r>
              <a:rPr lang="fr-FR" altLang="fr-FR" sz="2000" b="1" smtClean="0">
                <a:latin typeface="Comic Sans MS" pitchFamily="66" charset="0"/>
              </a:rPr>
              <a:t>POIDS DE L’EMBALLAGE ____ g</a:t>
            </a:r>
          </a:p>
          <a:p>
            <a:pPr marL="0" indent="0" algn="just">
              <a:buClr>
                <a:schemeClr val="tx1"/>
              </a:buClr>
              <a:buSzPct val="50000"/>
              <a:buFontTx/>
              <a:buNone/>
            </a:pPr>
            <a:r>
              <a:rPr lang="fr-FR" altLang="fr-FR" sz="2000" b="1" smtClean="0">
                <a:latin typeface="Comic Sans MS" pitchFamily="66" charset="0"/>
              </a:rPr>
              <a:t>            </a:t>
            </a:r>
            <a:r>
              <a:rPr lang="fr-FR" altLang="fr-FR" sz="2000" smtClean="0">
                <a:latin typeface="Comic Sans MS" pitchFamily="66" charset="0"/>
              </a:rPr>
              <a:t>L’indication de l’expression </a:t>
            </a:r>
            <a:r>
              <a:rPr lang="fr-FR" altLang="ja-JP" sz="2000" smtClean="0">
                <a:latin typeface="Comic Sans MS" pitchFamily="66" charset="0"/>
              </a:rPr>
              <a:t>“DOIT ÊTRE PESÉ EN PRÉSENCE DU CONSOMMATEUR” doit être inscrite de </a:t>
            </a:r>
            <a:r>
              <a:rPr lang="fr-FR" altLang="ja-JP" sz="2000" b="1" smtClean="0">
                <a:latin typeface="Comic Sans MS" pitchFamily="66" charset="0"/>
              </a:rPr>
              <a:t>manière visible et distincte des autres informations</a:t>
            </a:r>
            <a:r>
              <a:rPr lang="fr-FR" altLang="ja-JP" sz="2000" smtClean="0">
                <a:latin typeface="Comic Sans MS" pitchFamily="66" charset="0"/>
              </a:rPr>
              <a:t> ; il faut préciser en outre, </a:t>
            </a:r>
            <a:r>
              <a:rPr lang="fr-FR" altLang="ja-JP" sz="2000" u="sng" smtClean="0">
                <a:latin typeface="Comic Sans MS" pitchFamily="66" charset="0"/>
              </a:rPr>
              <a:t>dans les mêmes proportions, le poids de l’emballage,</a:t>
            </a:r>
            <a:r>
              <a:rPr lang="fr-FR" altLang="ja-JP" sz="2000" smtClean="0">
                <a:latin typeface="Comic Sans MS" pitchFamily="66" charset="0"/>
              </a:rPr>
              <a:t> en grammes, précédé de l’expression “POIDS DE L’EMBALLAGE”.</a:t>
            </a:r>
          </a:p>
          <a:p>
            <a:pPr marL="0" indent="0" algn="just">
              <a:buClr>
                <a:schemeClr val="tx1"/>
              </a:buClr>
              <a:buSzPct val="50000"/>
              <a:buFont typeface="Wingdings" pitchFamily="2" charset="2"/>
              <a:buNone/>
            </a:pPr>
            <a:endParaRPr lang="fr-FR" altLang="fr-FR" sz="2000" b="1" smtClean="0">
              <a:latin typeface="Comic Sans MS" pitchFamily="66" charset="0"/>
            </a:endParaRPr>
          </a:p>
          <a:p>
            <a:pPr marL="0" indent="0" algn="just">
              <a:buClr>
                <a:schemeClr val="tx1"/>
              </a:buClr>
              <a:buSzPct val="50000"/>
              <a:buFontTx/>
              <a:buNone/>
            </a:pPr>
            <a:endParaRPr lang="fr-FR" altLang="fr-FR" sz="2200" smtClean="0"/>
          </a:p>
          <a:p>
            <a:pPr marL="0" indent="0" algn="just">
              <a:buClr>
                <a:schemeClr val="tx1"/>
              </a:buClr>
              <a:buSzPct val="50000"/>
              <a:buFont typeface="Wingdings" pitchFamily="2" charset="2"/>
              <a:buNone/>
            </a:pPr>
            <a:endParaRPr lang="fr-FR" altLang="fr-FR" sz="2200" smtClean="0"/>
          </a:p>
          <a:p>
            <a:pPr marL="0" indent="0">
              <a:buClr>
                <a:schemeClr val="tx1"/>
              </a:buClr>
              <a:buSzPct val="50000"/>
              <a:buFont typeface="Wingdings" pitchFamily="2" charset="2"/>
              <a:buNone/>
            </a:pPr>
            <a:endParaRPr lang="fr-FR" altLang="fr-FR" sz="3000" smtClean="0"/>
          </a:p>
          <a:p>
            <a:pPr marL="0" indent="0">
              <a:buClr>
                <a:schemeClr val="tx1"/>
              </a:buClr>
              <a:buSzPct val="50000"/>
              <a:buFont typeface="Wingdings" pitchFamily="2" charset="2"/>
              <a:buChar char="ü"/>
            </a:pPr>
            <a:endParaRPr lang="fr-FR" altLang="fr-FR" sz="3000" b="1" smtClean="0"/>
          </a:p>
        </p:txBody>
      </p:sp>
      <p:sp>
        <p:nvSpPr>
          <p:cNvPr id="283651" name="Rectangle 3"/>
          <p:cNvSpPr>
            <a:spLocks noChangeArrowheads="1"/>
          </p:cNvSpPr>
          <p:nvPr/>
        </p:nvSpPr>
        <p:spPr bwMode="auto">
          <a:xfrm>
            <a:off x="107950" y="404813"/>
            <a:ext cx="8589963" cy="647700"/>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3. CONTENU NET </a:t>
            </a:r>
            <a:r>
              <a:rPr lang="fr-FR" altLang="fr-FR" sz="1800" b="1" i="0" dirty="0" smtClean="0">
                <a:solidFill>
                  <a:schemeClr val="accent2"/>
                </a:solidFill>
                <a:latin typeface="Comic Sans MS" panose="030F0702030302020204" pitchFamily="66" charset="0"/>
                <a:cs typeface="+mn-cs"/>
              </a:rPr>
              <a:t>(législation spécifique</a:t>
            </a:r>
            <a:r>
              <a:rPr lang="pt-BR" altLang="fr-FR" sz="1800" b="1" i="0" dirty="0" smtClean="0">
                <a:solidFill>
                  <a:schemeClr val="accent2"/>
                </a:solidFill>
                <a:latin typeface="Comic Sans MS" panose="030F0702030302020204" pitchFamily="66" charset="0"/>
                <a:cs typeface="+mn-cs"/>
              </a:rPr>
              <a:t>)</a:t>
            </a:r>
            <a:endParaRPr lang="pt-BR" altLang="fr-FR" sz="1800" b="1" i="0" dirty="0" smtClean="0">
              <a:solidFill>
                <a:schemeClr val="tx2"/>
              </a:solidFill>
              <a:effectLst>
                <a:outerShdw blurRad="38100" dist="38100" dir="2700000" algn="tl">
                  <a:srgbClr val="C0C0C0"/>
                </a:outerShdw>
              </a:effectLst>
              <a:cs typeface="+mn-cs"/>
            </a:endParaRPr>
          </a:p>
          <a:p>
            <a:pPr algn="ctr" eaLnBrk="0" hangingPunct="0">
              <a:defRPr/>
            </a:pPr>
            <a:endParaRPr lang="pt-BR" altLang="fr-FR" sz="2800" b="1" i="0" dirty="0" smtClean="0">
              <a:solidFill>
                <a:srgbClr val="FF0000"/>
              </a:solidFill>
              <a:effectLst>
                <a:outerShdw blurRad="38100" dist="38100" dir="2700000" algn="tl">
                  <a:srgbClr val="C0C0C0"/>
                </a:outerShdw>
              </a:effectLst>
              <a:cs typeface="+mn-cs"/>
            </a:endParaRPr>
          </a:p>
        </p:txBody>
      </p:sp>
      <p:pic>
        <p:nvPicPr>
          <p:cNvPr id="6861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xfrm>
            <a:off x="14288" y="1268413"/>
            <a:ext cx="9129712" cy="4824412"/>
          </a:xfrm>
        </p:spPr>
        <p:txBody>
          <a:bodyPr/>
          <a:lstStyle/>
          <a:p>
            <a:r>
              <a:rPr lang="fr-FR" altLang="fr-FR" sz="2400" smtClean="0">
                <a:latin typeface="Comic Sans MS" pitchFamily="66" charset="0"/>
              </a:rPr>
              <a:t>Le nom (raison sociale) du fabricant ou du producteur ou portionneur ou titulaire (propriétaire) de la marque</a:t>
            </a:r>
          </a:p>
          <a:p>
            <a:pPr>
              <a:buFontTx/>
              <a:buNone/>
            </a:pPr>
            <a:endParaRPr lang="fr-FR" altLang="fr-FR" sz="2400" smtClean="0">
              <a:latin typeface="Comic Sans MS" pitchFamily="66" charset="0"/>
            </a:endParaRPr>
          </a:p>
          <a:p>
            <a:r>
              <a:rPr lang="fr-FR" altLang="fr-FR" sz="2400" smtClean="0">
                <a:latin typeface="Comic Sans MS" pitchFamily="66" charset="0"/>
              </a:rPr>
              <a:t>Adresse complète (rue, nº, complément, etc.)</a:t>
            </a:r>
          </a:p>
          <a:p>
            <a:pPr>
              <a:buFontTx/>
              <a:buNone/>
            </a:pPr>
            <a:endParaRPr lang="fr-FR" altLang="fr-FR" sz="2400" smtClean="0">
              <a:latin typeface="Comic Sans MS" pitchFamily="66" charset="0"/>
            </a:endParaRPr>
          </a:p>
          <a:p>
            <a:r>
              <a:rPr lang="fr-FR" altLang="fr-FR" sz="2400" smtClean="0">
                <a:latin typeface="Comic Sans MS" pitchFamily="66" charset="0"/>
              </a:rPr>
              <a:t>Commune et pays d’origine</a:t>
            </a:r>
          </a:p>
          <a:p>
            <a:endParaRPr lang="fr-FR" altLang="fr-FR" sz="2400" smtClean="0">
              <a:latin typeface="Comic Sans MS" pitchFamily="66" charset="0"/>
            </a:endParaRPr>
          </a:p>
          <a:p>
            <a:r>
              <a:rPr lang="fr-FR" altLang="fr-FR" sz="2400" smtClean="0">
                <a:latin typeface="Comic Sans MS" pitchFamily="66" charset="0"/>
              </a:rPr>
              <a:t>Numéro d’enregistrement ou code d’identification de l’établissement fabricant auprès de l’organisme officiel compétent</a:t>
            </a:r>
          </a:p>
          <a:p>
            <a:pPr>
              <a:buClr>
                <a:schemeClr val="tx1"/>
              </a:buClr>
              <a:buSzPct val="50000"/>
              <a:buFont typeface="Wingdings" pitchFamily="2" charset="2"/>
              <a:buChar char="ü"/>
            </a:pPr>
            <a:r>
              <a:rPr lang="fr-FR" altLang="fr-FR" sz="2400" smtClean="0">
                <a:solidFill>
                  <a:srgbClr val="FF0000"/>
                </a:solidFill>
                <a:latin typeface="Comic Sans MS" pitchFamily="66" charset="0"/>
              </a:rPr>
              <a:t>Nom ou raison sociale et adresse de l’importateur</a:t>
            </a:r>
            <a:endParaRPr lang="fr-FR" altLang="fr-FR" sz="2400" b="1" smtClean="0">
              <a:solidFill>
                <a:srgbClr val="FF0000"/>
              </a:solidFill>
            </a:endParaRPr>
          </a:p>
        </p:txBody>
      </p:sp>
      <p:sp>
        <p:nvSpPr>
          <p:cNvPr id="283651" name="Rectangle 3"/>
          <p:cNvSpPr>
            <a:spLocks noChangeArrowheads="1"/>
          </p:cNvSpPr>
          <p:nvPr/>
        </p:nvSpPr>
        <p:spPr bwMode="auto">
          <a:xfrm>
            <a:off x="107950" y="404813"/>
            <a:ext cx="8785225" cy="647700"/>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pt-BR" altLang="fr-FR" sz="3600" b="1" i="0" dirty="0" smtClean="0">
                <a:solidFill>
                  <a:schemeClr val="accent2"/>
                </a:solidFill>
                <a:latin typeface="Comic Sans MS" panose="030F0702030302020204" pitchFamily="66" charset="0"/>
                <a:cs typeface="+mn-cs"/>
              </a:rPr>
              <a:t>4</a:t>
            </a:r>
            <a:r>
              <a:rPr lang="fr-FR" altLang="fr-FR" sz="3600" b="1" i="0" dirty="0" smtClean="0">
                <a:solidFill>
                  <a:schemeClr val="accent2"/>
                </a:solidFill>
                <a:latin typeface="Comic Sans MS" panose="030F0702030302020204" pitchFamily="66" charset="0"/>
                <a:cs typeface="+mn-cs"/>
              </a:rPr>
              <a:t>. IDENTIFICATION DE L’ORIGINE</a:t>
            </a:r>
            <a:endParaRPr lang="fr-FR" altLang="fr-FR" sz="1800" b="1" i="0" dirty="0" smtClean="0">
              <a:solidFill>
                <a:schemeClr val="tx2"/>
              </a:solidFill>
              <a:effectLst>
                <a:outerShdw blurRad="38100" dist="38100" dir="2700000" algn="tl">
                  <a:srgbClr val="C0C0C0"/>
                </a:outerShdw>
              </a:effectLst>
              <a:cs typeface="+mn-cs"/>
            </a:endParaRPr>
          </a:p>
          <a:p>
            <a:pPr algn="ctr" eaLnBrk="0" hangingPunct="0">
              <a:defRPr/>
            </a:pPr>
            <a:r>
              <a:rPr lang="pt-BR" altLang="fr-FR" sz="2800" b="1" i="0" dirty="0" smtClean="0">
                <a:solidFill>
                  <a:srgbClr val="FF0000"/>
                </a:solidFill>
                <a:effectLst>
                  <a:outerShdw blurRad="38100" dist="38100" dir="2700000" algn="tl">
                    <a:srgbClr val="C0C0C0"/>
                  </a:outerShdw>
                </a:effectLst>
                <a:cs typeface="+mn-cs"/>
              </a:rPr>
              <a:t> </a:t>
            </a:r>
          </a:p>
        </p:txBody>
      </p:sp>
      <p:pic>
        <p:nvPicPr>
          <p:cNvPr id="69635"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14288" y="1268413"/>
            <a:ext cx="8878887" cy="4060825"/>
          </a:xfrm>
        </p:spPr>
        <p:txBody>
          <a:bodyPr/>
          <a:lstStyle/>
          <a:p>
            <a:pPr marL="0" indent="0">
              <a:buFontTx/>
              <a:buNone/>
            </a:pPr>
            <a:r>
              <a:rPr lang="fr-FR" altLang="fr-FR" sz="2800" smtClean="0"/>
              <a:t>  </a:t>
            </a:r>
            <a:r>
              <a:rPr lang="fr-FR" altLang="fr-FR" sz="2800" smtClean="0">
                <a:latin typeface="Comic Sans MS" pitchFamily="66" charset="0"/>
              </a:rPr>
              <a:t>L’</a:t>
            </a:r>
            <a:r>
              <a:rPr lang="fr-FR" altLang="fr-FR" sz="2800" b="1" smtClean="0">
                <a:latin typeface="Comic Sans MS" pitchFamily="66" charset="0"/>
              </a:rPr>
              <a:t>une </a:t>
            </a:r>
            <a:r>
              <a:rPr lang="fr-FR" altLang="fr-FR" sz="2800" smtClean="0">
                <a:latin typeface="Comic Sans MS" pitchFamily="66" charset="0"/>
              </a:rPr>
              <a:t>des </a:t>
            </a:r>
            <a:r>
              <a:rPr lang="fr-FR" altLang="fr-FR" sz="2800" b="1" smtClean="0">
                <a:latin typeface="Comic Sans MS" pitchFamily="66" charset="0"/>
              </a:rPr>
              <a:t>expressions </a:t>
            </a:r>
            <a:r>
              <a:rPr lang="fr-FR" altLang="fr-FR" sz="2800" smtClean="0">
                <a:latin typeface="Comic Sans MS" pitchFamily="66" charset="0"/>
              </a:rPr>
              <a:t>suivantes doit être utilisée :</a:t>
            </a:r>
          </a:p>
          <a:p>
            <a:pPr marL="0" indent="0">
              <a:buFontTx/>
              <a:buNone/>
            </a:pPr>
            <a:r>
              <a:rPr lang="fr-FR" altLang="fr-FR" sz="2800" smtClean="0">
                <a:latin typeface="Comic Sans MS" pitchFamily="66" charset="0"/>
              </a:rPr>
              <a:t>       </a:t>
            </a:r>
            <a:r>
              <a:rPr lang="fr-FR" altLang="ja-JP" sz="2800" b="1" smtClean="0">
                <a:solidFill>
                  <a:srgbClr val="FF0000"/>
                </a:solidFill>
                <a:latin typeface="Comic Sans MS" pitchFamily="66" charset="0"/>
              </a:rPr>
              <a:t>“ Fabriqué en France”</a:t>
            </a:r>
          </a:p>
          <a:p>
            <a:pPr marL="0" indent="0">
              <a:buFontTx/>
              <a:buNone/>
            </a:pPr>
            <a:endParaRPr lang="fr-FR" altLang="fr-FR" sz="2800" b="1" smtClean="0">
              <a:solidFill>
                <a:srgbClr val="FF0000"/>
              </a:solidFill>
              <a:latin typeface="Comic Sans MS" pitchFamily="66" charset="0"/>
            </a:endParaRPr>
          </a:p>
          <a:p>
            <a:pPr marL="0" indent="0">
              <a:buFontTx/>
              <a:buNone/>
            </a:pPr>
            <a:r>
              <a:rPr lang="fr-FR" altLang="fr-FR" sz="2800" b="1" smtClean="0">
                <a:solidFill>
                  <a:srgbClr val="FF0000"/>
                </a:solidFill>
                <a:latin typeface="Comic Sans MS" pitchFamily="66" charset="0"/>
              </a:rPr>
              <a:t>      </a:t>
            </a:r>
            <a:r>
              <a:rPr lang="fr-FR" altLang="ja-JP" sz="2800" b="1" smtClean="0">
                <a:solidFill>
                  <a:srgbClr val="FF0000"/>
                </a:solidFill>
                <a:latin typeface="Comic Sans MS" pitchFamily="66" charset="0"/>
              </a:rPr>
              <a:t>“ Produit Français” </a:t>
            </a:r>
          </a:p>
          <a:p>
            <a:pPr marL="0" indent="0">
              <a:buFontTx/>
              <a:buNone/>
            </a:pPr>
            <a:endParaRPr lang="fr-FR" altLang="fr-FR" sz="2800" b="1" smtClean="0">
              <a:solidFill>
                <a:srgbClr val="FF0000"/>
              </a:solidFill>
              <a:latin typeface="Comic Sans MS" pitchFamily="66" charset="0"/>
            </a:endParaRPr>
          </a:p>
          <a:p>
            <a:pPr marL="0" indent="0">
              <a:buFontTx/>
              <a:buNone/>
            </a:pPr>
            <a:r>
              <a:rPr lang="fr-FR" altLang="fr-FR" sz="2800" b="1" smtClean="0">
                <a:solidFill>
                  <a:srgbClr val="FF0000"/>
                </a:solidFill>
                <a:latin typeface="Comic Sans MS" pitchFamily="66" charset="0"/>
              </a:rPr>
              <a:t>      </a:t>
            </a:r>
            <a:r>
              <a:rPr lang="fr-FR" altLang="ja-JP" sz="2800" b="1" smtClean="0">
                <a:solidFill>
                  <a:srgbClr val="FF0000"/>
                </a:solidFill>
                <a:latin typeface="Comic Sans MS" pitchFamily="66" charset="0"/>
              </a:rPr>
              <a:t>“Industrie Française</a:t>
            </a:r>
            <a:r>
              <a:rPr lang="pt-BR" altLang="ja-JP" sz="2800" b="1" smtClean="0">
                <a:solidFill>
                  <a:srgbClr val="FF0000"/>
                </a:solidFill>
                <a:latin typeface="Comic Sans MS" pitchFamily="66" charset="0"/>
              </a:rPr>
              <a:t>"</a:t>
            </a:r>
            <a:endParaRPr lang="pt-BR" altLang="ja-JP" sz="3000" b="1" smtClean="0">
              <a:solidFill>
                <a:srgbClr val="FF0000"/>
              </a:solidFill>
              <a:latin typeface="Comic Sans MS" pitchFamily="66" charset="0"/>
            </a:endParaRPr>
          </a:p>
          <a:p>
            <a:pPr marL="0" indent="0">
              <a:buClr>
                <a:schemeClr val="tx1"/>
              </a:buClr>
              <a:buSzPct val="50000"/>
              <a:buFont typeface="Wingdings" pitchFamily="2" charset="2"/>
              <a:buChar char="ü"/>
            </a:pPr>
            <a:endParaRPr lang="pt-BR" altLang="fr-FR" sz="3000" b="1" smtClean="0"/>
          </a:p>
        </p:txBody>
      </p:sp>
      <p:sp>
        <p:nvSpPr>
          <p:cNvPr id="283651" name="Rectangle 3"/>
          <p:cNvSpPr>
            <a:spLocks noChangeArrowheads="1"/>
          </p:cNvSpPr>
          <p:nvPr/>
        </p:nvSpPr>
        <p:spPr bwMode="auto">
          <a:xfrm>
            <a:off x="107950" y="404813"/>
            <a:ext cx="8856663" cy="647700"/>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pt-BR" altLang="fr-FR" sz="3600" b="1" i="0" dirty="0" smtClean="0">
                <a:solidFill>
                  <a:schemeClr val="accent2"/>
                </a:solidFill>
                <a:latin typeface="Comic Sans MS" panose="030F0702030302020204" pitchFamily="66" charset="0"/>
                <a:cs typeface="+mn-cs"/>
              </a:rPr>
              <a:t>4. </a:t>
            </a:r>
            <a:r>
              <a:rPr lang="fr-FR" altLang="fr-FR" sz="3600" b="1" i="0" dirty="0" smtClean="0">
                <a:solidFill>
                  <a:schemeClr val="accent2"/>
                </a:solidFill>
                <a:latin typeface="Comic Sans MS" panose="030F0702030302020204" pitchFamily="66" charset="0"/>
                <a:cs typeface="+mn-cs"/>
              </a:rPr>
              <a:t>IDENTIFICATION DE L’ORIGINE </a:t>
            </a:r>
            <a:endParaRPr lang="fr-FR" altLang="fr-FR" sz="1800" b="1" i="0" dirty="0" smtClean="0">
              <a:solidFill>
                <a:schemeClr val="tx2"/>
              </a:solidFill>
              <a:effectLst>
                <a:outerShdw blurRad="38100" dist="38100" dir="2700000" algn="tl">
                  <a:srgbClr val="C0C0C0"/>
                </a:outerShdw>
              </a:effectLst>
              <a:cs typeface="+mn-cs"/>
            </a:endParaRPr>
          </a:p>
          <a:p>
            <a:pPr algn="ctr" eaLnBrk="0" hangingPunct="0">
              <a:defRPr/>
            </a:pPr>
            <a:endParaRPr lang="pt-BR" altLang="fr-FR" sz="2800" b="1" i="0" dirty="0" smtClean="0">
              <a:solidFill>
                <a:srgbClr val="FF0000"/>
              </a:solidFill>
              <a:effectLst>
                <a:outerShdw blurRad="38100" dist="38100" dir="2700000" algn="tl">
                  <a:srgbClr val="C0C0C0"/>
                </a:outerShdw>
              </a:effectLst>
              <a:cs typeface="+mn-cs"/>
            </a:endParaRPr>
          </a:p>
        </p:txBody>
      </p:sp>
      <p:pic>
        <p:nvPicPr>
          <p:cNvPr id="7065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xfrm>
            <a:off x="14288" y="1484313"/>
            <a:ext cx="9129712" cy="3844925"/>
          </a:xfrm>
        </p:spPr>
        <p:txBody>
          <a:bodyPr/>
          <a:lstStyle/>
          <a:p>
            <a:pPr>
              <a:lnSpc>
                <a:spcPct val="150000"/>
              </a:lnSpc>
            </a:pPr>
            <a:r>
              <a:rPr lang="fr-FR" altLang="fr-FR" sz="2000" smtClean="0">
                <a:latin typeface="Comic Sans MS" pitchFamily="66" charset="0"/>
              </a:rPr>
              <a:t>Pour les produits exigeant </a:t>
            </a:r>
            <a:r>
              <a:rPr lang="fr-FR" altLang="fr-FR" sz="2000" smtClean="0">
                <a:solidFill>
                  <a:srgbClr val="FF0000"/>
                </a:solidFill>
                <a:latin typeface="Comic Sans MS" pitchFamily="66" charset="0"/>
              </a:rPr>
              <a:t>des conditions spéciales </a:t>
            </a:r>
            <a:r>
              <a:rPr lang="fr-FR" altLang="fr-FR" sz="2000" smtClean="0">
                <a:latin typeface="Comic Sans MS" pitchFamily="66" charset="0"/>
              </a:rPr>
              <a:t>de conservation</a:t>
            </a:r>
          </a:p>
          <a:p>
            <a:pPr lvl="1">
              <a:lnSpc>
                <a:spcPct val="150000"/>
              </a:lnSpc>
              <a:buClr>
                <a:schemeClr val="tx1"/>
              </a:buClr>
              <a:buSzPct val="55000"/>
              <a:buFont typeface="Wingdings" pitchFamily="2" charset="2"/>
              <a:buChar char="ü"/>
            </a:pPr>
            <a:r>
              <a:rPr lang="fr-FR" altLang="fr-FR" sz="2000" smtClean="0">
                <a:latin typeface="Comic Sans MS" pitchFamily="66" charset="0"/>
              </a:rPr>
              <a:t>Température minimum et maximum</a:t>
            </a:r>
          </a:p>
          <a:p>
            <a:pPr lvl="1">
              <a:lnSpc>
                <a:spcPct val="150000"/>
              </a:lnSpc>
              <a:buClr>
                <a:schemeClr val="tx1"/>
              </a:buClr>
              <a:buSzPct val="55000"/>
              <a:buFont typeface="Wingdings" pitchFamily="2" charset="2"/>
              <a:buChar char="ü"/>
            </a:pPr>
            <a:r>
              <a:rPr lang="fr-FR" altLang="fr-FR" sz="2000" smtClean="0">
                <a:latin typeface="Comic Sans MS" pitchFamily="66" charset="0"/>
              </a:rPr>
              <a:t>Température maximum– conforme au RTIQ spécifique</a:t>
            </a:r>
          </a:p>
          <a:p>
            <a:pPr lvl="1">
              <a:lnSpc>
                <a:spcPct val="150000"/>
              </a:lnSpc>
              <a:buClr>
                <a:schemeClr val="tx1"/>
              </a:buClr>
              <a:buSzPct val="55000"/>
              <a:buFont typeface="Wingdings" pitchFamily="2" charset="2"/>
              <a:buChar char="ü"/>
            </a:pPr>
            <a:r>
              <a:rPr lang="fr-FR" altLang="fr-FR" sz="2000" smtClean="0">
                <a:latin typeface="Comic Sans MS" pitchFamily="66" charset="0"/>
              </a:rPr>
              <a:t>Validité et mode d’emploi pour la conservation après l’ouverture de l’emballage</a:t>
            </a:r>
          </a:p>
          <a:p>
            <a:pPr lvl="1">
              <a:lnSpc>
                <a:spcPct val="150000"/>
              </a:lnSpc>
              <a:buClr>
                <a:schemeClr val="tx1"/>
              </a:buClr>
              <a:buSzPct val="55000"/>
              <a:buFont typeface="Wingdings" pitchFamily="2" charset="2"/>
              <a:buChar char="ü"/>
            </a:pPr>
            <a:r>
              <a:rPr lang="fr-FR" altLang="fr-FR" sz="2000" smtClean="0">
                <a:latin typeface="Comic Sans MS" pitchFamily="66" charset="0"/>
              </a:rPr>
              <a:t>Respecter les recommandations pour les produits conditionnés en boîtes de conserve</a:t>
            </a:r>
          </a:p>
        </p:txBody>
      </p:sp>
      <p:sp>
        <p:nvSpPr>
          <p:cNvPr id="283651" name="Rectangle 3"/>
          <p:cNvSpPr>
            <a:spLocks noChangeArrowheads="1"/>
          </p:cNvSpPr>
          <p:nvPr/>
        </p:nvSpPr>
        <p:spPr bwMode="auto">
          <a:xfrm>
            <a:off x="138113" y="188913"/>
            <a:ext cx="8589962" cy="71913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5. MODE DE CONSERVATION</a:t>
            </a:r>
          </a:p>
          <a:p>
            <a:pPr algn="ctr" eaLnBrk="0" hangingPunct="0">
              <a:defRPr/>
            </a:pPr>
            <a:r>
              <a:rPr lang="fr-FR" altLang="fr-FR" sz="1800" b="1" i="0" dirty="0" smtClean="0">
                <a:solidFill>
                  <a:schemeClr val="accent2"/>
                </a:solidFill>
                <a:latin typeface="Comic Sans MS" panose="030F0702030302020204" pitchFamily="66" charset="0"/>
                <a:cs typeface="+mn-cs"/>
              </a:rPr>
              <a:t>(avant et après ouverture du produit</a:t>
            </a:r>
            <a:r>
              <a:rPr lang="pt-BR" altLang="fr-FR" sz="1800" b="1" i="0" dirty="0" smtClean="0">
                <a:solidFill>
                  <a:schemeClr val="accent2"/>
                </a:solidFill>
                <a:latin typeface="Comic Sans MS" panose="030F0702030302020204" pitchFamily="66" charset="0"/>
                <a:cs typeface="+mn-cs"/>
              </a:rPr>
              <a:t>)</a:t>
            </a:r>
          </a:p>
          <a:p>
            <a:pPr eaLnBrk="0" hangingPunct="0">
              <a:defRPr/>
            </a:pPr>
            <a:r>
              <a:rPr lang="fr-FR" altLang="fr-FR" sz="1800" b="1" i="0" dirty="0" smtClean="0">
                <a:effectLst>
                  <a:outerShdw blurRad="38100" dist="38100" dir="2700000" algn="tl">
                    <a:srgbClr val="C0C0C0"/>
                  </a:outerShdw>
                </a:effectLst>
                <a:cs typeface="+mn-cs"/>
              </a:rPr>
              <a:t>. Respecter le mode de conservation tel qu’il est défini sur le </a:t>
            </a:r>
            <a:r>
              <a:rPr lang="fr-FR" altLang="fr-FR" sz="1800" b="1" i="0" dirty="0" err="1" smtClean="0">
                <a:effectLst>
                  <a:outerShdw blurRad="38100" dist="38100" dir="2700000" algn="tl">
                    <a:srgbClr val="C0C0C0"/>
                  </a:outerShdw>
                </a:effectLst>
                <a:cs typeface="+mn-cs"/>
              </a:rPr>
              <a:t>RTIQ</a:t>
            </a:r>
            <a:r>
              <a:rPr lang="fr-FR" altLang="fr-FR" sz="1800" b="1" i="0" dirty="0" smtClean="0">
                <a:effectLst>
                  <a:outerShdw blurRad="38100" dist="38100" dir="2700000" algn="tl">
                    <a:srgbClr val="C0C0C0"/>
                  </a:outerShdw>
                </a:effectLst>
                <a:cs typeface="+mn-cs"/>
              </a:rPr>
              <a:t> du produit</a:t>
            </a:r>
          </a:p>
          <a:p>
            <a:pPr algn="ctr" eaLnBrk="0" hangingPunct="0">
              <a:defRPr/>
            </a:pPr>
            <a:endParaRPr lang="fr-FR" altLang="fr-FR" sz="1800" b="1" i="0" dirty="0" smtClean="0">
              <a:effectLst>
                <a:outerShdw blurRad="38100" dist="38100" dir="2700000" algn="tl">
                  <a:srgbClr val="C0C0C0"/>
                </a:outerShdw>
              </a:effectLst>
              <a:cs typeface="+mn-cs"/>
            </a:endParaRPr>
          </a:p>
          <a:p>
            <a:pPr algn="ctr" eaLnBrk="0" hangingPunct="0">
              <a:defRPr/>
            </a:pPr>
            <a:endParaRPr lang="fr-FR" altLang="fr-FR" sz="1800" b="1" i="0" dirty="0" smtClean="0">
              <a:solidFill>
                <a:srgbClr val="FF0000"/>
              </a:solidFill>
              <a:effectLst>
                <a:outerShdw blurRad="38100" dist="38100" dir="2700000" algn="tl">
                  <a:srgbClr val="C0C0C0"/>
                </a:outerShdw>
              </a:effectLst>
              <a:cs typeface="+mn-cs"/>
            </a:endParaRPr>
          </a:p>
          <a:p>
            <a:pPr algn="ctr" eaLnBrk="0" hangingPunct="0">
              <a:defRPr/>
            </a:pPr>
            <a:endParaRPr lang="fr-FR" altLang="fr-FR" sz="1800" b="1" i="0" dirty="0" smtClean="0">
              <a:solidFill>
                <a:srgbClr val="FF0000"/>
              </a:solidFill>
              <a:effectLst>
                <a:outerShdw blurRad="38100" dist="38100" dir="2700000" algn="tl">
                  <a:srgbClr val="C0C0C0"/>
                </a:outerShdw>
              </a:effectLst>
              <a:cs typeface="+mn-cs"/>
            </a:endParaRPr>
          </a:p>
        </p:txBody>
      </p:sp>
      <p:sp>
        <p:nvSpPr>
          <p:cNvPr id="71683" name="Rectangle 5"/>
          <p:cNvSpPr>
            <a:spLocks noChangeArrowheads="1"/>
          </p:cNvSpPr>
          <p:nvPr/>
        </p:nvSpPr>
        <p:spPr bwMode="auto">
          <a:xfrm>
            <a:off x="2268538" y="4581525"/>
            <a:ext cx="4930775" cy="1606550"/>
          </a:xfrm>
          <a:prstGeom prst="rect">
            <a:avLst/>
          </a:prstGeom>
          <a:noFill/>
          <a:ln w="9525">
            <a:noFill/>
            <a:miter lim="800000"/>
            <a:headEnd/>
            <a:tailEnd/>
          </a:ln>
        </p:spPr>
        <p:txBody>
          <a:bodyPr>
            <a:spAutoFit/>
          </a:bodyPr>
          <a:lstStyle/>
          <a:p>
            <a:pPr marL="342900" indent="-342900" eaLnBrk="0" hangingPunct="0">
              <a:spcBef>
                <a:spcPct val="20000"/>
              </a:spcBef>
            </a:pPr>
            <a:r>
              <a:rPr lang="fr-FR" altLang="fr-FR" sz="1200" b="1" i="0">
                <a:solidFill>
                  <a:srgbClr val="FF0000"/>
                </a:solidFill>
              </a:rPr>
              <a:t>		Exemple : </a:t>
            </a:r>
            <a:r>
              <a:rPr lang="fr-FR" altLang="ja-JP" sz="1200" b="1" i="0">
                <a:solidFill>
                  <a:srgbClr val="FF0000"/>
                </a:solidFill>
              </a:rPr>
              <a:t>“Après l’ouverture du produit, retirer de la boîte de conserve et conserver au réfrigérateur. Consommer jusqu’à 10 jours après l’ouverture”</a:t>
            </a:r>
            <a:endParaRPr lang="fr-FR" altLang="ja-JP" sz="1200" b="1" i="0"/>
          </a:p>
          <a:p>
            <a:pPr marL="342900" indent="-342900" eaLnBrk="0" hangingPunct="0">
              <a:spcBef>
                <a:spcPct val="20000"/>
              </a:spcBef>
            </a:pPr>
            <a:r>
              <a:rPr lang="fr-FR" altLang="fr-FR" sz="1200" b="1" i="0"/>
              <a:t>Remarque</a:t>
            </a:r>
            <a:r>
              <a:rPr lang="fr-FR" altLang="fr-FR" sz="1200"/>
              <a:t> </a:t>
            </a:r>
            <a:r>
              <a:rPr lang="fr-FR" altLang="ja-JP" sz="1200"/>
              <a:t>“</a:t>
            </a:r>
            <a:r>
              <a:rPr lang="fr-FR" altLang="ja-JP" sz="1200" b="1" i="0">
                <a:latin typeface="Comic Sans MS" pitchFamily="66" charset="0"/>
              </a:rPr>
              <a:t>Le beurre, de quelque qualité que ce soit, doit être conservé dans un endroit réfrigéré, sauf lorsqu’il est conditionné en boîte de conserve. Dans ce cas, il est recommandé de le placer dans une atmosphère sous température contrôlée entre 10 et 15º C.”</a:t>
            </a:r>
            <a:endParaRPr lang="fr-FR" altLang="fr-FR" sz="1200" b="1" i="0">
              <a:latin typeface="Comic Sans MS" pitchFamily="66" charset="0"/>
            </a:endParaRPr>
          </a:p>
        </p:txBody>
      </p:sp>
      <p:pic>
        <p:nvPicPr>
          <p:cNvPr id="71684" name="Picture 27" descr="barrado.jpg"/>
          <p:cNvPicPr>
            <a:picLocks noChangeAspect="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body" idx="1"/>
          </p:nvPr>
        </p:nvSpPr>
        <p:spPr>
          <a:xfrm>
            <a:off x="14288" y="1268413"/>
            <a:ext cx="8878887" cy="4060825"/>
          </a:xfrm>
        </p:spPr>
        <p:txBody>
          <a:bodyPr/>
          <a:lstStyle/>
          <a:p>
            <a:pPr marL="0" indent="0">
              <a:lnSpc>
                <a:spcPct val="150000"/>
              </a:lnSpc>
              <a:buFontTx/>
              <a:buNone/>
            </a:pPr>
            <a:r>
              <a:rPr lang="fr-FR" altLang="fr-FR" sz="2400" smtClean="0">
                <a:solidFill>
                  <a:srgbClr val="FF0000"/>
                </a:solidFill>
                <a:latin typeface="Comic Sans MS" pitchFamily="66" charset="0"/>
              </a:rPr>
              <a:t>Exemples :</a:t>
            </a:r>
          </a:p>
          <a:p>
            <a:pPr marL="0" indent="0">
              <a:buFontTx/>
              <a:buNone/>
            </a:pPr>
            <a:r>
              <a:rPr lang="fr-FR" altLang="fr-FR" sz="2000" smtClean="0">
                <a:latin typeface="Comic Sans MS" pitchFamily="66" charset="0"/>
              </a:rPr>
              <a:t>          </a:t>
            </a:r>
            <a:r>
              <a:rPr lang="fr-FR" altLang="ja-JP" sz="2000" smtClean="0">
                <a:latin typeface="Comic Sans MS" pitchFamily="66" charset="0"/>
              </a:rPr>
              <a:t>“Conserver dans un endroit réfrigéré jusqu’à 10ºC. Après l’ouverture, conserver au réfrigérateur et consommer jusqu’à 10 jours après l’ouverture”.</a:t>
            </a:r>
          </a:p>
          <a:p>
            <a:pPr marL="0" indent="0">
              <a:buFontTx/>
              <a:buNone/>
            </a:pPr>
            <a:r>
              <a:rPr lang="fr-FR" altLang="fr-FR" sz="2000" smtClean="0">
                <a:latin typeface="Comic Sans MS" pitchFamily="66" charset="0"/>
              </a:rPr>
              <a:t>          </a:t>
            </a:r>
            <a:r>
              <a:rPr lang="fr-FR" altLang="ja-JP" sz="2000" smtClean="0">
                <a:latin typeface="Comic Sans MS" pitchFamily="66" charset="0"/>
              </a:rPr>
              <a:t>“Conserver dans un lieu sec et aéré. Après l’ouverture du produit, consommer dans un délai maximum de 30 jours”.</a:t>
            </a:r>
          </a:p>
          <a:p>
            <a:pPr marL="0" indent="0">
              <a:buFontTx/>
              <a:buNone/>
            </a:pPr>
            <a:r>
              <a:rPr lang="fr-FR" altLang="fr-FR" sz="2000" smtClean="0">
                <a:latin typeface="Comic Sans MS" pitchFamily="66" charset="0"/>
              </a:rPr>
              <a:t>          </a:t>
            </a:r>
            <a:r>
              <a:rPr lang="fr-FR" altLang="ja-JP" sz="2000" smtClean="0">
                <a:latin typeface="Comic Sans MS" pitchFamily="66" charset="0"/>
              </a:rPr>
              <a:t>“Conserver à température ambiante. Après l’ouverture, conserver le produit dans un endroit réfrigéré entre 1ºC et 10ºC et consommer jusqu’à 48 heures après l’ouverture”.</a:t>
            </a:r>
          </a:p>
          <a:p>
            <a:pPr marL="0" indent="0">
              <a:buFontTx/>
              <a:buNone/>
            </a:pPr>
            <a:r>
              <a:rPr lang="fr-FR" altLang="fr-FR" sz="2000" smtClean="0">
                <a:latin typeface="Comic Sans MS" pitchFamily="66" charset="0"/>
              </a:rPr>
              <a:t>          </a:t>
            </a:r>
            <a:r>
              <a:rPr lang="fr-FR" altLang="ja-JP" sz="2000" smtClean="0">
                <a:latin typeface="Comic Sans MS" pitchFamily="66" charset="0"/>
              </a:rPr>
              <a:t>“Conserver dans un lieu sec et aéré. Consommer immédiatement après l’ouverture”</a:t>
            </a:r>
          </a:p>
          <a:p>
            <a:pPr marL="0" indent="0">
              <a:buFontTx/>
              <a:buNone/>
            </a:pPr>
            <a:r>
              <a:rPr lang="fr-FR" altLang="fr-FR" sz="2000" smtClean="0">
                <a:latin typeface="Comic Sans MS" pitchFamily="66" charset="0"/>
              </a:rPr>
              <a:t>               </a:t>
            </a:r>
          </a:p>
        </p:txBody>
      </p:sp>
      <p:sp>
        <p:nvSpPr>
          <p:cNvPr id="283651" name="Rectangle 3"/>
          <p:cNvSpPr>
            <a:spLocks noChangeArrowheads="1"/>
          </p:cNvSpPr>
          <p:nvPr/>
        </p:nvSpPr>
        <p:spPr bwMode="auto">
          <a:xfrm>
            <a:off x="107950" y="404813"/>
            <a:ext cx="8589963" cy="936625"/>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defRPr/>
            </a:pPr>
            <a:r>
              <a:rPr lang="fr-FR" altLang="fr-FR" sz="3600" b="1" i="0" dirty="0" smtClean="0">
                <a:solidFill>
                  <a:schemeClr val="accent2"/>
                </a:solidFill>
                <a:latin typeface="Comic Sans MS" panose="030F0702030302020204" pitchFamily="66" charset="0"/>
                <a:cs typeface="+mn-cs"/>
              </a:rPr>
              <a:t>5. MODE DE CONSERVATION</a:t>
            </a:r>
          </a:p>
          <a:p>
            <a:pPr algn="ctr" eaLnBrk="0" hangingPunct="0">
              <a:defRPr/>
            </a:pPr>
            <a:r>
              <a:rPr lang="fr-FR" altLang="fr-FR" sz="1800" b="1" i="0" dirty="0" smtClean="0">
                <a:solidFill>
                  <a:schemeClr val="accent2"/>
                </a:solidFill>
                <a:latin typeface="Comic Sans MS" panose="030F0702030302020204" pitchFamily="66" charset="0"/>
                <a:cs typeface="+mn-cs"/>
              </a:rPr>
              <a:t>(avant et après ouverture du produit</a:t>
            </a:r>
            <a:r>
              <a:rPr lang="pt-BR" altLang="fr-FR" sz="1800" b="1" i="0" dirty="0" smtClean="0">
                <a:solidFill>
                  <a:schemeClr val="accent2"/>
                </a:solidFill>
                <a:latin typeface="Comic Sans MS" panose="030F0702030302020204" pitchFamily="66" charset="0"/>
                <a:cs typeface="+mn-cs"/>
              </a:rPr>
              <a:t>)</a:t>
            </a:r>
            <a:endParaRPr lang="pt-BR" altLang="fr-FR" sz="1800" b="1" i="0" dirty="0" smtClean="0">
              <a:solidFill>
                <a:srgbClr val="FF0000"/>
              </a:solidFill>
              <a:effectLst>
                <a:outerShdw blurRad="38100" dist="38100" dir="2700000" algn="tl">
                  <a:srgbClr val="C0C0C0"/>
                </a:outerShdw>
              </a:effectLst>
              <a:cs typeface="+mn-cs"/>
            </a:endParaRPr>
          </a:p>
        </p:txBody>
      </p:sp>
      <p:pic>
        <p:nvPicPr>
          <p:cNvPr id="7270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188913"/>
            <a:ext cx="8229600" cy="927100"/>
          </a:xfrm>
        </p:spPr>
        <p:txBody>
          <a:bodyPr/>
          <a:lstStyle/>
          <a:p>
            <a:pPr algn="l"/>
            <a:r>
              <a:rPr lang="fr-FR" altLang="fr-FR" sz="3600" b="1" smtClean="0">
                <a:solidFill>
                  <a:schemeClr val="accent2"/>
                </a:solidFill>
                <a:latin typeface="Comic Sans MS" pitchFamily="66" charset="0"/>
              </a:rPr>
              <a:t>6. DATE DE FABRICATION</a:t>
            </a:r>
          </a:p>
        </p:txBody>
      </p:sp>
      <p:sp>
        <p:nvSpPr>
          <p:cNvPr id="73730" name="Rectangle 3"/>
          <p:cNvSpPr>
            <a:spLocks noGrp="1" noChangeArrowheads="1"/>
          </p:cNvSpPr>
          <p:nvPr>
            <p:ph type="body" idx="1"/>
          </p:nvPr>
        </p:nvSpPr>
        <p:spPr>
          <a:xfrm>
            <a:off x="250825" y="1268413"/>
            <a:ext cx="8642350" cy="1081087"/>
          </a:xfrm>
        </p:spPr>
        <p:txBody>
          <a:bodyPr/>
          <a:lstStyle/>
          <a:p>
            <a:r>
              <a:rPr lang="fr-FR" altLang="fr-FR" sz="2400" smtClean="0">
                <a:latin typeface="Comic Sans MS" pitchFamily="66" charset="0"/>
              </a:rPr>
              <a:t>L’insertion des dates de fabrication est obligatoire</a:t>
            </a:r>
          </a:p>
          <a:p>
            <a:r>
              <a:rPr lang="fr-FR" altLang="fr-FR" sz="2400" smtClean="0">
                <a:latin typeface="Comic Sans MS" pitchFamily="66" charset="0"/>
              </a:rPr>
              <a:t>Format jour/mois/année.</a:t>
            </a:r>
          </a:p>
          <a:p>
            <a:pPr>
              <a:buFontTx/>
              <a:buNone/>
            </a:pPr>
            <a:endParaRPr lang="fr-FR" altLang="fr-FR" sz="2400" smtClean="0">
              <a:latin typeface="Comic Sans MS" pitchFamily="66" charset="0"/>
            </a:endParaRPr>
          </a:p>
          <a:p>
            <a:pPr>
              <a:buFontTx/>
              <a:buNone/>
            </a:pPr>
            <a:endParaRPr lang="fr-FR" altLang="fr-FR" sz="2000" smtClean="0">
              <a:latin typeface="Comic Sans MS" pitchFamily="66" charset="0"/>
            </a:endParaRPr>
          </a:p>
          <a:p>
            <a:pPr>
              <a:buFontTx/>
              <a:buNone/>
            </a:pPr>
            <a:endParaRPr lang="fr-FR" altLang="fr-FR" sz="2000" smtClean="0">
              <a:latin typeface="Comic Sans MS" pitchFamily="66" charset="0"/>
            </a:endParaRPr>
          </a:p>
          <a:p>
            <a:pPr>
              <a:buFontTx/>
              <a:buNone/>
            </a:pPr>
            <a:r>
              <a:rPr lang="fr-FR" altLang="fr-FR" sz="2000" smtClean="0">
                <a:latin typeface="Comic Sans MS" pitchFamily="66" charset="0"/>
              </a:rPr>
              <a:t>(articles 796 et 797 du  Décret 30.691 du 29.03.1952 et ses modifications – approbation du Règlement de l’Inspection Industrielle et Sanitaire des Produits d’Origine Animale  - RIISPOA).  </a:t>
            </a:r>
          </a:p>
          <a:p>
            <a:pPr>
              <a:buFontTx/>
              <a:buNone/>
            </a:pPr>
            <a:endParaRPr lang="pt-BR" altLang="fr-FR" sz="2000" smtClean="0"/>
          </a:p>
        </p:txBody>
      </p:sp>
      <p:sp>
        <p:nvSpPr>
          <p:cNvPr id="2" name="Seta para baixo 1"/>
          <p:cNvSpPr/>
          <p:nvPr/>
        </p:nvSpPr>
        <p:spPr>
          <a:xfrm>
            <a:off x="2124075" y="2565400"/>
            <a:ext cx="503238"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a:p>
        </p:txBody>
      </p:sp>
      <p:pic>
        <p:nvPicPr>
          <p:cNvPr id="73732" name="Picture 27" descr="barrado.jpg"/>
          <p:cNvPicPr>
            <a:picLocks noChangeAspect="1"/>
          </p:cNvPicPr>
          <p:nvPr/>
        </p:nvPicPr>
        <p:blipFill>
          <a:blip r:embed="rId3"/>
          <a:srcRect/>
          <a:stretch>
            <a:fillRect/>
          </a:stretch>
        </p:blipFill>
        <p:spPr bwMode="auto">
          <a:xfrm>
            <a:off x="-17463" y="5876925"/>
            <a:ext cx="9144001"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274638"/>
            <a:ext cx="9144000" cy="1143000"/>
          </a:xfrm>
        </p:spPr>
        <p:txBody>
          <a:bodyPr/>
          <a:lstStyle/>
          <a:p>
            <a:r>
              <a:rPr lang="fr-FR" altLang="fr-FR" sz="2800" b="1" smtClean="0">
                <a:solidFill>
                  <a:schemeClr val="accent2"/>
                </a:solidFill>
                <a:latin typeface="Comic Sans MS" pitchFamily="66" charset="0"/>
              </a:rPr>
              <a:t>LÉGISLATION BRÉSILIENNE SUR L’ENREGISTREMENT DE PRODUITS LAITIERS</a:t>
            </a:r>
          </a:p>
        </p:txBody>
      </p:sp>
      <p:sp>
        <p:nvSpPr>
          <p:cNvPr id="24578" name="Rectangle 3"/>
          <p:cNvSpPr>
            <a:spLocks noGrp="1" noChangeArrowheads="1"/>
          </p:cNvSpPr>
          <p:nvPr>
            <p:ph type="body" idx="1"/>
          </p:nvPr>
        </p:nvSpPr>
        <p:spPr>
          <a:xfrm>
            <a:off x="250825" y="1341438"/>
            <a:ext cx="8642350" cy="4784725"/>
          </a:xfrm>
        </p:spPr>
        <p:txBody>
          <a:bodyPr/>
          <a:lstStyle/>
          <a:p>
            <a:pPr marL="0" indent="0">
              <a:lnSpc>
                <a:spcPct val="90000"/>
              </a:lnSpc>
              <a:buFontTx/>
              <a:buNone/>
            </a:pPr>
            <a:endParaRPr lang="pt-BR" altLang="fr-FR" sz="2400" b="1" smtClean="0">
              <a:latin typeface="Comic Sans MS" pitchFamily="66" charset="0"/>
            </a:endParaRPr>
          </a:p>
          <a:p>
            <a:pPr marL="0" indent="0">
              <a:lnSpc>
                <a:spcPct val="90000"/>
              </a:lnSpc>
              <a:buFontTx/>
              <a:buNone/>
            </a:pPr>
            <a:endParaRPr lang="pt-BR" altLang="fr-FR" sz="2400" b="1" smtClean="0">
              <a:latin typeface="Comic Sans MS" pitchFamily="66" charset="0"/>
            </a:endParaRPr>
          </a:p>
          <a:p>
            <a:pPr marL="0" indent="0">
              <a:lnSpc>
                <a:spcPct val="90000"/>
              </a:lnSpc>
            </a:pPr>
            <a:r>
              <a:rPr lang="fr-FR" altLang="fr-FR" sz="2000" smtClean="0">
                <a:latin typeface="Comic Sans MS" pitchFamily="66" charset="0"/>
              </a:rPr>
              <a:t>Ministère de l’Agriculture, de l’Élevage et de l’Approvisionnement</a:t>
            </a:r>
          </a:p>
          <a:p>
            <a:pPr marL="0" indent="0">
              <a:lnSpc>
                <a:spcPct val="90000"/>
              </a:lnSpc>
            </a:pPr>
            <a:endParaRPr lang="fr-FR" altLang="fr-FR" sz="2000" smtClean="0">
              <a:latin typeface="Comic Sans MS" pitchFamily="66" charset="0"/>
            </a:endParaRPr>
          </a:p>
          <a:p>
            <a:pPr marL="0" indent="0">
              <a:lnSpc>
                <a:spcPct val="90000"/>
              </a:lnSpc>
            </a:pPr>
            <a:r>
              <a:rPr lang="fr-FR" altLang="fr-FR" sz="2000" smtClean="0">
                <a:latin typeface="Comic Sans MS" pitchFamily="66" charset="0"/>
              </a:rPr>
              <a:t>Ministère de la Santé / Agence Nationale de Veille Sanitaire</a:t>
            </a:r>
          </a:p>
          <a:p>
            <a:pPr marL="0" indent="0">
              <a:lnSpc>
                <a:spcPct val="90000"/>
              </a:lnSpc>
            </a:pPr>
            <a:endParaRPr lang="fr-FR" altLang="fr-FR" sz="2000" b="1" smtClean="0">
              <a:latin typeface="Comic Sans MS" pitchFamily="66" charset="0"/>
            </a:endParaRPr>
          </a:p>
          <a:p>
            <a:pPr marL="0" indent="0">
              <a:lnSpc>
                <a:spcPct val="90000"/>
              </a:lnSpc>
            </a:pPr>
            <a:r>
              <a:rPr lang="fr-FR" altLang="fr-FR" sz="2000" smtClean="0">
                <a:latin typeface="Comic Sans MS" pitchFamily="66" charset="0"/>
              </a:rPr>
              <a:t>Ministère de la Justice</a:t>
            </a:r>
          </a:p>
          <a:p>
            <a:pPr marL="0" indent="0">
              <a:lnSpc>
                <a:spcPct val="90000"/>
              </a:lnSpc>
            </a:pPr>
            <a:endParaRPr lang="fr-FR" altLang="fr-FR" sz="2000" smtClean="0">
              <a:latin typeface="Comic Sans MS" pitchFamily="66" charset="0"/>
            </a:endParaRPr>
          </a:p>
          <a:p>
            <a:pPr marL="0" indent="0">
              <a:lnSpc>
                <a:spcPct val="90000"/>
              </a:lnSpc>
            </a:pPr>
            <a:r>
              <a:rPr lang="fr-FR" altLang="fr-FR" sz="2000" smtClean="0">
                <a:latin typeface="Comic Sans MS" pitchFamily="66" charset="0"/>
              </a:rPr>
              <a:t>Ministère du Développement, de l’Industrie et du Commerce (Métrologie)</a:t>
            </a:r>
          </a:p>
          <a:p>
            <a:pPr marL="0" indent="0">
              <a:lnSpc>
                <a:spcPct val="90000"/>
              </a:lnSpc>
            </a:pPr>
            <a:endParaRPr lang="fr-FR" altLang="fr-FR" sz="2000" smtClean="0">
              <a:latin typeface="Comic Sans MS" pitchFamily="66" charset="0"/>
            </a:endParaRPr>
          </a:p>
          <a:p>
            <a:pPr marL="0" indent="0">
              <a:lnSpc>
                <a:spcPct val="90000"/>
              </a:lnSpc>
            </a:pPr>
            <a:endParaRPr lang="fr-FR" altLang="fr-FR" sz="800" smtClean="0">
              <a:latin typeface="Comic Sans MS" pitchFamily="66" charset="0"/>
            </a:endParaRPr>
          </a:p>
          <a:p>
            <a:pPr marL="0" indent="0">
              <a:lnSpc>
                <a:spcPct val="90000"/>
              </a:lnSpc>
              <a:buFontTx/>
              <a:buNone/>
            </a:pPr>
            <a:endParaRPr lang="fr-FR" altLang="fr-FR" sz="2400" b="1" smtClean="0">
              <a:latin typeface="Comic Sans MS" pitchFamily="66" charset="0"/>
            </a:endParaRPr>
          </a:p>
          <a:p>
            <a:pPr marL="0" indent="0">
              <a:lnSpc>
                <a:spcPct val="90000"/>
              </a:lnSpc>
              <a:buFontTx/>
              <a:buNone/>
            </a:pPr>
            <a:r>
              <a:rPr lang="pt-BR" altLang="fr-FR" sz="2400" smtClean="0">
                <a:latin typeface="Comic Sans MS" pitchFamily="66" charset="0"/>
              </a:rPr>
              <a:t>	</a:t>
            </a:r>
            <a:endParaRPr lang="pt-BR" altLang="fr-FR" sz="2000" smtClean="0">
              <a:latin typeface="Comic Sans MS" pitchFamily="66" charset="0"/>
            </a:endParaRPr>
          </a:p>
          <a:p>
            <a:pPr marL="0" indent="0">
              <a:lnSpc>
                <a:spcPct val="90000"/>
              </a:lnSpc>
              <a:buFontTx/>
              <a:buNone/>
            </a:pPr>
            <a:endParaRPr lang="pt-BR" altLang="fr-FR" sz="800" smtClean="0">
              <a:latin typeface="Comic Sans MS" pitchFamily="66" charset="0"/>
            </a:endParaRPr>
          </a:p>
          <a:p>
            <a:pPr marL="0" indent="0">
              <a:lnSpc>
                <a:spcPct val="90000"/>
              </a:lnSpc>
              <a:buFontTx/>
              <a:buNone/>
            </a:pPr>
            <a:r>
              <a:rPr lang="pt-BR" altLang="fr-FR" sz="2400" smtClean="0">
                <a:latin typeface="Comic Sans MS" pitchFamily="66" charset="0"/>
              </a:rPr>
              <a:t>	</a:t>
            </a:r>
            <a:endParaRPr lang="pt-BR" altLang="fr-FR" sz="2000" smtClean="0">
              <a:latin typeface="Comic Sans MS" pitchFamily="66" charset="0"/>
            </a:endParaRPr>
          </a:p>
        </p:txBody>
      </p:sp>
      <p:pic>
        <p:nvPicPr>
          <p:cNvPr id="2457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14288" y="1268413"/>
            <a:ext cx="8878887" cy="4060825"/>
          </a:xfrm>
        </p:spPr>
        <p:txBody>
          <a:bodyPr/>
          <a:lstStyle/>
          <a:p>
            <a:r>
              <a:rPr lang="fr-FR" altLang="fr-FR" sz="2400" smtClean="0">
                <a:latin typeface="Comic Sans MS" pitchFamily="66" charset="0"/>
              </a:rPr>
              <a:t>Le délai de validité du produit doit être déclaré</a:t>
            </a:r>
          </a:p>
          <a:p>
            <a:pPr>
              <a:buFontTx/>
              <a:buNone/>
            </a:pPr>
            <a:endParaRPr lang="fr-FR" altLang="fr-FR" sz="2400" smtClean="0">
              <a:latin typeface="Comic Sans MS" pitchFamily="66" charset="0"/>
            </a:endParaRPr>
          </a:p>
          <a:p>
            <a:r>
              <a:rPr lang="fr-FR" altLang="fr-FR" sz="2400" smtClean="0">
                <a:latin typeface="Comic Sans MS" pitchFamily="66" charset="0"/>
              </a:rPr>
              <a:t>Le délai de validité doit comprendre, </a:t>
            </a:r>
            <a:r>
              <a:rPr lang="fr-FR" altLang="fr-FR" sz="2400" b="1" smtClean="0">
                <a:latin typeface="Comic Sans MS" pitchFamily="66" charset="0"/>
              </a:rPr>
              <a:t>au moins </a:t>
            </a:r>
            <a:r>
              <a:rPr lang="fr-FR" altLang="fr-FR" sz="2400" smtClean="0">
                <a:latin typeface="Comic Sans MS" pitchFamily="66" charset="0"/>
              </a:rPr>
              <a:t>:</a:t>
            </a:r>
          </a:p>
          <a:p>
            <a:pPr>
              <a:buFont typeface="Monotype Sorts"/>
              <a:buNone/>
            </a:pPr>
            <a:r>
              <a:rPr lang="fr-FR" altLang="fr-FR" sz="2400" b="1" smtClean="0">
                <a:latin typeface="Comic Sans MS" pitchFamily="66" charset="0"/>
              </a:rPr>
              <a:t>    </a:t>
            </a:r>
            <a:r>
              <a:rPr lang="fr-FR" altLang="fr-FR" sz="2400" b="1" smtClean="0">
                <a:solidFill>
                  <a:srgbClr val="FF0000"/>
                </a:solidFill>
                <a:latin typeface="Comic Sans MS" pitchFamily="66" charset="0"/>
              </a:rPr>
              <a:t>JOUR ET MOIS </a:t>
            </a:r>
            <a:r>
              <a:rPr lang="fr-FR" altLang="fr-FR" sz="2400" smtClean="0">
                <a:latin typeface="Comic Sans MS" pitchFamily="66" charset="0"/>
              </a:rPr>
              <a:t>(produits dont la durée ne dépasse pas 03 mois)</a:t>
            </a:r>
          </a:p>
          <a:p>
            <a:pPr>
              <a:buFont typeface="Monotype Sorts"/>
              <a:buNone/>
            </a:pPr>
            <a:r>
              <a:rPr lang="fr-FR" altLang="fr-FR" sz="2400" b="1" smtClean="0">
                <a:latin typeface="Comic Sans MS" pitchFamily="66" charset="0"/>
              </a:rPr>
              <a:t>    </a:t>
            </a:r>
            <a:r>
              <a:rPr lang="fr-FR" altLang="fr-FR" sz="2400" b="1" smtClean="0">
                <a:solidFill>
                  <a:srgbClr val="FF0000"/>
                </a:solidFill>
                <a:latin typeface="Comic Sans MS" pitchFamily="66" charset="0"/>
              </a:rPr>
              <a:t>MOIS ET ANNÉE </a:t>
            </a:r>
            <a:r>
              <a:rPr lang="fr-FR" altLang="fr-FR" sz="2400" b="1" smtClean="0">
                <a:latin typeface="Comic Sans MS" pitchFamily="66" charset="0"/>
              </a:rPr>
              <a:t>(</a:t>
            </a:r>
            <a:r>
              <a:rPr lang="fr-FR" altLang="fr-FR" sz="2400" smtClean="0">
                <a:latin typeface="Comic Sans MS" pitchFamily="66" charset="0"/>
              </a:rPr>
              <a:t>produits dont la durée minimum est supérieure à 03 mois). </a:t>
            </a:r>
            <a:r>
              <a:rPr lang="fr-FR" altLang="fr-FR" sz="1600" smtClean="0">
                <a:latin typeface="Comic Sans MS" pitchFamily="66" charset="0"/>
              </a:rPr>
              <a:t>Lorsque le mois d’échéance est décembre, il suffira d’indiquer l’année, avec l’expression « fin…" (année).</a:t>
            </a:r>
            <a:endParaRPr lang="fr-FR" altLang="fr-FR" sz="1600" smtClean="0">
              <a:solidFill>
                <a:srgbClr val="FF0000"/>
              </a:solidFill>
              <a:latin typeface="Comic Sans MS" pitchFamily="66" charset="0"/>
            </a:endParaRPr>
          </a:p>
          <a:p>
            <a:pPr marL="457200" lvl="1" indent="0" algn="just">
              <a:buFontTx/>
              <a:buNone/>
            </a:pPr>
            <a:endParaRPr lang="pt-BR" altLang="fr-FR" sz="2400" smtClean="0"/>
          </a:p>
          <a:p>
            <a:pPr>
              <a:buFontTx/>
              <a:buNone/>
            </a:pPr>
            <a:r>
              <a:rPr lang="pt-BR" altLang="fr-FR" sz="2000" smtClean="0">
                <a:latin typeface="Comic Sans MS" pitchFamily="66" charset="0"/>
              </a:rPr>
              <a:t>               </a:t>
            </a:r>
          </a:p>
        </p:txBody>
      </p:sp>
      <p:sp>
        <p:nvSpPr>
          <p:cNvPr id="75778"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fr-FR" altLang="fr-FR" sz="3600" b="1" i="0">
                <a:solidFill>
                  <a:schemeClr val="accent2"/>
                </a:solidFill>
                <a:latin typeface="Comic Sans MS" pitchFamily="66" charset="0"/>
              </a:rPr>
              <a:t>7. VALIDITÉ</a:t>
            </a:r>
          </a:p>
        </p:txBody>
      </p:sp>
      <p:pic>
        <p:nvPicPr>
          <p:cNvPr id="7577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a:xfrm>
            <a:off x="14288" y="1268413"/>
            <a:ext cx="9129712" cy="4681537"/>
          </a:xfrm>
        </p:spPr>
        <p:txBody>
          <a:bodyPr/>
          <a:lstStyle/>
          <a:p>
            <a:pPr marL="0" indent="0">
              <a:buFontTx/>
              <a:buNone/>
            </a:pPr>
            <a:r>
              <a:rPr lang="fr-FR" altLang="fr-FR" sz="1800" smtClean="0">
                <a:latin typeface="Comic Sans MS" pitchFamily="66" charset="0"/>
              </a:rPr>
              <a:t>Le délai de validité devra être déclaré selon l’</a:t>
            </a:r>
            <a:r>
              <a:rPr lang="fr-FR" altLang="fr-FR" sz="1800" b="1" smtClean="0">
                <a:latin typeface="Comic Sans MS" pitchFamily="66" charset="0"/>
              </a:rPr>
              <a:t>une </a:t>
            </a:r>
            <a:r>
              <a:rPr lang="fr-FR" altLang="fr-FR" sz="1800" smtClean="0">
                <a:latin typeface="Comic Sans MS" pitchFamily="66" charset="0"/>
              </a:rPr>
              <a:t>des expressions suivantes :</a:t>
            </a:r>
          </a:p>
          <a:p>
            <a:pPr marL="0" indent="0"/>
            <a:r>
              <a:rPr lang="fr-FR" altLang="fr-FR" sz="1800" b="1" smtClean="0">
                <a:solidFill>
                  <a:srgbClr val="FF0000"/>
                </a:solidFill>
                <a:latin typeface="Comic Sans MS" pitchFamily="66" charset="0"/>
              </a:rPr>
              <a:t>« consumir antes de... » </a:t>
            </a:r>
            <a:r>
              <a:rPr lang="fr-FR" altLang="fr-FR" sz="1800" smtClean="0">
                <a:solidFill>
                  <a:srgbClr val="FF0000"/>
                </a:solidFill>
                <a:latin typeface="Comic Sans MS" pitchFamily="66" charset="0"/>
              </a:rPr>
              <a:t>(consommer avant le)</a:t>
            </a:r>
          </a:p>
          <a:p>
            <a:pPr marL="0" indent="0"/>
            <a:r>
              <a:rPr lang="fr-FR" altLang="fr-FR" sz="1800" b="1" smtClean="0">
                <a:solidFill>
                  <a:srgbClr val="FF0000"/>
                </a:solidFill>
                <a:latin typeface="Comic Sans MS" pitchFamily="66" charset="0"/>
              </a:rPr>
              <a:t>"válido até..." </a:t>
            </a:r>
            <a:r>
              <a:rPr lang="fr-FR" altLang="fr-FR" sz="1800" smtClean="0">
                <a:solidFill>
                  <a:srgbClr val="FF0000"/>
                </a:solidFill>
                <a:latin typeface="Comic Sans MS" pitchFamily="66" charset="0"/>
              </a:rPr>
              <a:t>(valable jusqu’au)</a:t>
            </a:r>
          </a:p>
          <a:p>
            <a:pPr marL="0" indent="0"/>
            <a:r>
              <a:rPr lang="fr-FR" altLang="fr-FR" sz="1800" b="1" smtClean="0">
                <a:solidFill>
                  <a:srgbClr val="FF0000"/>
                </a:solidFill>
                <a:latin typeface="Comic Sans MS" pitchFamily="66" charset="0"/>
              </a:rPr>
              <a:t>"validade..." </a:t>
            </a:r>
            <a:r>
              <a:rPr lang="fr-FR" altLang="fr-FR" sz="1800" smtClean="0">
                <a:solidFill>
                  <a:srgbClr val="FF0000"/>
                </a:solidFill>
                <a:latin typeface="Comic Sans MS" pitchFamily="66" charset="0"/>
              </a:rPr>
              <a:t>(validité)</a:t>
            </a:r>
          </a:p>
          <a:p>
            <a:pPr marL="0" indent="0"/>
            <a:r>
              <a:rPr lang="fr-FR" altLang="fr-FR" sz="1800" b="1" smtClean="0">
                <a:solidFill>
                  <a:srgbClr val="FF0000"/>
                </a:solidFill>
                <a:latin typeface="Comic Sans MS" pitchFamily="66" charset="0"/>
              </a:rPr>
              <a:t>"val:..." ; </a:t>
            </a:r>
          </a:p>
          <a:p>
            <a:pPr marL="0" indent="0"/>
            <a:r>
              <a:rPr lang="fr-FR" altLang="fr-FR" sz="1800" b="1" smtClean="0">
                <a:solidFill>
                  <a:srgbClr val="FF0000"/>
                </a:solidFill>
                <a:latin typeface="Comic Sans MS" pitchFamily="66" charset="0"/>
              </a:rPr>
              <a:t>"vence..." </a:t>
            </a:r>
            <a:r>
              <a:rPr lang="fr-FR" altLang="fr-FR" sz="1800" smtClean="0">
                <a:solidFill>
                  <a:srgbClr val="FF0000"/>
                </a:solidFill>
                <a:latin typeface="Comic Sans MS" pitchFamily="66" charset="0"/>
              </a:rPr>
              <a:t>(fin de validité le)</a:t>
            </a:r>
          </a:p>
          <a:p>
            <a:pPr marL="0" indent="0"/>
            <a:r>
              <a:rPr lang="fr-FR" altLang="fr-FR" sz="1800" b="1" smtClean="0">
                <a:solidFill>
                  <a:srgbClr val="FF0000"/>
                </a:solidFill>
                <a:latin typeface="Comic Sans MS" pitchFamily="66" charset="0"/>
              </a:rPr>
              <a:t>"vencimento..." </a:t>
            </a:r>
            <a:r>
              <a:rPr lang="fr-FR" altLang="fr-FR" sz="1800" smtClean="0">
                <a:solidFill>
                  <a:srgbClr val="FF0000"/>
                </a:solidFill>
                <a:latin typeface="Comic Sans MS" pitchFamily="66" charset="0"/>
              </a:rPr>
              <a:t>(échéance)</a:t>
            </a:r>
          </a:p>
          <a:p>
            <a:pPr marL="0" indent="0"/>
            <a:r>
              <a:rPr lang="fr-FR" altLang="fr-FR" sz="1800" b="1" smtClean="0">
                <a:solidFill>
                  <a:srgbClr val="FF0000"/>
                </a:solidFill>
                <a:latin typeface="Comic Sans MS" pitchFamily="66" charset="0"/>
              </a:rPr>
              <a:t>"vto:..." ou </a:t>
            </a:r>
          </a:p>
          <a:p>
            <a:pPr marL="0" indent="0"/>
            <a:r>
              <a:rPr lang="fr-FR" altLang="fr-FR" sz="1800" b="1" smtClean="0">
                <a:solidFill>
                  <a:srgbClr val="FF0000"/>
                </a:solidFill>
                <a:latin typeface="Comic Sans MS" pitchFamily="66" charset="0"/>
              </a:rPr>
              <a:t>"venc:...."</a:t>
            </a:r>
          </a:p>
          <a:p>
            <a:pPr marL="0" indent="0">
              <a:buFontTx/>
              <a:buNone/>
            </a:pPr>
            <a:r>
              <a:rPr lang="fr-FR" altLang="fr-FR" sz="1200" b="1" smtClean="0">
                <a:latin typeface="Comic Sans MS" pitchFamily="66" charset="0"/>
              </a:rPr>
              <a:t>            </a:t>
            </a:r>
            <a:r>
              <a:rPr lang="fr-FR" altLang="fr-FR" sz="1600" smtClean="0">
                <a:latin typeface="Comic Sans MS" pitchFamily="66" charset="0"/>
              </a:rPr>
              <a:t>Les expressions ci-dessus </a:t>
            </a:r>
            <a:r>
              <a:rPr lang="fr-FR" altLang="fr-FR" sz="1600" b="1" smtClean="0">
                <a:latin typeface="Comic Sans MS" pitchFamily="66" charset="0"/>
              </a:rPr>
              <a:t>devront être suivies du délai de validité </a:t>
            </a:r>
            <a:r>
              <a:rPr lang="fr-FR" altLang="fr-FR" sz="1600" smtClean="0">
                <a:latin typeface="Comic Sans MS" pitchFamily="66" charset="0"/>
              </a:rPr>
              <a:t>ou d’</a:t>
            </a:r>
            <a:r>
              <a:rPr lang="fr-FR" altLang="fr-FR" sz="1600" b="1" smtClean="0">
                <a:latin typeface="Comic Sans MS" pitchFamily="66" charset="0"/>
              </a:rPr>
              <a:t>une indication claire de l’endroit où figure le délai de validité </a:t>
            </a:r>
            <a:r>
              <a:rPr lang="fr-FR" altLang="fr-FR" sz="1600" smtClean="0">
                <a:latin typeface="Comic Sans MS" pitchFamily="66" charset="0"/>
              </a:rPr>
              <a:t>ou d’une impression par perforations ou marques indélébiles du jour et du mois ou du mois et de l’année.</a:t>
            </a:r>
          </a:p>
          <a:p>
            <a:pPr marL="0" indent="0">
              <a:buFontTx/>
              <a:buNone/>
            </a:pPr>
            <a:endParaRPr lang="fr-FR" altLang="fr-FR" sz="1800" smtClean="0">
              <a:latin typeface="Comic Sans MS" pitchFamily="66" charset="0"/>
            </a:endParaRPr>
          </a:p>
          <a:p>
            <a:pPr marL="0" indent="0">
              <a:buFontTx/>
              <a:buNone/>
            </a:pPr>
            <a:r>
              <a:rPr lang="fr-FR" altLang="fr-FR" sz="1800" smtClean="0">
                <a:latin typeface="Comic Sans MS" pitchFamily="66" charset="0"/>
              </a:rPr>
              <a:t>Toute information doit être claire et précise.</a:t>
            </a:r>
          </a:p>
        </p:txBody>
      </p:sp>
      <p:sp>
        <p:nvSpPr>
          <p:cNvPr id="76802"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pt-BR" altLang="fr-FR" sz="3600" b="1" i="0">
                <a:solidFill>
                  <a:schemeClr val="accent2"/>
                </a:solidFill>
                <a:latin typeface="Comic Sans MS" pitchFamily="66" charset="0"/>
              </a:rPr>
              <a:t>7. VALIDITÉ</a:t>
            </a:r>
          </a:p>
        </p:txBody>
      </p:sp>
      <p:pic>
        <p:nvPicPr>
          <p:cNvPr id="76803"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body" idx="1"/>
          </p:nvPr>
        </p:nvSpPr>
        <p:spPr>
          <a:xfrm>
            <a:off x="14288" y="1268413"/>
            <a:ext cx="8878887" cy="4060825"/>
          </a:xfrm>
        </p:spPr>
        <p:txBody>
          <a:bodyPr/>
          <a:lstStyle/>
          <a:p>
            <a:r>
              <a:rPr lang="fr-FR" altLang="fr-FR" sz="2400" smtClean="0">
                <a:solidFill>
                  <a:srgbClr val="FF0000"/>
                </a:solidFill>
                <a:latin typeface="Comic Sans MS" pitchFamily="66" charset="0"/>
              </a:rPr>
              <a:t>Forme de l’expression :</a:t>
            </a:r>
          </a:p>
          <a:p>
            <a:pPr>
              <a:buFont typeface="Monotype Sorts"/>
              <a:buNone/>
            </a:pPr>
            <a:endParaRPr lang="fr-FR" altLang="fr-FR" sz="1800" b="1" smtClean="0">
              <a:latin typeface="Comic Sans MS" pitchFamily="66" charset="0"/>
            </a:endParaRPr>
          </a:p>
          <a:p>
            <a:r>
              <a:rPr lang="fr-FR" altLang="fr-FR" sz="2000" b="1" smtClean="0">
                <a:latin typeface="Comic Sans MS" pitchFamily="66" charset="0"/>
              </a:rPr>
              <a:t>Le jour, le mois et l’année </a:t>
            </a:r>
            <a:r>
              <a:rPr lang="fr-FR" altLang="fr-FR" sz="2000" smtClean="0">
                <a:latin typeface="Comic Sans MS" pitchFamily="66" charset="0"/>
              </a:rPr>
              <a:t>doivent être exprimés en </a:t>
            </a:r>
            <a:r>
              <a:rPr lang="fr-FR" altLang="fr-FR" sz="2000" b="1" smtClean="0">
                <a:latin typeface="Comic Sans MS" pitchFamily="66" charset="0"/>
              </a:rPr>
              <a:t>chiffres</a:t>
            </a:r>
            <a:r>
              <a:rPr lang="fr-FR" altLang="fr-FR" sz="2000" smtClean="0">
                <a:latin typeface="Comic Sans MS" pitchFamily="66" charset="0"/>
              </a:rPr>
              <a:t>, par ordre numérique non codifié, à l’exception du </a:t>
            </a:r>
            <a:r>
              <a:rPr lang="fr-FR" altLang="fr-FR" sz="2000" b="1" smtClean="0">
                <a:latin typeface="Comic Sans MS" pitchFamily="66" charset="0"/>
              </a:rPr>
              <a:t>mois </a:t>
            </a:r>
            <a:r>
              <a:rPr lang="fr-FR" altLang="fr-FR" sz="2000" smtClean="0">
                <a:latin typeface="Comic Sans MS" pitchFamily="66" charset="0"/>
              </a:rPr>
              <a:t>qui pourra être indiqué </a:t>
            </a:r>
            <a:r>
              <a:rPr lang="fr-FR" altLang="fr-FR" sz="2000" b="1" smtClean="0">
                <a:latin typeface="Comic Sans MS" pitchFamily="66" charset="0"/>
              </a:rPr>
              <a:t>en toutes lettres </a:t>
            </a:r>
            <a:r>
              <a:rPr lang="fr-FR" altLang="fr-FR" sz="2000" smtClean="0">
                <a:latin typeface="Comic Sans MS" pitchFamily="66" charset="0"/>
              </a:rPr>
              <a:t>dès lors que cette forme n’induit pas le consommateur en erreur.  </a:t>
            </a:r>
          </a:p>
          <a:p>
            <a:endParaRPr lang="fr-FR" altLang="fr-FR" sz="2000" smtClean="0">
              <a:latin typeface="Comic Sans MS" pitchFamily="66" charset="0"/>
            </a:endParaRPr>
          </a:p>
          <a:p>
            <a:r>
              <a:rPr lang="fr-FR" altLang="fr-FR" sz="2000" smtClean="0">
                <a:latin typeface="Comic Sans MS" pitchFamily="66" charset="0"/>
              </a:rPr>
              <a:t>Dans ce cas, il est permis d’abréger le nom du mois en utilisant les trois premières lettres de celui-ci</a:t>
            </a:r>
          </a:p>
          <a:p>
            <a:pPr>
              <a:buFontTx/>
              <a:buNone/>
            </a:pPr>
            <a:r>
              <a:rPr lang="fr-FR" altLang="fr-FR" sz="2000" smtClean="0">
                <a:latin typeface="Comic Sans MS" pitchFamily="66" charset="0"/>
              </a:rPr>
              <a:t>              exemples : mois 01 (jan.), 02 (fev.), et ainsi de suite.              </a:t>
            </a:r>
          </a:p>
        </p:txBody>
      </p:sp>
      <p:sp>
        <p:nvSpPr>
          <p:cNvPr id="77826"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pt-BR" altLang="fr-FR" sz="3600" b="1" i="0">
                <a:solidFill>
                  <a:schemeClr val="accent2"/>
                </a:solidFill>
                <a:latin typeface="Comic Sans MS" pitchFamily="66" charset="0"/>
              </a:rPr>
              <a:t>7. VALIDITÉ</a:t>
            </a:r>
          </a:p>
        </p:txBody>
      </p:sp>
      <p:pic>
        <p:nvPicPr>
          <p:cNvPr id="7782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xfrm>
            <a:off x="14288" y="1268413"/>
            <a:ext cx="8878887" cy="4060825"/>
          </a:xfrm>
        </p:spPr>
        <p:txBody>
          <a:bodyPr/>
          <a:lstStyle/>
          <a:p>
            <a:r>
              <a:rPr lang="fr-FR" altLang="fr-FR" sz="2000" smtClean="0">
                <a:latin typeface="Comic Sans MS" pitchFamily="66" charset="0"/>
              </a:rPr>
              <a:t>Afin de déclarer le délai de validité, les expressions suivantes pourront être utilisées :</a:t>
            </a:r>
          </a:p>
          <a:p>
            <a:endParaRPr lang="fr-FR" altLang="fr-FR" sz="2000" smtClean="0">
              <a:latin typeface="Comic Sans MS" pitchFamily="66" charset="0"/>
            </a:endParaRPr>
          </a:p>
          <a:p>
            <a:pPr>
              <a:buFontTx/>
              <a:buNone/>
            </a:pPr>
            <a:r>
              <a:rPr lang="fr-FR" altLang="fr-FR" sz="2000" smtClean="0">
                <a:solidFill>
                  <a:srgbClr val="FF0000"/>
                </a:solidFill>
                <a:latin typeface="Comic Sans MS" pitchFamily="66" charset="0"/>
              </a:rPr>
              <a:t>       "validade a -18ºC (freezer) : ..." (validité à  -18ºC (freezer) </a:t>
            </a:r>
          </a:p>
          <a:p>
            <a:pPr>
              <a:buFontTx/>
              <a:buNone/>
            </a:pPr>
            <a:endParaRPr lang="fr-FR" altLang="fr-FR" sz="2000" smtClean="0">
              <a:solidFill>
                <a:srgbClr val="FF0000"/>
              </a:solidFill>
              <a:latin typeface="Comic Sans MS" pitchFamily="66" charset="0"/>
            </a:endParaRPr>
          </a:p>
          <a:p>
            <a:pPr>
              <a:buFontTx/>
              <a:buNone/>
            </a:pPr>
            <a:r>
              <a:rPr lang="fr-FR" altLang="fr-FR" sz="2000" smtClean="0">
                <a:solidFill>
                  <a:srgbClr val="FF0000"/>
                </a:solidFill>
                <a:latin typeface="Comic Sans MS" pitchFamily="66" charset="0"/>
              </a:rPr>
              <a:t>       "validade a - 4ºC (congelador): ..." validité à - 4ºC (congélateur )  </a:t>
            </a:r>
          </a:p>
          <a:p>
            <a:pPr>
              <a:buFontTx/>
              <a:buNone/>
            </a:pPr>
            <a:r>
              <a:rPr lang="fr-FR" altLang="fr-FR" sz="2000" smtClean="0">
                <a:solidFill>
                  <a:srgbClr val="FF0000"/>
                </a:solidFill>
                <a:latin typeface="Comic Sans MS" pitchFamily="66" charset="0"/>
              </a:rPr>
              <a:t> </a:t>
            </a:r>
          </a:p>
          <a:p>
            <a:pPr>
              <a:buFontTx/>
              <a:buNone/>
            </a:pPr>
            <a:r>
              <a:rPr lang="fr-FR" altLang="fr-FR" sz="2000" smtClean="0">
                <a:solidFill>
                  <a:srgbClr val="FF0000"/>
                </a:solidFill>
                <a:latin typeface="Comic Sans MS" pitchFamily="66" charset="0"/>
              </a:rPr>
              <a:t>        "validade a 4ºC (refrigerador): ...«  (validité à 4ºC (réfrigérateur )    </a:t>
            </a:r>
            <a:r>
              <a:rPr lang="fr-FR" altLang="fr-FR" sz="2000" smtClean="0">
                <a:latin typeface="Comic Sans MS" pitchFamily="66" charset="0"/>
              </a:rPr>
              <a:t>       </a:t>
            </a:r>
          </a:p>
          <a:p>
            <a:endParaRPr lang="fr-FR" altLang="fr-FR" sz="2000" smtClean="0">
              <a:latin typeface="Comic Sans MS" pitchFamily="66" charset="0"/>
            </a:endParaRPr>
          </a:p>
        </p:txBody>
      </p:sp>
      <p:sp>
        <p:nvSpPr>
          <p:cNvPr id="78850"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pt-BR" altLang="fr-FR" sz="3600" b="1" i="0">
                <a:solidFill>
                  <a:schemeClr val="accent2"/>
                </a:solidFill>
                <a:latin typeface="Comic Sans MS" pitchFamily="66" charset="0"/>
              </a:rPr>
              <a:t>7. VALIDITÉ</a:t>
            </a:r>
          </a:p>
        </p:txBody>
      </p:sp>
      <p:pic>
        <p:nvPicPr>
          <p:cNvPr id="78851" name="Picture 27" descr="barrado.jpg"/>
          <p:cNvPicPr>
            <a:picLocks noChangeAspect="1"/>
          </p:cNvPicPr>
          <p:nvPr/>
        </p:nvPicPr>
        <p:blipFill>
          <a:blip r:embed="rId2"/>
          <a:srcRect/>
          <a:stretch>
            <a:fillRect/>
          </a:stretch>
        </p:blipFill>
        <p:spPr bwMode="auto">
          <a:xfrm>
            <a:off x="0" y="5876925"/>
            <a:ext cx="9144000"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body" idx="1"/>
          </p:nvPr>
        </p:nvSpPr>
        <p:spPr>
          <a:xfrm>
            <a:off x="14288" y="1268413"/>
            <a:ext cx="8878887" cy="4060825"/>
          </a:xfrm>
        </p:spPr>
        <p:txBody>
          <a:bodyPr/>
          <a:lstStyle/>
          <a:p>
            <a:r>
              <a:rPr lang="pt-BR" altLang="fr-FR" sz="1800" smtClean="0">
                <a:latin typeface="Comic Sans MS" pitchFamily="66" charset="0"/>
              </a:rPr>
              <a:t>       </a:t>
            </a:r>
            <a:r>
              <a:rPr lang="fr-FR" altLang="fr-FR" sz="1800" smtClean="0">
                <a:latin typeface="Comic Sans MS" pitchFamily="66" charset="0"/>
              </a:rPr>
              <a:t>  </a:t>
            </a:r>
            <a:r>
              <a:rPr lang="fr-FR" altLang="fr-FR" sz="2400" smtClean="0">
                <a:latin typeface="Comic Sans MS" pitchFamily="66" charset="0"/>
              </a:rPr>
              <a:t>Imprimé, gravé ou marqué de toute autre manière</a:t>
            </a:r>
          </a:p>
          <a:p>
            <a:pPr>
              <a:buFontTx/>
              <a:buNone/>
            </a:pPr>
            <a:endParaRPr lang="fr-FR" altLang="fr-FR" sz="2400" smtClean="0">
              <a:latin typeface="Comic Sans MS" pitchFamily="66" charset="0"/>
            </a:endParaRPr>
          </a:p>
          <a:p>
            <a:r>
              <a:rPr lang="fr-FR" altLang="fr-FR" sz="2400" smtClean="0">
                <a:latin typeface="Comic Sans MS" pitchFamily="66" charset="0"/>
              </a:rPr>
              <a:t>      Code ou langage clair </a:t>
            </a:r>
            <a:r>
              <a:rPr lang="fr-FR" altLang="fr-FR" sz="2000" smtClean="0">
                <a:latin typeface="Comic Sans MS" pitchFamily="66" charset="0"/>
              </a:rPr>
              <a:t>(de manière visible, lisible et indélébile)</a:t>
            </a:r>
          </a:p>
          <a:p>
            <a:pPr>
              <a:buFontTx/>
              <a:buNone/>
            </a:pPr>
            <a:endParaRPr lang="fr-FR" altLang="fr-FR" sz="2000" smtClean="0">
              <a:latin typeface="Comic Sans MS" pitchFamily="66" charset="0"/>
            </a:endParaRPr>
          </a:p>
          <a:p>
            <a:r>
              <a:rPr lang="fr-FR" altLang="fr-FR" sz="2400" smtClean="0">
                <a:latin typeface="Comic Sans MS" pitchFamily="66" charset="0"/>
              </a:rPr>
              <a:t>      Défini par le fabricant, le producteur ou le portionneur du produit.</a:t>
            </a:r>
          </a:p>
        </p:txBody>
      </p:sp>
      <p:sp>
        <p:nvSpPr>
          <p:cNvPr id="79874"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pt-BR" altLang="fr-FR" sz="3600" b="1" i="0">
                <a:solidFill>
                  <a:schemeClr val="accent2"/>
                </a:solidFill>
                <a:latin typeface="Comic Sans MS" pitchFamily="66" charset="0"/>
              </a:rPr>
              <a:t>8. LOT</a:t>
            </a:r>
          </a:p>
        </p:txBody>
      </p:sp>
      <p:pic>
        <p:nvPicPr>
          <p:cNvPr id="79875"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1"/>
          </p:nvPr>
        </p:nvSpPr>
        <p:spPr>
          <a:xfrm>
            <a:off x="14288" y="1268413"/>
            <a:ext cx="8878887" cy="4060825"/>
          </a:xfrm>
        </p:spPr>
        <p:txBody>
          <a:bodyPr/>
          <a:lstStyle/>
          <a:p>
            <a:pPr marL="0" indent="0">
              <a:buFontTx/>
              <a:buNone/>
            </a:pPr>
            <a:r>
              <a:rPr lang="pt-BR" altLang="fr-FR" sz="2400" smtClean="0">
                <a:latin typeface="Comic Sans MS" pitchFamily="66" charset="0"/>
              </a:rPr>
              <a:t>      </a:t>
            </a:r>
            <a:r>
              <a:rPr lang="fr-FR" altLang="fr-FR" sz="2800" smtClean="0">
                <a:solidFill>
                  <a:srgbClr val="FF0000"/>
                </a:solidFill>
                <a:latin typeface="Comic Sans MS" pitchFamily="66" charset="0"/>
              </a:rPr>
              <a:t>Exprimé par :</a:t>
            </a:r>
          </a:p>
          <a:p>
            <a:pPr marL="0" indent="0">
              <a:buFontTx/>
              <a:buNone/>
            </a:pPr>
            <a:r>
              <a:rPr lang="fr-FR" altLang="fr-FR" sz="2400" smtClean="0">
                <a:latin typeface="Comic Sans MS" pitchFamily="66" charset="0"/>
              </a:rPr>
              <a:t>a) Un code clé précédé de la lettre "L</a:t>
            </a:r>
            <a:r>
              <a:rPr lang="fr-FR" altLang="ja-JP" sz="2400" smtClean="0">
                <a:latin typeface="Comic Sans MS" pitchFamily="66" charset="0"/>
              </a:rPr>
              <a:t>“ </a:t>
            </a:r>
            <a:r>
              <a:rPr lang="fr-FR" altLang="ja-JP" sz="2000" smtClean="0">
                <a:latin typeface="Comic Sans MS" pitchFamily="66" charset="0"/>
              </a:rPr>
              <a:t>(ce code doit être à la disposition de l’autorité compétente et figurer sur la documentation commerciale le cas échéant, entre les pays) </a:t>
            </a:r>
            <a:r>
              <a:rPr lang="fr-FR" altLang="ja-JP" sz="2400" smtClean="0">
                <a:latin typeface="Comic Sans MS" pitchFamily="66" charset="0"/>
              </a:rPr>
              <a:t>ou</a:t>
            </a:r>
          </a:p>
          <a:p>
            <a:pPr marL="0" indent="0">
              <a:buFontTx/>
              <a:buNone/>
            </a:pPr>
            <a:endParaRPr lang="fr-FR" altLang="fr-FR" sz="2400" smtClean="0">
              <a:latin typeface="Comic Sans MS" pitchFamily="66" charset="0"/>
            </a:endParaRPr>
          </a:p>
          <a:p>
            <a:pPr marL="0" indent="0">
              <a:buFontTx/>
              <a:buNone/>
            </a:pPr>
            <a:r>
              <a:rPr lang="fr-FR" altLang="fr-FR" sz="2400" smtClean="0">
                <a:latin typeface="Comic Sans MS" pitchFamily="66" charset="0"/>
              </a:rPr>
              <a:t>b) La date de fabrication, d’emballage ou la durée de validité. </a:t>
            </a:r>
          </a:p>
        </p:txBody>
      </p:sp>
      <p:sp>
        <p:nvSpPr>
          <p:cNvPr id="80898" name="Rectangle 3"/>
          <p:cNvSpPr>
            <a:spLocks noChangeArrowheads="1"/>
          </p:cNvSpPr>
          <p:nvPr/>
        </p:nvSpPr>
        <p:spPr bwMode="auto">
          <a:xfrm>
            <a:off x="107950" y="404813"/>
            <a:ext cx="8589963" cy="936625"/>
          </a:xfrm>
          <a:prstGeom prst="rect">
            <a:avLst/>
          </a:prstGeom>
          <a:noFill/>
          <a:ln w="9525">
            <a:noFill/>
            <a:miter lim="800000"/>
            <a:headEnd/>
            <a:tailEnd/>
          </a:ln>
        </p:spPr>
        <p:txBody>
          <a:bodyPr/>
          <a:lstStyle/>
          <a:p>
            <a:pPr eaLnBrk="0" hangingPunct="0"/>
            <a:r>
              <a:rPr lang="pt-BR" altLang="fr-FR" sz="3600" b="1" i="0">
                <a:solidFill>
                  <a:schemeClr val="accent2"/>
                </a:solidFill>
                <a:latin typeface="Comic Sans MS" pitchFamily="66" charset="0"/>
              </a:rPr>
              <a:t>8. LOT</a:t>
            </a:r>
          </a:p>
        </p:txBody>
      </p:sp>
      <p:pic>
        <p:nvPicPr>
          <p:cNvPr id="8089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xfrm>
            <a:off x="-33338" y="1196975"/>
            <a:ext cx="8878888" cy="4060825"/>
          </a:xfrm>
        </p:spPr>
        <p:txBody>
          <a:bodyPr/>
          <a:lstStyle/>
          <a:p>
            <a:pPr marL="0" indent="0">
              <a:buFontTx/>
              <a:buNone/>
            </a:pPr>
            <a:r>
              <a:rPr lang="fr-FR" altLang="fr-FR" sz="2400" smtClean="0">
                <a:latin typeface="Comic Sans MS" pitchFamily="66" charset="0"/>
              </a:rPr>
              <a:t>      </a:t>
            </a:r>
            <a:endParaRPr lang="fr-FR" altLang="fr-FR" sz="2800" smtClean="0">
              <a:solidFill>
                <a:srgbClr val="FF0000"/>
              </a:solidFill>
              <a:latin typeface="Comic Sans MS" pitchFamily="66" charset="0"/>
            </a:endParaRPr>
          </a:p>
          <a:p>
            <a:pPr marL="0" indent="0">
              <a:buFontTx/>
              <a:buNone/>
            </a:pPr>
            <a:r>
              <a:rPr lang="fr-FR" altLang="fr-FR" sz="2400" smtClean="0">
                <a:latin typeface="Comic Sans MS" pitchFamily="66" charset="0"/>
              </a:rPr>
              <a:t>Inscrire :</a:t>
            </a:r>
          </a:p>
          <a:p>
            <a:pPr marL="0" indent="0">
              <a:buFontTx/>
              <a:buNone/>
            </a:pPr>
            <a:r>
              <a:rPr lang="fr-FR" altLang="ja-JP" sz="2400" b="1" smtClean="0">
                <a:latin typeface="Comic Sans MS" pitchFamily="66" charset="0"/>
              </a:rPr>
              <a:t>“ Registro no Ministério da Agricultura SIF/DIPOA sob nº 0000/___.” (Enregistrement du Ministère de l’Agriculture SIF/DIPOA n°0000/_____)</a:t>
            </a:r>
          </a:p>
          <a:p>
            <a:pPr marL="0" indent="0">
              <a:lnSpc>
                <a:spcPct val="90000"/>
              </a:lnSpc>
              <a:buFont typeface="Monotype Sorts"/>
              <a:buNone/>
            </a:pPr>
            <a:r>
              <a:rPr lang="fr-FR" altLang="fr-FR" sz="2400" b="1" smtClean="0">
                <a:solidFill>
                  <a:srgbClr val="FF0000"/>
                </a:solidFill>
                <a:latin typeface="Comic Sans MS" pitchFamily="66" charset="0"/>
              </a:rPr>
              <a:t>Le nº d’enregistrement est :</a:t>
            </a:r>
          </a:p>
          <a:p>
            <a:pPr marL="0" indent="0">
              <a:lnSpc>
                <a:spcPct val="90000"/>
              </a:lnSpc>
            </a:pPr>
            <a:r>
              <a:rPr lang="fr-FR" altLang="fr-FR" sz="2400" smtClean="0">
                <a:latin typeface="Comic Sans MS" pitchFamily="66" charset="0"/>
              </a:rPr>
              <a:t>         attribué par l’entreprise</a:t>
            </a:r>
          </a:p>
          <a:p>
            <a:pPr marL="0" indent="0">
              <a:lnSpc>
                <a:spcPct val="90000"/>
              </a:lnSpc>
            </a:pPr>
            <a:r>
              <a:rPr lang="fr-FR" altLang="fr-FR" sz="2400" smtClean="0">
                <a:latin typeface="Comic Sans MS" pitchFamily="66" charset="0"/>
              </a:rPr>
              <a:t>         doit comporter 04 chiffres, suivis du numéro de contrôle vétérinaire/sanitaire de l’établissement producteur auprès du pays d’origine.</a:t>
            </a:r>
          </a:p>
          <a:p>
            <a:pPr marL="0" indent="0">
              <a:lnSpc>
                <a:spcPct val="90000"/>
              </a:lnSpc>
              <a:buFont typeface="Monotype Sorts"/>
              <a:buNone/>
            </a:pPr>
            <a:endParaRPr lang="pt-BR" altLang="fr-FR" sz="2400" smtClean="0">
              <a:solidFill>
                <a:srgbClr val="FF0000"/>
              </a:solidFill>
              <a:latin typeface="Comic Sans MS" pitchFamily="66" charset="0"/>
            </a:endParaRPr>
          </a:p>
          <a:p>
            <a:pPr marL="0" indent="0">
              <a:lnSpc>
                <a:spcPct val="90000"/>
              </a:lnSpc>
              <a:buFont typeface="Monotype Sorts"/>
              <a:buNone/>
            </a:pPr>
            <a:r>
              <a:rPr lang="pt-BR" altLang="fr-FR" sz="2400" smtClean="0">
                <a:latin typeface="Comic Sans MS" pitchFamily="66" charset="0"/>
              </a:rPr>
              <a:t>      </a:t>
            </a:r>
            <a:endParaRPr lang="pt-BR" altLang="fr-FR" sz="2400" b="1" smtClean="0">
              <a:latin typeface="Comic Sans MS" pitchFamily="66" charset="0"/>
            </a:endParaRPr>
          </a:p>
          <a:p>
            <a:pPr marL="0" indent="0">
              <a:buFontTx/>
              <a:buNone/>
            </a:pPr>
            <a:endParaRPr lang="pt-BR" altLang="fr-FR" sz="2400" smtClean="0">
              <a:latin typeface="Comic Sans MS" pitchFamily="66" charset="0"/>
            </a:endParaRPr>
          </a:p>
        </p:txBody>
      </p:sp>
      <p:sp>
        <p:nvSpPr>
          <p:cNvPr id="81922" name="Rectangle 3"/>
          <p:cNvSpPr>
            <a:spLocks noChangeArrowheads="1"/>
          </p:cNvSpPr>
          <p:nvPr/>
        </p:nvSpPr>
        <p:spPr bwMode="auto">
          <a:xfrm>
            <a:off x="107950" y="404813"/>
            <a:ext cx="8589963" cy="1079500"/>
          </a:xfrm>
          <a:prstGeom prst="rect">
            <a:avLst/>
          </a:prstGeom>
          <a:noFill/>
          <a:ln w="9525">
            <a:noFill/>
            <a:miter lim="800000"/>
            <a:headEnd/>
            <a:tailEnd/>
          </a:ln>
        </p:spPr>
        <p:txBody>
          <a:bodyPr/>
          <a:lstStyle/>
          <a:p>
            <a:pPr algn="ctr" eaLnBrk="0" hangingPunct="0"/>
            <a:r>
              <a:rPr lang="pt-BR" altLang="fr-FR" sz="2800" b="1" i="0">
                <a:solidFill>
                  <a:schemeClr val="accent2"/>
                </a:solidFill>
                <a:latin typeface="Comic Sans MS" pitchFamily="66" charset="0"/>
              </a:rPr>
              <a:t>9.</a:t>
            </a:r>
            <a:r>
              <a:rPr lang="pt-BR" altLang="fr-FR" sz="3600" b="1" i="0">
                <a:solidFill>
                  <a:schemeClr val="accent2"/>
                </a:solidFill>
                <a:latin typeface="Comic Sans MS" pitchFamily="66" charset="0"/>
              </a:rPr>
              <a:t> </a:t>
            </a:r>
            <a:r>
              <a:rPr lang="fr-FR" altLang="fr-FR" sz="2800" b="1" i="0">
                <a:solidFill>
                  <a:schemeClr val="accent2"/>
                </a:solidFill>
                <a:latin typeface="Comic Sans MS" pitchFamily="66" charset="0"/>
              </a:rPr>
              <a:t>EXPRESSION DE L’ENREGISTREMENT DU PRODUIT</a:t>
            </a:r>
            <a:endParaRPr lang="fr-FR" altLang="fr-FR" sz="3600" b="1" i="0">
              <a:solidFill>
                <a:schemeClr val="accent2"/>
              </a:solidFill>
              <a:latin typeface="Comic Sans MS" pitchFamily="66" charset="0"/>
            </a:endParaRPr>
          </a:p>
        </p:txBody>
      </p:sp>
      <p:pic>
        <p:nvPicPr>
          <p:cNvPr id="81923"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body" idx="1"/>
          </p:nvPr>
        </p:nvSpPr>
        <p:spPr>
          <a:xfrm>
            <a:off x="0" y="1844675"/>
            <a:ext cx="8878888" cy="4060825"/>
          </a:xfrm>
        </p:spPr>
        <p:txBody>
          <a:bodyPr/>
          <a:lstStyle/>
          <a:p>
            <a:pPr marL="0" indent="0">
              <a:buFontTx/>
              <a:buNone/>
            </a:pPr>
            <a:r>
              <a:rPr lang="fr-FR" altLang="fr-FR" sz="2400" b="1" smtClean="0">
                <a:latin typeface="Comic Sans MS" pitchFamily="66" charset="0"/>
              </a:rPr>
              <a:t>   </a:t>
            </a:r>
            <a:r>
              <a:rPr lang="fr-FR" altLang="fr-FR" sz="2400" b="1" smtClean="0">
                <a:solidFill>
                  <a:srgbClr val="FF0000"/>
                </a:solidFill>
                <a:latin typeface="Comic Sans MS" pitchFamily="66" charset="0"/>
              </a:rPr>
              <a:t>Nº D’ENREGISTREMENT :</a:t>
            </a:r>
            <a:r>
              <a:rPr lang="fr-FR" altLang="fr-FR" sz="2400" b="1" smtClean="0">
                <a:latin typeface="Comic Sans MS" pitchFamily="66" charset="0"/>
              </a:rPr>
              <a:t>   </a:t>
            </a:r>
            <a:endParaRPr lang="fr-FR" altLang="fr-FR" sz="2400" smtClean="0">
              <a:latin typeface="Comic Sans MS" pitchFamily="66" charset="0"/>
            </a:endParaRPr>
          </a:p>
          <a:p>
            <a:pPr marL="0" indent="0">
              <a:lnSpc>
                <a:spcPct val="90000"/>
              </a:lnSpc>
            </a:pPr>
            <a:r>
              <a:rPr lang="fr-FR" altLang="fr-FR" sz="2400" smtClean="0">
                <a:latin typeface="Comic Sans MS" pitchFamily="66" charset="0"/>
              </a:rPr>
              <a:t>Emballages différents : numéro séquentiel différent pour chaque emballage</a:t>
            </a:r>
          </a:p>
          <a:p>
            <a:pPr marL="0" indent="0">
              <a:lnSpc>
                <a:spcPct val="90000"/>
              </a:lnSpc>
              <a:buFontTx/>
              <a:buNone/>
            </a:pPr>
            <a:endParaRPr lang="fr-FR" altLang="fr-FR" sz="2400" smtClean="0">
              <a:latin typeface="Comic Sans MS" pitchFamily="66" charset="0"/>
            </a:endParaRPr>
          </a:p>
          <a:p>
            <a:pPr marL="0" indent="0">
              <a:lnSpc>
                <a:spcPct val="90000"/>
              </a:lnSpc>
            </a:pPr>
            <a:r>
              <a:rPr lang="fr-FR" altLang="fr-FR" sz="2400" smtClean="0">
                <a:latin typeface="Comic Sans MS" pitchFamily="66" charset="0"/>
              </a:rPr>
              <a:t>Variation de poids uniquement (grammes) : le même numéro séquentiel </a:t>
            </a:r>
          </a:p>
          <a:p>
            <a:pPr marL="0" indent="0">
              <a:lnSpc>
                <a:spcPct val="90000"/>
              </a:lnSpc>
            </a:pPr>
            <a:endParaRPr lang="fr-FR" altLang="fr-FR" sz="2400" smtClean="0">
              <a:latin typeface="Comic Sans MS" pitchFamily="66" charset="0"/>
            </a:endParaRPr>
          </a:p>
          <a:p>
            <a:pPr marL="0" indent="0">
              <a:lnSpc>
                <a:spcPct val="90000"/>
              </a:lnSpc>
            </a:pPr>
            <a:r>
              <a:rPr lang="fr-FR" altLang="fr-FR" sz="2400" smtClean="0">
                <a:latin typeface="Comic Sans MS" pitchFamily="66" charset="0"/>
              </a:rPr>
              <a:t>Un numéro d’enregistrement annulé peut être réutilisé</a:t>
            </a:r>
          </a:p>
          <a:p>
            <a:pPr marL="0" indent="0">
              <a:lnSpc>
                <a:spcPct val="90000"/>
              </a:lnSpc>
              <a:buFontTx/>
              <a:buNone/>
            </a:pPr>
            <a:endParaRPr lang="pt-BR" altLang="fr-FR" sz="2400" smtClean="0">
              <a:latin typeface="Comic Sans MS" pitchFamily="66" charset="0"/>
            </a:endParaRPr>
          </a:p>
          <a:p>
            <a:pPr marL="0" indent="0">
              <a:lnSpc>
                <a:spcPct val="90000"/>
              </a:lnSpc>
              <a:buFontTx/>
              <a:buNone/>
            </a:pPr>
            <a:endParaRPr lang="pt-BR" altLang="fr-FR" sz="2400" smtClean="0">
              <a:latin typeface="Comic Sans MS" pitchFamily="66" charset="0"/>
            </a:endParaRPr>
          </a:p>
          <a:p>
            <a:pPr marL="0" indent="0">
              <a:lnSpc>
                <a:spcPct val="90000"/>
              </a:lnSpc>
              <a:buFontTx/>
              <a:buNone/>
            </a:pPr>
            <a:endParaRPr lang="pt-BR" altLang="fr-FR" sz="2400" smtClean="0">
              <a:latin typeface="Comic Sans MS" pitchFamily="66" charset="0"/>
            </a:endParaRPr>
          </a:p>
          <a:p>
            <a:pPr marL="0" indent="0">
              <a:lnSpc>
                <a:spcPct val="90000"/>
              </a:lnSpc>
              <a:buFontTx/>
              <a:buNone/>
            </a:pPr>
            <a:endParaRPr lang="pt-BR" altLang="fr-FR" sz="2400" smtClean="0">
              <a:latin typeface="Comic Sans MS" pitchFamily="66" charset="0"/>
            </a:endParaRPr>
          </a:p>
          <a:p>
            <a:pPr marL="0" indent="0">
              <a:lnSpc>
                <a:spcPct val="90000"/>
              </a:lnSpc>
            </a:pPr>
            <a:endParaRPr lang="pt-BR" altLang="fr-FR" sz="2400" smtClean="0">
              <a:latin typeface="Comic Sans MS" pitchFamily="66" charset="0"/>
            </a:endParaRPr>
          </a:p>
        </p:txBody>
      </p:sp>
      <p:sp>
        <p:nvSpPr>
          <p:cNvPr id="82946" name="Rectangle 3"/>
          <p:cNvSpPr>
            <a:spLocks noChangeArrowheads="1"/>
          </p:cNvSpPr>
          <p:nvPr/>
        </p:nvSpPr>
        <p:spPr bwMode="auto">
          <a:xfrm>
            <a:off x="107950" y="404813"/>
            <a:ext cx="8589963" cy="1079500"/>
          </a:xfrm>
          <a:prstGeom prst="rect">
            <a:avLst/>
          </a:prstGeom>
          <a:noFill/>
          <a:ln w="9525">
            <a:noFill/>
            <a:miter lim="800000"/>
            <a:headEnd/>
            <a:tailEnd/>
          </a:ln>
        </p:spPr>
        <p:txBody>
          <a:bodyPr/>
          <a:lstStyle/>
          <a:p>
            <a:pPr algn="ctr" eaLnBrk="0" hangingPunct="0"/>
            <a:r>
              <a:rPr lang="pt-BR" altLang="fr-FR" sz="2800" b="1" i="0">
                <a:solidFill>
                  <a:schemeClr val="accent2"/>
                </a:solidFill>
                <a:latin typeface="Comic Sans MS" pitchFamily="66" charset="0"/>
              </a:rPr>
              <a:t>9. </a:t>
            </a:r>
            <a:r>
              <a:rPr lang="fr-FR" altLang="fr-FR" sz="2800" b="1" i="0">
                <a:solidFill>
                  <a:schemeClr val="accent2"/>
                </a:solidFill>
                <a:latin typeface="Comic Sans MS" pitchFamily="66" charset="0"/>
              </a:rPr>
              <a:t>EXPRESSION DE L’ENREGISTREMENT DU PRODUIT </a:t>
            </a:r>
            <a:endParaRPr lang="pt-BR" altLang="fr-FR" sz="2800" b="1" i="0">
              <a:solidFill>
                <a:schemeClr val="accent2"/>
              </a:solidFill>
              <a:latin typeface="Comic Sans MS" pitchFamily="66" charset="0"/>
            </a:endParaRPr>
          </a:p>
        </p:txBody>
      </p:sp>
      <p:pic>
        <p:nvPicPr>
          <p:cNvPr id="82947" name="Picture 27" descr="barrado.jpg"/>
          <p:cNvPicPr>
            <a:picLocks noChangeAspect="1"/>
          </p:cNvPicPr>
          <p:nvPr/>
        </p:nvPicPr>
        <p:blipFill>
          <a:blip r:embed="rId3"/>
          <a:srcRect/>
          <a:stretch>
            <a:fillRect/>
          </a:stretch>
        </p:blipFill>
        <p:spPr bwMode="auto">
          <a:xfrm>
            <a:off x="-33338" y="5949950"/>
            <a:ext cx="9177338"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body" idx="1"/>
          </p:nvPr>
        </p:nvSpPr>
        <p:spPr>
          <a:xfrm>
            <a:off x="0" y="944563"/>
            <a:ext cx="8878888" cy="4060825"/>
          </a:xfrm>
        </p:spPr>
        <p:txBody>
          <a:bodyPr/>
          <a:lstStyle/>
          <a:p>
            <a:pPr marL="0" indent="0">
              <a:buFontTx/>
              <a:buNone/>
            </a:pPr>
            <a:endParaRPr lang="fr-FR" altLang="fr-FR" sz="2400" smtClean="0">
              <a:solidFill>
                <a:srgbClr val="FF0000"/>
              </a:solidFill>
              <a:latin typeface="Comic Sans MS" pitchFamily="66" charset="0"/>
            </a:endParaRPr>
          </a:p>
          <a:p>
            <a:pPr marL="0" indent="0">
              <a:buFontTx/>
              <a:buNone/>
            </a:pPr>
            <a:r>
              <a:rPr lang="fr-FR" altLang="fr-FR" sz="2400" smtClean="0">
                <a:solidFill>
                  <a:srgbClr val="FF0000"/>
                </a:solidFill>
                <a:latin typeface="Comic Sans MS" pitchFamily="66" charset="0"/>
              </a:rPr>
              <a:t>Si nécessaire</a:t>
            </a:r>
            <a:r>
              <a:rPr lang="fr-FR" altLang="fr-FR" sz="2400" smtClean="0">
                <a:latin typeface="Comic Sans MS" pitchFamily="66" charset="0"/>
              </a:rPr>
              <a:t>, l’étiquette doit contenir le mode d’emploi approprié</a:t>
            </a:r>
          </a:p>
          <a:p>
            <a:pPr marL="0" indent="0"/>
            <a:r>
              <a:rPr lang="fr-FR" altLang="fr-FR" sz="2400" smtClean="0">
                <a:solidFill>
                  <a:schemeClr val="accent2"/>
                </a:solidFill>
                <a:latin typeface="Comic Sans MS" pitchFamily="66" charset="0"/>
              </a:rPr>
              <a:t>      reconstitution, </a:t>
            </a:r>
          </a:p>
          <a:p>
            <a:pPr marL="0" indent="0"/>
            <a:r>
              <a:rPr lang="fr-FR" altLang="fr-FR" sz="2400" smtClean="0">
                <a:solidFill>
                  <a:schemeClr val="accent2"/>
                </a:solidFill>
                <a:latin typeface="Comic Sans MS" pitchFamily="66" charset="0"/>
              </a:rPr>
              <a:t>      décongélation ou </a:t>
            </a:r>
          </a:p>
          <a:p>
            <a:pPr marL="0" indent="0"/>
            <a:r>
              <a:rPr lang="fr-FR" altLang="fr-FR" sz="2400" smtClean="0">
                <a:solidFill>
                  <a:schemeClr val="accent2"/>
                </a:solidFill>
                <a:latin typeface="Comic Sans MS" pitchFamily="66" charset="0"/>
              </a:rPr>
              <a:t>      le traitement à appliquer par le consommateur pour utiliser correctement le produit.</a:t>
            </a:r>
          </a:p>
          <a:p>
            <a:pPr marL="0" indent="0">
              <a:buFontTx/>
              <a:buNone/>
            </a:pPr>
            <a:r>
              <a:rPr lang="fr-FR" altLang="fr-FR" sz="2400" smtClean="0">
                <a:latin typeface="Comic Sans MS" pitchFamily="66" charset="0"/>
              </a:rPr>
              <a:t>Ce </a:t>
            </a:r>
            <a:r>
              <a:rPr lang="fr-FR" altLang="fr-FR" sz="2400" b="1" smtClean="0">
                <a:latin typeface="Comic Sans MS" pitchFamily="66" charset="0"/>
              </a:rPr>
              <a:t>mode d’emploi ne doit pas être ambigu</a:t>
            </a:r>
            <a:r>
              <a:rPr lang="fr-FR" altLang="fr-FR" sz="2400" smtClean="0">
                <a:latin typeface="Comic Sans MS" pitchFamily="66" charset="0"/>
              </a:rPr>
              <a:t>, ni permettre de </a:t>
            </a:r>
            <a:r>
              <a:rPr lang="fr-FR" altLang="fr-FR" sz="2400" b="1" smtClean="0">
                <a:latin typeface="Comic Sans MS" pitchFamily="66" charset="0"/>
              </a:rPr>
              <a:t>fausses interprétations</a:t>
            </a:r>
            <a:r>
              <a:rPr lang="fr-FR" altLang="fr-FR" sz="2400" smtClean="0">
                <a:latin typeface="Comic Sans MS" pitchFamily="66" charset="0"/>
              </a:rPr>
              <a:t>, afin de garantir l’utilisation </a:t>
            </a:r>
            <a:r>
              <a:rPr lang="fr-FR" altLang="fr-FR" sz="2400" smtClean="0">
                <a:solidFill>
                  <a:schemeClr val="accent2"/>
                </a:solidFill>
                <a:latin typeface="Comic Sans MS" pitchFamily="66" charset="0"/>
              </a:rPr>
              <a:t>correcte du produit.</a:t>
            </a:r>
          </a:p>
        </p:txBody>
      </p:sp>
      <p:sp>
        <p:nvSpPr>
          <p:cNvPr id="84994" name="Rectangle 3"/>
          <p:cNvSpPr>
            <a:spLocks noChangeArrowheads="1"/>
          </p:cNvSpPr>
          <p:nvPr/>
        </p:nvSpPr>
        <p:spPr bwMode="auto">
          <a:xfrm>
            <a:off x="95250" y="188913"/>
            <a:ext cx="8589963" cy="1079500"/>
          </a:xfrm>
          <a:prstGeom prst="rect">
            <a:avLst/>
          </a:prstGeom>
          <a:noFill/>
          <a:ln w="9525">
            <a:noFill/>
            <a:miter lim="800000"/>
            <a:headEnd/>
            <a:tailEnd/>
          </a:ln>
        </p:spPr>
        <p:txBody>
          <a:bodyPr/>
          <a:lstStyle/>
          <a:p>
            <a:pPr algn="ctr" eaLnBrk="0" hangingPunct="0"/>
            <a:r>
              <a:rPr lang="pt-BR" altLang="fr-FR" b="1" i="0">
                <a:solidFill>
                  <a:schemeClr val="accent2"/>
                </a:solidFill>
                <a:latin typeface="Comic Sans MS" pitchFamily="66" charset="0"/>
              </a:rPr>
              <a:t>10.</a:t>
            </a:r>
            <a:r>
              <a:rPr lang="pt-BR" altLang="fr-FR">
                <a:latin typeface="Comic Sans MS" pitchFamily="66" charset="0"/>
              </a:rPr>
              <a:t> </a:t>
            </a:r>
            <a:r>
              <a:rPr lang="fr-FR" altLang="fr-FR" b="1" i="0">
                <a:solidFill>
                  <a:schemeClr val="accent2"/>
                </a:solidFill>
                <a:latin typeface="Comic Sans MS" pitchFamily="66" charset="0"/>
              </a:rPr>
              <a:t>MODE D’EMPLOI RELATIF À LA PRÉPARATION ET À L’UTILISATION DU PRODUIT</a:t>
            </a:r>
          </a:p>
          <a:p>
            <a:pPr algn="ctr" eaLnBrk="0" hangingPunct="0"/>
            <a:r>
              <a:rPr lang="pt-BR" altLang="fr-FR" sz="4000" b="1" i="0">
                <a:solidFill>
                  <a:schemeClr val="accent2"/>
                </a:solidFill>
                <a:latin typeface="Comic Sans MS" pitchFamily="66" charset="0"/>
              </a:rPr>
              <a:t> </a:t>
            </a:r>
            <a:endParaRPr lang="pt-BR" altLang="fr-FR" sz="3600" b="1" i="0">
              <a:solidFill>
                <a:schemeClr val="accent2"/>
              </a:solidFill>
              <a:latin typeface="Comic Sans MS" pitchFamily="66" charset="0"/>
            </a:endParaRPr>
          </a:p>
        </p:txBody>
      </p:sp>
      <p:pic>
        <p:nvPicPr>
          <p:cNvPr id="84995"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333375"/>
            <a:ext cx="8964613" cy="1366838"/>
          </a:xfrm>
        </p:spPr>
        <p:txBody>
          <a:bodyPr/>
          <a:lstStyle/>
          <a:p>
            <a:pPr>
              <a:defRPr/>
            </a:pPr>
            <a:r>
              <a:rPr lang="pt-BR" altLang="fr-FR" sz="3400" b="1" dirty="0" smtClean="0">
                <a:solidFill>
                  <a:schemeClr val="accent2"/>
                </a:solidFill>
                <a:latin typeface="Comic Sans MS" panose="030F0702030302020204" pitchFamily="66" charset="0"/>
              </a:rPr>
              <a:t>11. </a:t>
            </a:r>
            <a:r>
              <a:rPr lang="fr-FR" altLang="fr-FR" sz="3400" b="1" dirty="0" smtClean="0">
                <a:solidFill>
                  <a:schemeClr val="accent2"/>
                </a:solidFill>
                <a:latin typeface="Comic Sans MS" panose="030F0702030302020204" pitchFamily="66" charset="0"/>
              </a:rPr>
              <a:t>INFORMATION NUTRITIONNELLE</a:t>
            </a:r>
            <a:br>
              <a:rPr lang="fr-FR" altLang="fr-FR" sz="3400" b="1" dirty="0" smtClean="0">
                <a:solidFill>
                  <a:schemeClr val="accent2"/>
                </a:solidFill>
                <a:latin typeface="Comic Sans MS" panose="030F0702030302020204" pitchFamily="66" charset="0"/>
              </a:rPr>
            </a:br>
            <a:r>
              <a:rPr lang="fr-FR" altLang="fr-FR" sz="2000" b="1" dirty="0" smtClean="0">
                <a:solidFill>
                  <a:schemeClr val="accent2"/>
                </a:solidFill>
                <a:latin typeface="Comic Sans MS" panose="030F0702030302020204" pitchFamily="66" charset="0"/>
              </a:rPr>
              <a:t>(Résolution </a:t>
            </a:r>
            <a:r>
              <a:rPr lang="pt-BR" altLang="fr-FR" sz="2000" b="1" dirty="0" err="1" smtClean="0">
                <a:solidFill>
                  <a:schemeClr val="accent2"/>
                </a:solidFill>
                <a:latin typeface="Comic Sans MS" panose="030F0702030302020204" pitchFamily="66" charset="0"/>
              </a:rPr>
              <a:t>RDC</a:t>
            </a:r>
            <a:r>
              <a:rPr lang="pt-BR" altLang="fr-FR" sz="2000" b="1" dirty="0" smtClean="0">
                <a:solidFill>
                  <a:schemeClr val="accent2"/>
                </a:solidFill>
                <a:latin typeface="Comic Sans MS" panose="030F0702030302020204" pitchFamily="66" charset="0"/>
              </a:rPr>
              <a:t> </a:t>
            </a:r>
            <a:r>
              <a:rPr lang="pt-BR" altLang="fr-FR" sz="2000" b="1" dirty="0" err="1" smtClean="0">
                <a:solidFill>
                  <a:schemeClr val="accent2"/>
                </a:solidFill>
                <a:latin typeface="Comic Sans MS" panose="030F0702030302020204" pitchFamily="66" charset="0"/>
              </a:rPr>
              <a:t>ANVISA</a:t>
            </a:r>
            <a:r>
              <a:rPr lang="pt-BR" altLang="fr-FR" sz="2000" b="1" dirty="0" smtClean="0">
                <a:solidFill>
                  <a:schemeClr val="accent2"/>
                </a:solidFill>
                <a:latin typeface="Comic Sans MS" panose="030F0702030302020204" pitchFamily="66" charset="0"/>
              </a:rPr>
              <a:t>/MS 360/2003)</a:t>
            </a:r>
            <a:endParaRPr lang="pt-BR" altLang="fr-FR" sz="2000" b="1" dirty="0" smtClean="0">
              <a:effectLst>
                <a:outerShdw blurRad="38100" dist="38100" dir="2700000" algn="tl">
                  <a:srgbClr val="C0C0C0"/>
                </a:outerShdw>
              </a:effectLst>
            </a:endParaRPr>
          </a:p>
        </p:txBody>
      </p:sp>
      <p:sp>
        <p:nvSpPr>
          <p:cNvPr id="87042" name="Rectangle 3"/>
          <p:cNvSpPr>
            <a:spLocks noGrp="1" noChangeArrowheads="1"/>
          </p:cNvSpPr>
          <p:nvPr>
            <p:ph type="body" idx="1"/>
          </p:nvPr>
        </p:nvSpPr>
        <p:spPr>
          <a:xfrm>
            <a:off x="250825" y="1125538"/>
            <a:ext cx="8642350" cy="5256212"/>
          </a:xfrm>
        </p:spPr>
        <p:txBody>
          <a:bodyPr/>
          <a:lstStyle/>
          <a:p>
            <a:pPr algn="just">
              <a:buFontTx/>
              <a:buNone/>
            </a:pPr>
            <a:endParaRPr lang="pt-BR" altLang="fr-FR" sz="2400" smtClean="0">
              <a:latin typeface="Comic Sans MS" pitchFamily="66" charset="0"/>
            </a:endParaRPr>
          </a:p>
          <a:p>
            <a:pPr algn="just">
              <a:buFontTx/>
              <a:buNone/>
            </a:pPr>
            <a:endParaRPr lang="pt-BR" altLang="fr-FR" sz="2400" smtClean="0">
              <a:latin typeface="Comic Sans MS" pitchFamily="66" charset="0"/>
            </a:endParaRPr>
          </a:p>
          <a:p>
            <a:pPr algn="just"/>
            <a:r>
              <a:rPr lang="fr-FR" altLang="fr-FR" sz="2400" smtClean="0">
                <a:latin typeface="Comic Sans MS" pitchFamily="66" charset="0"/>
              </a:rPr>
              <a:t>Règlement Technique (RT) sur les informations nutritionnelles à apposer sur les étiquettes des aliments emballés.</a:t>
            </a:r>
          </a:p>
          <a:p>
            <a:pPr algn="just"/>
            <a:endParaRPr lang="fr-FR" altLang="fr-FR" sz="1400" smtClean="0">
              <a:latin typeface="Comic Sans MS" pitchFamily="66" charset="0"/>
            </a:endParaRPr>
          </a:p>
          <a:p>
            <a:pPr algn="just"/>
            <a:r>
              <a:rPr lang="fr-FR" altLang="fr-FR" sz="2400" b="1" smtClean="0">
                <a:latin typeface="Comic Sans MS" pitchFamily="66" charset="0"/>
              </a:rPr>
              <a:t>Champ d’application </a:t>
            </a:r>
            <a:r>
              <a:rPr lang="fr-FR" altLang="fr-FR" sz="2400" smtClean="0">
                <a:latin typeface="Comic Sans MS" pitchFamily="66" charset="0"/>
              </a:rPr>
              <a:t>: les aliments produits et commercialisés, emballés en l’absence du client et prêts à être proposés aux consommateurs.</a:t>
            </a:r>
            <a:endParaRPr lang="fr-FR" altLang="fr-FR" sz="1400" smtClean="0">
              <a:latin typeface="Comic Sans MS" pitchFamily="66" charset="0"/>
            </a:endParaRPr>
          </a:p>
          <a:p>
            <a:pPr algn="just">
              <a:buFontTx/>
              <a:buNone/>
            </a:pPr>
            <a:r>
              <a:rPr lang="fr-FR" altLang="fr-FR" sz="1400" smtClean="0">
                <a:latin typeface="Comic Sans MS" pitchFamily="66" charset="0"/>
              </a:rPr>
              <a:t>             </a:t>
            </a:r>
            <a:endParaRPr lang="fr-FR" altLang="fr-FR" sz="2000" smtClean="0">
              <a:solidFill>
                <a:srgbClr val="002060"/>
              </a:solidFill>
              <a:latin typeface="Comic Sans MS" pitchFamily="66" charset="0"/>
            </a:endParaRPr>
          </a:p>
          <a:p>
            <a:pPr algn="just">
              <a:buClr>
                <a:schemeClr val="tx1"/>
              </a:buClr>
              <a:buSzPct val="55000"/>
              <a:buFont typeface="Wingdings" pitchFamily="2" charset="2"/>
              <a:buNone/>
            </a:pPr>
            <a:endParaRPr lang="pt-BR" altLang="fr-FR" sz="2400" smtClean="0">
              <a:solidFill>
                <a:srgbClr val="002060"/>
              </a:solidFill>
              <a:latin typeface="Comic Sans MS" pitchFamily="66" charset="0"/>
            </a:endParaRPr>
          </a:p>
        </p:txBody>
      </p:sp>
      <p:pic>
        <p:nvPicPr>
          <p:cNvPr id="87043"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179388" y="404813"/>
            <a:ext cx="8642350" cy="4525962"/>
          </a:xfrm>
        </p:spPr>
        <p:txBody>
          <a:bodyPr/>
          <a:lstStyle/>
          <a:p>
            <a:pPr>
              <a:lnSpc>
                <a:spcPct val="90000"/>
              </a:lnSpc>
            </a:pPr>
            <a:r>
              <a:rPr lang="fr-FR" altLang="fr-FR" sz="3600" smtClean="0">
                <a:solidFill>
                  <a:schemeClr val="accent2"/>
                </a:solidFill>
                <a:latin typeface="Comic Sans MS" pitchFamily="66" charset="0"/>
              </a:rPr>
              <a:t>Législation disponible sur </a:t>
            </a:r>
            <a:r>
              <a:rPr lang="pt-BR" altLang="fr-FR" sz="3600" smtClean="0">
                <a:solidFill>
                  <a:schemeClr val="accent2"/>
                </a:solidFill>
                <a:latin typeface="Comic Sans MS" pitchFamily="66" charset="0"/>
              </a:rPr>
              <a:t>:</a:t>
            </a:r>
          </a:p>
          <a:p>
            <a:pPr>
              <a:lnSpc>
                <a:spcPct val="90000"/>
              </a:lnSpc>
              <a:buFontTx/>
              <a:buNone/>
            </a:pPr>
            <a:endParaRPr lang="pt-BR" altLang="fr-FR" sz="3600" smtClean="0"/>
          </a:p>
          <a:p>
            <a:pPr>
              <a:lnSpc>
                <a:spcPct val="90000"/>
              </a:lnSpc>
              <a:buFontTx/>
              <a:buNone/>
            </a:pPr>
            <a:r>
              <a:rPr lang="pt-BR" altLang="fr-FR" sz="2800" smtClean="0">
                <a:solidFill>
                  <a:srgbClr val="000066"/>
                </a:solidFill>
              </a:rPr>
              <a:t>	</a:t>
            </a:r>
            <a:r>
              <a:rPr lang="pt-BR" altLang="fr-FR" sz="2800" b="1" smtClean="0">
                <a:solidFill>
                  <a:srgbClr val="000000"/>
                </a:solidFill>
                <a:latin typeface="Comic Sans MS" pitchFamily="66" charset="0"/>
                <a:hlinkClick r:id="rId2"/>
              </a:rPr>
              <a:t>www.planalto.gov.br</a:t>
            </a:r>
            <a:endParaRPr lang="pt-BR" altLang="fr-FR" sz="2800" b="1" smtClean="0">
              <a:solidFill>
                <a:srgbClr val="000000"/>
              </a:solidFill>
              <a:latin typeface="Comic Sans MS" pitchFamily="66" charset="0"/>
            </a:endParaRPr>
          </a:p>
          <a:p>
            <a:pPr>
              <a:lnSpc>
                <a:spcPct val="90000"/>
              </a:lnSpc>
              <a:buFontTx/>
              <a:buNone/>
            </a:pPr>
            <a:endParaRPr lang="pt-BR" altLang="fr-FR" sz="2800" b="1" smtClean="0">
              <a:solidFill>
                <a:srgbClr val="000000"/>
              </a:solidFill>
              <a:latin typeface="Comic Sans MS" pitchFamily="66" charset="0"/>
            </a:endParaRPr>
          </a:p>
          <a:p>
            <a:pPr>
              <a:lnSpc>
                <a:spcPct val="90000"/>
              </a:lnSpc>
              <a:buFontTx/>
              <a:buNone/>
            </a:pPr>
            <a:r>
              <a:rPr lang="pt-BR" altLang="fr-FR" sz="2800" b="1" smtClean="0">
                <a:solidFill>
                  <a:srgbClr val="000000"/>
                </a:solidFill>
                <a:latin typeface="Comic Sans MS" pitchFamily="66" charset="0"/>
              </a:rPr>
              <a:t>	</a:t>
            </a:r>
            <a:r>
              <a:rPr lang="pt-BR" altLang="fr-FR" sz="2800" b="1" smtClean="0">
                <a:solidFill>
                  <a:srgbClr val="000000"/>
                </a:solidFill>
                <a:latin typeface="Comic Sans MS" pitchFamily="66" charset="0"/>
                <a:hlinkClick r:id="rId3"/>
              </a:rPr>
              <a:t>www.agricultura.gov.br</a:t>
            </a:r>
            <a:r>
              <a:rPr lang="pt-BR" altLang="fr-FR" sz="2800" b="1" smtClean="0">
                <a:solidFill>
                  <a:srgbClr val="000000"/>
                </a:solidFill>
                <a:latin typeface="Comic Sans MS" pitchFamily="66" charset="0"/>
              </a:rPr>
              <a:t> </a:t>
            </a:r>
          </a:p>
          <a:p>
            <a:pPr>
              <a:lnSpc>
                <a:spcPct val="90000"/>
              </a:lnSpc>
              <a:buFontTx/>
              <a:buNone/>
            </a:pPr>
            <a:endParaRPr lang="pt-BR" altLang="fr-FR" sz="2800" b="1" smtClean="0">
              <a:solidFill>
                <a:srgbClr val="000000"/>
              </a:solidFill>
              <a:latin typeface="Comic Sans MS" pitchFamily="66" charset="0"/>
            </a:endParaRPr>
          </a:p>
          <a:p>
            <a:pPr>
              <a:lnSpc>
                <a:spcPct val="90000"/>
              </a:lnSpc>
              <a:buFontTx/>
              <a:buNone/>
            </a:pPr>
            <a:r>
              <a:rPr lang="pt-BR" altLang="fr-FR" sz="2800" b="1" smtClean="0">
                <a:solidFill>
                  <a:srgbClr val="000000"/>
                </a:solidFill>
                <a:latin typeface="Comic Sans MS" pitchFamily="66" charset="0"/>
              </a:rPr>
              <a:t>	</a:t>
            </a:r>
            <a:r>
              <a:rPr lang="pt-BR" altLang="fr-FR" sz="2800" b="1" smtClean="0">
                <a:solidFill>
                  <a:srgbClr val="000000"/>
                </a:solidFill>
                <a:latin typeface="Comic Sans MS" pitchFamily="66" charset="0"/>
                <a:hlinkClick r:id="rId4"/>
              </a:rPr>
              <a:t>www.anvisa.gov.br</a:t>
            </a:r>
            <a:endParaRPr lang="pt-BR" altLang="fr-FR" sz="2800" b="1" smtClean="0">
              <a:solidFill>
                <a:srgbClr val="000000"/>
              </a:solidFill>
              <a:latin typeface="Comic Sans MS" pitchFamily="66" charset="0"/>
            </a:endParaRPr>
          </a:p>
          <a:p>
            <a:pPr>
              <a:lnSpc>
                <a:spcPct val="90000"/>
              </a:lnSpc>
              <a:buFontTx/>
              <a:buNone/>
            </a:pPr>
            <a:endParaRPr lang="pt-BR" altLang="fr-FR" sz="2800" b="1" smtClean="0">
              <a:solidFill>
                <a:srgbClr val="000000"/>
              </a:solidFill>
              <a:latin typeface="Comic Sans MS" pitchFamily="66" charset="0"/>
            </a:endParaRPr>
          </a:p>
          <a:p>
            <a:pPr>
              <a:lnSpc>
                <a:spcPct val="90000"/>
              </a:lnSpc>
              <a:buFontTx/>
              <a:buNone/>
            </a:pPr>
            <a:r>
              <a:rPr lang="pt-BR" altLang="fr-FR" sz="2800" b="1" smtClean="0">
                <a:solidFill>
                  <a:srgbClr val="000000"/>
                </a:solidFill>
                <a:latin typeface="Comic Sans MS" pitchFamily="66" charset="0"/>
              </a:rPr>
              <a:t>	</a:t>
            </a:r>
            <a:r>
              <a:rPr lang="pt-BR" altLang="fr-FR" sz="2800" b="1" smtClean="0">
                <a:solidFill>
                  <a:srgbClr val="000000"/>
                </a:solidFill>
                <a:latin typeface="Comic Sans MS" pitchFamily="66" charset="0"/>
                <a:hlinkClick r:id="rId5"/>
              </a:rPr>
              <a:t>www.inmetro.gov.br</a:t>
            </a:r>
            <a:endParaRPr lang="pt-BR" altLang="fr-FR" sz="2800" b="1" smtClean="0">
              <a:solidFill>
                <a:srgbClr val="000000"/>
              </a:solidFill>
              <a:latin typeface="Comic Sans MS" pitchFamily="66" charset="0"/>
            </a:endParaRPr>
          </a:p>
          <a:p>
            <a:pPr>
              <a:lnSpc>
                <a:spcPct val="90000"/>
              </a:lnSpc>
              <a:buFontTx/>
              <a:buNone/>
            </a:pPr>
            <a:endParaRPr lang="pt-BR" altLang="fr-FR" sz="2800" smtClean="0"/>
          </a:p>
        </p:txBody>
      </p:sp>
      <p:pic>
        <p:nvPicPr>
          <p:cNvPr id="25602" name="Picture 27" descr="barrado.jpg"/>
          <p:cNvPicPr>
            <a:picLocks noChangeAspect="1"/>
          </p:cNvPicPr>
          <p:nvPr/>
        </p:nvPicPr>
        <p:blipFill>
          <a:blip r:embed="rId6"/>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ChangeArrowheads="1"/>
          </p:cNvSpPr>
          <p:nvPr/>
        </p:nvSpPr>
        <p:spPr bwMode="auto">
          <a:xfrm>
            <a:off x="107950" y="1125538"/>
            <a:ext cx="8856663" cy="3649662"/>
          </a:xfrm>
          <a:prstGeom prst="rect">
            <a:avLst/>
          </a:prstGeom>
          <a:noFill/>
          <a:ln w="9525">
            <a:noFill/>
            <a:miter lim="800000"/>
            <a:headEnd/>
            <a:tailEnd/>
          </a:ln>
        </p:spPr>
        <p:txBody>
          <a:bodyPr>
            <a:spAutoFit/>
          </a:bodyPr>
          <a:lstStyle/>
          <a:p>
            <a:pPr eaLnBrk="0" hangingPunct="0">
              <a:spcBef>
                <a:spcPct val="20000"/>
              </a:spcBef>
            </a:pPr>
            <a:r>
              <a:rPr lang="fr-FR" altLang="fr-FR" sz="1600" b="1" i="0">
                <a:latin typeface="Comic Sans MS" pitchFamily="66" charset="0"/>
              </a:rPr>
              <a:t>Déclaration obligatoire : </a:t>
            </a:r>
          </a:p>
          <a:p>
            <a:pPr eaLnBrk="0" hangingPunct="0">
              <a:spcBef>
                <a:spcPct val="20000"/>
              </a:spcBef>
            </a:pPr>
            <a:r>
              <a:rPr lang="fr-FR" altLang="fr-FR" sz="1600" i="0">
                <a:latin typeface="Comic Sans MS" pitchFamily="66" charset="0"/>
              </a:rPr>
              <a:t>• Valeur énergétique – kilocalories (kcal) et kilojoules (kJ)</a:t>
            </a:r>
          </a:p>
          <a:p>
            <a:pPr eaLnBrk="0" hangingPunct="0">
              <a:spcBef>
                <a:spcPct val="20000"/>
              </a:spcBef>
            </a:pPr>
            <a:r>
              <a:rPr lang="fr-FR" altLang="fr-FR" sz="1600" i="0">
                <a:latin typeface="Comic Sans MS" pitchFamily="66" charset="0"/>
              </a:rPr>
              <a:t>• Hydrates de carbone (g)</a:t>
            </a:r>
          </a:p>
          <a:p>
            <a:pPr eaLnBrk="0" hangingPunct="0">
              <a:spcBef>
                <a:spcPct val="20000"/>
              </a:spcBef>
            </a:pPr>
            <a:r>
              <a:rPr lang="fr-FR" altLang="fr-FR" sz="1600" i="0">
                <a:latin typeface="Comic Sans MS" pitchFamily="66" charset="0"/>
              </a:rPr>
              <a:t>• Protéines (g) </a:t>
            </a:r>
          </a:p>
          <a:p>
            <a:pPr eaLnBrk="0" hangingPunct="0">
              <a:spcBef>
                <a:spcPct val="20000"/>
              </a:spcBef>
            </a:pPr>
            <a:r>
              <a:rPr lang="fr-FR" altLang="fr-FR" sz="1600" i="0">
                <a:latin typeface="Comic Sans MS" pitchFamily="66" charset="0"/>
              </a:rPr>
              <a:t>• Matières grasses totales (g)</a:t>
            </a:r>
          </a:p>
          <a:p>
            <a:pPr eaLnBrk="0" hangingPunct="0">
              <a:spcBef>
                <a:spcPct val="20000"/>
              </a:spcBef>
            </a:pPr>
            <a:r>
              <a:rPr lang="fr-FR" altLang="fr-FR" sz="1600" i="0">
                <a:latin typeface="Comic Sans MS" pitchFamily="66" charset="0"/>
              </a:rPr>
              <a:t>• Graisses saturées (g)</a:t>
            </a:r>
          </a:p>
          <a:p>
            <a:pPr eaLnBrk="0" hangingPunct="0">
              <a:spcBef>
                <a:spcPct val="20000"/>
              </a:spcBef>
            </a:pPr>
            <a:r>
              <a:rPr lang="fr-FR" altLang="fr-FR" sz="1600" i="0">
                <a:latin typeface="Comic Sans MS" pitchFamily="66" charset="0"/>
              </a:rPr>
              <a:t>• Graisses trans (g)</a:t>
            </a:r>
          </a:p>
          <a:p>
            <a:pPr eaLnBrk="0" hangingPunct="0">
              <a:spcBef>
                <a:spcPct val="20000"/>
              </a:spcBef>
            </a:pPr>
            <a:r>
              <a:rPr lang="fr-FR" altLang="fr-FR" sz="1600" i="0">
                <a:latin typeface="Comic Sans MS" pitchFamily="66" charset="0"/>
              </a:rPr>
              <a:t>• Fibres alimentaires (g)</a:t>
            </a:r>
          </a:p>
          <a:p>
            <a:pPr eaLnBrk="0" hangingPunct="0">
              <a:spcBef>
                <a:spcPct val="20000"/>
              </a:spcBef>
            </a:pPr>
            <a:r>
              <a:rPr lang="fr-FR" altLang="fr-FR" sz="1600" i="0">
                <a:latin typeface="Comic Sans MS" pitchFamily="66" charset="0"/>
              </a:rPr>
              <a:t>• Sodium (mg)</a:t>
            </a:r>
          </a:p>
          <a:p>
            <a:pPr eaLnBrk="0" hangingPunct="0">
              <a:spcBef>
                <a:spcPct val="20000"/>
              </a:spcBef>
              <a:buFontTx/>
              <a:buChar char="•"/>
            </a:pPr>
            <a:r>
              <a:rPr lang="fr-FR" altLang="fr-FR" sz="1100" i="0"/>
              <a:t>La quantité de tout autre nutriment considéré important afin de maintenir un bon état nutritionnel, selon les exigences des Règlements Techniques spécifiques.</a:t>
            </a:r>
          </a:p>
          <a:p>
            <a:pPr eaLnBrk="0" hangingPunct="0">
              <a:spcBef>
                <a:spcPct val="20000"/>
              </a:spcBef>
              <a:buFontTx/>
              <a:buChar char="•"/>
            </a:pPr>
            <a:r>
              <a:rPr lang="fr-FR" altLang="fr-FR" sz="1100" i="0"/>
              <a:t>La quantité de tout autre nutriment faisant l’objet d’une déclaration de propriétés nutritionnelles ou toute autre déclaration concernant des nutriments.</a:t>
            </a:r>
            <a:r>
              <a:rPr lang="fr-FR" altLang="fr-FR" sz="1100" i="0">
                <a:latin typeface="Comic Sans MS" pitchFamily="66" charset="0"/>
              </a:rPr>
              <a:t>	</a:t>
            </a:r>
          </a:p>
          <a:p>
            <a:pPr eaLnBrk="0" hangingPunct="0">
              <a:spcBef>
                <a:spcPct val="20000"/>
              </a:spcBef>
            </a:pPr>
            <a:r>
              <a:rPr lang="fr-FR" altLang="fr-FR" sz="1100">
                <a:latin typeface="Comic Sans MS" pitchFamily="66" charset="0"/>
              </a:rPr>
              <a:t>	</a:t>
            </a:r>
          </a:p>
        </p:txBody>
      </p:sp>
      <p:sp>
        <p:nvSpPr>
          <p:cNvPr id="88066" name="Rectangle 5"/>
          <p:cNvSpPr>
            <a:spLocks noChangeArrowheads="1"/>
          </p:cNvSpPr>
          <p:nvPr/>
        </p:nvSpPr>
        <p:spPr bwMode="auto">
          <a:xfrm>
            <a:off x="395288" y="4508500"/>
            <a:ext cx="8208962" cy="1249363"/>
          </a:xfrm>
          <a:prstGeom prst="rect">
            <a:avLst/>
          </a:prstGeom>
          <a:noFill/>
          <a:ln w="9525">
            <a:noFill/>
            <a:miter lim="800000"/>
            <a:headEnd/>
            <a:tailEnd/>
          </a:ln>
        </p:spPr>
        <p:txBody>
          <a:bodyPr>
            <a:spAutoFit/>
          </a:bodyPr>
          <a:lstStyle/>
          <a:p>
            <a:pPr eaLnBrk="0" hangingPunct="0">
              <a:spcBef>
                <a:spcPct val="20000"/>
              </a:spcBef>
            </a:pPr>
            <a:r>
              <a:rPr lang="fr-FR" altLang="fr-FR" sz="1600" b="1" i="0">
                <a:latin typeface="Comic Sans MS" pitchFamily="66" charset="0"/>
              </a:rPr>
              <a:t>DÉCLARATION OPTIONNELLE : </a:t>
            </a:r>
          </a:p>
          <a:p>
            <a:pPr eaLnBrk="0" hangingPunct="0">
              <a:spcBef>
                <a:spcPct val="20000"/>
              </a:spcBef>
            </a:pPr>
            <a:r>
              <a:rPr lang="fr-FR" altLang="fr-FR" sz="1800">
                <a:latin typeface="Comic Sans MS" pitchFamily="66" charset="0"/>
              </a:rPr>
              <a:t>• </a:t>
            </a:r>
            <a:r>
              <a:rPr lang="fr-FR" altLang="fr-FR" sz="1600" i="0">
                <a:latin typeface="Comic Sans MS" pitchFamily="66" charset="0"/>
              </a:rPr>
              <a:t>Vitamines et minéraux (mg ou µg) figurant à l’Annexe A, présents en quantité égale ou supérieure à 5% des AJR par portion indiquée sur l’étiquette.</a:t>
            </a:r>
          </a:p>
          <a:p>
            <a:pPr eaLnBrk="0" hangingPunct="0">
              <a:spcBef>
                <a:spcPct val="20000"/>
              </a:spcBef>
            </a:pPr>
            <a:r>
              <a:rPr lang="fr-FR" altLang="fr-FR" sz="1600" i="0">
                <a:latin typeface="Comic Sans MS" pitchFamily="66" charset="0"/>
              </a:rPr>
              <a:t>• Autres nutriments.</a:t>
            </a:r>
            <a:r>
              <a:rPr lang="fr-FR" altLang="fr-FR" sz="1800">
                <a:latin typeface="Comic Sans MS" pitchFamily="66" charset="0"/>
              </a:rPr>
              <a:t>	</a:t>
            </a:r>
          </a:p>
        </p:txBody>
      </p:sp>
      <p:sp>
        <p:nvSpPr>
          <p:cNvPr id="88067" name="Retângulo 1"/>
          <p:cNvSpPr>
            <a:spLocks noChangeArrowheads="1"/>
          </p:cNvSpPr>
          <p:nvPr/>
        </p:nvSpPr>
        <p:spPr bwMode="auto">
          <a:xfrm>
            <a:off x="107950" y="279400"/>
            <a:ext cx="8856663" cy="954088"/>
          </a:xfrm>
          <a:prstGeom prst="rect">
            <a:avLst/>
          </a:prstGeom>
          <a:noFill/>
          <a:ln w="9525">
            <a:noFill/>
            <a:miter lim="800000"/>
            <a:headEnd/>
            <a:tailEnd/>
          </a:ln>
        </p:spPr>
        <p:txBody>
          <a:bodyPr>
            <a:spAutoFit/>
          </a:bodyPr>
          <a:lstStyle/>
          <a:p>
            <a:pPr algn="ctr" eaLnBrk="0" hangingPunct="0">
              <a:spcBef>
                <a:spcPct val="20000"/>
              </a:spcBef>
            </a:pPr>
            <a:r>
              <a:rPr lang="fr-FR" altLang="fr-FR" sz="3400" b="1" i="0">
                <a:solidFill>
                  <a:schemeClr val="accent2"/>
                </a:solidFill>
                <a:latin typeface="Comic Sans MS" pitchFamily="66" charset="0"/>
              </a:rPr>
              <a:t>11. INFORMATION NUTRITIONNELLE</a:t>
            </a:r>
            <a:br>
              <a:rPr lang="fr-FR" altLang="fr-FR" sz="3400" b="1" i="0">
                <a:solidFill>
                  <a:schemeClr val="accent2"/>
                </a:solidFill>
                <a:latin typeface="Comic Sans MS" pitchFamily="66" charset="0"/>
              </a:rPr>
            </a:br>
            <a:r>
              <a:rPr lang="fr-FR" altLang="fr-FR" sz="2000" b="1" i="0">
                <a:solidFill>
                  <a:schemeClr val="accent2"/>
                </a:solidFill>
                <a:latin typeface="Comic Sans MS" pitchFamily="66" charset="0"/>
              </a:rPr>
              <a:t>(Résolution RDC ANVISA/MS 360/2003)</a:t>
            </a:r>
            <a:endParaRPr lang="fr-FR" altLang="fr-FR" sz="2000" i="0"/>
          </a:p>
        </p:txBody>
      </p:sp>
      <p:pic>
        <p:nvPicPr>
          <p:cNvPr id="88068" name="Picture 27" descr="barrado.jpg"/>
          <p:cNvPicPr>
            <a:picLocks noChangeAspect="1"/>
          </p:cNvPicPr>
          <p:nvPr/>
        </p:nvPicPr>
        <p:blipFill>
          <a:blip r:embed="rId3"/>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ítulo 1"/>
          <p:cNvSpPr>
            <a:spLocks noGrp="1"/>
          </p:cNvSpPr>
          <p:nvPr>
            <p:ph type="ctrTitle"/>
          </p:nvPr>
        </p:nvSpPr>
        <p:spPr>
          <a:xfrm>
            <a:off x="179388" y="188913"/>
            <a:ext cx="8856662" cy="1282700"/>
          </a:xfrm>
        </p:spPr>
        <p:txBody>
          <a:bodyPr/>
          <a:lstStyle/>
          <a:p>
            <a:r>
              <a:rPr lang="pt-BR" altLang="fr-FR" sz="3600" b="1" smtClean="0">
                <a:solidFill>
                  <a:schemeClr val="accent2"/>
                </a:solidFill>
                <a:latin typeface="Comic Sans MS" pitchFamily="66" charset="0"/>
              </a:rPr>
              <a:t>11. </a:t>
            </a:r>
            <a:r>
              <a:rPr lang="fr-FR" altLang="fr-FR" sz="3400" b="1" smtClean="0">
                <a:solidFill>
                  <a:schemeClr val="accent2"/>
                </a:solidFill>
                <a:latin typeface="Comic Sans MS" pitchFamily="66" charset="0"/>
              </a:rPr>
              <a:t>INFORMATION NUTRITIONNELLE</a:t>
            </a:r>
            <a:br>
              <a:rPr lang="fr-FR" altLang="fr-FR" sz="3400" b="1" smtClean="0">
                <a:solidFill>
                  <a:schemeClr val="accent2"/>
                </a:solidFill>
                <a:latin typeface="Comic Sans MS" pitchFamily="66" charset="0"/>
              </a:rPr>
            </a:br>
            <a:r>
              <a:rPr lang="fr-FR" altLang="fr-FR" sz="2000" b="1" smtClean="0">
                <a:solidFill>
                  <a:schemeClr val="accent2"/>
                </a:solidFill>
                <a:latin typeface="Comic Sans MS" pitchFamily="66" charset="0"/>
              </a:rPr>
              <a:t>(RÉSOLUTION </a:t>
            </a:r>
            <a:r>
              <a:rPr lang="pt-BR" altLang="fr-FR" sz="2000" b="1" smtClean="0">
                <a:solidFill>
                  <a:schemeClr val="accent2"/>
                </a:solidFill>
                <a:latin typeface="Comic Sans MS" pitchFamily="66" charset="0"/>
              </a:rPr>
              <a:t>RDC ANVISA/MS 360/2003)</a:t>
            </a:r>
            <a:endParaRPr lang="pt-BR" altLang="fr-FR" sz="2000" b="1" smtClean="0">
              <a:solidFill>
                <a:schemeClr val="accent2"/>
              </a:solidFill>
            </a:endParaRPr>
          </a:p>
        </p:txBody>
      </p:sp>
      <p:sp>
        <p:nvSpPr>
          <p:cNvPr id="90114" name="Subtítulo 2"/>
          <p:cNvSpPr>
            <a:spLocks noGrp="1"/>
          </p:cNvSpPr>
          <p:nvPr>
            <p:ph type="subTitle" idx="1"/>
          </p:nvPr>
        </p:nvSpPr>
        <p:spPr>
          <a:xfrm>
            <a:off x="0" y="1484313"/>
            <a:ext cx="8964613" cy="6265862"/>
          </a:xfrm>
        </p:spPr>
        <p:txBody>
          <a:bodyPr/>
          <a:lstStyle/>
          <a:p>
            <a:pPr marL="285750" indent="-285750" algn="l">
              <a:buFontTx/>
              <a:buChar char="•"/>
            </a:pPr>
            <a:r>
              <a:rPr lang="pt-BR" altLang="fr-FR" sz="1800" smtClean="0">
                <a:latin typeface="Comic Sans MS" pitchFamily="66" charset="0"/>
              </a:rPr>
              <a:t> </a:t>
            </a:r>
            <a:r>
              <a:rPr lang="fr-FR" altLang="fr-FR" sz="1800" smtClean="0">
                <a:latin typeface="Comic Sans MS" pitchFamily="66" charset="0"/>
              </a:rPr>
              <a:t>Se rapporte à l’aliment tel qu’il est proposé au consommateur.</a:t>
            </a:r>
          </a:p>
          <a:p>
            <a:pPr marL="285750" indent="-285750" algn="l">
              <a:lnSpc>
                <a:spcPct val="80000"/>
              </a:lnSpc>
            </a:pPr>
            <a:endParaRPr lang="fr-FR" altLang="fr-FR" sz="1800" smtClean="0">
              <a:latin typeface="Comic Sans MS" pitchFamily="66" charset="0"/>
            </a:endParaRPr>
          </a:p>
          <a:p>
            <a:pPr marL="285750" indent="-285750" algn="l">
              <a:lnSpc>
                <a:spcPct val="80000"/>
              </a:lnSpc>
            </a:pPr>
            <a:r>
              <a:rPr lang="fr-FR" altLang="fr-FR" sz="1800" smtClean="0">
                <a:latin typeface="Comic Sans MS" pitchFamily="66" charset="0"/>
              </a:rPr>
              <a:t>L’information nutritionnelle (IN) doit être exprimée : </a:t>
            </a:r>
          </a:p>
          <a:p>
            <a:pPr marL="285750" indent="-285750" algn="l">
              <a:lnSpc>
                <a:spcPct val="80000"/>
              </a:lnSpc>
              <a:buFontTx/>
              <a:buChar char="•"/>
            </a:pPr>
            <a:r>
              <a:rPr lang="fr-FR" altLang="fr-FR" sz="1800" smtClean="0">
                <a:latin typeface="Comic Sans MS" pitchFamily="66" charset="0"/>
              </a:rPr>
              <a:t>         </a:t>
            </a:r>
            <a:r>
              <a:rPr lang="fr-FR" altLang="fr-FR" sz="1800" b="1" smtClean="0">
                <a:latin typeface="Comic Sans MS" pitchFamily="66" charset="0"/>
              </a:rPr>
              <a:t>en portion</a:t>
            </a:r>
            <a:r>
              <a:rPr lang="fr-FR" altLang="fr-FR" sz="1800" smtClean="0">
                <a:latin typeface="Comic Sans MS" pitchFamily="66" charset="0"/>
              </a:rPr>
              <a:t>, en incluant la mesure domestique correspondante, selon le RT spécifique correspondant (Résolution RDC ANVISA /MS 359/2003) et</a:t>
            </a:r>
          </a:p>
          <a:p>
            <a:pPr marL="285750" indent="-285750" algn="l">
              <a:lnSpc>
                <a:spcPct val="80000"/>
              </a:lnSpc>
              <a:buFontTx/>
              <a:buChar char="•"/>
            </a:pPr>
            <a:r>
              <a:rPr lang="fr-FR" altLang="fr-FR" sz="1800" smtClean="0">
                <a:latin typeface="Comic Sans MS" pitchFamily="66" charset="0"/>
              </a:rPr>
              <a:t> </a:t>
            </a:r>
          </a:p>
          <a:p>
            <a:pPr marL="285750" indent="-285750" algn="l">
              <a:lnSpc>
                <a:spcPct val="80000"/>
              </a:lnSpc>
              <a:buFontTx/>
              <a:buChar char="•"/>
            </a:pPr>
            <a:r>
              <a:rPr lang="fr-FR" altLang="fr-FR" sz="1800" b="1" smtClean="0">
                <a:latin typeface="Comic Sans MS" pitchFamily="66" charset="0"/>
              </a:rPr>
              <a:t>      en pourcentage de la Quantité Journalière (%QJ)</a:t>
            </a:r>
          </a:p>
          <a:p>
            <a:pPr marL="285750" indent="-285750" algn="l">
              <a:lnSpc>
                <a:spcPct val="80000"/>
              </a:lnSpc>
              <a:buFontTx/>
              <a:buChar char="•"/>
            </a:pPr>
            <a:endParaRPr lang="fr-FR" altLang="fr-FR" sz="1800" b="1" smtClean="0">
              <a:latin typeface="Comic Sans MS" pitchFamily="66" charset="0"/>
            </a:endParaRPr>
          </a:p>
          <a:p>
            <a:pPr marL="285750" indent="-285750" algn="l">
              <a:lnSpc>
                <a:spcPct val="80000"/>
              </a:lnSpc>
              <a:buFontTx/>
              <a:buChar char="•"/>
            </a:pPr>
            <a:r>
              <a:rPr lang="fr-FR" altLang="fr-FR" sz="1800" b="1" smtClean="0">
                <a:latin typeface="Comic Sans MS" pitchFamily="66" charset="0"/>
              </a:rPr>
              <a:t>     De plus, </a:t>
            </a:r>
            <a:r>
              <a:rPr lang="fr-FR" altLang="fr-FR" sz="1800" smtClean="0">
                <a:latin typeface="Comic Sans MS" pitchFamily="66" charset="0"/>
              </a:rPr>
              <a:t>l’IN peut être exprimée en 100g ou 100mL</a:t>
            </a:r>
          </a:p>
          <a:p>
            <a:pPr marL="285750" indent="-285750" algn="l">
              <a:lnSpc>
                <a:spcPct val="80000"/>
              </a:lnSpc>
            </a:pPr>
            <a:endParaRPr lang="fr-FR" altLang="fr-FR" sz="1800" b="1" smtClean="0">
              <a:latin typeface="Comic Sans MS" pitchFamily="66" charset="0"/>
            </a:endParaRPr>
          </a:p>
          <a:p>
            <a:pPr marL="285750" indent="-285750" algn="l">
              <a:lnSpc>
                <a:spcPct val="80000"/>
              </a:lnSpc>
            </a:pPr>
            <a:endParaRPr lang="fr-FR" altLang="fr-FR" sz="1800" b="1" smtClean="0">
              <a:latin typeface="Comic Sans MS" pitchFamily="66" charset="0"/>
            </a:endParaRPr>
          </a:p>
          <a:p>
            <a:pPr marL="285750" indent="-285750" algn="l">
              <a:lnSpc>
                <a:spcPct val="80000"/>
              </a:lnSpc>
            </a:pPr>
            <a:endParaRPr lang="fr-FR" altLang="fr-FR" sz="1800" smtClean="0">
              <a:latin typeface="Comic Sans MS" pitchFamily="66" charset="0"/>
            </a:endParaRPr>
          </a:p>
          <a:p>
            <a:pPr marL="285750" indent="-285750" algn="l">
              <a:lnSpc>
                <a:spcPct val="80000"/>
              </a:lnSpc>
            </a:pPr>
            <a:endParaRPr lang="fr-FR" altLang="fr-FR" sz="1800" b="1" smtClean="0">
              <a:latin typeface="Comic Sans MS" pitchFamily="66" charset="0"/>
            </a:endParaRPr>
          </a:p>
          <a:p>
            <a:pPr marL="285750" indent="-285750" algn="l"/>
            <a:r>
              <a:rPr lang="fr-FR" altLang="fr-FR" sz="1800" smtClean="0"/>
              <a:t>	</a:t>
            </a:r>
          </a:p>
          <a:p>
            <a:pPr marL="285750" indent="-285750">
              <a:buFontTx/>
              <a:buChar char="•"/>
            </a:pPr>
            <a:endParaRPr lang="fr-FR" altLang="fr-FR" sz="1800" smtClean="0">
              <a:solidFill>
                <a:srgbClr val="000000"/>
              </a:solidFill>
            </a:endParaRPr>
          </a:p>
        </p:txBody>
      </p:sp>
      <p:sp>
        <p:nvSpPr>
          <p:cNvPr id="4" name="Retângulo 3"/>
          <p:cNvSpPr/>
          <p:nvPr/>
        </p:nvSpPr>
        <p:spPr>
          <a:xfrm>
            <a:off x="250825" y="4365625"/>
            <a:ext cx="85693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lnSpc>
                <a:spcPct val="80000"/>
              </a:lnSpc>
              <a:spcBef>
                <a:spcPct val="20000"/>
              </a:spcBef>
              <a:defRPr/>
            </a:pPr>
            <a:r>
              <a:rPr lang="fr-FR" altLang="fr-FR" b="1" i="0" dirty="0" smtClean="0">
                <a:solidFill>
                  <a:srgbClr val="FF0000"/>
                </a:solidFill>
                <a:latin typeface="Comic Sans MS" panose="030F0702030302020204" pitchFamily="66" charset="0"/>
              </a:rPr>
              <a:t>IMPORTANT</a:t>
            </a:r>
            <a:r>
              <a:rPr lang="fr-FR" altLang="fr-FR" i="0" dirty="0" smtClean="0">
                <a:solidFill>
                  <a:srgbClr val="FF0000"/>
                </a:solidFill>
                <a:latin typeface="Comic Sans MS" panose="030F0702030302020204" pitchFamily="66" charset="0"/>
              </a:rPr>
              <a:t> </a:t>
            </a:r>
          </a:p>
          <a:p>
            <a:pPr eaLnBrk="0" hangingPunct="0">
              <a:spcBef>
                <a:spcPct val="20000"/>
              </a:spcBef>
              <a:defRPr/>
            </a:pPr>
            <a:r>
              <a:rPr lang="fr-FR" altLang="fr-FR" i="0" dirty="0" smtClean="0">
                <a:solidFill>
                  <a:srgbClr val="000000"/>
                </a:solidFill>
              </a:rPr>
              <a:t>  - </a:t>
            </a:r>
            <a:r>
              <a:rPr lang="fr-FR" altLang="fr-FR" i="0" dirty="0" smtClean="0">
                <a:solidFill>
                  <a:srgbClr val="000000"/>
                </a:solidFill>
                <a:latin typeface="Comic Sans MS" panose="030F0702030302020204" pitchFamily="66" charset="0"/>
              </a:rPr>
              <a:t>S’assurer que les paramètres déclarés sur l’information nutritionnelle sont compatibles avec les stipulations du </a:t>
            </a:r>
            <a:r>
              <a:rPr lang="fr-FR" altLang="fr-FR" i="0" dirty="0" err="1" smtClean="0">
                <a:solidFill>
                  <a:srgbClr val="000000"/>
                </a:solidFill>
                <a:latin typeface="Comic Sans MS" panose="030F0702030302020204" pitchFamily="66" charset="0"/>
              </a:rPr>
              <a:t>RTIQ</a:t>
            </a:r>
            <a:r>
              <a:rPr lang="fr-FR" altLang="fr-FR" i="0" dirty="0" smtClean="0">
                <a:solidFill>
                  <a:srgbClr val="000000"/>
                </a:solidFill>
                <a:latin typeface="Comic Sans MS" panose="030F0702030302020204" pitchFamily="66" charset="0"/>
              </a:rPr>
              <a:t>.</a:t>
            </a:r>
            <a:endParaRPr lang="fr-FR" altLang="fr-FR" i="0" dirty="0" smtClean="0">
              <a:solidFill>
                <a:srgbClr val="000000"/>
              </a:solidFill>
            </a:endParaRPr>
          </a:p>
        </p:txBody>
      </p:sp>
      <p:pic>
        <p:nvPicPr>
          <p:cNvPr id="90116"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sz="half" idx="1"/>
          </p:nvPr>
        </p:nvSpPr>
        <p:spPr>
          <a:xfrm>
            <a:off x="250825" y="1195388"/>
            <a:ext cx="8642350" cy="1296987"/>
          </a:xfrm>
        </p:spPr>
        <p:txBody>
          <a:bodyPr/>
          <a:lstStyle/>
          <a:p>
            <a:pPr algn="just">
              <a:lnSpc>
                <a:spcPct val="80000"/>
              </a:lnSpc>
            </a:pPr>
            <a:r>
              <a:rPr lang="fr-FR" altLang="fr-FR" sz="2000" b="1" smtClean="0">
                <a:latin typeface="Comic Sans MS" pitchFamily="66" charset="0"/>
              </a:rPr>
              <a:t>Présentation de l’étiquetage sur les informations nutritionnelles : </a:t>
            </a:r>
            <a:r>
              <a:rPr lang="fr-FR" altLang="fr-FR" sz="2000" smtClean="0">
                <a:latin typeface="Comic Sans MS" pitchFamily="66" charset="0"/>
              </a:rPr>
              <a:t>l’information nutritionnelle sera exprimée sous la forme de </a:t>
            </a:r>
            <a:r>
              <a:rPr lang="fr-FR" altLang="ja-JP" sz="2000" smtClean="0">
                <a:latin typeface="Comic Sans MS" pitchFamily="66" charset="0"/>
              </a:rPr>
              <a:t>“</a:t>
            </a:r>
            <a:r>
              <a:rPr lang="fr-FR" altLang="ja-JP" sz="2000" b="1" smtClean="0">
                <a:latin typeface="Comic Sans MS" pitchFamily="66" charset="0"/>
              </a:rPr>
              <a:t>zéro</a:t>
            </a:r>
            <a:r>
              <a:rPr lang="fr-FR" altLang="ja-JP" sz="2000" smtClean="0">
                <a:latin typeface="Comic Sans MS" pitchFamily="66" charset="0"/>
              </a:rPr>
              <a:t>”, “</a:t>
            </a:r>
            <a:r>
              <a:rPr lang="fr-FR" altLang="ja-JP" sz="2000" b="1" smtClean="0">
                <a:latin typeface="Comic Sans MS" pitchFamily="66" charset="0"/>
              </a:rPr>
              <a:t>0</a:t>
            </a:r>
            <a:r>
              <a:rPr lang="fr-FR" altLang="ja-JP" sz="2000" smtClean="0">
                <a:latin typeface="Comic Sans MS" pitchFamily="66" charset="0"/>
              </a:rPr>
              <a:t>” ou “</a:t>
            </a:r>
            <a:r>
              <a:rPr lang="fr-FR" altLang="ja-JP" sz="2000" b="1" smtClean="0">
                <a:latin typeface="Comic Sans MS" pitchFamily="66" charset="0"/>
              </a:rPr>
              <a:t>não contém</a:t>
            </a:r>
            <a:r>
              <a:rPr lang="fr-FR" altLang="ja-JP" sz="2000" smtClean="0">
                <a:latin typeface="Comic Sans MS" pitchFamily="66" charset="0"/>
              </a:rPr>
              <a:t>” – (ne contient pas) lorsque les quantités sont inférieures ou égales aux quantités établies comme étant </a:t>
            </a:r>
            <a:r>
              <a:rPr lang="fr-FR" altLang="ja-JP" sz="2000" b="1" smtClean="0">
                <a:latin typeface="Comic Sans MS" pitchFamily="66" charset="0"/>
              </a:rPr>
              <a:t>non significatives</a:t>
            </a:r>
            <a:r>
              <a:rPr lang="fr-FR" altLang="ja-JP" sz="2000" smtClean="0">
                <a:latin typeface="Comic Sans MS" pitchFamily="66" charset="0"/>
              </a:rPr>
              <a:t>” :</a:t>
            </a:r>
            <a:endParaRPr lang="fr-FR" altLang="fr-FR" sz="2000" smtClean="0">
              <a:latin typeface="Comic Sans MS" pitchFamily="66" charset="0"/>
            </a:endParaRPr>
          </a:p>
        </p:txBody>
      </p:sp>
      <p:sp>
        <p:nvSpPr>
          <p:cNvPr id="205827" name="Rectangle 3"/>
          <p:cNvSpPr>
            <a:spLocks noChangeArrowheads="1"/>
          </p:cNvSpPr>
          <p:nvPr/>
        </p:nvSpPr>
        <p:spPr bwMode="auto">
          <a:xfrm>
            <a:off x="107950" y="188913"/>
            <a:ext cx="9036050" cy="1008062"/>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pt-BR" altLang="fr-FR" sz="3400" b="1" i="0" dirty="0" smtClean="0">
                <a:solidFill>
                  <a:schemeClr val="accent2"/>
                </a:solidFill>
                <a:latin typeface="Comic Sans MS" panose="030F0702030302020204" pitchFamily="66" charset="0"/>
                <a:cs typeface="+mn-cs"/>
              </a:rPr>
              <a:t>11. </a:t>
            </a:r>
            <a:r>
              <a:rPr lang="fr-FR" altLang="fr-FR" sz="3400" b="1" i="0" dirty="0" smtClean="0">
                <a:solidFill>
                  <a:schemeClr val="accent2"/>
                </a:solidFill>
                <a:latin typeface="Comic Sans MS" panose="030F0702030302020204" pitchFamily="66" charset="0"/>
                <a:cs typeface="+mn-cs"/>
              </a:rPr>
              <a:t>INFORMATION NUTRITIONNELLE</a:t>
            </a:r>
            <a:br>
              <a:rPr lang="fr-FR" altLang="fr-FR" sz="34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360/2003)</a:t>
            </a:r>
            <a:endParaRPr lang="fr-FR" altLang="fr-FR" sz="2000" b="1" i="0" dirty="0" smtClean="0">
              <a:solidFill>
                <a:schemeClr val="tx2"/>
              </a:solidFill>
              <a:effectLst>
                <a:outerShdw blurRad="38100" dist="38100" dir="2700000" algn="tl">
                  <a:srgbClr val="C0C0C0"/>
                </a:outerShdw>
              </a:effectLst>
              <a:latin typeface="Comic Sans MS" panose="030F0702030302020204" pitchFamily="66" charset="0"/>
              <a:cs typeface="+mn-cs"/>
            </a:endParaRPr>
          </a:p>
          <a:p>
            <a:pPr algn="ctr" eaLnBrk="0" hangingPunct="0">
              <a:defRPr/>
            </a:pPr>
            <a:endParaRPr lang="pt-BR" altLang="fr-FR" sz="2800" b="1" i="0" dirty="0" smtClean="0">
              <a:solidFill>
                <a:schemeClr val="tx2"/>
              </a:solidFill>
              <a:effectLst>
                <a:outerShdw blurRad="38100" dist="38100" dir="2700000" algn="tl">
                  <a:srgbClr val="C0C0C0"/>
                </a:outerShdw>
              </a:effectLst>
              <a:cs typeface="+mn-cs"/>
            </a:endParaRPr>
          </a:p>
        </p:txBody>
      </p:sp>
      <p:graphicFrame>
        <p:nvGraphicFramePr>
          <p:cNvPr id="205828" name="Group 4"/>
          <p:cNvGraphicFramePr>
            <a:graphicFrameLocks noGrp="1"/>
          </p:cNvGraphicFramePr>
          <p:nvPr>
            <p:ph sz="half" idx="2"/>
          </p:nvPr>
        </p:nvGraphicFramePr>
        <p:xfrm>
          <a:off x="600075" y="2519363"/>
          <a:ext cx="8075613" cy="2928937"/>
        </p:xfrm>
        <a:graphic>
          <a:graphicData uri="http://schemas.openxmlformats.org/drawingml/2006/table">
            <a:tbl>
              <a:tblPr/>
              <a:tblGrid>
                <a:gridCol w="2692400"/>
                <a:gridCol w="2690813"/>
                <a:gridCol w="2692400"/>
              </a:tblGrid>
              <a:tr h="3657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Valeur énergétique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4 kcal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à 17 kJ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Hydrates de carbone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0,5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Protéines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0,5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Matières grasses totales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0,5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1" u="none" strike="noStrike" cap="none" normalizeH="0" baseline="0" noProof="0" smtClean="0">
                          <a:ln>
                            <a:noFill/>
                          </a:ln>
                          <a:solidFill>
                            <a:srgbClr val="990000"/>
                          </a:solidFill>
                          <a:effectLst>
                            <a:outerShdw blurRad="38100" dist="38100" dir="2700000" algn="tl">
                              <a:srgbClr val="C0C0C0"/>
                            </a:outerShdw>
                          </a:effectLst>
                          <a:latin typeface="Comic Sans MS" panose="030F0702030302020204" pitchFamily="66" charset="0"/>
                          <a:ea typeface="MS PGothic" panose="020B0600070205080204" pitchFamily="34" charset="-128"/>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Graisses saturées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1" i="1" u="none" strike="noStrike" cap="none" normalizeH="0" baseline="0" noProof="0" smtClean="0">
                        <a:ln>
                          <a:noFill/>
                        </a:ln>
                        <a:solidFill>
                          <a:srgbClr val="9900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Graisses 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0,2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Fibres alimentaires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0,5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Sodium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Inférieure ou égale à 5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77" name="Text Box 42"/>
          <p:cNvSpPr txBox="1">
            <a:spLocks noChangeArrowheads="1"/>
          </p:cNvSpPr>
          <p:nvPr/>
        </p:nvSpPr>
        <p:spPr bwMode="auto">
          <a:xfrm>
            <a:off x="539750" y="5440363"/>
            <a:ext cx="8064500" cy="984250"/>
          </a:xfrm>
          <a:prstGeom prst="rect">
            <a:avLst/>
          </a:prstGeom>
          <a:noFill/>
          <a:ln w="9525">
            <a:noFill/>
            <a:miter lim="800000"/>
            <a:headEnd/>
            <a:tailEnd/>
          </a:ln>
        </p:spPr>
        <p:txBody>
          <a:bodyPr>
            <a:spAutoFit/>
          </a:bodyPr>
          <a:lstStyle/>
          <a:p>
            <a:r>
              <a:rPr lang="pt-BR" altLang="fr-FR" sz="1600">
                <a:solidFill>
                  <a:srgbClr val="990000"/>
                </a:solidFill>
                <a:latin typeface="Comic Sans MS" pitchFamily="66" charset="0"/>
              </a:rPr>
              <a:t>*  </a:t>
            </a:r>
            <a:r>
              <a:rPr lang="fr-FR" altLang="fr-FR" sz="1400" b="1" i="0">
                <a:solidFill>
                  <a:srgbClr val="990000"/>
                </a:solidFill>
                <a:latin typeface="Comic Sans MS" pitchFamily="66" charset="0"/>
              </a:rPr>
              <a:t>Seront déclarées comme étant « </a:t>
            </a:r>
            <a:r>
              <a:rPr lang="fr-FR" altLang="ja-JP" sz="1400" b="1" i="0">
                <a:solidFill>
                  <a:srgbClr val="990000"/>
                </a:solidFill>
                <a:latin typeface="Comic Sans MS" pitchFamily="66" charset="0"/>
              </a:rPr>
              <a:t>zero », « 0 » ou « não contém » lorsque la quantité de matières grasses totales, graisses saturées et graisses trans respectent la condition de quantités non significatives et qu’aucun autre type de graisse n’est déclaré avec des quantiés supérieures à zéro</a:t>
            </a:r>
            <a:endParaRPr lang="fr-FR" altLang="fr-FR" sz="1400" b="1" i="0">
              <a:latin typeface="Comic Sans MS" pitchFamily="66" charset="0"/>
            </a:endParaRPr>
          </a:p>
        </p:txBody>
      </p:sp>
      <p:pic>
        <p:nvPicPr>
          <p:cNvPr id="91178" name="Picture 27" descr="barrado.jpg"/>
          <p:cNvPicPr>
            <a:picLocks noChangeAspect="1"/>
          </p:cNvPicPr>
          <p:nvPr/>
        </p:nvPicPr>
        <p:blipFill>
          <a:blip r:embed="rId2"/>
          <a:srcRect/>
          <a:stretch>
            <a:fillRect/>
          </a:stretch>
        </p:blipFill>
        <p:spPr bwMode="auto">
          <a:xfrm>
            <a:off x="0" y="6324600"/>
            <a:ext cx="9144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ítulo 1"/>
          <p:cNvSpPr>
            <a:spLocks noGrp="1"/>
          </p:cNvSpPr>
          <p:nvPr>
            <p:ph type="ctrTitle"/>
          </p:nvPr>
        </p:nvSpPr>
        <p:spPr>
          <a:xfrm>
            <a:off x="179388" y="188913"/>
            <a:ext cx="8856662" cy="1282700"/>
          </a:xfrm>
        </p:spPr>
        <p:txBody>
          <a:bodyPr/>
          <a:lstStyle/>
          <a:p>
            <a:r>
              <a:rPr lang="fr-FR" altLang="fr-FR" sz="3400" b="1" smtClean="0">
                <a:solidFill>
                  <a:schemeClr val="accent2"/>
                </a:solidFill>
                <a:latin typeface="Comic Sans MS" pitchFamily="66" charset="0"/>
              </a:rPr>
              <a:t>11. INFORMATION NUTRITIONNELLE</a:t>
            </a:r>
            <a:br>
              <a:rPr lang="fr-FR" altLang="fr-FR" sz="3400" b="1" smtClean="0">
                <a:solidFill>
                  <a:schemeClr val="accent2"/>
                </a:solidFill>
                <a:latin typeface="Comic Sans MS" pitchFamily="66" charset="0"/>
              </a:rPr>
            </a:br>
            <a:r>
              <a:rPr lang="fr-FR" altLang="fr-FR" sz="2000" b="1" smtClean="0">
                <a:solidFill>
                  <a:schemeClr val="accent2"/>
                </a:solidFill>
                <a:latin typeface="Comic Sans MS" pitchFamily="66" charset="0"/>
              </a:rPr>
              <a:t>(RÉSOLUTION RDC ANVISA/MS 360/2003)</a:t>
            </a:r>
            <a:endParaRPr lang="fr-FR" altLang="fr-FR" sz="2000" b="1" smtClean="0">
              <a:solidFill>
                <a:schemeClr val="accent2"/>
              </a:solidFill>
            </a:endParaRPr>
          </a:p>
        </p:txBody>
      </p:sp>
      <p:sp>
        <p:nvSpPr>
          <p:cNvPr id="3" name="Subtítulo 2"/>
          <p:cNvSpPr>
            <a:spLocks noGrp="1"/>
          </p:cNvSpPr>
          <p:nvPr>
            <p:ph type="subTitle" idx="1"/>
          </p:nvPr>
        </p:nvSpPr>
        <p:spPr>
          <a:xfrm>
            <a:off x="179388" y="1196975"/>
            <a:ext cx="8713787" cy="4535488"/>
          </a:xfrm>
        </p:spPr>
        <p:txBody>
          <a:bodyPr/>
          <a:lstStyle/>
          <a:p>
            <a:pPr algn="l">
              <a:lnSpc>
                <a:spcPct val="80000"/>
              </a:lnSpc>
              <a:defRPr/>
            </a:pPr>
            <a:endParaRPr lang="pt-BR" sz="1800" dirty="0">
              <a:solidFill>
                <a:srgbClr val="FF0000"/>
              </a:solidFill>
              <a:latin typeface="Comic Sans MS" pitchFamily="66" charset="0"/>
              <a:ea typeface="+mn-ea"/>
              <a:cs typeface="+mn-cs"/>
            </a:endParaRPr>
          </a:p>
          <a:p>
            <a:pPr marL="285750" indent="-285750" algn="l">
              <a:lnSpc>
                <a:spcPct val="80000"/>
              </a:lnSpc>
              <a:defRPr/>
            </a:pPr>
            <a:r>
              <a:rPr lang="pt-BR" sz="1800" b="1" dirty="0" smtClean="0">
                <a:solidFill>
                  <a:srgbClr val="FF0000"/>
                </a:solidFill>
                <a:latin typeface="Comic Sans MS" pitchFamily="66" charset="0"/>
                <a:ea typeface="+mn-ea"/>
                <a:cs typeface="+mn-cs"/>
              </a:rPr>
              <a:t>         </a:t>
            </a:r>
            <a:endParaRPr lang="pt-BR" sz="1800" b="1" dirty="0">
              <a:solidFill>
                <a:srgbClr val="FF0000"/>
              </a:solidFill>
              <a:ea typeface="+mn-ea"/>
              <a:cs typeface="+mn-cs"/>
            </a:endParaRPr>
          </a:p>
          <a:p>
            <a:pPr>
              <a:defRPr/>
            </a:pPr>
            <a:r>
              <a:rPr lang="pt-BR" sz="1800" dirty="0">
                <a:ea typeface="+mn-ea"/>
                <a:cs typeface="+mn-cs"/>
              </a:rPr>
              <a:t>	</a:t>
            </a:r>
          </a:p>
          <a:p>
            <a:pPr marL="342900" indent="-342900">
              <a:buFont typeface="Arial" pitchFamily="34" charset="0"/>
              <a:buChar char="•"/>
              <a:defRPr/>
            </a:pPr>
            <a:endParaRPr lang="pt-BR" sz="1800" dirty="0">
              <a:solidFill>
                <a:schemeClr val="accent4"/>
              </a:solidFill>
              <a:ea typeface="+mn-ea"/>
              <a:cs typeface="+mn-cs"/>
            </a:endParaRPr>
          </a:p>
        </p:txBody>
      </p:sp>
      <p:graphicFrame>
        <p:nvGraphicFramePr>
          <p:cNvPr id="4" name="Tabela 3"/>
          <p:cNvGraphicFramePr>
            <a:graphicFrameLocks noGrp="1"/>
          </p:cNvGraphicFramePr>
          <p:nvPr/>
        </p:nvGraphicFramePr>
        <p:xfrm>
          <a:off x="323850" y="1341438"/>
          <a:ext cx="8640763" cy="4387850"/>
        </p:xfrm>
        <a:graphic>
          <a:graphicData uri="http://schemas.openxmlformats.org/drawingml/2006/table">
            <a:tbl>
              <a:tblPr/>
              <a:tblGrid>
                <a:gridCol w="5256213"/>
                <a:gridCol w="3384550"/>
              </a:tblGrid>
              <a:tr h="365703">
                <a:tc grid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Arrondis des nutriments</a:t>
                      </a:r>
                      <a:endPar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94442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Quantités supérieures ou égales à 100 :</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Doivent être déclarées en nombres entiers à trois décimales</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4442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Quantités inférieures à 100 et supérieures ou égales à 10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Doivent être déclarées en nombres entiers à deux décimales</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714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Quantités inférieures à 10 et supérieures ou égales à 1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Doivent être déclarées avec un chiffre décimal</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311084">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.Quantités inférieures à 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Pour les vitamines et les minéraux, déclarer les nombres avec deux décimales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altLang="fr-FR" sz="16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Autres nutriments : déclarer une décimale</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92182" name="Retângulo 4"/>
          <p:cNvSpPr>
            <a:spLocks noChangeArrowheads="1"/>
          </p:cNvSpPr>
          <p:nvPr/>
        </p:nvSpPr>
        <p:spPr bwMode="auto">
          <a:xfrm>
            <a:off x="539750" y="5805488"/>
            <a:ext cx="8135938" cy="534987"/>
          </a:xfrm>
          <a:prstGeom prst="rect">
            <a:avLst/>
          </a:prstGeom>
          <a:noFill/>
          <a:ln w="9525">
            <a:noFill/>
            <a:miter lim="800000"/>
            <a:headEnd/>
            <a:tailEnd/>
          </a:ln>
        </p:spPr>
        <p:txBody>
          <a:bodyPr>
            <a:spAutoFit/>
          </a:bodyPr>
          <a:lstStyle/>
          <a:p>
            <a:pPr marL="285750" indent="-285750" eaLnBrk="0" hangingPunct="0">
              <a:lnSpc>
                <a:spcPct val="80000"/>
              </a:lnSpc>
              <a:spcBef>
                <a:spcPct val="20000"/>
              </a:spcBef>
              <a:buFontTx/>
              <a:buChar char="•"/>
            </a:pPr>
            <a:r>
              <a:rPr lang="pt-BR" altLang="fr-FR" sz="1800" b="1" i="0">
                <a:solidFill>
                  <a:srgbClr val="FF0000"/>
                </a:solidFill>
                <a:latin typeface="Comic Sans MS" pitchFamily="66" charset="0"/>
              </a:rPr>
              <a:t>Valeur énergétique et %AJ : </a:t>
            </a:r>
            <a:r>
              <a:rPr lang="pt-BR" altLang="fr-FR" sz="1800" b="1" i="0">
                <a:latin typeface="Comic Sans MS" pitchFamily="66" charset="0"/>
              </a:rPr>
              <a:t>doivent être déclarés en nombres entiers</a:t>
            </a:r>
          </a:p>
        </p:txBody>
      </p:sp>
      <p:pic>
        <p:nvPicPr>
          <p:cNvPr id="92183" name="Picture 27" descr="barrado.jpg"/>
          <p:cNvPicPr>
            <a:picLocks noChangeAspect="1"/>
          </p:cNvPicPr>
          <p:nvPr/>
        </p:nvPicPr>
        <p:blipFill>
          <a:blip r:embed="rId2"/>
          <a:srcRect/>
          <a:stretch>
            <a:fillRect/>
          </a:stretch>
        </p:blipFill>
        <p:spPr bwMode="auto">
          <a:xfrm>
            <a:off x="0" y="6308725"/>
            <a:ext cx="9144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ítulo 1"/>
          <p:cNvSpPr>
            <a:spLocks noGrp="1"/>
          </p:cNvSpPr>
          <p:nvPr>
            <p:ph type="ctrTitle"/>
          </p:nvPr>
        </p:nvSpPr>
        <p:spPr>
          <a:xfrm>
            <a:off x="179388" y="188913"/>
            <a:ext cx="8856662" cy="1282700"/>
          </a:xfrm>
        </p:spPr>
        <p:txBody>
          <a:bodyPr/>
          <a:lstStyle/>
          <a:p>
            <a:r>
              <a:rPr lang="fr-FR" altLang="fr-FR" sz="3400" b="1" smtClean="0">
                <a:solidFill>
                  <a:schemeClr val="accent2"/>
                </a:solidFill>
                <a:latin typeface="Comic Sans MS" pitchFamily="66" charset="0"/>
              </a:rPr>
              <a:t>11. INFORMATION NUTRITIONNELLE</a:t>
            </a:r>
            <a:br>
              <a:rPr lang="fr-FR" altLang="fr-FR" sz="3400" b="1" smtClean="0">
                <a:solidFill>
                  <a:schemeClr val="accent2"/>
                </a:solidFill>
                <a:latin typeface="Comic Sans MS" pitchFamily="66" charset="0"/>
              </a:rPr>
            </a:br>
            <a:r>
              <a:rPr lang="fr-FR" altLang="fr-FR" sz="2000" b="1" smtClean="0">
                <a:solidFill>
                  <a:schemeClr val="accent2"/>
                </a:solidFill>
                <a:latin typeface="Comic Sans MS" pitchFamily="66" charset="0"/>
              </a:rPr>
              <a:t>(RÉSOLUTION RDC ANVISA/MS 360/2003)</a:t>
            </a:r>
            <a:endParaRPr lang="fr-FR" altLang="fr-FR" sz="2000" b="1" smtClean="0">
              <a:solidFill>
                <a:schemeClr val="accent2"/>
              </a:solidFill>
            </a:endParaRPr>
          </a:p>
        </p:txBody>
      </p:sp>
      <p:sp>
        <p:nvSpPr>
          <p:cNvPr id="93186" name="Subtítulo 2"/>
          <p:cNvSpPr>
            <a:spLocks noGrp="1"/>
          </p:cNvSpPr>
          <p:nvPr>
            <p:ph type="subTitle" idx="1"/>
          </p:nvPr>
        </p:nvSpPr>
        <p:spPr>
          <a:xfrm>
            <a:off x="179388" y="1052513"/>
            <a:ext cx="8964612" cy="6265862"/>
          </a:xfrm>
        </p:spPr>
        <p:txBody>
          <a:bodyPr/>
          <a:lstStyle/>
          <a:p>
            <a:pPr algn="l">
              <a:lnSpc>
                <a:spcPct val="80000"/>
              </a:lnSpc>
            </a:pPr>
            <a:endParaRPr lang="pt-BR" altLang="fr-FR" sz="1800" smtClean="0">
              <a:latin typeface="Comic Sans MS" pitchFamily="66" charset="0"/>
            </a:endParaRPr>
          </a:p>
          <a:p>
            <a:pPr algn="l">
              <a:lnSpc>
                <a:spcPct val="80000"/>
              </a:lnSpc>
              <a:buFontTx/>
              <a:buChar char="•"/>
            </a:pPr>
            <a:r>
              <a:rPr lang="fr-FR" altLang="fr-FR" sz="1800" b="1" smtClean="0">
                <a:latin typeface="Comic Sans MS" pitchFamily="66" charset="0"/>
              </a:rPr>
              <a:t>Calcul de la Valeur Énergétique en kcal et en kJ </a:t>
            </a:r>
            <a:r>
              <a:rPr lang="fr-FR" altLang="fr-FR" sz="1800" b="1" smtClean="0">
                <a:solidFill>
                  <a:srgbClr val="FF0000"/>
                </a:solidFill>
                <a:latin typeface="Comic Sans MS" pitchFamily="66" charset="0"/>
              </a:rPr>
              <a:t>(facteurs de conversion)</a:t>
            </a:r>
          </a:p>
          <a:p>
            <a:pPr algn="l">
              <a:lnSpc>
                <a:spcPct val="80000"/>
              </a:lnSpc>
            </a:pPr>
            <a:r>
              <a:rPr lang="fr-FR" altLang="fr-FR" sz="1800" b="1" smtClean="0">
                <a:latin typeface="Comic Sans MS" pitchFamily="66" charset="0"/>
              </a:rPr>
              <a:t>          </a:t>
            </a:r>
            <a:endParaRPr lang="fr-FR" altLang="fr-FR" sz="1800" b="1" smtClean="0"/>
          </a:p>
          <a:p>
            <a:r>
              <a:rPr lang="fr-FR" altLang="fr-FR" sz="1800" smtClean="0"/>
              <a:t>	</a:t>
            </a:r>
          </a:p>
          <a:p>
            <a:pPr>
              <a:buFontTx/>
              <a:buChar char="•"/>
            </a:pPr>
            <a:endParaRPr lang="pt-BR" altLang="fr-FR" sz="1800" smtClean="0">
              <a:solidFill>
                <a:srgbClr val="000000"/>
              </a:solidFill>
            </a:endParaRPr>
          </a:p>
        </p:txBody>
      </p:sp>
      <p:graphicFrame>
        <p:nvGraphicFramePr>
          <p:cNvPr id="4" name="Tabela 3"/>
          <p:cNvGraphicFramePr>
            <a:graphicFrameLocks noGrp="1"/>
          </p:cNvGraphicFramePr>
          <p:nvPr/>
        </p:nvGraphicFramePr>
        <p:xfrm>
          <a:off x="1835150" y="1700213"/>
          <a:ext cx="6553200" cy="4479925"/>
        </p:xfrm>
        <a:graphic>
          <a:graphicData uri="http://schemas.openxmlformats.org/drawingml/2006/table">
            <a:tbl>
              <a:tblPr/>
              <a:tblGrid>
                <a:gridCol w="2184400"/>
                <a:gridCol w="1344613"/>
                <a:gridCol w="3024187"/>
              </a:tblGrid>
              <a:tr h="44130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Hydrates de carbone</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4kcal/g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17kJ/g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Protéines</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4Kcal/g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17kJ/g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Matières Grasses</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9Kcal/g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37kJ/g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Alcool (éthanol)</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7kcal/g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29kJ/g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Acides organiques</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3kcal</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13kJ/g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Polyols </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4kcal</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10kJ/g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03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Polydextrose</a:t>
                      </a:r>
                      <a:endPar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smtClean="0">
                          <a:ln>
                            <a:noFill/>
                          </a:ln>
                          <a:solidFill>
                            <a:srgbClr val="000000"/>
                          </a:solidFill>
                          <a:effectLst/>
                          <a:latin typeface="Comic Sans MS" panose="030F0702030302020204" pitchFamily="66" charset="0"/>
                          <a:ea typeface="MS PGothic" panose="020B0600070205080204" pitchFamily="34" charset="-128"/>
                        </a:rPr>
                        <a:t>1kcal/g</a:t>
                      </a: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4kJ</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L="91447" marR="91447"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9322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ítulo 1"/>
          <p:cNvSpPr>
            <a:spLocks noGrp="1"/>
          </p:cNvSpPr>
          <p:nvPr>
            <p:ph type="ctrTitle"/>
          </p:nvPr>
        </p:nvSpPr>
        <p:spPr>
          <a:xfrm>
            <a:off x="179388" y="188913"/>
            <a:ext cx="8856662" cy="1282700"/>
          </a:xfrm>
        </p:spPr>
        <p:txBody>
          <a:bodyPr/>
          <a:lstStyle/>
          <a:p>
            <a:r>
              <a:rPr lang="fr-FR" altLang="fr-FR" sz="3400" b="1" smtClean="0">
                <a:solidFill>
                  <a:schemeClr val="accent2"/>
                </a:solidFill>
                <a:latin typeface="Comic Sans MS" pitchFamily="66" charset="0"/>
              </a:rPr>
              <a:t>11. INFORMATION NUTRITIONNELLE</a:t>
            </a:r>
            <a:r>
              <a:rPr lang="fr-FR" altLang="fr-FR" sz="3600" b="1" smtClean="0">
                <a:solidFill>
                  <a:schemeClr val="accent2"/>
                </a:solidFill>
                <a:latin typeface="Comic Sans MS" pitchFamily="66" charset="0"/>
              </a:rPr>
              <a:t/>
            </a:r>
            <a:br>
              <a:rPr lang="fr-FR" altLang="fr-FR" sz="3600" b="1" smtClean="0">
                <a:solidFill>
                  <a:schemeClr val="accent2"/>
                </a:solidFill>
                <a:latin typeface="Comic Sans MS" pitchFamily="66" charset="0"/>
              </a:rPr>
            </a:br>
            <a:r>
              <a:rPr lang="fr-FR" altLang="fr-FR" sz="2000" b="1" smtClean="0">
                <a:solidFill>
                  <a:schemeClr val="accent2"/>
                </a:solidFill>
                <a:latin typeface="Comic Sans MS" pitchFamily="66" charset="0"/>
              </a:rPr>
              <a:t>(RÉSOLUTION RDC ANVISA/MS 360/2003)</a:t>
            </a:r>
            <a:endParaRPr lang="fr-FR" altLang="fr-FR" sz="2000" b="1" smtClean="0">
              <a:solidFill>
                <a:schemeClr val="accent2"/>
              </a:solidFill>
            </a:endParaRPr>
          </a:p>
        </p:txBody>
      </p:sp>
      <p:sp>
        <p:nvSpPr>
          <p:cNvPr id="94210" name="Subtítulo 2"/>
          <p:cNvSpPr>
            <a:spLocks noGrp="1"/>
          </p:cNvSpPr>
          <p:nvPr>
            <p:ph type="subTitle" idx="1"/>
          </p:nvPr>
        </p:nvSpPr>
        <p:spPr>
          <a:xfrm>
            <a:off x="179388" y="1052513"/>
            <a:ext cx="8964612" cy="6265862"/>
          </a:xfrm>
        </p:spPr>
        <p:txBody>
          <a:bodyPr/>
          <a:lstStyle/>
          <a:p>
            <a:pPr algn="l">
              <a:lnSpc>
                <a:spcPct val="80000"/>
              </a:lnSpc>
            </a:pPr>
            <a:endParaRPr lang="pt-BR" altLang="fr-FR" sz="1800" smtClean="0">
              <a:latin typeface="Comic Sans MS" pitchFamily="66" charset="0"/>
            </a:endParaRPr>
          </a:p>
          <a:p>
            <a:pPr algn="l">
              <a:lnSpc>
                <a:spcPct val="80000"/>
              </a:lnSpc>
            </a:pPr>
            <a:r>
              <a:rPr lang="fr-FR" altLang="fr-FR" sz="1800" b="1" smtClean="0">
                <a:solidFill>
                  <a:srgbClr val="FF0000"/>
                </a:solidFill>
                <a:latin typeface="Comic Sans MS" pitchFamily="66" charset="0"/>
              </a:rPr>
              <a:t>Calcul du %AJ, conformément à l’ANNEXE A : </a:t>
            </a:r>
          </a:p>
          <a:p>
            <a:pPr algn="l">
              <a:lnSpc>
                <a:spcPct val="80000"/>
              </a:lnSpc>
            </a:pPr>
            <a:r>
              <a:rPr lang="fr-FR" altLang="fr-FR" sz="1800" b="1" smtClean="0">
                <a:solidFill>
                  <a:srgbClr val="FF0000"/>
                </a:solidFill>
                <a:latin typeface="Comic Sans MS" pitchFamily="66" charset="0"/>
              </a:rPr>
              <a:t>          </a:t>
            </a:r>
            <a:r>
              <a:rPr lang="fr-FR" altLang="fr-FR" sz="1800" b="1" smtClean="0">
                <a:solidFill>
                  <a:srgbClr val="000000"/>
                </a:solidFill>
                <a:latin typeface="Comic Sans MS" pitchFamily="66" charset="0"/>
              </a:rPr>
              <a:t>AJR (nutriments) :</a:t>
            </a:r>
            <a:r>
              <a:rPr lang="fr-FR" altLang="fr-FR" sz="1800" b="1" smtClean="0">
                <a:solidFill>
                  <a:srgbClr val="FF0000"/>
                </a:solidFill>
                <a:latin typeface="Comic Sans MS" pitchFamily="66" charset="0"/>
              </a:rPr>
              <a:t> déclaration obligatoire</a:t>
            </a:r>
          </a:p>
          <a:p>
            <a:pPr algn="l">
              <a:lnSpc>
                <a:spcPct val="80000"/>
              </a:lnSpc>
            </a:pPr>
            <a:r>
              <a:rPr lang="fr-FR" altLang="fr-FR" sz="1800" b="1" smtClean="0">
                <a:solidFill>
                  <a:srgbClr val="FF0000"/>
                </a:solidFill>
                <a:latin typeface="Comic Sans MS" pitchFamily="66" charset="0"/>
              </a:rPr>
              <a:t>          </a:t>
            </a:r>
            <a:r>
              <a:rPr lang="fr-FR" altLang="fr-FR" sz="1800" b="1" smtClean="0">
                <a:solidFill>
                  <a:srgbClr val="000000"/>
                </a:solidFill>
                <a:latin typeface="Comic Sans MS" pitchFamily="66" charset="0"/>
              </a:rPr>
              <a:t>IJR (vitamines et minéraux) : </a:t>
            </a:r>
            <a:r>
              <a:rPr lang="fr-FR" altLang="fr-FR" sz="1800" b="1" smtClean="0">
                <a:solidFill>
                  <a:srgbClr val="000066"/>
                </a:solidFill>
                <a:latin typeface="Comic Sans MS" pitchFamily="66" charset="0"/>
              </a:rPr>
              <a:t>déclaration facultative</a:t>
            </a:r>
            <a:endParaRPr lang="fr-FR" altLang="fr-FR" sz="1800" b="1" smtClean="0">
              <a:solidFill>
                <a:srgbClr val="000066"/>
              </a:solidFill>
            </a:endParaRPr>
          </a:p>
          <a:p>
            <a:r>
              <a:rPr lang="fr-FR" altLang="fr-FR" sz="1800" smtClean="0"/>
              <a:t>	</a:t>
            </a:r>
          </a:p>
          <a:p>
            <a:pPr>
              <a:buFontTx/>
              <a:buChar char="•"/>
            </a:pPr>
            <a:endParaRPr lang="fr-FR" altLang="fr-FR" sz="1800" smtClean="0">
              <a:solidFill>
                <a:srgbClr val="000000"/>
              </a:solidFill>
            </a:endParaRPr>
          </a:p>
        </p:txBody>
      </p:sp>
      <p:graphicFrame>
        <p:nvGraphicFramePr>
          <p:cNvPr id="4" name="Tabela 3"/>
          <p:cNvGraphicFramePr>
            <a:graphicFrameLocks noGrp="1"/>
          </p:cNvGraphicFramePr>
          <p:nvPr/>
        </p:nvGraphicFramePr>
        <p:xfrm>
          <a:off x="250825" y="2349500"/>
          <a:ext cx="8569325" cy="3325813"/>
        </p:xfrm>
        <a:graphic>
          <a:graphicData uri="http://schemas.openxmlformats.org/drawingml/2006/table">
            <a:tbl>
              <a:tblPr/>
              <a:tblGrid>
                <a:gridCol w="2855913"/>
                <a:gridCol w="5713412"/>
              </a:tblGrid>
              <a:tr h="639944">
                <a:tc grid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Apports Journaliers de Référence de Nutriments (</a:t>
                      </a:r>
                      <a:r>
                        <a:rPr kumimoji="0" lang="fr-FR" altLang="fr-FR" sz="1800" b="1" i="0" u="none" strike="noStrike" cap="none" normalizeH="0" baseline="0" noProof="0" dirty="0" err="1" smtClean="0">
                          <a:ln>
                            <a:noFill/>
                          </a:ln>
                          <a:solidFill>
                            <a:schemeClr val="tx1"/>
                          </a:solidFill>
                          <a:effectLst/>
                          <a:latin typeface="Comic Sans MS" panose="030F0702030302020204" pitchFamily="66" charset="0"/>
                          <a:ea typeface="MS PGothic" panose="020B0600070205080204" pitchFamily="34" charset="-128"/>
                        </a:rPr>
                        <a:t>AJR</a:t>
                      </a:r>
                      <a:r>
                        <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 dont la déclaration est obligatoire</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38092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Valeur énergétique</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2000kcal-8400kJ</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8092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Hydrates de carbone</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300 grammes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567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Protéines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75 grammes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67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Matières grasses totales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55 grammes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567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Graisses saturées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22 grammes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5234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Fibres alimentaires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66"/>
                          </a:solidFill>
                          <a:effectLst/>
                          <a:latin typeface="Comic Sans MS" panose="030F0702030302020204" pitchFamily="66" charset="0"/>
                          <a:ea typeface="MS PGothic" panose="020B0600070205080204" pitchFamily="34" charset="-128"/>
                        </a:rPr>
                        <a:t>25 grammes</a:t>
                      </a:r>
                    </a:p>
                  </a:txBody>
                  <a:tcPr marL="91451" marR="91451"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94236"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14288" y="260350"/>
            <a:ext cx="9036051" cy="865188"/>
          </a:xfrm>
        </p:spPr>
        <p:txBody>
          <a:bodyPr/>
          <a:lstStyle/>
          <a:p>
            <a:pPr>
              <a:defRPr/>
            </a:pPr>
            <a:r>
              <a:rPr lang="fr-FR" altLang="fr-FR" sz="3400" b="1" dirty="0" smtClean="0">
                <a:solidFill>
                  <a:schemeClr val="accent2"/>
                </a:solidFill>
                <a:latin typeface="Comic Sans MS" panose="030F0702030302020204" pitchFamily="66" charset="0"/>
              </a:rPr>
              <a:t>11. INFORMATION NUTRITIONNELLE</a:t>
            </a:r>
            <a:r>
              <a:rPr lang="fr-FR" altLang="fr-FR" sz="2800" b="1" dirty="0" smtClean="0">
                <a:solidFill>
                  <a:schemeClr val="accent2"/>
                </a:solidFill>
                <a:latin typeface="Comic Sans MS" panose="030F0702030302020204" pitchFamily="66" charset="0"/>
              </a:rPr>
              <a:t/>
            </a:r>
            <a:br>
              <a:rPr lang="fr-FR" altLang="fr-FR" sz="2800" b="1" dirty="0" smtClean="0">
                <a:solidFill>
                  <a:schemeClr val="accent2"/>
                </a:solidFill>
                <a:latin typeface="Comic Sans MS" panose="030F0702030302020204" pitchFamily="66" charset="0"/>
              </a:rPr>
            </a:br>
            <a:r>
              <a:rPr lang="fr-FR" altLang="fr-FR" sz="2000" b="1" dirty="0" smtClean="0">
                <a:solidFill>
                  <a:schemeClr val="accent2"/>
                </a:solidFill>
                <a:latin typeface="Comic Sans MS" panose="030F0702030302020204" pitchFamily="66" charset="0"/>
              </a:rPr>
              <a:t>(Résolution RDC </a:t>
            </a:r>
            <a:r>
              <a:rPr lang="fr-FR" altLang="fr-FR" sz="2000" b="1" dirty="0" err="1" smtClean="0">
                <a:solidFill>
                  <a:schemeClr val="accent2"/>
                </a:solidFill>
                <a:latin typeface="Comic Sans MS" panose="030F0702030302020204" pitchFamily="66" charset="0"/>
              </a:rPr>
              <a:t>ANVISA</a:t>
            </a:r>
            <a:r>
              <a:rPr lang="fr-FR" altLang="fr-FR" sz="2000" b="1" dirty="0" smtClean="0">
                <a:solidFill>
                  <a:schemeClr val="accent2"/>
                </a:solidFill>
                <a:latin typeface="Comic Sans MS" panose="030F0702030302020204" pitchFamily="66" charset="0"/>
              </a:rPr>
              <a:t>/MS 360/2003)</a:t>
            </a:r>
            <a:endParaRPr lang="fr-FR" altLang="fr-FR" sz="2000" b="1" dirty="0" smtClean="0">
              <a:effectLst>
                <a:outerShdw blurRad="38100" dist="38100" dir="2700000" algn="tl">
                  <a:srgbClr val="C0C0C0"/>
                </a:outerShdw>
              </a:effectLst>
            </a:endParaRPr>
          </a:p>
        </p:txBody>
      </p:sp>
      <p:sp>
        <p:nvSpPr>
          <p:cNvPr id="95234" name="Rectangle 3"/>
          <p:cNvSpPr>
            <a:spLocks noGrp="1" noChangeArrowheads="1"/>
          </p:cNvSpPr>
          <p:nvPr>
            <p:ph type="body" idx="4294967295"/>
          </p:nvPr>
        </p:nvSpPr>
        <p:spPr>
          <a:xfrm>
            <a:off x="250825" y="1196975"/>
            <a:ext cx="8642350" cy="1368425"/>
          </a:xfrm>
        </p:spPr>
        <p:txBody>
          <a:bodyPr/>
          <a:lstStyle/>
          <a:p>
            <a:pPr marL="0" indent="0" algn="just">
              <a:lnSpc>
                <a:spcPct val="80000"/>
              </a:lnSpc>
              <a:buFontTx/>
              <a:buNone/>
            </a:pPr>
            <a:r>
              <a:rPr lang="fr-FR" altLang="fr-FR" sz="2400" b="1" smtClean="0">
                <a:latin typeface="Comic Sans MS" pitchFamily="66" charset="0"/>
              </a:rPr>
              <a:t>Optionnellement, </a:t>
            </a:r>
            <a:r>
              <a:rPr lang="fr-FR" altLang="fr-FR" sz="2400" smtClean="0">
                <a:latin typeface="Comic Sans MS" pitchFamily="66" charset="0"/>
              </a:rPr>
              <a:t>peuvent être déclarés les </a:t>
            </a:r>
            <a:r>
              <a:rPr lang="fr-FR" altLang="fr-FR" sz="2400" b="1" smtClean="0">
                <a:latin typeface="Comic Sans MS" pitchFamily="66" charset="0"/>
              </a:rPr>
              <a:t>vitamines et les minéraux </a:t>
            </a:r>
            <a:r>
              <a:rPr lang="fr-FR" altLang="fr-FR" sz="2400" smtClean="0">
                <a:latin typeface="Comic Sans MS" pitchFamily="66" charset="0"/>
              </a:rPr>
              <a:t>figurant à l’</a:t>
            </a:r>
            <a:r>
              <a:rPr lang="fr-FR" altLang="fr-FR" sz="2400" b="1" smtClean="0">
                <a:latin typeface="Comic Sans MS" pitchFamily="66" charset="0"/>
              </a:rPr>
              <a:t>Annexe A </a:t>
            </a:r>
            <a:r>
              <a:rPr lang="fr-FR" altLang="fr-FR" sz="2400" smtClean="0">
                <a:latin typeface="Comic Sans MS" pitchFamily="66" charset="0"/>
              </a:rPr>
              <a:t>– </a:t>
            </a:r>
            <a:r>
              <a:rPr lang="fr-FR" altLang="fr-FR" sz="2400" b="1" smtClean="0">
                <a:latin typeface="Comic Sans MS" pitchFamily="66" charset="0"/>
              </a:rPr>
              <a:t>dès lors qu’ils </a:t>
            </a:r>
            <a:r>
              <a:rPr lang="fr-FR" altLang="fr-FR" sz="2400" smtClean="0">
                <a:latin typeface="Comic Sans MS" pitchFamily="66" charset="0"/>
              </a:rPr>
              <a:t>sont présents en quantité </a:t>
            </a:r>
            <a:r>
              <a:rPr lang="fr-FR" altLang="fr-FR" sz="2400" b="1" smtClean="0">
                <a:latin typeface="Comic Sans MS" pitchFamily="66" charset="0"/>
              </a:rPr>
              <a:t>supérieure ou égale à 5% des AJR </a:t>
            </a:r>
            <a:r>
              <a:rPr lang="fr-FR" altLang="fr-FR" sz="2400" smtClean="0">
                <a:latin typeface="Comic Sans MS" pitchFamily="66" charset="0"/>
              </a:rPr>
              <a:t>Par portion indiquée sur l’étiquette.</a:t>
            </a:r>
          </a:p>
          <a:p>
            <a:pPr marL="0" indent="0" algn="just">
              <a:lnSpc>
                <a:spcPct val="80000"/>
              </a:lnSpc>
              <a:buFont typeface="Wingdings" pitchFamily="2" charset="2"/>
              <a:buChar char="§"/>
            </a:pPr>
            <a:endParaRPr lang="fr-FR" altLang="fr-FR" sz="2400" smtClean="0"/>
          </a:p>
          <a:p>
            <a:pPr marL="0" indent="0" algn="just">
              <a:lnSpc>
                <a:spcPct val="80000"/>
              </a:lnSpc>
              <a:buClr>
                <a:schemeClr val="tx1"/>
              </a:buClr>
              <a:buSzPct val="55000"/>
              <a:buFont typeface="Wingdings" pitchFamily="2" charset="2"/>
              <a:buNone/>
            </a:pPr>
            <a:endParaRPr lang="pt-BR" altLang="fr-FR" sz="2700" smtClean="0"/>
          </a:p>
        </p:txBody>
      </p:sp>
      <p:graphicFrame>
        <p:nvGraphicFramePr>
          <p:cNvPr id="158771" name="Group 51"/>
          <p:cNvGraphicFramePr>
            <a:graphicFrameLocks noGrp="1"/>
          </p:cNvGraphicFramePr>
          <p:nvPr/>
        </p:nvGraphicFramePr>
        <p:xfrm>
          <a:off x="250825" y="2565400"/>
          <a:ext cx="8642350" cy="3373438"/>
        </p:xfrm>
        <a:graphic>
          <a:graphicData uri="http://schemas.openxmlformats.org/drawingml/2006/table">
            <a:tbl>
              <a:tblPr/>
              <a:tblGrid>
                <a:gridCol w="2881313"/>
                <a:gridCol w="2879725"/>
                <a:gridCol w="2881312"/>
              </a:tblGrid>
              <a:tr h="36565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A </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smtClean="0">
                          <a:ln>
                            <a:noFill/>
                          </a:ln>
                          <a:solidFill>
                            <a:schemeClr val="tx1"/>
                          </a:solidFill>
                          <a:effectLst/>
                          <a:latin typeface="Comic Sans MS" panose="030F0702030302020204" pitchFamily="66" charset="0"/>
                          <a:ea typeface="MS PGothic" panose="020B0600070205080204" pitchFamily="34" charset="-128"/>
                        </a:rPr>
                        <a:t>Vitamine B12</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Phosphore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D</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Biotine</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Fluor</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C</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Acide Pantothénique</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Cuivre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E</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Calcium</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Sélénium</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58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Thiamine</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Fer</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Molybdène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Riboflavine</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Magnésium</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Chrome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Niacine</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Zinc</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Manganèse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B6</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Iode</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Choline</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17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Acide Folique</a:t>
                      </a: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Vitamine K</a:t>
                      </a:r>
                    </a:p>
                  </a:txBody>
                  <a:tcPr marT="45693" marB="45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8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endParaRP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5277"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sz="half" idx="1"/>
          </p:nvPr>
        </p:nvSpPr>
        <p:spPr>
          <a:xfrm>
            <a:off x="250825" y="2220913"/>
            <a:ext cx="8642350" cy="3208337"/>
          </a:xfrm>
        </p:spPr>
        <p:txBody>
          <a:bodyPr/>
          <a:lstStyle/>
          <a:p>
            <a:pPr marL="0" indent="0">
              <a:buFontTx/>
              <a:buNone/>
            </a:pPr>
            <a:r>
              <a:rPr lang="fr-FR" altLang="fr-FR" sz="2400" b="1" smtClean="0">
                <a:solidFill>
                  <a:srgbClr val="FF0000"/>
                </a:solidFill>
                <a:latin typeface="Comic Sans MS" pitchFamily="66" charset="0"/>
              </a:rPr>
              <a:t>Présentation des mentions de l’information nutritionnelle</a:t>
            </a:r>
          </a:p>
          <a:p>
            <a:pPr marL="0" indent="0">
              <a:buFontTx/>
              <a:buNone/>
            </a:pPr>
            <a:endParaRPr lang="fr-FR" altLang="fr-FR" sz="2400" b="1" smtClean="0"/>
          </a:p>
          <a:p>
            <a:pPr marL="0" indent="0"/>
            <a:r>
              <a:rPr lang="fr-FR" altLang="fr-FR" sz="2200" b="1" smtClean="0">
                <a:latin typeface="Comic Sans MS" pitchFamily="66" charset="0"/>
              </a:rPr>
              <a:t>Modèles de l’Annexe B</a:t>
            </a:r>
          </a:p>
          <a:p>
            <a:pPr marL="0" indent="0">
              <a:buFontTx/>
              <a:buNone/>
            </a:pPr>
            <a:endParaRPr lang="fr-FR" altLang="fr-FR" sz="2200" smtClean="0"/>
          </a:p>
          <a:p>
            <a:pPr marL="0" indent="0"/>
            <a:r>
              <a:rPr lang="fr-FR" altLang="fr-FR" sz="2200" b="1" smtClean="0">
                <a:latin typeface="Comic Sans MS" pitchFamily="66" charset="0"/>
              </a:rPr>
              <a:t>Déclaration nutritionnelle simplifiée</a:t>
            </a:r>
          </a:p>
          <a:p>
            <a:pPr marL="0" indent="0">
              <a:buFontTx/>
              <a:buNone/>
            </a:pPr>
            <a:r>
              <a:rPr lang="fr-FR" altLang="fr-FR" sz="2200" smtClean="0"/>
              <a:t>	</a:t>
            </a:r>
            <a:r>
              <a:rPr lang="fr-FR" altLang="fr-FR" sz="2200" smtClean="0">
                <a:latin typeface="Comic Sans MS" pitchFamily="66" charset="0"/>
              </a:rPr>
              <a:t>      </a:t>
            </a:r>
            <a:r>
              <a:rPr lang="fr-FR" altLang="fr-FR" sz="2000" b="1" smtClean="0">
                <a:solidFill>
                  <a:srgbClr val="990000"/>
                </a:solidFill>
                <a:latin typeface="Comic Sans MS" pitchFamily="66" charset="0"/>
              </a:rPr>
              <a:t>Ne contient pas de quantité significative de ... (valeur énergétique et/ou nom (s) du/des nutriment(s)</a:t>
            </a:r>
            <a:r>
              <a:rPr lang="fr-FR" altLang="fr-FR" sz="2000" b="1" smtClean="0">
                <a:latin typeface="Comic Sans MS" pitchFamily="66" charset="0"/>
              </a:rPr>
              <a:t> </a:t>
            </a:r>
            <a:r>
              <a:rPr lang="fr-FR" altLang="fr-FR" sz="1800" b="1" smtClean="0">
                <a:latin typeface="Comic Sans MS" pitchFamily="66" charset="0"/>
              </a:rPr>
              <a:t>(Cette phrase peut être employée lorsque l’on utilise la déclaration nutritionnelle simplifiée).</a:t>
            </a:r>
          </a:p>
          <a:p>
            <a:pPr marL="0" indent="0">
              <a:buFontTx/>
              <a:buNone/>
            </a:pPr>
            <a:endParaRPr lang="fr-FR" altLang="fr-FR" sz="2200" smtClean="0"/>
          </a:p>
          <a:p>
            <a:pPr marL="0" indent="0">
              <a:buFontTx/>
              <a:buNone/>
            </a:pPr>
            <a:endParaRPr lang="fr-FR" altLang="fr-FR" sz="2200" smtClean="0"/>
          </a:p>
        </p:txBody>
      </p:sp>
      <p:sp>
        <p:nvSpPr>
          <p:cNvPr id="200707" name="Rectangle 3"/>
          <p:cNvSpPr>
            <a:spLocks noChangeArrowheads="1"/>
          </p:cNvSpPr>
          <p:nvPr/>
        </p:nvSpPr>
        <p:spPr bwMode="auto">
          <a:xfrm>
            <a:off x="107950" y="242888"/>
            <a:ext cx="8785225" cy="95408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r>
              <a:rPr lang="fr-FR" altLang="fr-FR" sz="3600" b="1" i="0" dirty="0" smtClean="0">
                <a:solidFill>
                  <a:schemeClr val="accent2"/>
                </a:solidFill>
                <a:latin typeface="Comic Sans MS" panose="030F0702030302020204" pitchFamily="66" charset="0"/>
                <a:cs typeface="+mn-cs"/>
              </a:rPr>
              <a:t/>
            </a:r>
            <a:br>
              <a:rPr lang="fr-FR" altLang="fr-FR" sz="36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360/2003)</a:t>
            </a:r>
            <a:endParaRPr lang="fr-FR" altLang="fr-FR" sz="2000" b="1" i="0" dirty="0" smtClean="0">
              <a:solidFill>
                <a:schemeClr val="tx2"/>
              </a:solidFill>
              <a:effectLst>
                <a:outerShdw blurRad="38100" dist="38100" dir="2700000" algn="tl">
                  <a:srgbClr val="C0C0C0"/>
                </a:outerShdw>
              </a:effectLst>
              <a:cs typeface="+mn-cs"/>
            </a:endParaRPr>
          </a:p>
        </p:txBody>
      </p:sp>
      <p:pic>
        <p:nvPicPr>
          <p:cNvPr id="9625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body" sz="half" idx="1"/>
          </p:nvPr>
        </p:nvSpPr>
        <p:spPr>
          <a:xfrm>
            <a:off x="250825" y="908050"/>
            <a:ext cx="8642350" cy="360363"/>
          </a:xfrm>
        </p:spPr>
        <p:txBody>
          <a:bodyPr/>
          <a:lstStyle/>
          <a:p>
            <a:pPr algn="ctr">
              <a:buFontTx/>
              <a:buNone/>
            </a:pPr>
            <a:r>
              <a:rPr lang="pt-BR" altLang="fr-FR" sz="2200" b="1" smtClean="0">
                <a:latin typeface="Comic Sans MS" pitchFamily="66" charset="0"/>
              </a:rPr>
              <a:t>ANNEXE B : </a:t>
            </a:r>
            <a:r>
              <a:rPr lang="pt-BR" altLang="fr-FR" sz="2200" b="1" smtClean="0">
                <a:solidFill>
                  <a:srgbClr val="FF0000"/>
                </a:solidFill>
                <a:latin typeface="Comic Sans MS" pitchFamily="66" charset="0"/>
              </a:rPr>
              <a:t>MODÈLE VERTICAL A</a:t>
            </a:r>
          </a:p>
          <a:p>
            <a:pPr algn="ctr">
              <a:buFontTx/>
              <a:buNone/>
            </a:pPr>
            <a:endParaRPr lang="pt-BR" altLang="fr-FR" sz="1800" smtClean="0"/>
          </a:p>
        </p:txBody>
      </p:sp>
      <p:sp>
        <p:nvSpPr>
          <p:cNvPr id="201731" name="Rectangle 3"/>
          <p:cNvSpPr>
            <a:spLocks noChangeArrowheads="1"/>
          </p:cNvSpPr>
          <p:nvPr/>
        </p:nvSpPr>
        <p:spPr bwMode="auto">
          <a:xfrm>
            <a:off x="395288" y="404813"/>
            <a:ext cx="8229600" cy="504825"/>
          </a:xfrm>
          <a:prstGeom prst="rect">
            <a:avLst/>
          </a:prstGeom>
          <a:noFill/>
          <a:ln>
            <a:noFill/>
          </a:ln>
          <a:effectLst/>
          <a:extLst/>
        </p:spPr>
        <p:txBody>
          <a:bodyPr/>
          <a:lstStyle/>
          <a:p>
            <a:pPr algn="ctr" eaLnBrk="0" hangingPunct="0">
              <a:defRPr/>
            </a:pPr>
            <a:endParaRPr lang="pt-BR" sz="2800" b="1" i="0" dirty="0">
              <a:solidFill>
                <a:schemeClr val="tx2"/>
              </a:solidFill>
              <a:effectLst>
                <a:outerShdw blurRad="38100" dist="38100" dir="2700000" algn="tl">
                  <a:srgbClr val="C0C0C0"/>
                </a:outerShdw>
              </a:effectLst>
              <a:ea typeface="+mn-ea"/>
              <a:cs typeface="+mn-cs"/>
            </a:endParaRPr>
          </a:p>
        </p:txBody>
      </p:sp>
      <p:graphicFrame>
        <p:nvGraphicFramePr>
          <p:cNvPr id="201732" name="Group 4"/>
          <p:cNvGraphicFramePr>
            <a:graphicFrameLocks noGrp="1"/>
          </p:cNvGraphicFramePr>
          <p:nvPr>
            <p:ph sz="half" idx="2"/>
          </p:nvPr>
        </p:nvGraphicFramePr>
        <p:xfrm>
          <a:off x="395288" y="1484313"/>
          <a:ext cx="8353425" cy="4711700"/>
        </p:xfrm>
        <a:graphic>
          <a:graphicData uri="http://schemas.openxmlformats.org/drawingml/2006/table">
            <a:tbl>
              <a:tblPr/>
              <a:tblGrid>
                <a:gridCol w="3024584"/>
                <a:gridCol w="2544366"/>
                <a:gridCol w="2784475"/>
              </a:tblGrid>
              <a:tr h="350813">
                <a:tc gridSpan="3">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INFORMATION NUTRITIONNELLE </a:t>
                      </a:r>
                      <a:r>
                        <a:rPr kumimoji="0" lang="fr-FR" altLang="fr-FR" sz="1700" b="1"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Portion en g ou ml (mesure domestique)  </a:t>
                      </a:r>
                      <a:endParaRPr kumimoji="0" lang="fr-FR" altLang="fr-FR" sz="1700" b="0"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350813">
                <a:tc gridSpan="2">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Quantité par portion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pt-BR" altLang="fr-FR" sz="1700" b="1" i="0" u="none" strike="noStrike" cap="none" normalizeH="0" baseline="0" dirty="0" err="1"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AJR</a:t>
                      </a:r>
                      <a:r>
                        <a:rPr kumimoji="0" lang="pt-BR" altLang="fr-FR" sz="1700" b="1" i="0" u="none" strike="noStrike" cap="none" normalizeH="0" baseline="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  </a:t>
                      </a:r>
                      <a:endParaRPr kumimoji="0" lang="pt-BR" altLang="fr-FR" sz="1700" b="0" i="0" u="none" strike="noStrike" cap="none" normalizeH="0" baseline="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Valeur énergétique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anchor="ctr"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kcal = kJ  </a:t>
                      </a:r>
                    </a:p>
                  </a:txBody>
                  <a:tcPr marT="45717" marB="4571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anchor="ctr"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Hydrates de carbone</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Protéines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Matières grasses totales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Graisses saturées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Graisses </a:t>
                      </a:r>
                      <a:r>
                        <a:rPr kumimoji="0" lang="fr-FR" altLang="fr-FR" sz="1700" b="1" i="0" u="none" strike="noStrike" cap="none" normalizeH="0" baseline="0" noProof="0" dirty="0" err="1"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trans</a:t>
                      </a:r>
                      <a:r>
                        <a:rPr kumimoji="0" lang="fr-FR" altLang="fr-FR" sz="1700" b="1" i="0" u="none" strike="noStrike" cap="none" normalizeH="0" baseline="0" noProof="0" dirty="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a:t>
                      </a:r>
                      <a:r>
                        <a:rPr kumimoji="0" lang="pt-BR" altLang="fr-FR" sz="1700" b="1" i="0" u="none" strike="noStrike" cap="none" normalizeH="0" baseline="0" dirty="0" err="1"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Ne</a:t>
                      </a:r>
                      <a:r>
                        <a:rPr kumimoji="0" lang="pt-BR" altLang="fr-FR" sz="1700" b="1" i="0" u="none" strike="noStrike" cap="none" normalizeH="0" baseline="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pt-BR" altLang="fr-FR" sz="1700" b="1" i="0" u="none" strike="noStrike" cap="none" normalizeH="0" baseline="0" dirty="0" err="1"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pas</a:t>
                      </a:r>
                      <a:r>
                        <a:rPr kumimoji="0" lang="pt-BR" altLang="fr-FR" sz="1700" b="1" i="0" u="none" strike="noStrike" cap="none" normalizeH="0" baseline="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pt-BR" altLang="fr-FR" sz="1700" b="1" i="0" u="none" strike="noStrike" cap="none" normalizeH="0" baseline="0" dirty="0" err="1"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déclarer</a:t>
                      </a:r>
                      <a:r>
                        <a:rPr kumimoji="0" lang="pt-BR" altLang="fr-FR" sz="1700" b="1" i="0" u="none" strike="noStrike" cap="none" normalizeH="0" baseline="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 </a:t>
                      </a:r>
                      <a:endParaRPr kumimoji="0" lang="pt-BR" altLang="fr-FR" sz="1700" b="0" i="0" u="none" strike="noStrike" cap="none" normalizeH="0" baseline="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Fibres alimentaires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dirty="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081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7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Sodium </a:t>
                      </a:r>
                      <a:endParaRPr kumimoji="0" lang="fr-FR" altLang="fr-FR" sz="17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fr-FR" sz="1700" b="1"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mg  </a:t>
                      </a:r>
                      <a:endParaRPr kumimoji="0" lang="pt-BR" altLang="fr-FR" sz="1700" b="0" i="0" u="none" strike="noStrike" cap="none" normalizeH="0" baseline="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r-FR" sz="1700" b="0" i="0" u="none" strike="noStrike" cap="none" normalizeH="0" baseline="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T="45717" marB="45717"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44811">
                <a:tc gridSpan="3">
                  <a:txBody>
                    <a:bodyPr/>
                    <a:lstStyle>
                      <a:lvl1pPr marL="285750" indent="-285750">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Apports Journaliers sur la base d’un apport de 2000 kcal ou 8400 kJ. Les apports journaliers peuvent être supérieurs ou inférieurs, selon vos besoins en énergie</a:t>
                      </a: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fr-FR" altLang="fr-FR" sz="1400" b="1" i="0" u="none" strike="noStrike" cap="none" normalizeH="0" baseline="0" noProof="0" dirty="0" err="1"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VD</a:t>
                      </a:r>
                      <a:r>
                        <a:rPr kumimoji="0" lang="fr-FR" altLang="fr-FR" sz="1400" b="1"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non établie  </a:t>
                      </a:r>
                    </a:p>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noProof="0" dirty="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p>
                  </a:txBody>
                  <a:tcPr marT="45717" marB="45717"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bl>
          </a:graphicData>
        </a:graphic>
      </p:graphicFrame>
      <p:sp>
        <p:nvSpPr>
          <p:cNvPr id="3" name="Retângulo 2"/>
          <p:cNvSpPr/>
          <p:nvPr/>
        </p:nvSpPr>
        <p:spPr>
          <a:xfrm>
            <a:off x="107950" y="0"/>
            <a:ext cx="8785225" cy="892175"/>
          </a:xfrm>
          <a:prstGeom prst="rect">
            <a:avLst/>
          </a:prstGeom>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r>
              <a:rPr lang="fr-FR" altLang="fr-FR" sz="4000" b="1" i="0" dirty="0" smtClean="0">
                <a:solidFill>
                  <a:schemeClr val="accent2"/>
                </a:solidFill>
                <a:latin typeface="Comic Sans MS" panose="030F0702030302020204" pitchFamily="66" charset="0"/>
                <a:cs typeface="+mn-cs"/>
              </a:rPr>
              <a:t/>
            </a:r>
            <a:br>
              <a:rPr lang="fr-FR" altLang="fr-FR" sz="4000" b="1" i="0" dirty="0" smtClean="0">
                <a:solidFill>
                  <a:schemeClr val="accent2"/>
                </a:solidFill>
                <a:latin typeface="Comic Sans MS" panose="030F0702030302020204" pitchFamily="66" charset="0"/>
                <a:cs typeface="+mn-cs"/>
              </a:rPr>
            </a:br>
            <a:r>
              <a:rPr lang="fr-FR" altLang="fr-FR" sz="1800" b="1" i="0" dirty="0" smtClean="0">
                <a:solidFill>
                  <a:schemeClr val="accent2"/>
                </a:solidFill>
                <a:latin typeface="Comic Sans MS" panose="030F0702030302020204" pitchFamily="66" charset="0"/>
                <a:cs typeface="+mn-cs"/>
              </a:rPr>
              <a:t>(RÉSOLUTION </a:t>
            </a:r>
            <a:r>
              <a:rPr lang="pt-BR" altLang="fr-FR" sz="1800" b="1" i="0" dirty="0" err="1" smtClean="0">
                <a:solidFill>
                  <a:schemeClr val="accent2"/>
                </a:solidFill>
                <a:latin typeface="Comic Sans MS" panose="030F0702030302020204" pitchFamily="66" charset="0"/>
                <a:cs typeface="+mn-cs"/>
              </a:rPr>
              <a:t>RDC</a:t>
            </a:r>
            <a:r>
              <a:rPr lang="pt-BR" altLang="fr-FR" sz="1800" b="1" i="0" dirty="0" smtClean="0">
                <a:solidFill>
                  <a:schemeClr val="accent2"/>
                </a:solidFill>
                <a:latin typeface="Comic Sans MS" panose="030F0702030302020204" pitchFamily="66" charset="0"/>
                <a:cs typeface="+mn-cs"/>
              </a:rPr>
              <a:t> ANVISA/MS 360/2003)</a:t>
            </a:r>
            <a:endParaRPr lang="pt-BR" altLang="fr-FR" sz="1800" b="1" i="0" dirty="0" smtClean="0">
              <a:solidFill>
                <a:schemeClr val="tx2"/>
              </a:solidFill>
              <a:effectLst>
                <a:outerShdw blurRad="38100" dist="38100" dir="2700000" algn="tl">
                  <a:srgbClr val="C0C0C0"/>
                </a:outerShdw>
              </a:effectLst>
              <a:cs typeface="+mn-cs"/>
            </a:endParaRPr>
          </a:p>
        </p:txBody>
      </p:sp>
      <p:pic>
        <p:nvPicPr>
          <p:cNvPr id="9732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sz="half" idx="1"/>
          </p:nvPr>
        </p:nvSpPr>
        <p:spPr>
          <a:xfrm>
            <a:off x="250825" y="1052513"/>
            <a:ext cx="8642350" cy="504825"/>
          </a:xfrm>
        </p:spPr>
        <p:txBody>
          <a:bodyPr/>
          <a:lstStyle/>
          <a:p>
            <a:pPr algn="ctr">
              <a:buFontTx/>
              <a:buNone/>
            </a:pPr>
            <a:r>
              <a:rPr lang="pt-BR" altLang="fr-FR" sz="2200" b="1" smtClean="0">
                <a:latin typeface="Comic Sans MS" pitchFamily="66" charset="0"/>
              </a:rPr>
              <a:t>ANNEXE B : </a:t>
            </a:r>
            <a:r>
              <a:rPr lang="pt-BR" altLang="fr-FR" sz="2200" b="1" smtClean="0">
                <a:solidFill>
                  <a:srgbClr val="FF0000"/>
                </a:solidFill>
                <a:latin typeface="Comic Sans MS" pitchFamily="66" charset="0"/>
              </a:rPr>
              <a:t>MODÈLE VERTICAL B</a:t>
            </a:r>
          </a:p>
          <a:p>
            <a:pPr algn="ctr">
              <a:buFontTx/>
              <a:buNone/>
            </a:pPr>
            <a:endParaRPr lang="pt-BR" altLang="fr-FR" sz="1800" smtClean="0"/>
          </a:p>
        </p:txBody>
      </p:sp>
      <p:sp>
        <p:nvSpPr>
          <p:cNvPr id="202755" name="Rectangle 3"/>
          <p:cNvSpPr>
            <a:spLocks noChangeArrowheads="1"/>
          </p:cNvSpPr>
          <p:nvPr/>
        </p:nvSpPr>
        <p:spPr bwMode="auto">
          <a:xfrm>
            <a:off x="179388" y="20638"/>
            <a:ext cx="8785225" cy="1031875"/>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br>
              <a:rPr lang="fr-FR" altLang="fr-FR" sz="34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360/2003)</a:t>
            </a:r>
            <a:endParaRPr lang="fr-FR" altLang="fr-FR" sz="2000" b="1" i="0" dirty="0" smtClean="0">
              <a:solidFill>
                <a:schemeClr val="tx2"/>
              </a:solidFill>
              <a:effectLst>
                <a:outerShdw blurRad="38100" dist="38100" dir="2700000" algn="tl">
                  <a:srgbClr val="C0C0C0"/>
                </a:outerShdw>
              </a:effectLst>
              <a:cs typeface="+mn-cs"/>
            </a:endParaRPr>
          </a:p>
          <a:p>
            <a:pPr algn="ctr" eaLnBrk="0" hangingPunct="0">
              <a:defRPr/>
            </a:pPr>
            <a:endParaRPr lang="pt-BR" altLang="fr-FR" sz="2800" b="1" i="0" dirty="0" smtClean="0">
              <a:solidFill>
                <a:schemeClr val="tx2"/>
              </a:solidFill>
              <a:effectLst>
                <a:outerShdw blurRad="38100" dist="38100" dir="2700000" algn="tl">
                  <a:srgbClr val="C0C0C0"/>
                </a:outerShdw>
              </a:effectLst>
              <a:cs typeface="+mn-cs"/>
            </a:endParaRPr>
          </a:p>
        </p:txBody>
      </p:sp>
      <p:graphicFrame>
        <p:nvGraphicFramePr>
          <p:cNvPr id="202756" name="Group 4"/>
          <p:cNvGraphicFramePr>
            <a:graphicFrameLocks noGrp="1"/>
          </p:cNvGraphicFramePr>
          <p:nvPr>
            <p:ph sz="half" idx="2"/>
          </p:nvPr>
        </p:nvGraphicFramePr>
        <p:xfrm>
          <a:off x="0" y="1557338"/>
          <a:ext cx="9036050" cy="4557712"/>
        </p:xfrm>
        <a:graphic>
          <a:graphicData uri="http://schemas.openxmlformats.org/drawingml/2006/table">
            <a:tbl>
              <a:tblPr/>
              <a:tblGrid>
                <a:gridCol w="2051720"/>
                <a:gridCol w="1728192"/>
                <a:gridCol w="1385813"/>
                <a:gridCol w="1724025"/>
                <a:gridCol w="2146300"/>
              </a:tblGrid>
              <a:tr h="549210">
                <a:tc rowSpan="5">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INFORMATION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NUTRITIONNELLE </a:t>
                      </a:r>
                      <a:r>
                        <a:rPr kumimoji="0" lang="fr-FR" altLang="fr-FR" sz="1500" b="1"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Portion g ou ml (mesure domestique)  </a:t>
                      </a:r>
                      <a:endParaRPr kumimoji="0" lang="fr-FR" altLang="fr-FR" sz="1500" b="0"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38100" cap="flat" cmpd="sng" algn="ctr">
                      <a:solidFill>
                        <a:srgbClr val="000099"/>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Quantité par portion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fr-FR" altLang="fr-FR" sz="1500" b="1" i="0" u="none" strike="noStrike" cap="none" normalizeH="0" baseline="0" noProof="0" dirty="0" err="1"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AJR</a:t>
                      </a: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Quantité par portion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fr-FR" altLang="fr-FR" sz="1500" b="1" i="0" u="none" strike="noStrike" cap="none" normalizeH="0" baseline="0" noProof="0" dirty="0" err="1"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AJR</a:t>
                      </a: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 (*)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9529">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Valeur énergétique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kcal = kJ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Graisses saturées 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9210">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Hydrates de carbone 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Graisses </a:t>
                      </a:r>
                      <a:r>
                        <a:rPr kumimoji="0" lang="fr-FR" altLang="fr-FR" sz="1500" b="1" i="0" u="none" strike="noStrike" cap="none" normalizeH="0" baseline="0" noProof="0" dirty="0" err="1"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trans</a:t>
                      </a:r>
                      <a:r>
                        <a:rPr kumimoji="0" lang="fr-FR" altLang="fr-FR" sz="1500" b="1" i="0" u="none" strike="noStrike" cap="none" normalizeH="0" baseline="0" noProof="0" dirty="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g  </a:t>
                      </a:r>
                      <a:endParaRPr kumimoji="0" lang="fr-FR" altLang="fr-FR" sz="1500" b="0" i="0" u="none" strike="noStrike" cap="none" normalizeH="0" baseline="0" noProof="0" dirty="0" smtClean="0">
                        <a:ln>
                          <a:noFill/>
                        </a:ln>
                        <a:solidFill>
                          <a:srgbClr val="0000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(Ne pas déclarer)  **</a:t>
                      </a:r>
                      <a:endParaRPr kumimoji="0" lang="fr-FR" altLang="fr-FR" sz="1500" b="0"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9210">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Protéines 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Fibres alimentaires 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dirty="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49210">
                <a:tc vMerge="1">
                  <a:txBody>
                    <a:bodyPr/>
                    <a:lstStyle/>
                    <a:p>
                      <a:endParaRPr lang="fr-FR"/>
                    </a:p>
                  </a:txBody>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Matières grasses totales 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rPr>
                        <a:t>Sodium mg  </a:t>
                      </a:r>
                      <a:endParaRPr kumimoji="0" lang="fr-FR" altLang="fr-FR" sz="1500" b="0" i="0" u="none" strike="noStrike" cap="none" normalizeH="0" baseline="0" noProof="0" dirty="0" smtClean="0">
                        <a:ln>
                          <a:noFill/>
                        </a:ln>
                        <a:solidFill>
                          <a:schemeClr val="tx1"/>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1500" b="0" i="0" u="none" strike="noStrike" cap="none" normalizeH="0" baseline="0" noProof="0" dirty="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txBody>
                  <a:tcPr marL="91436" marR="91436" marT="45649" marB="45649" horzOverflow="overflow">
                    <a:lnL w="9525" cap="flat" cmpd="sng" algn="ctr">
                      <a:solidFill>
                        <a:srgbClr val="000000"/>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356068">
                <a:tc gridSpan="5">
                  <a:txBody>
                    <a:bodyPr/>
                    <a:lstStyle>
                      <a:lvl1pPr marL="285750" indent="-285750">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700" b="1"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Apports journaliers de référence sur la base d’un régime de 2000 kcal, ou 8400 kJ. Vos apports journaliers peuvent êtres supérieurs ou inférieurs, selon vos besoins énergétiques</a:t>
                      </a: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fr-FR" altLang="fr-FR" sz="1700" b="1" i="0" u="none" strike="noStrike" cap="none" normalizeH="0" baseline="0" noProof="0" dirty="0" smtClean="0">
                          <a:ln>
                            <a:noFill/>
                          </a:ln>
                          <a:solidFill>
                            <a:srgbClr val="FF33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fr-FR" altLang="fr-FR" sz="1700" b="1"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r>
                        <a:rPr kumimoji="0" lang="fr-FR" altLang="fr-FR" sz="1700" b="1" i="0" u="none" strike="noStrike" cap="none" normalizeH="0" baseline="0" noProof="0" dirty="0" err="1"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AJR</a:t>
                      </a:r>
                      <a:r>
                        <a:rPr kumimoji="0" lang="fr-FR" altLang="fr-FR" sz="1700" b="1"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rPr>
                        <a:t> non défini</a:t>
                      </a:r>
                      <a:endParaRPr kumimoji="0" lang="fr-FR" altLang="fr-FR" sz="1700" b="0" i="0" u="none" strike="noStrike" cap="none" normalizeH="0" baseline="0" noProof="0" dirty="0" smtClean="0">
                        <a:ln>
                          <a:noFill/>
                        </a:ln>
                        <a:solidFill>
                          <a:srgbClr val="FF0000"/>
                        </a:solidFill>
                        <a:effectLst>
                          <a:outerShdw blurRad="38100" dist="38100" dir="2700000" algn="tl">
                            <a:srgbClr val="C0C0C0"/>
                          </a:outerShdw>
                        </a:effectLst>
                        <a:latin typeface="Comic Sans MS" panose="030F0702030302020204" pitchFamily="66" charset="0"/>
                        <a:ea typeface="MS PGothic" panose="020B0600070205080204" pitchFamily="34" charset="-128"/>
                      </a:endParaRPr>
                    </a:p>
                    <a:p>
                      <a:pPr marL="285750" marR="0" lvl="0" indent="-285750" algn="just"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noProof="0" dirty="0" smtClean="0">
                          <a:ln>
                            <a:noFill/>
                          </a:ln>
                          <a:solidFill>
                            <a:schemeClr val="accent2"/>
                          </a:solidFill>
                          <a:effectLst>
                            <a:outerShdw blurRad="38100" dist="38100" dir="2700000" algn="tl">
                              <a:srgbClr val="C0C0C0"/>
                            </a:outerShdw>
                          </a:effectLst>
                          <a:latin typeface="Comic Sans MS" panose="030F0702030302020204" pitchFamily="66" charset="0"/>
                          <a:ea typeface="MS PGothic" panose="020B0600070205080204" pitchFamily="34" charset="-128"/>
                        </a:rPr>
                        <a:t> </a:t>
                      </a:r>
                    </a:p>
                  </a:txBody>
                  <a:tcPr marL="91436" marR="91436" marT="45649" marB="45649"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98343"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333375"/>
            <a:ext cx="9036050" cy="706438"/>
          </a:xfrm>
        </p:spPr>
        <p:txBody>
          <a:bodyPr/>
          <a:lstStyle/>
          <a:p>
            <a:r>
              <a:rPr lang="fr-FR" altLang="fr-FR" sz="3200" b="1" smtClean="0">
                <a:solidFill>
                  <a:schemeClr val="accent2"/>
                </a:solidFill>
                <a:latin typeface="Comic Sans MS" pitchFamily="66" charset="0"/>
              </a:rPr>
              <a:t>ENREGISTREMENT DES PRODUITS LAITIERS</a:t>
            </a:r>
          </a:p>
        </p:txBody>
      </p:sp>
      <p:sp>
        <p:nvSpPr>
          <p:cNvPr id="10243" name="Rectangle 3"/>
          <p:cNvSpPr>
            <a:spLocks noGrp="1" noChangeArrowheads="1"/>
          </p:cNvSpPr>
          <p:nvPr>
            <p:ph type="body" idx="1"/>
          </p:nvPr>
        </p:nvSpPr>
        <p:spPr>
          <a:xfrm>
            <a:off x="107950" y="1165225"/>
            <a:ext cx="9036050" cy="4525963"/>
          </a:xfrm>
        </p:spPr>
        <p:txBody>
          <a:bodyPr/>
          <a:lstStyle/>
          <a:p>
            <a:pPr marL="0" lvl="1" indent="0">
              <a:buFontTx/>
              <a:buNone/>
              <a:defRPr/>
            </a:pPr>
            <a:r>
              <a:rPr lang="pt-BR" altLang="fr-FR" sz="2400" b="1" dirty="0" smtClean="0">
                <a:solidFill>
                  <a:srgbClr val="000000"/>
                </a:solidFill>
                <a:latin typeface="Comic Sans MS" pitchFamily="66" charset="0"/>
              </a:rPr>
              <a:t>       </a:t>
            </a:r>
          </a:p>
          <a:p>
            <a:pPr marL="400050" lvl="2" indent="0">
              <a:buFontTx/>
              <a:buNone/>
              <a:defRPr/>
            </a:pPr>
            <a:r>
              <a:rPr lang="pt-BR" altLang="fr-FR" sz="2000" b="1" dirty="0" smtClean="0">
                <a:solidFill>
                  <a:srgbClr val="000000"/>
                </a:solidFill>
                <a:latin typeface="Comic Sans MS" pitchFamily="66" charset="0"/>
              </a:rPr>
              <a:t>       </a:t>
            </a:r>
            <a:r>
              <a:rPr lang="fr-FR" altLang="fr-FR" sz="2000" b="1" dirty="0" smtClean="0">
                <a:solidFill>
                  <a:srgbClr val="000000"/>
                </a:solidFill>
                <a:latin typeface="Comic Sans MS" pitchFamily="66" charset="0"/>
              </a:rPr>
              <a:t>Circulaire </a:t>
            </a:r>
            <a:r>
              <a:rPr lang="fr-FR" altLang="fr-FR" sz="2000" b="1" dirty="0" err="1" smtClean="0">
                <a:solidFill>
                  <a:srgbClr val="000000"/>
                </a:solidFill>
                <a:latin typeface="Comic Sans MS" pitchFamily="66" charset="0"/>
              </a:rPr>
              <a:t>DIPOA</a:t>
            </a:r>
            <a:r>
              <a:rPr lang="fr-FR" altLang="fr-FR" sz="2000" b="1" dirty="0" smtClean="0">
                <a:solidFill>
                  <a:srgbClr val="000000"/>
                </a:solidFill>
                <a:latin typeface="Comic Sans MS" pitchFamily="66" charset="0"/>
              </a:rPr>
              <a:t>/</a:t>
            </a:r>
            <a:r>
              <a:rPr lang="fr-FR" altLang="fr-FR" sz="2000" b="1" dirty="0" err="1" smtClean="0">
                <a:solidFill>
                  <a:srgbClr val="000000"/>
                </a:solidFill>
                <a:latin typeface="Comic Sans MS" pitchFamily="66" charset="0"/>
              </a:rPr>
              <a:t>SDA</a:t>
            </a:r>
            <a:r>
              <a:rPr lang="fr-FR" altLang="fr-FR" sz="2000" b="1" dirty="0" smtClean="0">
                <a:solidFill>
                  <a:srgbClr val="000000"/>
                </a:solidFill>
                <a:latin typeface="Comic Sans MS" pitchFamily="66" charset="0"/>
              </a:rPr>
              <a:t> nº 42/2010 </a:t>
            </a:r>
          </a:p>
          <a:p>
            <a:pPr marL="400050" lvl="2" indent="0">
              <a:buFontTx/>
              <a:buNone/>
              <a:defRPr/>
            </a:pPr>
            <a:r>
              <a:rPr lang="fr-FR" altLang="fr-FR" sz="2000" b="1" dirty="0" smtClean="0">
                <a:solidFill>
                  <a:srgbClr val="FF0000"/>
                </a:solidFill>
                <a:latin typeface="Comic Sans MS" pitchFamily="66" charset="0"/>
              </a:rPr>
              <a:t>        </a:t>
            </a:r>
            <a:endParaRPr lang="fr-FR" altLang="fr-FR" sz="1000" dirty="0" smtClean="0">
              <a:latin typeface="Comic Sans MS" pitchFamily="66" charset="0"/>
            </a:endParaRPr>
          </a:p>
          <a:p>
            <a:pPr marL="400050" lvl="1" indent="0">
              <a:buFontTx/>
              <a:buNone/>
              <a:defRPr/>
            </a:pPr>
            <a:endParaRPr lang="fr-FR" altLang="fr-FR" sz="1000" dirty="0" smtClean="0">
              <a:solidFill>
                <a:srgbClr val="FF0000"/>
              </a:solidFill>
              <a:latin typeface="Comic Sans MS" pitchFamily="66" charset="0"/>
            </a:endParaRPr>
          </a:p>
          <a:p>
            <a:pPr marL="400050" lvl="1" indent="0">
              <a:buFontTx/>
              <a:buNone/>
              <a:defRPr/>
            </a:pPr>
            <a:r>
              <a:rPr lang="fr-FR" altLang="fr-FR" sz="2000" dirty="0" smtClean="0">
                <a:solidFill>
                  <a:srgbClr val="FF0000"/>
                </a:solidFill>
                <a:latin typeface="Comic Sans MS" pitchFamily="66" charset="0"/>
              </a:rPr>
              <a:t>          </a:t>
            </a:r>
            <a:r>
              <a:rPr lang="fr-FR" altLang="fr-FR" sz="2000" dirty="0" smtClean="0">
                <a:latin typeface="Comic Sans MS" pitchFamily="66" charset="0"/>
              </a:rPr>
              <a:t>Officialise le nouveau formulaire d’enregistrement</a:t>
            </a:r>
          </a:p>
        </p:txBody>
      </p:sp>
      <p:sp>
        <p:nvSpPr>
          <p:cNvPr id="4" name="Seta em curva para a direita 3"/>
          <p:cNvSpPr/>
          <p:nvPr/>
        </p:nvSpPr>
        <p:spPr>
          <a:xfrm>
            <a:off x="179388" y="1844675"/>
            <a:ext cx="792162"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a:solidFill>
                <a:schemeClr val="tx1"/>
              </a:solidFill>
            </a:endParaRPr>
          </a:p>
        </p:txBody>
      </p:sp>
      <p:pic>
        <p:nvPicPr>
          <p:cNvPr id="26628"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body" sz="half" idx="1"/>
          </p:nvPr>
        </p:nvSpPr>
        <p:spPr>
          <a:xfrm>
            <a:off x="250825" y="1196975"/>
            <a:ext cx="8642350" cy="503238"/>
          </a:xfrm>
        </p:spPr>
        <p:txBody>
          <a:bodyPr/>
          <a:lstStyle/>
          <a:p>
            <a:pPr algn="ctr">
              <a:buFontTx/>
              <a:buNone/>
            </a:pPr>
            <a:r>
              <a:rPr lang="pt-BR" altLang="fr-FR" sz="2200" b="1" smtClean="0">
                <a:latin typeface="Comic Sans MS" pitchFamily="66" charset="0"/>
              </a:rPr>
              <a:t>ANNEXE B : </a:t>
            </a:r>
            <a:r>
              <a:rPr lang="pt-BR" altLang="fr-FR" sz="2200" b="1" smtClean="0">
                <a:solidFill>
                  <a:srgbClr val="FF0000"/>
                </a:solidFill>
                <a:latin typeface="Comic Sans MS" pitchFamily="66" charset="0"/>
              </a:rPr>
              <a:t>MODÈLE LINÉAIRE</a:t>
            </a:r>
          </a:p>
          <a:p>
            <a:pPr algn="ctr">
              <a:buFontTx/>
              <a:buNone/>
            </a:pPr>
            <a:endParaRPr lang="pt-BR" altLang="fr-FR" sz="1800" smtClean="0"/>
          </a:p>
        </p:txBody>
      </p:sp>
      <p:sp>
        <p:nvSpPr>
          <p:cNvPr id="203779" name="Rectangle 3"/>
          <p:cNvSpPr>
            <a:spLocks noChangeArrowheads="1"/>
          </p:cNvSpPr>
          <p:nvPr/>
        </p:nvSpPr>
        <p:spPr bwMode="auto">
          <a:xfrm>
            <a:off x="107950" y="165100"/>
            <a:ext cx="8856663" cy="576263"/>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br>
              <a:rPr lang="fr-FR" altLang="fr-FR" sz="34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360/2003)</a:t>
            </a:r>
            <a:endParaRPr lang="fr-FR" altLang="fr-FR" sz="2000" b="1" i="0" dirty="0" smtClean="0">
              <a:solidFill>
                <a:schemeClr val="tx2"/>
              </a:solidFill>
              <a:effectLst>
                <a:outerShdw blurRad="38100" dist="38100" dir="2700000" algn="tl">
                  <a:srgbClr val="C0C0C0"/>
                </a:outerShdw>
              </a:effectLst>
              <a:cs typeface="+mn-cs"/>
            </a:endParaRPr>
          </a:p>
        </p:txBody>
      </p:sp>
      <p:sp>
        <p:nvSpPr>
          <p:cNvPr id="203780" name="Rectangle 4"/>
          <p:cNvSpPr>
            <a:spLocks noChangeArrowheads="1"/>
          </p:cNvSpPr>
          <p:nvPr/>
        </p:nvSpPr>
        <p:spPr bwMode="auto">
          <a:xfrm>
            <a:off x="431800" y="2190750"/>
            <a:ext cx="8280400" cy="2601913"/>
          </a:xfrm>
          <a:prstGeom prst="rect">
            <a:avLst/>
          </a:prstGeom>
          <a:noFill/>
          <a:ln>
            <a:noFill/>
          </a:ln>
          <a:effectLst/>
          <a:extLst/>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defRPr/>
            </a:pPr>
            <a:r>
              <a:rPr lang="fr-FR" altLang="fr-FR" sz="1800" b="1" i="0" dirty="0" smtClean="0">
                <a:effectLst>
                  <a:outerShdw blurRad="38100" dist="38100" dir="2700000" algn="tl">
                    <a:srgbClr val="C0C0C0"/>
                  </a:outerShdw>
                </a:effectLst>
                <a:latin typeface="Comic Sans MS" panose="030F0702030302020204" pitchFamily="66" charset="0"/>
                <a:cs typeface="+mn-cs"/>
              </a:rPr>
              <a:t>Information nutritionnelle : Portion __ g ou ml ; (mesure domestique) Valeur énergétique ... kcal = ... kJ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 Hydrates de carbone... 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 Protéines...g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 Total Matières Grasses... 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 Graisses saturées... 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a:t>
            </a:r>
            <a:r>
              <a:rPr lang="fr-FR" altLang="fr-FR" sz="1800" b="1" i="0" dirty="0" smtClean="0">
                <a:solidFill>
                  <a:schemeClr val="accent2"/>
                </a:solidFill>
                <a:effectLst>
                  <a:outerShdw blurRad="38100" dist="38100" dir="2700000" algn="tl">
                    <a:srgbClr val="C0C0C0"/>
                  </a:outerShdw>
                </a:effectLst>
                <a:latin typeface="Comic Sans MS" panose="030F0702030302020204" pitchFamily="66" charset="0"/>
                <a:cs typeface="+mn-cs"/>
              </a:rPr>
              <a:t> </a:t>
            </a:r>
            <a:r>
              <a:rPr lang="fr-FR" altLang="fr-FR" sz="1800" b="1" i="0" dirty="0" smtClean="0">
                <a:effectLst>
                  <a:outerShdw blurRad="38100" dist="38100" dir="2700000" algn="tl">
                    <a:srgbClr val="C0C0C0"/>
                  </a:outerShdw>
                </a:effectLst>
                <a:latin typeface="Comic Sans MS" panose="030F0702030302020204" pitchFamily="66" charset="0"/>
                <a:cs typeface="+mn-cs"/>
              </a:rPr>
              <a:t>Graisses </a:t>
            </a:r>
            <a:r>
              <a:rPr lang="fr-FR" altLang="fr-FR" sz="1800" b="1" i="0" dirty="0" err="1" smtClean="0">
                <a:effectLst>
                  <a:outerShdw blurRad="38100" dist="38100" dir="2700000" algn="tl">
                    <a:srgbClr val="C0C0C0"/>
                  </a:outerShdw>
                </a:effectLst>
                <a:latin typeface="Comic Sans MS" panose="030F0702030302020204" pitchFamily="66" charset="0"/>
                <a:cs typeface="+mn-cs"/>
              </a:rPr>
              <a:t>trans</a:t>
            </a:r>
            <a:r>
              <a:rPr lang="fr-FR" altLang="fr-FR" sz="1800" b="1" i="0" dirty="0" smtClean="0">
                <a:effectLst>
                  <a:outerShdw blurRad="38100" dist="38100" dir="2700000" algn="tl">
                    <a:srgbClr val="C0C0C0"/>
                  </a:outerShdw>
                </a:effectLst>
                <a:latin typeface="Comic Sans MS" panose="030F0702030302020204" pitchFamily="66" charset="0"/>
                <a:cs typeface="+mn-cs"/>
              </a:rPr>
              <a:t> ... g ; Fibres alimentaires ... 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 ; Sodium... mg (%</a:t>
            </a:r>
            <a:r>
              <a:rPr lang="fr-FR" altLang="fr-FR" sz="1800" b="1" i="0" dirty="0" err="1" smtClean="0">
                <a:effectLst>
                  <a:outerShdw blurRad="38100" dist="38100" dir="2700000" algn="tl">
                    <a:srgbClr val="C0C0C0"/>
                  </a:outerShdw>
                </a:effectLst>
                <a:latin typeface="Comic Sans MS" panose="030F0702030302020204" pitchFamily="66" charset="0"/>
                <a:cs typeface="+mn-cs"/>
              </a:rPr>
              <a:t>VD</a:t>
            </a:r>
            <a:r>
              <a:rPr lang="fr-FR" altLang="fr-FR" sz="1800" b="1" i="0" dirty="0" smtClean="0">
                <a:effectLst>
                  <a:outerShdw blurRad="38100" dist="38100" dir="2700000" algn="tl">
                    <a:srgbClr val="C0C0C0"/>
                  </a:outerShdw>
                </a:effectLst>
                <a:latin typeface="Comic Sans MS" panose="030F0702030302020204" pitchFamily="66" charset="0"/>
                <a:cs typeface="+mn-cs"/>
              </a:rPr>
              <a:t>).</a:t>
            </a:r>
            <a:r>
              <a:rPr lang="fr-FR" altLang="fr-FR" sz="1800" b="1" i="0" dirty="0" smtClean="0">
                <a:solidFill>
                  <a:schemeClr val="accent2"/>
                </a:solidFill>
                <a:effectLst>
                  <a:outerShdw blurRad="38100" dist="38100" dir="2700000" algn="tl">
                    <a:srgbClr val="C0C0C0"/>
                  </a:outerShdw>
                </a:effectLst>
                <a:latin typeface="Comic Sans MS" panose="030F0702030302020204" pitchFamily="66" charset="0"/>
                <a:cs typeface="+mn-cs"/>
              </a:rPr>
              <a:t> </a:t>
            </a:r>
          </a:p>
          <a:p>
            <a:pPr>
              <a:defRPr/>
            </a:pPr>
            <a:endParaRPr lang="fr-FR" altLang="fr-FR" sz="1800" b="1" i="0" dirty="0" smtClean="0">
              <a:solidFill>
                <a:schemeClr val="accent2"/>
              </a:solidFill>
              <a:effectLst>
                <a:outerShdw blurRad="38100" dist="38100" dir="2700000" algn="tl">
                  <a:srgbClr val="C0C0C0"/>
                </a:outerShdw>
              </a:effectLst>
              <a:latin typeface="Comic Sans MS" panose="030F0702030302020204" pitchFamily="66" charset="0"/>
              <a:cs typeface="+mn-cs"/>
            </a:endParaRPr>
          </a:p>
          <a:p>
            <a:pPr>
              <a:defRPr/>
            </a:pPr>
            <a:r>
              <a:rPr lang="fr-FR" altLang="fr-FR" sz="1800" b="1" i="0" dirty="0" smtClean="0">
                <a:solidFill>
                  <a:srgbClr val="FF0000"/>
                </a:solidFill>
                <a:effectLst>
                  <a:outerShdw blurRad="38100" dist="38100" dir="2700000" algn="tl">
                    <a:srgbClr val="C0C0C0"/>
                  </a:outerShdw>
                </a:effectLst>
                <a:latin typeface="Comic Sans MS" panose="030F0702030302020204" pitchFamily="66" charset="0"/>
                <a:cs typeface="+mn-cs"/>
              </a:rPr>
              <a:t>*% Apports Journaliers sur la base d’un régime de 2000 kcal ou 8400 kJ. Vos apports journaliers peuvent être supérieurs ou inférieurs selon vos besoins énergétiques. </a:t>
            </a:r>
            <a:r>
              <a:rPr lang="fr-FR" altLang="fr-FR" sz="1800" i="0" dirty="0" smtClean="0">
                <a:solidFill>
                  <a:srgbClr val="FF0000"/>
                </a:solidFill>
                <a:latin typeface="Comic Sans MS" panose="030F0702030302020204" pitchFamily="66" charset="0"/>
                <a:cs typeface="+mn-cs"/>
              </a:rPr>
              <a:t> </a:t>
            </a:r>
          </a:p>
          <a:p>
            <a:pPr>
              <a:defRPr/>
            </a:pPr>
            <a:r>
              <a:rPr lang="fr-FR" altLang="fr-FR" sz="1800" b="1" i="0" dirty="0" smtClean="0">
                <a:solidFill>
                  <a:srgbClr val="FF0000"/>
                </a:solidFill>
                <a:latin typeface="Comic Sans MS" panose="030F0702030302020204" pitchFamily="66" charset="0"/>
                <a:cs typeface="+mn-cs"/>
              </a:rPr>
              <a:t>** </a:t>
            </a:r>
            <a:r>
              <a:rPr lang="fr-FR" altLang="fr-FR" sz="1800" b="1" i="0" dirty="0" err="1" smtClean="0">
                <a:solidFill>
                  <a:srgbClr val="FF0000"/>
                </a:solidFill>
                <a:latin typeface="Comic Sans MS" panose="030F0702030302020204" pitchFamily="66" charset="0"/>
                <a:cs typeface="+mn-cs"/>
              </a:rPr>
              <a:t>AJR</a:t>
            </a:r>
            <a:r>
              <a:rPr lang="fr-FR" altLang="fr-FR" sz="1800" b="1" i="0" dirty="0" smtClean="0">
                <a:solidFill>
                  <a:srgbClr val="FF0000"/>
                </a:solidFill>
                <a:latin typeface="Comic Sans MS" panose="030F0702030302020204" pitchFamily="66" charset="0"/>
                <a:cs typeface="+mn-cs"/>
              </a:rPr>
              <a:t> non définis pour les graisses </a:t>
            </a:r>
            <a:r>
              <a:rPr lang="fr-FR" altLang="fr-FR" sz="1800" b="1" i="0" dirty="0" err="1" smtClean="0">
                <a:solidFill>
                  <a:srgbClr val="FF0000"/>
                </a:solidFill>
                <a:latin typeface="Comic Sans MS" panose="030F0702030302020204" pitchFamily="66" charset="0"/>
                <a:cs typeface="+mn-cs"/>
              </a:rPr>
              <a:t>trans</a:t>
            </a:r>
            <a:r>
              <a:rPr lang="fr-FR" altLang="fr-FR" sz="1800" b="1" i="0" dirty="0" smtClean="0">
                <a:solidFill>
                  <a:srgbClr val="FF0000"/>
                </a:solidFill>
                <a:latin typeface="Comic Sans MS" panose="030F0702030302020204" pitchFamily="66" charset="0"/>
                <a:cs typeface="+mn-cs"/>
              </a:rPr>
              <a:t>.</a:t>
            </a:r>
          </a:p>
        </p:txBody>
      </p:sp>
      <p:pic>
        <p:nvPicPr>
          <p:cNvPr id="99332"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xfrm>
            <a:off x="26988" y="1484313"/>
            <a:ext cx="9117012" cy="5149850"/>
          </a:xfrm>
        </p:spPr>
        <p:txBody>
          <a:bodyPr/>
          <a:lstStyle/>
          <a:p>
            <a:pPr algn="just">
              <a:lnSpc>
                <a:spcPct val="80000"/>
              </a:lnSpc>
            </a:pPr>
            <a:r>
              <a:rPr lang="fr-FR" altLang="fr-FR" sz="2400" smtClean="0">
                <a:latin typeface="Comic Sans MS" pitchFamily="66" charset="0"/>
              </a:rPr>
              <a:t>Règlement Technique sur les </a:t>
            </a:r>
            <a:r>
              <a:rPr lang="fr-FR" altLang="fr-FR" sz="2400" b="1" smtClean="0">
                <a:latin typeface="Comic Sans MS" pitchFamily="66" charset="0"/>
              </a:rPr>
              <a:t>portions </a:t>
            </a:r>
            <a:r>
              <a:rPr lang="fr-FR" altLang="fr-FR" sz="2400" smtClean="0">
                <a:latin typeface="Comic Sans MS" pitchFamily="66" charset="0"/>
              </a:rPr>
              <a:t>des aliments emballés à des fins d’étiquetage nutritionnel.</a:t>
            </a:r>
          </a:p>
          <a:p>
            <a:pPr algn="just">
              <a:lnSpc>
                <a:spcPct val="80000"/>
              </a:lnSpc>
              <a:buFontTx/>
              <a:buNone/>
            </a:pPr>
            <a:endParaRPr lang="fr-FR" altLang="fr-FR" sz="800" smtClean="0">
              <a:latin typeface="Comic Sans MS" pitchFamily="66" charset="0"/>
            </a:endParaRPr>
          </a:p>
          <a:p>
            <a:pPr algn="just">
              <a:lnSpc>
                <a:spcPct val="80000"/>
              </a:lnSpc>
            </a:pPr>
            <a:r>
              <a:rPr lang="fr-FR" altLang="fr-FR" sz="2000" b="1" smtClean="0">
                <a:latin typeface="Comic Sans MS" pitchFamily="66" charset="0"/>
              </a:rPr>
              <a:t>DÉFINITIONS :</a:t>
            </a:r>
          </a:p>
          <a:p>
            <a:pPr algn="just">
              <a:lnSpc>
                <a:spcPct val="80000"/>
              </a:lnSpc>
              <a:buFontTx/>
              <a:buNone/>
            </a:pPr>
            <a:endParaRPr lang="fr-FR" altLang="fr-FR" sz="800" smtClean="0">
              <a:latin typeface="Comic Sans MS" pitchFamily="66" charset="0"/>
            </a:endParaRPr>
          </a:p>
          <a:p>
            <a:pPr lvl="1" algn="just">
              <a:lnSpc>
                <a:spcPct val="80000"/>
              </a:lnSpc>
            </a:pPr>
            <a:r>
              <a:rPr lang="fr-FR" altLang="fr-FR" sz="2400" b="1" smtClean="0">
                <a:solidFill>
                  <a:srgbClr val="FF0000"/>
                </a:solidFill>
                <a:latin typeface="Comic Sans MS" pitchFamily="66" charset="0"/>
              </a:rPr>
              <a:t>Portion :</a:t>
            </a:r>
            <a:r>
              <a:rPr lang="fr-FR" altLang="fr-FR" sz="2400" smtClean="0">
                <a:latin typeface="Comic Sans MS" pitchFamily="66" charset="0"/>
              </a:rPr>
              <a:t> quantité moyenne consommée par des individus sains, âgés de plus de 36 mois, à chaque occasion de consommation.</a:t>
            </a:r>
          </a:p>
          <a:p>
            <a:pPr algn="just">
              <a:lnSpc>
                <a:spcPct val="80000"/>
              </a:lnSpc>
              <a:buFontTx/>
              <a:buNone/>
            </a:pPr>
            <a:endParaRPr lang="fr-FR" altLang="fr-FR" sz="800" smtClean="0">
              <a:latin typeface="Comic Sans MS" pitchFamily="66" charset="0"/>
            </a:endParaRPr>
          </a:p>
          <a:p>
            <a:pPr lvl="1" algn="just">
              <a:lnSpc>
                <a:spcPct val="80000"/>
              </a:lnSpc>
            </a:pPr>
            <a:r>
              <a:rPr lang="fr-FR" altLang="fr-FR" sz="2400" b="1" smtClean="0">
                <a:solidFill>
                  <a:srgbClr val="FF0000"/>
                </a:solidFill>
                <a:latin typeface="Comic Sans MS" pitchFamily="66" charset="0"/>
              </a:rPr>
              <a:t>Mesure domestique : </a:t>
            </a:r>
            <a:r>
              <a:rPr lang="fr-FR" altLang="fr-FR" sz="2400" smtClean="0">
                <a:latin typeface="Comic Sans MS" pitchFamily="66" charset="0"/>
              </a:rPr>
              <a:t>ustensile communément utilisé par le consommateur pour mesurer les aliments.</a:t>
            </a:r>
          </a:p>
          <a:p>
            <a:pPr algn="just">
              <a:lnSpc>
                <a:spcPct val="80000"/>
              </a:lnSpc>
            </a:pPr>
            <a:endParaRPr lang="fr-FR" altLang="fr-FR" sz="800" smtClean="0">
              <a:latin typeface="Comic Sans MS" pitchFamily="66" charset="0"/>
            </a:endParaRPr>
          </a:p>
        </p:txBody>
      </p:sp>
      <p:sp>
        <p:nvSpPr>
          <p:cNvPr id="208899" name="Rectangle 3"/>
          <p:cNvSpPr>
            <a:spLocks noChangeArrowheads="1"/>
          </p:cNvSpPr>
          <p:nvPr/>
        </p:nvSpPr>
        <p:spPr bwMode="auto">
          <a:xfrm>
            <a:off x="0" y="404813"/>
            <a:ext cx="8893175" cy="936625"/>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r>
              <a:rPr lang="fr-FR" altLang="fr-FR" sz="3600" b="1" i="0" dirty="0" smtClean="0">
                <a:solidFill>
                  <a:schemeClr val="accent2"/>
                </a:solidFill>
                <a:latin typeface="Comic Sans MS" panose="030F0702030302020204" pitchFamily="66" charset="0"/>
                <a:cs typeface="+mn-cs"/>
              </a:rPr>
              <a:t/>
            </a:r>
            <a:br>
              <a:rPr lang="fr-FR" altLang="fr-FR" sz="36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 PORTIONS : 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359/2003)</a:t>
            </a:r>
            <a:endParaRPr lang="fr-FR" altLang="fr-FR" sz="2000" b="1" i="0" dirty="0" smtClean="0">
              <a:solidFill>
                <a:schemeClr val="tx2"/>
              </a:solidFill>
              <a:effectLst>
                <a:outerShdw blurRad="38100" dist="38100" dir="2700000" algn="tl">
                  <a:srgbClr val="C0C0C0"/>
                </a:outerShdw>
              </a:effectLst>
              <a:cs typeface="+mn-cs"/>
            </a:endParaRPr>
          </a:p>
        </p:txBody>
      </p:sp>
      <p:pic>
        <p:nvPicPr>
          <p:cNvPr id="100355"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sz="half" idx="1"/>
          </p:nvPr>
        </p:nvSpPr>
        <p:spPr>
          <a:xfrm>
            <a:off x="4067175" y="1438275"/>
            <a:ext cx="2447925" cy="287338"/>
          </a:xfrm>
        </p:spPr>
        <p:txBody>
          <a:bodyPr/>
          <a:lstStyle/>
          <a:p>
            <a:pPr algn="ctr">
              <a:lnSpc>
                <a:spcPct val="80000"/>
              </a:lnSpc>
              <a:buFontTx/>
              <a:buNone/>
              <a:defRPr/>
            </a:pPr>
            <a:r>
              <a:rPr lang="pt-BR" altLang="fr-FR" sz="1700" b="1" dirty="0" err="1" smtClean="0">
                <a:effectLst>
                  <a:outerShdw blurRad="38100" dist="38100" dir="2700000" algn="tl">
                    <a:srgbClr val="C0C0C0"/>
                  </a:outerShdw>
                </a:effectLst>
                <a:latin typeface="Comic Sans MS" panose="030F0702030302020204" pitchFamily="66" charset="0"/>
              </a:rPr>
              <a:t>Portion</a:t>
            </a:r>
            <a:r>
              <a:rPr lang="pt-BR" altLang="fr-FR" sz="1700" b="1" dirty="0" smtClean="0">
                <a:effectLst>
                  <a:outerShdw blurRad="38100" dist="38100" dir="2700000" algn="tl">
                    <a:srgbClr val="C0C0C0"/>
                  </a:outerShdw>
                </a:effectLst>
                <a:latin typeface="Comic Sans MS" panose="030F0702030302020204" pitchFamily="66" charset="0"/>
              </a:rPr>
              <a:t> (g / ml)</a:t>
            </a:r>
          </a:p>
          <a:p>
            <a:pPr>
              <a:lnSpc>
                <a:spcPct val="80000"/>
              </a:lnSpc>
              <a:buFontTx/>
              <a:buNone/>
              <a:defRPr/>
            </a:pPr>
            <a:endParaRPr lang="pt-BR" altLang="fr-FR" sz="1700" b="1" dirty="0" smtClean="0">
              <a:effectLst>
                <a:outerShdw blurRad="38100" dist="38100" dir="2700000" algn="tl">
                  <a:srgbClr val="C0C0C0"/>
                </a:outerShdw>
              </a:effectLst>
            </a:endParaRPr>
          </a:p>
          <a:p>
            <a:pPr>
              <a:lnSpc>
                <a:spcPct val="80000"/>
              </a:lnSpc>
              <a:buFontTx/>
              <a:buNone/>
              <a:defRPr/>
            </a:pPr>
            <a:endParaRPr lang="pt-BR" altLang="fr-FR" sz="1100" dirty="0" smtClean="0"/>
          </a:p>
          <a:p>
            <a:pPr>
              <a:lnSpc>
                <a:spcPct val="80000"/>
              </a:lnSpc>
              <a:buFontTx/>
              <a:buNone/>
              <a:defRPr/>
            </a:pPr>
            <a:endParaRPr lang="pt-BR" altLang="fr-FR" sz="1100" dirty="0" smtClean="0"/>
          </a:p>
        </p:txBody>
      </p:sp>
      <p:sp>
        <p:nvSpPr>
          <p:cNvPr id="287747" name="Rectangle 3"/>
          <p:cNvSpPr>
            <a:spLocks noChangeArrowheads="1"/>
          </p:cNvSpPr>
          <p:nvPr/>
        </p:nvSpPr>
        <p:spPr bwMode="auto">
          <a:xfrm>
            <a:off x="107950" y="115888"/>
            <a:ext cx="9036050" cy="865187"/>
          </a:xfrm>
          <a:prstGeom prst="rect">
            <a:avLst/>
          </a:prstGeom>
          <a:noFill/>
          <a:ln>
            <a:noFill/>
          </a:ln>
          <a:effectLs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br>
              <a:rPr lang="fr-FR" altLang="fr-FR" sz="3400" b="1" i="0" dirty="0" smtClean="0">
                <a:solidFill>
                  <a:schemeClr val="accent2"/>
                </a:solidFill>
                <a:latin typeface="Comic Sans MS" panose="030F0702030302020204" pitchFamily="66" charset="0"/>
                <a:cs typeface="+mn-cs"/>
              </a:rPr>
            </a:br>
            <a:r>
              <a:rPr lang="fr-FR" altLang="fr-FR" sz="2000" b="1" i="0" dirty="0" smtClean="0">
                <a:solidFill>
                  <a:schemeClr val="accent2"/>
                </a:solidFill>
                <a:latin typeface="Comic Sans MS" panose="030F0702030302020204" pitchFamily="66" charset="0"/>
                <a:cs typeface="+mn-cs"/>
              </a:rPr>
              <a:t>( PORTIONS : 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359/2003)</a:t>
            </a:r>
            <a:endParaRPr lang="fr-FR" altLang="fr-FR" sz="2000" b="1" i="0" dirty="0" smtClean="0">
              <a:solidFill>
                <a:schemeClr val="tx2"/>
              </a:solidFill>
              <a:effectLst>
                <a:outerShdw blurRad="38100" dist="38100" dir="2700000" algn="tl">
                  <a:srgbClr val="C0C0C0"/>
                </a:outerShdw>
              </a:effectLst>
              <a:cs typeface="+mn-cs"/>
            </a:endParaRPr>
          </a:p>
          <a:p>
            <a:pPr algn="ctr" eaLnBrk="0" hangingPunct="0">
              <a:defRPr/>
            </a:pPr>
            <a:r>
              <a:rPr lang="pt-BR" altLang="fr-FR" sz="2000" b="1" i="0" dirty="0" smtClean="0">
                <a:solidFill>
                  <a:schemeClr val="tx2"/>
                </a:solidFill>
                <a:effectLst>
                  <a:outerShdw blurRad="38100" dist="38100" dir="2700000" algn="tl">
                    <a:srgbClr val="C0C0C0"/>
                  </a:outerShdw>
                </a:effectLst>
                <a:latin typeface="Comic Sans MS" panose="030F0702030302020204" pitchFamily="66" charset="0"/>
                <a:cs typeface="+mn-cs"/>
              </a:rPr>
              <a:t>Exemples de </a:t>
            </a:r>
            <a:r>
              <a:rPr lang="pt-BR" altLang="fr-FR" sz="2000" b="1" i="0" dirty="0" err="1" smtClean="0">
                <a:solidFill>
                  <a:schemeClr val="tx2"/>
                </a:solidFill>
                <a:effectLst>
                  <a:outerShdw blurRad="38100" dist="38100" dir="2700000" algn="tl">
                    <a:srgbClr val="C0C0C0"/>
                  </a:outerShdw>
                </a:effectLst>
                <a:latin typeface="Comic Sans MS" panose="030F0702030302020204" pitchFamily="66" charset="0"/>
                <a:cs typeface="+mn-cs"/>
              </a:rPr>
              <a:t>portion</a:t>
            </a:r>
            <a:endParaRPr lang="pt-BR" altLang="fr-FR" sz="2000" b="1" i="0" dirty="0" smtClean="0">
              <a:solidFill>
                <a:schemeClr val="tx2"/>
              </a:solidFill>
              <a:effectLst>
                <a:outerShdw blurRad="38100" dist="38100" dir="2700000" algn="tl">
                  <a:srgbClr val="C0C0C0"/>
                </a:outerShdw>
              </a:effectLst>
              <a:latin typeface="Comic Sans MS" panose="030F0702030302020204" pitchFamily="66" charset="0"/>
              <a:cs typeface="+mn-cs"/>
            </a:endParaRPr>
          </a:p>
        </p:txBody>
      </p:sp>
      <p:sp>
        <p:nvSpPr>
          <p:cNvPr id="287802" name="Rectangle 58"/>
          <p:cNvSpPr>
            <a:spLocks noChangeArrowheads="1"/>
          </p:cNvSpPr>
          <p:nvPr/>
        </p:nvSpPr>
        <p:spPr bwMode="auto">
          <a:xfrm>
            <a:off x="6443663" y="1230313"/>
            <a:ext cx="2232025" cy="576262"/>
          </a:xfrm>
          <a:prstGeom prst="rect">
            <a:avLst/>
          </a:prstGeom>
          <a:noFill/>
          <a:ln>
            <a:noFill/>
          </a:ln>
          <a:effectLst/>
          <a:extLst/>
        </p:spPr>
        <p:txBody>
          <a:bodyPr/>
          <a:lstStyle/>
          <a:p>
            <a:pPr marL="342900" indent="-342900" eaLnBrk="0" hangingPunct="0">
              <a:lnSpc>
                <a:spcPct val="80000"/>
              </a:lnSpc>
              <a:spcBef>
                <a:spcPct val="20000"/>
              </a:spcBef>
              <a:defRPr/>
            </a:pPr>
            <a:endParaRPr lang="pt-BR" sz="1700" i="0" dirty="0">
              <a:ea typeface="+mn-ea"/>
              <a:cs typeface="+mn-cs"/>
            </a:endParaRPr>
          </a:p>
          <a:p>
            <a:pPr marL="342900" indent="-342900" algn="ctr" eaLnBrk="0" hangingPunct="0">
              <a:lnSpc>
                <a:spcPct val="80000"/>
              </a:lnSpc>
              <a:spcBef>
                <a:spcPct val="20000"/>
              </a:spcBef>
              <a:defRPr/>
            </a:pPr>
            <a:r>
              <a:rPr lang="pt-BR" sz="1700" b="1" i="0" dirty="0">
                <a:effectLst>
                  <a:outerShdw blurRad="38100" dist="38100" dir="2700000" algn="tl">
                    <a:srgbClr val="C0C0C0"/>
                  </a:outerShdw>
                </a:effectLst>
                <a:latin typeface="Comic Sans MS" pitchFamily="66" charset="0"/>
                <a:ea typeface="+mn-ea"/>
                <a:cs typeface="+mn-cs"/>
              </a:rPr>
              <a:t>Mesure domestique</a:t>
            </a:r>
            <a:endParaRPr lang="pt-BR" sz="1700" b="1" i="0" dirty="0">
              <a:effectLst>
                <a:outerShdw blurRad="38100" dist="38100" dir="2700000" algn="tl">
                  <a:srgbClr val="C0C0C0"/>
                </a:outerShdw>
              </a:effectLst>
              <a:latin typeface="Comic Sans MS" pitchFamily="66" charset="0"/>
              <a:ea typeface="+mn-ea"/>
              <a:cs typeface="+mn-cs"/>
            </a:endParaRPr>
          </a:p>
          <a:p>
            <a:pPr marL="342900" indent="-342900" eaLnBrk="0" hangingPunct="0">
              <a:lnSpc>
                <a:spcPct val="80000"/>
              </a:lnSpc>
              <a:spcBef>
                <a:spcPct val="20000"/>
              </a:spcBef>
              <a:defRPr/>
            </a:pPr>
            <a:endParaRPr lang="pt-BR" sz="1700" b="1" i="0" dirty="0">
              <a:effectLst>
                <a:outerShdw blurRad="38100" dist="38100" dir="2700000" algn="tl">
                  <a:srgbClr val="C0C0C0"/>
                </a:outerShdw>
              </a:effectLst>
              <a:ea typeface="+mn-ea"/>
              <a:cs typeface="+mn-cs"/>
            </a:endParaRPr>
          </a:p>
          <a:p>
            <a:pPr marL="342900" indent="-342900" eaLnBrk="0" hangingPunct="0">
              <a:lnSpc>
                <a:spcPct val="80000"/>
              </a:lnSpc>
              <a:spcBef>
                <a:spcPct val="20000"/>
              </a:spcBef>
              <a:defRPr/>
            </a:pPr>
            <a:endParaRPr lang="pt-BR" sz="1100" i="0" dirty="0">
              <a:ea typeface="+mn-ea"/>
              <a:cs typeface="+mn-cs"/>
            </a:endParaRPr>
          </a:p>
          <a:p>
            <a:pPr marL="342900" indent="-342900" eaLnBrk="0" hangingPunct="0">
              <a:lnSpc>
                <a:spcPct val="80000"/>
              </a:lnSpc>
              <a:spcBef>
                <a:spcPct val="20000"/>
              </a:spcBef>
              <a:defRPr/>
            </a:pPr>
            <a:endParaRPr lang="pt-BR" sz="1100" i="0" dirty="0">
              <a:ea typeface="+mn-ea"/>
              <a:cs typeface="+mn-cs"/>
            </a:endParaRPr>
          </a:p>
        </p:txBody>
      </p:sp>
      <p:sp>
        <p:nvSpPr>
          <p:cNvPr id="101380" name="Text Box 59"/>
          <p:cNvSpPr txBox="1">
            <a:spLocks noChangeArrowheads="1"/>
          </p:cNvSpPr>
          <p:nvPr/>
        </p:nvSpPr>
        <p:spPr bwMode="auto">
          <a:xfrm>
            <a:off x="395288" y="1333500"/>
            <a:ext cx="2379662" cy="369888"/>
          </a:xfrm>
          <a:prstGeom prst="rect">
            <a:avLst/>
          </a:prstGeom>
          <a:noFill/>
          <a:ln w="9525">
            <a:noFill/>
            <a:miter lim="800000"/>
            <a:headEnd/>
            <a:tailEnd/>
          </a:ln>
        </p:spPr>
        <p:txBody>
          <a:bodyPr wrap="none">
            <a:spAutoFit/>
          </a:bodyPr>
          <a:lstStyle/>
          <a:p>
            <a:r>
              <a:rPr lang="pt-BR" altLang="fr-FR" sz="1800" b="1" i="0"/>
              <a:t> </a:t>
            </a:r>
            <a:r>
              <a:rPr lang="pt-BR" altLang="fr-FR" sz="1800" b="1" i="0">
                <a:latin typeface="Comic Sans MS" pitchFamily="66" charset="0"/>
              </a:rPr>
              <a:t>LAIT ET DÉRIVÉS</a:t>
            </a:r>
          </a:p>
        </p:txBody>
      </p:sp>
      <p:graphicFrame>
        <p:nvGraphicFramePr>
          <p:cNvPr id="84016" name="Group 48"/>
          <p:cNvGraphicFramePr>
            <a:graphicFrameLocks noGrp="1"/>
          </p:cNvGraphicFramePr>
          <p:nvPr>
            <p:ph sz="half" idx="2"/>
          </p:nvPr>
        </p:nvGraphicFramePr>
        <p:xfrm>
          <a:off x="23813" y="1844675"/>
          <a:ext cx="8785225" cy="4265613"/>
        </p:xfrm>
        <a:graphic>
          <a:graphicData uri="http://schemas.openxmlformats.org/drawingml/2006/table">
            <a:tbl>
              <a:tblPr/>
              <a:tblGrid>
                <a:gridCol w="4032250"/>
                <a:gridCol w="2232025"/>
                <a:gridCol w="2520950"/>
              </a:tblGrid>
              <a:tr h="30475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Lait fluide</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200 ml</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 verre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Lait évaporé</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Quantité suffisante pour préparer 200 ml</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x cuillères correspondantes</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5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Fromage râpé</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10g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 cuillère à soupe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6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Cottage </a:t>
                      </a:r>
                      <a:r>
                        <a:rPr kumimoji="0" lang="fr-FR" altLang="fr-FR" sz="1400" b="0" i="0" u="none" strike="noStrike" cap="none" normalizeH="0" baseline="0" noProof="0" dirty="0" err="1" smtClean="0">
                          <a:ln>
                            <a:noFill/>
                          </a:ln>
                          <a:solidFill>
                            <a:schemeClr val="tx1"/>
                          </a:solidFill>
                          <a:effectLst/>
                          <a:latin typeface="Comic Sans MS" panose="030F0702030302020204" pitchFamily="66" charset="0"/>
                          <a:ea typeface="MS PGothic" panose="020B0600070205080204" pitchFamily="34" charset="-128"/>
                        </a:rPr>
                        <a:t>cheese</a:t>
                      </a: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 ricotta écrémée, fromage de minas, fromage frais écrémé et petit suisse</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50g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2 cuillères à soupe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3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Autres fromages (ricotta, pâte demi-ferme, blanc, frais, pâte onctueuse, fondu et à tartiner)</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30g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x cuillères / tranche correspondante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Lait en poudre</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Quantité suffisante pour préparer 200 ml</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x cuillères correspondantes</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78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Beurre</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10g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 cuillère à soupe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2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Crème de lait</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15g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 cuillère et ½ à soupe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78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Confiture de lait</a:t>
                      </a:r>
                    </a:p>
                  </a:txBody>
                  <a:tcPr marL="91443" marR="914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20g</a:t>
                      </a:r>
                    </a:p>
                  </a:txBody>
                  <a:tcPr marL="91443" marR="914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400" b="0" i="0" u="none" strike="noStrike" cap="none" normalizeH="0" baseline="0" noProof="0" dirty="0" smtClean="0">
                          <a:ln>
                            <a:noFill/>
                          </a:ln>
                          <a:solidFill>
                            <a:schemeClr val="tx1"/>
                          </a:solidFill>
                          <a:effectLst/>
                          <a:latin typeface="Comic Sans MS" panose="030F0702030302020204" pitchFamily="66" charset="0"/>
                          <a:ea typeface="MS PGothic" panose="020B0600070205080204" pitchFamily="34" charset="-128"/>
                        </a:rPr>
                        <a:t>1 cuillère à soupe</a:t>
                      </a:r>
                    </a:p>
                  </a:txBody>
                  <a:tcPr marL="91443" marR="914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1423"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404813" y="733425"/>
            <a:ext cx="8966200" cy="5149850"/>
          </a:xfrm>
        </p:spPr>
        <p:txBody>
          <a:bodyPr/>
          <a:lstStyle/>
          <a:p>
            <a:pPr>
              <a:buFontTx/>
              <a:buNone/>
              <a:defRPr/>
            </a:pPr>
            <a:endParaRPr lang="pt-BR" altLang="fr-FR" sz="800" dirty="0" smtClean="0"/>
          </a:p>
          <a:p>
            <a:pPr>
              <a:defRPr/>
            </a:pPr>
            <a:r>
              <a:rPr lang="pt-BR" altLang="fr-FR" sz="2400" b="1" dirty="0" err="1" smtClean="0">
                <a:solidFill>
                  <a:schemeClr val="tx2"/>
                </a:solidFill>
                <a:effectLst>
                  <a:outerShdw blurRad="38100" dist="38100" dir="2700000" algn="tl">
                    <a:srgbClr val="C0C0C0"/>
                  </a:outerShdw>
                </a:effectLst>
                <a:latin typeface="Comic Sans MS" panose="030F0702030302020204" pitchFamily="66" charset="0"/>
              </a:rPr>
              <a:t>RDC</a:t>
            </a:r>
            <a:r>
              <a:rPr lang="pt-BR" altLang="fr-FR" sz="2400" b="1" dirty="0" smtClean="0">
                <a:solidFill>
                  <a:schemeClr val="tx2"/>
                </a:solidFill>
                <a:effectLst>
                  <a:outerShdw blurRad="38100" dist="38100" dir="2700000" algn="tl">
                    <a:srgbClr val="C0C0C0"/>
                  </a:outerShdw>
                </a:effectLst>
                <a:latin typeface="Comic Sans MS" panose="030F0702030302020204" pitchFamily="66" charset="0"/>
              </a:rPr>
              <a:t> nº 163/06: </a:t>
            </a:r>
            <a:r>
              <a:rPr lang="pt-BR" altLang="fr-FR" sz="2400" b="1" dirty="0" err="1" smtClean="0">
                <a:solidFill>
                  <a:schemeClr val="tx2"/>
                </a:solidFill>
                <a:effectLst>
                  <a:outerShdw blurRad="38100" dist="38100" dir="2700000" algn="tl">
                    <a:srgbClr val="C0C0C0"/>
                  </a:outerShdw>
                </a:effectLst>
                <a:latin typeface="Comic Sans MS" panose="030F0702030302020204" pitchFamily="66" charset="0"/>
              </a:rPr>
              <a:t>Complément</a:t>
            </a:r>
            <a:r>
              <a:rPr lang="pt-BR" altLang="fr-FR" sz="2400" b="1" dirty="0" smtClean="0">
                <a:solidFill>
                  <a:schemeClr val="tx2"/>
                </a:solidFill>
                <a:effectLst>
                  <a:outerShdw blurRad="38100" dist="38100" dir="2700000" algn="tl">
                    <a:srgbClr val="C0C0C0"/>
                  </a:outerShdw>
                </a:effectLst>
                <a:latin typeface="Comic Sans MS" panose="030F0702030302020204" pitchFamily="66" charset="0"/>
              </a:rPr>
              <a:t> </a:t>
            </a:r>
            <a:r>
              <a:rPr lang="pt-BR" altLang="fr-FR" sz="2400" b="1" dirty="0" err="1" smtClean="0">
                <a:solidFill>
                  <a:schemeClr val="tx2"/>
                </a:solidFill>
                <a:effectLst>
                  <a:outerShdw blurRad="38100" dist="38100" dir="2700000" algn="tl">
                    <a:srgbClr val="C0C0C0"/>
                  </a:outerShdw>
                </a:effectLst>
                <a:latin typeface="Comic Sans MS" panose="030F0702030302020204" pitchFamily="66" charset="0"/>
              </a:rPr>
              <a:t>RDC</a:t>
            </a:r>
            <a:r>
              <a:rPr lang="pt-BR" altLang="fr-FR" sz="2400" b="1" dirty="0" smtClean="0">
                <a:solidFill>
                  <a:schemeClr val="tx2"/>
                </a:solidFill>
                <a:effectLst>
                  <a:outerShdw blurRad="38100" dist="38100" dir="2700000" algn="tl">
                    <a:srgbClr val="C0C0C0"/>
                  </a:outerShdw>
                </a:effectLst>
                <a:latin typeface="Comic Sans MS" panose="030F0702030302020204" pitchFamily="66" charset="0"/>
              </a:rPr>
              <a:t> nº 360/03 et 359/03</a:t>
            </a:r>
          </a:p>
          <a:p>
            <a:pPr>
              <a:buFontTx/>
              <a:buNone/>
              <a:defRPr/>
            </a:pPr>
            <a:endParaRPr lang="pt-BR" altLang="fr-FR" sz="2400" b="1" dirty="0" smtClean="0">
              <a:solidFill>
                <a:schemeClr val="tx2"/>
              </a:solidFill>
              <a:effectLst>
                <a:outerShdw blurRad="38100" dist="38100" dir="2700000" algn="tl">
                  <a:srgbClr val="C0C0C0"/>
                </a:outerShdw>
              </a:effectLst>
              <a:latin typeface="Comic Sans MS" panose="030F0702030302020204" pitchFamily="66" charset="0"/>
            </a:endParaRPr>
          </a:p>
          <a:p>
            <a:pPr>
              <a:defRPr/>
            </a:pPr>
            <a:r>
              <a:rPr lang="pt-BR" altLang="fr-FR" sz="2400" b="1" dirty="0" smtClean="0">
                <a:latin typeface="Comic Sans MS" panose="030F0702030302020204" pitchFamily="66" charset="0"/>
              </a:rPr>
              <a:t>         </a:t>
            </a:r>
            <a:r>
              <a:rPr lang="fr-FR" altLang="fr-FR" sz="2400" b="1" dirty="0" smtClean="0">
                <a:latin typeface="Comic Sans MS" panose="030F0702030302020204" pitchFamily="66" charset="0"/>
              </a:rPr>
              <a:t>Emballages individuels :</a:t>
            </a:r>
          </a:p>
          <a:p>
            <a:pPr lvl="2">
              <a:buClr>
                <a:schemeClr val="tx1"/>
              </a:buClr>
              <a:buSzPct val="55000"/>
              <a:buFont typeface="Wingdings" panose="05000000000000000000" pitchFamily="2" charset="2"/>
              <a:buChar char="ü"/>
              <a:defRPr/>
            </a:pPr>
            <a:r>
              <a:rPr lang="fr-FR" altLang="fr-FR" dirty="0" smtClean="0">
                <a:latin typeface="Comic Sans MS" panose="030F0702030302020204" pitchFamily="66" charset="0"/>
              </a:rPr>
              <a:t>Portion : par emballage</a:t>
            </a:r>
          </a:p>
          <a:p>
            <a:pPr lvl="2">
              <a:buClr>
                <a:schemeClr val="tx1"/>
              </a:buClr>
              <a:buSzPct val="55000"/>
              <a:buFont typeface="Wingdings" panose="05000000000000000000" pitchFamily="2" charset="2"/>
              <a:buChar char="ü"/>
              <a:defRPr/>
            </a:pPr>
            <a:r>
              <a:rPr lang="fr-FR" altLang="fr-FR" dirty="0" smtClean="0">
                <a:latin typeface="Comic Sans MS" panose="030F0702030302020204" pitchFamily="66" charset="0"/>
              </a:rPr>
              <a:t>Mesure domestique : 1 barre, 1 pot, 1 sachet, 1 paquet, entre autres</a:t>
            </a:r>
          </a:p>
          <a:p>
            <a:pPr lvl="2">
              <a:buClr>
                <a:schemeClr val="tx1"/>
              </a:buClr>
              <a:buSzPct val="55000"/>
              <a:buFontTx/>
              <a:buNone/>
              <a:defRPr/>
            </a:pPr>
            <a:endParaRPr lang="fr-FR" altLang="fr-FR" dirty="0" smtClean="0">
              <a:latin typeface="Comic Sans MS" panose="030F0702030302020204" pitchFamily="66" charset="0"/>
            </a:endParaRPr>
          </a:p>
          <a:p>
            <a:pPr lvl="2">
              <a:buClr>
                <a:schemeClr val="tx1"/>
              </a:buClr>
              <a:buSzPct val="55000"/>
              <a:defRPr/>
            </a:pPr>
            <a:r>
              <a:rPr lang="fr-FR" altLang="fr-FR" dirty="0" smtClean="0">
                <a:latin typeface="Comic Sans MS" panose="030F0702030302020204" pitchFamily="66" charset="0"/>
              </a:rPr>
              <a:t>  Rectifie l’IDR Acide folique - 240 microgrammes </a:t>
            </a:r>
            <a:r>
              <a:rPr lang="fr-FR" altLang="fr-FR" sz="1800" dirty="0" smtClean="0">
                <a:latin typeface="Comic Sans MS" panose="030F0702030302020204" pitchFamily="66" charset="0"/>
              </a:rPr>
              <a:t>(équivalant à 400 microgrammes de folate) </a:t>
            </a:r>
          </a:p>
          <a:p>
            <a:pPr lvl="2">
              <a:buClr>
                <a:schemeClr val="tx1"/>
              </a:buClr>
              <a:buSzPct val="55000"/>
              <a:buFont typeface="Wingdings" panose="05000000000000000000" pitchFamily="2" charset="2"/>
              <a:buChar char="ü"/>
              <a:defRPr/>
            </a:pPr>
            <a:endParaRPr lang="pt-BR" altLang="fr-FR" dirty="0" smtClean="0">
              <a:latin typeface="Comic Sans MS" panose="030F0702030302020204" pitchFamily="66" charset="0"/>
            </a:endParaRPr>
          </a:p>
          <a:p>
            <a:pPr>
              <a:buFontTx/>
              <a:buNone/>
              <a:defRPr/>
            </a:pPr>
            <a:endParaRPr lang="pt-BR" altLang="fr-FR" sz="2400" dirty="0" smtClean="0">
              <a:latin typeface="Comic Sans MS" panose="030F0702030302020204" pitchFamily="66" charset="0"/>
            </a:endParaRPr>
          </a:p>
          <a:p>
            <a:pPr>
              <a:buFontTx/>
              <a:buNone/>
              <a:defRPr/>
            </a:pPr>
            <a:endParaRPr lang="pt-BR" altLang="fr-FR" sz="1900" dirty="0" smtClean="0"/>
          </a:p>
          <a:p>
            <a:pPr>
              <a:buFontTx/>
              <a:buNone/>
              <a:defRPr/>
            </a:pPr>
            <a:endParaRPr lang="pt-BR" altLang="fr-FR" sz="1900" dirty="0" smtClean="0"/>
          </a:p>
        </p:txBody>
      </p:sp>
      <p:sp>
        <p:nvSpPr>
          <p:cNvPr id="211971" name="Rectangle 3"/>
          <p:cNvSpPr>
            <a:spLocks noChangeArrowheads="1"/>
          </p:cNvSpPr>
          <p:nvPr/>
        </p:nvSpPr>
        <p:spPr bwMode="auto">
          <a:xfrm>
            <a:off x="395288" y="333375"/>
            <a:ext cx="8229600" cy="576263"/>
          </a:xfrm>
          <a:prstGeom prst="rect">
            <a:avLst/>
          </a:prstGeom>
          <a:noFill/>
          <a:ln>
            <a:noFill/>
          </a:ln>
          <a:effectLst/>
          <a:extLst>
            <a:ext uri="{909E8E84-426E-40DD-AFC4-6F175D3DCCD1}"/>
            <a:ext uri="{91240B29-F687-4F45-9708-019B960494DF}"/>
            <a:ext uri="{AF507438-7753-43E0-B8FC-AC1667EBCBE1}"/>
          </a:extLst>
        </p:spPr>
        <p:txBody>
          <a:bodyPr/>
          <a:lstStyle/>
          <a:p>
            <a:pPr algn="ctr" eaLnBrk="0" hangingPunct="0">
              <a:defRPr/>
            </a:pPr>
            <a:endParaRPr lang="pt-BR" sz="2800" b="1" i="0" dirty="0">
              <a:solidFill>
                <a:schemeClr val="tx2"/>
              </a:solidFill>
              <a:effectLst>
                <a:outerShdw blurRad="38100" dist="38100" dir="2700000" algn="tl">
                  <a:srgbClr val="DDDDDD"/>
                </a:outerShdw>
              </a:effectLst>
              <a:ea typeface="ＭＳ Ｐゴシック" charset="0"/>
              <a:cs typeface="ＭＳ Ｐゴシック" charset="0"/>
            </a:endParaRPr>
          </a:p>
        </p:txBody>
      </p:sp>
      <p:sp>
        <p:nvSpPr>
          <p:cNvPr id="2" name="Rectangle 1"/>
          <p:cNvSpPr/>
          <p:nvPr/>
        </p:nvSpPr>
        <p:spPr>
          <a:xfrm>
            <a:off x="0" y="31750"/>
            <a:ext cx="9144000" cy="923925"/>
          </a:xfrm>
          <a:prstGeom prst="rect">
            <a:avLst/>
          </a:prstGeom>
        </p:spPr>
        <p:txBody>
          <a:bodyPr>
            <a:spAutoFit/>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eaLnBrk="0" hangingPunct="0">
              <a:defRPr/>
            </a:pPr>
            <a:r>
              <a:rPr lang="fr-FR" altLang="fr-FR" sz="3400" b="1" i="0" dirty="0" smtClean="0">
                <a:solidFill>
                  <a:schemeClr val="accent2"/>
                </a:solidFill>
                <a:latin typeface="Comic Sans MS" panose="030F0702030302020204" pitchFamily="66" charset="0"/>
                <a:cs typeface="+mn-cs"/>
              </a:rPr>
              <a:t>11. INFORMATION NUTRITIONNELLE</a:t>
            </a:r>
            <a:r>
              <a:rPr lang="fr-FR" altLang="fr-FR" sz="3600" b="1" i="0" smtClean="0">
                <a:solidFill>
                  <a:schemeClr val="accent2"/>
                </a:solidFill>
                <a:latin typeface="Comic Sans MS" panose="030F0702030302020204" pitchFamily="66" charset="0"/>
                <a:cs typeface="+mn-cs"/>
              </a:rPr>
              <a:t/>
            </a:r>
            <a:br>
              <a:rPr lang="fr-FR" altLang="fr-FR" sz="3600" b="1" i="0" smtClean="0">
                <a:solidFill>
                  <a:schemeClr val="accent2"/>
                </a:solidFill>
                <a:latin typeface="Comic Sans MS" panose="030F0702030302020204" pitchFamily="66" charset="0"/>
                <a:cs typeface="+mn-cs"/>
              </a:rPr>
            </a:br>
            <a:r>
              <a:rPr lang="fr-FR" altLang="fr-FR" sz="2000" b="1" i="0" smtClean="0">
                <a:solidFill>
                  <a:schemeClr val="accent2"/>
                </a:solidFill>
                <a:latin typeface="Comic Sans MS" panose="030F0702030302020204" pitchFamily="66" charset="0"/>
                <a:cs typeface="+mn-cs"/>
              </a:rPr>
              <a:t>( PORTIONS </a:t>
            </a:r>
            <a:r>
              <a:rPr lang="fr-FR" altLang="fr-FR" sz="2000" b="1" i="0" dirty="0" smtClean="0">
                <a:solidFill>
                  <a:schemeClr val="accent2"/>
                </a:solidFill>
                <a:latin typeface="Comic Sans MS" panose="030F0702030302020204" pitchFamily="66" charset="0"/>
                <a:cs typeface="+mn-cs"/>
              </a:rPr>
              <a:t>: Résolution RDC </a:t>
            </a:r>
            <a:r>
              <a:rPr lang="fr-FR" altLang="fr-FR" sz="2000" b="1" i="0" dirty="0" err="1" smtClean="0">
                <a:solidFill>
                  <a:schemeClr val="accent2"/>
                </a:solidFill>
                <a:latin typeface="Comic Sans MS" panose="030F0702030302020204" pitchFamily="66" charset="0"/>
                <a:cs typeface="+mn-cs"/>
              </a:rPr>
              <a:t>ANVISA</a:t>
            </a:r>
            <a:r>
              <a:rPr lang="fr-FR" altLang="fr-FR" sz="2000" b="1" i="0" dirty="0" smtClean="0">
                <a:solidFill>
                  <a:schemeClr val="accent2"/>
                </a:solidFill>
                <a:latin typeface="Comic Sans MS" panose="030F0702030302020204" pitchFamily="66" charset="0"/>
                <a:cs typeface="+mn-cs"/>
              </a:rPr>
              <a:t>/MS 359/2003)</a:t>
            </a:r>
            <a:endParaRPr lang="fr-FR" altLang="fr-FR" sz="2000" b="1" i="0" dirty="0" smtClean="0">
              <a:solidFill>
                <a:schemeClr val="tx2"/>
              </a:solidFill>
              <a:effectLst>
                <a:outerShdw blurRad="38100" dist="38100" dir="2700000" algn="tl">
                  <a:srgbClr val="C0C0C0"/>
                </a:outerShdw>
              </a:effectLst>
              <a:cs typeface="+mn-cs"/>
            </a:endParaRPr>
          </a:p>
        </p:txBody>
      </p:sp>
      <p:pic>
        <p:nvPicPr>
          <p:cNvPr id="102404"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79388" y="404813"/>
            <a:ext cx="8507412" cy="1152525"/>
          </a:xfrm>
        </p:spPr>
        <p:txBody>
          <a:bodyPr/>
          <a:lstStyle/>
          <a:p>
            <a:pPr>
              <a:defRPr/>
            </a:pPr>
            <a:r>
              <a:rPr lang="pt-BR" altLang="fr-FR" sz="2800" b="1" dirty="0" smtClean="0">
                <a:solidFill>
                  <a:schemeClr val="accent2"/>
                </a:solidFill>
                <a:latin typeface="Comic Sans MS" panose="030F0702030302020204" pitchFamily="66" charset="0"/>
              </a:rPr>
              <a:t>12. </a:t>
            </a:r>
            <a:r>
              <a:rPr lang="fr-FR" altLang="fr-FR" sz="2800" b="1" dirty="0" smtClean="0">
                <a:solidFill>
                  <a:schemeClr val="accent2"/>
                </a:solidFill>
                <a:latin typeface="Comic Sans MS" panose="030F0702030302020204" pitchFamily="66" charset="0"/>
              </a:rPr>
              <a:t>EXPRESSIONS OBLIGATOIRES ÉTIQUETTE DE LAIT </a:t>
            </a:r>
            <a:r>
              <a:rPr lang="fr-FR" altLang="fr-FR" sz="1800" b="1" dirty="0" smtClean="0">
                <a:solidFill>
                  <a:srgbClr val="002060"/>
                </a:solidFill>
                <a:effectLst>
                  <a:outerShdw blurRad="38100" dist="38100" dir="2700000" algn="tl">
                    <a:srgbClr val="C0C0C0"/>
                  </a:outerShdw>
                </a:effectLst>
                <a:latin typeface="Comic Sans MS" panose="030F0702030302020204" pitchFamily="66" charset="0"/>
              </a:rPr>
              <a:t>( Loi nº 11.265/2006 modifiée par la Loi nº 11.474/2007)</a:t>
            </a:r>
          </a:p>
        </p:txBody>
      </p:sp>
      <p:sp>
        <p:nvSpPr>
          <p:cNvPr id="103426" name="Rectangle 3"/>
          <p:cNvSpPr>
            <a:spLocks noGrp="1" noChangeArrowheads="1"/>
          </p:cNvSpPr>
          <p:nvPr>
            <p:ph type="body" idx="1"/>
          </p:nvPr>
        </p:nvSpPr>
        <p:spPr>
          <a:xfrm>
            <a:off x="323850" y="1198563"/>
            <a:ext cx="8569325" cy="4535487"/>
          </a:xfrm>
        </p:spPr>
        <p:txBody>
          <a:bodyPr/>
          <a:lstStyle/>
          <a:p>
            <a:pPr marL="0" indent="0" algn="just">
              <a:buFontTx/>
              <a:buNone/>
            </a:pPr>
            <a:endParaRPr lang="pt-BR" altLang="fr-FR" sz="2400" smtClean="0">
              <a:latin typeface="Comic Sans MS" pitchFamily="66" charset="0"/>
            </a:endParaRPr>
          </a:p>
          <a:p>
            <a:pPr marL="0" indent="0" algn="just"/>
            <a:r>
              <a:rPr lang="fr-FR" altLang="fr-FR" sz="2400" smtClean="0">
                <a:latin typeface="Comic Sans MS" pitchFamily="66" charset="0"/>
              </a:rPr>
              <a:t>Expressions d’avertissement : panneau principal, de manière lisible et facilement visible.</a:t>
            </a:r>
          </a:p>
          <a:p>
            <a:pPr marL="0" indent="0" algn="just">
              <a:buFont typeface="Wingdings" pitchFamily="2" charset="2"/>
              <a:buChar char="ü"/>
            </a:pPr>
            <a:r>
              <a:rPr lang="fr-FR" altLang="fr-FR" sz="2400" b="1" u="sng" smtClean="0">
                <a:solidFill>
                  <a:srgbClr val="002060"/>
                </a:solidFill>
                <a:latin typeface="Comic Sans MS" pitchFamily="66" charset="0"/>
              </a:rPr>
              <a:t>Lait écrémé et demi écrémé </a:t>
            </a:r>
            <a:r>
              <a:rPr lang="fr-FR" altLang="fr-FR" sz="2400" b="1" smtClean="0">
                <a:solidFill>
                  <a:srgbClr val="002060"/>
                </a:solidFill>
                <a:latin typeface="Comic Sans MS" pitchFamily="66" charset="0"/>
              </a:rPr>
              <a:t>:</a:t>
            </a:r>
          </a:p>
          <a:p>
            <a:pPr marL="0" indent="0" algn="just">
              <a:buFont typeface="Wingdings" pitchFamily="2" charset="2"/>
              <a:buNone/>
            </a:pPr>
            <a:r>
              <a:rPr lang="fr-FR" altLang="fr-FR" sz="2400" smtClean="0">
                <a:latin typeface="Comic Sans MS" pitchFamily="66" charset="0"/>
              </a:rPr>
              <a:t>	</a:t>
            </a:r>
            <a:endParaRPr lang="fr-FR" altLang="fr-FR" sz="2400" smtClean="0"/>
          </a:p>
          <a:p>
            <a:pPr marL="0" indent="0" algn="just">
              <a:buFontTx/>
              <a:buNone/>
            </a:pPr>
            <a:r>
              <a:rPr lang="fr-FR" altLang="fr-FR" sz="2000" b="1" smtClean="0">
                <a:solidFill>
                  <a:srgbClr val="990000"/>
                </a:solidFill>
                <a:latin typeface="Comic Sans MS" pitchFamily="66" charset="0"/>
              </a:rPr>
              <a:t>AVERTISSEMENT IMPORTANT : Ce produit ne doit pas être utilisé pour l’alimentation des enfants, sauf indication expresse d’un médecin ou d’un nutritionniste. L’allaitement maternel évite les infections et les allergies et est recommandé jusqu’à l’âge de 2 (deux) ans ou plus.</a:t>
            </a:r>
          </a:p>
          <a:p>
            <a:pPr marL="0" indent="0" algn="just">
              <a:buFontTx/>
              <a:buNone/>
            </a:pPr>
            <a:endParaRPr lang="fr-FR" altLang="fr-FR" sz="2400" smtClean="0"/>
          </a:p>
          <a:p>
            <a:pPr marL="0" indent="0" algn="just"/>
            <a:endParaRPr lang="fr-FR" altLang="fr-FR" sz="2400" smtClean="0"/>
          </a:p>
          <a:p>
            <a:pPr marL="0" indent="0" algn="just">
              <a:buFontTx/>
              <a:buNone/>
            </a:pPr>
            <a:endParaRPr lang="pt-BR" altLang="fr-FR" sz="2400" smtClean="0"/>
          </a:p>
        </p:txBody>
      </p:sp>
      <p:sp>
        <p:nvSpPr>
          <p:cNvPr id="2" name="Retângulo 1"/>
          <p:cNvSpPr/>
          <p:nvPr/>
        </p:nvSpPr>
        <p:spPr>
          <a:xfrm>
            <a:off x="395288" y="3270250"/>
            <a:ext cx="8424862" cy="194468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a:p>
        </p:txBody>
      </p:sp>
      <p:pic>
        <p:nvPicPr>
          <p:cNvPr id="103428"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23850" y="188913"/>
            <a:ext cx="8820150" cy="406400"/>
          </a:xfrm>
        </p:spPr>
        <p:txBody>
          <a:bodyPr/>
          <a:lstStyle/>
          <a:p>
            <a:pPr>
              <a:defRPr/>
            </a:pPr>
            <a:r>
              <a:rPr lang="pt-BR" altLang="fr-FR" sz="2400" b="1" dirty="0" smtClean="0">
                <a:solidFill>
                  <a:schemeClr val="accent2"/>
                </a:solidFill>
                <a:latin typeface="Comic Sans MS" panose="030F0702030302020204" pitchFamily="66" charset="0"/>
              </a:rPr>
              <a:t>12. </a:t>
            </a:r>
            <a:r>
              <a:rPr lang="fr-FR" altLang="fr-FR" sz="2400" b="1" dirty="0" smtClean="0">
                <a:solidFill>
                  <a:schemeClr val="accent2"/>
                </a:solidFill>
                <a:latin typeface="Comic Sans MS" panose="030F0702030302020204" pitchFamily="66" charset="0"/>
              </a:rPr>
              <a:t>EXPRESSIONS OBLIGATOIRES</a:t>
            </a:r>
            <a:br>
              <a:rPr lang="fr-FR" altLang="fr-FR" sz="2400" b="1" dirty="0" smtClean="0">
                <a:solidFill>
                  <a:schemeClr val="accent2"/>
                </a:solidFill>
                <a:latin typeface="Comic Sans MS" panose="030F0702030302020204" pitchFamily="66" charset="0"/>
              </a:rPr>
            </a:br>
            <a:r>
              <a:rPr lang="fr-FR" altLang="fr-FR" sz="2400" b="1" dirty="0" smtClean="0">
                <a:solidFill>
                  <a:schemeClr val="accent2"/>
                </a:solidFill>
                <a:latin typeface="Comic Sans MS" panose="030F0702030302020204" pitchFamily="66" charset="0"/>
              </a:rPr>
              <a:t>ÉTIQUETTE DU LAIT </a:t>
            </a:r>
            <a:r>
              <a:rPr lang="fr-FR" altLang="fr-FR" sz="2400" b="1" dirty="0" smtClean="0">
                <a:solidFill>
                  <a:srgbClr val="002060"/>
                </a:solidFill>
                <a:effectLst>
                  <a:outerShdw blurRad="38100" dist="38100" dir="2700000" algn="tl">
                    <a:srgbClr val="C0C0C0"/>
                  </a:outerShdw>
                </a:effectLst>
                <a:latin typeface="Comic Sans MS" panose="030F0702030302020204" pitchFamily="66" charset="0"/>
              </a:rPr>
              <a:t>( Loi nº 11.265/2006 modifiée par la Loi nº 11.474/2007)</a:t>
            </a:r>
          </a:p>
        </p:txBody>
      </p:sp>
      <p:sp>
        <p:nvSpPr>
          <p:cNvPr id="104450" name="Rectangle 3"/>
          <p:cNvSpPr>
            <a:spLocks noGrp="1" noChangeArrowheads="1"/>
          </p:cNvSpPr>
          <p:nvPr>
            <p:ph type="body" idx="1"/>
          </p:nvPr>
        </p:nvSpPr>
        <p:spPr>
          <a:xfrm>
            <a:off x="323850" y="765175"/>
            <a:ext cx="8569325" cy="2447925"/>
          </a:xfrm>
        </p:spPr>
        <p:txBody>
          <a:bodyPr/>
          <a:lstStyle/>
          <a:p>
            <a:pPr algn="just">
              <a:buFont typeface="Wingdings" pitchFamily="2" charset="2"/>
              <a:buChar char="ü"/>
            </a:pPr>
            <a:r>
              <a:rPr lang="fr-FR" altLang="fr-FR" sz="2400" b="1" u="sng" smtClean="0">
                <a:solidFill>
                  <a:srgbClr val="002060"/>
                </a:solidFill>
                <a:latin typeface="Comic Sans MS" pitchFamily="66" charset="0"/>
              </a:rPr>
              <a:t>Lait entier /Composition à base de lait </a:t>
            </a:r>
            <a:r>
              <a:rPr lang="fr-FR" altLang="fr-FR" sz="2400" b="1" smtClean="0">
                <a:solidFill>
                  <a:srgbClr val="002060"/>
                </a:solidFill>
                <a:latin typeface="Comic Sans MS" pitchFamily="66" charset="0"/>
              </a:rPr>
              <a:t>:</a:t>
            </a:r>
          </a:p>
          <a:p>
            <a:pPr algn="just">
              <a:buFont typeface="Wingdings" pitchFamily="2" charset="2"/>
              <a:buNone/>
            </a:pPr>
            <a:r>
              <a:rPr lang="fr-FR" altLang="fr-FR" sz="2400" smtClean="0">
                <a:latin typeface="Comic Sans MS" pitchFamily="66" charset="0"/>
              </a:rPr>
              <a:t>	</a:t>
            </a:r>
            <a:r>
              <a:rPr lang="fr-FR" altLang="fr-FR" sz="2000" b="1" smtClean="0">
                <a:solidFill>
                  <a:srgbClr val="990000"/>
                </a:solidFill>
                <a:latin typeface="Comic Sans MS" pitchFamily="66" charset="0"/>
              </a:rPr>
              <a:t>AVERTISSEMENT IMPORTANT : Ce produit ne doit pas être utilisé pour l’alimentation des enfants âgés de moins d’un (1) an, sauf indication expresse d’un médecin ou d’un nutritionniste. L’allaitement maternel évite les infections et les allergies et doit être maintenu jusqu’à l’âge de 2 (deux) ans ou plus.</a:t>
            </a:r>
          </a:p>
          <a:p>
            <a:pPr algn="just">
              <a:buFontTx/>
              <a:buNone/>
            </a:pPr>
            <a:endParaRPr lang="fr-FR" altLang="fr-FR" sz="2400" smtClean="0"/>
          </a:p>
          <a:p>
            <a:pPr algn="just"/>
            <a:endParaRPr lang="fr-FR" altLang="fr-FR" sz="2400" smtClean="0"/>
          </a:p>
          <a:p>
            <a:pPr algn="just">
              <a:buFontTx/>
              <a:buNone/>
            </a:pPr>
            <a:endParaRPr lang="fr-FR" altLang="fr-FR" sz="2400" smtClean="0"/>
          </a:p>
        </p:txBody>
      </p:sp>
      <p:sp>
        <p:nvSpPr>
          <p:cNvPr id="4" name="Retângulo 3"/>
          <p:cNvSpPr/>
          <p:nvPr/>
        </p:nvSpPr>
        <p:spPr>
          <a:xfrm>
            <a:off x="611188" y="1284288"/>
            <a:ext cx="8424862" cy="176847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a:p>
        </p:txBody>
      </p:sp>
      <p:sp>
        <p:nvSpPr>
          <p:cNvPr id="104452" name="Rectangle 3"/>
          <p:cNvSpPr txBox="1">
            <a:spLocks noChangeArrowheads="1"/>
          </p:cNvSpPr>
          <p:nvPr/>
        </p:nvSpPr>
        <p:spPr bwMode="auto">
          <a:xfrm>
            <a:off x="323850" y="3573463"/>
            <a:ext cx="8569325" cy="2519362"/>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Char char="ü"/>
            </a:pPr>
            <a:r>
              <a:rPr lang="fr-FR" altLang="fr-FR" b="1" i="0" u="sng">
                <a:solidFill>
                  <a:srgbClr val="002060"/>
                </a:solidFill>
                <a:latin typeface="Comic Sans MS" pitchFamily="66" charset="0"/>
              </a:rPr>
              <a:t>Lait modifié </a:t>
            </a:r>
            <a:r>
              <a:rPr lang="fr-FR" altLang="fr-FR" b="1" i="0">
                <a:solidFill>
                  <a:srgbClr val="002060"/>
                </a:solidFill>
                <a:latin typeface="Comic Sans MS" pitchFamily="66" charset="0"/>
              </a:rPr>
              <a:t>:</a:t>
            </a:r>
          </a:p>
          <a:p>
            <a:pPr marL="342900" indent="-342900" algn="just" eaLnBrk="0" hangingPunct="0">
              <a:spcBef>
                <a:spcPct val="20000"/>
              </a:spcBef>
              <a:buFont typeface="Wingdings" pitchFamily="2" charset="2"/>
              <a:buNone/>
            </a:pPr>
            <a:r>
              <a:rPr lang="fr-FR" altLang="fr-FR">
                <a:solidFill>
                  <a:srgbClr val="990000"/>
                </a:solidFill>
              </a:rPr>
              <a:t>	</a:t>
            </a:r>
            <a:r>
              <a:rPr lang="fr-FR" altLang="fr-FR" sz="2000" b="1">
                <a:solidFill>
                  <a:srgbClr val="990000"/>
                </a:solidFill>
                <a:latin typeface="Comic Sans MS" pitchFamily="66" charset="0"/>
              </a:rPr>
              <a:t> </a:t>
            </a:r>
            <a:r>
              <a:rPr lang="fr-FR" altLang="fr-FR" sz="2000" b="1" i="0">
                <a:solidFill>
                  <a:srgbClr val="990000"/>
                </a:solidFill>
                <a:latin typeface="Comic Sans MS" pitchFamily="66" charset="0"/>
              </a:rPr>
              <a:t>AVERTISSEMENT IMPORTANT : Ce produit ne doit pas être utilisé pour l’alimentation des enfants âgés de moins d’un (1) an. L’allaitement maternel évite les infections et les allergies et doit être maintenu jusqu’à l’âge de 2 (deux) ans ou plus.</a:t>
            </a:r>
            <a:endParaRPr lang="pt-BR" altLang="fr-FR" i="0"/>
          </a:p>
          <a:p>
            <a:pPr marL="342900" indent="-342900" algn="just" eaLnBrk="0" hangingPunct="0">
              <a:spcBef>
                <a:spcPct val="20000"/>
              </a:spcBef>
            </a:pPr>
            <a:endParaRPr lang="pt-BR" altLang="fr-FR"/>
          </a:p>
          <a:p>
            <a:pPr marL="342900" indent="-342900" algn="just" eaLnBrk="0" hangingPunct="0">
              <a:spcBef>
                <a:spcPct val="20000"/>
              </a:spcBef>
              <a:buFontTx/>
              <a:buChar char="•"/>
            </a:pPr>
            <a:endParaRPr lang="pt-BR" altLang="fr-FR"/>
          </a:p>
          <a:p>
            <a:pPr marL="342900" indent="-342900" algn="just" eaLnBrk="0" hangingPunct="0">
              <a:spcBef>
                <a:spcPct val="20000"/>
              </a:spcBef>
            </a:pPr>
            <a:endParaRPr lang="pt-BR" altLang="fr-FR"/>
          </a:p>
        </p:txBody>
      </p:sp>
      <p:sp>
        <p:nvSpPr>
          <p:cNvPr id="6" name="Retângulo 5"/>
          <p:cNvSpPr/>
          <p:nvPr/>
        </p:nvSpPr>
        <p:spPr>
          <a:xfrm>
            <a:off x="611188" y="3992563"/>
            <a:ext cx="8424862" cy="182403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a:p>
        </p:txBody>
      </p:sp>
      <p:pic>
        <p:nvPicPr>
          <p:cNvPr id="104454"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0638" y="303213"/>
            <a:ext cx="9144001" cy="461962"/>
          </a:xfrm>
          <a:prstGeom prst="rect">
            <a:avLst/>
          </a:prstGeom>
          <a:solidFill>
            <a:srgbClr val="808000">
              <a:alpha val="34901"/>
            </a:srgbClr>
          </a:solidFill>
          <a:ln>
            <a:noFill/>
          </a:ln>
          <a:effectLst/>
          <a:extLst/>
        </p:spPr>
        <p:txBody>
          <a:bodyPr>
            <a:spAutoFit/>
          </a:bodyPr>
          <a:lstStyle>
            <a:lvl1pPr marL="342900" indent="-342900">
              <a:defRPr sz="2400" i="1">
                <a:solidFill>
                  <a:schemeClr val="tx1"/>
                </a:solidFill>
                <a:latin typeface="Arial" panose="020B0604020202020204" pitchFamily="34" charset="0"/>
                <a:ea typeface="MS PGothic" panose="020B0600070205080204" pitchFamily="34" charset="-128"/>
              </a:defRPr>
            </a:lvl1pPr>
            <a:lvl2pPr>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lvl="1" algn="ctr" eaLnBrk="0" hangingPunct="0">
              <a:spcBef>
                <a:spcPct val="20000"/>
              </a:spcBef>
              <a:defRPr/>
            </a:pP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Points à retenir de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la</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Loi</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nº 11.265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du</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03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janvier</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2006</a:t>
            </a:r>
            <a:endParaRPr lang="pt-BR" altLang="fr-FR" b="1" i="0" dirty="0" smtClean="0">
              <a:solidFill>
                <a:srgbClr val="002060"/>
              </a:solidFill>
              <a:latin typeface="Comic Sans MS" panose="030F0702030302020204" pitchFamily="66" charset="0"/>
              <a:cs typeface="Arial" panose="020B0604020202020204" pitchFamily="34" charset="0"/>
            </a:endParaRPr>
          </a:p>
        </p:txBody>
      </p:sp>
      <p:sp>
        <p:nvSpPr>
          <p:cNvPr id="105474" name="Rectangle 3"/>
          <p:cNvSpPr txBox="1">
            <a:spLocks noChangeArrowheads="1"/>
          </p:cNvSpPr>
          <p:nvPr/>
        </p:nvSpPr>
        <p:spPr bwMode="auto">
          <a:xfrm>
            <a:off x="250825" y="692150"/>
            <a:ext cx="8642350" cy="5257800"/>
          </a:xfrm>
          <a:prstGeom prst="rect">
            <a:avLst/>
          </a:prstGeom>
          <a:noFill/>
          <a:ln w="9525">
            <a:noFill/>
            <a:miter lim="800000"/>
            <a:headEnd/>
            <a:tailEnd/>
          </a:ln>
        </p:spPr>
        <p:txBody>
          <a:bodyPr/>
          <a:lstStyle/>
          <a:p>
            <a:pPr marL="342900" indent="-342900" eaLnBrk="0" hangingPunct="0">
              <a:spcBef>
                <a:spcPct val="20000"/>
              </a:spcBef>
            </a:pPr>
            <a:endParaRPr lang="fr-FR" altLang="fr-FR" sz="2000"/>
          </a:p>
          <a:p>
            <a:pPr marL="342900" indent="-342900" eaLnBrk="0" hangingPunct="0">
              <a:spcBef>
                <a:spcPct val="20000"/>
              </a:spcBef>
              <a:buFontTx/>
              <a:buChar char="•"/>
            </a:pPr>
            <a:r>
              <a:rPr lang="fr-FR" altLang="fr-FR" sz="2000" i="0">
                <a:latin typeface="Comic Sans MS" pitchFamily="66" charset="0"/>
              </a:rPr>
              <a:t>Article 13 – Sur les emballages ou les étiquettes des laits fluides, des laits en poudre ou des laits modifiés, il est interdit :</a:t>
            </a:r>
          </a:p>
          <a:p>
            <a:pPr marL="342900" indent="-342900" eaLnBrk="0" hangingPunct="0">
              <a:spcBef>
                <a:spcPct val="20000"/>
              </a:spcBef>
            </a:pPr>
            <a:endParaRPr lang="fr-FR" altLang="fr-FR" sz="2000" i="0">
              <a:latin typeface="Comic Sans MS" pitchFamily="66" charset="0"/>
            </a:endParaRPr>
          </a:p>
          <a:p>
            <a:pPr marL="342900" indent="-342900" eaLnBrk="0" hangingPunct="0">
              <a:spcAft>
                <a:spcPts val="600"/>
              </a:spcAft>
              <a:buFont typeface="Wingdings" pitchFamily="2" charset="2"/>
              <a:buChar char="ü"/>
            </a:pPr>
            <a:r>
              <a:rPr lang="fr-FR" altLang="fr-FR" sz="1800" i="0">
                <a:latin typeface="Comic Sans MS" pitchFamily="66" charset="0"/>
              </a:rPr>
              <a:t>D’utiliser des dénominations ou des phrases dans le but de suggérer une forte ressemblance du produit avec le lait maternel.</a:t>
            </a:r>
          </a:p>
          <a:p>
            <a:pPr marL="342900" indent="-342900" eaLnBrk="0" hangingPunct="0">
              <a:spcAft>
                <a:spcPts val="600"/>
              </a:spcAft>
              <a:buFont typeface="Wingdings" pitchFamily="2" charset="2"/>
              <a:buChar char="ü"/>
            </a:pPr>
            <a:endParaRPr lang="fr-FR" altLang="fr-FR" sz="800" i="0">
              <a:latin typeface="Comic Sans MS" pitchFamily="66" charset="0"/>
            </a:endParaRPr>
          </a:p>
          <a:p>
            <a:pPr marL="342900" indent="-342900" eaLnBrk="0" hangingPunct="0">
              <a:spcAft>
                <a:spcPts val="600"/>
              </a:spcAft>
              <a:buFont typeface="Wingdings" pitchFamily="2" charset="2"/>
              <a:buChar char="ü"/>
            </a:pPr>
            <a:r>
              <a:rPr lang="fr-FR" altLang="fr-FR" sz="1800" i="0">
                <a:latin typeface="Comic Sans MS" pitchFamily="66" charset="0"/>
              </a:rPr>
              <a:t>D’utiliser des phrases ou des expressions pouvant induire un doute quant à la capacité des mères d’allaiter leurs enfants.</a:t>
            </a:r>
          </a:p>
          <a:p>
            <a:pPr marL="342900" indent="-342900" eaLnBrk="0" hangingPunct="0">
              <a:spcAft>
                <a:spcPts val="600"/>
              </a:spcAft>
              <a:buFont typeface="Wingdings" pitchFamily="2" charset="2"/>
              <a:buChar char="ü"/>
            </a:pPr>
            <a:endParaRPr lang="fr-FR" altLang="fr-FR" sz="800" i="0">
              <a:latin typeface="Comic Sans MS" pitchFamily="66" charset="0"/>
            </a:endParaRPr>
          </a:p>
          <a:p>
            <a:pPr marL="342900" indent="-342900" eaLnBrk="0" hangingPunct="0">
              <a:spcAft>
                <a:spcPts val="600"/>
              </a:spcAft>
              <a:buFont typeface="Wingdings" pitchFamily="2" charset="2"/>
              <a:buChar char="ü"/>
            </a:pPr>
            <a:r>
              <a:rPr lang="fr-FR" altLang="fr-FR" sz="1800" i="0">
                <a:latin typeface="Comic Sans MS" pitchFamily="66" charset="0"/>
              </a:rPr>
              <a:t>D’utiliser des expressions indiquant que le produit est le plus approprié pour l’alimentation infantile.</a:t>
            </a:r>
          </a:p>
          <a:p>
            <a:pPr marL="342900" indent="-342900" eaLnBrk="0" hangingPunct="0">
              <a:spcAft>
                <a:spcPts val="600"/>
              </a:spcAft>
              <a:buFont typeface="Wingdings" pitchFamily="2" charset="2"/>
              <a:buChar char="ü"/>
            </a:pPr>
            <a:endParaRPr lang="fr-FR" altLang="fr-FR" sz="800" i="0">
              <a:latin typeface="Comic Sans MS" pitchFamily="66" charset="0"/>
            </a:endParaRPr>
          </a:p>
          <a:p>
            <a:pPr marL="342900" indent="-342900" eaLnBrk="0" hangingPunct="0">
              <a:spcAft>
                <a:spcPts val="600"/>
              </a:spcAft>
              <a:buFont typeface="Wingdings" pitchFamily="2" charset="2"/>
              <a:buChar char="ü"/>
            </a:pPr>
            <a:r>
              <a:rPr lang="fr-FR" altLang="fr-FR" sz="1800" i="0">
                <a:latin typeface="Comic Sans MS" pitchFamily="66" charset="0"/>
              </a:rPr>
              <a:t>D’utiliser des photos, dessins ou autres représentations graphiques autres que celles qui sont nécessaires pour illustrer les méthodes de préparation ou d’usage du produit, sauf marque ou logotype de marque de dès lors que ceux-ci n’utilisent pas d’image de nourrisson, de bébé ou de figures humanisées ou n’induisent pas la consommation par ces tranches d’âge.</a:t>
            </a:r>
          </a:p>
          <a:p>
            <a:pPr marL="342900" indent="-342900" eaLnBrk="0" hangingPunct="0">
              <a:spcBef>
                <a:spcPct val="20000"/>
              </a:spcBef>
              <a:buFont typeface="Wingdings" pitchFamily="2" charset="2"/>
              <a:buChar char="ü"/>
            </a:pPr>
            <a:endParaRPr lang="fr-FR" altLang="fr-FR" sz="2000"/>
          </a:p>
          <a:p>
            <a:pPr marL="342900" indent="-342900" eaLnBrk="0" hangingPunct="0">
              <a:spcBef>
                <a:spcPct val="20000"/>
              </a:spcBef>
            </a:pPr>
            <a:endParaRPr lang="fr-FR" altLang="fr-FR" sz="2000"/>
          </a:p>
          <a:p>
            <a:pPr marL="342900" indent="-342900" eaLnBrk="0" hangingPunct="0">
              <a:spcBef>
                <a:spcPct val="20000"/>
              </a:spcBef>
              <a:buFontTx/>
              <a:buChar char="•"/>
            </a:pPr>
            <a:endParaRPr lang="fr-FR" altLang="fr-FR"/>
          </a:p>
          <a:p>
            <a:pPr marL="342900" indent="-342900" eaLnBrk="0" hangingPunct="0">
              <a:spcBef>
                <a:spcPct val="20000"/>
              </a:spcBef>
            </a:pPr>
            <a:endParaRPr lang="fr-FR" altLang="fr-FR"/>
          </a:p>
        </p:txBody>
      </p:sp>
      <p:pic>
        <p:nvPicPr>
          <p:cNvPr id="105475" name="Picture 27" descr="barrado.jpg"/>
          <p:cNvPicPr>
            <a:picLocks noChangeAspect="1"/>
          </p:cNvPicPr>
          <p:nvPr/>
        </p:nvPicPr>
        <p:blipFill>
          <a:blip r:embed="rId3"/>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0638" y="303213"/>
            <a:ext cx="9144001" cy="461962"/>
          </a:xfrm>
          <a:prstGeom prst="rect">
            <a:avLst/>
          </a:prstGeom>
          <a:solidFill>
            <a:srgbClr val="808000">
              <a:alpha val="34901"/>
            </a:srgbClr>
          </a:solidFill>
          <a:ln>
            <a:noFill/>
          </a:ln>
          <a:effectLst/>
          <a:extLst/>
        </p:spPr>
        <p:txBody>
          <a:bodyPr>
            <a:spAutoFit/>
          </a:bodyPr>
          <a:lstStyle>
            <a:lvl1pPr marL="342900" indent="-342900">
              <a:defRPr sz="2400" i="1">
                <a:solidFill>
                  <a:schemeClr val="tx1"/>
                </a:solidFill>
                <a:latin typeface="Arial" panose="020B0604020202020204" pitchFamily="34" charset="0"/>
                <a:ea typeface="MS PGothic" panose="020B0600070205080204" pitchFamily="34" charset="-128"/>
              </a:defRPr>
            </a:lvl1pPr>
            <a:lvl2pPr>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lvl="1" algn="ctr" eaLnBrk="0" hangingPunct="0">
              <a:spcBef>
                <a:spcPct val="20000"/>
              </a:spcBef>
              <a:defRPr/>
            </a:pP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Loi</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nº 11.265,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du</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03 </a:t>
            </a:r>
            <a:r>
              <a:rPr lang="pt-BR" altLang="fr-FR" b="1" i="0" dirty="0" err="1" smtClean="0">
                <a:solidFill>
                  <a:srgbClr val="002060"/>
                </a:solidFill>
                <a:effectLst>
                  <a:outerShdw blurRad="38100" dist="38100" dir="2700000" algn="tl">
                    <a:srgbClr val="000000"/>
                  </a:outerShdw>
                </a:effectLst>
                <a:latin typeface="Comic Sans MS" panose="030F0702030302020204" pitchFamily="66" charset="0"/>
                <a:cs typeface="+mn-cs"/>
              </a:rPr>
              <a:t>janvier</a:t>
            </a:r>
            <a:r>
              <a:rPr lang="pt-BR" altLang="fr-FR" b="1" i="0" dirty="0" smtClean="0">
                <a:solidFill>
                  <a:srgbClr val="002060"/>
                </a:solidFill>
                <a:effectLst>
                  <a:outerShdw blurRad="38100" dist="38100" dir="2700000" algn="tl">
                    <a:srgbClr val="000000"/>
                  </a:outerShdw>
                </a:effectLst>
                <a:latin typeface="Comic Sans MS" panose="030F0702030302020204" pitchFamily="66" charset="0"/>
                <a:cs typeface="+mn-cs"/>
              </a:rPr>
              <a:t> 2006</a:t>
            </a:r>
            <a:endParaRPr lang="pt-BR" altLang="fr-FR" b="1" i="0" dirty="0" smtClean="0">
              <a:solidFill>
                <a:srgbClr val="002060"/>
              </a:solidFill>
              <a:latin typeface="Comic Sans MS" panose="030F0702030302020204" pitchFamily="66" charset="0"/>
              <a:cs typeface="Arial" panose="020B0604020202020204" pitchFamily="34" charset="0"/>
            </a:endParaRPr>
          </a:p>
        </p:txBody>
      </p:sp>
      <p:sp>
        <p:nvSpPr>
          <p:cNvPr id="4" name="Rectangle 3"/>
          <p:cNvSpPr txBox="1">
            <a:spLocks noChangeArrowheads="1"/>
          </p:cNvSpPr>
          <p:nvPr/>
        </p:nvSpPr>
        <p:spPr bwMode="auto">
          <a:xfrm>
            <a:off x="250825" y="620713"/>
            <a:ext cx="8642350" cy="2663825"/>
          </a:xfrm>
          <a:prstGeom prst="rect">
            <a:avLst/>
          </a:prstGeom>
          <a:noFill/>
          <a:ln>
            <a:noFill/>
          </a:ln>
          <a:extLst/>
        </p:spPr>
        <p:txBody>
          <a:bodyPr/>
          <a:lstStyle>
            <a:lvl1pPr marL="342900" indent="-342900">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sz="2400" i="1">
                <a:solidFill>
                  <a:schemeClr val="tx1"/>
                </a:solidFill>
                <a:latin typeface="Arial" panose="020B0604020202020204" pitchFamily="34" charset="0"/>
                <a:ea typeface="MS PGothic" panose="020B0600070205080204" pitchFamily="34" charset="-128"/>
              </a:defRPr>
            </a:lvl9pPr>
          </a:lstStyle>
          <a:p>
            <a:pPr eaLnBrk="0" hangingPunct="0">
              <a:spcBef>
                <a:spcPct val="20000"/>
              </a:spcBef>
              <a:defRPr/>
            </a:pPr>
            <a:endParaRPr lang="fr-FR" altLang="fr-FR" sz="3200" dirty="0" smtClean="0">
              <a:cs typeface="+mn-cs"/>
            </a:endParaRPr>
          </a:p>
          <a:p>
            <a:pPr eaLnBrk="0" hangingPunct="0">
              <a:spcBef>
                <a:spcPct val="20000"/>
              </a:spcBef>
              <a:buFontTx/>
              <a:buChar char="•"/>
              <a:defRPr/>
            </a:pPr>
            <a:r>
              <a:rPr lang="fr-FR" altLang="fr-FR" b="1" i="0" dirty="0" smtClean="0">
                <a:effectLst>
                  <a:outerShdw blurRad="38100" dist="38100" dir="2700000" algn="tl">
                    <a:srgbClr val="C0C0C0"/>
                  </a:outerShdw>
                </a:effectLst>
                <a:latin typeface="Comic Sans MS" panose="030F0702030302020204" pitchFamily="66" charset="0"/>
                <a:cs typeface="+mn-cs"/>
              </a:rPr>
              <a:t>Figure humanisée :</a:t>
            </a:r>
            <a:r>
              <a:rPr lang="fr-FR" altLang="fr-FR" i="0" dirty="0" smtClean="0">
                <a:latin typeface="Comic Sans MS" panose="030F0702030302020204" pitchFamily="66" charset="0"/>
                <a:cs typeface="+mn-cs"/>
              </a:rPr>
              <a:t> photos, dessins ou autres représentations d’animaux, de personnages enfantins et d’objets divers représentés dans des activités et des comportements inhérents aux êtres humains. </a:t>
            </a:r>
          </a:p>
          <a:p>
            <a:pPr eaLnBrk="0" hangingPunct="0">
              <a:spcBef>
                <a:spcPct val="20000"/>
              </a:spcBef>
              <a:buFont typeface="Wingdings" panose="05000000000000000000" pitchFamily="2" charset="2"/>
              <a:buNone/>
              <a:defRPr/>
            </a:pPr>
            <a:endParaRPr lang="pt-BR" altLang="fr-FR" dirty="0" smtClean="0">
              <a:cs typeface="+mn-cs"/>
            </a:endParaRPr>
          </a:p>
          <a:p>
            <a:pPr eaLnBrk="0" hangingPunct="0">
              <a:spcBef>
                <a:spcPct val="20000"/>
              </a:spcBef>
              <a:defRPr/>
            </a:pPr>
            <a:endParaRPr lang="pt-BR" altLang="fr-FR" sz="3200" dirty="0" smtClean="0">
              <a:cs typeface="+mn-cs"/>
            </a:endParaRPr>
          </a:p>
          <a:p>
            <a:pPr eaLnBrk="0" hangingPunct="0">
              <a:spcBef>
                <a:spcPct val="20000"/>
              </a:spcBef>
              <a:buFontTx/>
              <a:buChar char="•"/>
              <a:defRPr/>
            </a:pPr>
            <a:endParaRPr lang="pt-BR" altLang="fr-FR" sz="3600" dirty="0" smtClean="0">
              <a:cs typeface="+mn-cs"/>
            </a:endParaRPr>
          </a:p>
          <a:p>
            <a:pPr eaLnBrk="0" hangingPunct="0">
              <a:spcBef>
                <a:spcPct val="20000"/>
              </a:spcBef>
              <a:defRPr/>
            </a:pPr>
            <a:endParaRPr lang="pt-BR" altLang="fr-FR" sz="3600" dirty="0" smtClean="0">
              <a:cs typeface="+mn-cs"/>
            </a:endParaRPr>
          </a:p>
        </p:txBody>
      </p:sp>
      <p:pic>
        <p:nvPicPr>
          <p:cNvPr id="107523" name="Picture 4" descr="Kung Fu Panda 2 para colorir"/>
          <p:cNvPicPr>
            <a:picLocks noChangeAspect="1" noChangeArrowheads="1"/>
          </p:cNvPicPr>
          <p:nvPr/>
        </p:nvPicPr>
        <p:blipFill>
          <a:blip r:embed="rId3"/>
          <a:srcRect/>
          <a:stretch>
            <a:fillRect/>
          </a:stretch>
        </p:blipFill>
        <p:spPr bwMode="auto">
          <a:xfrm>
            <a:off x="468313" y="2997200"/>
            <a:ext cx="2382837" cy="2859088"/>
          </a:xfrm>
          <a:prstGeom prst="rect">
            <a:avLst/>
          </a:prstGeom>
          <a:noFill/>
          <a:ln w="9525">
            <a:noFill/>
            <a:miter lim="800000"/>
            <a:headEnd/>
            <a:tailEnd/>
          </a:ln>
        </p:spPr>
      </p:pic>
      <p:pic>
        <p:nvPicPr>
          <p:cNvPr id="107524" name="Picture 27" descr="barrado.jpg"/>
          <p:cNvPicPr>
            <a:picLocks noChangeAspect="1"/>
          </p:cNvPicPr>
          <p:nvPr/>
        </p:nvPicPr>
        <p:blipFill>
          <a:blip r:embed="rId4"/>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
          <p:cNvSpPr txBox="1">
            <a:spLocks noChangeArrowheads="1"/>
          </p:cNvSpPr>
          <p:nvPr/>
        </p:nvSpPr>
        <p:spPr bwMode="auto">
          <a:xfrm>
            <a:off x="2695575" y="5505450"/>
            <a:ext cx="3473450" cy="461963"/>
          </a:xfrm>
          <a:prstGeom prst="rect">
            <a:avLst/>
          </a:prstGeom>
          <a:noFill/>
          <a:ln w="9525">
            <a:noFill/>
            <a:miter lim="800000"/>
            <a:headEnd/>
            <a:tailEnd/>
          </a:ln>
        </p:spPr>
        <p:txBody>
          <a:bodyPr wrap="none">
            <a:spAutoFit/>
          </a:bodyPr>
          <a:lstStyle/>
          <a:p>
            <a:pPr marL="342900" indent="-342900" eaLnBrk="0" hangingPunct="0">
              <a:spcBef>
                <a:spcPct val="20000"/>
              </a:spcBef>
            </a:pPr>
            <a:r>
              <a:rPr lang="pt-BR" altLang="fr-FR" b="1" i="0">
                <a:latin typeface="Comic Sans MS" pitchFamily="66" charset="0"/>
              </a:rPr>
              <a:t>FIGURE HUMANISÉE</a:t>
            </a:r>
          </a:p>
        </p:txBody>
      </p:sp>
      <p:pic>
        <p:nvPicPr>
          <p:cNvPr id="109570" name="Picture 3"/>
          <p:cNvPicPr>
            <a:picLocks noChangeAspect="1" noChangeArrowheads="1"/>
          </p:cNvPicPr>
          <p:nvPr/>
        </p:nvPicPr>
        <p:blipFill>
          <a:blip r:embed="rId2"/>
          <a:srcRect/>
          <a:stretch>
            <a:fillRect/>
          </a:stretch>
        </p:blipFill>
        <p:spPr bwMode="auto">
          <a:xfrm>
            <a:off x="250825" y="476250"/>
            <a:ext cx="4162425" cy="4752975"/>
          </a:xfrm>
          <a:prstGeom prst="rect">
            <a:avLst/>
          </a:prstGeom>
          <a:noFill/>
          <a:ln w="9525">
            <a:noFill/>
            <a:miter lim="800000"/>
            <a:headEnd/>
            <a:tailEnd/>
          </a:ln>
        </p:spPr>
      </p:pic>
      <p:pic>
        <p:nvPicPr>
          <p:cNvPr id="109571" name="Picture 4"/>
          <p:cNvPicPr>
            <a:picLocks noChangeAspect="1" noChangeArrowheads="1"/>
          </p:cNvPicPr>
          <p:nvPr/>
        </p:nvPicPr>
        <p:blipFill>
          <a:blip r:embed="rId3"/>
          <a:srcRect/>
          <a:stretch>
            <a:fillRect/>
          </a:stretch>
        </p:blipFill>
        <p:spPr bwMode="auto">
          <a:xfrm>
            <a:off x="4716463" y="476250"/>
            <a:ext cx="4176712" cy="4767263"/>
          </a:xfrm>
          <a:prstGeom prst="rect">
            <a:avLst/>
          </a:prstGeom>
          <a:noFill/>
          <a:ln w="9525">
            <a:noFill/>
            <a:miter lim="800000"/>
            <a:headEnd/>
            <a:tailEnd/>
          </a:ln>
        </p:spPr>
      </p:pic>
      <p:sp>
        <p:nvSpPr>
          <p:cNvPr id="2" name="Retângulo 1"/>
          <p:cNvSpPr/>
          <p:nvPr/>
        </p:nvSpPr>
        <p:spPr>
          <a:xfrm>
            <a:off x="4716463" y="4005263"/>
            <a:ext cx="4176712" cy="1223962"/>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endParaRPr lang="pt-BR" sz="1800"/>
          </a:p>
        </p:txBody>
      </p:sp>
      <p:pic>
        <p:nvPicPr>
          <p:cNvPr id="109573" name="Picture 27" descr="barrado.jpg"/>
          <p:cNvPicPr>
            <a:picLocks noChangeAspect="1"/>
          </p:cNvPicPr>
          <p:nvPr/>
        </p:nvPicPr>
        <p:blipFill>
          <a:blip r:embed="rId4"/>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a:srcRect/>
          <a:stretch>
            <a:fillRect/>
          </a:stretch>
        </p:blipFill>
        <p:spPr bwMode="auto">
          <a:xfrm>
            <a:off x="179388" y="404813"/>
            <a:ext cx="4516437" cy="3973512"/>
          </a:xfrm>
          <a:prstGeom prst="rect">
            <a:avLst/>
          </a:prstGeom>
          <a:noFill/>
          <a:ln w="9525">
            <a:noFill/>
            <a:miter lim="800000"/>
            <a:headEnd/>
            <a:tailEnd/>
          </a:ln>
        </p:spPr>
      </p:pic>
      <p:pic>
        <p:nvPicPr>
          <p:cNvPr id="110594" name="Picture 3"/>
          <p:cNvPicPr>
            <a:picLocks noChangeAspect="1" noChangeArrowheads="1"/>
          </p:cNvPicPr>
          <p:nvPr/>
        </p:nvPicPr>
        <p:blipFill>
          <a:blip r:embed="rId3"/>
          <a:srcRect/>
          <a:stretch>
            <a:fillRect/>
          </a:stretch>
        </p:blipFill>
        <p:spPr bwMode="auto">
          <a:xfrm>
            <a:off x="4859338" y="404813"/>
            <a:ext cx="4173537" cy="5597525"/>
          </a:xfrm>
          <a:prstGeom prst="rect">
            <a:avLst/>
          </a:prstGeom>
          <a:noFill/>
          <a:ln w="9525">
            <a:noFill/>
            <a:miter lim="800000"/>
            <a:headEnd/>
            <a:tailEnd/>
          </a:ln>
        </p:spPr>
      </p:pic>
      <p:sp>
        <p:nvSpPr>
          <p:cNvPr id="110595" name="CaixaDeTexto 1"/>
          <p:cNvSpPr txBox="1">
            <a:spLocks noChangeArrowheads="1"/>
          </p:cNvSpPr>
          <p:nvPr/>
        </p:nvSpPr>
        <p:spPr bwMode="auto">
          <a:xfrm>
            <a:off x="179388" y="4581525"/>
            <a:ext cx="4497387" cy="830263"/>
          </a:xfrm>
          <a:prstGeom prst="rect">
            <a:avLst/>
          </a:prstGeom>
          <a:noFill/>
          <a:ln w="9525">
            <a:noFill/>
            <a:miter lim="800000"/>
            <a:headEnd/>
            <a:tailEnd/>
          </a:ln>
        </p:spPr>
        <p:txBody>
          <a:bodyPr>
            <a:spAutoFit/>
          </a:bodyPr>
          <a:lstStyle/>
          <a:p>
            <a:pPr eaLnBrk="0" hangingPunct="0">
              <a:spcBef>
                <a:spcPct val="20000"/>
              </a:spcBef>
            </a:pPr>
            <a:r>
              <a:rPr lang="fr-FR" altLang="fr-FR" i="0">
                <a:latin typeface="Comic Sans MS" pitchFamily="66" charset="0"/>
              </a:rPr>
              <a:t>Images de nourrissons et d’enfants de la petite enfance</a:t>
            </a:r>
          </a:p>
        </p:txBody>
      </p:sp>
      <p:pic>
        <p:nvPicPr>
          <p:cNvPr id="110596" name="Picture 27" descr="barrado.jpg"/>
          <p:cNvPicPr>
            <a:picLocks noChangeAspect="1"/>
          </p:cNvPicPr>
          <p:nvPr/>
        </p:nvPicPr>
        <p:blipFill>
          <a:blip r:embed="rId4"/>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0" y="260350"/>
            <a:ext cx="9144000" cy="431800"/>
          </a:xfrm>
        </p:spPr>
        <p:txBody>
          <a:bodyPr/>
          <a:lstStyle/>
          <a:p>
            <a:r>
              <a:rPr lang="fr-FR" altLang="fr-FR" sz="3200" b="1" smtClean="0">
                <a:solidFill>
                  <a:schemeClr val="accent2"/>
                </a:solidFill>
                <a:latin typeface="Comic Sans MS" pitchFamily="66" charset="0"/>
              </a:rPr>
              <a:t>Documentation nécessaire </a:t>
            </a:r>
            <a:br>
              <a:rPr lang="fr-FR" altLang="fr-FR" sz="3200" b="1" smtClean="0">
                <a:solidFill>
                  <a:schemeClr val="accent2"/>
                </a:solidFill>
                <a:latin typeface="Comic Sans MS" pitchFamily="66" charset="0"/>
              </a:rPr>
            </a:br>
            <a:endParaRPr lang="fr-FR" altLang="fr-FR" sz="3200" b="1" smtClean="0">
              <a:solidFill>
                <a:schemeClr val="accent2"/>
              </a:solidFill>
              <a:latin typeface="Comic Sans MS" pitchFamily="66" charset="0"/>
            </a:endParaRPr>
          </a:p>
        </p:txBody>
      </p:sp>
      <p:sp>
        <p:nvSpPr>
          <p:cNvPr id="27650" name="Rectangle 3"/>
          <p:cNvSpPr>
            <a:spLocks noGrp="1" noChangeArrowheads="1"/>
          </p:cNvSpPr>
          <p:nvPr>
            <p:ph type="body" idx="1"/>
          </p:nvPr>
        </p:nvSpPr>
        <p:spPr>
          <a:xfrm>
            <a:off x="179388" y="476250"/>
            <a:ext cx="8713787" cy="6048375"/>
          </a:xfrm>
        </p:spPr>
        <p:txBody>
          <a:bodyPr/>
          <a:lstStyle/>
          <a:p>
            <a:pPr marL="457200" indent="-457200">
              <a:buFontTx/>
              <a:buAutoNum type="arabicPeriod"/>
            </a:pPr>
            <a:r>
              <a:rPr lang="fr-FR" altLang="fr-FR" sz="2000" b="1" smtClean="0">
                <a:latin typeface="Comic Sans MS" pitchFamily="66" charset="0"/>
              </a:rPr>
              <a:t>Formulaire </a:t>
            </a:r>
            <a:r>
              <a:rPr lang="fr-FR" altLang="fr-FR" sz="2000" smtClean="0">
                <a:latin typeface="Comic Sans MS" pitchFamily="66" charset="0"/>
              </a:rPr>
              <a:t>composé de 05 feuillets, en </a:t>
            </a:r>
            <a:r>
              <a:rPr lang="fr-FR" altLang="fr-FR" sz="2000" b="1" smtClean="0">
                <a:latin typeface="Comic Sans MS" pitchFamily="66" charset="0"/>
              </a:rPr>
              <a:t>02</a:t>
            </a:r>
            <a:r>
              <a:rPr lang="fr-FR" altLang="fr-FR" sz="2000" smtClean="0">
                <a:latin typeface="Comic Sans MS" pitchFamily="66" charset="0"/>
              </a:rPr>
              <a:t> exemplaires originaux </a:t>
            </a:r>
            <a:r>
              <a:rPr lang="fr-FR" altLang="fr-FR" sz="1600" smtClean="0">
                <a:latin typeface="Comic Sans MS" pitchFamily="66" charset="0"/>
              </a:rPr>
              <a:t>(langue : portugais ou espagnol)</a:t>
            </a:r>
          </a:p>
          <a:p>
            <a:pPr marL="457200" indent="-457200">
              <a:buFontTx/>
              <a:buNone/>
            </a:pPr>
            <a:r>
              <a:rPr lang="fr-FR" altLang="fr-FR" sz="1600" smtClean="0">
                <a:solidFill>
                  <a:srgbClr val="FF0000"/>
                </a:solidFill>
                <a:latin typeface="Comic Sans MS" pitchFamily="66" charset="0"/>
              </a:rPr>
              <a:t>        1.1. 03 feuillets devant être remplis par l’intéressé </a:t>
            </a:r>
          </a:p>
          <a:p>
            <a:pPr marL="457200" indent="-457200">
              <a:buFontTx/>
              <a:buNone/>
            </a:pPr>
            <a:r>
              <a:rPr lang="fr-FR" altLang="fr-FR" sz="1600" smtClean="0">
                <a:solidFill>
                  <a:srgbClr val="FF0000"/>
                </a:solidFill>
                <a:latin typeface="Comic Sans MS" pitchFamily="66" charset="0"/>
              </a:rPr>
              <a:t>        1.2. 01 feuilet rempli par l’Autorité Sanitaire compétente</a:t>
            </a:r>
          </a:p>
          <a:p>
            <a:pPr marL="457200" indent="-457200">
              <a:buFontTx/>
              <a:buNone/>
            </a:pPr>
            <a:r>
              <a:rPr lang="fr-FR" altLang="fr-FR" sz="1600" smtClean="0">
                <a:solidFill>
                  <a:srgbClr val="FF0000"/>
                </a:solidFill>
                <a:latin typeface="Comic Sans MS" pitchFamily="66" charset="0"/>
              </a:rPr>
              <a:t>        1.3. 01 feuilet rempli par le DIPOA (avis)</a:t>
            </a:r>
            <a:endParaRPr lang="fr-FR" altLang="fr-FR" sz="1600" smtClean="0">
              <a:latin typeface="Comic Sans MS" pitchFamily="66" charset="0"/>
            </a:endParaRPr>
          </a:p>
          <a:p>
            <a:pPr marL="457200" indent="-457200">
              <a:buFontTx/>
              <a:buNone/>
            </a:pPr>
            <a:r>
              <a:rPr lang="fr-FR" altLang="fr-FR" sz="2000" smtClean="0">
                <a:latin typeface="Comic Sans MS" pitchFamily="66" charset="0"/>
              </a:rPr>
              <a:t>2. </a:t>
            </a:r>
            <a:r>
              <a:rPr lang="fr-FR" altLang="fr-FR" sz="2000" b="1" smtClean="0">
                <a:latin typeface="Comic Sans MS" pitchFamily="66" charset="0"/>
              </a:rPr>
              <a:t>Étiquetage</a:t>
            </a:r>
            <a:endParaRPr lang="fr-FR" altLang="fr-FR" sz="2000" smtClean="0">
              <a:latin typeface="Comic Sans MS" pitchFamily="66" charset="0"/>
            </a:endParaRPr>
          </a:p>
          <a:p>
            <a:pPr marL="457200" indent="-457200">
              <a:buFontTx/>
              <a:buNone/>
            </a:pPr>
            <a:r>
              <a:rPr lang="fr-FR" altLang="fr-FR" sz="1600" smtClean="0">
                <a:latin typeface="Comic Sans MS" pitchFamily="66" charset="0"/>
              </a:rPr>
              <a:t>2.1.</a:t>
            </a:r>
            <a:r>
              <a:rPr lang="fr-FR" altLang="fr-FR" sz="2000" smtClean="0">
                <a:latin typeface="Comic Sans MS" pitchFamily="66" charset="0"/>
              </a:rPr>
              <a:t> </a:t>
            </a:r>
            <a:r>
              <a:rPr lang="fr-FR" altLang="fr-FR" sz="1600" smtClean="0">
                <a:latin typeface="Comic Sans MS" pitchFamily="66" charset="0"/>
              </a:rPr>
              <a:t>Étiquette originale du produit + étiquette complémentaire contenant les informations obligatoires en langue portugaise, avec des caractères, une taille et une mise en valeur adéquats</a:t>
            </a:r>
          </a:p>
          <a:p>
            <a:pPr marL="457200" indent="-457200">
              <a:buFontTx/>
              <a:buNone/>
            </a:pPr>
            <a:r>
              <a:rPr lang="fr-FR" altLang="fr-FR" sz="1600" smtClean="0">
                <a:latin typeface="Comic Sans MS" pitchFamily="66" charset="0"/>
              </a:rPr>
              <a:t>        2.1.1. Indiquer l’endroit où sera apposée l’étiquette</a:t>
            </a:r>
          </a:p>
          <a:p>
            <a:pPr marL="457200" indent="-457200">
              <a:buFontTx/>
              <a:buNone/>
            </a:pPr>
            <a:r>
              <a:rPr lang="fr-FR" altLang="fr-FR" sz="1600" smtClean="0">
                <a:latin typeface="Comic Sans MS" pitchFamily="66" charset="0"/>
              </a:rPr>
              <a:t>        2.1.2.A L’étiquette complémentaire pourra être apposée à l’origine ou au lieu de destination. Dans ce dernier cas, elle devra être apposée avant la commercialisation.</a:t>
            </a:r>
          </a:p>
          <a:p>
            <a:pPr marL="457200" indent="-457200">
              <a:buFontTx/>
              <a:buNone/>
            </a:pPr>
            <a:r>
              <a:rPr lang="fr-FR" altLang="fr-FR" sz="1600" smtClean="0">
                <a:latin typeface="Comic Sans MS" pitchFamily="66" charset="0"/>
              </a:rPr>
              <a:t>2.2. </a:t>
            </a:r>
            <a:r>
              <a:rPr lang="fr-FR" altLang="fr-FR" sz="1600" b="1" smtClean="0">
                <a:latin typeface="Comic Sans MS" pitchFamily="66" charset="0"/>
              </a:rPr>
              <a:t>Alternative :</a:t>
            </a:r>
            <a:r>
              <a:rPr lang="fr-FR" altLang="fr-FR" sz="1600" smtClean="0">
                <a:latin typeface="Comic Sans MS" pitchFamily="66" charset="0"/>
              </a:rPr>
              <a:t> étiquette originale </a:t>
            </a:r>
            <a:r>
              <a:rPr lang="fr-FR" altLang="fr-FR" sz="1200" smtClean="0">
                <a:latin typeface="Comic Sans MS" pitchFamily="66" charset="0"/>
              </a:rPr>
              <a:t>bilingue</a:t>
            </a:r>
            <a:r>
              <a:rPr lang="fr-FR" altLang="fr-FR" sz="1200" smtClean="0"/>
              <a:t> </a:t>
            </a:r>
            <a:r>
              <a:rPr lang="fr-FR" altLang="fr-FR" sz="1200" smtClean="0">
                <a:latin typeface="Comic Sans MS" pitchFamily="66" charset="0"/>
              </a:rPr>
              <a:t>(lorsque l’étiquetage comporte plus d’une langue, aucune information obligatoire de signification équivalente ne peut figurer dans des caractères ayant une taille, une mise en valeur ou une visibilité différents), l’une des langues étant le portugais</a:t>
            </a:r>
            <a:endParaRPr lang="fr-FR" altLang="fr-FR" sz="1200" smtClean="0">
              <a:solidFill>
                <a:srgbClr val="FF0000"/>
              </a:solidFill>
              <a:latin typeface="Comic Sans MS" pitchFamily="66" charset="0"/>
            </a:endParaRPr>
          </a:p>
          <a:p>
            <a:pPr marL="457200" indent="-457200">
              <a:buFontTx/>
              <a:buNone/>
            </a:pPr>
            <a:r>
              <a:rPr lang="fr-FR" altLang="fr-FR" sz="1400" b="1" smtClean="0">
                <a:solidFill>
                  <a:srgbClr val="FF0000"/>
                </a:solidFill>
                <a:latin typeface="Comic Sans MS" pitchFamily="66" charset="0"/>
              </a:rPr>
              <a:t>Remarque : Envoyer la documentation à l’adresse suivante :</a:t>
            </a:r>
            <a:endParaRPr lang="fr-FR" altLang="fr-FR" sz="1400" b="1" smtClean="0"/>
          </a:p>
          <a:p>
            <a:pPr marL="457200" indent="-457200" algn="ctr">
              <a:buFontTx/>
              <a:buNone/>
            </a:pPr>
            <a:r>
              <a:rPr lang="pt-BR" altLang="fr-FR" sz="1200" b="1" smtClean="0">
                <a:latin typeface="Comic Sans MS" pitchFamily="66" charset="0"/>
              </a:rPr>
              <a:t>Ministério da Agricultura, Pecuária e Abastecimento</a:t>
            </a:r>
          </a:p>
          <a:p>
            <a:pPr marL="457200" indent="-457200" algn="ctr">
              <a:buFontTx/>
              <a:buNone/>
            </a:pPr>
            <a:r>
              <a:rPr lang="pt-BR" altLang="fr-FR" sz="1200" b="1" smtClean="0">
                <a:latin typeface="Comic Sans MS" pitchFamily="66" charset="0"/>
              </a:rPr>
              <a:t>Esplanada dos Ministérios, Bloco D, Anexo A,4º andar</a:t>
            </a:r>
          </a:p>
          <a:p>
            <a:pPr marL="457200" indent="-457200" algn="ctr">
              <a:buFontTx/>
              <a:buNone/>
            </a:pPr>
            <a:r>
              <a:rPr lang="pt-BR" altLang="fr-FR" sz="1200" b="1" smtClean="0">
                <a:latin typeface="Comic Sans MS" pitchFamily="66" charset="0"/>
              </a:rPr>
              <a:t>Departamento de Inspeção de Produtos de Origem Animal</a:t>
            </a:r>
          </a:p>
          <a:p>
            <a:pPr marL="457200" indent="-457200" algn="ctr">
              <a:buFontTx/>
              <a:buNone/>
            </a:pPr>
            <a:r>
              <a:rPr lang="pt-BR" altLang="fr-FR" sz="1200" b="1" smtClean="0">
                <a:latin typeface="Comic Sans MS" pitchFamily="66" charset="0"/>
              </a:rPr>
              <a:t>70043-900  Brasília – Distrito Federal – Brasil</a:t>
            </a:r>
          </a:p>
          <a:p>
            <a:pPr marL="457200" indent="-457200" algn="ctr">
              <a:buFontTx/>
              <a:buNone/>
            </a:pPr>
            <a:r>
              <a:rPr lang="pt-BR" altLang="fr-FR" sz="1200" b="1" smtClean="0">
                <a:latin typeface="Comic Sans MS" pitchFamily="66" charset="0"/>
              </a:rPr>
              <a:t>http://www.agricultura.gov.br</a:t>
            </a:r>
          </a:p>
          <a:p>
            <a:pPr marL="457200" indent="-457200">
              <a:buFontTx/>
              <a:buNone/>
            </a:pPr>
            <a:endParaRPr lang="pt-BR" altLang="fr-FR" sz="1600" smtClean="0">
              <a:latin typeface="Comic Sans MS" pitchFamily="66" charset="0"/>
            </a:endParaRPr>
          </a:p>
          <a:p>
            <a:pPr marL="457200" indent="-457200">
              <a:buFontTx/>
              <a:buNone/>
            </a:pPr>
            <a:endParaRPr lang="pt-BR" altLang="fr-FR" sz="2400" smtClean="0">
              <a:latin typeface="Comic Sans MS" pitchFamily="66" charset="0"/>
            </a:endParaRPr>
          </a:p>
        </p:txBody>
      </p:sp>
      <p:pic>
        <p:nvPicPr>
          <p:cNvPr id="27651"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2"/>
          <a:srcRect/>
          <a:stretch>
            <a:fillRect/>
          </a:stretch>
        </p:blipFill>
        <p:spPr bwMode="auto">
          <a:xfrm>
            <a:off x="250825" y="1052513"/>
            <a:ext cx="2890838" cy="5257800"/>
          </a:xfrm>
          <a:prstGeom prst="rect">
            <a:avLst/>
          </a:prstGeom>
          <a:noFill/>
          <a:ln w="9525">
            <a:noFill/>
            <a:miter lim="800000"/>
            <a:headEnd/>
            <a:tailEnd/>
          </a:ln>
        </p:spPr>
      </p:pic>
      <p:pic>
        <p:nvPicPr>
          <p:cNvPr id="111618" name="Picture 3"/>
          <p:cNvPicPr>
            <a:picLocks noChangeAspect="1" noChangeArrowheads="1"/>
          </p:cNvPicPr>
          <p:nvPr/>
        </p:nvPicPr>
        <p:blipFill>
          <a:blip r:embed="rId3"/>
          <a:srcRect/>
          <a:stretch>
            <a:fillRect/>
          </a:stretch>
        </p:blipFill>
        <p:spPr bwMode="auto">
          <a:xfrm>
            <a:off x="3276600" y="1628775"/>
            <a:ext cx="5505450" cy="4676775"/>
          </a:xfrm>
          <a:prstGeom prst="rect">
            <a:avLst/>
          </a:prstGeom>
          <a:noFill/>
          <a:ln w="9525">
            <a:noFill/>
            <a:miter lim="800000"/>
            <a:headEnd/>
            <a:tailEnd/>
          </a:ln>
        </p:spPr>
      </p:pic>
      <p:sp>
        <p:nvSpPr>
          <p:cNvPr id="111619" name="Text Box 4"/>
          <p:cNvSpPr txBox="1">
            <a:spLocks noChangeArrowheads="1"/>
          </p:cNvSpPr>
          <p:nvPr/>
        </p:nvSpPr>
        <p:spPr bwMode="auto">
          <a:xfrm>
            <a:off x="3759200" y="566738"/>
            <a:ext cx="3424238" cy="461962"/>
          </a:xfrm>
          <a:prstGeom prst="rect">
            <a:avLst/>
          </a:prstGeom>
          <a:noFill/>
          <a:ln w="9525">
            <a:noFill/>
            <a:miter lim="800000"/>
            <a:headEnd/>
            <a:tailEnd/>
          </a:ln>
        </p:spPr>
        <p:txBody>
          <a:bodyPr wrap="none">
            <a:spAutoFit/>
          </a:bodyPr>
          <a:lstStyle/>
          <a:p>
            <a:pPr marL="342900" indent="-342900" eaLnBrk="0" hangingPunct="0">
              <a:spcBef>
                <a:spcPct val="20000"/>
              </a:spcBef>
            </a:pPr>
            <a:r>
              <a:rPr lang="pt-BR" altLang="fr-FR" i="0">
                <a:latin typeface="Comic Sans MS" pitchFamily="66" charset="0"/>
              </a:rPr>
              <a:t>FIGURE HUMANISÉE</a:t>
            </a:r>
          </a:p>
        </p:txBody>
      </p:sp>
      <p:pic>
        <p:nvPicPr>
          <p:cNvPr id="111620" name="Picture 27" descr="barrado.jpg"/>
          <p:cNvPicPr>
            <a:picLocks noChangeAspect="1"/>
          </p:cNvPicPr>
          <p:nvPr/>
        </p:nvPicPr>
        <p:blipFill>
          <a:blip r:embed="rId4"/>
          <a:srcRect/>
          <a:stretch>
            <a:fillRect/>
          </a:stretch>
        </p:blipFill>
        <p:spPr bwMode="auto">
          <a:xfrm>
            <a:off x="0" y="6308725"/>
            <a:ext cx="9144000"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ítulo 1"/>
          <p:cNvSpPr>
            <a:spLocks noGrp="1"/>
          </p:cNvSpPr>
          <p:nvPr>
            <p:ph type="ctrTitle"/>
          </p:nvPr>
        </p:nvSpPr>
        <p:spPr>
          <a:xfrm>
            <a:off x="0" y="549275"/>
            <a:ext cx="8456613" cy="1470025"/>
          </a:xfrm>
        </p:spPr>
        <p:txBody>
          <a:bodyPr/>
          <a:lstStyle/>
          <a:p>
            <a:r>
              <a:rPr lang="fr-FR" altLang="fr-FR" sz="3600" b="1" smtClean="0">
                <a:solidFill>
                  <a:schemeClr val="accent2"/>
                </a:solidFill>
                <a:latin typeface="Comic Sans MS" pitchFamily="66" charset="0"/>
              </a:rPr>
              <a:t>13.</a:t>
            </a:r>
            <a:r>
              <a:rPr lang="fr-FR" altLang="fr-FR" sz="3600" smtClean="0">
                <a:solidFill>
                  <a:schemeClr val="accent2"/>
                </a:solidFill>
                <a:latin typeface="Comic Sans MS" pitchFamily="66" charset="0"/>
              </a:rPr>
              <a:t> </a:t>
            </a:r>
            <a:r>
              <a:rPr lang="fr-FR" altLang="fr-FR" sz="3600" b="1" smtClean="0">
                <a:solidFill>
                  <a:schemeClr val="accent2"/>
                </a:solidFill>
                <a:latin typeface="Comic Sans MS" pitchFamily="66" charset="0"/>
              </a:rPr>
              <a:t>CACHET OU MARQUE OFFICIELLE DE L’INSPECTION SANITAIRE</a:t>
            </a:r>
            <a:endParaRPr lang="fr-FR" altLang="fr-FR" sz="3600" smtClean="0">
              <a:solidFill>
                <a:schemeClr val="accent2"/>
              </a:solidFill>
            </a:endParaRPr>
          </a:p>
        </p:txBody>
      </p:sp>
      <p:sp>
        <p:nvSpPr>
          <p:cNvPr id="112642" name="Subtítulo 2"/>
          <p:cNvSpPr>
            <a:spLocks noGrp="1"/>
          </p:cNvSpPr>
          <p:nvPr>
            <p:ph type="subTitle" idx="1"/>
          </p:nvPr>
        </p:nvSpPr>
        <p:spPr>
          <a:xfrm>
            <a:off x="684213" y="2060575"/>
            <a:ext cx="7559675" cy="2376488"/>
          </a:xfrm>
        </p:spPr>
        <p:txBody>
          <a:bodyPr/>
          <a:lstStyle/>
          <a:p>
            <a:pPr marL="342900" indent="-342900" algn="l">
              <a:buFontTx/>
              <a:buChar char="•"/>
            </a:pPr>
            <a:r>
              <a:rPr lang="fr-FR" altLang="fr-FR" sz="2400" smtClean="0">
                <a:solidFill>
                  <a:srgbClr val="000000"/>
                </a:solidFill>
                <a:latin typeface="Comic Sans MS" pitchFamily="66" charset="0"/>
              </a:rPr>
              <a:t>Optionnel</a:t>
            </a:r>
          </a:p>
          <a:p>
            <a:pPr marL="342900" indent="-342900" algn="l"/>
            <a:endParaRPr lang="fr-FR" altLang="fr-FR" sz="2400" smtClean="0">
              <a:solidFill>
                <a:srgbClr val="000000"/>
              </a:solidFill>
              <a:latin typeface="Comic Sans MS" pitchFamily="66" charset="0"/>
            </a:endParaRPr>
          </a:p>
          <a:p>
            <a:pPr marL="342900" indent="-342900" algn="l">
              <a:buFontTx/>
              <a:buChar char="•"/>
            </a:pPr>
            <a:r>
              <a:rPr lang="fr-FR" altLang="fr-FR" sz="2400" smtClean="0">
                <a:solidFill>
                  <a:srgbClr val="000000"/>
                </a:solidFill>
                <a:latin typeface="Comic Sans MS" pitchFamily="66" charset="0"/>
              </a:rPr>
              <a:t>Certains pays l’utilisent, d’autres pas</a:t>
            </a:r>
          </a:p>
          <a:p>
            <a:pPr marL="342900" indent="-342900">
              <a:buFontTx/>
              <a:buChar char="•"/>
            </a:pPr>
            <a:endParaRPr lang="pt-BR" altLang="fr-FR" sz="2400" smtClean="0">
              <a:solidFill>
                <a:srgbClr val="000000"/>
              </a:solidFill>
            </a:endParaRPr>
          </a:p>
        </p:txBody>
      </p:sp>
      <p:pic>
        <p:nvPicPr>
          <p:cNvPr id="112643"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ítulo 1"/>
          <p:cNvSpPr>
            <a:spLocks noGrp="1"/>
          </p:cNvSpPr>
          <p:nvPr>
            <p:ph type="title"/>
          </p:nvPr>
        </p:nvSpPr>
        <p:spPr/>
        <p:txBody>
          <a:bodyPr/>
          <a:lstStyle/>
          <a:p>
            <a:r>
              <a:rPr lang="pt-BR" altLang="fr-FR" b="1" smtClean="0">
                <a:solidFill>
                  <a:schemeClr val="accent2"/>
                </a:solidFill>
                <a:latin typeface="Comic Sans MS" pitchFamily="66" charset="0"/>
              </a:rPr>
              <a:t>PRINCIPES GÉNÉRAUX</a:t>
            </a:r>
            <a:endParaRPr lang="pt-BR" altLang="fr-FR" smtClean="0"/>
          </a:p>
        </p:txBody>
      </p:sp>
      <p:sp>
        <p:nvSpPr>
          <p:cNvPr id="113666" name="Espaço Reservado para Conteúdo 2"/>
          <p:cNvSpPr>
            <a:spLocks noGrp="1"/>
          </p:cNvSpPr>
          <p:nvPr>
            <p:ph idx="1"/>
          </p:nvPr>
        </p:nvSpPr>
        <p:spPr>
          <a:xfrm>
            <a:off x="457200" y="1268413"/>
            <a:ext cx="8229600" cy="4525962"/>
          </a:xfrm>
        </p:spPr>
        <p:txBody>
          <a:bodyPr/>
          <a:lstStyle/>
          <a:p>
            <a:pPr eaLnBrk="1" hangingPunct="1">
              <a:lnSpc>
                <a:spcPct val="125000"/>
              </a:lnSpc>
              <a:buClr>
                <a:srgbClr val="FF0000"/>
              </a:buClr>
              <a:buFont typeface="Wingdings" pitchFamily="2" charset="2"/>
              <a:buChar char="ü"/>
            </a:pPr>
            <a:r>
              <a:rPr lang="fr-FR" altLang="fr-FR" sz="1800" smtClean="0">
                <a:latin typeface="Comic Sans MS" pitchFamily="66" charset="0"/>
              </a:rPr>
              <a:t>Établit les informations obligatoires devant figurer sur les étiquettes ;</a:t>
            </a:r>
          </a:p>
          <a:p>
            <a:pPr eaLnBrk="1" hangingPunct="1">
              <a:lnSpc>
                <a:spcPct val="125000"/>
              </a:lnSpc>
              <a:buClr>
                <a:srgbClr val="FF0000"/>
              </a:buClr>
              <a:buFont typeface="Wingdings" pitchFamily="2" charset="2"/>
              <a:buChar char="ü"/>
            </a:pPr>
            <a:r>
              <a:rPr lang="fr-FR" altLang="fr-FR" sz="1800" smtClean="0">
                <a:latin typeface="Comic Sans MS" pitchFamily="66" charset="0"/>
              </a:rPr>
              <a:t>Interdit :</a:t>
            </a:r>
          </a:p>
          <a:p>
            <a:pPr lvl="1" eaLnBrk="1" hangingPunct="1">
              <a:lnSpc>
                <a:spcPct val="125000"/>
              </a:lnSpc>
              <a:buClr>
                <a:srgbClr val="FF0000"/>
              </a:buClr>
              <a:buFont typeface="Wingdings" pitchFamily="2" charset="2"/>
              <a:buChar char="ü"/>
            </a:pPr>
            <a:r>
              <a:rPr lang="fr-FR" altLang="fr-FR" sz="1800" smtClean="0">
                <a:latin typeface="Comic Sans MS" pitchFamily="66" charset="0"/>
              </a:rPr>
              <a:t>Inscriptions ou représentations graphiques pouvant rendre les </a:t>
            </a:r>
            <a:r>
              <a:rPr lang="fr-FR" altLang="fr-FR" sz="1800" smtClean="0">
                <a:solidFill>
                  <a:srgbClr val="FF0000"/>
                </a:solidFill>
                <a:latin typeface="Comic Sans MS" pitchFamily="66" charset="0"/>
              </a:rPr>
              <a:t>informations fausses, insuffisantes ou pouvant induire le consommateur en erreur.</a:t>
            </a:r>
            <a:endParaRPr lang="fr-FR" altLang="fr-FR" sz="1800" smtClean="0">
              <a:latin typeface="Comic Sans MS" pitchFamily="66" charset="0"/>
            </a:endParaRPr>
          </a:p>
          <a:p>
            <a:pPr lvl="1" eaLnBrk="1" hangingPunct="1">
              <a:lnSpc>
                <a:spcPct val="125000"/>
              </a:lnSpc>
              <a:buClr>
                <a:srgbClr val="FF0000"/>
              </a:buClr>
              <a:buFont typeface="Wingdings" pitchFamily="2" charset="2"/>
              <a:buChar char="ü"/>
            </a:pPr>
            <a:r>
              <a:rPr lang="fr-FR" altLang="fr-FR" sz="1800" smtClean="0">
                <a:latin typeface="Comic Sans MS" pitchFamily="66" charset="0"/>
              </a:rPr>
              <a:t>Attribuer des effets ou des propriétés inexistantes ou non démontrables.</a:t>
            </a:r>
          </a:p>
          <a:p>
            <a:pPr lvl="1" eaLnBrk="1" hangingPunct="1">
              <a:lnSpc>
                <a:spcPct val="125000"/>
              </a:lnSpc>
              <a:buClr>
                <a:srgbClr val="FF0000"/>
              </a:buClr>
              <a:buFont typeface="Wingdings" pitchFamily="2" charset="2"/>
              <a:buChar char="ü"/>
            </a:pPr>
            <a:r>
              <a:rPr lang="fr-FR" altLang="fr-FR" sz="1800" smtClean="0">
                <a:solidFill>
                  <a:srgbClr val="FF0000"/>
                </a:solidFill>
                <a:latin typeface="Comic Sans MS" pitchFamily="66" charset="0"/>
              </a:rPr>
              <a:t>Mettre en avant la présence ou l’absence de composants intrinsèques </a:t>
            </a:r>
            <a:r>
              <a:rPr lang="fr-FR" altLang="fr-FR" sz="1800" smtClean="0">
                <a:latin typeface="Comic Sans MS" pitchFamily="66" charset="0"/>
              </a:rPr>
              <a:t>ou ajoutés aux produits de technologie ayant une fabrication semblable.</a:t>
            </a:r>
          </a:p>
          <a:p>
            <a:pPr lvl="1" eaLnBrk="1" hangingPunct="1">
              <a:lnSpc>
                <a:spcPct val="125000"/>
              </a:lnSpc>
              <a:buClr>
                <a:srgbClr val="FF0000"/>
              </a:buClr>
              <a:buFont typeface="Wingdings" pitchFamily="2" charset="2"/>
              <a:buChar char="ü"/>
            </a:pPr>
            <a:r>
              <a:rPr lang="fr-FR" altLang="fr-FR" sz="1800" smtClean="0">
                <a:solidFill>
                  <a:srgbClr val="FF0000"/>
                </a:solidFill>
                <a:latin typeface="Comic Sans MS" pitchFamily="66" charset="0"/>
              </a:rPr>
              <a:t>Souligner des propriétés thérapeutiques ou conseiller la consommation </a:t>
            </a:r>
            <a:r>
              <a:rPr lang="fr-FR" altLang="fr-FR" sz="1800" smtClean="0">
                <a:latin typeface="Comic Sans MS" pitchFamily="66" charset="0"/>
              </a:rPr>
              <a:t>du produit comme stimulant, afin d’améliorer la santé, pour prévenir les maladies ou comme ayant une action curative.</a:t>
            </a:r>
            <a:r>
              <a:rPr lang="fr-FR" altLang="fr-FR" sz="2000" smtClean="0"/>
              <a:t>	</a:t>
            </a:r>
            <a:endParaRPr lang="fr-FR" altLang="fr-FR" sz="1800" smtClean="0"/>
          </a:p>
          <a:p>
            <a:pPr algn="just">
              <a:buFontTx/>
              <a:buNone/>
            </a:pPr>
            <a:r>
              <a:rPr lang="fr-FR" altLang="fr-FR" sz="1800" smtClean="0">
                <a:latin typeface="Comic Sans MS" pitchFamily="66" charset="0"/>
              </a:rPr>
              <a:t> </a:t>
            </a:r>
            <a:endParaRPr lang="fr-FR" altLang="fr-FR" smtClean="0"/>
          </a:p>
        </p:txBody>
      </p:sp>
      <p:pic>
        <p:nvPicPr>
          <p:cNvPr id="113667" name="Picture 27" descr="barrado.jpg"/>
          <p:cNvPicPr>
            <a:picLocks noChangeAspect="1"/>
          </p:cNvPicPr>
          <p:nvPr/>
        </p:nvPicPr>
        <p:blipFill>
          <a:blip r:embed="rId2"/>
          <a:srcRect/>
          <a:stretch>
            <a:fillRect/>
          </a:stretch>
        </p:blipFill>
        <p:spPr bwMode="auto">
          <a:xfrm>
            <a:off x="0" y="6092825"/>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ítulo 1"/>
          <p:cNvSpPr>
            <a:spLocks noGrp="1"/>
          </p:cNvSpPr>
          <p:nvPr>
            <p:ph type="title"/>
          </p:nvPr>
        </p:nvSpPr>
        <p:spPr/>
        <p:txBody>
          <a:bodyPr/>
          <a:lstStyle/>
          <a:p>
            <a:r>
              <a:rPr lang="pt-BR" altLang="fr-FR" b="1" smtClean="0">
                <a:solidFill>
                  <a:schemeClr val="accent2"/>
                </a:solidFill>
                <a:latin typeface="Comic Sans MS" pitchFamily="66" charset="0"/>
              </a:rPr>
              <a:t>PRINCIPES GÉNÉRAUX</a:t>
            </a:r>
            <a:endParaRPr lang="pt-BR" altLang="fr-FR" smtClean="0"/>
          </a:p>
        </p:txBody>
      </p:sp>
      <p:sp>
        <p:nvSpPr>
          <p:cNvPr id="114690" name="Espaço Reservado para Conteúdo 2"/>
          <p:cNvSpPr>
            <a:spLocks noGrp="1"/>
          </p:cNvSpPr>
          <p:nvPr>
            <p:ph idx="1"/>
          </p:nvPr>
        </p:nvSpPr>
        <p:spPr>
          <a:xfrm>
            <a:off x="468313" y="1268413"/>
            <a:ext cx="8229600" cy="4525962"/>
          </a:xfrm>
        </p:spPr>
        <p:txBody>
          <a:bodyPr/>
          <a:lstStyle/>
          <a:p>
            <a:pPr marL="542925" indent="-542925">
              <a:lnSpc>
                <a:spcPct val="115000"/>
              </a:lnSpc>
              <a:buClr>
                <a:srgbClr val="FF0000"/>
              </a:buClr>
              <a:buFont typeface="Wingdings" pitchFamily="2" charset="2"/>
              <a:buChar char="ü"/>
            </a:pPr>
            <a:r>
              <a:rPr lang="fr-FR" altLang="fr-FR" sz="2000" smtClean="0">
                <a:latin typeface="Comic Sans MS" pitchFamily="66" charset="0"/>
              </a:rPr>
              <a:t>Présentation et répartition des informations obligatoires :</a:t>
            </a:r>
          </a:p>
          <a:p>
            <a:pPr marL="1435100" lvl="1" indent="-541338">
              <a:lnSpc>
                <a:spcPct val="115000"/>
              </a:lnSpc>
              <a:buClr>
                <a:srgbClr val="FF0000"/>
              </a:buClr>
              <a:buFont typeface="Wingdings" pitchFamily="2" charset="2"/>
              <a:buChar char="ü"/>
            </a:pPr>
            <a:r>
              <a:rPr lang="fr-FR" altLang="fr-FR" sz="2000" b="1" smtClean="0">
                <a:latin typeface="Comic Sans MS" pitchFamily="66" charset="0"/>
              </a:rPr>
              <a:t>Panneau principal : </a:t>
            </a:r>
          </a:p>
          <a:p>
            <a:pPr marL="1614488" lvl="2">
              <a:lnSpc>
                <a:spcPct val="115000"/>
              </a:lnSpc>
              <a:buClr>
                <a:srgbClr val="FF0000"/>
              </a:buClr>
              <a:buFont typeface="Wingdings" pitchFamily="2" charset="2"/>
              <a:buChar char="ü"/>
            </a:pPr>
            <a:r>
              <a:rPr lang="fr-FR" altLang="fr-FR" sz="2000" b="1" smtClean="0">
                <a:solidFill>
                  <a:schemeClr val="accent2"/>
                </a:solidFill>
                <a:latin typeface="Comic Sans MS" pitchFamily="66" charset="0"/>
              </a:rPr>
              <a:t>Dénomination de vente</a:t>
            </a:r>
          </a:p>
          <a:p>
            <a:pPr marL="1614488" lvl="2">
              <a:lnSpc>
                <a:spcPct val="115000"/>
              </a:lnSpc>
              <a:buClr>
                <a:srgbClr val="FF0000"/>
              </a:buClr>
              <a:buFont typeface="Wingdings" pitchFamily="2" charset="2"/>
              <a:buChar char="ü"/>
            </a:pPr>
            <a:r>
              <a:rPr lang="fr-FR" altLang="fr-FR" sz="2000" b="1" smtClean="0">
                <a:solidFill>
                  <a:schemeClr val="accent2"/>
                </a:solidFill>
                <a:latin typeface="Comic Sans MS" pitchFamily="66" charset="0"/>
              </a:rPr>
              <a:t>Quantité nominale</a:t>
            </a:r>
          </a:p>
          <a:p>
            <a:pPr marL="1435100" lvl="1" indent="-541338">
              <a:lnSpc>
                <a:spcPct val="115000"/>
              </a:lnSpc>
              <a:buClr>
                <a:srgbClr val="FF0000"/>
              </a:buClr>
              <a:buFontTx/>
              <a:buNone/>
            </a:pPr>
            <a:endParaRPr lang="fr-FR" altLang="fr-FR" sz="2000" smtClean="0">
              <a:latin typeface="Comic Sans MS" pitchFamily="66" charset="0"/>
            </a:endParaRPr>
          </a:p>
          <a:p>
            <a:pPr marL="1435100" lvl="1" indent="-541338">
              <a:lnSpc>
                <a:spcPct val="115000"/>
              </a:lnSpc>
              <a:buClr>
                <a:srgbClr val="FF0000"/>
              </a:buClr>
              <a:buFont typeface="Wingdings" pitchFamily="2" charset="2"/>
              <a:buChar char="ü"/>
            </a:pPr>
            <a:r>
              <a:rPr lang="fr-FR" altLang="fr-FR" sz="2000" smtClean="0">
                <a:latin typeface="Comic Sans MS" pitchFamily="66" charset="0"/>
              </a:rPr>
              <a:t>La taille des lettres et des chiffres de l’étiquetage obligatoire, sauf l’indication de la dénomination (appellation/nom) de vente du produit d’origine animale et des contenus liquides, </a:t>
            </a:r>
            <a:r>
              <a:rPr lang="fr-FR" altLang="fr-FR" sz="2000" b="1" smtClean="0">
                <a:solidFill>
                  <a:srgbClr val="FF0000"/>
                </a:solidFill>
                <a:latin typeface="Comic Sans MS" pitchFamily="66" charset="0"/>
              </a:rPr>
              <a:t>ne peut être inférieure à 1mm.</a:t>
            </a:r>
            <a:endParaRPr lang="fr-FR" altLang="fr-FR" sz="2000" b="1" smtClean="0">
              <a:latin typeface="Comic Sans MS" pitchFamily="66" charset="0"/>
            </a:endParaRPr>
          </a:p>
          <a:p>
            <a:pPr marL="542925" indent="-542925" eaLnBrk="1" hangingPunct="1">
              <a:lnSpc>
                <a:spcPct val="125000"/>
              </a:lnSpc>
              <a:buClr>
                <a:srgbClr val="FF0000"/>
              </a:buClr>
              <a:buFontTx/>
              <a:buNone/>
            </a:pPr>
            <a:endParaRPr lang="fr-FR" altLang="fr-FR" sz="2000" smtClean="0">
              <a:latin typeface="Comic Sans MS" pitchFamily="66" charset="0"/>
            </a:endParaRPr>
          </a:p>
        </p:txBody>
      </p:sp>
      <p:pic>
        <p:nvPicPr>
          <p:cNvPr id="114691"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ítulo 1"/>
          <p:cNvSpPr>
            <a:spLocks noGrp="1"/>
          </p:cNvSpPr>
          <p:nvPr>
            <p:ph type="title"/>
          </p:nvPr>
        </p:nvSpPr>
        <p:spPr/>
        <p:txBody>
          <a:bodyPr/>
          <a:lstStyle/>
          <a:p>
            <a:r>
              <a:rPr lang="pt-BR" altLang="fr-FR" sz="3600" b="1" smtClean="0">
                <a:solidFill>
                  <a:schemeClr val="accent2"/>
                </a:solidFill>
                <a:latin typeface="Comic Sans MS" pitchFamily="66" charset="0"/>
              </a:rPr>
              <a:t>CAS PARTICULIERS</a:t>
            </a:r>
            <a:br>
              <a:rPr lang="pt-BR" altLang="fr-FR" sz="3600" b="1" smtClean="0">
                <a:solidFill>
                  <a:schemeClr val="accent2"/>
                </a:solidFill>
                <a:latin typeface="Comic Sans MS" pitchFamily="66" charset="0"/>
              </a:rPr>
            </a:br>
            <a:endParaRPr lang="pt-BR" altLang="fr-FR" sz="3600" b="1" smtClean="0">
              <a:solidFill>
                <a:schemeClr val="accent2"/>
              </a:solidFill>
              <a:latin typeface="Comic Sans MS" pitchFamily="66" charset="0"/>
            </a:endParaRPr>
          </a:p>
        </p:txBody>
      </p:sp>
      <p:sp>
        <p:nvSpPr>
          <p:cNvPr id="115714" name="Espaço Reservado para Conteúdo 2"/>
          <p:cNvSpPr>
            <a:spLocks noGrp="1"/>
          </p:cNvSpPr>
          <p:nvPr>
            <p:ph idx="1"/>
          </p:nvPr>
        </p:nvSpPr>
        <p:spPr/>
        <p:txBody>
          <a:bodyPr/>
          <a:lstStyle/>
          <a:p>
            <a:pPr marL="457200" indent="-457200">
              <a:buFontTx/>
              <a:buAutoNum type="arabicPeriod"/>
            </a:pPr>
            <a:r>
              <a:rPr lang="fr-FR" altLang="fr-FR" sz="2000" smtClean="0">
                <a:latin typeface="Comic Sans MS" pitchFamily="66" charset="0"/>
              </a:rPr>
              <a:t>Les emballages de petite taille (surface du panneau principal </a:t>
            </a:r>
            <a:r>
              <a:rPr lang="fr-FR" altLang="fr-FR" sz="2000" b="1" smtClean="0">
                <a:solidFill>
                  <a:srgbClr val="FF0000"/>
                </a:solidFill>
                <a:latin typeface="Comic Sans MS" pitchFamily="66" charset="0"/>
              </a:rPr>
              <a:t>inférieure à  10 cm²</a:t>
            </a:r>
            <a:r>
              <a:rPr lang="fr-FR" altLang="fr-FR" sz="2000" smtClean="0">
                <a:latin typeface="Comic Sans MS" pitchFamily="66" charset="0"/>
              </a:rPr>
              <a:t>) sont dispensés de mentionner toutes les indications des Informations Obligatoires.</a:t>
            </a:r>
          </a:p>
          <a:p>
            <a:pPr marL="457200" indent="-457200">
              <a:buFontTx/>
              <a:buNone/>
            </a:pPr>
            <a:endParaRPr lang="fr-FR" altLang="fr-FR" sz="2000" smtClean="0">
              <a:latin typeface="Comic Sans MS" pitchFamily="66" charset="0"/>
            </a:endParaRPr>
          </a:p>
          <a:p>
            <a:pPr marL="457200" indent="-457200">
              <a:buFontTx/>
              <a:buNone/>
            </a:pPr>
            <a:r>
              <a:rPr lang="fr-FR" altLang="fr-FR" sz="2000" smtClean="0">
                <a:latin typeface="Comic Sans MS" pitchFamily="66" charset="0"/>
              </a:rPr>
              <a:t>            1.1. Ils doivent afficher au minimum :</a:t>
            </a:r>
          </a:p>
          <a:p>
            <a:pPr marL="457200" indent="-457200">
              <a:buFontTx/>
              <a:buNone/>
            </a:pPr>
            <a:r>
              <a:rPr lang="fr-FR" altLang="fr-FR" sz="2000" smtClean="0">
                <a:latin typeface="Comic Sans MS" pitchFamily="66" charset="0"/>
              </a:rPr>
              <a:t>                  </a:t>
            </a:r>
            <a:r>
              <a:rPr lang="fr-FR" altLang="fr-FR" sz="2000" b="1" smtClean="0">
                <a:solidFill>
                  <a:schemeClr val="accent2"/>
                </a:solidFill>
                <a:latin typeface="Comic Sans MS" pitchFamily="66" charset="0"/>
              </a:rPr>
              <a:t>la dénomination de vente</a:t>
            </a:r>
          </a:p>
          <a:p>
            <a:pPr marL="457200" indent="-457200">
              <a:buFontTx/>
              <a:buNone/>
            </a:pPr>
            <a:r>
              <a:rPr lang="fr-FR" altLang="fr-FR" sz="2000" b="1" smtClean="0">
                <a:solidFill>
                  <a:schemeClr val="accent2"/>
                </a:solidFill>
                <a:latin typeface="Comic Sans MS" pitchFamily="66" charset="0"/>
              </a:rPr>
              <a:t>            la marque du produit</a:t>
            </a:r>
          </a:p>
          <a:p>
            <a:pPr marL="457200" indent="-457200">
              <a:buFontTx/>
              <a:buNone/>
            </a:pPr>
            <a:r>
              <a:rPr lang="fr-FR" altLang="fr-FR" sz="2000" b="1" smtClean="0">
                <a:solidFill>
                  <a:schemeClr val="accent2"/>
                </a:solidFill>
                <a:latin typeface="Comic Sans MS" pitchFamily="66" charset="0"/>
              </a:rPr>
              <a:t>        </a:t>
            </a:r>
            <a:r>
              <a:rPr lang="fr-FR" altLang="fr-FR" sz="2000" smtClean="0">
                <a:solidFill>
                  <a:srgbClr val="000000"/>
                </a:solidFill>
                <a:latin typeface="Comic Sans MS" pitchFamily="66" charset="0"/>
              </a:rPr>
              <a:t>1.2. </a:t>
            </a:r>
            <a:r>
              <a:rPr lang="fr-FR" altLang="fr-FR" sz="2000" smtClean="0">
                <a:latin typeface="Comic Sans MS" pitchFamily="66" charset="0"/>
              </a:rPr>
              <a:t>L’emballage qui contient les petites unités devra présenter la totalité des informations obligatoires requises.</a:t>
            </a:r>
          </a:p>
          <a:p>
            <a:pPr marL="457200" indent="-457200">
              <a:buFontTx/>
              <a:buNone/>
            </a:pPr>
            <a:endParaRPr lang="fr-FR" altLang="fr-FR" sz="1400" smtClean="0">
              <a:latin typeface="Comic Sans MS" pitchFamily="66" charset="0"/>
            </a:endParaRPr>
          </a:p>
          <a:p>
            <a:pPr marL="457200" indent="-457200"/>
            <a:endParaRPr lang="fr-FR" altLang="fr-FR" smtClean="0"/>
          </a:p>
        </p:txBody>
      </p:sp>
      <p:pic>
        <p:nvPicPr>
          <p:cNvPr id="115715" name="Picture 27" descr="barrado.jpg"/>
          <p:cNvPicPr>
            <a:picLocks noChangeAspect="1"/>
          </p:cNvPicPr>
          <p:nvPr/>
        </p:nvPicPr>
        <p:blipFill>
          <a:blip r:embed="rId2"/>
          <a:srcRect/>
          <a:stretch>
            <a:fillRect/>
          </a:stretch>
        </p:blipFill>
        <p:spPr bwMode="auto">
          <a:xfrm>
            <a:off x="0" y="5949950"/>
            <a:ext cx="918845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ítulo 1"/>
          <p:cNvSpPr>
            <a:spLocks noGrp="1"/>
          </p:cNvSpPr>
          <p:nvPr>
            <p:ph type="title"/>
          </p:nvPr>
        </p:nvSpPr>
        <p:spPr>
          <a:xfrm>
            <a:off x="0" y="53975"/>
            <a:ext cx="9144000" cy="1214438"/>
          </a:xfrm>
        </p:spPr>
        <p:txBody>
          <a:bodyPr/>
          <a:lstStyle/>
          <a:p>
            <a:r>
              <a:rPr lang="fr-FR" altLang="fr-FR" sz="2800" b="1" smtClean="0">
                <a:solidFill>
                  <a:schemeClr val="accent2"/>
                </a:solidFill>
                <a:latin typeface="Comic Sans MS" pitchFamily="66" charset="0"/>
              </a:rPr>
              <a:t>Fromages (Points principaux)</a:t>
            </a:r>
            <a:r>
              <a:rPr lang="fr-FR" altLang="fr-FR" sz="2400" b="1" smtClean="0">
                <a:solidFill>
                  <a:schemeClr val="accent2"/>
                </a:solidFill>
                <a:latin typeface="Comic Sans MS" pitchFamily="66" charset="0"/>
              </a:rPr>
              <a:t/>
            </a:r>
            <a:br>
              <a:rPr lang="fr-FR" altLang="fr-FR" sz="2400" b="1" smtClean="0">
                <a:solidFill>
                  <a:schemeClr val="accent2"/>
                </a:solidFill>
                <a:latin typeface="Comic Sans MS" pitchFamily="66" charset="0"/>
              </a:rPr>
            </a:br>
            <a:r>
              <a:rPr lang="fr-FR" altLang="fr-FR" sz="1400" b="1" smtClean="0">
                <a:solidFill>
                  <a:schemeClr val="accent2"/>
                </a:solidFill>
                <a:latin typeface="Comic Sans MS" pitchFamily="66" charset="0"/>
              </a:rPr>
              <a:t>(Règlement Technique sur l’Identité et la Qualité des Fromages – Généralités, Décret MA146/96)</a:t>
            </a:r>
            <a:r>
              <a:rPr lang="fr-FR" altLang="fr-FR" sz="1400" smtClean="0">
                <a:solidFill>
                  <a:schemeClr val="accent2"/>
                </a:solidFill>
                <a:latin typeface="Comic Sans MS" pitchFamily="66" charset="0"/>
              </a:rPr>
              <a:t> </a:t>
            </a:r>
            <a:br>
              <a:rPr lang="fr-FR" altLang="fr-FR" sz="1400" smtClean="0">
                <a:solidFill>
                  <a:schemeClr val="accent2"/>
                </a:solidFill>
                <a:latin typeface="Comic Sans MS" pitchFamily="66" charset="0"/>
              </a:rPr>
            </a:br>
            <a:r>
              <a:rPr lang="fr-FR" altLang="fr-FR" sz="1400" smtClean="0">
                <a:solidFill>
                  <a:schemeClr val="accent2"/>
                </a:solidFill>
                <a:latin typeface="Comic Sans MS" pitchFamily="66" charset="0"/>
              </a:rPr>
              <a:t>                                                       </a:t>
            </a:r>
            <a:r>
              <a:rPr lang="fr-FR" altLang="fr-FR" sz="1800" b="1" smtClean="0">
                <a:solidFill>
                  <a:srgbClr val="FF0000"/>
                </a:solidFill>
                <a:latin typeface="Comic Sans MS" pitchFamily="66" charset="0"/>
              </a:rPr>
              <a:t>CLASSIFICATION</a:t>
            </a:r>
            <a:endParaRPr lang="fr-FR" altLang="fr-FR" sz="1800" b="1" smtClean="0">
              <a:solidFill>
                <a:srgbClr val="FF0000"/>
              </a:solidFill>
            </a:endParaRPr>
          </a:p>
        </p:txBody>
      </p:sp>
      <p:sp>
        <p:nvSpPr>
          <p:cNvPr id="116738" name="Espaço Reservado para Texto 2"/>
          <p:cNvSpPr>
            <a:spLocks noGrp="1"/>
          </p:cNvSpPr>
          <p:nvPr>
            <p:ph type="body" idx="1"/>
          </p:nvPr>
        </p:nvSpPr>
        <p:spPr>
          <a:xfrm>
            <a:off x="179388" y="1052513"/>
            <a:ext cx="4318000" cy="639762"/>
          </a:xfrm>
        </p:spPr>
        <p:txBody>
          <a:bodyPr/>
          <a:lstStyle/>
          <a:p>
            <a:pPr algn="ctr"/>
            <a:r>
              <a:rPr lang="pt-BR" altLang="fr-FR" smtClean="0">
                <a:latin typeface="Comic Sans MS" pitchFamily="66" charset="0"/>
              </a:rPr>
              <a:t>Matières grasses dans les éléments solides totaux</a:t>
            </a:r>
          </a:p>
        </p:txBody>
      </p:sp>
      <p:sp>
        <p:nvSpPr>
          <p:cNvPr id="116739" name="Espaço Reservado para Conteúdo 3"/>
          <p:cNvSpPr>
            <a:spLocks noGrp="1"/>
          </p:cNvSpPr>
          <p:nvPr>
            <p:ph sz="half" idx="2"/>
          </p:nvPr>
        </p:nvSpPr>
        <p:spPr>
          <a:xfrm>
            <a:off x="179388" y="1916113"/>
            <a:ext cx="4464050" cy="3951287"/>
          </a:xfrm>
        </p:spPr>
        <p:txBody>
          <a:bodyPr/>
          <a:lstStyle/>
          <a:p>
            <a:r>
              <a:rPr lang="fr-FR" altLang="fr-FR" sz="2000" b="1" smtClean="0">
                <a:solidFill>
                  <a:schemeClr val="accent2"/>
                </a:solidFill>
                <a:latin typeface="Comic Sans MS" pitchFamily="66" charset="0"/>
              </a:rPr>
              <a:t>Extra gras ou double crème : </a:t>
            </a:r>
            <a:r>
              <a:rPr lang="fr-FR" altLang="fr-FR" sz="2000" b="1" smtClean="0">
                <a:latin typeface="Comic Sans MS" pitchFamily="66" charset="0"/>
              </a:rPr>
              <a:t>min. 60 %</a:t>
            </a:r>
          </a:p>
          <a:p>
            <a:pPr>
              <a:buFontTx/>
              <a:buNone/>
            </a:pPr>
            <a:endParaRPr lang="fr-FR" altLang="fr-FR" sz="2000" smtClean="0">
              <a:latin typeface="Comic Sans MS" pitchFamily="66" charset="0"/>
            </a:endParaRPr>
          </a:p>
          <a:p>
            <a:r>
              <a:rPr lang="fr-FR" altLang="fr-FR" sz="2000" b="1" smtClean="0">
                <a:solidFill>
                  <a:schemeClr val="accent2"/>
                </a:solidFill>
                <a:latin typeface="Comic Sans MS" pitchFamily="66" charset="0"/>
              </a:rPr>
              <a:t>Gras : </a:t>
            </a:r>
            <a:r>
              <a:rPr lang="fr-FR" altLang="fr-FR" sz="2000" smtClean="0">
                <a:latin typeface="Comic Sans MS" pitchFamily="66" charset="0"/>
              </a:rPr>
              <a:t>entre </a:t>
            </a:r>
            <a:r>
              <a:rPr lang="fr-FR" altLang="fr-FR" sz="2000" b="1" smtClean="0">
                <a:latin typeface="Comic Sans MS" pitchFamily="66" charset="0"/>
              </a:rPr>
              <a:t>45,0 </a:t>
            </a:r>
            <a:r>
              <a:rPr lang="fr-FR" altLang="fr-FR" sz="2000" smtClean="0">
                <a:latin typeface="Comic Sans MS" pitchFamily="66" charset="0"/>
              </a:rPr>
              <a:t>et</a:t>
            </a:r>
            <a:r>
              <a:rPr lang="fr-FR" altLang="fr-FR" sz="2000" b="1" smtClean="0">
                <a:latin typeface="Comic Sans MS" pitchFamily="66" charset="0"/>
              </a:rPr>
              <a:t> 59,9 %</a:t>
            </a:r>
          </a:p>
          <a:p>
            <a:pPr>
              <a:buFontTx/>
              <a:buNone/>
            </a:pPr>
            <a:endParaRPr lang="fr-FR" altLang="fr-FR" sz="2000" smtClean="0">
              <a:latin typeface="Comic Sans MS" pitchFamily="66" charset="0"/>
            </a:endParaRPr>
          </a:p>
          <a:p>
            <a:r>
              <a:rPr lang="fr-FR" altLang="fr-FR" sz="2000" b="1" smtClean="0">
                <a:solidFill>
                  <a:schemeClr val="accent2"/>
                </a:solidFill>
                <a:latin typeface="Comic Sans MS" pitchFamily="66" charset="0"/>
              </a:rPr>
              <a:t>Demi-gras :</a:t>
            </a:r>
            <a:r>
              <a:rPr lang="fr-FR" altLang="fr-FR" sz="2000" smtClean="0">
                <a:latin typeface="Comic Sans MS" pitchFamily="66" charset="0"/>
              </a:rPr>
              <a:t> entre </a:t>
            </a:r>
            <a:r>
              <a:rPr lang="fr-FR" altLang="fr-FR" sz="2000" b="1" smtClean="0">
                <a:latin typeface="Comic Sans MS" pitchFamily="66" charset="0"/>
              </a:rPr>
              <a:t>25,0 </a:t>
            </a:r>
            <a:r>
              <a:rPr lang="fr-FR" altLang="fr-FR" sz="2000" smtClean="0">
                <a:latin typeface="Comic Sans MS" pitchFamily="66" charset="0"/>
              </a:rPr>
              <a:t>et </a:t>
            </a:r>
            <a:r>
              <a:rPr lang="fr-FR" altLang="fr-FR" sz="2000" b="1" smtClean="0">
                <a:latin typeface="Comic Sans MS" pitchFamily="66" charset="0"/>
              </a:rPr>
              <a:t>44,9%</a:t>
            </a:r>
          </a:p>
          <a:p>
            <a:pPr>
              <a:buFontTx/>
              <a:buNone/>
            </a:pPr>
            <a:endParaRPr lang="fr-FR" altLang="fr-FR" sz="2000" smtClean="0">
              <a:latin typeface="Comic Sans MS" pitchFamily="66" charset="0"/>
            </a:endParaRPr>
          </a:p>
          <a:p>
            <a:r>
              <a:rPr lang="fr-FR" altLang="fr-FR" sz="2000" b="1" smtClean="0">
                <a:solidFill>
                  <a:schemeClr val="accent2"/>
                </a:solidFill>
                <a:latin typeface="Comic Sans MS" pitchFamily="66" charset="0"/>
              </a:rPr>
              <a:t>Maigre :</a:t>
            </a:r>
            <a:r>
              <a:rPr lang="fr-FR" altLang="fr-FR" sz="2000" smtClean="0">
                <a:latin typeface="Comic Sans MS" pitchFamily="66" charset="0"/>
              </a:rPr>
              <a:t> entre </a:t>
            </a:r>
            <a:r>
              <a:rPr lang="fr-FR" altLang="fr-FR" sz="2000" b="1" smtClean="0">
                <a:latin typeface="Comic Sans MS" pitchFamily="66" charset="0"/>
              </a:rPr>
              <a:t>10,0 </a:t>
            </a:r>
            <a:r>
              <a:rPr lang="fr-FR" altLang="fr-FR" sz="2000" smtClean="0">
                <a:latin typeface="Comic Sans MS" pitchFamily="66" charset="0"/>
              </a:rPr>
              <a:t>et </a:t>
            </a:r>
            <a:r>
              <a:rPr lang="fr-FR" altLang="fr-FR" sz="2000" b="1" smtClean="0">
                <a:latin typeface="Comic Sans MS" pitchFamily="66" charset="0"/>
              </a:rPr>
              <a:t>24,9 %</a:t>
            </a:r>
          </a:p>
          <a:p>
            <a:endParaRPr lang="fr-FR" altLang="fr-FR" sz="2000" smtClean="0">
              <a:latin typeface="Comic Sans MS" pitchFamily="66" charset="0"/>
            </a:endParaRPr>
          </a:p>
          <a:p>
            <a:r>
              <a:rPr lang="fr-FR" altLang="fr-FR" sz="2000" b="1" smtClean="0">
                <a:solidFill>
                  <a:schemeClr val="accent2"/>
                </a:solidFill>
                <a:latin typeface="Comic Sans MS" pitchFamily="66" charset="0"/>
              </a:rPr>
              <a:t>Écrémé : </a:t>
            </a:r>
            <a:r>
              <a:rPr lang="fr-FR" altLang="fr-FR" sz="2000" smtClean="0">
                <a:latin typeface="Comic Sans MS" pitchFamily="66" charset="0"/>
              </a:rPr>
              <a:t>moins de </a:t>
            </a:r>
            <a:r>
              <a:rPr lang="fr-FR" altLang="fr-FR" sz="2000" b="1" smtClean="0">
                <a:latin typeface="Comic Sans MS" pitchFamily="66" charset="0"/>
              </a:rPr>
              <a:t>10,0 %</a:t>
            </a:r>
          </a:p>
        </p:txBody>
      </p:sp>
      <p:sp>
        <p:nvSpPr>
          <p:cNvPr id="116740" name="Espaço Reservado para Texto 4"/>
          <p:cNvSpPr>
            <a:spLocks noGrp="1"/>
          </p:cNvSpPr>
          <p:nvPr>
            <p:ph type="body" sz="quarter" idx="3"/>
          </p:nvPr>
        </p:nvSpPr>
        <p:spPr>
          <a:xfrm>
            <a:off x="4643438" y="1125538"/>
            <a:ext cx="4041775" cy="638175"/>
          </a:xfrm>
        </p:spPr>
        <p:txBody>
          <a:bodyPr/>
          <a:lstStyle/>
          <a:p>
            <a:pPr algn="ctr"/>
            <a:r>
              <a:rPr lang="pt-BR" altLang="fr-FR" smtClean="0">
                <a:latin typeface="Comic Sans MS" pitchFamily="66" charset="0"/>
              </a:rPr>
              <a:t>Humidité</a:t>
            </a:r>
          </a:p>
        </p:txBody>
      </p:sp>
      <p:sp>
        <p:nvSpPr>
          <p:cNvPr id="116741" name="Espaço Reservado para Conteúdo 5"/>
          <p:cNvSpPr>
            <a:spLocks noGrp="1"/>
          </p:cNvSpPr>
          <p:nvPr>
            <p:ph sz="quarter" idx="4"/>
          </p:nvPr>
        </p:nvSpPr>
        <p:spPr>
          <a:xfrm>
            <a:off x="4500563" y="1916113"/>
            <a:ext cx="4464050" cy="3951287"/>
          </a:xfrm>
        </p:spPr>
        <p:txBody>
          <a:bodyPr/>
          <a:lstStyle/>
          <a:p>
            <a:r>
              <a:rPr lang="fr-FR" altLang="fr-FR" sz="2000" b="1" smtClean="0">
                <a:solidFill>
                  <a:schemeClr val="accent2"/>
                </a:solidFill>
                <a:latin typeface="Comic Sans MS" pitchFamily="66" charset="0"/>
              </a:rPr>
              <a:t>Humidité faible </a:t>
            </a:r>
            <a:r>
              <a:rPr lang="fr-FR" altLang="fr-FR" sz="1600" smtClean="0">
                <a:latin typeface="Comic Sans MS" pitchFamily="66" charset="0"/>
              </a:rPr>
              <a:t>(fromages à pâte dure) </a:t>
            </a:r>
            <a:r>
              <a:rPr lang="fr-FR" altLang="fr-FR" sz="2000" smtClean="0">
                <a:latin typeface="Comic Sans MS" pitchFamily="66" charset="0"/>
              </a:rPr>
              <a:t>: jusqu’à </a:t>
            </a:r>
            <a:r>
              <a:rPr lang="fr-FR" altLang="fr-FR" sz="2000" b="1" smtClean="0">
                <a:latin typeface="Comic Sans MS" pitchFamily="66" charset="0"/>
              </a:rPr>
              <a:t>35,9 %</a:t>
            </a:r>
          </a:p>
          <a:p>
            <a:r>
              <a:rPr lang="fr-FR" altLang="fr-FR" sz="2000" b="1" smtClean="0">
                <a:solidFill>
                  <a:schemeClr val="accent2"/>
                </a:solidFill>
                <a:latin typeface="Comic Sans MS" pitchFamily="66" charset="0"/>
              </a:rPr>
              <a:t>Humidité moyenne </a:t>
            </a:r>
            <a:r>
              <a:rPr lang="fr-FR" altLang="fr-FR" sz="1600" smtClean="0">
                <a:latin typeface="Comic Sans MS" pitchFamily="66" charset="0"/>
              </a:rPr>
              <a:t>(fromage à pâte mi-dure) </a:t>
            </a:r>
            <a:r>
              <a:rPr lang="fr-FR" altLang="fr-FR" sz="2000" smtClean="0">
                <a:latin typeface="Comic Sans MS" pitchFamily="66" charset="0"/>
              </a:rPr>
              <a:t>: entre </a:t>
            </a:r>
            <a:r>
              <a:rPr lang="fr-FR" altLang="fr-FR" sz="2000" b="1" smtClean="0">
                <a:latin typeface="Comic Sans MS" pitchFamily="66" charset="0"/>
              </a:rPr>
              <a:t>36,0 </a:t>
            </a:r>
            <a:r>
              <a:rPr lang="fr-FR" altLang="fr-FR" sz="2000" smtClean="0">
                <a:latin typeface="Comic Sans MS" pitchFamily="66" charset="0"/>
              </a:rPr>
              <a:t>et</a:t>
            </a:r>
            <a:r>
              <a:rPr lang="fr-FR" altLang="fr-FR" sz="2000" b="1" smtClean="0">
                <a:latin typeface="Comic Sans MS" pitchFamily="66" charset="0"/>
              </a:rPr>
              <a:t> 45,9 %</a:t>
            </a:r>
          </a:p>
          <a:p>
            <a:r>
              <a:rPr lang="fr-FR" altLang="fr-FR" sz="2000" b="1" smtClean="0">
                <a:solidFill>
                  <a:schemeClr val="accent2"/>
                </a:solidFill>
                <a:latin typeface="Comic Sans MS" pitchFamily="66" charset="0"/>
              </a:rPr>
              <a:t>Humidité élevée </a:t>
            </a:r>
            <a:r>
              <a:rPr lang="fr-FR" altLang="fr-FR" sz="1600" smtClean="0">
                <a:latin typeface="Comic Sans MS" pitchFamily="66" charset="0"/>
              </a:rPr>
              <a:t>(fromages à pâte fraîche ou moelleuse) </a:t>
            </a:r>
            <a:r>
              <a:rPr lang="fr-FR" altLang="fr-FR" sz="2000" smtClean="0">
                <a:latin typeface="Comic Sans MS" pitchFamily="66" charset="0"/>
              </a:rPr>
              <a:t>: entre </a:t>
            </a:r>
            <a:r>
              <a:rPr lang="fr-FR" altLang="fr-FR" sz="2000" b="1" smtClean="0">
                <a:latin typeface="Comic Sans MS" pitchFamily="66" charset="0"/>
              </a:rPr>
              <a:t>46,0 </a:t>
            </a:r>
            <a:r>
              <a:rPr lang="fr-FR" altLang="fr-FR" sz="2000" smtClean="0">
                <a:latin typeface="Comic Sans MS" pitchFamily="66" charset="0"/>
              </a:rPr>
              <a:t>et</a:t>
            </a:r>
            <a:r>
              <a:rPr lang="fr-FR" altLang="fr-FR" sz="2000" b="1" smtClean="0">
                <a:latin typeface="Comic Sans MS" pitchFamily="66" charset="0"/>
              </a:rPr>
              <a:t> 54,9 %</a:t>
            </a:r>
          </a:p>
          <a:p>
            <a:r>
              <a:rPr lang="fr-FR" altLang="fr-FR" sz="2000" b="1" smtClean="0">
                <a:solidFill>
                  <a:schemeClr val="accent2"/>
                </a:solidFill>
                <a:latin typeface="Comic Sans MS" pitchFamily="66" charset="0"/>
              </a:rPr>
              <a:t>Humidité très élevée </a:t>
            </a:r>
            <a:r>
              <a:rPr lang="fr-FR" altLang="fr-FR" sz="1600" smtClean="0">
                <a:latin typeface="Comic Sans MS" pitchFamily="66" charset="0"/>
              </a:rPr>
              <a:t>(fromages à pâte fraîche ou molle) </a:t>
            </a:r>
            <a:r>
              <a:rPr lang="fr-FR" altLang="fr-FR" sz="2000" smtClean="0">
                <a:latin typeface="Comic Sans MS" pitchFamily="66" charset="0"/>
              </a:rPr>
              <a:t>: non inférieure à </a:t>
            </a:r>
            <a:r>
              <a:rPr lang="fr-FR" altLang="fr-FR" sz="2000" b="1" smtClean="0">
                <a:latin typeface="Comic Sans MS" pitchFamily="66" charset="0"/>
              </a:rPr>
              <a:t>55 % </a:t>
            </a:r>
          </a:p>
        </p:txBody>
      </p:sp>
      <p:pic>
        <p:nvPicPr>
          <p:cNvPr id="116742"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ítulo 1"/>
          <p:cNvSpPr>
            <a:spLocks noGrp="1"/>
          </p:cNvSpPr>
          <p:nvPr>
            <p:ph type="title"/>
          </p:nvPr>
        </p:nvSpPr>
        <p:spPr>
          <a:xfrm>
            <a:off x="179388" y="274638"/>
            <a:ext cx="8856662" cy="1143000"/>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fr-FR" altLang="fr-FR" sz="1400" b="1" smtClean="0">
                <a:solidFill>
                  <a:schemeClr val="accent2"/>
                </a:solidFill>
                <a:latin typeface="Comic Sans MS" pitchFamily="66" charset="0"/>
              </a:rPr>
              <a:t>(Règlement Technique sur l’Identité et la Qualité des Fromages – Généralités, Décret MA146/96)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17762" name="Espaço Reservado para Texto 2"/>
          <p:cNvSpPr>
            <a:spLocks noGrp="1"/>
          </p:cNvSpPr>
          <p:nvPr>
            <p:ph type="body" idx="1"/>
          </p:nvPr>
        </p:nvSpPr>
        <p:spPr>
          <a:xfrm>
            <a:off x="179388" y="1052513"/>
            <a:ext cx="8569325" cy="639762"/>
          </a:xfrm>
        </p:spPr>
        <p:txBody>
          <a:bodyPr/>
          <a:lstStyle/>
          <a:p>
            <a:pPr algn="ctr"/>
            <a:r>
              <a:rPr lang="fr-FR" altLang="fr-FR" smtClean="0">
                <a:solidFill>
                  <a:srgbClr val="FF0000"/>
                </a:solidFill>
                <a:latin typeface="Comic Sans MS" pitchFamily="66" charset="0"/>
              </a:rPr>
              <a:t>Appellation (dénomination de vente)</a:t>
            </a:r>
          </a:p>
        </p:txBody>
      </p:sp>
      <p:sp>
        <p:nvSpPr>
          <p:cNvPr id="117763" name="Espaço Reservado para Conteúdo 3"/>
          <p:cNvSpPr>
            <a:spLocks noGrp="1"/>
          </p:cNvSpPr>
          <p:nvPr>
            <p:ph sz="half" idx="2"/>
          </p:nvPr>
        </p:nvSpPr>
        <p:spPr>
          <a:xfrm>
            <a:off x="179388" y="1916113"/>
            <a:ext cx="4464050" cy="3951287"/>
          </a:xfrm>
        </p:spPr>
        <p:txBody>
          <a:bodyPr/>
          <a:lstStyle/>
          <a:p>
            <a:r>
              <a:rPr lang="fr-FR" altLang="fr-FR" sz="2000" smtClean="0"/>
              <a:t>Tous les produits dénommés</a:t>
            </a:r>
          </a:p>
          <a:p>
            <a:pPr>
              <a:buFontTx/>
              <a:buNone/>
            </a:pPr>
            <a:r>
              <a:rPr lang="fr-FR" altLang="fr-FR" sz="2000" smtClean="0"/>
              <a:t>      FROMAGES devront inclure le nom de la variété correspondante, dès lors qu’ils respectent les caractéristiques de la variété auxquels ils se rapportent, spécifiées par une norme individuelle.</a:t>
            </a:r>
          </a:p>
          <a:p>
            <a:r>
              <a:rPr lang="fr-FR" altLang="fr-FR" sz="2000" smtClean="0"/>
              <a:t>Le nom pourra être accompagné des dénominations établies par la classification.</a:t>
            </a:r>
          </a:p>
          <a:p>
            <a:endParaRPr lang="fr-FR" altLang="fr-FR" sz="2000" b="1" smtClean="0">
              <a:latin typeface="Comic Sans MS" pitchFamily="66" charset="0"/>
            </a:endParaRPr>
          </a:p>
        </p:txBody>
      </p:sp>
      <p:sp>
        <p:nvSpPr>
          <p:cNvPr id="117764" name="Espaço Reservado para Conteúdo 5"/>
          <p:cNvSpPr>
            <a:spLocks noGrp="1"/>
          </p:cNvSpPr>
          <p:nvPr>
            <p:ph sz="quarter" idx="4"/>
          </p:nvPr>
        </p:nvSpPr>
        <p:spPr>
          <a:xfrm>
            <a:off x="4500563" y="1916113"/>
            <a:ext cx="4464050" cy="3951287"/>
          </a:xfrm>
        </p:spPr>
        <p:txBody>
          <a:bodyPr/>
          <a:lstStyle/>
          <a:p>
            <a:r>
              <a:rPr lang="pt-BR" altLang="fr-FR" sz="2000" b="1" smtClean="0">
                <a:latin typeface="Comic Sans MS" pitchFamily="66" charset="0"/>
              </a:rPr>
              <a:t>Exemples :</a:t>
            </a:r>
          </a:p>
          <a:p>
            <a:pPr>
              <a:buFontTx/>
              <a:buNone/>
            </a:pPr>
            <a:r>
              <a:rPr lang="pt-BR" altLang="fr-FR" sz="2000" b="1" smtClean="0">
                <a:latin typeface="Comic Sans MS" pitchFamily="66" charset="0"/>
              </a:rPr>
              <a:t>   Fromage Roquefort</a:t>
            </a:r>
          </a:p>
          <a:p>
            <a:pPr>
              <a:buFontTx/>
              <a:buNone/>
            </a:pPr>
            <a:endParaRPr lang="pt-BR" altLang="fr-FR" sz="2000" b="1" smtClean="0">
              <a:latin typeface="Comic Sans MS" pitchFamily="66" charset="0"/>
            </a:endParaRPr>
          </a:p>
          <a:p>
            <a:pPr>
              <a:buFontTx/>
              <a:buNone/>
            </a:pPr>
            <a:endParaRPr lang="pt-BR" altLang="fr-FR" sz="2000" b="1" smtClean="0">
              <a:latin typeface="Comic Sans MS" pitchFamily="66" charset="0"/>
            </a:endParaRPr>
          </a:p>
          <a:p>
            <a:pPr>
              <a:buFontTx/>
              <a:buNone/>
            </a:pPr>
            <a:endParaRPr lang="pt-BR" altLang="fr-FR" sz="2000" b="1" smtClean="0">
              <a:latin typeface="Comic Sans MS" pitchFamily="66" charset="0"/>
            </a:endParaRPr>
          </a:p>
          <a:p>
            <a:pPr>
              <a:buFontTx/>
              <a:buNone/>
            </a:pPr>
            <a:endParaRPr lang="pt-BR" altLang="fr-FR" sz="2000" b="1" smtClean="0">
              <a:latin typeface="Comic Sans MS" pitchFamily="66" charset="0"/>
            </a:endParaRPr>
          </a:p>
          <a:p>
            <a:pPr>
              <a:buFontTx/>
              <a:buNone/>
            </a:pPr>
            <a:r>
              <a:rPr lang="pt-BR" altLang="fr-FR" sz="2000" b="1" smtClean="0">
                <a:latin typeface="Comic Sans MS" pitchFamily="66" charset="0"/>
              </a:rPr>
              <a:t>  Fromage gras affiné</a:t>
            </a:r>
          </a:p>
        </p:txBody>
      </p:sp>
      <p:pic>
        <p:nvPicPr>
          <p:cNvPr id="117765"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ítulo 1"/>
          <p:cNvSpPr>
            <a:spLocks noGrp="1"/>
          </p:cNvSpPr>
          <p:nvPr>
            <p:ph type="title"/>
          </p:nvPr>
        </p:nvSpPr>
        <p:spPr>
          <a:xfrm>
            <a:off x="0" y="265113"/>
            <a:ext cx="9144000" cy="1076325"/>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pt-BR" altLang="fr-FR" sz="1400" b="1" smtClean="0">
                <a:solidFill>
                  <a:schemeClr val="accent2"/>
                </a:solidFill>
                <a:latin typeface="Comic Sans MS" pitchFamily="66" charset="0"/>
              </a:rPr>
              <a:t>(</a:t>
            </a:r>
            <a:r>
              <a:rPr lang="fr-FR" altLang="fr-FR" sz="1400" b="1" smtClean="0">
                <a:solidFill>
                  <a:schemeClr val="accent2"/>
                </a:solidFill>
                <a:latin typeface="Comic Sans MS" pitchFamily="66" charset="0"/>
              </a:rPr>
              <a:t>Règlement Technique sur l’Identité et la Qualité des Fromages – Généralités, Décret </a:t>
            </a:r>
            <a:r>
              <a:rPr lang="pt-BR" altLang="fr-FR" sz="1400" b="1" smtClean="0">
                <a:solidFill>
                  <a:schemeClr val="accent2"/>
                </a:solidFill>
                <a:latin typeface="Comic Sans MS" pitchFamily="66" charset="0"/>
              </a:rPr>
              <a:t>MA 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18786" name="Espaço Reservado para Texto 2"/>
          <p:cNvSpPr>
            <a:spLocks noGrp="1"/>
          </p:cNvSpPr>
          <p:nvPr>
            <p:ph type="body" idx="1"/>
          </p:nvPr>
        </p:nvSpPr>
        <p:spPr>
          <a:xfrm>
            <a:off x="179388" y="1125538"/>
            <a:ext cx="8569325" cy="358775"/>
          </a:xfrm>
        </p:spPr>
        <p:txBody>
          <a:bodyPr/>
          <a:lstStyle/>
          <a:p>
            <a:pPr algn="ctr"/>
            <a:r>
              <a:rPr lang="pt-BR" altLang="fr-FR" smtClean="0">
                <a:solidFill>
                  <a:srgbClr val="FF0000"/>
                </a:solidFill>
                <a:latin typeface="Comic Sans MS" pitchFamily="66" charset="0"/>
              </a:rPr>
              <a:t>COMPOSITION ET OBLIGATIONS</a:t>
            </a:r>
          </a:p>
        </p:txBody>
      </p:sp>
      <p:sp>
        <p:nvSpPr>
          <p:cNvPr id="118787" name="Espaço Reservado para Conteúdo 3"/>
          <p:cNvSpPr>
            <a:spLocks noGrp="1"/>
          </p:cNvSpPr>
          <p:nvPr>
            <p:ph sz="half" idx="2"/>
          </p:nvPr>
        </p:nvSpPr>
        <p:spPr>
          <a:xfrm>
            <a:off x="179388" y="1341438"/>
            <a:ext cx="4464050" cy="4310062"/>
          </a:xfrm>
        </p:spPr>
        <p:txBody>
          <a:bodyPr/>
          <a:lstStyle/>
          <a:p>
            <a:pPr>
              <a:buFontTx/>
              <a:buNone/>
            </a:pPr>
            <a:endParaRPr lang="pt-BR" altLang="fr-FR" sz="1100" smtClean="0"/>
          </a:p>
          <a:p>
            <a:r>
              <a:rPr lang="fr-FR" altLang="fr-FR" sz="2000" b="1" smtClean="0">
                <a:solidFill>
                  <a:schemeClr val="accent2"/>
                </a:solidFill>
                <a:latin typeface="Comic Sans MS" pitchFamily="66" charset="0"/>
              </a:rPr>
              <a:t>Ingrédients obligatoires :</a:t>
            </a:r>
          </a:p>
          <a:p>
            <a:pPr>
              <a:buFontTx/>
              <a:buNone/>
            </a:pPr>
            <a:r>
              <a:rPr lang="fr-FR" altLang="fr-FR" sz="1100" smtClean="0"/>
              <a:t>         </a:t>
            </a:r>
          </a:p>
          <a:p>
            <a:pPr>
              <a:buFontTx/>
              <a:buNone/>
            </a:pPr>
            <a:r>
              <a:rPr lang="fr-FR" altLang="fr-FR" sz="1800" b="1" smtClean="0">
                <a:latin typeface="Comic Sans MS" pitchFamily="66" charset="0"/>
              </a:rPr>
              <a:t>    Lait et/ou Lait reconstitué (entier), demi-écrémé, écrémé et/ou lactosérum</a:t>
            </a:r>
          </a:p>
          <a:p>
            <a:pPr>
              <a:buFontTx/>
              <a:buNone/>
            </a:pPr>
            <a:r>
              <a:rPr lang="fr-FR" altLang="fr-FR" sz="1400" smtClean="0">
                <a:latin typeface="Comic Sans MS" pitchFamily="66" charset="0"/>
              </a:rPr>
              <a:t>              L’on entend par lait, celui qui provient des espèces bovine, caprine, ovine ou bubaline. En l’absence d’une mention spécifique, il faut comprendre lait de l’espèce bovine.</a:t>
            </a:r>
          </a:p>
          <a:p>
            <a:endParaRPr lang="fr-FR" altLang="fr-FR" sz="1800" smtClean="0">
              <a:latin typeface="Comic Sans MS" pitchFamily="66" charset="0"/>
            </a:endParaRPr>
          </a:p>
          <a:p>
            <a:r>
              <a:rPr lang="fr-FR" altLang="fr-FR" sz="1800" b="1" smtClean="0">
                <a:latin typeface="Comic Sans MS" pitchFamily="66" charset="0"/>
              </a:rPr>
              <a:t>Coagulant approprié </a:t>
            </a:r>
            <a:r>
              <a:rPr lang="fr-FR" altLang="fr-FR" sz="1400" smtClean="0">
                <a:latin typeface="Comic Sans MS" pitchFamily="66" charset="0"/>
              </a:rPr>
              <a:t>(de nature physique et/ou chimique et/ou bactérienne et/ou enzymatique).</a:t>
            </a:r>
          </a:p>
          <a:p>
            <a:endParaRPr lang="fr-FR" altLang="fr-FR" sz="1100" smtClean="0">
              <a:latin typeface="Comic Sans MS" pitchFamily="66" charset="0"/>
            </a:endParaRPr>
          </a:p>
          <a:p>
            <a:endParaRPr lang="fr-FR" altLang="fr-FR" sz="2000" b="1" smtClean="0">
              <a:latin typeface="Comic Sans MS" pitchFamily="66" charset="0"/>
            </a:endParaRPr>
          </a:p>
        </p:txBody>
      </p:sp>
      <p:sp>
        <p:nvSpPr>
          <p:cNvPr id="118788" name="Espaço Reservado para Conteúdo 5"/>
          <p:cNvSpPr>
            <a:spLocks noGrp="1"/>
          </p:cNvSpPr>
          <p:nvPr>
            <p:ph sz="quarter" idx="4"/>
          </p:nvPr>
        </p:nvSpPr>
        <p:spPr>
          <a:xfrm>
            <a:off x="4427538" y="1557338"/>
            <a:ext cx="4392612" cy="4597400"/>
          </a:xfrm>
        </p:spPr>
        <p:txBody>
          <a:bodyPr/>
          <a:lstStyle/>
          <a:p>
            <a:pPr>
              <a:buFontTx/>
              <a:buNone/>
            </a:pPr>
            <a:r>
              <a:rPr lang="fr-FR" altLang="fr-FR" sz="2000" b="1" smtClean="0">
                <a:solidFill>
                  <a:schemeClr val="accent2"/>
                </a:solidFill>
                <a:latin typeface="Comic Sans MS" pitchFamily="66" charset="0"/>
              </a:rPr>
              <a:t>Ingrédients optionnels : </a:t>
            </a:r>
          </a:p>
          <a:p>
            <a:pPr>
              <a:buFontTx/>
              <a:buNone/>
            </a:pPr>
            <a:r>
              <a:rPr lang="fr-FR" altLang="fr-FR" sz="2000" smtClean="0">
                <a:latin typeface="Comic Sans MS" pitchFamily="66" charset="0"/>
              </a:rPr>
              <a:t>    </a:t>
            </a:r>
            <a:r>
              <a:rPr lang="fr-FR" altLang="fr-FR" sz="1800" b="1" smtClean="0">
                <a:latin typeface="Comic Sans MS" pitchFamily="66" charset="0"/>
              </a:rPr>
              <a:t>Cultures de bactéries du lait ou d’autres microorganismes spécifiques, chlorure de sodium, chlorure de calcium, caséine, caséinates, solides provenant du lait, condiments </a:t>
            </a:r>
            <a:r>
              <a:rPr lang="fr-FR" altLang="fr-FR" sz="2000" b="1" smtClean="0">
                <a:solidFill>
                  <a:schemeClr val="accent2"/>
                </a:solidFill>
                <a:latin typeface="Comic Sans MS" pitchFamily="66" charset="0"/>
              </a:rPr>
              <a:t>ou </a:t>
            </a:r>
            <a:r>
              <a:rPr lang="fr-FR" altLang="fr-FR" sz="1800" b="1" smtClean="0">
                <a:solidFill>
                  <a:schemeClr val="accent2"/>
                </a:solidFill>
                <a:latin typeface="Comic Sans MS" pitchFamily="66" charset="0"/>
              </a:rPr>
              <a:t>autres ingrédients optionnels autorisés</a:t>
            </a:r>
          </a:p>
          <a:p>
            <a:pPr>
              <a:buFontTx/>
              <a:buNone/>
            </a:pPr>
            <a:r>
              <a:rPr lang="fr-FR" altLang="fr-FR" sz="1800" b="1" smtClean="0">
                <a:solidFill>
                  <a:schemeClr val="accent2"/>
                </a:solidFill>
                <a:latin typeface="Comic Sans MS" pitchFamily="66" charset="0"/>
              </a:rPr>
              <a:t>    uniquement selon les dispositions prévues explicitement par les normes individuelles relatives à chaque variété de fromage.</a:t>
            </a:r>
          </a:p>
          <a:p>
            <a:endParaRPr lang="fr-FR" altLang="fr-FR" sz="2000" b="1" smtClean="0">
              <a:latin typeface="Comic Sans MS" pitchFamily="66" charset="0"/>
            </a:endParaRPr>
          </a:p>
        </p:txBody>
      </p:sp>
      <p:pic>
        <p:nvPicPr>
          <p:cNvPr id="11878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ítulo 1"/>
          <p:cNvSpPr>
            <a:spLocks noGrp="1"/>
          </p:cNvSpPr>
          <p:nvPr>
            <p:ph type="title"/>
          </p:nvPr>
        </p:nvSpPr>
        <p:spPr>
          <a:xfrm>
            <a:off x="179388" y="269875"/>
            <a:ext cx="8964612" cy="1143000"/>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pt-BR" altLang="fr-FR" sz="1400" b="1" smtClean="0">
                <a:solidFill>
                  <a:schemeClr val="accent2"/>
                </a:solidFill>
                <a:latin typeface="Comic Sans MS" pitchFamily="66" charset="0"/>
              </a:rPr>
              <a:t>(</a:t>
            </a:r>
            <a:r>
              <a:rPr lang="fr-FR" altLang="fr-FR" sz="1400" b="1" smtClean="0">
                <a:solidFill>
                  <a:schemeClr val="accent2"/>
                </a:solidFill>
                <a:latin typeface="Comic Sans MS" pitchFamily="66" charset="0"/>
              </a:rPr>
              <a:t>Règlement Technique sur l’Identité et la Qualité des Fromages – Généralités, Décret </a:t>
            </a:r>
            <a:r>
              <a:rPr lang="pt-BR" altLang="fr-FR" sz="1400" b="1" smtClean="0">
                <a:solidFill>
                  <a:schemeClr val="accent2"/>
                </a:solidFill>
                <a:latin typeface="Comic Sans MS" pitchFamily="66" charset="0"/>
              </a:rPr>
              <a:t>MA 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19810" name="Espaço Reservado para Texto 2"/>
          <p:cNvSpPr>
            <a:spLocks noGrp="1"/>
          </p:cNvSpPr>
          <p:nvPr>
            <p:ph type="body" idx="1"/>
          </p:nvPr>
        </p:nvSpPr>
        <p:spPr>
          <a:xfrm>
            <a:off x="179388" y="1484313"/>
            <a:ext cx="4032250" cy="576262"/>
          </a:xfrm>
        </p:spPr>
        <p:txBody>
          <a:bodyPr/>
          <a:lstStyle/>
          <a:p>
            <a:pPr algn="ctr"/>
            <a:endParaRPr lang="pt-BR" altLang="fr-FR" smtClean="0"/>
          </a:p>
          <a:p>
            <a:pPr algn="ctr"/>
            <a:r>
              <a:rPr lang="pt-BR" altLang="fr-FR" sz="2800" smtClean="0">
                <a:solidFill>
                  <a:srgbClr val="FF0000"/>
                </a:solidFill>
                <a:latin typeface="Comic Sans MS" pitchFamily="66" charset="0"/>
              </a:rPr>
              <a:t>Obligations</a:t>
            </a:r>
          </a:p>
        </p:txBody>
      </p:sp>
      <p:sp>
        <p:nvSpPr>
          <p:cNvPr id="119811" name="Espaço Reservado para Conteúdo 3"/>
          <p:cNvSpPr>
            <a:spLocks noGrp="1"/>
          </p:cNvSpPr>
          <p:nvPr>
            <p:ph sz="half" idx="2"/>
          </p:nvPr>
        </p:nvSpPr>
        <p:spPr>
          <a:xfrm>
            <a:off x="179388" y="1844675"/>
            <a:ext cx="4464050" cy="3806825"/>
          </a:xfrm>
        </p:spPr>
        <p:txBody>
          <a:bodyPr/>
          <a:lstStyle/>
          <a:p>
            <a:pPr>
              <a:buFontTx/>
              <a:buNone/>
            </a:pPr>
            <a:endParaRPr lang="fr-FR" altLang="fr-FR" sz="1100" smtClean="0"/>
          </a:p>
          <a:p>
            <a:r>
              <a:rPr lang="fr-FR" altLang="fr-FR" smtClean="0">
                <a:latin typeface="Comic Sans MS" pitchFamily="66" charset="0"/>
              </a:rPr>
              <a:t>Les fromages devront respecter les </a:t>
            </a:r>
            <a:r>
              <a:rPr lang="fr-FR" altLang="fr-FR" b="1" smtClean="0">
                <a:latin typeface="Comic Sans MS" pitchFamily="66" charset="0"/>
              </a:rPr>
              <a:t>obligations physiques, chimiques et sensorielles spécifiques de chaque variété</a:t>
            </a:r>
            <a:r>
              <a:rPr lang="fr-FR" altLang="fr-FR" smtClean="0">
                <a:latin typeface="Comic Sans MS" pitchFamily="66" charset="0"/>
              </a:rPr>
              <a:t>, établies selon le modèle individuel correspondant.</a:t>
            </a:r>
          </a:p>
          <a:p>
            <a:endParaRPr lang="pt-BR" altLang="fr-FR" sz="2000" b="1" smtClean="0">
              <a:latin typeface="Comic Sans MS" pitchFamily="66" charset="0"/>
            </a:endParaRPr>
          </a:p>
        </p:txBody>
      </p:sp>
      <p:sp>
        <p:nvSpPr>
          <p:cNvPr id="119812" name="Espaço Reservado para Conteúdo 5"/>
          <p:cNvSpPr>
            <a:spLocks noGrp="1"/>
          </p:cNvSpPr>
          <p:nvPr>
            <p:ph sz="quarter" idx="4"/>
          </p:nvPr>
        </p:nvSpPr>
        <p:spPr>
          <a:xfrm>
            <a:off x="4427538" y="2133600"/>
            <a:ext cx="4537075" cy="3024188"/>
          </a:xfrm>
        </p:spPr>
        <p:txBody>
          <a:bodyPr/>
          <a:lstStyle/>
          <a:p>
            <a:r>
              <a:rPr lang="fr-FR" altLang="fr-FR" smtClean="0">
                <a:latin typeface="Comic Sans MS" pitchFamily="66" charset="0"/>
              </a:rPr>
              <a:t>Ils pourront être emballés ou non et, selon la variété du fromage en question, ils devront présenter des films ou des pellicules appropriés do point de vue bromatologique, en recouvrant la croûte et en adhérant ou pas à celle-ci.</a:t>
            </a:r>
            <a:endParaRPr lang="fr-FR" altLang="fr-FR" sz="2000" b="1" smtClean="0">
              <a:latin typeface="Comic Sans MS" pitchFamily="66" charset="0"/>
            </a:endParaRPr>
          </a:p>
        </p:txBody>
      </p:sp>
      <p:sp>
        <p:nvSpPr>
          <p:cNvPr id="119813" name="CaixaDeTexto 6"/>
          <p:cNvSpPr txBox="1">
            <a:spLocks noChangeArrowheads="1"/>
          </p:cNvSpPr>
          <p:nvPr/>
        </p:nvSpPr>
        <p:spPr bwMode="auto">
          <a:xfrm>
            <a:off x="4932363" y="1557338"/>
            <a:ext cx="3600450" cy="522287"/>
          </a:xfrm>
          <a:prstGeom prst="rect">
            <a:avLst/>
          </a:prstGeom>
          <a:noFill/>
          <a:ln w="9525">
            <a:noFill/>
            <a:miter lim="800000"/>
            <a:headEnd/>
            <a:tailEnd/>
          </a:ln>
        </p:spPr>
        <p:txBody>
          <a:bodyPr>
            <a:spAutoFit/>
          </a:bodyPr>
          <a:lstStyle/>
          <a:p>
            <a:pPr eaLnBrk="0" hangingPunct="0">
              <a:spcBef>
                <a:spcPct val="20000"/>
              </a:spcBef>
            </a:pPr>
            <a:r>
              <a:rPr lang="pt-BR" altLang="fr-FR" sz="2800" b="1" i="0">
                <a:solidFill>
                  <a:srgbClr val="FF0000"/>
                </a:solidFill>
                <a:latin typeface="Comic Sans MS" pitchFamily="66" charset="0"/>
              </a:rPr>
              <a:t>Conditionnement</a:t>
            </a:r>
            <a:endParaRPr lang="pt-BR" altLang="fr-FR" sz="2800" b="1" i="0">
              <a:solidFill>
                <a:srgbClr val="FF0000"/>
              </a:solidFill>
            </a:endParaRPr>
          </a:p>
        </p:txBody>
      </p:sp>
      <p:pic>
        <p:nvPicPr>
          <p:cNvPr id="119814" name="Picture 27" descr="barrado.jpg"/>
          <p:cNvPicPr>
            <a:picLocks noChangeAspect="1"/>
          </p:cNvPicPr>
          <p:nvPr/>
        </p:nvPicPr>
        <p:blipFill>
          <a:blip r:embed="rId2"/>
          <a:srcRect/>
          <a:stretch>
            <a:fillRect/>
          </a:stretch>
        </p:blipFill>
        <p:spPr bwMode="auto">
          <a:xfrm>
            <a:off x="0" y="6237288"/>
            <a:ext cx="9144000"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ítulo 1"/>
          <p:cNvSpPr>
            <a:spLocks noGrp="1"/>
          </p:cNvSpPr>
          <p:nvPr>
            <p:ph type="title"/>
          </p:nvPr>
        </p:nvSpPr>
        <p:spPr>
          <a:xfrm>
            <a:off x="107950" y="274638"/>
            <a:ext cx="9036050" cy="1143000"/>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pt-BR" altLang="fr-FR" sz="1400" b="1" smtClean="0">
                <a:solidFill>
                  <a:schemeClr val="accent2"/>
                </a:solidFill>
                <a:latin typeface="Comic Sans MS" pitchFamily="66" charset="0"/>
              </a:rPr>
              <a:t>(</a:t>
            </a:r>
            <a:r>
              <a:rPr lang="fr-FR" altLang="fr-FR" sz="1400" b="1" smtClean="0">
                <a:solidFill>
                  <a:schemeClr val="accent2"/>
                </a:solidFill>
                <a:latin typeface="Comic Sans MS" pitchFamily="66" charset="0"/>
              </a:rPr>
              <a:t>Règlement Technique sur l’Identité et la Qualité des Fromages – Généralités, Décret </a:t>
            </a:r>
            <a:r>
              <a:rPr lang="pt-BR" altLang="fr-FR" sz="1400" b="1" smtClean="0">
                <a:solidFill>
                  <a:schemeClr val="accent2"/>
                </a:solidFill>
                <a:latin typeface="Comic Sans MS" pitchFamily="66" charset="0"/>
              </a:rPr>
              <a:t>MA 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20834" name="Espaço Reservado para Texto 2"/>
          <p:cNvSpPr>
            <a:spLocks noGrp="1"/>
          </p:cNvSpPr>
          <p:nvPr>
            <p:ph type="body" idx="1"/>
          </p:nvPr>
        </p:nvSpPr>
        <p:spPr>
          <a:xfrm>
            <a:off x="-180975" y="1052513"/>
            <a:ext cx="9324975" cy="1008062"/>
          </a:xfrm>
        </p:spPr>
        <p:txBody>
          <a:bodyPr/>
          <a:lstStyle/>
          <a:p>
            <a:pPr algn="ctr"/>
            <a:r>
              <a:rPr lang="fr-FR" altLang="fr-FR" smtClean="0">
                <a:solidFill>
                  <a:srgbClr val="FF0000"/>
                </a:solidFill>
                <a:latin typeface="Comic Sans MS" pitchFamily="66" charset="0"/>
              </a:rPr>
              <a:t>ADDITIFS ET COADJUVANTS, TECHNOLOGIE OU ÉLABORATION</a:t>
            </a:r>
          </a:p>
        </p:txBody>
      </p:sp>
      <p:sp>
        <p:nvSpPr>
          <p:cNvPr id="120835" name="Espaço Reservado para Conteúdo 3"/>
          <p:cNvSpPr>
            <a:spLocks noGrp="1"/>
          </p:cNvSpPr>
          <p:nvPr>
            <p:ph sz="half" idx="2"/>
          </p:nvPr>
        </p:nvSpPr>
        <p:spPr>
          <a:xfrm>
            <a:off x="179388" y="2420938"/>
            <a:ext cx="8713787" cy="3446462"/>
          </a:xfrm>
        </p:spPr>
        <p:txBody>
          <a:bodyPr/>
          <a:lstStyle/>
          <a:p>
            <a:pPr>
              <a:buFontTx/>
              <a:buNone/>
            </a:pPr>
            <a:endParaRPr lang="pt-BR" altLang="fr-FR" sz="2000" smtClean="0"/>
          </a:p>
          <a:p>
            <a:r>
              <a:rPr lang="fr-FR" altLang="fr-FR" sz="2000" smtClean="0">
                <a:latin typeface="Comic Sans MS" pitchFamily="66" charset="0"/>
              </a:rPr>
              <a:t>Vérifier la liste générale des additifs et des coadjuvants autorisés (les additifs sont autorisés en fonction de la teneur d’humidité du fromage).</a:t>
            </a:r>
          </a:p>
          <a:p>
            <a:pPr>
              <a:buFontTx/>
              <a:buNone/>
            </a:pPr>
            <a:endParaRPr lang="fr-FR" altLang="fr-FR" sz="2000" smtClean="0">
              <a:latin typeface="Comic Sans MS" pitchFamily="66" charset="0"/>
            </a:endParaRPr>
          </a:p>
          <a:p>
            <a:r>
              <a:rPr lang="fr-FR" altLang="fr-FR" sz="2000" smtClean="0">
                <a:latin typeface="Comic Sans MS" pitchFamily="66" charset="0"/>
              </a:rPr>
              <a:t>L’utilisation d’autres additifs pourra être autorisée pour les modèles individuels de certaines variétés spécifiques de fromage.</a:t>
            </a:r>
          </a:p>
          <a:p>
            <a:endParaRPr lang="fr-FR" altLang="fr-FR" sz="2000" b="1" smtClean="0">
              <a:latin typeface="Comic Sans MS" pitchFamily="66" charset="0"/>
            </a:endParaRPr>
          </a:p>
        </p:txBody>
      </p:sp>
      <p:pic>
        <p:nvPicPr>
          <p:cNvPr id="120836"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p:cNvPicPr>
            <a:picLocks noChangeAspect="1" noChangeArrowheads="1"/>
          </p:cNvPicPr>
          <p:nvPr/>
        </p:nvPicPr>
        <p:blipFill>
          <a:blip r:embed="rId2"/>
          <a:srcRect/>
          <a:stretch>
            <a:fillRect/>
          </a:stretch>
        </p:blipFill>
        <p:spPr bwMode="auto">
          <a:xfrm>
            <a:off x="36513" y="582613"/>
            <a:ext cx="9144000" cy="4076700"/>
          </a:xfrm>
          <a:prstGeom prst="rect">
            <a:avLst/>
          </a:prstGeom>
          <a:noFill/>
          <a:ln w="9525">
            <a:noFill/>
            <a:miter lim="800000"/>
            <a:headEnd/>
            <a:tailEnd/>
          </a:ln>
        </p:spPr>
      </p:pic>
      <p:sp>
        <p:nvSpPr>
          <p:cNvPr id="28674" name="CaixaDeTexto 1"/>
          <p:cNvSpPr txBox="1">
            <a:spLocks noChangeArrowheads="1"/>
          </p:cNvSpPr>
          <p:nvPr/>
        </p:nvSpPr>
        <p:spPr bwMode="auto">
          <a:xfrm>
            <a:off x="211138" y="115888"/>
            <a:ext cx="8794750" cy="461962"/>
          </a:xfrm>
          <a:prstGeom prst="rect">
            <a:avLst/>
          </a:prstGeom>
          <a:noFill/>
          <a:ln w="9525">
            <a:noFill/>
            <a:miter lim="800000"/>
            <a:headEnd/>
            <a:tailEnd/>
          </a:ln>
        </p:spPr>
        <p:txBody>
          <a:bodyPr>
            <a:spAutoFit/>
          </a:bodyPr>
          <a:lstStyle/>
          <a:p>
            <a:pPr algn="ctr" eaLnBrk="0" hangingPunct="0">
              <a:spcBef>
                <a:spcPct val="20000"/>
              </a:spcBef>
            </a:pPr>
            <a:r>
              <a:rPr lang="fr-FR" altLang="fr-FR" b="1" i="0">
                <a:solidFill>
                  <a:schemeClr val="accent2"/>
                </a:solidFill>
                <a:latin typeface="Comic Sans MS" pitchFamily="66" charset="0"/>
              </a:rPr>
              <a:t>MODÈLE DU FORMULAIRE</a:t>
            </a:r>
          </a:p>
        </p:txBody>
      </p:sp>
      <p:sp>
        <p:nvSpPr>
          <p:cNvPr id="28675" name="CaixaDeTexto 3"/>
          <p:cNvSpPr txBox="1">
            <a:spLocks noChangeArrowheads="1"/>
          </p:cNvSpPr>
          <p:nvPr/>
        </p:nvSpPr>
        <p:spPr bwMode="auto">
          <a:xfrm>
            <a:off x="179388" y="4724400"/>
            <a:ext cx="8964612" cy="1144588"/>
          </a:xfrm>
          <a:prstGeom prst="rect">
            <a:avLst/>
          </a:prstGeom>
          <a:noFill/>
          <a:ln w="9525">
            <a:noFill/>
            <a:miter lim="800000"/>
            <a:headEnd/>
            <a:tailEnd/>
          </a:ln>
        </p:spPr>
        <p:txBody>
          <a:bodyPr>
            <a:spAutoFit/>
          </a:bodyPr>
          <a:lstStyle/>
          <a:p>
            <a:pPr eaLnBrk="0" hangingPunct="0">
              <a:spcBef>
                <a:spcPct val="20000"/>
              </a:spcBef>
            </a:pPr>
            <a:r>
              <a:rPr lang="pt-BR" altLang="fr-FR" sz="1600" b="1" i="0">
                <a:solidFill>
                  <a:schemeClr val="accent2"/>
                </a:solidFill>
                <a:latin typeface="Comic Sans MS" pitchFamily="66" charset="0"/>
              </a:rPr>
              <a:t>1.2- </a:t>
            </a:r>
            <a:r>
              <a:rPr lang="fr-FR" altLang="fr-FR" sz="1600" b="1" i="0">
                <a:solidFill>
                  <a:schemeClr val="accent2"/>
                </a:solidFill>
                <a:latin typeface="Comic Sans MS" pitchFamily="66" charset="0"/>
              </a:rPr>
              <a:t>Utiliser le numéro de contrôle émis sur la Circulation d’’Habilitation par le DIPOA.</a:t>
            </a:r>
          </a:p>
          <a:p>
            <a:pPr eaLnBrk="0" hangingPunct="0">
              <a:spcBef>
                <a:spcPct val="20000"/>
              </a:spcBef>
            </a:pPr>
            <a:r>
              <a:rPr lang="fr-FR" altLang="fr-FR" sz="1600" b="1" i="0">
                <a:solidFill>
                  <a:schemeClr val="accent2"/>
                </a:solidFill>
                <a:latin typeface="Comic Sans MS" pitchFamily="66" charset="0"/>
              </a:rPr>
              <a:t>1.3 – Numéro séquentiel, par ordre croissant, 04 chiffres (exemple : </a:t>
            </a:r>
            <a:r>
              <a:rPr lang="fr-FR" altLang="fr-FR" sz="1400" b="1" i="0">
                <a:solidFill>
                  <a:schemeClr val="accent2"/>
                </a:solidFill>
                <a:latin typeface="Comic Sans MS" pitchFamily="66" charset="0"/>
              </a:rPr>
              <a:t>0001/FR 02-558-002 CE).      </a:t>
            </a:r>
          </a:p>
          <a:p>
            <a:pPr eaLnBrk="0" hangingPunct="0">
              <a:spcBef>
                <a:spcPct val="20000"/>
              </a:spcBef>
            </a:pPr>
            <a:r>
              <a:rPr lang="fr-FR" altLang="fr-FR" sz="1600" b="1" i="0">
                <a:solidFill>
                  <a:schemeClr val="accent2"/>
                </a:solidFill>
                <a:latin typeface="Comic Sans MS" pitchFamily="66" charset="0"/>
              </a:rPr>
              <a:t>1.4 – Date d’entrée inscrite par le DIPOA lors de la réception du document.</a:t>
            </a:r>
            <a:endParaRPr lang="fr-FR" altLang="fr-FR" sz="2000">
              <a:latin typeface="Comic Sans MS" pitchFamily="66" charset="0"/>
            </a:endParaRPr>
          </a:p>
        </p:txBody>
      </p:sp>
      <p:pic>
        <p:nvPicPr>
          <p:cNvPr id="28676" name="Picture 27" descr="barrado.jpg"/>
          <p:cNvPicPr>
            <a:picLocks noChangeAspect="1"/>
          </p:cNvPicPr>
          <p:nvPr/>
        </p:nvPicPr>
        <p:blipFill>
          <a:blip r:embed="rId3"/>
          <a:srcRect/>
          <a:stretch>
            <a:fillRect/>
          </a:stretch>
        </p:blipFill>
        <p:spPr bwMode="auto">
          <a:xfrm>
            <a:off x="0" y="6092825"/>
            <a:ext cx="9144000"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ítulo 1"/>
          <p:cNvSpPr>
            <a:spLocks noGrp="1"/>
          </p:cNvSpPr>
          <p:nvPr>
            <p:ph type="title"/>
          </p:nvPr>
        </p:nvSpPr>
        <p:spPr>
          <a:xfrm>
            <a:off x="107950" y="274638"/>
            <a:ext cx="8928100" cy="1143000"/>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pt-BR" altLang="fr-FR" sz="1400" b="1" smtClean="0">
                <a:solidFill>
                  <a:schemeClr val="accent2"/>
                </a:solidFill>
                <a:latin typeface="Comic Sans MS" pitchFamily="66" charset="0"/>
              </a:rPr>
              <a:t>(</a:t>
            </a:r>
            <a:r>
              <a:rPr lang="fr-FR" altLang="fr-FR" sz="1400" b="1" smtClean="0">
                <a:solidFill>
                  <a:schemeClr val="accent2"/>
                </a:solidFill>
                <a:latin typeface="Comic Sans MS" pitchFamily="66" charset="0"/>
              </a:rPr>
              <a:t>Règlement Technique sur l’Identité et la Qualité des Fromages – Généralités, Décret </a:t>
            </a:r>
            <a:r>
              <a:rPr lang="pt-BR" altLang="fr-FR" sz="1400" b="1" smtClean="0">
                <a:solidFill>
                  <a:schemeClr val="accent2"/>
                </a:solidFill>
                <a:latin typeface="Comic Sans MS" pitchFamily="66" charset="0"/>
              </a:rPr>
              <a:t>MA 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21858" name="Espaço Reservado para Texto 2"/>
          <p:cNvSpPr>
            <a:spLocks noGrp="1"/>
          </p:cNvSpPr>
          <p:nvPr>
            <p:ph type="body" idx="1"/>
          </p:nvPr>
        </p:nvSpPr>
        <p:spPr>
          <a:xfrm>
            <a:off x="-180975" y="1052513"/>
            <a:ext cx="9324975" cy="1008062"/>
          </a:xfrm>
        </p:spPr>
        <p:txBody>
          <a:bodyPr/>
          <a:lstStyle/>
          <a:p>
            <a:pPr algn="ctr"/>
            <a:r>
              <a:rPr lang="pt-BR" altLang="fr-FR" smtClean="0">
                <a:solidFill>
                  <a:srgbClr val="FF0000"/>
                </a:solidFill>
                <a:latin typeface="Comic Sans MS" pitchFamily="66" charset="0"/>
              </a:rPr>
              <a:t>TRAITEMENT DU LAIT</a:t>
            </a:r>
            <a:endParaRPr lang="pt-BR" altLang="fr-FR" sz="1800" smtClean="0">
              <a:solidFill>
                <a:srgbClr val="FF0000"/>
              </a:solidFill>
              <a:latin typeface="Comic Sans MS" pitchFamily="66" charset="0"/>
            </a:endParaRPr>
          </a:p>
        </p:txBody>
      </p:sp>
      <p:sp>
        <p:nvSpPr>
          <p:cNvPr id="121859" name="Espaço Reservado para Conteúdo 3"/>
          <p:cNvSpPr>
            <a:spLocks noGrp="1"/>
          </p:cNvSpPr>
          <p:nvPr>
            <p:ph sz="half" idx="2"/>
          </p:nvPr>
        </p:nvSpPr>
        <p:spPr>
          <a:xfrm>
            <a:off x="0" y="2420938"/>
            <a:ext cx="9144000" cy="3446462"/>
          </a:xfrm>
        </p:spPr>
        <p:txBody>
          <a:bodyPr/>
          <a:lstStyle/>
          <a:p>
            <a:r>
              <a:rPr lang="fr-FR" altLang="fr-FR" sz="2000" smtClean="0">
                <a:latin typeface="Comic Sans MS" pitchFamily="66" charset="0"/>
              </a:rPr>
              <a:t>Le lait devra être traité par des moyens mécaniques et soumis à une </a:t>
            </a:r>
            <a:r>
              <a:rPr lang="fr-FR" altLang="fr-FR" sz="2000" b="1" smtClean="0">
                <a:latin typeface="Comic Sans MS" pitchFamily="66" charset="0"/>
              </a:rPr>
              <a:t>pasteurisation ou un traitement thermique équivalent afin de s’assurer de la phosphatase résiduelle négative</a:t>
            </a:r>
            <a:r>
              <a:rPr lang="fr-FR" altLang="fr-FR" sz="2000" smtClean="0">
                <a:latin typeface="Comic Sans MS" pitchFamily="66" charset="0"/>
              </a:rPr>
              <a:t>, en association ou non avec d’autres procédés physiques ou biologiques garantissant l’innocuité du produit.</a:t>
            </a:r>
          </a:p>
          <a:p>
            <a:pPr>
              <a:buFontTx/>
              <a:buNone/>
            </a:pPr>
            <a:endParaRPr lang="fr-FR" altLang="fr-FR" sz="2000" smtClean="0">
              <a:latin typeface="Comic Sans MS" pitchFamily="66" charset="0"/>
            </a:endParaRPr>
          </a:p>
          <a:p>
            <a:r>
              <a:rPr lang="fr-FR" altLang="fr-FR" sz="2000" b="1" smtClean="0">
                <a:latin typeface="Comic Sans MS" pitchFamily="66" charset="0"/>
              </a:rPr>
              <a:t>Est exonéré de l’obligation de pasteurisation ou autre traitement thermique, </a:t>
            </a:r>
            <a:r>
              <a:rPr lang="fr-FR" altLang="fr-FR" sz="2000" smtClean="0">
                <a:latin typeface="Comic Sans MS" pitchFamily="66" charset="0"/>
              </a:rPr>
              <a:t>le lait traité destiné à l’élaboration des fromages soumis à </a:t>
            </a:r>
            <a:r>
              <a:rPr lang="fr-FR" altLang="fr-FR" sz="2000" b="1" smtClean="0">
                <a:latin typeface="Comic Sans MS" pitchFamily="66" charset="0"/>
              </a:rPr>
              <a:t>un processus d’affinage et à une température supérieure à 5º C, pendant une durée non inférieure à 60 jours.</a:t>
            </a:r>
          </a:p>
          <a:p>
            <a:pPr>
              <a:buFontTx/>
              <a:buNone/>
            </a:pPr>
            <a:endParaRPr lang="fr-FR" altLang="fr-FR" sz="2000" smtClean="0"/>
          </a:p>
        </p:txBody>
      </p:sp>
      <p:pic>
        <p:nvPicPr>
          <p:cNvPr id="121860"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ítulo 1"/>
          <p:cNvSpPr>
            <a:spLocks noGrp="1"/>
          </p:cNvSpPr>
          <p:nvPr>
            <p:ph type="title"/>
          </p:nvPr>
        </p:nvSpPr>
        <p:spPr>
          <a:xfrm>
            <a:off x="107950" y="115888"/>
            <a:ext cx="9036050" cy="765175"/>
          </a:xfrm>
        </p:spPr>
        <p:txBody>
          <a:bodyPr/>
          <a:lstStyle/>
          <a:p>
            <a:r>
              <a:rPr lang="pt-BR" altLang="fr-FR" sz="2800" b="1" smtClean="0">
                <a:solidFill>
                  <a:schemeClr val="accent2"/>
                </a:solidFill>
                <a:latin typeface="Comic Sans MS" pitchFamily="66" charset="0"/>
              </a:rPr>
              <a:t>Fromages (Points principaux)</a:t>
            </a:r>
            <a:r>
              <a:rPr lang="pt-BR" altLang="fr-FR" sz="2400" b="1" smtClean="0">
                <a:solidFill>
                  <a:schemeClr val="accent2"/>
                </a:solidFill>
                <a:latin typeface="Comic Sans MS" pitchFamily="66" charset="0"/>
              </a:rPr>
              <a:t/>
            </a:r>
            <a:br>
              <a:rPr lang="pt-BR" altLang="fr-FR" sz="2400" b="1" smtClean="0">
                <a:solidFill>
                  <a:schemeClr val="accent2"/>
                </a:solidFill>
                <a:latin typeface="Comic Sans MS" pitchFamily="66" charset="0"/>
              </a:rPr>
            </a:br>
            <a:r>
              <a:rPr lang="pt-BR" altLang="fr-FR" sz="1400" b="1" smtClean="0">
                <a:solidFill>
                  <a:schemeClr val="accent2"/>
                </a:solidFill>
                <a:latin typeface="Comic Sans MS" pitchFamily="66" charset="0"/>
              </a:rPr>
              <a:t>(</a:t>
            </a:r>
            <a:r>
              <a:rPr lang="fr-FR" altLang="fr-FR" sz="1400" b="1" smtClean="0">
                <a:solidFill>
                  <a:schemeClr val="accent2"/>
                </a:solidFill>
                <a:latin typeface="Comic Sans MS" pitchFamily="66" charset="0"/>
              </a:rPr>
              <a:t>Règlement Technique sur l’Identité et la Qualité des Fromages – Généralités, Décret </a:t>
            </a:r>
            <a:r>
              <a:rPr lang="pt-BR" altLang="fr-FR" sz="1400" b="1" smtClean="0">
                <a:solidFill>
                  <a:schemeClr val="accent2"/>
                </a:solidFill>
                <a:latin typeface="Comic Sans MS" pitchFamily="66" charset="0"/>
              </a:rPr>
              <a:t>MA 146/96)</a:t>
            </a:r>
            <a:r>
              <a:rPr lang="pt-BR" altLang="fr-FR" sz="1400" smtClean="0">
                <a:solidFill>
                  <a:schemeClr val="accent2"/>
                </a:solidFill>
                <a:latin typeface="Comic Sans MS" pitchFamily="66" charset="0"/>
              </a:rPr>
              <a:t> </a:t>
            </a:r>
            <a:br>
              <a:rPr lang="pt-BR" altLang="fr-FR" sz="1400" smtClean="0">
                <a:solidFill>
                  <a:schemeClr val="accent2"/>
                </a:solidFill>
                <a:latin typeface="Comic Sans MS" pitchFamily="66" charset="0"/>
              </a:rPr>
            </a:br>
            <a:endParaRPr lang="pt-BR" altLang="fr-FR" sz="1800" b="1" smtClean="0">
              <a:solidFill>
                <a:srgbClr val="FF0000"/>
              </a:solidFill>
            </a:endParaRPr>
          </a:p>
        </p:txBody>
      </p:sp>
      <p:sp>
        <p:nvSpPr>
          <p:cNvPr id="122882" name="Espaço Reservado para Texto 2"/>
          <p:cNvSpPr>
            <a:spLocks noGrp="1"/>
          </p:cNvSpPr>
          <p:nvPr>
            <p:ph type="body" idx="1"/>
          </p:nvPr>
        </p:nvSpPr>
        <p:spPr>
          <a:xfrm>
            <a:off x="250825" y="692150"/>
            <a:ext cx="8893175" cy="576263"/>
          </a:xfrm>
        </p:spPr>
        <p:txBody>
          <a:bodyPr/>
          <a:lstStyle/>
          <a:p>
            <a:pPr algn="ctr"/>
            <a:r>
              <a:rPr lang="pt-BR" altLang="fr-FR" sz="2800" smtClean="0">
                <a:solidFill>
                  <a:srgbClr val="FF0000"/>
                </a:solidFill>
                <a:latin typeface="Comic Sans MS" pitchFamily="66" charset="0"/>
              </a:rPr>
              <a:t>ÉTIQUETAGE</a:t>
            </a:r>
          </a:p>
        </p:txBody>
      </p:sp>
      <p:sp>
        <p:nvSpPr>
          <p:cNvPr id="122883" name="Espaço Reservado para Conteúdo 3"/>
          <p:cNvSpPr>
            <a:spLocks noGrp="1"/>
          </p:cNvSpPr>
          <p:nvPr>
            <p:ph sz="half" idx="2"/>
          </p:nvPr>
        </p:nvSpPr>
        <p:spPr>
          <a:xfrm>
            <a:off x="0" y="1196975"/>
            <a:ext cx="9144000" cy="4824413"/>
          </a:xfrm>
        </p:spPr>
        <p:txBody>
          <a:bodyPr/>
          <a:lstStyle/>
          <a:p>
            <a:pPr algn="just"/>
            <a:r>
              <a:rPr lang="fr-FR" altLang="fr-FR" sz="1600" smtClean="0">
                <a:latin typeface="Comic Sans MS" pitchFamily="66" charset="0"/>
              </a:rPr>
              <a:t>Sera dénommé </a:t>
            </a:r>
            <a:r>
              <a:rPr lang="fr-FR" altLang="fr-FR" sz="1600" b="1" smtClean="0">
                <a:latin typeface="Comic Sans MS" pitchFamily="66" charset="0"/>
              </a:rPr>
              <a:t>« Fromage... » suivi de la variété </a:t>
            </a:r>
            <a:r>
              <a:rPr lang="fr-FR" altLang="fr-FR" sz="1600" smtClean="0">
                <a:latin typeface="Comic Sans MS" pitchFamily="66" charset="0"/>
              </a:rPr>
              <a:t>ou du </a:t>
            </a:r>
            <a:r>
              <a:rPr lang="fr-FR" altLang="fr-FR" sz="1600" b="1" smtClean="0">
                <a:latin typeface="Comic Sans MS" pitchFamily="66" charset="0"/>
              </a:rPr>
              <a:t>nom de fantaisie</a:t>
            </a:r>
            <a:r>
              <a:rPr lang="fr-FR" altLang="fr-FR" sz="1600" smtClean="0">
                <a:latin typeface="Comic Sans MS" pitchFamily="66" charset="0"/>
              </a:rPr>
              <a:t>, le cas échéant </a:t>
            </a:r>
          </a:p>
          <a:p>
            <a:pPr algn="just">
              <a:buFontTx/>
              <a:buNone/>
            </a:pPr>
            <a:r>
              <a:rPr lang="fr-FR" altLang="fr-FR" sz="1600" b="1" smtClean="0">
                <a:solidFill>
                  <a:schemeClr val="accent2"/>
                </a:solidFill>
                <a:latin typeface="Comic Sans MS" pitchFamily="66" charset="0"/>
              </a:rPr>
              <a:t>(exemples :  Fromage roquefort, Fromage Brie, Fromage Type Provolone Affiné, Fromage au lait de brebis frais).</a:t>
            </a:r>
          </a:p>
          <a:p>
            <a:pPr>
              <a:buFontTx/>
              <a:buNone/>
            </a:pPr>
            <a:endParaRPr lang="fr-FR" altLang="fr-FR" sz="1600" smtClean="0">
              <a:latin typeface="Comic Sans MS" pitchFamily="66" charset="0"/>
            </a:endParaRPr>
          </a:p>
          <a:p>
            <a:r>
              <a:rPr lang="fr-FR" altLang="fr-FR" sz="1600" smtClean="0">
                <a:latin typeface="Comic Sans MS" pitchFamily="66" charset="0"/>
              </a:rPr>
              <a:t>On pourra faire figurer des dénominations établies par la classification (</a:t>
            </a:r>
            <a:r>
              <a:rPr lang="fr-FR" altLang="fr-FR" sz="1600" b="1" smtClean="0">
                <a:solidFill>
                  <a:schemeClr val="accent2"/>
                </a:solidFill>
                <a:latin typeface="Comic Sans MS" pitchFamily="66" charset="0"/>
              </a:rPr>
              <a:t>exemple : Fromage Gras Affiné).</a:t>
            </a:r>
          </a:p>
          <a:p>
            <a:endParaRPr lang="fr-FR" altLang="fr-FR" sz="1600" smtClean="0">
              <a:latin typeface="Comic Sans MS" pitchFamily="66" charset="0"/>
            </a:endParaRPr>
          </a:p>
          <a:p>
            <a:r>
              <a:rPr lang="fr-FR" altLang="fr-FR" sz="1600" smtClean="0">
                <a:latin typeface="Comic Sans MS" pitchFamily="66" charset="0"/>
              </a:rPr>
              <a:t>En cas d’adjonction de </a:t>
            </a:r>
            <a:r>
              <a:rPr lang="fr-FR" altLang="fr-FR" sz="1600" b="1" smtClean="0">
                <a:latin typeface="Comic Sans MS" pitchFamily="66" charset="0"/>
              </a:rPr>
              <a:t>substances alimentaires, de condiments ou d’autres substances aromatiques naturelles</a:t>
            </a:r>
            <a:r>
              <a:rPr lang="fr-FR" altLang="fr-FR" sz="1600" smtClean="0">
                <a:latin typeface="Comic Sans MS" pitchFamily="66" charset="0"/>
              </a:rPr>
              <a:t>, la dénomination de vente devra indiquer le nom des principales adjonctions (</a:t>
            </a:r>
            <a:r>
              <a:rPr lang="fr-FR" altLang="fr-FR" sz="1600" b="1" smtClean="0">
                <a:solidFill>
                  <a:schemeClr val="accent2"/>
                </a:solidFill>
                <a:latin typeface="Comic Sans MS" pitchFamily="66" charset="0"/>
              </a:rPr>
              <a:t>exemple : Fromage mozzarella à l’origan</a:t>
            </a:r>
            <a:r>
              <a:rPr lang="fr-FR" altLang="fr-FR" sz="1600" smtClean="0">
                <a:latin typeface="Comic Sans MS" pitchFamily="66" charset="0"/>
              </a:rPr>
              <a:t>). </a:t>
            </a:r>
          </a:p>
          <a:p>
            <a:pPr>
              <a:buFontTx/>
              <a:buNone/>
            </a:pPr>
            <a:r>
              <a:rPr lang="fr-FR" altLang="fr-FR" sz="1600" smtClean="0">
                <a:latin typeface="Comic Sans MS" pitchFamily="66" charset="0"/>
              </a:rPr>
              <a:t>                   </a:t>
            </a:r>
            <a:r>
              <a:rPr lang="fr-FR" altLang="fr-FR" sz="1600" smtClean="0">
                <a:solidFill>
                  <a:srgbClr val="FF0000"/>
                </a:solidFill>
                <a:latin typeface="Comic Sans MS" pitchFamily="66" charset="0"/>
              </a:rPr>
              <a:t>Exception :</a:t>
            </a:r>
            <a:r>
              <a:rPr lang="fr-FR" altLang="fr-FR" sz="1600" smtClean="0">
                <a:latin typeface="Comic Sans MS" pitchFamily="66" charset="0"/>
              </a:rPr>
              <a:t> les fromages dont la présence de ces substances est une de leurs caractéristiques traditionnelles (</a:t>
            </a:r>
            <a:r>
              <a:rPr lang="fr-FR" altLang="fr-FR" sz="1600" b="1" smtClean="0">
                <a:solidFill>
                  <a:schemeClr val="accent2"/>
                </a:solidFill>
                <a:latin typeface="Comic Sans MS" pitchFamily="66" charset="0"/>
              </a:rPr>
              <a:t>Exemple : Fromage Chancliche).</a:t>
            </a:r>
          </a:p>
          <a:p>
            <a:pPr>
              <a:buFontTx/>
              <a:buNone/>
            </a:pPr>
            <a:endParaRPr lang="fr-FR" altLang="fr-FR" sz="1600" smtClean="0">
              <a:latin typeface="Comic Sans MS" pitchFamily="66" charset="0"/>
            </a:endParaRPr>
          </a:p>
          <a:p>
            <a:r>
              <a:rPr lang="fr-FR" altLang="fr-FR" sz="1600" smtClean="0">
                <a:latin typeface="Comic Sans MS" pitchFamily="66" charset="0"/>
              </a:rPr>
              <a:t>En cas </a:t>
            </a:r>
            <a:r>
              <a:rPr lang="fr-FR" altLang="fr-FR" sz="1600" b="1" smtClean="0">
                <a:latin typeface="Comic Sans MS" pitchFamily="66" charset="0"/>
              </a:rPr>
              <a:t>d’utilisation de laits de plus d’une espèce animale</a:t>
            </a:r>
            <a:r>
              <a:rPr lang="fr-FR" altLang="fr-FR" sz="1600" smtClean="0">
                <a:latin typeface="Comic Sans MS" pitchFamily="66" charset="0"/>
              </a:rPr>
              <a:t>, il faudra déclarer sur la liste des ingrédients </a:t>
            </a:r>
            <a:r>
              <a:rPr lang="fr-FR" altLang="fr-FR" sz="1600" b="1" smtClean="0">
                <a:latin typeface="Comic Sans MS" pitchFamily="66" charset="0"/>
              </a:rPr>
              <a:t>les laits des différentes espèces </a:t>
            </a:r>
            <a:r>
              <a:rPr lang="fr-FR" altLang="fr-FR" sz="1600" smtClean="0">
                <a:latin typeface="Comic Sans MS" pitchFamily="66" charset="0"/>
              </a:rPr>
              <a:t>et leur </a:t>
            </a:r>
            <a:r>
              <a:rPr lang="fr-FR" altLang="fr-FR" sz="1600" b="1" smtClean="0">
                <a:latin typeface="Comic Sans MS" pitchFamily="66" charset="0"/>
              </a:rPr>
              <a:t>pourcentage relatif  (liste des ingrédients de l’étiquette : lait de vache 75 %, lait de brebis 12 %, lait de chèvre 10 %, chlorure de sodium, ferments lactiques, présure et conservateur acide sorbique).</a:t>
            </a:r>
          </a:p>
          <a:p>
            <a:pPr>
              <a:buFontTx/>
              <a:buNone/>
            </a:pPr>
            <a:endParaRPr lang="fr-FR" altLang="fr-FR" sz="1600" smtClean="0"/>
          </a:p>
        </p:txBody>
      </p:sp>
      <p:pic>
        <p:nvPicPr>
          <p:cNvPr id="122884"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250825" y="115888"/>
            <a:ext cx="8642350" cy="715962"/>
          </a:xfrm>
        </p:spPr>
        <p:txBody>
          <a:bodyPr/>
          <a:lstStyle/>
          <a:p>
            <a:r>
              <a:rPr lang="pt-BR" altLang="fr-FR" sz="3200" b="1" smtClean="0">
                <a:solidFill>
                  <a:schemeClr val="accent2"/>
                </a:solidFill>
                <a:latin typeface="Comic Sans MS" pitchFamily="66" charset="0"/>
              </a:rPr>
              <a:t>ÉTIQUETAGE DES FROMAGES</a:t>
            </a:r>
            <a:br>
              <a:rPr lang="pt-BR" altLang="fr-FR" sz="3200" b="1" smtClean="0">
                <a:solidFill>
                  <a:schemeClr val="accent2"/>
                </a:solidFill>
                <a:latin typeface="Comic Sans MS" pitchFamily="66" charset="0"/>
              </a:rPr>
            </a:br>
            <a:endParaRPr lang="pt-BR" altLang="fr-FR" sz="2400" b="1" smtClean="0">
              <a:solidFill>
                <a:schemeClr val="accent2"/>
              </a:solidFill>
            </a:endParaRPr>
          </a:p>
        </p:txBody>
      </p:sp>
      <p:sp>
        <p:nvSpPr>
          <p:cNvPr id="589827" name="Rectangle 3"/>
          <p:cNvSpPr>
            <a:spLocks noGrp="1" noChangeArrowheads="1"/>
          </p:cNvSpPr>
          <p:nvPr>
            <p:ph type="body" idx="1"/>
          </p:nvPr>
        </p:nvSpPr>
        <p:spPr>
          <a:xfrm>
            <a:off x="30163" y="620713"/>
            <a:ext cx="9144000" cy="5233987"/>
          </a:xfrm>
        </p:spPr>
        <p:txBody>
          <a:bodyPr/>
          <a:lstStyle/>
          <a:p>
            <a:pPr>
              <a:lnSpc>
                <a:spcPct val="90000"/>
              </a:lnSpc>
              <a:defRPr/>
            </a:pPr>
            <a:endParaRPr lang="pt-BR" altLang="fr-FR" sz="800" dirty="0" smtClean="0">
              <a:latin typeface="Comic Sans MS" panose="030F0702030302020204" pitchFamily="66" charset="0"/>
            </a:endParaRPr>
          </a:p>
          <a:p>
            <a:pPr>
              <a:buFontTx/>
              <a:buNone/>
              <a:defRPr/>
            </a:pPr>
            <a:r>
              <a:rPr lang="fr-FR" altLang="fr-FR" sz="2000" dirty="0" smtClean="0">
                <a:latin typeface="Comic Sans MS" panose="030F0702030302020204" pitchFamily="66" charset="0"/>
              </a:rPr>
              <a:t>1) Usage de l’expression TYPE : </a:t>
            </a:r>
          </a:p>
          <a:p>
            <a:pPr algn="just">
              <a:buFontTx/>
              <a:buNone/>
              <a:defRPr/>
            </a:pPr>
            <a:r>
              <a:rPr lang="fr-FR" altLang="fr-FR" sz="2000" dirty="0" smtClean="0">
                <a:latin typeface="Comic Sans MS" panose="030F0702030302020204" pitchFamily="66" charset="0"/>
              </a:rPr>
              <a:t>1.1) </a:t>
            </a:r>
            <a:r>
              <a:rPr lang="fr-FR" altLang="fr-FR" sz="1100" dirty="0" smtClean="0">
                <a:latin typeface="Comic Sans MS" panose="030F0702030302020204" pitchFamily="66" charset="0"/>
              </a:rPr>
              <a:t>Lorsque les produits d’origine animale sont fabriqués selon des technologies caractéristiques de différents lieux géographiques, afin d’obtenir des produits d’origine animale ayant des propriétés sensorielles semblables ou similaires à ceux qui sont typiques de certaines zones reconnues, la dénomination du produit d’origine animale doit contenir l’expression « type », </a:t>
            </a:r>
          </a:p>
          <a:p>
            <a:pPr algn="just">
              <a:buFontTx/>
              <a:buNone/>
              <a:defRPr/>
            </a:pPr>
            <a:r>
              <a:rPr lang="fr-FR" altLang="fr-FR" sz="2000" dirty="0" smtClean="0">
                <a:latin typeface="Comic Sans MS" panose="030F0702030302020204" pitchFamily="66" charset="0"/>
              </a:rPr>
              <a:t>1.2) lettres de taille identique, se détachant et ayant la même visibilité que les lettres utilisées pour la dénomination de vente.</a:t>
            </a:r>
          </a:p>
          <a:p>
            <a:pPr>
              <a:lnSpc>
                <a:spcPct val="80000"/>
              </a:lnSpc>
              <a:defRPr/>
            </a:pPr>
            <a:endParaRPr lang="fr-FR" altLang="fr-FR" sz="2000" dirty="0" smtClean="0">
              <a:latin typeface="Comic Sans MS" panose="030F0702030302020204" pitchFamily="66" charset="0"/>
            </a:endParaRPr>
          </a:p>
          <a:p>
            <a:pPr>
              <a:lnSpc>
                <a:spcPct val="80000"/>
              </a:lnSpc>
              <a:buFontTx/>
              <a:buNone/>
              <a:defRPr/>
            </a:pPr>
            <a:r>
              <a:rPr lang="fr-FR" altLang="fr-FR" sz="2000" b="1" dirty="0" smtClean="0">
                <a:solidFill>
                  <a:srgbClr val="800000"/>
                </a:solidFill>
                <a:effectLst>
                  <a:outerShdw blurRad="38100" dist="38100" dir="2700000" algn="tl">
                    <a:srgbClr val="C0C0C0"/>
                  </a:outerShdw>
                </a:effectLst>
                <a:latin typeface="Comic Sans MS" panose="030F0702030302020204" pitchFamily="66" charset="0"/>
              </a:rPr>
              <a:t>	    FROMAGE TYPE GOUDA		FROMAGE type GOUDA</a:t>
            </a:r>
          </a:p>
          <a:p>
            <a:pPr>
              <a:lnSpc>
                <a:spcPct val="80000"/>
              </a:lnSpc>
              <a:buFontTx/>
              <a:buNone/>
              <a:defRPr/>
            </a:pPr>
            <a:endParaRPr lang="fr-FR" altLang="fr-FR" sz="2000" b="1" dirty="0" smtClean="0">
              <a:solidFill>
                <a:srgbClr val="800000"/>
              </a:solidFill>
              <a:effectLst>
                <a:outerShdw blurRad="38100" dist="38100" dir="2700000" algn="tl">
                  <a:srgbClr val="C0C0C0"/>
                </a:outerShdw>
              </a:effectLst>
              <a:latin typeface="Comic Sans MS" panose="030F0702030302020204" pitchFamily="66" charset="0"/>
            </a:endParaRPr>
          </a:p>
          <a:p>
            <a:pPr>
              <a:lnSpc>
                <a:spcPct val="80000"/>
              </a:lnSpc>
              <a:buFontTx/>
              <a:buNone/>
              <a:defRPr/>
            </a:pPr>
            <a:r>
              <a:rPr lang="fr-FR" altLang="fr-FR" sz="2000" dirty="0" smtClean="0">
                <a:latin typeface="Comic Sans MS" panose="030F0702030302020204" pitchFamily="66" charset="0"/>
              </a:rPr>
              <a:t>1.3) Format de présentation – ne fait pas partie de la dénomination de vente mais doit être indiqué sur l’étiquette.        </a:t>
            </a:r>
            <a:r>
              <a:rPr lang="fr-FR" altLang="fr-FR" sz="2000" b="1" dirty="0" smtClean="0">
                <a:solidFill>
                  <a:schemeClr val="accent2"/>
                </a:solidFill>
                <a:latin typeface="Comic Sans MS" panose="030F0702030302020204" pitchFamily="66" charset="0"/>
              </a:rPr>
              <a:t>Exemple : rouleau, portion, en tranches, en cubes, etc.</a:t>
            </a:r>
          </a:p>
          <a:p>
            <a:pPr>
              <a:lnSpc>
                <a:spcPct val="80000"/>
              </a:lnSpc>
              <a:buFontTx/>
              <a:buNone/>
              <a:defRPr/>
            </a:pPr>
            <a:endParaRPr lang="fr-FR" altLang="fr-FR" sz="2000" dirty="0" smtClean="0">
              <a:latin typeface="Comic Sans MS" panose="030F0702030302020204" pitchFamily="66" charset="0"/>
            </a:endParaRPr>
          </a:p>
          <a:p>
            <a:pPr>
              <a:lnSpc>
                <a:spcPct val="80000"/>
              </a:lnSpc>
              <a:buFontTx/>
              <a:buNone/>
              <a:defRPr/>
            </a:pPr>
            <a:r>
              <a:rPr lang="fr-FR" altLang="fr-FR" sz="2000" dirty="0" smtClean="0">
                <a:latin typeface="Comic Sans MS" panose="030F0702030302020204" pitchFamily="66" charset="0"/>
              </a:rPr>
              <a:t>1.4) Usage de l’expression FUMÉ – fait partie de la dénomination de vente.                                                 </a:t>
            </a:r>
            <a:r>
              <a:rPr lang="fr-FR" altLang="fr-FR" sz="2000" b="1" dirty="0" smtClean="0">
                <a:solidFill>
                  <a:schemeClr val="accent2"/>
                </a:solidFill>
                <a:latin typeface="Comic Sans MS" panose="030F0702030302020204" pitchFamily="66" charset="0"/>
              </a:rPr>
              <a:t>Exemple : FROMAGE TYPE PROVOLONE FUMÉ.</a:t>
            </a:r>
          </a:p>
          <a:p>
            <a:pPr>
              <a:lnSpc>
                <a:spcPct val="80000"/>
              </a:lnSpc>
              <a:buFontTx/>
              <a:buNone/>
              <a:defRPr/>
            </a:pPr>
            <a:endParaRPr lang="fr-FR" altLang="fr-FR" sz="2000" dirty="0" smtClean="0">
              <a:latin typeface="Comic Sans MS" panose="030F0702030302020204" pitchFamily="66" charset="0"/>
            </a:endParaRPr>
          </a:p>
          <a:p>
            <a:pPr>
              <a:defRPr/>
            </a:pPr>
            <a:endParaRPr lang="fr-FR" altLang="fr-FR" sz="2000" b="1" dirty="0" smtClean="0">
              <a:solidFill>
                <a:srgbClr val="FF0000"/>
              </a:solidFill>
              <a:latin typeface="Comic Sans MS" panose="030F0702030302020204" pitchFamily="66" charset="0"/>
            </a:endParaRPr>
          </a:p>
        </p:txBody>
      </p:sp>
      <p:cxnSp>
        <p:nvCxnSpPr>
          <p:cNvPr id="3" name="Conector reto 2"/>
          <p:cNvCxnSpPr/>
          <p:nvPr/>
        </p:nvCxnSpPr>
        <p:spPr>
          <a:xfrm>
            <a:off x="6011863" y="2565400"/>
            <a:ext cx="1873250"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flipH="1">
            <a:off x="6011863" y="2492375"/>
            <a:ext cx="1873250" cy="865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3909"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2400" b="1" smtClean="0">
                <a:solidFill>
                  <a:schemeClr val="accent2"/>
                </a:solidFill>
                <a:latin typeface="Comic Sans MS" pitchFamily="66" charset="0"/>
              </a:rPr>
              <a:t/>
            </a:r>
            <a:br>
              <a:rPr lang="fr-FR" altLang="fr-FR" sz="24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1600" smtClean="0">
                <a:solidFill>
                  <a:schemeClr val="accent2"/>
                </a:solidFill>
                <a:latin typeface="Comic Sans MS" pitchFamily="66" charset="0"/>
              </a:rPr>
              <a:t> </a:t>
            </a:r>
            <a:br>
              <a:rPr lang="fr-FR" altLang="fr-FR" sz="16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br>
              <a:rPr lang="fr-FR" altLang="fr-FR" sz="2800" b="1" smtClean="0">
                <a:solidFill>
                  <a:srgbClr val="FF0000"/>
                </a:solidFill>
                <a:latin typeface="Comic Sans MS" pitchFamily="66" charset="0"/>
              </a:rPr>
            </a:br>
            <a:endParaRPr lang="fr-FR" altLang="fr-FR" sz="2800" b="1" smtClean="0">
              <a:solidFill>
                <a:srgbClr val="FF0000"/>
              </a:solidFill>
            </a:endParaRPr>
          </a:p>
        </p:txBody>
      </p:sp>
      <p:sp>
        <p:nvSpPr>
          <p:cNvPr id="124930" name="Espaço Reservado para Texto 2"/>
          <p:cNvSpPr>
            <a:spLocks noGrp="1"/>
          </p:cNvSpPr>
          <p:nvPr>
            <p:ph type="body" idx="1"/>
          </p:nvPr>
        </p:nvSpPr>
        <p:spPr>
          <a:xfrm>
            <a:off x="0" y="1535113"/>
            <a:ext cx="9144000" cy="639762"/>
          </a:xfrm>
        </p:spPr>
        <p:txBody>
          <a:bodyPr/>
          <a:lstStyle/>
          <a:p>
            <a:pPr algn="ctr"/>
            <a:r>
              <a:rPr lang="fr-FR" altLang="fr-FR" smtClean="0">
                <a:solidFill>
                  <a:srgbClr val="000000"/>
                </a:solidFill>
                <a:latin typeface="Comic Sans MS" pitchFamily="66" charset="0"/>
              </a:rPr>
              <a:t>1. Fromages à faible humidité </a:t>
            </a:r>
            <a:br>
              <a:rPr lang="fr-FR" altLang="fr-FR" smtClean="0">
                <a:solidFill>
                  <a:srgbClr val="000000"/>
                </a:solidFill>
                <a:latin typeface="Comic Sans MS" pitchFamily="66" charset="0"/>
              </a:rPr>
            </a:br>
            <a:r>
              <a:rPr lang="fr-FR" altLang="fr-FR" smtClean="0">
                <a:solidFill>
                  <a:srgbClr val="000000"/>
                </a:solidFill>
                <a:latin typeface="Comic Sans MS" pitchFamily="66" charset="0"/>
              </a:rPr>
              <a:t>(humidité inférieure à 35,9 %)</a:t>
            </a:r>
          </a:p>
        </p:txBody>
      </p:sp>
      <p:graphicFrame>
        <p:nvGraphicFramePr>
          <p:cNvPr id="7" name="Espaço Reservado para Conteúdo 6"/>
          <p:cNvGraphicFramePr>
            <a:graphicFrameLocks noGrp="1"/>
          </p:cNvGraphicFramePr>
          <p:nvPr>
            <p:ph sz="half" idx="2"/>
          </p:nvPr>
        </p:nvGraphicFramePr>
        <p:xfrm>
          <a:off x="468313" y="2997200"/>
          <a:ext cx="7859712" cy="2119313"/>
        </p:xfrm>
        <a:graphic>
          <a:graphicData uri="http://schemas.openxmlformats.org/drawingml/2006/table">
            <a:tbl>
              <a:tblPr/>
              <a:tblGrid>
                <a:gridCol w="3930650"/>
                <a:gridCol w="3929062"/>
              </a:tblGrid>
              <a:tr h="37135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5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m=200 M=1.000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598">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M=500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68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35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124951"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2800" smtClean="0">
                <a:solidFill>
                  <a:schemeClr val="accent2"/>
                </a:solidFill>
                <a:latin typeface="Comic Sans MS" pitchFamily="66" charset="0"/>
              </a:rPr>
              <a:t>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25954" name="Espaço Reservado para Texto 2"/>
          <p:cNvSpPr>
            <a:spLocks noGrp="1"/>
          </p:cNvSpPr>
          <p:nvPr>
            <p:ph type="body" idx="1"/>
          </p:nvPr>
        </p:nvSpPr>
        <p:spPr>
          <a:xfrm>
            <a:off x="0" y="1535113"/>
            <a:ext cx="9144000" cy="639762"/>
          </a:xfrm>
        </p:spPr>
        <p:txBody>
          <a:bodyPr/>
          <a:lstStyle/>
          <a:p>
            <a:pPr algn="ctr"/>
            <a:r>
              <a:rPr lang="pt-BR" altLang="fr-FR" smtClean="0">
                <a:solidFill>
                  <a:srgbClr val="000000"/>
                </a:solidFill>
                <a:latin typeface="Comic Sans MS" pitchFamily="66" charset="0"/>
              </a:rPr>
              <a:t>2. </a:t>
            </a:r>
            <a:r>
              <a:rPr lang="fr-FR" altLang="fr-FR" smtClean="0">
                <a:solidFill>
                  <a:srgbClr val="000000"/>
                </a:solidFill>
                <a:latin typeface="Comic Sans MS" pitchFamily="66" charset="0"/>
              </a:rPr>
              <a:t>Fromages à humidité moyenne </a:t>
            </a:r>
            <a:br>
              <a:rPr lang="fr-FR" altLang="fr-FR" smtClean="0">
                <a:solidFill>
                  <a:srgbClr val="000000"/>
                </a:solidFill>
                <a:latin typeface="Comic Sans MS" pitchFamily="66" charset="0"/>
              </a:rPr>
            </a:br>
            <a:r>
              <a:rPr lang="fr-FR" altLang="fr-FR" smtClean="0">
                <a:solidFill>
                  <a:srgbClr val="000000"/>
                </a:solidFill>
                <a:latin typeface="Comic Sans MS" pitchFamily="66" charset="0"/>
              </a:rPr>
              <a:t>(humidité entre 36% et 45,9%)</a:t>
            </a:r>
          </a:p>
        </p:txBody>
      </p:sp>
      <p:graphicFrame>
        <p:nvGraphicFramePr>
          <p:cNvPr id="7" name="Espaço Reservado para Conteúdo 6"/>
          <p:cNvGraphicFramePr>
            <a:graphicFrameLocks noGrp="1"/>
          </p:cNvGraphicFramePr>
          <p:nvPr>
            <p:ph sz="half" idx="2"/>
          </p:nvPr>
        </p:nvGraphicFramePr>
        <p:xfrm>
          <a:off x="468313" y="2997200"/>
          <a:ext cx="7859712" cy="2760663"/>
        </p:xfrm>
        <a:graphic>
          <a:graphicData uri="http://schemas.openxmlformats.org/drawingml/2006/table">
            <a:tbl>
              <a:tblPr/>
              <a:tblGrid>
                <a:gridCol w="3930650"/>
                <a:gridCol w="3929062"/>
              </a:tblGrid>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m=1.000 M=5.000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85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M=500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91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24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Listeria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monocytogenes</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25978" name="Picture 27" descr="barrado.jpg"/>
          <p:cNvPicPr>
            <a:picLocks noChangeAspect="1"/>
          </p:cNvPicPr>
          <p:nvPr/>
        </p:nvPicPr>
        <p:blipFill>
          <a:blip r:embed="rId2"/>
          <a:srcRect/>
          <a:stretch>
            <a:fillRect/>
          </a:stretch>
        </p:blipFill>
        <p:spPr bwMode="auto">
          <a:xfrm>
            <a:off x="0" y="6021388"/>
            <a:ext cx="914400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1600" smtClean="0">
                <a:solidFill>
                  <a:schemeClr val="accent2"/>
                </a:solidFill>
                <a:latin typeface="Comic Sans MS" pitchFamily="66" charset="0"/>
              </a:rPr>
              <a:t> </a:t>
            </a:r>
            <a:r>
              <a:rPr lang="fr-FR" altLang="fr-FR" sz="2800" smtClean="0">
                <a:solidFill>
                  <a:schemeClr val="accent2"/>
                </a:solidFill>
                <a:latin typeface="Comic Sans MS" pitchFamily="66" charset="0"/>
              </a:rPr>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26978" name="Espaço Reservado para Texto 2"/>
          <p:cNvSpPr>
            <a:spLocks noGrp="1"/>
          </p:cNvSpPr>
          <p:nvPr>
            <p:ph type="body" idx="1"/>
          </p:nvPr>
        </p:nvSpPr>
        <p:spPr>
          <a:xfrm>
            <a:off x="77788" y="1773238"/>
            <a:ext cx="9036050" cy="639762"/>
          </a:xfrm>
        </p:spPr>
        <p:txBody>
          <a:bodyPr/>
          <a:lstStyle/>
          <a:p>
            <a:pPr algn="ctr"/>
            <a:endParaRPr lang="fr-FR" altLang="fr-FR" smtClean="0">
              <a:solidFill>
                <a:srgbClr val="000000"/>
              </a:solidFill>
              <a:latin typeface="Comic Sans MS" pitchFamily="66" charset="0"/>
            </a:endParaRPr>
          </a:p>
          <a:p>
            <a:pPr algn="ctr"/>
            <a:endParaRPr lang="fr-FR" altLang="fr-FR" smtClean="0">
              <a:solidFill>
                <a:srgbClr val="000000"/>
              </a:solidFill>
              <a:latin typeface="Comic Sans MS" pitchFamily="66" charset="0"/>
            </a:endParaRPr>
          </a:p>
          <a:p>
            <a:pPr algn="ctr"/>
            <a:endParaRPr lang="fr-FR" altLang="fr-FR" smtClean="0">
              <a:solidFill>
                <a:srgbClr val="000000"/>
              </a:solidFill>
              <a:latin typeface="Comic Sans MS" pitchFamily="66" charset="0"/>
            </a:endParaRPr>
          </a:p>
          <a:p>
            <a:pPr algn="ctr"/>
            <a:r>
              <a:rPr lang="fr-FR" altLang="fr-FR" smtClean="0">
                <a:solidFill>
                  <a:srgbClr val="000000"/>
                </a:solidFill>
                <a:latin typeface="Comic Sans MS" pitchFamily="66" charset="0"/>
              </a:rPr>
              <a:t>3. Fromages à forte humidité </a:t>
            </a:r>
            <a:br>
              <a:rPr lang="fr-FR" altLang="fr-FR" smtClean="0">
                <a:solidFill>
                  <a:srgbClr val="000000"/>
                </a:solidFill>
                <a:latin typeface="Comic Sans MS" pitchFamily="66" charset="0"/>
              </a:rPr>
            </a:br>
            <a:r>
              <a:rPr lang="fr-FR" altLang="fr-FR" smtClean="0">
                <a:solidFill>
                  <a:srgbClr val="000000"/>
                </a:solidFill>
                <a:latin typeface="Comic Sans MS" pitchFamily="66" charset="0"/>
              </a:rPr>
              <a:t>(humidité entre 46% et 54,9%)</a:t>
            </a:r>
          </a:p>
          <a:p>
            <a:pPr algn="ctr"/>
            <a:r>
              <a:rPr lang="fr-FR" altLang="fr-FR" sz="1600" smtClean="0">
                <a:solidFill>
                  <a:srgbClr val="000000"/>
                </a:solidFill>
                <a:latin typeface="Comic Sans MS" pitchFamily="66" charset="0"/>
              </a:rPr>
              <a:t> à l’exception des fromages quartirolo, cremoso et criolo</a:t>
            </a:r>
          </a:p>
        </p:txBody>
      </p:sp>
      <p:graphicFrame>
        <p:nvGraphicFramePr>
          <p:cNvPr id="7" name="Espaço Reservado para Conteúdo 6"/>
          <p:cNvGraphicFramePr>
            <a:graphicFrameLocks noGrp="1"/>
          </p:cNvGraphicFramePr>
          <p:nvPr>
            <p:ph sz="half" idx="2"/>
          </p:nvPr>
        </p:nvGraphicFramePr>
        <p:xfrm>
          <a:off x="468313" y="2997200"/>
          <a:ext cx="7859712" cy="2760663"/>
        </p:xfrm>
        <a:graphic>
          <a:graphicData uri="http://schemas.openxmlformats.org/drawingml/2006/table">
            <a:tbl>
              <a:tblPr/>
              <a:tblGrid>
                <a:gridCol w="3930650"/>
                <a:gridCol w="3929062"/>
              </a:tblGrid>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m=5.000 M=10.000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85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m=1.000 M=5.000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91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24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fr-FR" sz="1800" b="1" i="0" u="none" strike="noStrike" cap="none" normalizeH="0" baseline="0" smtClean="0">
                          <a:ln>
                            <a:noFill/>
                          </a:ln>
                          <a:solidFill>
                            <a:srgbClr val="000000"/>
                          </a:solidFill>
                          <a:effectLst/>
                          <a:latin typeface="Comic Sans MS" panose="030F0702030302020204" pitchFamily="66" charset="0"/>
                          <a:ea typeface="MS PGothic" panose="020B0600070205080204" pitchFamily="34" charset="-128"/>
                        </a:rPr>
                        <a:t>Listeria monocytogenes/25g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fr-FR" sz="1800" b="1" i="0" u="none" strike="noStrike" cap="none" normalizeH="0" baseline="0" smtClean="0">
                          <a:ln>
                            <a:noFill/>
                          </a:ln>
                          <a:solidFill>
                            <a:schemeClr val="accent2"/>
                          </a:solidFill>
                          <a:effectLst/>
                          <a:latin typeface="Comic Sans MS" panose="030F0702030302020204" pitchFamily="66" charset="0"/>
                          <a:ea typeface="MS PGothic" panose="020B0600070205080204" pitchFamily="34" charset="-128"/>
                        </a:rPr>
                        <a:t>n=5 c=0 m=0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fr-FR" sz="1800" b="1" i="0" u="none" strike="noStrike" cap="none" normalizeH="0" baseline="0" smtClean="0">
                        <a:ln>
                          <a:noFill/>
                        </a:ln>
                        <a:solidFill>
                          <a:schemeClr val="accent2"/>
                        </a:solidFill>
                        <a:effectLst/>
                        <a:latin typeface="Comic Sans MS" panose="030F0702030302020204" pitchFamily="66" charset="0"/>
                        <a:ea typeface="MS PGothic" panose="020B0600070205080204" pitchFamily="34"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27002"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1600" smtClean="0">
                <a:solidFill>
                  <a:schemeClr val="accent2"/>
                </a:solidFill>
                <a:latin typeface="Comic Sans MS" pitchFamily="66" charset="0"/>
              </a:rPr>
              <a:t> </a:t>
            </a:r>
            <a:r>
              <a:rPr lang="fr-FR" altLang="fr-FR" sz="2800" smtClean="0">
                <a:solidFill>
                  <a:schemeClr val="accent2"/>
                </a:solidFill>
                <a:latin typeface="Comic Sans MS" pitchFamily="66" charset="0"/>
              </a:rPr>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br>
              <a:rPr lang="fr-FR" altLang="fr-FR" sz="2800" b="1" smtClean="0">
                <a:solidFill>
                  <a:srgbClr val="FF0000"/>
                </a:solidFill>
                <a:latin typeface="Comic Sans MS" pitchFamily="66" charset="0"/>
              </a:rPr>
            </a:b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28002" name="Espaço Reservado para Texto 2"/>
          <p:cNvSpPr>
            <a:spLocks noGrp="1"/>
          </p:cNvSpPr>
          <p:nvPr>
            <p:ph type="body" idx="1"/>
          </p:nvPr>
        </p:nvSpPr>
        <p:spPr>
          <a:xfrm>
            <a:off x="0" y="1535113"/>
            <a:ext cx="9036050" cy="639762"/>
          </a:xfrm>
        </p:spPr>
        <p:txBody>
          <a:bodyPr/>
          <a:lstStyle/>
          <a:p>
            <a:pPr algn="ctr"/>
            <a:r>
              <a:rPr lang="pt-BR" altLang="fr-FR" smtClean="0">
                <a:solidFill>
                  <a:srgbClr val="000000"/>
                </a:solidFill>
                <a:latin typeface="Comic Sans MS" pitchFamily="66" charset="0"/>
              </a:rPr>
              <a:t>4. Fromages à forte humidité </a:t>
            </a:r>
            <a:br>
              <a:rPr lang="pt-BR" altLang="fr-FR" smtClean="0">
                <a:solidFill>
                  <a:srgbClr val="000000"/>
                </a:solidFill>
                <a:latin typeface="Comic Sans MS" pitchFamily="66" charset="0"/>
              </a:rPr>
            </a:br>
            <a:r>
              <a:rPr lang="pt-BR" altLang="fr-FR" smtClean="0">
                <a:solidFill>
                  <a:srgbClr val="000000"/>
                </a:solidFill>
                <a:latin typeface="Comic Sans MS" pitchFamily="66" charset="0"/>
              </a:rPr>
              <a:t>(humidité entre 46 % et 54,9%)</a:t>
            </a:r>
          </a:p>
          <a:p>
            <a:r>
              <a:rPr lang="pt-BR" altLang="fr-FR" sz="1800" smtClean="0">
                <a:solidFill>
                  <a:srgbClr val="000000"/>
                </a:solidFill>
                <a:latin typeface="Comic Sans MS" pitchFamily="66" charset="0"/>
              </a:rPr>
              <a:t>                       pour les fromages quartirolo, cremoso et criolo</a:t>
            </a:r>
          </a:p>
        </p:txBody>
      </p:sp>
      <p:graphicFrame>
        <p:nvGraphicFramePr>
          <p:cNvPr id="7" name="Espaço Reservado para Conteúdo 6"/>
          <p:cNvGraphicFramePr>
            <a:graphicFrameLocks noGrp="1"/>
          </p:cNvGraphicFramePr>
          <p:nvPr>
            <p:ph sz="half" idx="2"/>
          </p:nvPr>
        </p:nvGraphicFramePr>
        <p:xfrm>
          <a:off x="468313" y="2997200"/>
          <a:ext cx="7859712" cy="2760663"/>
        </p:xfrm>
        <a:graphic>
          <a:graphicData uri="http://schemas.openxmlformats.org/drawingml/2006/table">
            <a:tbl>
              <a:tblPr/>
              <a:tblGrid>
                <a:gridCol w="3930650"/>
                <a:gridCol w="3929062"/>
              </a:tblGrid>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m=10.000 M=100.000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851">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m=1.000 M=5.000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91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56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24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Listeria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monocytogenes</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28026"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1600" smtClean="0">
                <a:solidFill>
                  <a:schemeClr val="accent2"/>
                </a:solidFill>
                <a:latin typeface="Comic Sans MS" pitchFamily="66" charset="0"/>
              </a:rPr>
              <a:t> </a:t>
            </a:r>
            <a:r>
              <a:rPr lang="fr-FR" altLang="fr-FR" sz="2800" smtClean="0">
                <a:solidFill>
                  <a:schemeClr val="accent2"/>
                </a:solidFill>
                <a:latin typeface="Comic Sans MS" pitchFamily="66" charset="0"/>
              </a:rPr>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29026" name="Espaço Reservado para Texto 2"/>
          <p:cNvSpPr>
            <a:spLocks noGrp="1"/>
          </p:cNvSpPr>
          <p:nvPr>
            <p:ph type="body" idx="1"/>
          </p:nvPr>
        </p:nvSpPr>
        <p:spPr>
          <a:xfrm>
            <a:off x="107950" y="1700213"/>
            <a:ext cx="9036050" cy="576262"/>
          </a:xfrm>
        </p:spPr>
        <p:txBody>
          <a:bodyPr/>
          <a:lstStyle/>
          <a:p>
            <a:r>
              <a:rPr lang="pt-BR" altLang="fr-FR" sz="1800" smtClean="0">
                <a:solidFill>
                  <a:srgbClr val="000000"/>
                </a:solidFill>
                <a:latin typeface="Comic Sans MS" pitchFamily="66" charset="0"/>
              </a:rPr>
              <a:t>5. </a:t>
            </a:r>
            <a:r>
              <a:rPr lang="fr-FR" altLang="fr-FR" sz="1800" smtClean="0">
                <a:solidFill>
                  <a:srgbClr val="000000"/>
                </a:solidFill>
                <a:latin typeface="Comic Sans MS" pitchFamily="66" charset="0"/>
              </a:rPr>
              <a:t>Fromages à très forte humidité </a:t>
            </a:r>
            <a:r>
              <a:rPr lang="fr-FR" altLang="fr-FR" sz="1800" smtClean="0">
                <a:solidFill>
                  <a:srgbClr val="FF0000"/>
                </a:solidFill>
                <a:latin typeface="Comic Sans MS" pitchFamily="66" charset="0"/>
              </a:rPr>
              <a:t>contenant des bactéries de lait </a:t>
            </a:r>
            <a:r>
              <a:rPr lang="fr-FR" altLang="fr-FR" sz="1800" smtClean="0">
                <a:solidFill>
                  <a:srgbClr val="000000"/>
                </a:solidFill>
                <a:latin typeface="Comic Sans MS" pitchFamily="66" charset="0"/>
              </a:rPr>
              <a:t>viables et abondantes (humidité non inférieure à 55 %)</a:t>
            </a:r>
          </a:p>
        </p:txBody>
      </p:sp>
      <p:graphicFrame>
        <p:nvGraphicFramePr>
          <p:cNvPr id="7" name="Espaço Reservado para Conteúdo 6"/>
          <p:cNvGraphicFramePr>
            <a:graphicFrameLocks noGrp="1"/>
          </p:cNvGraphicFramePr>
          <p:nvPr>
            <p:ph sz="half" idx="2"/>
          </p:nvPr>
        </p:nvGraphicFramePr>
        <p:xfrm>
          <a:off x="468313" y="2997200"/>
          <a:ext cx="7859712" cy="3192463"/>
        </p:xfrm>
        <a:graphic>
          <a:graphicData uri="http://schemas.openxmlformats.org/drawingml/2006/table">
            <a:tbl>
              <a:tblPr/>
              <a:tblGrid>
                <a:gridCol w="3930650"/>
                <a:gridCol w="3929062"/>
              </a:tblGrid>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c=3 m=100 M=1.000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83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 M=100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90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 M=100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189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Champignons et Levures/g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m=500 M=5.000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21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Listeria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monocytogenes</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129053" name="Picture 27" descr="barrado.jpg"/>
          <p:cNvPicPr>
            <a:picLocks noChangeAspect="1"/>
          </p:cNvPicPr>
          <p:nvPr/>
        </p:nvPicPr>
        <p:blipFill>
          <a:blip r:embed="rId2"/>
          <a:srcRect/>
          <a:stretch>
            <a:fillRect/>
          </a:stretch>
        </p:blipFill>
        <p:spPr bwMode="auto">
          <a:xfrm>
            <a:off x="0" y="5876925"/>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2800" smtClean="0">
                <a:solidFill>
                  <a:schemeClr val="accent2"/>
                </a:solidFill>
                <a:latin typeface="Comic Sans MS" pitchFamily="66" charset="0"/>
              </a:rPr>
              <a:t>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30050" name="Espaço Reservado para Texto 2"/>
          <p:cNvSpPr>
            <a:spLocks noGrp="1"/>
          </p:cNvSpPr>
          <p:nvPr>
            <p:ph type="body" idx="1"/>
          </p:nvPr>
        </p:nvSpPr>
        <p:spPr>
          <a:xfrm>
            <a:off x="107950" y="1700213"/>
            <a:ext cx="9036050" cy="576262"/>
          </a:xfrm>
        </p:spPr>
        <p:txBody>
          <a:bodyPr/>
          <a:lstStyle/>
          <a:p>
            <a:r>
              <a:rPr lang="fr-FR" altLang="fr-FR" sz="1800" smtClean="0">
                <a:solidFill>
                  <a:srgbClr val="000000"/>
                </a:solidFill>
                <a:latin typeface="Comic Sans MS" pitchFamily="66" charset="0"/>
              </a:rPr>
              <a:t>6. Fromages à très forte humidité </a:t>
            </a:r>
            <a:r>
              <a:rPr lang="fr-FR" altLang="fr-FR" sz="1800" smtClean="0">
                <a:solidFill>
                  <a:srgbClr val="FF0000"/>
                </a:solidFill>
                <a:latin typeface="Comic Sans MS" pitchFamily="66" charset="0"/>
              </a:rPr>
              <a:t>sans bactéries de lait </a:t>
            </a:r>
            <a:r>
              <a:rPr lang="fr-FR" altLang="fr-FR" sz="1800" smtClean="0">
                <a:solidFill>
                  <a:srgbClr val="000000"/>
                </a:solidFill>
                <a:latin typeface="Comic Sans MS" pitchFamily="66" charset="0"/>
              </a:rPr>
              <a:t>viables et abondantes (humidité non inférieure à 55 %)</a:t>
            </a:r>
          </a:p>
        </p:txBody>
      </p:sp>
      <p:graphicFrame>
        <p:nvGraphicFramePr>
          <p:cNvPr id="7" name="Espaço Reservado para Conteúdo 6"/>
          <p:cNvGraphicFramePr>
            <a:graphicFrameLocks noGrp="1"/>
          </p:cNvGraphicFramePr>
          <p:nvPr>
            <p:ph sz="half" idx="2"/>
          </p:nvPr>
        </p:nvGraphicFramePr>
        <p:xfrm>
          <a:off x="468313" y="2997200"/>
          <a:ext cx="7859712" cy="2957513"/>
        </p:xfrm>
        <a:graphic>
          <a:graphicData uri="http://schemas.openxmlformats.org/drawingml/2006/table">
            <a:tbl>
              <a:tblPr/>
              <a:tblGrid>
                <a:gridCol w="3930650"/>
                <a:gridCol w="3929062"/>
              </a:tblGrid>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837">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m=50 M=500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900">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grama</a:t>
                      </a:r>
                      <a:endPar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c=1 m=100 M=500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1893">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Champignons et Levures/g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m=500 M=5.000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555">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0216">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Listeria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monocytogenes</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130077"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ítulo 1"/>
          <p:cNvSpPr>
            <a:spLocks noGrp="1"/>
          </p:cNvSpPr>
          <p:nvPr>
            <p:ph type="title"/>
          </p:nvPr>
        </p:nvSpPr>
        <p:spPr/>
        <p:txBody>
          <a:bodyPr/>
          <a:lstStyle/>
          <a:p>
            <a:r>
              <a:rPr lang="fr-FR" altLang="fr-FR" sz="2800" b="1" smtClean="0">
                <a:solidFill>
                  <a:schemeClr val="accent2"/>
                </a:solidFill>
                <a:latin typeface="Comic Sans MS" pitchFamily="66" charset="0"/>
              </a:rPr>
              <a:t>Fromages (Points principaux)</a:t>
            </a:r>
            <a:r>
              <a:rPr lang="fr-FR" altLang="fr-FR" sz="4000" b="1" smtClean="0">
                <a:solidFill>
                  <a:schemeClr val="accent2"/>
                </a:solidFill>
                <a:latin typeface="Comic Sans MS" pitchFamily="66" charset="0"/>
              </a:rPr>
              <a:t/>
            </a:r>
            <a:br>
              <a:rPr lang="fr-FR" altLang="fr-FR" sz="4000" b="1" smtClean="0">
                <a:solidFill>
                  <a:schemeClr val="accent2"/>
                </a:solidFill>
                <a:latin typeface="Comic Sans MS" pitchFamily="66" charset="0"/>
              </a:rPr>
            </a:br>
            <a:r>
              <a:rPr lang="fr-FR" altLang="fr-FR" sz="1600" b="1" smtClean="0">
                <a:solidFill>
                  <a:schemeClr val="accent2"/>
                </a:solidFill>
                <a:latin typeface="Comic Sans MS" pitchFamily="66" charset="0"/>
              </a:rPr>
              <a:t>(Règlement Technique sur l’Identité et la Qualité des Fromages – Généralités, Décret MA 146/96</a:t>
            </a:r>
            <a:r>
              <a:rPr lang="fr-FR" altLang="fr-FR" sz="1600" smtClean="0">
                <a:solidFill>
                  <a:schemeClr val="accent2"/>
                </a:solidFill>
                <a:latin typeface="Comic Sans MS" pitchFamily="66" charset="0"/>
              </a:rPr>
              <a:t> </a:t>
            </a:r>
            <a:r>
              <a:rPr lang="fr-FR" altLang="fr-FR" sz="2800" smtClean="0">
                <a:solidFill>
                  <a:schemeClr val="accent2"/>
                </a:solidFill>
                <a:latin typeface="Comic Sans MS" pitchFamily="66" charset="0"/>
              </a:rPr>
              <a:t/>
            </a:r>
            <a:br>
              <a:rPr lang="fr-FR" altLang="fr-FR" sz="2800" smtClean="0">
                <a:solidFill>
                  <a:schemeClr val="accent2"/>
                </a:solidFill>
                <a:latin typeface="Comic Sans MS" pitchFamily="66" charset="0"/>
              </a:rPr>
            </a:br>
            <a:r>
              <a:rPr lang="fr-FR" altLang="fr-FR" sz="2800" b="1" smtClean="0">
                <a:solidFill>
                  <a:srgbClr val="FF0000"/>
                </a:solidFill>
                <a:latin typeface="Comic Sans MS" pitchFamily="66" charset="0"/>
              </a:rPr>
              <a:t>Obligations microbiologiques</a:t>
            </a:r>
            <a:r>
              <a:rPr lang="pt-BR" altLang="fr-FR" sz="2800" b="1" smtClean="0">
                <a:solidFill>
                  <a:srgbClr val="FF0000"/>
                </a:solidFill>
                <a:latin typeface="Comic Sans MS" pitchFamily="66" charset="0"/>
              </a:rPr>
              <a:t/>
            </a:r>
            <a:br>
              <a:rPr lang="pt-BR" altLang="fr-FR" sz="2800" b="1" smtClean="0">
                <a:solidFill>
                  <a:srgbClr val="FF0000"/>
                </a:solidFill>
                <a:latin typeface="Comic Sans MS" pitchFamily="66" charset="0"/>
              </a:rPr>
            </a:br>
            <a:endParaRPr lang="pt-BR" altLang="fr-FR" sz="2800" b="1" smtClean="0">
              <a:solidFill>
                <a:srgbClr val="FF0000"/>
              </a:solidFill>
            </a:endParaRPr>
          </a:p>
        </p:txBody>
      </p:sp>
      <p:sp>
        <p:nvSpPr>
          <p:cNvPr id="131074" name="Espaço Reservado para Texto 2"/>
          <p:cNvSpPr>
            <a:spLocks noGrp="1"/>
          </p:cNvSpPr>
          <p:nvPr>
            <p:ph type="body" idx="1"/>
          </p:nvPr>
        </p:nvSpPr>
        <p:spPr>
          <a:xfrm>
            <a:off x="107950" y="1700213"/>
            <a:ext cx="9036050" cy="576262"/>
          </a:xfrm>
        </p:spPr>
        <p:txBody>
          <a:bodyPr/>
          <a:lstStyle/>
          <a:p>
            <a:r>
              <a:rPr lang="pt-BR" altLang="fr-FR" sz="1800" smtClean="0">
                <a:solidFill>
                  <a:srgbClr val="000000"/>
                </a:solidFill>
                <a:latin typeface="Comic Sans MS" pitchFamily="66" charset="0"/>
              </a:rPr>
              <a:t>7. </a:t>
            </a:r>
            <a:r>
              <a:rPr lang="fr-FR" altLang="fr-FR" sz="1800" smtClean="0">
                <a:solidFill>
                  <a:srgbClr val="000000"/>
                </a:solidFill>
                <a:latin typeface="Comic Sans MS" pitchFamily="66" charset="0"/>
              </a:rPr>
              <a:t>Fromage râpé</a:t>
            </a:r>
          </a:p>
        </p:txBody>
      </p:sp>
      <p:graphicFrame>
        <p:nvGraphicFramePr>
          <p:cNvPr id="7" name="Espaço Reservado para Conteúdo 6"/>
          <p:cNvGraphicFramePr>
            <a:graphicFrameLocks noGrp="1"/>
          </p:cNvGraphicFramePr>
          <p:nvPr>
            <p:ph sz="half" idx="2"/>
          </p:nvPr>
        </p:nvGraphicFramePr>
        <p:xfrm>
          <a:off x="468313" y="2997200"/>
          <a:ext cx="7859712" cy="2551113"/>
        </p:xfrm>
        <a:graphic>
          <a:graphicData uri="http://schemas.openxmlformats.org/drawingml/2006/table">
            <a:tbl>
              <a:tblPr/>
              <a:tblGrid>
                <a:gridCol w="3930650"/>
                <a:gridCol w="3929062"/>
              </a:tblGrid>
              <a:tr h="37137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Micro-organismes</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FF0000"/>
                          </a:solidFill>
                          <a:effectLst/>
                          <a:latin typeface="Comic Sans MS" panose="030F0702030302020204" pitchFamily="66" charset="0"/>
                          <a:ea typeface="MS PGothic" panose="020B0600070205080204" pitchFamily="34" charset="-128"/>
                        </a:rPr>
                        <a:t>Critère d’admissibilité</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7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(30ºC)</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m=200 M=1.000</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5628">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Coliforme/gramme (45ºC)</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0470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Staphylocoques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Coag</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 Pos./gramme</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m=100 M=1.000</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168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Champignons et Levures/g</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c=2 m=500 M=5.000</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379">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Salmonelles </a:t>
                      </a:r>
                      <a:r>
                        <a:rPr kumimoji="0" lang="fr-FR" altLang="fr-FR" sz="1800" b="1" i="0" u="none" strike="noStrike" cap="none" normalizeH="0" baseline="0" noProof="0" dirty="0" err="1" smtClean="0">
                          <a:ln>
                            <a:noFill/>
                          </a:ln>
                          <a:solidFill>
                            <a:srgbClr val="000000"/>
                          </a:solidFill>
                          <a:effectLst/>
                          <a:latin typeface="Comic Sans MS" panose="030F0702030302020204" pitchFamily="66" charset="0"/>
                          <a:ea typeface="MS PGothic" panose="020B0600070205080204" pitchFamily="34" charset="-128"/>
                        </a:rPr>
                        <a:t>spp</a:t>
                      </a:r>
                      <a:r>
                        <a:rPr kumimoji="0" lang="fr-FR" altLang="fr-FR" sz="1800" b="1" i="0" u="none" strike="noStrike" cap="none" normalizeH="0" baseline="0" noProof="0" dirty="0" smtClean="0">
                          <a:ln>
                            <a:noFill/>
                          </a:ln>
                          <a:solidFill>
                            <a:srgbClr val="000000"/>
                          </a:solidFill>
                          <a:effectLst/>
                          <a:latin typeface="Comic Sans MS" panose="030F0702030302020204" pitchFamily="66" charset="0"/>
                          <a:ea typeface="MS PGothic" panose="020B0600070205080204" pitchFamily="34" charset="-128"/>
                        </a:rPr>
                        <a:t>/25g</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noProof="0" dirty="0" smtClean="0">
                          <a:ln>
                            <a:noFill/>
                          </a:ln>
                          <a:solidFill>
                            <a:schemeClr val="accent2"/>
                          </a:solidFill>
                          <a:effectLst/>
                          <a:latin typeface="Comic Sans MS" panose="030F0702030302020204" pitchFamily="66" charset="0"/>
                          <a:ea typeface="MS PGothic" panose="020B0600070205080204" pitchFamily="34" charset="-128"/>
                        </a:rPr>
                        <a:t>n=5 c=0 m=0</a:t>
                      </a:r>
                    </a:p>
                  </a:txBody>
                  <a:tcPr marT="45689" marB="456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pic>
        <p:nvPicPr>
          <p:cNvPr id="131098" name="Picture 27" descr="barrado.jpg"/>
          <p:cNvPicPr>
            <a:picLocks noChangeAspect="1"/>
          </p:cNvPicPr>
          <p:nvPr/>
        </p:nvPicPr>
        <p:blipFill>
          <a:blip r:embed="rId2"/>
          <a:srcRect/>
          <a:stretch>
            <a:fillRect/>
          </a:stretch>
        </p:blipFill>
        <p:spPr bwMode="auto">
          <a:xfrm>
            <a:off x="0" y="5949950"/>
            <a:ext cx="91440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66765</TotalTime>
  <Words>8038</Words>
  <Application>Microsoft Office PowerPoint</Application>
  <PresentationFormat>Affichage à l'écran (4:3)</PresentationFormat>
  <Paragraphs>1166</Paragraphs>
  <Slides>118</Slides>
  <Notes>17</Notes>
  <HiddenSlides>0</HiddenSlides>
  <MMClips>0</MMClips>
  <ScaleCrop>false</ScaleCrop>
  <HeadingPairs>
    <vt:vector size="6" baseType="variant">
      <vt:variant>
        <vt:lpstr>Polices utilisées</vt:lpstr>
      </vt:variant>
      <vt:variant>
        <vt:i4>7</vt:i4>
      </vt:variant>
      <vt:variant>
        <vt:lpstr>Modèle de conception</vt:lpstr>
      </vt:variant>
      <vt:variant>
        <vt:i4>1</vt:i4>
      </vt:variant>
      <vt:variant>
        <vt:lpstr>Titres des diapositives</vt:lpstr>
      </vt:variant>
      <vt:variant>
        <vt:i4>118</vt:i4>
      </vt:variant>
    </vt:vector>
  </HeadingPairs>
  <TitlesOfParts>
    <vt:vector size="126" baseType="lpstr">
      <vt:lpstr>Arial</vt:lpstr>
      <vt:lpstr>MS PGothic</vt:lpstr>
      <vt:lpstr>Calibri</vt:lpstr>
      <vt:lpstr>Comic Sans MS</vt:lpstr>
      <vt:lpstr>Arial Black</vt:lpstr>
      <vt:lpstr>Monotype Sorts</vt:lpstr>
      <vt:lpstr>Wingdings</vt:lpstr>
      <vt:lpstr>Design padrão</vt:lpstr>
      <vt:lpstr>Diapositive 1</vt:lpstr>
      <vt:lpstr>ORGANIGRAMME DIPOA/SDA</vt:lpstr>
      <vt:lpstr>Diapositive 3</vt:lpstr>
      <vt:lpstr>Diapositive 4</vt:lpstr>
      <vt:lpstr>LÉGISLATION BRÉSILIENNE SUR L’ENREGISTREMENT DE PRODUITS LAITIERS</vt:lpstr>
      <vt:lpstr>Diapositive 6</vt:lpstr>
      <vt:lpstr>ENREGISTREMENT DES PRODUITS LAITIERS</vt:lpstr>
      <vt:lpstr>Documentation nécessaire  </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CROQUIS JOINT AU FORMULAIRE D’ENREGISTREMENT</vt:lpstr>
      <vt:lpstr>Diapositive 22</vt:lpstr>
      <vt:lpstr>Diapositive 23</vt:lpstr>
      <vt:lpstr>Diapositive 24</vt:lpstr>
      <vt:lpstr>CROQUIS</vt:lpstr>
      <vt:lpstr>AVIS DU DIPOA</vt:lpstr>
      <vt:lpstr>ENREGISTREMENT DE PRODUITS LAITIERS</vt:lpstr>
      <vt:lpstr>INFORMATIONS OBLIGATOIRES SUR L’ÉTIQUETTE</vt:lpstr>
      <vt:lpstr>1.DÉNOMINATION (NOM) DU PRODUIT </vt:lpstr>
      <vt:lpstr>2. LISTE D’INGRÉDIENTS</vt:lpstr>
      <vt:lpstr>RAPPORT TECHNIQUE ANVISA/MS nº 26, du 14 juin 2007</vt:lpstr>
      <vt:lpstr>2. LISTE DES INGRÉDIENTS</vt:lpstr>
      <vt:lpstr>2. LISTE DES INGRÉDIENTS</vt:lpstr>
      <vt:lpstr>  3. CONTENU NET (législation spécifique)  </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6. DATE DE FABRICATION</vt:lpstr>
      <vt:lpstr>Diapositive 50</vt:lpstr>
      <vt:lpstr>Diapositive 51</vt:lpstr>
      <vt:lpstr>Diapositive 52</vt:lpstr>
      <vt:lpstr>Diapositive 53</vt:lpstr>
      <vt:lpstr>Diapositive 54</vt:lpstr>
      <vt:lpstr>Diapositive 55</vt:lpstr>
      <vt:lpstr>Diapositive 56</vt:lpstr>
      <vt:lpstr>Diapositive 57</vt:lpstr>
      <vt:lpstr>Diapositive 58</vt:lpstr>
      <vt:lpstr>11. INFORMATION NUTRITIONNELLE (Résolution RDC ANVISA/MS 360/2003)</vt:lpstr>
      <vt:lpstr>Diapositive 60</vt:lpstr>
      <vt:lpstr>11. INFORMATION NUTRITIONNELLE (RÉSOLUTION RDC ANVISA/MS 360/2003)</vt:lpstr>
      <vt:lpstr>Diapositive 62</vt:lpstr>
      <vt:lpstr>11. INFORMATION NUTRITIONNELLE (RÉSOLUTION RDC ANVISA/MS 360/2003)</vt:lpstr>
      <vt:lpstr>11. INFORMATION NUTRITIONNELLE (RÉSOLUTION RDC ANVISA/MS 360/2003)</vt:lpstr>
      <vt:lpstr>11. INFORMATION NUTRITIONNELLE (RÉSOLUTION RDC ANVISA/MS 360/2003)</vt:lpstr>
      <vt:lpstr>11. INFORMATION NUTRITIONNELLE (Résolution RDC ANVISA/MS 360/2003)</vt:lpstr>
      <vt:lpstr>Diapositive 67</vt:lpstr>
      <vt:lpstr>Diapositive 68</vt:lpstr>
      <vt:lpstr>Diapositive 69</vt:lpstr>
      <vt:lpstr>Diapositive 70</vt:lpstr>
      <vt:lpstr>Diapositive 71</vt:lpstr>
      <vt:lpstr>Diapositive 72</vt:lpstr>
      <vt:lpstr>Diapositive 73</vt:lpstr>
      <vt:lpstr>12. EXPRESSIONS OBLIGATOIRES ÉTIQUETTE DE LAIT ( Loi nº 11.265/2006 modifiée par la Loi nº 11.474/2007)</vt:lpstr>
      <vt:lpstr>12. EXPRESSIONS OBLIGATOIRES ÉTIQUETTE DU LAIT ( Loi nº 11.265/2006 modifiée par la Loi nº 11.474/2007)</vt:lpstr>
      <vt:lpstr>Diapositive 76</vt:lpstr>
      <vt:lpstr>Diapositive 77</vt:lpstr>
      <vt:lpstr>Diapositive 78</vt:lpstr>
      <vt:lpstr>Diapositive 79</vt:lpstr>
      <vt:lpstr>Diapositive 80</vt:lpstr>
      <vt:lpstr>13. CACHET OU MARQUE OFFICIELLE DE L’INSPECTION SANITAIRE</vt:lpstr>
      <vt:lpstr>PRINCIPES GÉNÉRAUX</vt:lpstr>
      <vt:lpstr>PRINCIPES GÉNÉRAUX</vt:lpstr>
      <vt:lpstr>CAS PARTICULIERS </vt:lpstr>
      <vt:lpstr>Fromages (Points principaux) (Règlement Technique sur l’Identité et la Qualité des Fromages – Généralités, Décret MA146/96)                                                         CLASSIFICATION</vt:lpstr>
      <vt:lpstr>Fromages (Points principaux) (Règlement Technique sur l’Identité et la Qualité des Fromages – Généralités, Décret MA146/96)  </vt:lpstr>
      <vt:lpstr>Fromages (Points principaux) (Règlement Technique sur l’Identité et la Qualité des Fromages – Généralités, Décret MA 146/96)  </vt:lpstr>
      <vt:lpstr>Fromages (Points principaux) (Règlement Technique sur l’Identité et la Qualité des Fromages – Généralités, Décret MA 146/96)  </vt:lpstr>
      <vt:lpstr>Fromages (Points principaux) (Règlement Technique sur l’Identité et la Qualité des Fromages – Généralités, Décret MA 146/96)  </vt:lpstr>
      <vt:lpstr>Fromages (Points principaux) (Règlement Technique sur l’Identité et la Qualité des Fromages – Généralités, Décret MA 146/96)  </vt:lpstr>
      <vt:lpstr>Fromages (Points principaux) (Règlement Technique sur l’Identité et la Qualité des Fromages – Généralités, Décret MA 146/96)  </vt:lpstr>
      <vt:lpstr>ÉTIQUETAGE DES FROMAGES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Fromages (Points principaux) (Règlement Technique sur l’Identité et la Qualité des Fromages – Généralités, Décret MA 146/96  Obligations microbiologiques </vt:lpstr>
      <vt:lpstr>Diapositive 101</vt:lpstr>
      <vt:lpstr>Diapositive 102</vt:lpstr>
      <vt:lpstr>Diapositive 103</vt:lpstr>
      <vt:lpstr>RÉSOLUTION RDC ANVISA/MS  Nº 54/2012   INFORMATION NUTRITIONNELLE COMPLÉMENTAIRE (INC) </vt:lpstr>
      <vt:lpstr>Diapositive 105</vt:lpstr>
      <vt:lpstr>RÉSOLUTION RDC ANVISA/MS Nº 54/2012   INFORMATION NUTRITIONNELLE COMPLÉMENTAIRE (INC) </vt:lpstr>
      <vt:lpstr>RÉSOLUTION RDC ANVISA/MS Nº 54/2012   INFORMATION NUTRITIONNELLE COMPLÉMENTAIRE (INC) </vt:lpstr>
      <vt:lpstr>RÉSOLUTION RDC ANVISA/MS  Nº 54/2012   Information Nutritionnelle Complémentaire (INC) </vt:lpstr>
      <vt:lpstr>RÉSOLUTION RDC ANVISA/MS  Nº 54/2012   INFORMATION NUTRITIONNELLE COMPLÉMENTAIRE (INC) </vt:lpstr>
      <vt:lpstr>RÉSOLUTION RDC ANVISA/MS Nº 54/2012   INFORMATION NUTRITIONNELLE COMPLÉMENTAIRE (INC)  Exemple de contenu absolu</vt:lpstr>
      <vt:lpstr>RÉSOLUTION RDC ANVISA/MS  Nº 54/2012   INFORMATION NUTRITIONNELLE COMPLÉMENTAIRE (INC)  Exemple de contenu comparatif             Graisses totales réduites </vt:lpstr>
      <vt:lpstr>Exemple : Graisses totales et calories réduites</vt:lpstr>
      <vt:lpstr>Diapositive 113</vt:lpstr>
      <vt:lpstr>Diapositive 114</vt:lpstr>
      <vt:lpstr>Diapositive 115</vt:lpstr>
      <vt:lpstr>Diapositive 116</vt:lpstr>
      <vt:lpstr>DÉCRET 29/98 SVS/MS –  ALIMENTS À VISÉES PARTICULIÈRES</vt:lpstr>
      <vt:lpstr>OBRIGADA  MERCI</vt:lpstr>
    </vt:vector>
  </TitlesOfParts>
  <Company>CGTI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gabriel.nogueira</dc:creator>
  <cp:lastModifiedBy>PRONESTI Marielle</cp:lastModifiedBy>
  <cp:revision>730</cp:revision>
  <cp:lastPrinted>2014-08-18T00:41:39Z</cp:lastPrinted>
  <dcterms:created xsi:type="dcterms:W3CDTF">2010-07-09T18:43:33Z</dcterms:created>
  <dcterms:modified xsi:type="dcterms:W3CDTF">2015-03-16T14:30:53Z</dcterms:modified>
</cp:coreProperties>
</file>