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1"/>
  </p:sldMasterIdLst>
  <p:notesMasterIdLst>
    <p:notesMasterId r:id="rId37"/>
  </p:notesMasterIdLst>
  <p:sldIdLst>
    <p:sldId id="256" r:id="rId2"/>
    <p:sldId id="257" r:id="rId3"/>
    <p:sldId id="304" r:id="rId4"/>
    <p:sldId id="258" r:id="rId5"/>
    <p:sldId id="259" r:id="rId6"/>
    <p:sldId id="264" r:id="rId7"/>
    <p:sldId id="281" r:id="rId8"/>
    <p:sldId id="261" r:id="rId9"/>
    <p:sldId id="280" r:id="rId10"/>
    <p:sldId id="262" r:id="rId11"/>
    <p:sldId id="266" r:id="rId12"/>
    <p:sldId id="267" r:id="rId13"/>
    <p:sldId id="296" r:id="rId14"/>
    <p:sldId id="295" r:id="rId15"/>
    <p:sldId id="272" r:id="rId16"/>
    <p:sldId id="283" r:id="rId17"/>
    <p:sldId id="303" r:id="rId18"/>
    <p:sldId id="298" r:id="rId19"/>
    <p:sldId id="289" r:id="rId20"/>
    <p:sldId id="290" r:id="rId21"/>
    <p:sldId id="299" r:id="rId22"/>
    <p:sldId id="288" r:id="rId23"/>
    <p:sldId id="273" r:id="rId24"/>
    <p:sldId id="284" r:id="rId25"/>
    <p:sldId id="285" r:id="rId26"/>
    <p:sldId id="300" r:id="rId27"/>
    <p:sldId id="287" r:id="rId28"/>
    <p:sldId id="286" r:id="rId29"/>
    <p:sldId id="274" r:id="rId30"/>
    <p:sldId id="275" r:id="rId31"/>
    <p:sldId id="276" r:id="rId32"/>
    <p:sldId id="277" r:id="rId33"/>
    <p:sldId id="278" r:id="rId34"/>
    <p:sldId id="279" r:id="rId35"/>
    <p:sldId id="282" r:id="rId36"/>
  </p:sldIdLst>
  <p:sldSz cx="9144000" cy="6858000" type="screen4x3"/>
  <p:notesSz cx="6799263" cy="9929813"/>
  <p:defaultTextStyle>
    <a:defPPr>
      <a:defRPr lang="fr-FR"/>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EDO Louis" initials="LL" lastIdx="4" clrIdx="0">
    <p:extLst>
      <p:ext uri="{19B8F6BF-5375-455C-9EA6-DF929625EA0E}">
        <p15:presenceInfo xmlns:p15="http://schemas.microsoft.com/office/powerpoint/2012/main" userId="LEDO Louis" providerId="None"/>
      </p:ext>
    </p:extLst>
  </p:cmAuthor>
  <p:cmAuthor id="2" name="TOUVAIS Marie" initials="MT" lastIdx="12" clrIdx="1">
    <p:extLst>
      <p:ext uri="{19B8F6BF-5375-455C-9EA6-DF929625EA0E}">
        <p15:presenceInfo xmlns:p15="http://schemas.microsoft.com/office/powerpoint/2012/main" userId="TOUVAIS Marie"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6600FF"/>
    <a:srgbClr val="A50021"/>
    <a:srgbClr val="FF9966"/>
    <a:srgbClr val="E4F1F1"/>
    <a:srgbClr val="FF0000"/>
    <a:srgbClr val="FF9933"/>
    <a:srgbClr val="9E754C"/>
    <a:srgbClr val="EAB2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4432" autoAdjust="0"/>
    <p:restoredTop sz="92356" autoAdjust="0"/>
  </p:normalViewPr>
  <p:slideViewPr>
    <p:cSldViewPr>
      <p:cViewPr varScale="1">
        <p:scale>
          <a:sx n="79" d="100"/>
          <a:sy n="79" d="100"/>
        </p:scale>
        <p:origin x="730" y="77"/>
      </p:cViewPr>
      <p:guideLst>
        <p:guide orient="horz" pos="2160"/>
        <p:guide pos="2880"/>
      </p:guideLst>
    </p:cSldViewPr>
  </p:slideViewPr>
  <p:outlineViewPr>
    <p:cViewPr>
      <p:scale>
        <a:sx n="33" d="100"/>
        <a:sy n="33" d="100"/>
      </p:scale>
      <p:origin x="0" y="-120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6347" cy="496491"/>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fr-FR"/>
          </a:p>
        </p:txBody>
      </p:sp>
      <p:sp>
        <p:nvSpPr>
          <p:cNvPr id="3" name="Espace réservé de la date 2"/>
          <p:cNvSpPr>
            <a:spLocks noGrp="1"/>
          </p:cNvSpPr>
          <p:nvPr>
            <p:ph type="dt" idx="1"/>
          </p:nvPr>
        </p:nvSpPr>
        <p:spPr>
          <a:xfrm>
            <a:off x="3851342" y="0"/>
            <a:ext cx="2946347" cy="496491"/>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C9C20B22-174F-421B-A952-4FB9A9BD77F5}" type="datetimeFigureOut">
              <a:rPr lang="fr-FR"/>
              <a:pPr>
                <a:defRPr/>
              </a:pPr>
              <a:t>27/09/2018</a:t>
            </a:fld>
            <a:endParaRPr lang="fr-FR"/>
          </a:p>
        </p:txBody>
      </p:sp>
      <p:sp>
        <p:nvSpPr>
          <p:cNvPr id="4" name="Espace réservé de l'image des diapositives 3"/>
          <p:cNvSpPr>
            <a:spLocks noGrp="1" noRot="1" noChangeAspect="1"/>
          </p:cNvSpPr>
          <p:nvPr>
            <p:ph type="sldImg" idx="2"/>
          </p:nvPr>
        </p:nvSpPr>
        <p:spPr>
          <a:xfrm>
            <a:off x="917575" y="744538"/>
            <a:ext cx="4964113" cy="3724275"/>
          </a:xfrm>
          <a:prstGeom prst="rect">
            <a:avLst/>
          </a:prstGeom>
          <a:noFill/>
          <a:ln w="12700">
            <a:solidFill>
              <a:prstClr val="black"/>
            </a:solidFill>
          </a:ln>
        </p:spPr>
        <p:txBody>
          <a:bodyPr vert="horz" lIns="91440" tIns="45720" rIns="91440" bIns="45720" rtlCol="0" anchor="ctr"/>
          <a:lstStyle/>
          <a:p>
            <a:pPr lvl="0"/>
            <a:endParaRPr lang="fr-FR" noProof="0"/>
          </a:p>
        </p:txBody>
      </p:sp>
      <p:sp>
        <p:nvSpPr>
          <p:cNvPr id="5" name="Espace réservé des commentaires 4"/>
          <p:cNvSpPr>
            <a:spLocks noGrp="1"/>
          </p:cNvSpPr>
          <p:nvPr>
            <p:ph type="body" sz="quarter" idx="3"/>
          </p:nvPr>
        </p:nvSpPr>
        <p:spPr>
          <a:xfrm>
            <a:off x="679927" y="4716661"/>
            <a:ext cx="5439410" cy="4468416"/>
          </a:xfrm>
          <a:prstGeom prst="rect">
            <a:avLst/>
          </a:prstGeom>
        </p:spPr>
        <p:txBody>
          <a:bodyPr vert="horz" lIns="91440" tIns="45720" rIns="91440" bIns="45720" rtlCol="0">
            <a:normAutofit/>
          </a:bodyPr>
          <a:lstStyle/>
          <a:p>
            <a:pPr lvl="0"/>
            <a:r>
              <a:rPr lang="fr-FR" noProof="0" smtClean="0"/>
              <a:t>Cliquez pour modifier les styles du texte du masque</a:t>
            </a:r>
          </a:p>
          <a:p>
            <a:pPr lvl="1"/>
            <a:r>
              <a:rPr lang="fr-FR" noProof="0" smtClean="0"/>
              <a:t>Deuxième niveau</a:t>
            </a:r>
          </a:p>
          <a:p>
            <a:pPr lvl="2"/>
            <a:r>
              <a:rPr lang="fr-FR" noProof="0" smtClean="0"/>
              <a:t>Troisième niveau</a:t>
            </a:r>
          </a:p>
          <a:p>
            <a:pPr lvl="3"/>
            <a:r>
              <a:rPr lang="fr-FR" noProof="0" smtClean="0"/>
              <a:t>Quatrième niveau</a:t>
            </a:r>
          </a:p>
          <a:p>
            <a:pPr lvl="4"/>
            <a:r>
              <a:rPr lang="fr-FR" noProof="0" smtClean="0"/>
              <a:t>Cinquième niveau</a:t>
            </a:r>
            <a:endParaRPr lang="fr-FR" noProof="0"/>
          </a:p>
        </p:txBody>
      </p:sp>
      <p:sp>
        <p:nvSpPr>
          <p:cNvPr id="6" name="Espace réservé du pied de page 5"/>
          <p:cNvSpPr>
            <a:spLocks noGrp="1"/>
          </p:cNvSpPr>
          <p:nvPr>
            <p:ph type="ftr" sz="quarter" idx="4"/>
          </p:nvPr>
        </p:nvSpPr>
        <p:spPr>
          <a:xfrm>
            <a:off x="0" y="9431599"/>
            <a:ext cx="2946347" cy="496491"/>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fr-FR"/>
          </a:p>
        </p:txBody>
      </p:sp>
      <p:sp>
        <p:nvSpPr>
          <p:cNvPr id="7" name="Espace réservé du numéro de diapositive 6"/>
          <p:cNvSpPr>
            <a:spLocks noGrp="1"/>
          </p:cNvSpPr>
          <p:nvPr>
            <p:ph type="sldNum" sz="quarter" idx="5"/>
          </p:nvPr>
        </p:nvSpPr>
        <p:spPr>
          <a:xfrm>
            <a:off x="3851342" y="9431599"/>
            <a:ext cx="2946347" cy="496491"/>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B993CEE9-8928-4FA3-97D6-B413C4A04331}" type="slidenum">
              <a:rPr lang="fr-FR"/>
              <a:pPr>
                <a:defRPr/>
              </a:pPr>
              <a:t>‹N°›</a:t>
            </a:fld>
            <a:endParaRPr lang="fr-FR"/>
          </a:p>
        </p:txBody>
      </p:sp>
    </p:spTree>
    <p:extLst>
      <p:ext uri="{BB962C8B-B14F-4D97-AF65-F5344CB8AC3E}">
        <p14:creationId xmlns:p14="http://schemas.microsoft.com/office/powerpoint/2010/main" val="169021400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Espace réservé de l'image des diapositives 1"/>
          <p:cNvSpPr>
            <a:spLocks noGrp="1" noRot="1" noChangeAspect="1"/>
          </p:cNvSpPr>
          <p:nvPr>
            <p:ph type="sldImg"/>
          </p:nvPr>
        </p:nvSpPr>
        <p:spPr bwMode="auto">
          <a:noFill/>
          <a:ln>
            <a:solidFill>
              <a:srgbClr val="000000"/>
            </a:solidFill>
            <a:miter lim="800000"/>
            <a:headEnd/>
            <a:tailEnd/>
          </a:ln>
        </p:spPr>
      </p:sp>
      <p:sp>
        <p:nvSpPr>
          <p:cNvPr id="15362"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FR" smtClean="0"/>
          </a:p>
        </p:txBody>
      </p:sp>
      <p:sp>
        <p:nvSpPr>
          <p:cNvPr id="15363" name="Espace réservé du numéro de diapositiv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F0A4AF2-C8A2-402C-ADD2-B1350A7C47AD}" type="slidenum">
              <a:rPr lang="fr-FR">
                <a:cs typeface="Arial" charset="0"/>
              </a:rPr>
              <a:pPr fontAlgn="base">
                <a:spcBef>
                  <a:spcPct val="0"/>
                </a:spcBef>
                <a:spcAft>
                  <a:spcPct val="0"/>
                </a:spcAft>
                <a:defRPr/>
              </a:pPr>
              <a:t>1</a:t>
            </a:fld>
            <a:endParaRPr lang="fr-FR">
              <a:cs typeface="Arial" charset="0"/>
            </a:endParaRPr>
          </a:p>
        </p:txBody>
      </p:sp>
    </p:spTree>
    <p:extLst>
      <p:ext uri="{BB962C8B-B14F-4D97-AF65-F5344CB8AC3E}">
        <p14:creationId xmlns:p14="http://schemas.microsoft.com/office/powerpoint/2010/main" val="33855890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B993CEE9-8928-4FA3-97D6-B413C4A04331}" type="slidenum">
              <a:rPr lang="fr-FR" smtClean="0"/>
              <a:pPr>
                <a:defRPr/>
              </a:pPr>
              <a:t>9</a:t>
            </a:fld>
            <a:endParaRPr lang="fr-FR"/>
          </a:p>
        </p:txBody>
      </p:sp>
    </p:spTree>
    <p:extLst>
      <p:ext uri="{BB962C8B-B14F-4D97-AF65-F5344CB8AC3E}">
        <p14:creationId xmlns:p14="http://schemas.microsoft.com/office/powerpoint/2010/main" val="32962362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4"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ctangle 11"/>
          <p:cNvSpPr/>
          <p:nvPr/>
        </p:nvSpPr>
        <p:spPr bwMode="auto">
          <a:xfrm>
            <a:off x="276225" y="0"/>
            <a:ext cx="104775"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13"/>
          <p:cNvSpPr/>
          <p:nvPr/>
        </p:nvSpPr>
        <p:spPr bwMode="auto">
          <a:xfrm>
            <a:off x="990600" y="0"/>
            <a:ext cx="182563"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ectangle 18"/>
          <p:cNvSpPr/>
          <p:nvPr/>
        </p:nvSpPr>
        <p:spPr bwMode="auto">
          <a:xfrm>
            <a:off x="1141413" y="0"/>
            <a:ext cx="230187"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Connecteur droit 10"/>
          <p:cNvSpPr>
            <a:spLocks noChangeShapeType="1"/>
          </p:cNvSpPr>
          <p:nvPr/>
        </p:nvSpPr>
        <p:spPr bwMode="auto">
          <a:xfrm>
            <a:off x="106363"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1" name="Connecteur droit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2" name="Connecteur droit 19"/>
          <p:cNvSpPr>
            <a:spLocks noChangeShapeType="1"/>
          </p:cNvSpPr>
          <p:nvPr/>
        </p:nvSpPr>
        <p:spPr bwMode="auto">
          <a:xfrm>
            <a:off x="854075"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3" name="Connecteur droit 15"/>
          <p:cNvSpPr>
            <a:spLocks noChangeShapeType="1"/>
          </p:cNvSpPr>
          <p:nvPr/>
        </p:nvSpPr>
        <p:spPr bwMode="auto">
          <a:xfrm>
            <a:off x="172720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4" name="Connecteur droit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5" name="Connecteur droit 21"/>
          <p:cNvSpPr>
            <a:spLocks noChangeShapeType="1"/>
          </p:cNvSpPr>
          <p:nvPr/>
        </p:nvSpPr>
        <p:spPr bwMode="auto">
          <a:xfrm>
            <a:off x="9113838"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6"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7" name="Ellipse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8" name="Ellipse 22"/>
          <p:cNvSpPr/>
          <p:nvPr/>
        </p:nvSpPr>
        <p:spPr bwMode="auto">
          <a:xfrm>
            <a:off x="1309688" y="4867275"/>
            <a:ext cx="641350" cy="64135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9" name="Ellipse 23"/>
          <p:cNvSpPr/>
          <p:nvPr/>
        </p:nvSpPr>
        <p:spPr bwMode="auto">
          <a:xfrm>
            <a:off x="1090613" y="5500688"/>
            <a:ext cx="138112" cy="136525"/>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0" name="Ellipse 25"/>
          <p:cNvSpPr/>
          <p:nvPr/>
        </p:nvSpPr>
        <p:spPr bwMode="auto">
          <a:xfrm>
            <a:off x="1663700" y="5788025"/>
            <a:ext cx="274638" cy="274638"/>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1" name="Ellipse 24"/>
          <p:cNvSpPr/>
          <p:nvPr/>
        </p:nvSpPr>
        <p:spPr>
          <a:xfrm>
            <a:off x="1905000" y="4495800"/>
            <a:ext cx="365125" cy="365125"/>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8" name="Titre 7"/>
          <p:cNvSpPr>
            <a:spLocks noGrp="1"/>
          </p:cNvSpPr>
          <p:nvPr>
            <p:ph type="ctrTitle"/>
          </p:nvPr>
        </p:nvSpPr>
        <p:spPr>
          <a:xfrm>
            <a:off x="2286000" y="3124200"/>
            <a:ext cx="6172200" cy="1894362"/>
          </a:xfrm>
        </p:spPr>
        <p:txBody>
          <a:bodyPr/>
          <a:lstStyle>
            <a:lvl1pPr>
              <a:defRPr b="1"/>
            </a:lvl1pPr>
          </a:lstStyle>
          <a:p>
            <a:r>
              <a:rPr lang="fr-FR" smtClean="0"/>
              <a:t>Cliquez pour modifier le style du titre</a:t>
            </a:r>
            <a:endParaRPr lang="en-US"/>
          </a:p>
        </p:txBody>
      </p:sp>
      <p:sp>
        <p:nvSpPr>
          <p:cNvPr id="9" name="Sous-titr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fr-FR" smtClean="0"/>
              <a:t>Cliquez pour modifier le style des sous-titres du masque</a:t>
            </a:r>
            <a:endParaRPr lang="en-US"/>
          </a:p>
        </p:txBody>
      </p:sp>
      <p:sp>
        <p:nvSpPr>
          <p:cNvPr id="22" name="Espace réservé de la date 27"/>
          <p:cNvSpPr>
            <a:spLocks noGrp="1"/>
          </p:cNvSpPr>
          <p:nvPr>
            <p:ph type="dt" sz="half" idx="10"/>
          </p:nvPr>
        </p:nvSpPr>
        <p:spPr bwMode="auto">
          <a:xfrm rot="5400000">
            <a:off x="7764463" y="1174750"/>
            <a:ext cx="2286000" cy="381000"/>
          </a:xfrm>
        </p:spPr>
        <p:txBody>
          <a:bodyPr/>
          <a:lstStyle>
            <a:lvl1pPr>
              <a:defRPr/>
            </a:lvl1pPr>
          </a:lstStyle>
          <a:p>
            <a:pPr>
              <a:defRPr/>
            </a:pPr>
            <a:fld id="{B3DEF2F3-B63B-40D5-A190-4402887A7DCA}" type="datetime1">
              <a:rPr lang="fr-FR"/>
              <a:pPr>
                <a:defRPr/>
              </a:pPr>
              <a:t>27/09/2018</a:t>
            </a:fld>
            <a:endParaRPr lang="fr-BE"/>
          </a:p>
        </p:txBody>
      </p:sp>
      <p:sp>
        <p:nvSpPr>
          <p:cNvPr id="23" name="Espace réservé du pied de page 16"/>
          <p:cNvSpPr>
            <a:spLocks noGrp="1"/>
          </p:cNvSpPr>
          <p:nvPr>
            <p:ph type="ftr" sz="quarter" idx="11"/>
          </p:nvPr>
        </p:nvSpPr>
        <p:spPr bwMode="auto">
          <a:xfrm rot="5400000">
            <a:off x="7077076" y="4181475"/>
            <a:ext cx="3657600" cy="384175"/>
          </a:xfrm>
        </p:spPr>
        <p:txBody>
          <a:bodyPr/>
          <a:lstStyle>
            <a:lvl1pPr>
              <a:defRPr/>
            </a:lvl1pPr>
          </a:lstStyle>
          <a:p>
            <a:pPr>
              <a:defRPr/>
            </a:pPr>
            <a:r>
              <a:rPr lang="fr-BE"/>
              <a:t>33333333333333</a:t>
            </a:r>
          </a:p>
        </p:txBody>
      </p:sp>
      <p:sp>
        <p:nvSpPr>
          <p:cNvPr id="24" name="Espace réservé du numéro de diapositive 28"/>
          <p:cNvSpPr>
            <a:spLocks noGrp="1"/>
          </p:cNvSpPr>
          <p:nvPr>
            <p:ph type="sldNum" sz="quarter" idx="12"/>
          </p:nvPr>
        </p:nvSpPr>
        <p:spPr bwMode="auto">
          <a:xfrm>
            <a:off x="1325563" y="4929188"/>
            <a:ext cx="609600" cy="517525"/>
          </a:xfrm>
        </p:spPr>
        <p:txBody>
          <a:bodyPr/>
          <a:lstStyle>
            <a:lvl1pPr>
              <a:defRPr/>
            </a:lvl1pPr>
          </a:lstStyle>
          <a:p>
            <a:pPr>
              <a:defRPr/>
            </a:pPr>
            <a:fld id="{C2606816-EB48-40E5-942D-E35FBC7BA650}" type="slidenum">
              <a:rPr lang="fr-BE"/>
              <a:pPr>
                <a:defRPr/>
              </a:pPr>
              <a:t>‹N°›</a:t>
            </a:fld>
            <a:endParaRPr lang="fr-BE"/>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en-US"/>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e la date 13"/>
          <p:cNvSpPr>
            <a:spLocks noGrp="1"/>
          </p:cNvSpPr>
          <p:nvPr>
            <p:ph type="dt" sz="half" idx="10"/>
          </p:nvPr>
        </p:nvSpPr>
        <p:spPr/>
        <p:txBody>
          <a:bodyPr/>
          <a:lstStyle>
            <a:lvl1pPr>
              <a:defRPr/>
            </a:lvl1pPr>
          </a:lstStyle>
          <a:p>
            <a:pPr>
              <a:defRPr/>
            </a:pPr>
            <a:fld id="{DFEA723B-5DB5-45A5-9BB6-1AB6245B4DD1}" type="datetime1">
              <a:rPr lang="fr-FR"/>
              <a:pPr>
                <a:defRPr/>
              </a:pPr>
              <a:t>27/09/2018</a:t>
            </a:fld>
            <a:endParaRPr lang="fr-BE"/>
          </a:p>
        </p:txBody>
      </p:sp>
      <p:sp>
        <p:nvSpPr>
          <p:cNvPr id="5" name="Espace réservé du pied de page 2"/>
          <p:cNvSpPr>
            <a:spLocks noGrp="1"/>
          </p:cNvSpPr>
          <p:nvPr>
            <p:ph type="ftr" sz="quarter" idx="11"/>
          </p:nvPr>
        </p:nvSpPr>
        <p:spPr/>
        <p:txBody>
          <a:bodyPr/>
          <a:lstStyle>
            <a:lvl1pPr>
              <a:defRPr/>
            </a:lvl1pPr>
          </a:lstStyle>
          <a:p>
            <a:pPr>
              <a:defRPr/>
            </a:pPr>
            <a:r>
              <a:rPr lang="fr-BE"/>
              <a:t>33333333333333</a:t>
            </a:r>
          </a:p>
        </p:txBody>
      </p:sp>
      <p:sp>
        <p:nvSpPr>
          <p:cNvPr id="6" name="Espace réservé du numéro de diapositive 22"/>
          <p:cNvSpPr>
            <a:spLocks noGrp="1"/>
          </p:cNvSpPr>
          <p:nvPr>
            <p:ph type="sldNum" sz="quarter" idx="12"/>
          </p:nvPr>
        </p:nvSpPr>
        <p:spPr/>
        <p:txBody>
          <a:bodyPr/>
          <a:lstStyle>
            <a:lvl1pPr>
              <a:defRPr/>
            </a:lvl1pPr>
          </a:lstStyle>
          <a:p>
            <a:pPr>
              <a:defRPr/>
            </a:pPr>
            <a:fld id="{A84BCFE2-4D21-4FCD-8A58-CA2B922691A0}" type="slidenum">
              <a:rPr lang="fr-BE"/>
              <a:pPr>
                <a:defRPr/>
              </a:pPr>
              <a:t>‹N°›</a:t>
            </a:fld>
            <a:endParaRPr lang="fr-B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9"/>
            <a:ext cx="1676400" cy="5851525"/>
          </a:xfrm>
        </p:spPr>
        <p:txBody>
          <a:bodyPr vert="eaVert"/>
          <a:lstStyle/>
          <a:p>
            <a:r>
              <a:rPr lang="fr-FR" smtClean="0"/>
              <a:t>Cliquez pour modifier le style du titre</a:t>
            </a:r>
            <a:endParaRPr lang="en-US"/>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e la date 13"/>
          <p:cNvSpPr>
            <a:spLocks noGrp="1"/>
          </p:cNvSpPr>
          <p:nvPr>
            <p:ph type="dt" sz="half" idx="10"/>
          </p:nvPr>
        </p:nvSpPr>
        <p:spPr/>
        <p:txBody>
          <a:bodyPr/>
          <a:lstStyle>
            <a:lvl1pPr>
              <a:defRPr/>
            </a:lvl1pPr>
          </a:lstStyle>
          <a:p>
            <a:pPr>
              <a:defRPr/>
            </a:pPr>
            <a:fld id="{D973CE16-D673-4FE6-93F5-67267C55DE33}" type="datetime1">
              <a:rPr lang="fr-FR"/>
              <a:pPr>
                <a:defRPr/>
              </a:pPr>
              <a:t>27/09/2018</a:t>
            </a:fld>
            <a:endParaRPr lang="fr-BE"/>
          </a:p>
        </p:txBody>
      </p:sp>
      <p:sp>
        <p:nvSpPr>
          <p:cNvPr id="5" name="Espace réservé du pied de page 2"/>
          <p:cNvSpPr>
            <a:spLocks noGrp="1"/>
          </p:cNvSpPr>
          <p:nvPr>
            <p:ph type="ftr" sz="quarter" idx="11"/>
          </p:nvPr>
        </p:nvSpPr>
        <p:spPr/>
        <p:txBody>
          <a:bodyPr/>
          <a:lstStyle>
            <a:lvl1pPr>
              <a:defRPr/>
            </a:lvl1pPr>
          </a:lstStyle>
          <a:p>
            <a:pPr>
              <a:defRPr/>
            </a:pPr>
            <a:r>
              <a:rPr lang="fr-BE"/>
              <a:t>33333333333333</a:t>
            </a:r>
          </a:p>
        </p:txBody>
      </p:sp>
      <p:sp>
        <p:nvSpPr>
          <p:cNvPr id="6" name="Espace réservé du numéro de diapositive 22"/>
          <p:cNvSpPr>
            <a:spLocks noGrp="1"/>
          </p:cNvSpPr>
          <p:nvPr>
            <p:ph type="sldNum" sz="quarter" idx="12"/>
          </p:nvPr>
        </p:nvSpPr>
        <p:spPr/>
        <p:txBody>
          <a:bodyPr/>
          <a:lstStyle>
            <a:lvl1pPr>
              <a:defRPr/>
            </a:lvl1pPr>
          </a:lstStyle>
          <a:p>
            <a:pPr>
              <a:defRPr/>
            </a:pPr>
            <a:fld id="{08802231-84D0-423D-AAB6-FD8078F0D3F7}" type="slidenum">
              <a:rPr lang="fr-BE"/>
              <a:pPr>
                <a:defRPr/>
              </a:pPr>
              <a:t>‹N°›</a:t>
            </a:fld>
            <a:endParaRPr lang="fr-B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en-US"/>
          </a:p>
        </p:txBody>
      </p:sp>
      <p:sp>
        <p:nvSpPr>
          <p:cNvPr id="8" name="Espace réservé du contenu 7"/>
          <p:cNvSpPr>
            <a:spLocks noGrp="1"/>
          </p:cNvSpPr>
          <p:nvPr>
            <p:ph sz="quarter" idx="1"/>
          </p:nvPr>
        </p:nvSpPr>
        <p:spPr>
          <a:xfrm>
            <a:off x="457200" y="1600200"/>
            <a:ext cx="7467600" cy="4873752"/>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e la date 6"/>
          <p:cNvSpPr>
            <a:spLocks noGrp="1"/>
          </p:cNvSpPr>
          <p:nvPr>
            <p:ph type="dt" sz="half" idx="10"/>
          </p:nvPr>
        </p:nvSpPr>
        <p:spPr/>
        <p:txBody>
          <a:bodyPr rtlCol="0"/>
          <a:lstStyle>
            <a:lvl1pPr>
              <a:defRPr/>
            </a:lvl1pPr>
          </a:lstStyle>
          <a:p>
            <a:pPr>
              <a:defRPr/>
            </a:pPr>
            <a:fld id="{E7986E83-CC59-4DE1-A0BA-601FCF54314D}" type="datetime1">
              <a:rPr lang="fr-FR"/>
              <a:pPr>
                <a:defRPr/>
              </a:pPr>
              <a:t>27/09/2018</a:t>
            </a:fld>
            <a:endParaRPr lang="fr-BE"/>
          </a:p>
        </p:txBody>
      </p:sp>
      <p:sp>
        <p:nvSpPr>
          <p:cNvPr id="5" name="Espace réservé du numéro de diapositive 8"/>
          <p:cNvSpPr>
            <a:spLocks noGrp="1"/>
          </p:cNvSpPr>
          <p:nvPr>
            <p:ph type="sldNum" sz="quarter" idx="11"/>
          </p:nvPr>
        </p:nvSpPr>
        <p:spPr/>
        <p:txBody>
          <a:bodyPr rtlCol="0"/>
          <a:lstStyle>
            <a:lvl1pPr>
              <a:defRPr/>
            </a:lvl1pPr>
          </a:lstStyle>
          <a:p>
            <a:pPr>
              <a:defRPr/>
            </a:pPr>
            <a:fld id="{C82B654E-E62E-4284-9D83-B7A2BB37330F}" type="slidenum">
              <a:rPr lang="fr-BE"/>
              <a:pPr>
                <a:defRPr/>
              </a:pPr>
              <a:t>‹N°›</a:t>
            </a:fld>
            <a:endParaRPr lang="fr-BE"/>
          </a:p>
        </p:txBody>
      </p:sp>
      <p:sp>
        <p:nvSpPr>
          <p:cNvPr id="6" name="Espace réservé du pied de page 9"/>
          <p:cNvSpPr>
            <a:spLocks noGrp="1"/>
          </p:cNvSpPr>
          <p:nvPr>
            <p:ph type="ftr" sz="quarter" idx="12"/>
          </p:nvPr>
        </p:nvSpPr>
        <p:spPr/>
        <p:txBody>
          <a:bodyPr rtlCol="0"/>
          <a:lstStyle>
            <a:lvl1pPr>
              <a:defRPr/>
            </a:lvl1pPr>
          </a:lstStyle>
          <a:p>
            <a:pPr>
              <a:defRPr/>
            </a:pPr>
            <a:r>
              <a:rPr lang="fr-BE"/>
              <a:t>33333333333333</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bg>
      <p:bgRef idx="1001">
        <a:schemeClr val="bg2"/>
      </p:bgRef>
    </p:bg>
    <p:spTree>
      <p:nvGrpSpPr>
        <p:cNvPr id="1" name=""/>
        <p:cNvGrpSpPr/>
        <p:nvPr/>
      </p:nvGrpSpPr>
      <p:grpSpPr>
        <a:xfrm>
          <a:off x="0" y="0"/>
          <a:ext cx="0" cy="0"/>
          <a:chOff x="0" y="0"/>
          <a:chExt cx="0" cy="0"/>
        </a:xfrm>
      </p:grpSpPr>
      <p:sp>
        <p:nvSpPr>
          <p:cNvPr id="4"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ctangle 9"/>
          <p:cNvSpPr/>
          <p:nvPr/>
        </p:nvSpPr>
        <p:spPr bwMode="auto">
          <a:xfrm>
            <a:off x="276225" y="0"/>
            <a:ext cx="104775"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10"/>
          <p:cNvSpPr/>
          <p:nvPr/>
        </p:nvSpPr>
        <p:spPr bwMode="auto">
          <a:xfrm>
            <a:off x="990600" y="0"/>
            <a:ext cx="182563"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ectangle 11"/>
          <p:cNvSpPr/>
          <p:nvPr/>
        </p:nvSpPr>
        <p:spPr bwMode="auto">
          <a:xfrm>
            <a:off x="1141413" y="0"/>
            <a:ext cx="230187"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Connecteur droit 12"/>
          <p:cNvSpPr>
            <a:spLocks noChangeShapeType="1"/>
          </p:cNvSpPr>
          <p:nvPr/>
        </p:nvSpPr>
        <p:spPr bwMode="auto">
          <a:xfrm>
            <a:off x="106363"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9" name="Connecteur droit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0" name="Connecteur droit 14"/>
          <p:cNvSpPr>
            <a:spLocks noChangeShapeType="1"/>
          </p:cNvSpPr>
          <p:nvPr/>
        </p:nvSpPr>
        <p:spPr bwMode="auto">
          <a:xfrm>
            <a:off x="854075"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1" name="Connecteur droit 15"/>
          <p:cNvSpPr>
            <a:spLocks noChangeShapeType="1"/>
          </p:cNvSpPr>
          <p:nvPr/>
        </p:nvSpPr>
        <p:spPr bwMode="auto">
          <a:xfrm>
            <a:off x="172720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2" name="Connecteur droit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3"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4" name="Ellipse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5" name="Ellipse 19"/>
          <p:cNvSpPr/>
          <p:nvPr/>
        </p:nvSpPr>
        <p:spPr bwMode="auto">
          <a:xfrm>
            <a:off x="1323975" y="4867275"/>
            <a:ext cx="642938" cy="64135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6" name="Ellipse 20"/>
          <p:cNvSpPr/>
          <p:nvPr/>
        </p:nvSpPr>
        <p:spPr bwMode="auto">
          <a:xfrm>
            <a:off x="1090613" y="5500688"/>
            <a:ext cx="138112" cy="136525"/>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7" name="Ellipse 21"/>
          <p:cNvSpPr/>
          <p:nvPr/>
        </p:nvSpPr>
        <p:spPr bwMode="auto">
          <a:xfrm>
            <a:off x="1663700" y="5791200"/>
            <a:ext cx="274638" cy="274638"/>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8" name="Ellipse 22"/>
          <p:cNvSpPr/>
          <p:nvPr/>
        </p:nvSpPr>
        <p:spPr bwMode="auto">
          <a:xfrm>
            <a:off x="1879600" y="4479925"/>
            <a:ext cx="365125" cy="365125"/>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9" name="Connecteur droit 25"/>
          <p:cNvSpPr>
            <a:spLocks noChangeShapeType="1"/>
          </p:cNvSpPr>
          <p:nvPr/>
        </p:nvSpPr>
        <p:spPr bwMode="auto">
          <a:xfrm>
            <a:off x="9097963"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2" name="Titre 1"/>
          <p:cNvSpPr>
            <a:spLocks noGrp="1"/>
          </p:cNvSpPr>
          <p:nvPr>
            <p:ph type="title"/>
          </p:nvPr>
        </p:nvSpPr>
        <p:spPr>
          <a:xfrm>
            <a:off x="2286000" y="2895600"/>
            <a:ext cx="6172200" cy="2053590"/>
          </a:xfrm>
        </p:spPr>
        <p:txBody>
          <a:bodyPr/>
          <a:lstStyle>
            <a:lvl1pPr algn="l">
              <a:buNone/>
              <a:defRPr sz="3000" b="1" cap="small" baseline="0"/>
            </a:lvl1pPr>
          </a:lstStyle>
          <a:p>
            <a:r>
              <a:rPr lang="fr-FR" smtClean="0"/>
              <a:t>Cliquez pour modifier le style du titre</a:t>
            </a:r>
            <a:endParaRPr lang="en-US"/>
          </a:p>
        </p:txBody>
      </p:sp>
      <p:sp>
        <p:nvSpPr>
          <p:cNvPr id="3" name="Espace réservé du texte 2"/>
          <p:cNvSpPr>
            <a:spLocks noGrp="1"/>
          </p:cNvSpPr>
          <p:nvPr>
            <p:ph type="body" idx="1"/>
          </p:nvPr>
        </p:nvSpPr>
        <p:spPr>
          <a:xfrm>
            <a:off x="2286000" y="5010150"/>
            <a:ext cx="6172200" cy="1371600"/>
          </a:xfrm>
        </p:spPr>
        <p:txBody>
          <a:bodyPr/>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fr-FR" smtClean="0"/>
              <a:t>Cliquez pour modifier les styles du texte du masque</a:t>
            </a:r>
          </a:p>
        </p:txBody>
      </p:sp>
      <p:sp>
        <p:nvSpPr>
          <p:cNvPr id="20" name="Espace réservé de la date 3"/>
          <p:cNvSpPr>
            <a:spLocks noGrp="1"/>
          </p:cNvSpPr>
          <p:nvPr>
            <p:ph type="dt" sz="half" idx="10"/>
          </p:nvPr>
        </p:nvSpPr>
        <p:spPr bwMode="auto">
          <a:xfrm rot="5400000">
            <a:off x="7762875" y="1169988"/>
            <a:ext cx="2286000" cy="381000"/>
          </a:xfrm>
        </p:spPr>
        <p:txBody>
          <a:bodyPr/>
          <a:lstStyle>
            <a:lvl1pPr>
              <a:defRPr/>
            </a:lvl1pPr>
          </a:lstStyle>
          <a:p>
            <a:pPr>
              <a:defRPr/>
            </a:pPr>
            <a:fld id="{99565BB0-4F8C-4A9F-97FA-9046C221E7C5}" type="datetime1">
              <a:rPr lang="fr-FR"/>
              <a:pPr>
                <a:defRPr/>
              </a:pPr>
              <a:t>27/09/2018</a:t>
            </a:fld>
            <a:endParaRPr lang="fr-BE"/>
          </a:p>
        </p:txBody>
      </p:sp>
      <p:sp>
        <p:nvSpPr>
          <p:cNvPr id="21" name="Espace réservé du pied de page 4"/>
          <p:cNvSpPr>
            <a:spLocks noGrp="1"/>
          </p:cNvSpPr>
          <p:nvPr>
            <p:ph type="ftr" sz="quarter" idx="11"/>
          </p:nvPr>
        </p:nvSpPr>
        <p:spPr bwMode="auto">
          <a:xfrm rot="5400000">
            <a:off x="7077076" y="4178300"/>
            <a:ext cx="3657600" cy="384175"/>
          </a:xfrm>
        </p:spPr>
        <p:txBody>
          <a:bodyPr/>
          <a:lstStyle>
            <a:lvl1pPr>
              <a:defRPr/>
            </a:lvl1pPr>
          </a:lstStyle>
          <a:p>
            <a:pPr>
              <a:defRPr/>
            </a:pPr>
            <a:r>
              <a:rPr lang="fr-BE"/>
              <a:t>33333333333333</a:t>
            </a:r>
          </a:p>
        </p:txBody>
      </p:sp>
      <p:sp>
        <p:nvSpPr>
          <p:cNvPr id="22" name="Espace réservé du numéro de diapositive 5"/>
          <p:cNvSpPr>
            <a:spLocks noGrp="1"/>
          </p:cNvSpPr>
          <p:nvPr>
            <p:ph type="sldNum" sz="quarter" idx="12"/>
          </p:nvPr>
        </p:nvSpPr>
        <p:spPr bwMode="auto">
          <a:xfrm>
            <a:off x="1339850" y="4929188"/>
            <a:ext cx="609600" cy="517525"/>
          </a:xfrm>
        </p:spPr>
        <p:txBody>
          <a:bodyPr/>
          <a:lstStyle>
            <a:lvl1pPr>
              <a:defRPr/>
            </a:lvl1pPr>
          </a:lstStyle>
          <a:p>
            <a:pPr>
              <a:defRPr/>
            </a:pPr>
            <a:fld id="{31073CE3-0D16-4F51-8F7B-98A64D0D3BBA}" type="slidenum">
              <a:rPr lang="fr-BE"/>
              <a:pPr>
                <a:defRPr/>
              </a:pPr>
              <a:t>‹N°›</a:t>
            </a:fld>
            <a:endParaRPr lang="fr-BE"/>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en-US"/>
          </a:p>
        </p:txBody>
      </p:sp>
      <p:sp>
        <p:nvSpPr>
          <p:cNvPr id="9" name="Espace réservé du contenu 8"/>
          <p:cNvSpPr>
            <a:spLocks noGrp="1"/>
          </p:cNvSpPr>
          <p:nvPr>
            <p:ph sz="quarter" idx="1"/>
          </p:nvPr>
        </p:nvSpPr>
        <p:spPr>
          <a:xfrm>
            <a:off x="457200" y="1600200"/>
            <a:ext cx="3657600" cy="4572000"/>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11" name="Espace réservé du contenu 10"/>
          <p:cNvSpPr>
            <a:spLocks noGrp="1"/>
          </p:cNvSpPr>
          <p:nvPr>
            <p:ph sz="quarter" idx="2"/>
          </p:nvPr>
        </p:nvSpPr>
        <p:spPr>
          <a:xfrm>
            <a:off x="4270248" y="1600200"/>
            <a:ext cx="3657600" cy="4572000"/>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5" name="Espace réservé de la date 13"/>
          <p:cNvSpPr>
            <a:spLocks noGrp="1"/>
          </p:cNvSpPr>
          <p:nvPr>
            <p:ph type="dt" sz="half" idx="10"/>
          </p:nvPr>
        </p:nvSpPr>
        <p:spPr/>
        <p:txBody>
          <a:bodyPr/>
          <a:lstStyle>
            <a:lvl1pPr>
              <a:defRPr/>
            </a:lvl1pPr>
          </a:lstStyle>
          <a:p>
            <a:pPr>
              <a:defRPr/>
            </a:pPr>
            <a:fld id="{C14E8434-5687-46DA-BB3C-0358B5CC51F7}" type="datetime1">
              <a:rPr lang="fr-FR"/>
              <a:pPr>
                <a:defRPr/>
              </a:pPr>
              <a:t>27/09/2018</a:t>
            </a:fld>
            <a:endParaRPr lang="fr-BE"/>
          </a:p>
        </p:txBody>
      </p:sp>
      <p:sp>
        <p:nvSpPr>
          <p:cNvPr id="6" name="Espace réservé du pied de page 2"/>
          <p:cNvSpPr>
            <a:spLocks noGrp="1"/>
          </p:cNvSpPr>
          <p:nvPr>
            <p:ph type="ftr" sz="quarter" idx="11"/>
          </p:nvPr>
        </p:nvSpPr>
        <p:spPr/>
        <p:txBody>
          <a:bodyPr/>
          <a:lstStyle>
            <a:lvl1pPr>
              <a:defRPr/>
            </a:lvl1pPr>
          </a:lstStyle>
          <a:p>
            <a:pPr>
              <a:defRPr/>
            </a:pPr>
            <a:r>
              <a:rPr lang="fr-BE"/>
              <a:t>33333333333333</a:t>
            </a:r>
          </a:p>
        </p:txBody>
      </p:sp>
      <p:sp>
        <p:nvSpPr>
          <p:cNvPr id="7" name="Espace réservé du numéro de diapositive 22"/>
          <p:cNvSpPr>
            <a:spLocks noGrp="1"/>
          </p:cNvSpPr>
          <p:nvPr>
            <p:ph type="sldNum" sz="quarter" idx="12"/>
          </p:nvPr>
        </p:nvSpPr>
        <p:spPr/>
        <p:txBody>
          <a:bodyPr/>
          <a:lstStyle>
            <a:lvl1pPr>
              <a:defRPr/>
            </a:lvl1pPr>
          </a:lstStyle>
          <a:p>
            <a:pPr>
              <a:defRPr/>
            </a:pPr>
            <a:fld id="{8F5EC94A-E1B6-4438-86B9-4C8B3B02935A}" type="slidenum">
              <a:rPr lang="fr-BE"/>
              <a:pPr>
                <a:defRPr/>
              </a:pPr>
              <a:t>‹N°›</a:t>
            </a:fld>
            <a:endParaRPr lang="fr-B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7543800" cy="1143000"/>
          </a:xfrm>
        </p:spPr>
        <p:txBody>
          <a:bodyPr/>
          <a:lstStyle>
            <a:lvl1pPr>
              <a:defRPr/>
            </a:lvl1pPr>
          </a:lstStyle>
          <a:p>
            <a:r>
              <a:rPr lang="fr-FR" smtClean="0"/>
              <a:t>Cliquez pour modifier le style du titre</a:t>
            </a:r>
            <a:endParaRPr lang="en-US"/>
          </a:p>
        </p:txBody>
      </p:sp>
      <p:sp>
        <p:nvSpPr>
          <p:cNvPr id="11" name="Espace réservé du contenu 10"/>
          <p:cNvSpPr>
            <a:spLocks noGrp="1"/>
          </p:cNvSpPr>
          <p:nvPr>
            <p:ph sz="quarter" idx="2"/>
          </p:nvPr>
        </p:nvSpPr>
        <p:spPr>
          <a:xfrm>
            <a:off x="457200" y="2362200"/>
            <a:ext cx="3657600" cy="3886200"/>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13" name="Espace réservé du contenu 12"/>
          <p:cNvSpPr>
            <a:spLocks noGrp="1"/>
          </p:cNvSpPr>
          <p:nvPr>
            <p:ph sz="quarter" idx="4"/>
          </p:nvPr>
        </p:nvSpPr>
        <p:spPr>
          <a:xfrm>
            <a:off x="4371975" y="2362200"/>
            <a:ext cx="3657600" cy="3886200"/>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12" name="Espace réservé du texte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a:r>
              <a:rPr lang="fr-FR" smtClean="0"/>
              <a:t>Cliquez pour modifier les styles du texte du masque</a:t>
            </a:r>
          </a:p>
        </p:txBody>
      </p:sp>
      <p:sp>
        <p:nvSpPr>
          <p:cNvPr id="14" name="Espace réservé du texte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a:r>
              <a:rPr lang="fr-FR" smtClean="0"/>
              <a:t>Cliquez pour modifier les styles du texte du masque</a:t>
            </a:r>
          </a:p>
        </p:txBody>
      </p:sp>
      <p:sp>
        <p:nvSpPr>
          <p:cNvPr id="7" name="Espace réservé de la date 13"/>
          <p:cNvSpPr>
            <a:spLocks noGrp="1"/>
          </p:cNvSpPr>
          <p:nvPr>
            <p:ph type="dt" sz="half" idx="10"/>
          </p:nvPr>
        </p:nvSpPr>
        <p:spPr/>
        <p:txBody>
          <a:bodyPr/>
          <a:lstStyle>
            <a:lvl1pPr>
              <a:defRPr/>
            </a:lvl1pPr>
          </a:lstStyle>
          <a:p>
            <a:pPr>
              <a:defRPr/>
            </a:pPr>
            <a:fld id="{B5A338E1-0BD2-46FC-85A1-4D0CC1936B3B}" type="datetime1">
              <a:rPr lang="fr-FR"/>
              <a:pPr>
                <a:defRPr/>
              </a:pPr>
              <a:t>27/09/2018</a:t>
            </a:fld>
            <a:endParaRPr lang="fr-BE"/>
          </a:p>
        </p:txBody>
      </p:sp>
      <p:sp>
        <p:nvSpPr>
          <p:cNvPr id="8" name="Espace réservé du pied de page 2"/>
          <p:cNvSpPr>
            <a:spLocks noGrp="1"/>
          </p:cNvSpPr>
          <p:nvPr>
            <p:ph type="ftr" sz="quarter" idx="11"/>
          </p:nvPr>
        </p:nvSpPr>
        <p:spPr/>
        <p:txBody>
          <a:bodyPr/>
          <a:lstStyle>
            <a:lvl1pPr>
              <a:defRPr/>
            </a:lvl1pPr>
          </a:lstStyle>
          <a:p>
            <a:pPr>
              <a:defRPr/>
            </a:pPr>
            <a:r>
              <a:rPr lang="fr-BE"/>
              <a:t>33333333333333</a:t>
            </a:r>
          </a:p>
        </p:txBody>
      </p:sp>
      <p:sp>
        <p:nvSpPr>
          <p:cNvPr id="9" name="Espace réservé du numéro de diapositive 22"/>
          <p:cNvSpPr>
            <a:spLocks noGrp="1"/>
          </p:cNvSpPr>
          <p:nvPr>
            <p:ph type="sldNum" sz="quarter" idx="12"/>
          </p:nvPr>
        </p:nvSpPr>
        <p:spPr/>
        <p:txBody>
          <a:bodyPr/>
          <a:lstStyle>
            <a:lvl1pPr>
              <a:defRPr/>
            </a:lvl1pPr>
          </a:lstStyle>
          <a:p>
            <a:pPr>
              <a:defRPr/>
            </a:pPr>
            <a:fld id="{F969BFBB-3CD7-412E-BD29-6E7258383A14}" type="slidenum">
              <a:rPr lang="fr-BE"/>
              <a:pPr>
                <a:defRPr/>
              </a:pPr>
              <a:t>‹N°›</a:t>
            </a:fld>
            <a:endParaRPr lang="fr-B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en-US"/>
          </a:p>
        </p:txBody>
      </p:sp>
      <p:sp>
        <p:nvSpPr>
          <p:cNvPr id="3" name="Espace réservé de la date 5"/>
          <p:cNvSpPr>
            <a:spLocks noGrp="1"/>
          </p:cNvSpPr>
          <p:nvPr>
            <p:ph type="dt" sz="half" idx="10"/>
          </p:nvPr>
        </p:nvSpPr>
        <p:spPr/>
        <p:txBody>
          <a:bodyPr rtlCol="0"/>
          <a:lstStyle>
            <a:lvl1pPr>
              <a:defRPr/>
            </a:lvl1pPr>
          </a:lstStyle>
          <a:p>
            <a:pPr>
              <a:defRPr/>
            </a:pPr>
            <a:fld id="{4A593DF2-65D8-4C00-9EFA-BC3EC9BEA835}" type="datetime1">
              <a:rPr lang="fr-FR"/>
              <a:pPr>
                <a:defRPr/>
              </a:pPr>
              <a:t>27/09/2018</a:t>
            </a:fld>
            <a:endParaRPr lang="fr-BE"/>
          </a:p>
        </p:txBody>
      </p:sp>
      <p:sp>
        <p:nvSpPr>
          <p:cNvPr id="4" name="Espace réservé du numéro de diapositive 6"/>
          <p:cNvSpPr>
            <a:spLocks noGrp="1"/>
          </p:cNvSpPr>
          <p:nvPr>
            <p:ph type="sldNum" sz="quarter" idx="11"/>
          </p:nvPr>
        </p:nvSpPr>
        <p:spPr/>
        <p:txBody>
          <a:bodyPr rtlCol="0"/>
          <a:lstStyle>
            <a:lvl1pPr>
              <a:defRPr/>
            </a:lvl1pPr>
          </a:lstStyle>
          <a:p>
            <a:pPr>
              <a:defRPr/>
            </a:pPr>
            <a:fld id="{CD4698B1-010E-45CB-87E9-2C207AE7F4EE}" type="slidenum">
              <a:rPr lang="fr-BE"/>
              <a:pPr>
                <a:defRPr/>
              </a:pPr>
              <a:t>‹N°›</a:t>
            </a:fld>
            <a:endParaRPr lang="fr-BE"/>
          </a:p>
        </p:txBody>
      </p:sp>
      <p:sp>
        <p:nvSpPr>
          <p:cNvPr id="5" name="Espace réservé du pied de page 7"/>
          <p:cNvSpPr>
            <a:spLocks noGrp="1"/>
          </p:cNvSpPr>
          <p:nvPr>
            <p:ph type="ftr" sz="quarter" idx="12"/>
          </p:nvPr>
        </p:nvSpPr>
        <p:spPr/>
        <p:txBody>
          <a:bodyPr rtlCol="0"/>
          <a:lstStyle>
            <a:lvl1pPr>
              <a:defRPr/>
            </a:lvl1pPr>
          </a:lstStyle>
          <a:p>
            <a:pPr>
              <a:defRPr/>
            </a:pPr>
            <a:r>
              <a:rPr lang="fr-BE"/>
              <a:t>33333333333333</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3"/>
          <p:cNvSpPr>
            <a:spLocks noGrp="1"/>
          </p:cNvSpPr>
          <p:nvPr>
            <p:ph type="dt" sz="half" idx="10"/>
          </p:nvPr>
        </p:nvSpPr>
        <p:spPr/>
        <p:txBody>
          <a:bodyPr/>
          <a:lstStyle>
            <a:lvl1pPr>
              <a:defRPr/>
            </a:lvl1pPr>
          </a:lstStyle>
          <a:p>
            <a:pPr>
              <a:defRPr/>
            </a:pPr>
            <a:fld id="{62FFC3A1-1709-438A-B2E8-CFBEC3651421}" type="datetime1">
              <a:rPr lang="fr-FR"/>
              <a:pPr>
                <a:defRPr/>
              </a:pPr>
              <a:t>27/09/2018</a:t>
            </a:fld>
            <a:endParaRPr lang="fr-BE"/>
          </a:p>
        </p:txBody>
      </p:sp>
      <p:sp>
        <p:nvSpPr>
          <p:cNvPr id="3" name="Espace réservé du pied de page 2"/>
          <p:cNvSpPr>
            <a:spLocks noGrp="1"/>
          </p:cNvSpPr>
          <p:nvPr>
            <p:ph type="ftr" sz="quarter" idx="11"/>
          </p:nvPr>
        </p:nvSpPr>
        <p:spPr/>
        <p:txBody>
          <a:bodyPr/>
          <a:lstStyle>
            <a:lvl1pPr>
              <a:defRPr/>
            </a:lvl1pPr>
          </a:lstStyle>
          <a:p>
            <a:pPr>
              <a:defRPr/>
            </a:pPr>
            <a:r>
              <a:rPr lang="fr-BE"/>
              <a:t>33333333333333</a:t>
            </a:r>
          </a:p>
        </p:txBody>
      </p:sp>
      <p:sp>
        <p:nvSpPr>
          <p:cNvPr id="4" name="Espace réservé du numéro de diapositive 22"/>
          <p:cNvSpPr>
            <a:spLocks noGrp="1"/>
          </p:cNvSpPr>
          <p:nvPr>
            <p:ph type="sldNum" sz="quarter" idx="12"/>
          </p:nvPr>
        </p:nvSpPr>
        <p:spPr/>
        <p:txBody>
          <a:bodyPr/>
          <a:lstStyle>
            <a:lvl1pPr>
              <a:defRPr/>
            </a:lvl1pPr>
          </a:lstStyle>
          <a:p>
            <a:pPr>
              <a:defRPr/>
            </a:pPr>
            <a:fld id="{16D7C04A-EB71-4937-BD32-E3D15444F21D}" type="slidenum">
              <a:rPr lang="fr-BE"/>
              <a:pPr>
                <a:defRPr/>
              </a:pPr>
              <a:t>‹N°›</a:t>
            </a:fld>
            <a:endParaRPr lang="fr-B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5" name="Connecteur droit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cs typeface="+mn-cs"/>
            </a:endParaRPr>
          </a:p>
        </p:txBody>
      </p:sp>
      <p:sp>
        <p:nvSpPr>
          <p:cNvPr id="6" name="Connecteur droit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cs typeface="+mn-cs"/>
            </a:endParaRPr>
          </a:p>
        </p:txBody>
      </p:sp>
      <p:sp>
        <p:nvSpPr>
          <p:cNvPr id="7" name="Connecteur droit 8"/>
          <p:cNvSpPr>
            <a:spLocks noChangeShapeType="1"/>
          </p:cNvSpPr>
          <p:nvPr/>
        </p:nvSpPr>
        <p:spPr bwMode="auto">
          <a:xfrm>
            <a:off x="6192838" y="0"/>
            <a:ext cx="0" cy="6858000"/>
          </a:xfrm>
          <a:prstGeom prst="line">
            <a:avLst/>
          </a:prstGeom>
          <a:noFill/>
          <a:ln w="12700" cap="flat" cmpd="sng" algn="ctr">
            <a:solidFill>
              <a:schemeClr val="accent1"/>
            </a:soli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cs typeface="+mn-cs"/>
            </a:endParaRPr>
          </a:p>
        </p:txBody>
      </p:sp>
      <p:sp>
        <p:nvSpPr>
          <p:cNvPr id="8" name="Connecteur droit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9"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Connecteur droit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1" name="Ellipse 13"/>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itre 1"/>
          <p:cNvSpPr>
            <a:spLocks noGrp="1"/>
          </p:cNvSpPr>
          <p:nvPr>
            <p:ph type="title"/>
          </p:nvPr>
        </p:nvSpPr>
        <p:spPr>
          <a:xfrm rot="5400000">
            <a:off x="3371850" y="3200400"/>
            <a:ext cx="6309360" cy="457200"/>
          </a:xfrm>
        </p:spPr>
        <p:txBody>
          <a:bodyPr/>
          <a:lstStyle>
            <a:lvl1pPr algn="l">
              <a:buNone/>
              <a:defRPr sz="2000" b="1" cap="small" baseline="0"/>
            </a:lvl1pPr>
          </a:lstStyle>
          <a:p>
            <a:r>
              <a:rPr lang="fr-FR" smtClean="0"/>
              <a:t>Cliquez pour modifier le style du titre</a:t>
            </a:r>
            <a:endParaRPr lang="en-US"/>
          </a:p>
        </p:txBody>
      </p:sp>
      <p:sp>
        <p:nvSpPr>
          <p:cNvPr id="3" name="Espace réservé du texte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a:r>
              <a:rPr lang="fr-FR" smtClean="0"/>
              <a:t>Cliquez pour modifier les styles du texte du masque</a:t>
            </a:r>
          </a:p>
        </p:txBody>
      </p:sp>
      <p:sp>
        <p:nvSpPr>
          <p:cNvPr id="18" name="Espace réservé du contenu 17"/>
          <p:cNvSpPr>
            <a:spLocks noGrp="1"/>
          </p:cNvSpPr>
          <p:nvPr>
            <p:ph sz="quarter" idx="1"/>
          </p:nvPr>
        </p:nvSpPr>
        <p:spPr>
          <a:xfrm>
            <a:off x="304800" y="274320"/>
            <a:ext cx="5638800" cy="6327648"/>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12" name="Espace réservé de la date 20"/>
          <p:cNvSpPr>
            <a:spLocks noGrp="1"/>
          </p:cNvSpPr>
          <p:nvPr>
            <p:ph type="dt" sz="half" idx="10"/>
          </p:nvPr>
        </p:nvSpPr>
        <p:spPr/>
        <p:txBody>
          <a:bodyPr rtlCol="0"/>
          <a:lstStyle>
            <a:lvl1pPr>
              <a:defRPr/>
            </a:lvl1pPr>
          </a:lstStyle>
          <a:p>
            <a:pPr>
              <a:defRPr/>
            </a:pPr>
            <a:fld id="{AC5BE357-9659-4140-89F3-9C9EB52C26CA}" type="datetime1">
              <a:rPr lang="fr-FR"/>
              <a:pPr>
                <a:defRPr/>
              </a:pPr>
              <a:t>27/09/2018</a:t>
            </a:fld>
            <a:endParaRPr lang="fr-BE"/>
          </a:p>
        </p:txBody>
      </p:sp>
      <p:sp>
        <p:nvSpPr>
          <p:cNvPr id="13" name="Espace réservé du numéro de diapositive 21"/>
          <p:cNvSpPr>
            <a:spLocks noGrp="1"/>
          </p:cNvSpPr>
          <p:nvPr>
            <p:ph type="sldNum" sz="quarter" idx="11"/>
          </p:nvPr>
        </p:nvSpPr>
        <p:spPr/>
        <p:txBody>
          <a:bodyPr rtlCol="0"/>
          <a:lstStyle>
            <a:lvl1pPr>
              <a:defRPr/>
            </a:lvl1pPr>
          </a:lstStyle>
          <a:p>
            <a:pPr>
              <a:defRPr/>
            </a:pPr>
            <a:fld id="{51AD1EE9-E35D-419F-91D5-F49D9CEAD4BB}" type="slidenum">
              <a:rPr lang="fr-BE"/>
              <a:pPr>
                <a:defRPr/>
              </a:pPr>
              <a:t>‹N°›</a:t>
            </a:fld>
            <a:endParaRPr lang="fr-BE"/>
          </a:p>
        </p:txBody>
      </p:sp>
      <p:sp>
        <p:nvSpPr>
          <p:cNvPr id="14" name="Espace réservé du pied de page 22"/>
          <p:cNvSpPr>
            <a:spLocks noGrp="1"/>
          </p:cNvSpPr>
          <p:nvPr>
            <p:ph type="ftr" sz="quarter" idx="12"/>
          </p:nvPr>
        </p:nvSpPr>
        <p:spPr/>
        <p:txBody>
          <a:bodyPr rtlCol="0"/>
          <a:lstStyle>
            <a:lvl1pPr>
              <a:defRPr/>
            </a:lvl1pPr>
          </a:lstStyle>
          <a:p>
            <a:pPr>
              <a:defRPr/>
            </a:pPr>
            <a:r>
              <a:rPr lang="fr-BE"/>
              <a:t>33333333333333</a:t>
            </a:r>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5" name="Connecteur droit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6" name="Ellipse 12"/>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Connecteur droit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8"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Connecteur droit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0" name="Connecteur droit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cs typeface="+mn-cs"/>
            </a:endParaRPr>
          </a:p>
        </p:txBody>
      </p:sp>
      <p:sp>
        <p:nvSpPr>
          <p:cNvPr id="11" name="Connecteur droit 19"/>
          <p:cNvSpPr>
            <a:spLocks noChangeShapeType="1"/>
          </p:cNvSpPr>
          <p:nvPr/>
        </p:nvSpPr>
        <p:spPr bwMode="auto">
          <a:xfrm>
            <a:off x="6192838" y="0"/>
            <a:ext cx="0" cy="6858000"/>
          </a:xfrm>
          <a:prstGeom prst="line">
            <a:avLst/>
          </a:prstGeom>
          <a:noFill/>
          <a:ln w="12700" cap="flat" cmpd="sng" algn="ctr">
            <a:solidFill>
              <a:schemeClr val="accent1"/>
            </a:soli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cs typeface="+mn-cs"/>
            </a:endParaRPr>
          </a:p>
        </p:txBody>
      </p:sp>
      <p:sp>
        <p:nvSpPr>
          <p:cNvPr id="2" name="Titre 1"/>
          <p:cNvSpPr>
            <a:spLocks noGrp="1"/>
          </p:cNvSpPr>
          <p:nvPr>
            <p:ph type="title"/>
          </p:nvPr>
        </p:nvSpPr>
        <p:spPr>
          <a:xfrm rot="5400000">
            <a:off x="3350133" y="3200400"/>
            <a:ext cx="6309360" cy="457200"/>
          </a:xfrm>
        </p:spPr>
        <p:txBody>
          <a:bodyPr/>
          <a:lstStyle>
            <a:lvl1pPr algn="l">
              <a:buNone/>
              <a:defRPr sz="2000" b="1"/>
            </a:lvl1pPr>
          </a:lstStyle>
          <a:p>
            <a:r>
              <a:rPr lang="fr-FR" smtClean="0"/>
              <a:t>Cliquez pour modifier le style du titre</a:t>
            </a:r>
            <a:endParaRPr lang="en-US"/>
          </a:p>
        </p:txBody>
      </p:sp>
      <p:sp>
        <p:nvSpPr>
          <p:cNvPr id="3" name="Espace réservé pour une image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ormAutofit/>
          </a:bodyPr>
          <a:lstStyle>
            <a:lvl1pPr marL="0" indent="0">
              <a:buNone/>
              <a:defRPr sz="3200"/>
            </a:lvl1pPr>
          </a:lstStyle>
          <a:p>
            <a:pPr lvl="0"/>
            <a:r>
              <a:rPr lang="fr-FR" noProof="0" smtClean="0"/>
              <a:t>Cliquez sur l'icône pour ajouter une image</a:t>
            </a:r>
            <a:endParaRPr lang="en-US" noProof="0" dirty="0"/>
          </a:p>
        </p:txBody>
      </p:sp>
      <p:sp>
        <p:nvSpPr>
          <p:cNvPr id="4" name="Espace réservé du texte 3"/>
          <p:cNvSpPr>
            <a:spLocks noGrp="1"/>
          </p:cNvSpPr>
          <p:nvPr>
            <p:ph type="body" sz="half" idx="2"/>
          </p:nvPr>
        </p:nvSpPr>
        <p:spPr>
          <a:xfrm>
            <a:off x="6765798" y="264795"/>
            <a:ext cx="1524000" cy="4956048"/>
          </a:xfrm>
        </p:spPr>
        <p:txBody>
          <a:bodyPr rot="0" spcFirstLastPara="0" vertOverflow="overflow" horzOverflow="overflow" spcCol="274320" rtlCol="0" fromWordArt="0" forceAA="0">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a:r>
              <a:rPr lang="fr-FR" smtClean="0"/>
              <a:t>Cliquez pour modifier les styles du texte du masque</a:t>
            </a:r>
          </a:p>
        </p:txBody>
      </p:sp>
      <p:sp>
        <p:nvSpPr>
          <p:cNvPr id="12" name="Espace réservé de la date 16"/>
          <p:cNvSpPr>
            <a:spLocks noGrp="1"/>
          </p:cNvSpPr>
          <p:nvPr>
            <p:ph type="dt" sz="half" idx="10"/>
          </p:nvPr>
        </p:nvSpPr>
        <p:spPr/>
        <p:txBody>
          <a:bodyPr rtlCol="0"/>
          <a:lstStyle>
            <a:lvl1pPr>
              <a:defRPr/>
            </a:lvl1pPr>
          </a:lstStyle>
          <a:p>
            <a:pPr>
              <a:defRPr/>
            </a:pPr>
            <a:fld id="{9635FC76-006F-4B3D-BB6B-C789D61C0734}" type="datetime1">
              <a:rPr lang="fr-FR"/>
              <a:pPr>
                <a:defRPr/>
              </a:pPr>
              <a:t>27/09/2018</a:t>
            </a:fld>
            <a:endParaRPr lang="fr-BE"/>
          </a:p>
        </p:txBody>
      </p:sp>
      <p:sp>
        <p:nvSpPr>
          <p:cNvPr id="13" name="Espace réservé du numéro de diapositive 17"/>
          <p:cNvSpPr>
            <a:spLocks noGrp="1"/>
          </p:cNvSpPr>
          <p:nvPr>
            <p:ph type="sldNum" sz="quarter" idx="11"/>
          </p:nvPr>
        </p:nvSpPr>
        <p:spPr/>
        <p:txBody>
          <a:bodyPr rtlCol="0"/>
          <a:lstStyle>
            <a:lvl1pPr>
              <a:defRPr/>
            </a:lvl1pPr>
          </a:lstStyle>
          <a:p>
            <a:pPr>
              <a:defRPr/>
            </a:pPr>
            <a:fld id="{1E305B89-D1EA-41D2-8A17-2D7170915898}" type="slidenum">
              <a:rPr lang="fr-BE"/>
              <a:pPr>
                <a:defRPr/>
              </a:pPr>
              <a:t>‹N°›</a:t>
            </a:fld>
            <a:endParaRPr lang="fr-BE"/>
          </a:p>
        </p:txBody>
      </p:sp>
      <p:sp>
        <p:nvSpPr>
          <p:cNvPr id="14" name="Espace réservé du pied de page 20"/>
          <p:cNvSpPr>
            <a:spLocks noGrp="1"/>
          </p:cNvSpPr>
          <p:nvPr>
            <p:ph type="ftr" sz="quarter" idx="12"/>
          </p:nvPr>
        </p:nvSpPr>
        <p:spPr/>
        <p:txBody>
          <a:bodyPr rtlCol="0"/>
          <a:lstStyle>
            <a:lvl1pPr>
              <a:defRPr/>
            </a:lvl1pPr>
          </a:lstStyle>
          <a:p>
            <a:pPr>
              <a:defRPr/>
            </a:pPr>
            <a:r>
              <a:rPr lang="fr-BE"/>
              <a:t>33333333333333</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Connecteur droit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cs typeface="+mn-cs"/>
            </a:endParaRPr>
          </a:p>
        </p:txBody>
      </p:sp>
      <p:sp>
        <p:nvSpPr>
          <p:cNvPr id="22" name="Espace réservé du titre 21"/>
          <p:cNvSpPr>
            <a:spLocks noGrp="1"/>
          </p:cNvSpPr>
          <p:nvPr>
            <p:ph type="title"/>
          </p:nvPr>
        </p:nvSpPr>
        <p:spPr>
          <a:xfrm>
            <a:off x="457200" y="274638"/>
            <a:ext cx="7467600" cy="1143000"/>
          </a:xfrm>
          <a:prstGeom prst="rect">
            <a:avLst/>
          </a:prstGeom>
        </p:spPr>
        <p:txBody>
          <a:bodyPr vert="horz" anchor="b">
            <a:normAutofit/>
          </a:bodyPr>
          <a:lstStyle/>
          <a:p>
            <a:r>
              <a:rPr lang="fr-FR" smtClean="0"/>
              <a:t>Cliquez pour modifier le style du titre</a:t>
            </a:r>
            <a:endParaRPr lang="en-US"/>
          </a:p>
        </p:txBody>
      </p:sp>
      <p:sp>
        <p:nvSpPr>
          <p:cNvPr id="1028" name="Espace réservé du texte 12"/>
          <p:cNvSpPr>
            <a:spLocks noGrp="1"/>
          </p:cNvSpPr>
          <p:nvPr>
            <p:ph type="body" idx="1"/>
          </p:nvPr>
        </p:nvSpPr>
        <p:spPr bwMode="auto">
          <a:xfrm>
            <a:off x="457200" y="1600200"/>
            <a:ext cx="7467600" cy="48736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smtClean="0"/>
          </a:p>
        </p:txBody>
      </p:sp>
      <p:sp>
        <p:nvSpPr>
          <p:cNvPr id="14" name="Espace réservé de la date 13"/>
          <p:cNvSpPr>
            <a:spLocks noGrp="1"/>
          </p:cNvSpPr>
          <p:nvPr>
            <p:ph type="dt" sz="half" idx="2"/>
          </p:nvPr>
        </p:nvSpPr>
        <p:spPr>
          <a:xfrm rot="5400000">
            <a:off x="7589045" y="1081881"/>
            <a:ext cx="2011362" cy="384175"/>
          </a:xfrm>
          <a:prstGeom prst="rect">
            <a:avLst/>
          </a:prstGeom>
        </p:spPr>
        <p:txBody>
          <a:bodyPr vert="horz" anchor="ctr" anchorCtr="0"/>
          <a:lstStyle>
            <a:lvl1pPr algn="r" eaLnBrk="1" fontAlgn="auto" latinLnBrk="0" hangingPunct="1">
              <a:spcBef>
                <a:spcPts val="0"/>
              </a:spcBef>
              <a:spcAft>
                <a:spcPts val="0"/>
              </a:spcAft>
              <a:defRPr kumimoji="0" sz="1200">
                <a:solidFill>
                  <a:schemeClr val="tx2"/>
                </a:solidFill>
                <a:latin typeface="+mn-lt"/>
                <a:cs typeface="+mn-cs"/>
              </a:defRPr>
            </a:lvl1pPr>
          </a:lstStyle>
          <a:p>
            <a:pPr>
              <a:defRPr/>
            </a:pPr>
            <a:fld id="{82C94349-141E-403E-92A1-66190993F5EF}" type="datetime1">
              <a:rPr lang="fr-FR"/>
              <a:pPr>
                <a:defRPr/>
              </a:pPr>
              <a:t>27/09/2018</a:t>
            </a:fld>
            <a:endParaRPr lang="fr-BE"/>
          </a:p>
        </p:txBody>
      </p:sp>
      <p:sp>
        <p:nvSpPr>
          <p:cNvPr id="3" name="Espace réservé du pied de page 2"/>
          <p:cNvSpPr>
            <a:spLocks noGrp="1"/>
          </p:cNvSpPr>
          <p:nvPr>
            <p:ph type="ftr" sz="quarter" idx="3"/>
          </p:nvPr>
        </p:nvSpPr>
        <p:spPr>
          <a:xfrm rot="5400000">
            <a:off x="6989763" y="3736975"/>
            <a:ext cx="3200400" cy="365125"/>
          </a:xfrm>
          <a:prstGeom prst="rect">
            <a:avLst/>
          </a:prstGeom>
        </p:spPr>
        <p:txBody>
          <a:bodyPr vert="horz" anchor="ctr" anchorCtr="0"/>
          <a:lstStyle>
            <a:lvl1pPr algn="l" eaLnBrk="1" fontAlgn="auto" latinLnBrk="0" hangingPunct="1">
              <a:spcBef>
                <a:spcPts val="0"/>
              </a:spcBef>
              <a:spcAft>
                <a:spcPts val="0"/>
              </a:spcAft>
              <a:defRPr kumimoji="0" sz="1200">
                <a:solidFill>
                  <a:schemeClr val="tx2"/>
                </a:solidFill>
                <a:latin typeface="+mn-lt"/>
                <a:cs typeface="+mn-cs"/>
              </a:defRPr>
            </a:lvl1pPr>
          </a:lstStyle>
          <a:p>
            <a:pPr>
              <a:defRPr/>
            </a:pPr>
            <a:r>
              <a:rPr lang="fr-BE"/>
              <a:t>33333333333333</a:t>
            </a:r>
          </a:p>
        </p:txBody>
      </p:sp>
      <p:sp>
        <p:nvSpPr>
          <p:cNvPr id="7" name="Connecteur droit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9" name="Connecteur droit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 name="Connecteur droit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2" name="Ellipse 11"/>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3" name="Espace réservé du numéro de diapositive 22"/>
          <p:cNvSpPr>
            <a:spLocks noGrp="1"/>
          </p:cNvSpPr>
          <p:nvPr>
            <p:ph type="sldNum" sz="quarter" idx="4"/>
          </p:nvPr>
        </p:nvSpPr>
        <p:spPr>
          <a:xfrm>
            <a:off x="8129588" y="5734050"/>
            <a:ext cx="609600" cy="520700"/>
          </a:xfrm>
          <a:prstGeom prst="rect">
            <a:avLst/>
          </a:prstGeom>
        </p:spPr>
        <p:txBody>
          <a:bodyPr vert="horz" anchor="ctr"/>
          <a:lstStyle>
            <a:lvl1pPr algn="ctr" eaLnBrk="1" fontAlgn="auto" latinLnBrk="0" hangingPunct="1">
              <a:spcBef>
                <a:spcPts val="0"/>
              </a:spcBef>
              <a:spcAft>
                <a:spcPts val="0"/>
              </a:spcAft>
              <a:defRPr kumimoji="0" sz="1400" b="1">
                <a:solidFill>
                  <a:srgbClr val="FFFFFF"/>
                </a:solidFill>
                <a:latin typeface="+mn-lt"/>
                <a:cs typeface="+mn-cs"/>
              </a:defRPr>
            </a:lvl1pPr>
          </a:lstStyle>
          <a:p>
            <a:pPr>
              <a:defRPr/>
            </a:pPr>
            <a:fld id="{D056629A-2ACD-40F0-96A3-90593E8FAD41}" type="slidenum">
              <a:rPr lang="fr-BE"/>
              <a:pPr>
                <a:defRPr/>
              </a:pPr>
              <a:t>‹N°›</a:t>
            </a:fld>
            <a:endParaRPr lang="fr-BE"/>
          </a:p>
        </p:txBody>
      </p:sp>
    </p:spTree>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79" r:id="rId4"/>
    <p:sldLayoutId id="2147483680" r:id="rId5"/>
    <p:sldLayoutId id="2147483687" r:id="rId6"/>
    <p:sldLayoutId id="2147483681" r:id="rId7"/>
    <p:sldLayoutId id="2147483688" r:id="rId8"/>
    <p:sldLayoutId id="2147483689" r:id="rId9"/>
    <p:sldLayoutId id="2147483682" r:id="rId10"/>
    <p:sldLayoutId id="2147483683" r:id="rId11"/>
  </p:sldLayoutIdLst>
  <p:hf hdr="0" ftr="0" dt="0"/>
  <p:txStyles>
    <p:titleStyle>
      <a:lvl1pPr algn="l" rtl="0" eaLnBrk="0" fontAlgn="base" hangingPunct="0">
        <a:spcBef>
          <a:spcPct val="0"/>
        </a:spcBef>
        <a:spcAft>
          <a:spcPct val="0"/>
        </a:spcAft>
        <a:defRPr sz="3000" kern="1200" cap="small">
          <a:solidFill>
            <a:schemeClr val="tx2"/>
          </a:solidFill>
          <a:latin typeface="+mj-lt"/>
          <a:ea typeface="+mj-ea"/>
          <a:cs typeface="+mj-cs"/>
        </a:defRPr>
      </a:lvl1pPr>
      <a:lvl2pPr algn="l" rtl="0" eaLnBrk="0" fontAlgn="base" hangingPunct="0">
        <a:spcBef>
          <a:spcPct val="0"/>
        </a:spcBef>
        <a:spcAft>
          <a:spcPct val="0"/>
        </a:spcAft>
        <a:defRPr sz="3000">
          <a:solidFill>
            <a:schemeClr val="tx2"/>
          </a:solidFill>
          <a:latin typeface="Century Schoolbook"/>
        </a:defRPr>
      </a:lvl2pPr>
      <a:lvl3pPr algn="l" rtl="0" eaLnBrk="0" fontAlgn="base" hangingPunct="0">
        <a:spcBef>
          <a:spcPct val="0"/>
        </a:spcBef>
        <a:spcAft>
          <a:spcPct val="0"/>
        </a:spcAft>
        <a:defRPr sz="3000">
          <a:solidFill>
            <a:schemeClr val="tx2"/>
          </a:solidFill>
          <a:latin typeface="Century Schoolbook"/>
        </a:defRPr>
      </a:lvl3pPr>
      <a:lvl4pPr algn="l" rtl="0" eaLnBrk="0" fontAlgn="base" hangingPunct="0">
        <a:spcBef>
          <a:spcPct val="0"/>
        </a:spcBef>
        <a:spcAft>
          <a:spcPct val="0"/>
        </a:spcAft>
        <a:defRPr sz="3000">
          <a:solidFill>
            <a:schemeClr val="tx2"/>
          </a:solidFill>
          <a:latin typeface="Century Schoolbook"/>
        </a:defRPr>
      </a:lvl4pPr>
      <a:lvl5pPr algn="l" rtl="0" eaLnBrk="0" fontAlgn="base" hangingPunct="0">
        <a:spcBef>
          <a:spcPct val="0"/>
        </a:spcBef>
        <a:spcAft>
          <a:spcPct val="0"/>
        </a:spcAft>
        <a:defRPr sz="3000">
          <a:solidFill>
            <a:schemeClr val="tx2"/>
          </a:solidFill>
          <a:latin typeface="Century Schoolbook"/>
        </a:defRPr>
      </a:lvl5pPr>
      <a:lvl6pPr marL="457200" algn="l" rtl="0" fontAlgn="base">
        <a:spcBef>
          <a:spcPct val="0"/>
        </a:spcBef>
        <a:spcAft>
          <a:spcPct val="0"/>
        </a:spcAft>
        <a:defRPr sz="3000">
          <a:solidFill>
            <a:schemeClr val="tx2"/>
          </a:solidFill>
          <a:latin typeface="Century Schoolbook"/>
        </a:defRPr>
      </a:lvl6pPr>
      <a:lvl7pPr marL="914400" algn="l" rtl="0" fontAlgn="base">
        <a:spcBef>
          <a:spcPct val="0"/>
        </a:spcBef>
        <a:spcAft>
          <a:spcPct val="0"/>
        </a:spcAft>
        <a:defRPr sz="3000">
          <a:solidFill>
            <a:schemeClr val="tx2"/>
          </a:solidFill>
          <a:latin typeface="Century Schoolbook"/>
        </a:defRPr>
      </a:lvl7pPr>
      <a:lvl8pPr marL="1371600" algn="l" rtl="0" fontAlgn="base">
        <a:spcBef>
          <a:spcPct val="0"/>
        </a:spcBef>
        <a:spcAft>
          <a:spcPct val="0"/>
        </a:spcAft>
        <a:defRPr sz="3000">
          <a:solidFill>
            <a:schemeClr val="tx2"/>
          </a:solidFill>
          <a:latin typeface="Century Schoolbook"/>
        </a:defRPr>
      </a:lvl8pPr>
      <a:lvl9pPr marL="1828800" algn="l" rtl="0" fontAlgn="base">
        <a:spcBef>
          <a:spcPct val="0"/>
        </a:spcBef>
        <a:spcAft>
          <a:spcPct val="0"/>
        </a:spcAft>
        <a:defRPr sz="3000">
          <a:solidFill>
            <a:schemeClr val="tx2"/>
          </a:solidFill>
          <a:latin typeface="Century Schoolbook"/>
        </a:defRPr>
      </a:lvl9pPr>
    </p:titleStyle>
    <p:bodyStyle>
      <a:lvl1pPr marL="273050" indent="-273050" algn="l" rtl="0" eaLnBrk="0" fontAlgn="base" hangingPunct="0">
        <a:spcBef>
          <a:spcPts val="600"/>
        </a:spcBef>
        <a:spcAft>
          <a:spcPct val="0"/>
        </a:spcAft>
        <a:buClr>
          <a:schemeClr val="accent1"/>
        </a:buClr>
        <a:buSzPct val="70000"/>
        <a:buFont typeface="Wingdings" pitchFamily="2" charset="2"/>
        <a:buChar char=""/>
        <a:defRPr sz="2400" kern="1200">
          <a:solidFill>
            <a:schemeClr val="tx1"/>
          </a:solidFill>
          <a:latin typeface="+mn-lt"/>
          <a:ea typeface="+mn-ea"/>
          <a:cs typeface="+mn-cs"/>
        </a:defRPr>
      </a:lvl1pPr>
      <a:lvl2pPr marL="639763" indent="-273050" algn="l" rtl="0" eaLnBrk="0" fontAlgn="base" hangingPunct="0">
        <a:spcBef>
          <a:spcPct val="20000"/>
        </a:spcBef>
        <a:spcAft>
          <a:spcPct val="0"/>
        </a:spcAft>
        <a:buClr>
          <a:schemeClr val="accent1"/>
        </a:buClr>
        <a:buSzPct val="80000"/>
        <a:buFont typeface="Wingdings 2" pitchFamily="18" charset="2"/>
        <a:buChar char=""/>
        <a:defRPr sz="2100" kern="1200">
          <a:solidFill>
            <a:schemeClr val="tx1"/>
          </a:solidFill>
          <a:latin typeface="+mn-lt"/>
          <a:ea typeface="+mn-ea"/>
          <a:cs typeface="+mn-cs"/>
        </a:defRPr>
      </a:lvl2pPr>
      <a:lvl3pPr marL="914400" indent="-182563" algn="l" rtl="0" eaLnBrk="0" fontAlgn="base" hangingPunct="0">
        <a:spcBef>
          <a:spcPct val="20000"/>
        </a:spcBef>
        <a:spcAft>
          <a:spcPct val="0"/>
        </a:spcAft>
        <a:buClr>
          <a:srgbClr val="4C34A7"/>
        </a:buClr>
        <a:buSzPct val="60000"/>
        <a:buFont typeface="Wingdings" pitchFamily="2" charset="2"/>
        <a:buChar char=""/>
        <a:defRPr kern="1200">
          <a:solidFill>
            <a:schemeClr val="tx1"/>
          </a:solidFill>
          <a:latin typeface="+mn-lt"/>
          <a:ea typeface="+mn-ea"/>
          <a:cs typeface="+mn-cs"/>
        </a:defRPr>
      </a:lvl3pPr>
      <a:lvl4pPr marL="1187450" indent="-182563" algn="l" rtl="0" eaLnBrk="0" fontAlgn="base" hangingPunct="0">
        <a:spcBef>
          <a:spcPct val="20000"/>
        </a:spcBef>
        <a:spcAft>
          <a:spcPct val="0"/>
        </a:spcAft>
        <a:buClr>
          <a:srgbClr val="B4AFDB"/>
        </a:buClr>
        <a:buSzPct val="60000"/>
        <a:buFont typeface="Wingdings" pitchFamily="2" charset="2"/>
        <a:buChar char=""/>
        <a:defRPr kern="1200">
          <a:solidFill>
            <a:schemeClr val="tx1"/>
          </a:solidFill>
          <a:latin typeface="+mn-lt"/>
          <a:ea typeface="+mn-ea"/>
          <a:cs typeface="+mn-cs"/>
        </a:defRPr>
      </a:lvl4pPr>
      <a:lvl5pPr marL="1462088" indent="-182563" algn="l" rtl="0" eaLnBrk="0" fontAlgn="base" hangingPunct="0">
        <a:spcBef>
          <a:spcPct val="20000"/>
        </a:spcBef>
        <a:spcAft>
          <a:spcPct val="0"/>
        </a:spcAft>
        <a:buClr>
          <a:srgbClr val="B0C0C3"/>
        </a:buClr>
        <a:buSzPct val="68000"/>
        <a:buFont typeface="Wingdings 2" pitchFamily="18" charset="2"/>
        <a:buChar char=""/>
        <a:defRPr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16.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3.gif"/><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www.franceagrimer.fr/filiere-vin-et-cidriculture/Vin/Aides/Promotion/Promotion-des-vins-dans-les-pays-tiers-Programmation-2019-2023-Appel-a-projets-de-octobre-2018" TargetMode="External"/><Relationship Id="rId2" Type="http://schemas.openxmlformats.org/officeDocument/2006/relationships/image" Target="../media/image3.gif"/><Relationship Id="rId1" Type="http://schemas.openxmlformats.org/officeDocument/2006/relationships/slideLayout" Target="../slideLayouts/slideLayout2.xml"/><Relationship Id="rId4" Type="http://schemas.openxmlformats.org/officeDocument/2006/relationships/hyperlink" Target="mailto:viti-promotion@franceagrimer.fr"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7.png"/><Relationship Id="rId2" Type="http://schemas.openxmlformats.org/officeDocument/2006/relationships/image" Target="../media/image25.png"/><Relationship Id="rId1" Type="http://schemas.openxmlformats.org/officeDocument/2006/relationships/slideLayout" Target="../slideLayouts/slideLayout2.xml"/><Relationship Id="rId6" Type="http://schemas.openxmlformats.org/officeDocument/2006/relationships/image" Target="../media/image3.gif"/><Relationship Id="rId5" Type="http://schemas.openxmlformats.org/officeDocument/2006/relationships/image" Target="../media/image28.png"/><Relationship Id="rId4" Type="http://schemas.openxmlformats.org/officeDocument/2006/relationships/image" Target="../media/image27.png"/></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23.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33.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4.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25.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36.png"/><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2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3.gif"/></Relationships>
</file>

<file path=ppt/slides/_rels/slide28.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43.png"/><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3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3.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Sous-titre 2"/>
          <p:cNvSpPr>
            <a:spLocks noGrp="1"/>
          </p:cNvSpPr>
          <p:nvPr>
            <p:ph type="subTitle" idx="1"/>
          </p:nvPr>
        </p:nvSpPr>
        <p:spPr>
          <a:xfrm>
            <a:off x="2627313" y="3429000"/>
            <a:ext cx="6172200" cy="1655763"/>
          </a:xfrm>
        </p:spPr>
        <p:txBody>
          <a:bodyPr/>
          <a:lstStyle/>
          <a:p>
            <a:pPr algn="ctr" eaLnBrk="1" hangingPunct="1"/>
            <a:r>
              <a:rPr lang="fr-FR" sz="2400" b="0" dirty="0" smtClean="0">
                <a:solidFill>
                  <a:schemeClr val="tx1"/>
                </a:solidFill>
                <a:latin typeface="Times New Roman" pitchFamily="18" charset="0"/>
                <a:cs typeface="Times New Roman" pitchFamily="18" charset="0"/>
              </a:rPr>
              <a:t>Guide d’utilisation du E-Service viti-promotion à l’attention des demandeurs d’aide à la promotion sur pays tiers dans le cadre de l’OCM Vitivinicole</a:t>
            </a:r>
          </a:p>
          <a:p>
            <a:pPr eaLnBrk="1" hangingPunct="1"/>
            <a:endParaRPr lang="fr-FR" sz="1600" dirty="0" smtClean="0"/>
          </a:p>
        </p:txBody>
      </p:sp>
      <p:pic>
        <p:nvPicPr>
          <p:cNvPr id="14338" name="Picture 2"/>
          <p:cNvPicPr>
            <a:picLocks noChangeAspect="1" noChangeArrowheads="1"/>
          </p:cNvPicPr>
          <p:nvPr/>
        </p:nvPicPr>
        <p:blipFill>
          <a:blip r:embed="rId3" cstate="print"/>
          <a:srcRect/>
          <a:stretch>
            <a:fillRect/>
          </a:stretch>
        </p:blipFill>
        <p:spPr bwMode="auto">
          <a:xfrm>
            <a:off x="0" y="836613"/>
            <a:ext cx="9040813" cy="16557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numéro de diapositive 7"/>
          <p:cNvSpPr>
            <a:spLocks noGrp="1"/>
          </p:cNvSpPr>
          <p:nvPr>
            <p:ph type="sldNum" sz="quarter" idx="11"/>
          </p:nvPr>
        </p:nvSpPr>
        <p:spPr/>
        <p:txBody>
          <a:bodyPr/>
          <a:lstStyle/>
          <a:p>
            <a:pPr>
              <a:defRPr/>
            </a:pPr>
            <a:fld id="{A62D9ACD-2A2C-4A8E-B52C-1084E7D52DD0}" type="slidenum">
              <a:rPr lang="fr-BE" smtClean="0"/>
              <a:pPr>
                <a:defRPr/>
              </a:pPr>
              <a:t>10</a:t>
            </a:fld>
            <a:endParaRPr lang="fr-BE"/>
          </a:p>
        </p:txBody>
      </p:sp>
      <p:sp>
        <p:nvSpPr>
          <p:cNvPr id="23554" name="ZoneTexte 12"/>
          <p:cNvSpPr txBox="1">
            <a:spLocks noChangeArrowheads="1"/>
          </p:cNvSpPr>
          <p:nvPr/>
        </p:nvSpPr>
        <p:spPr bwMode="auto">
          <a:xfrm>
            <a:off x="4103688" y="6021388"/>
            <a:ext cx="5040312" cy="307975"/>
          </a:xfrm>
          <a:prstGeom prst="rect">
            <a:avLst/>
          </a:prstGeom>
          <a:noFill/>
          <a:ln w="9525">
            <a:noFill/>
            <a:miter lim="800000"/>
            <a:headEnd/>
            <a:tailEnd/>
          </a:ln>
        </p:spPr>
        <p:txBody>
          <a:bodyPr>
            <a:spAutoFit/>
          </a:bodyPr>
          <a:lstStyle/>
          <a:p>
            <a:r>
              <a:rPr lang="fr-FR" sz="1400" b="1" i="1">
                <a:solidFill>
                  <a:schemeClr val="accent1"/>
                </a:solidFill>
                <a:latin typeface="Times New Roman" pitchFamily="18" charset="0"/>
                <a:cs typeface="Times New Roman" pitchFamily="18" charset="0"/>
              </a:rPr>
              <a:t>Cliquez ensuite sur la rubrique « Chiffre d’affaires »</a:t>
            </a:r>
          </a:p>
        </p:txBody>
      </p:sp>
      <p:sp>
        <p:nvSpPr>
          <p:cNvPr id="14" name="Bouton d'action : Informations 13">
            <a:hlinkClick r:id="" action="ppaction://noaction" highlightClick="1"/>
          </p:cNvPr>
          <p:cNvSpPr/>
          <p:nvPr/>
        </p:nvSpPr>
        <p:spPr>
          <a:xfrm>
            <a:off x="3779912" y="6021288"/>
            <a:ext cx="288032" cy="360040"/>
          </a:xfrm>
          <a:prstGeom prst="actionButtonInformation">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fr-FR"/>
          </a:p>
        </p:txBody>
      </p:sp>
      <p:sp>
        <p:nvSpPr>
          <p:cNvPr id="23558" name="ZoneTexte 15"/>
          <p:cNvSpPr txBox="1">
            <a:spLocks noChangeArrowheads="1"/>
          </p:cNvSpPr>
          <p:nvPr/>
        </p:nvSpPr>
        <p:spPr bwMode="auto">
          <a:xfrm>
            <a:off x="1116013" y="4437063"/>
            <a:ext cx="7559675" cy="1846659"/>
          </a:xfrm>
          <a:prstGeom prst="rect">
            <a:avLst/>
          </a:prstGeom>
          <a:noFill/>
          <a:ln w="9525">
            <a:noFill/>
            <a:miter lim="800000"/>
            <a:headEnd/>
            <a:tailEnd/>
          </a:ln>
        </p:spPr>
        <p:txBody>
          <a:bodyPr>
            <a:spAutoFit/>
          </a:bodyPr>
          <a:lstStyle/>
          <a:p>
            <a:pPr algn="just"/>
            <a:r>
              <a:rPr lang="fr-FR" sz="1600" dirty="0" smtClean="0">
                <a:latin typeface="Times New Roman" pitchFamily="18" charset="0"/>
                <a:cs typeface="Times New Roman" pitchFamily="18" charset="0"/>
              </a:rPr>
              <a:t>Pour les </a:t>
            </a:r>
            <a:r>
              <a:rPr lang="fr-FR" sz="1600" b="1" dirty="0">
                <a:latin typeface="Times New Roman" pitchFamily="18" charset="0"/>
                <a:cs typeface="Times New Roman" pitchFamily="18" charset="0"/>
              </a:rPr>
              <a:t>structures </a:t>
            </a:r>
            <a:r>
              <a:rPr lang="fr-FR" sz="1600" b="1" dirty="0" smtClean="0">
                <a:latin typeface="Times New Roman" pitchFamily="18" charset="0"/>
                <a:cs typeface="Times New Roman" pitchFamily="18" charset="0"/>
              </a:rPr>
              <a:t>collectives</a:t>
            </a:r>
            <a:r>
              <a:rPr lang="fr-FR" sz="1600" dirty="0" smtClean="0">
                <a:latin typeface="Times New Roman" pitchFamily="18" charset="0"/>
                <a:cs typeface="Times New Roman" pitchFamily="18" charset="0"/>
              </a:rPr>
              <a:t>, il </a:t>
            </a:r>
            <a:r>
              <a:rPr lang="fr-FR" sz="1600" dirty="0">
                <a:latin typeface="Times New Roman" pitchFamily="18" charset="0"/>
                <a:cs typeface="Times New Roman" pitchFamily="18" charset="0"/>
              </a:rPr>
              <a:t>s’agit de reporter ici les données consolidées des différents participants au projet</a:t>
            </a:r>
            <a:r>
              <a:rPr lang="fr-FR" sz="1600" dirty="0" smtClean="0">
                <a:latin typeface="Times New Roman" pitchFamily="18" charset="0"/>
                <a:cs typeface="Times New Roman" pitchFamily="18" charset="0"/>
              </a:rPr>
              <a:t>.</a:t>
            </a:r>
          </a:p>
          <a:p>
            <a:pPr algn="just"/>
            <a:r>
              <a:rPr lang="fr-FR" sz="1600" dirty="0" smtClean="0">
                <a:latin typeface="Times New Roman" pitchFamily="18" charset="0"/>
                <a:cs typeface="Times New Roman" pitchFamily="18" charset="0"/>
              </a:rPr>
              <a:t>Pour les </a:t>
            </a:r>
            <a:r>
              <a:rPr lang="fr-FR" sz="1600" b="1" dirty="0" smtClean="0">
                <a:latin typeface="Times New Roman" pitchFamily="18" charset="0"/>
                <a:cs typeface="Times New Roman" pitchFamily="18" charset="0"/>
              </a:rPr>
              <a:t>interprofessions</a:t>
            </a:r>
            <a:r>
              <a:rPr lang="fr-FR" sz="1600" dirty="0" smtClean="0">
                <a:latin typeface="Times New Roman" pitchFamily="18" charset="0"/>
                <a:cs typeface="Times New Roman" pitchFamily="18" charset="0"/>
              </a:rPr>
              <a:t>, il s’agit de reporter les données représentant l’activité consolidée des appellations de leurs champs de compétence. </a:t>
            </a:r>
            <a:endParaRPr lang="fr-FR" sz="1600" dirty="0">
              <a:latin typeface="Times New Roman" pitchFamily="18" charset="0"/>
              <a:cs typeface="Times New Roman" pitchFamily="18" charset="0"/>
            </a:endParaRPr>
          </a:p>
          <a:p>
            <a:pPr algn="just"/>
            <a:endParaRPr lang="fr-FR" sz="1600" dirty="0" smtClean="0">
              <a:latin typeface="Times New Roman" pitchFamily="18" charset="0"/>
              <a:cs typeface="Times New Roman" pitchFamily="18" charset="0"/>
            </a:endParaRPr>
          </a:p>
          <a:p>
            <a:pPr algn="just"/>
            <a:r>
              <a:rPr lang="fr-FR" sz="1600" dirty="0" smtClean="0">
                <a:latin typeface="Times New Roman" pitchFamily="18" charset="0"/>
                <a:cs typeface="Times New Roman" pitchFamily="18" charset="0"/>
              </a:rPr>
              <a:t>Toutes </a:t>
            </a:r>
            <a:r>
              <a:rPr lang="fr-FR" sz="1600" dirty="0">
                <a:latin typeface="Times New Roman" pitchFamily="18" charset="0"/>
                <a:cs typeface="Times New Roman" pitchFamily="18" charset="0"/>
              </a:rPr>
              <a:t>les cases doivent être complétées. Reporter le chiffre 0 si aucune donnée.</a:t>
            </a:r>
          </a:p>
          <a:p>
            <a:endParaRPr lang="fr-FR" dirty="0"/>
          </a:p>
        </p:txBody>
      </p:sp>
      <p:pic>
        <p:nvPicPr>
          <p:cNvPr id="23559" name="Picture 3"/>
          <p:cNvPicPr>
            <a:picLocks noChangeAspect="1" noChangeArrowheads="1"/>
          </p:cNvPicPr>
          <p:nvPr/>
        </p:nvPicPr>
        <p:blipFill>
          <a:blip r:embed="rId2" cstate="print"/>
          <a:srcRect/>
          <a:stretch>
            <a:fillRect/>
          </a:stretch>
        </p:blipFill>
        <p:spPr bwMode="auto">
          <a:xfrm>
            <a:off x="179388" y="4435475"/>
            <a:ext cx="936625" cy="833438"/>
          </a:xfrm>
          <a:prstGeom prst="rect">
            <a:avLst/>
          </a:prstGeom>
          <a:noFill/>
          <a:ln w="9525">
            <a:noFill/>
            <a:miter lim="800000"/>
            <a:headEnd/>
            <a:tailEnd/>
          </a:ln>
        </p:spPr>
      </p:pic>
      <p:sp>
        <p:nvSpPr>
          <p:cNvPr id="13" name="ZoneTexte 12"/>
          <p:cNvSpPr txBox="1"/>
          <p:nvPr/>
        </p:nvSpPr>
        <p:spPr>
          <a:xfrm>
            <a:off x="467544" y="185901"/>
            <a:ext cx="5760640" cy="461665"/>
          </a:xfrm>
          <a:prstGeom prst="rect">
            <a:avLst/>
          </a:prstGeom>
          <a:noFill/>
        </p:spPr>
        <p:txBody>
          <a:bodyPr>
            <a:spAutoFit/>
          </a:bodyPr>
          <a:lstStyle/>
          <a:p>
            <a:pPr algn="ctr" eaLnBrk="0" hangingPunct="0">
              <a:defRPr/>
            </a:pPr>
            <a:r>
              <a:rPr lang="fr-FR" sz="2400" b="1" cap="small" dirty="0">
                <a:solidFill>
                  <a:schemeClr val="accent1"/>
                </a:solidFill>
                <a:latin typeface="+mn-lt"/>
                <a:cs typeface="+mn-cs"/>
              </a:rPr>
              <a:t>2. Négoce et commercialisation </a:t>
            </a:r>
          </a:p>
        </p:txBody>
      </p:sp>
      <p:pic>
        <p:nvPicPr>
          <p:cNvPr id="23561" name="Picture 2" descr="C:\Users\philippine.gouwie\Desktop\Capture.PNG"/>
          <p:cNvPicPr>
            <a:picLocks noChangeAspect="1" noChangeArrowheads="1"/>
          </p:cNvPicPr>
          <p:nvPr/>
        </p:nvPicPr>
        <p:blipFill>
          <a:blip r:embed="rId3" cstate="print"/>
          <a:srcRect/>
          <a:stretch>
            <a:fillRect/>
          </a:stretch>
        </p:blipFill>
        <p:spPr bwMode="auto">
          <a:xfrm>
            <a:off x="1476375" y="1196975"/>
            <a:ext cx="6092825" cy="30829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1"/>
          </p:nvPr>
        </p:nvSpPr>
        <p:spPr/>
        <p:txBody>
          <a:bodyPr/>
          <a:lstStyle/>
          <a:p>
            <a:pPr>
              <a:defRPr/>
            </a:pPr>
            <a:fld id="{A1374FB1-4E35-45DA-84E5-2888F62562BF}" type="slidenum">
              <a:rPr lang="fr-BE" smtClean="0"/>
              <a:pPr>
                <a:defRPr/>
              </a:pPr>
              <a:t>11</a:t>
            </a:fld>
            <a:endParaRPr lang="fr-BE"/>
          </a:p>
        </p:txBody>
      </p:sp>
      <p:sp>
        <p:nvSpPr>
          <p:cNvPr id="5" name="Rectangle 4"/>
          <p:cNvSpPr/>
          <p:nvPr/>
        </p:nvSpPr>
        <p:spPr>
          <a:xfrm>
            <a:off x="395536" y="197365"/>
            <a:ext cx="3599063" cy="461665"/>
          </a:xfrm>
          <a:prstGeom prst="rect">
            <a:avLst/>
          </a:prstGeom>
        </p:spPr>
        <p:txBody>
          <a:bodyPr wrap="none">
            <a:spAutoFit/>
          </a:bodyPr>
          <a:lstStyle/>
          <a:p>
            <a:pPr algn="ctr" eaLnBrk="0" hangingPunct="0">
              <a:defRPr/>
            </a:pPr>
            <a:r>
              <a:rPr lang="fr-FR" sz="2400" b="1" cap="small" dirty="0">
                <a:solidFill>
                  <a:schemeClr val="accent1"/>
                </a:solidFill>
                <a:latin typeface="+mn-lt"/>
                <a:cs typeface="+mn-cs"/>
              </a:rPr>
              <a:t>3. Chiffre d’affaires</a:t>
            </a:r>
          </a:p>
        </p:txBody>
      </p:sp>
      <p:pic>
        <p:nvPicPr>
          <p:cNvPr id="24579" name="Picture 3"/>
          <p:cNvPicPr>
            <a:picLocks noChangeAspect="1" noChangeArrowheads="1"/>
          </p:cNvPicPr>
          <p:nvPr/>
        </p:nvPicPr>
        <p:blipFill>
          <a:blip r:embed="rId2" cstate="print"/>
          <a:srcRect/>
          <a:stretch>
            <a:fillRect/>
          </a:stretch>
        </p:blipFill>
        <p:spPr bwMode="auto">
          <a:xfrm>
            <a:off x="323850" y="4652963"/>
            <a:ext cx="808038" cy="719137"/>
          </a:xfrm>
          <a:prstGeom prst="rect">
            <a:avLst/>
          </a:prstGeom>
          <a:noFill/>
          <a:ln w="9525">
            <a:noFill/>
            <a:miter lim="800000"/>
            <a:headEnd/>
            <a:tailEnd/>
          </a:ln>
        </p:spPr>
      </p:pic>
      <p:sp>
        <p:nvSpPr>
          <p:cNvPr id="24580" name="ZoneTexte 8"/>
          <p:cNvSpPr txBox="1">
            <a:spLocks noChangeArrowheads="1"/>
          </p:cNvSpPr>
          <p:nvPr/>
        </p:nvSpPr>
        <p:spPr bwMode="auto">
          <a:xfrm>
            <a:off x="1187450" y="4437063"/>
            <a:ext cx="7345363" cy="1569660"/>
          </a:xfrm>
          <a:prstGeom prst="rect">
            <a:avLst/>
          </a:prstGeom>
          <a:noFill/>
          <a:ln w="9525">
            <a:noFill/>
            <a:miter lim="800000"/>
            <a:headEnd/>
            <a:tailEnd/>
          </a:ln>
        </p:spPr>
        <p:txBody>
          <a:bodyPr>
            <a:spAutoFit/>
          </a:bodyPr>
          <a:lstStyle/>
          <a:p>
            <a:pPr algn="just"/>
            <a:r>
              <a:rPr lang="fr-FR" sz="1600" dirty="0" smtClean="0">
                <a:latin typeface="Times New Roman" pitchFamily="18" charset="0"/>
                <a:cs typeface="Times New Roman" pitchFamily="18" charset="0"/>
              </a:rPr>
              <a:t>Pour les </a:t>
            </a:r>
            <a:r>
              <a:rPr lang="fr-FR" sz="1600" b="1" dirty="0" smtClean="0">
                <a:latin typeface="Times New Roman" pitchFamily="18" charset="0"/>
                <a:cs typeface="Times New Roman" pitchFamily="18" charset="0"/>
              </a:rPr>
              <a:t>structures collectives</a:t>
            </a:r>
            <a:r>
              <a:rPr lang="fr-FR" sz="1600" dirty="0" smtClean="0">
                <a:latin typeface="Times New Roman" pitchFamily="18" charset="0"/>
                <a:cs typeface="Times New Roman" pitchFamily="18" charset="0"/>
              </a:rPr>
              <a:t>, il s’agit de reporter ici les données consolidées des différents participants au projet.</a:t>
            </a:r>
          </a:p>
          <a:p>
            <a:pPr algn="just"/>
            <a:r>
              <a:rPr lang="fr-FR" sz="1600" dirty="0" smtClean="0">
                <a:latin typeface="Times New Roman" pitchFamily="18" charset="0"/>
                <a:cs typeface="Times New Roman" pitchFamily="18" charset="0"/>
              </a:rPr>
              <a:t>Pour les </a:t>
            </a:r>
            <a:r>
              <a:rPr lang="fr-FR" sz="1600" b="1" dirty="0" smtClean="0">
                <a:latin typeface="Times New Roman" pitchFamily="18" charset="0"/>
                <a:cs typeface="Times New Roman" pitchFamily="18" charset="0"/>
              </a:rPr>
              <a:t>interprofessions</a:t>
            </a:r>
            <a:r>
              <a:rPr lang="fr-FR" sz="1600" dirty="0" smtClean="0">
                <a:latin typeface="Times New Roman" pitchFamily="18" charset="0"/>
                <a:cs typeface="Times New Roman" pitchFamily="18" charset="0"/>
              </a:rPr>
              <a:t>, il s’agit de reporter les données représentant l’activité consolidée des appellations de leurs champs de compétence. </a:t>
            </a:r>
          </a:p>
          <a:p>
            <a:pPr algn="just"/>
            <a:endParaRPr lang="fr-FR" sz="1600" dirty="0" smtClean="0">
              <a:latin typeface="Times New Roman" pitchFamily="18" charset="0"/>
              <a:cs typeface="Times New Roman" pitchFamily="18" charset="0"/>
            </a:endParaRPr>
          </a:p>
          <a:p>
            <a:pPr algn="just"/>
            <a:r>
              <a:rPr lang="fr-FR" sz="1600" dirty="0" smtClean="0">
                <a:latin typeface="Times New Roman" pitchFamily="18" charset="0"/>
                <a:cs typeface="Times New Roman" pitchFamily="18" charset="0"/>
              </a:rPr>
              <a:t>Toutes </a:t>
            </a:r>
            <a:r>
              <a:rPr lang="fr-FR" sz="1600" dirty="0">
                <a:latin typeface="Times New Roman" pitchFamily="18" charset="0"/>
                <a:cs typeface="Times New Roman" pitchFamily="18" charset="0"/>
              </a:rPr>
              <a:t>les cases doivent être complétées. </a:t>
            </a:r>
          </a:p>
        </p:txBody>
      </p:sp>
      <p:sp>
        <p:nvSpPr>
          <p:cNvPr id="24581" name="ZoneTexte 9"/>
          <p:cNvSpPr txBox="1">
            <a:spLocks noChangeArrowheads="1"/>
          </p:cNvSpPr>
          <p:nvPr/>
        </p:nvSpPr>
        <p:spPr bwMode="auto">
          <a:xfrm>
            <a:off x="3635375" y="5949950"/>
            <a:ext cx="4537075" cy="304800"/>
          </a:xfrm>
          <a:prstGeom prst="rect">
            <a:avLst/>
          </a:prstGeom>
          <a:noFill/>
          <a:ln w="9525">
            <a:noFill/>
            <a:miter lim="800000"/>
            <a:headEnd/>
            <a:tailEnd/>
          </a:ln>
        </p:spPr>
        <p:txBody>
          <a:bodyPr>
            <a:spAutoFit/>
          </a:bodyPr>
          <a:lstStyle/>
          <a:p>
            <a:r>
              <a:rPr lang="fr-FR" sz="1400" b="1" i="1">
                <a:solidFill>
                  <a:schemeClr val="accent1"/>
                </a:solidFill>
                <a:latin typeface="Times New Roman" pitchFamily="18" charset="0"/>
                <a:cs typeface="Times New Roman" pitchFamily="18" charset="0"/>
              </a:rPr>
              <a:t>Cliquez ensuite sur la rubrique « Eléments Financiers »</a:t>
            </a:r>
          </a:p>
        </p:txBody>
      </p:sp>
      <p:sp>
        <p:nvSpPr>
          <p:cNvPr id="11" name="Bouton d'action : Informations 10">
            <a:hlinkClick r:id="" action="ppaction://noaction" highlightClick="1"/>
          </p:cNvPr>
          <p:cNvSpPr/>
          <p:nvPr/>
        </p:nvSpPr>
        <p:spPr>
          <a:xfrm>
            <a:off x="3275856" y="5949280"/>
            <a:ext cx="288032" cy="360040"/>
          </a:xfrm>
          <a:prstGeom prst="actionButtonInformation">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fr-FR"/>
          </a:p>
        </p:txBody>
      </p:sp>
      <p:pic>
        <p:nvPicPr>
          <p:cNvPr id="24585" name="Picture 2" descr="C:\Users\philippine.gouwie\Desktop\Capture.PNG"/>
          <p:cNvPicPr>
            <a:picLocks noChangeAspect="1" noChangeArrowheads="1"/>
          </p:cNvPicPr>
          <p:nvPr/>
        </p:nvPicPr>
        <p:blipFill>
          <a:blip r:embed="rId3" cstate="print"/>
          <a:srcRect/>
          <a:stretch>
            <a:fillRect/>
          </a:stretch>
        </p:blipFill>
        <p:spPr bwMode="auto">
          <a:xfrm>
            <a:off x="900113" y="981075"/>
            <a:ext cx="7056437" cy="34051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1"/>
          </p:nvPr>
        </p:nvSpPr>
        <p:spPr/>
        <p:txBody>
          <a:bodyPr/>
          <a:lstStyle/>
          <a:p>
            <a:pPr>
              <a:defRPr/>
            </a:pPr>
            <a:fld id="{B578441F-2238-4752-8923-9FB511C320FE}" type="slidenum">
              <a:rPr lang="fr-BE" smtClean="0"/>
              <a:pPr>
                <a:defRPr/>
              </a:pPr>
              <a:t>12</a:t>
            </a:fld>
            <a:endParaRPr lang="fr-BE"/>
          </a:p>
        </p:txBody>
      </p:sp>
      <p:sp>
        <p:nvSpPr>
          <p:cNvPr id="5" name="Rectangle 4"/>
          <p:cNvSpPr/>
          <p:nvPr/>
        </p:nvSpPr>
        <p:spPr>
          <a:xfrm>
            <a:off x="251520" y="108950"/>
            <a:ext cx="3978974" cy="461665"/>
          </a:xfrm>
          <a:prstGeom prst="rect">
            <a:avLst/>
          </a:prstGeom>
        </p:spPr>
        <p:txBody>
          <a:bodyPr wrap="none">
            <a:spAutoFit/>
          </a:bodyPr>
          <a:lstStyle/>
          <a:p>
            <a:pPr algn="ctr" eaLnBrk="0" hangingPunct="0">
              <a:defRPr/>
            </a:pPr>
            <a:r>
              <a:rPr lang="fr-FR" sz="2400" b="1" cap="small" dirty="0">
                <a:solidFill>
                  <a:schemeClr val="accent1"/>
                </a:solidFill>
                <a:latin typeface="+mn-lt"/>
                <a:cs typeface="+mn-cs"/>
              </a:rPr>
              <a:t>4. Eléments Financiers</a:t>
            </a:r>
          </a:p>
        </p:txBody>
      </p:sp>
      <p:sp>
        <p:nvSpPr>
          <p:cNvPr id="25603" name="ZoneTexte 6"/>
          <p:cNvSpPr txBox="1">
            <a:spLocks noChangeArrowheads="1"/>
          </p:cNvSpPr>
          <p:nvPr/>
        </p:nvSpPr>
        <p:spPr bwMode="auto">
          <a:xfrm>
            <a:off x="107504" y="4005064"/>
            <a:ext cx="8631684" cy="2077492"/>
          </a:xfrm>
          <a:prstGeom prst="rect">
            <a:avLst/>
          </a:prstGeom>
          <a:noFill/>
          <a:ln w="9525">
            <a:noFill/>
            <a:miter lim="800000"/>
            <a:headEnd/>
            <a:tailEnd/>
          </a:ln>
        </p:spPr>
        <p:txBody>
          <a:bodyPr wrap="square">
            <a:spAutoFit/>
          </a:bodyPr>
          <a:lstStyle/>
          <a:p>
            <a:pPr algn="just">
              <a:spcAft>
                <a:spcPts val="600"/>
              </a:spcAft>
              <a:buFontTx/>
              <a:buBlip>
                <a:blip r:embed="rId2"/>
              </a:buBlip>
            </a:pPr>
            <a:r>
              <a:rPr lang="fr-FR" sz="1600" dirty="0">
                <a:latin typeface="Times New Roman" pitchFamily="18" charset="0"/>
                <a:cs typeface="Times New Roman" pitchFamily="18" charset="0"/>
              </a:rPr>
              <a:t> Si le demandeur est une </a:t>
            </a:r>
            <a:r>
              <a:rPr lang="fr-FR" sz="1600" dirty="0" smtClean="0">
                <a:solidFill>
                  <a:srgbClr val="FF0000"/>
                </a:solidFill>
                <a:latin typeface="Times New Roman" pitchFamily="18" charset="0"/>
                <a:cs typeface="Times New Roman" pitchFamily="18" charset="0"/>
              </a:rPr>
              <a:t>filiale à vocation uniquement commerciale</a:t>
            </a:r>
            <a:r>
              <a:rPr lang="fr-FR" sz="1600" dirty="0" smtClean="0">
                <a:latin typeface="Times New Roman" pitchFamily="18" charset="0"/>
                <a:cs typeface="Times New Roman" pitchFamily="18" charset="0"/>
              </a:rPr>
              <a:t>, </a:t>
            </a:r>
            <a:r>
              <a:rPr lang="fr-FR" sz="1600" dirty="0">
                <a:latin typeface="Times New Roman" pitchFamily="18" charset="0"/>
                <a:cs typeface="Times New Roman" pitchFamily="18" charset="0"/>
              </a:rPr>
              <a:t>il convient de le préciser dans la présentation du projet et de transmettre, à l’appui de la demande, les liasses fiscales des trois dernières années de la société </a:t>
            </a:r>
            <a:r>
              <a:rPr lang="fr-FR" sz="1600" dirty="0" smtClean="0">
                <a:latin typeface="Times New Roman" pitchFamily="18" charset="0"/>
                <a:cs typeface="Times New Roman" pitchFamily="18" charset="0"/>
              </a:rPr>
              <a:t>mère </a:t>
            </a:r>
            <a:r>
              <a:rPr lang="fr-FR" sz="1600" b="1" dirty="0" smtClean="0">
                <a:latin typeface="Times New Roman" pitchFamily="18" charset="0"/>
                <a:cs typeface="Times New Roman" pitchFamily="18" charset="0"/>
              </a:rPr>
              <a:t>en plus de celles de la filiale</a:t>
            </a:r>
            <a:r>
              <a:rPr lang="fr-FR" sz="1600" dirty="0" smtClean="0">
                <a:latin typeface="Times New Roman" pitchFamily="18" charset="0"/>
                <a:cs typeface="Times New Roman" pitchFamily="18" charset="0"/>
              </a:rPr>
              <a:t>.</a:t>
            </a:r>
          </a:p>
          <a:p>
            <a:pPr algn="just">
              <a:spcAft>
                <a:spcPts val="600"/>
              </a:spcAft>
              <a:buFontTx/>
              <a:buBlip>
                <a:blip r:embed="rId2"/>
              </a:buBlip>
            </a:pPr>
            <a:r>
              <a:rPr lang="fr-FR" sz="1600" dirty="0" smtClean="0">
                <a:latin typeface="Times New Roman" pitchFamily="18" charset="0"/>
                <a:cs typeface="Times New Roman" pitchFamily="18" charset="0"/>
              </a:rPr>
              <a:t>Si le demandeur est </a:t>
            </a:r>
            <a:r>
              <a:rPr lang="fr-FR" sz="1600" dirty="0" smtClean="0">
                <a:solidFill>
                  <a:srgbClr val="FF0000"/>
                </a:solidFill>
                <a:latin typeface="Times New Roman" pitchFamily="18" charset="0"/>
                <a:cs typeface="Times New Roman" pitchFamily="18" charset="0"/>
              </a:rPr>
              <a:t>une société nouvellement créée</a:t>
            </a:r>
            <a:r>
              <a:rPr lang="fr-FR" sz="1600" dirty="0" smtClean="0">
                <a:latin typeface="Times New Roman" pitchFamily="18" charset="0"/>
                <a:cs typeface="Times New Roman" pitchFamily="18" charset="0"/>
              </a:rPr>
              <a:t>, il convient de le préciser et de joindre, à l’appui de la demande, les comptes prévisionnels de l’année en cours et des deux années suivantes.</a:t>
            </a:r>
            <a:endParaRPr lang="fr-FR" sz="1600" dirty="0">
              <a:latin typeface="Times New Roman" pitchFamily="18" charset="0"/>
              <a:cs typeface="Times New Roman" pitchFamily="18" charset="0"/>
            </a:endParaRPr>
          </a:p>
          <a:p>
            <a:pPr algn="just">
              <a:spcAft>
                <a:spcPts val="600"/>
              </a:spcAft>
              <a:buFontTx/>
              <a:buBlip>
                <a:blip r:embed="rId2"/>
              </a:buBlip>
            </a:pPr>
            <a:r>
              <a:rPr lang="fr-FR" sz="1600" dirty="0" smtClean="0">
                <a:latin typeface="Times New Roman" pitchFamily="18" charset="0"/>
                <a:cs typeface="Times New Roman" pitchFamily="18" charset="0"/>
              </a:rPr>
              <a:t>Le </a:t>
            </a:r>
            <a:r>
              <a:rPr lang="fr-FR" sz="1600" dirty="0">
                <a:latin typeface="Times New Roman" pitchFamily="18" charset="0"/>
                <a:cs typeface="Times New Roman" pitchFamily="18" charset="0"/>
              </a:rPr>
              <a:t>ratio dépenses prévisionnelles/EBE est calculé automatiquement après enregistrement du budget.</a:t>
            </a:r>
          </a:p>
          <a:p>
            <a:endParaRPr lang="fr-FR" dirty="0"/>
          </a:p>
        </p:txBody>
      </p:sp>
      <p:sp>
        <p:nvSpPr>
          <p:cNvPr id="25604" name="ZoneTexte 7"/>
          <p:cNvSpPr txBox="1">
            <a:spLocks noChangeArrowheads="1"/>
          </p:cNvSpPr>
          <p:nvPr/>
        </p:nvSpPr>
        <p:spPr bwMode="auto">
          <a:xfrm>
            <a:off x="3624344" y="6167888"/>
            <a:ext cx="4537075" cy="522287"/>
          </a:xfrm>
          <a:prstGeom prst="rect">
            <a:avLst/>
          </a:prstGeom>
          <a:noFill/>
          <a:ln w="9525">
            <a:noFill/>
            <a:miter lim="800000"/>
            <a:headEnd/>
            <a:tailEnd/>
          </a:ln>
        </p:spPr>
        <p:txBody>
          <a:bodyPr>
            <a:spAutoFit/>
          </a:bodyPr>
          <a:lstStyle/>
          <a:p>
            <a:r>
              <a:rPr lang="fr-FR" sz="1400" b="1" i="1" dirty="0">
                <a:solidFill>
                  <a:schemeClr val="accent1"/>
                </a:solidFill>
                <a:latin typeface="Times New Roman" pitchFamily="18" charset="0"/>
                <a:cs typeface="Times New Roman" pitchFamily="18" charset="0"/>
              </a:rPr>
              <a:t>Cliquez sur « suivant » pour finaliser cette phase et accéder au nouvel onglet « présentation du programme »</a:t>
            </a:r>
          </a:p>
        </p:txBody>
      </p:sp>
      <p:sp>
        <p:nvSpPr>
          <p:cNvPr id="9" name="Bouton d'action : Informations 8">
            <a:hlinkClick r:id="" action="ppaction://noaction" highlightClick="1"/>
          </p:cNvPr>
          <p:cNvSpPr/>
          <p:nvPr/>
        </p:nvSpPr>
        <p:spPr>
          <a:xfrm>
            <a:off x="3298108" y="6254750"/>
            <a:ext cx="288032" cy="360040"/>
          </a:xfrm>
          <a:prstGeom prst="actionButtonInformation">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fr-FR"/>
          </a:p>
        </p:txBody>
      </p:sp>
      <p:pic>
        <p:nvPicPr>
          <p:cNvPr id="25608" name="Picture 2" descr="C:\Users\philippine.gouwie\Desktop\Capture.PNG"/>
          <p:cNvPicPr>
            <a:picLocks noChangeAspect="1" noChangeArrowheads="1"/>
          </p:cNvPicPr>
          <p:nvPr/>
        </p:nvPicPr>
        <p:blipFill>
          <a:blip r:embed="rId3" cstate="print"/>
          <a:srcRect/>
          <a:stretch>
            <a:fillRect/>
          </a:stretch>
        </p:blipFill>
        <p:spPr bwMode="auto">
          <a:xfrm>
            <a:off x="1619250" y="836613"/>
            <a:ext cx="5969000" cy="31686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673" name="Groupe 28672"/>
          <p:cNvGrpSpPr/>
          <p:nvPr/>
        </p:nvGrpSpPr>
        <p:grpSpPr>
          <a:xfrm>
            <a:off x="156244" y="951016"/>
            <a:ext cx="8142028" cy="3422606"/>
            <a:chOff x="292360" y="705508"/>
            <a:chExt cx="8142028" cy="3422606"/>
          </a:xfrm>
        </p:grpSpPr>
        <p:pic>
          <p:nvPicPr>
            <p:cNvPr id="5" name="Image 4"/>
            <p:cNvPicPr>
              <a:picLocks noChangeAspect="1"/>
            </p:cNvPicPr>
            <p:nvPr/>
          </p:nvPicPr>
          <p:blipFill>
            <a:blip r:embed="rId2"/>
            <a:stretch>
              <a:fillRect/>
            </a:stretch>
          </p:blipFill>
          <p:spPr>
            <a:xfrm>
              <a:off x="292360" y="705508"/>
              <a:ext cx="8142028" cy="3422606"/>
            </a:xfrm>
            <a:prstGeom prst="rect">
              <a:avLst/>
            </a:prstGeom>
          </p:spPr>
        </p:pic>
        <p:sp>
          <p:nvSpPr>
            <p:cNvPr id="19" name="Ellipse 18"/>
            <p:cNvSpPr/>
            <p:nvPr/>
          </p:nvSpPr>
          <p:spPr>
            <a:xfrm>
              <a:off x="1259632" y="2204864"/>
              <a:ext cx="1008112" cy="28803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20" name="Ellipse 19"/>
            <p:cNvSpPr/>
            <p:nvPr/>
          </p:nvSpPr>
          <p:spPr>
            <a:xfrm>
              <a:off x="3457916" y="2178965"/>
              <a:ext cx="1008112" cy="28803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29" name="Ellipse 28"/>
            <p:cNvSpPr/>
            <p:nvPr/>
          </p:nvSpPr>
          <p:spPr>
            <a:xfrm>
              <a:off x="4657510" y="2171991"/>
              <a:ext cx="381701" cy="28803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grpSp>
      <p:sp>
        <p:nvSpPr>
          <p:cNvPr id="4" name="Espace réservé du numéro de diapositive 3"/>
          <p:cNvSpPr>
            <a:spLocks noGrp="1"/>
          </p:cNvSpPr>
          <p:nvPr>
            <p:ph type="sldNum" sz="quarter" idx="11"/>
          </p:nvPr>
        </p:nvSpPr>
        <p:spPr>
          <a:xfrm>
            <a:off x="8100392" y="5733256"/>
            <a:ext cx="609600" cy="520700"/>
          </a:xfrm>
        </p:spPr>
        <p:txBody>
          <a:bodyPr/>
          <a:lstStyle/>
          <a:p>
            <a:pPr>
              <a:defRPr/>
            </a:pPr>
            <a:fld id="{B69DFFB5-1BAA-41B9-93A3-F9E5D9B7C904}" type="slidenum">
              <a:rPr lang="fr-BE" smtClean="0"/>
              <a:pPr>
                <a:defRPr/>
              </a:pPr>
              <a:t>13</a:t>
            </a:fld>
            <a:endParaRPr lang="fr-BE" dirty="0"/>
          </a:p>
        </p:txBody>
      </p:sp>
      <p:cxnSp>
        <p:nvCxnSpPr>
          <p:cNvPr id="21" name="Connecteur droit avec flèche 20"/>
          <p:cNvCxnSpPr/>
          <p:nvPr/>
        </p:nvCxnSpPr>
        <p:spPr>
          <a:xfrm flipH="1" flipV="1">
            <a:off x="1836275" y="2814225"/>
            <a:ext cx="245780" cy="1338301"/>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22" name="Connecteur droit avec flèche 21"/>
          <p:cNvCxnSpPr/>
          <p:nvPr/>
        </p:nvCxnSpPr>
        <p:spPr>
          <a:xfrm flipV="1">
            <a:off x="2597692" y="2852629"/>
            <a:ext cx="1200793" cy="1538065"/>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24" name="ZoneTexte 23"/>
          <p:cNvSpPr txBox="1"/>
          <p:nvPr/>
        </p:nvSpPr>
        <p:spPr>
          <a:xfrm>
            <a:off x="156244" y="4330557"/>
            <a:ext cx="8232180" cy="2492990"/>
          </a:xfrm>
          <a:prstGeom prst="rect">
            <a:avLst/>
          </a:prstGeom>
          <a:noFill/>
        </p:spPr>
        <p:txBody>
          <a:bodyPr wrap="square" rtlCol="0">
            <a:spAutoFit/>
          </a:bodyPr>
          <a:lstStyle/>
          <a:p>
            <a:pPr algn="just" eaLnBrk="1" hangingPunct="1">
              <a:spcAft>
                <a:spcPts val="600"/>
              </a:spcAft>
              <a:buFont typeface="Wingdings" pitchFamily="2" charset="2"/>
              <a:buNone/>
            </a:pPr>
            <a:r>
              <a:rPr lang="fr-FR" sz="1400" b="1" dirty="0" smtClean="0">
                <a:solidFill>
                  <a:srgbClr val="FF0000"/>
                </a:solidFill>
                <a:latin typeface="Times New Roman" pitchFamily="18" charset="0"/>
                <a:cs typeface="Times New Roman" pitchFamily="18" charset="0"/>
              </a:rPr>
              <a:t>Tous </a:t>
            </a:r>
            <a:r>
              <a:rPr lang="fr-FR" sz="1400" b="1" dirty="0">
                <a:solidFill>
                  <a:srgbClr val="FF0000"/>
                </a:solidFill>
                <a:latin typeface="Times New Roman" pitchFamily="18" charset="0"/>
                <a:cs typeface="Times New Roman" pitchFamily="18" charset="0"/>
              </a:rPr>
              <a:t>les pays reconnus par l’ONU et non membres de l’UE sont éligibles. </a:t>
            </a:r>
            <a:endParaRPr lang="fr-FR" sz="1400" b="1" dirty="0" smtClean="0">
              <a:solidFill>
                <a:srgbClr val="FF0000"/>
              </a:solidFill>
              <a:latin typeface="Times New Roman" pitchFamily="18" charset="0"/>
              <a:cs typeface="Times New Roman" pitchFamily="18" charset="0"/>
            </a:endParaRPr>
          </a:p>
          <a:p>
            <a:pPr algn="just" eaLnBrk="1" hangingPunct="1">
              <a:spcAft>
                <a:spcPts val="600"/>
              </a:spcAft>
              <a:buFont typeface="Wingdings" pitchFamily="2" charset="2"/>
              <a:buBlip>
                <a:blip r:embed="rId3"/>
              </a:buBlip>
            </a:pPr>
            <a:r>
              <a:rPr lang="fr-FR" sz="1400" dirty="0" smtClean="0">
                <a:latin typeface="Times New Roman" pitchFamily="18" charset="0"/>
                <a:cs typeface="Times New Roman" pitchFamily="18" charset="0"/>
              </a:rPr>
              <a:t>Si </a:t>
            </a:r>
            <a:r>
              <a:rPr lang="fr-FR" sz="1400" dirty="0">
                <a:latin typeface="Times New Roman" pitchFamily="18" charset="0"/>
                <a:cs typeface="Times New Roman" pitchFamily="18" charset="0"/>
              </a:rPr>
              <a:t>une demande porte sur un groupe de pays, elle ne peut pas porter en même temps sur un ou plusieurs des pays de ce </a:t>
            </a:r>
            <a:r>
              <a:rPr lang="fr-FR" sz="1400" dirty="0" smtClean="0">
                <a:latin typeface="Times New Roman" pitchFamily="18" charset="0"/>
                <a:cs typeface="Times New Roman" pitchFamily="18" charset="0"/>
              </a:rPr>
              <a:t>groupe.</a:t>
            </a:r>
          </a:p>
          <a:p>
            <a:pPr algn="just" eaLnBrk="1" hangingPunct="1">
              <a:spcAft>
                <a:spcPts val="600"/>
              </a:spcAft>
              <a:buFont typeface="Wingdings" pitchFamily="2" charset="2"/>
              <a:buBlip>
                <a:blip r:embed="rId3"/>
              </a:buBlip>
            </a:pPr>
            <a:r>
              <a:rPr lang="fr-FR" sz="1400" dirty="0" smtClean="0">
                <a:latin typeface="Times New Roman" pitchFamily="18" charset="0"/>
                <a:cs typeface="Times New Roman" pitchFamily="18" charset="0"/>
              </a:rPr>
              <a:t>Si </a:t>
            </a:r>
            <a:r>
              <a:rPr lang="fr-FR" sz="1400" dirty="0">
                <a:latin typeface="Times New Roman" pitchFamily="18" charset="0"/>
                <a:cs typeface="Times New Roman" pitchFamily="18" charset="0"/>
              </a:rPr>
              <a:t>une demande est réalisée pour un </a:t>
            </a:r>
            <a:r>
              <a:rPr lang="fr-FR" sz="1400" b="1" dirty="0">
                <a:latin typeface="Times New Roman" pitchFamily="18" charset="0"/>
                <a:cs typeface="Times New Roman" pitchFamily="18" charset="0"/>
              </a:rPr>
              <a:t>groupe de </a:t>
            </a:r>
            <a:r>
              <a:rPr lang="fr-FR" sz="1400" b="1" dirty="0" smtClean="0">
                <a:latin typeface="Times New Roman" pitchFamily="18" charset="0"/>
                <a:cs typeface="Times New Roman" pitchFamily="18" charset="0"/>
              </a:rPr>
              <a:t>pays</a:t>
            </a:r>
            <a:r>
              <a:rPr lang="fr-FR" sz="1400" dirty="0" smtClean="0">
                <a:latin typeface="Times New Roman" pitchFamily="18" charset="0"/>
                <a:cs typeface="Times New Roman" pitchFamily="18" charset="0"/>
              </a:rPr>
              <a:t>, </a:t>
            </a:r>
            <a:r>
              <a:rPr lang="fr-FR" sz="1400" b="1" dirty="0">
                <a:latin typeface="Times New Roman" pitchFamily="18" charset="0"/>
                <a:cs typeface="Times New Roman" pitchFamily="18" charset="0"/>
              </a:rPr>
              <a:t>tous les pays du groupe sont considérés </a:t>
            </a:r>
            <a:r>
              <a:rPr lang="fr-FR" sz="1400" b="1" dirty="0" smtClean="0">
                <a:latin typeface="Times New Roman" pitchFamily="18" charset="0"/>
                <a:cs typeface="Times New Roman" pitchFamily="18" charset="0"/>
              </a:rPr>
              <a:t>comme </a:t>
            </a:r>
            <a:r>
              <a:rPr lang="fr-FR" sz="1400" b="1" dirty="0">
                <a:latin typeface="Times New Roman" pitchFamily="18" charset="0"/>
                <a:cs typeface="Times New Roman" pitchFamily="18" charset="0"/>
              </a:rPr>
              <a:t>ayant des actions</a:t>
            </a:r>
            <a:r>
              <a:rPr lang="fr-FR" sz="1400" dirty="0">
                <a:latin typeface="Times New Roman" pitchFamily="18" charset="0"/>
                <a:cs typeface="Times New Roman" pitchFamily="18" charset="0"/>
              </a:rPr>
              <a:t> quand bien même le budget serait nul sur un ou plusieurs de ces pays. </a:t>
            </a:r>
            <a:endParaRPr lang="fr-FR" sz="1400" dirty="0" smtClean="0">
              <a:latin typeface="Times New Roman" pitchFamily="18" charset="0"/>
              <a:cs typeface="Times New Roman" pitchFamily="18" charset="0"/>
            </a:endParaRPr>
          </a:p>
          <a:p>
            <a:pPr eaLnBrk="1" hangingPunct="1">
              <a:spcAft>
                <a:spcPts val="600"/>
              </a:spcAft>
            </a:pPr>
            <a:r>
              <a:rPr lang="fr-FR" sz="1400" b="1" dirty="0" smtClean="0">
                <a:solidFill>
                  <a:srgbClr val="FF0000"/>
                </a:solidFill>
                <a:latin typeface="Times New Roman" pitchFamily="18" charset="0"/>
                <a:cs typeface="Times New Roman" pitchFamily="18" charset="0"/>
              </a:rPr>
              <a:t>Attention </a:t>
            </a:r>
            <a:r>
              <a:rPr lang="fr-FR" sz="1400" b="1" dirty="0">
                <a:solidFill>
                  <a:srgbClr val="FF0000"/>
                </a:solidFill>
                <a:latin typeface="Times New Roman" pitchFamily="18" charset="0"/>
                <a:cs typeface="Times New Roman" pitchFamily="18" charset="0"/>
              </a:rPr>
              <a:t>à la </a:t>
            </a:r>
            <a:r>
              <a:rPr lang="fr-FR" sz="1400" b="1" dirty="0" smtClean="0">
                <a:solidFill>
                  <a:srgbClr val="FF0000"/>
                </a:solidFill>
                <a:latin typeface="Times New Roman" pitchFamily="18" charset="0"/>
                <a:cs typeface="Times New Roman" pitchFamily="18" charset="0"/>
              </a:rPr>
              <a:t>Chine qui </a:t>
            </a:r>
            <a:r>
              <a:rPr lang="fr-FR" sz="1400" b="1" dirty="0">
                <a:solidFill>
                  <a:srgbClr val="FF0000"/>
                </a:solidFill>
                <a:latin typeface="Times New Roman" pitchFamily="18" charset="0"/>
                <a:cs typeface="Times New Roman" pitchFamily="18" charset="0"/>
              </a:rPr>
              <a:t>n’intègre pas Hong </a:t>
            </a:r>
            <a:r>
              <a:rPr lang="fr-FR" sz="1400" b="1" dirty="0" smtClean="0">
                <a:solidFill>
                  <a:srgbClr val="FF0000"/>
                </a:solidFill>
                <a:latin typeface="Times New Roman" pitchFamily="18" charset="0"/>
                <a:cs typeface="Times New Roman" pitchFamily="18" charset="0"/>
              </a:rPr>
              <a:t>Kong. </a:t>
            </a:r>
          </a:p>
          <a:p>
            <a:pPr eaLnBrk="1" hangingPunct="1">
              <a:spcAft>
                <a:spcPts val="600"/>
              </a:spcAft>
            </a:pPr>
            <a:r>
              <a:rPr lang="fr-FR" sz="1400" b="1" dirty="0" smtClean="0">
                <a:solidFill>
                  <a:srgbClr val="FF0000"/>
                </a:solidFill>
                <a:latin typeface="Times New Roman" pitchFamily="18" charset="0"/>
                <a:cs typeface="Times New Roman" pitchFamily="18" charset="0"/>
              </a:rPr>
              <a:t>Hong </a:t>
            </a:r>
            <a:r>
              <a:rPr lang="fr-FR" sz="1400" b="1" dirty="0">
                <a:solidFill>
                  <a:srgbClr val="FF0000"/>
                </a:solidFill>
                <a:latin typeface="Times New Roman" pitchFamily="18" charset="0"/>
                <a:cs typeface="Times New Roman" pitchFamily="18" charset="0"/>
              </a:rPr>
              <a:t>Kong est considéré comme un pays </a:t>
            </a:r>
            <a:r>
              <a:rPr lang="fr-FR" sz="1400" dirty="0">
                <a:latin typeface="Times New Roman" pitchFamily="18" charset="0"/>
                <a:cs typeface="Times New Roman" pitchFamily="18" charset="0"/>
              </a:rPr>
              <a:t>et doit être déclaré de manière indépendante de la </a:t>
            </a:r>
            <a:r>
              <a:rPr lang="fr-FR" sz="1400" dirty="0" smtClean="0">
                <a:latin typeface="Times New Roman" pitchFamily="18" charset="0"/>
                <a:cs typeface="Times New Roman" pitchFamily="18" charset="0"/>
              </a:rPr>
              <a:t>Chine.</a:t>
            </a:r>
          </a:p>
          <a:p>
            <a:pPr eaLnBrk="1" hangingPunct="1">
              <a:spcAft>
                <a:spcPts val="600"/>
              </a:spcAft>
            </a:pPr>
            <a:r>
              <a:rPr lang="fr-FR" sz="1400" b="1" dirty="0" smtClean="0">
                <a:solidFill>
                  <a:srgbClr val="FF0000"/>
                </a:solidFill>
                <a:latin typeface="Times New Roman" pitchFamily="18" charset="0"/>
                <a:cs typeface="Times New Roman" pitchFamily="18" charset="0"/>
              </a:rPr>
              <a:t>L’Asie </a:t>
            </a:r>
            <a:r>
              <a:rPr lang="fr-FR" sz="1400" b="1" dirty="0">
                <a:solidFill>
                  <a:srgbClr val="FF0000"/>
                </a:solidFill>
                <a:latin typeface="Times New Roman" pitchFamily="18" charset="0"/>
                <a:cs typeface="Times New Roman" pitchFamily="18" charset="0"/>
              </a:rPr>
              <a:t>du sud Est </a:t>
            </a:r>
            <a:r>
              <a:rPr lang="fr-FR" sz="1400" b="1" dirty="0" err="1">
                <a:solidFill>
                  <a:srgbClr val="FF0000"/>
                </a:solidFill>
                <a:latin typeface="Times New Roman" pitchFamily="18" charset="0"/>
                <a:cs typeface="Times New Roman" pitchFamily="18" charset="0"/>
              </a:rPr>
              <a:t>est</a:t>
            </a:r>
            <a:r>
              <a:rPr lang="fr-FR" sz="1400" b="1" dirty="0">
                <a:solidFill>
                  <a:srgbClr val="FF0000"/>
                </a:solidFill>
                <a:latin typeface="Times New Roman" pitchFamily="18" charset="0"/>
                <a:cs typeface="Times New Roman" pitchFamily="18" charset="0"/>
              </a:rPr>
              <a:t> limitée à quelques pays (voir </a:t>
            </a:r>
            <a:r>
              <a:rPr lang="fr-FR" sz="1400" b="1" dirty="0" smtClean="0">
                <a:solidFill>
                  <a:srgbClr val="FF0000"/>
                </a:solidFill>
                <a:latin typeface="Times New Roman" pitchFamily="18" charset="0"/>
                <a:cs typeface="Times New Roman" pitchFamily="18" charset="0"/>
              </a:rPr>
              <a:t>liste) </a:t>
            </a:r>
            <a:r>
              <a:rPr lang="fr-FR" sz="1400" b="1" dirty="0">
                <a:solidFill>
                  <a:srgbClr val="FF0000"/>
                </a:solidFill>
                <a:latin typeface="Times New Roman" pitchFamily="18" charset="0"/>
                <a:cs typeface="Times New Roman" pitchFamily="18" charset="0"/>
              </a:rPr>
              <a:t>et n’intègre ni la Chine ni Hong </a:t>
            </a:r>
            <a:r>
              <a:rPr lang="fr-FR" sz="1400" b="1" dirty="0" smtClean="0">
                <a:solidFill>
                  <a:srgbClr val="FF0000"/>
                </a:solidFill>
                <a:latin typeface="Times New Roman" pitchFamily="18" charset="0"/>
                <a:cs typeface="Times New Roman" pitchFamily="18" charset="0"/>
              </a:rPr>
              <a:t>Kong.</a:t>
            </a:r>
            <a:endParaRPr lang="fr-FR" sz="1400" b="1" dirty="0">
              <a:solidFill>
                <a:srgbClr val="FF0000"/>
              </a:solidFill>
              <a:latin typeface="Times New Roman" pitchFamily="18" charset="0"/>
              <a:cs typeface="Times New Roman" pitchFamily="18" charset="0"/>
            </a:endParaRPr>
          </a:p>
          <a:p>
            <a:pPr marL="171450" indent="-171450" algn="just" eaLnBrk="1" hangingPunct="1">
              <a:buFont typeface="Arial" panose="020B0604020202020204" pitchFamily="34" charset="0"/>
              <a:buChar char="•"/>
            </a:pPr>
            <a:endParaRPr lang="fr-FR" sz="1400" dirty="0">
              <a:latin typeface="Times New Roman" pitchFamily="18" charset="0"/>
              <a:cs typeface="Times New Roman" pitchFamily="18" charset="0"/>
            </a:endParaRPr>
          </a:p>
        </p:txBody>
      </p:sp>
      <p:sp>
        <p:nvSpPr>
          <p:cNvPr id="28" name="ZoneTexte 27"/>
          <p:cNvSpPr txBox="1"/>
          <p:nvPr/>
        </p:nvSpPr>
        <p:spPr>
          <a:xfrm>
            <a:off x="5125334" y="1863560"/>
            <a:ext cx="2411834" cy="246221"/>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fr-FR" sz="1000" b="1" dirty="0" smtClean="0">
                <a:solidFill>
                  <a:srgbClr val="6600FF"/>
                </a:solidFill>
                <a:latin typeface="Arial" panose="020B0604020202020204" pitchFamily="34" charset="0"/>
                <a:cs typeface="Arial" panose="020B0604020202020204" pitchFamily="34" charset="0"/>
              </a:rPr>
              <a:t>7 </a:t>
            </a:r>
            <a:r>
              <a:rPr lang="fr-FR" sz="1000" b="1" dirty="0">
                <a:solidFill>
                  <a:srgbClr val="6600FF"/>
                </a:solidFill>
                <a:latin typeface="Arial" panose="020B0604020202020204" pitchFamily="34" charset="0"/>
                <a:cs typeface="Arial" panose="020B0604020202020204" pitchFamily="34" charset="0"/>
              </a:rPr>
              <a:t>zones de </a:t>
            </a:r>
            <a:r>
              <a:rPr lang="fr-FR" sz="1000" b="1" dirty="0" smtClean="0">
                <a:solidFill>
                  <a:srgbClr val="6600FF"/>
                </a:solidFill>
                <a:latin typeface="Arial" panose="020B0604020202020204" pitchFamily="34" charset="0"/>
                <a:cs typeface="Arial" panose="020B0604020202020204" pitchFamily="34" charset="0"/>
              </a:rPr>
              <a:t>pays prédéfinies</a:t>
            </a:r>
            <a:endParaRPr lang="fr-FR" sz="1000" dirty="0"/>
          </a:p>
        </p:txBody>
      </p:sp>
      <p:cxnSp>
        <p:nvCxnSpPr>
          <p:cNvPr id="31" name="Connecteur droit avec flèche 30"/>
          <p:cNvCxnSpPr/>
          <p:nvPr/>
        </p:nvCxnSpPr>
        <p:spPr>
          <a:xfrm flipH="1">
            <a:off x="4962841" y="2151169"/>
            <a:ext cx="278677" cy="256847"/>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pic>
        <p:nvPicPr>
          <p:cNvPr id="28672" name="Image 28671"/>
          <p:cNvPicPr>
            <a:picLocks noChangeAspect="1"/>
          </p:cNvPicPr>
          <p:nvPr/>
        </p:nvPicPr>
        <p:blipFill>
          <a:blip r:embed="rId4"/>
          <a:stretch>
            <a:fillRect/>
          </a:stretch>
        </p:blipFill>
        <p:spPr>
          <a:xfrm>
            <a:off x="580067" y="18870"/>
            <a:ext cx="7718205" cy="493819"/>
          </a:xfrm>
          <a:prstGeom prst="rect">
            <a:avLst/>
          </a:prstGeom>
        </p:spPr>
      </p:pic>
      <p:pic>
        <p:nvPicPr>
          <p:cNvPr id="36" name="Picture 3"/>
          <p:cNvPicPr>
            <a:picLocks noChangeAspect="1" noChangeArrowheads="1"/>
          </p:cNvPicPr>
          <p:nvPr/>
        </p:nvPicPr>
        <p:blipFill>
          <a:blip r:embed="rId5" cstate="print"/>
          <a:srcRect/>
          <a:stretch>
            <a:fillRect/>
          </a:stretch>
        </p:blipFill>
        <p:spPr bwMode="auto">
          <a:xfrm>
            <a:off x="4740925" y="1830740"/>
            <a:ext cx="360041" cy="320429"/>
          </a:xfrm>
          <a:prstGeom prst="rect">
            <a:avLst/>
          </a:prstGeom>
          <a:noFill/>
          <a:ln w="9525">
            <a:noFill/>
            <a:miter lim="800000"/>
            <a:headEnd/>
            <a:tailEnd/>
          </a:ln>
        </p:spPr>
      </p:pic>
      <p:grpSp>
        <p:nvGrpSpPr>
          <p:cNvPr id="6" name="Groupe 5"/>
          <p:cNvGrpSpPr/>
          <p:nvPr/>
        </p:nvGrpSpPr>
        <p:grpSpPr>
          <a:xfrm>
            <a:off x="1172142" y="242645"/>
            <a:ext cx="6568210" cy="954107"/>
            <a:chOff x="683568" y="263993"/>
            <a:chExt cx="6568210" cy="954107"/>
          </a:xfrm>
        </p:grpSpPr>
        <p:sp>
          <p:nvSpPr>
            <p:cNvPr id="2" name="ZoneTexte 1"/>
            <p:cNvSpPr txBox="1"/>
            <p:nvPr/>
          </p:nvSpPr>
          <p:spPr>
            <a:xfrm>
              <a:off x="1202737" y="263993"/>
              <a:ext cx="6049041" cy="954107"/>
            </a:xfrm>
            <a:prstGeom prst="rect">
              <a:avLst/>
            </a:prstGeom>
            <a:noFill/>
          </p:spPr>
          <p:txBody>
            <a:bodyPr wrap="square" rtlCol="0">
              <a:spAutoFit/>
            </a:bodyPr>
            <a:lstStyle/>
            <a:p>
              <a:pPr algn="just" eaLnBrk="1" hangingPunct="1">
                <a:buFont typeface="Wingdings" pitchFamily="2" charset="2"/>
                <a:buNone/>
              </a:pPr>
              <a:endParaRPr lang="fr-FR" sz="2000" dirty="0">
                <a:latin typeface="Times New Roman" pitchFamily="18" charset="0"/>
                <a:cs typeface="Times New Roman" pitchFamily="18" charset="0"/>
              </a:endParaRPr>
            </a:p>
            <a:p>
              <a:pPr algn="just" eaLnBrk="1" hangingPunct="1">
                <a:buFont typeface="Wingdings" pitchFamily="2" charset="2"/>
                <a:buNone/>
              </a:pPr>
              <a:r>
                <a:rPr lang="fr-FR" dirty="0" smtClean="0">
                  <a:latin typeface="Times New Roman" pitchFamily="18" charset="0"/>
                  <a:cs typeface="Times New Roman" pitchFamily="18" charset="0"/>
                </a:rPr>
                <a:t>Le projet doit </a:t>
              </a:r>
              <a:r>
                <a:rPr lang="fr-FR" dirty="0">
                  <a:latin typeface="Times New Roman" pitchFamily="18" charset="0"/>
                  <a:cs typeface="Times New Roman" pitchFamily="18" charset="0"/>
                </a:rPr>
                <a:t>être </a:t>
              </a:r>
              <a:r>
                <a:rPr lang="fr-FR" dirty="0" smtClean="0">
                  <a:latin typeface="Times New Roman" pitchFamily="18" charset="0"/>
                  <a:cs typeface="Times New Roman" pitchFamily="18" charset="0"/>
                </a:rPr>
                <a:t>renseigné </a:t>
              </a:r>
              <a:r>
                <a:rPr lang="fr-FR" b="1" dirty="0">
                  <a:solidFill>
                    <a:schemeClr val="accent1"/>
                  </a:solidFill>
                  <a:latin typeface="Times New Roman" pitchFamily="18" charset="0"/>
                  <a:cs typeface="Times New Roman" pitchFamily="18" charset="0"/>
                </a:rPr>
                <a:t>par pays ou groupe de </a:t>
              </a:r>
              <a:r>
                <a:rPr lang="fr-FR" b="1" dirty="0" smtClean="0">
                  <a:solidFill>
                    <a:schemeClr val="accent1"/>
                  </a:solidFill>
                  <a:latin typeface="Times New Roman" pitchFamily="18" charset="0"/>
                  <a:cs typeface="Times New Roman" pitchFamily="18" charset="0"/>
                </a:rPr>
                <a:t>pays</a:t>
              </a:r>
              <a:r>
                <a:rPr lang="fr-FR" dirty="0" smtClean="0">
                  <a:latin typeface="Times New Roman" pitchFamily="18" charset="0"/>
                  <a:cs typeface="Times New Roman" pitchFamily="18" charset="0"/>
                </a:rPr>
                <a:t> </a:t>
              </a:r>
              <a:endParaRPr lang="fr-FR" dirty="0">
                <a:latin typeface="Times New Roman" pitchFamily="18" charset="0"/>
                <a:cs typeface="Times New Roman" pitchFamily="18" charset="0"/>
              </a:endParaRPr>
            </a:p>
            <a:p>
              <a:endParaRPr lang="fr-FR" dirty="0"/>
            </a:p>
          </p:txBody>
        </p:sp>
        <p:sp>
          <p:nvSpPr>
            <p:cNvPr id="3" name="Flèche droite 2"/>
            <p:cNvSpPr/>
            <p:nvPr/>
          </p:nvSpPr>
          <p:spPr>
            <a:xfrm>
              <a:off x="683568" y="620688"/>
              <a:ext cx="439948" cy="33032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Tree>
    <p:extLst>
      <p:ext uri="{BB962C8B-B14F-4D97-AF65-F5344CB8AC3E}">
        <p14:creationId xmlns:p14="http://schemas.microsoft.com/office/powerpoint/2010/main" val="56911863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673" name="Groupe 28672"/>
          <p:cNvGrpSpPr/>
          <p:nvPr/>
        </p:nvGrpSpPr>
        <p:grpSpPr>
          <a:xfrm>
            <a:off x="368155" y="1724423"/>
            <a:ext cx="8142028" cy="2949775"/>
            <a:chOff x="292360" y="705508"/>
            <a:chExt cx="8142028" cy="3422606"/>
          </a:xfrm>
        </p:grpSpPr>
        <p:pic>
          <p:nvPicPr>
            <p:cNvPr id="5" name="Image 4"/>
            <p:cNvPicPr>
              <a:picLocks noChangeAspect="1"/>
            </p:cNvPicPr>
            <p:nvPr/>
          </p:nvPicPr>
          <p:blipFill>
            <a:blip r:embed="rId2"/>
            <a:stretch>
              <a:fillRect/>
            </a:stretch>
          </p:blipFill>
          <p:spPr>
            <a:xfrm>
              <a:off x="292360" y="705508"/>
              <a:ext cx="8142028" cy="3422606"/>
            </a:xfrm>
            <a:prstGeom prst="rect">
              <a:avLst/>
            </a:prstGeom>
          </p:spPr>
        </p:pic>
        <p:sp>
          <p:nvSpPr>
            <p:cNvPr id="9" name="Ellipse 8"/>
            <p:cNvSpPr/>
            <p:nvPr/>
          </p:nvSpPr>
          <p:spPr>
            <a:xfrm>
              <a:off x="5715431" y="2174419"/>
              <a:ext cx="1008112" cy="28803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grpSp>
      <p:sp>
        <p:nvSpPr>
          <p:cNvPr id="4" name="Espace réservé du numéro de diapositive 3"/>
          <p:cNvSpPr>
            <a:spLocks noGrp="1"/>
          </p:cNvSpPr>
          <p:nvPr>
            <p:ph type="sldNum" sz="quarter" idx="11"/>
          </p:nvPr>
        </p:nvSpPr>
        <p:spPr>
          <a:xfrm>
            <a:off x="8100392" y="5733256"/>
            <a:ext cx="609600" cy="520700"/>
          </a:xfrm>
        </p:spPr>
        <p:txBody>
          <a:bodyPr/>
          <a:lstStyle/>
          <a:p>
            <a:pPr>
              <a:defRPr/>
            </a:pPr>
            <a:fld id="{B69DFFB5-1BAA-41B9-93A3-F9E5D9B7C904}" type="slidenum">
              <a:rPr lang="fr-BE" smtClean="0"/>
              <a:pPr>
                <a:defRPr/>
              </a:pPr>
              <a:t>14</a:t>
            </a:fld>
            <a:endParaRPr lang="fr-BE" dirty="0"/>
          </a:p>
        </p:txBody>
      </p:sp>
      <p:cxnSp>
        <p:nvCxnSpPr>
          <p:cNvPr id="10" name="Connecteur droit avec flèche 9"/>
          <p:cNvCxnSpPr/>
          <p:nvPr/>
        </p:nvCxnSpPr>
        <p:spPr>
          <a:xfrm flipH="1" flipV="1">
            <a:off x="6791302" y="3324336"/>
            <a:ext cx="296935" cy="1472816"/>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14" name="ZoneTexte 13"/>
          <p:cNvSpPr txBox="1"/>
          <p:nvPr/>
        </p:nvSpPr>
        <p:spPr>
          <a:xfrm>
            <a:off x="107504" y="4653136"/>
            <a:ext cx="8402679" cy="1585049"/>
          </a:xfrm>
          <a:prstGeom prst="rect">
            <a:avLst/>
          </a:prstGeom>
          <a:noFill/>
        </p:spPr>
        <p:txBody>
          <a:bodyPr wrap="square" rtlCol="0">
            <a:spAutoFit/>
          </a:bodyPr>
          <a:lstStyle/>
          <a:p>
            <a:pPr algn="just" eaLnBrk="1" hangingPunct="1">
              <a:spcAft>
                <a:spcPts val="600"/>
              </a:spcAft>
              <a:buFont typeface="Wingdings" pitchFamily="2" charset="2"/>
              <a:buBlip>
                <a:blip r:embed="rId3"/>
              </a:buBlip>
            </a:pPr>
            <a:r>
              <a:rPr lang="fr-FR" sz="1400" dirty="0" smtClean="0">
                <a:latin typeface="Times New Roman" panose="02020603050405020304" pitchFamily="18" charset="0"/>
                <a:cs typeface="Times New Roman" pitchFamily="18" charset="0"/>
              </a:rPr>
              <a:t> </a:t>
            </a:r>
            <a:r>
              <a:rPr lang="fr-FR" sz="1400" b="1" dirty="0">
                <a:solidFill>
                  <a:srgbClr val="6600FF"/>
                </a:solidFill>
                <a:latin typeface="Times New Roman" panose="02020603050405020304" pitchFamily="18" charset="0"/>
                <a:cs typeface="Times New Roman" panose="02020603050405020304" pitchFamily="18" charset="0"/>
              </a:rPr>
              <a:t>Nouveau bénéficiaire</a:t>
            </a:r>
            <a:r>
              <a:rPr lang="fr-FR" sz="1400" dirty="0">
                <a:latin typeface="Times New Roman" pitchFamily="18" charset="0"/>
                <a:cs typeface="Times New Roman" pitchFamily="18" charset="0"/>
              </a:rPr>
              <a:t> : Opérateur </a:t>
            </a:r>
            <a:r>
              <a:rPr lang="fr-FR" sz="1400" u="sng" dirty="0">
                <a:latin typeface="Times New Roman" pitchFamily="18" charset="0"/>
                <a:cs typeface="Times New Roman" pitchFamily="18" charset="0"/>
              </a:rPr>
              <a:t>n’ayant pas bénéficié d’un programme </a:t>
            </a:r>
            <a:r>
              <a:rPr lang="fr-FR" sz="1400" dirty="0">
                <a:latin typeface="Times New Roman" pitchFamily="18" charset="0"/>
                <a:cs typeface="Times New Roman" pitchFamily="18" charset="0"/>
              </a:rPr>
              <a:t>aidé </a:t>
            </a:r>
            <a:r>
              <a:rPr lang="fr-FR" sz="1400" dirty="0" smtClean="0">
                <a:latin typeface="Times New Roman" pitchFamily="18" charset="0"/>
                <a:cs typeface="Times New Roman" pitchFamily="18" charset="0"/>
              </a:rPr>
              <a:t>depuis l’appel à projets de 2016 ;</a:t>
            </a:r>
            <a:endParaRPr lang="fr-FR" sz="1400" dirty="0">
              <a:latin typeface="Times New Roman" panose="02020603050405020304" pitchFamily="18" charset="0"/>
              <a:cs typeface="Times New Roman" panose="02020603050405020304" pitchFamily="18" charset="0"/>
            </a:endParaRPr>
          </a:p>
          <a:p>
            <a:pPr algn="just" eaLnBrk="1" hangingPunct="1">
              <a:spcAft>
                <a:spcPts val="600"/>
              </a:spcAft>
              <a:buFont typeface="Wingdings" pitchFamily="2" charset="2"/>
              <a:buBlip>
                <a:blip r:embed="rId3"/>
              </a:buBlip>
            </a:pPr>
            <a:r>
              <a:rPr lang="fr-FR" sz="1400" b="1" dirty="0">
                <a:solidFill>
                  <a:srgbClr val="6600FF"/>
                </a:solidFill>
                <a:latin typeface="Times New Roman" panose="02020603050405020304" pitchFamily="18" charset="0"/>
                <a:cs typeface="Times New Roman" panose="02020603050405020304" pitchFamily="18" charset="0"/>
              </a:rPr>
              <a:t>Nouveau programme</a:t>
            </a:r>
            <a:r>
              <a:rPr lang="fr-FR" sz="1400" dirty="0">
                <a:latin typeface="Times New Roman" panose="02020603050405020304" pitchFamily="18" charset="0"/>
                <a:cs typeface="Times New Roman" panose="02020603050405020304" pitchFamily="18" charset="0"/>
              </a:rPr>
              <a:t> : Opérateur </a:t>
            </a:r>
            <a:r>
              <a:rPr lang="fr-FR" sz="1400" u="sng" dirty="0" smtClean="0">
                <a:latin typeface="Times New Roman" panose="02020603050405020304" pitchFamily="18" charset="0"/>
                <a:cs typeface="Times New Roman" panose="02020603050405020304" pitchFamily="18" charset="0"/>
              </a:rPr>
              <a:t>ayant </a:t>
            </a:r>
            <a:r>
              <a:rPr lang="fr-FR" sz="1400" u="sng" dirty="0">
                <a:latin typeface="Times New Roman" panose="02020603050405020304" pitchFamily="18" charset="0"/>
                <a:cs typeface="Times New Roman" panose="02020603050405020304" pitchFamily="18" charset="0"/>
              </a:rPr>
              <a:t>bénéficié d’un programme aidé depuis l’appel à projets de </a:t>
            </a:r>
            <a:r>
              <a:rPr lang="fr-FR" sz="1400" u="sng" dirty="0" smtClean="0">
                <a:latin typeface="Times New Roman" panose="02020603050405020304" pitchFamily="18" charset="0"/>
                <a:cs typeface="Times New Roman" panose="02020603050405020304" pitchFamily="18" charset="0"/>
              </a:rPr>
              <a:t>2016</a:t>
            </a:r>
            <a:r>
              <a:rPr lang="fr-FR" sz="1400" dirty="0" smtClean="0">
                <a:latin typeface="Times New Roman" panose="02020603050405020304" pitchFamily="18" charset="0"/>
                <a:cs typeface="Times New Roman" panose="02020603050405020304" pitchFamily="18" charset="0"/>
              </a:rPr>
              <a:t>, mais qui  propose </a:t>
            </a:r>
            <a:r>
              <a:rPr lang="fr-FR" sz="1400" u="sng" dirty="0" smtClean="0">
                <a:latin typeface="Times New Roman" panose="02020603050405020304" pitchFamily="18" charset="0"/>
                <a:cs typeface="Times New Roman" panose="02020603050405020304" pitchFamily="18" charset="0"/>
              </a:rPr>
              <a:t>un nouveau pays</a:t>
            </a:r>
            <a:r>
              <a:rPr lang="fr-FR" sz="1400" dirty="0" smtClean="0">
                <a:latin typeface="Times New Roman" panose="02020603050405020304" pitchFamily="18" charset="0"/>
                <a:cs typeface="Times New Roman" panose="02020603050405020304" pitchFamily="18" charset="0"/>
              </a:rPr>
              <a:t>. </a:t>
            </a:r>
            <a:endParaRPr lang="fr-FR" sz="1400" dirty="0">
              <a:latin typeface="Times New Roman" panose="02020603050405020304" pitchFamily="18" charset="0"/>
              <a:cs typeface="Times New Roman" panose="02020603050405020304" pitchFamily="18" charset="0"/>
            </a:endParaRPr>
          </a:p>
          <a:p>
            <a:pPr algn="just" eaLnBrk="1" hangingPunct="1">
              <a:spcAft>
                <a:spcPts val="600"/>
              </a:spcAft>
              <a:buFont typeface="Wingdings" pitchFamily="2" charset="2"/>
              <a:buBlip>
                <a:blip r:embed="rId3"/>
              </a:buBlip>
            </a:pPr>
            <a:r>
              <a:rPr lang="fr-FR" sz="1400" b="1" dirty="0">
                <a:solidFill>
                  <a:srgbClr val="6600FF"/>
                </a:solidFill>
                <a:latin typeface="Times New Roman" panose="02020603050405020304" pitchFamily="18" charset="0"/>
                <a:cs typeface="Times New Roman" panose="02020603050405020304" pitchFamily="18" charset="0"/>
              </a:rPr>
              <a:t>Reconduction</a:t>
            </a:r>
            <a:r>
              <a:rPr lang="fr-FR" sz="1400" b="1" dirty="0">
                <a:solidFill>
                  <a:srgbClr val="00B050"/>
                </a:solidFill>
                <a:latin typeface="Times New Roman" panose="02020603050405020304" pitchFamily="18" charset="0"/>
                <a:cs typeface="Times New Roman" panose="02020603050405020304" pitchFamily="18" charset="0"/>
              </a:rPr>
              <a:t> </a:t>
            </a:r>
            <a:r>
              <a:rPr lang="fr-FR" sz="1400" b="1" dirty="0">
                <a:latin typeface="Times New Roman" panose="02020603050405020304" pitchFamily="18" charset="0"/>
                <a:cs typeface="Times New Roman" panose="02020603050405020304" pitchFamily="18" charset="0"/>
              </a:rPr>
              <a:t>:</a:t>
            </a:r>
            <a:r>
              <a:rPr lang="fr-FR" sz="1400" dirty="0">
                <a:latin typeface="Times New Roman" panose="02020603050405020304" pitchFamily="18" charset="0"/>
                <a:cs typeface="Times New Roman" panose="02020603050405020304" pitchFamily="18" charset="0"/>
              </a:rPr>
              <a:t> Opérateur qui, ayant bénéficié d’un programme aidé sur une période inférieure à trois ans, sur un pays donné, souhaite renouveler pour un an ses actions sur cette même destination </a:t>
            </a:r>
          </a:p>
          <a:p>
            <a:endParaRPr lang="fr-FR" sz="1200" dirty="0"/>
          </a:p>
        </p:txBody>
      </p:sp>
      <p:grpSp>
        <p:nvGrpSpPr>
          <p:cNvPr id="28676" name="Groupe 28675"/>
          <p:cNvGrpSpPr/>
          <p:nvPr/>
        </p:nvGrpSpPr>
        <p:grpSpPr>
          <a:xfrm>
            <a:off x="4664087" y="6430882"/>
            <a:ext cx="4534393" cy="430887"/>
            <a:chOff x="5800425" y="6472852"/>
            <a:chExt cx="3170812" cy="430887"/>
          </a:xfrm>
        </p:grpSpPr>
        <p:sp>
          <p:nvSpPr>
            <p:cNvPr id="37" name="ZoneTexte 7"/>
            <p:cNvSpPr txBox="1">
              <a:spLocks noChangeArrowheads="1"/>
            </p:cNvSpPr>
            <p:nvPr/>
          </p:nvSpPr>
          <p:spPr bwMode="auto">
            <a:xfrm>
              <a:off x="6019934" y="6472852"/>
              <a:ext cx="2951303" cy="430887"/>
            </a:xfrm>
            <a:prstGeom prst="rect">
              <a:avLst/>
            </a:prstGeom>
            <a:noFill/>
            <a:ln w="9525">
              <a:noFill/>
              <a:miter lim="800000"/>
              <a:headEnd/>
              <a:tailEnd/>
            </a:ln>
          </p:spPr>
          <p:txBody>
            <a:bodyPr wrap="square">
              <a:spAutoFit/>
            </a:bodyPr>
            <a:lstStyle/>
            <a:p>
              <a:r>
                <a:rPr lang="fr-FR" sz="1100" b="1" i="1" dirty="0" smtClean="0">
                  <a:solidFill>
                    <a:schemeClr val="accent1"/>
                  </a:solidFill>
                  <a:latin typeface="Times New Roman" pitchFamily="18" charset="0"/>
                  <a:cs typeface="Times New Roman" pitchFamily="18" charset="0"/>
                </a:rPr>
                <a:t>Sélectionner un pays ou une zone de pays, précisez si vous possédez une assurance COFACE puis cliquer sur </a:t>
              </a:r>
              <a:r>
                <a:rPr lang="fr-FR" sz="1100" b="1" i="1" dirty="0">
                  <a:solidFill>
                    <a:schemeClr val="accent1"/>
                  </a:solidFill>
                  <a:latin typeface="Times New Roman" pitchFamily="18" charset="0"/>
                  <a:cs typeface="Times New Roman" pitchFamily="18" charset="0"/>
                </a:rPr>
                <a:t>« </a:t>
              </a:r>
              <a:r>
                <a:rPr lang="fr-FR" sz="1100" b="1" i="1" dirty="0" smtClean="0">
                  <a:solidFill>
                    <a:schemeClr val="accent1"/>
                  </a:solidFill>
                  <a:latin typeface="Times New Roman" pitchFamily="18" charset="0"/>
                  <a:cs typeface="Times New Roman" pitchFamily="18" charset="0"/>
                </a:rPr>
                <a:t>confirmer</a:t>
              </a:r>
              <a:r>
                <a:rPr lang="fr-FR" sz="1100" b="1" i="1" dirty="0">
                  <a:solidFill>
                    <a:schemeClr val="accent1"/>
                  </a:solidFill>
                  <a:latin typeface="Times New Roman" pitchFamily="18" charset="0"/>
                  <a:cs typeface="Times New Roman" pitchFamily="18" charset="0"/>
                </a:rPr>
                <a:t> </a:t>
              </a:r>
              <a:r>
                <a:rPr lang="fr-FR" sz="1100" b="1" i="1" dirty="0" smtClean="0">
                  <a:solidFill>
                    <a:schemeClr val="accent1"/>
                  </a:solidFill>
                  <a:latin typeface="Times New Roman" pitchFamily="18" charset="0"/>
                  <a:cs typeface="Times New Roman" pitchFamily="18" charset="0"/>
                </a:rPr>
                <a:t>»</a:t>
              </a:r>
              <a:endParaRPr lang="fr-FR" sz="1100" b="1" i="1" dirty="0">
                <a:solidFill>
                  <a:schemeClr val="accent1"/>
                </a:solidFill>
                <a:latin typeface="Times New Roman" pitchFamily="18" charset="0"/>
                <a:cs typeface="Times New Roman" pitchFamily="18" charset="0"/>
              </a:endParaRPr>
            </a:p>
          </p:txBody>
        </p:sp>
        <p:sp>
          <p:nvSpPr>
            <p:cNvPr id="38" name="Bouton d'action : Informations 37">
              <a:hlinkClick r:id="" action="ppaction://noaction" highlightClick="1"/>
            </p:cNvPr>
            <p:cNvSpPr/>
            <p:nvPr/>
          </p:nvSpPr>
          <p:spPr>
            <a:xfrm>
              <a:off x="5800425" y="6561417"/>
              <a:ext cx="208913" cy="263309"/>
            </a:xfrm>
            <a:prstGeom prst="actionButtonInformation">
              <a:avLst/>
            </a:prstGeom>
          </p:spPr>
          <p:style>
            <a:lnRef idx="1">
              <a:schemeClr val="accent1"/>
            </a:lnRef>
            <a:fillRef idx="2">
              <a:schemeClr val="accent1"/>
            </a:fillRef>
            <a:effectRef idx="1">
              <a:schemeClr val="accent1"/>
            </a:effectRef>
            <a:fontRef idx="minor">
              <a:schemeClr val="dk1"/>
            </a:fontRef>
          </p:style>
          <p:txBody>
            <a:bodyPr anchor="ctr"/>
            <a:lstStyle/>
            <a:p>
              <a:pPr>
                <a:defRPr/>
              </a:pPr>
              <a:endParaRPr lang="fr-FR"/>
            </a:p>
          </p:txBody>
        </p:sp>
      </p:grpSp>
      <p:sp>
        <p:nvSpPr>
          <p:cNvPr id="23" name="ZoneTexte 22"/>
          <p:cNvSpPr txBox="1"/>
          <p:nvPr/>
        </p:nvSpPr>
        <p:spPr>
          <a:xfrm>
            <a:off x="4139952" y="1030320"/>
            <a:ext cx="4896544" cy="707886"/>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algn="just"/>
            <a:r>
              <a:rPr lang="fr-FR" sz="1000" dirty="0"/>
              <a:t>L'assurance COFACE prospection sur le pays et sur la période est incompatible avec le soutien à la promotion pays-tiers. Il est possible que votre opération ne soit pas </a:t>
            </a:r>
            <a:r>
              <a:rPr lang="fr-FR" sz="1000" dirty="0" smtClean="0"/>
              <a:t>éligible. Reportez-vous </a:t>
            </a:r>
            <a:r>
              <a:rPr lang="fr-FR" sz="1000" dirty="0"/>
              <a:t>à la décision en </a:t>
            </a:r>
            <a:r>
              <a:rPr lang="fr-FR" sz="1000" dirty="0" smtClean="0"/>
              <a:t>vigueur. Vous devrez joindre le contrat d'assurance COFACE dans l'onglet «Justificatifs»</a:t>
            </a:r>
            <a:endParaRPr lang="fr-FR" sz="1000" dirty="0"/>
          </a:p>
        </p:txBody>
      </p:sp>
      <p:cxnSp>
        <p:nvCxnSpPr>
          <p:cNvPr id="26" name="Connecteur droit avec flèche 25"/>
          <p:cNvCxnSpPr/>
          <p:nvPr/>
        </p:nvCxnSpPr>
        <p:spPr>
          <a:xfrm>
            <a:off x="4572000" y="1843997"/>
            <a:ext cx="1219226" cy="1709540"/>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pic>
        <p:nvPicPr>
          <p:cNvPr id="27" name="Picture 3"/>
          <p:cNvPicPr>
            <a:picLocks noChangeAspect="1" noChangeArrowheads="1"/>
          </p:cNvPicPr>
          <p:nvPr/>
        </p:nvPicPr>
        <p:blipFill>
          <a:blip r:embed="rId4" cstate="print"/>
          <a:srcRect/>
          <a:stretch>
            <a:fillRect/>
          </a:stretch>
        </p:blipFill>
        <p:spPr bwMode="auto">
          <a:xfrm>
            <a:off x="3635896" y="1224546"/>
            <a:ext cx="360041" cy="320429"/>
          </a:xfrm>
          <a:prstGeom prst="rect">
            <a:avLst/>
          </a:prstGeom>
          <a:noFill/>
          <a:ln w="9525">
            <a:noFill/>
            <a:miter lim="800000"/>
            <a:headEnd/>
            <a:tailEnd/>
          </a:ln>
        </p:spPr>
      </p:pic>
      <p:grpSp>
        <p:nvGrpSpPr>
          <p:cNvPr id="3" name="Groupe 2"/>
          <p:cNvGrpSpPr/>
          <p:nvPr/>
        </p:nvGrpSpPr>
        <p:grpSpPr>
          <a:xfrm>
            <a:off x="368155" y="311936"/>
            <a:ext cx="7732238" cy="646331"/>
            <a:chOff x="368155" y="311936"/>
            <a:chExt cx="7732238" cy="646331"/>
          </a:xfrm>
        </p:grpSpPr>
        <p:sp>
          <p:nvSpPr>
            <p:cNvPr id="2" name="ZoneTexte 1"/>
            <p:cNvSpPr txBox="1"/>
            <p:nvPr/>
          </p:nvSpPr>
          <p:spPr>
            <a:xfrm>
              <a:off x="827585" y="311936"/>
              <a:ext cx="7272808" cy="646331"/>
            </a:xfrm>
            <a:prstGeom prst="rect">
              <a:avLst/>
            </a:prstGeom>
            <a:noFill/>
          </p:spPr>
          <p:txBody>
            <a:bodyPr wrap="square" rtlCol="0">
              <a:spAutoFit/>
            </a:bodyPr>
            <a:lstStyle/>
            <a:p>
              <a:pPr algn="just" eaLnBrk="1" hangingPunct="1">
                <a:buFont typeface="Wingdings" pitchFamily="2" charset="2"/>
                <a:buNone/>
              </a:pPr>
              <a:r>
                <a:rPr lang="fr-FR" dirty="0" smtClean="0">
                  <a:latin typeface="Times New Roman" pitchFamily="18" charset="0"/>
                  <a:cs typeface="Times New Roman" pitchFamily="18" charset="0"/>
                </a:rPr>
                <a:t>Vous devez ensuite sélectionner un </a:t>
              </a:r>
              <a:r>
                <a:rPr lang="fr-FR" dirty="0" smtClean="0">
                  <a:solidFill>
                    <a:schemeClr val="accent1"/>
                  </a:solidFill>
                  <a:latin typeface="Times New Roman" pitchFamily="18" charset="0"/>
                  <a:cs typeface="Times New Roman" pitchFamily="18" charset="0"/>
                </a:rPr>
                <a:t>type de programme </a:t>
              </a:r>
              <a:r>
                <a:rPr lang="fr-FR" dirty="0" smtClean="0">
                  <a:latin typeface="Times New Roman" pitchFamily="18" charset="0"/>
                  <a:cs typeface="Times New Roman" pitchFamily="18" charset="0"/>
                </a:rPr>
                <a:t>et préciser si vous détenez une assurance de prospection COFACE</a:t>
              </a:r>
              <a:endParaRPr lang="fr-FR" dirty="0">
                <a:latin typeface="Times New Roman" pitchFamily="18" charset="0"/>
                <a:cs typeface="Times New Roman" pitchFamily="18" charset="0"/>
              </a:endParaRPr>
            </a:p>
          </p:txBody>
        </p:sp>
        <p:sp>
          <p:nvSpPr>
            <p:cNvPr id="30" name="Flèche droite 29"/>
            <p:cNvSpPr/>
            <p:nvPr/>
          </p:nvSpPr>
          <p:spPr>
            <a:xfrm>
              <a:off x="368155" y="469937"/>
              <a:ext cx="439948" cy="33032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Tree>
    <p:extLst>
      <p:ext uri="{BB962C8B-B14F-4D97-AF65-F5344CB8AC3E}">
        <p14:creationId xmlns:p14="http://schemas.microsoft.com/office/powerpoint/2010/main" val="354671984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1"/>
          </p:nvPr>
        </p:nvSpPr>
        <p:spPr/>
        <p:txBody>
          <a:bodyPr/>
          <a:lstStyle/>
          <a:p>
            <a:pPr>
              <a:defRPr/>
            </a:pPr>
            <a:fld id="{44028934-AB5E-44D8-ABE3-5861256FFF3F}" type="slidenum">
              <a:rPr lang="fr-BE" smtClean="0"/>
              <a:pPr>
                <a:defRPr/>
              </a:pPr>
              <a:t>15</a:t>
            </a:fld>
            <a:endParaRPr lang="fr-BE"/>
          </a:p>
        </p:txBody>
      </p:sp>
      <p:sp>
        <p:nvSpPr>
          <p:cNvPr id="30723" name="ZoneTexte 7"/>
          <p:cNvSpPr txBox="1">
            <a:spLocks noChangeArrowheads="1"/>
          </p:cNvSpPr>
          <p:nvPr/>
        </p:nvSpPr>
        <p:spPr bwMode="auto">
          <a:xfrm>
            <a:off x="323528" y="332656"/>
            <a:ext cx="8312566" cy="692497"/>
          </a:xfrm>
          <a:prstGeom prst="rect">
            <a:avLst/>
          </a:prstGeom>
          <a:noFill/>
          <a:ln w="9525">
            <a:noFill/>
            <a:miter lim="800000"/>
            <a:headEnd/>
            <a:tailEnd/>
          </a:ln>
        </p:spPr>
        <p:txBody>
          <a:bodyPr wrap="square">
            <a:spAutoFit/>
          </a:bodyPr>
          <a:lstStyle/>
          <a:p>
            <a:pPr eaLnBrk="0" hangingPunct="0"/>
            <a:endParaRPr lang="fr-FR" sz="1100" u="sng" dirty="0" smtClean="0">
              <a:latin typeface="Times New Roman" pitchFamily="18" charset="0"/>
              <a:ea typeface="Calibri" pitchFamily="34" charset="0"/>
              <a:cs typeface="Times New Roman" pitchFamily="18" charset="0"/>
            </a:endParaRPr>
          </a:p>
          <a:p>
            <a:pPr eaLnBrk="0" hangingPunct="0">
              <a:buFontTx/>
              <a:buBlip>
                <a:blip r:embed="rId2"/>
              </a:buBlip>
            </a:pPr>
            <a:r>
              <a:rPr lang="fr-FR" sz="1400" dirty="0" smtClean="0">
                <a:latin typeface="Times New Roman" pitchFamily="18" charset="0"/>
                <a:ea typeface="Calibri" pitchFamily="34" charset="0"/>
                <a:cs typeface="Times New Roman" pitchFamily="18" charset="0"/>
              </a:rPr>
              <a:t>Après avoir sélectionner un pays, </a:t>
            </a:r>
            <a:r>
              <a:rPr lang="fr-FR" sz="1400" b="1" dirty="0" smtClean="0">
                <a:solidFill>
                  <a:schemeClr val="accent1"/>
                </a:solidFill>
                <a:latin typeface="Times New Roman" pitchFamily="18" charset="0"/>
                <a:ea typeface="Calibri" pitchFamily="34" charset="0"/>
                <a:cs typeface="Times New Roman" pitchFamily="18" charset="0"/>
              </a:rPr>
              <a:t>le  Tableau des pays du programme</a:t>
            </a:r>
            <a:r>
              <a:rPr lang="fr-FR" sz="1400" dirty="0">
                <a:latin typeface="Times New Roman" pitchFamily="18" charset="0"/>
                <a:ea typeface="Calibri" pitchFamily="34" charset="0"/>
                <a:cs typeface="Times New Roman" pitchFamily="18" charset="0"/>
              </a:rPr>
              <a:t> </a:t>
            </a:r>
            <a:r>
              <a:rPr lang="fr-FR" sz="1400" dirty="0" smtClean="0">
                <a:latin typeface="Times New Roman" pitchFamily="18" charset="0"/>
                <a:ea typeface="Calibri" pitchFamily="34" charset="0"/>
                <a:cs typeface="Times New Roman" pitchFamily="18" charset="0"/>
              </a:rPr>
              <a:t>apparait, il contient l’ensemble des pays de votre programme, le rappel des fiches évènements déposées et les budgets correspondants.</a:t>
            </a:r>
            <a:endParaRPr lang="fr-FR" sz="2000" dirty="0">
              <a:ea typeface="Calibri" pitchFamily="34" charset="0"/>
              <a:cs typeface="Times New Roman" pitchFamily="18" charset="0"/>
            </a:endParaRPr>
          </a:p>
        </p:txBody>
      </p:sp>
      <p:sp>
        <p:nvSpPr>
          <p:cNvPr id="33" name="ZoneTexte 7"/>
          <p:cNvSpPr txBox="1">
            <a:spLocks noChangeArrowheads="1"/>
          </p:cNvSpPr>
          <p:nvPr/>
        </p:nvSpPr>
        <p:spPr bwMode="auto">
          <a:xfrm>
            <a:off x="301635" y="4753348"/>
            <a:ext cx="7233966" cy="1631216"/>
          </a:xfrm>
          <a:prstGeom prst="rect">
            <a:avLst/>
          </a:prstGeom>
          <a:noFill/>
          <a:ln w="9525">
            <a:noFill/>
            <a:miter lim="800000"/>
            <a:headEnd/>
            <a:tailEnd/>
          </a:ln>
        </p:spPr>
        <p:txBody>
          <a:bodyPr wrap="square">
            <a:spAutoFit/>
          </a:bodyPr>
          <a:lstStyle/>
          <a:p>
            <a:pPr eaLnBrk="0" hangingPunct="0">
              <a:buFontTx/>
              <a:buBlip>
                <a:blip r:embed="rId2"/>
              </a:buBlip>
            </a:pPr>
            <a:r>
              <a:rPr lang="fr-FR" sz="1400" b="1" dirty="0" smtClean="0">
                <a:solidFill>
                  <a:schemeClr val="accent1"/>
                </a:solidFill>
                <a:latin typeface="Times New Roman" pitchFamily="18" charset="0"/>
                <a:ea typeface="Calibri" pitchFamily="34" charset="0"/>
                <a:cs typeface="Times New Roman" pitchFamily="18" charset="0"/>
              </a:rPr>
              <a:t> </a:t>
            </a:r>
            <a:r>
              <a:rPr lang="fr-FR" sz="1400" dirty="0">
                <a:latin typeface="Times New Roman" pitchFamily="18" charset="0"/>
                <a:ea typeface="Calibri" pitchFamily="34" charset="0"/>
                <a:cs typeface="Times New Roman" pitchFamily="18" charset="0"/>
              </a:rPr>
              <a:t>Vous pouvez décider </a:t>
            </a:r>
            <a:r>
              <a:rPr lang="fr-FR" sz="1400" u="sng" dirty="0">
                <a:latin typeface="Times New Roman" pitchFamily="18" charset="0"/>
                <a:ea typeface="Calibri" pitchFamily="34" charset="0"/>
                <a:cs typeface="Times New Roman" pitchFamily="18" charset="0"/>
              </a:rPr>
              <a:t>avant validation définitive </a:t>
            </a:r>
            <a:r>
              <a:rPr lang="fr-FR" sz="1400" dirty="0">
                <a:latin typeface="Times New Roman" pitchFamily="18" charset="0"/>
                <a:ea typeface="Calibri" pitchFamily="34" charset="0"/>
                <a:cs typeface="Times New Roman" pitchFamily="18" charset="0"/>
              </a:rPr>
              <a:t>de votre dossier d’ajouter les </a:t>
            </a:r>
            <a:r>
              <a:rPr lang="fr-FR" sz="1400" b="1" dirty="0">
                <a:solidFill>
                  <a:schemeClr val="accent1"/>
                </a:solidFill>
                <a:latin typeface="Times New Roman" pitchFamily="18" charset="0"/>
                <a:ea typeface="Calibri" pitchFamily="34" charset="0"/>
                <a:cs typeface="Times New Roman" pitchFamily="18" charset="0"/>
              </a:rPr>
              <a:t>frais généraux pour tous les pays</a:t>
            </a:r>
            <a:r>
              <a:rPr lang="fr-FR" sz="1400" b="1" dirty="0" smtClean="0">
                <a:solidFill>
                  <a:schemeClr val="accent1"/>
                </a:solidFill>
                <a:latin typeface="Times New Roman" pitchFamily="18" charset="0"/>
                <a:ea typeface="Calibri" pitchFamily="34" charset="0"/>
                <a:cs typeface="Times New Roman" pitchFamily="18" charset="0"/>
              </a:rPr>
              <a:t>.</a:t>
            </a:r>
          </a:p>
          <a:p>
            <a:pPr eaLnBrk="0" hangingPunct="0"/>
            <a:endParaRPr lang="fr-FR" sz="1400" b="1" dirty="0">
              <a:solidFill>
                <a:schemeClr val="accent1"/>
              </a:solidFill>
              <a:latin typeface="Times New Roman" pitchFamily="18" charset="0"/>
              <a:ea typeface="Calibri" pitchFamily="34" charset="0"/>
              <a:cs typeface="Times New Roman" pitchFamily="18" charset="0"/>
            </a:endParaRPr>
          </a:p>
          <a:p>
            <a:pPr eaLnBrk="0" hangingPunct="0">
              <a:buFontTx/>
              <a:buBlip>
                <a:blip r:embed="rId2"/>
              </a:buBlip>
            </a:pPr>
            <a:r>
              <a:rPr lang="fr-FR" sz="1400" dirty="0" smtClean="0">
                <a:latin typeface="Times New Roman" pitchFamily="18" charset="0"/>
                <a:ea typeface="Calibri" pitchFamily="34" charset="0"/>
                <a:cs typeface="Times New Roman" pitchFamily="18" charset="0"/>
              </a:rPr>
              <a:t>Les</a:t>
            </a:r>
            <a:r>
              <a:rPr lang="fr-FR" sz="1400" b="1" dirty="0" smtClean="0">
                <a:latin typeface="Times New Roman" pitchFamily="18" charset="0"/>
                <a:ea typeface="Calibri" pitchFamily="34" charset="0"/>
                <a:cs typeface="Times New Roman" pitchFamily="18" charset="0"/>
              </a:rPr>
              <a:t> </a:t>
            </a:r>
            <a:r>
              <a:rPr lang="fr-FR" sz="1400" b="1" dirty="0" smtClean="0">
                <a:solidFill>
                  <a:schemeClr val="accent1"/>
                </a:solidFill>
                <a:latin typeface="Times New Roman" pitchFamily="18" charset="0"/>
                <a:ea typeface="Calibri" pitchFamily="34" charset="0"/>
                <a:cs typeface="Times New Roman" pitchFamily="18" charset="0"/>
              </a:rPr>
              <a:t>Frais </a:t>
            </a:r>
            <a:r>
              <a:rPr lang="fr-FR" sz="1400" b="1" dirty="0">
                <a:solidFill>
                  <a:schemeClr val="accent1"/>
                </a:solidFill>
                <a:latin typeface="Times New Roman" pitchFamily="18" charset="0"/>
                <a:ea typeface="Calibri" pitchFamily="34" charset="0"/>
                <a:cs typeface="Times New Roman" pitchFamily="18" charset="0"/>
              </a:rPr>
              <a:t>généraux</a:t>
            </a:r>
            <a:r>
              <a:rPr lang="fr-FR" sz="1400" dirty="0">
                <a:latin typeface="Times New Roman" pitchFamily="18" charset="0"/>
                <a:ea typeface="Calibri" pitchFamily="34" charset="0"/>
                <a:cs typeface="Times New Roman" pitchFamily="18" charset="0"/>
              </a:rPr>
              <a:t> couvrent les frais d’administration, de coordination et de gestion ainsi que le secrétariat, la comptabilité, la correspondance, le loyer, les communications et les consommations courantes telles que l’eau, le gaz, </a:t>
            </a:r>
            <a:r>
              <a:rPr lang="fr-FR" sz="1400" dirty="0" smtClean="0">
                <a:latin typeface="Times New Roman" pitchFamily="18" charset="0"/>
                <a:ea typeface="Calibri" pitchFamily="34" charset="0"/>
                <a:cs typeface="Times New Roman" pitchFamily="18" charset="0"/>
              </a:rPr>
              <a:t>l’électricité, …</a:t>
            </a:r>
          </a:p>
          <a:p>
            <a:pPr algn="just"/>
            <a:endParaRPr lang="fr-FR" sz="1600" dirty="0">
              <a:ea typeface="Calibri" pitchFamily="34" charset="0"/>
              <a:cs typeface="Times New Roman" pitchFamily="18" charset="0"/>
            </a:endParaRPr>
          </a:p>
        </p:txBody>
      </p:sp>
      <p:grpSp>
        <p:nvGrpSpPr>
          <p:cNvPr id="30720" name="Groupe 30719"/>
          <p:cNvGrpSpPr/>
          <p:nvPr/>
        </p:nvGrpSpPr>
        <p:grpSpPr>
          <a:xfrm>
            <a:off x="301635" y="6110474"/>
            <a:ext cx="7554971" cy="678107"/>
            <a:chOff x="185381" y="5817964"/>
            <a:chExt cx="7554971" cy="678107"/>
          </a:xfrm>
        </p:grpSpPr>
        <p:sp>
          <p:nvSpPr>
            <p:cNvPr id="34" name="ZoneTexte 4"/>
            <p:cNvSpPr txBox="1">
              <a:spLocks noChangeArrowheads="1"/>
            </p:cNvSpPr>
            <p:nvPr/>
          </p:nvSpPr>
          <p:spPr bwMode="auto">
            <a:xfrm>
              <a:off x="185381" y="5889972"/>
              <a:ext cx="7554971" cy="523220"/>
            </a:xfrm>
            <a:prstGeom prst="rect">
              <a:avLst/>
            </a:prstGeom>
            <a:noFill/>
            <a:ln w="9525">
              <a:noFill/>
              <a:miter lim="800000"/>
              <a:headEnd/>
              <a:tailEnd/>
            </a:ln>
          </p:spPr>
          <p:txBody>
            <a:bodyPr wrap="square">
              <a:spAutoFit/>
            </a:bodyPr>
            <a:lstStyle/>
            <a:p>
              <a:pPr algn="just">
                <a:buFontTx/>
                <a:buBlip>
                  <a:blip r:embed="rId2"/>
                </a:buBlip>
              </a:pPr>
              <a:r>
                <a:rPr lang="fr-FR" sz="1400" dirty="0" smtClean="0">
                  <a:latin typeface="Times New Roman" pitchFamily="18" charset="0"/>
                  <a:cs typeface="Times New Roman" pitchFamily="18" charset="0"/>
                </a:rPr>
                <a:t>Pour imprimer les données relatives à un pays ou aux pays du programme, cliquez sur</a:t>
              </a:r>
            </a:p>
            <a:p>
              <a:pPr algn="just">
                <a:buFontTx/>
                <a:buBlip>
                  <a:blip r:embed="rId2"/>
                </a:buBlip>
              </a:pPr>
              <a:r>
                <a:rPr lang="fr-FR" sz="1400" dirty="0" smtClean="0">
                  <a:latin typeface="Times New Roman" pitchFamily="18" charset="0"/>
                  <a:cs typeface="Times New Roman" pitchFamily="18" charset="0"/>
                </a:rPr>
                <a:t> </a:t>
              </a:r>
              <a:r>
                <a:rPr lang="fr-FR" sz="1400" dirty="0">
                  <a:latin typeface="Times New Roman" pitchFamily="18" charset="0"/>
                  <a:cs typeface="Times New Roman" pitchFamily="18" charset="0"/>
                </a:rPr>
                <a:t>Pour supprimer un pays, cliquez sur la croix qui vous </a:t>
              </a:r>
              <a:r>
                <a:rPr lang="fr-FR" sz="1400" dirty="0" smtClean="0">
                  <a:latin typeface="Times New Roman" pitchFamily="18" charset="0"/>
                  <a:cs typeface="Times New Roman" pitchFamily="18" charset="0"/>
                </a:rPr>
                <a:t>est proposée</a:t>
              </a:r>
              <a:endParaRPr lang="fr-FR" sz="1400" dirty="0">
                <a:latin typeface="Times New Roman" pitchFamily="18" charset="0"/>
                <a:cs typeface="Times New Roman" pitchFamily="18" charset="0"/>
              </a:endParaRPr>
            </a:p>
          </p:txBody>
        </p:sp>
        <p:grpSp>
          <p:nvGrpSpPr>
            <p:cNvPr id="31" name="Groupe 30"/>
            <p:cNvGrpSpPr/>
            <p:nvPr/>
          </p:nvGrpSpPr>
          <p:grpSpPr>
            <a:xfrm>
              <a:off x="5207496" y="5817964"/>
              <a:ext cx="1821845" cy="678107"/>
              <a:chOff x="5207496" y="5853360"/>
              <a:chExt cx="1821845" cy="678107"/>
            </a:xfrm>
          </p:grpSpPr>
          <p:pic>
            <p:nvPicPr>
              <p:cNvPr id="35" name="Picture 2"/>
              <p:cNvPicPr>
                <a:picLocks noChangeAspect="1" noChangeArrowheads="1"/>
              </p:cNvPicPr>
              <p:nvPr/>
            </p:nvPicPr>
            <p:blipFill>
              <a:blip r:embed="rId3" cstate="print"/>
              <a:srcRect/>
              <a:stretch>
                <a:fillRect/>
              </a:stretch>
            </p:blipFill>
            <p:spPr bwMode="auto">
              <a:xfrm>
                <a:off x="6741309" y="5853360"/>
                <a:ext cx="288032" cy="342895"/>
              </a:xfrm>
              <a:prstGeom prst="rect">
                <a:avLst/>
              </a:prstGeom>
              <a:noFill/>
              <a:ln w="6350">
                <a:solidFill>
                  <a:schemeClr val="tx1"/>
                </a:solidFill>
                <a:miter lim="800000"/>
                <a:headEnd/>
                <a:tailEnd/>
              </a:ln>
            </p:spPr>
          </p:pic>
          <p:pic>
            <p:nvPicPr>
              <p:cNvPr id="36" name="Picture 2"/>
              <p:cNvPicPr>
                <a:picLocks noChangeAspect="1" noChangeArrowheads="1"/>
              </p:cNvPicPr>
              <p:nvPr/>
            </p:nvPicPr>
            <p:blipFill>
              <a:blip r:embed="rId4" cstate="print"/>
              <a:srcRect/>
              <a:stretch>
                <a:fillRect/>
              </a:stretch>
            </p:blipFill>
            <p:spPr bwMode="auto">
              <a:xfrm>
                <a:off x="5207496" y="6140942"/>
                <a:ext cx="228600" cy="390525"/>
              </a:xfrm>
              <a:prstGeom prst="rect">
                <a:avLst/>
              </a:prstGeom>
              <a:noFill/>
              <a:ln w="3175">
                <a:solidFill>
                  <a:schemeClr val="tx1"/>
                </a:solidFill>
                <a:miter lim="800000"/>
                <a:headEnd/>
                <a:tailEnd/>
              </a:ln>
            </p:spPr>
          </p:pic>
        </p:grpSp>
      </p:grpSp>
      <p:grpSp>
        <p:nvGrpSpPr>
          <p:cNvPr id="30728" name="Groupe 30727"/>
          <p:cNvGrpSpPr/>
          <p:nvPr/>
        </p:nvGrpSpPr>
        <p:grpSpPr>
          <a:xfrm>
            <a:off x="7126309" y="2126266"/>
            <a:ext cx="1854026" cy="2077493"/>
            <a:chOff x="6341081" y="1943107"/>
            <a:chExt cx="2721776" cy="573444"/>
          </a:xfrm>
        </p:grpSpPr>
        <p:sp>
          <p:nvSpPr>
            <p:cNvPr id="41" name="ZoneTexte 7"/>
            <p:cNvSpPr txBox="1">
              <a:spLocks noChangeArrowheads="1"/>
            </p:cNvSpPr>
            <p:nvPr/>
          </p:nvSpPr>
          <p:spPr bwMode="auto">
            <a:xfrm>
              <a:off x="6341081" y="1943107"/>
              <a:ext cx="2721776" cy="573444"/>
            </a:xfrm>
            <a:prstGeom prst="rect">
              <a:avLst/>
            </a:prstGeom>
            <a:ln w="19050">
              <a:headEnd/>
              <a:tailEnd/>
            </a:ln>
          </p:spPr>
          <p:style>
            <a:lnRef idx="2">
              <a:schemeClr val="accent1"/>
            </a:lnRef>
            <a:fillRef idx="1">
              <a:schemeClr val="lt1"/>
            </a:fillRef>
            <a:effectRef idx="0">
              <a:schemeClr val="accent1"/>
            </a:effectRef>
            <a:fontRef idx="minor">
              <a:schemeClr val="dk1"/>
            </a:fontRef>
          </p:style>
          <p:txBody>
            <a:bodyPr wrap="square">
              <a:spAutoFit/>
            </a:bodyPr>
            <a:lstStyle/>
            <a:p>
              <a:pPr algn="just" eaLnBrk="0" hangingPunct="0"/>
              <a:endParaRPr lang="fr-FR" sz="1200" u="sng" dirty="0" smtClean="0">
                <a:latin typeface="Times New Roman" pitchFamily="18" charset="0"/>
                <a:ea typeface="Calibri" pitchFamily="34" charset="0"/>
                <a:cs typeface="Times New Roman" pitchFamily="18" charset="0"/>
              </a:endParaRPr>
            </a:p>
            <a:p>
              <a:pPr eaLnBrk="0" hangingPunct="0">
                <a:buFontTx/>
                <a:buBlip>
                  <a:blip r:embed="rId2"/>
                </a:buBlip>
              </a:pPr>
              <a:r>
                <a:rPr lang="fr-FR" sz="1200" b="1" dirty="0" smtClean="0">
                  <a:solidFill>
                    <a:schemeClr val="accent1"/>
                  </a:solidFill>
                  <a:latin typeface="Times New Roman" pitchFamily="18" charset="0"/>
                  <a:ea typeface="Calibri" pitchFamily="34" charset="0"/>
                  <a:cs typeface="Times New Roman" pitchFamily="18" charset="0"/>
                </a:rPr>
                <a:t>Pour déclarer, le budget pour ce pays, vous devez cliquer sur</a:t>
              </a:r>
            </a:p>
            <a:p>
              <a:pPr eaLnBrk="0" hangingPunct="0">
                <a:buFontTx/>
                <a:buBlip>
                  <a:blip r:embed="rId2"/>
                </a:buBlip>
              </a:pPr>
              <a:endParaRPr lang="fr-FR" sz="1200" b="1" dirty="0">
                <a:solidFill>
                  <a:schemeClr val="accent1"/>
                </a:solidFill>
                <a:latin typeface="Times New Roman" pitchFamily="18" charset="0"/>
                <a:ea typeface="Calibri" pitchFamily="34" charset="0"/>
                <a:cs typeface="Times New Roman" pitchFamily="18" charset="0"/>
              </a:endParaRPr>
            </a:p>
            <a:p>
              <a:pPr eaLnBrk="0" hangingPunct="0">
                <a:buFontTx/>
                <a:buBlip>
                  <a:blip r:embed="rId2"/>
                </a:buBlip>
              </a:pPr>
              <a:endParaRPr lang="fr-FR" sz="1200" b="1" dirty="0" smtClean="0">
                <a:solidFill>
                  <a:schemeClr val="accent1"/>
                </a:solidFill>
                <a:latin typeface="Times New Roman" pitchFamily="18" charset="0"/>
                <a:ea typeface="Calibri" pitchFamily="34" charset="0"/>
                <a:cs typeface="Times New Roman" pitchFamily="18" charset="0"/>
              </a:endParaRPr>
            </a:p>
            <a:p>
              <a:pPr eaLnBrk="0" hangingPunct="0">
                <a:buFontTx/>
                <a:buBlip>
                  <a:blip r:embed="rId2"/>
                </a:buBlip>
              </a:pPr>
              <a:endParaRPr lang="fr-FR" sz="1200" b="1" dirty="0">
                <a:solidFill>
                  <a:schemeClr val="accent1"/>
                </a:solidFill>
                <a:latin typeface="Times New Roman" pitchFamily="18" charset="0"/>
                <a:ea typeface="Calibri" pitchFamily="34" charset="0"/>
                <a:cs typeface="Times New Roman" pitchFamily="18" charset="0"/>
              </a:endParaRPr>
            </a:p>
            <a:p>
              <a:pPr algn="r" eaLnBrk="0" hangingPunct="0"/>
              <a:r>
                <a:rPr lang="fr-FR" sz="1200" b="1" dirty="0" smtClean="0">
                  <a:solidFill>
                    <a:srgbClr val="A50021"/>
                  </a:solidFill>
                  <a:latin typeface="Times New Roman" pitchFamily="18" charset="0"/>
                  <a:ea typeface="Calibri" pitchFamily="34" charset="0"/>
                  <a:cs typeface="Times New Roman" pitchFamily="18" charset="0"/>
                </a:rPr>
                <a:t>De type d’évènement</a:t>
              </a:r>
            </a:p>
            <a:p>
              <a:pPr eaLnBrk="0" hangingPunct="0">
                <a:buFontTx/>
                <a:buBlip>
                  <a:blip r:embed="rId2"/>
                </a:buBlip>
              </a:pPr>
              <a:endParaRPr lang="fr-FR" sz="1100" b="1" dirty="0">
                <a:solidFill>
                  <a:schemeClr val="accent1"/>
                </a:solidFill>
                <a:latin typeface="Times New Roman" pitchFamily="18" charset="0"/>
                <a:ea typeface="Calibri" pitchFamily="34" charset="0"/>
                <a:cs typeface="Times New Roman" pitchFamily="18" charset="0"/>
              </a:endParaRPr>
            </a:p>
            <a:p>
              <a:pPr eaLnBrk="0" hangingPunct="0"/>
              <a:endParaRPr lang="fr-FR" sz="1100" b="1" dirty="0" smtClean="0">
                <a:solidFill>
                  <a:schemeClr val="accent1"/>
                </a:solidFill>
                <a:latin typeface="Times New Roman" pitchFamily="18" charset="0"/>
                <a:ea typeface="Calibri" pitchFamily="34" charset="0"/>
                <a:cs typeface="Times New Roman" pitchFamily="18" charset="0"/>
              </a:endParaRPr>
            </a:p>
            <a:p>
              <a:pPr eaLnBrk="0" hangingPunct="0"/>
              <a:endParaRPr lang="fr-FR" sz="1100" b="1" dirty="0" smtClean="0">
                <a:solidFill>
                  <a:schemeClr val="accent1"/>
                </a:solidFill>
                <a:latin typeface="Times New Roman" pitchFamily="18" charset="0"/>
                <a:ea typeface="Calibri" pitchFamily="34" charset="0"/>
                <a:cs typeface="Times New Roman" pitchFamily="18" charset="0"/>
              </a:endParaRPr>
            </a:p>
          </p:txBody>
        </p:sp>
        <p:pic>
          <p:nvPicPr>
            <p:cNvPr id="30724" name="Image 30723"/>
            <p:cNvPicPr>
              <a:picLocks noChangeAspect="1"/>
            </p:cNvPicPr>
            <p:nvPr/>
          </p:nvPicPr>
          <p:blipFill>
            <a:blip r:embed="rId5"/>
            <a:stretch>
              <a:fillRect/>
            </a:stretch>
          </p:blipFill>
          <p:spPr>
            <a:xfrm>
              <a:off x="6941936" y="2148551"/>
              <a:ext cx="1831969" cy="134271"/>
            </a:xfrm>
            <a:prstGeom prst="rect">
              <a:avLst/>
            </a:prstGeom>
          </p:spPr>
        </p:pic>
      </p:grpSp>
      <p:cxnSp>
        <p:nvCxnSpPr>
          <p:cNvPr id="47" name="Connecteur droit avec flèche 46"/>
          <p:cNvCxnSpPr/>
          <p:nvPr/>
        </p:nvCxnSpPr>
        <p:spPr>
          <a:xfrm flipV="1">
            <a:off x="3356281" y="4651792"/>
            <a:ext cx="1124673" cy="640303"/>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53" name="Rectangle 52"/>
          <p:cNvSpPr/>
          <p:nvPr/>
        </p:nvSpPr>
        <p:spPr>
          <a:xfrm>
            <a:off x="210338" y="11518"/>
            <a:ext cx="5787162" cy="461665"/>
          </a:xfrm>
          <a:prstGeom prst="rect">
            <a:avLst/>
          </a:prstGeom>
        </p:spPr>
        <p:txBody>
          <a:bodyPr wrap="none">
            <a:spAutoFit/>
          </a:bodyPr>
          <a:lstStyle/>
          <a:p>
            <a:pPr algn="ctr" eaLnBrk="0" hangingPunct="0">
              <a:defRPr/>
            </a:pPr>
            <a:r>
              <a:rPr lang="fr-FR" sz="2400" b="1" cap="small" dirty="0">
                <a:solidFill>
                  <a:schemeClr val="accent1"/>
                </a:solidFill>
                <a:latin typeface="+mn-lt"/>
                <a:cs typeface="+mn-cs"/>
              </a:rPr>
              <a:t>1. Tableau des pays du programme</a:t>
            </a:r>
          </a:p>
        </p:txBody>
      </p:sp>
      <p:cxnSp>
        <p:nvCxnSpPr>
          <p:cNvPr id="23" name="Connecteur droit avec flèche 22"/>
          <p:cNvCxnSpPr/>
          <p:nvPr/>
        </p:nvCxnSpPr>
        <p:spPr>
          <a:xfrm flipH="1">
            <a:off x="6660232" y="3375476"/>
            <a:ext cx="875369" cy="310743"/>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grpSp>
        <p:nvGrpSpPr>
          <p:cNvPr id="5" name="Groupe 4"/>
          <p:cNvGrpSpPr/>
          <p:nvPr/>
        </p:nvGrpSpPr>
        <p:grpSpPr>
          <a:xfrm>
            <a:off x="185381" y="1137790"/>
            <a:ext cx="6984776" cy="3550594"/>
            <a:chOff x="185381" y="1137790"/>
            <a:chExt cx="6984776" cy="3550594"/>
          </a:xfrm>
        </p:grpSpPr>
        <p:pic>
          <p:nvPicPr>
            <p:cNvPr id="3" name="Image 2"/>
            <p:cNvPicPr>
              <a:picLocks noChangeAspect="1"/>
            </p:cNvPicPr>
            <p:nvPr/>
          </p:nvPicPr>
          <p:blipFill>
            <a:blip r:embed="rId6"/>
            <a:stretch>
              <a:fillRect/>
            </a:stretch>
          </p:blipFill>
          <p:spPr>
            <a:xfrm>
              <a:off x="185381" y="1137790"/>
              <a:ext cx="6984776" cy="3550594"/>
            </a:xfrm>
            <a:prstGeom prst="rect">
              <a:avLst/>
            </a:prstGeom>
          </p:spPr>
        </p:pic>
        <p:sp>
          <p:nvSpPr>
            <p:cNvPr id="2" name="Ellipse 1"/>
            <p:cNvSpPr/>
            <p:nvPr/>
          </p:nvSpPr>
          <p:spPr>
            <a:xfrm>
              <a:off x="4788024" y="3140968"/>
              <a:ext cx="144016" cy="72008"/>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1"/>
          </p:nvPr>
        </p:nvSpPr>
        <p:spPr/>
        <p:txBody>
          <a:bodyPr/>
          <a:lstStyle/>
          <a:p>
            <a:pPr>
              <a:defRPr/>
            </a:pPr>
            <a:fld id="{44028934-AB5E-44D8-ABE3-5861256FFF3F}" type="slidenum">
              <a:rPr lang="fr-BE" smtClean="0"/>
              <a:pPr>
                <a:defRPr/>
              </a:pPr>
              <a:t>16</a:t>
            </a:fld>
            <a:endParaRPr lang="fr-BE"/>
          </a:p>
        </p:txBody>
      </p:sp>
      <p:sp>
        <p:nvSpPr>
          <p:cNvPr id="5" name="Rectangle 4"/>
          <p:cNvSpPr/>
          <p:nvPr/>
        </p:nvSpPr>
        <p:spPr>
          <a:xfrm>
            <a:off x="746428" y="131065"/>
            <a:ext cx="7569988" cy="461665"/>
          </a:xfrm>
          <a:prstGeom prst="rect">
            <a:avLst/>
          </a:prstGeom>
        </p:spPr>
        <p:txBody>
          <a:bodyPr wrap="square">
            <a:spAutoFit/>
          </a:bodyPr>
          <a:lstStyle/>
          <a:p>
            <a:pPr algn="ctr" eaLnBrk="0" hangingPunct="0">
              <a:defRPr/>
            </a:pPr>
            <a:r>
              <a:rPr lang="fr-FR" sz="2400" b="1" cap="small" dirty="0">
                <a:solidFill>
                  <a:schemeClr val="accent1"/>
                </a:solidFill>
                <a:latin typeface="+mn-lt"/>
                <a:cs typeface="+mn-cs"/>
              </a:rPr>
              <a:t>a. LA FICHE EVENEMENT – CONTENU </a:t>
            </a:r>
          </a:p>
        </p:txBody>
      </p:sp>
      <p:grpSp>
        <p:nvGrpSpPr>
          <p:cNvPr id="30" name="Groupe 29"/>
          <p:cNvGrpSpPr/>
          <p:nvPr/>
        </p:nvGrpSpPr>
        <p:grpSpPr>
          <a:xfrm>
            <a:off x="1036404" y="5589240"/>
            <a:ext cx="6699229" cy="584775"/>
            <a:chOff x="834296" y="5034188"/>
            <a:chExt cx="6525713" cy="1524302"/>
          </a:xfrm>
        </p:grpSpPr>
        <p:sp>
          <p:nvSpPr>
            <p:cNvPr id="31" name="ZoneTexte 30"/>
            <p:cNvSpPr txBox="1"/>
            <p:nvPr/>
          </p:nvSpPr>
          <p:spPr>
            <a:xfrm>
              <a:off x="1327717" y="5034188"/>
              <a:ext cx="6032292" cy="1524302"/>
            </a:xfrm>
            <a:prstGeom prst="rect">
              <a:avLst/>
            </a:prstGeom>
            <a:noFill/>
          </p:spPr>
          <p:txBody>
            <a:bodyPr wrap="square" rtlCol="0">
              <a:spAutoFit/>
            </a:bodyPr>
            <a:lstStyle/>
            <a:p>
              <a:pPr algn="just"/>
              <a:r>
                <a:rPr lang="fr-FR" sz="1600" b="1" dirty="0" smtClean="0">
                  <a:solidFill>
                    <a:srgbClr val="6600FF"/>
                  </a:solidFill>
                  <a:latin typeface="Times New Roman" panose="02020603050405020304" pitchFamily="18" charset="0"/>
                  <a:cs typeface="Times New Roman" panose="02020603050405020304" pitchFamily="18" charset="0"/>
                </a:rPr>
                <a:t>Une fois le type d’événement sélectionné, 5 soufflets apparaissent vous permettant de décrire vos évènements. </a:t>
              </a:r>
              <a:endParaRPr lang="fr-FR" dirty="0"/>
            </a:p>
          </p:txBody>
        </p:sp>
        <p:sp>
          <p:nvSpPr>
            <p:cNvPr id="33" name="Flèche droite 32"/>
            <p:cNvSpPr/>
            <p:nvPr/>
          </p:nvSpPr>
          <p:spPr>
            <a:xfrm>
              <a:off x="834296" y="5531729"/>
              <a:ext cx="287589" cy="62865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22" name="Rectangle 21"/>
          <p:cNvSpPr/>
          <p:nvPr/>
        </p:nvSpPr>
        <p:spPr>
          <a:xfrm>
            <a:off x="241024" y="806301"/>
            <a:ext cx="8172032" cy="4524315"/>
          </a:xfrm>
          <a:prstGeom prst="rect">
            <a:avLst/>
          </a:prstGeom>
        </p:spPr>
        <p:txBody>
          <a:bodyPr wrap="square">
            <a:spAutoFit/>
          </a:bodyPr>
          <a:lstStyle/>
          <a:p>
            <a:pPr lvl="1" eaLnBrk="0" hangingPunct="0"/>
            <a:endParaRPr lang="fr-FR" b="1" dirty="0" smtClean="0"/>
          </a:p>
          <a:p>
            <a:pPr lvl="1" eaLnBrk="0" hangingPunct="0"/>
            <a:r>
              <a:rPr lang="fr-FR" b="1" dirty="0" smtClean="0"/>
              <a:t> Chaque fiche de type d’évènement doit faire l’objet : </a:t>
            </a:r>
          </a:p>
          <a:p>
            <a:pPr lvl="1" eaLnBrk="0" hangingPunct="0"/>
            <a:endParaRPr lang="fr-FR" dirty="0" smtClean="0"/>
          </a:p>
          <a:p>
            <a:pPr lvl="1" eaLnBrk="0" hangingPunct="0"/>
            <a:endParaRPr lang="fr-FR" dirty="0" smtClean="0"/>
          </a:p>
          <a:p>
            <a:pPr lvl="1" eaLnBrk="0" hangingPunct="0">
              <a:buFontTx/>
              <a:buBlip>
                <a:blip r:embed="rId2"/>
              </a:buBlip>
            </a:pPr>
            <a:r>
              <a:rPr lang="fr-FR" dirty="0" smtClean="0"/>
              <a:t> 	D’une description du ou des différents évènements présentés/fiche</a:t>
            </a:r>
          </a:p>
          <a:p>
            <a:pPr lvl="1" eaLnBrk="0" hangingPunct="0">
              <a:buFontTx/>
              <a:buBlip>
                <a:blip r:embed="rId2"/>
              </a:buBlip>
            </a:pPr>
            <a:r>
              <a:rPr lang="fr-FR" dirty="0" smtClean="0"/>
              <a:t> 	De la définition des objectifs et résultats attendus, des marchés cibles 	et des indicateurs de réalisation</a:t>
            </a:r>
            <a:endParaRPr lang="fr-FR" b="1" i="1" dirty="0" smtClean="0">
              <a:solidFill>
                <a:srgbClr val="FF0000"/>
              </a:solidFill>
            </a:endParaRPr>
          </a:p>
          <a:p>
            <a:pPr lvl="1" eaLnBrk="0" hangingPunct="0">
              <a:buFontTx/>
              <a:buBlip>
                <a:blip r:embed="rId2"/>
              </a:buBlip>
            </a:pPr>
            <a:r>
              <a:rPr lang="fr-FR" dirty="0" smtClean="0"/>
              <a:t> 	De la nature des vins mis en avant </a:t>
            </a:r>
          </a:p>
          <a:p>
            <a:pPr lvl="1" eaLnBrk="0" hangingPunct="0">
              <a:buFontTx/>
              <a:buBlip>
                <a:blip r:embed="rId2"/>
              </a:buBlip>
            </a:pPr>
            <a:r>
              <a:rPr lang="fr-FR" dirty="0" smtClean="0"/>
              <a:t> 	Du budget cumulé des dépenses des événements composant chaque 	fiche</a:t>
            </a:r>
          </a:p>
          <a:p>
            <a:pPr lvl="1" eaLnBrk="0" hangingPunct="0">
              <a:buFontTx/>
              <a:buBlip>
                <a:blip r:embed="rId2"/>
              </a:buBlip>
            </a:pPr>
            <a:r>
              <a:rPr lang="fr-FR" dirty="0" smtClean="0"/>
              <a:t> 	De la justification du coût raisonnable</a:t>
            </a:r>
          </a:p>
          <a:p>
            <a:pPr lvl="1" eaLnBrk="0" hangingPunct="0">
              <a:buFontTx/>
              <a:buBlip>
                <a:blip r:embed="rId2"/>
              </a:buBlip>
            </a:pPr>
            <a:r>
              <a:rPr lang="fr-FR" dirty="0"/>
              <a:t> </a:t>
            </a:r>
            <a:r>
              <a:rPr lang="fr-FR" dirty="0" smtClean="0"/>
              <a:t>	D’une précision des pièces qui seront présentées pour justifier de    	la réalité de chaque évènement</a:t>
            </a:r>
          </a:p>
          <a:p>
            <a:pPr eaLnBrk="0" hangingPunct="0"/>
            <a:endParaRPr lang="fr-FR" dirty="0">
              <a:solidFill>
                <a:srgbClr val="FF0000"/>
              </a:solidFill>
            </a:endParaRPr>
          </a:p>
          <a:p>
            <a:pPr lvl="2" algn="ctr" eaLnBrk="0" hangingPunct="0">
              <a:buFontTx/>
              <a:buBlip>
                <a:blip r:embed="rId2"/>
              </a:buBlip>
            </a:pPr>
            <a:r>
              <a:rPr lang="fr-FR" dirty="0" smtClean="0">
                <a:solidFill>
                  <a:srgbClr val="FF0000"/>
                </a:solidFill>
              </a:rPr>
              <a:t> La </a:t>
            </a:r>
            <a:r>
              <a:rPr lang="fr-FR" b="1" dirty="0">
                <a:solidFill>
                  <a:srgbClr val="FF0000"/>
                </a:solidFill>
              </a:rPr>
              <a:t>précision</a:t>
            </a:r>
            <a:r>
              <a:rPr lang="fr-FR" dirty="0">
                <a:solidFill>
                  <a:srgbClr val="FF0000"/>
                </a:solidFill>
              </a:rPr>
              <a:t> des informations </a:t>
            </a:r>
            <a:r>
              <a:rPr lang="fr-FR" dirty="0" smtClean="0">
                <a:solidFill>
                  <a:srgbClr val="FF0000"/>
                </a:solidFill>
              </a:rPr>
              <a:t>apportée facilitera </a:t>
            </a:r>
            <a:r>
              <a:rPr lang="fr-FR" b="1" dirty="0">
                <a:solidFill>
                  <a:srgbClr val="FF0000"/>
                </a:solidFill>
              </a:rPr>
              <a:t>l</a:t>
            </a:r>
            <a:r>
              <a:rPr lang="fr-FR" b="1" dirty="0" smtClean="0">
                <a:solidFill>
                  <a:srgbClr val="FF0000"/>
                </a:solidFill>
              </a:rPr>
              <a:t>’évaluation de l’éligibilité</a:t>
            </a:r>
            <a:r>
              <a:rPr lang="fr-FR" dirty="0" smtClean="0">
                <a:solidFill>
                  <a:srgbClr val="FF0000"/>
                </a:solidFill>
              </a:rPr>
              <a:t> </a:t>
            </a:r>
            <a:r>
              <a:rPr lang="fr-FR" dirty="0">
                <a:solidFill>
                  <a:srgbClr val="FF0000"/>
                </a:solidFill>
              </a:rPr>
              <a:t>de votre </a:t>
            </a:r>
            <a:r>
              <a:rPr lang="fr-FR" b="1" dirty="0">
                <a:solidFill>
                  <a:srgbClr val="FF0000"/>
                </a:solidFill>
              </a:rPr>
              <a:t>opération</a:t>
            </a:r>
          </a:p>
        </p:txBody>
      </p:sp>
      <p:pic>
        <p:nvPicPr>
          <p:cNvPr id="40" name="Picture 3"/>
          <p:cNvPicPr>
            <a:picLocks noChangeAspect="1" noChangeArrowheads="1"/>
          </p:cNvPicPr>
          <p:nvPr/>
        </p:nvPicPr>
        <p:blipFill>
          <a:blip r:embed="rId3" cstate="print"/>
          <a:srcRect/>
          <a:stretch>
            <a:fillRect/>
          </a:stretch>
        </p:blipFill>
        <p:spPr bwMode="auto">
          <a:xfrm>
            <a:off x="323528" y="4293096"/>
            <a:ext cx="540782" cy="481285"/>
          </a:xfrm>
          <a:prstGeom prst="rect">
            <a:avLst/>
          </a:prstGeom>
          <a:noFill/>
          <a:ln w="9525">
            <a:noFill/>
            <a:miter lim="800000"/>
            <a:headEnd/>
            <a:tailEnd/>
          </a:ln>
        </p:spPr>
      </p:pic>
    </p:spTree>
    <p:extLst>
      <p:ext uri="{BB962C8B-B14F-4D97-AF65-F5344CB8AC3E}">
        <p14:creationId xmlns:p14="http://schemas.microsoft.com/office/powerpoint/2010/main" val="329063604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1"/>
          </p:nvPr>
        </p:nvSpPr>
        <p:spPr/>
        <p:txBody>
          <a:bodyPr/>
          <a:lstStyle/>
          <a:p>
            <a:pPr>
              <a:defRPr/>
            </a:pPr>
            <a:fld id="{44028934-AB5E-44D8-ABE3-5861256FFF3F}" type="slidenum">
              <a:rPr lang="fr-BE" smtClean="0"/>
              <a:pPr>
                <a:defRPr/>
              </a:pPr>
              <a:t>17</a:t>
            </a:fld>
            <a:endParaRPr lang="fr-BE"/>
          </a:p>
        </p:txBody>
      </p:sp>
      <p:sp>
        <p:nvSpPr>
          <p:cNvPr id="5" name="Rectangle 4"/>
          <p:cNvSpPr/>
          <p:nvPr/>
        </p:nvSpPr>
        <p:spPr>
          <a:xfrm>
            <a:off x="270220" y="92448"/>
            <a:ext cx="7688323" cy="400110"/>
          </a:xfrm>
          <a:prstGeom prst="rect">
            <a:avLst/>
          </a:prstGeom>
        </p:spPr>
        <p:txBody>
          <a:bodyPr wrap="none">
            <a:spAutoFit/>
          </a:bodyPr>
          <a:lstStyle/>
          <a:p>
            <a:pPr algn="ctr">
              <a:defRPr/>
            </a:pPr>
            <a:r>
              <a:rPr lang="fr-FR" sz="2000" b="1" cap="small" dirty="0">
                <a:solidFill>
                  <a:schemeClr val="accent1"/>
                </a:solidFill>
                <a:latin typeface="+mn-lt"/>
                <a:cs typeface="+mn-cs"/>
              </a:rPr>
              <a:t>b. LA FICHE EVENEMENT – DIFFERENTS SOUFFLETS</a:t>
            </a:r>
          </a:p>
        </p:txBody>
      </p:sp>
      <p:pic>
        <p:nvPicPr>
          <p:cNvPr id="2" name="Image 1"/>
          <p:cNvPicPr>
            <a:picLocks noChangeAspect="1"/>
          </p:cNvPicPr>
          <p:nvPr/>
        </p:nvPicPr>
        <p:blipFill>
          <a:blip r:embed="rId2"/>
          <a:stretch>
            <a:fillRect/>
          </a:stretch>
        </p:blipFill>
        <p:spPr>
          <a:xfrm>
            <a:off x="691384" y="836712"/>
            <a:ext cx="5965890" cy="3081964"/>
          </a:xfrm>
          <a:prstGeom prst="rect">
            <a:avLst/>
          </a:prstGeom>
        </p:spPr>
      </p:pic>
      <p:sp>
        <p:nvSpPr>
          <p:cNvPr id="12" name="ZoneTexte 7"/>
          <p:cNvSpPr txBox="1">
            <a:spLocks noChangeArrowheads="1"/>
          </p:cNvSpPr>
          <p:nvPr/>
        </p:nvSpPr>
        <p:spPr bwMode="auto">
          <a:xfrm>
            <a:off x="6351686" y="980229"/>
            <a:ext cx="2468786" cy="1123384"/>
          </a:xfrm>
          <a:prstGeom prst="rect">
            <a:avLst/>
          </a:prstGeom>
          <a:ln w="19050">
            <a:headEnd/>
            <a:tailEnd/>
          </a:ln>
        </p:spPr>
        <p:style>
          <a:lnRef idx="2">
            <a:schemeClr val="accent1"/>
          </a:lnRef>
          <a:fillRef idx="1">
            <a:schemeClr val="lt1"/>
          </a:fillRef>
          <a:effectRef idx="0">
            <a:schemeClr val="accent1"/>
          </a:effectRef>
          <a:fontRef idx="minor">
            <a:schemeClr val="dk1"/>
          </a:fontRef>
        </p:style>
        <p:txBody>
          <a:bodyPr wrap="square">
            <a:spAutoFit/>
          </a:bodyPr>
          <a:lstStyle/>
          <a:p>
            <a:pPr eaLnBrk="0" hangingPunct="0">
              <a:buFontTx/>
              <a:buBlip>
                <a:blip r:embed="rId3"/>
              </a:buBlip>
            </a:pPr>
            <a:r>
              <a:rPr lang="fr-FR" sz="1400" dirty="0" smtClean="0">
                <a:latin typeface="Times New Roman" panose="02020603050405020304" pitchFamily="18" charset="0"/>
                <a:cs typeface="Times New Roman" panose="02020603050405020304" pitchFamily="18" charset="0"/>
              </a:rPr>
              <a:t>Une fois tous les soufflets com</a:t>
            </a:r>
            <a:r>
              <a:rPr lang="fr-FR" sz="1400" dirty="0" smtClean="0">
                <a:solidFill>
                  <a:schemeClr val="tx1"/>
                </a:solidFill>
                <a:latin typeface="Times New Roman" panose="02020603050405020304" pitchFamily="18" charset="0"/>
                <a:cs typeface="Times New Roman" panose="02020603050405020304" pitchFamily="18" charset="0"/>
              </a:rPr>
              <a:t>plétés</a:t>
            </a:r>
            <a:r>
              <a:rPr lang="fr-FR" sz="1400" dirty="0" smtClean="0">
                <a:latin typeface="Times New Roman" panose="02020603050405020304" pitchFamily="18" charset="0"/>
                <a:cs typeface="Times New Roman" panose="02020603050405020304" pitchFamily="18" charset="0"/>
              </a:rPr>
              <a:t>, </a:t>
            </a:r>
            <a:r>
              <a:rPr lang="fr-FR" sz="1400" b="1" dirty="0">
                <a:solidFill>
                  <a:schemeClr val="accent1"/>
                </a:solidFill>
                <a:latin typeface="Times New Roman" pitchFamily="18" charset="0"/>
                <a:ea typeface="Calibri" pitchFamily="34" charset="0"/>
                <a:cs typeface="Times New Roman" pitchFamily="18" charset="0"/>
              </a:rPr>
              <a:t>Finaliser la Fiche </a:t>
            </a:r>
            <a:r>
              <a:rPr lang="fr-FR" sz="1400" dirty="0" smtClean="0">
                <a:latin typeface="Times New Roman" panose="02020603050405020304" pitchFamily="18" charset="0"/>
                <a:cs typeface="Times New Roman" panose="02020603050405020304" pitchFamily="18" charset="0"/>
              </a:rPr>
              <a:t>(</a:t>
            </a:r>
            <a:r>
              <a:rPr lang="fr-FR" sz="1400" u="sng" dirty="0" smtClean="0">
                <a:solidFill>
                  <a:srgbClr val="FF0000"/>
                </a:solidFill>
                <a:latin typeface="Times New Roman" panose="02020603050405020304" pitchFamily="18" charset="0"/>
                <a:cs typeface="Times New Roman" panose="02020603050405020304" pitchFamily="18" charset="0"/>
              </a:rPr>
              <a:t>impératif</a:t>
            </a:r>
            <a:r>
              <a:rPr lang="fr-FR" sz="1400" dirty="0" smtClean="0">
                <a:solidFill>
                  <a:srgbClr val="FF0000"/>
                </a:solidFill>
                <a:latin typeface="Times New Roman" panose="02020603050405020304" pitchFamily="18" charset="0"/>
                <a:cs typeface="Times New Roman" panose="02020603050405020304" pitchFamily="18" charset="0"/>
              </a:rPr>
              <a:t> </a:t>
            </a:r>
            <a:r>
              <a:rPr lang="fr-FR" sz="1400" dirty="0" smtClean="0">
                <a:latin typeface="Times New Roman" panose="02020603050405020304" pitchFamily="18" charset="0"/>
                <a:cs typeface="Times New Roman" panose="02020603050405020304" pitchFamily="18" charset="0"/>
              </a:rPr>
              <a:t>avant la fin de l’appel à projet) </a:t>
            </a:r>
            <a:endParaRPr lang="fr-FR" sz="1400" b="1" dirty="0" smtClean="0">
              <a:solidFill>
                <a:schemeClr val="accent1"/>
              </a:solidFill>
              <a:latin typeface="Times New Roman" pitchFamily="18" charset="0"/>
              <a:cs typeface="Times New Roman" pitchFamily="18" charset="0"/>
            </a:endParaRPr>
          </a:p>
          <a:p>
            <a:pPr eaLnBrk="0" hangingPunct="0"/>
            <a:endParaRPr lang="fr-FR" sz="1100" b="1" dirty="0" smtClean="0">
              <a:solidFill>
                <a:schemeClr val="accent1"/>
              </a:solidFill>
              <a:latin typeface="Times New Roman" pitchFamily="18" charset="0"/>
              <a:ea typeface="Calibri" pitchFamily="34" charset="0"/>
              <a:cs typeface="Times New Roman" pitchFamily="18" charset="0"/>
            </a:endParaRPr>
          </a:p>
        </p:txBody>
      </p:sp>
      <p:sp>
        <p:nvSpPr>
          <p:cNvPr id="13" name="ZoneTexte 7"/>
          <p:cNvSpPr txBox="1">
            <a:spLocks noChangeArrowheads="1"/>
          </p:cNvSpPr>
          <p:nvPr/>
        </p:nvSpPr>
        <p:spPr bwMode="auto">
          <a:xfrm>
            <a:off x="251520" y="4532679"/>
            <a:ext cx="5714379" cy="1769715"/>
          </a:xfrm>
          <a:prstGeom prst="rect">
            <a:avLst/>
          </a:prstGeom>
          <a:ln w="19050">
            <a:headEnd/>
            <a:tailEnd/>
          </a:ln>
        </p:spPr>
        <p:style>
          <a:lnRef idx="2">
            <a:schemeClr val="accent1"/>
          </a:lnRef>
          <a:fillRef idx="1">
            <a:schemeClr val="lt1"/>
          </a:fillRef>
          <a:effectRef idx="0">
            <a:schemeClr val="accent1"/>
          </a:effectRef>
          <a:fontRef idx="minor">
            <a:schemeClr val="dk1"/>
          </a:fontRef>
        </p:style>
        <p:txBody>
          <a:bodyPr wrap="square">
            <a:spAutoFit/>
          </a:bodyPr>
          <a:lstStyle/>
          <a:p>
            <a:pPr eaLnBrk="0" hangingPunct="0">
              <a:buBlip>
                <a:blip r:embed="rId3"/>
              </a:buBlip>
            </a:pPr>
            <a:r>
              <a:rPr lang="fr-FR" sz="1400" dirty="0" smtClean="0">
                <a:latin typeface="Times New Roman" panose="02020603050405020304" pitchFamily="18" charset="0"/>
                <a:cs typeface="Times New Roman" panose="02020603050405020304" pitchFamily="18" charset="0"/>
              </a:rPr>
              <a:t>Tous les </a:t>
            </a:r>
            <a:r>
              <a:rPr lang="fr-FR" sz="1400" b="1" dirty="0" smtClean="0">
                <a:solidFill>
                  <a:schemeClr val="accent1"/>
                </a:solidFill>
                <a:latin typeface="Times New Roman" panose="02020603050405020304" pitchFamily="18" charset="0"/>
                <a:cs typeface="Times New Roman" panose="02020603050405020304" pitchFamily="18" charset="0"/>
              </a:rPr>
              <a:t>soufflets</a:t>
            </a:r>
            <a:r>
              <a:rPr lang="fr-FR" sz="1400" dirty="0" smtClean="0">
                <a:solidFill>
                  <a:schemeClr val="accent1"/>
                </a:solidFill>
                <a:latin typeface="Times New Roman" panose="02020603050405020304" pitchFamily="18" charset="0"/>
                <a:cs typeface="Times New Roman" panose="02020603050405020304" pitchFamily="18" charset="0"/>
              </a:rPr>
              <a:t> </a:t>
            </a:r>
            <a:r>
              <a:rPr lang="fr-FR" sz="1400" dirty="0" smtClean="0">
                <a:latin typeface="Times New Roman" panose="02020603050405020304" pitchFamily="18" charset="0"/>
                <a:cs typeface="Times New Roman" panose="02020603050405020304" pitchFamily="18" charset="0"/>
              </a:rPr>
              <a:t>(1,2,3,4,5) sont à </a:t>
            </a:r>
            <a:r>
              <a:rPr lang="fr-FR" sz="1400" b="1" dirty="0" smtClean="0">
                <a:solidFill>
                  <a:schemeClr val="accent1"/>
                </a:solidFill>
                <a:latin typeface="Times New Roman" panose="02020603050405020304" pitchFamily="18" charset="0"/>
                <a:cs typeface="Times New Roman" panose="02020603050405020304" pitchFamily="18" charset="0"/>
              </a:rPr>
              <a:t>compléter</a:t>
            </a:r>
            <a:r>
              <a:rPr lang="fr-FR" sz="1400" dirty="0" smtClean="0">
                <a:solidFill>
                  <a:schemeClr val="accent1"/>
                </a:solidFill>
                <a:latin typeface="Times New Roman" panose="02020603050405020304" pitchFamily="18" charset="0"/>
                <a:cs typeface="Times New Roman" panose="02020603050405020304" pitchFamily="18" charset="0"/>
              </a:rPr>
              <a:t> </a:t>
            </a:r>
            <a:r>
              <a:rPr lang="fr-FR" sz="1400" dirty="0" smtClean="0">
                <a:latin typeface="Times New Roman" panose="02020603050405020304" pitchFamily="18" charset="0"/>
                <a:cs typeface="Times New Roman" panose="02020603050405020304" pitchFamily="18" charset="0"/>
              </a:rPr>
              <a:t>pour chacun des événements. </a:t>
            </a:r>
          </a:p>
          <a:p>
            <a:pPr eaLnBrk="0" hangingPunct="0"/>
            <a:endParaRPr lang="fr-FR" sz="1400" dirty="0" smtClean="0">
              <a:solidFill>
                <a:srgbClr val="00B050"/>
              </a:solidFill>
              <a:latin typeface="Times New Roman" panose="02020603050405020304" pitchFamily="18" charset="0"/>
              <a:cs typeface="Times New Roman" panose="02020603050405020304" pitchFamily="18" charset="0"/>
            </a:endParaRPr>
          </a:p>
          <a:p>
            <a:pPr eaLnBrk="0" hangingPunct="0">
              <a:buFontTx/>
              <a:buBlip>
                <a:blip r:embed="rId3"/>
              </a:buBlip>
            </a:pPr>
            <a:r>
              <a:rPr lang="fr-FR" sz="1400" dirty="0" smtClean="0">
                <a:latin typeface="Times New Roman" panose="02020603050405020304" pitchFamily="18" charset="0"/>
                <a:cs typeface="Times New Roman" panose="02020603050405020304" pitchFamily="18" charset="0"/>
              </a:rPr>
              <a:t>Le soufflet </a:t>
            </a:r>
            <a:r>
              <a:rPr lang="fr-FR" sz="1400" b="1" dirty="0" smtClean="0">
                <a:solidFill>
                  <a:schemeClr val="accent1"/>
                </a:solidFill>
                <a:latin typeface="Times New Roman" panose="02020603050405020304" pitchFamily="18" charset="0"/>
                <a:cs typeface="Times New Roman" panose="02020603050405020304" pitchFamily="18" charset="0"/>
              </a:rPr>
              <a:t>description de l’événement </a:t>
            </a:r>
            <a:r>
              <a:rPr lang="fr-FR" sz="1400" dirty="0" smtClean="0">
                <a:solidFill>
                  <a:schemeClr val="accent1"/>
                </a:solidFill>
                <a:latin typeface="Times New Roman" panose="02020603050405020304" pitchFamily="18" charset="0"/>
                <a:cs typeface="Times New Roman" panose="02020603050405020304" pitchFamily="18" charset="0"/>
              </a:rPr>
              <a:t>(1)    </a:t>
            </a:r>
            <a:r>
              <a:rPr lang="fr-FR" sz="1400" dirty="0" smtClean="0">
                <a:solidFill>
                  <a:schemeClr val="tx1"/>
                </a:solidFill>
                <a:latin typeface="Times New Roman" panose="02020603050405020304" pitchFamily="18" charset="0"/>
                <a:cs typeface="Times New Roman" panose="02020603050405020304" pitchFamily="18" charset="0"/>
              </a:rPr>
              <a:t>varie selon le type d’événement. Il comprend </a:t>
            </a:r>
            <a:r>
              <a:rPr lang="fr-FR" sz="1400" dirty="0" smtClean="0">
                <a:latin typeface="Times New Roman" panose="02020603050405020304" pitchFamily="18" charset="0"/>
                <a:cs typeface="Times New Roman" panose="02020603050405020304" pitchFamily="18" charset="0"/>
              </a:rPr>
              <a:t>des </a:t>
            </a:r>
            <a:r>
              <a:rPr lang="fr-FR" sz="1400" b="1" u="sng" dirty="0" smtClean="0">
                <a:solidFill>
                  <a:schemeClr val="accent1"/>
                </a:solidFill>
                <a:latin typeface="Times New Roman" panose="02020603050405020304" pitchFamily="18" charset="0"/>
                <a:cs typeface="Times New Roman" panose="02020603050405020304" pitchFamily="18" charset="0"/>
              </a:rPr>
              <a:t>éléments spécifiques </a:t>
            </a:r>
            <a:r>
              <a:rPr lang="fr-FR" sz="1400" dirty="0" smtClean="0">
                <a:solidFill>
                  <a:schemeClr val="tx1"/>
                </a:solidFill>
                <a:latin typeface="Times New Roman" panose="02020603050405020304" pitchFamily="18" charset="0"/>
                <a:cs typeface="Times New Roman" panose="02020603050405020304" pitchFamily="18" charset="0"/>
              </a:rPr>
              <a:t>à renseigner pour </a:t>
            </a:r>
            <a:r>
              <a:rPr lang="fr-FR" sz="1400" dirty="0">
                <a:solidFill>
                  <a:schemeClr val="tx1"/>
                </a:solidFill>
                <a:latin typeface="Times New Roman" panose="02020603050405020304" pitchFamily="18" charset="0"/>
                <a:cs typeface="Times New Roman" panose="02020603050405020304" pitchFamily="18" charset="0"/>
              </a:rPr>
              <a:t>certains types </a:t>
            </a:r>
            <a:r>
              <a:rPr lang="fr-FR" sz="1400" dirty="0" smtClean="0">
                <a:solidFill>
                  <a:schemeClr val="tx1"/>
                </a:solidFill>
                <a:latin typeface="Times New Roman" panose="02020603050405020304" pitchFamily="18" charset="0"/>
                <a:cs typeface="Times New Roman" panose="02020603050405020304" pitchFamily="18" charset="0"/>
              </a:rPr>
              <a:t>d’évènements. Les </a:t>
            </a:r>
            <a:r>
              <a:rPr lang="fr-FR" sz="1400" b="1" dirty="0">
                <a:solidFill>
                  <a:schemeClr val="accent1"/>
                </a:solidFill>
                <a:latin typeface="Times New Roman" panose="02020603050405020304" pitchFamily="18" charset="0"/>
                <a:cs typeface="Times New Roman" panose="02020603050405020304" pitchFamily="18" charset="0"/>
              </a:rPr>
              <a:t>soufflets (2,3,4,5) sont </a:t>
            </a:r>
            <a:r>
              <a:rPr lang="fr-FR" sz="1400" b="1" dirty="0" smtClean="0">
                <a:solidFill>
                  <a:schemeClr val="accent1"/>
                </a:solidFill>
                <a:latin typeface="Times New Roman" panose="02020603050405020304" pitchFamily="18" charset="0"/>
                <a:cs typeface="Times New Roman" panose="02020603050405020304" pitchFamily="18" charset="0"/>
              </a:rPr>
              <a:t>présentés de la même manière pour </a:t>
            </a:r>
            <a:r>
              <a:rPr lang="fr-FR" sz="1400" dirty="0" smtClean="0">
                <a:solidFill>
                  <a:schemeClr val="tx1"/>
                </a:solidFill>
                <a:latin typeface="Times New Roman" panose="02020603050405020304" pitchFamily="18" charset="0"/>
                <a:cs typeface="Times New Roman" panose="02020603050405020304" pitchFamily="18" charset="0"/>
              </a:rPr>
              <a:t>tous </a:t>
            </a:r>
            <a:r>
              <a:rPr lang="fr-FR" sz="1400" dirty="0">
                <a:solidFill>
                  <a:schemeClr val="tx1"/>
                </a:solidFill>
                <a:latin typeface="Times New Roman" panose="02020603050405020304" pitchFamily="18" charset="0"/>
                <a:cs typeface="Times New Roman" panose="02020603050405020304" pitchFamily="18" charset="0"/>
              </a:rPr>
              <a:t>les types d’événements.</a:t>
            </a:r>
            <a:endParaRPr lang="fr-FR" sz="1400" b="1" dirty="0">
              <a:solidFill>
                <a:schemeClr val="accent1"/>
              </a:solidFill>
              <a:latin typeface="Times New Roman" pitchFamily="18" charset="0"/>
              <a:ea typeface="Calibri" pitchFamily="34" charset="0"/>
              <a:cs typeface="Times New Roman" pitchFamily="18" charset="0"/>
            </a:endParaRPr>
          </a:p>
          <a:p>
            <a:pPr eaLnBrk="0" hangingPunct="0"/>
            <a:endParaRPr lang="fr-FR" sz="1100" b="1" u="sng" dirty="0">
              <a:solidFill>
                <a:schemeClr val="accent1"/>
              </a:solidFill>
            </a:endParaRPr>
          </a:p>
        </p:txBody>
      </p:sp>
      <p:sp>
        <p:nvSpPr>
          <p:cNvPr id="15" name="ZoneTexte 7"/>
          <p:cNvSpPr txBox="1">
            <a:spLocks noChangeArrowheads="1"/>
          </p:cNvSpPr>
          <p:nvPr/>
        </p:nvSpPr>
        <p:spPr bwMode="auto">
          <a:xfrm>
            <a:off x="6047298" y="2740630"/>
            <a:ext cx="2848557" cy="830997"/>
          </a:xfrm>
          <a:prstGeom prst="rect">
            <a:avLst/>
          </a:prstGeom>
          <a:ln w="19050">
            <a:headEnd/>
            <a:tailEnd/>
          </a:ln>
        </p:spPr>
        <p:style>
          <a:lnRef idx="2">
            <a:schemeClr val="accent1"/>
          </a:lnRef>
          <a:fillRef idx="1">
            <a:schemeClr val="lt1"/>
          </a:fillRef>
          <a:effectRef idx="0">
            <a:schemeClr val="accent1"/>
          </a:effectRef>
          <a:fontRef idx="minor">
            <a:schemeClr val="dk1"/>
          </a:fontRef>
        </p:style>
        <p:txBody>
          <a:bodyPr wrap="square">
            <a:spAutoFit/>
          </a:bodyPr>
          <a:lstStyle/>
          <a:p>
            <a:pPr eaLnBrk="0" hangingPunct="0">
              <a:buFontTx/>
              <a:buBlip>
                <a:blip r:embed="rId3"/>
              </a:buBlip>
            </a:pPr>
            <a:r>
              <a:rPr lang="fr-FR" sz="1200" dirty="0" smtClean="0">
                <a:latin typeface="Times New Roman" panose="02020603050405020304" pitchFamily="18" charset="0"/>
                <a:cs typeface="Times New Roman" panose="02020603050405020304" pitchFamily="18" charset="0"/>
              </a:rPr>
              <a:t>Vous pouvez </a:t>
            </a:r>
            <a:r>
              <a:rPr lang="fr-FR" sz="1200" b="1" dirty="0">
                <a:solidFill>
                  <a:schemeClr val="accent1"/>
                </a:solidFill>
                <a:latin typeface="Times New Roman" pitchFamily="18" charset="0"/>
                <a:ea typeface="Calibri" pitchFamily="34" charset="0"/>
                <a:cs typeface="Times New Roman" pitchFamily="18" charset="0"/>
              </a:rPr>
              <a:t>enregistrer provisoirement</a:t>
            </a:r>
            <a:r>
              <a:rPr lang="fr-FR" sz="1200" dirty="0" smtClean="0">
                <a:latin typeface="Times New Roman" panose="02020603050405020304" pitchFamily="18" charset="0"/>
                <a:cs typeface="Times New Roman" panose="02020603050405020304" pitchFamily="18" charset="0"/>
              </a:rPr>
              <a:t> à tout moment votre Fiche. Celle-ci apparaitra en rouge </a:t>
            </a:r>
            <a:r>
              <a:rPr lang="fr-FR" sz="1200" dirty="0">
                <a:latin typeface="Times New Roman" panose="02020603050405020304" pitchFamily="18" charset="0"/>
                <a:cs typeface="Times New Roman" panose="02020603050405020304" pitchFamily="18" charset="0"/>
              </a:rPr>
              <a:t>dans le </a:t>
            </a:r>
            <a:r>
              <a:rPr lang="fr-FR" sz="1200" b="1" dirty="0">
                <a:solidFill>
                  <a:schemeClr val="accent1"/>
                </a:solidFill>
                <a:latin typeface="Times New Roman" pitchFamily="18" charset="0"/>
                <a:ea typeface="Calibri" pitchFamily="34" charset="0"/>
                <a:cs typeface="Times New Roman" pitchFamily="18" charset="0"/>
              </a:rPr>
              <a:t>Tableau des pays du </a:t>
            </a:r>
            <a:r>
              <a:rPr lang="fr-FR" sz="1200" b="1" dirty="0" smtClean="0">
                <a:solidFill>
                  <a:schemeClr val="accent1"/>
                </a:solidFill>
                <a:latin typeface="Times New Roman" pitchFamily="18" charset="0"/>
                <a:ea typeface="Calibri" pitchFamily="34" charset="0"/>
                <a:cs typeface="Times New Roman" pitchFamily="18" charset="0"/>
              </a:rPr>
              <a:t>programme.</a:t>
            </a:r>
          </a:p>
        </p:txBody>
      </p:sp>
      <p:cxnSp>
        <p:nvCxnSpPr>
          <p:cNvPr id="20" name="Connecteur droit avec flèche 19"/>
          <p:cNvCxnSpPr/>
          <p:nvPr/>
        </p:nvCxnSpPr>
        <p:spPr>
          <a:xfrm flipH="1" flipV="1">
            <a:off x="4644008" y="2444301"/>
            <a:ext cx="1321892" cy="339077"/>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grpSp>
        <p:nvGrpSpPr>
          <p:cNvPr id="25" name="Groupe 24"/>
          <p:cNvGrpSpPr/>
          <p:nvPr/>
        </p:nvGrpSpPr>
        <p:grpSpPr>
          <a:xfrm>
            <a:off x="3178635" y="6394349"/>
            <a:ext cx="5965362" cy="430887"/>
            <a:chOff x="6599190" y="6540797"/>
            <a:chExt cx="3203052" cy="430887"/>
          </a:xfrm>
        </p:grpSpPr>
        <p:sp>
          <p:nvSpPr>
            <p:cNvPr id="26" name="ZoneTexte 7"/>
            <p:cNvSpPr txBox="1">
              <a:spLocks noChangeArrowheads="1"/>
            </p:cNvSpPr>
            <p:nvPr/>
          </p:nvSpPr>
          <p:spPr bwMode="auto">
            <a:xfrm>
              <a:off x="6850939" y="6540797"/>
              <a:ext cx="2951303" cy="430887"/>
            </a:xfrm>
            <a:prstGeom prst="rect">
              <a:avLst/>
            </a:prstGeom>
            <a:noFill/>
            <a:ln w="9525">
              <a:noFill/>
              <a:miter lim="800000"/>
              <a:headEnd/>
              <a:tailEnd/>
            </a:ln>
          </p:spPr>
          <p:txBody>
            <a:bodyPr wrap="square">
              <a:spAutoFit/>
            </a:bodyPr>
            <a:lstStyle/>
            <a:p>
              <a:r>
                <a:rPr lang="fr-FR" sz="1100" b="1" i="1" dirty="0" smtClean="0">
                  <a:solidFill>
                    <a:schemeClr val="accent1"/>
                  </a:solidFill>
                  <a:latin typeface="Times New Roman" pitchFamily="18" charset="0"/>
                  <a:cs typeface="Times New Roman" pitchFamily="18" charset="0"/>
                </a:rPr>
                <a:t>Sélectionner un évènement dans le menu déroulant, puis valider cet événement. Vous pouvez ensuite compléter les différents soufflets de description de l’événement</a:t>
              </a:r>
              <a:endParaRPr lang="fr-FR" sz="1100" b="1" i="1" dirty="0">
                <a:solidFill>
                  <a:schemeClr val="accent1"/>
                </a:solidFill>
                <a:latin typeface="Times New Roman" pitchFamily="18" charset="0"/>
                <a:cs typeface="Times New Roman" pitchFamily="18" charset="0"/>
              </a:endParaRPr>
            </a:p>
          </p:txBody>
        </p:sp>
        <p:sp>
          <p:nvSpPr>
            <p:cNvPr id="27" name="Bouton d'action : Informations 26">
              <a:hlinkClick r:id="" action="ppaction://noaction" highlightClick="1"/>
            </p:cNvPr>
            <p:cNvSpPr/>
            <p:nvPr/>
          </p:nvSpPr>
          <p:spPr>
            <a:xfrm>
              <a:off x="6599190" y="6652764"/>
              <a:ext cx="208913" cy="263309"/>
            </a:xfrm>
            <a:prstGeom prst="actionButtonInformation">
              <a:avLst/>
            </a:prstGeom>
          </p:spPr>
          <p:style>
            <a:lnRef idx="1">
              <a:schemeClr val="accent1"/>
            </a:lnRef>
            <a:fillRef idx="2">
              <a:schemeClr val="accent1"/>
            </a:fillRef>
            <a:effectRef idx="1">
              <a:schemeClr val="accent1"/>
            </a:effectRef>
            <a:fontRef idx="minor">
              <a:schemeClr val="dk1"/>
            </a:fontRef>
          </p:style>
          <p:txBody>
            <a:bodyPr anchor="ctr"/>
            <a:lstStyle/>
            <a:p>
              <a:pPr>
                <a:defRPr/>
              </a:pPr>
              <a:endParaRPr lang="fr-FR"/>
            </a:p>
          </p:txBody>
        </p:sp>
      </p:grpSp>
      <p:cxnSp>
        <p:nvCxnSpPr>
          <p:cNvPr id="28" name="Connecteur droit avec flèche 27"/>
          <p:cNvCxnSpPr/>
          <p:nvPr/>
        </p:nvCxnSpPr>
        <p:spPr>
          <a:xfrm flipH="1">
            <a:off x="5580112" y="1812055"/>
            <a:ext cx="771575" cy="443713"/>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pic>
        <p:nvPicPr>
          <p:cNvPr id="35" name="Picture 3"/>
          <p:cNvPicPr>
            <a:picLocks noChangeAspect="1" noChangeArrowheads="1"/>
          </p:cNvPicPr>
          <p:nvPr/>
        </p:nvPicPr>
        <p:blipFill>
          <a:blip r:embed="rId4" cstate="print"/>
          <a:srcRect/>
          <a:stretch>
            <a:fillRect/>
          </a:stretch>
        </p:blipFill>
        <p:spPr bwMode="auto">
          <a:xfrm>
            <a:off x="6990452" y="3850468"/>
            <a:ext cx="540782" cy="481285"/>
          </a:xfrm>
          <a:prstGeom prst="rect">
            <a:avLst/>
          </a:prstGeom>
          <a:noFill/>
          <a:ln w="9525">
            <a:noFill/>
            <a:miter lim="800000"/>
            <a:headEnd/>
            <a:tailEnd/>
          </a:ln>
        </p:spPr>
      </p:pic>
      <p:sp>
        <p:nvSpPr>
          <p:cNvPr id="29" name="ZoneTexte 28"/>
          <p:cNvSpPr txBox="1"/>
          <p:nvPr/>
        </p:nvSpPr>
        <p:spPr>
          <a:xfrm>
            <a:off x="6191427" y="4424900"/>
            <a:ext cx="2435159" cy="1169551"/>
          </a:xfrm>
          <a:prstGeom prst="rect">
            <a:avLst/>
          </a:prstGeom>
          <a:ln w="28575">
            <a:solidFill>
              <a:srgbClr val="FF0000"/>
            </a:solidFill>
          </a:ln>
        </p:spPr>
        <p:style>
          <a:lnRef idx="2">
            <a:schemeClr val="dk1"/>
          </a:lnRef>
          <a:fillRef idx="1">
            <a:schemeClr val="lt1"/>
          </a:fillRef>
          <a:effectRef idx="0">
            <a:schemeClr val="dk1"/>
          </a:effectRef>
          <a:fontRef idx="minor">
            <a:schemeClr val="dk1"/>
          </a:fontRef>
        </p:style>
        <p:txBody>
          <a:bodyPr wrap="square" rtlCol="0">
            <a:spAutoFit/>
          </a:bodyPr>
          <a:lstStyle/>
          <a:p>
            <a:r>
              <a:rPr lang="fr-FR" sz="1400" b="1" dirty="0">
                <a:solidFill>
                  <a:srgbClr val="FF0000"/>
                </a:solidFill>
                <a:latin typeface="Times New Roman" pitchFamily="18" charset="0"/>
                <a:ea typeface="Calibri" pitchFamily="34" charset="0"/>
                <a:cs typeface="Times New Roman" pitchFamily="18" charset="0"/>
              </a:rPr>
              <a:t>Les fiches </a:t>
            </a:r>
            <a:r>
              <a:rPr lang="fr-FR" sz="1400" b="1" dirty="0" smtClean="0">
                <a:solidFill>
                  <a:srgbClr val="FF0000"/>
                </a:solidFill>
                <a:latin typeface="Times New Roman" pitchFamily="18" charset="0"/>
                <a:ea typeface="Calibri" pitchFamily="34" charset="0"/>
                <a:cs typeface="Times New Roman" pitchFamily="18" charset="0"/>
              </a:rPr>
              <a:t>« </a:t>
            </a:r>
            <a:r>
              <a:rPr lang="fr-FR" sz="1400" b="1" dirty="0">
                <a:solidFill>
                  <a:schemeClr val="accent1"/>
                </a:solidFill>
                <a:latin typeface="Times New Roman" pitchFamily="18" charset="0"/>
                <a:ea typeface="Calibri" pitchFamily="34" charset="0"/>
                <a:cs typeface="Times New Roman" pitchFamily="18" charset="0"/>
              </a:rPr>
              <a:t> </a:t>
            </a:r>
            <a:r>
              <a:rPr lang="fr-FR" sz="1400" b="1" dirty="0" smtClean="0">
                <a:solidFill>
                  <a:schemeClr val="accent1"/>
                </a:solidFill>
                <a:latin typeface="Times New Roman" pitchFamily="18" charset="0"/>
                <a:ea typeface="Calibri" pitchFamily="34" charset="0"/>
                <a:cs typeface="Times New Roman" pitchFamily="18" charset="0"/>
              </a:rPr>
              <a:t>enregistrées provisoirement</a:t>
            </a:r>
            <a:r>
              <a:rPr lang="fr-FR" sz="1400" dirty="0" smtClean="0"/>
              <a:t> </a:t>
            </a:r>
            <a:r>
              <a:rPr lang="fr-FR" sz="1400" b="1" dirty="0" smtClean="0">
                <a:solidFill>
                  <a:srgbClr val="FF0000"/>
                </a:solidFill>
                <a:latin typeface="Times New Roman" pitchFamily="18" charset="0"/>
                <a:ea typeface="Calibri" pitchFamily="34" charset="0"/>
                <a:cs typeface="Times New Roman" pitchFamily="18" charset="0"/>
              </a:rPr>
              <a:t> » </a:t>
            </a:r>
            <a:r>
              <a:rPr lang="fr-FR" sz="1400" b="1" dirty="0">
                <a:solidFill>
                  <a:srgbClr val="FF0000"/>
                </a:solidFill>
                <a:latin typeface="Times New Roman" pitchFamily="18" charset="0"/>
                <a:ea typeface="Calibri" pitchFamily="34" charset="0"/>
                <a:cs typeface="Times New Roman" pitchFamily="18" charset="0"/>
              </a:rPr>
              <a:t>doivent impérativement être </a:t>
            </a:r>
            <a:r>
              <a:rPr lang="fr-FR" sz="1400" b="1" dirty="0" smtClean="0">
                <a:solidFill>
                  <a:srgbClr val="FF0000"/>
                </a:solidFill>
                <a:latin typeface="Times New Roman" pitchFamily="18" charset="0"/>
                <a:ea typeface="Calibri" pitchFamily="34" charset="0"/>
                <a:cs typeface="Times New Roman" pitchFamily="18" charset="0"/>
              </a:rPr>
              <a:t>finalisées </a:t>
            </a:r>
            <a:r>
              <a:rPr lang="fr-FR" sz="1400" b="1" dirty="0">
                <a:solidFill>
                  <a:srgbClr val="FF0000"/>
                </a:solidFill>
                <a:latin typeface="Times New Roman" pitchFamily="18" charset="0"/>
                <a:ea typeface="Calibri" pitchFamily="34" charset="0"/>
                <a:cs typeface="Times New Roman" pitchFamily="18" charset="0"/>
              </a:rPr>
              <a:t>avant la </a:t>
            </a:r>
            <a:r>
              <a:rPr lang="fr-FR" sz="1400" b="1" dirty="0" smtClean="0">
                <a:solidFill>
                  <a:srgbClr val="FF0000"/>
                </a:solidFill>
                <a:latin typeface="Times New Roman" pitchFamily="18" charset="0"/>
                <a:ea typeface="Calibri" pitchFamily="34" charset="0"/>
                <a:cs typeface="Times New Roman" pitchFamily="18" charset="0"/>
              </a:rPr>
              <a:t>clôture </a:t>
            </a:r>
            <a:r>
              <a:rPr lang="fr-FR" sz="1400" b="1" dirty="0">
                <a:solidFill>
                  <a:srgbClr val="FF0000"/>
                </a:solidFill>
                <a:latin typeface="Times New Roman" pitchFamily="18" charset="0"/>
                <a:ea typeface="Calibri" pitchFamily="34" charset="0"/>
                <a:cs typeface="Times New Roman" pitchFamily="18" charset="0"/>
              </a:rPr>
              <a:t>de l’appel à projet</a:t>
            </a:r>
            <a:endParaRPr lang="fr-FR" sz="1400" dirty="0">
              <a:solidFill>
                <a:srgbClr val="FF0000"/>
              </a:solidFill>
            </a:endParaRPr>
          </a:p>
        </p:txBody>
      </p:sp>
      <p:sp>
        <p:nvSpPr>
          <p:cNvPr id="30734" name="Accolade fermante 30733"/>
          <p:cNvSpPr/>
          <p:nvPr/>
        </p:nvSpPr>
        <p:spPr>
          <a:xfrm rot="1428917">
            <a:off x="2275163" y="2831561"/>
            <a:ext cx="493997" cy="1210902"/>
          </a:xfrm>
          <a:prstGeom prst="rightBrace">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8" name="Ellipse 17"/>
          <p:cNvSpPr/>
          <p:nvPr/>
        </p:nvSpPr>
        <p:spPr>
          <a:xfrm>
            <a:off x="543896" y="2564904"/>
            <a:ext cx="219738"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1</a:t>
            </a:r>
            <a:endParaRPr lang="fr-FR" dirty="0"/>
          </a:p>
        </p:txBody>
      </p:sp>
      <p:sp>
        <p:nvSpPr>
          <p:cNvPr id="34" name="Ellipse 33"/>
          <p:cNvSpPr/>
          <p:nvPr/>
        </p:nvSpPr>
        <p:spPr>
          <a:xfrm>
            <a:off x="535545" y="2831158"/>
            <a:ext cx="219738"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2</a:t>
            </a:r>
            <a:endParaRPr lang="fr-FR" dirty="0"/>
          </a:p>
        </p:txBody>
      </p:sp>
      <p:sp>
        <p:nvSpPr>
          <p:cNvPr id="36" name="Ellipse 35"/>
          <p:cNvSpPr/>
          <p:nvPr/>
        </p:nvSpPr>
        <p:spPr>
          <a:xfrm>
            <a:off x="543896" y="3089980"/>
            <a:ext cx="219738"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3</a:t>
            </a:r>
            <a:endParaRPr lang="fr-FR" dirty="0"/>
          </a:p>
        </p:txBody>
      </p:sp>
      <p:sp>
        <p:nvSpPr>
          <p:cNvPr id="37" name="Ellipse 36"/>
          <p:cNvSpPr/>
          <p:nvPr/>
        </p:nvSpPr>
        <p:spPr>
          <a:xfrm>
            <a:off x="543896" y="3344069"/>
            <a:ext cx="219738"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4</a:t>
            </a:r>
            <a:endParaRPr lang="fr-FR" dirty="0"/>
          </a:p>
        </p:txBody>
      </p:sp>
      <p:sp>
        <p:nvSpPr>
          <p:cNvPr id="38" name="Ellipse 37"/>
          <p:cNvSpPr/>
          <p:nvPr/>
        </p:nvSpPr>
        <p:spPr>
          <a:xfrm>
            <a:off x="543896" y="3600525"/>
            <a:ext cx="219738"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5</a:t>
            </a:r>
          </a:p>
        </p:txBody>
      </p:sp>
      <p:sp>
        <p:nvSpPr>
          <p:cNvPr id="39" name="Ellipse 38"/>
          <p:cNvSpPr/>
          <p:nvPr/>
        </p:nvSpPr>
        <p:spPr>
          <a:xfrm>
            <a:off x="3360624" y="5200787"/>
            <a:ext cx="313705" cy="26066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1</a:t>
            </a:r>
            <a:endParaRPr lang="fr-FR" dirty="0"/>
          </a:p>
        </p:txBody>
      </p:sp>
    </p:spTree>
    <p:extLst>
      <p:ext uri="{BB962C8B-B14F-4D97-AF65-F5344CB8AC3E}">
        <p14:creationId xmlns:p14="http://schemas.microsoft.com/office/powerpoint/2010/main" val="216974912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1"/>
          </p:nvPr>
        </p:nvSpPr>
        <p:spPr/>
        <p:txBody>
          <a:bodyPr/>
          <a:lstStyle/>
          <a:p>
            <a:pPr>
              <a:defRPr/>
            </a:pPr>
            <a:fld id="{C82B654E-E62E-4284-9D83-B7A2BB37330F}" type="slidenum">
              <a:rPr lang="fr-BE" smtClean="0"/>
              <a:pPr>
                <a:defRPr/>
              </a:pPr>
              <a:t>18</a:t>
            </a:fld>
            <a:endParaRPr lang="fr-BE"/>
          </a:p>
        </p:txBody>
      </p:sp>
      <p:sp>
        <p:nvSpPr>
          <p:cNvPr id="7" name="Rectangle 6"/>
          <p:cNvSpPr/>
          <p:nvPr/>
        </p:nvSpPr>
        <p:spPr>
          <a:xfrm>
            <a:off x="-108520" y="75585"/>
            <a:ext cx="9054658" cy="646331"/>
          </a:xfrm>
          <a:prstGeom prst="rect">
            <a:avLst/>
          </a:prstGeom>
        </p:spPr>
        <p:txBody>
          <a:bodyPr wrap="square">
            <a:spAutoFit/>
          </a:bodyPr>
          <a:lstStyle/>
          <a:p>
            <a:pPr algn="ctr">
              <a:defRPr/>
            </a:pPr>
            <a:r>
              <a:rPr lang="fr-FR" b="1" cap="small" dirty="0">
                <a:solidFill>
                  <a:schemeClr val="accent1"/>
                </a:solidFill>
                <a:latin typeface="+mn-lt"/>
                <a:cs typeface="+mn-cs"/>
              </a:rPr>
              <a:t>c. SOUFFLET DESCRIPTION </a:t>
            </a:r>
            <a:r>
              <a:rPr lang="fr-FR" b="1" cap="small" dirty="0" smtClean="0">
                <a:solidFill>
                  <a:schemeClr val="accent1"/>
                </a:solidFill>
                <a:latin typeface="+mn-lt"/>
                <a:cs typeface="+mn-cs"/>
              </a:rPr>
              <a:t>– éléments </a:t>
            </a:r>
            <a:r>
              <a:rPr lang="fr-FR" b="1" cap="small" dirty="0">
                <a:solidFill>
                  <a:schemeClr val="accent1"/>
                </a:solidFill>
                <a:latin typeface="+mn-lt"/>
                <a:cs typeface="+mn-cs"/>
              </a:rPr>
              <a:t>spécifiques et communs à toutes les fiches</a:t>
            </a:r>
          </a:p>
        </p:txBody>
      </p:sp>
      <p:sp>
        <p:nvSpPr>
          <p:cNvPr id="9" name="ZoneTexte 8"/>
          <p:cNvSpPr txBox="1"/>
          <p:nvPr/>
        </p:nvSpPr>
        <p:spPr>
          <a:xfrm>
            <a:off x="88820" y="3229944"/>
            <a:ext cx="1100310" cy="900246"/>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r>
              <a:rPr lang="fr-FR" sz="1050" b="1" dirty="0">
                <a:solidFill>
                  <a:schemeClr val="tx1"/>
                </a:solidFill>
                <a:latin typeface="Arial" panose="020B0604020202020204" pitchFamily="34" charset="0"/>
                <a:cs typeface="Arial" panose="020B0604020202020204" pitchFamily="34" charset="0"/>
              </a:rPr>
              <a:t>Cette partie est </a:t>
            </a:r>
            <a:r>
              <a:rPr lang="fr-FR" sz="1050" b="1" u="sng" dirty="0">
                <a:solidFill>
                  <a:schemeClr val="accent1"/>
                </a:solidFill>
                <a:latin typeface="Arial" panose="020B0604020202020204" pitchFamily="34" charset="0"/>
                <a:cs typeface="Arial" panose="020B0604020202020204" pitchFamily="34" charset="0"/>
              </a:rPr>
              <a:t>commune</a:t>
            </a:r>
            <a:r>
              <a:rPr lang="fr-FR" sz="1050" b="1" dirty="0">
                <a:solidFill>
                  <a:schemeClr val="accent1"/>
                </a:solidFill>
                <a:latin typeface="Arial" panose="020B0604020202020204" pitchFamily="34" charset="0"/>
                <a:cs typeface="Arial" panose="020B0604020202020204" pitchFamily="34" charset="0"/>
              </a:rPr>
              <a:t> </a:t>
            </a:r>
            <a:r>
              <a:rPr lang="fr-FR" sz="1050" b="1" dirty="0" smtClean="0">
                <a:solidFill>
                  <a:schemeClr val="tx1"/>
                </a:solidFill>
                <a:latin typeface="Arial" panose="020B0604020202020204" pitchFamily="34" charset="0"/>
                <a:cs typeface="Arial" panose="020B0604020202020204" pitchFamily="34" charset="0"/>
              </a:rPr>
              <a:t>à tous </a:t>
            </a:r>
            <a:r>
              <a:rPr lang="fr-FR" sz="1050" b="1" dirty="0">
                <a:solidFill>
                  <a:schemeClr val="tx1"/>
                </a:solidFill>
                <a:latin typeface="Arial" panose="020B0604020202020204" pitchFamily="34" charset="0"/>
                <a:cs typeface="Arial" panose="020B0604020202020204" pitchFamily="34" charset="0"/>
              </a:rPr>
              <a:t>les types d’événements</a:t>
            </a:r>
          </a:p>
        </p:txBody>
      </p:sp>
      <p:grpSp>
        <p:nvGrpSpPr>
          <p:cNvPr id="18" name="Groupe 17"/>
          <p:cNvGrpSpPr/>
          <p:nvPr/>
        </p:nvGrpSpPr>
        <p:grpSpPr>
          <a:xfrm>
            <a:off x="467544" y="980728"/>
            <a:ext cx="8478594" cy="5776322"/>
            <a:chOff x="476218" y="787160"/>
            <a:chExt cx="8478594" cy="5776322"/>
          </a:xfrm>
        </p:grpSpPr>
        <p:grpSp>
          <p:nvGrpSpPr>
            <p:cNvPr id="11" name="Groupe 10"/>
            <p:cNvGrpSpPr/>
            <p:nvPr/>
          </p:nvGrpSpPr>
          <p:grpSpPr>
            <a:xfrm>
              <a:off x="476218" y="787160"/>
              <a:ext cx="8478594" cy="5776322"/>
              <a:chOff x="-309187" y="3862499"/>
              <a:chExt cx="8541717" cy="4391846"/>
            </a:xfrm>
          </p:grpSpPr>
          <p:pic>
            <p:nvPicPr>
              <p:cNvPr id="6" name="Image 5"/>
              <p:cNvPicPr>
                <a:picLocks noChangeAspect="1"/>
              </p:cNvPicPr>
              <p:nvPr/>
            </p:nvPicPr>
            <p:blipFill>
              <a:blip r:embed="rId2"/>
              <a:stretch>
                <a:fillRect/>
              </a:stretch>
            </p:blipFill>
            <p:spPr>
              <a:xfrm>
                <a:off x="407916" y="3862499"/>
                <a:ext cx="7824614" cy="2767442"/>
              </a:xfrm>
              <a:prstGeom prst="rect">
                <a:avLst/>
              </a:prstGeom>
            </p:spPr>
          </p:pic>
          <p:sp>
            <p:nvSpPr>
              <p:cNvPr id="15" name="ZoneTexte 14"/>
              <p:cNvSpPr txBox="1"/>
              <p:nvPr/>
            </p:nvSpPr>
            <p:spPr>
              <a:xfrm>
                <a:off x="-309187" y="6873696"/>
                <a:ext cx="7191270" cy="1380649"/>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r>
                  <a:rPr lang="fr-FR" sz="1400" dirty="0" smtClean="0">
                    <a:solidFill>
                      <a:schemeClr val="tx1"/>
                    </a:solidFill>
                    <a:latin typeface="Times New Roman" panose="02020603050405020304" pitchFamily="18" charset="0"/>
                    <a:cs typeface="Times New Roman" panose="02020603050405020304" pitchFamily="18" charset="0"/>
                  </a:rPr>
                  <a:t>Préciser </a:t>
                </a:r>
                <a:r>
                  <a:rPr lang="fr-FR" sz="1400" dirty="0">
                    <a:solidFill>
                      <a:schemeClr val="tx1"/>
                    </a:solidFill>
                    <a:latin typeface="Times New Roman" panose="02020603050405020304" pitchFamily="18" charset="0"/>
                    <a:cs typeface="Times New Roman" panose="02020603050405020304" pitchFamily="18" charset="0"/>
                  </a:rPr>
                  <a:t>le </a:t>
                </a:r>
                <a:r>
                  <a:rPr lang="fr-FR" sz="1400" b="1" dirty="0">
                    <a:solidFill>
                      <a:schemeClr val="accent1"/>
                    </a:solidFill>
                    <a:latin typeface="Times New Roman" panose="02020603050405020304" pitchFamily="18" charset="0"/>
                    <a:cs typeface="Times New Roman" panose="02020603050405020304" pitchFamily="18" charset="0"/>
                  </a:rPr>
                  <a:t>nombre </a:t>
                </a:r>
                <a:r>
                  <a:rPr lang="fr-FR" sz="1400" b="1" dirty="0" smtClean="0">
                    <a:solidFill>
                      <a:schemeClr val="accent1"/>
                    </a:solidFill>
                    <a:latin typeface="Times New Roman" panose="02020603050405020304" pitchFamily="18" charset="0"/>
                    <a:cs typeface="Times New Roman" panose="02020603050405020304" pitchFamily="18" charset="0"/>
                  </a:rPr>
                  <a:t>d'occurrences et le ou les lieux géographiques </a:t>
                </a:r>
                <a:r>
                  <a:rPr lang="fr-FR" sz="1400" dirty="0">
                    <a:solidFill>
                      <a:schemeClr val="tx1"/>
                    </a:solidFill>
                    <a:latin typeface="Times New Roman" panose="02020603050405020304" pitchFamily="18" charset="0"/>
                    <a:cs typeface="Times New Roman" panose="02020603050405020304" pitchFamily="18" charset="0"/>
                  </a:rPr>
                  <a:t>de l'événement de promotion envisagé (nombre de dégustations, nombre d'animations en magasin, nombre d'insertions presse, etc.). </a:t>
                </a:r>
                <a:endParaRPr lang="fr-FR" sz="1400" dirty="0" smtClean="0">
                  <a:solidFill>
                    <a:schemeClr val="tx1"/>
                  </a:solidFill>
                  <a:latin typeface="Times New Roman" panose="02020603050405020304" pitchFamily="18" charset="0"/>
                  <a:cs typeface="Times New Roman" panose="02020603050405020304" pitchFamily="18" charset="0"/>
                </a:endParaRPr>
              </a:p>
              <a:p>
                <a:endParaRPr lang="fr-FR" sz="1400" b="1" u="sng" dirty="0">
                  <a:solidFill>
                    <a:schemeClr val="accent1"/>
                  </a:solidFill>
                  <a:latin typeface="Times New Roman" panose="02020603050405020304" pitchFamily="18" charset="0"/>
                  <a:cs typeface="Times New Roman" panose="02020603050405020304" pitchFamily="18" charset="0"/>
                </a:endParaRPr>
              </a:p>
              <a:p>
                <a:pPr algn="ctr"/>
                <a:r>
                  <a:rPr lang="fr-FR" sz="1400" b="1" u="sng" dirty="0" smtClean="0">
                    <a:solidFill>
                      <a:schemeClr val="accent1"/>
                    </a:solidFill>
                    <a:latin typeface="Times New Roman" panose="02020603050405020304" pitchFamily="18" charset="0"/>
                    <a:cs typeface="Times New Roman" panose="02020603050405020304" pitchFamily="18" charset="0"/>
                  </a:rPr>
                  <a:t> </a:t>
                </a:r>
                <a:r>
                  <a:rPr lang="fr-FR" sz="1400" b="1" u="sng" dirty="0" smtClean="0">
                    <a:solidFill>
                      <a:srgbClr val="FF0000"/>
                    </a:solidFill>
                    <a:latin typeface="Times New Roman" panose="02020603050405020304" pitchFamily="18" charset="0"/>
                    <a:cs typeface="Times New Roman" panose="02020603050405020304" pitchFamily="18" charset="0"/>
                  </a:rPr>
                  <a:t>* Vous </a:t>
                </a:r>
                <a:r>
                  <a:rPr lang="fr-FR" sz="1400" b="1" u="sng" dirty="0">
                    <a:solidFill>
                      <a:srgbClr val="FF0000"/>
                    </a:solidFill>
                    <a:latin typeface="Times New Roman" panose="02020603050405020304" pitchFamily="18" charset="0"/>
                    <a:cs typeface="Times New Roman" panose="02020603050405020304" pitchFamily="18" charset="0"/>
                  </a:rPr>
                  <a:t>devez regrouper les occurrences de vos </a:t>
                </a:r>
                <a:r>
                  <a:rPr lang="fr-FR" sz="1400" b="1" u="sng" dirty="0" smtClean="0">
                    <a:solidFill>
                      <a:srgbClr val="FF0000"/>
                    </a:solidFill>
                    <a:latin typeface="Times New Roman" panose="02020603050405020304" pitchFamily="18" charset="0"/>
                    <a:cs typeface="Times New Roman" panose="02020603050405020304" pitchFamily="18" charset="0"/>
                  </a:rPr>
                  <a:t>événements</a:t>
                </a:r>
                <a:r>
                  <a:rPr lang="fr-FR" sz="1400" b="1" dirty="0">
                    <a:solidFill>
                      <a:srgbClr val="FF0000"/>
                    </a:solidFill>
                    <a:latin typeface="Times New Roman" panose="02020603050405020304" pitchFamily="18" charset="0"/>
                    <a:cs typeface="Times New Roman" panose="02020603050405020304" pitchFamily="18" charset="0"/>
                  </a:rPr>
                  <a:t>*</a:t>
                </a:r>
                <a:r>
                  <a:rPr lang="fr-FR" sz="1400" b="1" dirty="0" smtClean="0">
                    <a:solidFill>
                      <a:srgbClr val="FF0000"/>
                    </a:solidFill>
                    <a:latin typeface="Times New Roman" panose="02020603050405020304" pitchFamily="18" charset="0"/>
                    <a:cs typeface="Times New Roman" panose="02020603050405020304" pitchFamily="18" charset="0"/>
                  </a:rPr>
                  <a:t> </a:t>
                </a:r>
              </a:p>
              <a:p>
                <a:endParaRPr lang="fr-FR" sz="1400" b="1" dirty="0" smtClean="0">
                  <a:solidFill>
                    <a:schemeClr val="accent1"/>
                  </a:solidFill>
                  <a:latin typeface="Times New Roman" panose="02020603050405020304" pitchFamily="18" charset="0"/>
                  <a:cs typeface="Times New Roman" panose="02020603050405020304" pitchFamily="18" charset="0"/>
                </a:endParaRPr>
              </a:p>
              <a:p>
                <a:r>
                  <a:rPr lang="fr-FR" sz="1400" dirty="0" smtClean="0">
                    <a:solidFill>
                      <a:schemeClr val="accent1"/>
                    </a:solidFill>
                    <a:latin typeface="Times New Roman" panose="02020603050405020304" pitchFamily="18" charset="0"/>
                    <a:cs typeface="Times New Roman" panose="02020603050405020304" pitchFamily="18" charset="0"/>
                  </a:rPr>
                  <a:t>Exemple </a:t>
                </a:r>
                <a:r>
                  <a:rPr lang="fr-FR" sz="1400" dirty="0">
                    <a:solidFill>
                      <a:schemeClr val="tx1"/>
                    </a:solidFill>
                    <a:latin typeface="Times New Roman" panose="02020603050405020304" pitchFamily="18" charset="0"/>
                    <a:cs typeface="Times New Roman" panose="02020603050405020304" pitchFamily="18" charset="0"/>
                  </a:rPr>
                  <a:t>: </a:t>
                </a:r>
                <a:r>
                  <a:rPr lang="fr-FR" sz="1400" dirty="0" smtClean="0">
                    <a:solidFill>
                      <a:schemeClr val="tx1"/>
                    </a:solidFill>
                    <a:latin typeface="Times New Roman" panose="02020603050405020304" pitchFamily="18" charset="0"/>
                    <a:cs typeface="Times New Roman" panose="02020603050405020304" pitchFamily="18" charset="0"/>
                  </a:rPr>
                  <a:t>34 animations en magasin dans 2 chaines de supermarchés / 20 formations des forces de ventes en Californie ET dans le Nevada constituent un seul événement. </a:t>
                </a:r>
                <a:endParaRPr lang="fr-FR" sz="1400" dirty="0">
                  <a:solidFill>
                    <a:schemeClr val="tx1"/>
                  </a:solidFill>
                  <a:latin typeface="Times New Roman" panose="02020603050405020304" pitchFamily="18" charset="0"/>
                  <a:cs typeface="Times New Roman" panose="02020603050405020304" pitchFamily="18" charset="0"/>
                </a:endParaRPr>
              </a:p>
            </p:txBody>
          </p:sp>
          <p:cxnSp>
            <p:nvCxnSpPr>
              <p:cNvPr id="12" name="Connecteur droit avec flèche 11"/>
              <p:cNvCxnSpPr/>
              <p:nvPr/>
            </p:nvCxnSpPr>
            <p:spPr>
              <a:xfrm flipV="1">
                <a:off x="5276709" y="6052460"/>
                <a:ext cx="1948836" cy="2025714"/>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16" name="Connecteur droit avec flèche 15"/>
              <p:cNvCxnSpPr/>
              <p:nvPr/>
            </p:nvCxnSpPr>
            <p:spPr>
              <a:xfrm flipV="1">
                <a:off x="1841752" y="5531475"/>
                <a:ext cx="395462" cy="1329199"/>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grpSp>
        <p:cxnSp>
          <p:nvCxnSpPr>
            <p:cNvPr id="21" name="Connecteur droit 20"/>
            <p:cNvCxnSpPr/>
            <p:nvPr/>
          </p:nvCxnSpPr>
          <p:spPr>
            <a:xfrm>
              <a:off x="1550880" y="6475792"/>
              <a:ext cx="2088232" cy="0"/>
            </a:xfrm>
            <a:prstGeom prst="line">
              <a:avLst/>
            </a:prstGeom>
            <a:ln w="28575"/>
          </p:spPr>
          <p:style>
            <a:lnRef idx="1">
              <a:schemeClr val="accent1"/>
            </a:lnRef>
            <a:fillRef idx="0">
              <a:schemeClr val="accent1"/>
            </a:fillRef>
            <a:effectRef idx="0">
              <a:schemeClr val="accent1"/>
            </a:effectRef>
            <a:fontRef idx="minor">
              <a:schemeClr val="tx1"/>
            </a:fontRef>
          </p:style>
        </p:cxnSp>
      </p:grpSp>
      <p:sp>
        <p:nvSpPr>
          <p:cNvPr id="22" name="Accolade fermante 21"/>
          <p:cNvSpPr/>
          <p:nvPr/>
        </p:nvSpPr>
        <p:spPr>
          <a:xfrm rot="10800000">
            <a:off x="1115616" y="3034753"/>
            <a:ext cx="493997" cy="1192711"/>
          </a:xfrm>
          <a:prstGeom prst="rightBrace">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23" name="ZoneTexte 22"/>
          <p:cNvSpPr txBox="1"/>
          <p:nvPr/>
        </p:nvSpPr>
        <p:spPr>
          <a:xfrm>
            <a:off x="4932041" y="2420888"/>
            <a:ext cx="3807148" cy="430887"/>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fr-FR" sz="1100" b="1" dirty="0" smtClean="0">
                <a:solidFill>
                  <a:schemeClr val="tx1"/>
                </a:solidFill>
                <a:latin typeface="Arial" panose="020B0604020202020204" pitchFamily="34" charset="0"/>
                <a:cs typeface="Arial" panose="020B0604020202020204" pitchFamily="34" charset="0"/>
              </a:rPr>
              <a:t>Cette partie est </a:t>
            </a:r>
            <a:r>
              <a:rPr lang="fr-FR" sz="1100" b="1" u="sng" dirty="0" smtClean="0">
                <a:solidFill>
                  <a:schemeClr val="accent1"/>
                </a:solidFill>
                <a:latin typeface="Arial" panose="020B0604020202020204" pitchFamily="34" charset="0"/>
                <a:cs typeface="Arial" panose="020B0604020202020204" pitchFamily="34" charset="0"/>
              </a:rPr>
              <a:t>spécifique</a:t>
            </a:r>
            <a:r>
              <a:rPr lang="fr-FR" sz="1100" b="1" dirty="0" smtClean="0">
                <a:solidFill>
                  <a:schemeClr val="accent1"/>
                </a:solidFill>
                <a:latin typeface="Arial" panose="020B0604020202020204" pitchFamily="34" charset="0"/>
                <a:cs typeface="Arial" panose="020B0604020202020204" pitchFamily="34" charset="0"/>
              </a:rPr>
              <a:t> </a:t>
            </a:r>
            <a:r>
              <a:rPr lang="fr-FR" sz="1100" b="1" dirty="0" smtClean="0">
                <a:solidFill>
                  <a:schemeClr val="tx1"/>
                </a:solidFill>
                <a:latin typeface="Arial" panose="020B0604020202020204" pitchFamily="34" charset="0"/>
                <a:cs typeface="Arial" panose="020B0604020202020204" pitchFamily="34" charset="0"/>
              </a:rPr>
              <a:t>à chaque type d’événements</a:t>
            </a:r>
            <a:endParaRPr lang="fr-FR" sz="1100" dirty="0">
              <a:solidFill>
                <a:schemeClr val="tx1"/>
              </a:solidFill>
            </a:endParaRPr>
          </a:p>
        </p:txBody>
      </p:sp>
      <p:sp>
        <p:nvSpPr>
          <p:cNvPr id="28" name="Accolade fermante 27"/>
          <p:cNvSpPr/>
          <p:nvPr/>
        </p:nvSpPr>
        <p:spPr>
          <a:xfrm>
            <a:off x="4211960" y="2420888"/>
            <a:ext cx="493997" cy="679957"/>
          </a:xfrm>
          <a:prstGeom prst="rightBrace">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32" name="Ellipse 31"/>
          <p:cNvSpPr/>
          <p:nvPr/>
        </p:nvSpPr>
        <p:spPr>
          <a:xfrm>
            <a:off x="798767" y="1948240"/>
            <a:ext cx="348715" cy="28327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1</a:t>
            </a:r>
            <a:endParaRPr lang="fr-FR" dirty="0"/>
          </a:p>
        </p:txBody>
      </p:sp>
      <p:sp>
        <p:nvSpPr>
          <p:cNvPr id="33" name="ZoneTexte 32"/>
          <p:cNvSpPr txBox="1"/>
          <p:nvPr/>
        </p:nvSpPr>
        <p:spPr>
          <a:xfrm>
            <a:off x="2952040" y="3868937"/>
            <a:ext cx="1980000" cy="615553"/>
          </a:xfrm>
          <a:prstGeom prst="rect">
            <a:avLst/>
          </a:prstGeom>
          <a:solidFill>
            <a:srgbClr val="E4F1F1"/>
          </a:solidFill>
          <a:ln w="6350">
            <a:solidFill>
              <a:schemeClr val="bg2"/>
            </a:solidFill>
          </a:ln>
        </p:spPr>
        <p:style>
          <a:lnRef idx="2">
            <a:schemeClr val="accent4"/>
          </a:lnRef>
          <a:fillRef idx="1">
            <a:schemeClr val="lt1"/>
          </a:fillRef>
          <a:effectRef idx="0">
            <a:schemeClr val="accent4"/>
          </a:effectRef>
          <a:fontRef idx="minor">
            <a:schemeClr val="dk1"/>
          </a:fontRef>
        </p:style>
        <p:txBody>
          <a:bodyPr wrap="square" rtlCol="0">
            <a:spAutoFit/>
          </a:bodyPr>
          <a:lstStyle/>
          <a:p>
            <a:r>
              <a:rPr lang="fr-FR" sz="800" b="1" dirty="0" smtClean="0">
                <a:solidFill>
                  <a:srgbClr val="FF0000"/>
                </a:solidFill>
                <a:latin typeface="Times New Roman" panose="02020603050405020304" pitchFamily="18" charset="0"/>
                <a:cs typeface="Times New Roman" panose="02020603050405020304" pitchFamily="18" charset="0"/>
              </a:rPr>
              <a:t>Décrire précisément les différentes activités rattachés à cet évènement. Le détail apporté doit permettre de s’assurer de son éligibilité</a:t>
            </a:r>
            <a:r>
              <a:rPr lang="fr-FR" sz="900" b="1" dirty="0" smtClean="0">
                <a:solidFill>
                  <a:srgbClr val="FF0000"/>
                </a:solidFill>
                <a:latin typeface="Times New Roman" panose="02020603050405020304" pitchFamily="18" charset="0"/>
                <a:cs typeface="Times New Roman" panose="02020603050405020304" pitchFamily="18" charset="0"/>
              </a:rPr>
              <a:t>.</a:t>
            </a:r>
            <a:endParaRPr lang="fr-FR" sz="9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7016807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1"/>
          </p:nvPr>
        </p:nvSpPr>
        <p:spPr/>
        <p:txBody>
          <a:bodyPr/>
          <a:lstStyle/>
          <a:p>
            <a:pPr>
              <a:defRPr/>
            </a:pPr>
            <a:fld id="{C82B654E-E62E-4284-9D83-B7A2BB37330F}" type="slidenum">
              <a:rPr lang="fr-BE" smtClean="0"/>
              <a:pPr>
                <a:defRPr/>
              </a:pPr>
              <a:t>19</a:t>
            </a:fld>
            <a:endParaRPr lang="fr-BE"/>
          </a:p>
        </p:txBody>
      </p:sp>
      <p:pic>
        <p:nvPicPr>
          <p:cNvPr id="5" name="Image 4"/>
          <p:cNvPicPr>
            <a:picLocks noChangeAspect="1"/>
          </p:cNvPicPr>
          <p:nvPr/>
        </p:nvPicPr>
        <p:blipFill>
          <a:blip r:embed="rId2"/>
          <a:stretch>
            <a:fillRect/>
          </a:stretch>
        </p:blipFill>
        <p:spPr>
          <a:xfrm>
            <a:off x="397365" y="755802"/>
            <a:ext cx="7069038" cy="2564406"/>
          </a:xfrm>
          <a:prstGeom prst="rect">
            <a:avLst/>
          </a:prstGeom>
        </p:spPr>
      </p:pic>
      <p:sp>
        <p:nvSpPr>
          <p:cNvPr id="7" name="Rectangle 6"/>
          <p:cNvSpPr/>
          <p:nvPr/>
        </p:nvSpPr>
        <p:spPr>
          <a:xfrm>
            <a:off x="251520" y="75585"/>
            <a:ext cx="8436210" cy="646331"/>
          </a:xfrm>
          <a:prstGeom prst="rect">
            <a:avLst/>
          </a:prstGeom>
        </p:spPr>
        <p:txBody>
          <a:bodyPr wrap="square">
            <a:spAutoFit/>
          </a:bodyPr>
          <a:lstStyle/>
          <a:p>
            <a:pPr algn="ctr">
              <a:defRPr/>
            </a:pPr>
            <a:r>
              <a:rPr lang="fr-FR" b="1" cap="small" dirty="0">
                <a:solidFill>
                  <a:schemeClr val="accent1"/>
                </a:solidFill>
                <a:latin typeface="+mn-lt"/>
                <a:cs typeface="+mn-cs"/>
              </a:rPr>
              <a:t>d. SOUFFLET DESCRIPTION - éléments spécifiques à chaque type d’évènements</a:t>
            </a:r>
          </a:p>
        </p:txBody>
      </p:sp>
      <p:cxnSp>
        <p:nvCxnSpPr>
          <p:cNvPr id="10" name="Connecteur droit 9"/>
          <p:cNvCxnSpPr/>
          <p:nvPr/>
        </p:nvCxnSpPr>
        <p:spPr>
          <a:xfrm>
            <a:off x="101237" y="4844118"/>
            <a:ext cx="8853207" cy="0"/>
          </a:xfrm>
          <a:prstGeom prst="line">
            <a:avLst/>
          </a:prstGeom>
          <a:ln w="38100">
            <a:prstDash val="lgDash"/>
          </a:ln>
        </p:spPr>
        <p:style>
          <a:lnRef idx="1">
            <a:schemeClr val="accent1"/>
          </a:lnRef>
          <a:fillRef idx="0">
            <a:schemeClr val="accent1"/>
          </a:fillRef>
          <a:effectRef idx="0">
            <a:schemeClr val="accent1"/>
          </a:effectRef>
          <a:fontRef idx="minor">
            <a:schemeClr val="tx1"/>
          </a:fontRef>
        </p:style>
      </p:cxnSp>
      <p:sp>
        <p:nvSpPr>
          <p:cNvPr id="25" name="ZoneTexte 24"/>
          <p:cNvSpPr txBox="1"/>
          <p:nvPr/>
        </p:nvSpPr>
        <p:spPr>
          <a:xfrm>
            <a:off x="1979712" y="2492895"/>
            <a:ext cx="1800000" cy="360000"/>
          </a:xfrm>
          <a:prstGeom prst="rect">
            <a:avLst/>
          </a:prstGeom>
          <a:solidFill>
            <a:srgbClr val="E4F1F1"/>
          </a:solidFill>
          <a:ln w="6350">
            <a:solidFill>
              <a:schemeClr val="bg2"/>
            </a:solidFill>
          </a:ln>
        </p:spPr>
        <p:style>
          <a:lnRef idx="2">
            <a:schemeClr val="accent4"/>
          </a:lnRef>
          <a:fillRef idx="1">
            <a:schemeClr val="lt1"/>
          </a:fillRef>
          <a:effectRef idx="0">
            <a:schemeClr val="accent4"/>
          </a:effectRef>
          <a:fontRef idx="minor">
            <a:schemeClr val="dk1"/>
          </a:fontRef>
        </p:style>
        <p:txBody>
          <a:bodyPr wrap="square" rtlCol="0">
            <a:spAutoFit/>
          </a:bodyPr>
          <a:lstStyle/>
          <a:p>
            <a:r>
              <a:rPr lang="fr-FR" sz="700" dirty="0" smtClean="0">
                <a:solidFill>
                  <a:schemeClr val="tx1"/>
                </a:solidFill>
                <a:latin typeface="Times New Roman" panose="02020603050405020304" pitchFamily="18" charset="0"/>
                <a:cs typeface="Times New Roman" panose="02020603050405020304" pitchFamily="18" charset="0"/>
              </a:rPr>
              <a:t>Du 10 </a:t>
            </a:r>
            <a:r>
              <a:rPr lang="fr-FR" sz="700" dirty="0">
                <a:solidFill>
                  <a:schemeClr val="tx1"/>
                </a:solidFill>
                <a:latin typeface="Times New Roman" panose="02020603050405020304" pitchFamily="18" charset="0"/>
                <a:cs typeface="Times New Roman" panose="02020603050405020304" pitchFamily="18" charset="0"/>
              </a:rPr>
              <a:t>mars au 16 </a:t>
            </a:r>
            <a:r>
              <a:rPr lang="fr-FR" sz="700" dirty="0" smtClean="0">
                <a:solidFill>
                  <a:schemeClr val="tx1"/>
                </a:solidFill>
                <a:latin typeface="Times New Roman" panose="02020603050405020304" pitchFamily="18" charset="0"/>
                <a:cs typeface="Times New Roman" panose="02020603050405020304" pitchFamily="18" charset="0"/>
              </a:rPr>
              <a:t>mars 2019</a:t>
            </a:r>
          </a:p>
          <a:p>
            <a:endParaRPr lang="fr-FR" sz="700" dirty="0">
              <a:solidFill>
                <a:schemeClr val="tx1"/>
              </a:solidFill>
              <a:latin typeface="Times New Roman" panose="02020603050405020304" pitchFamily="18" charset="0"/>
              <a:cs typeface="Times New Roman" panose="02020603050405020304" pitchFamily="18" charset="0"/>
            </a:endParaRPr>
          </a:p>
        </p:txBody>
      </p:sp>
      <p:sp>
        <p:nvSpPr>
          <p:cNvPr id="26" name="ZoneTexte 25"/>
          <p:cNvSpPr txBox="1"/>
          <p:nvPr/>
        </p:nvSpPr>
        <p:spPr>
          <a:xfrm>
            <a:off x="5149575" y="1285094"/>
            <a:ext cx="3812647" cy="1015663"/>
          </a:xfrm>
          <a:prstGeom prst="rect">
            <a:avLst/>
          </a:prstGeom>
          <a:ln w="28575">
            <a:solidFill>
              <a:srgbClr val="FF0000"/>
            </a:solidFill>
          </a:ln>
        </p:spPr>
        <p:style>
          <a:lnRef idx="2">
            <a:schemeClr val="dk1"/>
          </a:lnRef>
          <a:fillRef idx="1">
            <a:schemeClr val="lt1"/>
          </a:fillRef>
          <a:effectRef idx="0">
            <a:schemeClr val="dk1"/>
          </a:effectRef>
          <a:fontRef idx="minor">
            <a:schemeClr val="dk1"/>
          </a:fontRef>
        </p:style>
        <p:txBody>
          <a:bodyPr wrap="square" rtlCol="0">
            <a:spAutoFit/>
          </a:bodyPr>
          <a:lstStyle/>
          <a:p>
            <a:pPr eaLnBrk="0" hangingPunct="0">
              <a:buBlip>
                <a:blip r:embed="rId3"/>
              </a:buBlip>
            </a:pPr>
            <a:r>
              <a:rPr lang="fr-FR" sz="1000" b="1" dirty="0">
                <a:solidFill>
                  <a:srgbClr val="FF0000"/>
                </a:solidFill>
                <a:latin typeface="Times New Roman" pitchFamily="18" charset="0"/>
                <a:ea typeface="Calibri" pitchFamily="34" charset="0"/>
                <a:cs typeface="Times New Roman" pitchFamily="18" charset="0"/>
              </a:rPr>
              <a:t>Seuls les salons ou manifestation d'envergure internationale doivent figurer dans cet évènement. </a:t>
            </a:r>
            <a:r>
              <a:rPr lang="fr-FR" sz="1000" b="1" dirty="0" smtClean="0">
                <a:solidFill>
                  <a:srgbClr val="FF0000"/>
                </a:solidFill>
                <a:latin typeface="Times New Roman" pitchFamily="18" charset="0"/>
                <a:ea typeface="Calibri" pitchFamily="34" charset="0"/>
                <a:cs typeface="Times New Roman" pitchFamily="18" charset="0"/>
              </a:rPr>
              <a:t>Exemple : </a:t>
            </a:r>
            <a:r>
              <a:rPr lang="fr-FR" sz="1000" b="1" dirty="0" err="1" smtClean="0">
                <a:solidFill>
                  <a:srgbClr val="FF0000"/>
                </a:solidFill>
                <a:latin typeface="Times New Roman" pitchFamily="18" charset="0"/>
                <a:ea typeface="Calibri" pitchFamily="34" charset="0"/>
                <a:cs typeface="Times New Roman" pitchFamily="18" charset="0"/>
              </a:rPr>
              <a:t>Vinexpo</a:t>
            </a:r>
            <a:r>
              <a:rPr lang="fr-FR" sz="1000" b="1" dirty="0" smtClean="0">
                <a:solidFill>
                  <a:srgbClr val="FF0000"/>
                </a:solidFill>
                <a:latin typeface="Times New Roman" pitchFamily="18" charset="0"/>
                <a:ea typeface="Calibri" pitchFamily="34" charset="0"/>
                <a:cs typeface="Times New Roman" pitchFamily="18" charset="0"/>
              </a:rPr>
              <a:t> Hong Kong, </a:t>
            </a:r>
            <a:r>
              <a:rPr lang="fr-FR" sz="1000" b="1" dirty="0" err="1" smtClean="0">
                <a:solidFill>
                  <a:srgbClr val="FF0000"/>
                </a:solidFill>
                <a:latin typeface="Times New Roman" pitchFamily="18" charset="0"/>
                <a:ea typeface="Calibri" pitchFamily="34" charset="0"/>
                <a:cs typeface="Times New Roman" pitchFamily="18" charset="0"/>
              </a:rPr>
              <a:t>Vinexpo</a:t>
            </a:r>
            <a:r>
              <a:rPr lang="fr-FR" sz="1000" b="1" dirty="0" smtClean="0">
                <a:solidFill>
                  <a:srgbClr val="FF0000"/>
                </a:solidFill>
                <a:latin typeface="Times New Roman" pitchFamily="18" charset="0"/>
                <a:ea typeface="Calibri" pitchFamily="34" charset="0"/>
                <a:cs typeface="Times New Roman" pitchFamily="18" charset="0"/>
              </a:rPr>
              <a:t> NYC, etc.  </a:t>
            </a:r>
          </a:p>
          <a:p>
            <a:pPr eaLnBrk="0" hangingPunct="0">
              <a:buBlip>
                <a:blip r:embed="rId3"/>
              </a:buBlip>
            </a:pPr>
            <a:r>
              <a:rPr lang="fr-FR" sz="1000" b="1" dirty="0" smtClean="0">
                <a:solidFill>
                  <a:srgbClr val="FF0000"/>
                </a:solidFill>
                <a:latin typeface="Times New Roman" pitchFamily="18" charset="0"/>
                <a:ea typeface="Calibri" pitchFamily="34" charset="0"/>
                <a:cs typeface="Times New Roman" pitchFamily="18" charset="0"/>
              </a:rPr>
              <a:t>Les mini salons, les manifestations locales, régionales ou nationales doivent être déclarés dans l'évènement "Dégustation".</a:t>
            </a:r>
          </a:p>
          <a:p>
            <a:pPr eaLnBrk="0" hangingPunct="0">
              <a:buBlip>
                <a:blip r:embed="rId3"/>
              </a:buBlip>
            </a:pPr>
            <a:r>
              <a:rPr lang="fr-FR" sz="1000" b="1" dirty="0" smtClean="0">
                <a:solidFill>
                  <a:srgbClr val="FF0000"/>
                </a:solidFill>
                <a:latin typeface="Times New Roman" pitchFamily="18" charset="0"/>
                <a:ea typeface="Calibri" pitchFamily="34" charset="0"/>
                <a:cs typeface="Times New Roman" pitchFamily="18" charset="0"/>
              </a:rPr>
              <a:t>Les </a:t>
            </a:r>
            <a:r>
              <a:rPr lang="fr-FR" sz="1000" b="1" dirty="0">
                <a:solidFill>
                  <a:srgbClr val="FF0000"/>
                </a:solidFill>
                <a:latin typeface="Times New Roman" pitchFamily="18" charset="0"/>
                <a:ea typeface="Calibri" pitchFamily="34" charset="0"/>
                <a:cs typeface="Times New Roman" pitchFamily="18" charset="0"/>
              </a:rPr>
              <a:t>simples visites sur des salons ne sont pas éligibles.</a:t>
            </a:r>
            <a:endParaRPr lang="fr-FR" sz="900" dirty="0">
              <a:solidFill>
                <a:srgbClr val="FF0000"/>
              </a:solidFill>
            </a:endParaRPr>
          </a:p>
        </p:txBody>
      </p:sp>
      <p:cxnSp>
        <p:nvCxnSpPr>
          <p:cNvPr id="27" name="Connecteur droit avec flèche 26"/>
          <p:cNvCxnSpPr/>
          <p:nvPr/>
        </p:nvCxnSpPr>
        <p:spPr>
          <a:xfrm flipH="1" flipV="1">
            <a:off x="3707904" y="1015066"/>
            <a:ext cx="1441671" cy="499182"/>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29" name="ZoneTexte 28"/>
          <p:cNvSpPr txBox="1"/>
          <p:nvPr/>
        </p:nvSpPr>
        <p:spPr>
          <a:xfrm>
            <a:off x="1985214" y="1874122"/>
            <a:ext cx="1819733" cy="360000"/>
          </a:xfrm>
          <a:prstGeom prst="rect">
            <a:avLst/>
          </a:prstGeom>
          <a:solidFill>
            <a:srgbClr val="E4F1F1"/>
          </a:solidFill>
          <a:ln w="6350">
            <a:solidFill>
              <a:schemeClr val="bg2"/>
            </a:solidFill>
          </a:ln>
        </p:spPr>
        <p:style>
          <a:lnRef idx="2">
            <a:schemeClr val="accent4"/>
          </a:lnRef>
          <a:fillRef idx="1">
            <a:schemeClr val="lt1"/>
          </a:fillRef>
          <a:effectRef idx="0">
            <a:schemeClr val="accent4"/>
          </a:effectRef>
          <a:fontRef idx="minor">
            <a:schemeClr val="dk1"/>
          </a:fontRef>
        </p:style>
        <p:txBody>
          <a:bodyPr wrap="square" rtlCol="0">
            <a:spAutoFit/>
          </a:bodyPr>
          <a:lstStyle/>
          <a:p>
            <a:r>
              <a:rPr lang="fr-FR" sz="900" b="1" dirty="0" smtClean="0">
                <a:solidFill>
                  <a:schemeClr val="bg2">
                    <a:lumMod val="75000"/>
                  </a:schemeClr>
                </a:solidFill>
                <a:latin typeface="Times New Roman" panose="02020603050405020304" pitchFamily="18" charset="0"/>
                <a:cs typeface="Times New Roman" panose="02020603050405020304" pitchFamily="18" charset="0"/>
              </a:rPr>
              <a:t>VINEXPO Hong Kong</a:t>
            </a:r>
            <a:endParaRPr lang="fr-FR" sz="1000" dirty="0">
              <a:solidFill>
                <a:schemeClr val="bg2">
                  <a:lumMod val="75000"/>
                </a:schemeClr>
              </a:solidFill>
              <a:latin typeface="Times New Roman" panose="02020603050405020304" pitchFamily="18" charset="0"/>
              <a:cs typeface="Times New Roman" panose="02020603050405020304" pitchFamily="18" charset="0"/>
            </a:endParaRPr>
          </a:p>
        </p:txBody>
      </p:sp>
      <p:sp>
        <p:nvSpPr>
          <p:cNvPr id="30" name="ZoneTexte 29"/>
          <p:cNvSpPr txBox="1"/>
          <p:nvPr/>
        </p:nvSpPr>
        <p:spPr>
          <a:xfrm>
            <a:off x="1954439" y="2252153"/>
            <a:ext cx="360040" cy="307777"/>
          </a:xfrm>
          <a:prstGeom prst="rect">
            <a:avLst/>
          </a:prstGeom>
          <a:noFill/>
          <a:ln w="6350">
            <a:noFill/>
          </a:ln>
        </p:spPr>
        <p:style>
          <a:lnRef idx="2">
            <a:schemeClr val="accent4"/>
          </a:lnRef>
          <a:fillRef idx="1">
            <a:schemeClr val="lt1"/>
          </a:fillRef>
          <a:effectRef idx="0">
            <a:schemeClr val="accent4"/>
          </a:effectRef>
          <a:fontRef idx="minor">
            <a:schemeClr val="dk1"/>
          </a:fontRef>
        </p:style>
        <p:txBody>
          <a:bodyPr wrap="square" rtlCol="0">
            <a:spAutoFit/>
          </a:bodyPr>
          <a:lstStyle/>
          <a:p>
            <a:r>
              <a:rPr lang="fr-FR" sz="700" dirty="0" smtClean="0">
                <a:solidFill>
                  <a:schemeClr val="tx1"/>
                </a:solidFill>
                <a:latin typeface="Times New Roman" panose="02020603050405020304" pitchFamily="18" charset="0"/>
                <a:cs typeface="Times New Roman" panose="02020603050405020304" pitchFamily="18" charset="0"/>
              </a:rPr>
              <a:t>1</a:t>
            </a:r>
          </a:p>
          <a:p>
            <a:endParaRPr lang="fr-FR" sz="700" dirty="0">
              <a:solidFill>
                <a:schemeClr val="tx1"/>
              </a:solidFill>
              <a:latin typeface="Times New Roman" panose="02020603050405020304" pitchFamily="18" charset="0"/>
              <a:cs typeface="Times New Roman" panose="02020603050405020304" pitchFamily="18" charset="0"/>
            </a:endParaRPr>
          </a:p>
        </p:txBody>
      </p:sp>
      <p:sp>
        <p:nvSpPr>
          <p:cNvPr id="19" name="Ellipse 18"/>
          <p:cNvSpPr/>
          <p:nvPr/>
        </p:nvSpPr>
        <p:spPr>
          <a:xfrm>
            <a:off x="101237" y="1440137"/>
            <a:ext cx="219738"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1</a:t>
            </a:r>
            <a:endParaRPr lang="fr-FR" dirty="0"/>
          </a:p>
        </p:txBody>
      </p:sp>
      <p:sp>
        <p:nvSpPr>
          <p:cNvPr id="20" name="Ellipse 19"/>
          <p:cNvSpPr/>
          <p:nvPr/>
        </p:nvSpPr>
        <p:spPr>
          <a:xfrm>
            <a:off x="52796" y="95747"/>
            <a:ext cx="288032" cy="28327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1</a:t>
            </a:r>
            <a:endParaRPr lang="fr-FR" dirty="0"/>
          </a:p>
        </p:txBody>
      </p:sp>
      <p:sp>
        <p:nvSpPr>
          <p:cNvPr id="23" name="Rectangle 22"/>
          <p:cNvSpPr/>
          <p:nvPr/>
        </p:nvSpPr>
        <p:spPr>
          <a:xfrm>
            <a:off x="320975" y="799963"/>
            <a:ext cx="3818977" cy="25277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8" name="Ellipse 27"/>
          <p:cNvSpPr/>
          <p:nvPr/>
        </p:nvSpPr>
        <p:spPr>
          <a:xfrm>
            <a:off x="251519" y="1707918"/>
            <a:ext cx="3888433" cy="558137"/>
          </a:xfrm>
          <a:prstGeom prst="ellipse">
            <a:avLst/>
          </a:prstGeom>
          <a:no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Tree>
    <p:extLst>
      <p:ext uri="{BB962C8B-B14F-4D97-AF65-F5344CB8AC3E}">
        <p14:creationId xmlns:p14="http://schemas.microsoft.com/office/powerpoint/2010/main" val="259002124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Espace réservé du contenu 2"/>
          <p:cNvSpPr>
            <a:spLocks noGrp="1"/>
          </p:cNvSpPr>
          <p:nvPr>
            <p:ph sz="quarter" idx="1"/>
          </p:nvPr>
        </p:nvSpPr>
        <p:spPr>
          <a:xfrm>
            <a:off x="251520" y="188913"/>
            <a:ext cx="8352928" cy="6768479"/>
          </a:xfrm>
        </p:spPr>
        <p:txBody>
          <a:bodyPr/>
          <a:lstStyle/>
          <a:p>
            <a:pPr eaLnBrk="1" hangingPunct="1">
              <a:buFont typeface="Wingdings" pitchFamily="2" charset="2"/>
              <a:buNone/>
            </a:pPr>
            <a:endParaRPr lang="fr-FR" sz="1600" dirty="0" smtClean="0">
              <a:latin typeface="Times New Roman" pitchFamily="18" charset="0"/>
              <a:cs typeface="Times New Roman" pitchFamily="18" charset="0"/>
            </a:endParaRPr>
          </a:p>
          <a:p>
            <a:pPr eaLnBrk="1" hangingPunct="1">
              <a:buFont typeface="Wingdings" pitchFamily="2" charset="2"/>
              <a:buNone/>
            </a:pPr>
            <a:endParaRPr lang="fr-FR" sz="1600" dirty="0" smtClean="0">
              <a:latin typeface="Times New Roman" pitchFamily="18" charset="0"/>
              <a:cs typeface="Times New Roman" pitchFamily="18" charset="0"/>
            </a:endParaRPr>
          </a:p>
          <a:p>
            <a:pPr eaLnBrk="1" hangingPunct="1">
              <a:buFont typeface="Wingdings" pitchFamily="2" charset="2"/>
              <a:buNone/>
            </a:pPr>
            <a:endParaRPr lang="fr-FR" sz="1600" dirty="0" smtClean="0">
              <a:latin typeface="Times New Roman" pitchFamily="18" charset="0"/>
              <a:cs typeface="Times New Roman" pitchFamily="18" charset="0"/>
            </a:endParaRPr>
          </a:p>
          <a:p>
            <a:pPr algn="just" eaLnBrk="1" hangingPunct="1">
              <a:buFont typeface="Wingdings" pitchFamily="2" charset="2"/>
              <a:buNone/>
            </a:pPr>
            <a:endParaRPr lang="fr-FR" sz="2000" dirty="0" smtClean="0">
              <a:latin typeface="Times New Roman" pitchFamily="18" charset="0"/>
              <a:cs typeface="Times New Roman" pitchFamily="18" charset="0"/>
            </a:endParaRPr>
          </a:p>
          <a:p>
            <a:pPr algn="just" eaLnBrk="1" hangingPunct="1">
              <a:buFont typeface="Wingdings" pitchFamily="2" charset="2"/>
              <a:buNone/>
            </a:pPr>
            <a:r>
              <a:rPr lang="fr-FR" sz="2000" dirty="0" smtClean="0">
                <a:latin typeface="Times New Roman" pitchFamily="18" charset="0"/>
                <a:cs typeface="Times New Roman" pitchFamily="18" charset="0"/>
              </a:rPr>
              <a:t>Dans le cadre de l’appel à projets, ce </a:t>
            </a:r>
            <a:r>
              <a:rPr lang="fr-FR" sz="2000" b="1" dirty="0" smtClean="0">
                <a:latin typeface="Times New Roman" pitchFamily="18" charset="0"/>
                <a:cs typeface="Times New Roman" pitchFamily="18" charset="0"/>
              </a:rPr>
              <a:t>E-service est le passage obligatoire </a:t>
            </a:r>
            <a:r>
              <a:rPr lang="fr-FR" sz="2000" dirty="0" smtClean="0">
                <a:latin typeface="Times New Roman" pitchFamily="18" charset="0"/>
                <a:cs typeface="Times New Roman" pitchFamily="18" charset="0"/>
              </a:rPr>
              <a:t>pour :</a:t>
            </a:r>
          </a:p>
          <a:p>
            <a:pPr algn="just" eaLnBrk="1" hangingPunct="1">
              <a:buFont typeface="Wingdings" pitchFamily="2" charset="2"/>
              <a:buBlip>
                <a:blip r:embed="rId2"/>
              </a:buBlip>
            </a:pPr>
            <a:r>
              <a:rPr lang="fr-FR" sz="2000" b="1" dirty="0" smtClean="0">
                <a:latin typeface="Times New Roman" pitchFamily="18" charset="0"/>
                <a:cs typeface="Times New Roman" pitchFamily="18" charset="0"/>
              </a:rPr>
              <a:t>Déposer</a:t>
            </a:r>
            <a:r>
              <a:rPr lang="fr-FR" sz="2000" dirty="0" smtClean="0">
                <a:latin typeface="Times New Roman" pitchFamily="18" charset="0"/>
                <a:cs typeface="Times New Roman" pitchFamily="18" charset="0"/>
              </a:rPr>
              <a:t> </a:t>
            </a:r>
            <a:r>
              <a:rPr lang="fr-FR" sz="2000" b="1" dirty="0" smtClean="0">
                <a:latin typeface="Times New Roman" pitchFamily="18" charset="0"/>
                <a:cs typeface="Times New Roman" pitchFamily="18" charset="0"/>
              </a:rPr>
              <a:t>en ligne </a:t>
            </a:r>
            <a:r>
              <a:rPr lang="fr-FR" sz="2000" dirty="0" smtClean="0">
                <a:latin typeface="Times New Roman" pitchFamily="18" charset="0"/>
                <a:cs typeface="Times New Roman" pitchFamily="18" charset="0"/>
              </a:rPr>
              <a:t>votre candidature à l’appel à projets,</a:t>
            </a:r>
          </a:p>
          <a:p>
            <a:pPr algn="just" eaLnBrk="1" hangingPunct="1">
              <a:buFont typeface="Wingdings" pitchFamily="2" charset="2"/>
              <a:buBlip>
                <a:blip r:embed="rId2"/>
              </a:buBlip>
            </a:pPr>
            <a:r>
              <a:rPr lang="fr-FR" sz="2000" b="1" dirty="0" smtClean="0">
                <a:latin typeface="Times New Roman" pitchFamily="18" charset="0"/>
                <a:cs typeface="Times New Roman" pitchFamily="18" charset="0"/>
              </a:rPr>
              <a:t>Télécharger les pièces constitutives </a:t>
            </a:r>
            <a:r>
              <a:rPr lang="fr-FR" sz="2000" dirty="0" smtClean="0">
                <a:latin typeface="Times New Roman" pitchFamily="18" charset="0"/>
                <a:cs typeface="Times New Roman" pitchFamily="18" charset="0"/>
              </a:rPr>
              <a:t>de votre dossier dans le cadre de l’appel à projets</a:t>
            </a:r>
          </a:p>
          <a:p>
            <a:pPr algn="just" eaLnBrk="1" hangingPunct="1">
              <a:buFont typeface="Wingdings" pitchFamily="2" charset="2"/>
              <a:buBlip>
                <a:blip r:embed="rId2"/>
              </a:buBlip>
            </a:pPr>
            <a:r>
              <a:rPr lang="fr-FR" sz="2000" b="1" dirty="0" smtClean="0">
                <a:latin typeface="Times New Roman" pitchFamily="18" charset="0"/>
                <a:cs typeface="Times New Roman" pitchFamily="18" charset="0"/>
              </a:rPr>
              <a:t>Modifier ou apporter des éléments complémentaires </a:t>
            </a:r>
            <a:r>
              <a:rPr lang="fr-FR" sz="2000" dirty="0" smtClean="0">
                <a:latin typeface="Times New Roman" pitchFamily="18" charset="0"/>
                <a:cs typeface="Times New Roman" pitchFamily="18" charset="0"/>
              </a:rPr>
              <a:t>à votre demande jusqu’à la date de clôture de l’AAP</a:t>
            </a:r>
          </a:p>
          <a:p>
            <a:pPr algn="just" eaLnBrk="1" hangingPunct="1">
              <a:buFont typeface="Wingdings" pitchFamily="2" charset="2"/>
              <a:buBlip>
                <a:blip r:embed="rId2"/>
              </a:buBlip>
            </a:pPr>
            <a:r>
              <a:rPr lang="fr-FR" sz="2000" b="1" dirty="0" smtClean="0">
                <a:latin typeface="Times New Roman" pitchFamily="18" charset="0"/>
                <a:cs typeface="Times New Roman" pitchFamily="18" charset="0"/>
              </a:rPr>
              <a:t>Consulter vos demandes </a:t>
            </a:r>
            <a:r>
              <a:rPr lang="fr-FR" sz="2000" dirty="0" smtClean="0">
                <a:latin typeface="Times New Roman" pitchFamily="18" charset="0"/>
                <a:cs typeface="Times New Roman" pitchFamily="18" charset="0"/>
              </a:rPr>
              <a:t>et les notifications adressées par FranceAgrimer</a:t>
            </a:r>
            <a:br>
              <a:rPr lang="fr-FR" sz="2000" dirty="0" smtClean="0">
                <a:latin typeface="Times New Roman" pitchFamily="18" charset="0"/>
                <a:cs typeface="Times New Roman" pitchFamily="18" charset="0"/>
              </a:rPr>
            </a:br>
            <a:endParaRPr lang="fr-FR" sz="2000" dirty="0" smtClean="0">
              <a:latin typeface="Times New Roman" pitchFamily="18" charset="0"/>
              <a:cs typeface="Times New Roman" pitchFamily="18" charset="0"/>
            </a:endParaRPr>
          </a:p>
          <a:p>
            <a:pPr marL="0" indent="0" algn="just" eaLnBrk="1" hangingPunct="1">
              <a:buNone/>
            </a:pPr>
            <a:r>
              <a:rPr lang="fr-FR" sz="2000" b="1" dirty="0" smtClean="0">
                <a:latin typeface="Times New Roman" pitchFamily="18" charset="0"/>
                <a:cs typeface="Times New Roman" pitchFamily="18" charset="0"/>
              </a:rPr>
              <a:t>NB</a:t>
            </a:r>
            <a:r>
              <a:rPr lang="fr-FR" sz="2000" b="1" dirty="0">
                <a:latin typeface="Times New Roman" pitchFamily="18" charset="0"/>
                <a:cs typeface="Times New Roman" pitchFamily="18" charset="0"/>
              </a:rPr>
              <a:t>: </a:t>
            </a:r>
            <a:r>
              <a:rPr lang="fr-FR" sz="1600" dirty="0">
                <a:latin typeface="Times New Roman" pitchFamily="18" charset="0"/>
                <a:cs typeface="Times New Roman" pitchFamily="18" charset="0"/>
              </a:rPr>
              <a:t>Vous êtes invités à prendre connaissance de la </a:t>
            </a:r>
            <a:r>
              <a:rPr lang="fr-FR" sz="1600" dirty="0" smtClean="0">
                <a:latin typeface="Times New Roman" pitchFamily="18" charset="0"/>
                <a:cs typeface="Times New Roman" pitchFamily="18" charset="0"/>
              </a:rPr>
              <a:t>réglementation </a:t>
            </a:r>
            <a:r>
              <a:rPr lang="fr-FR" sz="1600" dirty="0">
                <a:latin typeface="Times New Roman" pitchFamily="18" charset="0"/>
                <a:cs typeface="Times New Roman" pitchFamily="18" charset="0"/>
              </a:rPr>
              <a:t>relative au dispositif : </a:t>
            </a:r>
            <a:r>
              <a:rPr lang="fr-FR" sz="1600" b="1" dirty="0" smtClean="0">
                <a:solidFill>
                  <a:srgbClr val="6600FF"/>
                </a:solidFill>
                <a:latin typeface="Times New Roman" pitchFamily="18" charset="0"/>
                <a:cs typeface="Times New Roman" pitchFamily="18" charset="0"/>
                <a:hlinkClick r:id="rId3"/>
              </a:rPr>
              <a:t>http</a:t>
            </a:r>
            <a:r>
              <a:rPr lang="fr-FR" sz="1600" b="1" dirty="0">
                <a:solidFill>
                  <a:srgbClr val="6600FF"/>
                </a:solidFill>
                <a:latin typeface="Times New Roman" pitchFamily="18" charset="0"/>
                <a:cs typeface="Times New Roman" pitchFamily="18" charset="0"/>
                <a:hlinkClick r:id="rId3"/>
              </a:rPr>
              <a:t>://</a:t>
            </a:r>
            <a:r>
              <a:rPr lang="fr-FR" sz="1600" b="1" dirty="0" smtClean="0">
                <a:solidFill>
                  <a:srgbClr val="6600FF"/>
                </a:solidFill>
                <a:latin typeface="Times New Roman" pitchFamily="18" charset="0"/>
                <a:cs typeface="Times New Roman" pitchFamily="18" charset="0"/>
                <a:hlinkClick r:id="rId3"/>
              </a:rPr>
              <a:t>www.franceagrimer.fr/filiere-vin-et-cidriculture/Vin/Aides/Promotion/Promotion-des-vins-dans-les-pays-tiers-Programmation-2019-2023-Appel-a-projets-de-octobre-2018</a:t>
            </a:r>
            <a:r>
              <a:rPr lang="fr-FR" sz="1600" b="1" dirty="0" smtClean="0">
                <a:solidFill>
                  <a:srgbClr val="6600FF"/>
                </a:solidFill>
                <a:latin typeface="Times New Roman" pitchFamily="18" charset="0"/>
                <a:cs typeface="Times New Roman" pitchFamily="18" charset="0"/>
              </a:rPr>
              <a:t> </a:t>
            </a:r>
          </a:p>
          <a:p>
            <a:pPr marL="0" indent="0" algn="just" eaLnBrk="1" hangingPunct="1">
              <a:buNone/>
            </a:pPr>
            <a:r>
              <a:rPr lang="fr-FR" sz="1600" dirty="0" smtClean="0">
                <a:latin typeface="Times New Roman" pitchFamily="18" charset="0"/>
                <a:cs typeface="Times New Roman" pitchFamily="18" charset="0"/>
              </a:rPr>
              <a:t>Et en particulier les </a:t>
            </a:r>
            <a:r>
              <a:rPr lang="fr-FR" sz="1600" b="1" dirty="0" smtClean="0">
                <a:latin typeface="Times New Roman" pitchFamily="18" charset="0"/>
                <a:cs typeface="Times New Roman" pitchFamily="18" charset="0"/>
              </a:rPr>
              <a:t>règles</a:t>
            </a:r>
            <a:r>
              <a:rPr lang="fr-FR" sz="1600" dirty="0" smtClean="0">
                <a:latin typeface="Times New Roman" pitchFamily="18" charset="0"/>
                <a:cs typeface="Times New Roman" pitchFamily="18" charset="0"/>
              </a:rPr>
              <a:t> et </a:t>
            </a:r>
            <a:r>
              <a:rPr lang="fr-FR" sz="1600" b="1" dirty="0" smtClean="0">
                <a:latin typeface="Times New Roman" pitchFamily="18" charset="0"/>
                <a:cs typeface="Times New Roman" pitchFamily="18" charset="0"/>
              </a:rPr>
              <a:t>procédures</a:t>
            </a:r>
            <a:r>
              <a:rPr lang="fr-FR" sz="1600" dirty="0" smtClean="0">
                <a:latin typeface="Times New Roman" pitchFamily="18" charset="0"/>
                <a:cs typeface="Times New Roman" pitchFamily="18" charset="0"/>
              </a:rPr>
              <a:t> précitées dans la </a:t>
            </a:r>
            <a:r>
              <a:rPr lang="fr-FR" sz="1600" b="1" dirty="0" smtClean="0">
                <a:latin typeface="Times New Roman" pitchFamily="18" charset="0"/>
                <a:cs typeface="Times New Roman" pitchFamily="18" charset="0"/>
              </a:rPr>
              <a:t>décision</a:t>
            </a:r>
            <a:r>
              <a:rPr lang="fr-FR" sz="1600" dirty="0" smtClean="0">
                <a:latin typeface="Times New Roman" pitchFamily="18" charset="0"/>
                <a:cs typeface="Times New Roman" pitchFamily="18" charset="0"/>
              </a:rPr>
              <a:t> INTV/POP/2018-24</a:t>
            </a:r>
          </a:p>
          <a:p>
            <a:pPr marL="0" indent="0" algn="just" eaLnBrk="1" hangingPunct="1">
              <a:buNone/>
            </a:pPr>
            <a:r>
              <a:rPr lang="fr-FR" sz="1600" dirty="0" smtClean="0">
                <a:latin typeface="Times New Roman" pitchFamily="18" charset="0"/>
                <a:cs typeface="Times New Roman" pitchFamily="18" charset="0"/>
              </a:rPr>
              <a:t>de la </a:t>
            </a:r>
            <a:r>
              <a:rPr lang="fr-FR" sz="1600" b="1" dirty="0" smtClean="0">
                <a:latin typeface="Times New Roman" pitchFamily="18" charset="0"/>
                <a:cs typeface="Times New Roman" pitchFamily="18" charset="0"/>
              </a:rPr>
              <a:t>Directrice Générale de </a:t>
            </a:r>
            <a:r>
              <a:rPr lang="fr-FR" sz="1600" b="1" dirty="0" err="1" smtClean="0">
                <a:latin typeface="Times New Roman" pitchFamily="18" charset="0"/>
                <a:cs typeface="Times New Roman" pitchFamily="18" charset="0"/>
              </a:rPr>
              <a:t>FranceAgriMer</a:t>
            </a:r>
            <a:r>
              <a:rPr lang="fr-FR" sz="1600" b="1" dirty="0" smtClean="0">
                <a:latin typeface="Times New Roman" pitchFamily="18" charset="0"/>
                <a:cs typeface="Times New Roman" pitchFamily="18" charset="0"/>
              </a:rPr>
              <a:t>.</a:t>
            </a:r>
          </a:p>
          <a:p>
            <a:pPr marL="0" indent="0" algn="just" eaLnBrk="1" hangingPunct="1">
              <a:buNone/>
            </a:pPr>
            <a:r>
              <a:rPr lang="fr-FR" sz="1600" b="1" dirty="0" smtClean="0">
                <a:latin typeface="Times New Roman" pitchFamily="18" charset="0"/>
                <a:cs typeface="Times New Roman" pitchFamily="18" charset="0"/>
              </a:rPr>
              <a:t>En cas de difficultés techniques, merci de contacter : </a:t>
            </a:r>
            <a:r>
              <a:rPr lang="fr-FR" sz="1600" b="1" dirty="0" smtClean="0">
                <a:latin typeface="Times New Roman" pitchFamily="18" charset="0"/>
                <a:cs typeface="Times New Roman" pitchFamily="18" charset="0"/>
                <a:hlinkClick r:id="rId4"/>
              </a:rPr>
              <a:t>viti-promotion@franceagrimer.fr</a:t>
            </a:r>
            <a:r>
              <a:rPr lang="fr-FR" sz="1600" b="1" dirty="0" smtClean="0">
                <a:latin typeface="Times New Roman" pitchFamily="18" charset="0"/>
                <a:cs typeface="Times New Roman" pitchFamily="18" charset="0"/>
              </a:rPr>
              <a:t> ou le service d’assistance au : 01 73 30 25 00 </a:t>
            </a:r>
          </a:p>
          <a:p>
            <a:pPr marL="0" indent="0" algn="just" eaLnBrk="1" hangingPunct="1">
              <a:buNone/>
            </a:pPr>
            <a:endParaRPr lang="fr-FR" sz="2000" dirty="0" smtClean="0">
              <a:latin typeface="Times New Roman" pitchFamily="18" charset="0"/>
              <a:cs typeface="Times New Roman" pitchFamily="18" charset="0"/>
            </a:endParaRPr>
          </a:p>
        </p:txBody>
      </p:sp>
      <p:sp>
        <p:nvSpPr>
          <p:cNvPr id="5" name="Rectangle 4"/>
          <p:cNvSpPr/>
          <p:nvPr/>
        </p:nvSpPr>
        <p:spPr>
          <a:xfrm>
            <a:off x="539552" y="260648"/>
            <a:ext cx="7776864" cy="830997"/>
          </a:xfrm>
          <a:prstGeom prst="rect">
            <a:avLst/>
          </a:prstGeom>
          <a:noFill/>
        </p:spPr>
        <p:txBody>
          <a:bodyPr>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eaLnBrk="0" hangingPunct="0">
              <a:defRPr/>
            </a:pPr>
            <a:r>
              <a:rPr lang="fr-FR" sz="2400" b="1" cap="small" dirty="0">
                <a:solidFill>
                  <a:schemeClr val="accent1"/>
                </a:solidFill>
                <a:latin typeface="+mn-lt"/>
                <a:cs typeface="+mn-cs"/>
              </a:rPr>
              <a:t>Bienvenue dans  le E-Service </a:t>
            </a:r>
            <a:r>
              <a:rPr lang="fr-FR" sz="2400" b="1" cap="small" dirty="0" err="1">
                <a:solidFill>
                  <a:schemeClr val="accent1"/>
                </a:solidFill>
                <a:latin typeface="+mn-lt"/>
                <a:cs typeface="+mn-cs"/>
              </a:rPr>
              <a:t>Viti</a:t>
            </a:r>
            <a:r>
              <a:rPr lang="fr-FR" sz="2400" b="1" cap="small" dirty="0">
                <a:solidFill>
                  <a:schemeClr val="accent1"/>
                </a:solidFill>
                <a:latin typeface="+mn-lt"/>
                <a:cs typeface="+mn-cs"/>
              </a:rPr>
              <a:t>-promotion sur pays tiers</a:t>
            </a:r>
          </a:p>
        </p:txBody>
      </p:sp>
      <p:sp>
        <p:nvSpPr>
          <p:cNvPr id="4" name="Espace réservé du numéro de diapositive 3"/>
          <p:cNvSpPr>
            <a:spLocks noGrp="1"/>
          </p:cNvSpPr>
          <p:nvPr>
            <p:ph type="sldNum" sz="quarter" idx="11"/>
          </p:nvPr>
        </p:nvSpPr>
        <p:spPr/>
        <p:txBody>
          <a:bodyPr/>
          <a:lstStyle/>
          <a:p>
            <a:pPr>
              <a:defRPr/>
            </a:pPr>
            <a:fld id="{9186F1FD-990C-456D-9E8D-E9D301107D38}" type="slidenum">
              <a:rPr lang="fr-BE" smtClean="0"/>
              <a:pPr>
                <a:defRPr/>
              </a:pPr>
              <a:t>2</a:t>
            </a:fld>
            <a:endParaRPr lang="fr-BE"/>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1"/>
          </p:nvPr>
        </p:nvSpPr>
        <p:spPr>
          <a:xfrm>
            <a:off x="8129588" y="7198246"/>
            <a:ext cx="609600" cy="520700"/>
          </a:xfrm>
        </p:spPr>
        <p:txBody>
          <a:bodyPr/>
          <a:lstStyle/>
          <a:p>
            <a:pPr>
              <a:defRPr/>
            </a:pPr>
            <a:fld id="{C82B654E-E62E-4284-9D83-B7A2BB37330F}" type="slidenum">
              <a:rPr lang="fr-BE" smtClean="0"/>
              <a:pPr>
                <a:defRPr/>
              </a:pPr>
              <a:t>20</a:t>
            </a:fld>
            <a:endParaRPr lang="fr-BE"/>
          </a:p>
        </p:txBody>
      </p:sp>
      <p:pic>
        <p:nvPicPr>
          <p:cNvPr id="5" name="Image 4"/>
          <p:cNvPicPr>
            <a:picLocks noChangeAspect="1"/>
          </p:cNvPicPr>
          <p:nvPr/>
        </p:nvPicPr>
        <p:blipFill>
          <a:blip r:embed="rId2"/>
          <a:stretch>
            <a:fillRect/>
          </a:stretch>
        </p:blipFill>
        <p:spPr>
          <a:xfrm>
            <a:off x="290133" y="908720"/>
            <a:ext cx="6874155" cy="2016224"/>
          </a:xfrm>
          <a:prstGeom prst="rect">
            <a:avLst/>
          </a:prstGeom>
        </p:spPr>
      </p:pic>
      <p:pic>
        <p:nvPicPr>
          <p:cNvPr id="6" name="Image 5"/>
          <p:cNvPicPr>
            <a:picLocks noChangeAspect="1"/>
          </p:cNvPicPr>
          <p:nvPr/>
        </p:nvPicPr>
        <p:blipFill>
          <a:blip r:embed="rId3"/>
          <a:stretch>
            <a:fillRect/>
          </a:stretch>
        </p:blipFill>
        <p:spPr>
          <a:xfrm>
            <a:off x="210276" y="3738967"/>
            <a:ext cx="7710594" cy="2319645"/>
          </a:xfrm>
          <a:prstGeom prst="rect">
            <a:avLst/>
          </a:prstGeom>
        </p:spPr>
      </p:pic>
      <p:cxnSp>
        <p:nvCxnSpPr>
          <p:cNvPr id="7" name="Connecteur droit 6"/>
          <p:cNvCxnSpPr/>
          <p:nvPr/>
        </p:nvCxnSpPr>
        <p:spPr>
          <a:xfrm>
            <a:off x="1619" y="3645897"/>
            <a:ext cx="8853207" cy="0"/>
          </a:xfrm>
          <a:prstGeom prst="line">
            <a:avLst/>
          </a:prstGeom>
          <a:ln w="38100">
            <a:prstDash val="lgDash"/>
          </a:ln>
        </p:spPr>
        <p:style>
          <a:lnRef idx="1">
            <a:schemeClr val="accent1"/>
          </a:lnRef>
          <a:fillRef idx="0">
            <a:schemeClr val="accent1"/>
          </a:fillRef>
          <a:effectRef idx="0">
            <a:schemeClr val="accent1"/>
          </a:effectRef>
          <a:fontRef idx="minor">
            <a:schemeClr val="tx1"/>
          </a:fontRef>
        </p:style>
      </p:cxnSp>
      <p:cxnSp>
        <p:nvCxnSpPr>
          <p:cNvPr id="11" name="Connecteur droit avec flèche 10"/>
          <p:cNvCxnSpPr/>
          <p:nvPr/>
        </p:nvCxnSpPr>
        <p:spPr>
          <a:xfrm flipH="1" flipV="1">
            <a:off x="2267744" y="2773879"/>
            <a:ext cx="1655424" cy="305295"/>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12" name="ZoneTexte 11"/>
          <p:cNvSpPr txBox="1"/>
          <p:nvPr/>
        </p:nvSpPr>
        <p:spPr>
          <a:xfrm>
            <a:off x="4607281" y="2924944"/>
            <a:ext cx="4080449" cy="253916"/>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r>
              <a:rPr lang="fr-FR" sz="1050" dirty="0" smtClean="0">
                <a:solidFill>
                  <a:schemeClr val="tx1"/>
                </a:solidFill>
              </a:rPr>
              <a:t>Ces icônes vous apportent des </a:t>
            </a:r>
            <a:r>
              <a:rPr lang="fr-FR" sz="1050" b="1" dirty="0" smtClean="0">
                <a:solidFill>
                  <a:schemeClr val="tx1"/>
                </a:solidFill>
              </a:rPr>
              <a:t>informations</a:t>
            </a:r>
            <a:r>
              <a:rPr lang="fr-FR" sz="1050" dirty="0" smtClean="0">
                <a:solidFill>
                  <a:schemeClr val="tx1"/>
                </a:solidFill>
              </a:rPr>
              <a:t> sur les attendus</a:t>
            </a:r>
            <a:endParaRPr lang="fr-FR" sz="1050" dirty="0">
              <a:solidFill>
                <a:schemeClr val="tx1"/>
              </a:solidFill>
            </a:endParaRPr>
          </a:p>
        </p:txBody>
      </p:sp>
      <p:pic>
        <p:nvPicPr>
          <p:cNvPr id="3" name="Image 2"/>
          <p:cNvPicPr>
            <a:picLocks noChangeAspect="1"/>
          </p:cNvPicPr>
          <p:nvPr/>
        </p:nvPicPr>
        <p:blipFill>
          <a:blip r:embed="rId4"/>
          <a:stretch>
            <a:fillRect/>
          </a:stretch>
        </p:blipFill>
        <p:spPr>
          <a:xfrm>
            <a:off x="4065573" y="2694132"/>
            <a:ext cx="428625" cy="704850"/>
          </a:xfrm>
          <a:prstGeom prst="rect">
            <a:avLst/>
          </a:prstGeom>
        </p:spPr>
      </p:pic>
      <p:pic>
        <p:nvPicPr>
          <p:cNvPr id="13" name="Image 12"/>
          <p:cNvPicPr>
            <a:picLocks noChangeAspect="1"/>
          </p:cNvPicPr>
          <p:nvPr/>
        </p:nvPicPr>
        <p:blipFill>
          <a:blip r:embed="rId5"/>
          <a:stretch>
            <a:fillRect/>
          </a:stretch>
        </p:blipFill>
        <p:spPr>
          <a:xfrm>
            <a:off x="4716016" y="4805758"/>
            <a:ext cx="1944216" cy="231454"/>
          </a:xfrm>
          <a:prstGeom prst="rect">
            <a:avLst/>
          </a:prstGeom>
        </p:spPr>
      </p:pic>
      <p:sp>
        <p:nvSpPr>
          <p:cNvPr id="14" name="ZoneTexte 13"/>
          <p:cNvSpPr txBox="1"/>
          <p:nvPr/>
        </p:nvSpPr>
        <p:spPr>
          <a:xfrm>
            <a:off x="4065573" y="4811534"/>
            <a:ext cx="655279" cy="261610"/>
          </a:xfrm>
          <a:prstGeom prst="rect">
            <a:avLst/>
          </a:prstGeom>
          <a:noFill/>
        </p:spPr>
        <p:txBody>
          <a:bodyPr wrap="square" rtlCol="0">
            <a:spAutoFit/>
          </a:bodyPr>
          <a:lstStyle/>
          <a:p>
            <a:r>
              <a:rPr lang="fr-FR" sz="1100" b="1" dirty="0" smtClean="0"/>
              <a:t>OU</a:t>
            </a:r>
            <a:endParaRPr lang="fr-FR" sz="1100" b="1" dirty="0"/>
          </a:p>
        </p:txBody>
      </p:sp>
      <p:sp>
        <p:nvSpPr>
          <p:cNvPr id="15" name="ZoneTexte 14"/>
          <p:cNvSpPr txBox="1"/>
          <p:nvPr/>
        </p:nvSpPr>
        <p:spPr>
          <a:xfrm>
            <a:off x="4279885" y="5742130"/>
            <a:ext cx="3812647" cy="1015663"/>
          </a:xfrm>
          <a:prstGeom prst="rect">
            <a:avLst/>
          </a:prstGeom>
          <a:ln w="28575">
            <a:solidFill>
              <a:srgbClr val="FF0000"/>
            </a:solidFill>
          </a:ln>
        </p:spPr>
        <p:style>
          <a:lnRef idx="2">
            <a:schemeClr val="dk1"/>
          </a:lnRef>
          <a:fillRef idx="1">
            <a:schemeClr val="lt1"/>
          </a:fillRef>
          <a:effectRef idx="0">
            <a:schemeClr val="dk1"/>
          </a:effectRef>
          <a:fontRef idx="minor">
            <a:schemeClr val="dk1"/>
          </a:fontRef>
        </p:style>
        <p:txBody>
          <a:bodyPr wrap="square" rtlCol="0">
            <a:spAutoFit/>
          </a:bodyPr>
          <a:lstStyle/>
          <a:p>
            <a:pPr eaLnBrk="0" hangingPunct="0">
              <a:buBlip>
                <a:blip r:embed="rId6"/>
              </a:buBlip>
            </a:pPr>
            <a:r>
              <a:rPr lang="fr-FR" sz="1000" b="1" dirty="0" smtClean="0">
                <a:solidFill>
                  <a:srgbClr val="FF0000"/>
                </a:solidFill>
                <a:latin typeface="Times New Roman" pitchFamily="18" charset="0"/>
                <a:ea typeface="Calibri" pitchFamily="34" charset="0"/>
                <a:cs typeface="Times New Roman" pitchFamily="18" charset="0"/>
              </a:rPr>
              <a:t>Les dégustations lors d'un salon ou d'une manifestation internationale doivent être rattachées à l'évènement </a:t>
            </a:r>
          </a:p>
          <a:p>
            <a:pPr eaLnBrk="0" hangingPunct="0"/>
            <a:r>
              <a:rPr lang="fr-FR" sz="1000" b="1" dirty="0" smtClean="0">
                <a:solidFill>
                  <a:srgbClr val="FF0000"/>
                </a:solidFill>
                <a:latin typeface="Times New Roman" pitchFamily="18" charset="0"/>
                <a:ea typeface="Calibri" pitchFamily="34" charset="0"/>
                <a:cs typeface="Times New Roman" pitchFamily="18" charset="0"/>
              </a:rPr>
              <a:t>"Participation à des salons internationaux".    </a:t>
            </a:r>
          </a:p>
          <a:p>
            <a:pPr eaLnBrk="0" hangingPunct="0">
              <a:buBlip>
                <a:blip r:embed="rId6"/>
              </a:buBlip>
            </a:pPr>
            <a:r>
              <a:rPr lang="fr-FR" sz="1000" b="1" dirty="0" smtClean="0">
                <a:solidFill>
                  <a:srgbClr val="FF0000"/>
                </a:solidFill>
                <a:latin typeface="Times New Roman" pitchFamily="18" charset="0"/>
                <a:ea typeface="Calibri" pitchFamily="34" charset="0"/>
                <a:cs typeface="Times New Roman" pitchFamily="18" charset="0"/>
              </a:rPr>
              <a:t>  </a:t>
            </a:r>
            <a:r>
              <a:rPr lang="fr-FR" sz="1000" b="1" dirty="0">
                <a:solidFill>
                  <a:srgbClr val="FF0000"/>
                </a:solidFill>
                <a:latin typeface="Times New Roman" pitchFamily="18" charset="0"/>
                <a:ea typeface="Calibri" pitchFamily="34" charset="0"/>
                <a:cs typeface="Times New Roman" pitchFamily="18" charset="0"/>
              </a:rPr>
              <a:t>Les repas d'affaires ou avec les importateurs sans dégustation identifiée ne sont pas éligibles. Un repas dans un restaurant n'est pas assimilable à une </a:t>
            </a:r>
            <a:r>
              <a:rPr lang="fr-FR" sz="1000" b="1" dirty="0" smtClean="0">
                <a:solidFill>
                  <a:srgbClr val="FF0000"/>
                </a:solidFill>
                <a:latin typeface="Times New Roman" pitchFamily="18" charset="0"/>
                <a:ea typeface="Calibri" pitchFamily="34" charset="0"/>
                <a:cs typeface="Times New Roman" pitchFamily="18" charset="0"/>
              </a:rPr>
              <a:t>dégustation et n’est pas éligible.</a:t>
            </a:r>
            <a:endParaRPr lang="fr-FR" sz="900" dirty="0">
              <a:solidFill>
                <a:srgbClr val="FF0000"/>
              </a:solidFill>
            </a:endParaRPr>
          </a:p>
        </p:txBody>
      </p:sp>
      <p:pic>
        <p:nvPicPr>
          <p:cNvPr id="16" name="Picture 3"/>
          <p:cNvPicPr>
            <a:picLocks noChangeAspect="1" noChangeArrowheads="1"/>
          </p:cNvPicPr>
          <p:nvPr/>
        </p:nvPicPr>
        <p:blipFill>
          <a:blip r:embed="rId7" cstate="print"/>
          <a:srcRect/>
          <a:stretch>
            <a:fillRect/>
          </a:stretch>
        </p:blipFill>
        <p:spPr bwMode="auto">
          <a:xfrm>
            <a:off x="3727210" y="6167560"/>
            <a:ext cx="540782" cy="481285"/>
          </a:xfrm>
          <a:prstGeom prst="rect">
            <a:avLst/>
          </a:prstGeom>
          <a:noFill/>
          <a:ln w="9525">
            <a:noFill/>
            <a:miter lim="800000"/>
            <a:headEnd/>
            <a:tailEnd/>
          </a:ln>
        </p:spPr>
      </p:pic>
      <p:sp>
        <p:nvSpPr>
          <p:cNvPr id="20" name="ZoneTexte 19"/>
          <p:cNvSpPr txBox="1"/>
          <p:nvPr/>
        </p:nvSpPr>
        <p:spPr>
          <a:xfrm>
            <a:off x="1907704" y="5594112"/>
            <a:ext cx="2015464" cy="523220"/>
          </a:xfrm>
          <a:prstGeom prst="rect">
            <a:avLst/>
          </a:prstGeom>
          <a:solidFill>
            <a:srgbClr val="E4F1F1"/>
          </a:solidFill>
          <a:ln w="6350">
            <a:solidFill>
              <a:schemeClr val="bg2"/>
            </a:solidFill>
          </a:ln>
        </p:spPr>
        <p:style>
          <a:lnRef idx="2">
            <a:schemeClr val="accent4"/>
          </a:lnRef>
          <a:fillRef idx="1">
            <a:schemeClr val="lt1"/>
          </a:fillRef>
          <a:effectRef idx="0">
            <a:schemeClr val="accent4"/>
          </a:effectRef>
          <a:fontRef idx="minor">
            <a:schemeClr val="dk1"/>
          </a:fontRef>
        </p:style>
        <p:txBody>
          <a:bodyPr wrap="square" rtlCol="0">
            <a:spAutoFit/>
          </a:bodyPr>
          <a:lstStyle/>
          <a:p>
            <a:r>
              <a:rPr lang="fr-FR" sz="700" dirty="0">
                <a:solidFill>
                  <a:schemeClr val="tx1"/>
                </a:solidFill>
                <a:latin typeface="Times New Roman" panose="02020603050405020304" pitchFamily="18" charset="0"/>
                <a:cs typeface="Times New Roman" panose="02020603050405020304" pitchFamily="18" charset="0"/>
              </a:rPr>
              <a:t>Préciser dans quel cadre se déroulera la ou les dégustations envisagée(s). Exemples : supermarchés, chaine de distribution, caviste, hôtel,  espace loué pour l'occasion, restaurant, etc.</a:t>
            </a:r>
          </a:p>
        </p:txBody>
      </p:sp>
      <p:sp>
        <p:nvSpPr>
          <p:cNvPr id="17" name="Rectangle 16"/>
          <p:cNvSpPr/>
          <p:nvPr/>
        </p:nvSpPr>
        <p:spPr>
          <a:xfrm>
            <a:off x="251520" y="75585"/>
            <a:ext cx="8436210" cy="646331"/>
          </a:xfrm>
          <a:prstGeom prst="rect">
            <a:avLst/>
          </a:prstGeom>
        </p:spPr>
        <p:txBody>
          <a:bodyPr wrap="square">
            <a:spAutoFit/>
          </a:bodyPr>
          <a:lstStyle/>
          <a:p>
            <a:pPr algn="ctr">
              <a:defRPr/>
            </a:pPr>
            <a:r>
              <a:rPr lang="fr-FR" b="1" cap="small" dirty="0">
                <a:solidFill>
                  <a:schemeClr val="accent1"/>
                </a:solidFill>
                <a:latin typeface="+mn-lt"/>
                <a:cs typeface="+mn-cs"/>
              </a:rPr>
              <a:t>e. SOUFFLET DESCRIPTION - éléments spécifiques chaque type d’évènement</a:t>
            </a:r>
          </a:p>
        </p:txBody>
      </p:sp>
      <p:sp>
        <p:nvSpPr>
          <p:cNvPr id="21" name="Ellipse 20"/>
          <p:cNvSpPr/>
          <p:nvPr/>
        </p:nvSpPr>
        <p:spPr>
          <a:xfrm>
            <a:off x="66260" y="143332"/>
            <a:ext cx="288032" cy="28327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1</a:t>
            </a:r>
            <a:endParaRPr lang="fr-FR" dirty="0"/>
          </a:p>
        </p:txBody>
      </p:sp>
      <p:sp>
        <p:nvSpPr>
          <p:cNvPr id="22" name="Rectangle 21"/>
          <p:cNvSpPr/>
          <p:nvPr/>
        </p:nvSpPr>
        <p:spPr>
          <a:xfrm>
            <a:off x="312630" y="954991"/>
            <a:ext cx="3467281" cy="31376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3" name="Rectangle 22"/>
          <p:cNvSpPr/>
          <p:nvPr/>
        </p:nvSpPr>
        <p:spPr>
          <a:xfrm>
            <a:off x="290133" y="3800128"/>
            <a:ext cx="3775439" cy="3085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 name="Ellipse 23"/>
          <p:cNvSpPr/>
          <p:nvPr/>
        </p:nvSpPr>
        <p:spPr>
          <a:xfrm>
            <a:off x="251519" y="1628800"/>
            <a:ext cx="3063155" cy="1443063"/>
          </a:xfrm>
          <a:prstGeom prst="ellipse">
            <a:avLst/>
          </a:prstGeom>
          <a:no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25" name="Ellipse 24"/>
          <p:cNvSpPr/>
          <p:nvPr/>
        </p:nvSpPr>
        <p:spPr>
          <a:xfrm>
            <a:off x="251518" y="4608036"/>
            <a:ext cx="6984777" cy="1075373"/>
          </a:xfrm>
          <a:prstGeom prst="ellipse">
            <a:avLst/>
          </a:prstGeom>
          <a:no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26" name="Espace réservé du numéro de diapositive 3"/>
          <p:cNvSpPr txBox="1">
            <a:spLocks/>
          </p:cNvSpPr>
          <p:nvPr/>
        </p:nvSpPr>
        <p:spPr>
          <a:xfrm>
            <a:off x="8129588" y="5734050"/>
            <a:ext cx="609600" cy="520700"/>
          </a:xfrm>
          <a:prstGeom prst="rect">
            <a:avLst/>
          </a:prstGeom>
        </p:spPr>
        <p:txBody>
          <a:bodyPr vert="horz" rtlCol="0" anchor="ctr"/>
          <a:lstStyle>
            <a:defPPr>
              <a:defRPr lang="fr-FR"/>
            </a:defPPr>
            <a:lvl1pPr algn="ctr" rtl="0" eaLnBrk="1" fontAlgn="auto" latinLnBrk="0" hangingPunct="1">
              <a:spcBef>
                <a:spcPts val="0"/>
              </a:spcBef>
              <a:spcAft>
                <a:spcPts val="0"/>
              </a:spcAft>
              <a:defRPr kumimoji="0" sz="1400" b="1" kern="1200">
                <a:solidFill>
                  <a:srgbClr val="FFFFFF"/>
                </a:solidFill>
                <a:latin typeface="+mn-lt"/>
                <a:ea typeface="+mn-ea"/>
                <a:cs typeface="+mn-cs"/>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fr-BE" dirty="0" smtClean="0"/>
              <a:t>20</a:t>
            </a:r>
            <a:endParaRPr lang="fr-BE" dirty="0"/>
          </a:p>
        </p:txBody>
      </p:sp>
    </p:spTree>
    <p:extLst>
      <p:ext uri="{BB962C8B-B14F-4D97-AF65-F5344CB8AC3E}">
        <p14:creationId xmlns:p14="http://schemas.microsoft.com/office/powerpoint/2010/main" val="129089485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1"/>
          </p:nvPr>
        </p:nvSpPr>
        <p:spPr/>
        <p:txBody>
          <a:bodyPr/>
          <a:lstStyle/>
          <a:p>
            <a:pPr>
              <a:defRPr/>
            </a:pPr>
            <a:fld id="{C82B654E-E62E-4284-9D83-B7A2BB37330F}" type="slidenum">
              <a:rPr lang="fr-BE" smtClean="0"/>
              <a:pPr>
                <a:defRPr/>
              </a:pPr>
              <a:t>21</a:t>
            </a:fld>
            <a:endParaRPr lang="fr-BE"/>
          </a:p>
        </p:txBody>
      </p:sp>
      <p:pic>
        <p:nvPicPr>
          <p:cNvPr id="9" name="Image 8"/>
          <p:cNvPicPr>
            <a:picLocks noChangeAspect="1"/>
          </p:cNvPicPr>
          <p:nvPr/>
        </p:nvPicPr>
        <p:blipFill>
          <a:blip r:embed="rId2"/>
          <a:stretch>
            <a:fillRect/>
          </a:stretch>
        </p:blipFill>
        <p:spPr>
          <a:xfrm>
            <a:off x="395536" y="712192"/>
            <a:ext cx="7475313" cy="1944216"/>
          </a:xfrm>
          <a:prstGeom prst="rect">
            <a:avLst/>
          </a:prstGeom>
        </p:spPr>
      </p:pic>
      <p:cxnSp>
        <p:nvCxnSpPr>
          <p:cNvPr id="10" name="Connecteur droit 9"/>
          <p:cNvCxnSpPr/>
          <p:nvPr/>
        </p:nvCxnSpPr>
        <p:spPr>
          <a:xfrm>
            <a:off x="43021" y="3284984"/>
            <a:ext cx="8853207" cy="0"/>
          </a:xfrm>
          <a:prstGeom prst="line">
            <a:avLst/>
          </a:prstGeom>
          <a:ln w="38100">
            <a:prstDash val="lgDash"/>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251520" y="75585"/>
            <a:ext cx="8436210" cy="646331"/>
          </a:xfrm>
          <a:prstGeom prst="rect">
            <a:avLst/>
          </a:prstGeom>
        </p:spPr>
        <p:txBody>
          <a:bodyPr wrap="square">
            <a:spAutoFit/>
          </a:bodyPr>
          <a:lstStyle/>
          <a:p>
            <a:pPr algn="ctr">
              <a:defRPr/>
            </a:pPr>
            <a:r>
              <a:rPr lang="fr-FR" b="1" cap="small" dirty="0">
                <a:solidFill>
                  <a:schemeClr val="accent1"/>
                </a:solidFill>
                <a:latin typeface="+mn-lt"/>
                <a:cs typeface="+mn-cs"/>
              </a:rPr>
              <a:t>e. SOUFFLET DESCRIPTION - éléments spécifiques à tous les types d’évènements</a:t>
            </a:r>
          </a:p>
        </p:txBody>
      </p:sp>
      <p:pic>
        <p:nvPicPr>
          <p:cNvPr id="18" name="Image 17"/>
          <p:cNvPicPr>
            <a:picLocks noChangeAspect="1"/>
          </p:cNvPicPr>
          <p:nvPr/>
        </p:nvPicPr>
        <p:blipFill>
          <a:blip r:embed="rId3"/>
          <a:stretch>
            <a:fillRect/>
          </a:stretch>
        </p:blipFill>
        <p:spPr>
          <a:xfrm>
            <a:off x="395536" y="3573016"/>
            <a:ext cx="7272808" cy="2818070"/>
          </a:xfrm>
          <a:prstGeom prst="rect">
            <a:avLst/>
          </a:prstGeom>
        </p:spPr>
      </p:pic>
      <p:sp>
        <p:nvSpPr>
          <p:cNvPr id="19" name="Ellipse 18"/>
          <p:cNvSpPr/>
          <p:nvPr/>
        </p:nvSpPr>
        <p:spPr>
          <a:xfrm>
            <a:off x="106524" y="136128"/>
            <a:ext cx="289992" cy="28327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1</a:t>
            </a:r>
            <a:endParaRPr lang="fr-FR" dirty="0"/>
          </a:p>
        </p:txBody>
      </p:sp>
      <p:sp>
        <p:nvSpPr>
          <p:cNvPr id="21" name="Ellipse 20"/>
          <p:cNvSpPr/>
          <p:nvPr/>
        </p:nvSpPr>
        <p:spPr>
          <a:xfrm>
            <a:off x="395536" y="1628800"/>
            <a:ext cx="3312368" cy="1296144"/>
          </a:xfrm>
          <a:prstGeom prst="ellipse">
            <a:avLst/>
          </a:prstGeom>
          <a:no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2" name="Rectangle 1"/>
          <p:cNvSpPr/>
          <p:nvPr/>
        </p:nvSpPr>
        <p:spPr>
          <a:xfrm>
            <a:off x="395536" y="799963"/>
            <a:ext cx="3744416" cy="25277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3" name="Rectangle 22"/>
          <p:cNvSpPr/>
          <p:nvPr/>
        </p:nvSpPr>
        <p:spPr>
          <a:xfrm>
            <a:off x="395536" y="3680283"/>
            <a:ext cx="3663863" cy="27226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 name="Ellipse 23"/>
          <p:cNvSpPr/>
          <p:nvPr/>
        </p:nvSpPr>
        <p:spPr>
          <a:xfrm>
            <a:off x="367358" y="4581128"/>
            <a:ext cx="3340546" cy="657970"/>
          </a:xfrm>
          <a:prstGeom prst="ellipse">
            <a:avLst/>
          </a:prstGeom>
          <a:no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Tree>
    <p:extLst>
      <p:ext uri="{BB962C8B-B14F-4D97-AF65-F5344CB8AC3E}">
        <p14:creationId xmlns:p14="http://schemas.microsoft.com/office/powerpoint/2010/main" val="123075873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1"/>
          </p:nvPr>
        </p:nvSpPr>
        <p:spPr/>
        <p:txBody>
          <a:bodyPr/>
          <a:lstStyle/>
          <a:p>
            <a:pPr>
              <a:defRPr/>
            </a:pPr>
            <a:fld id="{C82B654E-E62E-4284-9D83-B7A2BB37330F}" type="slidenum">
              <a:rPr lang="fr-BE" smtClean="0"/>
              <a:pPr>
                <a:defRPr/>
              </a:pPr>
              <a:t>22</a:t>
            </a:fld>
            <a:endParaRPr lang="fr-BE"/>
          </a:p>
        </p:txBody>
      </p:sp>
      <p:sp>
        <p:nvSpPr>
          <p:cNvPr id="12" name="Rectangle 11"/>
          <p:cNvSpPr/>
          <p:nvPr/>
        </p:nvSpPr>
        <p:spPr>
          <a:xfrm>
            <a:off x="175463" y="17383"/>
            <a:ext cx="8741496" cy="338554"/>
          </a:xfrm>
          <a:prstGeom prst="rect">
            <a:avLst/>
          </a:prstGeom>
        </p:spPr>
        <p:txBody>
          <a:bodyPr wrap="none">
            <a:spAutoFit/>
          </a:bodyPr>
          <a:lstStyle/>
          <a:p>
            <a:pPr algn="ctr">
              <a:defRPr/>
            </a:pPr>
            <a:r>
              <a:rPr lang="fr-FR" sz="1600" b="1" cap="small" dirty="0" smtClean="0">
                <a:solidFill>
                  <a:schemeClr val="accent1"/>
                </a:solidFill>
                <a:latin typeface="+mn-lt"/>
                <a:cs typeface="+mn-cs"/>
              </a:rPr>
              <a:t>SOUFFLET </a:t>
            </a:r>
            <a:r>
              <a:rPr lang="fr-FR" sz="1600" b="1" cap="small" dirty="0">
                <a:solidFill>
                  <a:schemeClr val="accent1"/>
                </a:solidFill>
                <a:latin typeface="+mn-lt"/>
                <a:cs typeface="+mn-cs"/>
              </a:rPr>
              <a:t>OBJECTIFS DE L’EVENEMENT – Commun à tous les évènements</a:t>
            </a:r>
          </a:p>
        </p:txBody>
      </p:sp>
      <p:sp>
        <p:nvSpPr>
          <p:cNvPr id="16" name="Ellipse 15"/>
          <p:cNvSpPr/>
          <p:nvPr/>
        </p:nvSpPr>
        <p:spPr>
          <a:xfrm>
            <a:off x="227008" y="1124744"/>
            <a:ext cx="231184"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2</a:t>
            </a:r>
            <a:endParaRPr lang="fr-FR" dirty="0"/>
          </a:p>
        </p:txBody>
      </p:sp>
      <p:grpSp>
        <p:nvGrpSpPr>
          <p:cNvPr id="3" name="Groupe 2"/>
          <p:cNvGrpSpPr/>
          <p:nvPr/>
        </p:nvGrpSpPr>
        <p:grpSpPr>
          <a:xfrm>
            <a:off x="511249" y="770327"/>
            <a:ext cx="7877175" cy="4464496"/>
            <a:chOff x="380277" y="770327"/>
            <a:chExt cx="7877175" cy="4464496"/>
          </a:xfrm>
        </p:grpSpPr>
        <p:grpSp>
          <p:nvGrpSpPr>
            <p:cNvPr id="14" name="Groupe 13"/>
            <p:cNvGrpSpPr/>
            <p:nvPr/>
          </p:nvGrpSpPr>
          <p:grpSpPr>
            <a:xfrm>
              <a:off x="380277" y="770327"/>
              <a:ext cx="7877175" cy="4464496"/>
              <a:chOff x="395536" y="188640"/>
              <a:chExt cx="7877175" cy="3456384"/>
            </a:xfrm>
          </p:grpSpPr>
          <p:pic>
            <p:nvPicPr>
              <p:cNvPr id="5" name="Image 4"/>
              <p:cNvPicPr>
                <a:picLocks noChangeAspect="1"/>
              </p:cNvPicPr>
              <p:nvPr/>
            </p:nvPicPr>
            <p:blipFill>
              <a:blip r:embed="rId2"/>
              <a:stretch>
                <a:fillRect/>
              </a:stretch>
            </p:blipFill>
            <p:spPr>
              <a:xfrm>
                <a:off x="395536" y="404664"/>
                <a:ext cx="7877175" cy="857250"/>
              </a:xfrm>
              <a:prstGeom prst="rect">
                <a:avLst/>
              </a:prstGeom>
            </p:spPr>
          </p:pic>
          <p:pic>
            <p:nvPicPr>
              <p:cNvPr id="6" name="Image 5"/>
              <p:cNvPicPr>
                <a:picLocks noChangeAspect="1"/>
              </p:cNvPicPr>
              <p:nvPr/>
            </p:nvPicPr>
            <p:blipFill>
              <a:blip r:embed="rId3"/>
              <a:stretch>
                <a:fillRect/>
              </a:stretch>
            </p:blipFill>
            <p:spPr>
              <a:xfrm>
                <a:off x="466530" y="1445397"/>
                <a:ext cx="7705725" cy="1009650"/>
              </a:xfrm>
              <a:prstGeom prst="rect">
                <a:avLst/>
              </a:prstGeom>
            </p:spPr>
          </p:pic>
          <p:sp>
            <p:nvSpPr>
              <p:cNvPr id="7" name="Rectangle 6"/>
              <p:cNvSpPr/>
              <p:nvPr/>
            </p:nvSpPr>
            <p:spPr>
              <a:xfrm>
                <a:off x="5868144" y="1662313"/>
                <a:ext cx="1944216" cy="254519"/>
              </a:xfrm>
              <a:prstGeom prst="rect">
                <a:avLst/>
              </a:prstGeom>
              <a:solidFill>
                <a:schemeClr val="accent5">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100" dirty="0" smtClean="0">
                    <a:solidFill>
                      <a:srgbClr val="FF0000"/>
                    </a:solidFill>
                    <a:latin typeface="Times New Roman" panose="02020603050405020304" pitchFamily="18" charset="0"/>
                    <a:cs typeface="Times New Roman" panose="02020603050405020304" pitchFamily="18" charset="0"/>
                  </a:rPr>
                  <a:t>Précisez</a:t>
                </a:r>
                <a:endParaRPr lang="fr-FR" sz="1100" dirty="0">
                  <a:solidFill>
                    <a:srgbClr val="FF0000"/>
                  </a:solidFill>
                  <a:latin typeface="Times New Roman" panose="02020603050405020304" pitchFamily="18" charset="0"/>
                  <a:cs typeface="Times New Roman" panose="02020603050405020304" pitchFamily="18" charset="0"/>
                </a:endParaRPr>
              </a:p>
            </p:txBody>
          </p:sp>
          <p:sp>
            <p:nvSpPr>
              <p:cNvPr id="8" name="Rectangle 7"/>
              <p:cNvSpPr/>
              <p:nvPr/>
            </p:nvSpPr>
            <p:spPr>
              <a:xfrm>
                <a:off x="5862786" y="1923678"/>
                <a:ext cx="1944216" cy="216024"/>
              </a:xfrm>
              <a:prstGeom prst="rect">
                <a:avLst/>
              </a:prstGeom>
              <a:solidFill>
                <a:schemeClr val="accent5">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smtClean="0">
                    <a:solidFill>
                      <a:srgbClr val="FF0000"/>
                    </a:solidFill>
                    <a:latin typeface="Times New Roman" panose="02020603050405020304" pitchFamily="18" charset="0"/>
                    <a:cs typeface="Times New Roman" panose="02020603050405020304" pitchFamily="18" charset="0"/>
                  </a:rPr>
                  <a:t>Précisez </a:t>
                </a:r>
                <a:endParaRPr lang="fr-FR" sz="1200" dirty="0">
                  <a:solidFill>
                    <a:srgbClr val="FF0000"/>
                  </a:solidFill>
                  <a:latin typeface="Times New Roman" panose="02020603050405020304" pitchFamily="18" charset="0"/>
                  <a:cs typeface="Times New Roman" panose="02020603050405020304" pitchFamily="18" charset="0"/>
                </a:endParaRPr>
              </a:p>
            </p:txBody>
          </p:sp>
          <p:pic>
            <p:nvPicPr>
              <p:cNvPr id="10" name="Image 9"/>
              <p:cNvPicPr>
                <a:picLocks noChangeAspect="1"/>
              </p:cNvPicPr>
              <p:nvPr/>
            </p:nvPicPr>
            <p:blipFill>
              <a:blip r:embed="rId4"/>
              <a:stretch>
                <a:fillRect/>
              </a:stretch>
            </p:blipFill>
            <p:spPr>
              <a:xfrm>
                <a:off x="750987" y="2808257"/>
                <a:ext cx="5881567" cy="404719"/>
              </a:xfrm>
              <a:prstGeom prst="rect">
                <a:avLst/>
              </a:prstGeom>
            </p:spPr>
          </p:pic>
          <p:sp>
            <p:nvSpPr>
              <p:cNvPr id="11" name="Rectangle 10"/>
              <p:cNvSpPr/>
              <p:nvPr/>
            </p:nvSpPr>
            <p:spPr>
              <a:xfrm>
                <a:off x="431329" y="188640"/>
                <a:ext cx="7841382" cy="3456384"/>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13" name="Rectangle 12"/>
            <p:cNvSpPr/>
            <p:nvPr/>
          </p:nvSpPr>
          <p:spPr>
            <a:xfrm>
              <a:off x="3059832" y="1589162"/>
              <a:ext cx="4320480" cy="641226"/>
            </a:xfrm>
            <a:prstGeom prst="rect">
              <a:avLst/>
            </a:prstGeom>
            <a:solidFill>
              <a:srgbClr val="E4F1F1"/>
            </a:solidFill>
            <a:ln w="63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900" dirty="0">
                  <a:solidFill>
                    <a:schemeClr val="tx1"/>
                  </a:solidFill>
                  <a:latin typeface="Times New Roman" panose="02020603050405020304" pitchFamily="18" charset="0"/>
                  <a:cs typeface="Times New Roman" panose="02020603050405020304" pitchFamily="18" charset="0"/>
                </a:rPr>
                <a:t>Quels sont les objectifs spécifiques de cet évènement  ? Quels sont les résultats attendus ? Exemples : Faire découvrir les grands vins de Bordeaux et la particularité des grands crus classés auprès d’une clientèle d’amateurs et d’acheteurs de grands vins / Formation sommelier / Objectif d’Image pour public spécialisé / etc.</a:t>
              </a:r>
            </a:p>
          </p:txBody>
        </p:sp>
        <p:sp>
          <p:nvSpPr>
            <p:cNvPr id="2" name="Rectangle 1"/>
            <p:cNvSpPr/>
            <p:nvPr/>
          </p:nvSpPr>
          <p:spPr>
            <a:xfrm>
              <a:off x="2195736" y="4138299"/>
              <a:ext cx="4924909" cy="646331"/>
            </a:xfrm>
            <a:prstGeom prst="rect">
              <a:avLst/>
            </a:prstGeom>
            <a:solidFill>
              <a:srgbClr val="E4F1F1"/>
            </a:solidFill>
            <a:ln w="63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900" dirty="0">
                  <a:solidFill>
                    <a:schemeClr val="tx1"/>
                  </a:solidFill>
                  <a:latin typeface="Times New Roman" panose="02020603050405020304" pitchFamily="18" charset="0"/>
                  <a:cs typeface="Times New Roman" panose="02020603050405020304" pitchFamily="18" charset="0"/>
                </a:rPr>
                <a:t>Décrivez les indicateurs qui vont vous permettre d'évaluer l'efficacité des actions de promotion au regard des objectifs fixés Exemples : Retombées de presse, Nombre d'articles de presse, Nombre de contacts lors d'un salon, nombre de commandes concrétisées, nombre d'animation sur lieux de vente dans une chaine de distribution, répercussion sur le CA, etc.</a:t>
              </a:r>
            </a:p>
          </p:txBody>
        </p:sp>
        <p:sp>
          <p:nvSpPr>
            <p:cNvPr id="17" name="Rectangle 16"/>
            <p:cNvSpPr/>
            <p:nvPr/>
          </p:nvSpPr>
          <p:spPr>
            <a:xfrm>
              <a:off x="2250747" y="2694490"/>
              <a:ext cx="1831643" cy="189586"/>
            </a:xfrm>
            <a:prstGeom prst="rect">
              <a:avLst/>
            </a:prstGeom>
            <a:solidFill>
              <a:srgbClr val="E4F1F1"/>
            </a:solidFill>
            <a:ln w="63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700" b="1" dirty="0" smtClean="0">
                  <a:solidFill>
                    <a:schemeClr val="tx1"/>
                  </a:solidFill>
                  <a:latin typeface="Times New Roman" panose="02020603050405020304" pitchFamily="18" charset="0"/>
                  <a:cs typeface="Times New Roman" panose="02020603050405020304" pitchFamily="18" charset="0"/>
                </a:rPr>
                <a:t>Consommateurs </a:t>
              </a:r>
              <a:r>
                <a:rPr lang="fr-FR" sz="700" b="1" dirty="0">
                  <a:solidFill>
                    <a:schemeClr val="tx1"/>
                  </a:solidFill>
                  <a:latin typeface="Times New Roman" panose="02020603050405020304" pitchFamily="18" charset="0"/>
                  <a:cs typeface="Times New Roman" panose="02020603050405020304" pitchFamily="18" charset="0"/>
                </a:rPr>
                <a:t>/ Distribution On </a:t>
              </a:r>
              <a:r>
                <a:rPr lang="fr-FR" sz="700" b="1" dirty="0" err="1">
                  <a:solidFill>
                    <a:schemeClr val="tx1"/>
                  </a:solidFill>
                  <a:latin typeface="Times New Roman" panose="02020603050405020304" pitchFamily="18" charset="0"/>
                  <a:cs typeface="Times New Roman" panose="02020603050405020304" pitchFamily="18" charset="0"/>
                </a:rPr>
                <a:t>trade</a:t>
              </a:r>
              <a:r>
                <a:rPr lang="fr-FR" sz="700" b="1" dirty="0">
                  <a:solidFill>
                    <a:schemeClr val="tx1"/>
                  </a:solidFill>
                  <a:latin typeface="Times New Roman" panose="02020603050405020304" pitchFamily="18" charset="0"/>
                  <a:cs typeface="Times New Roman" panose="02020603050405020304" pitchFamily="18" charset="0"/>
                </a:rPr>
                <a:t> </a:t>
              </a:r>
            </a:p>
          </p:txBody>
        </p:sp>
        <p:sp>
          <p:nvSpPr>
            <p:cNvPr id="18" name="Rectangle 17"/>
            <p:cNvSpPr/>
            <p:nvPr/>
          </p:nvSpPr>
          <p:spPr>
            <a:xfrm>
              <a:off x="2250747" y="3002575"/>
              <a:ext cx="1831643" cy="197938"/>
            </a:xfrm>
            <a:prstGeom prst="rect">
              <a:avLst/>
            </a:prstGeom>
            <a:solidFill>
              <a:srgbClr val="E4F1F1"/>
            </a:solidFill>
            <a:ln w="63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800" b="1" dirty="0" smtClean="0">
                  <a:solidFill>
                    <a:schemeClr val="tx1"/>
                  </a:solidFill>
                  <a:latin typeface="Times New Roman" panose="02020603050405020304" pitchFamily="18" charset="0"/>
                  <a:cs typeface="Times New Roman" panose="02020603050405020304" pitchFamily="18" charset="0"/>
                </a:rPr>
                <a:t>Influenceurs </a:t>
              </a:r>
              <a:r>
                <a:rPr lang="fr-FR" sz="800" b="1" dirty="0">
                  <a:solidFill>
                    <a:schemeClr val="tx1"/>
                  </a:solidFill>
                  <a:latin typeface="Times New Roman" panose="02020603050405020304" pitchFamily="18" charset="0"/>
                  <a:cs typeface="Times New Roman" panose="02020603050405020304" pitchFamily="18" charset="0"/>
                </a:rPr>
                <a:t>d’opinion </a:t>
              </a:r>
            </a:p>
          </p:txBody>
        </p:sp>
      </p:grpSp>
      <p:sp>
        <p:nvSpPr>
          <p:cNvPr id="19" name="Ellipse 18"/>
          <p:cNvSpPr/>
          <p:nvPr/>
        </p:nvSpPr>
        <p:spPr>
          <a:xfrm>
            <a:off x="-4176" y="94037"/>
            <a:ext cx="231184"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2</a:t>
            </a:r>
            <a:endParaRPr lang="fr-FR" dirty="0"/>
          </a:p>
        </p:txBody>
      </p:sp>
    </p:spTree>
    <p:extLst>
      <p:ext uri="{BB962C8B-B14F-4D97-AF65-F5344CB8AC3E}">
        <p14:creationId xmlns:p14="http://schemas.microsoft.com/office/powerpoint/2010/main" val="98245134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1"/>
          </p:nvPr>
        </p:nvSpPr>
        <p:spPr/>
        <p:txBody>
          <a:bodyPr/>
          <a:lstStyle/>
          <a:p>
            <a:pPr>
              <a:defRPr/>
            </a:pPr>
            <a:fld id="{082E0B17-9DBE-4FDA-9E04-1B2997A8892C}" type="slidenum">
              <a:rPr lang="fr-BE" smtClean="0"/>
              <a:pPr>
                <a:defRPr/>
              </a:pPr>
              <a:t>23</a:t>
            </a:fld>
            <a:endParaRPr lang="fr-BE"/>
          </a:p>
        </p:txBody>
      </p:sp>
      <p:sp>
        <p:nvSpPr>
          <p:cNvPr id="31749" name="ZoneTexte 9"/>
          <p:cNvSpPr txBox="1">
            <a:spLocks noChangeArrowheads="1"/>
          </p:cNvSpPr>
          <p:nvPr/>
        </p:nvSpPr>
        <p:spPr bwMode="auto">
          <a:xfrm>
            <a:off x="2771801" y="6309320"/>
            <a:ext cx="4896544" cy="307777"/>
          </a:xfrm>
          <a:prstGeom prst="rect">
            <a:avLst/>
          </a:prstGeom>
          <a:noFill/>
          <a:ln w="9525">
            <a:noFill/>
            <a:miter lim="800000"/>
            <a:headEnd/>
            <a:tailEnd/>
          </a:ln>
        </p:spPr>
        <p:txBody>
          <a:bodyPr wrap="square">
            <a:spAutoFit/>
          </a:bodyPr>
          <a:lstStyle/>
          <a:p>
            <a:r>
              <a:rPr lang="fr-FR" sz="1400" b="1" i="1" dirty="0">
                <a:solidFill>
                  <a:schemeClr val="accent1"/>
                </a:solidFill>
                <a:latin typeface="Times New Roman" pitchFamily="18" charset="0"/>
                <a:cs typeface="Times New Roman" pitchFamily="18" charset="0"/>
              </a:rPr>
              <a:t>Cliquez ensuite sur </a:t>
            </a:r>
            <a:r>
              <a:rPr lang="fr-FR" sz="1400" b="1" i="1" dirty="0" smtClean="0">
                <a:solidFill>
                  <a:schemeClr val="accent1"/>
                </a:solidFill>
                <a:latin typeface="Times New Roman" pitchFamily="18" charset="0"/>
                <a:cs typeface="Times New Roman" pitchFamily="18" charset="0"/>
              </a:rPr>
              <a:t>le soufflet         « Qui réalise l’événement »</a:t>
            </a:r>
            <a:endParaRPr lang="fr-FR" sz="1400" b="1" i="1" dirty="0">
              <a:solidFill>
                <a:schemeClr val="accent1"/>
              </a:solidFill>
              <a:latin typeface="Times New Roman" pitchFamily="18" charset="0"/>
              <a:cs typeface="Times New Roman" pitchFamily="18" charset="0"/>
            </a:endParaRPr>
          </a:p>
        </p:txBody>
      </p:sp>
      <p:sp>
        <p:nvSpPr>
          <p:cNvPr id="7" name="Bouton d'action : Informations 6">
            <a:hlinkClick r:id="" action="ppaction://noaction" highlightClick="1"/>
          </p:cNvPr>
          <p:cNvSpPr/>
          <p:nvPr/>
        </p:nvSpPr>
        <p:spPr>
          <a:xfrm>
            <a:off x="2339752" y="6309320"/>
            <a:ext cx="288032" cy="360040"/>
          </a:xfrm>
          <a:prstGeom prst="actionButtonInformation">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fr-FR"/>
          </a:p>
        </p:txBody>
      </p:sp>
      <p:pic>
        <p:nvPicPr>
          <p:cNvPr id="3" name="Image 2"/>
          <p:cNvPicPr>
            <a:picLocks noChangeAspect="1"/>
          </p:cNvPicPr>
          <p:nvPr/>
        </p:nvPicPr>
        <p:blipFill>
          <a:blip r:embed="rId2"/>
          <a:stretch>
            <a:fillRect/>
          </a:stretch>
        </p:blipFill>
        <p:spPr>
          <a:xfrm>
            <a:off x="224242" y="921047"/>
            <a:ext cx="6352133" cy="4262178"/>
          </a:xfrm>
          <a:prstGeom prst="rect">
            <a:avLst/>
          </a:prstGeom>
        </p:spPr>
      </p:pic>
      <p:sp>
        <p:nvSpPr>
          <p:cNvPr id="11" name="Rectangle 10"/>
          <p:cNvSpPr/>
          <p:nvPr/>
        </p:nvSpPr>
        <p:spPr>
          <a:xfrm>
            <a:off x="440793" y="116520"/>
            <a:ext cx="7354898" cy="338554"/>
          </a:xfrm>
          <a:prstGeom prst="rect">
            <a:avLst/>
          </a:prstGeom>
        </p:spPr>
        <p:txBody>
          <a:bodyPr wrap="none">
            <a:spAutoFit/>
          </a:bodyPr>
          <a:lstStyle/>
          <a:p>
            <a:pPr algn="ctr">
              <a:defRPr/>
            </a:pPr>
            <a:r>
              <a:rPr lang="fr-FR" sz="1600" b="1" cap="small" dirty="0" smtClean="0">
                <a:solidFill>
                  <a:schemeClr val="accent1"/>
                </a:solidFill>
                <a:latin typeface="+mn-lt"/>
                <a:cs typeface="+mn-cs"/>
              </a:rPr>
              <a:t>SOUFFLET </a:t>
            </a:r>
            <a:r>
              <a:rPr lang="fr-FR" sz="1600" b="1" cap="small" dirty="0">
                <a:solidFill>
                  <a:schemeClr val="accent1"/>
                </a:solidFill>
                <a:latin typeface="+mn-lt"/>
                <a:cs typeface="+mn-cs"/>
              </a:rPr>
              <a:t>VINS MIS EN AVANT – Commun à tous les évènements</a:t>
            </a:r>
          </a:p>
        </p:txBody>
      </p:sp>
      <p:sp>
        <p:nvSpPr>
          <p:cNvPr id="13" name="ZoneTexte 7"/>
          <p:cNvSpPr txBox="1">
            <a:spLocks noChangeArrowheads="1"/>
          </p:cNvSpPr>
          <p:nvPr/>
        </p:nvSpPr>
        <p:spPr bwMode="auto">
          <a:xfrm>
            <a:off x="467544" y="535786"/>
            <a:ext cx="8064895" cy="307777"/>
          </a:xfrm>
          <a:prstGeom prst="rect">
            <a:avLst/>
          </a:prstGeom>
          <a:noFill/>
          <a:ln w="9525">
            <a:noFill/>
            <a:miter lim="800000"/>
            <a:headEnd/>
            <a:tailEnd/>
          </a:ln>
        </p:spPr>
        <p:txBody>
          <a:bodyPr wrap="square">
            <a:spAutoFit/>
          </a:bodyPr>
          <a:lstStyle/>
          <a:p>
            <a:pPr eaLnBrk="0" hangingPunct="0">
              <a:buFontTx/>
              <a:buBlip>
                <a:blip r:embed="rId3"/>
              </a:buBlip>
            </a:pPr>
            <a:r>
              <a:rPr lang="fr-FR" sz="1400" dirty="0" smtClean="0">
                <a:latin typeface="Times New Roman" pitchFamily="18" charset="0"/>
                <a:ea typeface="Calibri" pitchFamily="34" charset="0"/>
                <a:cs typeface="Times New Roman" pitchFamily="18" charset="0"/>
              </a:rPr>
              <a:t>Ce soufflet vous permet de préciser les </a:t>
            </a:r>
            <a:r>
              <a:rPr lang="fr-FR" sz="1400" b="1" dirty="0" smtClean="0">
                <a:solidFill>
                  <a:schemeClr val="accent1"/>
                </a:solidFill>
                <a:latin typeface="Times New Roman" pitchFamily="18" charset="0"/>
                <a:ea typeface="Calibri" pitchFamily="34" charset="0"/>
                <a:cs typeface="Times New Roman" pitchFamily="18" charset="0"/>
              </a:rPr>
              <a:t>vins </a:t>
            </a:r>
            <a:r>
              <a:rPr lang="fr-FR" sz="1400" b="1" dirty="0">
                <a:solidFill>
                  <a:schemeClr val="accent1"/>
                </a:solidFill>
                <a:latin typeface="Times New Roman" pitchFamily="18" charset="0"/>
                <a:ea typeface="Calibri" pitchFamily="34" charset="0"/>
                <a:cs typeface="Times New Roman" pitchFamily="18" charset="0"/>
              </a:rPr>
              <a:t>mis en avant </a:t>
            </a:r>
            <a:r>
              <a:rPr lang="fr-FR" sz="1400" dirty="0" smtClean="0">
                <a:latin typeface="Times New Roman" pitchFamily="18" charset="0"/>
                <a:ea typeface="Calibri" pitchFamily="34" charset="0"/>
                <a:cs typeface="Times New Roman" pitchFamily="18" charset="0"/>
              </a:rPr>
              <a:t>durant votre événement</a:t>
            </a:r>
          </a:p>
        </p:txBody>
      </p:sp>
      <p:sp>
        <p:nvSpPr>
          <p:cNvPr id="14" name="ZoneTexte 7"/>
          <p:cNvSpPr txBox="1">
            <a:spLocks noChangeArrowheads="1"/>
          </p:cNvSpPr>
          <p:nvPr/>
        </p:nvSpPr>
        <p:spPr bwMode="auto">
          <a:xfrm>
            <a:off x="6556553" y="1124744"/>
            <a:ext cx="2182635" cy="2492990"/>
          </a:xfrm>
          <a:prstGeom prst="rect">
            <a:avLst/>
          </a:prstGeom>
          <a:noFill/>
          <a:ln w="9525">
            <a:noFill/>
            <a:miter lim="800000"/>
            <a:headEnd/>
            <a:tailEnd/>
          </a:ln>
        </p:spPr>
        <p:txBody>
          <a:bodyPr wrap="square">
            <a:spAutoFit/>
          </a:bodyPr>
          <a:lstStyle/>
          <a:p>
            <a:pPr eaLnBrk="0" hangingPunct="0">
              <a:buFontTx/>
              <a:buBlip>
                <a:blip r:embed="rId3"/>
              </a:buBlip>
            </a:pPr>
            <a:r>
              <a:rPr lang="fr-FR" sz="1100" b="1" dirty="0" smtClean="0">
                <a:solidFill>
                  <a:schemeClr val="accent1"/>
                </a:solidFill>
                <a:latin typeface="Times New Roman" pitchFamily="18" charset="0"/>
                <a:ea typeface="Calibri" pitchFamily="34" charset="0"/>
                <a:cs typeface="Times New Roman" pitchFamily="18" charset="0"/>
              </a:rPr>
              <a:t> </a:t>
            </a:r>
            <a:r>
              <a:rPr lang="fr-FR" sz="1200" dirty="0">
                <a:latin typeface="Times New Roman" pitchFamily="18" charset="0"/>
                <a:ea typeface="Calibri" pitchFamily="34" charset="0"/>
                <a:cs typeface="Times New Roman" pitchFamily="18" charset="0"/>
              </a:rPr>
              <a:t>Cocher les cases des </a:t>
            </a:r>
            <a:r>
              <a:rPr lang="fr-FR" sz="1200" dirty="0">
                <a:solidFill>
                  <a:schemeClr val="accent1"/>
                </a:solidFill>
                <a:latin typeface="Times New Roman" pitchFamily="18" charset="0"/>
                <a:ea typeface="Calibri" pitchFamily="34" charset="0"/>
                <a:cs typeface="Times New Roman" pitchFamily="18" charset="0"/>
              </a:rPr>
              <a:t>vins d'origine française </a:t>
            </a:r>
            <a:r>
              <a:rPr lang="fr-FR" sz="1200" dirty="0">
                <a:latin typeface="Times New Roman" pitchFamily="18" charset="0"/>
                <a:ea typeface="Calibri" pitchFamily="34" charset="0"/>
                <a:cs typeface="Times New Roman" pitchFamily="18" charset="0"/>
              </a:rPr>
              <a:t>que vous avez prévu de mettre en avant pendant </a:t>
            </a:r>
            <a:r>
              <a:rPr lang="fr-FR" sz="1200" dirty="0" smtClean="0">
                <a:latin typeface="Times New Roman" pitchFamily="18" charset="0"/>
                <a:ea typeface="Calibri" pitchFamily="34" charset="0"/>
                <a:cs typeface="Times New Roman" pitchFamily="18" charset="0"/>
              </a:rPr>
              <a:t>l'évènement</a:t>
            </a:r>
          </a:p>
          <a:p>
            <a:pPr eaLnBrk="0" hangingPunct="0">
              <a:buFontTx/>
              <a:buBlip>
                <a:blip r:embed="rId3"/>
              </a:buBlip>
            </a:pPr>
            <a:endParaRPr lang="fr-FR" sz="1200" dirty="0" smtClean="0">
              <a:latin typeface="Times New Roman" pitchFamily="18" charset="0"/>
              <a:ea typeface="Calibri" pitchFamily="34" charset="0"/>
              <a:cs typeface="Times New Roman" pitchFamily="18" charset="0"/>
            </a:endParaRPr>
          </a:p>
          <a:p>
            <a:pPr eaLnBrk="0" hangingPunct="0">
              <a:buFontTx/>
              <a:buBlip>
                <a:blip r:embed="rId3"/>
              </a:buBlip>
            </a:pPr>
            <a:r>
              <a:rPr lang="fr-FR" sz="1200" dirty="0" smtClean="0">
                <a:latin typeface="Times New Roman" pitchFamily="18" charset="0"/>
                <a:ea typeface="Calibri" pitchFamily="34" charset="0"/>
                <a:cs typeface="Times New Roman" pitchFamily="18" charset="0"/>
              </a:rPr>
              <a:t>Préciser les </a:t>
            </a:r>
            <a:r>
              <a:rPr lang="fr-FR" sz="1200" dirty="0" smtClean="0">
                <a:solidFill>
                  <a:schemeClr val="accent1"/>
                </a:solidFill>
                <a:latin typeface="Times New Roman" pitchFamily="18" charset="0"/>
                <a:ea typeface="Calibri" pitchFamily="34" charset="0"/>
                <a:cs typeface="Times New Roman" pitchFamily="18" charset="0"/>
              </a:rPr>
              <a:t>autres produits (vins et alcools) non éligibles</a:t>
            </a:r>
            <a:r>
              <a:rPr lang="fr-FR" sz="1200" dirty="0" smtClean="0">
                <a:latin typeface="Times New Roman" pitchFamily="18" charset="0"/>
                <a:ea typeface="Calibri" pitchFamily="34" charset="0"/>
                <a:cs typeface="Times New Roman" pitchFamily="18" charset="0"/>
              </a:rPr>
              <a:t> et le </a:t>
            </a:r>
            <a:r>
              <a:rPr lang="fr-FR" sz="1200" dirty="0" smtClean="0">
                <a:solidFill>
                  <a:schemeClr val="accent1"/>
                </a:solidFill>
                <a:latin typeface="Times New Roman" pitchFamily="18" charset="0"/>
                <a:ea typeface="Calibri" pitchFamily="34" charset="0"/>
                <a:cs typeface="Times New Roman" pitchFamily="18" charset="0"/>
              </a:rPr>
              <a:t>% du CA annuel </a:t>
            </a:r>
            <a:r>
              <a:rPr lang="fr-FR" sz="1200" dirty="0" smtClean="0">
                <a:latin typeface="Times New Roman" pitchFamily="18" charset="0"/>
                <a:ea typeface="Calibri" pitchFamily="34" charset="0"/>
                <a:cs typeface="Times New Roman" pitchFamily="18" charset="0"/>
              </a:rPr>
              <a:t>de ces produits. Méthode </a:t>
            </a:r>
            <a:r>
              <a:rPr lang="fr-FR" sz="1200" dirty="0">
                <a:latin typeface="Times New Roman" pitchFamily="18" charset="0"/>
                <a:ea typeface="Calibri" pitchFamily="34" charset="0"/>
                <a:cs typeface="Times New Roman" pitchFamily="18" charset="0"/>
              </a:rPr>
              <a:t>de calcul :  Proportion du CA à l'export pour ces </a:t>
            </a:r>
            <a:r>
              <a:rPr lang="fr-FR" sz="1200" dirty="0" smtClean="0">
                <a:latin typeface="Times New Roman" pitchFamily="18" charset="0"/>
                <a:ea typeface="Calibri" pitchFamily="34" charset="0"/>
                <a:cs typeface="Times New Roman" pitchFamily="18" charset="0"/>
              </a:rPr>
              <a:t>produits non </a:t>
            </a:r>
            <a:r>
              <a:rPr lang="fr-FR" sz="1200" dirty="0">
                <a:latin typeface="Times New Roman" pitchFamily="18" charset="0"/>
                <a:ea typeface="Calibri" pitchFamily="34" charset="0"/>
                <a:cs typeface="Times New Roman" pitchFamily="18" charset="0"/>
              </a:rPr>
              <a:t>éligibles pour ce pays / Total du CA des vins exportés pour ce pays. </a:t>
            </a:r>
            <a:endParaRPr lang="fr-FR" sz="1200" dirty="0" smtClean="0">
              <a:latin typeface="Times New Roman" pitchFamily="18" charset="0"/>
              <a:ea typeface="Calibri" pitchFamily="34" charset="0"/>
              <a:cs typeface="Times New Roman" pitchFamily="18" charset="0"/>
            </a:endParaRPr>
          </a:p>
        </p:txBody>
      </p:sp>
      <p:sp>
        <p:nvSpPr>
          <p:cNvPr id="20" name="ZoneTexte 7"/>
          <p:cNvSpPr txBox="1">
            <a:spLocks noChangeArrowheads="1"/>
          </p:cNvSpPr>
          <p:nvPr/>
        </p:nvSpPr>
        <p:spPr bwMode="auto">
          <a:xfrm>
            <a:off x="6562901" y="3969638"/>
            <a:ext cx="2257571" cy="2123658"/>
          </a:xfrm>
          <a:prstGeom prst="rect">
            <a:avLst/>
          </a:prstGeom>
          <a:noFill/>
          <a:ln w="9525">
            <a:noFill/>
            <a:miter lim="800000"/>
            <a:headEnd/>
            <a:tailEnd/>
          </a:ln>
        </p:spPr>
        <p:txBody>
          <a:bodyPr wrap="square">
            <a:spAutoFit/>
          </a:bodyPr>
          <a:lstStyle/>
          <a:p>
            <a:pPr eaLnBrk="0" hangingPunct="0">
              <a:buFontTx/>
              <a:buBlip>
                <a:blip r:embed="rId3"/>
              </a:buBlip>
            </a:pPr>
            <a:r>
              <a:rPr lang="fr-FR" sz="1100" b="1" dirty="0" smtClean="0">
                <a:solidFill>
                  <a:schemeClr val="accent1"/>
                </a:solidFill>
                <a:latin typeface="Times New Roman" pitchFamily="18" charset="0"/>
                <a:ea typeface="Calibri" pitchFamily="34" charset="0"/>
                <a:cs typeface="Times New Roman" pitchFamily="18" charset="0"/>
              </a:rPr>
              <a:t> En cochant, « OUI » </a:t>
            </a:r>
            <a:r>
              <a:rPr lang="fr-FR" sz="1100" dirty="0" smtClean="0">
                <a:latin typeface="Times New Roman" pitchFamily="18" charset="0"/>
                <a:ea typeface="Calibri" pitchFamily="34" charset="0"/>
                <a:cs typeface="Times New Roman" pitchFamily="18" charset="0"/>
              </a:rPr>
              <a:t>, vous devez</a:t>
            </a:r>
            <a:r>
              <a:rPr lang="fr-FR" sz="1100" b="1" dirty="0" smtClean="0">
                <a:solidFill>
                  <a:schemeClr val="accent1"/>
                </a:solidFill>
                <a:latin typeface="Times New Roman" pitchFamily="18" charset="0"/>
                <a:ea typeface="Calibri" pitchFamily="34" charset="0"/>
                <a:cs typeface="Times New Roman" pitchFamily="18" charset="0"/>
              </a:rPr>
              <a:t> </a:t>
            </a:r>
            <a:r>
              <a:rPr lang="fr-FR" sz="1200" dirty="0">
                <a:latin typeface="Times New Roman" pitchFamily="18" charset="0"/>
                <a:ea typeface="Calibri" pitchFamily="34" charset="0"/>
                <a:cs typeface="Times New Roman" pitchFamily="18" charset="0"/>
              </a:rPr>
              <a:t>no</a:t>
            </a:r>
            <a:r>
              <a:rPr lang="fr-FR" sz="1200" dirty="0" smtClean="0">
                <a:latin typeface="Times New Roman" pitchFamily="18" charset="0"/>
                <a:ea typeface="Calibri" pitchFamily="34" charset="0"/>
                <a:cs typeface="Times New Roman" pitchFamily="18" charset="0"/>
              </a:rPr>
              <a:t>mmer </a:t>
            </a:r>
            <a:r>
              <a:rPr lang="fr-FR" sz="1200" dirty="0">
                <a:latin typeface="Times New Roman" pitchFamily="18" charset="0"/>
                <a:ea typeface="Calibri" pitchFamily="34" charset="0"/>
                <a:cs typeface="Times New Roman" pitchFamily="18" charset="0"/>
              </a:rPr>
              <a:t>les </a:t>
            </a:r>
            <a:r>
              <a:rPr lang="fr-FR" sz="1200" dirty="0">
                <a:solidFill>
                  <a:schemeClr val="accent1"/>
                </a:solidFill>
                <a:latin typeface="Times New Roman" pitchFamily="18" charset="0"/>
                <a:ea typeface="Calibri" pitchFamily="34" charset="0"/>
                <a:cs typeface="Times New Roman" pitchFamily="18" charset="0"/>
              </a:rPr>
              <a:t>vins d'origine européenne (hors France)</a:t>
            </a:r>
            <a:r>
              <a:rPr lang="fr-FR" sz="1200" dirty="0">
                <a:latin typeface="Times New Roman" pitchFamily="18" charset="0"/>
                <a:ea typeface="Calibri" pitchFamily="34" charset="0"/>
                <a:cs typeface="Times New Roman" pitchFamily="18" charset="0"/>
              </a:rPr>
              <a:t> que vous avez prévu de promouvoir pendant </a:t>
            </a:r>
            <a:r>
              <a:rPr lang="fr-FR" sz="1200" dirty="0" smtClean="0">
                <a:latin typeface="Times New Roman" pitchFamily="18" charset="0"/>
                <a:ea typeface="Calibri" pitchFamily="34" charset="0"/>
                <a:cs typeface="Times New Roman" pitchFamily="18" charset="0"/>
              </a:rPr>
              <a:t>l'évènement</a:t>
            </a:r>
          </a:p>
          <a:p>
            <a:pPr eaLnBrk="0" hangingPunct="0">
              <a:buFontTx/>
              <a:buBlip>
                <a:blip r:embed="rId3"/>
              </a:buBlip>
            </a:pPr>
            <a:endParaRPr lang="fr-FR" sz="1200" dirty="0">
              <a:latin typeface="Times New Roman" pitchFamily="18" charset="0"/>
              <a:ea typeface="Calibri" pitchFamily="34" charset="0"/>
              <a:cs typeface="Times New Roman" pitchFamily="18" charset="0"/>
            </a:endParaRPr>
          </a:p>
          <a:p>
            <a:pPr eaLnBrk="0" hangingPunct="0">
              <a:buFontTx/>
              <a:buBlip>
                <a:blip r:embed="rId3"/>
              </a:buBlip>
            </a:pPr>
            <a:r>
              <a:rPr lang="fr-FR" sz="1200" dirty="0">
                <a:latin typeface="Times New Roman" pitchFamily="18" charset="0"/>
                <a:ea typeface="Calibri" pitchFamily="34" charset="0"/>
                <a:cs typeface="Times New Roman" pitchFamily="18" charset="0"/>
              </a:rPr>
              <a:t>Détaillez la liste exhaustive des </a:t>
            </a:r>
            <a:r>
              <a:rPr lang="fr-FR" sz="1200" dirty="0" smtClean="0">
                <a:latin typeface="Times New Roman" pitchFamily="18" charset="0"/>
                <a:ea typeface="Calibri" pitchFamily="34" charset="0"/>
                <a:cs typeface="Times New Roman" pitchFamily="18" charset="0"/>
              </a:rPr>
              <a:t>AOP, IGP et VSIG (avec mention) </a:t>
            </a:r>
            <a:r>
              <a:rPr lang="fr-FR" sz="1200" dirty="0">
                <a:latin typeface="Times New Roman" pitchFamily="18" charset="0"/>
                <a:ea typeface="Calibri" pitchFamily="34" charset="0"/>
                <a:cs typeface="Times New Roman" pitchFamily="18" charset="0"/>
              </a:rPr>
              <a:t>européennes non françaises mises en avant durant l'évènement</a:t>
            </a:r>
            <a:endParaRPr lang="fr-FR" sz="2000" dirty="0">
              <a:ea typeface="Calibri" pitchFamily="34" charset="0"/>
              <a:cs typeface="Times New Roman" pitchFamily="18" charset="0"/>
            </a:endParaRPr>
          </a:p>
        </p:txBody>
      </p:sp>
      <p:pic>
        <p:nvPicPr>
          <p:cNvPr id="25" name="Picture 3"/>
          <p:cNvPicPr>
            <a:picLocks noChangeAspect="1" noChangeArrowheads="1"/>
          </p:cNvPicPr>
          <p:nvPr/>
        </p:nvPicPr>
        <p:blipFill>
          <a:blip r:embed="rId4" cstate="print"/>
          <a:srcRect/>
          <a:stretch>
            <a:fillRect/>
          </a:stretch>
        </p:blipFill>
        <p:spPr bwMode="auto">
          <a:xfrm>
            <a:off x="422294" y="5588126"/>
            <a:ext cx="467714" cy="376381"/>
          </a:xfrm>
          <a:prstGeom prst="rect">
            <a:avLst/>
          </a:prstGeom>
          <a:noFill/>
          <a:ln w="9525">
            <a:noFill/>
            <a:miter lim="800000"/>
            <a:headEnd/>
            <a:tailEnd/>
          </a:ln>
        </p:spPr>
      </p:pic>
      <p:sp>
        <p:nvSpPr>
          <p:cNvPr id="26" name="ZoneTexte 25"/>
          <p:cNvSpPr txBox="1"/>
          <p:nvPr/>
        </p:nvSpPr>
        <p:spPr>
          <a:xfrm>
            <a:off x="1043608" y="5573986"/>
            <a:ext cx="4004853" cy="461665"/>
          </a:xfrm>
          <a:prstGeom prst="rect">
            <a:avLst/>
          </a:prstGeom>
          <a:ln w="28575">
            <a:solidFill>
              <a:srgbClr val="FF0000"/>
            </a:solidFill>
          </a:ln>
        </p:spPr>
        <p:style>
          <a:lnRef idx="2">
            <a:schemeClr val="dk1"/>
          </a:lnRef>
          <a:fillRef idx="1">
            <a:schemeClr val="lt1"/>
          </a:fillRef>
          <a:effectRef idx="0">
            <a:schemeClr val="dk1"/>
          </a:effectRef>
          <a:fontRef idx="minor">
            <a:schemeClr val="dk1"/>
          </a:fontRef>
        </p:style>
        <p:txBody>
          <a:bodyPr wrap="square" rtlCol="0">
            <a:spAutoFit/>
          </a:bodyPr>
          <a:lstStyle/>
          <a:p>
            <a:r>
              <a:rPr lang="fr-FR" sz="1200" b="1" dirty="0" smtClean="0">
                <a:solidFill>
                  <a:srgbClr val="FF0000"/>
                </a:solidFill>
                <a:latin typeface="Times New Roman" pitchFamily="18" charset="0"/>
                <a:ea typeface="Calibri" pitchFamily="34" charset="0"/>
                <a:cs typeface="Times New Roman" pitchFamily="18" charset="0"/>
              </a:rPr>
              <a:t>Lors de la demande de paiement vous devrez prouver que vous ne bénéficiez d’aucune autre aide des pays de l’UE </a:t>
            </a:r>
            <a:endParaRPr lang="fr-FR" sz="1200" dirty="0">
              <a:solidFill>
                <a:srgbClr val="FF0000"/>
              </a:solidFill>
            </a:endParaRPr>
          </a:p>
        </p:txBody>
      </p:sp>
      <p:sp>
        <p:nvSpPr>
          <p:cNvPr id="18" name="Rectangle 3"/>
          <p:cNvSpPr>
            <a:spLocks noChangeArrowheads="1"/>
          </p:cNvSpPr>
          <p:nvPr/>
        </p:nvSpPr>
        <p:spPr bwMode="auto">
          <a:xfrm>
            <a:off x="0" y="-323165"/>
            <a:ext cx="18473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800" b="0" i="0" u="none" strike="noStrike" cap="none" normalizeH="0" baseline="0" dirty="0" smtClean="0">
                <a:ln>
                  <a:noFill/>
                </a:ln>
                <a:solidFill>
                  <a:schemeClr val="tx1"/>
                </a:solidFill>
                <a:effectLst/>
                <a:latin typeface="Arial" panose="020B0604020202020204" pitchFamily="34" charset="0"/>
              </a:rPr>
              <a:t/>
            </a:r>
            <a:br>
              <a:rPr kumimoji="0" lang="fr-FR" altLang="fr-FR" sz="1800" b="0" i="0" u="none" strike="noStrike" cap="none" normalizeH="0" baseline="0" dirty="0" smtClean="0">
                <a:ln>
                  <a:noFill/>
                </a:ln>
                <a:solidFill>
                  <a:schemeClr val="tx1"/>
                </a:solidFill>
                <a:effectLst/>
                <a:latin typeface="Arial" panose="020B0604020202020204" pitchFamily="34" charset="0"/>
              </a:rPr>
            </a:br>
            <a:endParaRPr kumimoji="0" lang="fr-FR" altLang="fr-FR" sz="1800" b="0" i="0" u="none" strike="noStrike" cap="none" normalizeH="0" baseline="0" dirty="0" smtClean="0">
              <a:ln>
                <a:noFill/>
              </a:ln>
              <a:solidFill>
                <a:schemeClr val="tx1"/>
              </a:solidFill>
              <a:effectLst/>
              <a:latin typeface="Arial" panose="020B0604020202020204" pitchFamily="34" charset="0"/>
            </a:endParaRPr>
          </a:p>
        </p:txBody>
      </p:sp>
      <p:sp>
        <p:nvSpPr>
          <p:cNvPr id="29" name="Ellipse 28"/>
          <p:cNvSpPr/>
          <p:nvPr/>
        </p:nvSpPr>
        <p:spPr>
          <a:xfrm>
            <a:off x="3716631" y="3861048"/>
            <a:ext cx="379635" cy="40018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cxnSp>
        <p:nvCxnSpPr>
          <p:cNvPr id="30" name="Connecteur droit avec flèche 29"/>
          <p:cNvCxnSpPr/>
          <p:nvPr/>
        </p:nvCxnSpPr>
        <p:spPr>
          <a:xfrm flipH="1" flipV="1">
            <a:off x="4689343" y="5085184"/>
            <a:ext cx="1547530" cy="269305"/>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33" name="Connecteur droit avec flèche 32"/>
          <p:cNvCxnSpPr/>
          <p:nvPr/>
        </p:nvCxnSpPr>
        <p:spPr>
          <a:xfrm flipH="1" flipV="1">
            <a:off x="3419872" y="5084787"/>
            <a:ext cx="2817001" cy="342132"/>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35" name="Connecteur droit avec flèche 34"/>
          <p:cNvCxnSpPr/>
          <p:nvPr/>
        </p:nvCxnSpPr>
        <p:spPr>
          <a:xfrm flipH="1" flipV="1">
            <a:off x="1645419" y="5091431"/>
            <a:ext cx="4591454" cy="412989"/>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2" name="Rectangle 1"/>
          <p:cNvSpPr/>
          <p:nvPr/>
        </p:nvSpPr>
        <p:spPr>
          <a:xfrm>
            <a:off x="1946682" y="2492896"/>
            <a:ext cx="1977246" cy="355828"/>
          </a:xfrm>
          <a:prstGeom prst="rect">
            <a:avLst/>
          </a:prstGeom>
          <a:solidFill>
            <a:srgbClr val="E4F1F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23" name="Connecteur droit avec flèche 22"/>
          <p:cNvCxnSpPr/>
          <p:nvPr/>
        </p:nvCxnSpPr>
        <p:spPr>
          <a:xfrm flipH="1" flipV="1">
            <a:off x="4227524" y="4091072"/>
            <a:ext cx="2346873" cy="29185"/>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19" name="Ellipse 18"/>
          <p:cNvSpPr/>
          <p:nvPr/>
        </p:nvSpPr>
        <p:spPr>
          <a:xfrm>
            <a:off x="147450" y="908720"/>
            <a:ext cx="231184"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3</a:t>
            </a:r>
          </a:p>
        </p:txBody>
      </p:sp>
      <p:sp>
        <p:nvSpPr>
          <p:cNvPr id="21" name="Ellipse 20"/>
          <p:cNvSpPr/>
          <p:nvPr/>
        </p:nvSpPr>
        <p:spPr>
          <a:xfrm>
            <a:off x="145860" y="189154"/>
            <a:ext cx="276434" cy="29267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3</a:t>
            </a:r>
          </a:p>
        </p:txBody>
      </p:sp>
      <p:sp>
        <p:nvSpPr>
          <p:cNvPr id="22" name="Ellipse 21"/>
          <p:cNvSpPr/>
          <p:nvPr/>
        </p:nvSpPr>
        <p:spPr>
          <a:xfrm>
            <a:off x="5104481" y="6362964"/>
            <a:ext cx="231184"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4</a:t>
            </a:r>
            <a:endParaRPr lang="fr-FR"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1"/>
          </p:nvPr>
        </p:nvSpPr>
        <p:spPr/>
        <p:txBody>
          <a:bodyPr/>
          <a:lstStyle/>
          <a:p>
            <a:pPr>
              <a:defRPr/>
            </a:pPr>
            <a:fld id="{C82B654E-E62E-4284-9D83-B7A2BB37330F}" type="slidenum">
              <a:rPr lang="fr-BE" smtClean="0"/>
              <a:pPr>
                <a:defRPr/>
              </a:pPr>
              <a:t>24</a:t>
            </a:fld>
            <a:endParaRPr lang="fr-BE"/>
          </a:p>
        </p:txBody>
      </p:sp>
      <p:sp>
        <p:nvSpPr>
          <p:cNvPr id="6" name="Rectangle 5"/>
          <p:cNvSpPr/>
          <p:nvPr/>
        </p:nvSpPr>
        <p:spPr>
          <a:xfrm>
            <a:off x="432036" y="114035"/>
            <a:ext cx="8598829" cy="338554"/>
          </a:xfrm>
          <a:prstGeom prst="rect">
            <a:avLst/>
          </a:prstGeom>
        </p:spPr>
        <p:txBody>
          <a:bodyPr wrap="none">
            <a:spAutoFit/>
          </a:bodyPr>
          <a:lstStyle/>
          <a:p>
            <a:pPr algn="ctr">
              <a:defRPr/>
            </a:pPr>
            <a:r>
              <a:rPr lang="fr-FR" sz="1600" b="1" cap="small" dirty="0" smtClean="0">
                <a:solidFill>
                  <a:schemeClr val="accent1"/>
                </a:solidFill>
                <a:latin typeface="+mn-lt"/>
                <a:cs typeface="+mn-cs"/>
              </a:rPr>
              <a:t>SOUFFLET </a:t>
            </a:r>
            <a:r>
              <a:rPr lang="fr-FR" sz="1600" b="1" cap="small" dirty="0">
                <a:solidFill>
                  <a:schemeClr val="accent1"/>
                </a:solidFill>
                <a:latin typeface="+mn-lt"/>
                <a:cs typeface="+mn-cs"/>
              </a:rPr>
              <a:t>- QUI REALISE L’EVENEMENT ? – Commun à tous les événements</a:t>
            </a:r>
          </a:p>
        </p:txBody>
      </p:sp>
      <p:sp>
        <p:nvSpPr>
          <p:cNvPr id="17" name="ZoneTexte 16"/>
          <p:cNvSpPr txBox="1"/>
          <p:nvPr/>
        </p:nvSpPr>
        <p:spPr>
          <a:xfrm>
            <a:off x="602850" y="5163623"/>
            <a:ext cx="3456571" cy="1323439"/>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algn="just"/>
            <a:r>
              <a:rPr lang="fr-FR" sz="1000" dirty="0" smtClean="0">
                <a:solidFill>
                  <a:srgbClr val="FF0000"/>
                </a:solidFill>
              </a:rPr>
              <a:t>Les </a:t>
            </a:r>
            <a:r>
              <a:rPr lang="fr-FR" sz="1000" i="1" dirty="0" smtClean="0">
                <a:solidFill>
                  <a:srgbClr val="FF0000"/>
                </a:solidFill>
              </a:rPr>
              <a:t>brand </a:t>
            </a:r>
            <a:r>
              <a:rPr lang="fr-FR" sz="1000" i="1" dirty="0">
                <a:solidFill>
                  <a:srgbClr val="FF0000"/>
                </a:solidFill>
              </a:rPr>
              <a:t>ambassador </a:t>
            </a:r>
            <a:r>
              <a:rPr lang="fr-FR" sz="1000" dirty="0">
                <a:solidFill>
                  <a:srgbClr val="FF0000"/>
                </a:solidFill>
              </a:rPr>
              <a:t>sont éligibles dès lors qu'il existe une facturation qui les assimile à un prestataire de service. Toute dépense de </a:t>
            </a:r>
            <a:r>
              <a:rPr lang="fr-FR" sz="1000" i="1" dirty="0">
                <a:solidFill>
                  <a:srgbClr val="FF0000"/>
                </a:solidFill>
              </a:rPr>
              <a:t>Brand </a:t>
            </a:r>
            <a:r>
              <a:rPr lang="fr-FR" sz="1000" i="1" dirty="0" err="1" smtClean="0">
                <a:solidFill>
                  <a:srgbClr val="FF0000"/>
                </a:solidFill>
              </a:rPr>
              <a:t>ambassador</a:t>
            </a:r>
            <a:r>
              <a:rPr lang="fr-FR" sz="1000" i="1" dirty="0" smtClean="0">
                <a:solidFill>
                  <a:srgbClr val="FF0000"/>
                </a:solidFill>
              </a:rPr>
              <a:t> </a:t>
            </a:r>
            <a:r>
              <a:rPr lang="fr-FR" sz="1000" dirty="0">
                <a:solidFill>
                  <a:srgbClr val="FF0000"/>
                </a:solidFill>
              </a:rPr>
              <a:t>présentée sous forme forfaitaire est non éligible. Les factures et compte-rendu de prestation établis par le </a:t>
            </a:r>
            <a:r>
              <a:rPr lang="fr-FR" sz="1000" i="1" dirty="0">
                <a:solidFill>
                  <a:srgbClr val="FF0000"/>
                </a:solidFill>
              </a:rPr>
              <a:t>Brand Ambassador </a:t>
            </a:r>
            <a:r>
              <a:rPr lang="fr-FR" sz="1000" dirty="0">
                <a:solidFill>
                  <a:srgbClr val="FF0000"/>
                </a:solidFill>
              </a:rPr>
              <a:t>doivent permettre de justifier </a:t>
            </a:r>
            <a:r>
              <a:rPr lang="fr-FR" sz="1000" dirty="0" smtClean="0">
                <a:solidFill>
                  <a:srgbClr val="FF0000"/>
                </a:solidFill>
              </a:rPr>
              <a:t>précisément </a:t>
            </a:r>
            <a:r>
              <a:rPr lang="fr-FR" sz="1000" dirty="0">
                <a:solidFill>
                  <a:srgbClr val="FF0000"/>
                </a:solidFill>
              </a:rPr>
              <a:t>la part des honoraires, frais de voyages et de séjour et les coûts directs liés à chaque </a:t>
            </a:r>
            <a:r>
              <a:rPr lang="fr-FR" sz="1000" dirty="0" smtClean="0">
                <a:solidFill>
                  <a:srgbClr val="FF0000"/>
                </a:solidFill>
              </a:rPr>
              <a:t>évènement</a:t>
            </a:r>
            <a:r>
              <a:rPr lang="fr-FR" sz="1000" dirty="0">
                <a:solidFill>
                  <a:srgbClr val="FF0000"/>
                </a:solidFill>
              </a:rPr>
              <a:t>.</a:t>
            </a:r>
          </a:p>
        </p:txBody>
      </p:sp>
      <p:pic>
        <p:nvPicPr>
          <p:cNvPr id="19" name="Picture 3"/>
          <p:cNvPicPr>
            <a:picLocks noChangeAspect="1" noChangeArrowheads="1"/>
          </p:cNvPicPr>
          <p:nvPr/>
        </p:nvPicPr>
        <p:blipFill>
          <a:blip r:embed="rId2" cstate="print"/>
          <a:srcRect/>
          <a:stretch>
            <a:fillRect/>
          </a:stretch>
        </p:blipFill>
        <p:spPr bwMode="auto">
          <a:xfrm>
            <a:off x="124171" y="5204984"/>
            <a:ext cx="429819" cy="541889"/>
          </a:xfrm>
          <a:prstGeom prst="rect">
            <a:avLst/>
          </a:prstGeom>
          <a:noFill/>
          <a:ln w="9525">
            <a:noFill/>
            <a:miter lim="800000"/>
            <a:headEnd/>
            <a:tailEnd/>
          </a:ln>
        </p:spPr>
      </p:pic>
      <p:sp>
        <p:nvSpPr>
          <p:cNvPr id="22" name="ZoneTexte 7"/>
          <p:cNvSpPr txBox="1">
            <a:spLocks noChangeArrowheads="1"/>
          </p:cNvSpPr>
          <p:nvPr/>
        </p:nvSpPr>
        <p:spPr bwMode="auto">
          <a:xfrm>
            <a:off x="1320208" y="4832980"/>
            <a:ext cx="3479435" cy="276999"/>
          </a:xfrm>
          <a:prstGeom prst="rect">
            <a:avLst/>
          </a:prstGeom>
          <a:noFill/>
          <a:ln w="9525">
            <a:noFill/>
            <a:miter lim="800000"/>
            <a:headEnd/>
            <a:tailEnd/>
          </a:ln>
        </p:spPr>
        <p:txBody>
          <a:bodyPr wrap="square">
            <a:spAutoFit/>
          </a:bodyPr>
          <a:lstStyle/>
          <a:p>
            <a:pPr eaLnBrk="0" hangingPunct="0">
              <a:buFontTx/>
              <a:buBlip>
                <a:blip r:embed="rId3"/>
              </a:buBlip>
            </a:pPr>
            <a:endParaRPr lang="fr-FR" sz="1200" dirty="0" smtClean="0">
              <a:latin typeface="Times New Roman" pitchFamily="18" charset="0"/>
              <a:ea typeface="Calibri" pitchFamily="34" charset="0"/>
              <a:cs typeface="Times New Roman" pitchFamily="18" charset="0"/>
            </a:endParaRPr>
          </a:p>
        </p:txBody>
      </p:sp>
      <p:sp>
        <p:nvSpPr>
          <p:cNvPr id="20" name="Ellipse 19"/>
          <p:cNvSpPr/>
          <p:nvPr/>
        </p:nvSpPr>
        <p:spPr>
          <a:xfrm>
            <a:off x="114396" y="114035"/>
            <a:ext cx="316063" cy="28506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4</a:t>
            </a:r>
            <a:endParaRPr lang="fr-FR" dirty="0"/>
          </a:p>
        </p:txBody>
      </p:sp>
      <p:grpSp>
        <p:nvGrpSpPr>
          <p:cNvPr id="3" name="Groupe 2"/>
          <p:cNvGrpSpPr/>
          <p:nvPr/>
        </p:nvGrpSpPr>
        <p:grpSpPr>
          <a:xfrm>
            <a:off x="4572000" y="6462128"/>
            <a:ext cx="5243379" cy="360040"/>
            <a:chOff x="3727066" y="6462128"/>
            <a:chExt cx="5243379" cy="360040"/>
          </a:xfrm>
        </p:grpSpPr>
        <p:sp>
          <p:nvSpPr>
            <p:cNvPr id="27" name="ZoneTexte 9"/>
            <p:cNvSpPr txBox="1">
              <a:spLocks noChangeArrowheads="1"/>
            </p:cNvSpPr>
            <p:nvPr/>
          </p:nvSpPr>
          <p:spPr bwMode="auto">
            <a:xfrm>
              <a:off x="4073901" y="6462128"/>
              <a:ext cx="4896544" cy="307777"/>
            </a:xfrm>
            <a:prstGeom prst="rect">
              <a:avLst/>
            </a:prstGeom>
            <a:noFill/>
            <a:ln w="9525">
              <a:noFill/>
              <a:miter lim="800000"/>
              <a:headEnd/>
              <a:tailEnd/>
            </a:ln>
          </p:spPr>
          <p:txBody>
            <a:bodyPr wrap="square">
              <a:spAutoFit/>
            </a:bodyPr>
            <a:lstStyle/>
            <a:p>
              <a:r>
                <a:rPr lang="fr-FR" sz="1400" b="1" i="1" dirty="0">
                  <a:solidFill>
                    <a:schemeClr val="accent1"/>
                  </a:solidFill>
                  <a:latin typeface="Times New Roman" pitchFamily="18" charset="0"/>
                  <a:cs typeface="Times New Roman" pitchFamily="18" charset="0"/>
                </a:rPr>
                <a:t>Cliquez ensuite sur </a:t>
              </a:r>
              <a:r>
                <a:rPr lang="fr-FR" sz="1400" b="1" i="1" dirty="0" smtClean="0">
                  <a:solidFill>
                    <a:schemeClr val="accent1"/>
                  </a:solidFill>
                  <a:latin typeface="Times New Roman" pitchFamily="18" charset="0"/>
                  <a:cs typeface="Times New Roman" pitchFamily="18" charset="0"/>
                </a:rPr>
                <a:t>le soufflet         « BUDGET »</a:t>
              </a:r>
              <a:endParaRPr lang="fr-FR" sz="1400" b="1" i="1" dirty="0">
                <a:solidFill>
                  <a:schemeClr val="accent1"/>
                </a:solidFill>
                <a:latin typeface="Times New Roman" pitchFamily="18" charset="0"/>
                <a:cs typeface="Times New Roman" pitchFamily="18" charset="0"/>
              </a:endParaRPr>
            </a:p>
          </p:txBody>
        </p:sp>
        <p:sp>
          <p:nvSpPr>
            <p:cNvPr id="28" name="Bouton d'action : Informations 27">
              <a:hlinkClick r:id="" action="ppaction://noaction" highlightClick="1"/>
            </p:cNvPr>
            <p:cNvSpPr/>
            <p:nvPr/>
          </p:nvSpPr>
          <p:spPr>
            <a:xfrm>
              <a:off x="3727066" y="6462128"/>
              <a:ext cx="288032" cy="360040"/>
            </a:xfrm>
            <a:prstGeom prst="actionButtonInformation">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fr-FR"/>
            </a:p>
          </p:txBody>
        </p:sp>
      </p:grpSp>
      <p:sp>
        <p:nvSpPr>
          <p:cNvPr id="31" name="Ellipse 30"/>
          <p:cNvSpPr/>
          <p:nvPr/>
        </p:nvSpPr>
        <p:spPr>
          <a:xfrm>
            <a:off x="7251515" y="6487062"/>
            <a:ext cx="231184"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5</a:t>
            </a:r>
          </a:p>
        </p:txBody>
      </p:sp>
      <p:grpSp>
        <p:nvGrpSpPr>
          <p:cNvPr id="9" name="Groupe 8"/>
          <p:cNvGrpSpPr/>
          <p:nvPr/>
        </p:nvGrpSpPr>
        <p:grpSpPr>
          <a:xfrm>
            <a:off x="114396" y="779838"/>
            <a:ext cx="8603063" cy="5530470"/>
            <a:chOff x="114396" y="779838"/>
            <a:chExt cx="8603063" cy="5530470"/>
          </a:xfrm>
        </p:grpSpPr>
        <p:grpSp>
          <p:nvGrpSpPr>
            <p:cNvPr id="30" name="Groupe 29"/>
            <p:cNvGrpSpPr/>
            <p:nvPr/>
          </p:nvGrpSpPr>
          <p:grpSpPr>
            <a:xfrm>
              <a:off x="114396" y="779838"/>
              <a:ext cx="8603063" cy="5530470"/>
              <a:chOff x="261793" y="503217"/>
              <a:chExt cx="8603063" cy="5530470"/>
            </a:xfrm>
          </p:grpSpPr>
          <p:grpSp>
            <p:nvGrpSpPr>
              <p:cNvPr id="29" name="Groupe 28"/>
              <p:cNvGrpSpPr/>
              <p:nvPr/>
            </p:nvGrpSpPr>
            <p:grpSpPr>
              <a:xfrm>
                <a:off x="395536" y="2564904"/>
                <a:ext cx="6908286" cy="2122460"/>
                <a:chOff x="395536" y="2535458"/>
                <a:chExt cx="6908286" cy="2122460"/>
              </a:xfrm>
            </p:grpSpPr>
            <p:pic>
              <p:nvPicPr>
                <p:cNvPr id="5" name="Image 4"/>
                <p:cNvPicPr>
                  <a:picLocks noChangeAspect="1"/>
                </p:cNvPicPr>
                <p:nvPr/>
              </p:nvPicPr>
              <p:blipFill>
                <a:blip r:embed="rId4"/>
                <a:stretch>
                  <a:fillRect/>
                </a:stretch>
              </p:blipFill>
              <p:spPr>
                <a:xfrm>
                  <a:off x="395536" y="2535458"/>
                  <a:ext cx="6908286" cy="2122460"/>
                </a:xfrm>
                <a:prstGeom prst="rect">
                  <a:avLst/>
                </a:prstGeom>
              </p:spPr>
            </p:pic>
            <p:sp>
              <p:nvSpPr>
                <p:cNvPr id="7" name="Rectangle 6"/>
                <p:cNvSpPr/>
                <p:nvPr/>
              </p:nvSpPr>
              <p:spPr>
                <a:xfrm>
                  <a:off x="516301" y="2867894"/>
                  <a:ext cx="4362547" cy="20310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cxnSp>
            <p:nvCxnSpPr>
              <p:cNvPr id="8" name="Connecteur droit avec flèche 7"/>
              <p:cNvCxnSpPr/>
              <p:nvPr/>
            </p:nvCxnSpPr>
            <p:spPr>
              <a:xfrm>
                <a:off x="4077281" y="1905841"/>
                <a:ext cx="732791" cy="1023696"/>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12" name="Connecteur droit avec flèche 11"/>
              <p:cNvCxnSpPr/>
              <p:nvPr/>
            </p:nvCxnSpPr>
            <p:spPr>
              <a:xfrm flipH="1" flipV="1">
                <a:off x="2565561" y="4469786"/>
                <a:ext cx="2124359" cy="326797"/>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16" name="Connecteur droit avec flèche 15"/>
              <p:cNvCxnSpPr/>
              <p:nvPr/>
            </p:nvCxnSpPr>
            <p:spPr>
              <a:xfrm>
                <a:off x="1597516" y="1635048"/>
                <a:ext cx="1077705" cy="948497"/>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21" name="Connecteur droit avec flèche 20"/>
              <p:cNvCxnSpPr/>
              <p:nvPr/>
            </p:nvCxnSpPr>
            <p:spPr>
              <a:xfrm flipH="1">
                <a:off x="6183463" y="1828281"/>
                <a:ext cx="608839" cy="1178816"/>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23" name="ZoneTexte 7"/>
              <p:cNvSpPr txBox="1">
                <a:spLocks noChangeArrowheads="1"/>
              </p:cNvSpPr>
              <p:nvPr/>
            </p:nvSpPr>
            <p:spPr bwMode="auto">
              <a:xfrm>
                <a:off x="261793" y="1027790"/>
                <a:ext cx="1335377" cy="1015663"/>
              </a:xfrm>
              <a:prstGeom prst="rect">
                <a:avLst/>
              </a:prstGeom>
              <a:noFill/>
              <a:ln w="9525">
                <a:noFill/>
                <a:miter lim="800000"/>
                <a:headEnd/>
                <a:tailEnd/>
              </a:ln>
            </p:spPr>
            <p:txBody>
              <a:bodyPr wrap="square">
                <a:spAutoFit/>
              </a:bodyPr>
              <a:lstStyle/>
              <a:p>
                <a:pPr eaLnBrk="0" hangingPunct="0">
                  <a:buFontTx/>
                  <a:buBlip>
                    <a:blip r:embed="rId3"/>
                  </a:buBlip>
                </a:pPr>
                <a:r>
                  <a:rPr lang="fr-FR" sz="1100" b="1" dirty="0" smtClean="0">
                    <a:solidFill>
                      <a:schemeClr val="accent1"/>
                    </a:solidFill>
                    <a:latin typeface="Times New Roman" pitchFamily="18" charset="0"/>
                    <a:ea typeface="Calibri" pitchFamily="34" charset="0"/>
                    <a:cs typeface="Times New Roman" pitchFamily="18" charset="0"/>
                  </a:rPr>
                  <a:t> </a:t>
                </a:r>
                <a:r>
                  <a:rPr lang="fr-FR" sz="1200" dirty="0">
                    <a:latin typeface="Times New Roman" pitchFamily="18" charset="0"/>
                    <a:ea typeface="Calibri" pitchFamily="34" charset="0"/>
                    <a:cs typeface="Times New Roman" pitchFamily="18" charset="0"/>
                  </a:rPr>
                  <a:t>P</a:t>
                </a:r>
                <a:r>
                  <a:rPr lang="fr-FR" sz="1200" dirty="0" smtClean="0">
                    <a:latin typeface="Times New Roman" pitchFamily="18" charset="0"/>
                    <a:ea typeface="Calibri" pitchFamily="34" charset="0"/>
                    <a:cs typeface="Times New Roman" pitchFamily="18" charset="0"/>
                  </a:rPr>
                  <a:t>réciser le poste au sein de votre structure ou du prestataire</a:t>
                </a:r>
              </a:p>
              <a:p>
                <a:pPr eaLnBrk="0" hangingPunct="0">
                  <a:buFontTx/>
                  <a:buBlip>
                    <a:blip r:embed="rId3"/>
                  </a:buBlip>
                </a:pPr>
                <a:endParaRPr lang="fr-FR" sz="1200" dirty="0" smtClean="0">
                  <a:latin typeface="Times New Roman" pitchFamily="18" charset="0"/>
                  <a:ea typeface="Calibri" pitchFamily="34" charset="0"/>
                  <a:cs typeface="Times New Roman" pitchFamily="18" charset="0"/>
                </a:endParaRPr>
              </a:p>
            </p:txBody>
          </p:sp>
          <p:sp>
            <p:nvSpPr>
              <p:cNvPr id="24" name="ZoneTexte 7"/>
              <p:cNvSpPr txBox="1">
                <a:spLocks noChangeArrowheads="1"/>
              </p:cNvSpPr>
              <p:nvPr/>
            </p:nvSpPr>
            <p:spPr bwMode="auto">
              <a:xfrm>
                <a:off x="2445807" y="922007"/>
                <a:ext cx="3024335" cy="830997"/>
              </a:xfrm>
              <a:prstGeom prst="rect">
                <a:avLst/>
              </a:prstGeom>
              <a:noFill/>
              <a:ln w="9525">
                <a:noFill/>
                <a:miter lim="800000"/>
                <a:headEnd/>
                <a:tailEnd/>
              </a:ln>
            </p:spPr>
            <p:txBody>
              <a:bodyPr wrap="square">
                <a:spAutoFit/>
              </a:bodyPr>
              <a:lstStyle/>
              <a:p>
                <a:pPr eaLnBrk="0" hangingPunct="0">
                  <a:buFontTx/>
                  <a:buBlip>
                    <a:blip r:embed="rId3"/>
                  </a:buBlip>
                </a:pPr>
                <a:r>
                  <a:rPr lang="fr-FR" sz="1100" b="1" dirty="0" smtClean="0">
                    <a:solidFill>
                      <a:schemeClr val="accent1"/>
                    </a:solidFill>
                    <a:latin typeface="Times New Roman" pitchFamily="18" charset="0"/>
                    <a:ea typeface="Calibri" pitchFamily="34" charset="0"/>
                    <a:cs typeface="Times New Roman" pitchFamily="18" charset="0"/>
                  </a:rPr>
                  <a:t> </a:t>
                </a:r>
                <a:r>
                  <a:rPr lang="fr-FR" sz="1200" dirty="0">
                    <a:latin typeface="Times New Roman" pitchFamily="18" charset="0"/>
                    <a:ea typeface="Calibri" pitchFamily="34" charset="0"/>
                    <a:cs typeface="Times New Roman" pitchFamily="18" charset="0"/>
                  </a:rPr>
                  <a:t>P</a:t>
                </a:r>
                <a:r>
                  <a:rPr lang="fr-FR" sz="1200" dirty="0" smtClean="0">
                    <a:latin typeface="Times New Roman" pitchFamily="18" charset="0"/>
                    <a:ea typeface="Calibri" pitchFamily="34" charset="0"/>
                    <a:cs typeface="Times New Roman" pitchFamily="18" charset="0"/>
                  </a:rPr>
                  <a:t>réciser la société en charge ou vous accompagnant</a:t>
                </a:r>
              </a:p>
              <a:p>
                <a:pPr eaLnBrk="0" hangingPunct="0">
                  <a:buFontTx/>
                  <a:buBlip>
                    <a:blip r:embed="rId3"/>
                  </a:buBlip>
                </a:pPr>
                <a:r>
                  <a:rPr lang="fr-FR" sz="1200" dirty="0" smtClean="0">
                    <a:latin typeface="Times New Roman" pitchFamily="18" charset="0"/>
                    <a:ea typeface="Calibri" pitchFamily="34" charset="0"/>
                    <a:cs typeface="Times New Roman" pitchFamily="18" charset="0"/>
                  </a:rPr>
                  <a:t>Si le prestataire n’est pas encore connu, indiquer « en cours de sélection »</a:t>
                </a:r>
              </a:p>
            </p:txBody>
          </p:sp>
          <p:sp>
            <p:nvSpPr>
              <p:cNvPr id="25" name="ZoneTexte 7"/>
              <p:cNvSpPr txBox="1">
                <a:spLocks noChangeArrowheads="1"/>
              </p:cNvSpPr>
              <p:nvPr/>
            </p:nvSpPr>
            <p:spPr bwMode="auto">
              <a:xfrm>
                <a:off x="5664195" y="503217"/>
                <a:ext cx="3200661" cy="1200329"/>
              </a:xfrm>
              <a:prstGeom prst="rect">
                <a:avLst/>
              </a:prstGeom>
              <a:noFill/>
              <a:ln w="9525">
                <a:noFill/>
                <a:miter lim="800000"/>
                <a:headEnd/>
                <a:tailEnd/>
              </a:ln>
            </p:spPr>
            <p:txBody>
              <a:bodyPr wrap="square">
                <a:spAutoFit/>
              </a:bodyPr>
              <a:lstStyle/>
              <a:p>
                <a:pPr eaLnBrk="0" hangingPunct="0">
                  <a:buFontTx/>
                  <a:buBlip>
                    <a:blip r:embed="rId3"/>
                  </a:buBlip>
                </a:pPr>
                <a:r>
                  <a:rPr lang="fr-FR" sz="1100" b="1" dirty="0" smtClean="0">
                    <a:solidFill>
                      <a:schemeClr val="accent1"/>
                    </a:solidFill>
                    <a:latin typeface="Times New Roman" pitchFamily="18" charset="0"/>
                    <a:ea typeface="Calibri" pitchFamily="34" charset="0"/>
                    <a:cs typeface="Times New Roman" pitchFamily="18" charset="0"/>
                  </a:rPr>
                  <a:t> </a:t>
                </a:r>
                <a:r>
                  <a:rPr lang="fr-FR" sz="1200" dirty="0">
                    <a:latin typeface="Times New Roman" pitchFamily="18" charset="0"/>
                    <a:ea typeface="Calibri" pitchFamily="34" charset="0"/>
                    <a:cs typeface="Times New Roman" pitchFamily="18" charset="0"/>
                  </a:rPr>
                  <a:t>P</a:t>
                </a:r>
                <a:r>
                  <a:rPr lang="fr-FR" sz="1200" dirty="0" smtClean="0">
                    <a:latin typeface="Times New Roman" pitchFamily="18" charset="0"/>
                    <a:ea typeface="Calibri" pitchFamily="34" charset="0"/>
                    <a:cs typeface="Times New Roman" pitchFamily="18" charset="0"/>
                  </a:rPr>
                  <a:t>réciser la société en charge de la réalisation des action</a:t>
                </a:r>
              </a:p>
              <a:p>
                <a:pPr eaLnBrk="0" hangingPunct="0">
                  <a:buFontTx/>
                  <a:buBlip>
                    <a:blip r:embed="rId3"/>
                  </a:buBlip>
                </a:pPr>
                <a:r>
                  <a:rPr lang="fr-FR" sz="1200" dirty="0" smtClean="0">
                    <a:latin typeface="Times New Roman" pitchFamily="18" charset="0"/>
                    <a:ea typeface="Calibri" pitchFamily="34" charset="0"/>
                    <a:cs typeface="Times New Roman" pitchFamily="18" charset="0"/>
                  </a:rPr>
                  <a:t>Ex : Importateur</a:t>
                </a:r>
                <a:r>
                  <a:rPr lang="fr-FR" sz="1200" dirty="0">
                    <a:latin typeface="Times New Roman" pitchFamily="18" charset="0"/>
                    <a:ea typeface="Calibri" pitchFamily="34" charset="0"/>
                    <a:cs typeface="Times New Roman" pitchFamily="18" charset="0"/>
                  </a:rPr>
                  <a:t>, Société </a:t>
                </a:r>
                <a:r>
                  <a:rPr lang="fr-FR" sz="1200" dirty="0" smtClean="0">
                    <a:latin typeface="Times New Roman" pitchFamily="18" charset="0"/>
                    <a:ea typeface="Calibri" pitchFamily="34" charset="0"/>
                    <a:cs typeface="Times New Roman" pitchFamily="18" charset="0"/>
                  </a:rPr>
                  <a:t>conseil, </a:t>
                </a:r>
                <a:r>
                  <a:rPr lang="fr-FR" sz="1200" dirty="0">
                    <a:latin typeface="Times New Roman" pitchFamily="18" charset="0"/>
                    <a:ea typeface="Calibri" pitchFamily="34" charset="0"/>
                    <a:cs typeface="Times New Roman" pitchFamily="18" charset="0"/>
                  </a:rPr>
                  <a:t>Agence d'exécution, Brand ambassador…</a:t>
                </a:r>
                <a:endParaRPr lang="fr-FR" sz="1200" dirty="0" smtClean="0">
                  <a:latin typeface="Times New Roman" pitchFamily="18" charset="0"/>
                  <a:ea typeface="Calibri" pitchFamily="34" charset="0"/>
                  <a:cs typeface="Times New Roman" pitchFamily="18" charset="0"/>
                </a:endParaRPr>
              </a:p>
              <a:p>
                <a:pPr eaLnBrk="0" hangingPunct="0">
                  <a:buFontTx/>
                  <a:buBlip>
                    <a:blip r:embed="rId3"/>
                  </a:buBlip>
                </a:pPr>
                <a:r>
                  <a:rPr lang="fr-FR" sz="1200" dirty="0" smtClean="0">
                    <a:latin typeface="Times New Roman" pitchFamily="18" charset="0"/>
                    <a:ea typeface="Calibri" pitchFamily="34" charset="0"/>
                    <a:cs typeface="Times New Roman" pitchFamily="18" charset="0"/>
                  </a:rPr>
                  <a:t>Si le prestataire n’est pas encore connu, indiquer « en cours de sélection »</a:t>
                </a:r>
              </a:p>
            </p:txBody>
          </p:sp>
          <p:sp>
            <p:nvSpPr>
              <p:cNvPr id="26" name="ZoneTexte 7"/>
              <p:cNvSpPr txBox="1">
                <a:spLocks noChangeArrowheads="1"/>
              </p:cNvSpPr>
              <p:nvPr/>
            </p:nvSpPr>
            <p:spPr bwMode="auto">
              <a:xfrm>
                <a:off x="4575382" y="4833358"/>
                <a:ext cx="3714126" cy="1200329"/>
              </a:xfrm>
              <a:prstGeom prst="rect">
                <a:avLst/>
              </a:prstGeom>
              <a:noFill/>
              <a:ln w="9525">
                <a:noFill/>
                <a:miter lim="800000"/>
                <a:headEnd/>
                <a:tailEnd/>
              </a:ln>
            </p:spPr>
            <p:txBody>
              <a:bodyPr wrap="square">
                <a:spAutoFit/>
              </a:bodyPr>
              <a:lstStyle/>
              <a:p>
                <a:pPr eaLnBrk="0" hangingPunct="0">
                  <a:buFontTx/>
                  <a:buBlip>
                    <a:blip r:embed="rId3"/>
                  </a:buBlip>
                </a:pPr>
                <a:r>
                  <a:rPr lang="fr-FR" sz="1200" b="1" dirty="0" smtClean="0">
                    <a:solidFill>
                      <a:schemeClr val="accent1"/>
                    </a:solidFill>
                    <a:latin typeface="Times New Roman" pitchFamily="18" charset="0"/>
                    <a:ea typeface="Calibri" pitchFamily="34" charset="0"/>
                    <a:cs typeface="Times New Roman" pitchFamily="18" charset="0"/>
                  </a:rPr>
                  <a:t>Ajouter autant de lignes que de personnes chargées de réaliser l’évènement</a:t>
                </a:r>
              </a:p>
              <a:p>
                <a:pPr eaLnBrk="0" hangingPunct="0">
                  <a:buFontTx/>
                  <a:buBlip>
                    <a:blip r:embed="rId3"/>
                  </a:buBlip>
                </a:pPr>
                <a:endParaRPr lang="fr-FR" sz="1200" b="1" dirty="0">
                  <a:solidFill>
                    <a:schemeClr val="accent1"/>
                  </a:solidFill>
                  <a:latin typeface="Times New Roman" pitchFamily="18" charset="0"/>
                  <a:ea typeface="Calibri" pitchFamily="34" charset="0"/>
                  <a:cs typeface="Times New Roman" pitchFamily="18" charset="0"/>
                </a:endParaRPr>
              </a:p>
              <a:p>
                <a:pPr eaLnBrk="0" hangingPunct="0">
                  <a:buFontTx/>
                  <a:buBlip>
                    <a:blip r:embed="rId3"/>
                  </a:buBlip>
                </a:pPr>
                <a:r>
                  <a:rPr lang="fr-FR" sz="1200" b="1" dirty="0" smtClean="0">
                    <a:solidFill>
                      <a:schemeClr val="accent1"/>
                    </a:solidFill>
                    <a:latin typeface="Times New Roman" pitchFamily="18" charset="0"/>
                    <a:ea typeface="Calibri" pitchFamily="34" charset="0"/>
                    <a:cs typeface="Times New Roman" pitchFamily="18" charset="0"/>
                  </a:rPr>
                  <a:t>La liste du personnel interne permettra de compléter les Frais de personnel, d’hébergement et de transport dans le soufflet « Budget </a:t>
                </a:r>
                <a:r>
                  <a:rPr lang="fr-FR" sz="1100" b="1" dirty="0" smtClean="0">
                    <a:solidFill>
                      <a:schemeClr val="accent1"/>
                    </a:solidFill>
                    <a:latin typeface="Times New Roman" pitchFamily="18" charset="0"/>
                    <a:ea typeface="Calibri" pitchFamily="34" charset="0"/>
                    <a:cs typeface="Times New Roman" pitchFamily="18" charset="0"/>
                  </a:rPr>
                  <a:t>»</a:t>
                </a:r>
                <a:endParaRPr lang="fr-FR" sz="1200" dirty="0" smtClean="0">
                  <a:latin typeface="Times New Roman" pitchFamily="18" charset="0"/>
                  <a:ea typeface="Calibri" pitchFamily="34" charset="0"/>
                  <a:cs typeface="Times New Roman" pitchFamily="18" charset="0"/>
                </a:endParaRPr>
              </a:p>
            </p:txBody>
          </p:sp>
        </p:grpSp>
        <p:sp>
          <p:nvSpPr>
            <p:cNvPr id="2" name="Rectangle 1"/>
            <p:cNvSpPr/>
            <p:nvPr/>
          </p:nvSpPr>
          <p:spPr>
            <a:xfrm>
              <a:off x="5279982" y="4378999"/>
              <a:ext cx="1512168" cy="144016"/>
            </a:xfrm>
            <a:prstGeom prst="rect">
              <a:avLst/>
            </a:prstGeom>
            <a:solidFill>
              <a:schemeClr val="bg1"/>
            </a:solidFill>
            <a:ln w="31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800" dirty="0" smtClean="0">
                  <a:solidFill>
                    <a:schemeClr val="bg2">
                      <a:lumMod val="75000"/>
                    </a:schemeClr>
                  </a:solidFill>
                </a:rPr>
                <a:t>Maison de production vidéo</a:t>
              </a:r>
              <a:endParaRPr lang="fr-FR" sz="800" dirty="0">
                <a:solidFill>
                  <a:schemeClr val="bg2">
                    <a:lumMod val="75000"/>
                  </a:schemeClr>
                </a:solidFill>
              </a:endParaRPr>
            </a:p>
          </p:txBody>
        </p:sp>
      </p:grpSp>
      <p:sp>
        <p:nvSpPr>
          <p:cNvPr id="32" name="Rectangle 31"/>
          <p:cNvSpPr/>
          <p:nvPr/>
        </p:nvSpPr>
        <p:spPr>
          <a:xfrm>
            <a:off x="2373276" y="4137463"/>
            <a:ext cx="1512168" cy="144016"/>
          </a:xfrm>
          <a:prstGeom prst="rect">
            <a:avLst/>
          </a:prstGeom>
          <a:solidFill>
            <a:schemeClr val="bg1"/>
          </a:solidFill>
          <a:ln w="31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800" dirty="0" smtClean="0">
                <a:solidFill>
                  <a:schemeClr val="bg2">
                    <a:lumMod val="75000"/>
                  </a:schemeClr>
                </a:solidFill>
              </a:rPr>
              <a:t>Non déterminé</a:t>
            </a:r>
            <a:endParaRPr lang="fr-FR" sz="800" dirty="0">
              <a:solidFill>
                <a:schemeClr val="bg2">
                  <a:lumMod val="75000"/>
                </a:schemeClr>
              </a:solidFill>
            </a:endParaRPr>
          </a:p>
        </p:txBody>
      </p:sp>
    </p:spTree>
    <p:extLst>
      <p:ext uri="{BB962C8B-B14F-4D97-AF65-F5344CB8AC3E}">
        <p14:creationId xmlns:p14="http://schemas.microsoft.com/office/powerpoint/2010/main" val="214308758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444699" y="2880286"/>
            <a:ext cx="7886700" cy="2124075"/>
          </a:xfrm>
          <a:prstGeom prst="rect">
            <a:avLst/>
          </a:prstGeom>
        </p:spPr>
      </p:pic>
      <p:sp>
        <p:nvSpPr>
          <p:cNvPr id="4" name="Espace réservé du numéro de diapositive 3"/>
          <p:cNvSpPr>
            <a:spLocks noGrp="1"/>
          </p:cNvSpPr>
          <p:nvPr>
            <p:ph type="sldNum" sz="quarter" idx="11"/>
          </p:nvPr>
        </p:nvSpPr>
        <p:spPr/>
        <p:txBody>
          <a:bodyPr/>
          <a:lstStyle/>
          <a:p>
            <a:pPr>
              <a:defRPr/>
            </a:pPr>
            <a:fld id="{C82B654E-E62E-4284-9D83-B7A2BB37330F}" type="slidenum">
              <a:rPr lang="fr-BE" smtClean="0"/>
              <a:pPr>
                <a:defRPr/>
              </a:pPr>
              <a:t>25</a:t>
            </a:fld>
            <a:endParaRPr lang="fr-BE" dirty="0"/>
          </a:p>
        </p:txBody>
      </p:sp>
      <p:sp>
        <p:nvSpPr>
          <p:cNvPr id="6" name="Rectangle 5"/>
          <p:cNvSpPr/>
          <p:nvPr/>
        </p:nvSpPr>
        <p:spPr>
          <a:xfrm>
            <a:off x="232483" y="66110"/>
            <a:ext cx="8098916" cy="338554"/>
          </a:xfrm>
          <a:prstGeom prst="rect">
            <a:avLst/>
          </a:prstGeom>
        </p:spPr>
        <p:txBody>
          <a:bodyPr wrap="square">
            <a:spAutoFit/>
          </a:bodyPr>
          <a:lstStyle/>
          <a:p>
            <a:pPr algn="ctr">
              <a:defRPr/>
            </a:pPr>
            <a:r>
              <a:rPr lang="fr-FR" sz="1600" b="1" cap="small" dirty="0">
                <a:solidFill>
                  <a:schemeClr val="accent1"/>
                </a:solidFill>
                <a:latin typeface="+mn-lt"/>
                <a:cs typeface="+mn-cs"/>
              </a:rPr>
              <a:t>SOUFFLET BUDGET 1/3  Frais de personnel</a:t>
            </a:r>
          </a:p>
        </p:txBody>
      </p:sp>
      <p:sp>
        <p:nvSpPr>
          <p:cNvPr id="10" name="Ellipse 9"/>
          <p:cNvSpPr/>
          <p:nvPr/>
        </p:nvSpPr>
        <p:spPr>
          <a:xfrm>
            <a:off x="444698" y="3501008"/>
            <a:ext cx="1895053" cy="108012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1" name="ZoneTexte 10"/>
          <p:cNvSpPr txBox="1"/>
          <p:nvPr/>
        </p:nvSpPr>
        <p:spPr>
          <a:xfrm>
            <a:off x="882690" y="2401885"/>
            <a:ext cx="6552728" cy="253916"/>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fr-FR" sz="1050" b="1" dirty="0" smtClean="0">
                <a:solidFill>
                  <a:schemeClr val="accent1"/>
                </a:solidFill>
                <a:latin typeface="Arial" panose="020B0604020202020204" pitchFamily="34" charset="0"/>
                <a:cs typeface="Arial" panose="020B0604020202020204" pitchFamily="34" charset="0"/>
              </a:rPr>
              <a:t>La liste est constituée du personnel «</a:t>
            </a:r>
            <a:r>
              <a:rPr lang="fr-FR" sz="1050" b="1" dirty="0">
                <a:solidFill>
                  <a:schemeClr val="accent1"/>
                </a:solidFill>
                <a:latin typeface="Arial" panose="020B0604020202020204" pitchFamily="34" charset="0"/>
                <a:cs typeface="Arial" panose="020B0604020202020204" pitchFamily="34" charset="0"/>
              </a:rPr>
              <a:t> </a:t>
            </a:r>
            <a:r>
              <a:rPr lang="fr-FR" sz="1050" b="1" dirty="0" smtClean="0">
                <a:solidFill>
                  <a:schemeClr val="accent1"/>
                </a:solidFill>
                <a:latin typeface="Arial" panose="020B0604020202020204" pitchFamily="34" charset="0"/>
                <a:cs typeface="Arial" panose="020B0604020202020204" pitchFamily="34" charset="0"/>
              </a:rPr>
              <a:t>interne » du soufflet « Qui réalise l’événement »</a:t>
            </a:r>
            <a:endParaRPr lang="fr-FR" sz="1050" dirty="0">
              <a:solidFill>
                <a:schemeClr val="accent1"/>
              </a:solidFill>
            </a:endParaRPr>
          </a:p>
        </p:txBody>
      </p:sp>
      <p:sp>
        <p:nvSpPr>
          <p:cNvPr id="18" name="Ellipse 17"/>
          <p:cNvSpPr/>
          <p:nvPr/>
        </p:nvSpPr>
        <p:spPr>
          <a:xfrm>
            <a:off x="3563888" y="4045797"/>
            <a:ext cx="356984" cy="34543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5" name="ZoneTexte 7"/>
          <p:cNvSpPr txBox="1">
            <a:spLocks noChangeArrowheads="1"/>
          </p:cNvSpPr>
          <p:nvPr/>
        </p:nvSpPr>
        <p:spPr bwMode="auto">
          <a:xfrm>
            <a:off x="898504" y="896345"/>
            <a:ext cx="7129880" cy="923330"/>
          </a:xfrm>
          <a:prstGeom prst="rect">
            <a:avLst/>
          </a:prstGeom>
          <a:noFill/>
          <a:ln w="9525">
            <a:noFill/>
            <a:miter lim="800000"/>
            <a:headEnd/>
            <a:tailEnd/>
          </a:ln>
        </p:spPr>
        <p:txBody>
          <a:bodyPr wrap="square">
            <a:spAutoFit/>
          </a:bodyPr>
          <a:lstStyle/>
          <a:p>
            <a:pPr eaLnBrk="0" hangingPunct="0">
              <a:buBlip>
                <a:blip r:embed="rId3"/>
              </a:buBlip>
            </a:pPr>
            <a:r>
              <a:rPr lang="fr-FR" sz="1400" dirty="0">
                <a:latin typeface="Times New Roman" panose="02020603050405020304" pitchFamily="18" charset="0"/>
                <a:ea typeface="Calibri" panose="020F0502020204030204" pitchFamily="34" charset="0"/>
                <a:cs typeface="Times New Roman" panose="02020603050405020304" pitchFamily="18" charset="0"/>
              </a:rPr>
              <a:t>Les </a:t>
            </a:r>
            <a:r>
              <a:rPr lang="fr-FR" sz="1400" b="1" dirty="0" smtClean="0">
                <a:solidFill>
                  <a:schemeClr val="accent1"/>
                </a:solidFill>
                <a:latin typeface="Times New Roman" panose="02020603050405020304" pitchFamily="18" charset="0"/>
                <a:ea typeface="Calibri" panose="020F0502020204030204" pitchFamily="34" charset="0"/>
                <a:cs typeface="Times New Roman" panose="02020603050405020304" pitchFamily="18" charset="0"/>
              </a:rPr>
              <a:t>Frais de </a:t>
            </a:r>
            <a:r>
              <a:rPr lang="fr-FR" sz="1400" b="1" dirty="0">
                <a:solidFill>
                  <a:schemeClr val="accent1"/>
                </a:solidFill>
                <a:latin typeface="Times New Roman" panose="02020603050405020304" pitchFamily="18" charset="0"/>
                <a:ea typeface="Calibri" panose="020F0502020204030204" pitchFamily="34" charset="0"/>
                <a:cs typeface="Times New Roman" panose="02020603050405020304" pitchFamily="18" charset="0"/>
              </a:rPr>
              <a:t>personnel </a:t>
            </a:r>
            <a:r>
              <a:rPr lang="fr-FR" sz="1400" dirty="0">
                <a:latin typeface="Times New Roman" panose="02020603050405020304" pitchFamily="18" charset="0"/>
                <a:ea typeface="Calibri" panose="020F0502020204030204" pitchFamily="34" charset="0"/>
                <a:cs typeface="Times New Roman" panose="02020603050405020304" pitchFamily="18" charset="0"/>
              </a:rPr>
              <a:t>sont admissibles sous certaines conditions. Elles correspondent au temps passé à la conception, la réalisation et la coordination des actions réalisées dans le cadre de l'opération de promotion.</a:t>
            </a:r>
            <a:endParaRPr lang="fr-FR" sz="1400" dirty="0">
              <a:latin typeface="Times New Roman" panose="02020603050405020304" pitchFamily="18" charset="0"/>
              <a:cs typeface="Times New Roman" panose="02020603050405020304" pitchFamily="18" charset="0"/>
            </a:endParaRPr>
          </a:p>
          <a:p>
            <a:pPr eaLnBrk="0" hangingPunct="0"/>
            <a:r>
              <a:rPr lang="fr-FR" sz="1200" dirty="0" smtClean="0">
                <a:latin typeface="Times New Roman" pitchFamily="18" charset="0"/>
                <a:ea typeface="Calibri" pitchFamily="34" charset="0"/>
                <a:cs typeface="Times New Roman" pitchFamily="18" charset="0"/>
              </a:rPr>
              <a:t> </a:t>
            </a:r>
          </a:p>
        </p:txBody>
      </p:sp>
      <p:sp>
        <p:nvSpPr>
          <p:cNvPr id="16" name="Ellipse 15"/>
          <p:cNvSpPr/>
          <p:nvPr/>
        </p:nvSpPr>
        <p:spPr>
          <a:xfrm flipH="1">
            <a:off x="882690" y="95667"/>
            <a:ext cx="304934" cy="3089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5</a:t>
            </a:r>
            <a:endParaRPr lang="fr-FR" dirty="0"/>
          </a:p>
        </p:txBody>
      </p:sp>
      <p:cxnSp>
        <p:nvCxnSpPr>
          <p:cNvPr id="22" name="Connecteur droit avec flèche 21"/>
          <p:cNvCxnSpPr/>
          <p:nvPr/>
        </p:nvCxnSpPr>
        <p:spPr>
          <a:xfrm flipV="1">
            <a:off x="1475656" y="2823836"/>
            <a:ext cx="1020440" cy="571354"/>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24" name="Connecteur droit avec flèche 23"/>
          <p:cNvCxnSpPr/>
          <p:nvPr/>
        </p:nvCxnSpPr>
        <p:spPr>
          <a:xfrm flipV="1">
            <a:off x="2621620" y="4406808"/>
            <a:ext cx="1020440" cy="571354"/>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13" name="ZoneTexte 7"/>
          <p:cNvSpPr txBox="1">
            <a:spLocks noChangeArrowheads="1"/>
          </p:cNvSpPr>
          <p:nvPr/>
        </p:nvSpPr>
        <p:spPr bwMode="auto">
          <a:xfrm>
            <a:off x="637585" y="5275832"/>
            <a:ext cx="6022647" cy="830997"/>
          </a:xfrm>
          <a:prstGeom prst="rect">
            <a:avLst/>
          </a:prstGeom>
          <a:noFill/>
          <a:ln w="28575">
            <a:solidFill>
              <a:schemeClr val="accent4"/>
            </a:solidFill>
            <a:miter lim="800000"/>
            <a:headEnd/>
            <a:tailEnd/>
          </a:ln>
        </p:spPr>
        <p:txBody>
          <a:bodyPr wrap="square">
            <a:spAutoFit/>
          </a:bodyPr>
          <a:lstStyle/>
          <a:p>
            <a:pPr eaLnBrk="0" hangingPunct="0">
              <a:buFontTx/>
              <a:buBlip>
                <a:blip r:embed="rId3"/>
              </a:buBlip>
            </a:pPr>
            <a:r>
              <a:rPr lang="fr-FR" sz="1200" dirty="0">
                <a:latin typeface="Arial" panose="020B0604020202020204" pitchFamily="34" charset="0"/>
                <a:cs typeface="Arial" panose="020B0604020202020204" pitchFamily="34" charset="0"/>
              </a:rPr>
              <a:t>Le </a:t>
            </a:r>
            <a:r>
              <a:rPr lang="fr-FR" sz="1200" b="1" dirty="0">
                <a:solidFill>
                  <a:schemeClr val="accent1"/>
                </a:solidFill>
                <a:latin typeface="Arial" panose="020B0604020202020204" pitchFamily="34" charset="0"/>
                <a:cs typeface="Arial" panose="020B0604020202020204" pitchFamily="34" charset="0"/>
              </a:rPr>
              <a:t>coût horaire </a:t>
            </a:r>
            <a:r>
              <a:rPr lang="fr-FR" sz="1200" dirty="0">
                <a:latin typeface="Arial" panose="020B0604020202020204" pitchFamily="34" charset="0"/>
                <a:cs typeface="Arial" panose="020B0604020202020204" pitchFamily="34" charset="0"/>
              </a:rPr>
              <a:t>est plafonné à 150 euros de </a:t>
            </a:r>
            <a:r>
              <a:rPr lang="fr-FR" sz="1200" dirty="0" smtClean="0">
                <a:latin typeface="Arial" panose="020B0604020202020204" pitchFamily="34" charset="0"/>
                <a:cs typeface="Arial" panose="020B0604020202020204" pitchFamily="34" charset="0"/>
              </a:rPr>
              <a:t>l'heure</a:t>
            </a:r>
          </a:p>
          <a:p>
            <a:pPr eaLnBrk="0" hangingPunct="0"/>
            <a:endParaRPr lang="fr-FR" sz="1200" b="1" dirty="0">
              <a:solidFill>
                <a:schemeClr val="accent1"/>
              </a:solidFill>
              <a:latin typeface="Times New Roman" pitchFamily="18" charset="0"/>
              <a:ea typeface="Calibri" pitchFamily="34" charset="0"/>
              <a:cs typeface="Times New Roman" pitchFamily="18" charset="0"/>
            </a:endParaRPr>
          </a:p>
          <a:p>
            <a:pPr eaLnBrk="0" hangingPunct="0">
              <a:buBlip>
                <a:blip r:embed="rId3"/>
              </a:buBlip>
            </a:pPr>
            <a:r>
              <a:rPr lang="fr-FR" sz="1200" dirty="0">
                <a:latin typeface="Arial" panose="020B0604020202020204" pitchFamily="34" charset="0"/>
                <a:cs typeface="Arial" panose="020B0604020202020204" pitchFamily="34" charset="0"/>
              </a:rPr>
              <a:t>Le coût total des dépenses de personnels est plafonné à 10 % des actions éligibles (hors frais de personnels et frais généraux). </a:t>
            </a:r>
            <a:endParaRPr lang="fr-FR" sz="1200" dirty="0" smtClean="0">
              <a:latin typeface="Times New Roman" pitchFamily="18" charset="0"/>
              <a:ea typeface="Calibri" pitchFamily="34" charset="0"/>
              <a:cs typeface="Times New Roman" pitchFamily="18" charset="0"/>
            </a:endParaRPr>
          </a:p>
        </p:txBody>
      </p:sp>
    </p:spTree>
    <p:extLst>
      <p:ext uri="{BB962C8B-B14F-4D97-AF65-F5344CB8AC3E}">
        <p14:creationId xmlns:p14="http://schemas.microsoft.com/office/powerpoint/2010/main" val="77348380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1"/>
          </p:nvPr>
        </p:nvSpPr>
        <p:spPr/>
        <p:txBody>
          <a:bodyPr/>
          <a:lstStyle/>
          <a:p>
            <a:pPr>
              <a:defRPr/>
            </a:pPr>
            <a:fld id="{C82B654E-E62E-4284-9D83-B7A2BB37330F}" type="slidenum">
              <a:rPr lang="fr-BE" smtClean="0"/>
              <a:pPr>
                <a:defRPr/>
              </a:pPr>
              <a:t>26</a:t>
            </a:fld>
            <a:endParaRPr lang="fr-BE" dirty="0"/>
          </a:p>
        </p:txBody>
      </p:sp>
      <p:grpSp>
        <p:nvGrpSpPr>
          <p:cNvPr id="3" name="Groupe 2"/>
          <p:cNvGrpSpPr/>
          <p:nvPr/>
        </p:nvGrpSpPr>
        <p:grpSpPr>
          <a:xfrm>
            <a:off x="133350" y="1732330"/>
            <a:ext cx="8877300" cy="1866900"/>
            <a:chOff x="138361" y="1196479"/>
            <a:chExt cx="8877300" cy="1866900"/>
          </a:xfrm>
        </p:grpSpPr>
        <p:pic>
          <p:nvPicPr>
            <p:cNvPr id="17" name="Image 16"/>
            <p:cNvPicPr>
              <a:picLocks noChangeAspect="1"/>
            </p:cNvPicPr>
            <p:nvPr/>
          </p:nvPicPr>
          <p:blipFill>
            <a:blip r:embed="rId2"/>
            <a:stretch>
              <a:fillRect/>
            </a:stretch>
          </p:blipFill>
          <p:spPr>
            <a:xfrm>
              <a:off x="138361" y="1196479"/>
              <a:ext cx="8877300" cy="1866900"/>
            </a:xfrm>
            <a:prstGeom prst="rect">
              <a:avLst/>
            </a:prstGeom>
          </p:spPr>
        </p:pic>
        <p:sp>
          <p:nvSpPr>
            <p:cNvPr id="12" name="Ellipse 11"/>
            <p:cNvSpPr/>
            <p:nvPr/>
          </p:nvSpPr>
          <p:spPr>
            <a:xfrm>
              <a:off x="2267744" y="1844824"/>
              <a:ext cx="1296144" cy="57606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grpSp>
      <p:sp>
        <p:nvSpPr>
          <p:cNvPr id="13" name="ZoneTexte 12"/>
          <p:cNvSpPr txBox="1"/>
          <p:nvPr/>
        </p:nvSpPr>
        <p:spPr>
          <a:xfrm>
            <a:off x="1187733" y="3205026"/>
            <a:ext cx="5616624" cy="415498"/>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r>
              <a:rPr lang="fr-FR" sz="1050" b="1" dirty="0">
                <a:solidFill>
                  <a:schemeClr val="accent1"/>
                </a:solidFill>
                <a:latin typeface="Arial" panose="020B0604020202020204" pitchFamily="34" charset="0"/>
                <a:cs typeface="Arial" panose="020B0604020202020204" pitchFamily="34" charset="0"/>
              </a:rPr>
              <a:t>Vous avez la possibilité de compléter le tableau du budget de manière détaillée ou globalisée.</a:t>
            </a:r>
            <a:endParaRPr lang="fr-FR" sz="1050" dirty="0">
              <a:solidFill>
                <a:schemeClr val="accent1"/>
              </a:solidFill>
            </a:endParaRPr>
          </a:p>
        </p:txBody>
      </p:sp>
      <p:sp>
        <p:nvSpPr>
          <p:cNvPr id="23" name="ZoneTexte 7"/>
          <p:cNvSpPr txBox="1">
            <a:spLocks noChangeArrowheads="1"/>
          </p:cNvSpPr>
          <p:nvPr/>
        </p:nvSpPr>
        <p:spPr bwMode="auto">
          <a:xfrm>
            <a:off x="1337356" y="1025080"/>
            <a:ext cx="6325272" cy="738664"/>
          </a:xfrm>
          <a:prstGeom prst="rect">
            <a:avLst/>
          </a:prstGeom>
          <a:noFill/>
          <a:ln w="9525">
            <a:noFill/>
            <a:miter lim="800000"/>
            <a:headEnd/>
            <a:tailEnd/>
          </a:ln>
        </p:spPr>
        <p:txBody>
          <a:bodyPr wrap="square">
            <a:spAutoFit/>
          </a:bodyPr>
          <a:lstStyle/>
          <a:p>
            <a:pPr eaLnBrk="0" hangingPunct="0">
              <a:buBlip>
                <a:blip r:embed="rId3"/>
              </a:buBlip>
            </a:pPr>
            <a:r>
              <a:rPr lang="fr-FR" sz="1400" dirty="0">
                <a:latin typeface="Times New Roman" panose="02020603050405020304" pitchFamily="18" charset="0"/>
                <a:ea typeface="Calibri" panose="020F0502020204030204" pitchFamily="34" charset="0"/>
                <a:cs typeface="Times New Roman" panose="02020603050405020304" pitchFamily="18" charset="0"/>
              </a:rPr>
              <a:t> Les </a:t>
            </a:r>
            <a:r>
              <a:rPr lang="fr-FR" sz="1400" b="1" dirty="0">
                <a:solidFill>
                  <a:schemeClr val="accent1"/>
                </a:solidFill>
                <a:latin typeface="Times New Roman" panose="02020603050405020304" pitchFamily="18" charset="0"/>
                <a:ea typeface="Calibri" panose="020F0502020204030204" pitchFamily="34" charset="0"/>
                <a:cs typeface="Times New Roman" panose="02020603050405020304" pitchFamily="18" charset="0"/>
              </a:rPr>
              <a:t>frais de transport </a:t>
            </a:r>
            <a:r>
              <a:rPr lang="fr-FR" sz="1400" dirty="0">
                <a:latin typeface="Times New Roman" panose="02020603050405020304" pitchFamily="18" charset="0"/>
                <a:ea typeface="Calibri" panose="020F0502020204030204" pitchFamily="34" charset="0"/>
                <a:cs typeface="Times New Roman" panose="02020603050405020304" pitchFamily="18" charset="0"/>
              </a:rPr>
              <a:t>éligibles concernent les frais relatifs au transport vers le pays tiers ou vers la France, préacheminement (transports intérieurs de transit) train, bus longues distance, </a:t>
            </a:r>
            <a:r>
              <a:rPr lang="fr-FR" sz="1400" dirty="0" smtClean="0">
                <a:latin typeface="Times New Roman" panose="02020603050405020304" pitchFamily="18" charset="0"/>
                <a:ea typeface="Calibri" panose="020F0502020204030204" pitchFamily="34" charset="0"/>
                <a:cs typeface="Times New Roman" panose="02020603050405020304" pitchFamily="18" charset="0"/>
              </a:rPr>
              <a:t>voiture de location.</a:t>
            </a:r>
            <a:r>
              <a:rPr lang="fr-FR" sz="1000" dirty="0" smtClean="0">
                <a:solidFill>
                  <a:srgbClr val="FF0000"/>
                </a:solidFill>
                <a:latin typeface="Times New Roman" panose="02020603050405020304" pitchFamily="18" charset="0"/>
                <a:cs typeface="Times New Roman" panose="02020603050405020304" pitchFamily="18" charset="0"/>
              </a:rPr>
              <a:t> </a:t>
            </a:r>
            <a:endParaRPr lang="fr-FR" sz="1050" dirty="0" smtClean="0">
              <a:solidFill>
                <a:srgbClr val="FF0000"/>
              </a:solidFill>
              <a:latin typeface="Times New Roman" pitchFamily="18" charset="0"/>
              <a:ea typeface="Calibri" pitchFamily="34" charset="0"/>
              <a:cs typeface="Times New Roman" pitchFamily="18" charset="0"/>
            </a:endParaRPr>
          </a:p>
        </p:txBody>
      </p:sp>
      <p:grpSp>
        <p:nvGrpSpPr>
          <p:cNvPr id="2" name="Groupe 1"/>
          <p:cNvGrpSpPr/>
          <p:nvPr/>
        </p:nvGrpSpPr>
        <p:grpSpPr>
          <a:xfrm>
            <a:off x="107504" y="20364"/>
            <a:ext cx="8200120" cy="372345"/>
            <a:chOff x="107504" y="20364"/>
            <a:chExt cx="8200120" cy="372345"/>
          </a:xfrm>
        </p:grpSpPr>
        <p:sp>
          <p:nvSpPr>
            <p:cNvPr id="6" name="Rectangle 5"/>
            <p:cNvSpPr/>
            <p:nvPr/>
          </p:nvSpPr>
          <p:spPr>
            <a:xfrm>
              <a:off x="107504" y="54155"/>
              <a:ext cx="8200120" cy="338554"/>
            </a:xfrm>
            <a:prstGeom prst="rect">
              <a:avLst/>
            </a:prstGeom>
          </p:spPr>
          <p:txBody>
            <a:bodyPr wrap="square">
              <a:spAutoFit/>
            </a:bodyPr>
            <a:lstStyle/>
            <a:p>
              <a:pPr algn="ctr">
                <a:defRPr/>
              </a:pPr>
              <a:r>
                <a:rPr lang="fr-FR" sz="1600" b="1" cap="small" dirty="0">
                  <a:solidFill>
                    <a:schemeClr val="accent1"/>
                  </a:solidFill>
                  <a:latin typeface="+mn-lt"/>
                  <a:cs typeface="+mn-cs"/>
                </a:rPr>
                <a:t>SOUFFLET BUDGET 2/3  -  Frais de transport et d’hébergement</a:t>
              </a:r>
            </a:p>
          </p:txBody>
        </p:sp>
        <p:sp>
          <p:nvSpPr>
            <p:cNvPr id="16" name="Ellipse 15"/>
            <p:cNvSpPr/>
            <p:nvPr/>
          </p:nvSpPr>
          <p:spPr>
            <a:xfrm flipH="1">
              <a:off x="295564" y="20364"/>
              <a:ext cx="309511" cy="3089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5</a:t>
              </a:r>
              <a:endParaRPr lang="fr-FR" dirty="0"/>
            </a:p>
          </p:txBody>
        </p:sp>
      </p:grpSp>
      <p:sp>
        <p:nvSpPr>
          <p:cNvPr id="14" name="ZoneTexte 13"/>
          <p:cNvSpPr txBox="1"/>
          <p:nvPr/>
        </p:nvSpPr>
        <p:spPr>
          <a:xfrm>
            <a:off x="893172" y="6176933"/>
            <a:ext cx="6696744" cy="415498"/>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r>
              <a:rPr lang="fr-FR" sz="1050" b="1" dirty="0">
                <a:solidFill>
                  <a:schemeClr val="accent1"/>
                </a:solidFill>
                <a:latin typeface="Arial" panose="020B0604020202020204" pitchFamily="34" charset="0"/>
                <a:cs typeface="Arial" panose="020B0604020202020204" pitchFamily="34" charset="0"/>
              </a:rPr>
              <a:t>Un forfait unique de dépenses de 200 €par nuitée et par personne est accordé au bénéficiaire sur présentation du justificatif de dépense et de paiement de l’hôtel (facture ou note d’hôtel</a:t>
            </a:r>
            <a:r>
              <a:rPr lang="fr-FR" sz="1050" b="1" dirty="0" smtClean="0">
                <a:solidFill>
                  <a:schemeClr val="accent1"/>
                </a:solidFill>
                <a:latin typeface="Arial" panose="020B0604020202020204" pitchFamily="34" charset="0"/>
                <a:cs typeface="Arial" panose="020B0604020202020204" pitchFamily="34" charset="0"/>
              </a:rPr>
              <a:t>).</a:t>
            </a:r>
            <a:endParaRPr lang="fr-FR" sz="1050" b="1" dirty="0">
              <a:solidFill>
                <a:schemeClr val="accent1"/>
              </a:solidFill>
              <a:latin typeface="Arial" panose="020B0604020202020204" pitchFamily="34" charset="0"/>
              <a:cs typeface="Arial" panose="020B0604020202020204" pitchFamily="34" charset="0"/>
            </a:endParaRPr>
          </a:p>
        </p:txBody>
      </p:sp>
      <p:pic>
        <p:nvPicPr>
          <p:cNvPr id="7" name="Image 6"/>
          <p:cNvPicPr>
            <a:picLocks noChangeAspect="1"/>
          </p:cNvPicPr>
          <p:nvPr/>
        </p:nvPicPr>
        <p:blipFill>
          <a:blip r:embed="rId4"/>
          <a:stretch>
            <a:fillRect/>
          </a:stretch>
        </p:blipFill>
        <p:spPr>
          <a:xfrm>
            <a:off x="300141" y="4804099"/>
            <a:ext cx="8105775" cy="1171575"/>
          </a:xfrm>
          <a:prstGeom prst="rect">
            <a:avLst/>
          </a:prstGeom>
        </p:spPr>
      </p:pic>
      <p:sp>
        <p:nvSpPr>
          <p:cNvPr id="11" name="Ellipse 10"/>
          <p:cNvSpPr/>
          <p:nvPr/>
        </p:nvSpPr>
        <p:spPr>
          <a:xfrm>
            <a:off x="3884560" y="5262725"/>
            <a:ext cx="356984" cy="34543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8" name="Rectangle 7"/>
          <p:cNvSpPr/>
          <p:nvPr/>
        </p:nvSpPr>
        <p:spPr>
          <a:xfrm>
            <a:off x="527858" y="3730935"/>
            <a:ext cx="7650340" cy="954107"/>
          </a:xfrm>
          <a:prstGeom prst="rect">
            <a:avLst/>
          </a:prstGeom>
        </p:spPr>
        <p:txBody>
          <a:bodyPr wrap="square">
            <a:spAutoFit/>
          </a:bodyPr>
          <a:lstStyle/>
          <a:p>
            <a:pPr marL="285750" indent="-285750" eaLnBrk="0" hangingPunct="0">
              <a:buBlip>
                <a:blip r:embed="rId3"/>
              </a:buBlip>
            </a:pPr>
            <a:endParaRPr lang="fr-FR" sz="1400" dirty="0">
              <a:latin typeface="Times New Roman" panose="02020603050405020304" pitchFamily="18" charset="0"/>
              <a:ea typeface="Calibri" panose="020F0502020204030204" pitchFamily="34" charset="0"/>
              <a:cs typeface="Times New Roman" panose="02020603050405020304" pitchFamily="18" charset="0"/>
            </a:endParaRPr>
          </a:p>
          <a:p>
            <a:pPr marL="285750" indent="-285750" eaLnBrk="0" hangingPunct="0">
              <a:buBlip>
                <a:blip r:embed="rId3"/>
              </a:buBlip>
            </a:pPr>
            <a:r>
              <a:rPr lang="fr-FR" sz="1400" dirty="0">
                <a:latin typeface="Times New Roman" panose="02020603050405020304" pitchFamily="18" charset="0"/>
                <a:ea typeface="Calibri" panose="020F0502020204030204" pitchFamily="34" charset="0"/>
                <a:cs typeface="Times New Roman" panose="02020603050405020304" pitchFamily="18" charset="0"/>
              </a:rPr>
              <a:t>Le forfait vise à couvrir toutes les </a:t>
            </a:r>
            <a:r>
              <a:rPr lang="fr-FR" sz="1400" b="1" dirty="0">
                <a:solidFill>
                  <a:schemeClr val="accent1"/>
                </a:solidFill>
                <a:latin typeface="Times New Roman" panose="02020603050405020304" pitchFamily="18" charset="0"/>
                <a:ea typeface="Calibri" panose="020F0502020204030204" pitchFamily="34" charset="0"/>
                <a:cs typeface="Times New Roman" panose="02020603050405020304" pitchFamily="18" charset="0"/>
              </a:rPr>
              <a:t>dépenses d’hébergement </a:t>
            </a:r>
            <a:r>
              <a:rPr lang="fr-FR" sz="1400" dirty="0">
                <a:latin typeface="Times New Roman" panose="02020603050405020304" pitchFamily="18" charset="0"/>
                <a:ea typeface="Calibri" panose="020F0502020204030204" pitchFamily="34" charset="0"/>
                <a:cs typeface="Times New Roman" panose="02020603050405020304" pitchFamily="18" charset="0"/>
              </a:rPr>
              <a:t>et de séjour prévues ci-dessus et exonère donc le bénéficiaire de la présentation des autres pièces justificatives relatives aux dépenses journalières de restauration et de séjour.</a:t>
            </a:r>
          </a:p>
        </p:txBody>
      </p:sp>
    </p:spTree>
    <p:extLst>
      <p:ext uri="{BB962C8B-B14F-4D97-AF65-F5344CB8AC3E}">
        <p14:creationId xmlns:p14="http://schemas.microsoft.com/office/powerpoint/2010/main" val="92601150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1"/>
          </p:nvPr>
        </p:nvSpPr>
        <p:spPr/>
        <p:txBody>
          <a:bodyPr/>
          <a:lstStyle/>
          <a:p>
            <a:pPr>
              <a:defRPr/>
            </a:pPr>
            <a:fld id="{C82B654E-E62E-4284-9D83-B7A2BB37330F}" type="slidenum">
              <a:rPr lang="fr-BE" smtClean="0"/>
              <a:pPr>
                <a:defRPr/>
              </a:pPr>
              <a:t>27</a:t>
            </a:fld>
            <a:endParaRPr lang="fr-BE"/>
          </a:p>
        </p:txBody>
      </p:sp>
      <p:pic>
        <p:nvPicPr>
          <p:cNvPr id="6" name="Image 5"/>
          <p:cNvPicPr>
            <a:picLocks noChangeAspect="1"/>
          </p:cNvPicPr>
          <p:nvPr/>
        </p:nvPicPr>
        <p:blipFill>
          <a:blip r:embed="rId2"/>
          <a:stretch>
            <a:fillRect/>
          </a:stretch>
        </p:blipFill>
        <p:spPr>
          <a:xfrm>
            <a:off x="539552" y="1916832"/>
            <a:ext cx="6714451" cy="1728192"/>
          </a:xfrm>
          <a:prstGeom prst="rect">
            <a:avLst/>
          </a:prstGeom>
        </p:spPr>
      </p:pic>
      <p:pic>
        <p:nvPicPr>
          <p:cNvPr id="7" name="Image 6"/>
          <p:cNvPicPr>
            <a:picLocks noChangeAspect="1"/>
          </p:cNvPicPr>
          <p:nvPr/>
        </p:nvPicPr>
        <p:blipFill>
          <a:blip r:embed="rId3"/>
          <a:stretch>
            <a:fillRect/>
          </a:stretch>
        </p:blipFill>
        <p:spPr>
          <a:xfrm>
            <a:off x="317609" y="4266912"/>
            <a:ext cx="7811979" cy="1889646"/>
          </a:xfrm>
          <a:prstGeom prst="rect">
            <a:avLst/>
          </a:prstGeom>
        </p:spPr>
      </p:pic>
      <p:sp>
        <p:nvSpPr>
          <p:cNvPr id="8" name="ZoneTexte 7"/>
          <p:cNvSpPr txBox="1"/>
          <p:nvPr/>
        </p:nvSpPr>
        <p:spPr>
          <a:xfrm>
            <a:off x="3393654" y="6254750"/>
            <a:ext cx="3986658" cy="276999"/>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fr-FR" sz="1200" dirty="0" smtClean="0">
                <a:solidFill>
                  <a:schemeClr val="accent1"/>
                </a:solidFill>
                <a:latin typeface="Times New Roman" panose="02020603050405020304" pitchFamily="18" charset="0"/>
                <a:cs typeface="Times New Roman" panose="02020603050405020304" pitchFamily="18" charset="0"/>
              </a:rPr>
              <a:t>Précisez </a:t>
            </a:r>
            <a:r>
              <a:rPr lang="fr-FR" sz="1200" dirty="0">
                <a:solidFill>
                  <a:schemeClr val="accent1"/>
                </a:solidFill>
                <a:latin typeface="Times New Roman" panose="02020603050405020304" pitchFamily="18" charset="0"/>
                <a:cs typeface="Times New Roman" panose="02020603050405020304" pitchFamily="18" charset="0"/>
              </a:rPr>
              <a:t>l'unité de mesure employée pour le calcul du détail</a:t>
            </a:r>
            <a:r>
              <a:rPr lang="fr-FR" sz="1200" dirty="0" smtClean="0">
                <a:solidFill>
                  <a:schemeClr val="accent1"/>
                </a:solidFill>
                <a:latin typeface="Times New Roman" panose="02020603050405020304" pitchFamily="18" charset="0"/>
                <a:cs typeface="Times New Roman" panose="02020603050405020304" pitchFamily="18" charset="0"/>
              </a:rPr>
              <a:t>.</a:t>
            </a:r>
          </a:p>
        </p:txBody>
      </p:sp>
      <p:sp>
        <p:nvSpPr>
          <p:cNvPr id="9" name="ZoneTexte 8"/>
          <p:cNvSpPr txBox="1"/>
          <p:nvPr/>
        </p:nvSpPr>
        <p:spPr>
          <a:xfrm>
            <a:off x="4932040" y="1522720"/>
            <a:ext cx="3672408" cy="738664"/>
          </a:xfrm>
          <a:prstGeom prst="rect">
            <a:avLst/>
          </a:prstGeom>
          <a:ln>
            <a:solidFill>
              <a:srgbClr val="FF0000"/>
            </a:solidFill>
          </a:ln>
        </p:spPr>
        <p:style>
          <a:lnRef idx="2">
            <a:schemeClr val="accent4"/>
          </a:lnRef>
          <a:fillRef idx="1">
            <a:schemeClr val="lt1"/>
          </a:fillRef>
          <a:effectRef idx="0">
            <a:schemeClr val="accent4"/>
          </a:effectRef>
          <a:fontRef idx="minor">
            <a:schemeClr val="dk1"/>
          </a:fontRef>
        </p:style>
        <p:txBody>
          <a:bodyPr wrap="square" rtlCol="0">
            <a:spAutoFit/>
          </a:bodyPr>
          <a:lstStyle/>
          <a:p>
            <a:r>
              <a:rPr lang="fr-FR" sz="1050" dirty="0">
                <a:solidFill>
                  <a:srgbClr val="FF0000"/>
                </a:solidFill>
                <a:latin typeface="Times New Roman" panose="02020603050405020304" pitchFamily="18" charset="0"/>
                <a:cs typeface="Times New Roman" panose="02020603050405020304" pitchFamily="18" charset="0"/>
              </a:rPr>
              <a:t>Pour être éligibles, les échantillons doivent être rattachés à une dégustation clairement identifiée. Ainsi, les échantillons envoyés à des clients et non liés à une dégustation identifiée pour une « découverte » de produits ne sont pas éligibles. </a:t>
            </a:r>
          </a:p>
        </p:txBody>
      </p:sp>
      <p:sp>
        <p:nvSpPr>
          <p:cNvPr id="10" name="ZoneTexte 7"/>
          <p:cNvSpPr txBox="1">
            <a:spLocks noChangeArrowheads="1"/>
          </p:cNvSpPr>
          <p:nvPr/>
        </p:nvSpPr>
        <p:spPr bwMode="auto">
          <a:xfrm>
            <a:off x="702547" y="3481844"/>
            <a:ext cx="7128791" cy="523220"/>
          </a:xfrm>
          <a:prstGeom prst="rect">
            <a:avLst/>
          </a:prstGeom>
          <a:noFill/>
          <a:ln w="9525">
            <a:noFill/>
            <a:miter lim="800000"/>
            <a:headEnd/>
            <a:tailEnd/>
          </a:ln>
        </p:spPr>
        <p:txBody>
          <a:bodyPr wrap="square">
            <a:spAutoFit/>
          </a:bodyPr>
          <a:lstStyle/>
          <a:p>
            <a:pPr eaLnBrk="0" hangingPunct="0">
              <a:buBlip>
                <a:blip r:embed="rId4"/>
              </a:buBlip>
            </a:pPr>
            <a:r>
              <a:rPr lang="fr-FR" sz="1400" dirty="0" smtClean="0">
                <a:latin typeface="Times New Roman" panose="02020603050405020304" pitchFamily="18" charset="0"/>
                <a:cs typeface="Times New Roman" panose="02020603050405020304" pitchFamily="18" charset="0"/>
              </a:rPr>
              <a:t>Détaillez les différentes </a:t>
            </a:r>
            <a:r>
              <a:rPr lang="fr-FR" sz="1400" b="1" dirty="0" smtClean="0">
                <a:solidFill>
                  <a:schemeClr val="accent1"/>
                </a:solidFill>
                <a:latin typeface="Times New Roman" panose="02020603050405020304" pitchFamily="18" charset="0"/>
                <a:cs typeface="Times New Roman" panose="02020603050405020304" pitchFamily="18" charset="0"/>
              </a:rPr>
              <a:t>prestations et dépenses </a:t>
            </a:r>
            <a:r>
              <a:rPr lang="fr-FR" sz="1400" dirty="0" smtClean="0">
                <a:latin typeface="Times New Roman" panose="02020603050405020304" pitchFamily="18" charset="0"/>
                <a:cs typeface="Times New Roman" panose="02020603050405020304" pitchFamily="18" charset="0"/>
              </a:rPr>
              <a:t>liées à l'événement. Les </a:t>
            </a:r>
            <a:r>
              <a:rPr lang="fr-FR" sz="1400" u="sng" dirty="0" smtClean="0">
                <a:latin typeface="Times New Roman" panose="02020603050405020304" pitchFamily="18" charset="0"/>
                <a:cs typeface="Times New Roman" panose="02020603050405020304" pitchFamily="18" charset="0"/>
              </a:rPr>
              <a:t>précisions</a:t>
            </a:r>
            <a:r>
              <a:rPr lang="fr-FR" sz="1400" dirty="0" smtClean="0">
                <a:latin typeface="Times New Roman" panose="02020603050405020304" pitchFamily="18" charset="0"/>
                <a:cs typeface="Times New Roman" panose="02020603050405020304" pitchFamily="18" charset="0"/>
              </a:rPr>
              <a:t> apportées permettront d'identifier </a:t>
            </a:r>
            <a:r>
              <a:rPr lang="fr-FR" sz="1400" u="sng" dirty="0" smtClean="0">
                <a:latin typeface="Times New Roman" panose="02020603050405020304" pitchFamily="18" charset="0"/>
                <a:cs typeface="Times New Roman" panose="02020603050405020304" pitchFamily="18" charset="0"/>
              </a:rPr>
              <a:t>la pertinence et l'éligibilité</a:t>
            </a:r>
            <a:r>
              <a:rPr lang="fr-FR" sz="1400" dirty="0" smtClean="0">
                <a:latin typeface="Times New Roman" panose="02020603050405020304" pitchFamily="18" charset="0"/>
                <a:cs typeface="Times New Roman" panose="02020603050405020304" pitchFamily="18" charset="0"/>
              </a:rPr>
              <a:t> des dépenses présentées</a:t>
            </a:r>
            <a:endParaRPr lang="fr-FR" sz="1600" dirty="0" smtClean="0">
              <a:latin typeface="Times New Roman" pitchFamily="18" charset="0"/>
              <a:ea typeface="Calibri" pitchFamily="34" charset="0"/>
              <a:cs typeface="Times New Roman" pitchFamily="18" charset="0"/>
            </a:endParaRPr>
          </a:p>
        </p:txBody>
      </p:sp>
      <p:pic>
        <p:nvPicPr>
          <p:cNvPr id="11" name="Picture 3"/>
          <p:cNvPicPr>
            <a:picLocks noChangeAspect="1" noChangeArrowheads="1"/>
          </p:cNvPicPr>
          <p:nvPr/>
        </p:nvPicPr>
        <p:blipFill>
          <a:blip r:embed="rId5" cstate="print"/>
          <a:srcRect/>
          <a:stretch>
            <a:fillRect/>
          </a:stretch>
        </p:blipFill>
        <p:spPr bwMode="auto">
          <a:xfrm>
            <a:off x="4355975" y="1656198"/>
            <a:ext cx="467714" cy="376381"/>
          </a:xfrm>
          <a:prstGeom prst="rect">
            <a:avLst/>
          </a:prstGeom>
          <a:noFill/>
          <a:ln w="9525">
            <a:noFill/>
            <a:miter lim="800000"/>
            <a:headEnd/>
            <a:tailEnd/>
          </a:ln>
        </p:spPr>
      </p:pic>
      <p:cxnSp>
        <p:nvCxnSpPr>
          <p:cNvPr id="12" name="Connecteur droit avec flèche 11"/>
          <p:cNvCxnSpPr/>
          <p:nvPr/>
        </p:nvCxnSpPr>
        <p:spPr>
          <a:xfrm flipH="1">
            <a:off x="807127" y="4103729"/>
            <a:ext cx="1008112" cy="524187"/>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15" name="Connecteur droit avec flèche 14"/>
          <p:cNvCxnSpPr/>
          <p:nvPr/>
        </p:nvCxnSpPr>
        <p:spPr>
          <a:xfrm flipV="1">
            <a:off x="3563888" y="5305224"/>
            <a:ext cx="53035" cy="876114"/>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107504" y="292463"/>
            <a:ext cx="7932005" cy="338554"/>
          </a:xfrm>
          <a:prstGeom prst="rect">
            <a:avLst/>
          </a:prstGeom>
        </p:spPr>
        <p:txBody>
          <a:bodyPr wrap="square">
            <a:spAutoFit/>
          </a:bodyPr>
          <a:lstStyle/>
          <a:p>
            <a:pPr algn="ctr">
              <a:defRPr/>
            </a:pPr>
            <a:r>
              <a:rPr lang="fr-FR" sz="1600" b="1" cap="small" dirty="0">
                <a:solidFill>
                  <a:schemeClr val="accent1"/>
                </a:solidFill>
                <a:latin typeface="+mn-lt"/>
                <a:cs typeface="+mn-cs"/>
              </a:rPr>
              <a:t>SOUFFLET BUDGET 3/3  - Frais d’échantillons et de Prestations</a:t>
            </a:r>
          </a:p>
        </p:txBody>
      </p:sp>
      <p:sp>
        <p:nvSpPr>
          <p:cNvPr id="14" name="Ellipse 13"/>
          <p:cNvSpPr/>
          <p:nvPr/>
        </p:nvSpPr>
        <p:spPr>
          <a:xfrm flipH="1">
            <a:off x="107504" y="307241"/>
            <a:ext cx="277504" cy="3089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5</a:t>
            </a:r>
            <a:endParaRPr lang="fr-FR" dirty="0"/>
          </a:p>
        </p:txBody>
      </p:sp>
    </p:spTree>
    <p:extLst>
      <p:ext uri="{BB962C8B-B14F-4D97-AF65-F5344CB8AC3E}">
        <p14:creationId xmlns:p14="http://schemas.microsoft.com/office/powerpoint/2010/main" val="213096477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1"/>
          </p:nvPr>
        </p:nvSpPr>
        <p:spPr/>
        <p:txBody>
          <a:bodyPr/>
          <a:lstStyle/>
          <a:p>
            <a:pPr>
              <a:defRPr/>
            </a:pPr>
            <a:fld id="{C82B654E-E62E-4284-9D83-B7A2BB37330F}" type="slidenum">
              <a:rPr lang="fr-BE" smtClean="0"/>
              <a:pPr>
                <a:defRPr/>
              </a:pPr>
              <a:t>28</a:t>
            </a:fld>
            <a:endParaRPr lang="fr-BE"/>
          </a:p>
        </p:txBody>
      </p:sp>
      <p:pic>
        <p:nvPicPr>
          <p:cNvPr id="5" name="Image 4"/>
          <p:cNvPicPr>
            <a:picLocks noChangeAspect="1"/>
          </p:cNvPicPr>
          <p:nvPr/>
        </p:nvPicPr>
        <p:blipFill>
          <a:blip r:embed="rId2"/>
          <a:stretch>
            <a:fillRect/>
          </a:stretch>
        </p:blipFill>
        <p:spPr>
          <a:xfrm>
            <a:off x="323528" y="1438275"/>
            <a:ext cx="7896225" cy="4295775"/>
          </a:xfrm>
          <a:prstGeom prst="rect">
            <a:avLst/>
          </a:prstGeom>
        </p:spPr>
      </p:pic>
      <p:sp>
        <p:nvSpPr>
          <p:cNvPr id="6" name="Rectangle 5"/>
          <p:cNvSpPr/>
          <p:nvPr/>
        </p:nvSpPr>
        <p:spPr>
          <a:xfrm>
            <a:off x="183379" y="102551"/>
            <a:ext cx="8348760" cy="338554"/>
          </a:xfrm>
          <a:prstGeom prst="rect">
            <a:avLst/>
          </a:prstGeom>
        </p:spPr>
        <p:txBody>
          <a:bodyPr wrap="none">
            <a:spAutoFit/>
          </a:bodyPr>
          <a:lstStyle/>
          <a:p>
            <a:pPr algn="ctr">
              <a:defRPr/>
            </a:pPr>
            <a:r>
              <a:rPr lang="fr-FR" sz="1600" b="1" cap="small" dirty="0">
                <a:solidFill>
                  <a:schemeClr val="accent1"/>
                </a:solidFill>
                <a:latin typeface="+mn-lt"/>
                <a:cs typeface="+mn-cs"/>
              </a:rPr>
              <a:t>SOUFFLET JUSTIFICATIFS DE REALISATION ET </a:t>
            </a:r>
            <a:r>
              <a:rPr lang="fr-FR" sz="1600" b="1" cap="small" dirty="0" smtClean="0">
                <a:solidFill>
                  <a:schemeClr val="accent1"/>
                </a:solidFill>
                <a:latin typeface="+mn-lt"/>
                <a:cs typeface="+mn-cs"/>
              </a:rPr>
              <a:t>COÛTS </a:t>
            </a:r>
            <a:r>
              <a:rPr lang="fr-FR" sz="1600" b="1" cap="small" dirty="0">
                <a:solidFill>
                  <a:schemeClr val="accent1"/>
                </a:solidFill>
                <a:latin typeface="+mn-lt"/>
                <a:cs typeface="+mn-cs"/>
              </a:rPr>
              <a:t>RAISONNABLES</a:t>
            </a:r>
          </a:p>
        </p:txBody>
      </p:sp>
      <p:sp>
        <p:nvSpPr>
          <p:cNvPr id="7" name="Rectangle 6"/>
          <p:cNvSpPr/>
          <p:nvPr/>
        </p:nvSpPr>
        <p:spPr>
          <a:xfrm>
            <a:off x="2470902" y="2941002"/>
            <a:ext cx="5573812" cy="658427"/>
          </a:xfrm>
          <a:prstGeom prst="rect">
            <a:avLst/>
          </a:prstGeom>
          <a:solidFill>
            <a:srgbClr val="E4F1F1"/>
          </a:solidFill>
          <a:ln w="63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100" dirty="0">
                <a:solidFill>
                  <a:schemeClr val="tx1"/>
                </a:solidFill>
                <a:latin typeface="Times New Roman" panose="02020603050405020304" pitchFamily="18" charset="0"/>
                <a:cs typeface="Times New Roman" panose="02020603050405020304" pitchFamily="18" charset="0"/>
              </a:rPr>
              <a:t>Détaillez chacune des méthodes cochées ou précisez la méthode envisagée pour la case </a:t>
            </a:r>
            <a:r>
              <a:rPr lang="fr-FR" sz="1100" dirty="0" smtClean="0">
                <a:solidFill>
                  <a:schemeClr val="tx1"/>
                </a:solidFill>
                <a:latin typeface="Times New Roman" panose="02020603050405020304" pitchFamily="18" charset="0"/>
                <a:cs typeface="Times New Roman" panose="02020603050405020304" pitchFamily="18" charset="0"/>
              </a:rPr>
              <a:t>« Autre méthode ». Exemple : Pour le prestataire intervenant sur le salon : appel d'offres prévu le JJ/MM/AA ; pour les dépenses d'impression de brochure : 3 devis seront présentés. </a:t>
            </a:r>
            <a:endParaRPr lang="fr-FR" sz="1100" dirty="0">
              <a:solidFill>
                <a:schemeClr val="tx1"/>
              </a:solidFill>
              <a:latin typeface="Times New Roman" panose="02020603050405020304" pitchFamily="18" charset="0"/>
              <a:cs typeface="Times New Roman" panose="02020603050405020304" pitchFamily="18" charset="0"/>
            </a:endParaRPr>
          </a:p>
        </p:txBody>
      </p:sp>
      <p:sp>
        <p:nvSpPr>
          <p:cNvPr id="10" name="ZoneTexte 7"/>
          <p:cNvSpPr txBox="1">
            <a:spLocks noChangeArrowheads="1"/>
          </p:cNvSpPr>
          <p:nvPr/>
        </p:nvSpPr>
        <p:spPr bwMode="auto">
          <a:xfrm>
            <a:off x="179512" y="548680"/>
            <a:ext cx="8136904" cy="1015663"/>
          </a:xfrm>
          <a:prstGeom prst="rect">
            <a:avLst/>
          </a:prstGeom>
          <a:noFill/>
          <a:ln w="9525">
            <a:noFill/>
            <a:miter lim="800000"/>
            <a:headEnd/>
            <a:tailEnd/>
          </a:ln>
        </p:spPr>
        <p:txBody>
          <a:bodyPr wrap="square">
            <a:spAutoFit/>
          </a:bodyPr>
          <a:lstStyle/>
          <a:p>
            <a:pPr eaLnBrk="0" hangingPunct="0">
              <a:buBlip>
                <a:blip r:embed="rId3"/>
              </a:buBlip>
            </a:pPr>
            <a:r>
              <a:rPr lang="fr-FR" sz="1200" dirty="0">
                <a:latin typeface="Times New Roman" panose="02020603050405020304" pitchFamily="18" charset="0"/>
                <a:cs typeface="Times New Roman" panose="02020603050405020304" pitchFamily="18" charset="0"/>
              </a:rPr>
              <a:t>L'opérateur doit apporter la garantie que </a:t>
            </a:r>
            <a:r>
              <a:rPr lang="fr-FR" sz="1200" b="1" dirty="0">
                <a:solidFill>
                  <a:schemeClr val="accent1"/>
                </a:solidFill>
                <a:latin typeface="Times New Roman" panose="02020603050405020304" pitchFamily="18" charset="0"/>
                <a:cs typeface="Times New Roman" panose="02020603050405020304" pitchFamily="18" charset="0"/>
              </a:rPr>
              <a:t>les dépenses présentées sont raisonnables</a:t>
            </a:r>
            <a:r>
              <a:rPr lang="fr-FR" sz="1200" dirty="0">
                <a:latin typeface="Times New Roman" panose="02020603050405020304" pitchFamily="18" charset="0"/>
                <a:cs typeface="Times New Roman" panose="02020603050405020304" pitchFamily="18" charset="0"/>
              </a:rPr>
              <a:t>. Certaines dépenses sont garanties comme raisonnables par l’application d’un forfait, d’un plafond ou d’une référence ou d’une </a:t>
            </a:r>
            <a:r>
              <a:rPr lang="fr-FR" sz="1200" dirty="0" smtClean="0">
                <a:latin typeface="Times New Roman" panose="02020603050405020304" pitchFamily="18" charset="0"/>
                <a:cs typeface="Times New Roman" panose="02020603050405020304" pitchFamily="18" charset="0"/>
              </a:rPr>
              <a:t>règle </a:t>
            </a:r>
            <a:r>
              <a:rPr lang="fr-FR" sz="1200" dirty="0">
                <a:latin typeface="Times New Roman" panose="02020603050405020304" pitchFamily="18" charset="0"/>
                <a:cs typeface="Times New Roman" panose="02020603050405020304" pitchFamily="18" charset="0"/>
              </a:rPr>
              <a:t>spécifique. </a:t>
            </a:r>
            <a:r>
              <a:rPr lang="fr-FR" sz="1200" dirty="0">
                <a:solidFill>
                  <a:schemeClr val="accent1"/>
                </a:solidFill>
                <a:latin typeface="Times New Roman" panose="02020603050405020304" pitchFamily="18" charset="0"/>
                <a:cs typeface="Times New Roman" panose="02020603050405020304" pitchFamily="18" charset="0"/>
              </a:rPr>
              <a:t>Les autres dépenses supérieures à 20 000 €  doivent faire l’objet d’une présentation par le bénéficiaire des conditions mises en œuvre pour garantir le coût raisonnable de la dépense</a:t>
            </a:r>
            <a:r>
              <a:rPr lang="fr-FR" sz="1200" dirty="0">
                <a:latin typeface="Times New Roman" panose="02020603050405020304" pitchFamily="18" charset="0"/>
                <a:cs typeface="Times New Roman" panose="02020603050405020304" pitchFamily="18" charset="0"/>
              </a:rPr>
              <a:t>. Pour les prestataires, la démonstration est à faire tous pays confondus.</a:t>
            </a:r>
          </a:p>
          <a:p>
            <a:pPr eaLnBrk="0" hangingPunct="0"/>
            <a:r>
              <a:rPr lang="fr-FR" sz="1200" dirty="0" smtClean="0">
                <a:latin typeface="Times New Roman" pitchFamily="18" charset="0"/>
                <a:ea typeface="Calibri" pitchFamily="34" charset="0"/>
                <a:cs typeface="Times New Roman" pitchFamily="18" charset="0"/>
              </a:rPr>
              <a:t> </a:t>
            </a:r>
          </a:p>
        </p:txBody>
      </p:sp>
      <p:sp>
        <p:nvSpPr>
          <p:cNvPr id="11" name="ZoneTexte 7"/>
          <p:cNvSpPr txBox="1">
            <a:spLocks noChangeArrowheads="1"/>
          </p:cNvSpPr>
          <p:nvPr/>
        </p:nvSpPr>
        <p:spPr bwMode="auto">
          <a:xfrm>
            <a:off x="323528" y="5766355"/>
            <a:ext cx="7806060" cy="646331"/>
          </a:xfrm>
          <a:prstGeom prst="rect">
            <a:avLst/>
          </a:prstGeom>
          <a:noFill/>
          <a:ln w="9525">
            <a:noFill/>
            <a:miter lim="800000"/>
            <a:headEnd/>
            <a:tailEnd/>
          </a:ln>
        </p:spPr>
        <p:txBody>
          <a:bodyPr wrap="square">
            <a:spAutoFit/>
          </a:bodyPr>
          <a:lstStyle/>
          <a:p>
            <a:pPr eaLnBrk="0" hangingPunct="0">
              <a:buBlip>
                <a:blip r:embed="rId3"/>
              </a:buBlip>
            </a:pPr>
            <a:r>
              <a:rPr lang="fr-FR" sz="1200" dirty="0">
                <a:latin typeface="Times New Roman" pitchFamily="18" charset="0"/>
                <a:ea typeface="Calibri" pitchFamily="34" charset="0"/>
                <a:cs typeface="Times New Roman" pitchFamily="18" charset="0"/>
              </a:rPr>
              <a:t>Les </a:t>
            </a:r>
            <a:r>
              <a:rPr lang="fr-FR" sz="1200" b="1" dirty="0">
                <a:solidFill>
                  <a:schemeClr val="accent1"/>
                </a:solidFill>
                <a:latin typeface="Times New Roman" pitchFamily="18" charset="0"/>
                <a:ea typeface="Calibri" pitchFamily="34" charset="0"/>
                <a:cs typeface="Times New Roman" pitchFamily="18" charset="0"/>
              </a:rPr>
              <a:t>éléments justifiant </a:t>
            </a:r>
            <a:r>
              <a:rPr lang="fr-FR" sz="1200" b="1" dirty="0">
                <a:solidFill>
                  <a:schemeClr val="accent1"/>
                </a:solidFill>
                <a:latin typeface="Times New Roman" panose="02020603050405020304" pitchFamily="18" charset="0"/>
                <a:cs typeface="Times New Roman" panose="02020603050405020304" pitchFamily="18" charset="0"/>
              </a:rPr>
              <a:t>de</a:t>
            </a:r>
            <a:r>
              <a:rPr lang="fr-FR" sz="1200" b="1" dirty="0">
                <a:solidFill>
                  <a:schemeClr val="accent1"/>
                </a:solidFill>
                <a:latin typeface="Times New Roman" pitchFamily="18" charset="0"/>
                <a:ea typeface="Calibri" pitchFamily="34" charset="0"/>
                <a:cs typeface="Times New Roman" pitchFamily="18" charset="0"/>
              </a:rPr>
              <a:t> la réalité de chaque action seront à présenter lors de la demande de paiement</a:t>
            </a:r>
            <a:r>
              <a:rPr lang="fr-FR" sz="1200" dirty="0">
                <a:latin typeface="Times New Roman" pitchFamily="18" charset="0"/>
                <a:ea typeface="Calibri" pitchFamily="34" charset="0"/>
                <a:cs typeface="Times New Roman" pitchFamily="18" charset="0"/>
              </a:rPr>
              <a:t>. Sans fourniture d’éléments attestant de la réalisations des actions, les dépenses présentées pourront être rendues inéligibles. Attention: les factures et preuves d'acquittement ne sont pas suffisantes pour justifier de la réalité de l'action. </a:t>
            </a:r>
            <a:endParaRPr lang="fr-FR" sz="1200" dirty="0" smtClean="0">
              <a:latin typeface="Times New Roman" pitchFamily="18" charset="0"/>
              <a:ea typeface="Calibri" pitchFamily="34" charset="0"/>
              <a:cs typeface="Times New Roman" pitchFamily="18" charset="0"/>
            </a:endParaRPr>
          </a:p>
        </p:txBody>
      </p:sp>
      <p:sp>
        <p:nvSpPr>
          <p:cNvPr id="12" name="Rectangle 11"/>
          <p:cNvSpPr/>
          <p:nvPr/>
        </p:nvSpPr>
        <p:spPr>
          <a:xfrm>
            <a:off x="2699792" y="5301208"/>
            <a:ext cx="4176464" cy="432842"/>
          </a:xfrm>
          <a:prstGeom prst="rect">
            <a:avLst/>
          </a:prstGeom>
          <a:solidFill>
            <a:srgbClr val="E4F1F1"/>
          </a:solidFill>
          <a:ln w="63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100">
                <a:solidFill>
                  <a:schemeClr val="tx1"/>
                </a:solidFill>
                <a:latin typeface="Times New Roman" panose="02020603050405020304" pitchFamily="18" charset="0"/>
                <a:cs typeface="Times New Roman" panose="02020603050405020304" pitchFamily="18" charset="0"/>
              </a:rPr>
              <a:t>Saisissez les libellés des pièces justificatives supplémentaires que vous envisagez de fournir lors de la demande de paiement</a:t>
            </a:r>
            <a:endParaRPr lang="fr-FR" sz="1100" dirty="0">
              <a:solidFill>
                <a:schemeClr val="tx1"/>
              </a:solidFill>
              <a:latin typeface="Times New Roman" panose="02020603050405020304" pitchFamily="18" charset="0"/>
              <a:cs typeface="Times New Roman" panose="02020603050405020304" pitchFamily="18" charset="0"/>
            </a:endParaRPr>
          </a:p>
        </p:txBody>
      </p:sp>
      <p:sp>
        <p:nvSpPr>
          <p:cNvPr id="2" name="Rectangle 1"/>
          <p:cNvSpPr/>
          <p:nvPr/>
        </p:nvSpPr>
        <p:spPr>
          <a:xfrm>
            <a:off x="2759472" y="2010472"/>
            <a:ext cx="3024336"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3" name="Groupe 2"/>
          <p:cNvGrpSpPr/>
          <p:nvPr/>
        </p:nvGrpSpPr>
        <p:grpSpPr>
          <a:xfrm>
            <a:off x="2555776" y="6468211"/>
            <a:ext cx="6274966" cy="360040"/>
            <a:chOff x="2536230" y="6468211"/>
            <a:chExt cx="6274966" cy="360040"/>
          </a:xfrm>
        </p:grpSpPr>
        <p:sp>
          <p:nvSpPr>
            <p:cNvPr id="13" name="ZoneTexte 9"/>
            <p:cNvSpPr txBox="1">
              <a:spLocks noChangeArrowheads="1"/>
            </p:cNvSpPr>
            <p:nvPr/>
          </p:nvSpPr>
          <p:spPr bwMode="auto">
            <a:xfrm>
              <a:off x="2915816" y="6487997"/>
              <a:ext cx="5895380" cy="307777"/>
            </a:xfrm>
            <a:prstGeom prst="rect">
              <a:avLst/>
            </a:prstGeom>
            <a:noFill/>
            <a:ln w="9525">
              <a:noFill/>
              <a:miter lim="800000"/>
              <a:headEnd/>
              <a:tailEnd/>
            </a:ln>
          </p:spPr>
          <p:txBody>
            <a:bodyPr wrap="square">
              <a:spAutoFit/>
            </a:bodyPr>
            <a:lstStyle/>
            <a:p>
              <a:r>
                <a:rPr lang="fr-FR" sz="1400" b="1" i="1" dirty="0" smtClean="0">
                  <a:solidFill>
                    <a:schemeClr val="accent1"/>
                  </a:solidFill>
                  <a:latin typeface="Times New Roman" pitchFamily="18" charset="0"/>
                  <a:cs typeface="Times New Roman" pitchFamily="18" charset="0"/>
                </a:rPr>
                <a:t>FINALISER OU ENREGISTRER PROVISOIREMENT VOTRE FICHE </a:t>
              </a:r>
              <a:endParaRPr lang="fr-FR" sz="1400" b="1" i="1" dirty="0">
                <a:solidFill>
                  <a:schemeClr val="accent1"/>
                </a:solidFill>
                <a:latin typeface="Times New Roman" pitchFamily="18" charset="0"/>
                <a:cs typeface="Times New Roman" pitchFamily="18" charset="0"/>
              </a:endParaRPr>
            </a:p>
          </p:txBody>
        </p:sp>
        <p:sp>
          <p:nvSpPr>
            <p:cNvPr id="14" name="Bouton d'action : Informations 13">
              <a:hlinkClick r:id="" action="ppaction://noaction" highlightClick="1"/>
            </p:cNvPr>
            <p:cNvSpPr/>
            <p:nvPr/>
          </p:nvSpPr>
          <p:spPr>
            <a:xfrm>
              <a:off x="2536230" y="6468211"/>
              <a:ext cx="288032" cy="360040"/>
            </a:xfrm>
            <a:prstGeom prst="actionButtonInformation">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fr-FR"/>
            </a:p>
          </p:txBody>
        </p:sp>
      </p:grpSp>
    </p:spTree>
    <p:extLst>
      <p:ext uri="{BB962C8B-B14F-4D97-AF65-F5344CB8AC3E}">
        <p14:creationId xmlns:p14="http://schemas.microsoft.com/office/powerpoint/2010/main" val="267035981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1"/>
          </p:nvPr>
        </p:nvSpPr>
        <p:spPr/>
        <p:txBody>
          <a:bodyPr/>
          <a:lstStyle/>
          <a:p>
            <a:pPr>
              <a:defRPr/>
            </a:pPr>
            <a:fld id="{F1B14F38-A8C5-468D-A615-BB213241AD5E}" type="slidenum">
              <a:rPr lang="fr-BE" smtClean="0"/>
              <a:pPr>
                <a:defRPr/>
              </a:pPr>
              <a:t>29</a:t>
            </a:fld>
            <a:endParaRPr lang="fr-BE"/>
          </a:p>
        </p:txBody>
      </p:sp>
      <p:sp>
        <p:nvSpPr>
          <p:cNvPr id="5" name="Rectangle 4"/>
          <p:cNvSpPr/>
          <p:nvPr/>
        </p:nvSpPr>
        <p:spPr>
          <a:xfrm>
            <a:off x="467544" y="188640"/>
            <a:ext cx="7104830" cy="400110"/>
          </a:xfrm>
          <a:prstGeom prst="rect">
            <a:avLst/>
          </a:prstGeom>
        </p:spPr>
        <p:txBody>
          <a:bodyPr wrap="none">
            <a:spAutoFit/>
          </a:bodyPr>
          <a:lstStyle/>
          <a:p>
            <a:pPr algn="ctr">
              <a:defRPr/>
            </a:pPr>
            <a:r>
              <a:rPr lang="fr-FR" sz="2000" b="1" cap="small" dirty="0">
                <a:solidFill>
                  <a:schemeClr val="accent1"/>
                </a:solidFill>
                <a:latin typeface="+mn-lt"/>
                <a:cs typeface="+mn-cs"/>
              </a:rPr>
              <a:t>2. Objectifs commerciaux visés à l’export par pays</a:t>
            </a:r>
          </a:p>
        </p:txBody>
      </p:sp>
      <p:pic>
        <p:nvPicPr>
          <p:cNvPr id="32771" name="Image 11"/>
          <p:cNvPicPr>
            <a:picLocks noChangeAspect="1" noChangeArrowheads="1"/>
          </p:cNvPicPr>
          <p:nvPr/>
        </p:nvPicPr>
        <p:blipFill>
          <a:blip r:embed="rId2" cstate="print"/>
          <a:srcRect/>
          <a:stretch>
            <a:fillRect/>
          </a:stretch>
        </p:blipFill>
        <p:spPr bwMode="auto">
          <a:xfrm>
            <a:off x="1331913" y="981075"/>
            <a:ext cx="5710237" cy="3800475"/>
          </a:xfrm>
          <a:prstGeom prst="rect">
            <a:avLst/>
          </a:prstGeom>
          <a:noFill/>
          <a:ln w="9525">
            <a:noFill/>
            <a:miter lim="800000"/>
            <a:headEnd/>
            <a:tailEnd/>
          </a:ln>
        </p:spPr>
      </p:pic>
      <p:sp>
        <p:nvSpPr>
          <p:cNvPr id="32772" name="ZoneTexte 7"/>
          <p:cNvSpPr txBox="1">
            <a:spLocks noChangeArrowheads="1"/>
          </p:cNvSpPr>
          <p:nvPr/>
        </p:nvSpPr>
        <p:spPr bwMode="auto">
          <a:xfrm>
            <a:off x="1115616" y="4797152"/>
            <a:ext cx="6624638" cy="1323439"/>
          </a:xfrm>
          <a:prstGeom prst="rect">
            <a:avLst/>
          </a:prstGeom>
          <a:noFill/>
          <a:ln w="9525">
            <a:noFill/>
            <a:miter lim="800000"/>
            <a:headEnd/>
            <a:tailEnd/>
          </a:ln>
        </p:spPr>
        <p:txBody>
          <a:bodyPr wrap="square">
            <a:spAutoFit/>
          </a:bodyPr>
          <a:lstStyle/>
          <a:p>
            <a:pPr algn="just">
              <a:buFont typeface="Arial" pitchFamily="34" charset="0"/>
              <a:buChar char="•"/>
            </a:pPr>
            <a:r>
              <a:rPr lang="fr-FR" sz="1600" b="1" dirty="0" smtClean="0">
                <a:solidFill>
                  <a:schemeClr val="accent1"/>
                </a:solidFill>
                <a:latin typeface="Times New Roman" pitchFamily="18" charset="0"/>
                <a:cs typeface="Times New Roman" pitchFamily="18" charset="0"/>
              </a:rPr>
              <a:t>Les objectifs commerciaux visés à l’export par pays </a:t>
            </a:r>
            <a:r>
              <a:rPr lang="fr-FR" sz="1600" dirty="0" smtClean="0">
                <a:latin typeface="Times New Roman" pitchFamily="18" charset="0"/>
                <a:cs typeface="Times New Roman" pitchFamily="18" charset="0"/>
              </a:rPr>
              <a:t>: Pour </a:t>
            </a:r>
            <a:r>
              <a:rPr lang="fr-FR" sz="1600" dirty="0" smtClean="0">
                <a:solidFill>
                  <a:srgbClr val="FF0000"/>
                </a:solidFill>
                <a:latin typeface="Times New Roman" pitchFamily="18" charset="0"/>
                <a:cs typeface="Times New Roman" pitchFamily="18" charset="0"/>
              </a:rPr>
              <a:t>les  structures collectives </a:t>
            </a:r>
            <a:r>
              <a:rPr lang="fr-FR" sz="1600" dirty="0" smtClean="0">
                <a:latin typeface="Times New Roman" pitchFamily="18" charset="0"/>
                <a:cs typeface="Times New Roman" pitchFamily="18" charset="0"/>
              </a:rPr>
              <a:t>il s’agit de reporter les objectifs commerciaux des participants au projet. Pour </a:t>
            </a:r>
            <a:r>
              <a:rPr lang="fr-FR" sz="1600" dirty="0" smtClean="0">
                <a:solidFill>
                  <a:srgbClr val="FF0000"/>
                </a:solidFill>
                <a:latin typeface="Times New Roman" pitchFamily="18" charset="0"/>
                <a:cs typeface="Times New Roman" pitchFamily="18" charset="0"/>
              </a:rPr>
              <a:t>les interprofessions</a:t>
            </a:r>
            <a:r>
              <a:rPr lang="fr-FR" sz="1600" dirty="0" smtClean="0">
                <a:latin typeface="Times New Roman" pitchFamily="18" charset="0"/>
                <a:cs typeface="Times New Roman" pitchFamily="18" charset="0"/>
              </a:rPr>
              <a:t>, il s’agit de reporter les objectifs en terme de stratégie et de perspectives de développement concernant les appellations relevant de leurs champs de compétences. </a:t>
            </a:r>
          </a:p>
        </p:txBody>
      </p:sp>
      <p:pic>
        <p:nvPicPr>
          <p:cNvPr id="32773" name="Picture 3"/>
          <p:cNvPicPr>
            <a:picLocks noChangeAspect="1" noChangeArrowheads="1"/>
          </p:cNvPicPr>
          <p:nvPr/>
        </p:nvPicPr>
        <p:blipFill>
          <a:blip r:embed="rId3" cstate="print"/>
          <a:srcRect/>
          <a:stretch>
            <a:fillRect/>
          </a:stretch>
        </p:blipFill>
        <p:spPr bwMode="auto">
          <a:xfrm>
            <a:off x="395288" y="5229225"/>
            <a:ext cx="611187" cy="544513"/>
          </a:xfrm>
          <a:prstGeom prst="rect">
            <a:avLst/>
          </a:prstGeom>
          <a:noFill/>
          <a:ln w="9525">
            <a:noFill/>
            <a:miter lim="800000"/>
            <a:headEnd/>
            <a:tailEnd/>
          </a:ln>
        </p:spPr>
      </p:pic>
      <p:sp>
        <p:nvSpPr>
          <p:cNvPr id="32774" name="ZoneTexte 9"/>
          <p:cNvSpPr txBox="1">
            <a:spLocks noChangeArrowheads="1"/>
          </p:cNvSpPr>
          <p:nvPr/>
        </p:nvSpPr>
        <p:spPr bwMode="auto">
          <a:xfrm>
            <a:off x="3271291" y="6326758"/>
            <a:ext cx="4464496" cy="307975"/>
          </a:xfrm>
          <a:prstGeom prst="rect">
            <a:avLst/>
          </a:prstGeom>
          <a:noFill/>
          <a:ln w="9525">
            <a:noFill/>
            <a:miter lim="800000"/>
            <a:headEnd/>
            <a:tailEnd/>
          </a:ln>
        </p:spPr>
        <p:txBody>
          <a:bodyPr wrap="square">
            <a:spAutoFit/>
          </a:bodyPr>
          <a:lstStyle/>
          <a:p>
            <a:r>
              <a:rPr lang="fr-FR" sz="1400" b="1" i="1" dirty="0">
                <a:solidFill>
                  <a:schemeClr val="accent1"/>
                </a:solidFill>
                <a:latin typeface="Times New Roman" pitchFamily="18" charset="0"/>
                <a:cs typeface="Times New Roman" pitchFamily="18" charset="0"/>
              </a:rPr>
              <a:t>Cliquez ensuite sur la rubrique « Financement du projet »</a:t>
            </a:r>
          </a:p>
        </p:txBody>
      </p:sp>
      <p:sp>
        <p:nvSpPr>
          <p:cNvPr id="8" name="Bouton d'action : Informations 7">
            <a:hlinkClick r:id="" action="ppaction://noaction" highlightClick="1"/>
          </p:cNvPr>
          <p:cNvSpPr/>
          <p:nvPr/>
        </p:nvSpPr>
        <p:spPr>
          <a:xfrm>
            <a:off x="2911251" y="6254750"/>
            <a:ext cx="288032" cy="360040"/>
          </a:xfrm>
          <a:prstGeom prst="actionButtonInformation">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fr-F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1"/>
          </p:nvPr>
        </p:nvSpPr>
        <p:spPr>
          <a:xfrm>
            <a:off x="457200" y="476672"/>
            <a:ext cx="8686800" cy="5185370"/>
          </a:xfrm>
        </p:spPr>
        <p:txBody>
          <a:bodyPr/>
          <a:lstStyle/>
          <a:p>
            <a:pPr marL="0" indent="0">
              <a:buNone/>
            </a:pPr>
            <a:r>
              <a:rPr lang="fr-FR" sz="1400" b="1" dirty="0"/>
              <a:t>1</a:t>
            </a:r>
            <a:r>
              <a:rPr lang="fr-FR" sz="1400" b="1" baseline="30000" dirty="0"/>
              <a:t>ère</a:t>
            </a:r>
            <a:r>
              <a:rPr lang="fr-FR" sz="1400" b="1" dirty="0"/>
              <a:t> étape : Je dépose ma </a:t>
            </a:r>
            <a:r>
              <a:rPr lang="fr-FR" sz="1400" b="1" dirty="0" smtClean="0"/>
              <a:t>candidature</a:t>
            </a:r>
          </a:p>
          <a:p>
            <a:r>
              <a:rPr lang="fr-FR" sz="1500" dirty="0"/>
              <a:t>Phase 1 : </a:t>
            </a:r>
            <a:r>
              <a:rPr lang="fr-FR" sz="1500" dirty="0" smtClean="0"/>
              <a:t>Demandeur</a:t>
            </a:r>
          </a:p>
          <a:p>
            <a:r>
              <a:rPr lang="fr-FR" sz="1500" dirty="0"/>
              <a:t>Phase 2 : </a:t>
            </a:r>
            <a:r>
              <a:rPr lang="fr-FR" sz="1500" dirty="0" smtClean="0"/>
              <a:t>Activité</a:t>
            </a:r>
          </a:p>
          <a:p>
            <a:pPr lvl="1">
              <a:spcBef>
                <a:spcPct val="0"/>
              </a:spcBef>
              <a:defRPr/>
            </a:pPr>
            <a:r>
              <a:rPr lang="fr-FR" sz="1400" b="1" cap="small" dirty="0" smtClean="0">
                <a:solidFill>
                  <a:schemeClr val="accent1"/>
                </a:solidFill>
              </a:rPr>
              <a:t>1. Production</a:t>
            </a:r>
            <a:endParaRPr lang="fr-FR" sz="1400" b="1" cap="small" dirty="0">
              <a:solidFill>
                <a:schemeClr val="accent1"/>
              </a:solidFill>
            </a:endParaRPr>
          </a:p>
          <a:p>
            <a:pPr lvl="1">
              <a:spcBef>
                <a:spcPct val="0"/>
              </a:spcBef>
              <a:defRPr/>
            </a:pPr>
            <a:r>
              <a:rPr lang="fr-FR" sz="1400" b="1" cap="small" dirty="0" smtClean="0">
                <a:solidFill>
                  <a:schemeClr val="accent1"/>
                </a:solidFill>
              </a:rPr>
              <a:t>2. Négoce </a:t>
            </a:r>
            <a:r>
              <a:rPr lang="fr-FR" sz="1400" b="1" cap="small" dirty="0">
                <a:solidFill>
                  <a:schemeClr val="accent1"/>
                </a:solidFill>
              </a:rPr>
              <a:t>et commercialisation</a:t>
            </a:r>
          </a:p>
          <a:p>
            <a:pPr lvl="1">
              <a:spcBef>
                <a:spcPct val="0"/>
              </a:spcBef>
              <a:defRPr/>
            </a:pPr>
            <a:r>
              <a:rPr lang="fr-FR" sz="1400" b="1" cap="small" dirty="0" smtClean="0">
                <a:solidFill>
                  <a:schemeClr val="accent1"/>
                </a:solidFill>
              </a:rPr>
              <a:t>3. Chiffre </a:t>
            </a:r>
            <a:r>
              <a:rPr lang="fr-FR" sz="1400" b="1" cap="small" dirty="0">
                <a:solidFill>
                  <a:schemeClr val="accent1"/>
                </a:solidFill>
              </a:rPr>
              <a:t>d’affaires</a:t>
            </a:r>
          </a:p>
          <a:p>
            <a:pPr lvl="1">
              <a:spcBef>
                <a:spcPct val="0"/>
              </a:spcBef>
              <a:defRPr/>
            </a:pPr>
            <a:r>
              <a:rPr lang="fr-FR" sz="1400" b="1" cap="small" dirty="0" smtClean="0">
                <a:solidFill>
                  <a:schemeClr val="accent1"/>
                </a:solidFill>
              </a:rPr>
              <a:t>4. Eléments </a:t>
            </a:r>
            <a:r>
              <a:rPr lang="fr-FR" sz="1400" b="1" cap="small" dirty="0">
                <a:solidFill>
                  <a:schemeClr val="accent1"/>
                </a:solidFill>
              </a:rPr>
              <a:t>Financiers</a:t>
            </a:r>
          </a:p>
          <a:p>
            <a:r>
              <a:rPr lang="fr-FR" sz="1500" dirty="0" smtClean="0"/>
              <a:t>Phase 3 : présentation du programme</a:t>
            </a:r>
          </a:p>
          <a:p>
            <a:pPr lvl="1">
              <a:spcBef>
                <a:spcPct val="0"/>
              </a:spcBef>
              <a:defRPr/>
            </a:pPr>
            <a:r>
              <a:rPr lang="fr-FR" sz="1400" b="1" cap="small" dirty="0">
                <a:solidFill>
                  <a:schemeClr val="accent1"/>
                </a:solidFill>
              </a:rPr>
              <a:t>1. Tableau des pays du programme </a:t>
            </a:r>
          </a:p>
          <a:p>
            <a:pPr lvl="2">
              <a:spcBef>
                <a:spcPct val="0"/>
              </a:spcBef>
              <a:defRPr/>
            </a:pPr>
            <a:r>
              <a:rPr lang="fr-FR" sz="1100" b="1" cap="small" dirty="0">
                <a:solidFill>
                  <a:schemeClr val="accent1"/>
                </a:solidFill>
              </a:rPr>
              <a:t>LA FICHE EVENEMENT – </a:t>
            </a:r>
            <a:r>
              <a:rPr lang="fr-FR" sz="1100" b="1" cap="small" dirty="0" smtClean="0">
                <a:solidFill>
                  <a:schemeClr val="accent1"/>
                </a:solidFill>
              </a:rPr>
              <a:t>CONTENU</a:t>
            </a:r>
          </a:p>
          <a:p>
            <a:pPr marL="731837" lvl="2" indent="0">
              <a:spcBef>
                <a:spcPct val="0"/>
              </a:spcBef>
              <a:buNone/>
              <a:defRPr/>
            </a:pPr>
            <a:endParaRPr lang="fr-FR" sz="1100" b="1" cap="small" dirty="0">
              <a:solidFill>
                <a:schemeClr val="accent1"/>
              </a:solidFill>
            </a:endParaRPr>
          </a:p>
          <a:p>
            <a:pPr lvl="2">
              <a:spcBef>
                <a:spcPct val="0"/>
              </a:spcBef>
              <a:defRPr/>
            </a:pPr>
            <a:r>
              <a:rPr lang="fr-FR" sz="1100" b="1" cap="small" dirty="0">
                <a:solidFill>
                  <a:schemeClr val="accent1"/>
                </a:solidFill>
              </a:rPr>
              <a:t>LA FICHE EVENEMENT – DIFFERENTS SOUFFLETS</a:t>
            </a:r>
          </a:p>
          <a:p>
            <a:pPr lvl="3">
              <a:spcBef>
                <a:spcPct val="0"/>
              </a:spcBef>
              <a:defRPr/>
            </a:pPr>
            <a:r>
              <a:rPr lang="fr-FR" sz="1100" b="1" cap="small" dirty="0"/>
              <a:t>SOUFFLET DESCRIPTION - éléments spécifiques et communs à toutes les fiches</a:t>
            </a:r>
          </a:p>
          <a:p>
            <a:pPr lvl="3">
              <a:spcBef>
                <a:spcPct val="0"/>
              </a:spcBef>
              <a:defRPr/>
            </a:pPr>
            <a:r>
              <a:rPr lang="fr-FR" sz="1100" b="1" cap="small" dirty="0"/>
              <a:t>SOUFFLET DESCRIPTION - éléments spécifiques à chaque type d’évènement</a:t>
            </a:r>
          </a:p>
          <a:p>
            <a:pPr lvl="3">
              <a:spcBef>
                <a:spcPct val="0"/>
              </a:spcBef>
              <a:defRPr/>
            </a:pPr>
            <a:r>
              <a:rPr lang="fr-FR" sz="1100" b="1" cap="small" dirty="0"/>
              <a:t>SOUFFLET OBJECTIFS DE L’EVENEMENT – Commun à tous les types d’évènements</a:t>
            </a:r>
          </a:p>
          <a:p>
            <a:pPr lvl="3">
              <a:spcBef>
                <a:spcPct val="0"/>
              </a:spcBef>
              <a:defRPr/>
            </a:pPr>
            <a:r>
              <a:rPr lang="fr-FR" sz="1100" b="1" cap="small" dirty="0"/>
              <a:t>SOUFFLET BUDGET</a:t>
            </a:r>
          </a:p>
          <a:p>
            <a:pPr lvl="4">
              <a:spcBef>
                <a:spcPts val="0"/>
              </a:spcBef>
              <a:spcAft>
                <a:spcPts val="600"/>
              </a:spcAft>
            </a:pPr>
            <a:r>
              <a:rPr lang="fr-FR" sz="1100" dirty="0" smtClean="0">
                <a:ln w="10160">
                  <a:solidFill>
                    <a:schemeClr val="accent1"/>
                  </a:solidFill>
                  <a:prstDash val="solid"/>
                </a:ln>
                <a:solidFill>
                  <a:srgbClr val="FFFFFF"/>
                </a:solidFill>
                <a:latin typeface="Times New Roman" panose="02020603050405020304" pitchFamily="18" charset="0"/>
                <a:cs typeface="Times New Roman" panose="02020603050405020304" pitchFamily="18" charset="0"/>
              </a:rPr>
              <a:t>1/3  </a:t>
            </a:r>
            <a:r>
              <a:rPr lang="fr-FR" sz="1100" dirty="0">
                <a:ln w="10160">
                  <a:solidFill>
                    <a:schemeClr val="accent1"/>
                  </a:solidFill>
                  <a:prstDash val="solid"/>
                </a:ln>
                <a:solidFill>
                  <a:srgbClr val="FFFFFF"/>
                </a:solidFill>
                <a:latin typeface="Times New Roman" panose="02020603050405020304" pitchFamily="18" charset="0"/>
                <a:cs typeface="Times New Roman" panose="02020603050405020304" pitchFamily="18" charset="0"/>
              </a:rPr>
              <a:t>Frais de </a:t>
            </a:r>
            <a:r>
              <a:rPr lang="fr-FR" sz="1100" dirty="0" smtClean="0">
                <a:ln w="10160">
                  <a:solidFill>
                    <a:schemeClr val="accent1"/>
                  </a:solidFill>
                  <a:prstDash val="solid"/>
                </a:ln>
                <a:solidFill>
                  <a:srgbClr val="FFFFFF"/>
                </a:solidFill>
                <a:latin typeface="Times New Roman" panose="02020603050405020304" pitchFamily="18" charset="0"/>
                <a:cs typeface="Times New Roman" panose="02020603050405020304" pitchFamily="18" charset="0"/>
              </a:rPr>
              <a:t>personnel</a:t>
            </a:r>
          </a:p>
          <a:p>
            <a:pPr lvl="4">
              <a:spcBef>
                <a:spcPts val="0"/>
              </a:spcBef>
              <a:spcAft>
                <a:spcPts val="600"/>
              </a:spcAft>
            </a:pPr>
            <a:r>
              <a:rPr lang="fr-FR" sz="1100" dirty="0">
                <a:ln w="10160">
                  <a:solidFill>
                    <a:schemeClr val="accent1"/>
                  </a:solidFill>
                  <a:prstDash val="solid"/>
                </a:ln>
                <a:solidFill>
                  <a:srgbClr val="FFFFFF"/>
                </a:solidFill>
                <a:latin typeface="Times New Roman" panose="02020603050405020304" pitchFamily="18" charset="0"/>
                <a:cs typeface="Times New Roman" panose="02020603050405020304" pitchFamily="18" charset="0"/>
              </a:rPr>
              <a:t>2/3 Frais de transport et </a:t>
            </a:r>
            <a:r>
              <a:rPr lang="fr-FR" sz="1100" dirty="0" smtClean="0">
                <a:ln w="10160">
                  <a:solidFill>
                    <a:schemeClr val="accent1"/>
                  </a:solidFill>
                  <a:prstDash val="solid"/>
                </a:ln>
                <a:solidFill>
                  <a:srgbClr val="FFFFFF"/>
                </a:solidFill>
                <a:latin typeface="Times New Roman" panose="02020603050405020304" pitchFamily="18" charset="0"/>
                <a:cs typeface="Times New Roman" panose="02020603050405020304" pitchFamily="18" charset="0"/>
              </a:rPr>
              <a:t>d’hébergement</a:t>
            </a:r>
          </a:p>
          <a:p>
            <a:pPr lvl="4">
              <a:spcBef>
                <a:spcPts val="0"/>
              </a:spcBef>
              <a:spcAft>
                <a:spcPts val="600"/>
              </a:spcAft>
            </a:pPr>
            <a:r>
              <a:rPr lang="fr-FR" sz="1100" dirty="0">
                <a:ln w="10160">
                  <a:solidFill>
                    <a:schemeClr val="accent1"/>
                  </a:solidFill>
                  <a:prstDash val="solid"/>
                </a:ln>
                <a:solidFill>
                  <a:srgbClr val="FFFFFF"/>
                </a:solidFill>
                <a:latin typeface="Times New Roman" panose="02020603050405020304" pitchFamily="18" charset="0"/>
                <a:cs typeface="Times New Roman" panose="02020603050405020304" pitchFamily="18" charset="0"/>
              </a:rPr>
              <a:t>3/3  Frais d’échantillons et de Prestations</a:t>
            </a:r>
          </a:p>
          <a:p>
            <a:pPr lvl="2"/>
            <a:r>
              <a:rPr lang="fr-FR" sz="1100" b="1" cap="small" dirty="0">
                <a:solidFill>
                  <a:schemeClr val="accent1"/>
                </a:solidFill>
              </a:rPr>
              <a:t>SOUFFLET JUSTIFICATIFS DE REALISATION ET COUTS </a:t>
            </a:r>
            <a:r>
              <a:rPr lang="fr-FR" sz="1100" b="1" cap="small" dirty="0" smtClean="0">
                <a:solidFill>
                  <a:schemeClr val="accent1"/>
                </a:solidFill>
              </a:rPr>
              <a:t>RAISONNABLES</a:t>
            </a:r>
          </a:p>
          <a:p>
            <a:pPr lvl="1">
              <a:spcBef>
                <a:spcPct val="0"/>
              </a:spcBef>
              <a:defRPr/>
            </a:pPr>
            <a:endParaRPr lang="fr-FR" sz="1100" b="1" cap="small" dirty="0">
              <a:solidFill>
                <a:schemeClr val="accent1"/>
              </a:solidFill>
            </a:endParaRPr>
          </a:p>
          <a:p>
            <a:pPr lvl="1">
              <a:spcBef>
                <a:spcPct val="0"/>
              </a:spcBef>
              <a:defRPr/>
            </a:pPr>
            <a:r>
              <a:rPr lang="fr-FR" sz="1400" b="1" cap="small" dirty="0" smtClean="0">
                <a:solidFill>
                  <a:schemeClr val="accent1"/>
                </a:solidFill>
              </a:rPr>
              <a:t>2</a:t>
            </a:r>
            <a:r>
              <a:rPr lang="fr-FR" sz="1400" b="1" cap="small" dirty="0">
                <a:solidFill>
                  <a:schemeClr val="accent1"/>
                </a:solidFill>
              </a:rPr>
              <a:t>. Objectifs commerciaux visés à l’export par pays</a:t>
            </a:r>
          </a:p>
          <a:p>
            <a:pPr lvl="1">
              <a:spcBef>
                <a:spcPct val="0"/>
              </a:spcBef>
              <a:defRPr/>
            </a:pPr>
            <a:r>
              <a:rPr lang="fr-FR" sz="1400" b="1" cap="small" dirty="0">
                <a:solidFill>
                  <a:schemeClr val="accent1"/>
                </a:solidFill>
              </a:rPr>
              <a:t>3. Financement du projet</a:t>
            </a:r>
          </a:p>
          <a:p>
            <a:r>
              <a:rPr lang="fr-FR" sz="1400" dirty="0"/>
              <a:t>Phase 4 : </a:t>
            </a:r>
            <a:r>
              <a:rPr lang="fr-FR" sz="1400" dirty="0" smtClean="0"/>
              <a:t>Justificatifs</a:t>
            </a:r>
          </a:p>
          <a:p>
            <a:r>
              <a:rPr lang="fr-FR" sz="1400" dirty="0" smtClean="0"/>
              <a:t>Phase 5 : Récapitulatif</a:t>
            </a:r>
          </a:p>
          <a:p>
            <a:r>
              <a:rPr lang="fr-FR" sz="1400" dirty="0" smtClean="0"/>
              <a:t>Phase 6 : Transmissions</a:t>
            </a:r>
          </a:p>
          <a:p>
            <a:r>
              <a:rPr lang="fr-FR" sz="1400" dirty="0" smtClean="0"/>
              <a:t>Phase 7 : Publications</a:t>
            </a:r>
            <a:endParaRPr lang="fr-FR" sz="1400" dirty="0"/>
          </a:p>
          <a:p>
            <a:pPr lvl="1"/>
            <a:endParaRPr lang="fr-FR" sz="1400" dirty="0"/>
          </a:p>
          <a:p>
            <a:pPr lvl="1"/>
            <a:endParaRPr lang="fr-FR" sz="1400" u="sng" dirty="0">
              <a:ln w="10160">
                <a:solidFill>
                  <a:schemeClr val="accent1"/>
                </a:solidFill>
                <a:prstDash val="solid"/>
              </a:ln>
              <a:solidFill>
                <a:srgbClr val="FFFFFF"/>
              </a:solidFill>
              <a:effectLst>
                <a:outerShdw blurRad="38100" dist="32000" dir="5400000" algn="tl">
                  <a:srgbClr val="000000">
                    <a:alpha val="30000"/>
                  </a:srgbClr>
                </a:outerShdw>
              </a:effectLst>
            </a:endParaRPr>
          </a:p>
          <a:p>
            <a:pPr lvl="1"/>
            <a:endParaRPr lang="fr-FR" sz="1400" u="sng" dirty="0">
              <a:ln w="10160">
                <a:solidFill>
                  <a:schemeClr val="accent1"/>
                </a:solidFill>
                <a:prstDash val="solid"/>
              </a:ln>
              <a:solidFill>
                <a:srgbClr val="FFFFFF"/>
              </a:solidFill>
              <a:effectLst>
                <a:outerShdw blurRad="38100" dist="32000" dir="5400000" algn="tl">
                  <a:srgbClr val="000000">
                    <a:alpha val="30000"/>
                  </a:srgbClr>
                </a:outerShdw>
              </a:effectLst>
            </a:endParaRPr>
          </a:p>
          <a:p>
            <a:pPr lvl="1"/>
            <a:endParaRPr lang="fr-FR" sz="1600" u="sng" dirty="0" smtClean="0">
              <a:ln w="10160">
                <a:solidFill>
                  <a:schemeClr val="accent1"/>
                </a:solidFill>
                <a:prstDash val="solid"/>
              </a:ln>
              <a:solidFill>
                <a:srgbClr val="FFFFFF"/>
              </a:solidFill>
              <a:effectLst>
                <a:outerShdw blurRad="38100" dist="32000" dir="5400000" algn="tl">
                  <a:srgbClr val="000000">
                    <a:alpha val="30000"/>
                  </a:srgbClr>
                </a:outerShdw>
              </a:effectLst>
            </a:endParaRPr>
          </a:p>
          <a:p>
            <a:pPr lvl="1"/>
            <a:endParaRPr lang="fr-FR" sz="1700" dirty="0" smtClean="0"/>
          </a:p>
          <a:p>
            <a:pPr lvl="2"/>
            <a:endParaRPr lang="fr-FR" sz="1400" u="sng" dirty="0">
              <a:ln w="10160">
                <a:solidFill>
                  <a:schemeClr val="accent1"/>
                </a:solidFill>
                <a:prstDash val="solid"/>
              </a:ln>
              <a:solidFill>
                <a:srgbClr val="FFFFFF"/>
              </a:solidFill>
              <a:effectLst>
                <a:outerShdw blurRad="38100" dist="32000" dir="5400000" algn="tl">
                  <a:srgbClr val="000000">
                    <a:alpha val="30000"/>
                  </a:srgbClr>
                </a:outerShdw>
              </a:effectLst>
            </a:endParaRPr>
          </a:p>
          <a:p>
            <a:pPr lvl="2"/>
            <a:endParaRPr lang="fr-FR" sz="1400" u="sng" dirty="0">
              <a:ln w="10160">
                <a:solidFill>
                  <a:schemeClr val="accent1"/>
                </a:solidFill>
                <a:prstDash val="solid"/>
              </a:ln>
              <a:solidFill>
                <a:srgbClr val="FFFFFF"/>
              </a:solidFill>
              <a:effectLst>
                <a:outerShdw blurRad="38100" dist="32000" dir="5400000" algn="tl">
                  <a:srgbClr val="000000">
                    <a:alpha val="30000"/>
                  </a:srgbClr>
                </a:outerShdw>
              </a:effectLst>
            </a:endParaRPr>
          </a:p>
          <a:p>
            <a:pPr lvl="1"/>
            <a:endParaRPr lang="fr-FR" sz="1600" u="sng" dirty="0">
              <a:ln w="10160">
                <a:solidFill>
                  <a:schemeClr val="accent1"/>
                </a:solidFill>
                <a:prstDash val="solid"/>
              </a:ln>
              <a:solidFill>
                <a:srgbClr val="FFFFFF"/>
              </a:solidFill>
              <a:effectLst>
                <a:outerShdw blurRad="38100" dist="32000" dir="5400000" algn="tl">
                  <a:srgbClr val="000000">
                    <a:alpha val="30000"/>
                  </a:srgbClr>
                </a:outerShdw>
              </a:effectLst>
            </a:endParaRPr>
          </a:p>
          <a:p>
            <a:pPr lvl="2"/>
            <a:endParaRPr lang="fr-FR" sz="1100" dirty="0"/>
          </a:p>
          <a:p>
            <a:pPr lvl="2"/>
            <a:endParaRPr lang="fr-FR" sz="1100" u="sng" dirty="0" smtClean="0">
              <a:ln w="10160">
                <a:solidFill>
                  <a:schemeClr val="accent1"/>
                </a:solidFill>
                <a:prstDash val="solid"/>
              </a:ln>
              <a:solidFill>
                <a:srgbClr val="FFFFFF"/>
              </a:solidFill>
              <a:effectLst>
                <a:outerShdw blurRad="38100" dist="32000" dir="5400000" algn="tl">
                  <a:srgbClr val="000000">
                    <a:alpha val="30000"/>
                  </a:srgbClr>
                </a:outerShdw>
              </a:effectLst>
            </a:endParaRPr>
          </a:p>
          <a:p>
            <a:pPr lvl="1"/>
            <a:endParaRPr lang="fr-FR" sz="1800" u="sng" dirty="0" smtClean="0">
              <a:ln w="10160">
                <a:solidFill>
                  <a:schemeClr val="accent1"/>
                </a:solidFill>
                <a:prstDash val="solid"/>
              </a:ln>
              <a:solidFill>
                <a:srgbClr val="FFFFFF"/>
              </a:solidFill>
              <a:effectLst>
                <a:outerShdw blurRad="38100" dist="32000" dir="5400000" algn="tl">
                  <a:srgbClr val="000000">
                    <a:alpha val="30000"/>
                  </a:srgbClr>
                </a:outerShdw>
              </a:effectLst>
            </a:endParaRPr>
          </a:p>
          <a:p>
            <a:pPr lvl="1"/>
            <a:endParaRPr lang="fr-FR" sz="2000" dirty="0"/>
          </a:p>
          <a:p>
            <a:endParaRPr lang="fr-FR" dirty="0" smtClean="0"/>
          </a:p>
          <a:p>
            <a:endParaRPr lang="fr-FR" dirty="0"/>
          </a:p>
          <a:p>
            <a:endParaRPr lang="fr-FR" dirty="0"/>
          </a:p>
        </p:txBody>
      </p:sp>
      <p:sp>
        <p:nvSpPr>
          <p:cNvPr id="4" name="Espace réservé du numéro de diapositive 3"/>
          <p:cNvSpPr>
            <a:spLocks noGrp="1"/>
          </p:cNvSpPr>
          <p:nvPr>
            <p:ph type="sldNum" sz="quarter" idx="11"/>
          </p:nvPr>
        </p:nvSpPr>
        <p:spPr/>
        <p:txBody>
          <a:bodyPr/>
          <a:lstStyle/>
          <a:p>
            <a:pPr>
              <a:defRPr/>
            </a:pPr>
            <a:fld id="{C82B654E-E62E-4284-9D83-B7A2BB37330F}" type="slidenum">
              <a:rPr lang="fr-BE" smtClean="0"/>
              <a:pPr>
                <a:defRPr/>
              </a:pPr>
              <a:t>3</a:t>
            </a:fld>
            <a:endParaRPr lang="fr-BE"/>
          </a:p>
        </p:txBody>
      </p:sp>
      <p:sp>
        <p:nvSpPr>
          <p:cNvPr id="5" name="Titre 4"/>
          <p:cNvSpPr>
            <a:spLocks noGrp="1"/>
          </p:cNvSpPr>
          <p:nvPr>
            <p:ph type="title"/>
          </p:nvPr>
        </p:nvSpPr>
        <p:spPr>
          <a:xfrm>
            <a:off x="251520" y="-243408"/>
            <a:ext cx="7673280" cy="1224136"/>
          </a:xfrm>
        </p:spPr>
        <p:txBody>
          <a:bodyPr>
            <a:normAutofit/>
          </a:bodyPr>
          <a:lstStyle/>
          <a:p>
            <a:pPr algn="ctr"/>
            <a:r>
              <a:rPr lang="fr-FR" sz="2400" b="1" dirty="0">
                <a:solidFill>
                  <a:schemeClr val="accent1"/>
                </a:solidFill>
                <a:latin typeface="+mn-lt"/>
                <a:ea typeface="+mn-ea"/>
                <a:cs typeface="+mn-cs"/>
              </a:rPr>
              <a:t>Plan du Guide de l’utilisateur</a:t>
            </a:r>
            <a:r>
              <a:rPr lang="fr-FR" sz="32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
            </a:r>
            <a:br>
              <a:rPr lang="fr-FR" sz="32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br>
            <a:endParaRPr lang="fr-FR" dirty="0"/>
          </a:p>
        </p:txBody>
      </p:sp>
    </p:spTree>
    <p:extLst>
      <p:ext uri="{BB962C8B-B14F-4D97-AF65-F5344CB8AC3E}">
        <p14:creationId xmlns:p14="http://schemas.microsoft.com/office/powerpoint/2010/main" val="369813368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1"/>
          </p:nvPr>
        </p:nvSpPr>
        <p:spPr/>
        <p:txBody>
          <a:bodyPr/>
          <a:lstStyle/>
          <a:p>
            <a:pPr>
              <a:defRPr/>
            </a:pPr>
            <a:fld id="{AFA5B865-0C6A-47CE-9EDC-9D3404AA66B7}" type="slidenum">
              <a:rPr lang="fr-BE" smtClean="0"/>
              <a:pPr>
                <a:defRPr/>
              </a:pPr>
              <a:t>30</a:t>
            </a:fld>
            <a:endParaRPr lang="fr-BE" dirty="0"/>
          </a:p>
        </p:txBody>
      </p:sp>
      <p:sp>
        <p:nvSpPr>
          <p:cNvPr id="5" name="Rectangle 4"/>
          <p:cNvSpPr/>
          <p:nvPr/>
        </p:nvSpPr>
        <p:spPr>
          <a:xfrm>
            <a:off x="1061124" y="298182"/>
            <a:ext cx="3664786" cy="400110"/>
          </a:xfrm>
          <a:prstGeom prst="rect">
            <a:avLst/>
          </a:prstGeom>
        </p:spPr>
        <p:txBody>
          <a:bodyPr wrap="none">
            <a:spAutoFit/>
          </a:bodyPr>
          <a:lstStyle/>
          <a:p>
            <a:pPr algn="ctr">
              <a:defRPr/>
            </a:pPr>
            <a:r>
              <a:rPr lang="fr-FR" sz="2000" b="1" cap="small" dirty="0">
                <a:solidFill>
                  <a:schemeClr val="accent1"/>
                </a:solidFill>
                <a:latin typeface="+mn-lt"/>
                <a:cs typeface="+mn-cs"/>
              </a:rPr>
              <a:t>3. Financement du projet</a:t>
            </a:r>
          </a:p>
        </p:txBody>
      </p:sp>
      <p:sp>
        <p:nvSpPr>
          <p:cNvPr id="33795" name="Rectangle 3"/>
          <p:cNvSpPr>
            <a:spLocks noChangeArrowheads="1"/>
          </p:cNvSpPr>
          <p:nvPr/>
        </p:nvSpPr>
        <p:spPr bwMode="auto">
          <a:xfrm>
            <a:off x="179388" y="4760854"/>
            <a:ext cx="7848600" cy="800219"/>
          </a:xfrm>
          <a:prstGeom prst="rect">
            <a:avLst/>
          </a:prstGeom>
          <a:noFill/>
          <a:ln w="9525">
            <a:noFill/>
            <a:miter lim="800000"/>
            <a:headEnd/>
            <a:tailEnd/>
          </a:ln>
        </p:spPr>
        <p:txBody>
          <a:bodyPr anchor="ctr">
            <a:spAutoFit/>
          </a:bodyPr>
          <a:lstStyle/>
          <a:p>
            <a:pPr algn="just">
              <a:buFontTx/>
              <a:buBlip>
                <a:blip r:embed="rId2"/>
              </a:buBlip>
            </a:pPr>
            <a:r>
              <a:rPr lang="fr-FR" b="1" dirty="0" smtClean="0">
                <a:solidFill>
                  <a:srgbClr val="583CBE"/>
                </a:solidFill>
                <a:latin typeface="Times New Roman" pitchFamily="18" charset="0"/>
                <a:cs typeface="Times New Roman" pitchFamily="18" charset="0"/>
              </a:rPr>
              <a:t>Financement </a:t>
            </a:r>
            <a:r>
              <a:rPr lang="fr-FR" b="1" dirty="0">
                <a:solidFill>
                  <a:srgbClr val="583CBE"/>
                </a:solidFill>
                <a:latin typeface="Times New Roman" pitchFamily="18" charset="0"/>
                <a:cs typeface="Times New Roman" pitchFamily="18" charset="0"/>
              </a:rPr>
              <a:t>du projet </a:t>
            </a:r>
            <a:r>
              <a:rPr lang="fr-FR" dirty="0">
                <a:solidFill>
                  <a:prstClr val="black"/>
                </a:solidFill>
                <a:latin typeface="Times New Roman" pitchFamily="18" charset="0"/>
                <a:cs typeface="Times New Roman" pitchFamily="18" charset="0"/>
              </a:rPr>
              <a:t>: Le financement du projet doit correspondre au total du budget prévu </a:t>
            </a:r>
            <a:r>
              <a:rPr lang="fr-FR" dirty="0" smtClean="0">
                <a:solidFill>
                  <a:prstClr val="black"/>
                </a:solidFill>
                <a:latin typeface="Times New Roman" pitchFamily="18" charset="0"/>
                <a:cs typeface="Times New Roman" pitchFamily="18" charset="0"/>
              </a:rPr>
              <a:t>pour l’année </a:t>
            </a:r>
            <a:r>
              <a:rPr lang="fr-FR" dirty="0">
                <a:solidFill>
                  <a:prstClr val="black"/>
                </a:solidFill>
                <a:latin typeface="Times New Roman" pitchFamily="18" charset="0"/>
                <a:cs typeface="Times New Roman" pitchFamily="18" charset="0"/>
              </a:rPr>
              <a:t>considérée tous  pays confondus</a:t>
            </a:r>
            <a:endParaRPr lang="fr-FR" sz="2800" dirty="0">
              <a:latin typeface="Times New Roman" pitchFamily="18" charset="0"/>
              <a:ea typeface="Calibri" pitchFamily="34" charset="0"/>
              <a:cs typeface="Times New Roman" pitchFamily="18" charset="0"/>
            </a:endParaRPr>
          </a:p>
        </p:txBody>
      </p:sp>
      <p:sp>
        <p:nvSpPr>
          <p:cNvPr id="16" name="ZoneTexte 11"/>
          <p:cNvSpPr txBox="1">
            <a:spLocks noChangeArrowheads="1"/>
          </p:cNvSpPr>
          <p:nvPr/>
        </p:nvSpPr>
        <p:spPr bwMode="auto">
          <a:xfrm>
            <a:off x="3037831" y="6146945"/>
            <a:ext cx="5186362" cy="523875"/>
          </a:xfrm>
          <a:prstGeom prst="rect">
            <a:avLst/>
          </a:prstGeom>
          <a:noFill/>
          <a:ln w="9525">
            <a:noFill/>
            <a:miter lim="800000"/>
            <a:headEnd/>
            <a:tailEnd/>
          </a:ln>
        </p:spPr>
        <p:txBody>
          <a:bodyPr>
            <a:spAutoFit/>
          </a:bodyPr>
          <a:lstStyle/>
          <a:p>
            <a:r>
              <a:rPr lang="fr-FR" sz="1400" b="1" i="1" dirty="0">
                <a:solidFill>
                  <a:schemeClr val="accent1"/>
                </a:solidFill>
                <a:latin typeface="Times New Roman" pitchFamily="18" charset="0"/>
                <a:cs typeface="Times New Roman" pitchFamily="18" charset="0"/>
              </a:rPr>
              <a:t>Cliquez sur « suivant » pour finaliser cette phase et accéder au nouvel onglet « justificatifs »</a:t>
            </a:r>
          </a:p>
        </p:txBody>
      </p:sp>
      <p:sp>
        <p:nvSpPr>
          <p:cNvPr id="19" name="Bouton d'action : Informations 18">
            <a:hlinkClick r:id="" action="ppaction://noaction" highlightClick="1"/>
          </p:cNvPr>
          <p:cNvSpPr/>
          <p:nvPr/>
        </p:nvSpPr>
        <p:spPr>
          <a:xfrm>
            <a:off x="2749501" y="6218729"/>
            <a:ext cx="288032" cy="360040"/>
          </a:xfrm>
          <a:prstGeom prst="actionButtonInformation">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fr-FR"/>
          </a:p>
        </p:txBody>
      </p:sp>
      <p:pic>
        <p:nvPicPr>
          <p:cNvPr id="2" name="Image 1"/>
          <p:cNvPicPr>
            <a:picLocks noChangeAspect="1"/>
          </p:cNvPicPr>
          <p:nvPr/>
        </p:nvPicPr>
        <p:blipFill>
          <a:blip r:embed="rId3"/>
          <a:stretch>
            <a:fillRect/>
          </a:stretch>
        </p:blipFill>
        <p:spPr>
          <a:xfrm>
            <a:off x="827584" y="1068720"/>
            <a:ext cx="5655759" cy="3399198"/>
          </a:xfrm>
          <a:prstGeom prst="rect">
            <a:avLst/>
          </a:prstGeom>
        </p:spPr>
      </p:pic>
      <p:sp>
        <p:nvSpPr>
          <p:cNvPr id="20" name="Ellipse 19"/>
          <p:cNvSpPr/>
          <p:nvPr/>
        </p:nvSpPr>
        <p:spPr>
          <a:xfrm>
            <a:off x="3995936" y="3618618"/>
            <a:ext cx="503238" cy="4318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21" name="Ellipse 20"/>
          <p:cNvSpPr/>
          <p:nvPr/>
        </p:nvSpPr>
        <p:spPr>
          <a:xfrm>
            <a:off x="3995936" y="2276872"/>
            <a:ext cx="503238" cy="57606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cxnSp>
        <p:nvCxnSpPr>
          <p:cNvPr id="22" name="Connecteur droit avec flèche 21"/>
          <p:cNvCxnSpPr/>
          <p:nvPr/>
        </p:nvCxnSpPr>
        <p:spPr>
          <a:xfrm flipV="1">
            <a:off x="1259632" y="2634812"/>
            <a:ext cx="2736304" cy="2018324"/>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26" name="Connecteur droit avec flèche 25"/>
          <p:cNvCxnSpPr/>
          <p:nvPr/>
        </p:nvCxnSpPr>
        <p:spPr>
          <a:xfrm flipV="1">
            <a:off x="1403648" y="3996120"/>
            <a:ext cx="2376264" cy="728800"/>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1"/>
          </p:nvPr>
        </p:nvSpPr>
        <p:spPr/>
        <p:txBody>
          <a:bodyPr/>
          <a:lstStyle/>
          <a:p>
            <a:pPr>
              <a:defRPr/>
            </a:pPr>
            <a:fld id="{91A5EEF8-30FF-445A-B5FF-FACC607C3358}" type="slidenum">
              <a:rPr lang="fr-BE" smtClean="0"/>
              <a:pPr>
                <a:defRPr/>
              </a:pPr>
              <a:t>31</a:t>
            </a:fld>
            <a:endParaRPr lang="fr-BE"/>
          </a:p>
        </p:txBody>
      </p:sp>
      <p:graphicFrame>
        <p:nvGraphicFramePr>
          <p:cNvPr id="5" name="Tableau 4"/>
          <p:cNvGraphicFramePr>
            <a:graphicFrameLocks noGrp="1"/>
          </p:cNvGraphicFramePr>
          <p:nvPr/>
        </p:nvGraphicFramePr>
        <p:xfrm>
          <a:off x="1042988" y="549275"/>
          <a:ext cx="7680176" cy="432048"/>
        </p:xfrm>
        <a:graphic>
          <a:graphicData uri="http://schemas.openxmlformats.org/drawingml/2006/table">
            <a:tbl>
              <a:tblPr firstRow="1" bandRow="1">
                <a:tableStyleId>{5C22544A-7EE6-4342-B048-85BDC9FD1C3A}</a:tableStyleId>
              </a:tblPr>
              <a:tblGrid>
                <a:gridCol w="7680176"/>
              </a:tblGrid>
              <a:tr h="43204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Phase</a:t>
                      </a:r>
                      <a:r>
                        <a:rPr lang="fr-FR" baseline="0" dirty="0" smtClean="0"/>
                        <a:t> 4 : Justificatifs</a:t>
                      </a:r>
                      <a:endParaRPr lang="fr-FR" dirty="0"/>
                    </a:p>
                  </a:txBody>
                  <a:tcPr/>
                </a:tc>
              </a:tr>
            </a:tbl>
          </a:graphicData>
        </a:graphic>
      </p:graphicFrame>
      <p:pic>
        <p:nvPicPr>
          <p:cNvPr id="34824" name="Image 2"/>
          <p:cNvPicPr>
            <a:picLocks noChangeAspect="1" noChangeArrowheads="1"/>
          </p:cNvPicPr>
          <p:nvPr/>
        </p:nvPicPr>
        <p:blipFill>
          <a:blip r:embed="rId2" cstate="print"/>
          <a:srcRect/>
          <a:stretch>
            <a:fillRect/>
          </a:stretch>
        </p:blipFill>
        <p:spPr bwMode="auto">
          <a:xfrm>
            <a:off x="250825" y="4508500"/>
            <a:ext cx="5956300" cy="569913"/>
          </a:xfrm>
          <a:prstGeom prst="rect">
            <a:avLst/>
          </a:prstGeom>
          <a:noFill/>
          <a:ln w="9525">
            <a:noFill/>
            <a:miter lim="800000"/>
            <a:headEnd/>
            <a:tailEnd/>
          </a:ln>
        </p:spPr>
      </p:pic>
      <p:sp>
        <p:nvSpPr>
          <p:cNvPr id="34825" name="Rectangle 7"/>
          <p:cNvSpPr>
            <a:spLocks noChangeArrowheads="1"/>
          </p:cNvSpPr>
          <p:nvPr/>
        </p:nvSpPr>
        <p:spPr bwMode="auto">
          <a:xfrm>
            <a:off x="3563938" y="5805488"/>
            <a:ext cx="4572000" cy="523875"/>
          </a:xfrm>
          <a:prstGeom prst="rect">
            <a:avLst/>
          </a:prstGeom>
          <a:noFill/>
          <a:ln w="9525">
            <a:noFill/>
            <a:miter lim="800000"/>
            <a:headEnd/>
            <a:tailEnd/>
          </a:ln>
        </p:spPr>
        <p:txBody>
          <a:bodyPr>
            <a:spAutoFit/>
          </a:bodyPr>
          <a:lstStyle/>
          <a:p>
            <a:r>
              <a:rPr lang="fr-FR" sz="1400" b="1" i="1">
                <a:solidFill>
                  <a:schemeClr val="accent1"/>
                </a:solidFill>
                <a:latin typeface="Times New Roman" pitchFamily="18" charset="0"/>
                <a:cs typeface="Times New Roman" pitchFamily="18" charset="0"/>
              </a:rPr>
              <a:t>Cliquez sur « suivant » pour finaliser cette phase et accéder au nouvel onglet « Récapitulatif ».</a:t>
            </a:r>
          </a:p>
        </p:txBody>
      </p:sp>
      <p:sp>
        <p:nvSpPr>
          <p:cNvPr id="9" name="Bouton d'action : Informations 8">
            <a:hlinkClick r:id="" action="ppaction://noaction" highlightClick="1"/>
          </p:cNvPr>
          <p:cNvSpPr/>
          <p:nvPr/>
        </p:nvSpPr>
        <p:spPr>
          <a:xfrm>
            <a:off x="3275856" y="5877272"/>
            <a:ext cx="288032" cy="360040"/>
          </a:xfrm>
          <a:prstGeom prst="actionButtonInformation">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fr-FR"/>
          </a:p>
        </p:txBody>
      </p:sp>
      <p:sp>
        <p:nvSpPr>
          <p:cNvPr id="34829" name="Rectangle 9"/>
          <p:cNvSpPr>
            <a:spLocks noChangeArrowheads="1"/>
          </p:cNvSpPr>
          <p:nvPr/>
        </p:nvSpPr>
        <p:spPr bwMode="auto">
          <a:xfrm>
            <a:off x="6156325" y="1125538"/>
            <a:ext cx="2592388" cy="3292475"/>
          </a:xfrm>
          <a:prstGeom prst="rect">
            <a:avLst/>
          </a:prstGeom>
          <a:noFill/>
          <a:ln w="9525">
            <a:noFill/>
            <a:miter lim="800000"/>
            <a:headEnd/>
            <a:tailEnd/>
          </a:ln>
        </p:spPr>
        <p:txBody>
          <a:bodyPr>
            <a:spAutoFit/>
          </a:bodyPr>
          <a:lstStyle/>
          <a:p>
            <a:pPr algn="just">
              <a:buFontTx/>
              <a:buBlip>
                <a:blip r:embed="rId3"/>
              </a:buBlip>
            </a:pPr>
            <a:r>
              <a:rPr lang="fr-FR" sz="1600">
                <a:latin typeface="Times New Roman" pitchFamily="18" charset="0"/>
                <a:cs typeface="Times New Roman" pitchFamily="18" charset="0"/>
              </a:rPr>
              <a:t> Cet onglet vous présente toutes les pièces obligatoires et constitutives de votre demande. </a:t>
            </a:r>
          </a:p>
          <a:p>
            <a:pPr algn="just">
              <a:buFontTx/>
              <a:buBlip>
                <a:blip r:embed="rId3"/>
              </a:buBlip>
            </a:pPr>
            <a:endParaRPr lang="fr-FR" sz="1600">
              <a:latin typeface="Times New Roman" pitchFamily="18" charset="0"/>
              <a:cs typeface="Times New Roman" pitchFamily="18" charset="0"/>
            </a:endParaRPr>
          </a:p>
          <a:p>
            <a:pPr algn="just">
              <a:buFontTx/>
              <a:buBlip>
                <a:blip r:embed="rId3"/>
              </a:buBlip>
            </a:pPr>
            <a:r>
              <a:rPr lang="fr-FR" sz="1600">
                <a:latin typeface="Times New Roman" pitchFamily="18" charset="0"/>
                <a:cs typeface="Times New Roman" pitchFamily="18" charset="0"/>
              </a:rPr>
              <a:t>Il vous appartient de vérifier leur conformité. </a:t>
            </a:r>
          </a:p>
          <a:p>
            <a:pPr algn="just">
              <a:buFontTx/>
              <a:buBlip>
                <a:blip r:embed="rId3"/>
              </a:buBlip>
            </a:pPr>
            <a:endParaRPr lang="fr-FR" sz="1600">
              <a:latin typeface="Times New Roman" pitchFamily="18" charset="0"/>
              <a:cs typeface="Times New Roman" pitchFamily="18" charset="0"/>
            </a:endParaRPr>
          </a:p>
          <a:p>
            <a:pPr algn="just">
              <a:buFontTx/>
              <a:buBlip>
                <a:blip r:embed="rId3"/>
              </a:buBlip>
            </a:pPr>
            <a:endParaRPr lang="fr-FR" sz="1600">
              <a:latin typeface="Times New Roman" pitchFamily="18" charset="0"/>
              <a:cs typeface="Times New Roman" pitchFamily="18" charset="0"/>
            </a:endParaRPr>
          </a:p>
          <a:p>
            <a:pPr algn="just">
              <a:buFontTx/>
              <a:buBlip>
                <a:blip r:embed="rId3"/>
              </a:buBlip>
            </a:pPr>
            <a:r>
              <a:rPr lang="fr-FR" sz="1600">
                <a:latin typeface="Times New Roman" pitchFamily="18" charset="0"/>
                <a:cs typeface="Times New Roman" pitchFamily="18" charset="0"/>
              </a:rPr>
              <a:t>Vous pouvez également y ajouter tout complément de pièce qui vous sembleraient utile. </a:t>
            </a:r>
          </a:p>
        </p:txBody>
      </p:sp>
      <p:pic>
        <p:nvPicPr>
          <p:cNvPr id="34830" name="Picture 2" descr="C:\Users\philippine.gouwie\Desktop\Capture.PNG"/>
          <p:cNvPicPr>
            <a:picLocks noChangeAspect="1" noChangeArrowheads="1"/>
          </p:cNvPicPr>
          <p:nvPr/>
        </p:nvPicPr>
        <p:blipFill>
          <a:blip r:embed="rId4" cstate="print"/>
          <a:srcRect/>
          <a:stretch>
            <a:fillRect/>
          </a:stretch>
        </p:blipFill>
        <p:spPr bwMode="auto">
          <a:xfrm>
            <a:off x="395288" y="1066800"/>
            <a:ext cx="5256212" cy="3127375"/>
          </a:xfrm>
          <a:prstGeom prst="rect">
            <a:avLst/>
          </a:prstGeom>
          <a:noFill/>
          <a:ln w="9525">
            <a:noFill/>
            <a:miter lim="800000"/>
            <a:headEnd/>
            <a:tailEnd/>
          </a:ln>
        </p:spPr>
      </p:pic>
      <p:cxnSp>
        <p:nvCxnSpPr>
          <p:cNvPr id="13" name="Connecteur droit avec flèche 12"/>
          <p:cNvCxnSpPr/>
          <p:nvPr/>
        </p:nvCxnSpPr>
        <p:spPr>
          <a:xfrm flipH="1">
            <a:off x="2627313" y="3500438"/>
            <a:ext cx="3529012" cy="73025"/>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12" name="Connecteur droit avec flèche 11"/>
          <p:cNvCxnSpPr/>
          <p:nvPr/>
        </p:nvCxnSpPr>
        <p:spPr>
          <a:xfrm flipH="1">
            <a:off x="2195736" y="3789363"/>
            <a:ext cx="1587" cy="863600"/>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14" name="Ellipse 13"/>
          <p:cNvSpPr/>
          <p:nvPr/>
        </p:nvSpPr>
        <p:spPr>
          <a:xfrm>
            <a:off x="1908175" y="3357563"/>
            <a:ext cx="503238" cy="4318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1"/>
          </p:nvPr>
        </p:nvSpPr>
        <p:spPr/>
        <p:txBody>
          <a:bodyPr/>
          <a:lstStyle/>
          <a:p>
            <a:pPr>
              <a:defRPr/>
            </a:pPr>
            <a:fld id="{5FD3B0F8-CB20-44D4-9746-B69D17705F37}" type="slidenum">
              <a:rPr lang="fr-BE" smtClean="0"/>
              <a:pPr>
                <a:defRPr/>
              </a:pPr>
              <a:t>32</a:t>
            </a:fld>
            <a:endParaRPr lang="fr-BE"/>
          </a:p>
        </p:txBody>
      </p:sp>
      <p:graphicFrame>
        <p:nvGraphicFramePr>
          <p:cNvPr id="5" name="Tableau 4"/>
          <p:cNvGraphicFramePr>
            <a:graphicFrameLocks noGrp="1"/>
          </p:cNvGraphicFramePr>
          <p:nvPr/>
        </p:nvGraphicFramePr>
        <p:xfrm>
          <a:off x="1042988" y="549275"/>
          <a:ext cx="7680176" cy="432048"/>
        </p:xfrm>
        <a:graphic>
          <a:graphicData uri="http://schemas.openxmlformats.org/drawingml/2006/table">
            <a:tbl>
              <a:tblPr firstRow="1" bandRow="1">
                <a:tableStyleId>{5C22544A-7EE6-4342-B048-85BDC9FD1C3A}</a:tableStyleId>
              </a:tblPr>
              <a:tblGrid>
                <a:gridCol w="7680176"/>
              </a:tblGrid>
              <a:tr h="43204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Phase</a:t>
                      </a:r>
                      <a:r>
                        <a:rPr lang="fr-FR" baseline="0" dirty="0" smtClean="0"/>
                        <a:t> 5 : Récapitulatif</a:t>
                      </a:r>
                      <a:endParaRPr lang="fr-FR" dirty="0"/>
                    </a:p>
                  </a:txBody>
                  <a:tcPr/>
                </a:tc>
              </a:tr>
            </a:tbl>
          </a:graphicData>
        </a:graphic>
      </p:graphicFrame>
      <p:pic>
        <p:nvPicPr>
          <p:cNvPr id="35850" name="Picture 3"/>
          <p:cNvPicPr>
            <a:picLocks noChangeAspect="1" noChangeArrowheads="1"/>
          </p:cNvPicPr>
          <p:nvPr/>
        </p:nvPicPr>
        <p:blipFill>
          <a:blip r:embed="rId2" cstate="print"/>
          <a:srcRect/>
          <a:stretch>
            <a:fillRect/>
          </a:stretch>
        </p:blipFill>
        <p:spPr bwMode="auto">
          <a:xfrm>
            <a:off x="179388" y="4508500"/>
            <a:ext cx="904875" cy="792163"/>
          </a:xfrm>
          <a:prstGeom prst="rect">
            <a:avLst/>
          </a:prstGeom>
          <a:noFill/>
          <a:ln w="9525">
            <a:noFill/>
            <a:miter lim="800000"/>
            <a:headEnd/>
            <a:tailEnd/>
          </a:ln>
        </p:spPr>
      </p:pic>
      <p:sp>
        <p:nvSpPr>
          <p:cNvPr id="35851" name="ZoneTexte 8"/>
          <p:cNvSpPr txBox="1">
            <a:spLocks noChangeArrowheads="1"/>
          </p:cNvSpPr>
          <p:nvPr/>
        </p:nvSpPr>
        <p:spPr bwMode="auto">
          <a:xfrm>
            <a:off x="3851275" y="6092825"/>
            <a:ext cx="4752975" cy="522288"/>
          </a:xfrm>
          <a:prstGeom prst="rect">
            <a:avLst/>
          </a:prstGeom>
          <a:noFill/>
          <a:ln w="9525">
            <a:noFill/>
            <a:miter lim="800000"/>
            <a:headEnd/>
            <a:tailEnd/>
          </a:ln>
        </p:spPr>
        <p:txBody>
          <a:bodyPr>
            <a:spAutoFit/>
          </a:bodyPr>
          <a:lstStyle/>
          <a:p>
            <a:r>
              <a:rPr lang="fr-FR" sz="1400" b="1" i="1">
                <a:solidFill>
                  <a:schemeClr val="accent1"/>
                </a:solidFill>
              </a:rPr>
              <a:t>Cliquez sur « finaliser » pour finaliser cette phase et votre demande de projet</a:t>
            </a:r>
          </a:p>
        </p:txBody>
      </p:sp>
      <p:sp>
        <p:nvSpPr>
          <p:cNvPr id="10" name="Bouton d'action : Informations 9">
            <a:hlinkClick r:id="" action="ppaction://noaction" highlightClick="1"/>
          </p:cNvPr>
          <p:cNvSpPr/>
          <p:nvPr/>
        </p:nvSpPr>
        <p:spPr>
          <a:xfrm>
            <a:off x="3563888" y="6165304"/>
            <a:ext cx="288032" cy="360040"/>
          </a:xfrm>
          <a:prstGeom prst="actionButtonInformation">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fr-FR"/>
          </a:p>
        </p:txBody>
      </p:sp>
      <p:sp>
        <p:nvSpPr>
          <p:cNvPr id="35855" name="Text Box 17"/>
          <p:cNvSpPr txBox="1">
            <a:spLocks noChangeArrowheads="1"/>
          </p:cNvSpPr>
          <p:nvPr/>
        </p:nvSpPr>
        <p:spPr bwMode="auto">
          <a:xfrm>
            <a:off x="899592" y="4435584"/>
            <a:ext cx="7345362" cy="1354217"/>
          </a:xfrm>
          <a:prstGeom prst="rect">
            <a:avLst/>
          </a:prstGeom>
          <a:noFill/>
          <a:ln w="9525">
            <a:noFill/>
            <a:miter lim="800000"/>
            <a:headEnd/>
            <a:tailEnd/>
          </a:ln>
        </p:spPr>
        <p:txBody>
          <a:bodyPr>
            <a:spAutoFit/>
          </a:bodyPr>
          <a:lstStyle/>
          <a:p>
            <a:pPr algn="just">
              <a:spcBef>
                <a:spcPct val="50000"/>
              </a:spcBef>
            </a:pPr>
            <a:r>
              <a:rPr lang="fr-FR" sz="1400" dirty="0">
                <a:latin typeface="Times New Roman" pitchFamily="18" charset="0"/>
                <a:cs typeface="Times New Roman" pitchFamily="18" charset="0"/>
              </a:rPr>
              <a:t>Après avoir </a:t>
            </a:r>
            <a:r>
              <a:rPr lang="fr-FR" sz="1400" dirty="0" smtClean="0">
                <a:latin typeface="Times New Roman" pitchFamily="18" charset="0"/>
                <a:cs typeface="Times New Roman" pitchFamily="18" charset="0"/>
              </a:rPr>
              <a:t>cliqué </a:t>
            </a:r>
            <a:r>
              <a:rPr lang="fr-FR" sz="1400" dirty="0">
                <a:latin typeface="Times New Roman" pitchFamily="18" charset="0"/>
                <a:cs typeface="Times New Roman" pitchFamily="18" charset="0"/>
              </a:rPr>
              <a:t>sur « Finaliser », votre demande est sauvegardée et modifiable jusqu’à la date de clôture de l’appel à </a:t>
            </a:r>
            <a:r>
              <a:rPr lang="fr-FR" sz="1400" dirty="0" smtClean="0">
                <a:latin typeface="Times New Roman" pitchFamily="18" charset="0"/>
                <a:cs typeface="Times New Roman" pitchFamily="18" charset="0"/>
              </a:rPr>
              <a:t>projets</a:t>
            </a:r>
            <a:r>
              <a:rPr lang="fr-FR" sz="1400" dirty="0">
                <a:solidFill>
                  <a:srgbClr val="00B050"/>
                </a:solidFill>
                <a:latin typeface="Times New Roman" pitchFamily="18" charset="0"/>
                <a:cs typeface="Times New Roman" pitchFamily="18" charset="0"/>
              </a:rPr>
              <a:t> </a:t>
            </a:r>
            <a:r>
              <a:rPr lang="fr-FR" sz="1400" dirty="0" smtClean="0">
                <a:latin typeface="Times New Roman" pitchFamily="18" charset="0"/>
                <a:cs typeface="Times New Roman" pitchFamily="18" charset="0"/>
              </a:rPr>
              <a:t>à </a:t>
            </a:r>
            <a:r>
              <a:rPr lang="fr-FR" sz="1400" dirty="0">
                <a:latin typeface="Times New Roman" pitchFamily="18" charset="0"/>
                <a:cs typeface="Times New Roman" pitchFamily="18" charset="0"/>
              </a:rPr>
              <a:t>minuit. </a:t>
            </a:r>
            <a:r>
              <a:rPr lang="fr-FR" sz="1400" b="1" dirty="0" smtClean="0">
                <a:latin typeface="Times New Roman" pitchFamily="18" charset="0"/>
                <a:cs typeface="Times New Roman" pitchFamily="18" charset="0"/>
              </a:rPr>
              <a:t>Après chaque modification, n’oubliez pas de cliquer sur « Finaliser »</a:t>
            </a:r>
            <a:r>
              <a:rPr lang="fr-FR" sz="1400" dirty="0" smtClean="0">
                <a:latin typeface="Times New Roman" pitchFamily="18" charset="0"/>
                <a:cs typeface="Times New Roman" pitchFamily="18" charset="0"/>
              </a:rPr>
              <a:t>.  Après la clôture de l’AAP, votre </a:t>
            </a:r>
            <a:r>
              <a:rPr lang="fr-FR" sz="1400" dirty="0">
                <a:latin typeface="Times New Roman" pitchFamily="18" charset="0"/>
                <a:cs typeface="Times New Roman" pitchFamily="18" charset="0"/>
              </a:rPr>
              <a:t>demande n’est </a:t>
            </a:r>
            <a:r>
              <a:rPr lang="fr-FR" sz="1400" dirty="0" smtClean="0">
                <a:latin typeface="Times New Roman" pitchFamily="18" charset="0"/>
                <a:cs typeface="Times New Roman" pitchFamily="18" charset="0"/>
              </a:rPr>
              <a:t>plus modifiable.</a:t>
            </a:r>
            <a:endParaRPr lang="fr-FR" sz="1400" dirty="0">
              <a:latin typeface="Times New Roman" pitchFamily="18" charset="0"/>
              <a:cs typeface="Times New Roman" pitchFamily="18" charset="0"/>
            </a:endParaRPr>
          </a:p>
          <a:p>
            <a:pPr algn="just">
              <a:spcBef>
                <a:spcPct val="50000"/>
              </a:spcBef>
            </a:pPr>
            <a:r>
              <a:rPr lang="fr-FR" sz="1600" b="1" dirty="0" smtClean="0">
                <a:solidFill>
                  <a:srgbClr val="FF0000"/>
                </a:solidFill>
                <a:latin typeface="Times New Roman" pitchFamily="18" charset="0"/>
                <a:cs typeface="Times New Roman" pitchFamily="18" charset="0"/>
              </a:rPr>
              <a:t>Au moment, de la clôture, seules </a:t>
            </a:r>
            <a:r>
              <a:rPr lang="fr-FR" sz="1600" b="1" dirty="0">
                <a:solidFill>
                  <a:srgbClr val="FF0000"/>
                </a:solidFill>
                <a:latin typeface="Times New Roman" pitchFamily="18" charset="0"/>
                <a:cs typeface="Times New Roman" pitchFamily="18" charset="0"/>
              </a:rPr>
              <a:t>les demandes </a:t>
            </a:r>
            <a:r>
              <a:rPr lang="fr-FR" sz="1600" b="1" dirty="0" smtClean="0">
                <a:solidFill>
                  <a:srgbClr val="FF0000"/>
                </a:solidFill>
                <a:latin typeface="Times New Roman" pitchFamily="18" charset="0"/>
                <a:cs typeface="Times New Roman" pitchFamily="18" charset="0"/>
              </a:rPr>
              <a:t>ayant été «</a:t>
            </a:r>
            <a:r>
              <a:rPr lang="fr-FR" sz="1600" b="1" dirty="0">
                <a:solidFill>
                  <a:srgbClr val="FF0000"/>
                </a:solidFill>
                <a:latin typeface="Times New Roman" pitchFamily="18" charset="0"/>
                <a:cs typeface="Times New Roman" pitchFamily="18" charset="0"/>
              </a:rPr>
              <a:t> </a:t>
            </a:r>
            <a:r>
              <a:rPr lang="fr-FR" sz="1600" b="1" dirty="0" smtClean="0">
                <a:solidFill>
                  <a:srgbClr val="FF0000"/>
                </a:solidFill>
                <a:latin typeface="Times New Roman" pitchFamily="18" charset="0"/>
                <a:cs typeface="Times New Roman" pitchFamily="18" charset="0"/>
              </a:rPr>
              <a:t>Finalisées</a:t>
            </a:r>
            <a:r>
              <a:rPr lang="fr-FR" sz="1600" b="1" dirty="0">
                <a:solidFill>
                  <a:srgbClr val="FF0000"/>
                </a:solidFill>
                <a:latin typeface="Times New Roman" pitchFamily="18" charset="0"/>
                <a:cs typeface="Times New Roman" pitchFamily="18" charset="0"/>
              </a:rPr>
              <a:t> » </a:t>
            </a:r>
            <a:r>
              <a:rPr lang="fr-FR" sz="1600" b="1" dirty="0" smtClean="0">
                <a:solidFill>
                  <a:srgbClr val="FF0000"/>
                </a:solidFill>
                <a:latin typeface="Times New Roman" pitchFamily="18" charset="0"/>
                <a:cs typeface="Times New Roman" pitchFamily="18" charset="0"/>
              </a:rPr>
              <a:t>sont valides. </a:t>
            </a:r>
            <a:r>
              <a:rPr lang="fr-FR" sz="1600" b="1" dirty="0">
                <a:solidFill>
                  <a:srgbClr val="FF0000"/>
                </a:solidFill>
                <a:latin typeface="Times New Roman" pitchFamily="18" charset="0"/>
                <a:cs typeface="Times New Roman" pitchFamily="18" charset="0"/>
              </a:rPr>
              <a:t>Aucune demande ne pourra être prise en compte après cette date.</a:t>
            </a:r>
          </a:p>
        </p:txBody>
      </p:sp>
      <p:pic>
        <p:nvPicPr>
          <p:cNvPr id="1026" name="Picture 2" descr="C:\Users\philippine.gouwie\Desktop\Capture.PNG"/>
          <p:cNvPicPr>
            <a:picLocks noChangeAspect="1" noChangeArrowheads="1"/>
          </p:cNvPicPr>
          <p:nvPr/>
        </p:nvPicPr>
        <p:blipFill>
          <a:blip r:embed="rId3" cstate="print"/>
          <a:srcRect/>
          <a:stretch>
            <a:fillRect/>
          </a:stretch>
        </p:blipFill>
        <p:spPr bwMode="auto">
          <a:xfrm>
            <a:off x="1475656" y="1124744"/>
            <a:ext cx="6471830" cy="3246298"/>
          </a:xfrm>
          <a:prstGeom prst="rect">
            <a:avLst/>
          </a:prstGeom>
          <a:noFill/>
        </p:spPr>
      </p:pic>
      <p:sp>
        <p:nvSpPr>
          <p:cNvPr id="7" name="Ellipse 6"/>
          <p:cNvSpPr/>
          <p:nvPr/>
        </p:nvSpPr>
        <p:spPr>
          <a:xfrm>
            <a:off x="4427984" y="3645024"/>
            <a:ext cx="2663825" cy="576263"/>
          </a:xfrm>
          <a:prstGeom prst="ellipse">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3" name="Ellipse 2"/>
          <p:cNvSpPr/>
          <p:nvPr/>
        </p:nvSpPr>
        <p:spPr>
          <a:xfrm>
            <a:off x="3131839" y="2996953"/>
            <a:ext cx="719435" cy="2880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50" dirty="0" smtClean="0"/>
              <a:t>2019</a:t>
            </a:r>
            <a:endParaRPr lang="fr-FR" sz="1050" dirty="0"/>
          </a:p>
        </p:txBody>
      </p:sp>
      <p:sp>
        <p:nvSpPr>
          <p:cNvPr id="12" name="Ellipse 11"/>
          <p:cNvSpPr/>
          <p:nvPr/>
        </p:nvSpPr>
        <p:spPr>
          <a:xfrm>
            <a:off x="3131838" y="2132856"/>
            <a:ext cx="719435" cy="2880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50" dirty="0" smtClean="0"/>
              <a:t>2019</a:t>
            </a:r>
            <a:endParaRPr lang="fr-FR" sz="1050"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1"/>
          </p:nvPr>
        </p:nvSpPr>
        <p:spPr/>
        <p:txBody>
          <a:bodyPr/>
          <a:lstStyle/>
          <a:p>
            <a:pPr>
              <a:defRPr/>
            </a:pPr>
            <a:fld id="{7FF157F5-2C12-4614-A3DD-080997533E6C}" type="slidenum">
              <a:rPr lang="fr-BE" smtClean="0"/>
              <a:pPr>
                <a:defRPr/>
              </a:pPr>
              <a:t>33</a:t>
            </a:fld>
            <a:endParaRPr lang="fr-BE"/>
          </a:p>
        </p:txBody>
      </p:sp>
      <p:graphicFrame>
        <p:nvGraphicFramePr>
          <p:cNvPr id="5" name="Tableau 4"/>
          <p:cNvGraphicFramePr>
            <a:graphicFrameLocks noGrp="1"/>
          </p:cNvGraphicFramePr>
          <p:nvPr/>
        </p:nvGraphicFramePr>
        <p:xfrm>
          <a:off x="1042988" y="549275"/>
          <a:ext cx="7680176" cy="432048"/>
        </p:xfrm>
        <a:graphic>
          <a:graphicData uri="http://schemas.openxmlformats.org/drawingml/2006/table">
            <a:tbl>
              <a:tblPr firstRow="1" bandRow="1">
                <a:tableStyleId>{5C22544A-7EE6-4342-B048-85BDC9FD1C3A}</a:tableStyleId>
              </a:tblPr>
              <a:tblGrid>
                <a:gridCol w="7680176"/>
              </a:tblGrid>
              <a:tr h="43204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Phase</a:t>
                      </a:r>
                      <a:r>
                        <a:rPr lang="fr-FR" baseline="0" dirty="0" smtClean="0"/>
                        <a:t> 6 : Transmission</a:t>
                      </a:r>
                      <a:endParaRPr lang="fr-FR" dirty="0"/>
                    </a:p>
                  </a:txBody>
                  <a:tcPr/>
                </a:tc>
              </a:tr>
            </a:tbl>
          </a:graphicData>
        </a:graphic>
      </p:graphicFrame>
      <p:sp>
        <p:nvSpPr>
          <p:cNvPr id="36874" name="Rectangle 5"/>
          <p:cNvSpPr>
            <a:spLocks noChangeArrowheads="1"/>
          </p:cNvSpPr>
          <p:nvPr/>
        </p:nvSpPr>
        <p:spPr bwMode="auto">
          <a:xfrm>
            <a:off x="3563938" y="5732463"/>
            <a:ext cx="4572000" cy="523875"/>
          </a:xfrm>
          <a:prstGeom prst="rect">
            <a:avLst/>
          </a:prstGeom>
          <a:noFill/>
          <a:ln w="9525">
            <a:noFill/>
            <a:miter lim="800000"/>
            <a:headEnd/>
            <a:tailEnd/>
          </a:ln>
        </p:spPr>
        <p:txBody>
          <a:bodyPr>
            <a:spAutoFit/>
          </a:bodyPr>
          <a:lstStyle/>
          <a:p>
            <a:pPr algn="just"/>
            <a:r>
              <a:rPr lang="fr-FR" sz="1400" b="1" i="1">
                <a:solidFill>
                  <a:schemeClr val="accent1"/>
                </a:solidFill>
                <a:latin typeface="Times New Roman" pitchFamily="18" charset="0"/>
                <a:cs typeface="Times New Roman" pitchFamily="18" charset="0"/>
              </a:rPr>
              <a:t>Cliquez sur « suivant » pour accéder à l’onglet « Publications».</a:t>
            </a:r>
          </a:p>
        </p:txBody>
      </p:sp>
      <p:sp>
        <p:nvSpPr>
          <p:cNvPr id="7" name="Bouton d'action : Informations 6">
            <a:hlinkClick r:id="" action="ppaction://noaction" highlightClick="1"/>
          </p:cNvPr>
          <p:cNvSpPr/>
          <p:nvPr/>
        </p:nvSpPr>
        <p:spPr>
          <a:xfrm>
            <a:off x="3275856" y="5805264"/>
            <a:ext cx="288032" cy="360040"/>
          </a:xfrm>
          <a:prstGeom prst="actionButtonInformation">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fr-FR"/>
          </a:p>
        </p:txBody>
      </p:sp>
      <p:pic>
        <p:nvPicPr>
          <p:cNvPr id="2050" name="Picture 2"/>
          <p:cNvPicPr>
            <a:picLocks noChangeAspect="1" noChangeArrowheads="1"/>
          </p:cNvPicPr>
          <p:nvPr/>
        </p:nvPicPr>
        <p:blipFill>
          <a:blip r:embed="rId2" cstate="print"/>
          <a:srcRect/>
          <a:stretch>
            <a:fillRect/>
          </a:stretch>
        </p:blipFill>
        <p:spPr bwMode="auto">
          <a:xfrm>
            <a:off x="179512" y="2132856"/>
            <a:ext cx="8251222" cy="2199134"/>
          </a:xfrm>
          <a:prstGeom prst="rect">
            <a:avLst/>
          </a:prstGeom>
          <a:noFill/>
          <a:ln w="9525">
            <a:noFill/>
            <a:miter lim="800000"/>
            <a:headEnd/>
            <a:tailEnd/>
          </a:ln>
        </p:spPr>
      </p:pic>
      <p:sp>
        <p:nvSpPr>
          <p:cNvPr id="36873" name="Oval 10"/>
          <p:cNvSpPr>
            <a:spLocks noChangeArrowheads="1"/>
          </p:cNvSpPr>
          <p:nvPr/>
        </p:nvSpPr>
        <p:spPr bwMode="auto">
          <a:xfrm rot="5400000">
            <a:off x="3780632" y="1556544"/>
            <a:ext cx="1223962" cy="3816350"/>
          </a:xfrm>
          <a:prstGeom prst="ellipse">
            <a:avLst/>
          </a:prstGeom>
          <a:noFill/>
          <a:ln w="28575">
            <a:solidFill>
              <a:schemeClr val="accent1"/>
            </a:solidFill>
            <a:round/>
            <a:headEnd/>
            <a:tailEnd/>
          </a:ln>
        </p:spPr>
        <p:txBody>
          <a:bodyPr wrap="none" anchor="ctr"/>
          <a:lstStyle/>
          <a:p>
            <a:pPr algn="ctr"/>
            <a:endParaRPr lang="fr-F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1"/>
          </p:nvPr>
        </p:nvSpPr>
        <p:spPr/>
        <p:txBody>
          <a:bodyPr/>
          <a:lstStyle/>
          <a:p>
            <a:pPr>
              <a:defRPr/>
            </a:pPr>
            <a:fld id="{26F84B2E-4ACA-4175-BA6C-94CAF4556DE8}" type="slidenum">
              <a:rPr lang="fr-BE" smtClean="0"/>
              <a:pPr>
                <a:defRPr/>
              </a:pPr>
              <a:t>34</a:t>
            </a:fld>
            <a:endParaRPr lang="fr-BE"/>
          </a:p>
        </p:txBody>
      </p:sp>
      <p:graphicFrame>
        <p:nvGraphicFramePr>
          <p:cNvPr id="5" name="Tableau 4"/>
          <p:cNvGraphicFramePr>
            <a:graphicFrameLocks noGrp="1"/>
          </p:cNvGraphicFramePr>
          <p:nvPr/>
        </p:nvGraphicFramePr>
        <p:xfrm>
          <a:off x="1042988" y="549275"/>
          <a:ext cx="7680176" cy="432048"/>
        </p:xfrm>
        <a:graphic>
          <a:graphicData uri="http://schemas.openxmlformats.org/drawingml/2006/table">
            <a:tbl>
              <a:tblPr firstRow="1" bandRow="1">
                <a:tableStyleId>{5C22544A-7EE6-4342-B048-85BDC9FD1C3A}</a:tableStyleId>
              </a:tblPr>
              <a:tblGrid>
                <a:gridCol w="7680176"/>
              </a:tblGrid>
              <a:tr h="43204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Phase</a:t>
                      </a:r>
                      <a:r>
                        <a:rPr lang="fr-FR" baseline="0" dirty="0" smtClean="0"/>
                        <a:t> 7 : Publications</a:t>
                      </a:r>
                      <a:endParaRPr lang="fr-FR" dirty="0"/>
                    </a:p>
                  </a:txBody>
                  <a:tcPr/>
                </a:tc>
              </a:tr>
            </a:tbl>
          </a:graphicData>
        </a:graphic>
      </p:graphicFrame>
      <p:sp>
        <p:nvSpPr>
          <p:cNvPr id="37897" name="Text Box 11"/>
          <p:cNvSpPr txBox="1">
            <a:spLocks noChangeArrowheads="1"/>
          </p:cNvSpPr>
          <p:nvPr/>
        </p:nvSpPr>
        <p:spPr bwMode="auto">
          <a:xfrm>
            <a:off x="971550" y="5300663"/>
            <a:ext cx="7200900" cy="339725"/>
          </a:xfrm>
          <a:prstGeom prst="rect">
            <a:avLst/>
          </a:prstGeom>
          <a:noFill/>
          <a:ln w="9525">
            <a:noFill/>
            <a:miter lim="800000"/>
            <a:headEnd/>
            <a:tailEnd/>
          </a:ln>
        </p:spPr>
        <p:txBody>
          <a:bodyPr>
            <a:spAutoFit/>
          </a:bodyPr>
          <a:lstStyle/>
          <a:p>
            <a:pPr algn="just">
              <a:spcBef>
                <a:spcPct val="50000"/>
              </a:spcBef>
              <a:buFontTx/>
              <a:buBlip>
                <a:blip r:embed="rId2"/>
              </a:buBlip>
            </a:pPr>
            <a:r>
              <a:rPr lang="fr-FR" sz="1600" dirty="0">
                <a:latin typeface="Times New Roman" pitchFamily="18" charset="0"/>
                <a:cs typeface="Times New Roman" pitchFamily="18" charset="0"/>
              </a:rPr>
              <a:t> Cet écran vous permet de consulter toutes les transmissions à </a:t>
            </a:r>
            <a:r>
              <a:rPr lang="fr-FR" sz="1600" dirty="0" err="1">
                <a:latin typeface="Times New Roman" pitchFamily="18" charset="0"/>
                <a:cs typeface="Times New Roman" pitchFamily="18" charset="0"/>
              </a:rPr>
              <a:t>FranceAgriMer</a:t>
            </a:r>
            <a:r>
              <a:rPr lang="fr-FR" sz="1600" dirty="0">
                <a:latin typeface="Times New Roman" pitchFamily="18" charset="0"/>
                <a:cs typeface="Times New Roman" pitchFamily="18" charset="0"/>
              </a:rPr>
              <a:t>.</a:t>
            </a:r>
          </a:p>
        </p:txBody>
      </p:sp>
      <p:pic>
        <p:nvPicPr>
          <p:cNvPr id="3074" name="Picture 2" descr="C:\Users\philippine.gouwie\Desktop\Capture.PNG"/>
          <p:cNvPicPr>
            <a:picLocks noChangeAspect="1" noChangeArrowheads="1"/>
          </p:cNvPicPr>
          <p:nvPr/>
        </p:nvPicPr>
        <p:blipFill>
          <a:blip r:embed="rId3" cstate="print"/>
          <a:srcRect/>
          <a:stretch>
            <a:fillRect/>
          </a:stretch>
        </p:blipFill>
        <p:spPr bwMode="auto">
          <a:xfrm>
            <a:off x="323528" y="2132856"/>
            <a:ext cx="8322621" cy="1983723"/>
          </a:xfrm>
          <a:prstGeom prst="rect">
            <a:avLst/>
          </a:prstGeom>
          <a:noFill/>
        </p:spPr>
      </p:pic>
      <p:sp>
        <p:nvSpPr>
          <p:cNvPr id="2" name="Ellipse 1"/>
          <p:cNvSpPr/>
          <p:nvPr/>
        </p:nvSpPr>
        <p:spPr>
          <a:xfrm>
            <a:off x="6660232" y="3068960"/>
            <a:ext cx="864096" cy="7920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1"/>
          </p:nvPr>
        </p:nvSpPr>
        <p:spPr/>
        <p:txBody>
          <a:bodyPr/>
          <a:lstStyle/>
          <a:p>
            <a:pPr>
              <a:defRPr/>
            </a:pPr>
            <a:fld id="{C82B654E-E62E-4284-9D83-B7A2BB37330F}" type="slidenum">
              <a:rPr lang="fr-BE" smtClean="0"/>
              <a:pPr>
                <a:defRPr/>
              </a:pPr>
              <a:t>35</a:t>
            </a:fld>
            <a:endParaRPr lang="fr-BE"/>
          </a:p>
        </p:txBody>
      </p:sp>
      <p:pic>
        <p:nvPicPr>
          <p:cNvPr id="2050" name="Picture 2" descr="C:\Users\philippine.gouwie\Desktop\Capture.PNG"/>
          <p:cNvPicPr>
            <a:picLocks noChangeAspect="1" noChangeArrowheads="1"/>
          </p:cNvPicPr>
          <p:nvPr/>
        </p:nvPicPr>
        <p:blipFill>
          <a:blip r:embed="rId2" cstate="print"/>
          <a:srcRect/>
          <a:stretch>
            <a:fillRect/>
          </a:stretch>
        </p:blipFill>
        <p:spPr bwMode="auto">
          <a:xfrm>
            <a:off x="467544" y="692696"/>
            <a:ext cx="7704856" cy="3064610"/>
          </a:xfrm>
          <a:prstGeom prst="rect">
            <a:avLst/>
          </a:prstGeom>
          <a:noFill/>
        </p:spPr>
      </p:pic>
      <p:sp>
        <p:nvSpPr>
          <p:cNvPr id="5" name="ZoneTexte 4"/>
          <p:cNvSpPr txBox="1"/>
          <p:nvPr/>
        </p:nvSpPr>
        <p:spPr>
          <a:xfrm>
            <a:off x="755576" y="4077072"/>
            <a:ext cx="7200800" cy="2062103"/>
          </a:xfrm>
          <a:prstGeom prst="rect">
            <a:avLst/>
          </a:prstGeom>
          <a:noFill/>
        </p:spPr>
        <p:txBody>
          <a:bodyPr wrap="square" rtlCol="0">
            <a:spAutoFit/>
          </a:bodyPr>
          <a:lstStyle/>
          <a:p>
            <a:pPr algn="just">
              <a:buBlip>
                <a:blip r:embed="rId3"/>
              </a:buBlip>
            </a:pPr>
            <a:r>
              <a:rPr lang="fr-FR" sz="1600" dirty="0" smtClean="0">
                <a:latin typeface="Times New Roman" pitchFamily="18" charset="0"/>
                <a:cs typeface="Times New Roman" pitchFamily="18" charset="0"/>
              </a:rPr>
              <a:t> Une fois votre dossier finalisé et enregistré, cliquez sur « Dossiers de candidature » afin d’en visualiser le statut. </a:t>
            </a:r>
          </a:p>
          <a:p>
            <a:pPr algn="just"/>
            <a:r>
              <a:rPr lang="fr-FR" sz="1600" dirty="0" smtClean="0">
                <a:latin typeface="Times New Roman" pitchFamily="18" charset="0"/>
                <a:cs typeface="Times New Roman" pitchFamily="18" charset="0"/>
              </a:rPr>
              <a:t> </a:t>
            </a:r>
          </a:p>
          <a:p>
            <a:pPr algn="just">
              <a:buBlip>
                <a:blip r:embed="rId3"/>
              </a:buBlip>
            </a:pPr>
            <a:r>
              <a:rPr lang="fr-FR" sz="1600" dirty="0" smtClean="0">
                <a:latin typeface="Times New Roman" pitchFamily="18" charset="0"/>
                <a:cs typeface="Times New Roman" pitchFamily="18" charset="0"/>
              </a:rPr>
              <a:t> Cliquez sur « J’accède au dossier » pour toute modification </a:t>
            </a:r>
            <a:r>
              <a:rPr lang="fr-FR" sz="1600" dirty="0" smtClean="0">
                <a:latin typeface="Times New Roman" pitchFamily="18" charset="0"/>
                <a:cs typeface="Times New Roman" pitchFamily="18" charset="0"/>
              </a:rPr>
              <a:t>apportée avant la date de </a:t>
            </a:r>
            <a:r>
              <a:rPr lang="fr-FR" sz="1600" smtClean="0">
                <a:latin typeface="Times New Roman" pitchFamily="18" charset="0"/>
                <a:cs typeface="Times New Roman" pitchFamily="18" charset="0"/>
              </a:rPr>
              <a:t>fermeture de </a:t>
            </a:r>
            <a:r>
              <a:rPr lang="fr-FR" sz="1600" dirty="0" smtClean="0">
                <a:latin typeface="Times New Roman" pitchFamily="18" charset="0"/>
                <a:cs typeface="Times New Roman" pitchFamily="18" charset="0"/>
              </a:rPr>
              <a:t>l’appel à projets. </a:t>
            </a:r>
            <a:endParaRPr lang="fr-FR" sz="1600" dirty="0" smtClean="0">
              <a:latin typeface="Times New Roman" pitchFamily="18" charset="0"/>
              <a:cs typeface="Times New Roman" pitchFamily="18" charset="0"/>
            </a:endParaRPr>
          </a:p>
          <a:p>
            <a:pPr algn="just"/>
            <a:endParaRPr lang="fr-FR" sz="1600" dirty="0" smtClean="0">
              <a:latin typeface="Times New Roman" pitchFamily="18" charset="0"/>
              <a:cs typeface="Times New Roman" pitchFamily="18" charset="0"/>
            </a:endParaRPr>
          </a:p>
          <a:p>
            <a:pPr algn="just">
              <a:buBlip>
                <a:blip r:embed="rId3"/>
              </a:buBlip>
            </a:pPr>
            <a:r>
              <a:rPr lang="fr-FR" sz="1600" dirty="0" smtClean="0">
                <a:latin typeface="Times New Roman" pitchFamily="18" charset="0"/>
                <a:cs typeface="Times New Roman" pitchFamily="18" charset="0"/>
              </a:rPr>
              <a:t> Cliquez sur « J’abandonne ce dossier » si vous souhaitez abandonner le dossier </a:t>
            </a:r>
            <a:r>
              <a:rPr lang="fr-FR" sz="1600" dirty="0" smtClean="0">
                <a:latin typeface="Times New Roman" pitchFamily="18" charset="0"/>
                <a:cs typeface="Times New Roman" pitchFamily="18" charset="0"/>
              </a:rPr>
              <a:t>créé avant la date de fermeture de l’appel à projets.  </a:t>
            </a:r>
            <a:endParaRPr lang="fr-FR" sz="1600" dirty="0">
              <a:latin typeface="Times New Roman" pitchFamily="18" charset="0"/>
              <a:cs typeface="Times New Roman" pitchFamily="18" charset="0"/>
            </a:endParaRPr>
          </a:p>
        </p:txBody>
      </p:sp>
      <p:sp>
        <p:nvSpPr>
          <p:cNvPr id="6" name="Ellipse 5"/>
          <p:cNvSpPr/>
          <p:nvPr/>
        </p:nvSpPr>
        <p:spPr>
          <a:xfrm>
            <a:off x="3347864" y="1124744"/>
            <a:ext cx="2088232" cy="648072"/>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Ellipse 2"/>
          <p:cNvSpPr/>
          <p:nvPr/>
        </p:nvSpPr>
        <p:spPr>
          <a:xfrm>
            <a:off x="1115616" y="2420888"/>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6"/>
          <p:cNvSpPr/>
          <p:nvPr/>
        </p:nvSpPr>
        <p:spPr>
          <a:xfrm>
            <a:off x="1115616" y="2466607"/>
            <a:ext cx="6264696" cy="17030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Ellipse 7"/>
          <p:cNvSpPr/>
          <p:nvPr/>
        </p:nvSpPr>
        <p:spPr>
          <a:xfrm>
            <a:off x="3707904" y="6254750"/>
            <a:ext cx="2304256" cy="41461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Fin</a:t>
            </a:r>
            <a:endParaRPr lang="fr-FR"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Espace réservé du contenu 2"/>
          <p:cNvSpPr>
            <a:spLocks noGrp="1"/>
          </p:cNvSpPr>
          <p:nvPr>
            <p:ph sz="quarter" idx="1"/>
          </p:nvPr>
        </p:nvSpPr>
        <p:spPr>
          <a:xfrm>
            <a:off x="457200" y="1196975"/>
            <a:ext cx="7467600" cy="5276850"/>
          </a:xfrm>
        </p:spPr>
        <p:txBody>
          <a:bodyPr/>
          <a:lstStyle/>
          <a:p>
            <a:pPr eaLnBrk="1" hangingPunct="1">
              <a:buFont typeface="Wingdings" pitchFamily="2" charset="2"/>
              <a:buNone/>
            </a:pPr>
            <a:endParaRPr lang="fr-FR" dirty="0" smtClean="0"/>
          </a:p>
          <a:p>
            <a:pPr eaLnBrk="1" hangingPunct="1">
              <a:buFont typeface="Wingdings" pitchFamily="2" charset="2"/>
              <a:buNone/>
            </a:pPr>
            <a:endParaRPr lang="fr-FR" dirty="0" smtClean="0"/>
          </a:p>
        </p:txBody>
      </p:sp>
      <p:graphicFrame>
        <p:nvGraphicFramePr>
          <p:cNvPr id="4" name="Tableau 3"/>
          <p:cNvGraphicFramePr>
            <a:graphicFrameLocks noGrp="1"/>
          </p:cNvGraphicFramePr>
          <p:nvPr/>
        </p:nvGraphicFramePr>
        <p:xfrm>
          <a:off x="1042988" y="549275"/>
          <a:ext cx="7680176" cy="432048"/>
        </p:xfrm>
        <a:graphic>
          <a:graphicData uri="http://schemas.openxmlformats.org/drawingml/2006/table">
            <a:tbl>
              <a:tblPr firstRow="1" bandRow="1">
                <a:tableStyleId>{5C22544A-7EE6-4342-B048-85BDC9FD1C3A}</a:tableStyleId>
              </a:tblPr>
              <a:tblGrid>
                <a:gridCol w="7680176"/>
              </a:tblGrid>
              <a:tr h="43204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1</a:t>
                      </a:r>
                      <a:r>
                        <a:rPr lang="fr-FR" baseline="30000" dirty="0" smtClean="0"/>
                        <a:t>ère</a:t>
                      </a:r>
                      <a:r>
                        <a:rPr lang="fr-FR" dirty="0" smtClean="0"/>
                        <a:t> étape : Je dépose ma candidature</a:t>
                      </a:r>
                      <a:endParaRPr lang="fr-FR" dirty="0"/>
                    </a:p>
                  </a:txBody>
                  <a:tcPr/>
                </a:tc>
              </a:tr>
            </a:tbl>
          </a:graphicData>
        </a:graphic>
      </p:graphicFrame>
      <p:sp>
        <p:nvSpPr>
          <p:cNvPr id="17416" name="ZoneTexte 6"/>
          <p:cNvSpPr txBox="1">
            <a:spLocks noChangeArrowheads="1"/>
          </p:cNvSpPr>
          <p:nvPr/>
        </p:nvSpPr>
        <p:spPr bwMode="auto">
          <a:xfrm>
            <a:off x="6011863" y="2276475"/>
            <a:ext cx="2736850" cy="2308324"/>
          </a:xfrm>
          <a:prstGeom prst="rect">
            <a:avLst/>
          </a:prstGeom>
          <a:noFill/>
          <a:ln w="9525">
            <a:noFill/>
            <a:miter lim="800000"/>
            <a:headEnd/>
            <a:tailEnd/>
          </a:ln>
        </p:spPr>
        <p:txBody>
          <a:bodyPr>
            <a:spAutoFit/>
          </a:bodyPr>
          <a:lstStyle/>
          <a:p>
            <a:pPr algn="just">
              <a:buFontTx/>
              <a:buBlip>
                <a:blip r:embed="rId2"/>
              </a:buBlip>
            </a:pPr>
            <a:r>
              <a:rPr lang="fr-FR" sz="1600" dirty="0">
                <a:latin typeface="Times New Roman" pitchFamily="18" charset="0"/>
                <a:cs typeface="Times New Roman" pitchFamily="18" charset="0"/>
              </a:rPr>
              <a:t> Cliquez sur </a:t>
            </a:r>
            <a:r>
              <a:rPr lang="fr-FR" sz="1600" dirty="0" smtClean="0">
                <a:latin typeface="Times New Roman" pitchFamily="18" charset="0"/>
                <a:cs typeface="Times New Roman" pitchFamily="18" charset="0"/>
              </a:rPr>
              <a:t>«dépôt </a:t>
            </a:r>
            <a:r>
              <a:rPr lang="fr-FR" sz="1600" dirty="0">
                <a:latin typeface="Times New Roman" pitchFamily="18" charset="0"/>
                <a:cs typeface="Times New Roman" pitchFamily="18" charset="0"/>
              </a:rPr>
              <a:t>de candidature </a:t>
            </a:r>
            <a:r>
              <a:rPr lang="fr-FR" sz="1600" dirty="0" smtClean="0">
                <a:latin typeface="Times New Roman" pitchFamily="18" charset="0"/>
                <a:cs typeface="Times New Roman" pitchFamily="18" charset="0"/>
              </a:rPr>
              <a:t>»</a:t>
            </a:r>
          </a:p>
          <a:p>
            <a:pPr algn="just">
              <a:buFontTx/>
              <a:buBlip>
                <a:blip r:embed="rId2"/>
              </a:buBlip>
            </a:pPr>
            <a:endParaRPr lang="fr-FR" sz="1600" dirty="0">
              <a:latin typeface="Times New Roman" pitchFamily="18" charset="0"/>
              <a:cs typeface="Times New Roman" pitchFamily="18" charset="0"/>
            </a:endParaRPr>
          </a:p>
          <a:p>
            <a:pPr algn="just">
              <a:buFontTx/>
              <a:buBlip>
                <a:blip r:embed="rId2"/>
              </a:buBlip>
            </a:pPr>
            <a:r>
              <a:rPr lang="fr-FR" sz="1600" dirty="0" smtClean="0">
                <a:latin typeface="Times New Roman" pitchFamily="18" charset="0"/>
                <a:cs typeface="Times New Roman" pitchFamily="18" charset="0"/>
              </a:rPr>
              <a:t>Les appels à projets sont annuels</a:t>
            </a:r>
          </a:p>
          <a:p>
            <a:pPr algn="just">
              <a:buFontTx/>
              <a:buBlip>
                <a:blip r:embed="rId2"/>
              </a:buBlip>
            </a:pPr>
            <a:endParaRPr lang="fr-FR" sz="1600" dirty="0">
              <a:latin typeface="Times New Roman" pitchFamily="18" charset="0"/>
              <a:cs typeface="Times New Roman" pitchFamily="18" charset="0"/>
            </a:endParaRPr>
          </a:p>
          <a:p>
            <a:pPr algn="just">
              <a:buFontTx/>
              <a:buBlip>
                <a:blip r:embed="rId2"/>
              </a:buBlip>
            </a:pPr>
            <a:r>
              <a:rPr lang="fr-FR" sz="1600" dirty="0" smtClean="0">
                <a:latin typeface="Times New Roman" pitchFamily="18" charset="0"/>
                <a:cs typeface="Times New Roman" pitchFamily="18" charset="0"/>
              </a:rPr>
              <a:t> </a:t>
            </a:r>
            <a:r>
              <a:rPr lang="fr-FR" sz="1600" b="1" dirty="0" smtClean="0">
                <a:latin typeface="Times New Roman" pitchFamily="18" charset="0"/>
                <a:cs typeface="Times New Roman" pitchFamily="18" charset="0"/>
              </a:rPr>
              <a:t>Tous</a:t>
            </a:r>
            <a:r>
              <a:rPr lang="fr-FR" sz="1600" dirty="0" smtClean="0">
                <a:latin typeface="Times New Roman" pitchFamily="18" charset="0"/>
                <a:cs typeface="Times New Roman" pitchFamily="18" charset="0"/>
              </a:rPr>
              <a:t> les opérateurs </a:t>
            </a:r>
            <a:r>
              <a:rPr lang="fr-FR" sz="1600" u="sng" dirty="0" smtClean="0">
                <a:latin typeface="Times New Roman" pitchFamily="18" charset="0"/>
                <a:cs typeface="Times New Roman" pitchFamily="18" charset="0"/>
              </a:rPr>
              <a:t>éligibles au dispositif</a:t>
            </a:r>
            <a:r>
              <a:rPr lang="fr-FR" sz="1600" dirty="0" smtClean="0">
                <a:latin typeface="Times New Roman" pitchFamily="18" charset="0"/>
                <a:cs typeface="Times New Roman" pitchFamily="18" charset="0"/>
              </a:rPr>
              <a:t> peuvent déposer une candidature</a:t>
            </a:r>
            <a:endParaRPr lang="fr-FR" sz="1600" u="sng" dirty="0">
              <a:latin typeface="Times New Roman" pitchFamily="18" charset="0"/>
              <a:cs typeface="Times New Roman" pitchFamily="18" charset="0"/>
            </a:endParaRPr>
          </a:p>
        </p:txBody>
      </p:sp>
      <p:sp>
        <p:nvSpPr>
          <p:cNvPr id="7" name="Espace réservé du numéro de diapositive 6"/>
          <p:cNvSpPr>
            <a:spLocks noGrp="1"/>
          </p:cNvSpPr>
          <p:nvPr>
            <p:ph type="sldNum" sz="quarter" idx="11"/>
          </p:nvPr>
        </p:nvSpPr>
        <p:spPr/>
        <p:txBody>
          <a:bodyPr/>
          <a:lstStyle/>
          <a:p>
            <a:pPr>
              <a:defRPr/>
            </a:pPr>
            <a:fld id="{EE60E616-554F-4751-9E95-12BA97688ED7}" type="slidenum">
              <a:rPr lang="fr-BE" smtClean="0"/>
              <a:pPr>
                <a:defRPr/>
              </a:pPr>
              <a:t>4</a:t>
            </a:fld>
            <a:endParaRPr lang="fr-BE"/>
          </a:p>
        </p:txBody>
      </p:sp>
      <p:pic>
        <p:nvPicPr>
          <p:cNvPr id="1026" name="Picture 2" descr="C:\Users\philippine.gouwie\Desktop\Capture.PNG"/>
          <p:cNvPicPr>
            <a:picLocks noChangeAspect="1" noChangeArrowheads="1"/>
          </p:cNvPicPr>
          <p:nvPr/>
        </p:nvPicPr>
        <p:blipFill>
          <a:blip r:embed="rId3" cstate="print"/>
          <a:srcRect/>
          <a:stretch>
            <a:fillRect/>
          </a:stretch>
        </p:blipFill>
        <p:spPr bwMode="auto">
          <a:xfrm>
            <a:off x="251520" y="1412775"/>
            <a:ext cx="5760640" cy="4646267"/>
          </a:xfrm>
          <a:prstGeom prst="rect">
            <a:avLst/>
          </a:prstGeom>
          <a:noFill/>
        </p:spPr>
      </p:pic>
      <p:sp>
        <p:nvSpPr>
          <p:cNvPr id="6" name="Ellipse 5"/>
          <p:cNvSpPr/>
          <p:nvPr/>
        </p:nvSpPr>
        <p:spPr>
          <a:xfrm>
            <a:off x="755576" y="1772816"/>
            <a:ext cx="1439863" cy="4318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2" name="Ellipse 1"/>
          <p:cNvSpPr/>
          <p:nvPr/>
        </p:nvSpPr>
        <p:spPr>
          <a:xfrm>
            <a:off x="3851920" y="2852936"/>
            <a:ext cx="2016224" cy="1368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smtClean="0"/>
              <a:t>Tous les opérateurs éligibles peuvent déposer une candidature</a:t>
            </a:r>
            <a:endParaRPr lang="fr-FR" sz="10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3" name="Picture 2" descr="C:\Users\philippine.gouwie\Desktop\Capture.PNG"/>
          <p:cNvPicPr>
            <a:picLocks noChangeAspect="1" noChangeArrowheads="1"/>
          </p:cNvPicPr>
          <p:nvPr/>
        </p:nvPicPr>
        <p:blipFill>
          <a:blip r:embed="rId2" cstate="print"/>
          <a:srcRect/>
          <a:stretch>
            <a:fillRect/>
          </a:stretch>
        </p:blipFill>
        <p:spPr bwMode="auto">
          <a:xfrm>
            <a:off x="179388" y="404813"/>
            <a:ext cx="5546725" cy="4464050"/>
          </a:xfrm>
          <a:prstGeom prst="rect">
            <a:avLst/>
          </a:prstGeom>
          <a:noFill/>
          <a:ln w="9525">
            <a:noFill/>
            <a:miter lim="800000"/>
            <a:headEnd/>
            <a:tailEnd/>
          </a:ln>
        </p:spPr>
      </p:pic>
      <p:sp>
        <p:nvSpPr>
          <p:cNvPr id="18434" name="ZoneTexte 6"/>
          <p:cNvSpPr txBox="1">
            <a:spLocks noChangeArrowheads="1"/>
          </p:cNvSpPr>
          <p:nvPr/>
        </p:nvSpPr>
        <p:spPr bwMode="auto">
          <a:xfrm>
            <a:off x="5796136" y="404664"/>
            <a:ext cx="2879725" cy="5324535"/>
          </a:xfrm>
          <a:prstGeom prst="rect">
            <a:avLst/>
          </a:prstGeom>
          <a:noFill/>
          <a:ln w="9525">
            <a:noFill/>
            <a:miter lim="800000"/>
            <a:headEnd/>
            <a:tailEnd/>
          </a:ln>
        </p:spPr>
        <p:txBody>
          <a:bodyPr wrap="square">
            <a:spAutoFit/>
          </a:bodyPr>
          <a:lstStyle/>
          <a:p>
            <a:pPr algn="just">
              <a:buFontTx/>
              <a:buBlip>
                <a:blip r:embed="rId3"/>
              </a:buBlip>
            </a:pPr>
            <a:r>
              <a:rPr lang="fr-FR" sz="2000" dirty="0" smtClean="0">
                <a:latin typeface="Times New Roman" pitchFamily="18" charset="0"/>
                <a:cs typeface="Times New Roman" pitchFamily="18" charset="0"/>
              </a:rPr>
              <a:t> </a:t>
            </a:r>
            <a:r>
              <a:rPr lang="fr-FR" sz="1600" dirty="0" smtClean="0">
                <a:latin typeface="Times New Roman" pitchFamily="18" charset="0"/>
                <a:cs typeface="Times New Roman" pitchFamily="18" charset="0"/>
              </a:rPr>
              <a:t>Vous accédez à la première page des données clés de votre entreprise.</a:t>
            </a:r>
          </a:p>
          <a:p>
            <a:pPr algn="just">
              <a:buFontTx/>
              <a:buBlip>
                <a:blip r:embed="rId3"/>
              </a:buBlip>
            </a:pPr>
            <a:endParaRPr lang="fr-FR" sz="1600" dirty="0" smtClean="0">
              <a:latin typeface="Times New Roman" pitchFamily="18" charset="0"/>
              <a:cs typeface="Times New Roman" pitchFamily="18" charset="0"/>
            </a:endParaRPr>
          </a:p>
          <a:p>
            <a:pPr algn="just">
              <a:buFontTx/>
              <a:buBlip>
                <a:blip r:embed="rId3"/>
              </a:buBlip>
            </a:pPr>
            <a:r>
              <a:rPr lang="fr-FR" sz="1600" dirty="0" smtClean="0">
                <a:latin typeface="Times New Roman" pitchFamily="18" charset="0"/>
                <a:cs typeface="Times New Roman" pitchFamily="18" charset="0"/>
              </a:rPr>
              <a:t> L’outil vous identifie sur la base de votre n° SIRET. Ces données ne sont pas modifiables.</a:t>
            </a:r>
          </a:p>
          <a:p>
            <a:pPr algn="just">
              <a:buFontTx/>
              <a:buBlip>
                <a:blip r:embed="rId3"/>
              </a:buBlip>
            </a:pPr>
            <a:endParaRPr lang="fr-FR" sz="1600" dirty="0" smtClean="0">
              <a:latin typeface="Times New Roman" pitchFamily="18" charset="0"/>
              <a:cs typeface="Times New Roman" pitchFamily="18" charset="0"/>
            </a:endParaRPr>
          </a:p>
          <a:p>
            <a:pPr algn="just">
              <a:buFontTx/>
              <a:buBlip>
                <a:blip r:embed="rId3"/>
              </a:buBlip>
            </a:pPr>
            <a:r>
              <a:rPr lang="fr-FR" sz="1600" dirty="0" smtClean="0">
                <a:latin typeface="Times New Roman" pitchFamily="18" charset="0"/>
                <a:cs typeface="Times New Roman" pitchFamily="18" charset="0"/>
              </a:rPr>
              <a:t>Attention, assurez-vous que le porteur du projet sera bien celui identifié par ce numéro SIRET</a:t>
            </a:r>
          </a:p>
          <a:p>
            <a:pPr algn="just">
              <a:buFontTx/>
              <a:buBlip>
                <a:blip r:embed="rId3"/>
              </a:buBlip>
            </a:pPr>
            <a:endParaRPr lang="fr-FR" sz="1600" dirty="0" smtClean="0">
              <a:latin typeface="Times New Roman" pitchFamily="18" charset="0"/>
              <a:cs typeface="Times New Roman" pitchFamily="18" charset="0"/>
            </a:endParaRPr>
          </a:p>
          <a:p>
            <a:pPr algn="just">
              <a:buFontTx/>
              <a:buBlip>
                <a:blip r:embed="rId3"/>
              </a:buBlip>
            </a:pPr>
            <a:r>
              <a:rPr lang="fr-FR" sz="1600" dirty="0" smtClean="0">
                <a:latin typeface="Times New Roman" pitchFamily="18" charset="0"/>
                <a:cs typeface="Times New Roman" pitchFamily="18" charset="0"/>
              </a:rPr>
              <a:t> Il vous appartient de les vérifier et de confirmer l’exactitude de ces données en cochant « à jour » ou « non à jour ». Si ces données ne sont pas à jour vous devez vous engager à effectuer les démarches nécessaires pour les mettre à jour.</a:t>
            </a:r>
            <a:endParaRPr lang="fr-FR" sz="1600" dirty="0">
              <a:latin typeface="Times New Roman" pitchFamily="18" charset="0"/>
              <a:cs typeface="Times New Roman" pitchFamily="18" charset="0"/>
            </a:endParaRPr>
          </a:p>
        </p:txBody>
      </p:sp>
      <p:cxnSp>
        <p:nvCxnSpPr>
          <p:cNvPr id="9" name="Connecteur droit avec flèche 8"/>
          <p:cNvCxnSpPr/>
          <p:nvPr/>
        </p:nvCxnSpPr>
        <p:spPr>
          <a:xfrm flipH="1" flipV="1">
            <a:off x="1042988" y="908050"/>
            <a:ext cx="4752975" cy="1008063"/>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12" name="Connecteur droit avec flèche 11"/>
          <p:cNvCxnSpPr/>
          <p:nvPr/>
        </p:nvCxnSpPr>
        <p:spPr>
          <a:xfrm flipH="1" flipV="1">
            <a:off x="2195513" y="2708275"/>
            <a:ext cx="3600450" cy="936625"/>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22" name="Ellipse 21"/>
          <p:cNvSpPr/>
          <p:nvPr/>
        </p:nvSpPr>
        <p:spPr>
          <a:xfrm>
            <a:off x="5003800" y="4437063"/>
            <a:ext cx="790575" cy="5048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10" name="Espace réservé du numéro de diapositive 9"/>
          <p:cNvSpPr>
            <a:spLocks noGrp="1"/>
          </p:cNvSpPr>
          <p:nvPr>
            <p:ph type="sldNum" sz="quarter" idx="11"/>
          </p:nvPr>
        </p:nvSpPr>
        <p:spPr/>
        <p:txBody>
          <a:bodyPr/>
          <a:lstStyle/>
          <a:p>
            <a:pPr>
              <a:defRPr/>
            </a:pPr>
            <a:fld id="{F21520D1-B357-440A-BA3D-E5BA5E1F6A22}" type="slidenum">
              <a:rPr lang="fr-BE" smtClean="0"/>
              <a:pPr>
                <a:defRPr/>
              </a:pPr>
              <a:t>5</a:t>
            </a:fld>
            <a:endParaRPr lang="fr-BE"/>
          </a:p>
        </p:txBody>
      </p:sp>
      <p:sp>
        <p:nvSpPr>
          <p:cNvPr id="18439" name="ZoneTexte 7"/>
          <p:cNvSpPr txBox="1">
            <a:spLocks noChangeArrowheads="1"/>
          </p:cNvSpPr>
          <p:nvPr/>
        </p:nvSpPr>
        <p:spPr bwMode="auto">
          <a:xfrm>
            <a:off x="2916238" y="5732463"/>
            <a:ext cx="5616575" cy="517525"/>
          </a:xfrm>
          <a:prstGeom prst="rect">
            <a:avLst/>
          </a:prstGeom>
          <a:noFill/>
          <a:ln w="9525">
            <a:noFill/>
            <a:miter lim="800000"/>
            <a:headEnd/>
            <a:tailEnd/>
          </a:ln>
        </p:spPr>
        <p:txBody>
          <a:bodyPr>
            <a:spAutoFit/>
          </a:bodyPr>
          <a:lstStyle/>
          <a:p>
            <a:r>
              <a:rPr lang="fr-FR" sz="1400" b="1" i="1">
                <a:solidFill>
                  <a:schemeClr val="accent1"/>
                </a:solidFill>
                <a:latin typeface="Times New Roman" pitchFamily="18" charset="0"/>
                <a:cs typeface="Times New Roman" pitchFamily="18" charset="0"/>
              </a:rPr>
              <a:t>Appuyer ensuite sur « continuer » : votre dossier est alors automatiquement crée et enregistré et vous passez à l’étape suivante. </a:t>
            </a:r>
          </a:p>
        </p:txBody>
      </p:sp>
      <p:sp>
        <p:nvSpPr>
          <p:cNvPr id="11" name="Bouton d'action : Informations 10">
            <a:hlinkClick r:id="" action="ppaction://noaction" highlightClick="1"/>
          </p:cNvPr>
          <p:cNvSpPr/>
          <p:nvPr/>
        </p:nvSpPr>
        <p:spPr>
          <a:xfrm>
            <a:off x="2627784" y="5805264"/>
            <a:ext cx="288032" cy="360040"/>
          </a:xfrm>
          <a:prstGeom prst="actionButtonInformation">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fr-F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au 3"/>
          <p:cNvGraphicFramePr>
            <a:graphicFrameLocks noGrp="1"/>
          </p:cNvGraphicFramePr>
          <p:nvPr/>
        </p:nvGraphicFramePr>
        <p:xfrm>
          <a:off x="1042988" y="549275"/>
          <a:ext cx="7680176" cy="432048"/>
        </p:xfrm>
        <a:graphic>
          <a:graphicData uri="http://schemas.openxmlformats.org/drawingml/2006/table">
            <a:tbl>
              <a:tblPr firstRow="1" bandRow="1">
                <a:tableStyleId>{5C22544A-7EE6-4342-B048-85BDC9FD1C3A}</a:tableStyleId>
              </a:tblPr>
              <a:tblGrid>
                <a:gridCol w="7680176"/>
              </a:tblGrid>
              <a:tr h="43204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Phase 1 : Demandeur</a:t>
                      </a:r>
                      <a:endParaRPr lang="fr-FR" dirty="0"/>
                    </a:p>
                  </a:txBody>
                  <a:tcPr/>
                </a:tc>
              </a:tr>
            </a:tbl>
          </a:graphicData>
        </a:graphic>
      </p:graphicFrame>
      <p:pic>
        <p:nvPicPr>
          <p:cNvPr id="19463" name="Picture 2" descr="C:\Users\philippine.gouwie\Desktop\Capture.PNG"/>
          <p:cNvPicPr>
            <a:picLocks noGrp="1" noChangeAspect="1" noChangeArrowheads="1"/>
          </p:cNvPicPr>
          <p:nvPr>
            <p:ph sz="quarter" idx="4294967295"/>
          </p:nvPr>
        </p:nvPicPr>
        <p:blipFill>
          <a:blip r:embed="rId2" cstate="print"/>
          <a:srcRect/>
          <a:stretch>
            <a:fillRect/>
          </a:stretch>
        </p:blipFill>
        <p:spPr>
          <a:xfrm>
            <a:off x="539750" y="1268413"/>
            <a:ext cx="7842250" cy="3024187"/>
          </a:xfrm>
        </p:spPr>
      </p:pic>
      <p:sp>
        <p:nvSpPr>
          <p:cNvPr id="19464" name="ZoneTexte 6"/>
          <p:cNvSpPr txBox="1">
            <a:spLocks noChangeArrowheads="1"/>
          </p:cNvSpPr>
          <p:nvPr/>
        </p:nvSpPr>
        <p:spPr bwMode="auto">
          <a:xfrm>
            <a:off x="1331913" y="5373688"/>
            <a:ext cx="7056437" cy="646331"/>
          </a:xfrm>
          <a:prstGeom prst="rect">
            <a:avLst/>
          </a:prstGeom>
          <a:noFill/>
          <a:ln w="9525">
            <a:noFill/>
            <a:miter lim="800000"/>
            <a:headEnd/>
            <a:tailEnd/>
          </a:ln>
        </p:spPr>
        <p:txBody>
          <a:bodyPr>
            <a:spAutoFit/>
          </a:bodyPr>
          <a:lstStyle/>
          <a:p>
            <a:pPr algn="just"/>
            <a:r>
              <a:rPr lang="fr-FR" dirty="0">
                <a:latin typeface="Times New Roman" pitchFamily="18" charset="0"/>
                <a:cs typeface="Times New Roman" pitchFamily="18" charset="0"/>
              </a:rPr>
              <a:t>Attention à l’identification du </a:t>
            </a:r>
            <a:r>
              <a:rPr lang="fr-FR" b="1" dirty="0">
                <a:solidFill>
                  <a:schemeClr val="accent1"/>
                </a:solidFill>
                <a:latin typeface="Times New Roman" pitchFamily="18" charset="0"/>
                <a:cs typeface="Times New Roman" pitchFamily="18" charset="0"/>
              </a:rPr>
              <a:t>type de </a:t>
            </a:r>
            <a:r>
              <a:rPr lang="fr-FR" b="1" dirty="0" smtClean="0">
                <a:solidFill>
                  <a:schemeClr val="accent1"/>
                </a:solidFill>
                <a:latin typeface="Times New Roman" pitchFamily="18" charset="0"/>
                <a:cs typeface="Times New Roman" pitchFamily="18" charset="0"/>
              </a:rPr>
              <a:t>structure</a:t>
            </a:r>
            <a:r>
              <a:rPr lang="fr-FR" dirty="0" smtClean="0">
                <a:latin typeface="Times New Roman" pitchFamily="18" charset="0"/>
                <a:cs typeface="Times New Roman" pitchFamily="18" charset="0"/>
              </a:rPr>
              <a:t>, </a:t>
            </a:r>
            <a:r>
              <a:rPr lang="fr-FR" dirty="0">
                <a:latin typeface="Times New Roman" pitchFamily="18" charset="0"/>
                <a:cs typeface="Times New Roman" pitchFamily="18" charset="0"/>
              </a:rPr>
              <a:t>car elle détermine les données qui vous seront demandées </a:t>
            </a:r>
            <a:r>
              <a:rPr lang="fr-FR" dirty="0" smtClean="0">
                <a:latin typeface="Times New Roman" pitchFamily="18" charset="0"/>
                <a:cs typeface="Times New Roman" pitchFamily="18" charset="0"/>
              </a:rPr>
              <a:t>par la suite.</a:t>
            </a:r>
            <a:endParaRPr lang="fr-FR" dirty="0">
              <a:latin typeface="Times New Roman" pitchFamily="18" charset="0"/>
              <a:cs typeface="Times New Roman" pitchFamily="18" charset="0"/>
            </a:endParaRPr>
          </a:p>
        </p:txBody>
      </p:sp>
      <p:sp>
        <p:nvSpPr>
          <p:cNvPr id="6" name="Espace réservé du numéro de diapositive 5"/>
          <p:cNvSpPr>
            <a:spLocks noGrp="1"/>
          </p:cNvSpPr>
          <p:nvPr>
            <p:ph type="sldNum" sz="quarter" idx="11"/>
          </p:nvPr>
        </p:nvSpPr>
        <p:spPr/>
        <p:txBody>
          <a:bodyPr/>
          <a:lstStyle/>
          <a:p>
            <a:pPr>
              <a:defRPr/>
            </a:pPr>
            <a:fld id="{16C1823F-6E62-4B96-8F7F-3289F4F76312}" type="slidenum">
              <a:rPr lang="fr-BE" smtClean="0"/>
              <a:pPr>
                <a:defRPr/>
              </a:pPr>
              <a:t>6</a:t>
            </a:fld>
            <a:endParaRPr lang="fr-BE"/>
          </a:p>
        </p:txBody>
      </p:sp>
      <p:pic>
        <p:nvPicPr>
          <p:cNvPr id="19466" name="Picture 3"/>
          <p:cNvPicPr>
            <a:picLocks noChangeAspect="1" noChangeArrowheads="1"/>
          </p:cNvPicPr>
          <p:nvPr/>
        </p:nvPicPr>
        <p:blipFill>
          <a:blip r:embed="rId3" cstate="print"/>
          <a:srcRect/>
          <a:stretch>
            <a:fillRect/>
          </a:stretch>
        </p:blipFill>
        <p:spPr bwMode="auto">
          <a:xfrm>
            <a:off x="250825" y="5084763"/>
            <a:ext cx="1050925" cy="9366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1"/>
          </p:nvPr>
        </p:nvSpPr>
        <p:spPr/>
        <p:txBody>
          <a:bodyPr/>
          <a:lstStyle/>
          <a:p>
            <a:pPr>
              <a:defRPr/>
            </a:pPr>
            <a:fld id="{3223F50B-76BC-4E9B-89E8-A9B0371D7CA9}" type="slidenum">
              <a:rPr lang="fr-BE" smtClean="0"/>
              <a:pPr>
                <a:defRPr/>
              </a:pPr>
              <a:t>7</a:t>
            </a:fld>
            <a:endParaRPr lang="fr-BE"/>
          </a:p>
        </p:txBody>
      </p:sp>
      <p:sp>
        <p:nvSpPr>
          <p:cNvPr id="20482" name="ZoneTexte 12"/>
          <p:cNvSpPr txBox="1">
            <a:spLocks noChangeArrowheads="1"/>
          </p:cNvSpPr>
          <p:nvPr/>
        </p:nvSpPr>
        <p:spPr bwMode="auto">
          <a:xfrm>
            <a:off x="4067175" y="6021388"/>
            <a:ext cx="4392613" cy="307975"/>
          </a:xfrm>
          <a:prstGeom prst="rect">
            <a:avLst/>
          </a:prstGeom>
          <a:noFill/>
          <a:ln w="9525">
            <a:noFill/>
            <a:miter lim="800000"/>
            <a:headEnd/>
            <a:tailEnd/>
          </a:ln>
        </p:spPr>
        <p:txBody>
          <a:bodyPr>
            <a:spAutoFit/>
          </a:bodyPr>
          <a:lstStyle/>
          <a:p>
            <a:r>
              <a:rPr lang="fr-FR" sz="1400" b="1" i="1" dirty="0">
                <a:solidFill>
                  <a:schemeClr val="accent1"/>
                </a:solidFill>
                <a:latin typeface="Times New Roman" pitchFamily="18" charset="0"/>
                <a:cs typeface="Times New Roman" pitchFamily="18" charset="0"/>
              </a:rPr>
              <a:t>Cliquez ensuite sur la rubrique «Adresses et contact »</a:t>
            </a:r>
          </a:p>
        </p:txBody>
      </p:sp>
      <p:sp>
        <p:nvSpPr>
          <p:cNvPr id="6" name="Bouton d'action : Informations 5">
            <a:hlinkClick r:id="" action="ppaction://noaction" highlightClick="1"/>
          </p:cNvPr>
          <p:cNvSpPr/>
          <p:nvPr/>
        </p:nvSpPr>
        <p:spPr>
          <a:xfrm>
            <a:off x="3779912" y="6021288"/>
            <a:ext cx="288032" cy="360041"/>
          </a:xfrm>
          <a:prstGeom prst="actionButtonInformation">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fr-FR"/>
          </a:p>
        </p:txBody>
      </p:sp>
      <p:sp>
        <p:nvSpPr>
          <p:cNvPr id="20486" name="Rectangle 6"/>
          <p:cNvSpPr>
            <a:spLocks noChangeArrowheads="1"/>
          </p:cNvSpPr>
          <p:nvPr/>
        </p:nvSpPr>
        <p:spPr bwMode="auto">
          <a:xfrm>
            <a:off x="179388" y="3716338"/>
            <a:ext cx="8353425" cy="585787"/>
          </a:xfrm>
          <a:prstGeom prst="rect">
            <a:avLst/>
          </a:prstGeom>
          <a:noFill/>
          <a:ln w="9525">
            <a:noFill/>
            <a:miter lim="800000"/>
            <a:headEnd/>
            <a:tailEnd/>
          </a:ln>
        </p:spPr>
        <p:txBody>
          <a:bodyPr>
            <a:spAutoFit/>
          </a:bodyPr>
          <a:lstStyle/>
          <a:p>
            <a:r>
              <a:rPr lang="fr-FR" sz="1600" dirty="0">
                <a:latin typeface="Times New Roman" pitchFamily="18" charset="0"/>
                <a:cs typeface="Times New Roman" pitchFamily="18" charset="0"/>
              </a:rPr>
              <a:t>- s’il s’agit d’une </a:t>
            </a:r>
            <a:r>
              <a:rPr lang="fr-FR" sz="1600" b="1" i="1" dirty="0">
                <a:solidFill>
                  <a:schemeClr val="accent1"/>
                </a:solidFill>
                <a:latin typeface="Times New Roman" pitchFamily="18" charset="0"/>
                <a:cs typeface="Times New Roman" pitchFamily="18" charset="0"/>
              </a:rPr>
              <a:t>structure collective</a:t>
            </a:r>
            <a:r>
              <a:rPr lang="fr-FR" sz="1600" b="1" dirty="0">
                <a:latin typeface="Times New Roman" pitchFamily="18" charset="0"/>
                <a:cs typeface="Times New Roman" pitchFamily="18" charset="0"/>
              </a:rPr>
              <a:t> </a:t>
            </a:r>
            <a:r>
              <a:rPr lang="fr-FR" sz="1600" dirty="0">
                <a:latin typeface="Times New Roman" pitchFamily="18" charset="0"/>
                <a:cs typeface="Times New Roman" pitchFamily="18" charset="0"/>
              </a:rPr>
              <a:t>ou d’une </a:t>
            </a:r>
            <a:r>
              <a:rPr lang="fr-FR" sz="1600" b="1" i="1" dirty="0">
                <a:solidFill>
                  <a:schemeClr val="accent1"/>
                </a:solidFill>
                <a:latin typeface="Times New Roman" pitchFamily="18" charset="0"/>
                <a:cs typeface="Times New Roman" pitchFamily="18" charset="0"/>
              </a:rPr>
              <a:t>union de coopérative</a:t>
            </a:r>
            <a:r>
              <a:rPr lang="fr-FR" sz="1600" dirty="0">
                <a:latin typeface="Times New Roman" pitchFamily="18" charset="0"/>
                <a:cs typeface="Times New Roman" pitchFamily="18" charset="0"/>
              </a:rPr>
              <a:t>, vous  </a:t>
            </a:r>
            <a:r>
              <a:rPr lang="fr-FR" sz="1600" dirty="0" smtClean="0">
                <a:latin typeface="Times New Roman" pitchFamily="18" charset="0"/>
                <a:cs typeface="Times New Roman" pitchFamily="18" charset="0"/>
              </a:rPr>
              <a:t>devez préciser le </a:t>
            </a:r>
            <a:r>
              <a:rPr lang="fr-FR" sz="1600" dirty="0">
                <a:latin typeface="Times New Roman" pitchFamily="18" charset="0"/>
                <a:cs typeface="Times New Roman" pitchFamily="18" charset="0"/>
              </a:rPr>
              <a:t>numéro SIRET </a:t>
            </a:r>
            <a:r>
              <a:rPr lang="fr-FR" sz="1600" dirty="0" smtClean="0">
                <a:latin typeface="Times New Roman" pitchFamily="18" charset="0"/>
                <a:cs typeface="Times New Roman" pitchFamily="18" charset="0"/>
              </a:rPr>
              <a:t>des </a:t>
            </a:r>
            <a:r>
              <a:rPr lang="fr-FR" sz="1600" dirty="0">
                <a:latin typeface="Times New Roman" pitchFamily="18" charset="0"/>
                <a:cs typeface="Times New Roman" pitchFamily="18" charset="0"/>
              </a:rPr>
              <a:t>participants au </a:t>
            </a:r>
            <a:r>
              <a:rPr lang="fr-FR" sz="1600" dirty="0" smtClean="0">
                <a:latin typeface="Times New Roman" pitchFamily="18" charset="0"/>
                <a:cs typeface="Times New Roman" pitchFamily="18" charset="0"/>
              </a:rPr>
              <a:t>projet et les coopératives faisant l’objet de l’union. </a:t>
            </a:r>
            <a:endParaRPr lang="fr-FR" sz="1600" dirty="0">
              <a:latin typeface="Times New Roman" pitchFamily="18" charset="0"/>
              <a:cs typeface="Times New Roman" pitchFamily="18" charset="0"/>
            </a:endParaRPr>
          </a:p>
        </p:txBody>
      </p:sp>
      <p:pic>
        <p:nvPicPr>
          <p:cNvPr id="20487" name="Picture 2"/>
          <p:cNvPicPr>
            <a:picLocks noChangeAspect="1" noChangeArrowheads="1"/>
          </p:cNvPicPr>
          <p:nvPr/>
        </p:nvPicPr>
        <p:blipFill>
          <a:blip r:embed="rId2" cstate="print"/>
          <a:srcRect/>
          <a:stretch>
            <a:fillRect/>
          </a:stretch>
        </p:blipFill>
        <p:spPr bwMode="auto">
          <a:xfrm>
            <a:off x="1258888" y="4651375"/>
            <a:ext cx="6121400" cy="1154113"/>
          </a:xfrm>
          <a:prstGeom prst="rect">
            <a:avLst/>
          </a:prstGeom>
          <a:noFill/>
          <a:ln w="3175">
            <a:solidFill>
              <a:schemeClr val="tx1"/>
            </a:solidFill>
            <a:miter lim="800000"/>
            <a:headEnd/>
            <a:tailEnd/>
          </a:ln>
        </p:spPr>
      </p:pic>
      <p:sp>
        <p:nvSpPr>
          <p:cNvPr id="20488" name="ZoneTexte 7"/>
          <p:cNvSpPr txBox="1">
            <a:spLocks noChangeArrowheads="1"/>
          </p:cNvSpPr>
          <p:nvPr/>
        </p:nvSpPr>
        <p:spPr bwMode="auto">
          <a:xfrm>
            <a:off x="179388" y="333375"/>
            <a:ext cx="8496300" cy="3231654"/>
          </a:xfrm>
          <a:prstGeom prst="rect">
            <a:avLst/>
          </a:prstGeom>
          <a:noFill/>
          <a:ln w="9525">
            <a:noFill/>
            <a:miter lim="800000"/>
            <a:headEnd/>
            <a:tailEnd/>
          </a:ln>
        </p:spPr>
        <p:txBody>
          <a:bodyPr>
            <a:spAutoFit/>
          </a:bodyPr>
          <a:lstStyle/>
          <a:p>
            <a:pPr algn="just">
              <a:buFontTx/>
              <a:buBlip>
                <a:blip r:embed="rId3"/>
              </a:buBlip>
            </a:pPr>
            <a:r>
              <a:rPr lang="fr-FR" sz="1400" dirty="0">
                <a:latin typeface="Times New Roman" pitchFamily="18" charset="0"/>
                <a:cs typeface="Times New Roman" pitchFamily="18" charset="0"/>
              </a:rPr>
              <a:t> </a:t>
            </a:r>
            <a:r>
              <a:rPr lang="fr-FR" sz="1400" b="1" dirty="0">
                <a:latin typeface="Times New Roman" pitchFamily="18" charset="0"/>
                <a:cs typeface="Times New Roman" pitchFamily="18" charset="0"/>
              </a:rPr>
              <a:t>Type de structure : </a:t>
            </a:r>
          </a:p>
          <a:p>
            <a:pPr algn="just">
              <a:buFontTx/>
              <a:buBlip>
                <a:blip r:embed="rId3"/>
              </a:buBlip>
            </a:pPr>
            <a:endParaRPr lang="fr-FR" sz="1400" b="1" dirty="0">
              <a:latin typeface="Times New Roman" pitchFamily="18" charset="0"/>
              <a:cs typeface="Times New Roman" pitchFamily="18" charset="0"/>
            </a:endParaRPr>
          </a:p>
          <a:p>
            <a:pPr algn="just">
              <a:buFontTx/>
              <a:buChar char="-"/>
            </a:pPr>
            <a:r>
              <a:rPr lang="fr-FR" sz="1600" dirty="0" smtClean="0">
                <a:latin typeface="Times New Roman" pitchFamily="18" charset="0"/>
                <a:cs typeface="Times New Roman" pitchFamily="18" charset="0"/>
              </a:rPr>
              <a:t> s’il </a:t>
            </a:r>
            <a:r>
              <a:rPr lang="fr-FR" sz="1600" dirty="0">
                <a:latin typeface="Times New Roman" pitchFamily="18" charset="0"/>
                <a:cs typeface="Times New Roman" pitchFamily="18" charset="0"/>
              </a:rPr>
              <a:t>s’agit d’une </a:t>
            </a:r>
            <a:r>
              <a:rPr lang="fr-FR" sz="1600" b="1" i="1" dirty="0">
                <a:solidFill>
                  <a:schemeClr val="accent1"/>
                </a:solidFill>
                <a:latin typeface="Times New Roman" pitchFamily="18" charset="0"/>
                <a:cs typeface="Times New Roman" pitchFamily="18" charset="0"/>
              </a:rPr>
              <a:t>coopérative</a:t>
            </a:r>
            <a:r>
              <a:rPr lang="fr-FR" sz="1600" dirty="0">
                <a:latin typeface="Times New Roman" pitchFamily="18" charset="0"/>
                <a:cs typeface="Times New Roman" pitchFamily="18" charset="0"/>
              </a:rPr>
              <a:t>,  d’une </a:t>
            </a:r>
            <a:r>
              <a:rPr lang="fr-FR" sz="1600" b="1" i="1" dirty="0">
                <a:solidFill>
                  <a:schemeClr val="accent1"/>
                </a:solidFill>
                <a:latin typeface="Times New Roman" pitchFamily="18" charset="0"/>
                <a:cs typeface="Times New Roman" pitchFamily="18" charset="0"/>
              </a:rPr>
              <a:t>entreprise de négoce</a:t>
            </a:r>
            <a:r>
              <a:rPr lang="fr-FR" sz="1600" dirty="0">
                <a:latin typeface="Times New Roman" pitchFamily="18" charset="0"/>
                <a:cs typeface="Times New Roman" pitchFamily="18" charset="0"/>
              </a:rPr>
              <a:t>, ou si vous êtes </a:t>
            </a:r>
            <a:r>
              <a:rPr lang="fr-FR" sz="1600" b="1" i="1" dirty="0">
                <a:solidFill>
                  <a:schemeClr val="accent1"/>
                </a:solidFill>
                <a:latin typeface="Times New Roman" pitchFamily="18" charset="0"/>
                <a:cs typeface="Times New Roman" pitchFamily="18" charset="0"/>
              </a:rPr>
              <a:t>vigneron indépendant</a:t>
            </a:r>
            <a:r>
              <a:rPr lang="fr-FR" sz="1600" dirty="0">
                <a:latin typeface="Times New Roman" pitchFamily="18" charset="0"/>
                <a:cs typeface="Times New Roman" pitchFamily="18" charset="0"/>
              </a:rPr>
              <a:t>, une nouvelle ligne apparait  :</a:t>
            </a:r>
          </a:p>
          <a:p>
            <a:pPr algn="just"/>
            <a:r>
              <a:rPr lang="fr-FR" sz="1400" dirty="0">
                <a:latin typeface="Times New Roman" pitchFamily="18" charset="0"/>
                <a:cs typeface="Times New Roman" pitchFamily="18" charset="0"/>
              </a:rPr>
              <a:t/>
            </a:r>
            <a:br>
              <a:rPr lang="fr-FR" sz="1400" dirty="0">
                <a:latin typeface="Times New Roman" pitchFamily="18" charset="0"/>
                <a:cs typeface="Times New Roman" pitchFamily="18" charset="0"/>
              </a:rPr>
            </a:br>
            <a:endParaRPr lang="fr-FR" sz="1400" dirty="0">
              <a:latin typeface="Times New Roman" pitchFamily="18" charset="0"/>
              <a:cs typeface="Times New Roman" pitchFamily="18" charset="0"/>
            </a:endParaRPr>
          </a:p>
          <a:p>
            <a:pPr algn="just"/>
            <a:r>
              <a:rPr lang="fr-FR" sz="1600" dirty="0">
                <a:latin typeface="Times New Roman" pitchFamily="18" charset="0"/>
                <a:cs typeface="Times New Roman" pitchFamily="18" charset="0"/>
              </a:rPr>
              <a:t>Si vous répondez positivement, vous devez  </a:t>
            </a:r>
            <a:r>
              <a:rPr lang="fr-FR" sz="1600" dirty="0" smtClean="0">
                <a:latin typeface="Times New Roman" pitchFamily="18" charset="0"/>
                <a:cs typeface="Times New Roman" pitchFamily="18" charset="0"/>
              </a:rPr>
              <a:t>préciser le </a:t>
            </a:r>
            <a:r>
              <a:rPr lang="fr-FR" sz="1600" dirty="0">
                <a:latin typeface="Times New Roman" pitchFamily="18" charset="0"/>
                <a:cs typeface="Times New Roman" pitchFamily="18" charset="0"/>
              </a:rPr>
              <a:t>numéro SIRET des structures auxquelles vous adhérez. </a:t>
            </a:r>
          </a:p>
          <a:p>
            <a:pPr algn="just">
              <a:buFontTx/>
              <a:buChar char="-"/>
            </a:pPr>
            <a:endParaRPr lang="fr-FR" sz="1400" dirty="0">
              <a:latin typeface="Times New Roman" pitchFamily="18" charset="0"/>
              <a:cs typeface="Times New Roman" pitchFamily="18" charset="0"/>
            </a:endParaRPr>
          </a:p>
          <a:p>
            <a:pPr algn="just">
              <a:buFontTx/>
              <a:buChar char="-"/>
            </a:pPr>
            <a:endParaRPr lang="fr-FR" sz="1400" dirty="0">
              <a:latin typeface="Times New Roman" pitchFamily="18" charset="0"/>
              <a:cs typeface="Times New Roman" pitchFamily="18" charset="0"/>
            </a:endParaRPr>
          </a:p>
          <a:p>
            <a:pPr algn="just">
              <a:buFontTx/>
              <a:buChar char="-"/>
            </a:pPr>
            <a:endParaRPr lang="fr-FR" sz="1400" dirty="0">
              <a:latin typeface="Times New Roman" pitchFamily="18" charset="0"/>
              <a:cs typeface="Times New Roman" pitchFamily="18" charset="0"/>
            </a:endParaRPr>
          </a:p>
          <a:p>
            <a:pPr algn="just">
              <a:buFontTx/>
              <a:buChar char="-"/>
            </a:pPr>
            <a:endParaRPr lang="fr-FR" sz="1400" dirty="0">
              <a:latin typeface="Times New Roman" pitchFamily="18" charset="0"/>
              <a:cs typeface="Times New Roman" pitchFamily="18" charset="0"/>
            </a:endParaRPr>
          </a:p>
          <a:p>
            <a:pPr algn="just">
              <a:buFontTx/>
              <a:buChar char="-"/>
            </a:pPr>
            <a:endParaRPr lang="fr-FR" sz="1400" dirty="0">
              <a:latin typeface="Times New Roman" pitchFamily="18" charset="0"/>
              <a:cs typeface="Times New Roman" pitchFamily="18" charset="0"/>
            </a:endParaRPr>
          </a:p>
          <a:p>
            <a:pPr algn="just">
              <a:buFontTx/>
              <a:buChar char="-"/>
            </a:pPr>
            <a:endParaRPr lang="fr-FR" sz="1400" dirty="0">
              <a:latin typeface="Times New Roman" pitchFamily="18" charset="0"/>
              <a:cs typeface="Times New Roman" pitchFamily="18" charset="0"/>
            </a:endParaRPr>
          </a:p>
        </p:txBody>
      </p:sp>
      <p:pic>
        <p:nvPicPr>
          <p:cNvPr id="20489" name="Picture 2"/>
          <p:cNvPicPr>
            <a:picLocks noChangeAspect="1" noChangeArrowheads="1"/>
          </p:cNvPicPr>
          <p:nvPr/>
        </p:nvPicPr>
        <p:blipFill>
          <a:blip r:embed="rId4" cstate="print"/>
          <a:srcRect/>
          <a:stretch>
            <a:fillRect/>
          </a:stretch>
        </p:blipFill>
        <p:spPr bwMode="auto">
          <a:xfrm>
            <a:off x="2843213" y="1125538"/>
            <a:ext cx="5545137" cy="292100"/>
          </a:xfrm>
          <a:prstGeom prst="rect">
            <a:avLst/>
          </a:prstGeom>
          <a:noFill/>
          <a:ln w="3175">
            <a:solidFill>
              <a:schemeClr val="tx1"/>
            </a:solidFill>
            <a:miter lim="800000"/>
            <a:headEnd/>
            <a:tailEnd/>
          </a:ln>
        </p:spPr>
      </p:pic>
      <p:pic>
        <p:nvPicPr>
          <p:cNvPr id="20490" name="Picture 3"/>
          <p:cNvPicPr>
            <a:picLocks noChangeAspect="1" noChangeArrowheads="1"/>
          </p:cNvPicPr>
          <p:nvPr/>
        </p:nvPicPr>
        <p:blipFill>
          <a:blip r:embed="rId5" cstate="print"/>
          <a:srcRect/>
          <a:stretch>
            <a:fillRect/>
          </a:stretch>
        </p:blipFill>
        <p:spPr bwMode="auto">
          <a:xfrm>
            <a:off x="1331913" y="2276475"/>
            <a:ext cx="6176962" cy="1152525"/>
          </a:xfrm>
          <a:prstGeom prst="rect">
            <a:avLst/>
          </a:prstGeom>
          <a:noFill/>
          <a:ln w="3175">
            <a:solidFill>
              <a:schemeClr val="tx1"/>
            </a:solid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5" name="Picture 3" descr="C:\Users\philippine.gouwie\Desktop\Capture.PNG"/>
          <p:cNvPicPr>
            <a:picLocks noChangeAspect="1" noChangeArrowheads="1"/>
          </p:cNvPicPr>
          <p:nvPr/>
        </p:nvPicPr>
        <p:blipFill>
          <a:blip r:embed="rId2" cstate="print"/>
          <a:srcRect/>
          <a:stretch>
            <a:fillRect/>
          </a:stretch>
        </p:blipFill>
        <p:spPr bwMode="auto">
          <a:xfrm>
            <a:off x="1042988" y="836613"/>
            <a:ext cx="6985000" cy="3024187"/>
          </a:xfrm>
          <a:prstGeom prst="rect">
            <a:avLst/>
          </a:prstGeom>
          <a:noFill/>
          <a:ln w="9525">
            <a:noFill/>
            <a:miter lim="800000"/>
            <a:headEnd/>
            <a:tailEnd/>
          </a:ln>
        </p:spPr>
      </p:pic>
      <p:sp>
        <p:nvSpPr>
          <p:cNvPr id="21506" name="ZoneTexte 6"/>
          <p:cNvSpPr txBox="1">
            <a:spLocks noChangeArrowheads="1"/>
          </p:cNvSpPr>
          <p:nvPr/>
        </p:nvSpPr>
        <p:spPr bwMode="auto">
          <a:xfrm>
            <a:off x="684213" y="4437063"/>
            <a:ext cx="7704137" cy="584775"/>
          </a:xfrm>
          <a:prstGeom prst="rect">
            <a:avLst/>
          </a:prstGeom>
          <a:noFill/>
          <a:ln w="9525">
            <a:noFill/>
            <a:miter lim="800000"/>
            <a:headEnd/>
            <a:tailEnd/>
          </a:ln>
        </p:spPr>
        <p:txBody>
          <a:bodyPr>
            <a:spAutoFit/>
          </a:bodyPr>
          <a:lstStyle/>
          <a:p>
            <a:pPr algn="just">
              <a:buFontTx/>
              <a:buBlip>
                <a:blip r:embed="rId3"/>
              </a:buBlip>
            </a:pPr>
            <a:r>
              <a:rPr lang="fr-FR" sz="1600" dirty="0">
                <a:latin typeface="Times New Roman" pitchFamily="18" charset="0"/>
                <a:cs typeface="Times New Roman" pitchFamily="18" charset="0"/>
              </a:rPr>
              <a:t> </a:t>
            </a:r>
            <a:r>
              <a:rPr lang="fr-FR" sz="1600" dirty="0" smtClean="0">
                <a:latin typeface="Times New Roman" pitchFamily="18" charset="0"/>
                <a:cs typeface="Times New Roman" pitchFamily="18" charset="0"/>
              </a:rPr>
              <a:t>Modifiez votre </a:t>
            </a:r>
            <a:r>
              <a:rPr lang="fr-FR" sz="1600" dirty="0">
                <a:latin typeface="Times New Roman" pitchFamily="18" charset="0"/>
                <a:cs typeface="Times New Roman" pitchFamily="18" charset="0"/>
              </a:rPr>
              <a:t>adresse de correspondance si elle est différente de </a:t>
            </a:r>
            <a:r>
              <a:rPr lang="fr-FR" sz="1600" dirty="0" smtClean="0">
                <a:latin typeface="Times New Roman" pitchFamily="18" charset="0"/>
                <a:cs typeface="Times New Roman" pitchFamily="18" charset="0"/>
              </a:rPr>
              <a:t>l’adresse indiquée </a:t>
            </a:r>
            <a:r>
              <a:rPr lang="fr-FR" sz="1600" dirty="0">
                <a:latin typeface="Times New Roman" pitchFamily="18" charset="0"/>
                <a:cs typeface="Times New Roman" pitchFamily="18" charset="0"/>
              </a:rPr>
              <a:t>précédemment,  et </a:t>
            </a:r>
            <a:r>
              <a:rPr lang="fr-FR" sz="1600" dirty="0" smtClean="0">
                <a:latin typeface="Times New Roman" pitchFamily="18" charset="0"/>
                <a:cs typeface="Times New Roman" pitchFamily="18" charset="0"/>
              </a:rPr>
              <a:t>précisez les </a:t>
            </a:r>
            <a:r>
              <a:rPr lang="fr-FR" sz="1600" dirty="0">
                <a:latin typeface="Times New Roman" pitchFamily="18" charset="0"/>
                <a:cs typeface="Times New Roman" pitchFamily="18" charset="0"/>
              </a:rPr>
              <a:t>coordonnées de la personne à contacter. </a:t>
            </a:r>
          </a:p>
        </p:txBody>
      </p:sp>
      <p:sp>
        <p:nvSpPr>
          <p:cNvPr id="21507" name="ZoneTexte 8"/>
          <p:cNvSpPr txBox="1">
            <a:spLocks noChangeArrowheads="1"/>
          </p:cNvSpPr>
          <p:nvPr/>
        </p:nvSpPr>
        <p:spPr bwMode="auto">
          <a:xfrm>
            <a:off x="3348038" y="5732463"/>
            <a:ext cx="4824412" cy="738664"/>
          </a:xfrm>
          <a:prstGeom prst="rect">
            <a:avLst/>
          </a:prstGeom>
          <a:noFill/>
          <a:ln w="9525">
            <a:noFill/>
            <a:miter lim="800000"/>
            <a:headEnd/>
            <a:tailEnd/>
          </a:ln>
        </p:spPr>
        <p:txBody>
          <a:bodyPr>
            <a:spAutoFit/>
          </a:bodyPr>
          <a:lstStyle/>
          <a:p>
            <a:r>
              <a:rPr lang="fr-FR" sz="1400" b="1" i="1" dirty="0">
                <a:solidFill>
                  <a:schemeClr val="accent1"/>
                </a:solidFill>
                <a:latin typeface="Times New Roman" pitchFamily="18" charset="0"/>
                <a:cs typeface="Times New Roman" pitchFamily="18" charset="0"/>
              </a:rPr>
              <a:t>En cliquant sur « suivant » vos données sont automatiquement enregistrées et vous pouvez </a:t>
            </a:r>
            <a:r>
              <a:rPr lang="fr-FR" sz="1400" b="1" i="1" dirty="0" smtClean="0">
                <a:solidFill>
                  <a:schemeClr val="accent1"/>
                </a:solidFill>
                <a:latin typeface="Times New Roman" pitchFamily="18" charset="0"/>
                <a:cs typeface="Times New Roman" pitchFamily="18" charset="0"/>
              </a:rPr>
              <a:t>passer </a:t>
            </a:r>
            <a:r>
              <a:rPr lang="fr-FR" sz="1400" b="1" i="1" dirty="0">
                <a:solidFill>
                  <a:schemeClr val="accent1"/>
                </a:solidFill>
                <a:latin typeface="Times New Roman" pitchFamily="18" charset="0"/>
                <a:cs typeface="Times New Roman" pitchFamily="18" charset="0"/>
              </a:rPr>
              <a:t>à l’étape suivante.</a:t>
            </a:r>
          </a:p>
          <a:p>
            <a:endParaRPr lang="fr-FR" sz="1400" i="1" dirty="0">
              <a:latin typeface="Century Schoolbook"/>
            </a:endParaRPr>
          </a:p>
        </p:txBody>
      </p:sp>
      <p:sp>
        <p:nvSpPr>
          <p:cNvPr id="8" name="Espace réservé du numéro de diapositive 7"/>
          <p:cNvSpPr>
            <a:spLocks noGrp="1"/>
          </p:cNvSpPr>
          <p:nvPr>
            <p:ph type="sldNum" sz="quarter" idx="11"/>
          </p:nvPr>
        </p:nvSpPr>
        <p:spPr/>
        <p:txBody>
          <a:bodyPr/>
          <a:lstStyle/>
          <a:p>
            <a:pPr>
              <a:defRPr/>
            </a:pPr>
            <a:fld id="{FD935F90-4F9B-4946-89A7-669A67D4EE1E}" type="slidenum">
              <a:rPr lang="fr-BE" smtClean="0"/>
              <a:pPr>
                <a:defRPr/>
              </a:pPr>
              <a:t>8</a:t>
            </a:fld>
            <a:endParaRPr lang="fr-BE"/>
          </a:p>
        </p:txBody>
      </p:sp>
      <p:sp>
        <p:nvSpPr>
          <p:cNvPr id="9" name="Bouton d'action : Informations 8">
            <a:hlinkClick r:id="" action="ppaction://noaction" highlightClick="1"/>
          </p:cNvPr>
          <p:cNvSpPr/>
          <p:nvPr/>
        </p:nvSpPr>
        <p:spPr>
          <a:xfrm>
            <a:off x="2915816" y="5805264"/>
            <a:ext cx="333307" cy="395861"/>
          </a:xfrm>
          <a:prstGeom prst="actionButtonInformation">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fr-F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1"/>
          </p:nvPr>
        </p:nvSpPr>
        <p:spPr/>
        <p:txBody>
          <a:bodyPr/>
          <a:lstStyle/>
          <a:p>
            <a:pPr>
              <a:defRPr/>
            </a:pPr>
            <a:fld id="{75C5034A-3905-4A7B-9CA5-D888CC9492F5}" type="slidenum">
              <a:rPr lang="fr-BE" smtClean="0"/>
              <a:pPr>
                <a:defRPr/>
              </a:pPr>
              <a:t>9</a:t>
            </a:fld>
            <a:endParaRPr lang="fr-BE"/>
          </a:p>
        </p:txBody>
      </p:sp>
      <p:graphicFrame>
        <p:nvGraphicFramePr>
          <p:cNvPr id="5" name="Tableau 4"/>
          <p:cNvGraphicFramePr>
            <a:graphicFrameLocks noGrp="1"/>
          </p:cNvGraphicFramePr>
          <p:nvPr/>
        </p:nvGraphicFramePr>
        <p:xfrm>
          <a:off x="1042988" y="404813"/>
          <a:ext cx="7680176" cy="432048"/>
        </p:xfrm>
        <a:graphic>
          <a:graphicData uri="http://schemas.openxmlformats.org/drawingml/2006/table">
            <a:tbl>
              <a:tblPr firstRow="1" bandRow="1">
                <a:tableStyleId>{5C22544A-7EE6-4342-B048-85BDC9FD1C3A}</a:tableStyleId>
              </a:tblPr>
              <a:tblGrid>
                <a:gridCol w="7680176"/>
              </a:tblGrid>
              <a:tr h="43204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Phase</a:t>
                      </a:r>
                      <a:r>
                        <a:rPr lang="fr-FR" baseline="0" dirty="0" smtClean="0"/>
                        <a:t> 2 : Activité</a:t>
                      </a:r>
                      <a:endParaRPr lang="fr-FR" dirty="0"/>
                    </a:p>
                  </a:txBody>
                  <a:tcPr/>
                </a:tc>
              </a:tr>
            </a:tbl>
          </a:graphicData>
        </a:graphic>
      </p:graphicFrame>
      <p:sp>
        <p:nvSpPr>
          <p:cNvPr id="6" name="ZoneTexte 5"/>
          <p:cNvSpPr txBox="1"/>
          <p:nvPr/>
        </p:nvSpPr>
        <p:spPr>
          <a:xfrm>
            <a:off x="199821" y="859928"/>
            <a:ext cx="5760640" cy="461665"/>
          </a:xfrm>
          <a:prstGeom prst="rect">
            <a:avLst/>
          </a:prstGeom>
          <a:noFill/>
        </p:spPr>
        <p:txBody>
          <a:bodyPr>
            <a:spAutoFit/>
          </a:bodyPr>
          <a:lstStyle/>
          <a:p>
            <a:pPr eaLnBrk="0" hangingPunct="0">
              <a:defRPr/>
            </a:pPr>
            <a:r>
              <a:rPr lang="fr-FR" sz="2400" b="1" cap="small" dirty="0">
                <a:solidFill>
                  <a:schemeClr val="accent1"/>
                </a:solidFill>
                <a:latin typeface="+mn-lt"/>
                <a:cs typeface="+mn-cs"/>
              </a:rPr>
              <a:t>1. Production</a:t>
            </a:r>
          </a:p>
        </p:txBody>
      </p:sp>
      <p:pic>
        <p:nvPicPr>
          <p:cNvPr id="22537" name="Picture 2"/>
          <p:cNvPicPr>
            <a:picLocks noChangeAspect="1" noChangeArrowheads="1"/>
          </p:cNvPicPr>
          <p:nvPr/>
        </p:nvPicPr>
        <p:blipFill>
          <a:blip r:embed="rId3" cstate="print"/>
          <a:srcRect/>
          <a:stretch>
            <a:fillRect/>
          </a:stretch>
        </p:blipFill>
        <p:spPr bwMode="auto">
          <a:xfrm>
            <a:off x="179388" y="1484313"/>
            <a:ext cx="6216650" cy="3844925"/>
          </a:xfrm>
          <a:prstGeom prst="rect">
            <a:avLst/>
          </a:prstGeom>
          <a:noFill/>
          <a:ln w="9525">
            <a:noFill/>
            <a:miter lim="800000"/>
            <a:headEnd/>
            <a:tailEnd/>
          </a:ln>
        </p:spPr>
      </p:pic>
      <p:sp>
        <p:nvSpPr>
          <p:cNvPr id="22538" name="ZoneTexte 4"/>
          <p:cNvSpPr txBox="1">
            <a:spLocks noChangeArrowheads="1"/>
          </p:cNvSpPr>
          <p:nvPr/>
        </p:nvSpPr>
        <p:spPr bwMode="auto">
          <a:xfrm>
            <a:off x="6659563" y="1557338"/>
            <a:ext cx="2089150" cy="2554287"/>
          </a:xfrm>
          <a:prstGeom prst="rect">
            <a:avLst/>
          </a:prstGeom>
          <a:noFill/>
          <a:ln w="9525">
            <a:noFill/>
            <a:miter lim="800000"/>
            <a:headEnd/>
            <a:tailEnd/>
          </a:ln>
        </p:spPr>
        <p:txBody>
          <a:bodyPr>
            <a:spAutoFit/>
          </a:bodyPr>
          <a:lstStyle/>
          <a:p>
            <a:pPr algn="just">
              <a:buFontTx/>
              <a:buBlip>
                <a:blip r:embed="rId4"/>
              </a:buBlip>
            </a:pPr>
            <a:r>
              <a:rPr lang="fr-FR" sz="1600" dirty="0">
                <a:latin typeface="Times New Roman" pitchFamily="18" charset="0"/>
                <a:cs typeface="Times New Roman" pitchFamily="18" charset="0"/>
              </a:rPr>
              <a:t> La ventilation des volumes vinifiés doit être égale au total des volumes vinifiés.</a:t>
            </a:r>
          </a:p>
          <a:p>
            <a:pPr algn="just"/>
            <a:endParaRPr lang="fr-FR" sz="1600" dirty="0">
              <a:latin typeface="Times New Roman" pitchFamily="18" charset="0"/>
              <a:cs typeface="Times New Roman" pitchFamily="18" charset="0"/>
            </a:endParaRPr>
          </a:p>
          <a:p>
            <a:pPr algn="just">
              <a:buFontTx/>
              <a:buBlip>
                <a:blip r:embed="rId4"/>
              </a:buBlip>
            </a:pPr>
            <a:r>
              <a:rPr lang="fr-FR" sz="1600" dirty="0">
                <a:latin typeface="Times New Roman" pitchFamily="18" charset="0"/>
                <a:cs typeface="Times New Roman" pitchFamily="18" charset="0"/>
              </a:rPr>
              <a:t> Cet écran ne concerne pas les interprofessions </a:t>
            </a:r>
            <a:r>
              <a:rPr lang="fr-FR" sz="1600" b="1" dirty="0" smtClean="0">
                <a:latin typeface="Times New Roman" pitchFamily="18" charset="0"/>
                <a:cs typeface="Times New Roman" pitchFamily="18" charset="0"/>
              </a:rPr>
              <a:t>ni</a:t>
            </a:r>
            <a:r>
              <a:rPr lang="fr-FR" sz="1600" dirty="0" smtClean="0">
                <a:latin typeface="Times New Roman" pitchFamily="18" charset="0"/>
                <a:cs typeface="Times New Roman" pitchFamily="18" charset="0"/>
              </a:rPr>
              <a:t> </a:t>
            </a:r>
            <a:r>
              <a:rPr lang="fr-FR" sz="1600" dirty="0">
                <a:latin typeface="Times New Roman" pitchFamily="18" charset="0"/>
                <a:cs typeface="Times New Roman" pitchFamily="18" charset="0"/>
              </a:rPr>
              <a:t>les structures collectives. </a:t>
            </a:r>
          </a:p>
          <a:p>
            <a:pPr>
              <a:buFontTx/>
              <a:buBlip>
                <a:blip r:embed="rId4"/>
              </a:buBlip>
            </a:pPr>
            <a:endParaRPr lang="fr-FR" sz="1600" dirty="0">
              <a:latin typeface="Times New Roman" pitchFamily="18" charset="0"/>
              <a:cs typeface="Times New Roman" pitchFamily="18" charset="0"/>
            </a:endParaRPr>
          </a:p>
        </p:txBody>
      </p:sp>
      <p:cxnSp>
        <p:nvCxnSpPr>
          <p:cNvPr id="9" name="Connecteur droit avec flèche 8"/>
          <p:cNvCxnSpPr/>
          <p:nvPr/>
        </p:nvCxnSpPr>
        <p:spPr>
          <a:xfrm flipH="1">
            <a:off x="2771775" y="2060575"/>
            <a:ext cx="3959225" cy="1223963"/>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12" name="Connecteur droit avec flèche 11"/>
          <p:cNvCxnSpPr/>
          <p:nvPr/>
        </p:nvCxnSpPr>
        <p:spPr>
          <a:xfrm flipH="1">
            <a:off x="2771775" y="2636838"/>
            <a:ext cx="3816350" cy="431800"/>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22541" name="ZoneTexte 12"/>
          <p:cNvSpPr txBox="1">
            <a:spLocks noChangeArrowheads="1"/>
          </p:cNvSpPr>
          <p:nvPr/>
        </p:nvSpPr>
        <p:spPr bwMode="auto">
          <a:xfrm>
            <a:off x="3348038" y="6092825"/>
            <a:ext cx="5040312" cy="307975"/>
          </a:xfrm>
          <a:prstGeom prst="rect">
            <a:avLst/>
          </a:prstGeom>
          <a:noFill/>
          <a:ln w="9525">
            <a:noFill/>
            <a:miter lim="800000"/>
            <a:headEnd/>
            <a:tailEnd/>
          </a:ln>
        </p:spPr>
        <p:txBody>
          <a:bodyPr>
            <a:spAutoFit/>
          </a:bodyPr>
          <a:lstStyle/>
          <a:p>
            <a:r>
              <a:rPr lang="fr-FR" sz="1400" b="1" i="1">
                <a:solidFill>
                  <a:schemeClr val="accent1"/>
                </a:solidFill>
                <a:latin typeface="Times New Roman" pitchFamily="18" charset="0"/>
                <a:cs typeface="Times New Roman" pitchFamily="18" charset="0"/>
              </a:rPr>
              <a:t>Cliquez ensuite sur la rubrique « Négoce et commercialisation »</a:t>
            </a:r>
          </a:p>
        </p:txBody>
      </p:sp>
      <p:pic>
        <p:nvPicPr>
          <p:cNvPr id="22542" name="Picture 3"/>
          <p:cNvPicPr>
            <a:picLocks noChangeAspect="1" noChangeArrowheads="1"/>
          </p:cNvPicPr>
          <p:nvPr/>
        </p:nvPicPr>
        <p:blipFill>
          <a:blip r:embed="rId5" cstate="print"/>
          <a:srcRect/>
          <a:stretch>
            <a:fillRect/>
          </a:stretch>
        </p:blipFill>
        <p:spPr bwMode="auto">
          <a:xfrm>
            <a:off x="323850" y="5373688"/>
            <a:ext cx="647700" cy="576262"/>
          </a:xfrm>
          <a:prstGeom prst="rect">
            <a:avLst/>
          </a:prstGeom>
          <a:noFill/>
          <a:ln w="9525">
            <a:noFill/>
            <a:miter lim="800000"/>
            <a:headEnd/>
            <a:tailEnd/>
          </a:ln>
        </p:spPr>
      </p:pic>
      <p:sp>
        <p:nvSpPr>
          <p:cNvPr id="22543" name="Rectangle 16"/>
          <p:cNvSpPr>
            <a:spLocks noChangeArrowheads="1"/>
          </p:cNvSpPr>
          <p:nvPr/>
        </p:nvSpPr>
        <p:spPr bwMode="auto">
          <a:xfrm>
            <a:off x="971550" y="5589588"/>
            <a:ext cx="7416800" cy="338554"/>
          </a:xfrm>
          <a:prstGeom prst="rect">
            <a:avLst/>
          </a:prstGeom>
          <a:noFill/>
          <a:ln w="9525">
            <a:noFill/>
            <a:miter lim="800000"/>
            <a:headEnd/>
            <a:tailEnd/>
          </a:ln>
        </p:spPr>
        <p:txBody>
          <a:bodyPr>
            <a:spAutoFit/>
          </a:bodyPr>
          <a:lstStyle/>
          <a:p>
            <a:pPr algn="just"/>
            <a:r>
              <a:rPr lang="fr-FR" sz="1600" dirty="0">
                <a:latin typeface="Times New Roman" pitchFamily="18" charset="0"/>
                <a:cs typeface="Times New Roman" pitchFamily="18" charset="0"/>
              </a:rPr>
              <a:t>Toutes les cases doivent être complétées. Reporter le chiffre </a:t>
            </a:r>
            <a:r>
              <a:rPr lang="fr-FR" sz="1600" dirty="0" smtClean="0">
                <a:latin typeface="Times New Roman" pitchFamily="18" charset="0"/>
                <a:cs typeface="Times New Roman" pitchFamily="18" charset="0"/>
              </a:rPr>
              <a:t>0 si aucune donnée.</a:t>
            </a:r>
            <a:endParaRPr lang="fr-FR" sz="16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Personnalisé 1">
      <a:dk1>
        <a:sysClr val="windowText" lastClr="000000"/>
      </a:dk1>
      <a:lt1>
        <a:sysClr val="window" lastClr="FFFFFF"/>
      </a:lt1>
      <a:dk2>
        <a:srgbClr val="424456"/>
      </a:dk2>
      <a:lt2>
        <a:srgbClr val="DEDEDE"/>
      </a:lt2>
      <a:accent1>
        <a:srgbClr val="583CBE"/>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Personnalisé 1">
    <a:dk1>
      <a:sysClr val="windowText" lastClr="000000"/>
    </a:dk1>
    <a:lt1>
      <a:sysClr val="window" lastClr="FFFFFF"/>
    </a:lt1>
    <a:dk2>
      <a:srgbClr val="424456"/>
    </a:dk2>
    <a:lt2>
      <a:srgbClr val="DEDEDE"/>
    </a:lt2>
    <a:accent1>
      <a:srgbClr val="583CBE"/>
    </a:accent1>
    <a:accent2>
      <a:srgbClr val="438086"/>
    </a:accent2>
    <a:accent3>
      <a:srgbClr val="A04DA3"/>
    </a:accent3>
    <a:accent4>
      <a:srgbClr val="C4652D"/>
    </a:accent4>
    <a:accent5>
      <a:srgbClr val="8B5D3D"/>
    </a:accent5>
    <a:accent6>
      <a:srgbClr val="5C92B5"/>
    </a:accent6>
    <a:hlink>
      <a:srgbClr val="67AFBD"/>
    </a:hlink>
    <a:folHlink>
      <a:srgbClr val="C2A874"/>
    </a:folHlink>
  </a:clrScheme>
</a:themeOverride>
</file>

<file path=docProps/app.xml><?xml version="1.0" encoding="utf-8"?>
<Properties xmlns="http://schemas.openxmlformats.org/officeDocument/2006/extended-properties" xmlns:vt="http://schemas.openxmlformats.org/officeDocument/2006/docPropsVTypes">
  <Template>Ion Boardroom</Template>
  <TotalTime>4060</TotalTime>
  <Words>2743</Words>
  <Application>Microsoft Office PowerPoint</Application>
  <PresentationFormat>Affichage à l'écran (4:3)</PresentationFormat>
  <Paragraphs>330</Paragraphs>
  <Slides>35</Slides>
  <Notes>2</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35</vt:i4>
      </vt:variant>
    </vt:vector>
  </HeadingPairs>
  <TitlesOfParts>
    <vt:vector size="42" baseType="lpstr">
      <vt:lpstr>Arial</vt:lpstr>
      <vt:lpstr>Calibri</vt:lpstr>
      <vt:lpstr>Century Schoolbook</vt:lpstr>
      <vt:lpstr>Times New Roman</vt:lpstr>
      <vt:lpstr>Wingdings</vt:lpstr>
      <vt:lpstr>Wingdings 2</vt:lpstr>
      <vt:lpstr>Oriel</vt:lpstr>
      <vt:lpstr>Présentation PowerPoint</vt:lpstr>
      <vt:lpstr>Présentation PowerPoint</vt:lpstr>
      <vt:lpstr>Plan du Guide de l’utilisateur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GOUWIE Philippine</dc:creator>
  <cp:lastModifiedBy>MASSON Lucilia</cp:lastModifiedBy>
  <cp:revision>637</cp:revision>
  <cp:lastPrinted>2018-09-21T16:29:26Z</cp:lastPrinted>
  <dcterms:created xsi:type="dcterms:W3CDTF">2016-07-27T08:55:46Z</dcterms:created>
  <dcterms:modified xsi:type="dcterms:W3CDTF">2018-09-27T16:24:42Z</dcterms:modified>
</cp:coreProperties>
</file>