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7" r:id="rId2"/>
    <p:sldId id="308" r:id="rId3"/>
    <p:sldId id="353" r:id="rId4"/>
    <p:sldId id="413" r:id="rId5"/>
    <p:sldId id="395" r:id="rId6"/>
    <p:sldId id="404" r:id="rId7"/>
    <p:sldId id="403" r:id="rId8"/>
    <p:sldId id="418" r:id="rId9"/>
    <p:sldId id="419" r:id="rId10"/>
    <p:sldId id="293" r:id="rId11"/>
    <p:sldId id="406" r:id="rId12"/>
    <p:sldId id="402" r:id="rId13"/>
    <p:sldId id="407" r:id="rId14"/>
    <p:sldId id="384" r:id="rId15"/>
    <p:sldId id="408" r:id="rId16"/>
    <p:sldId id="385" r:id="rId17"/>
    <p:sldId id="398" r:id="rId18"/>
    <p:sldId id="417" r:id="rId19"/>
    <p:sldId id="386" r:id="rId20"/>
    <p:sldId id="401" r:id="rId21"/>
    <p:sldId id="416" r:id="rId22"/>
    <p:sldId id="410" r:id="rId23"/>
    <p:sldId id="396" r:id="rId24"/>
    <p:sldId id="414" r:id="rId25"/>
    <p:sldId id="415" r:id="rId26"/>
    <p:sldId id="412" r:id="rId27"/>
  </p:sldIdLst>
  <p:sldSz cx="9144000" cy="6858000" type="screen4x3"/>
  <p:notesSz cx="6858000" cy="9144000"/>
  <p:custDataLst>
    <p:tags r:id="rId30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C175719-E80A-45E8-AC64-0C1AD7D27A8E}">
          <p14:sldIdLst>
            <p14:sldId id="257"/>
            <p14:sldId id="308"/>
            <p14:sldId id="353"/>
          </p14:sldIdLst>
        </p14:section>
        <p14:section name="Section sans titre" id="{9ED64B4E-325E-4F54-8BA3-964C44EEFC77}">
          <p14:sldIdLst>
            <p14:sldId id="413"/>
            <p14:sldId id="395"/>
            <p14:sldId id="404"/>
            <p14:sldId id="403"/>
            <p14:sldId id="418"/>
            <p14:sldId id="419"/>
            <p14:sldId id="293"/>
            <p14:sldId id="406"/>
            <p14:sldId id="402"/>
            <p14:sldId id="407"/>
            <p14:sldId id="384"/>
            <p14:sldId id="408"/>
            <p14:sldId id="385"/>
            <p14:sldId id="398"/>
            <p14:sldId id="417"/>
            <p14:sldId id="386"/>
            <p14:sldId id="401"/>
            <p14:sldId id="416"/>
            <p14:sldId id="410"/>
            <p14:sldId id="396"/>
            <p14:sldId id="414"/>
            <p14:sldId id="415"/>
            <p14:sldId id="41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FRAISSE Bernard" initials="Bd" lastIdx="5" clrIdx="0">
    <p:extLst>
      <p:ext uri="{19B8F6BF-5375-455C-9EA6-DF929625EA0E}">
        <p15:presenceInfo xmlns:p15="http://schemas.microsoft.com/office/powerpoint/2012/main" userId="DUFRAISSE Bernard" providerId="None"/>
      </p:ext>
    </p:extLst>
  </p:cmAuthor>
  <p:cmAuthor id="2" name="Manuella HIAG" initials="MH" lastIdx="5" clrIdx="1">
    <p:extLst>
      <p:ext uri="{19B8F6BF-5375-455C-9EA6-DF929625EA0E}">
        <p15:presenceInfo xmlns:p15="http://schemas.microsoft.com/office/powerpoint/2012/main" userId="S-1-5-21-1844237615-1957994488-725345543-241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22A"/>
    <a:srgbClr val="1565C0"/>
    <a:srgbClr val="0072BC"/>
    <a:srgbClr val="46A7C8"/>
    <a:srgbClr val="007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5" autoAdjust="0"/>
    <p:restoredTop sz="93979" autoAdjust="0"/>
  </p:normalViewPr>
  <p:slideViewPr>
    <p:cSldViewPr snapToGrid="0">
      <p:cViewPr varScale="1">
        <p:scale>
          <a:sx n="69" d="100"/>
          <a:sy n="69" d="100"/>
        </p:scale>
        <p:origin x="10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0609B6B-DA94-4B08-A350-6190931C18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B3A7549-7A0E-49A6-AFCD-F25C2CD19F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94EA9-6163-49D8-ADD3-AF647CFFB6B0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F50E67-60C5-4AC8-BCC6-479695C603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17CE10-0D42-49A3-88DE-3E4EFA41B5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23054-CE81-4D79-B4F7-D6117E0631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497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627B9-F45D-47BC-A737-1DD7C8BDF270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AAD5E-1BAC-49F0-A0EF-AF3D43BC74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435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AD5E-1BAC-49F0-A0EF-AF3D43BC749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184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AD5E-1BAC-49F0-A0EF-AF3D43BC749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470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AD5E-1BAC-49F0-A0EF-AF3D43BC749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203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AD5E-1BAC-49F0-A0EF-AF3D43BC749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896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AD5E-1BAC-49F0-A0EF-AF3D43BC749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278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AD5E-1BAC-49F0-A0EF-AF3D43BC749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245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AD5E-1BAC-49F0-A0EF-AF3D43BC749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579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AD5E-1BAC-49F0-A0EF-AF3D43BC749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493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AD5E-1BAC-49F0-A0EF-AF3D43BC749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334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AD5E-1BAC-49F0-A0EF-AF3D43BC749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942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AD5E-1BAC-49F0-A0EF-AF3D43BC749F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779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AD5E-1BAC-49F0-A0EF-AF3D43BC749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56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AD5E-1BAC-49F0-A0EF-AF3D43BC749F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7638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AD5E-1BAC-49F0-A0EF-AF3D43BC749F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998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AD5E-1BAC-49F0-A0EF-AF3D43BC749F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7725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AD5E-1BAC-49F0-A0EF-AF3D43BC749F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813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AD5E-1BAC-49F0-A0EF-AF3D43BC749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512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AD5E-1BAC-49F0-A0EF-AF3D43BC749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814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AD5E-1BAC-49F0-A0EF-AF3D43BC749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690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AD5E-1BAC-49F0-A0EF-AF3D43BC749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314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AD5E-1BAC-49F0-A0EF-AF3D43BC749F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357DE9-FAE7-4C66-9EE2-8D541A6D94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459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AD5E-1BAC-49F0-A0EF-AF3D43BC749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764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AAD5E-1BAC-49F0-A0EF-AF3D43BC749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36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91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5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8133312-6CE4-4FB7-B02D-D28F17181A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4" y="66885"/>
            <a:ext cx="1213890" cy="88526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3B6BD26-46C5-4F65-9BFD-9AB7EBAF37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514" y="93518"/>
            <a:ext cx="1454053" cy="922482"/>
          </a:xfrm>
          <a:prstGeom prst="rect">
            <a:avLst/>
          </a:prstGeom>
        </p:spPr>
      </p:pic>
      <p:pic>
        <p:nvPicPr>
          <p:cNvPr id="6" name="Image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691DD71B-64F7-4C75-8F38-4C8E01D369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466" y="222540"/>
            <a:ext cx="2596013" cy="62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7419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7777" y="0"/>
            <a:ext cx="7975385" cy="860400"/>
          </a:xfrm>
        </p:spPr>
        <p:txBody>
          <a:bodyPr anchor="ctr"/>
          <a:lstStyle>
            <a:lvl1pPr>
              <a:defRPr sz="1350"/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modifier le style du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577778" y="733014"/>
            <a:ext cx="7988446" cy="13219"/>
          </a:xfrm>
          <a:prstGeom prst="line">
            <a:avLst/>
          </a:prstGeom>
          <a:noFill/>
          <a:ln w="19050">
            <a:solidFill>
              <a:srgbClr val="F5822A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rgbClr val="808080"/>
              </a:solidFill>
              <a:latin typeface="EYInterstate" panose="02000503020000020004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D29FBE-81E9-4458-90BE-0C502EBC24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00606"/>
            <a:ext cx="877186" cy="5574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95828D-866D-4634-B92C-88858DABC98A}"/>
              </a:ext>
            </a:extLst>
          </p:cNvPr>
          <p:cNvSpPr/>
          <p:nvPr userDrawn="1"/>
        </p:nvSpPr>
        <p:spPr>
          <a:xfrm>
            <a:off x="877186" y="6306016"/>
            <a:ext cx="7833139" cy="546071"/>
          </a:xfrm>
          <a:prstGeom prst="rect">
            <a:avLst/>
          </a:prstGeom>
          <a:solidFill>
            <a:srgbClr val="0072BC"/>
          </a:solidFill>
          <a:ln w="9525"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BA0B700E-2E35-4A9D-9706-795F1FBF22D6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7228466" y="6455467"/>
            <a:ext cx="591837" cy="24155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0" hangingPunct="0">
              <a:tabLst>
                <a:tab pos="4664075" algn="r"/>
              </a:tabLst>
              <a:defRPr/>
            </a:pPr>
            <a:r>
              <a:rPr lang="fr-FR" altLang="fr-FR" sz="10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fr-FR" altLang="fr-FR" sz="120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• </a:t>
            </a:r>
            <a:fld id="{FD11DA68-7AE8-4BFB-A928-11C4AF161DCE}" type="slidenum">
              <a:rPr lang="fr-FR" altLang="fr-FR" sz="1200" b="1">
                <a:solidFill>
                  <a:schemeClr val="bg1">
                    <a:lumMod val="40000"/>
                    <a:lumOff val="60000"/>
                  </a:schemeClr>
                </a:solidFill>
              </a:rPr>
              <a:pPr eaLnBrk="0" hangingPunct="0">
                <a:tabLst>
                  <a:tab pos="4664075" algn="r"/>
                </a:tabLst>
                <a:defRPr/>
              </a:pPr>
              <a:t>‹N°›</a:t>
            </a:fld>
            <a:endParaRPr lang="fr-FR" altLang="fr-FR" sz="1200" b="1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Rectangle 23">
            <a:extLst>
              <a:ext uri="{FF2B5EF4-FFF2-40B4-BE49-F238E27FC236}">
                <a16:creationId xmlns:a16="http://schemas.microsoft.com/office/drawing/2014/main" id="{814B65DA-C32C-45D6-A1BF-59B1625B985A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877185" y="6464989"/>
            <a:ext cx="6203229" cy="22251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0" hangingPunct="0">
              <a:tabLst>
                <a:tab pos="4664075" algn="r"/>
              </a:tabLst>
              <a:defRPr/>
            </a:pPr>
            <a:r>
              <a:rPr lang="fr-FR" altLang="fr-FR" sz="100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Référence : </a:t>
            </a:r>
            <a:r>
              <a:rPr lang="fr-FR" altLang="fr-FR" sz="1000" b="1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Expadon2-GUT-Gestion des </a:t>
            </a:r>
            <a:r>
              <a:rPr lang="fr-FR" altLang="fr-FR" sz="1000" b="1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utilisateurs_Opérateurs</a:t>
            </a:r>
            <a:endParaRPr lang="fr-FR" altLang="fr-FR" sz="1000" b="1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25905CC-FBCE-446F-AC22-01277C888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45281" y="6311515"/>
            <a:ext cx="998718" cy="5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05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777" y="12420"/>
            <a:ext cx="7975385" cy="860400"/>
          </a:xfrm>
        </p:spPr>
        <p:txBody>
          <a:bodyPr anchor="ctr"/>
          <a:lstStyle>
            <a:lvl1pPr>
              <a:defRPr sz="1350"/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modifier le style du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7778" y="1351134"/>
            <a:ext cx="7988863" cy="4498976"/>
          </a:xfrm>
        </p:spPr>
        <p:txBody>
          <a:bodyPr/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577777" y="854820"/>
            <a:ext cx="7975385" cy="0"/>
          </a:xfrm>
          <a:prstGeom prst="line">
            <a:avLst/>
          </a:prstGeom>
          <a:noFill/>
          <a:ln w="19050">
            <a:solidFill>
              <a:srgbClr val="F5822A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rgbClr val="808080"/>
              </a:solidFill>
              <a:latin typeface="EYInterstate" panose="02000503020000020004" pitchFamily="2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577777" y="6366077"/>
            <a:ext cx="797538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rgbClr val="808080"/>
              </a:solidFill>
              <a:latin typeface="EYInterstate" panose="02000503020000020004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7DEE1D8-58E2-42CC-8199-5673E337A3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324" y="6306012"/>
            <a:ext cx="433676" cy="55742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5C52F95-2F4D-441A-9A30-894616F21E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06012"/>
            <a:ext cx="877186" cy="5574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A3A9E6-0322-4F32-9290-0963DAEB1E9D}"/>
              </a:ext>
            </a:extLst>
          </p:cNvPr>
          <p:cNvSpPr/>
          <p:nvPr userDrawn="1"/>
        </p:nvSpPr>
        <p:spPr>
          <a:xfrm>
            <a:off x="877186" y="6306011"/>
            <a:ext cx="7833139" cy="546071"/>
          </a:xfrm>
          <a:prstGeom prst="rect">
            <a:avLst/>
          </a:prstGeom>
          <a:solidFill>
            <a:srgbClr val="0072BC"/>
          </a:solidFill>
          <a:ln w="9525"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E56DC8A3-F547-4BEA-91D0-2CE372D9752F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7228466" y="6455467"/>
            <a:ext cx="591837" cy="24155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0" hangingPunct="0">
              <a:tabLst>
                <a:tab pos="4664075" algn="r"/>
              </a:tabLst>
              <a:defRPr/>
            </a:pPr>
            <a:r>
              <a:rPr lang="fr-FR" altLang="fr-FR" sz="10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fr-FR" altLang="fr-FR" sz="120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• </a:t>
            </a:r>
            <a:fld id="{FD11DA68-7AE8-4BFB-A928-11C4AF161DCE}" type="slidenum">
              <a:rPr lang="fr-FR" altLang="fr-FR" sz="1200" b="1">
                <a:solidFill>
                  <a:schemeClr val="bg1">
                    <a:lumMod val="40000"/>
                    <a:lumOff val="60000"/>
                  </a:schemeClr>
                </a:solidFill>
              </a:rPr>
              <a:pPr eaLnBrk="0" hangingPunct="0">
                <a:tabLst>
                  <a:tab pos="4664075" algn="r"/>
                </a:tabLst>
                <a:defRPr/>
              </a:pPr>
              <a:t>‹N°›</a:t>
            </a:fld>
            <a:endParaRPr lang="fr-FR" altLang="fr-FR" sz="1200" b="1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Rectangle 23">
            <a:extLst>
              <a:ext uri="{FF2B5EF4-FFF2-40B4-BE49-F238E27FC236}">
                <a16:creationId xmlns:a16="http://schemas.microsoft.com/office/drawing/2014/main" id="{02F10CF5-ED5C-4633-9867-7635353A4D48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877185" y="6464989"/>
            <a:ext cx="6203229" cy="22251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0" hangingPunct="0">
              <a:tabLst>
                <a:tab pos="4664075" algn="r"/>
              </a:tabLst>
              <a:defRPr/>
            </a:pPr>
            <a:r>
              <a:rPr lang="fr-FR" altLang="fr-FR" sz="1000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Référence : Expadon2-GUT-0305-V1.0-SD_25022020</a:t>
            </a:r>
          </a:p>
        </p:txBody>
      </p:sp>
    </p:spTree>
    <p:extLst>
      <p:ext uri="{BB962C8B-B14F-4D97-AF65-F5344CB8AC3E}">
        <p14:creationId xmlns:p14="http://schemas.microsoft.com/office/powerpoint/2010/main" val="435045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577777" y="6366077"/>
            <a:ext cx="797538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>
              <a:solidFill>
                <a:srgbClr val="808080"/>
              </a:solidFill>
              <a:latin typeface="EYInterstate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34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gray">
          <a:xfrm>
            <a:off x="583224" y="1054100"/>
            <a:ext cx="7983416" cy="525522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  <a:latin typeface="EYInterstate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6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gray">
          <a:xfrm>
            <a:off x="583224" y="801390"/>
            <a:ext cx="7983416" cy="525522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  <a:latin typeface="EYInterstate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41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gray">
          <a:xfrm>
            <a:off x="583224" y="1054100"/>
            <a:ext cx="7983416" cy="525522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FFC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  <a:latin typeface="EYInterstate" panose="02000503020000020004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7777" y="201600"/>
            <a:ext cx="7975385" cy="860400"/>
          </a:xfrm>
        </p:spPr>
        <p:txBody>
          <a:bodyPr anchor="ctr"/>
          <a:lstStyle>
            <a:lvl1pPr>
              <a:defRPr sz="1350"/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modifier le style du </a:t>
            </a:r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0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7777" y="201600"/>
            <a:ext cx="7975385" cy="860400"/>
          </a:xfrm>
        </p:spPr>
        <p:txBody>
          <a:bodyPr anchor="ctr"/>
          <a:lstStyle>
            <a:lvl1pPr>
              <a:defRPr sz="1350"/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modifier le style du 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225" y="1062000"/>
            <a:ext cx="7969939" cy="524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174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gray">
          <a:xfrm>
            <a:off x="583224" y="1054100"/>
            <a:ext cx="7983416" cy="525522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000000"/>
              </a:solidFill>
              <a:latin typeface="EYInterstate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4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72442698"/>
              </p:ext>
            </p:extLst>
          </p:nvPr>
        </p:nvGraphicFramePr>
        <p:xfrm>
          <a:off x="1467" y="1592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" name="Diapositive think-cell" r:id="rId16" imgW="360" imgH="360" progId="TCLayout.ActiveDocument.1">
                  <p:embed/>
                </p:oleObj>
              </mc:Choice>
              <mc:Fallback>
                <p:oleObj name="Diapositive think-cell" r:id="rId16" imgW="360" imgH="360" progId="TCLayout.ActiveDocument.1">
                  <p:embed/>
                  <p:pic>
                    <p:nvPicPr>
                      <p:cNvPr id="4" name="Obje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592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E00D5F6A-63E5-487F-965E-FE26E7424DE5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135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778" y="48320"/>
            <a:ext cx="7975385" cy="860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err="1"/>
              <a:t>Cliquez</a:t>
            </a:r>
            <a:r>
              <a:rPr lang="en-US" dirty="0"/>
              <a:t> pour modifier le style du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778" y="1540314"/>
            <a:ext cx="7988863" cy="44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8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1350" b="1" kern="1200">
          <a:solidFill>
            <a:srgbClr val="808080"/>
          </a:solidFill>
          <a:latin typeface="+mn-lt"/>
          <a:ea typeface="+mj-ea"/>
          <a:cs typeface="Arial" pitchFamily="34" charset="0"/>
        </a:defRPr>
      </a:lvl1pPr>
    </p:titleStyle>
    <p:bodyStyle>
      <a:lvl1pPr marL="133350" indent="-133350" algn="l" defTabSz="6858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200" b="1" kern="1200">
          <a:solidFill>
            <a:srgbClr val="808080"/>
          </a:solidFill>
          <a:latin typeface="+mn-lt"/>
          <a:ea typeface="+mn-ea"/>
          <a:cs typeface="+mn-cs"/>
        </a:defRPr>
      </a:lvl1pPr>
      <a:lvl2pPr marL="401241" indent="-134541" algn="l" defTabSz="685800" rtl="0" eaLnBrk="1" latinLnBrk="0" hangingPunct="1">
        <a:spcBef>
          <a:spcPct val="20000"/>
        </a:spcBef>
        <a:buClr>
          <a:schemeClr val="accent2"/>
        </a:buClr>
        <a:buSzPct val="100000"/>
        <a:buFont typeface="Arial" pitchFamily="34" charset="0"/>
        <a:buChar char="•"/>
        <a:defRPr sz="1050" kern="1200">
          <a:solidFill>
            <a:srgbClr val="808080"/>
          </a:solidFill>
          <a:latin typeface="+mn-lt"/>
          <a:ea typeface="+mn-ea"/>
          <a:cs typeface="+mn-cs"/>
        </a:defRPr>
      </a:lvl2pPr>
      <a:lvl3pPr marL="677466" indent="-134541" algn="l" defTabSz="6858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–"/>
        <a:defRPr sz="900" kern="1200">
          <a:solidFill>
            <a:srgbClr val="808080"/>
          </a:solidFill>
          <a:latin typeface="+mn-lt"/>
          <a:ea typeface="+mn-ea"/>
          <a:cs typeface="+mn-cs"/>
        </a:defRPr>
      </a:lvl3pPr>
      <a:lvl4pPr marL="944166" indent="-135731" algn="l" defTabSz="6858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§"/>
        <a:defRPr sz="825" kern="1200">
          <a:solidFill>
            <a:srgbClr val="808080"/>
          </a:solidFill>
          <a:latin typeface="+mn-lt"/>
          <a:ea typeface="+mn-ea"/>
          <a:cs typeface="+mn-cs"/>
        </a:defRPr>
      </a:lvl4pPr>
      <a:lvl5pPr marL="1340644" indent="-265510" algn="l" defTabSz="6858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200" kern="1200">
          <a:solidFill>
            <a:srgbClr val="80808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emf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eleprocedures.usager.expadon.fr/gestion-utilisateur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habilitations.expadon2@franceagrimer.fr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emf"/><Relationship Id="rId2" Type="http://schemas.openxmlformats.org/officeDocument/2006/relationships/tags" Target="../tags/tag18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6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2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tags" Target="../tags/tag2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0.bin"/><Relationship Id="rId4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tags" Target="../tags/tag2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1.bin"/><Relationship Id="rId4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tags" Target="../tags/tag25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2.bin"/><Relationship Id="rId4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mailto:habilitations.expadon2@franceagrimer.fr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expadon.fr/" TargetMode="External"/><Relationship Id="rId2" Type="http://schemas.openxmlformats.org/officeDocument/2006/relationships/tags" Target="../tags/tag2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3.bin"/><Relationship Id="rId4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Layout" Target="../slideLayouts/slideLayout2.xml"/><Relationship Id="rId7" Type="http://schemas.openxmlformats.org/officeDocument/2006/relationships/slide" Target="slide4.xml"/><Relationship Id="rId12" Type="http://schemas.openxmlformats.org/officeDocument/2006/relationships/slide" Target="slide22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11" Type="http://schemas.openxmlformats.org/officeDocument/2006/relationships/slide" Target="slide12.xml"/><Relationship Id="rId5" Type="http://schemas.openxmlformats.org/officeDocument/2006/relationships/oleObject" Target="../embeddings/oleObject3.bin"/><Relationship Id="rId10" Type="http://schemas.openxmlformats.org/officeDocument/2006/relationships/slide" Target="slide17.xml"/><Relationship Id="rId4" Type="http://schemas.openxmlformats.org/officeDocument/2006/relationships/notesSlide" Target="../notesSlides/notesSlide3.xml"/><Relationship Id="rId9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7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moncompte.agriculture.gouv.fr/individus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hyperlink" Target="mailto:habilitations.expadon2@franceagrimer.fr" TargetMode="Externa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LOGO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0381" y="1001389"/>
            <a:ext cx="978859" cy="50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BB02B06-BCD1-4CF8-971A-EAC1A96CB18E}"/>
              </a:ext>
            </a:extLst>
          </p:cNvPr>
          <p:cNvSpPr/>
          <p:nvPr/>
        </p:nvSpPr>
        <p:spPr>
          <a:xfrm>
            <a:off x="-31898" y="0"/>
            <a:ext cx="9175898" cy="6858000"/>
          </a:xfrm>
          <a:prstGeom prst="roundRect">
            <a:avLst>
              <a:gd name="adj" fmla="val 0"/>
            </a:avLst>
          </a:prstGeom>
          <a:solidFill>
            <a:srgbClr val="0072BC"/>
          </a:solidFill>
          <a:ln w="9525">
            <a:solidFill>
              <a:srgbClr val="156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fr-FR" sz="27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27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27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27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27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 utilisateurs</a:t>
            </a:r>
          </a:p>
          <a:p>
            <a:pPr algn="ctr"/>
            <a:endParaRPr lang="fr-FR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Module Gestion des utilisateurs </a:t>
            </a:r>
            <a:endParaRPr lang="fr-FR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(Administrateur local opérateur)</a:t>
            </a:r>
            <a:endParaRPr lang="fr-FR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fr-FR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Janvier 2021</a:t>
            </a:r>
            <a:endParaRPr lang="fr-FR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DD8FFED-2F39-4CF1-ABFE-4DA089741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17959"/>
            <a:ext cx="1181100" cy="750551"/>
          </a:xfrm>
          <a:prstGeom prst="rect">
            <a:avLst/>
          </a:prstGeom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E13C27AC-753D-43E2-8315-13F245505F09}"/>
              </a:ext>
            </a:extLst>
          </p:cNvPr>
          <p:cNvGrpSpPr/>
          <p:nvPr/>
        </p:nvGrpSpPr>
        <p:grpSpPr>
          <a:xfrm>
            <a:off x="2115562" y="5998222"/>
            <a:ext cx="4912875" cy="887089"/>
            <a:chOff x="565663" y="2381510"/>
            <a:chExt cx="10595754" cy="1925330"/>
          </a:xfrm>
        </p:grpSpPr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1710D2F9-38DB-4F70-B4B0-53770F900989}"/>
                </a:ext>
              </a:extLst>
            </p:cNvPr>
            <p:cNvSpPr/>
            <p:nvPr/>
          </p:nvSpPr>
          <p:spPr>
            <a:xfrm>
              <a:off x="565663" y="2381510"/>
              <a:ext cx="10595754" cy="1925330"/>
            </a:xfrm>
            <a:prstGeom prst="roundRect">
              <a:avLst/>
            </a:prstGeom>
            <a:solidFill>
              <a:srgbClr val="0072B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r"/>
              <a:r>
                <a:rPr lang="fr-FR" sz="5400" dirty="0">
                  <a:solidFill>
                    <a:schemeClr val="tx2"/>
                  </a:solidFill>
                  <a:latin typeface="Book Antiqua" panose="02040602050305030304" pitchFamily="18" charset="0"/>
                  <a:ea typeface="Batang" panose="02030600000101010101" pitchFamily="18" charset="-127"/>
                </a:rPr>
                <a:t>EXPADON </a:t>
              </a:r>
              <a:r>
                <a:rPr lang="fr-FR" sz="5400" dirty="0">
                  <a:solidFill>
                    <a:srgbClr val="F5822A"/>
                  </a:solidFill>
                  <a:latin typeface="Book Antiqua" panose="02040602050305030304" pitchFamily="18" charset="0"/>
                  <a:ea typeface="Batang" panose="02030600000101010101" pitchFamily="18" charset="-127"/>
                </a:rPr>
                <a:t>2</a:t>
              </a:r>
              <a:r>
                <a:rPr lang="fr-FR" sz="5400" dirty="0">
                  <a:solidFill>
                    <a:schemeClr val="tx1"/>
                  </a:solidFill>
                  <a:latin typeface="Book Antiqua" panose="02040602050305030304" pitchFamily="18" charset="0"/>
                  <a:ea typeface="Batang" panose="02030600000101010101" pitchFamily="18" charset="-127"/>
                </a:rPr>
                <a:t> </a:t>
              </a:r>
              <a:endParaRPr lang="fr-FR" sz="5400" dirty="0">
                <a:solidFill>
                  <a:srgbClr val="F04C3E"/>
                </a:solidFill>
                <a:latin typeface="Book Antiqua" panose="02040602050305030304" pitchFamily="18" charset="0"/>
                <a:ea typeface="Batang" panose="02030600000101010101" pitchFamily="18" charset="-127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7AE2B00F-5013-4681-AFBC-E070F81D28AB}"/>
                </a:ext>
              </a:extLst>
            </p:cNvPr>
            <p:cNvGrpSpPr/>
            <p:nvPr/>
          </p:nvGrpSpPr>
          <p:grpSpPr>
            <a:xfrm>
              <a:off x="734768" y="2461512"/>
              <a:ext cx="1047287" cy="1399301"/>
              <a:chOff x="-58039" y="4863740"/>
              <a:chExt cx="1332014" cy="1779730"/>
            </a:xfrm>
          </p:grpSpPr>
          <p:sp>
            <p:nvSpPr>
              <p:cNvPr id="26" name="Freeform 605">
                <a:extLst>
                  <a:ext uri="{FF2B5EF4-FFF2-40B4-BE49-F238E27FC236}">
                    <a16:creationId xmlns:a16="http://schemas.microsoft.com/office/drawing/2014/main" id="{006C3F55-CF0D-4807-91E7-0A05250375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8039" y="5329277"/>
                <a:ext cx="1332014" cy="1314193"/>
              </a:xfrm>
              <a:custGeom>
                <a:avLst/>
                <a:gdLst/>
                <a:ahLst/>
                <a:cxnLst>
                  <a:cxn ang="0">
                    <a:pos x="209" y="476"/>
                  </a:cxn>
                  <a:cxn ang="0">
                    <a:pos x="280" y="561"/>
                  </a:cxn>
                  <a:cxn ang="0">
                    <a:pos x="365" y="522"/>
                  </a:cxn>
                  <a:cxn ang="0">
                    <a:pos x="389" y="437"/>
                  </a:cxn>
                  <a:cxn ang="0">
                    <a:pos x="255" y="432"/>
                  </a:cxn>
                  <a:cxn ang="0">
                    <a:pos x="67" y="416"/>
                  </a:cxn>
                  <a:cxn ang="0">
                    <a:pos x="163" y="521"/>
                  </a:cxn>
                  <a:cxn ang="0">
                    <a:pos x="202" y="505"/>
                  </a:cxn>
                  <a:cxn ang="0">
                    <a:pos x="173" y="448"/>
                  </a:cxn>
                  <a:cxn ang="0">
                    <a:pos x="122" y="407"/>
                  </a:cxn>
                  <a:cxn ang="0">
                    <a:pos x="556" y="362"/>
                  </a:cxn>
                  <a:cxn ang="0">
                    <a:pos x="443" y="416"/>
                  </a:cxn>
                  <a:cxn ang="0">
                    <a:pos x="409" y="475"/>
                  </a:cxn>
                  <a:cxn ang="0">
                    <a:pos x="394" y="547"/>
                  </a:cxn>
                  <a:cxn ang="0">
                    <a:pos x="507" y="465"/>
                  </a:cxn>
                  <a:cxn ang="0">
                    <a:pos x="148" y="194"/>
                  </a:cxn>
                  <a:cxn ang="0">
                    <a:pos x="47" y="251"/>
                  </a:cxn>
                  <a:cxn ang="0">
                    <a:pos x="49" y="341"/>
                  </a:cxn>
                  <a:cxn ang="0">
                    <a:pos x="127" y="372"/>
                  </a:cxn>
                  <a:cxn ang="0">
                    <a:pos x="160" y="321"/>
                  </a:cxn>
                  <a:cxn ang="0">
                    <a:pos x="156" y="214"/>
                  </a:cxn>
                  <a:cxn ang="0">
                    <a:pos x="205" y="42"/>
                  </a:cxn>
                  <a:cxn ang="0">
                    <a:pos x="92" y="123"/>
                  </a:cxn>
                  <a:cxn ang="0">
                    <a:pos x="63" y="210"/>
                  </a:cxn>
                  <a:cxn ang="0">
                    <a:pos x="159" y="165"/>
                  </a:cxn>
                  <a:cxn ang="0">
                    <a:pos x="201" y="86"/>
                  </a:cxn>
                  <a:cxn ang="0">
                    <a:pos x="272" y="13"/>
                  </a:cxn>
                  <a:cxn ang="0">
                    <a:pos x="220" y="88"/>
                  </a:cxn>
                  <a:cxn ang="0">
                    <a:pos x="252" y="157"/>
                  </a:cxn>
                  <a:cxn ang="0">
                    <a:pos x="321" y="173"/>
                  </a:cxn>
                  <a:cxn ang="0">
                    <a:pos x="220" y="185"/>
                  </a:cxn>
                  <a:cxn ang="0">
                    <a:pos x="199" y="224"/>
                  </a:cxn>
                  <a:cxn ang="0">
                    <a:pos x="178" y="295"/>
                  </a:cxn>
                  <a:cxn ang="0">
                    <a:pos x="216" y="367"/>
                  </a:cxn>
                  <a:cxn ang="0">
                    <a:pos x="223" y="407"/>
                  </a:cxn>
                  <a:cxn ang="0">
                    <a:pos x="336" y="415"/>
                  </a:cxn>
                  <a:cxn ang="0">
                    <a:pos x="373" y="407"/>
                  </a:cxn>
                  <a:cxn ang="0">
                    <a:pos x="409" y="371"/>
                  </a:cxn>
                  <a:cxn ang="0">
                    <a:pos x="419" y="257"/>
                  </a:cxn>
                  <a:cxn ang="0">
                    <a:pos x="438" y="250"/>
                  </a:cxn>
                  <a:cxn ang="0">
                    <a:pos x="438" y="384"/>
                  </a:cxn>
                  <a:cxn ang="0">
                    <a:pos x="507" y="371"/>
                  </a:cxn>
                  <a:cxn ang="0">
                    <a:pos x="564" y="294"/>
                  </a:cxn>
                  <a:cxn ang="0">
                    <a:pos x="507" y="217"/>
                  </a:cxn>
                  <a:cxn ang="0">
                    <a:pos x="461" y="178"/>
                  </a:cxn>
                  <a:cxn ang="0">
                    <a:pos x="538" y="185"/>
                  </a:cxn>
                  <a:cxn ang="0">
                    <a:pos x="522" y="92"/>
                  </a:cxn>
                  <a:cxn ang="0">
                    <a:pos x="594" y="235"/>
                  </a:cxn>
                  <a:cxn ang="0">
                    <a:pos x="582" y="385"/>
                  </a:cxn>
                  <a:cxn ang="0">
                    <a:pos x="495" y="515"/>
                  </a:cxn>
                  <a:cxn ang="0">
                    <a:pos x="353" y="586"/>
                  </a:cxn>
                  <a:cxn ang="0">
                    <a:pos x="201" y="576"/>
                  </a:cxn>
                  <a:cxn ang="0">
                    <a:pos x="73" y="494"/>
                  </a:cxn>
                  <a:cxn ang="0">
                    <a:pos x="5" y="354"/>
                  </a:cxn>
                  <a:cxn ang="0">
                    <a:pos x="16" y="203"/>
                  </a:cxn>
                  <a:cxn ang="0">
                    <a:pos x="102" y="75"/>
                  </a:cxn>
                  <a:cxn ang="0">
                    <a:pos x="234" y="6"/>
                  </a:cxn>
                </a:cxnLst>
                <a:rect l="0" t="0" r="r" b="b"/>
                <a:pathLst>
                  <a:path w="598" h="590">
                    <a:moveTo>
                      <a:pt x="213" y="428"/>
                    </a:moveTo>
                    <a:lnTo>
                      <a:pt x="202" y="438"/>
                    </a:lnTo>
                    <a:lnTo>
                      <a:pt x="198" y="441"/>
                    </a:lnTo>
                    <a:lnTo>
                      <a:pt x="209" y="476"/>
                    </a:lnTo>
                    <a:lnTo>
                      <a:pt x="225" y="507"/>
                    </a:lnTo>
                    <a:lnTo>
                      <a:pt x="241" y="531"/>
                    </a:lnTo>
                    <a:lnTo>
                      <a:pt x="260" y="549"/>
                    </a:lnTo>
                    <a:lnTo>
                      <a:pt x="280" y="561"/>
                    </a:lnTo>
                    <a:lnTo>
                      <a:pt x="315" y="562"/>
                    </a:lnTo>
                    <a:lnTo>
                      <a:pt x="333" y="554"/>
                    </a:lnTo>
                    <a:lnTo>
                      <a:pt x="349" y="541"/>
                    </a:lnTo>
                    <a:lnTo>
                      <a:pt x="365" y="522"/>
                    </a:lnTo>
                    <a:lnTo>
                      <a:pt x="379" y="498"/>
                    </a:lnTo>
                    <a:lnTo>
                      <a:pt x="391" y="473"/>
                    </a:lnTo>
                    <a:lnTo>
                      <a:pt x="401" y="442"/>
                    </a:lnTo>
                    <a:lnTo>
                      <a:pt x="389" y="437"/>
                    </a:lnTo>
                    <a:lnTo>
                      <a:pt x="381" y="429"/>
                    </a:lnTo>
                    <a:lnTo>
                      <a:pt x="341" y="432"/>
                    </a:lnTo>
                    <a:lnTo>
                      <a:pt x="299" y="434"/>
                    </a:lnTo>
                    <a:lnTo>
                      <a:pt x="255" y="432"/>
                    </a:lnTo>
                    <a:lnTo>
                      <a:pt x="213" y="428"/>
                    </a:lnTo>
                    <a:close/>
                    <a:moveTo>
                      <a:pt x="46" y="365"/>
                    </a:moveTo>
                    <a:lnTo>
                      <a:pt x="55" y="391"/>
                    </a:lnTo>
                    <a:lnTo>
                      <a:pt x="67" y="416"/>
                    </a:lnTo>
                    <a:lnTo>
                      <a:pt x="81" y="441"/>
                    </a:lnTo>
                    <a:lnTo>
                      <a:pt x="106" y="471"/>
                    </a:lnTo>
                    <a:lnTo>
                      <a:pt x="133" y="498"/>
                    </a:lnTo>
                    <a:lnTo>
                      <a:pt x="163" y="521"/>
                    </a:lnTo>
                    <a:lnTo>
                      <a:pt x="196" y="538"/>
                    </a:lnTo>
                    <a:lnTo>
                      <a:pt x="231" y="551"/>
                    </a:lnTo>
                    <a:lnTo>
                      <a:pt x="215" y="530"/>
                    </a:lnTo>
                    <a:lnTo>
                      <a:pt x="202" y="505"/>
                    </a:lnTo>
                    <a:lnTo>
                      <a:pt x="190" y="477"/>
                    </a:lnTo>
                    <a:lnTo>
                      <a:pt x="180" y="447"/>
                    </a:lnTo>
                    <a:lnTo>
                      <a:pt x="176" y="448"/>
                    </a:lnTo>
                    <a:lnTo>
                      <a:pt x="173" y="448"/>
                    </a:lnTo>
                    <a:lnTo>
                      <a:pt x="155" y="444"/>
                    </a:lnTo>
                    <a:lnTo>
                      <a:pt x="140" y="436"/>
                    </a:lnTo>
                    <a:lnTo>
                      <a:pt x="128" y="423"/>
                    </a:lnTo>
                    <a:lnTo>
                      <a:pt x="122" y="407"/>
                    </a:lnTo>
                    <a:lnTo>
                      <a:pt x="93" y="395"/>
                    </a:lnTo>
                    <a:lnTo>
                      <a:pt x="68" y="381"/>
                    </a:lnTo>
                    <a:lnTo>
                      <a:pt x="46" y="365"/>
                    </a:lnTo>
                    <a:close/>
                    <a:moveTo>
                      <a:pt x="556" y="362"/>
                    </a:moveTo>
                    <a:lnTo>
                      <a:pt x="534" y="378"/>
                    </a:lnTo>
                    <a:lnTo>
                      <a:pt x="508" y="392"/>
                    </a:lnTo>
                    <a:lnTo>
                      <a:pt x="478" y="405"/>
                    </a:lnTo>
                    <a:lnTo>
                      <a:pt x="443" y="416"/>
                    </a:lnTo>
                    <a:lnTo>
                      <a:pt x="439" y="427"/>
                    </a:lnTo>
                    <a:lnTo>
                      <a:pt x="431" y="435"/>
                    </a:lnTo>
                    <a:lnTo>
                      <a:pt x="420" y="441"/>
                    </a:lnTo>
                    <a:lnTo>
                      <a:pt x="409" y="475"/>
                    </a:lnTo>
                    <a:lnTo>
                      <a:pt x="396" y="507"/>
                    </a:lnTo>
                    <a:lnTo>
                      <a:pt x="381" y="533"/>
                    </a:lnTo>
                    <a:lnTo>
                      <a:pt x="365" y="555"/>
                    </a:lnTo>
                    <a:lnTo>
                      <a:pt x="394" y="547"/>
                    </a:lnTo>
                    <a:lnTo>
                      <a:pt x="422" y="534"/>
                    </a:lnTo>
                    <a:lnTo>
                      <a:pt x="449" y="518"/>
                    </a:lnTo>
                    <a:lnTo>
                      <a:pt x="481" y="494"/>
                    </a:lnTo>
                    <a:lnTo>
                      <a:pt x="507" y="465"/>
                    </a:lnTo>
                    <a:lnTo>
                      <a:pt x="529" y="432"/>
                    </a:lnTo>
                    <a:lnTo>
                      <a:pt x="546" y="398"/>
                    </a:lnTo>
                    <a:lnTo>
                      <a:pt x="556" y="362"/>
                    </a:lnTo>
                    <a:close/>
                    <a:moveTo>
                      <a:pt x="148" y="194"/>
                    </a:moveTo>
                    <a:lnTo>
                      <a:pt x="116" y="205"/>
                    </a:lnTo>
                    <a:lnTo>
                      <a:pt x="88" y="219"/>
                    </a:lnTo>
                    <a:lnTo>
                      <a:pt x="65" y="235"/>
                    </a:lnTo>
                    <a:lnTo>
                      <a:pt x="47" y="251"/>
                    </a:lnTo>
                    <a:lnTo>
                      <a:pt x="35" y="269"/>
                    </a:lnTo>
                    <a:lnTo>
                      <a:pt x="34" y="296"/>
                    </a:lnTo>
                    <a:lnTo>
                      <a:pt x="36" y="323"/>
                    </a:lnTo>
                    <a:lnTo>
                      <a:pt x="49" y="341"/>
                    </a:lnTo>
                    <a:lnTo>
                      <a:pt x="69" y="358"/>
                    </a:lnTo>
                    <a:lnTo>
                      <a:pt x="93" y="374"/>
                    </a:lnTo>
                    <a:lnTo>
                      <a:pt x="122" y="387"/>
                    </a:lnTo>
                    <a:lnTo>
                      <a:pt x="127" y="372"/>
                    </a:lnTo>
                    <a:lnTo>
                      <a:pt x="136" y="360"/>
                    </a:lnTo>
                    <a:lnTo>
                      <a:pt x="148" y="351"/>
                    </a:lnTo>
                    <a:lnTo>
                      <a:pt x="162" y="345"/>
                    </a:lnTo>
                    <a:lnTo>
                      <a:pt x="160" y="321"/>
                    </a:lnTo>
                    <a:lnTo>
                      <a:pt x="160" y="295"/>
                    </a:lnTo>
                    <a:lnTo>
                      <a:pt x="161" y="257"/>
                    </a:lnTo>
                    <a:lnTo>
                      <a:pt x="165" y="221"/>
                    </a:lnTo>
                    <a:lnTo>
                      <a:pt x="156" y="214"/>
                    </a:lnTo>
                    <a:lnTo>
                      <a:pt x="150" y="204"/>
                    </a:lnTo>
                    <a:lnTo>
                      <a:pt x="148" y="194"/>
                    </a:lnTo>
                    <a:close/>
                    <a:moveTo>
                      <a:pt x="234" y="33"/>
                    </a:moveTo>
                    <a:lnTo>
                      <a:pt x="205" y="42"/>
                    </a:lnTo>
                    <a:lnTo>
                      <a:pt x="176" y="55"/>
                    </a:lnTo>
                    <a:lnTo>
                      <a:pt x="149" y="70"/>
                    </a:lnTo>
                    <a:lnTo>
                      <a:pt x="118" y="95"/>
                    </a:lnTo>
                    <a:lnTo>
                      <a:pt x="92" y="123"/>
                    </a:lnTo>
                    <a:lnTo>
                      <a:pt x="69" y="156"/>
                    </a:lnTo>
                    <a:lnTo>
                      <a:pt x="53" y="190"/>
                    </a:lnTo>
                    <a:lnTo>
                      <a:pt x="41" y="226"/>
                    </a:lnTo>
                    <a:lnTo>
                      <a:pt x="63" y="210"/>
                    </a:lnTo>
                    <a:lnTo>
                      <a:pt x="90" y="196"/>
                    </a:lnTo>
                    <a:lnTo>
                      <a:pt x="120" y="184"/>
                    </a:lnTo>
                    <a:lnTo>
                      <a:pt x="153" y="173"/>
                    </a:lnTo>
                    <a:lnTo>
                      <a:pt x="159" y="165"/>
                    </a:lnTo>
                    <a:lnTo>
                      <a:pt x="167" y="159"/>
                    </a:lnTo>
                    <a:lnTo>
                      <a:pt x="176" y="156"/>
                    </a:lnTo>
                    <a:lnTo>
                      <a:pt x="187" y="119"/>
                    </a:lnTo>
                    <a:lnTo>
                      <a:pt x="201" y="86"/>
                    </a:lnTo>
                    <a:lnTo>
                      <a:pt x="216" y="57"/>
                    </a:lnTo>
                    <a:lnTo>
                      <a:pt x="234" y="33"/>
                    </a:lnTo>
                    <a:close/>
                    <a:moveTo>
                      <a:pt x="268" y="0"/>
                    </a:moveTo>
                    <a:lnTo>
                      <a:pt x="272" y="13"/>
                    </a:lnTo>
                    <a:lnTo>
                      <a:pt x="275" y="30"/>
                    </a:lnTo>
                    <a:lnTo>
                      <a:pt x="255" y="42"/>
                    </a:lnTo>
                    <a:lnTo>
                      <a:pt x="238" y="62"/>
                    </a:lnTo>
                    <a:lnTo>
                      <a:pt x="220" y="88"/>
                    </a:lnTo>
                    <a:lnTo>
                      <a:pt x="206" y="119"/>
                    </a:lnTo>
                    <a:lnTo>
                      <a:pt x="194" y="157"/>
                    </a:lnTo>
                    <a:lnTo>
                      <a:pt x="206" y="162"/>
                    </a:lnTo>
                    <a:lnTo>
                      <a:pt x="252" y="157"/>
                    </a:lnTo>
                    <a:lnTo>
                      <a:pt x="299" y="155"/>
                    </a:lnTo>
                    <a:lnTo>
                      <a:pt x="331" y="156"/>
                    </a:lnTo>
                    <a:lnTo>
                      <a:pt x="342" y="175"/>
                    </a:lnTo>
                    <a:lnTo>
                      <a:pt x="321" y="173"/>
                    </a:lnTo>
                    <a:lnTo>
                      <a:pt x="299" y="172"/>
                    </a:lnTo>
                    <a:lnTo>
                      <a:pt x="258" y="173"/>
                    </a:lnTo>
                    <a:lnTo>
                      <a:pt x="218" y="178"/>
                    </a:lnTo>
                    <a:lnTo>
                      <a:pt x="220" y="185"/>
                    </a:lnTo>
                    <a:lnTo>
                      <a:pt x="220" y="191"/>
                    </a:lnTo>
                    <a:lnTo>
                      <a:pt x="218" y="205"/>
                    </a:lnTo>
                    <a:lnTo>
                      <a:pt x="209" y="216"/>
                    </a:lnTo>
                    <a:lnTo>
                      <a:pt x="199" y="224"/>
                    </a:lnTo>
                    <a:lnTo>
                      <a:pt x="185" y="226"/>
                    </a:lnTo>
                    <a:lnTo>
                      <a:pt x="181" y="226"/>
                    </a:lnTo>
                    <a:lnTo>
                      <a:pt x="179" y="261"/>
                    </a:lnTo>
                    <a:lnTo>
                      <a:pt x="178" y="295"/>
                    </a:lnTo>
                    <a:lnTo>
                      <a:pt x="180" y="344"/>
                    </a:lnTo>
                    <a:lnTo>
                      <a:pt x="194" y="349"/>
                    </a:lnTo>
                    <a:lnTo>
                      <a:pt x="206" y="356"/>
                    </a:lnTo>
                    <a:lnTo>
                      <a:pt x="216" y="367"/>
                    </a:lnTo>
                    <a:lnTo>
                      <a:pt x="222" y="381"/>
                    </a:lnTo>
                    <a:lnTo>
                      <a:pt x="225" y="396"/>
                    </a:lnTo>
                    <a:lnTo>
                      <a:pt x="225" y="401"/>
                    </a:lnTo>
                    <a:lnTo>
                      <a:pt x="223" y="407"/>
                    </a:lnTo>
                    <a:lnTo>
                      <a:pt x="222" y="411"/>
                    </a:lnTo>
                    <a:lnTo>
                      <a:pt x="260" y="415"/>
                    </a:lnTo>
                    <a:lnTo>
                      <a:pt x="299" y="416"/>
                    </a:lnTo>
                    <a:lnTo>
                      <a:pt x="336" y="415"/>
                    </a:lnTo>
                    <a:lnTo>
                      <a:pt x="374" y="411"/>
                    </a:lnTo>
                    <a:lnTo>
                      <a:pt x="374" y="410"/>
                    </a:lnTo>
                    <a:lnTo>
                      <a:pt x="373" y="408"/>
                    </a:lnTo>
                    <a:lnTo>
                      <a:pt x="373" y="407"/>
                    </a:lnTo>
                    <a:lnTo>
                      <a:pt x="375" y="392"/>
                    </a:lnTo>
                    <a:lnTo>
                      <a:pt x="383" y="382"/>
                    </a:lnTo>
                    <a:lnTo>
                      <a:pt x="395" y="374"/>
                    </a:lnTo>
                    <a:lnTo>
                      <a:pt x="409" y="371"/>
                    </a:lnTo>
                    <a:lnTo>
                      <a:pt x="415" y="371"/>
                    </a:lnTo>
                    <a:lnTo>
                      <a:pt x="419" y="334"/>
                    </a:lnTo>
                    <a:lnTo>
                      <a:pt x="420" y="295"/>
                    </a:lnTo>
                    <a:lnTo>
                      <a:pt x="419" y="257"/>
                    </a:lnTo>
                    <a:lnTo>
                      <a:pt x="415" y="223"/>
                    </a:lnTo>
                    <a:lnTo>
                      <a:pt x="421" y="218"/>
                    </a:lnTo>
                    <a:lnTo>
                      <a:pt x="432" y="208"/>
                    </a:lnTo>
                    <a:lnTo>
                      <a:pt x="438" y="250"/>
                    </a:lnTo>
                    <a:lnTo>
                      <a:pt x="439" y="294"/>
                    </a:lnTo>
                    <a:lnTo>
                      <a:pt x="438" y="338"/>
                    </a:lnTo>
                    <a:lnTo>
                      <a:pt x="433" y="380"/>
                    </a:lnTo>
                    <a:lnTo>
                      <a:pt x="438" y="384"/>
                    </a:lnTo>
                    <a:lnTo>
                      <a:pt x="441" y="390"/>
                    </a:lnTo>
                    <a:lnTo>
                      <a:pt x="443" y="397"/>
                    </a:lnTo>
                    <a:lnTo>
                      <a:pt x="478" y="385"/>
                    </a:lnTo>
                    <a:lnTo>
                      <a:pt x="507" y="371"/>
                    </a:lnTo>
                    <a:lnTo>
                      <a:pt x="532" y="356"/>
                    </a:lnTo>
                    <a:lnTo>
                      <a:pt x="551" y="338"/>
                    </a:lnTo>
                    <a:lnTo>
                      <a:pt x="564" y="319"/>
                    </a:lnTo>
                    <a:lnTo>
                      <a:pt x="564" y="294"/>
                    </a:lnTo>
                    <a:lnTo>
                      <a:pt x="561" y="266"/>
                    </a:lnTo>
                    <a:lnTo>
                      <a:pt x="548" y="249"/>
                    </a:lnTo>
                    <a:lnTo>
                      <a:pt x="531" y="232"/>
                    </a:lnTo>
                    <a:lnTo>
                      <a:pt x="507" y="217"/>
                    </a:lnTo>
                    <a:lnTo>
                      <a:pt x="479" y="204"/>
                    </a:lnTo>
                    <a:lnTo>
                      <a:pt x="447" y="194"/>
                    </a:lnTo>
                    <a:lnTo>
                      <a:pt x="454" y="186"/>
                    </a:lnTo>
                    <a:lnTo>
                      <a:pt x="461" y="178"/>
                    </a:lnTo>
                    <a:lnTo>
                      <a:pt x="496" y="191"/>
                    </a:lnTo>
                    <a:lnTo>
                      <a:pt x="527" y="205"/>
                    </a:lnTo>
                    <a:lnTo>
                      <a:pt x="553" y="223"/>
                    </a:lnTo>
                    <a:lnTo>
                      <a:pt x="538" y="185"/>
                    </a:lnTo>
                    <a:lnTo>
                      <a:pt x="518" y="149"/>
                    </a:lnTo>
                    <a:lnTo>
                      <a:pt x="500" y="126"/>
                    </a:lnTo>
                    <a:lnTo>
                      <a:pt x="512" y="110"/>
                    </a:lnTo>
                    <a:lnTo>
                      <a:pt x="522" y="92"/>
                    </a:lnTo>
                    <a:lnTo>
                      <a:pt x="549" y="126"/>
                    </a:lnTo>
                    <a:lnTo>
                      <a:pt x="569" y="162"/>
                    </a:lnTo>
                    <a:lnTo>
                      <a:pt x="584" y="197"/>
                    </a:lnTo>
                    <a:lnTo>
                      <a:pt x="594" y="235"/>
                    </a:lnTo>
                    <a:lnTo>
                      <a:pt x="598" y="274"/>
                    </a:lnTo>
                    <a:lnTo>
                      <a:pt x="598" y="311"/>
                    </a:lnTo>
                    <a:lnTo>
                      <a:pt x="592" y="349"/>
                    </a:lnTo>
                    <a:lnTo>
                      <a:pt x="582" y="385"/>
                    </a:lnTo>
                    <a:lnTo>
                      <a:pt x="567" y="421"/>
                    </a:lnTo>
                    <a:lnTo>
                      <a:pt x="548" y="455"/>
                    </a:lnTo>
                    <a:lnTo>
                      <a:pt x="524" y="487"/>
                    </a:lnTo>
                    <a:lnTo>
                      <a:pt x="495" y="515"/>
                    </a:lnTo>
                    <a:lnTo>
                      <a:pt x="463" y="540"/>
                    </a:lnTo>
                    <a:lnTo>
                      <a:pt x="428" y="560"/>
                    </a:lnTo>
                    <a:lnTo>
                      <a:pt x="391" y="575"/>
                    </a:lnTo>
                    <a:lnTo>
                      <a:pt x="353" y="586"/>
                    </a:lnTo>
                    <a:lnTo>
                      <a:pt x="314" y="590"/>
                    </a:lnTo>
                    <a:lnTo>
                      <a:pt x="275" y="590"/>
                    </a:lnTo>
                    <a:lnTo>
                      <a:pt x="238" y="586"/>
                    </a:lnTo>
                    <a:lnTo>
                      <a:pt x="201" y="576"/>
                    </a:lnTo>
                    <a:lnTo>
                      <a:pt x="166" y="563"/>
                    </a:lnTo>
                    <a:lnTo>
                      <a:pt x="132" y="544"/>
                    </a:lnTo>
                    <a:lnTo>
                      <a:pt x="101" y="521"/>
                    </a:lnTo>
                    <a:lnTo>
                      <a:pt x="73" y="494"/>
                    </a:lnTo>
                    <a:lnTo>
                      <a:pt x="48" y="462"/>
                    </a:lnTo>
                    <a:lnTo>
                      <a:pt x="28" y="427"/>
                    </a:lnTo>
                    <a:lnTo>
                      <a:pt x="14" y="391"/>
                    </a:lnTo>
                    <a:lnTo>
                      <a:pt x="5" y="354"/>
                    </a:lnTo>
                    <a:lnTo>
                      <a:pt x="0" y="315"/>
                    </a:lnTo>
                    <a:lnTo>
                      <a:pt x="1" y="277"/>
                    </a:lnTo>
                    <a:lnTo>
                      <a:pt x="6" y="239"/>
                    </a:lnTo>
                    <a:lnTo>
                      <a:pt x="16" y="203"/>
                    </a:lnTo>
                    <a:lnTo>
                      <a:pt x="30" y="168"/>
                    </a:lnTo>
                    <a:lnTo>
                      <a:pt x="50" y="133"/>
                    </a:lnTo>
                    <a:lnTo>
                      <a:pt x="74" y="103"/>
                    </a:lnTo>
                    <a:lnTo>
                      <a:pt x="102" y="75"/>
                    </a:lnTo>
                    <a:lnTo>
                      <a:pt x="135" y="50"/>
                    </a:lnTo>
                    <a:lnTo>
                      <a:pt x="167" y="31"/>
                    </a:lnTo>
                    <a:lnTo>
                      <a:pt x="200" y="17"/>
                    </a:lnTo>
                    <a:lnTo>
                      <a:pt x="234" y="6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solidFill>
                  <a:srgbClr val="0072B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606">
                <a:extLst>
                  <a:ext uri="{FF2B5EF4-FFF2-40B4-BE49-F238E27FC236}">
                    <a16:creationId xmlns:a16="http://schemas.microsoft.com/office/drawing/2014/main" id="{2B745E2A-8592-4052-8D87-DEFF21AF6A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0099" y="4863740"/>
                <a:ext cx="585818" cy="937755"/>
              </a:xfrm>
              <a:custGeom>
                <a:avLst/>
                <a:gdLst/>
                <a:ahLst/>
                <a:cxnLst>
                  <a:cxn ang="0">
                    <a:pos x="137" y="34"/>
                  </a:cxn>
                  <a:cxn ang="0">
                    <a:pos x="107" y="88"/>
                  </a:cxn>
                  <a:cxn ang="0">
                    <a:pos x="45" y="94"/>
                  </a:cxn>
                  <a:cxn ang="0">
                    <a:pos x="87" y="139"/>
                  </a:cxn>
                  <a:cxn ang="0">
                    <a:pos x="73" y="200"/>
                  </a:cxn>
                  <a:cxn ang="0">
                    <a:pos x="130" y="174"/>
                  </a:cxn>
                  <a:cxn ang="0">
                    <a:pos x="183" y="206"/>
                  </a:cxn>
                  <a:cxn ang="0">
                    <a:pos x="176" y="145"/>
                  </a:cxn>
                  <a:cxn ang="0">
                    <a:pos x="223" y="103"/>
                  </a:cxn>
                  <a:cxn ang="0">
                    <a:pos x="161" y="92"/>
                  </a:cxn>
                  <a:cxn ang="0">
                    <a:pos x="137" y="34"/>
                  </a:cxn>
                  <a:cxn ang="0">
                    <a:pos x="139" y="0"/>
                  </a:cxn>
                  <a:cxn ang="0">
                    <a:pos x="170" y="5"/>
                  </a:cxn>
                  <a:cxn ang="0">
                    <a:pos x="197" y="16"/>
                  </a:cxn>
                  <a:cxn ang="0">
                    <a:pos x="220" y="33"/>
                  </a:cxn>
                  <a:cxn ang="0">
                    <a:pos x="239" y="54"/>
                  </a:cxn>
                  <a:cxn ang="0">
                    <a:pos x="253" y="80"/>
                  </a:cxn>
                  <a:cxn ang="0">
                    <a:pos x="262" y="108"/>
                  </a:cxn>
                  <a:cxn ang="0">
                    <a:pos x="263" y="139"/>
                  </a:cxn>
                  <a:cxn ang="0">
                    <a:pos x="260" y="154"/>
                  </a:cxn>
                  <a:cxn ang="0">
                    <a:pos x="256" y="172"/>
                  </a:cxn>
                  <a:cxn ang="0">
                    <a:pos x="247" y="192"/>
                  </a:cxn>
                  <a:cxn ang="0">
                    <a:pos x="238" y="213"/>
                  </a:cxn>
                  <a:cxn ang="0">
                    <a:pos x="227" y="236"/>
                  </a:cxn>
                  <a:cxn ang="0">
                    <a:pos x="201" y="284"/>
                  </a:cxn>
                  <a:cxn ang="0">
                    <a:pos x="187" y="307"/>
                  </a:cxn>
                  <a:cxn ang="0">
                    <a:pos x="174" y="330"/>
                  </a:cxn>
                  <a:cxn ang="0">
                    <a:pos x="161" y="351"/>
                  </a:cxn>
                  <a:cxn ang="0">
                    <a:pos x="149" y="371"/>
                  </a:cxn>
                  <a:cxn ang="0">
                    <a:pos x="138" y="387"/>
                  </a:cxn>
                  <a:cxn ang="0">
                    <a:pos x="117" y="419"/>
                  </a:cxn>
                  <a:cxn ang="0">
                    <a:pos x="116" y="421"/>
                  </a:cxn>
                  <a:cxn ang="0">
                    <a:pos x="114" y="419"/>
                  </a:cxn>
                  <a:cxn ang="0">
                    <a:pos x="110" y="411"/>
                  </a:cxn>
                  <a:cxn ang="0">
                    <a:pos x="103" y="398"/>
                  </a:cxn>
                  <a:cxn ang="0">
                    <a:pos x="94" y="380"/>
                  </a:cxn>
                  <a:cxn ang="0">
                    <a:pos x="85" y="360"/>
                  </a:cxn>
                  <a:cxn ang="0">
                    <a:pos x="73" y="338"/>
                  </a:cxn>
                  <a:cxn ang="0">
                    <a:pos x="61" y="313"/>
                  </a:cxn>
                  <a:cxn ang="0">
                    <a:pos x="51" y="287"/>
                  </a:cxn>
                  <a:cxn ang="0">
                    <a:pos x="39" y="260"/>
                  </a:cxn>
                  <a:cxn ang="0">
                    <a:pos x="29" y="233"/>
                  </a:cxn>
                  <a:cxn ang="0">
                    <a:pos x="18" y="207"/>
                  </a:cxn>
                  <a:cxn ang="0">
                    <a:pos x="11" y="182"/>
                  </a:cxn>
                  <a:cxn ang="0">
                    <a:pos x="5" y="160"/>
                  </a:cxn>
                  <a:cxn ang="0">
                    <a:pos x="1" y="140"/>
                  </a:cxn>
                  <a:cxn ang="0">
                    <a:pos x="0" y="123"/>
                  </a:cxn>
                  <a:cxn ang="0">
                    <a:pos x="5" y="93"/>
                  </a:cxn>
                  <a:cxn ang="0">
                    <a:pos x="17" y="66"/>
                  </a:cxn>
                  <a:cxn ang="0">
                    <a:pos x="33" y="42"/>
                  </a:cxn>
                  <a:cxn ang="0">
                    <a:pos x="54" y="23"/>
                  </a:cxn>
                  <a:cxn ang="0">
                    <a:pos x="80" y="9"/>
                  </a:cxn>
                  <a:cxn ang="0">
                    <a:pos x="109" y="1"/>
                  </a:cxn>
                  <a:cxn ang="0">
                    <a:pos x="139" y="0"/>
                  </a:cxn>
                </a:cxnLst>
                <a:rect l="0" t="0" r="r" b="b"/>
                <a:pathLst>
                  <a:path w="263" h="421">
                    <a:moveTo>
                      <a:pt x="137" y="34"/>
                    </a:moveTo>
                    <a:lnTo>
                      <a:pt x="107" y="88"/>
                    </a:lnTo>
                    <a:lnTo>
                      <a:pt x="45" y="94"/>
                    </a:lnTo>
                    <a:lnTo>
                      <a:pt x="87" y="139"/>
                    </a:lnTo>
                    <a:lnTo>
                      <a:pt x="73" y="200"/>
                    </a:lnTo>
                    <a:lnTo>
                      <a:pt x="130" y="174"/>
                    </a:lnTo>
                    <a:lnTo>
                      <a:pt x="183" y="206"/>
                    </a:lnTo>
                    <a:lnTo>
                      <a:pt x="176" y="145"/>
                    </a:lnTo>
                    <a:lnTo>
                      <a:pt x="223" y="103"/>
                    </a:lnTo>
                    <a:lnTo>
                      <a:pt x="161" y="92"/>
                    </a:lnTo>
                    <a:lnTo>
                      <a:pt x="137" y="34"/>
                    </a:lnTo>
                    <a:close/>
                    <a:moveTo>
                      <a:pt x="139" y="0"/>
                    </a:moveTo>
                    <a:lnTo>
                      <a:pt x="170" y="5"/>
                    </a:lnTo>
                    <a:lnTo>
                      <a:pt x="197" y="16"/>
                    </a:lnTo>
                    <a:lnTo>
                      <a:pt x="220" y="33"/>
                    </a:lnTo>
                    <a:lnTo>
                      <a:pt x="239" y="54"/>
                    </a:lnTo>
                    <a:lnTo>
                      <a:pt x="253" y="80"/>
                    </a:lnTo>
                    <a:lnTo>
                      <a:pt x="262" y="108"/>
                    </a:lnTo>
                    <a:lnTo>
                      <a:pt x="263" y="139"/>
                    </a:lnTo>
                    <a:lnTo>
                      <a:pt x="260" y="154"/>
                    </a:lnTo>
                    <a:lnTo>
                      <a:pt x="256" y="172"/>
                    </a:lnTo>
                    <a:lnTo>
                      <a:pt x="247" y="192"/>
                    </a:lnTo>
                    <a:lnTo>
                      <a:pt x="238" y="213"/>
                    </a:lnTo>
                    <a:lnTo>
                      <a:pt x="227" y="236"/>
                    </a:lnTo>
                    <a:lnTo>
                      <a:pt x="201" y="284"/>
                    </a:lnTo>
                    <a:lnTo>
                      <a:pt x="187" y="307"/>
                    </a:lnTo>
                    <a:lnTo>
                      <a:pt x="174" y="330"/>
                    </a:lnTo>
                    <a:lnTo>
                      <a:pt x="161" y="351"/>
                    </a:lnTo>
                    <a:lnTo>
                      <a:pt x="149" y="371"/>
                    </a:lnTo>
                    <a:lnTo>
                      <a:pt x="138" y="387"/>
                    </a:lnTo>
                    <a:lnTo>
                      <a:pt x="117" y="419"/>
                    </a:lnTo>
                    <a:lnTo>
                      <a:pt x="116" y="421"/>
                    </a:lnTo>
                    <a:lnTo>
                      <a:pt x="114" y="419"/>
                    </a:lnTo>
                    <a:lnTo>
                      <a:pt x="110" y="411"/>
                    </a:lnTo>
                    <a:lnTo>
                      <a:pt x="103" y="398"/>
                    </a:lnTo>
                    <a:lnTo>
                      <a:pt x="94" y="380"/>
                    </a:lnTo>
                    <a:lnTo>
                      <a:pt x="85" y="360"/>
                    </a:lnTo>
                    <a:lnTo>
                      <a:pt x="73" y="338"/>
                    </a:lnTo>
                    <a:lnTo>
                      <a:pt x="61" y="313"/>
                    </a:lnTo>
                    <a:lnTo>
                      <a:pt x="51" y="287"/>
                    </a:lnTo>
                    <a:lnTo>
                      <a:pt x="39" y="260"/>
                    </a:lnTo>
                    <a:lnTo>
                      <a:pt x="29" y="233"/>
                    </a:lnTo>
                    <a:lnTo>
                      <a:pt x="18" y="207"/>
                    </a:lnTo>
                    <a:lnTo>
                      <a:pt x="11" y="182"/>
                    </a:lnTo>
                    <a:lnTo>
                      <a:pt x="5" y="160"/>
                    </a:lnTo>
                    <a:lnTo>
                      <a:pt x="1" y="140"/>
                    </a:lnTo>
                    <a:lnTo>
                      <a:pt x="0" y="123"/>
                    </a:lnTo>
                    <a:lnTo>
                      <a:pt x="5" y="93"/>
                    </a:lnTo>
                    <a:lnTo>
                      <a:pt x="17" y="66"/>
                    </a:lnTo>
                    <a:lnTo>
                      <a:pt x="33" y="42"/>
                    </a:lnTo>
                    <a:lnTo>
                      <a:pt x="54" y="23"/>
                    </a:lnTo>
                    <a:lnTo>
                      <a:pt x="80" y="9"/>
                    </a:lnTo>
                    <a:lnTo>
                      <a:pt x="109" y="1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F5822A"/>
              </a:solidFill>
              <a:ln w="0">
                <a:solidFill>
                  <a:srgbClr val="0072B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/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E23D721F-3D72-44CB-8DA6-5C67A2956C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6" b="9965"/>
          <a:stretch/>
        </p:blipFill>
        <p:spPr>
          <a:xfrm>
            <a:off x="-40150" y="-10510"/>
            <a:ext cx="9207617" cy="305089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BF527E0-03CC-4E5E-825B-60EE227C01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3246" y="6147783"/>
            <a:ext cx="1310754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6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4116248"/>
              </p:ext>
            </p:extLst>
          </p:nvPr>
        </p:nvGraphicFramePr>
        <p:xfrm>
          <a:off x="-284558" y="858445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88" name="Diapositive think-cell" r:id="rId5" imgW="360" imgH="360" progId="TCLayout.ActiveDocument.1">
                  <p:embed/>
                </p:oleObj>
              </mc:Choice>
              <mc:Fallback>
                <p:oleObj name="Diapositive think-cell" r:id="rId5" imgW="360" imgH="360" progId="TCLayout.ActiveDocument.1">
                  <p:embed/>
                  <p:pic>
                    <p:nvPicPr>
                      <p:cNvPr id="19" name="Object 1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4558" y="858445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91C1DA58-5607-45AB-A812-25B24BAF5F48}"/>
              </a:ext>
            </a:extLst>
          </p:cNvPr>
          <p:cNvSpPr txBox="1">
            <a:spLocks/>
          </p:cNvSpPr>
          <p:nvPr/>
        </p:nvSpPr>
        <p:spPr>
          <a:xfrm>
            <a:off x="734939" y="57150"/>
            <a:ext cx="7975385" cy="6453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800" b="1" kern="1200">
                <a:solidFill>
                  <a:srgbClr val="808080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defTabSz="685800">
              <a:defRPr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Accéder 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l’application </a:t>
            </a:r>
            <a:r>
              <a:rPr lang="fr-F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Expadon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– Gestion des 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utilisateurs (1/2)  </a:t>
            </a:r>
            <a:endParaRPr lang="fr-F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defRPr/>
            </a:pPr>
            <a:r>
              <a:rPr lang="fr-FR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Prérequis </a:t>
            </a:r>
            <a:r>
              <a:rPr lang="fr-FR" b="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techniques</a:t>
            </a:r>
            <a:endParaRPr lang="fr-FR" sz="1400" b="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FB2A59-BF81-40F9-888A-A47AB1E2ACD8}"/>
              </a:ext>
            </a:extLst>
          </p:cNvPr>
          <p:cNvSpPr/>
          <p:nvPr/>
        </p:nvSpPr>
        <p:spPr>
          <a:xfrm>
            <a:off x="734939" y="914400"/>
            <a:ext cx="7677542" cy="2514600"/>
          </a:xfrm>
          <a:prstGeom prst="rect">
            <a:avLst/>
          </a:prstGeom>
          <a:noFill/>
          <a:ln w="19050">
            <a:solidFill>
              <a:srgbClr val="0072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44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navigateurs supportés  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57D49F52-D9DE-467D-92D8-D295E823F72B}"/>
              </a:ext>
            </a:extLst>
          </p:cNvPr>
          <p:cNvCxnSpPr/>
          <p:nvPr/>
        </p:nvCxnSpPr>
        <p:spPr>
          <a:xfrm>
            <a:off x="734939" y="1440180"/>
            <a:ext cx="7677542" cy="0"/>
          </a:xfrm>
          <a:prstGeom prst="line">
            <a:avLst/>
          </a:prstGeom>
          <a:ln w="9525">
            <a:solidFill>
              <a:srgbClr val="1565C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DF11FBF9-3E69-4CA3-AE3B-56AF21B725C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430" y="1692708"/>
            <a:ext cx="829923" cy="87970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7949885-83EC-411D-A0C7-27192F37536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062" y="1664790"/>
            <a:ext cx="935536" cy="93553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149AEC2-E048-4374-A853-BD272199DED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377" y="1664793"/>
            <a:ext cx="939444" cy="93553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0A4FFD7-1BDB-4349-AA89-EB6F7DB06B7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67" y="1692723"/>
            <a:ext cx="879670" cy="87967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8662042-1E02-402A-AF01-EB0DE486EB2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555" y="1664797"/>
            <a:ext cx="935523" cy="93552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93D5CD1-CF3A-41D2-BC94-69116D36F5F1}"/>
              </a:ext>
            </a:extLst>
          </p:cNvPr>
          <p:cNvSpPr/>
          <p:nvPr/>
        </p:nvSpPr>
        <p:spPr>
          <a:xfrm>
            <a:off x="862659" y="2706720"/>
            <a:ext cx="1413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Firefox à partir </a:t>
            </a:r>
          </a:p>
          <a:p>
            <a:pPr algn="ctr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de la version v.60.0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D5C877-8D79-4CAE-8EB2-8BF2EEAFABE3}"/>
              </a:ext>
            </a:extLst>
          </p:cNvPr>
          <p:cNvSpPr/>
          <p:nvPr/>
        </p:nvSpPr>
        <p:spPr>
          <a:xfrm>
            <a:off x="2522731" y="2706720"/>
            <a:ext cx="1378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Chrome à partir </a:t>
            </a:r>
          </a:p>
          <a:p>
            <a:pPr algn="ctr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de la version v.43.0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5AD55BB-32DA-4241-911C-A8304D54E1D9}"/>
              </a:ext>
            </a:extLst>
          </p:cNvPr>
          <p:cNvSpPr/>
          <p:nvPr/>
        </p:nvSpPr>
        <p:spPr>
          <a:xfrm>
            <a:off x="4571989" y="2614387"/>
            <a:ext cx="1256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Internet Explorer </a:t>
            </a:r>
          </a:p>
          <a:p>
            <a:pPr algn="ctr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à partir de la version v.11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D3B8282-BD97-4CC1-BF8B-610E6D7B8FB4}"/>
              </a:ext>
            </a:extLst>
          </p:cNvPr>
          <p:cNvSpPr/>
          <p:nvPr/>
        </p:nvSpPr>
        <p:spPr>
          <a:xfrm>
            <a:off x="7107421" y="2706720"/>
            <a:ext cx="1299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Safari à partir </a:t>
            </a:r>
          </a:p>
          <a:p>
            <a:pPr algn="ctr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de la version v.5.0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2B4D926-7405-4A61-8927-DEFFAA1B8C88}"/>
              </a:ext>
            </a:extLst>
          </p:cNvPr>
          <p:cNvSpPr/>
          <p:nvPr/>
        </p:nvSpPr>
        <p:spPr>
          <a:xfrm>
            <a:off x="5898469" y="2706720"/>
            <a:ext cx="1261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Edge à partir </a:t>
            </a:r>
          </a:p>
          <a:p>
            <a:pPr algn="ctr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de la version v.17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736F6C4-F96D-4FDA-BD9D-EF5BBF607E62}"/>
              </a:ext>
            </a:extLst>
          </p:cNvPr>
          <p:cNvSpPr/>
          <p:nvPr/>
        </p:nvSpPr>
        <p:spPr>
          <a:xfrm>
            <a:off x="862659" y="1543050"/>
            <a:ext cx="3583611" cy="1710007"/>
          </a:xfrm>
          <a:prstGeom prst="rect">
            <a:avLst/>
          </a:prstGeom>
          <a:noFill/>
          <a:ln w="28575">
            <a:solidFill>
              <a:srgbClr val="F58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9B5354-5490-4C30-A51C-5852C11E2A1F}"/>
              </a:ext>
            </a:extLst>
          </p:cNvPr>
          <p:cNvSpPr/>
          <p:nvPr/>
        </p:nvSpPr>
        <p:spPr>
          <a:xfrm>
            <a:off x="4000500" y="1543050"/>
            <a:ext cx="445770" cy="1710007"/>
          </a:xfrm>
          <a:prstGeom prst="rect">
            <a:avLst/>
          </a:prstGeom>
          <a:solidFill>
            <a:srgbClr val="F5822A"/>
          </a:solidFill>
          <a:ln w="28575">
            <a:solidFill>
              <a:srgbClr val="F58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Recommandés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07B665EC-6070-4DF8-AE53-B1BC2C6353F2}"/>
              </a:ext>
            </a:extLst>
          </p:cNvPr>
          <p:cNvCxnSpPr>
            <a:cxnSpLocks/>
          </p:cNvCxnSpPr>
          <p:nvPr/>
        </p:nvCxnSpPr>
        <p:spPr>
          <a:xfrm>
            <a:off x="2423202" y="1543050"/>
            <a:ext cx="0" cy="1710007"/>
          </a:xfrm>
          <a:prstGeom prst="line">
            <a:avLst/>
          </a:prstGeom>
          <a:ln w="38100">
            <a:solidFill>
              <a:srgbClr val="F5822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103B306-EDD1-41A2-A00A-53EDC5425B6F}"/>
              </a:ext>
            </a:extLst>
          </p:cNvPr>
          <p:cNvSpPr/>
          <p:nvPr/>
        </p:nvSpPr>
        <p:spPr>
          <a:xfrm>
            <a:off x="734939" y="3600472"/>
            <a:ext cx="7677542" cy="828668"/>
          </a:xfrm>
          <a:prstGeom prst="rect">
            <a:avLst/>
          </a:prstGeom>
          <a:noFill/>
          <a:ln w="19050">
            <a:solidFill>
              <a:srgbClr val="0072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performances de l’application peuvent varier en fonction de vos conditions locales de réseau. L’application a été optimisée pour que ces conditions aient le moins d’impact possible sur votre utilisation de l’outil.</a:t>
            </a:r>
          </a:p>
        </p:txBody>
      </p:sp>
    </p:spTree>
    <p:extLst>
      <p:ext uri="{BB962C8B-B14F-4D97-AF65-F5344CB8AC3E}">
        <p14:creationId xmlns:p14="http://schemas.microsoft.com/office/powerpoint/2010/main" val="20526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025ACC9-AEAA-4695-993E-0FC096B17E22}"/>
              </a:ext>
            </a:extLst>
          </p:cNvPr>
          <p:cNvSpPr txBox="1">
            <a:spLocks/>
          </p:cNvSpPr>
          <p:nvPr/>
        </p:nvSpPr>
        <p:spPr>
          <a:xfrm>
            <a:off x="734939" y="57150"/>
            <a:ext cx="7975385" cy="6453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800" b="1" kern="1200">
                <a:solidFill>
                  <a:srgbClr val="808080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defTabSz="685800">
              <a:defRPr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Accéder à l’application </a:t>
            </a:r>
            <a:r>
              <a:rPr lang="fr-FR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Expadon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– 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 des 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utilisateurs (2/2)  </a:t>
            </a:r>
          </a:p>
          <a:p>
            <a:pPr defTabSz="685800">
              <a:defRPr/>
            </a:pPr>
            <a:r>
              <a:rPr lang="fr-FR" sz="2000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étapes</a:t>
            </a:r>
            <a:endParaRPr lang="fr-FR" sz="1400" b="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9E7EE5E-04EC-424A-91C7-1AD8001DCDB5}"/>
              </a:ext>
            </a:extLst>
          </p:cNvPr>
          <p:cNvSpPr txBox="1"/>
          <p:nvPr/>
        </p:nvSpPr>
        <p:spPr>
          <a:xfrm>
            <a:off x="617257" y="1130630"/>
            <a:ext cx="7868113" cy="4145750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27432" rIns="0" bIns="0" rtlCol="0">
            <a:spAutoFit/>
          </a:bodyPr>
          <a:lstStyle/>
          <a:p>
            <a:pPr marL="342900" indent="-34290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+mj-lt"/>
              <a:buAutoNum type="arabicPeriod"/>
            </a:pPr>
            <a:r>
              <a:rPr lang="fr-FR" sz="1600" dirty="0" smtClean="0">
                <a:cs typeface="Calibri" panose="020F0502020204030204" pitchFamily="34" charset="0"/>
              </a:rPr>
              <a:t>Avant de pouvoir accéder à l’application, je dois être habilité comme administrateur local confirmé par l’administrateur national d’</a:t>
            </a:r>
            <a:r>
              <a:rPr lang="fr-FR" sz="1600" dirty="0" err="1" smtClean="0">
                <a:cs typeface="Calibri" panose="020F0502020204030204" pitchFamily="34" charset="0"/>
              </a:rPr>
              <a:t>Expadon</a:t>
            </a:r>
            <a:r>
              <a:rPr lang="fr-FR" sz="1600" dirty="0" smtClean="0">
                <a:cs typeface="Calibri" panose="020F0502020204030204" pitchFamily="34" charset="0"/>
              </a:rPr>
              <a:t> 2 – </a:t>
            </a:r>
            <a:r>
              <a:rPr lang="fr-FR" sz="1600" dirty="0">
                <a:cs typeface="Calibri" panose="020F0502020204030204" pitchFamily="34" charset="0"/>
              </a:rPr>
              <a:t>G</a:t>
            </a:r>
            <a:r>
              <a:rPr lang="fr-FR" sz="1600" dirty="0" smtClean="0">
                <a:cs typeface="Calibri" panose="020F0502020204030204" pitchFamily="34" charset="0"/>
              </a:rPr>
              <a:t>estion des utilisateurs.</a:t>
            </a:r>
          </a:p>
          <a:p>
            <a:pPr marL="342900" indent="-34290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+mj-lt"/>
              <a:buAutoNum type="arabicPeriod"/>
            </a:pPr>
            <a:endParaRPr lang="fr-FR" sz="1600" dirty="0">
              <a:cs typeface="Calibri" panose="020F0502020204030204" pitchFamily="34" charset="0"/>
            </a:endParaRPr>
          </a:p>
          <a:p>
            <a:pPr marL="342900" indent="-34290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+mj-lt"/>
              <a:buAutoNum type="arabicPeriod"/>
            </a:pPr>
            <a:r>
              <a:rPr lang="fr-FR" sz="1600" dirty="0" smtClean="0">
                <a:cs typeface="Calibri" panose="020F0502020204030204" pitchFamily="34" charset="0"/>
              </a:rPr>
              <a:t>Je peux ensuite me connecter à l’adresse :  </a:t>
            </a:r>
            <a:r>
              <a:rPr lang="fr-FR" altLang="fr-FR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https://</a:t>
            </a:r>
            <a:r>
              <a:rPr lang="fr-FR" altLang="fr-FR" sz="16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teleprocedures.usager.expadon.fr/gestion-utilisateurs</a:t>
            </a:r>
            <a:endParaRPr lang="fr-FR" altLang="fr-FR" sz="1600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+mj-lt"/>
              <a:buAutoNum type="arabicPeriod"/>
            </a:pPr>
            <a:endParaRPr lang="fr-FR" altLang="fr-FR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+mj-lt"/>
              <a:buAutoNum type="arabicPeriod"/>
            </a:pPr>
            <a:r>
              <a:rPr lang="fr-FR" altLang="fr-FR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Je suis redirigé vers le portail d’authentification </a:t>
            </a:r>
            <a:br>
              <a:rPr lang="fr-FR" altLang="fr-FR" sz="160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fr-FR" altLang="fr-FR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du ministère de l’agriculture. </a:t>
            </a:r>
          </a:p>
          <a:p>
            <a:pPr marL="342900" indent="-34290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+mj-lt"/>
              <a:buAutoNum type="arabicPeriod"/>
            </a:pPr>
            <a:endParaRPr lang="fr-FR" altLang="fr-FR" sz="1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+mj-lt"/>
              <a:buAutoNum type="arabicPeriod"/>
            </a:pPr>
            <a:endParaRPr lang="fr-FR" altLang="fr-FR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+mj-lt"/>
              <a:buAutoNum type="arabicPeriod"/>
            </a:pPr>
            <a:endParaRPr lang="fr-FR" altLang="fr-FR" sz="1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+mj-lt"/>
              <a:buAutoNum type="arabicPeriod"/>
            </a:pPr>
            <a:endParaRPr lang="fr-FR" altLang="fr-FR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+mj-lt"/>
              <a:buAutoNum type="arabicPeriod"/>
            </a:pPr>
            <a:r>
              <a:rPr lang="fr-FR" altLang="fr-FR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J’y renseigne mes identifiants de connexion : adresse mail et mon mot de passe</a:t>
            </a:r>
          </a:p>
          <a:p>
            <a:pPr marL="342900" indent="-34290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+mj-lt"/>
              <a:buAutoNum type="arabicPeriod"/>
            </a:pPr>
            <a:endParaRPr lang="fr-FR" altLang="fr-FR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+mj-lt"/>
              <a:buAutoNum type="arabicPeriod"/>
            </a:pPr>
            <a:r>
              <a:rPr lang="fr-FR" altLang="fr-FR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J’accède à l’écran d’accueil de l’application </a:t>
            </a:r>
            <a:r>
              <a:rPr lang="fr-FR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Expadon</a:t>
            </a:r>
            <a:r>
              <a:rPr lang="fr-FR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</a:rPr>
              <a:t>2 – Gestion des utilisateurs</a:t>
            </a:r>
            <a:endParaRPr lang="fr-FR" altLang="fr-FR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85000"/>
              </a:lnSpc>
              <a:spcAft>
                <a:spcPts val="450"/>
              </a:spcAft>
              <a:buClr>
                <a:srgbClr val="0072BC"/>
              </a:buClr>
              <a:buSzPct val="100000"/>
            </a:pPr>
            <a:r>
              <a:rPr lang="fr-FR" sz="1600" dirty="0" smtClean="0">
                <a:cs typeface="Calibri" panose="020F0502020204030204" pitchFamily="34" charset="0"/>
              </a:rPr>
              <a:t> 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591" y="2458619"/>
            <a:ext cx="1659116" cy="148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7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3729782"/>
              </p:ext>
            </p:extLst>
          </p:nvPr>
        </p:nvGraphicFramePr>
        <p:xfrm>
          <a:off x="-284558" y="858445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1" name="Diapositive think-cell" r:id="rId5" imgW="360" imgH="360" progId="TCLayout.ActiveDocument.1">
                  <p:embed/>
                </p:oleObj>
              </mc:Choice>
              <mc:Fallback>
                <p:oleObj name="Diapositive think-cell" r:id="rId5" imgW="360" imgH="360" progId="TCLayout.ActiveDocument.1">
                  <p:embed/>
                  <p:pic>
                    <p:nvPicPr>
                      <p:cNvPr id="19" name="Object 1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4558" y="858445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6025ACC9-AEAA-4695-993E-0FC096B17E22}"/>
              </a:ext>
            </a:extLst>
          </p:cNvPr>
          <p:cNvSpPr txBox="1">
            <a:spLocks/>
          </p:cNvSpPr>
          <p:nvPr/>
        </p:nvSpPr>
        <p:spPr>
          <a:xfrm>
            <a:off x="734939" y="57150"/>
            <a:ext cx="7975385" cy="6453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800" b="1" kern="1200">
                <a:solidFill>
                  <a:srgbClr val="808080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defTabSz="685800">
              <a:defRPr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Ecran d’accueil  gestion des utilisateurs(1/2)</a:t>
            </a:r>
            <a:endParaRPr lang="fr-F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defRPr/>
            </a:pPr>
            <a:r>
              <a:rPr lang="fr-FR" b="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fois connecté, j’accède à mon écran d’accueil</a:t>
            </a:r>
            <a:endParaRPr lang="fr-FR" sz="1200" b="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470415" y="2517396"/>
            <a:ext cx="7200000" cy="3559024"/>
            <a:chOff x="492609" y="2486301"/>
            <a:chExt cx="7200000" cy="3559024"/>
          </a:xfrm>
        </p:grpSpPr>
        <p:pic>
          <p:nvPicPr>
            <p:cNvPr id="38" name="Image 37"/>
            <p:cNvPicPr>
              <a:picLocks noChangeAspect="1"/>
            </p:cNvPicPr>
            <p:nvPr/>
          </p:nvPicPr>
          <p:blipFill rotWithShape="1">
            <a:blip r:embed="rId7"/>
            <a:srcRect b="10815"/>
            <a:stretch/>
          </p:blipFill>
          <p:spPr>
            <a:xfrm>
              <a:off x="492609" y="2486301"/>
              <a:ext cx="7200000" cy="355902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826138B-CD7A-436E-9FC8-6331FD5FD735}"/>
                </a:ext>
              </a:extLst>
            </p:cNvPr>
            <p:cNvSpPr/>
            <p:nvPr/>
          </p:nvSpPr>
          <p:spPr>
            <a:xfrm>
              <a:off x="1985965" y="3384040"/>
              <a:ext cx="4378037" cy="2038471"/>
            </a:xfrm>
            <a:prstGeom prst="rect">
              <a:avLst/>
            </a:prstGeom>
            <a:noFill/>
            <a:ln w="2857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E334E4B8-68AD-48B0-96E9-72A3D21F4866}"/>
                </a:ext>
              </a:extLst>
            </p:cNvPr>
            <p:cNvSpPr/>
            <p:nvPr/>
          </p:nvSpPr>
          <p:spPr>
            <a:xfrm>
              <a:off x="1854520" y="5559973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1420484" y="3272325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7320595" y="2708292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2132508" y="3102261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826138B-CD7A-436E-9FC8-6331FD5FD735}"/>
                </a:ext>
              </a:extLst>
            </p:cNvPr>
            <p:cNvSpPr/>
            <p:nvPr/>
          </p:nvSpPr>
          <p:spPr>
            <a:xfrm>
              <a:off x="601703" y="3246579"/>
              <a:ext cx="825452" cy="1079614"/>
            </a:xfrm>
            <a:prstGeom prst="rect">
              <a:avLst/>
            </a:prstGeom>
            <a:noFill/>
            <a:ln w="2857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D9E7EE5E-04EC-424A-91C7-1AD8001DCDB5}"/>
              </a:ext>
            </a:extLst>
          </p:cNvPr>
          <p:cNvSpPr txBox="1"/>
          <p:nvPr/>
        </p:nvSpPr>
        <p:spPr>
          <a:xfrm>
            <a:off x="645441" y="824161"/>
            <a:ext cx="7954549" cy="162095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27432" rIns="0" bIns="0" rtlCol="0">
            <a:spAutoFit/>
          </a:bodyPr>
          <a:lstStyle/>
          <a:p>
            <a:pPr marL="285750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600" dirty="0" smtClean="0">
                <a:cs typeface="Calibri" panose="020F0502020204030204" pitchFamily="34" charset="0"/>
              </a:rPr>
              <a:t>Lorsque vous vous connectez à l’application Gestion des utilisateurs pour la </a:t>
            </a:r>
            <a:r>
              <a:rPr lang="fr-FR" sz="1600" dirty="0" err="1" smtClean="0">
                <a:cs typeface="Calibri" panose="020F0502020204030204" pitchFamily="34" charset="0"/>
              </a:rPr>
              <a:t>téléprocédure</a:t>
            </a:r>
            <a:r>
              <a:rPr lang="fr-FR" sz="1600" dirty="0" smtClean="0">
                <a:cs typeface="Calibri" panose="020F0502020204030204" pitchFamily="34" charset="0"/>
              </a:rPr>
              <a:t> Certificat, vous accédez par défaut à la page « Liste des utilisateurs ». </a:t>
            </a:r>
          </a:p>
          <a:p>
            <a:pPr marL="285750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sz="1600" dirty="0" smtClean="0">
                <a:latin typeface="Arial" panose="020B0604020202020204" pitchFamily="34" charset="0"/>
                <a:cs typeface="Calibri" panose="020F0502020204030204" pitchFamily="34" charset="0"/>
              </a:rPr>
              <a:t>Lors de votre première connexion, la liste des utilisateurs est vide. Par la suite, vous y retrouverez la liste des personnes que vous aurez ajouté comme demandeur ou administrateur local.</a:t>
            </a:r>
          </a:p>
          <a:p>
            <a:pPr marL="285750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sz="1600" dirty="0" smtClean="0">
                <a:latin typeface="Arial" panose="020B0604020202020204" pitchFamily="34" charset="0"/>
                <a:cs typeface="Calibri" panose="020F0502020204030204" pitchFamily="34" charset="0"/>
              </a:rPr>
              <a:t>A partir de cette page, vous pourrez rechercher et sélection un utilisateur pour lequel vous souhaitez modifier les informations de compte.</a:t>
            </a:r>
            <a:r>
              <a:rPr lang="fr-FR" sz="1600" dirty="0" smtClean="0">
                <a:cs typeface="Calibri" panose="020F0502020204030204" pitchFamily="34" charset="0"/>
              </a:rPr>
              <a:t>  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6696485" y="3303899"/>
            <a:ext cx="2787350" cy="2414540"/>
            <a:chOff x="7079566" y="3396713"/>
            <a:chExt cx="2787350" cy="24145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EAD58F2-3EA7-4D07-92A9-3EBDA64154C5}"/>
                </a:ext>
              </a:extLst>
            </p:cNvPr>
            <p:cNvSpPr/>
            <p:nvPr/>
          </p:nvSpPr>
          <p:spPr>
            <a:xfrm>
              <a:off x="7079566" y="3396713"/>
              <a:ext cx="2257707" cy="2414540"/>
            </a:xfrm>
            <a:prstGeom prst="rect">
              <a:avLst/>
            </a:prstGeom>
            <a:noFill/>
            <a:ln w="28575">
              <a:solidFill>
                <a:srgbClr val="0072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7297775" y="3512832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F055EC5-D13A-41EE-B87D-C1882E4BECA0}"/>
                </a:ext>
              </a:extLst>
            </p:cNvPr>
            <p:cNvSpPr/>
            <p:nvPr/>
          </p:nvSpPr>
          <p:spPr>
            <a:xfrm>
              <a:off x="7283882" y="4264082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4423EF49-0F45-4F9C-945C-7B1DBDF9BB15}"/>
                </a:ext>
              </a:extLst>
            </p:cNvPr>
            <p:cNvSpPr/>
            <p:nvPr/>
          </p:nvSpPr>
          <p:spPr>
            <a:xfrm>
              <a:off x="7283882" y="4794361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FFD4F114-30FD-421C-9D09-B1B04735DBAC}"/>
                </a:ext>
              </a:extLst>
            </p:cNvPr>
            <p:cNvSpPr txBox="1"/>
            <p:nvPr/>
          </p:nvSpPr>
          <p:spPr>
            <a:xfrm>
              <a:off x="7708067" y="4308438"/>
              <a:ext cx="1634490" cy="352276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Bloc de recherche d’un utilisateur déjà habilité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376D8A4-BF16-4C02-9871-065FC7E1CB91}"/>
                </a:ext>
              </a:extLst>
            </p:cNvPr>
            <p:cNvSpPr txBox="1"/>
            <p:nvPr/>
          </p:nvSpPr>
          <p:spPr>
            <a:xfrm>
              <a:off x="7708067" y="3528788"/>
              <a:ext cx="1634490" cy="666208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Menu </a:t>
              </a: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de navigation : </a:t>
              </a:r>
              <a:r>
                <a:rPr lang="fr-FR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permet d’accéder aux </a:t>
              </a: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fonctionnalités de l’application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5420CE62-8D16-4553-8E50-A482A4112B0E}"/>
                </a:ext>
              </a:extLst>
            </p:cNvPr>
            <p:cNvSpPr txBox="1"/>
            <p:nvPr/>
          </p:nvSpPr>
          <p:spPr>
            <a:xfrm>
              <a:off x="7702783" y="4634247"/>
              <a:ext cx="1634490" cy="195310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74391CE0-F4EA-4C57-89BF-1529BB63D21F}"/>
                </a:ext>
              </a:extLst>
            </p:cNvPr>
            <p:cNvSpPr txBox="1"/>
            <p:nvPr/>
          </p:nvSpPr>
          <p:spPr>
            <a:xfrm>
              <a:off x="7677272" y="4801685"/>
              <a:ext cx="1660002" cy="352276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Tableau de bord listant les utilisateurs déjà habilités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E334E4B8-68AD-48B0-96E9-72A3D21F4866}"/>
                </a:ext>
              </a:extLst>
            </p:cNvPr>
            <p:cNvSpPr/>
            <p:nvPr/>
          </p:nvSpPr>
          <p:spPr>
            <a:xfrm>
              <a:off x="7307945" y="5279784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C9294B54-CFD8-4D56-87D4-E9EF4352C7E5}"/>
                </a:ext>
              </a:extLst>
            </p:cNvPr>
            <p:cNvSpPr txBox="1"/>
            <p:nvPr/>
          </p:nvSpPr>
          <p:spPr>
            <a:xfrm>
              <a:off x="7706463" y="5267906"/>
              <a:ext cx="2160453" cy="195310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Bouton de déconnexion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386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3729782"/>
              </p:ext>
            </p:extLst>
          </p:nvPr>
        </p:nvGraphicFramePr>
        <p:xfrm>
          <a:off x="-284558" y="858445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84" name="Diapositive think-cell" r:id="rId5" imgW="360" imgH="360" progId="TCLayout.ActiveDocument.1">
                  <p:embed/>
                </p:oleObj>
              </mc:Choice>
              <mc:Fallback>
                <p:oleObj name="Diapositive think-cell" r:id="rId5" imgW="360" imgH="360" progId="TCLayout.ActiveDocument.1">
                  <p:embed/>
                  <p:pic>
                    <p:nvPicPr>
                      <p:cNvPr id="19" name="Object 1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4558" y="858445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6025ACC9-AEAA-4695-993E-0FC096B17E22}"/>
              </a:ext>
            </a:extLst>
          </p:cNvPr>
          <p:cNvSpPr txBox="1">
            <a:spLocks/>
          </p:cNvSpPr>
          <p:nvPr/>
        </p:nvSpPr>
        <p:spPr>
          <a:xfrm>
            <a:off x="734939" y="57150"/>
            <a:ext cx="7975385" cy="6453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800" b="1" kern="1200">
                <a:solidFill>
                  <a:srgbClr val="808080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defTabSz="685800">
              <a:defRPr/>
            </a:pP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Ecran d’accueil (2/2)</a:t>
            </a:r>
            <a:endParaRPr lang="fr-F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defRPr/>
            </a:pPr>
            <a:r>
              <a:rPr lang="fr-FR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Rechercher un utilisateur</a:t>
            </a:r>
            <a:endParaRPr lang="fr-FR" sz="1200" b="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5656889" y="2648256"/>
            <a:ext cx="3270543" cy="3173334"/>
            <a:chOff x="5656889" y="2636108"/>
            <a:chExt cx="3270543" cy="317333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EAD58F2-3EA7-4D07-92A9-3EBDA64154C5}"/>
                </a:ext>
              </a:extLst>
            </p:cNvPr>
            <p:cNvSpPr/>
            <p:nvPr/>
          </p:nvSpPr>
          <p:spPr>
            <a:xfrm>
              <a:off x="5656889" y="2636108"/>
              <a:ext cx="3270543" cy="3173334"/>
            </a:xfrm>
            <a:prstGeom prst="rect">
              <a:avLst/>
            </a:prstGeom>
            <a:noFill/>
            <a:ln w="28575">
              <a:solidFill>
                <a:srgbClr val="0072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5856313" y="2752227"/>
              <a:ext cx="240257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F055EC5-D13A-41EE-B87D-C1882E4BECA0}"/>
                </a:ext>
              </a:extLst>
            </p:cNvPr>
            <p:cNvSpPr/>
            <p:nvPr/>
          </p:nvSpPr>
          <p:spPr>
            <a:xfrm>
              <a:off x="5867680" y="3182963"/>
              <a:ext cx="240257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75F7F6F1-352E-4C60-B0E0-138B440314AA}"/>
                </a:ext>
              </a:extLst>
            </p:cNvPr>
            <p:cNvSpPr/>
            <p:nvPr/>
          </p:nvSpPr>
          <p:spPr>
            <a:xfrm>
              <a:off x="5867680" y="3657752"/>
              <a:ext cx="240257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4423EF49-0F45-4F9C-945C-7B1DBDF9BB15}"/>
                </a:ext>
              </a:extLst>
            </p:cNvPr>
            <p:cNvSpPr/>
            <p:nvPr/>
          </p:nvSpPr>
          <p:spPr>
            <a:xfrm>
              <a:off x="5884509" y="4180047"/>
              <a:ext cx="240257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FFD4F114-30FD-421C-9D09-B1B04735DBAC}"/>
                </a:ext>
              </a:extLst>
            </p:cNvPr>
            <p:cNvSpPr txBox="1"/>
            <p:nvPr/>
          </p:nvSpPr>
          <p:spPr>
            <a:xfrm>
              <a:off x="6231282" y="2746551"/>
              <a:ext cx="2275044" cy="193899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Renseigner les critères de recherche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376D8A4-BF16-4C02-9871-065FC7E1CB91}"/>
                </a:ext>
              </a:extLst>
            </p:cNvPr>
            <p:cNvSpPr txBox="1"/>
            <p:nvPr/>
          </p:nvSpPr>
          <p:spPr>
            <a:xfrm>
              <a:off x="6231282" y="3182963"/>
              <a:ext cx="1493774" cy="195310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Lancer la recherche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5420CE62-8D16-4553-8E50-A482A4112B0E}"/>
                </a:ext>
              </a:extLst>
            </p:cNvPr>
            <p:cNvSpPr txBox="1"/>
            <p:nvPr/>
          </p:nvSpPr>
          <p:spPr>
            <a:xfrm>
              <a:off x="6226452" y="3694529"/>
              <a:ext cx="2423712" cy="193899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Retrouver le résultat de la recherche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74391CE0-F4EA-4C57-89BF-1529BB63D21F}"/>
                </a:ext>
              </a:extLst>
            </p:cNvPr>
            <p:cNvSpPr txBox="1"/>
            <p:nvPr/>
          </p:nvSpPr>
          <p:spPr>
            <a:xfrm>
              <a:off x="6244030" y="4187371"/>
              <a:ext cx="2406134" cy="1366528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Action possible sur le compte : </a:t>
              </a:r>
            </a:p>
            <a:p>
              <a:pPr marL="171450" indent="-171450">
                <a:lnSpc>
                  <a:spcPct val="85000"/>
                </a:lnSpc>
                <a:spcAft>
                  <a:spcPts val="600"/>
                </a:spcAft>
                <a:buClr>
                  <a:schemeClr val="tx1"/>
                </a:buClr>
                <a:buSzPct val="70000"/>
                <a:buFont typeface="Arial" panose="020B0604020202020204" pitchFamily="34" charset="0"/>
                <a:buChar char="•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Consulter le compte utilisateur</a:t>
              </a:r>
            </a:p>
            <a:p>
              <a:pPr marL="171450" indent="-171450">
                <a:lnSpc>
                  <a:spcPct val="85000"/>
                </a:lnSpc>
                <a:spcAft>
                  <a:spcPts val="600"/>
                </a:spcAft>
                <a:buClr>
                  <a:schemeClr val="tx1"/>
                </a:buClr>
                <a:buSzPct val="70000"/>
                <a:buFont typeface="Arial" panose="020B0604020202020204" pitchFamily="34" charset="0"/>
                <a:buChar char="•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Modifier : corriger un rôle, une portée</a:t>
              </a:r>
            </a:p>
            <a:p>
              <a:pPr marL="171450" indent="-171450">
                <a:lnSpc>
                  <a:spcPct val="85000"/>
                </a:lnSpc>
                <a:spcAft>
                  <a:spcPts val="600"/>
                </a:spcAft>
                <a:buClr>
                  <a:schemeClr val="tx1"/>
                </a:buClr>
                <a:buSzPct val="70000"/>
                <a:buFont typeface="Arial" panose="020B0604020202020204" pitchFamily="34" charset="0"/>
                <a:buChar char="•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Désactiver : désactiver un compte suite à un départ ou un changement d’affectation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326321" y="2376061"/>
            <a:ext cx="4951285" cy="3445529"/>
            <a:chOff x="1941503" y="2062760"/>
            <a:chExt cx="4951285" cy="3445529"/>
          </a:xfrm>
        </p:grpSpPr>
        <p:pic>
          <p:nvPicPr>
            <p:cNvPr id="38" name="Image 37"/>
            <p:cNvPicPr>
              <a:picLocks noChangeAspect="1"/>
            </p:cNvPicPr>
            <p:nvPr/>
          </p:nvPicPr>
          <p:blipFill rotWithShape="1">
            <a:blip r:embed="rId7"/>
            <a:srcRect l="21285" t="21086" r="16886" b="-78"/>
            <a:stretch/>
          </p:blipFill>
          <p:spPr>
            <a:xfrm>
              <a:off x="2072948" y="2062760"/>
              <a:ext cx="4688395" cy="3319889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826138B-CD7A-436E-9FC8-6331FD5FD735}"/>
                </a:ext>
              </a:extLst>
            </p:cNvPr>
            <p:cNvSpPr/>
            <p:nvPr/>
          </p:nvSpPr>
          <p:spPr>
            <a:xfrm>
              <a:off x="2072948" y="3881012"/>
              <a:ext cx="4688395" cy="1627277"/>
            </a:xfrm>
            <a:prstGeom prst="rect">
              <a:avLst/>
            </a:prstGeom>
            <a:noFill/>
            <a:ln w="2857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6273860" y="3269028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1941503" y="3755372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3359814" y="2245676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6629898" y="4546385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D9E7EE5E-04EC-424A-91C7-1AD8001DCDB5}"/>
              </a:ext>
            </a:extLst>
          </p:cNvPr>
          <p:cNvSpPr txBox="1"/>
          <p:nvPr/>
        </p:nvSpPr>
        <p:spPr>
          <a:xfrm>
            <a:off x="842211" y="828561"/>
            <a:ext cx="7868113" cy="168507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27432" rIns="0" bIns="0" rtlCol="0">
            <a:spAutoFit/>
          </a:bodyPr>
          <a:lstStyle/>
          <a:p>
            <a:pPr marL="285750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sz="1600" dirty="0" smtClean="0">
                <a:cs typeface="Calibri" panose="020F0502020204030204" pitchFamily="34" charset="0"/>
              </a:rPr>
              <a:t>Vous pouvez rechercher un utilisateur, en renseignant un ou plusieurs critères de rechercher. Ex: nom, prénom, identifiant… Puis cliquez sur rechercher.</a:t>
            </a:r>
          </a:p>
          <a:p>
            <a:pPr marL="285750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sz="1600" dirty="0" smtClean="0">
                <a:latin typeface="Arial" panose="020B0604020202020204" pitchFamily="34" charset="0"/>
                <a:cs typeface="Calibri" panose="020F0502020204030204" pitchFamily="34" charset="0"/>
              </a:rPr>
              <a:t>Le résultat de votre recherche s’affiche avec le nombre d’utilisateurs trouvés sur la base de vos critères de recherche.</a:t>
            </a:r>
          </a:p>
          <a:p>
            <a:pPr marL="285750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sz="1600" dirty="0" smtClean="0">
                <a:latin typeface="Arial" panose="020B0604020202020204" pitchFamily="34" charset="0"/>
                <a:cs typeface="Calibri" panose="020F0502020204030204" pitchFamily="34" charset="0"/>
              </a:rPr>
              <a:t>Suite à la création des comptes utilisateurs, vous pourrez gérer ces comptes dans l’application.</a:t>
            </a:r>
            <a:endParaRPr lang="fr-FR" altLang="fr-FR" sz="2800" dirty="0">
              <a:latin typeface="Arial" panose="020B0604020202020204" pitchFamily="34" charset="0"/>
            </a:endParaRPr>
          </a:p>
          <a:p>
            <a:pPr>
              <a:lnSpc>
                <a:spcPct val="85000"/>
              </a:lnSpc>
              <a:spcAft>
                <a:spcPts val="450"/>
              </a:spcAft>
              <a:buClr>
                <a:srgbClr val="0072BC"/>
              </a:buClr>
              <a:buSzPct val="100000"/>
            </a:pPr>
            <a:r>
              <a:rPr lang="fr-FR" sz="1600" dirty="0" smtClean="0">
                <a:cs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3258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3729782"/>
              </p:ext>
            </p:extLst>
          </p:nvPr>
        </p:nvGraphicFramePr>
        <p:xfrm>
          <a:off x="-284558" y="858445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11" name="Diapositive think-cell" r:id="rId5" imgW="360" imgH="360" progId="TCLayout.ActiveDocument.1">
                  <p:embed/>
                </p:oleObj>
              </mc:Choice>
              <mc:Fallback>
                <p:oleObj name="Diapositive think-cell" r:id="rId5" imgW="360" imgH="360" progId="TCLayout.ActiveDocument.1">
                  <p:embed/>
                  <p:pic>
                    <p:nvPicPr>
                      <p:cNvPr id="19" name="Object 1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4558" y="858445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6025ACC9-AEAA-4695-993E-0FC096B17E22}"/>
              </a:ext>
            </a:extLst>
          </p:cNvPr>
          <p:cNvSpPr txBox="1">
            <a:spLocks/>
          </p:cNvSpPr>
          <p:nvPr/>
        </p:nvSpPr>
        <p:spPr>
          <a:xfrm>
            <a:off x="734939" y="57150"/>
            <a:ext cx="7975385" cy="6453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800" b="1" kern="1200">
                <a:solidFill>
                  <a:srgbClr val="808080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defTabSz="685800">
              <a:defRPr/>
            </a:pP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Créer / Ajouter des 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utilisateurs 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1/8) </a:t>
            </a:r>
            <a:endParaRPr lang="fr-FR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defRPr/>
            </a:pPr>
            <a:r>
              <a:rPr lang="fr-FR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page d’accueil</a:t>
            </a:r>
            <a:endParaRPr lang="fr-FR" sz="1200" b="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338847" y="2581121"/>
            <a:ext cx="6176380" cy="3463136"/>
            <a:chOff x="1338847" y="2581121"/>
            <a:chExt cx="6176380" cy="3463136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38847" y="2581121"/>
              <a:ext cx="6176380" cy="3463136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826138B-CD7A-436E-9FC8-6331FD5FD735}"/>
                </a:ext>
              </a:extLst>
            </p:cNvPr>
            <p:cNvSpPr/>
            <p:nvPr/>
          </p:nvSpPr>
          <p:spPr>
            <a:xfrm>
              <a:off x="1701584" y="2978324"/>
              <a:ext cx="5647477" cy="1020078"/>
            </a:xfrm>
            <a:prstGeom prst="rect">
              <a:avLst/>
            </a:prstGeom>
            <a:noFill/>
            <a:ln w="2857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1349217" y="2852684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826138B-CD7A-436E-9FC8-6331FD5FD735}"/>
                </a:ext>
              </a:extLst>
            </p:cNvPr>
            <p:cNvSpPr/>
            <p:nvPr/>
          </p:nvSpPr>
          <p:spPr>
            <a:xfrm>
              <a:off x="5811253" y="5606715"/>
              <a:ext cx="1587330" cy="375277"/>
            </a:xfrm>
            <a:prstGeom prst="rect">
              <a:avLst/>
            </a:prstGeom>
            <a:noFill/>
            <a:ln w="2857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D826138B-CD7A-436E-9FC8-6331FD5FD735}"/>
              </a:ext>
            </a:extLst>
          </p:cNvPr>
          <p:cNvSpPr/>
          <p:nvPr/>
        </p:nvSpPr>
        <p:spPr>
          <a:xfrm>
            <a:off x="1612107" y="4081748"/>
            <a:ext cx="5818910" cy="1955739"/>
          </a:xfrm>
          <a:prstGeom prst="rect">
            <a:avLst/>
          </a:prstGeom>
          <a:noFill/>
          <a:ln w="28575">
            <a:solidFill>
              <a:srgbClr val="F58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D9E7EE5E-04EC-424A-91C7-1AD8001DCDB5}"/>
              </a:ext>
            </a:extLst>
          </p:cNvPr>
          <p:cNvSpPr txBox="1"/>
          <p:nvPr/>
        </p:nvSpPr>
        <p:spPr>
          <a:xfrm>
            <a:off x="618908" y="933802"/>
            <a:ext cx="7868113" cy="1539909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27432" rIns="0" bIns="0" rtlCol="0">
            <a:spAutoFit/>
          </a:bodyPr>
          <a:lstStyle/>
          <a:p>
            <a:pPr marL="285750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600" dirty="0" smtClean="0">
                <a:cs typeface="Calibri" panose="020F0502020204030204" pitchFamily="34" charset="0"/>
              </a:rPr>
              <a:t>Lorsque vous cliquez sur « Ajouter un utilisateur » dans le menu de navigation, vous accédez à l’écran de création de compte. </a:t>
            </a:r>
          </a:p>
          <a:p>
            <a:pPr marL="285750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600" dirty="0" smtClean="0">
                <a:cs typeface="Calibri" panose="020F0502020204030204" pitchFamily="34" charset="0"/>
              </a:rPr>
              <a:t>A partir de cette page, vous allez pouvoir : </a:t>
            </a:r>
          </a:p>
          <a:p>
            <a:pPr marL="800100" lvl="1" indent="-34290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+mj-lt"/>
              <a:buAutoNum type="arabicPeriod"/>
            </a:pPr>
            <a:r>
              <a:rPr lang="fr-FR" sz="1600" dirty="0" smtClean="0">
                <a:cs typeface="Calibri" panose="020F0502020204030204" pitchFamily="34" charset="0"/>
              </a:rPr>
              <a:t>Sélectionner un utilisateur </a:t>
            </a:r>
          </a:p>
          <a:p>
            <a:pPr marL="800100" lvl="1" indent="-34290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+mj-lt"/>
              <a:buAutoNum type="arabicPeriod"/>
            </a:pPr>
            <a:r>
              <a:rPr lang="fr-FR" sz="1600" dirty="0" smtClean="0">
                <a:cs typeface="Calibri" panose="020F0502020204030204" pitchFamily="34" charset="0"/>
              </a:rPr>
              <a:t>Paramétrer le rôle et la portée </a:t>
            </a:r>
          </a:p>
          <a:p>
            <a:pPr marL="800100" lvl="1" indent="-34290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+mj-lt"/>
              <a:buAutoNum type="arabicPeriod"/>
            </a:pPr>
            <a:r>
              <a:rPr lang="fr-FR" sz="1600" dirty="0" smtClean="0">
                <a:cs typeface="Calibri" panose="020F0502020204030204" pitchFamily="34" charset="0"/>
              </a:rPr>
              <a:t>Valider la création de compte.</a:t>
            </a: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9025C43F-DFAD-40F8-A694-7B9267B02751}"/>
              </a:ext>
            </a:extLst>
          </p:cNvPr>
          <p:cNvSpPr/>
          <p:nvPr/>
        </p:nvSpPr>
        <p:spPr>
          <a:xfrm>
            <a:off x="1261474" y="3998402"/>
            <a:ext cx="262890" cy="261922"/>
          </a:xfrm>
          <a:prstGeom prst="ellipse">
            <a:avLst/>
          </a:prstGeom>
          <a:solidFill>
            <a:srgbClr val="F5822A"/>
          </a:solidFill>
          <a:ln w="9525">
            <a:solidFill>
              <a:srgbClr val="F58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1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fr-FR" sz="1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9025C43F-DFAD-40F8-A694-7B9267B02751}"/>
              </a:ext>
            </a:extLst>
          </p:cNvPr>
          <p:cNvSpPr/>
          <p:nvPr/>
        </p:nvSpPr>
        <p:spPr>
          <a:xfrm>
            <a:off x="6980645" y="5394294"/>
            <a:ext cx="262890" cy="251280"/>
          </a:xfrm>
          <a:prstGeom prst="ellipse">
            <a:avLst/>
          </a:prstGeom>
          <a:solidFill>
            <a:srgbClr val="F5822A"/>
          </a:solidFill>
          <a:ln w="9525">
            <a:solidFill>
              <a:srgbClr val="F58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1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fr-FR" sz="1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2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3729782"/>
              </p:ext>
            </p:extLst>
          </p:nvPr>
        </p:nvGraphicFramePr>
        <p:xfrm>
          <a:off x="-284558" y="858445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05" name="Diapositive think-cell" r:id="rId5" imgW="360" imgH="360" progId="TCLayout.ActiveDocument.1">
                  <p:embed/>
                </p:oleObj>
              </mc:Choice>
              <mc:Fallback>
                <p:oleObj name="Diapositive think-cell" r:id="rId5" imgW="360" imgH="360" progId="TCLayout.ActiveDocument.1">
                  <p:embed/>
                  <p:pic>
                    <p:nvPicPr>
                      <p:cNvPr id="19" name="Object 1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4558" y="858445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6025ACC9-AEAA-4695-993E-0FC096B17E22}"/>
              </a:ext>
            </a:extLst>
          </p:cNvPr>
          <p:cNvSpPr txBox="1">
            <a:spLocks/>
          </p:cNvSpPr>
          <p:nvPr/>
        </p:nvSpPr>
        <p:spPr>
          <a:xfrm>
            <a:off x="734939" y="57150"/>
            <a:ext cx="7975385" cy="6453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800" b="1" kern="1200">
                <a:solidFill>
                  <a:srgbClr val="808080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defTabSz="685800">
              <a:defRPr/>
            </a:pP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Créer / Ajouter des 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utilisateurs 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2/8) </a:t>
            </a:r>
            <a:endParaRPr lang="fr-FR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defRPr/>
            </a:pPr>
            <a:r>
              <a:rPr lang="fr-FR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Sélectionner un utilisateur (1/3)</a:t>
            </a:r>
            <a:endParaRPr lang="fr-FR" sz="1200" b="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130070" y="2805611"/>
            <a:ext cx="7592864" cy="1976122"/>
            <a:chOff x="1117460" y="1756612"/>
            <a:chExt cx="7591406" cy="1976122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7"/>
            <a:srcRect b="53575"/>
            <a:stretch/>
          </p:blipFill>
          <p:spPr>
            <a:xfrm>
              <a:off x="1117460" y="1756612"/>
              <a:ext cx="7591406" cy="1976122"/>
            </a:xfrm>
            <a:prstGeom prst="rect">
              <a:avLst/>
            </a:prstGeom>
          </p:spPr>
        </p:pic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4513377" y="2660930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1338242" y="2834435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2991567" y="3214589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2" name="ZoneTexte 41">
            <a:extLst>
              <a:ext uri="{FF2B5EF4-FFF2-40B4-BE49-F238E27FC236}">
                <a16:creationId xmlns:a16="http://schemas.microsoft.com/office/drawing/2014/main" id="{D9E7EE5E-04EC-424A-91C7-1AD8001DCDB5}"/>
              </a:ext>
            </a:extLst>
          </p:cNvPr>
          <p:cNvSpPr txBox="1"/>
          <p:nvPr/>
        </p:nvSpPr>
        <p:spPr>
          <a:xfrm>
            <a:off x="842211" y="891506"/>
            <a:ext cx="7868113" cy="2022605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27432" rIns="0" bIns="0" rtlCol="0">
            <a:spAutoFit/>
          </a:bodyPr>
          <a:lstStyle/>
          <a:p>
            <a:pPr marL="285750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600" dirty="0" smtClean="0">
                <a:cs typeface="Calibri" panose="020F0502020204030204" pitchFamily="34" charset="0"/>
              </a:rPr>
              <a:t>Vous devez habiliter vos collègues afin qu’ils puissent demander des certificats sanitaires via la </a:t>
            </a:r>
            <a:r>
              <a:rPr lang="fr-FR" sz="1600" dirty="0" err="1" smtClean="0">
                <a:cs typeface="Calibri" panose="020F0502020204030204" pitchFamily="34" charset="0"/>
              </a:rPr>
              <a:t>téléprocédure</a:t>
            </a:r>
            <a:r>
              <a:rPr lang="fr-FR" sz="1600" dirty="0" smtClean="0">
                <a:cs typeface="Calibri" panose="020F0502020204030204" pitchFamily="34" charset="0"/>
              </a:rPr>
              <a:t> </a:t>
            </a:r>
            <a:r>
              <a:rPr lang="fr-FR" sz="1600" dirty="0" err="1" smtClean="0">
                <a:cs typeface="Calibri" panose="020F0502020204030204" pitchFamily="34" charset="0"/>
              </a:rPr>
              <a:t>Expadon</a:t>
            </a:r>
            <a:r>
              <a:rPr lang="fr-FR" sz="1600" dirty="0" smtClean="0">
                <a:cs typeface="Calibri" panose="020F0502020204030204" pitchFamily="34" charset="0"/>
              </a:rPr>
              <a:t> 2 – Certificat.</a:t>
            </a:r>
          </a:p>
          <a:p>
            <a:pPr marL="285750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endParaRPr lang="fr-FR" sz="1600" dirty="0" smtClean="0">
              <a:cs typeface="Calibri" panose="020F0502020204030204" pitchFamily="34" charset="0"/>
            </a:endParaRPr>
          </a:p>
          <a:p>
            <a:pPr marL="285750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600" dirty="0" smtClean="0">
                <a:cs typeface="Calibri" panose="020F0502020204030204" pitchFamily="34" charset="0"/>
              </a:rPr>
              <a:t>Ceux-ci doivent au préalable avoir créé leur compte BACUS/</a:t>
            </a:r>
            <a:r>
              <a:rPr lang="fr-FR" sz="1600" b="1" dirty="0" err="1" smtClean="0">
                <a:solidFill>
                  <a:srgbClr val="2C973E"/>
                </a:solidFill>
                <a:cs typeface="Calibri" panose="020F0502020204030204" pitchFamily="34" charset="0"/>
              </a:rPr>
              <a:t>mon</a:t>
            </a:r>
            <a:r>
              <a:rPr lang="fr-FR" sz="1600" b="1" dirty="0" err="1" smtClean="0">
                <a:cs typeface="Calibri" panose="020F0502020204030204" pitchFamily="34" charset="0"/>
              </a:rPr>
              <a:t>compte</a:t>
            </a:r>
            <a:r>
              <a:rPr lang="fr-FR" sz="1600" dirty="0" smtClean="0">
                <a:cs typeface="Calibri" panose="020F0502020204030204" pitchFamily="34" charset="0"/>
              </a:rPr>
              <a:t>.(voir diapo 6).</a:t>
            </a:r>
          </a:p>
          <a:p>
            <a:pPr marL="285750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endParaRPr lang="fr-FR" sz="1600" dirty="0" smtClean="0">
              <a:cs typeface="Calibri" panose="020F0502020204030204" pitchFamily="34" charset="0"/>
            </a:endParaRPr>
          </a:p>
          <a:p>
            <a:pPr marL="285750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600" dirty="0" smtClean="0">
                <a:cs typeface="Calibri" panose="020F0502020204030204" pitchFamily="34" charset="0"/>
              </a:rPr>
              <a:t>Sur l’écran ci-dessous, cliquez sur rechercher un utilisateur. </a:t>
            </a:r>
            <a:endParaRPr lang="fr-FR" sz="1600" dirty="0">
              <a:cs typeface="Calibri" panose="020F0502020204030204" pitchFamily="34" charset="0"/>
            </a:endParaRPr>
          </a:p>
          <a:p>
            <a:pPr marL="285750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endParaRPr lang="fr-FR" sz="1600" dirty="0" smtClean="0">
              <a:cs typeface="Calibri" panose="020F0502020204030204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2443955" y="4821639"/>
            <a:ext cx="4664624" cy="1336466"/>
            <a:chOff x="3004537" y="4444902"/>
            <a:chExt cx="4664624" cy="1336466"/>
          </a:xfrm>
        </p:grpSpPr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5420CE62-8D16-4553-8E50-A482A4112B0E}"/>
                </a:ext>
              </a:extLst>
            </p:cNvPr>
            <p:cNvSpPr txBox="1"/>
            <p:nvPr/>
          </p:nvSpPr>
          <p:spPr>
            <a:xfrm>
              <a:off x="5599069" y="4621089"/>
              <a:ext cx="1821612" cy="350865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Une fois l’utilisateur ajouté, son identifiant s’affichera ici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EAD58F2-3EA7-4D07-92A9-3EBDA64154C5}"/>
                </a:ext>
              </a:extLst>
            </p:cNvPr>
            <p:cNvSpPr/>
            <p:nvPr/>
          </p:nvSpPr>
          <p:spPr>
            <a:xfrm>
              <a:off x="3004537" y="4444902"/>
              <a:ext cx="4664624" cy="1336466"/>
            </a:xfrm>
            <a:prstGeom prst="rect">
              <a:avLst/>
            </a:prstGeom>
            <a:noFill/>
            <a:ln w="28575">
              <a:solidFill>
                <a:srgbClr val="0072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FFD4F114-30FD-421C-9D09-B1B04735DBAC}"/>
                </a:ext>
              </a:extLst>
            </p:cNvPr>
            <p:cNvSpPr txBox="1"/>
            <p:nvPr/>
          </p:nvSpPr>
          <p:spPr>
            <a:xfrm>
              <a:off x="3531865" y="4625242"/>
              <a:ext cx="1689891" cy="509242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Pour les opérateurs, le type d’utilisateur est par défaut BACUS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3376D8A4-BF16-4C02-9871-065FC7E1CB91}"/>
                </a:ext>
              </a:extLst>
            </p:cNvPr>
            <p:cNvSpPr txBox="1"/>
            <p:nvPr/>
          </p:nvSpPr>
          <p:spPr>
            <a:xfrm>
              <a:off x="3539660" y="5138637"/>
              <a:ext cx="1634490" cy="509242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Cliquez pour accéder à l’écran de recherche des utilisateurs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3106946" y="4601122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3106946" y="5138637"/>
              <a:ext cx="262890" cy="261922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5174150" y="4621089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313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3729782"/>
              </p:ext>
            </p:extLst>
          </p:nvPr>
        </p:nvGraphicFramePr>
        <p:xfrm>
          <a:off x="-284558" y="858445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34" name="Diapositive think-cell" r:id="rId5" imgW="360" imgH="360" progId="TCLayout.ActiveDocument.1">
                  <p:embed/>
                </p:oleObj>
              </mc:Choice>
              <mc:Fallback>
                <p:oleObj name="Diapositive think-cell" r:id="rId5" imgW="360" imgH="360" progId="TCLayout.ActiveDocument.1">
                  <p:embed/>
                  <p:pic>
                    <p:nvPicPr>
                      <p:cNvPr id="19" name="Object 1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4558" y="858445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itle 1">
            <a:extLst>
              <a:ext uri="{FF2B5EF4-FFF2-40B4-BE49-F238E27FC236}">
                <a16:creationId xmlns:a16="http://schemas.microsoft.com/office/drawing/2014/main" id="{6025ACC9-AEAA-4695-993E-0FC096B17E22}"/>
              </a:ext>
            </a:extLst>
          </p:cNvPr>
          <p:cNvSpPr txBox="1">
            <a:spLocks/>
          </p:cNvSpPr>
          <p:nvPr/>
        </p:nvSpPr>
        <p:spPr>
          <a:xfrm>
            <a:off x="734939" y="57150"/>
            <a:ext cx="7975385" cy="6453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800" b="1" kern="1200">
                <a:solidFill>
                  <a:srgbClr val="808080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defTabSz="685800">
              <a:defRPr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Créer / Ajouter des 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utilisateurs 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3/8) </a:t>
            </a:r>
            <a:endParaRPr lang="fr-FR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defRPr/>
            </a:pPr>
            <a:r>
              <a:rPr lang="fr-FR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Sélectionner un utilisateur (2/3)</a:t>
            </a:r>
            <a:endParaRPr lang="fr-FR" sz="1000" b="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9E7EE5E-04EC-424A-91C7-1AD8001DCDB5}"/>
              </a:ext>
            </a:extLst>
          </p:cNvPr>
          <p:cNvSpPr txBox="1"/>
          <p:nvPr/>
        </p:nvSpPr>
        <p:spPr>
          <a:xfrm>
            <a:off x="842211" y="891506"/>
            <a:ext cx="7868113" cy="719684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27432" rIns="0" bIns="0" rtlCol="0">
            <a:spAutoFit/>
          </a:bodyPr>
          <a:lstStyle/>
          <a:p>
            <a:pPr marL="285750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600" dirty="0" smtClean="0">
                <a:cs typeface="Calibri" panose="020F0502020204030204" pitchFamily="34" charset="0"/>
              </a:rPr>
              <a:t>Dans la recherche utilisateur BACUS, vous retrouvez les utilisateurs dont les comptes BACUS ont été créés. </a:t>
            </a:r>
          </a:p>
          <a:p>
            <a:pPr marL="285750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600" dirty="0" smtClean="0">
                <a:cs typeface="Calibri" panose="020F0502020204030204" pitchFamily="34" charset="0"/>
              </a:rPr>
              <a:t>Vous pouvez renseigner un ou plusieurs critères puis lancer votre recherche.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253277" y="1700630"/>
            <a:ext cx="5508045" cy="3787097"/>
            <a:chOff x="224805" y="1727232"/>
            <a:chExt cx="5508045" cy="3787097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4805" y="1727232"/>
              <a:ext cx="5413401" cy="3787097"/>
            </a:xfrm>
            <a:prstGeom prst="rect">
              <a:avLst/>
            </a:prstGeom>
          </p:spPr>
        </p:pic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E334E4B8-68AD-48B0-96E9-72A3D21F4866}"/>
                </a:ext>
              </a:extLst>
            </p:cNvPr>
            <p:cNvSpPr/>
            <p:nvPr/>
          </p:nvSpPr>
          <p:spPr>
            <a:xfrm>
              <a:off x="5469960" y="5044060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3529663" y="2027380"/>
              <a:ext cx="250003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224805" y="3019287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619524" y="2015348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826138B-CD7A-436E-9FC8-6331FD5FD735}"/>
                </a:ext>
              </a:extLst>
            </p:cNvPr>
            <p:cNvSpPr/>
            <p:nvPr/>
          </p:nvSpPr>
          <p:spPr>
            <a:xfrm>
              <a:off x="254608" y="3303442"/>
              <a:ext cx="5383598" cy="1802125"/>
            </a:xfrm>
            <a:prstGeom prst="rect">
              <a:avLst/>
            </a:prstGeom>
            <a:noFill/>
            <a:ln w="2857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826138B-CD7A-436E-9FC8-6331FD5FD735}"/>
                </a:ext>
              </a:extLst>
            </p:cNvPr>
            <p:cNvSpPr/>
            <p:nvPr/>
          </p:nvSpPr>
          <p:spPr>
            <a:xfrm>
              <a:off x="253277" y="4118550"/>
              <a:ext cx="5383598" cy="343921"/>
            </a:xfrm>
            <a:prstGeom prst="rect">
              <a:avLst/>
            </a:prstGeom>
            <a:noFill/>
            <a:ln w="2857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D9F92C05-25ED-4341-90C4-5C3D61C826BC}"/>
                </a:ext>
              </a:extLst>
            </p:cNvPr>
            <p:cNvSpPr/>
            <p:nvPr/>
          </p:nvSpPr>
          <p:spPr>
            <a:xfrm>
              <a:off x="289303" y="3823617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3a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6430129" y="1784795"/>
            <a:ext cx="2486955" cy="3008773"/>
            <a:chOff x="6430129" y="1784795"/>
            <a:chExt cx="2486955" cy="300877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EAD58F2-3EA7-4D07-92A9-3EBDA64154C5}"/>
                </a:ext>
              </a:extLst>
            </p:cNvPr>
            <p:cNvSpPr/>
            <p:nvPr/>
          </p:nvSpPr>
          <p:spPr>
            <a:xfrm>
              <a:off x="6430129" y="1784795"/>
              <a:ext cx="2486955" cy="3008773"/>
            </a:xfrm>
            <a:prstGeom prst="rect">
              <a:avLst/>
            </a:prstGeom>
            <a:noFill/>
            <a:ln w="28575">
              <a:solidFill>
                <a:srgbClr val="0072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FFD4F114-30FD-421C-9D09-B1B04735DBAC}"/>
                </a:ext>
              </a:extLst>
            </p:cNvPr>
            <p:cNvSpPr txBox="1"/>
            <p:nvPr/>
          </p:nvSpPr>
          <p:spPr>
            <a:xfrm>
              <a:off x="6839866" y="1947525"/>
              <a:ext cx="1634490" cy="352276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Renseigner les informations d’identités 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3376D8A4-BF16-4C02-9871-065FC7E1CB91}"/>
                </a:ext>
              </a:extLst>
            </p:cNvPr>
            <p:cNvSpPr txBox="1"/>
            <p:nvPr/>
          </p:nvSpPr>
          <p:spPr>
            <a:xfrm>
              <a:off x="6856361" y="2562563"/>
              <a:ext cx="1634490" cy="352276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Renseigner l’identifiant de l’utilisateur, son email.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6503553" y="1949882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6503553" y="2561504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6503553" y="3170261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6503553" y="4329274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5420CE62-8D16-4553-8E50-A482A4112B0E}"/>
                </a:ext>
              </a:extLst>
            </p:cNvPr>
            <p:cNvSpPr txBox="1"/>
            <p:nvPr/>
          </p:nvSpPr>
          <p:spPr>
            <a:xfrm>
              <a:off x="6839866" y="3624506"/>
              <a:ext cx="1914419" cy="352276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Sélectionner l’utilisateur que vous souhaitez habiliter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5420CE62-8D16-4553-8E50-A482A4112B0E}"/>
                </a:ext>
              </a:extLst>
            </p:cNvPr>
            <p:cNvSpPr txBox="1"/>
            <p:nvPr/>
          </p:nvSpPr>
          <p:spPr>
            <a:xfrm>
              <a:off x="6839866" y="4349054"/>
              <a:ext cx="1634490" cy="195310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Confirmer votre sélection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5420CE62-8D16-4553-8E50-A482A4112B0E}"/>
                </a:ext>
              </a:extLst>
            </p:cNvPr>
            <p:cNvSpPr txBox="1"/>
            <p:nvPr/>
          </p:nvSpPr>
          <p:spPr>
            <a:xfrm>
              <a:off x="6878219" y="3170261"/>
              <a:ext cx="1634490" cy="352276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Consulter le résultat de la recherche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D9F92C05-25ED-4341-90C4-5C3D61C826BC}"/>
                </a:ext>
              </a:extLst>
            </p:cNvPr>
            <p:cNvSpPr/>
            <p:nvPr/>
          </p:nvSpPr>
          <p:spPr>
            <a:xfrm>
              <a:off x="6503553" y="3691173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3a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7" name="Groupe 56"/>
          <p:cNvGrpSpPr/>
          <p:nvPr/>
        </p:nvGrpSpPr>
        <p:grpSpPr>
          <a:xfrm>
            <a:off x="253277" y="5503344"/>
            <a:ext cx="8718110" cy="763644"/>
            <a:chOff x="151985" y="5598541"/>
            <a:chExt cx="8718110" cy="693754"/>
          </a:xfrm>
        </p:grpSpPr>
        <p:sp>
          <p:nvSpPr>
            <p:cNvPr id="58" name="Freeform 165">
              <a:extLst>
                <a:ext uri="{FF2B5EF4-FFF2-40B4-BE49-F238E27FC236}">
                  <a16:creationId xmlns:a16="http://schemas.microsoft.com/office/drawing/2014/main" id="{0B5CC872-ADCB-4D29-B1C9-9346B7F010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936" y="5765468"/>
              <a:ext cx="324003" cy="291777"/>
            </a:xfrm>
            <a:custGeom>
              <a:avLst/>
              <a:gdLst>
                <a:gd name="T0" fmla="*/ 4 w 178"/>
                <a:gd name="T1" fmla="*/ 144 h 160"/>
                <a:gd name="T2" fmla="*/ 2 w 178"/>
                <a:gd name="T3" fmla="*/ 156 h 160"/>
                <a:gd name="T4" fmla="*/ 13 w 178"/>
                <a:gd name="T5" fmla="*/ 160 h 160"/>
                <a:gd name="T6" fmla="*/ 165 w 178"/>
                <a:gd name="T7" fmla="*/ 160 h 160"/>
                <a:gd name="T8" fmla="*/ 176 w 178"/>
                <a:gd name="T9" fmla="*/ 156 h 160"/>
                <a:gd name="T10" fmla="*/ 174 w 178"/>
                <a:gd name="T11" fmla="*/ 144 h 160"/>
                <a:gd name="T12" fmla="*/ 98 w 178"/>
                <a:gd name="T13" fmla="*/ 8 h 160"/>
                <a:gd name="T14" fmla="*/ 89 w 178"/>
                <a:gd name="T15" fmla="*/ 0 h 160"/>
                <a:gd name="T16" fmla="*/ 80 w 178"/>
                <a:gd name="T17" fmla="*/ 8 h 160"/>
                <a:gd name="T18" fmla="*/ 4 w 178"/>
                <a:gd name="T19" fmla="*/ 144 h 160"/>
                <a:gd name="T20" fmla="*/ 96 w 178"/>
                <a:gd name="T21" fmla="*/ 147 h 160"/>
                <a:gd name="T22" fmla="*/ 89 w 178"/>
                <a:gd name="T23" fmla="*/ 150 h 160"/>
                <a:gd name="T24" fmla="*/ 82 w 178"/>
                <a:gd name="T25" fmla="*/ 147 h 160"/>
                <a:gd name="T26" fmla="*/ 78 w 178"/>
                <a:gd name="T27" fmla="*/ 139 h 160"/>
                <a:gd name="T28" fmla="*/ 81 w 178"/>
                <a:gd name="T29" fmla="*/ 132 h 160"/>
                <a:gd name="T30" fmla="*/ 89 w 178"/>
                <a:gd name="T31" fmla="*/ 129 h 160"/>
                <a:gd name="T32" fmla="*/ 96 w 178"/>
                <a:gd name="T33" fmla="*/ 132 h 160"/>
                <a:gd name="T34" fmla="*/ 100 w 178"/>
                <a:gd name="T35" fmla="*/ 139 h 160"/>
                <a:gd name="T36" fmla="*/ 96 w 178"/>
                <a:gd name="T37" fmla="*/ 147 h 160"/>
                <a:gd name="T38" fmla="*/ 89 w 178"/>
                <a:gd name="T39" fmla="*/ 43 h 160"/>
                <a:gd name="T40" fmla="*/ 98 w 178"/>
                <a:gd name="T41" fmla="*/ 48 h 160"/>
                <a:gd name="T42" fmla="*/ 100 w 178"/>
                <a:gd name="T43" fmla="*/ 60 h 160"/>
                <a:gd name="T44" fmla="*/ 99 w 178"/>
                <a:gd name="T45" fmla="*/ 69 h 160"/>
                <a:gd name="T46" fmla="*/ 96 w 178"/>
                <a:gd name="T47" fmla="*/ 104 h 160"/>
                <a:gd name="T48" fmla="*/ 94 w 178"/>
                <a:gd name="T49" fmla="*/ 113 h 160"/>
                <a:gd name="T50" fmla="*/ 89 w 178"/>
                <a:gd name="T51" fmla="*/ 116 h 160"/>
                <a:gd name="T52" fmla="*/ 83 w 178"/>
                <a:gd name="T53" fmla="*/ 113 h 160"/>
                <a:gd name="T54" fmla="*/ 81 w 178"/>
                <a:gd name="T55" fmla="*/ 104 h 160"/>
                <a:gd name="T56" fmla="*/ 79 w 178"/>
                <a:gd name="T57" fmla="*/ 70 h 160"/>
                <a:gd name="T58" fmla="*/ 78 w 178"/>
                <a:gd name="T59" fmla="*/ 56 h 160"/>
                <a:gd name="T60" fmla="*/ 81 w 178"/>
                <a:gd name="T61" fmla="*/ 47 h 160"/>
                <a:gd name="T62" fmla="*/ 89 w 178"/>
                <a:gd name="T63" fmla="*/ 4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8" h="160">
                  <a:moveTo>
                    <a:pt x="4" y="144"/>
                  </a:moveTo>
                  <a:cubicBezTo>
                    <a:pt x="1" y="149"/>
                    <a:pt x="0" y="153"/>
                    <a:pt x="2" y="156"/>
                  </a:cubicBezTo>
                  <a:cubicBezTo>
                    <a:pt x="3" y="158"/>
                    <a:pt x="7" y="160"/>
                    <a:pt x="13" y="160"/>
                  </a:cubicBezTo>
                  <a:cubicBezTo>
                    <a:pt x="165" y="160"/>
                    <a:pt x="165" y="160"/>
                    <a:pt x="165" y="160"/>
                  </a:cubicBezTo>
                  <a:cubicBezTo>
                    <a:pt x="170" y="160"/>
                    <a:pt x="174" y="158"/>
                    <a:pt x="176" y="156"/>
                  </a:cubicBezTo>
                  <a:cubicBezTo>
                    <a:pt x="178" y="153"/>
                    <a:pt x="177" y="149"/>
                    <a:pt x="174" y="144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5" y="3"/>
                    <a:pt x="92" y="0"/>
                    <a:pt x="89" y="0"/>
                  </a:cubicBezTo>
                  <a:cubicBezTo>
                    <a:pt x="86" y="0"/>
                    <a:pt x="83" y="3"/>
                    <a:pt x="80" y="8"/>
                  </a:cubicBezTo>
                  <a:lnTo>
                    <a:pt x="4" y="144"/>
                  </a:lnTo>
                  <a:close/>
                  <a:moveTo>
                    <a:pt x="96" y="147"/>
                  </a:moveTo>
                  <a:cubicBezTo>
                    <a:pt x="94" y="149"/>
                    <a:pt x="92" y="150"/>
                    <a:pt x="89" y="150"/>
                  </a:cubicBezTo>
                  <a:cubicBezTo>
                    <a:pt x="86" y="150"/>
                    <a:pt x="84" y="149"/>
                    <a:pt x="82" y="147"/>
                  </a:cubicBezTo>
                  <a:cubicBezTo>
                    <a:pt x="79" y="145"/>
                    <a:pt x="78" y="143"/>
                    <a:pt x="78" y="139"/>
                  </a:cubicBezTo>
                  <a:cubicBezTo>
                    <a:pt x="78" y="136"/>
                    <a:pt x="79" y="134"/>
                    <a:pt x="81" y="132"/>
                  </a:cubicBezTo>
                  <a:cubicBezTo>
                    <a:pt x="83" y="130"/>
                    <a:pt x="86" y="129"/>
                    <a:pt x="89" y="129"/>
                  </a:cubicBezTo>
                  <a:cubicBezTo>
                    <a:pt x="92" y="129"/>
                    <a:pt x="94" y="130"/>
                    <a:pt x="96" y="132"/>
                  </a:cubicBezTo>
                  <a:cubicBezTo>
                    <a:pt x="99" y="134"/>
                    <a:pt x="100" y="136"/>
                    <a:pt x="100" y="139"/>
                  </a:cubicBezTo>
                  <a:cubicBezTo>
                    <a:pt x="100" y="143"/>
                    <a:pt x="99" y="145"/>
                    <a:pt x="96" y="147"/>
                  </a:cubicBezTo>
                  <a:close/>
                  <a:moveTo>
                    <a:pt x="89" y="43"/>
                  </a:moveTo>
                  <a:cubicBezTo>
                    <a:pt x="93" y="43"/>
                    <a:pt x="96" y="45"/>
                    <a:pt x="98" y="48"/>
                  </a:cubicBezTo>
                  <a:cubicBezTo>
                    <a:pt x="99" y="50"/>
                    <a:pt x="100" y="54"/>
                    <a:pt x="100" y="60"/>
                  </a:cubicBezTo>
                  <a:cubicBezTo>
                    <a:pt x="100" y="63"/>
                    <a:pt x="99" y="66"/>
                    <a:pt x="99" y="69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8"/>
                    <a:pt x="95" y="111"/>
                    <a:pt x="94" y="113"/>
                  </a:cubicBezTo>
                  <a:cubicBezTo>
                    <a:pt x="93" y="115"/>
                    <a:pt x="91" y="116"/>
                    <a:pt x="89" y="116"/>
                  </a:cubicBezTo>
                  <a:cubicBezTo>
                    <a:pt x="86" y="116"/>
                    <a:pt x="84" y="115"/>
                    <a:pt x="83" y="113"/>
                  </a:cubicBezTo>
                  <a:cubicBezTo>
                    <a:pt x="82" y="111"/>
                    <a:pt x="82" y="108"/>
                    <a:pt x="81" y="104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63"/>
                    <a:pt x="78" y="59"/>
                    <a:pt x="78" y="56"/>
                  </a:cubicBezTo>
                  <a:cubicBezTo>
                    <a:pt x="78" y="52"/>
                    <a:pt x="79" y="49"/>
                    <a:pt x="81" y="47"/>
                  </a:cubicBezTo>
                  <a:cubicBezTo>
                    <a:pt x="83" y="44"/>
                    <a:pt x="86" y="43"/>
                    <a:pt x="89" y="43"/>
                  </a:cubicBezTo>
                  <a:close/>
                </a:path>
              </a:pathLst>
            </a:custGeom>
            <a:solidFill>
              <a:srgbClr val="F582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Rectangle 109">
              <a:extLst>
                <a:ext uri="{FF2B5EF4-FFF2-40B4-BE49-F238E27FC236}">
                  <a16:creationId xmlns:a16="http://schemas.microsoft.com/office/drawing/2014/main" id="{9D6A2BEA-3955-4D0B-975C-359D9E0C1C19}"/>
                </a:ext>
              </a:extLst>
            </p:cNvPr>
            <p:cNvSpPr/>
            <p:nvPr/>
          </p:nvSpPr>
          <p:spPr>
            <a:xfrm>
              <a:off x="909361" y="5650390"/>
              <a:ext cx="7743632" cy="63937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450"/>
                </a:spcAft>
                <a:buClr>
                  <a:srgbClr val="F5822A"/>
                </a:buClr>
                <a:buSzPct val="100000"/>
              </a:pPr>
              <a:r>
                <a:rPr lang="fr-FR" sz="1100" dirty="0">
                  <a:cs typeface="Calibri" panose="020F0502020204030204" pitchFamily="34" charset="0"/>
                </a:rPr>
                <a:t>Si vous ne trouvez pas un </a:t>
              </a:r>
              <a:r>
                <a:rPr lang="fr-FR" sz="1100" dirty="0" smtClean="0">
                  <a:cs typeface="Calibri" panose="020F0502020204030204" pitchFamily="34" charset="0"/>
                </a:rPr>
                <a:t>utilisateur </a:t>
              </a:r>
            </a:p>
            <a:p>
              <a:pPr marL="342900" indent="-342900">
                <a:lnSpc>
                  <a:spcPct val="85000"/>
                </a:lnSpc>
                <a:spcAft>
                  <a:spcPts val="450"/>
                </a:spcAft>
                <a:buClr>
                  <a:srgbClr val="F5822A"/>
                </a:buClr>
                <a:buSzPct val="100000"/>
                <a:buAutoNum type="arabicPeriod"/>
              </a:pPr>
              <a:r>
                <a:rPr lang="fr-FR" sz="1100" dirty="0" smtClean="0">
                  <a:cs typeface="Calibri" panose="020F0502020204030204" pitchFamily="34" charset="0"/>
                </a:rPr>
                <a:t>Vérifier que le compte a bien été crée </a:t>
              </a:r>
            </a:p>
            <a:p>
              <a:pPr marL="342900" indent="-342900">
                <a:lnSpc>
                  <a:spcPct val="85000"/>
                </a:lnSpc>
                <a:spcAft>
                  <a:spcPts val="450"/>
                </a:spcAft>
                <a:buClr>
                  <a:srgbClr val="F5822A"/>
                </a:buClr>
                <a:buSzPct val="100000"/>
                <a:buAutoNum type="arabicPeriod"/>
              </a:pPr>
              <a:r>
                <a:rPr lang="fr-FR" sz="1100" dirty="0" smtClean="0">
                  <a:cs typeface="Calibri" panose="020F0502020204030204" pitchFamily="34" charset="0"/>
                </a:rPr>
                <a:t>Si malgré tout, vous ne le trouvez pas, contacter l’assistance habilitation Expadon2 à l’adresse suivante : </a:t>
              </a:r>
              <a:r>
                <a:rPr lang="fr-FR" sz="1100" dirty="0" smtClean="0">
                  <a:cs typeface="Calibri" panose="020F0502020204030204" pitchFamily="34" charset="0"/>
                  <a:hlinkClick r:id="rId8"/>
                </a:rPr>
                <a:t>habilitations.expadon2@franceagrimer.fr</a:t>
              </a:r>
              <a:endParaRPr lang="fr-FR" sz="1100" dirty="0">
                <a:cs typeface="Calibri" panose="020F0502020204030204" pitchFamily="34" charset="0"/>
              </a:endParaRPr>
            </a:p>
          </p:txBody>
        </p:sp>
        <p:sp>
          <p:nvSpPr>
            <p:cNvPr id="60" name="Rectangle : coins arrondis 3">
              <a:extLst>
                <a:ext uri="{FF2B5EF4-FFF2-40B4-BE49-F238E27FC236}">
                  <a16:creationId xmlns:a16="http://schemas.microsoft.com/office/drawing/2014/main" id="{3F2440DD-D052-4113-A03A-1C3DD2041EF0}"/>
                </a:ext>
              </a:extLst>
            </p:cNvPr>
            <p:cNvSpPr/>
            <p:nvPr/>
          </p:nvSpPr>
          <p:spPr>
            <a:xfrm>
              <a:off x="151985" y="5598541"/>
              <a:ext cx="8718110" cy="693754"/>
            </a:xfrm>
            <a:prstGeom prst="roundRect">
              <a:avLst/>
            </a:prstGeom>
            <a:noFill/>
            <a:ln w="12700" cmpd="dbl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60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-284558" y="858445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1" name="Diapositive think-cell" r:id="rId5" imgW="360" imgH="360" progId="TCLayout.ActiveDocument.1">
                  <p:embed/>
                </p:oleObj>
              </mc:Choice>
              <mc:Fallback>
                <p:oleObj name="Diapositive think-cell" r:id="rId5" imgW="360" imgH="360" progId="TCLayout.ActiveDocument.1">
                  <p:embed/>
                  <p:pic>
                    <p:nvPicPr>
                      <p:cNvPr id="19" name="Object 1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4558" y="858445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6025ACC9-AEAA-4695-993E-0FC096B17E22}"/>
              </a:ext>
            </a:extLst>
          </p:cNvPr>
          <p:cNvSpPr txBox="1">
            <a:spLocks/>
          </p:cNvSpPr>
          <p:nvPr/>
        </p:nvSpPr>
        <p:spPr>
          <a:xfrm>
            <a:off x="734939" y="57150"/>
            <a:ext cx="7975385" cy="6453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800" b="1" kern="1200">
                <a:solidFill>
                  <a:srgbClr val="808080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defTabSz="685800">
              <a:defRPr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Créer /Ajouter des 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utilisateurs 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4/8) </a:t>
            </a:r>
            <a:endParaRPr lang="fr-FR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defRPr/>
            </a:pPr>
            <a:r>
              <a:rPr lang="fr-FR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Sélectionner </a:t>
            </a:r>
            <a:r>
              <a:rPr lang="fr-FR" b="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fr-FR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utilisateur (3/3)</a:t>
            </a:r>
            <a:endParaRPr lang="fr-FR" sz="1200" b="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D9E7EE5E-04EC-424A-91C7-1AD8001DCDB5}"/>
              </a:ext>
            </a:extLst>
          </p:cNvPr>
          <p:cNvSpPr txBox="1"/>
          <p:nvPr/>
        </p:nvSpPr>
        <p:spPr>
          <a:xfrm>
            <a:off x="842211" y="891506"/>
            <a:ext cx="7868113" cy="86485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27432" rIns="0" bIns="0" rtlCol="0">
            <a:spAutoFit/>
          </a:bodyPr>
          <a:lstStyle/>
          <a:p>
            <a:pPr marL="285750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600" dirty="0" smtClean="0">
                <a:cs typeface="Calibri" panose="020F0502020204030204" pitchFamily="34" charset="0"/>
              </a:rPr>
              <a:t>Un fois l’utilisateur sélectionné, vous revenez sur la page d’ « Ajout des utilisateurs ». Le nom de l’utilisateur est indiqué dans le champ « Identifiant de l’utilisateur ». Vous</a:t>
            </a:r>
            <a:r>
              <a:rPr lang="fr-FR" sz="1600" dirty="0">
                <a:cs typeface="Calibri" panose="020F0502020204030204" pitchFamily="34" charset="0"/>
              </a:rPr>
              <a:t> </a:t>
            </a:r>
            <a:r>
              <a:rPr lang="fr-FR" sz="1600" dirty="0" smtClean="0">
                <a:cs typeface="Calibri" panose="020F0502020204030204" pitchFamily="34" charset="0"/>
              </a:rPr>
              <a:t>pouvez passer à l’étape suivante et paramétrer le rôle et la portée de l’utilisateur.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1732520" y="1869685"/>
            <a:ext cx="5778417" cy="3755096"/>
            <a:chOff x="1262266" y="1871255"/>
            <a:chExt cx="5778417" cy="3755096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2266" y="1871255"/>
              <a:ext cx="5778417" cy="3755096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826138B-CD7A-436E-9FC8-6331FD5FD735}"/>
                </a:ext>
              </a:extLst>
            </p:cNvPr>
            <p:cNvSpPr/>
            <p:nvPr/>
          </p:nvSpPr>
          <p:spPr>
            <a:xfrm>
              <a:off x="1405488" y="2900572"/>
              <a:ext cx="5536733" cy="456239"/>
            </a:xfrm>
            <a:prstGeom prst="rect">
              <a:avLst/>
            </a:prstGeom>
            <a:noFill/>
            <a:ln w="2857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99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5"/>
          <a:srcRect l="244" t="35781" r="-433" b="598"/>
          <a:stretch/>
        </p:blipFill>
        <p:spPr>
          <a:xfrm>
            <a:off x="1030058" y="2151091"/>
            <a:ext cx="6970235" cy="2647589"/>
          </a:xfrm>
          <a:prstGeom prst="rect">
            <a:avLst/>
          </a:prstGeom>
        </p:spPr>
      </p:pic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-284558" y="858445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0" name="Diapositive think-cell" r:id="rId6" imgW="360" imgH="360" progId="TCLayout.ActiveDocument.1">
                  <p:embed/>
                </p:oleObj>
              </mc:Choice>
              <mc:Fallback>
                <p:oleObj name="Diapositive think-cell" r:id="rId6" imgW="360" imgH="360" progId="TCLayout.ActiveDocument.1">
                  <p:embed/>
                  <p:pic>
                    <p:nvPicPr>
                      <p:cNvPr id="19" name="Object 1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4558" y="858445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6025ACC9-AEAA-4695-993E-0FC096B17E22}"/>
              </a:ext>
            </a:extLst>
          </p:cNvPr>
          <p:cNvSpPr txBox="1">
            <a:spLocks/>
          </p:cNvSpPr>
          <p:nvPr/>
        </p:nvSpPr>
        <p:spPr>
          <a:xfrm>
            <a:off x="734939" y="57150"/>
            <a:ext cx="7975385" cy="6453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800" b="1" kern="1200">
                <a:solidFill>
                  <a:srgbClr val="808080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defTabSz="685800">
              <a:defRPr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Créer / Ajouter des 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utilisateurs 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5/8) </a:t>
            </a:r>
            <a:endParaRPr lang="fr-FR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defRPr/>
            </a:pPr>
            <a:r>
              <a:rPr lang="fr-FR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Paramétrer des rôles et des portées (1/2)</a:t>
            </a:r>
            <a:endParaRPr lang="fr-FR" sz="1200" b="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379079" y="4815304"/>
            <a:ext cx="8390864" cy="1423449"/>
            <a:chOff x="772180" y="5007977"/>
            <a:chExt cx="8390864" cy="1423449"/>
          </a:xfrm>
        </p:grpSpPr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5420CE62-8D16-4553-8E50-A482A4112B0E}"/>
                </a:ext>
              </a:extLst>
            </p:cNvPr>
            <p:cNvSpPr txBox="1"/>
            <p:nvPr/>
          </p:nvSpPr>
          <p:spPr>
            <a:xfrm>
              <a:off x="6735514" y="5084529"/>
              <a:ext cx="1634490" cy="350865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Sélectionner la portée voir slide suivant)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EAD58F2-3EA7-4D07-92A9-3EBDA64154C5}"/>
                </a:ext>
              </a:extLst>
            </p:cNvPr>
            <p:cNvSpPr/>
            <p:nvPr/>
          </p:nvSpPr>
          <p:spPr>
            <a:xfrm>
              <a:off x="772180" y="5007977"/>
              <a:ext cx="8371820" cy="1423449"/>
            </a:xfrm>
            <a:prstGeom prst="rect">
              <a:avLst/>
            </a:prstGeom>
            <a:noFill/>
            <a:ln w="28575">
              <a:solidFill>
                <a:srgbClr val="0072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FFD4F114-30FD-421C-9D09-B1B04735DBAC}"/>
                </a:ext>
              </a:extLst>
            </p:cNvPr>
            <p:cNvSpPr txBox="1"/>
            <p:nvPr/>
          </p:nvSpPr>
          <p:spPr>
            <a:xfrm>
              <a:off x="1299508" y="5113774"/>
              <a:ext cx="4546837" cy="193899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Choisir l’application :  Gestion des utilisateurs ou Gestion des certificats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3376D8A4-BF16-4C02-9871-065FC7E1CB91}"/>
                </a:ext>
              </a:extLst>
            </p:cNvPr>
            <p:cNvSpPr txBox="1"/>
            <p:nvPr/>
          </p:nvSpPr>
          <p:spPr>
            <a:xfrm>
              <a:off x="1299508" y="5534098"/>
              <a:ext cx="4862405" cy="818686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Choisir le rôle : </a:t>
              </a:r>
            </a:p>
            <a:p>
              <a:pPr marL="171450" indent="-171450">
                <a:lnSpc>
                  <a:spcPct val="85000"/>
                </a:lnSpc>
                <a:spcAft>
                  <a:spcPts val="600"/>
                </a:spcAft>
                <a:buSzPct val="70000"/>
                <a:buFont typeface="Arial" panose="020B0604020202020204" pitchFamily="34" charset="0"/>
                <a:buChar char="•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Pour l’application Gestion des certificats &gt; Demandeur</a:t>
              </a:r>
            </a:p>
            <a:p>
              <a:pPr marL="171450" indent="-171450">
                <a:lnSpc>
                  <a:spcPct val="85000"/>
                </a:lnSpc>
                <a:spcAft>
                  <a:spcPts val="600"/>
                </a:spcAft>
                <a:buSzPct val="70000"/>
                <a:buFont typeface="Arial" panose="020B0604020202020204" pitchFamily="34" charset="0"/>
                <a:buChar char="•"/>
              </a:pPr>
              <a:r>
                <a:rPr lang="fr-FR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Pour l’application Gestions des utilisateurs &gt; Administrateur local opérateur (principal ou suppléant</a:t>
              </a: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) – </a:t>
              </a: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  <a:hlinkClick r:id="rId8" action="ppaction://hlinksldjump"/>
                </a:rPr>
                <a:t>voir diapo créer un suppléant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874589" y="5089654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866795" y="5534098"/>
              <a:ext cx="262890" cy="261922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6322323" y="5054238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6322323" y="5402015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6331736" y="5836250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5420CE62-8D16-4553-8E50-A482A4112B0E}"/>
                </a:ext>
              </a:extLst>
            </p:cNvPr>
            <p:cNvSpPr txBox="1"/>
            <p:nvPr/>
          </p:nvSpPr>
          <p:spPr>
            <a:xfrm>
              <a:off x="6713139" y="5411143"/>
              <a:ext cx="2396269" cy="350865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Liste des applications et rôles ajoutés pour l’utilisateur à valider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5420CE62-8D16-4553-8E50-A482A4112B0E}"/>
                </a:ext>
              </a:extLst>
            </p:cNvPr>
            <p:cNvSpPr txBox="1"/>
            <p:nvPr/>
          </p:nvSpPr>
          <p:spPr>
            <a:xfrm>
              <a:off x="6735513" y="5846050"/>
              <a:ext cx="2427531" cy="350865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Valider le paramétrage des rôles utilisateurs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ZoneTexte 50">
            <a:extLst>
              <a:ext uri="{FF2B5EF4-FFF2-40B4-BE49-F238E27FC236}">
                <a16:creationId xmlns:a16="http://schemas.microsoft.com/office/drawing/2014/main" id="{D9E7EE5E-04EC-424A-91C7-1AD8001DCDB5}"/>
              </a:ext>
            </a:extLst>
          </p:cNvPr>
          <p:cNvSpPr txBox="1"/>
          <p:nvPr/>
        </p:nvSpPr>
        <p:spPr>
          <a:xfrm>
            <a:off x="421105" y="804955"/>
            <a:ext cx="8530390" cy="1240340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27432" rIns="0" bIns="0" rtlCol="0">
            <a:spAutoFit/>
          </a:bodyPr>
          <a:lstStyle/>
          <a:p>
            <a:pPr marL="285750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300" dirty="0" smtClean="0">
                <a:cs typeface="Calibri" panose="020F0502020204030204" pitchFamily="34" charset="0"/>
              </a:rPr>
              <a:t>Pour paramétrer l’habilitation du nouvel utilisateur, vous devez : </a:t>
            </a:r>
          </a:p>
          <a:p>
            <a:pPr marL="742950" lvl="1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Courier New" panose="02070309020205020404" pitchFamily="49" charset="0"/>
              <a:buChar char="o"/>
            </a:pPr>
            <a:r>
              <a:rPr lang="fr-FR" sz="1300" dirty="0">
                <a:cs typeface="Calibri" panose="020F0502020204030204" pitchFamily="34" charset="0"/>
              </a:rPr>
              <a:t>C</a:t>
            </a:r>
            <a:r>
              <a:rPr lang="fr-FR" sz="1300" dirty="0" smtClean="0">
                <a:cs typeface="Calibri" panose="020F0502020204030204" pitchFamily="34" charset="0"/>
              </a:rPr>
              <a:t>hoisir l’application sur laquelle il interviendra</a:t>
            </a:r>
          </a:p>
          <a:p>
            <a:pPr marL="742950" lvl="1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Courier New" panose="02070309020205020404" pitchFamily="49" charset="0"/>
              <a:buChar char="o"/>
            </a:pPr>
            <a:r>
              <a:rPr lang="fr-FR" sz="1300" dirty="0" smtClean="0">
                <a:cs typeface="Calibri" panose="020F0502020204030204" pitchFamily="34" charset="0"/>
              </a:rPr>
              <a:t>Indiquer le rôle en lien avec l’application (en tant qu’administrateur local principal, vous pourrez paramétrer les habilitations de </a:t>
            </a:r>
            <a:r>
              <a:rPr lang="fr-FR" sz="1300" dirty="0">
                <a:cs typeface="Calibri" panose="020F0502020204030204" pitchFamily="34" charset="0"/>
              </a:rPr>
              <a:t>v</a:t>
            </a:r>
            <a:r>
              <a:rPr lang="fr-FR" sz="1300" dirty="0" smtClean="0">
                <a:cs typeface="Calibri" panose="020F0502020204030204" pitchFamily="34" charset="0"/>
              </a:rPr>
              <a:t>otre suppléant)</a:t>
            </a:r>
          </a:p>
          <a:p>
            <a:pPr marL="742950" lvl="1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Courier New" panose="02070309020205020404" pitchFamily="49" charset="0"/>
              <a:buChar char="o"/>
            </a:pPr>
            <a:r>
              <a:rPr lang="fr-FR" sz="1300" dirty="0" smtClean="0">
                <a:cs typeface="Calibri" panose="020F0502020204030204" pitchFamily="34" charset="0"/>
              </a:rPr>
              <a:t>Rechercher puis ajouter une portée (la portée représente les numéros de SIRET sur lesquelles les demandes seront faites)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964018" y="2491239"/>
            <a:ext cx="7201941" cy="2207019"/>
            <a:chOff x="906407" y="2430005"/>
            <a:chExt cx="7201941" cy="2207019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2404465" y="2430005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4927794" y="2430005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7004823" y="2430005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7845458" y="2943032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826138B-CD7A-436E-9FC8-6331FD5FD735}"/>
                </a:ext>
              </a:extLst>
            </p:cNvPr>
            <p:cNvSpPr/>
            <p:nvPr/>
          </p:nvSpPr>
          <p:spPr>
            <a:xfrm>
              <a:off x="906407" y="3166259"/>
              <a:ext cx="7070496" cy="1470765"/>
            </a:xfrm>
            <a:prstGeom prst="rect">
              <a:avLst/>
            </a:prstGeom>
            <a:noFill/>
            <a:ln w="2857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E334E4B8-68AD-48B0-96E9-72A3D21F4866}"/>
                </a:ext>
              </a:extLst>
            </p:cNvPr>
            <p:cNvSpPr/>
            <p:nvPr/>
          </p:nvSpPr>
          <p:spPr>
            <a:xfrm>
              <a:off x="7565458" y="4084652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72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3729782"/>
              </p:ext>
            </p:extLst>
          </p:nvPr>
        </p:nvGraphicFramePr>
        <p:xfrm>
          <a:off x="-284558" y="858445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55" name="Diapositive think-cell" r:id="rId5" imgW="360" imgH="360" progId="TCLayout.ActiveDocument.1">
                  <p:embed/>
                </p:oleObj>
              </mc:Choice>
              <mc:Fallback>
                <p:oleObj name="Diapositive think-cell" r:id="rId5" imgW="360" imgH="360" progId="TCLayout.ActiveDocument.1">
                  <p:embed/>
                  <p:pic>
                    <p:nvPicPr>
                      <p:cNvPr id="19" name="Object 1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4558" y="858445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6025ACC9-AEAA-4695-993E-0FC096B17E22}"/>
              </a:ext>
            </a:extLst>
          </p:cNvPr>
          <p:cNvSpPr txBox="1">
            <a:spLocks/>
          </p:cNvSpPr>
          <p:nvPr/>
        </p:nvSpPr>
        <p:spPr>
          <a:xfrm>
            <a:off x="734939" y="57150"/>
            <a:ext cx="7975385" cy="6453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800" b="1" kern="1200">
                <a:solidFill>
                  <a:srgbClr val="808080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defTabSz="685800">
              <a:defRPr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Créer / Ajouter des 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utilisateurs 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6/8) </a:t>
            </a:r>
            <a:endParaRPr lang="fr-FR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defRPr/>
            </a:pPr>
            <a:r>
              <a:rPr lang="fr-FR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Paramétrer </a:t>
            </a:r>
            <a:r>
              <a:rPr lang="fr-FR" b="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rôles  : Ajouter une portée (2/2)</a:t>
            </a:r>
            <a:endParaRPr lang="fr-FR" sz="1200" b="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6664103" y="1835485"/>
            <a:ext cx="2407168" cy="2775812"/>
            <a:chOff x="6322136" y="1874410"/>
            <a:chExt cx="2407168" cy="277581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EAD58F2-3EA7-4D07-92A9-3EBDA64154C5}"/>
                </a:ext>
              </a:extLst>
            </p:cNvPr>
            <p:cNvSpPr/>
            <p:nvPr/>
          </p:nvSpPr>
          <p:spPr>
            <a:xfrm>
              <a:off x="6472094" y="1874410"/>
              <a:ext cx="2257210" cy="2775812"/>
            </a:xfrm>
            <a:prstGeom prst="rect">
              <a:avLst/>
            </a:prstGeom>
            <a:noFill/>
            <a:ln w="28575">
              <a:solidFill>
                <a:srgbClr val="F582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C9294B54-CFD8-4D56-87D4-E9EF4352C7E5}"/>
                </a:ext>
              </a:extLst>
            </p:cNvPr>
            <p:cNvSpPr txBox="1"/>
            <p:nvPr/>
          </p:nvSpPr>
          <p:spPr>
            <a:xfrm>
              <a:off x="6322136" y="2628130"/>
              <a:ext cx="2407168" cy="2022092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marL="285750" indent="-285750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  <a:buFont typeface="Arial" panose="020B0604020202020204" pitchFamily="34" charset="0"/>
                <a:buChar char="•"/>
              </a:pPr>
              <a:r>
                <a:rPr lang="fr-FR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L’administrateur local ne pourra ajouter que les établissements qui sont sur sa portée</a:t>
              </a:r>
              <a:endParaRPr lang="fr-FR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  <a:buFont typeface="Arial" panose="020B0604020202020204" pitchFamily="34" charset="0"/>
                <a:buChar char="•"/>
              </a:pPr>
              <a:r>
                <a:rPr lang="fr-FR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Expadon</a:t>
              </a:r>
              <a:r>
                <a:rPr lang="fr-F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2 est interfacé avec la base </a:t>
              </a:r>
              <a:r>
                <a:rPr lang="fr-FR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SIREN </a:t>
              </a:r>
              <a:r>
                <a:rPr lang="fr-F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de </a:t>
              </a:r>
              <a:r>
                <a:rPr lang="fr-FR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l'INSEE, </a:t>
              </a:r>
              <a:r>
                <a:rPr lang="fr-F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une </a:t>
              </a:r>
              <a:r>
                <a:rPr lang="fr-FR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recherche par code </a:t>
              </a:r>
              <a:r>
                <a:rPr lang="fr-F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postal remontera tous les </a:t>
              </a:r>
              <a:r>
                <a:rPr lang="fr-FR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entreprises </a:t>
              </a:r>
              <a:r>
                <a:rPr lang="fr-F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sur ce </a:t>
              </a:r>
              <a:r>
                <a:rPr lang="fr-FR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code. </a:t>
              </a:r>
              <a:endParaRPr lang="fr-FR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fr-FR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Freeform 165">
              <a:extLst>
                <a:ext uri="{FF2B5EF4-FFF2-40B4-BE49-F238E27FC236}">
                  <a16:creationId xmlns:a16="http://schemas.microsoft.com/office/drawing/2014/main" id="{673A25E9-AEAB-4621-A2F7-0A38DC191C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2489" y="2037297"/>
              <a:ext cx="516420" cy="427946"/>
            </a:xfrm>
            <a:custGeom>
              <a:avLst/>
              <a:gdLst>
                <a:gd name="T0" fmla="*/ 4 w 178"/>
                <a:gd name="T1" fmla="*/ 144 h 160"/>
                <a:gd name="T2" fmla="*/ 2 w 178"/>
                <a:gd name="T3" fmla="*/ 156 h 160"/>
                <a:gd name="T4" fmla="*/ 13 w 178"/>
                <a:gd name="T5" fmla="*/ 160 h 160"/>
                <a:gd name="T6" fmla="*/ 165 w 178"/>
                <a:gd name="T7" fmla="*/ 160 h 160"/>
                <a:gd name="T8" fmla="*/ 176 w 178"/>
                <a:gd name="T9" fmla="*/ 156 h 160"/>
                <a:gd name="T10" fmla="*/ 174 w 178"/>
                <a:gd name="T11" fmla="*/ 144 h 160"/>
                <a:gd name="T12" fmla="*/ 98 w 178"/>
                <a:gd name="T13" fmla="*/ 8 h 160"/>
                <a:gd name="T14" fmla="*/ 89 w 178"/>
                <a:gd name="T15" fmla="*/ 0 h 160"/>
                <a:gd name="T16" fmla="*/ 80 w 178"/>
                <a:gd name="T17" fmla="*/ 8 h 160"/>
                <a:gd name="T18" fmla="*/ 4 w 178"/>
                <a:gd name="T19" fmla="*/ 144 h 160"/>
                <a:gd name="T20" fmla="*/ 96 w 178"/>
                <a:gd name="T21" fmla="*/ 147 h 160"/>
                <a:gd name="T22" fmla="*/ 89 w 178"/>
                <a:gd name="T23" fmla="*/ 150 h 160"/>
                <a:gd name="T24" fmla="*/ 82 w 178"/>
                <a:gd name="T25" fmla="*/ 147 h 160"/>
                <a:gd name="T26" fmla="*/ 78 w 178"/>
                <a:gd name="T27" fmla="*/ 139 h 160"/>
                <a:gd name="T28" fmla="*/ 81 w 178"/>
                <a:gd name="T29" fmla="*/ 132 h 160"/>
                <a:gd name="T30" fmla="*/ 89 w 178"/>
                <a:gd name="T31" fmla="*/ 129 h 160"/>
                <a:gd name="T32" fmla="*/ 96 w 178"/>
                <a:gd name="T33" fmla="*/ 132 h 160"/>
                <a:gd name="T34" fmla="*/ 100 w 178"/>
                <a:gd name="T35" fmla="*/ 139 h 160"/>
                <a:gd name="T36" fmla="*/ 96 w 178"/>
                <a:gd name="T37" fmla="*/ 147 h 160"/>
                <a:gd name="T38" fmla="*/ 89 w 178"/>
                <a:gd name="T39" fmla="*/ 43 h 160"/>
                <a:gd name="T40" fmla="*/ 98 w 178"/>
                <a:gd name="T41" fmla="*/ 48 h 160"/>
                <a:gd name="T42" fmla="*/ 100 w 178"/>
                <a:gd name="T43" fmla="*/ 60 h 160"/>
                <a:gd name="T44" fmla="*/ 99 w 178"/>
                <a:gd name="T45" fmla="*/ 69 h 160"/>
                <a:gd name="T46" fmla="*/ 96 w 178"/>
                <a:gd name="T47" fmla="*/ 104 h 160"/>
                <a:gd name="T48" fmla="*/ 94 w 178"/>
                <a:gd name="T49" fmla="*/ 113 h 160"/>
                <a:gd name="T50" fmla="*/ 89 w 178"/>
                <a:gd name="T51" fmla="*/ 116 h 160"/>
                <a:gd name="T52" fmla="*/ 83 w 178"/>
                <a:gd name="T53" fmla="*/ 113 h 160"/>
                <a:gd name="T54" fmla="*/ 81 w 178"/>
                <a:gd name="T55" fmla="*/ 104 h 160"/>
                <a:gd name="T56" fmla="*/ 79 w 178"/>
                <a:gd name="T57" fmla="*/ 70 h 160"/>
                <a:gd name="T58" fmla="*/ 78 w 178"/>
                <a:gd name="T59" fmla="*/ 56 h 160"/>
                <a:gd name="T60" fmla="*/ 81 w 178"/>
                <a:gd name="T61" fmla="*/ 47 h 160"/>
                <a:gd name="T62" fmla="*/ 89 w 178"/>
                <a:gd name="T63" fmla="*/ 4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8" h="160">
                  <a:moveTo>
                    <a:pt x="4" y="144"/>
                  </a:moveTo>
                  <a:cubicBezTo>
                    <a:pt x="1" y="149"/>
                    <a:pt x="0" y="153"/>
                    <a:pt x="2" y="156"/>
                  </a:cubicBezTo>
                  <a:cubicBezTo>
                    <a:pt x="3" y="158"/>
                    <a:pt x="7" y="160"/>
                    <a:pt x="13" y="160"/>
                  </a:cubicBezTo>
                  <a:cubicBezTo>
                    <a:pt x="165" y="160"/>
                    <a:pt x="165" y="160"/>
                    <a:pt x="165" y="160"/>
                  </a:cubicBezTo>
                  <a:cubicBezTo>
                    <a:pt x="170" y="160"/>
                    <a:pt x="174" y="158"/>
                    <a:pt x="176" y="156"/>
                  </a:cubicBezTo>
                  <a:cubicBezTo>
                    <a:pt x="178" y="153"/>
                    <a:pt x="177" y="149"/>
                    <a:pt x="174" y="144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5" y="3"/>
                    <a:pt x="92" y="0"/>
                    <a:pt x="89" y="0"/>
                  </a:cubicBezTo>
                  <a:cubicBezTo>
                    <a:pt x="86" y="0"/>
                    <a:pt x="83" y="3"/>
                    <a:pt x="80" y="8"/>
                  </a:cubicBezTo>
                  <a:lnTo>
                    <a:pt x="4" y="144"/>
                  </a:lnTo>
                  <a:close/>
                  <a:moveTo>
                    <a:pt x="96" y="147"/>
                  </a:moveTo>
                  <a:cubicBezTo>
                    <a:pt x="94" y="149"/>
                    <a:pt x="92" y="150"/>
                    <a:pt x="89" y="150"/>
                  </a:cubicBezTo>
                  <a:cubicBezTo>
                    <a:pt x="86" y="150"/>
                    <a:pt x="84" y="149"/>
                    <a:pt x="82" y="147"/>
                  </a:cubicBezTo>
                  <a:cubicBezTo>
                    <a:pt x="79" y="145"/>
                    <a:pt x="78" y="143"/>
                    <a:pt x="78" y="139"/>
                  </a:cubicBezTo>
                  <a:cubicBezTo>
                    <a:pt x="78" y="136"/>
                    <a:pt x="79" y="134"/>
                    <a:pt x="81" y="132"/>
                  </a:cubicBezTo>
                  <a:cubicBezTo>
                    <a:pt x="83" y="130"/>
                    <a:pt x="86" y="129"/>
                    <a:pt x="89" y="129"/>
                  </a:cubicBezTo>
                  <a:cubicBezTo>
                    <a:pt x="92" y="129"/>
                    <a:pt x="94" y="130"/>
                    <a:pt x="96" y="132"/>
                  </a:cubicBezTo>
                  <a:cubicBezTo>
                    <a:pt x="99" y="134"/>
                    <a:pt x="100" y="136"/>
                    <a:pt x="100" y="139"/>
                  </a:cubicBezTo>
                  <a:cubicBezTo>
                    <a:pt x="100" y="143"/>
                    <a:pt x="99" y="145"/>
                    <a:pt x="96" y="147"/>
                  </a:cubicBezTo>
                  <a:close/>
                  <a:moveTo>
                    <a:pt x="89" y="43"/>
                  </a:moveTo>
                  <a:cubicBezTo>
                    <a:pt x="93" y="43"/>
                    <a:pt x="96" y="45"/>
                    <a:pt x="98" y="48"/>
                  </a:cubicBezTo>
                  <a:cubicBezTo>
                    <a:pt x="99" y="50"/>
                    <a:pt x="100" y="54"/>
                    <a:pt x="100" y="60"/>
                  </a:cubicBezTo>
                  <a:cubicBezTo>
                    <a:pt x="100" y="63"/>
                    <a:pt x="99" y="66"/>
                    <a:pt x="99" y="69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8"/>
                    <a:pt x="95" y="111"/>
                    <a:pt x="94" y="113"/>
                  </a:cubicBezTo>
                  <a:cubicBezTo>
                    <a:pt x="93" y="115"/>
                    <a:pt x="91" y="116"/>
                    <a:pt x="89" y="116"/>
                  </a:cubicBezTo>
                  <a:cubicBezTo>
                    <a:pt x="86" y="116"/>
                    <a:pt x="84" y="115"/>
                    <a:pt x="83" y="113"/>
                  </a:cubicBezTo>
                  <a:cubicBezTo>
                    <a:pt x="82" y="111"/>
                    <a:pt x="82" y="108"/>
                    <a:pt x="81" y="104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63"/>
                    <a:pt x="78" y="59"/>
                    <a:pt x="78" y="56"/>
                  </a:cubicBezTo>
                  <a:cubicBezTo>
                    <a:pt x="78" y="52"/>
                    <a:pt x="79" y="49"/>
                    <a:pt x="81" y="47"/>
                  </a:cubicBezTo>
                  <a:cubicBezTo>
                    <a:pt x="83" y="44"/>
                    <a:pt x="86" y="43"/>
                    <a:pt x="89" y="43"/>
                  </a:cubicBezTo>
                  <a:close/>
                </a:path>
              </a:pathLst>
            </a:custGeom>
            <a:solidFill>
              <a:srgbClr val="F582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8" name="ZoneTexte 37">
            <a:extLst>
              <a:ext uri="{FF2B5EF4-FFF2-40B4-BE49-F238E27FC236}">
                <a16:creationId xmlns:a16="http://schemas.microsoft.com/office/drawing/2014/main" id="{D9E7EE5E-04EC-424A-91C7-1AD8001DCDB5}"/>
              </a:ext>
            </a:extLst>
          </p:cNvPr>
          <p:cNvSpPr txBox="1"/>
          <p:nvPr/>
        </p:nvSpPr>
        <p:spPr>
          <a:xfrm>
            <a:off x="549316" y="843564"/>
            <a:ext cx="7868113" cy="393954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27432" rIns="0" bIns="0" rtlCol="0">
            <a:spAutoFit/>
          </a:bodyPr>
          <a:lstStyle/>
          <a:p>
            <a:pPr marL="285750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400" dirty="0" smtClean="0">
                <a:cs typeface="Calibri" panose="020F0502020204030204" pitchFamily="34" charset="0"/>
              </a:rPr>
              <a:t>Pour ajouter une portée, renseignez un ou plusieurs critères de recherche :  SIRET, Nom/Raison sociale ou Code Postal puis lancer la recherche. 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338269" y="1347716"/>
            <a:ext cx="6347585" cy="4017590"/>
            <a:chOff x="338269" y="1347716"/>
            <a:chExt cx="6347585" cy="4017590"/>
          </a:xfrm>
        </p:grpSpPr>
        <p:grpSp>
          <p:nvGrpSpPr>
            <p:cNvPr id="3" name="Groupe 2"/>
            <p:cNvGrpSpPr/>
            <p:nvPr/>
          </p:nvGrpSpPr>
          <p:grpSpPr>
            <a:xfrm>
              <a:off x="338269" y="1347716"/>
              <a:ext cx="6347585" cy="4017590"/>
              <a:chOff x="1268996" y="1530972"/>
              <a:chExt cx="6347585" cy="4017590"/>
            </a:xfrm>
          </p:grpSpPr>
          <p:pic>
            <p:nvPicPr>
              <p:cNvPr id="2" name="Image 1"/>
              <p:cNvPicPr>
                <a:picLocks noChangeAspect="1"/>
              </p:cNvPicPr>
              <p:nvPr/>
            </p:nvPicPr>
            <p:blipFill rotWithShape="1">
              <a:blip r:embed="rId7"/>
              <a:srcRect t="1945"/>
              <a:stretch/>
            </p:blipFill>
            <p:spPr>
              <a:xfrm>
                <a:off x="1350165" y="1530972"/>
                <a:ext cx="6266416" cy="4017590"/>
              </a:xfrm>
              <a:prstGeom prst="rect">
                <a:avLst/>
              </a:prstGeom>
            </p:spPr>
          </p:pic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9025C43F-DFAD-40F8-A694-7B9267B02751}"/>
                  </a:ext>
                </a:extLst>
              </p:cNvPr>
              <p:cNvSpPr/>
              <p:nvPr/>
            </p:nvSpPr>
            <p:spPr>
              <a:xfrm>
                <a:off x="1753463" y="1730593"/>
                <a:ext cx="262890" cy="251280"/>
              </a:xfrm>
              <a:prstGeom prst="ellipse">
                <a:avLst/>
              </a:prstGeom>
              <a:solidFill>
                <a:srgbClr val="F5822A"/>
              </a:solidFill>
              <a:ln w="9525">
                <a:solidFill>
                  <a:srgbClr val="F582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fr-FR" sz="1200" b="1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9025C43F-DFAD-40F8-A694-7B9267B02751}"/>
                  </a:ext>
                </a:extLst>
              </p:cNvPr>
              <p:cNvSpPr/>
              <p:nvPr/>
            </p:nvSpPr>
            <p:spPr>
              <a:xfrm>
                <a:off x="7245043" y="2505815"/>
                <a:ext cx="262890" cy="251280"/>
              </a:xfrm>
              <a:prstGeom prst="ellipse">
                <a:avLst/>
              </a:prstGeom>
              <a:solidFill>
                <a:srgbClr val="F5822A"/>
              </a:solidFill>
              <a:ln w="9525">
                <a:solidFill>
                  <a:srgbClr val="F582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fr-FR" sz="1200" b="1" dirty="0" smtClean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id="{9025C43F-DFAD-40F8-A694-7B9267B02751}"/>
                  </a:ext>
                </a:extLst>
              </p:cNvPr>
              <p:cNvSpPr/>
              <p:nvPr/>
            </p:nvSpPr>
            <p:spPr>
              <a:xfrm>
                <a:off x="1268996" y="2850654"/>
                <a:ext cx="262890" cy="251280"/>
              </a:xfrm>
              <a:prstGeom prst="ellipse">
                <a:avLst/>
              </a:prstGeom>
              <a:solidFill>
                <a:srgbClr val="F5822A"/>
              </a:solidFill>
              <a:ln w="9525">
                <a:solidFill>
                  <a:srgbClr val="F582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fr-FR" sz="1200" b="1" dirty="0" smtClean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Ellipse 43">
                <a:extLst>
                  <a:ext uri="{FF2B5EF4-FFF2-40B4-BE49-F238E27FC236}">
                    <a16:creationId xmlns:a16="http://schemas.microsoft.com/office/drawing/2014/main" id="{9025C43F-DFAD-40F8-A694-7B9267B02751}"/>
                  </a:ext>
                </a:extLst>
              </p:cNvPr>
              <p:cNvSpPr/>
              <p:nvPr/>
            </p:nvSpPr>
            <p:spPr>
              <a:xfrm>
                <a:off x="1386817" y="4144941"/>
                <a:ext cx="262890" cy="251280"/>
              </a:xfrm>
              <a:prstGeom prst="ellipse">
                <a:avLst/>
              </a:prstGeom>
              <a:solidFill>
                <a:srgbClr val="F5822A"/>
              </a:solidFill>
              <a:ln w="9525">
                <a:solidFill>
                  <a:srgbClr val="F582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fr-FR" sz="1200" b="1" dirty="0" smtClean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endPara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826138B-CD7A-436E-9FC8-6331FD5FD735}"/>
                  </a:ext>
                </a:extLst>
              </p:cNvPr>
              <p:cNvSpPr/>
              <p:nvPr/>
            </p:nvSpPr>
            <p:spPr>
              <a:xfrm>
                <a:off x="1455821" y="3150520"/>
                <a:ext cx="6064144" cy="1470765"/>
              </a:xfrm>
              <a:prstGeom prst="rect">
                <a:avLst/>
              </a:prstGeom>
              <a:noFill/>
              <a:ln w="28575">
                <a:solidFill>
                  <a:srgbClr val="F582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fr-FR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6260691" y="4747865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338269" y="5400262"/>
            <a:ext cx="8977894" cy="819105"/>
            <a:chOff x="-5324573" y="2767233"/>
            <a:chExt cx="8977894" cy="819105"/>
          </a:xfrm>
        </p:grpSpPr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5420CE62-8D16-4553-8E50-A482A4112B0E}"/>
                </a:ext>
              </a:extLst>
            </p:cNvPr>
            <p:cNvSpPr txBox="1"/>
            <p:nvPr/>
          </p:nvSpPr>
          <p:spPr>
            <a:xfrm>
              <a:off x="-2311098" y="2834997"/>
              <a:ext cx="3171837" cy="350865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La liste des établissements correspondant à votre recherche et étant sur votre portée s’affiche.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74391CE0-F4EA-4C57-89BF-1529BB63D21F}"/>
                </a:ext>
              </a:extLst>
            </p:cNvPr>
            <p:cNvSpPr txBox="1"/>
            <p:nvPr/>
          </p:nvSpPr>
          <p:spPr>
            <a:xfrm>
              <a:off x="-2299066" y="3301751"/>
              <a:ext cx="3749821" cy="193899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Valider l’établissement sélectionné parmi la liste proposé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EAD58F2-3EA7-4D07-92A9-3EBDA64154C5}"/>
                </a:ext>
              </a:extLst>
            </p:cNvPr>
            <p:cNvSpPr/>
            <p:nvPr/>
          </p:nvSpPr>
          <p:spPr>
            <a:xfrm>
              <a:off x="-5324573" y="2767233"/>
              <a:ext cx="8649320" cy="819105"/>
            </a:xfrm>
            <a:prstGeom prst="rect">
              <a:avLst/>
            </a:prstGeom>
            <a:noFill/>
            <a:ln w="28575">
              <a:solidFill>
                <a:srgbClr val="0072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FFD4F114-30FD-421C-9D09-B1B04735DBAC}"/>
                </a:ext>
              </a:extLst>
            </p:cNvPr>
            <p:cNvSpPr txBox="1"/>
            <p:nvPr/>
          </p:nvSpPr>
          <p:spPr>
            <a:xfrm>
              <a:off x="-4914838" y="2861206"/>
              <a:ext cx="2152335" cy="193899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Indiquer les critères de recherche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3376D8A4-BF16-4C02-9871-065FC7E1CB91}"/>
                </a:ext>
              </a:extLst>
            </p:cNvPr>
            <p:cNvSpPr txBox="1"/>
            <p:nvPr/>
          </p:nvSpPr>
          <p:spPr>
            <a:xfrm>
              <a:off x="-4914837" y="3333345"/>
              <a:ext cx="2163788" cy="195310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Lancer la recherche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-5245851" y="2822965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-5241060" y="3268996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-2642779" y="2849682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-2630747" y="3262873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1043691" y="2850837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3376D8A4-BF16-4C02-9871-065FC7E1CB91}"/>
                </a:ext>
              </a:extLst>
            </p:cNvPr>
            <p:cNvSpPr txBox="1"/>
            <p:nvPr/>
          </p:nvSpPr>
          <p:spPr>
            <a:xfrm>
              <a:off x="1489533" y="2862914"/>
              <a:ext cx="2163788" cy="195310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Confirmer votre sélection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01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383533"/>
              </p:ext>
            </p:extLst>
          </p:nvPr>
        </p:nvGraphicFramePr>
        <p:xfrm>
          <a:off x="-284558" y="858445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63" name="Diapositive think-cell" r:id="rId5" imgW="360" imgH="360" progId="TCLayout.ActiveDocument.1">
                  <p:embed/>
                </p:oleObj>
              </mc:Choice>
              <mc:Fallback>
                <p:oleObj name="Diapositive think-cell" r:id="rId5" imgW="360" imgH="360" progId="TCLayout.ActiveDocument.1">
                  <p:embed/>
                  <p:pic>
                    <p:nvPicPr>
                      <p:cNvPr id="19" name="Object 1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4558" y="858445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Title 1">
            <a:extLst>
              <a:ext uri="{FF2B5EF4-FFF2-40B4-BE49-F238E27FC236}">
                <a16:creationId xmlns:a16="http://schemas.microsoft.com/office/drawing/2014/main" id="{D07170DF-7452-4CB4-8C4D-2084DE2EF782}"/>
              </a:ext>
            </a:extLst>
          </p:cNvPr>
          <p:cNvSpPr txBox="1">
            <a:spLocks/>
          </p:cNvSpPr>
          <p:nvPr/>
        </p:nvSpPr>
        <p:spPr>
          <a:xfrm>
            <a:off x="734939" y="57150"/>
            <a:ext cx="7975385" cy="6453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800" b="1" kern="1200">
                <a:solidFill>
                  <a:srgbClr val="808080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defTabSz="685800">
              <a:defRPr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Préambule</a:t>
            </a:r>
            <a:endParaRPr lang="fr-FR" sz="1600" b="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0BDF46-BA73-43B9-9E14-2F86F2747AA8}"/>
              </a:ext>
            </a:extLst>
          </p:cNvPr>
          <p:cNvSpPr/>
          <p:nvPr/>
        </p:nvSpPr>
        <p:spPr>
          <a:xfrm>
            <a:off x="1235757" y="939348"/>
            <a:ext cx="6973747" cy="4361667"/>
          </a:xfrm>
          <a:prstGeom prst="rect">
            <a:avLst/>
          </a:prstGeom>
          <a:noFill/>
          <a:ln w="19050">
            <a:solidFill>
              <a:srgbClr val="0072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Vous êtes </a:t>
            </a:r>
            <a:r>
              <a:rPr 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administrateur local opérateur (principal ou suppléant) pour votre entreprise</a:t>
            </a:r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Ce 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 détaille les fonctionnalités de la première version </a:t>
            </a:r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l’application </a:t>
            </a:r>
            <a:r>
              <a:rPr 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 des utilisateurs</a:t>
            </a:r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Expadon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 </a:t>
            </a:r>
          </a:p>
          <a:p>
            <a:endParaRPr lang="fr-F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Celle-ci vous permet </a:t>
            </a:r>
            <a:r>
              <a:rPr 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gérer les accès/habilitations de vos collaborateurs </a:t>
            </a:r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 les applications : </a:t>
            </a:r>
          </a:p>
          <a:p>
            <a:pPr marL="285750" indent="-285750">
              <a:buFontTx/>
              <a:buChar char="-"/>
            </a:pPr>
            <a:r>
              <a:rPr 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 des </a:t>
            </a:r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ertificats </a:t>
            </a:r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pour soumettre et suivre vos demandes de certificats sanitaires</a:t>
            </a:r>
          </a:p>
          <a:p>
            <a:pPr marL="285750" indent="-285750">
              <a:buFontTx/>
              <a:buChar char="-"/>
            </a:pPr>
            <a:r>
              <a:rPr 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 des utilisateurs </a:t>
            </a:r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pour permettre également à votre suppléant administrateur local de gérer les comptes utilisateurs de vos collègues.</a:t>
            </a:r>
          </a:p>
          <a:p>
            <a:endParaRPr lang="fr-FR" sz="16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Vous pourrez réaliser ces actions</a:t>
            </a:r>
            <a:r>
              <a:rPr 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suite à la création de votre compte utilisateur qui est commun à l’ensemble des </a:t>
            </a:r>
            <a:r>
              <a:rPr lang="fr-FR" sz="1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téléprocédures</a:t>
            </a:r>
            <a:r>
              <a:rPr 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fr-FR" sz="1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téléservices</a:t>
            </a:r>
            <a:r>
              <a:rPr 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 ministère de l’Agriculture et de l’Alimentation (BACUS/</a:t>
            </a:r>
            <a:r>
              <a:rPr lang="fr-FR" sz="1600" b="1" dirty="0" err="1" smtClean="0">
                <a:solidFill>
                  <a:srgbClr val="2C97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</a:t>
            </a:r>
            <a:r>
              <a:rPr lang="fr-FR" sz="1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compte</a:t>
            </a:r>
            <a:r>
              <a:rPr 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 action="ppaction://hlinksldjump"/>
              </a:rPr>
              <a:t>cf. diapo 6</a:t>
            </a:r>
            <a:r>
              <a:rPr 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r-F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Cette version est destinée à évoluer pour intégrer rapidement de nouvelles fonctionnalités complémentaires.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253426" y="5537913"/>
            <a:ext cx="8718110" cy="625635"/>
            <a:chOff x="151985" y="5598541"/>
            <a:chExt cx="8718110" cy="625635"/>
          </a:xfrm>
        </p:grpSpPr>
        <p:sp>
          <p:nvSpPr>
            <p:cNvPr id="6" name="Freeform 165">
              <a:extLst>
                <a:ext uri="{FF2B5EF4-FFF2-40B4-BE49-F238E27FC236}">
                  <a16:creationId xmlns:a16="http://schemas.microsoft.com/office/drawing/2014/main" id="{0B5CC872-ADCB-4D29-B1C9-9346B7F010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936" y="5765468"/>
              <a:ext cx="324003" cy="291777"/>
            </a:xfrm>
            <a:custGeom>
              <a:avLst/>
              <a:gdLst>
                <a:gd name="T0" fmla="*/ 4 w 178"/>
                <a:gd name="T1" fmla="*/ 144 h 160"/>
                <a:gd name="T2" fmla="*/ 2 w 178"/>
                <a:gd name="T3" fmla="*/ 156 h 160"/>
                <a:gd name="T4" fmla="*/ 13 w 178"/>
                <a:gd name="T5" fmla="*/ 160 h 160"/>
                <a:gd name="T6" fmla="*/ 165 w 178"/>
                <a:gd name="T7" fmla="*/ 160 h 160"/>
                <a:gd name="T8" fmla="*/ 176 w 178"/>
                <a:gd name="T9" fmla="*/ 156 h 160"/>
                <a:gd name="T10" fmla="*/ 174 w 178"/>
                <a:gd name="T11" fmla="*/ 144 h 160"/>
                <a:gd name="T12" fmla="*/ 98 w 178"/>
                <a:gd name="T13" fmla="*/ 8 h 160"/>
                <a:gd name="T14" fmla="*/ 89 w 178"/>
                <a:gd name="T15" fmla="*/ 0 h 160"/>
                <a:gd name="T16" fmla="*/ 80 w 178"/>
                <a:gd name="T17" fmla="*/ 8 h 160"/>
                <a:gd name="T18" fmla="*/ 4 w 178"/>
                <a:gd name="T19" fmla="*/ 144 h 160"/>
                <a:gd name="T20" fmla="*/ 96 w 178"/>
                <a:gd name="T21" fmla="*/ 147 h 160"/>
                <a:gd name="T22" fmla="*/ 89 w 178"/>
                <a:gd name="T23" fmla="*/ 150 h 160"/>
                <a:gd name="T24" fmla="*/ 82 w 178"/>
                <a:gd name="T25" fmla="*/ 147 h 160"/>
                <a:gd name="T26" fmla="*/ 78 w 178"/>
                <a:gd name="T27" fmla="*/ 139 h 160"/>
                <a:gd name="T28" fmla="*/ 81 w 178"/>
                <a:gd name="T29" fmla="*/ 132 h 160"/>
                <a:gd name="T30" fmla="*/ 89 w 178"/>
                <a:gd name="T31" fmla="*/ 129 h 160"/>
                <a:gd name="T32" fmla="*/ 96 w 178"/>
                <a:gd name="T33" fmla="*/ 132 h 160"/>
                <a:gd name="T34" fmla="*/ 100 w 178"/>
                <a:gd name="T35" fmla="*/ 139 h 160"/>
                <a:gd name="T36" fmla="*/ 96 w 178"/>
                <a:gd name="T37" fmla="*/ 147 h 160"/>
                <a:gd name="T38" fmla="*/ 89 w 178"/>
                <a:gd name="T39" fmla="*/ 43 h 160"/>
                <a:gd name="T40" fmla="*/ 98 w 178"/>
                <a:gd name="T41" fmla="*/ 48 h 160"/>
                <a:gd name="T42" fmla="*/ 100 w 178"/>
                <a:gd name="T43" fmla="*/ 60 h 160"/>
                <a:gd name="T44" fmla="*/ 99 w 178"/>
                <a:gd name="T45" fmla="*/ 69 h 160"/>
                <a:gd name="T46" fmla="*/ 96 w 178"/>
                <a:gd name="T47" fmla="*/ 104 h 160"/>
                <a:gd name="T48" fmla="*/ 94 w 178"/>
                <a:gd name="T49" fmla="*/ 113 h 160"/>
                <a:gd name="T50" fmla="*/ 89 w 178"/>
                <a:gd name="T51" fmla="*/ 116 h 160"/>
                <a:gd name="T52" fmla="*/ 83 w 178"/>
                <a:gd name="T53" fmla="*/ 113 h 160"/>
                <a:gd name="T54" fmla="*/ 81 w 178"/>
                <a:gd name="T55" fmla="*/ 104 h 160"/>
                <a:gd name="T56" fmla="*/ 79 w 178"/>
                <a:gd name="T57" fmla="*/ 70 h 160"/>
                <a:gd name="T58" fmla="*/ 78 w 178"/>
                <a:gd name="T59" fmla="*/ 56 h 160"/>
                <a:gd name="T60" fmla="*/ 81 w 178"/>
                <a:gd name="T61" fmla="*/ 47 h 160"/>
                <a:gd name="T62" fmla="*/ 89 w 178"/>
                <a:gd name="T63" fmla="*/ 4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8" h="160">
                  <a:moveTo>
                    <a:pt x="4" y="144"/>
                  </a:moveTo>
                  <a:cubicBezTo>
                    <a:pt x="1" y="149"/>
                    <a:pt x="0" y="153"/>
                    <a:pt x="2" y="156"/>
                  </a:cubicBezTo>
                  <a:cubicBezTo>
                    <a:pt x="3" y="158"/>
                    <a:pt x="7" y="160"/>
                    <a:pt x="13" y="160"/>
                  </a:cubicBezTo>
                  <a:cubicBezTo>
                    <a:pt x="165" y="160"/>
                    <a:pt x="165" y="160"/>
                    <a:pt x="165" y="160"/>
                  </a:cubicBezTo>
                  <a:cubicBezTo>
                    <a:pt x="170" y="160"/>
                    <a:pt x="174" y="158"/>
                    <a:pt x="176" y="156"/>
                  </a:cubicBezTo>
                  <a:cubicBezTo>
                    <a:pt x="178" y="153"/>
                    <a:pt x="177" y="149"/>
                    <a:pt x="174" y="144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5" y="3"/>
                    <a:pt x="92" y="0"/>
                    <a:pt x="89" y="0"/>
                  </a:cubicBezTo>
                  <a:cubicBezTo>
                    <a:pt x="86" y="0"/>
                    <a:pt x="83" y="3"/>
                    <a:pt x="80" y="8"/>
                  </a:cubicBezTo>
                  <a:lnTo>
                    <a:pt x="4" y="144"/>
                  </a:lnTo>
                  <a:close/>
                  <a:moveTo>
                    <a:pt x="96" y="147"/>
                  </a:moveTo>
                  <a:cubicBezTo>
                    <a:pt x="94" y="149"/>
                    <a:pt x="92" y="150"/>
                    <a:pt x="89" y="150"/>
                  </a:cubicBezTo>
                  <a:cubicBezTo>
                    <a:pt x="86" y="150"/>
                    <a:pt x="84" y="149"/>
                    <a:pt x="82" y="147"/>
                  </a:cubicBezTo>
                  <a:cubicBezTo>
                    <a:pt x="79" y="145"/>
                    <a:pt x="78" y="143"/>
                    <a:pt x="78" y="139"/>
                  </a:cubicBezTo>
                  <a:cubicBezTo>
                    <a:pt x="78" y="136"/>
                    <a:pt x="79" y="134"/>
                    <a:pt x="81" y="132"/>
                  </a:cubicBezTo>
                  <a:cubicBezTo>
                    <a:pt x="83" y="130"/>
                    <a:pt x="86" y="129"/>
                    <a:pt x="89" y="129"/>
                  </a:cubicBezTo>
                  <a:cubicBezTo>
                    <a:pt x="92" y="129"/>
                    <a:pt x="94" y="130"/>
                    <a:pt x="96" y="132"/>
                  </a:cubicBezTo>
                  <a:cubicBezTo>
                    <a:pt x="99" y="134"/>
                    <a:pt x="100" y="136"/>
                    <a:pt x="100" y="139"/>
                  </a:cubicBezTo>
                  <a:cubicBezTo>
                    <a:pt x="100" y="143"/>
                    <a:pt x="99" y="145"/>
                    <a:pt x="96" y="147"/>
                  </a:cubicBezTo>
                  <a:close/>
                  <a:moveTo>
                    <a:pt x="89" y="43"/>
                  </a:moveTo>
                  <a:cubicBezTo>
                    <a:pt x="93" y="43"/>
                    <a:pt x="96" y="45"/>
                    <a:pt x="98" y="48"/>
                  </a:cubicBezTo>
                  <a:cubicBezTo>
                    <a:pt x="99" y="50"/>
                    <a:pt x="100" y="54"/>
                    <a:pt x="100" y="60"/>
                  </a:cubicBezTo>
                  <a:cubicBezTo>
                    <a:pt x="100" y="63"/>
                    <a:pt x="99" y="66"/>
                    <a:pt x="99" y="69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8"/>
                    <a:pt x="95" y="111"/>
                    <a:pt x="94" y="113"/>
                  </a:cubicBezTo>
                  <a:cubicBezTo>
                    <a:pt x="93" y="115"/>
                    <a:pt x="91" y="116"/>
                    <a:pt x="89" y="116"/>
                  </a:cubicBezTo>
                  <a:cubicBezTo>
                    <a:pt x="86" y="116"/>
                    <a:pt x="84" y="115"/>
                    <a:pt x="83" y="113"/>
                  </a:cubicBezTo>
                  <a:cubicBezTo>
                    <a:pt x="82" y="111"/>
                    <a:pt x="82" y="108"/>
                    <a:pt x="81" y="104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63"/>
                    <a:pt x="78" y="59"/>
                    <a:pt x="78" y="56"/>
                  </a:cubicBezTo>
                  <a:cubicBezTo>
                    <a:pt x="78" y="52"/>
                    <a:pt x="79" y="49"/>
                    <a:pt x="81" y="47"/>
                  </a:cubicBezTo>
                  <a:cubicBezTo>
                    <a:pt x="83" y="44"/>
                    <a:pt x="86" y="43"/>
                    <a:pt x="89" y="43"/>
                  </a:cubicBezTo>
                  <a:close/>
                </a:path>
              </a:pathLst>
            </a:custGeom>
            <a:solidFill>
              <a:srgbClr val="F582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Rectangle 109">
              <a:extLst>
                <a:ext uri="{FF2B5EF4-FFF2-40B4-BE49-F238E27FC236}">
                  <a16:creationId xmlns:a16="http://schemas.microsoft.com/office/drawing/2014/main" id="{9D6A2BEA-3955-4D0B-975C-359D9E0C1C19}"/>
                </a:ext>
              </a:extLst>
            </p:cNvPr>
            <p:cNvSpPr/>
            <p:nvPr/>
          </p:nvSpPr>
          <p:spPr>
            <a:xfrm>
              <a:off x="1051231" y="5665136"/>
              <a:ext cx="7818864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/>
              <a:r>
                <a:rPr lang="fr-FR" sz="1400" b="0" i="0" spc="0" baseline="0" dirty="0" smtClean="0">
                  <a:cs typeface="Calibri" panose="020F0502020204030204" pitchFamily="34" charset="0"/>
                </a:rPr>
                <a:t>Attention, la gestion des habilitations des utilisateurs de l’application Agréments d’</a:t>
              </a:r>
              <a:r>
                <a:rPr lang="fr-FR" sz="1400" b="0" i="0" spc="0" baseline="0" dirty="0" err="1" smtClean="0">
                  <a:cs typeface="Calibri" panose="020F0502020204030204" pitchFamily="34" charset="0"/>
                </a:rPr>
                <a:t>Expadon</a:t>
              </a:r>
              <a:r>
                <a:rPr lang="fr-FR" sz="1400" b="0" i="0" spc="0" baseline="0" dirty="0" smtClean="0">
                  <a:cs typeface="Calibri" panose="020F0502020204030204" pitchFamily="34" charset="0"/>
                </a:rPr>
                <a:t> 2 fait</a:t>
              </a:r>
              <a:r>
                <a:rPr lang="fr-FR" sz="1400" b="0" i="0" spc="0" dirty="0" smtClean="0">
                  <a:cs typeface="Calibri" panose="020F0502020204030204" pitchFamily="34" charset="0"/>
                </a:rPr>
                <a:t> l’objet d’une </a:t>
              </a:r>
              <a:r>
                <a:rPr lang="fr-FR" sz="1400" b="0" i="0" spc="0" dirty="0" err="1" smtClean="0">
                  <a:cs typeface="Calibri" panose="020F0502020204030204" pitchFamily="34" charset="0"/>
                </a:rPr>
                <a:t>téléprocédure</a:t>
              </a:r>
              <a:r>
                <a:rPr lang="fr-FR" sz="1400" b="0" i="0" spc="0" dirty="0" smtClean="0">
                  <a:cs typeface="Calibri" panose="020F0502020204030204" pitchFamily="34" charset="0"/>
                </a:rPr>
                <a:t> dédiée. Reportez-vous à la documentation correspondante.</a:t>
              </a:r>
              <a:endParaRPr lang="fr-FR" sz="1400" b="0" i="0" spc="0" baseline="0" dirty="0">
                <a:cs typeface="Calibri" panose="020F0502020204030204" pitchFamily="34" charset="0"/>
              </a:endParaRPr>
            </a:p>
          </p:txBody>
        </p:sp>
        <p:sp>
          <p:nvSpPr>
            <p:cNvPr id="8" name="Rectangle : coins arrondis 3">
              <a:extLst>
                <a:ext uri="{FF2B5EF4-FFF2-40B4-BE49-F238E27FC236}">
                  <a16:creationId xmlns:a16="http://schemas.microsoft.com/office/drawing/2014/main" id="{3F2440DD-D052-4113-A03A-1C3DD2041EF0}"/>
                </a:ext>
              </a:extLst>
            </p:cNvPr>
            <p:cNvSpPr/>
            <p:nvPr/>
          </p:nvSpPr>
          <p:spPr>
            <a:xfrm>
              <a:off x="151985" y="5598541"/>
              <a:ext cx="8718110" cy="625635"/>
            </a:xfrm>
            <a:prstGeom prst="roundRect">
              <a:avLst/>
            </a:prstGeom>
            <a:noFill/>
            <a:ln w="12700" cmpd="dbl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203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3729782"/>
              </p:ext>
            </p:extLst>
          </p:nvPr>
        </p:nvGraphicFramePr>
        <p:xfrm>
          <a:off x="-284558" y="858445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78" name="Diapositive think-cell" r:id="rId5" imgW="360" imgH="360" progId="TCLayout.ActiveDocument.1">
                  <p:embed/>
                </p:oleObj>
              </mc:Choice>
              <mc:Fallback>
                <p:oleObj name="Diapositive think-cell" r:id="rId5" imgW="360" imgH="360" progId="TCLayout.ActiveDocument.1">
                  <p:embed/>
                  <p:pic>
                    <p:nvPicPr>
                      <p:cNvPr id="19" name="Object 1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4558" y="858445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6025ACC9-AEAA-4695-993E-0FC096B17E22}"/>
              </a:ext>
            </a:extLst>
          </p:cNvPr>
          <p:cNvSpPr txBox="1">
            <a:spLocks/>
          </p:cNvSpPr>
          <p:nvPr/>
        </p:nvSpPr>
        <p:spPr>
          <a:xfrm>
            <a:off x="734939" y="57150"/>
            <a:ext cx="7975385" cy="6453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800" b="1" kern="1200">
                <a:solidFill>
                  <a:srgbClr val="808080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defTabSz="685800">
              <a:defRPr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Créer / Ajouter des 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utilisateurs 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(7/8) </a:t>
            </a:r>
          </a:p>
          <a:p>
            <a:pPr defTabSz="685800">
              <a:defRPr/>
            </a:pPr>
            <a:r>
              <a:rPr lang="fr-FR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Valider la création du compte</a:t>
            </a:r>
            <a:endParaRPr lang="fr-FR" sz="1200" b="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556181" y="5463646"/>
            <a:ext cx="8022211" cy="568986"/>
            <a:chOff x="705419" y="4941477"/>
            <a:chExt cx="7960807" cy="568986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813661" y="5033306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2941960" y="5007198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EAD58F2-3EA7-4D07-92A9-3EBDA64154C5}"/>
                </a:ext>
              </a:extLst>
            </p:cNvPr>
            <p:cNvSpPr/>
            <p:nvPr/>
          </p:nvSpPr>
          <p:spPr>
            <a:xfrm>
              <a:off x="705419" y="4941477"/>
              <a:ext cx="7960807" cy="568986"/>
            </a:xfrm>
            <a:prstGeom prst="rect">
              <a:avLst/>
            </a:prstGeom>
            <a:noFill/>
            <a:ln w="28575">
              <a:solidFill>
                <a:srgbClr val="0072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FFD4F114-30FD-421C-9D09-B1B04735DBAC}"/>
                </a:ext>
              </a:extLst>
            </p:cNvPr>
            <p:cNvSpPr txBox="1"/>
            <p:nvPr/>
          </p:nvSpPr>
          <p:spPr>
            <a:xfrm>
              <a:off x="1144674" y="5035451"/>
              <a:ext cx="2123509" cy="352276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Retrouver la sélection des établissement à ajouter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3376D8A4-BF16-4C02-9871-065FC7E1CB91}"/>
                </a:ext>
              </a:extLst>
            </p:cNvPr>
            <p:cNvSpPr txBox="1"/>
            <p:nvPr/>
          </p:nvSpPr>
          <p:spPr>
            <a:xfrm>
              <a:off x="3268183" y="5035451"/>
              <a:ext cx="2163788" cy="352276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Valider l’ajout de l’utilisateur (application et portée)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1090412" y="1317146"/>
            <a:ext cx="5292221" cy="3640596"/>
            <a:chOff x="1491498" y="1371600"/>
            <a:chExt cx="5292221" cy="3640596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7"/>
            <a:srcRect t="4751"/>
            <a:stretch/>
          </p:blipFill>
          <p:spPr>
            <a:xfrm>
              <a:off x="1491498" y="1371600"/>
              <a:ext cx="5292221" cy="3640596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564105" y="3525254"/>
              <a:ext cx="5201362" cy="826102"/>
            </a:xfrm>
            <a:prstGeom prst="rect">
              <a:avLst/>
            </a:prstGeom>
            <a:noFill/>
            <a:ln w="2857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6514609" y="3265733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6383164" y="4389965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D9E7EE5E-04EC-424A-91C7-1AD8001DCDB5}"/>
              </a:ext>
            </a:extLst>
          </p:cNvPr>
          <p:cNvSpPr txBox="1"/>
          <p:nvPr/>
        </p:nvSpPr>
        <p:spPr>
          <a:xfrm>
            <a:off x="1090412" y="891528"/>
            <a:ext cx="7868113" cy="21082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27432" rIns="0" bIns="0" rtlCol="0">
            <a:spAutoFit/>
          </a:bodyPr>
          <a:lstStyle/>
          <a:p>
            <a:pPr marL="285750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400" dirty="0" smtClean="0">
                <a:cs typeface="Calibri" panose="020F0502020204030204" pitchFamily="34" charset="0"/>
              </a:rPr>
              <a:t>Vous pouvez maintenant valider la création du compte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025C43F-DFAD-40F8-A694-7B9267B02751}"/>
              </a:ext>
            </a:extLst>
          </p:cNvPr>
          <p:cNvSpPr/>
          <p:nvPr/>
        </p:nvSpPr>
        <p:spPr>
          <a:xfrm>
            <a:off x="5040867" y="5557044"/>
            <a:ext cx="264918" cy="251280"/>
          </a:xfrm>
          <a:prstGeom prst="ellipse">
            <a:avLst/>
          </a:prstGeom>
          <a:solidFill>
            <a:srgbClr val="F5822A"/>
          </a:solidFill>
          <a:ln w="9525">
            <a:solidFill>
              <a:srgbClr val="F58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1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fr-FR" sz="1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FD4F114-30FD-421C-9D09-B1B04735DBAC}"/>
              </a:ext>
            </a:extLst>
          </p:cNvPr>
          <p:cNvSpPr txBox="1"/>
          <p:nvPr/>
        </p:nvSpPr>
        <p:spPr>
          <a:xfrm>
            <a:off x="5374432" y="5559189"/>
            <a:ext cx="2826887" cy="350865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Vous pouvez paramétrer la période d’habilitation de votre collaborateur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9025C43F-DFAD-40F8-A694-7B9267B02751}"/>
              </a:ext>
            </a:extLst>
          </p:cNvPr>
          <p:cNvSpPr/>
          <p:nvPr/>
        </p:nvSpPr>
        <p:spPr>
          <a:xfrm>
            <a:off x="5792100" y="3508452"/>
            <a:ext cx="262890" cy="251280"/>
          </a:xfrm>
          <a:prstGeom prst="ellipse">
            <a:avLst/>
          </a:prstGeom>
          <a:solidFill>
            <a:srgbClr val="F5822A"/>
          </a:solidFill>
          <a:ln w="9525">
            <a:solidFill>
              <a:srgbClr val="F58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6646464" y="1933000"/>
            <a:ext cx="2257210" cy="1719190"/>
            <a:chOff x="6472094" y="1922971"/>
            <a:chExt cx="2257210" cy="171919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EAD58F2-3EA7-4D07-92A9-3EBDA64154C5}"/>
                </a:ext>
              </a:extLst>
            </p:cNvPr>
            <p:cNvSpPr/>
            <p:nvPr/>
          </p:nvSpPr>
          <p:spPr>
            <a:xfrm>
              <a:off x="6472094" y="1922971"/>
              <a:ext cx="2257210" cy="1719190"/>
            </a:xfrm>
            <a:prstGeom prst="rect">
              <a:avLst/>
            </a:prstGeom>
            <a:noFill/>
            <a:ln w="28575">
              <a:solidFill>
                <a:srgbClr val="F582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C9294B54-CFD8-4D56-87D4-E9EF4352C7E5}"/>
                </a:ext>
              </a:extLst>
            </p:cNvPr>
            <p:cNvSpPr txBox="1"/>
            <p:nvPr/>
          </p:nvSpPr>
          <p:spPr>
            <a:xfrm>
              <a:off x="6570337" y="2579570"/>
              <a:ext cx="2158967" cy="952761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450"/>
                </a:spcAft>
                <a:buClr>
                  <a:srgbClr val="F5822A"/>
                </a:buClr>
                <a:buSzPct val="100000"/>
              </a:pPr>
              <a:r>
                <a:rPr lang="fr-FR" sz="1400" dirty="0">
                  <a:cs typeface="Calibri" panose="020F0502020204030204" pitchFamily="34" charset="0"/>
                </a:rPr>
                <a:t>Administrateur local, n’oubliez pas de vous </a:t>
              </a:r>
              <a:r>
                <a:rPr lang="fr-FR" sz="1400" dirty="0">
                  <a:cs typeface="Calibri" panose="020F0502020204030204" pitchFamily="34" charset="0"/>
                  <a:hlinkClick r:id="rId8" action="ppaction://hlinksldjump"/>
                </a:rPr>
                <a:t>ajouter un rôle demandeur </a:t>
              </a:r>
              <a:r>
                <a:rPr lang="fr-FR" sz="1400" dirty="0">
                  <a:cs typeface="Calibri" panose="020F0502020204030204" pitchFamily="34" charset="0"/>
                </a:rPr>
                <a:t>dans l’application </a:t>
              </a:r>
              <a:r>
                <a:rPr lang="fr-FR" sz="1400" dirty="0" smtClean="0">
                  <a:cs typeface="Calibri" panose="020F0502020204030204" pitchFamily="34" charset="0"/>
                </a:rPr>
                <a:t>Gestion </a:t>
              </a:r>
              <a:r>
                <a:rPr lang="fr-FR" sz="1400" dirty="0">
                  <a:cs typeface="Calibri" panose="020F0502020204030204" pitchFamily="34" charset="0"/>
                </a:rPr>
                <a:t>des certificats</a:t>
              </a:r>
              <a:r>
                <a:rPr lang="fr-FR" sz="1400" dirty="0" smtClean="0">
                  <a:cs typeface="Calibri" panose="020F0502020204030204" pitchFamily="34" charset="0"/>
                </a:rPr>
                <a:t>.</a:t>
              </a:r>
              <a:endParaRPr lang="fr-FR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Freeform 165">
              <a:extLst>
                <a:ext uri="{FF2B5EF4-FFF2-40B4-BE49-F238E27FC236}">
                  <a16:creationId xmlns:a16="http://schemas.microsoft.com/office/drawing/2014/main" id="{673A25E9-AEAB-4621-A2F7-0A38DC191C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2489" y="2037297"/>
              <a:ext cx="516420" cy="427946"/>
            </a:xfrm>
            <a:custGeom>
              <a:avLst/>
              <a:gdLst>
                <a:gd name="T0" fmla="*/ 4 w 178"/>
                <a:gd name="T1" fmla="*/ 144 h 160"/>
                <a:gd name="T2" fmla="*/ 2 w 178"/>
                <a:gd name="T3" fmla="*/ 156 h 160"/>
                <a:gd name="T4" fmla="*/ 13 w 178"/>
                <a:gd name="T5" fmla="*/ 160 h 160"/>
                <a:gd name="T6" fmla="*/ 165 w 178"/>
                <a:gd name="T7" fmla="*/ 160 h 160"/>
                <a:gd name="T8" fmla="*/ 176 w 178"/>
                <a:gd name="T9" fmla="*/ 156 h 160"/>
                <a:gd name="T10" fmla="*/ 174 w 178"/>
                <a:gd name="T11" fmla="*/ 144 h 160"/>
                <a:gd name="T12" fmla="*/ 98 w 178"/>
                <a:gd name="T13" fmla="*/ 8 h 160"/>
                <a:gd name="T14" fmla="*/ 89 w 178"/>
                <a:gd name="T15" fmla="*/ 0 h 160"/>
                <a:gd name="T16" fmla="*/ 80 w 178"/>
                <a:gd name="T17" fmla="*/ 8 h 160"/>
                <a:gd name="T18" fmla="*/ 4 w 178"/>
                <a:gd name="T19" fmla="*/ 144 h 160"/>
                <a:gd name="T20" fmla="*/ 96 w 178"/>
                <a:gd name="T21" fmla="*/ 147 h 160"/>
                <a:gd name="T22" fmla="*/ 89 w 178"/>
                <a:gd name="T23" fmla="*/ 150 h 160"/>
                <a:gd name="T24" fmla="*/ 82 w 178"/>
                <a:gd name="T25" fmla="*/ 147 h 160"/>
                <a:gd name="T26" fmla="*/ 78 w 178"/>
                <a:gd name="T27" fmla="*/ 139 h 160"/>
                <a:gd name="T28" fmla="*/ 81 w 178"/>
                <a:gd name="T29" fmla="*/ 132 h 160"/>
                <a:gd name="T30" fmla="*/ 89 w 178"/>
                <a:gd name="T31" fmla="*/ 129 h 160"/>
                <a:gd name="T32" fmla="*/ 96 w 178"/>
                <a:gd name="T33" fmla="*/ 132 h 160"/>
                <a:gd name="T34" fmla="*/ 100 w 178"/>
                <a:gd name="T35" fmla="*/ 139 h 160"/>
                <a:gd name="T36" fmla="*/ 96 w 178"/>
                <a:gd name="T37" fmla="*/ 147 h 160"/>
                <a:gd name="T38" fmla="*/ 89 w 178"/>
                <a:gd name="T39" fmla="*/ 43 h 160"/>
                <a:gd name="T40" fmla="*/ 98 w 178"/>
                <a:gd name="T41" fmla="*/ 48 h 160"/>
                <a:gd name="T42" fmla="*/ 100 w 178"/>
                <a:gd name="T43" fmla="*/ 60 h 160"/>
                <a:gd name="T44" fmla="*/ 99 w 178"/>
                <a:gd name="T45" fmla="*/ 69 h 160"/>
                <a:gd name="T46" fmla="*/ 96 w 178"/>
                <a:gd name="T47" fmla="*/ 104 h 160"/>
                <a:gd name="T48" fmla="*/ 94 w 178"/>
                <a:gd name="T49" fmla="*/ 113 h 160"/>
                <a:gd name="T50" fmla="*/ 89 w 178"/>
                <a:gd name="T51" fmla="*/ 116 h 160"/>
                <a:gd name="T52" fmla="*/ 83 w 178"/>
                <a:gd name="T53" fmla="*/ 113 h 160"/>
                <a:gd name="T54" fmla="*/ 81 w 178"/>
                <a:gd name="T55" fmla="*/ 104 h 160"/>
                <a:gd name="T56" fmla="*/ 79 w 178"/>
                <a:gd name="T57" fmla="*/ 70 h 160"/>
                <a:gd name="T58" fmla="*/ 78 w 178"/>
                <a:gd name="T59" fmla="*/ 56 h 160"/>
                <a:gd name="T60" fmla="*/ 81 w 178"/>
                <a:gd name="T61" fmla="*/ 47 h 160"/>
                <a:gd name="T62" fmla="*/ 89 w 178"/>
                <a:gd name="T63" fmla="*/ 4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8" h="160">
                  <a:moveTo>
                    <a:pt x="4" y="144"/>
                  </a:moveTo>
                  <a:cubicBezTo>
                    <a:pt x="1" y="149"/>
                    <a:pt x="0" y="153"/>
                    <a:pt x="2" y="156"/>
                  </a:cubicBezTo>
                  <a:cubicBezTo>
                    <a:pt x="3" y="158"/>
                    <a:pt x="7" y="160"/>
                    <a:pt x="13" y="160"/>
                  </a:cubicBezTo>
                  <a:cubicBezTo>
                    <a:pt x="165" y="160"/>
                    <a:pt x="165" y="160"/>
                    <a:pt x="165" y="160"/>
                  </a:cubicBezTo>
                  <a:cubicBezTo>
                    <a:pt x="170" y="160"/>
                    <a:pt x="174" y="158"/>
                    <a:pt x="176" y="156"/>
                  </a:cubicBezTo>
                  <a:cubicBezTo>
                    <a:pt x="178" y="153"/>
                    <a:pt x="177" y="149"/>
                    <a:pt x="174" y="144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5" y="3"/>
                    <a:pt x="92" y="0"/>
                    <a:pt x="89" y="0"/>
                  </a:cubicBezTo>
                  <a:cubicBezTo>
                    <a:pt x="86" y="0"/>
                    <a:pt x="83" y="3"/>
                    <a:pt x="80" y="8"/>
                  </a:cubicBezTo>
                  <a:lnTo>
                    <a:pt x="4" y="144"/>
                  </a:lnTo>
                  <a:close/>
                  <a:moveTo>
                    <a:pt x="96" y="147"/>
                  </a:moveTo>
                  <a:cubicBezTo>
                    <a:pt x="94" y="149"/>
                    <a:pt x="92" y="150"/>
                    <a:pt x="89" y="150"/>
                  </a:cubicBezTo>
                  <a:cubicBezTo>
                    <a:pt x="86" y="150"/>
                    <a:pt x="84" y="149"/>
                    <a:pt x="82" y="147"/>
                  </a:cubicBezTo>
                  <a:cubicBezTo>
                    <a:pt x="79" y="145"/>
                    <a:pt x="78" y="143"/>
                    <a:pt x="78" y="139"/>
                  </a:cubicBezTo>
                  <a:cubicBezTo>
                    <a:pt x="78" y="136"/>
                    <a:pt x="79" y="134"/>
                    <a:pt x="81" y="132"/>
                  </a:cubicBezTo>
                  <a:cubicBezTo>
                    <a:pt x="83" y="130"/>
                    <a:pt x="86" y="129"/>
                    <a:pt x="89" y="129"/>
                  </a:cubicBezTo>
                  <a:cubicBezTo>
                    <a:pt x="92" y="129"/>
                    <a:pt x="94" y="130"/>
                    <a:pt x="96" y="132"/>
                  </a:cubicBezTo>
                  <a:cubicBezTo>
                    <a:pt x="99" y="134"/>
                    <a:pt x="100" y="136"/>
                    <a:pt x="100" y="139"/>
                  </a:cubicBezTo>
                  <a:cubicBezTo>
                    <a:pt x="100" y="143"/>
                    <a:pt x="99" y="145"/>
                    <a:pt x="96" y="147"/>
                  </a:cubicBezTo>
                  <a:close/>
                  <a:moveTo>
                    <a:pt x="89" y="43"/>
                  </a:moveTo>
                  <a:cubicBezTo>
                    <a:pt x="93" y="43"/>
                    <a:pt x="96" y="45"/>
                    <a:pt x="98" y="48"/>
                  </a:cubicBezTo>
                  <a:cubicBezTo>
                    <a:pt x="99" y="50"/>
                    <a:pt x="100" y="54"/>
                    <a:pt x="100" y="60"/>
                  </a:cubicBezTo>
                  <a:cubicBezTo>
                    <a:pt x="100" y="63"/>
                    <a:pt x="99" y="66"/>
                    <a:pt x="99" y="69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8"/>
                    <a:pt x="95" y="111"/>
                    <a:pt x="94" y="113"/>
                  </a:cubicBezTo>
                  <a:cubicBezTo>
                    <a:pt x="93" y="115"/>
                    <a:pt x="91" y="116"/>
                    <a:pt x="89" y="116"/>
                  </a:cubicBezTo>
                  <a:cubicBezTo>
                    <a:pt x="86" y="116"/>
                    <a:pt x="84" y="115"/>
                    <a:pt x="83" y="113"/>
                  </a:cubicBezTo>
                  <a:cubicBezTo>
                    <a:pt x="82" y="111"/>
                    <a:pt x="82" y="108"/>
                    <a:pt x="81" y="104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63"/>
                    <a:pt x="78" y="59"/>
                    <a:pt x="78" y="56"/>
                  </a:cubicBezTo>
                  <a:cubicBezTo>
                    <a:pt x="78" y="52"/>
                    <a:pt x="79" y="49"/>
                    <a:pt x="81" y="47"/>
                  </a:cubicBezTo>
                  <a:cubicBezTo>
                    <a:pt x="83" y="44"/>
                    <a:pt x="86" y="43"/>
                    <a:pt x="89" y="43"/>
                  </a:cubicBezTo>
                  <a:close/>
                </a:path>
              </a:pathLst>
            </a:custGeom>
            <a:solidFill>
              <a:srgbClr val="F582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80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3729782"/>
              </p:ext>
            </p:extLst>
          </p:nvPr>
        </p:nvGraphicFramePr>
        <p:xfrm>
          <a:off x="-284558" y="858445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00" name="Diapositive think-cell" r:id="rId5" imgW="360" imgH="360" progId="TCLayout.ActiveDocument.1">
                  <p:embed/>
                </p:oleObj>
              </mc:Choice>
              <mc:Fallback>
                <p:oleObj name="Diapositive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4558" y="858445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6025ACC9-AEAA-4695-993E-0FC096B17E22}"/>
              </a:ext>
            </a:extLst>
          </p:cNvPr>
          <p:cNvSpPr txBox="1">
            <a:spLocks/>
          </p:cNvSpPr>
          <p:nvPr/>
        </p:nvSpPr>
        <p:spPr>
          <a:xfrm>
            <a:off x="734939" y="57150"/>
            <a:ext cx="7975385" cy="6453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800" b="1" kern="1200">
                <a:solidFill>
                  <a:srgbClr val="808080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defTabSz="685800">
              <a:defRPr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Créer / Ajouter des 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utilisateurs 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/8) </a:t>
            </a:r>
          </a:p>
          <a:p>
            <a:pPr defTabSz="685800">
              <a:defRPr/>
            </a:pPr>
            <a:r>
              <a:rPr lang="fr-FR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Créer un compte administrateur local suppléant</a:t>
            </a:r>
            <a:endParaRPr lang="fr-FR" sz="1200" b="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9E7EE5E-04EC-424A-91C7-1AD8001DCDB5}"/>
              </a:ext>
            </a:extLst>
          </p:cNvPr>
          <p:cNvSpPr txBox="1"/>
          <p:nvPr/>
        </p:nvSpPr>
        <p:spPr>
          <a:xfrm>
            <a:off x="734939" y="856824"/>
            <a:ext cx="7868113" cy="1135696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27432" rIns="0" bIns="0" rtlCol="0">
            <a:spAutoFit/>
          </a:bodyPr>
          <a:lstStyle/>
          <a:p>
            <a:pPr marL="285750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400" dirty="0" smtClean="0">
                <a:cs typeface="Calibri" panose="020F0502020204030204" pitchFamily="34" charset="0"/>
              </a:rPr>
              <a:t>En tant qu’administrateur local opérateur principal, vous pouvez créer un compte administrateur local suppléant</a:t>
            </a:r>
          </a:p>
          <a:p>
            <a:pPr marL="285750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400" dirty="0" smtClean="0">
                <a:cs typeface="Calibri" panose="020F0502020204030204" pitchFamily="34" charset="0"/>
              </a:rPr>
              <a:t>Sélectionner  : </a:t>
            </a:r>
          </a:p>
          <a:p>
            <a:pPr marL="742950" lvl="1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400" dirty="0" smtClean="0">
                <a:cs typeface="Calibri" panose="020F0502020204030204" pitchFamily="34" charset="0"/>
              </a:rPr>
              <a:t>Un utilisateur </a:t>
            </a:r>
          </a:p>
          <a:p>
            <a:pPr marL="742950" lvl="1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400" dirty="0" smtClean="0">
                <a:cs typeface="Calibri" panose="020F0502020204030204" pitchFamily="34" charset="0"/>
              </a:rPr>
              <a:t>L’application Gestion des utilisateurs et le rôle Administrateur local opérateur et la portée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556181" y="5425146"/>
            <a:ext cx="8022211" cy="568986"/>
            <a:chOff x="556181" y="5425146"/>
            <a:chExt cx="8022211" cy="568986"/>
          </a:xfrm>
        </p:grpSpPr>
        <p:grpSp>
          <p:nvGrpSpPr>
            <p:cNvPr id="7" name="Groupe 6"/>
            <p:cNvGrpSpPr/>
            <p:nvPr/>
          </p:nvGrpSpPr>
          <p:grpSpPr>
            <a:xfrm>
              <a:off x="556181" y="5425146"/>
              <a:ext cx="8022211" cy="568986"/>
              <a:chOff x="556181" y="5463646"/>
              <a:chExt cx="8022211" cy="568986"/>
            </a:xfrm>
          </p:grpSpPr>
          <p:grpSp>
            <p:nvGrpSpPr>
              <p:cNvPr id="6" name="Groupe 5"/>
              <p:cNvGrpSpPr/>
              <p:nvPr/>
            </p:nvGrpSpPr>
            <p:grpSpPr>
              <a:xfrm>
                <a:off x="556181" y="5463646"/>
                <a:ext cx="8022211" cy="568986"/>
                <a:chOff x="705419" y="4941477"/>
                <a:chExt cx="7960807" cy="568986"/>
              </a:xfrm>
            </p:grpSpPr>
            <p:sp>
              <p:nvSpPr>
                <p:cNvPr id="20" name="Ellipse 19">
                  <a:extLst>
                    <a:ext uri="{FF2B5EF4-FFF2-40B4-BE49-F238E27FC236}">
                      <a16:creationId xmlns:a16="http://schemas.microsoft.com/office/drawing/2014/main" id="{9025C43F-DFAD-40F8-A694-7B9267B02751}"/>
                    </a:ext>
                  </a:extLst>
                </p:cNvPr>
                <p:cNvSpPr/>
                <p:nvPr/>
              </p:nvSpPr>
              <p:spPr>
                <a:xfrm>
                  <a:off x="813661" y="5033306"/>
                  <a:ext cx="262890" cy="251280"/>
                </a:xfrm>
                <a:prstGeom prst="ellipse">
                  <a:avLst/>
                </a:prstGeom>
                <a:solidFill>
                  <a:srgbClr val="F5822A"/>
                </a:solidFill>
                <a:ln w="9525">
                  <a:solidFill>
                    <a:srgbClr val="F5822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r>
                    <a:rPr lang="fr-FR" sz="1200" b="1" dirty="0">
                      <a:solidFill>
                        <a:schemeClr val="tx2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22" name="Ellipse 21">
                  <a:extLst>
                    <a:ext uri="{FF2B5EF4-FFF2-40B4-BE49-F238E27FC236}">
                      <a16:creationId xmlns:a16="http://schemas.microsoft.com/office/drawing/2014/main" id="{9025C43F-DFAD-40F8-A694-7B9267B02751}"/>
                    </a:ext>
                  </a:extLst>
                </p:cNvPr>
                <p:cNvSpPr/>
                <p:nvPr/>
              </p:nvSpPr>
              <p:spPr>
                <a:xfrm>
                  <a:off x="2941960" y="5007198"/>
                  <a:ext cx="262890" cy="251280"/>
                </a:xfrm>
                <a:prstGeom prst="ellipse">
                  <a:avLst/>
                </a:prstGeom>
                <a:solidFill>
                  <a:srgbClr val="F5822A"/>
                </a:solidFill>
                <a:ln w="9525">
                  <a:solidFill>
                    <a:srgbClr val="F5822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r>
                    <a:rPr lang="fr-FR" sz="1200" b="1" dirty="0" smtClean="0">
                      <a:solidFill>
                        <a:schemeClr val="tx2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  <a:endParaRPr lang="fr-FR" sz="1200" b="1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7EAD58F2-3EA7-4D07-92A9-3EBDA64154C5}"/>
                    </a:ext>
                  </a:extLst>
                </p:cNvPr>
                <p:cNvSpPr/>
                <p:nvPr/>
              </p:nvSpPr>
              <p:spPr>
                <a:xfrm>
                  <a:off x="705419" y="4941477"/>
                  <a:ext cx="7960807" cy="568986"/>
                </a:xfrm>
                <a:prstGeom prst="rect">
                  <a:avLst/>
                </a:prstGeom>
                <a:noFill/>
                <a:ln w="28575">
                  <a:solidFill>
                    <a:srgbClr val="0072BC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fr-FR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ZoneTexte 32">
                  <a:extLst>
                    <a:ext uri="{FF2B5EF4-FFF2-40B4-BE49-F238E27FC236}">
                      <a16:creationId xmlns:a16="http://schemas.microsoft.com/office/drawing/2014/main" id="{FFD4F114-30FD-421C-9D09-B1B04735DBAC}"/>
                    </a:ext>
                  </a:extLst>
                </p:cNvPr>
                <p:cNvSpPr txBox="1"/>
                <p:nvPr/>
              </p:nvSpPr>
              <p:spPr>
                <a:xfrm>
                  <a:off x="1144674" y="5035451"/>
                  <a:ext cx="2123509" cy="352276"/>
                </a:xfrm>
                <a:prstGeom prst="rect">
                  <a:avLst/>
                </a:prstGeom>
                <a:noFill/>
              </p:spPr>
              <p:txBody>
                <a:bodyPr wrap="square" lIns="0" tIns="36576" rIns="0" bIns="0" rtlCol="0">
                  <a:spAutoFit/>
                </a:bodyPr>
                <a:lstStyle/>
                <a:p>
                  <a:pPr>
                    <a:lnSpc>
                      <a:spcPct val="85000"/>
                    </a:lnSpc>
                    <a:spcAft>
                      <a:spcPts val="600"/>
                    </a:spcAft>
                    <a:buClr>
                      <a:schemeClr val="accent2"/>
                    </a:buClr>
                    <a:buSzPct val="70000"/>
                  </a:pPr>
                  <a:r>
                    <a:rPr lang="fr-FR" sz="12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Retrouver la sélection des établissement à ajouter</a:t>
                  </a:r>
                  <a:endParaRPr lang="fr-FR" sz="12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ZoneTexte 33">
                  <a:extLst>
                    <a:ext uri="{FF2B5EF4-FFF2-40B4-BE49-F238E27FC236}">
                      <a16:creationId xmlns:a16="http://schemas.microsoft.com/office/drawing/2014/main" id="{3376D8A4-BF16-4C02-9871-065FC7E1CB91}"/>
                    </a:ext>
                  </a:extLst>
                </p:cNvPr>
                <p:cNvSpPr txBox="1"/>
                <p:nvPr/>
              </p:nvSpPr>
              <p:spPr>
                <a:xfrm>
                  <a:off x="3268183" y="5035451"/>
                  <a:ext cx="2163788" cy="352276"/>
                </a:xfrm>
                <a:prstGeom prst="rect">
                  <a:avLst/>
                </a:prstGeom>
                <a:noFill/>
              </p:spPr>
              <p:txBody>
                <a:bodyPr wrap="square" lIns="0" tIns="36576" rIns="0" bIns="0" rtlCol="0">
                  <a:spAutoFit/>
                </a:bodyPr>
                <a:lstStyle/>
                <a:p>
                  <a:pPr>
                    <a:lnSpc>
                      <a:spcPct val="85000"/>
                    </a:lnSpc>
                    <a:spcAft>
                      <a:spcPts val="600"/>
                    </a:spcAft>
                    <a:buClr>
                      <a:schemeClr val="accent2"/>
                    </a:buClr>
                    <a:buSzPct val="70000"/>
                  </a:pPr>
                  <a:r>
                    <a:rPr lang="fr-FR" sz="12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Valider l’ajout de l’utilisateur (application et portée)</a:t>
                  </a:r>
                  <a:endParaRPr lang="fr-FR" sz="12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9025C43F-DFAD-40F8-A694-7B9267B02751}"/>
                  </a:ext>
                </a:extLst>
              </p:cNvPr>
              <p:cNvSpPr/>
              <p:nvPr/>
            </p:nvSpPr>
            <p:spPr>
              <a:xfrm>
                <a:off x="5040867" y="5557044"/>
                <a:ext cx="264918" cy="251280"/>
              </a:xfrm>
              <a:prstGeom prst="ellipse">
                <a:avLst/>
              </a:prstGeom>
              <a:solidFill>
                <a:srgbClr val="F5822A"/>
              </a:solidFill>
              <a:ln w="9525">
                <a:solidFill>
                  <a:srgbClr val="F582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fr-FR" sz="1200" b="1" dirty="0" smtClean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FFD4F114-30FD-421C-9D09-B1B04735DBAC}"/>
                </a:ext>
              </a:extLst>
            </p:cNvPr>
            <p:cNvSpPr txBox="1"/>
            <p:nvPr/>
          </p:nvSpPr>
          <p:spPr>
            <a:xfrm>
              <a:off x="5374432" y="5511064"/>
              <a:ext cx="2826887" cy="350865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Vous pouvez paramétrer la période d’habilitation de votre collaborateur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1486396" y="2101841"/>
            <a:ext cx="5485110" cy="3165858"/>
            <a:chOff x="1502831" y="1666639"/>
            <a:chExt cx="5485110" cy="3165858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7"/>
            <a:srcRect t="4566"/>
            <a:stretch/>
          </p:blipFill>
          <p:spPr>
            <a:xfrm>
              <a:off x="1502831" y="1666639"/>
              <a:ext cx="5471904" cy="316585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516037" y="3706968"/>
              <a:ext cx="5471904" cy="566649"/>
            </a:xfrm>
            <a:prstGeom prst="rect">
              <a:avLst/>
            </a:prstGeom>
            <a:noFill/>
            <a:ln w="2857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6725051" y="3398860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6656430" y="4245154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5731892" y="4131187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5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-284558" y="858445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9" name="Diapositive think-cell" r:id="rId5" imgW="360" imgH="360" progId="TCLayout.ActiveDocument.1">
                  <p:embed/>
                </p:oleObj>
              </mc:Choice>
              <mc:Fallback>
                <p:oleObj name="Diapositive think-cell" r:id="rId5" imgW="360" imgH="360" progId="TCLayout.ActiveDocument.1">
                  <p:embed/>
                  <p:pic>
                    <p:nvPicPr>
                      <p:cNvPr id="19" name="Object 1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4558" y="858445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6025ACC9-AEAA-4695-993E-0FC096B17E22}"/>
              </a:ext>
            </a:extLst>
          </p:cNvPr>
          <p:cNvSpPr txBox="1">
            <a:spLocks/>
          </p:cNvSpPr>
          <p:nvPr/>
        </p:nvSpPr>
        <p:spPr>
          <a:xfrm>
            <a:off x="734939" y="57150"/>
            <a:ext cx="7975385" cy="6453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800" b="1" kern="1200">
                <a:solidFill>
                  <a:srgbClr val="808080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defTabSz="685800">
              <a:defRPr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Accéder à la liste utilisateurs</a:t>
            </a:r>
            <a:endParaRPr lang="fr-F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defRPr/>
            </a:pPr>
            <a:r>
              <a:rPr lang="fr-FR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Rechercher un utilisateur </a:t>
            </a:r>
            <a:endParaRPr lang="fr-FR" b="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5668920" y="3118545"/>
            <a:ext cx="3270543" cy="3047694"/>
            <a:chOff x="5656889" y="2636108"/>
            <a:chExt cx="3270543" cy="3047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EAD58F2-3EA7-4D07-92A9-3EBDA64154C5}"/>
                </a:ext>
              </a:extLst>
            </p:cNvPr>
            <p:cNvSpPr/>
            <p:nvPr/>
          </p:nvSpPr>
          <p:spPr>
            <a:xfrm>
              <a:off x="5656889" y="2636108"/>
              <a:ext cx="3270543" cy="3047694"/>
            </a:xfrm>
            <a:prstGeom prst="rect">
              <a:avLst/>
            </a:prstGeom>
            <a:noFill/>
            <a:ln w="28575">
              <a:solidFill>
                <a:srgbClr val="0072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5856313" y="2752227"/>
              <a:ext cx="240257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F055EC5-D13A-41EE-B87D-C1882E4BECA0}"/>
                </a:ext>
              </a:extLst>
            </p:cNvPr>
            <p:cNvSpPr/>
            <p:nvPr/>
          </p:nvSpPr>
          <p:spPr>
            <a:xfrm>
              <a:off x="5867680" y="3182963"/>
              <a:ext cx="240257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75F7F6F1-352E-4C60-B0E0-138B440314AA}"/>
                </a:ext>
              </a:extLst>
            </p:cNvPr>
            <p:cNvSpPr/>
            <p:nvPr/>
          </p:nvSpPr>
          <p:spPr>
            <a:xfrm>
              <a:off x="5867680" y="3657752"/>
              <a:ext cx="240257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4423EF49-0F45-4F9C-945C-7B1DBDF9BB15}"/>
                </a:ext>
              </a:extLst>
            </p:cNvPr>
            <p:cNvSpPr/>
            <p:nvPr/>
          </p:nvSpPr>
          <p:spPr>
            <a:xfrm>
              <a:off x="5884509" y="4180047"/>
              <a:ext cx="240257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FFD4F114-30FD-421C-9D09-B1B04735DBAC}"/>
                </a:ext>
              </a:extLst>
            </p:cNvPr>
            <p:cNvSpPr txBox="1"/>
            <p:nvPr/>
          </p:nvSpPr>
          <p:spPr>
            <a:xfrm>
              <a:off x="6231282" y="2746551"/>
              <a:ext cx="2275044" cy="193899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Renseigner les critères de recherche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376D8A4-BF16-4C02-9871-065FC7E1CB91}"/>
                </a:ext>
              </a:extLst>
            </p:cNvPr>
            <p:cNvSpPr txBox="1"/>
            <p:nvPr/>
          </p:nvSpPr>
          <p:spPr>
            <a:xfrm>
              <a:off x="6231282" y="3182963"/>
              <a:ext cx="1493774" cy="195310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Lancer la recherche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5420CE62-8D16-4553-8E50-A482A4112B0E}"/>
                </a:ext>
              </a:extLst>
            </p:cNvPr>
            <p:cNvSpPr txBox="1"/>
            <p:nvPr/>
          </p:nvSpPr>
          <p:spPr>
            <a:xfrm>
              <a:off x="6226452" y="3694529"/>
              <a:ext cx="2423712" cy="193899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Retrouver le résultat de la recherche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74391CE0-F4EA-4C57-89BF-1529BB63D21F}"/>
                </a:ext>
              </a:extLst>
            </p:cNvPr>
            <p:cNvSpPr txBox="1"/>
            <p:nvPr/>
          </p:nvSpPr>
          <p:spPr>
            <a:xfrm>
              <a:off x="6244030" y="4187371"/>
              <a:ext cx="2406134" cy="1366528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Actions possible sur le compte : </a:t>
              </a:r>
            </a:p>
            <a:p>
              <a:pPr marL="171450" indent="-171450">
                <a:lnSpc>
                  <a:spcPct val="85000"/>
                </a:lnSpc>
                <a:spcAft>
                  <a:spcPts val="600"/>
                </a:spcAft>
                <a:buClr>
                  <a:schemeClr val="tx1"/>
                </a:buClr>
                <a:buSzPct val="70000"/>
                <a:buFont typeface="Arial" panose="020B0604020202020204" pitchFamily="34" charset="0"/>
                <a:buChar char="•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Consulter le compte utilisateur</a:t>
              </a:r>
            </a:p>
            <a:p>
              <a:pPr marL="171450" indent="-171450">
                <a:lnSpc>
                  <a:spcPct val="85000"/>
                </a:lnSpc>
                <a:spcAft>
                  <a:spcPts val="600"/>
                </a:spcAft>
                <a:buClr>
                  <a:schemeClr val="tx1"/>
                </a:buClr>
                <a:buSzPct val="70000"/>
                <a:buFont typeface="Arial" panose="020B0604020202020204" pitchFamily="34" charset="0"/>
                <a:buChar char="•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Modifier : corriger un rôle, une portée</a:t>
              </a:r>
            </a:p>
            <a:p>
              <a:pPr marL="171450" indent="-171450">
                <a:lnSpc>
                  <a:spcPct val="85000"/>
                </a:lnSpc>
                <a:spcAft>
                  <a:spcPts val="600"/>
                </a:spcAft>
                <a:buClr>
                  <a:schemeClr val="tx1"/>
                </a:buClr>
                <a:buSzPct val="70000"/>
                <a:buFont typeface="Arial" panose="020B0604020202020204" pitchFamily="34" charset="0"/>
                <a:buChar char="•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Désactiver : désactiver un compte suite à un </a:t>
              </a:r>
              <a:r>
                <a:rPr lang="fr-FR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départ ou un changement d’affectation 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350384" y="2720710"/>
            <a:ext cx="4951285" cy="3445529"/>
            <a:chOff x="1941503" y="2062760"/>
            <a:chExt cx="4951285" cy="3445529"/>
          </a:xfrm>
        </p:grpSpPr>
        <p:pic>
          <p:nvPicPr>
            <p:cNvPr id="38" name="Image 37"/>
            <p:cNvPicPr>
              <a:picLocks noChangeAspect="1"/>
            </p:cNvPicPr>
            <p:nvPr/>
          </p:nvPicPr>
          <p:blipFill rotWithShape="1">
            <a:blip r:embed="rId7"/>
            <a:srcRect l="21285" t="21086" r="16886" b="-78"/>
            <a:stretch/>
          </p:blipFill>
          <p:spPr>
            <a:xfrm>
              <a:off x="2072948" y="2062760"/>
              <a:ext cx="4688395" cy="3319889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826138B-CD7A-436E-9FC8-6331FD5FD735}"/>
                </a:ext>
              </a:extLst>
            </p:cNvPr>
            <p:cNvSpPr/>
            <p:nvPr/>
          </p:nvSpPr>
          <p:spPr>
            <a:xfrm>
              <a:off x="2072948" y="3881012"/>
              <a:ext cx="4688395" cy="1627277"/>
            </a:xfrm>
            <a:prstGeom prst="rect">
              <a:avLst/>
            </a:prstGeom>
            <a:noFill/>
            <a:ln w="2857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6273860" y="3269028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1941503" y="3755372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3359814" y="2245676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6629898" y="4546385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D9E7EE5E-04EC-424A-91C7-1AD8001DCDB5}"/>
              </a:ext>
            </a:extLst>
          </p:cNvPr>
          <p:cNvSpPr txBox="1"/>
          <p:nvPr/>
        </p:nvSpPr>
        <p:spPr>
          <a:xfrm>
            <a:off x="842211" y="828561"/>
            <a:ext cx="7868113" cy="2284215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27432" rIns="0" bIns="0" rtlCol="0">
            <a:spAutoFit/>
          </a:bodyPr>
          <a:lstStyle/>
          <a:p>
            <a:pPr marL="285750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sz="1600" dirty="0" smtClean="0">
                <a:latin typeface="Arial" panose="020B0604020202020204" pitchFamily="34" charset="0"/>
                <a:cs typeface="Calibri" panose="020F0502020204030204" pitchFamily="34" charset="0"/>
              </a:rPr>
              <a:t>Sur la page d’accueil, qui correspond à la liste des utilisateurs, vous retrouvez l’ensemble des comptes utilisateurs que vous avez créé. </a:t>
            </a:r>
          </a:p>
          <a:p>
            <a:pPr marL="285750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sz="1600" dirty="0" smtClean="0">
                <a:latin typeface="Arial" panose="020B0604020202020204" pitchFamily="34" charset="0"/>
                <a:cs typeface="Calibri" panose="020F0502020204030204" pitchFamily="34" charset="0"/>
              </a:rPr>
              <a:t>A partir de cette page, vous pourrez gérer les comptes dans l’application.</a:t>
            </a:r>
          </a:p>
          <a:p>
            <a:pPr marL="285750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sz="1600" dirty="0" smtClean="0">
                <a:latin typeface="Arial" panose="020B0604020202020204" pitchFamily="34" charset="0"/>
                <a:cs typeface="Calibri" panose="020F0502020204030204" pitchFamily="34" charset="0"/>
              </a:rPr>
              <a:t>Pour cela, vous pouvez utiliser la recherche en choisissant un ou plusieurs critères de recherche. </a:t>
            </a:r>
            <a:endParaRPr lang="fr-FR" altLang="fr-FR" sz="16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sz="1600" dirty="0" smtClean="0">
                <a:latin typeface="Arial" panose="020B0604020202020204" pitchFamily="34" charset="0"/>
                <a:cs typeface="Calibri" panose="020F0502020204030204" pitchFamily="34" charset="0"/>
              </a:rPr>
              <a:t>Dans la colonne Actions, cliquer sur l’action que vous souhaitez réaliser :  Consulter, Modifier ou Désactiver.</a:t>
            </a:r>
          </a:p>
          <a:p>
            <a:pPr marL="742950" lvl="1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sz="1400" dirty="0" smtClean="0">
                <a:latin typeface="Arial" panose="020B0604020202020204" pitchFamily="34" charset="0"/>
              </a:rPr>
              <a:t>Désactiver un compte supprimera toutes les habilitations de l’utilisateurs.</a:t>
            </a:r>
            <a:endParaRPr lang="fr-FR" altLang="fr-FR" sz="1400" dirty="0">
              <a:latin typeface="Arial" panose="020B0604020202020204" pitchFamily="34" charset="0"/>
            </a:endParaRPr>
          </a:p>
          <a:p>
            <a:pPr>
              <a:lnSpc>
                <a:spcPct val="85000"/>
              </a:lnSpc>
              <a:spcAft>
                <a:spcPts val="450"/>
              </a:spcAft>
              <a:buClr>
                <a:srgbClr val="0072BC"/>
              </a:buClr>
              <a:buSzPct val="100000"/>
            </a:pPr>
            <a:r>
              <a:rPr lang="fr-FR" sz="1600" dirty="0" smtClean="0">
                <a:cs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588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3729782"/>
              </p:ext>
            </p:extLst>
          </p:nvPr>
        </p:nvGraphicFramePr>
        <p:xfrm>
          <a:off x="-284558" y="858445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85" name="Diapositive think-cell" r:id="rId5" imgW="360" imgH="360" progId="TCLayout.ActiveDocument.1">
                  <p:embed/>
                </p:oleObj>
              </mc:Choice>
              <mc:Fallback>
                <p:oleObj name="Diapositive think-cell" r:id="rId5" imgW="360" imgH="360" progId="TCLayout.ActiveDocument.1">
                  <p:embed/>
                  <p:pic>
                    <p:nvPicPr>
                      <p:cNvPr id="19" name="Object 1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4558" y="858445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6025ACC9-AEAA-4695-993E-0FC096B17E22}"/>
              </a:ext>
            </a:extLst>
          </p:cNvPr>
          <p:cNvSpPr txBox="1">
            <a:spLocks/>
          </p:cNvSpPr>
          <p:nvPr/>
        </p:nvSpPr>
        <p:spPr>
          <a:xfrm>
            <a:off x="734939" y="57150"/>
            <a:ext cx="7975385" cy="6453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800" b="1" kern="1200">
                <a:solidFill>
                  <a:srgbClr val="808080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defTabSz="685800">
              <a:defRPr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Modifier un compte utilisateur</a:t>
            </a:r>
            <a:endParaRPr lang="fr-F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defRPr/>
            </a:pPr>
            <a:r>
              <a:rPr lang="fr-FR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Modifier un compte existant (1/3)</a:t>
            </a:r>
            <a:endParaRPr lang="fr-FR" sz="1200" b="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5451320" y="3685992"/>
            <a:ext cx="3631626" cy="2351871"/>
            <a:chOff x="5779074" y="3685992"/>
            <a:chExt cx="3631626" cy="235187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EAD58F2-3EA7-4D07-92A9-3EBDA64154C5}"/>
                </a:ext>
              </a:extLst>
            </p:cNvPr>
            <p:cNvSpPr/>
            <p:nvPr/>
          </p:nvSpPr>
          <p:spPr>
            <a:xfrm>
              <a:off x="5779074" y="3685992"/>
              <a:ext cx="3581076" cy="2351871"/>
            </a:xfrm>
            <a:prstGeom prst="rect">
              <a:avLst/>
            </a:prstGeom>
            <a:noFill/>
            <a:ln w="28575">
              <a:solidFill>
                <a:srgbClr val="0072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5857582" y="3848865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F055EC5-D13A-41EE-B87D-C1882E4BECA0}"/>
                </a:ext>
              </a:extLst>
            </p:cNvPr>
            <p:cNvSpPr/>
            <p:nvPr/>
          </p:nvSpPr>
          <p:spPr>
            <a:xfrm>
              <a:off x="5843689" y="4279601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75F7F6F1-352E-4C60-B0E0-138B440314AA}"/>
                </a:ext>
              </a:extLst>
            </p:cNvPr>
            <p:cNvSpPr/>
            <p:nvPr/>
          </p:nvSpPr>
          <p:spPr>
            <a:xfrm>
              <a:off x="5843689" y="4754390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E334E4B8-68AD-48B0-96E9-72A3D21F4866}"/>
                </a:ext>
              </a:extLst>
            </p:cNvPr>
            <p:cNvSpPr/>
            <p:nvPr/>
          </p:nvSpPr>
          <p:spPr>
            <a:xfrm>
              <a:off x="5863022" y="5685017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FFD4F114-30FD-421C-9D09-B1B04735DBAC}"/>
                </a:ext>
              </a:extLst>
            </p:cNvPr>
            <p:cNvSpPr txBox="1"/>
            <p:nvPr/>
          </p:nvSpPr>
          <p:spPr>
            <a:xfrm>
              <a:off x="6267873" y="3815482"/>
              <a:ext cx="3142827" cy="352276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J’ai cliqué sur l’action Modifier dans l’écran précédent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376D8A4-BF16-4C02-9871-065FC7E1CB91}"/>
                </a:ext>
              </a:extLst>
            </p:cNvPr>
            <p:cNvSpPr txBox="1"/>
            <p:nvPr/>
          </p:nvSpPr>
          <p:spPr>
            <a:xfrm>
              <a:off x="6267874" y="4279602"/>
              <a:ext cx="3041226" cy="352276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Si je veux ajouter Choisir l’application puis le rôle et ses portées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5420CE62-8D16-4553-8E50-A482A4112B0E}"/>
                </a:ext>
              </a:extLst>
            </p:cNvPr>
            <p:cNvSpPr txBox="1"/>
            <p:nvPr/>
          </p:nvSpPr>
          <p:spPr>
            <a:xfrm>
              <a:off x="6256411" y="4754391"/>
              <a:ext cx="3154289" cy="193899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Consulter les applications et rôles de l’utilisateur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74391CE0-F4EA-4C57-89BF-1529BB63D21F}"/>
                </a:ext>
              </a:extLst>
            </p:cNvPr>
            <p:cNvSpPr txBox="1"/>
            <p:nvPr/>
          </p:nvSpPr>
          <p:spPr>
            <a:xfrm>
              <a:off x="6247175" y="5181676"/>
              <a:ext cx="2896825" cy="193899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Supprimer l’habilitation pour une application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C9294B54-CFD8-4D56-87D4-E9EF4352C7E5}"/>
                </a:ext>
              </a:extLst>
            </p:cNvPr>
            <p:cNvSpPr txBox="1"/>
            <p:nvPr/>
          </p:nvSpPr>
          <p:spPr>
            <a:xfrm>
              <a:off x="6261540" y="5673140"/>
              <a:ext cx="3047560" cy="193899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Valider les modifications de rôle de l’utilisateur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D9F92C05-25ED-4341-90C4-5C3D61C826BC}"/>
                </a:ext>
              </a:extLst>
            </p:cNvPr>
            <p:cNvSpPr/>
            <p:nvPr/>
          </p:nvSpPr>
          <p:spPr>
            <a:xfrm>
              <a:off x="5831070" y="5198183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3a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id="{D9E7EE5E-04EC-424A-91C7-1AD8001DCDB5}"/>
              </a:ext>
            </a:extLst>
          </p:cNvPr>
          <p:cNvSpPr txBox="1"/>
          <p:nvPr/>
        </p:nvSpPr>
        <p:spPr>
          <a:xfrm>
            <a:off x="842211" y="828561"/>
            <a:ext cx="7868113" cy="2022605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27432" rIns="0" bIns="0" rtlCol="0">
            <a:spAutoFit/>
          </a:bodyPr>
          <a:lstStyle/>
          <a:p>
            <a:pPr marL="285750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sz="1600" dirty="0" smtClean="0">
                <a:latin typeface="Arial" panose="020B0604020202020204" pitchFamily="34" charset="0"/>
                <a:cs typeface="Calibri" panose="020F0502020204030204" pitchFamily="34" charset="0"/>
              </a:rPr>
              <a:t>L’action modifier vous permet de mettre à jour les données utilisateurs : </a:t>
            </a:r>
          </a:p>
          <a:p>
            <a:pPr marL="742950" lvl="1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Courier New" panose="02070309020205020404" pitchFamily="49" charset="0"/>
              <a:buChar char="o"/>
            </a:pPr>
            <a:r>
              <a:rPr lang="fr-FR" altLang="fr-FR" sz="1600" dirty="0" smtClean="0">
                <a:latin typeface="Arial" panose="020B0604020202020204" pitchFamily="34" charset="0"/>
                <a:cs typeface="Calibri" panose="020F0502020204030204" pitchFamily="34" charset="0"/>
              </a:rPr>
              <a:t>Ajouter / supprimer une portée :</a:t>
            </a:r>
          </a:p>
          <a:p>
            <a:pPr lvl="1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</a:pPr>
            <a:endParaRPr lang="fr-FR" altLang="fr-FR" sz="1600" dirty="0" smtClean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</a:pPr>
            <a:r>
              <a:rPr lang="fr-FR" altLang="fr-FR" sz="1600" b="1" i="1" dirty="0" smtClean="0">
                <a:latin typeface="Arial" panose="020B0604020202020204" pitchFamily="34" charset="0"/>
                <a:cs typeface="Calibri" panose="020F0502020204030204" pitchFamily="34" charset="0"/>
              </a:rPr>
              <a:t>Attention : </a:t>
            </a:r>
            <a:r>
              <a:rPr lang="fr-FR" altLang="fr-FR" sz="1600" dirty="0" smtClean="0">
                <a:latin typeface="Arial" panose="020B0604020202020204" pitchFamily="34" charset="0"/>
                <a:cs typeface="Calibri" panose="020F0502020204030204" pitchFamily="34" charset="0"/>
              </a:rPr>
              <a:t>si vous supprimez toutes les portées d’un utilisateur, vous ne pourrez plus lui affecter un nouveau périmètre. Il faudra vous adresser à l’administrateur national.</a:t>
            </a:r>
          </a:p>
          <a:p>
            <a:pPr lvl="2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</a:pPr>
            <a:endParaRPr lang="fr-FR" altLang="fr-FR" sz="1600" i="1" dirty="0" smtClean="0">
              <a:solidFill>
                <a:srgbClr val="FF00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Courier New" panose="02070309020205020404" pitchFamily="49" charset="0"/>
              <a:buChar char="o"/>
            </a:pPr>
            <a:r>
              <a:rPr lang="fr-FR" altLang="fr-FR" sz="1600" dirty="0" smtClean="0">
                <a:latin typeface="Arial" panose="020B0604020202020204" pitchFamily="34" charset="0"/>
                <a:cs typeface="Calibri" panose="020F0502020204030204" pitchFamily="34" charset="0"/>
              </a:rPr>
              <a:t>Modifier la date de validité (début et fin) pour une portée donnée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179926" y="3059679"/>
            <a:ext cx="5138228" cy="2978184"/>
            <a:chOff x="998427" y="1583900"/>
            <a:chExt cx="5138228" cy="2978184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8427" y="1583900"/>
              <a:ext cx="5138228" cy="2978184"/>
            </a:xfrm>
            <a:prstGeom prst="rect">
              <a:avLst/>
            </a:prstGeom>
          </p:spPr>
        </p:pic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E334E4B8-68AD-48B0-96E9-72A3D21F4866}"/>
                </a:ext>
              </a:extLst>
            </p:cNvPr>
            <p:cNvSpPr/>
            <p:nvPr/>
          </p:nvSpPr>
          <p:spPr>
            <a:xfrm>
              <a:off x="5865302" y="2720968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2F055EC5-D13A-41EE-B87D-C1882E4BECA0}"/>
                </a:ext>
              </a:extLst>
            </p:cNvPr>
            <p:cNvSpPr/>
            <p:nvPr/>
          </p:nvSpPr>
          <p:spPr>
            <a:xfrm>
              <a:off x="2439239" y="2497577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E334E4B8-68AD-48B0-96E9-72A3D21F4866}"/>
                </a:ext>
              </a:extLst>
            </p:cNvPr>
            <p:cNvSpPr/>
            <p:nvPr/>
          </p:nvSpPr>
          <p:spPr>
            <a:xfrm>
              <a:off x="5344356" y="3996814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826138B-CD7A-436E-9FC8-6331FD5FD735}"/>
                </a:ext>
              </a:extLst>
            </p:cNvPr>
            <p:cNvSpPr/>
            <p:nvPr/>
          </p:nvSpPr>
          <p:spPr>
            <a:xfrm>
              <a:off x="1305045" y="3012120"/>
              <a:ext cx="4754009" cy="947750"/>
            </a:xfrm>
            <a:prstGeom prst="rect">
              <a:avLst/>
            </a:prstGeom>
            <a:noFill/>
            <a:ln w="2857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D9F92C05-25ED-4341-90C4-5C3D61C826BC}"/>
                </a:ext>
              </a:extLst>
            </p:cNvPr>
            <p:cNvSpPr/>
            <p:nvPr/>
          </p:nvSpPr>
          <p:spPr>
            <a:xfrm>
              <a:off x="5263230" y="3172533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3a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D9F92C05-25ED-4341-90C4-5C3D61C826BC}"/>
                </a:ext>
              </a:extLst>
            </p:cNvPr>
            <p:cNvSpPr/>
            <p:nvPr/>
          </p:nvSpPr>
          <p:spPr>
            <a:xfrm>
              <a:off x="4726769" y="2525286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2a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1044257" y="1522248"/>
            <a:ext cx="7358484" cy="883186"/>
            <a:chOff x="869887" y="1512219"/>
            <a:chExt cx="7358484" cy="88318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EAD58F2-3EA7-4D07-92A9-3EBDA64154C5}"/>
                </a:ext>
              </a:extLst>
            </p:cNvPr>
            <p:cNvSpPr/>
            <p:nvPr/>
          </p:nvSpPr>
          <p:spPr>
            <a:xfrm>
              <a:off x="869887" y="1512219"/>
              <a:ext cx="7358484" cy="883186"/>
            </a:xfrm>
            <a:prstGeom prst="rect">
              <a:avLst/>
            </a:prstGeom>
            <a:noFill/>
            <a:ln w="28575">
              <a:solidFill>
                <a:srgbClr val="F582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 165">
              <a:extLst>
                <a:ext uri="{FF2B5EF4-FFF2-40B4-BE49-F238E27FC236}">
                  <a16:creationId xmlns:a16="http://schemas.microsoft.com/office/drawing/2014/main" id="{673A25E9-AEAB-4621-A2F7-0A38DC191C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0384" y="1631028"/>
              <a:ext cx="333996" cy="322784"/>
            </a:xfrm>
            <a:custGeom>
              <a:avLst/>
              <a:gdLst>
                <a:gd name="T0" fmla="*/ 4 w 178"/>
                <a:gd name="T1" fmla="*/ 144 h 160"/>
                <a:gd name="T2" fmla="*/ 2 w 178"/>
                <a:gd name="T3" fmla="*/ 156 h 160"/>
                <a:gd name="T4" fmla="*/ 13 w 178"/>
                <a:gd name="T5" fmla="*/ 160 h 160"/>
                <a:gd name="T6" fmla="*/ 165 w 178"/>
                <a:gd name="T7" fmla="*/ 160 h 160"/>
                <a:gd name="T8" fmla="*/ 176 w 178"/>
                <a:gd name="T9" fmla="*/ 156 h 160"/>
                <a:gd name="T10" fmla="*/ 174 w 178"/>
                <a:gd name="T11" fmla="*/ 144 h 160"/>
                <a:gd name="T12" fmla="*/ 98 w 178"/>
                <a:gd name="T13" fmla="*/ 8 h 160"/>
                <a:gd name="T14" fmla="*/ 89 w 178"/>
                <a:gd name="T15" fmla="*/ 0 h 160"/>
                <a:gd name="T16" fmla="*/ 80 w 178"/>
                <a:gd name="T17" fmla="*/ 8 h 160"/>
                <a:gd name="T18" fmla="*/ 4 w 178"/>
                <a:gd name="T19" fmla="*/ 144 h 160"/>
                <a:gd name="T20" fmla="*/ 96 w 178"/>
                <a:gd name="T21" fmla="*/ 147 h 160"/>
                <a:gd name="T22" fmla="*/ 89 w 178"/>
                <a:gd name="T23" fmla="*/ 150 h 160"/>
                <a:gd name="T24" fmla="*/ 82 w 178"/>
                <a:gd name="T25" fmla="*/ 147 h 160"/>
                <a:gd name="T26" fmla="*/ 78 w 178"/>
                <a:gd name="T27" fmla="*/ 139 h 160"/>
                <a:gd name="T28" fmla="*/ 81 w 178"/>
                <a:gd name="T29" fmla="*/ 132 h 160"/>
                <a:gd name="T30" fmla="*/ 89 w 178"/>
                <a:gd name="T31" fmla="*/ 129 h 160"/>
                <a:gd name="T32" fmla="*/ 96 w 178"/>
                <a:gd name="T33" fmla="*/ 132 h 160"/>
                <a:gd name="T34" fmla="*/ 100 w 178"/>
                <a:gd name="T35" fmla="*/ 139 h 160"/>
                <a:gd name="T36" fmla="*/ 96 w 178"/>
                <a:gd name="T37" fmla="*/ 147 h 160"/>
                <a:gd name="T38" fmla="*/ 89 w 178"/>
                <a:gd name="T39" fmla="*/ 43 h 160"/>
                <a:gd name="T40" fmla="*/ 98 w 178"/>
                <a:gd name="T41" fmla="*/ 48 h 160"/>
                <a:gd name="T42" fmla="*/ 100 w 178"/>
                <a:gd name="T43" fmla="*/ 60 h 160"/>
                <a:gd name="T44" fmla="*/ 99 w 178"/>
                <a:gd name="T45" fmla="*/ 69 h 160"/>
                <a:gd name="T46" fmla="*/ 96 w 178"/>
                <a:gd name="T47" fmla="*/ 104 h 160"/>
                <a:gd name="T48" fmla="*/ 94 w 178"/>
                <a:gd name="T49" fmla="*/ 113 h 160"/>
                <a:gd name="T50" fmla="*/ 89 w 178"/>
                <a:gd name="T51" fmla="*/ 116 h 160"/>
                <a:gd name="T52" fmla="*/ 83 w 178"/>
                <a:gd name="T53" fmla="*/ 113 h 160"/>
                <a:gd name="T54" fmla="*/ 81 w 178"/>
                <a:gd name="T55" fmla="*/ 104 h 160"/>
                <a:gd name="T56" fmla="*/ 79 w 178"/>
                <a:gd name="T57" fmla="*/ 70 h 160"/>
                <a:gd name="T58" fmla="*/ 78 w 178"/>
                <a:gd name="T59" fmla="*/ 56 h 160"/>
                <a:gd name="T60" fmla="*/ 81 w 178"/>
                <a:gd name="T61" fmla="*/ 47 h 160"/>
                <a:gd name="T62" fmla="*/ 89 w 178"/>
                <a:gd name="T63" fmla="*/ 4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8" h="160">
                  <a:moveTo>
                    <a:pt x="4" y="144"/>
                  </a:moveTo>
                  <a:cubicBezTo>
                    <a:pt x="1" y="149"/>
                    <a:pt x="0" y="153"/>
                    <a:pt x="2" y="156"/>
                  </a:cubicBezTo>
                  <a:cubicBezTo>
                    <a:pt x="3" y="158"/>
                    <a:pt x="7" y="160"/>
                    <a:pt x="13" y="160"/>
                  </a:cubicBezTo>
                  <a:cubicBezTo>
                    <a:pt x="165" y="160"/>
                    <a:pt x="165" y="160"/>
                    <a:pt x="165" y="160"/>
                  </a:cubicBezTo>
                  <a:cubicBezTo>
                    <a:pt x="170" y="160"/>
                    <a:pt x="174" y="158"/>
                    <a:pt x="176" y="156"/>
                  </a:cubicBezTo>
                  <a:cubicBezTo>
                    <a:pt x="178" y="153"/>
                    <a:pt x="177" y="149"/>
                    <a:pt x="174" y="144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5" y="3"/>
                    <a:pt x="92" y="0"/>
                    <a:pt x="89" y="0"/>
                  </a:cubicBezTo>
                  <a:cubicBezTo>
                    <a:pt x="86" y="0"/>
                    <a:pt x="83" y="3"/>
                    <a:pt x="80" y="8"/>
                  </a:cubicBezTo>
                  <a:lnTo>
                    <a:pt x="4" y="144"/>
                  </a:lnTo>
                  <a:close/>
                  <a:moveTo>
                    <a:pt x="96" y="147"/>
                  </a:moveTo>
                  <a:cubicBezTo>
                    <a:pt x="94" y="149"/>
                    <a:pt x="92" y="150"/>
                    <a:pt x="89" y="150"/>
                  </a:cubicBezTo>
                  <a:cubicBezTo>
                    <a:pt x="86" y="150"/>
                    <a:pt x="84" y="149"/>
                    <a:pt x="82" y="147"/>
                  </a:cubicBezTo>
                  <a:cubicBezTo>
                    <a:pt x="79" y="145"/>
                    <a:pt x="78" y="143"/>
                    <a:pt x="78" y="139"/>
                  </a:cubicBezTo>
                  <a:cubicBezTo>
                    <a:pt x="78" y="136"/>
                    <a:pt x="79" y="134"/>
                    <a:pt x="81" y="132"/>
                  </a:cubicBezTo>
                  <a:cubicBezTo>
                    <a:pt x="83" y="130"/>
                    <a:pt x="86" y="129"/>
                    <a:pt x="89" y="129"/>
                  </a:cubicBezTo>
                  <a:cubicBezTo>
                    <a:pt x="92" y="129"/>
                    <a:pt x="94" y="130"/>
                    <a:pt x="96" y="132"/>
                  </a:cubicBezTo>
                  <a:cubicBezTo>
                    <a:pt x="99" y="134"/>
                    <a:pt x="100" y="136"/>
                    <a:pt x="100" y="139"/>
                  </a:cubicBezTo>
                  <a:cubicBezTo>
                    <a:pt x="100" y="143"/>
                    <a:pt x="99" y="145"/>
                    <a:pt x="96" y="147"/>
                  </a:cubicBezTo>
                  <a:close/>
                  <a:moveTo>
                    <a:pt x="89" y="43"/>
                  </a:moveTo>
                  <a:cubicBezTo>
                    <a:pt x="93" y="43"/>
                    <a:pt x="96" y="45"/>
                    <a:pt x="98" y="48"/>
                  </a:cubicBezTo>
                  <a:cubicBezTo>
                    <a:pt x="99" y="50"/>
                    <a:pt x="100" y="54"/>
                    <a:pt x="100" y="60"/>
                  </a:cubicBezTo>
                  <a:cubicBezTo>
                    <a:pt x="100" y="63"/>
                    <a:pt x="99" y="66"/>
                    <a:pt x="99" y="69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8"/>
                    <a:pt x="95" y="111"/>
                    <a:pt x="94" y="113"/>
                  </a:cubicBezTo>
                  <a:cubicBezTo>
                    <a:pt x="93" y="115"/>
                    <a:pt x="91" y="116"/>
                    <a:pt x="89" y="116"/>
                  </a:cubicBezTo>
                  <a:cubicBezTo>
                    <a:pt x="86" y="116"/>
                    <a:pt x="84" y="115"/>
                    <a:pt x="83" y="113"/>
                  </a:cubicBezTo>
                  <a:cubicBezTo>
                    <a:pt x="82" y="111"/>
                    <a:pt x="82" y="108"/>
                    <a:pt x="81" y="104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63"/>
                    <a:pt x="78" y="59"/>
                    <a:pt x="78" y="56"/>
                  </a:cubicBezTo>
                  <a:cubicBezTo>
                    <a:pt x="78" y="52"/>
                    <a:pt x="79" y="49"/>
                    <a:pt x="81" y="47"/>
                  </a:cubicBezTo>
                  <a:cubicBezTo>
                    <a:pt x="83" y="44"/>
                    <a:pt x="86" y="43"/>
                    <a:pt x="89" y="43"/>
                  </a:cubicBezTo>
                  <a:close/>
                </a:path>
              </a:pathLst>
            </a:custGeom>
            <a:solidFill>
              <a:srgbClr val="F582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99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-284558" y="858445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78" name="Diapositive think-cell" r:id="rId5" imgW="360" imgH="360" progId="TCLayout.ActiveDocument.1">
                  <p:embed/>
                </p:oleObj>
              </mc:Choice>
              <mc:Fallback>
                <p:oleObj name="Diapositive think-cell" r:id="rId5" imgW="360" imgH="360" progId="TCLayout.ActiveDocument.1">
                  <p:embed/>
                  <p:pic>
                    <p:nvPicPr>
                      <p:cNvPr id="19" name="Object 1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4558" y="858445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e 1"/>
          <p:cNvGrpSpPr/>
          <p:nvPr/>
        </p:nvGrpSpPr>
        <p:grpSpPr>
          <a:xfrm>
            <a:off x="1403892" y="4877181"/>
            <a:ext cx="6744749" cy="980568"/>
            <a:chOff x="5382038" y="3672342"/>
            <a:chExt cx="6744749" cy="98056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EAD58F2-3EA7-4D07-92A9-3EBDA64154C5}"/>
                </a:ext>
              </a:extLst>
            </p:cNvPr>
            <p:cNvSpPr/>
            <p:nvPr/>
          </p:nvSpPr>
          <p:spPr>
            <a:xfrm>
              <a:off x="5382038" y="3672342"/>
              <a:ext cx="6744749" cy="980568"/>
            </a:xfrm>
            <a:prstGeom prst="rect">
              <a:avLst/>
            </a:prstGeom>
            <a:noFill/>
            <a:ln w="28575">
              <a:solidFill>
                <a:srgbClr val="0072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5587548" y="3835214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F055EC5-D13A-41EE-B87D-C1882E4BECA0}"/>
                </a:ext>
              </a:extLst>
            </p:cNvPr>
            <p:cNvSpPr/>
            <p:nvPr/>
          </p:nvSpPr>
          <p:spPr>
            <a:xfrm>
              <a:off x="5586355" y="4265950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75F7F6F1-352E-4C60-B0E0-138B440314AA}"/>
                </a:ext>
              </a:extLst>
            </p:cNvPr>
            <p:cNvSpPr/>
            <p:nvPr/>
          </p:nvSpPr>
          <p:spPr>
            <a:xfrm>
              <a:off x="8567887" y="3841395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E334E4B8-68AD-48B0-96E9-72A3D21F4866}"/>
                </a:ext>
              </a:extLst>
            </p:cNvPr>
            <p:cNvSpPr/>
            <p:nvPr/>
          </p:nvSpPr>
          <p:spPr>
            <a:xfrm>
              <a:off x="8582895" y="4309919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FFD4F114-30FD-421C-9D09-B1B04735DBAC}"/>
                </a:ext>
              </a:extLst>
            </p:cNvPr>
            <p:cNvSpPr txBox="1"/>
            <p:nvPr/>
          </p:nvSpPr>
          <p:spPr>
            <a:xfrm>
              <a:off x="6010539" y="3829538"/>
              <a:ext cx="2328869" cy="193899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Renseigner les critères de recherche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376D8A4-BF16-4C02-9871-065FC7E1CB91}"/>
                </a:ext>
              </a:extLst>
            </p:cNvPr>
            <p:cNvSpPr txBox="1"/>
            <p:nvPr/>
          </p:nvSpPr>
          <p:spPr>
            <a:xfrm>
              <a:off x="6010540" y="4265950"/>
              <a:ext cx="1634490" cy="195310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Lancer la recherche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5420CE62-8D16-4553-8E50-A482A4112B0E}"/>
                </a:ext>
              </a:extLst>
            </p:cNvPr>
            <p:cNvSpPr txBox="1"/>
            <p:nvPr/>
          </p:nvSpPr>
          <p:spPr>
            <a:xfrm>
              <a:off x="8967909" y="3815996"/>
              <a:ext cx="2342373" cy="193899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Sélectionner le SIRET à ajouter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C9294B54-CFD8-4D56-87D4-E9EF4352C7E5}"/>
                </a:ext>
              </a:extLst>
            </p:cNvPr>
            <p:cNvSpPr txBox="1"/>
            <p:nvPr/>
          </p:nvSpPr>
          <p:spPr>
            <a:xfrm>
              <a:off x="8981413" y="4298041"/>
              <a:ext cx="2160453" cy="195310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Confirmer la sélection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1954286" y="1886244"/>
            <a:ext cx="4551062" cy="2799287"/>
            <a:chOff x="1954286" y="1886244"/>
            <a:chExt cx="4551062" cy="2799287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17176" y="1927142"/>
              <a:ext cx="4288172" cy="2758389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5718657" y="4469067"/>
              <a:ext cx="729672" cy="181972"/>
            </a:xfrm>
            <a:prstGeom prst="rect">
              <a:avLst/>
            </a:prstGeom>
            <a:noFill/>
            <a:ln w="2857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326319" y="3459540"/>
              <a:ext cx="4019463" cy="280495"/>
            </a:xfrm>
            <a:prstGeom prst="rect">
              <a:avLst/>
            </a:prstGeom>
            <a:noFill/>
            <a:ln w="2857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2933937" y="2011884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2F055EC5-D13A-41EE-B87D-C1882E4BECA0}"/>
                </a:ext>
              </a:extLst>
            </p:cNvPr>
            <p:cNvSpPr/>
            <p:nvPr/>
          </p:nvSpPr>
          <p:spPr>
            <a:xfrm>
              <a:off x="6105194" y="2548381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75F7F6F1-352E-4C60-B0E0-138B440314AA}"/>
                </a:ext>
              </a:extLst>
            </p:cNvPr>
            <p:cNvSpPr/>
            <p:nvPr/>
          </p:nvSpPr>
          <p:spPr>
            <a:xfrm>
              <a:off x="2085731" y="3381712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E334E4B8-68AD-48B0-96E9-72A3D21F4866}"/>
                </a:ext>
              </a:extLst>
            </p:cNvPr>
            <p:cNvSpPr/>
            <p:nvPr/>
          </p:nvSpPr>
          <p:spPr>
            <a:xfrm>
              <a:off x="5820603" y="4208109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D9F92C05-25ED-4341-90C4-5C3D61C826BC}"/>
                </a:ext>
              </a:extLst>
            </p:cNvPr>
            <p:cNvSpPr/>
            <p:nvPr/>
          </p:nvSpPr>
          <p:spPr>
            <a:xfrm>
              <a:off x="1954286" y="1886244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D9E7EE5E-04EC-424A-91C7-1AD8001DCDB5}"/>
              </a:ext>
            </a:extLst>
          </p:cNvPr>
          <p:cNvSpPr txBox="1"/>
          <p:nvPr/>
        </p:nvSpPr>
        <p:spPr>
          <a:xfrm>
            <a:off x="842211" y="828561"/>
            <a:ext cx="7868113" cy="105721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27432" rIns="0" bIns="0" rtlCol="0">
            <a:spAutoFit/>
          </a:bodyPr>
          <a:lstStyle/>
          <a:p>
            <a:pPr marL="285750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sz="1600" dirty="0" smtClean="0">
                <a:latin typeface="Arial" panose="020B0604020202020204" pitchFamily="34" charset="0"/>
                <a:cs typeface="Calibri" panose="020F0502020204030204" pitchFamily="34" charset="0"/>
              </a:rPr>
              <a:t>Pour ajouter une portée, renseignez :</a:t>
            </a:r>
          </a:p>
          <a:p>
            <a:pPr marL="742950" lvl="1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Courier New" panose="02070309020205020404" pitchFamily="49" charset="0"/>
              <a:buChar char="o"/>
            </a:pPr>
            <a:r>
              <a:rPr lang="fr-FR" altLang="fr-FR" sz="1600" dirty="0" smtClean="0">
                <a:latin typeface="Arial" panose="020B0604020202020204" pitchFamily="34" charset="0"/>
                <a:cs typeface="Calibri" panose="020F0502020204030204" pitchFamily="34" charset="0"/>
              </a:rPr>
              <a:t>L’application : Gestion des certificats ou Gestion des utilisateurs</a:t>
            </a:r>
          </a:p>
          <a:p>
            <a:pPr marL="742950" lvl="1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Courier New" panose="02070309020205020404" pitchFamily="49" charset="0"/>
              <a:buChar char="o"/>
            </a:pPr>
            <a:r>
              <a:rPr lang="fr-FR" altLang="fr-FR" sz="1600" dirty="0" smtClean="0">
                <a:latin typeface="Arial" panose="020B0604020202020204" pitchFamily="34" charset="0"/>
                <a:cs typeface="Calibri" panose="020F0502020204030204" pitchFamily="34" charset="0"/>
              </a:rPr>
              <a:t>Le rôle :  Administrateur Local opérateur ou Demandeur</a:t>
            </a:r>
          </a:p>
          <a:p>
            <a:pPr marL="742950" lvl="1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Courier New" panose="02070309020205020404" pitchFamily="49" charset="0"/>
              <a:buChar char="o"/>
            </a:pPr>
            <a:r>
              <a:rPr lang="fr-FR" altLang="fr-FR" sz="1600" dirty="0" smtClean="0">
                <a:latin typeface="Arial" panose="020B0604020202020204" pitchFamily="34" charset="0"/>
                <a:cs typeface="Calibri" panose="020F0502020204030204" pitchFamily="34" charset="0"/>
              </a:rPr>
              <a:t>La portée</a:t>
            </a:r>
            <a:endParaRPr lang="fr-FR" altLang="fr-FR" sz="2800" dirty="0">
              <a:latin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025ACC9-AEAA-4695-993E-0FC096B17E22}"/>
              </a:ext>
            </a:extLst>
          </p:cNvPr>
          <p:cNvSpPr txBox="1">
            <a:spLocks/>
          </p:cNvSpPr>
          <p:nvPr/>
        </p:nvSpPr>
        <p:spPr>
          <a:xfrm>
            <a:off x="734939" y="57150"/>
            <a:ext cx="7975385" cy="6453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800" b="1" kern="1200">
                <a:solidFill>
                  <a:srgbClr val="808080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defTabSz="685800">
              <a:defRPr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Modifier un compte utilisateur</a:t>
            </a:r>
            <a:endParaRPr lang="fr-F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defRPr/>
            </a:pPr>
            <a:r>
              <a:rPr lang="fr-FR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Consulter/ Modifier un compte utilisateur : Ajouter un établissement (2/3)</a:t>
            </a:r>
            <a:endParaRPr lang="fr-FR" sz="1200" b="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6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-284558" y="858445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02" name="Diapositive think-cell" r:id="rId5" imgW="360" imgH="360" progId="TCLayout.ActiveDocument.1">
                  <p:embed/>
                </p:oleObj>
              </mc:Choice>
              <mc:Fallback>
                <p:oleObj name="Diapositive think-cell" r:id="rId5" imgW="360" imgH="360" progId="TCLayout.ActiveDocument.1">
                  <p:embed/>
                  <p:pic>
                    <p:nvPicPr>
                      <p:cNvPr id="19" name="Object 1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4558" y="858445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e 6"/>
          <p:cNvGrpSpPr/>
          <p:nvPr/>
        </p:nvGrpSpPr>
        <p:grpSpPr>
          <a:xfrm>
            <a:off x="1475723" y="5385861"/>
            <a:ext cx="6601088" cy="803541"/>
            <a:chOff x="8038148" y="1762248"/>
            <a:chExt cx="6601088" cy="8035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EAD58F2-3EA7-4D07-92A9-3EBDA64154C5}"/>
                </a:ext>
              </a:extLst>
            </p:cNvPr>
            <p:cNvSpPr/>
            <p:nvPr/>
          </p:nvSpPr>
          <p:spPr>
            <a:xfrm>
              <a:off x="8038148" y="1762248"/>
              <a:ext cx="6601088" cy="803541"/>
            </a:xfrm>
            <a:prstGeom prst="rect">
              <a:avLst/>
            </a:prstGeom>
            <a:noFill/>
            <a:ln w="28575">
              <a:solidFill>
                <a:srgbClr val="0072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8120996" y="1826262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F055EC5-D13A-41EE-B87D-C1882E4BECA0}"/>
                </a:ext>
              </a:extLst>
            </p:cNvPr>
            <p:cNvSpPr/>
            <p:nvPr/>
          </p:nvSpPr>
          <p:spPr>
            <a:xfrm>
              <a:off x="8119803" y="2182567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75F7F6F1-352E-4C60-B0E0-138B440314AA}"/>
                </a:ext>
              </a:extLst>
            </p:cNvPr>
            <p:cNvSpPr/>
            <p:nvPr/>
          </p:nvSpPr>
          <p:spPr>
            <a:xfrm>
              <a:off x="11052516" y="1845986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E334E4B8-68AD-48B0-96E9-72A3D21F4866}"/>
                </a:ext>
              </a:extLst>
            </p:cNvPr>
            <p:cNvSpPr/>
            <p:nvPr/>
          </p:nvSpPr>
          <p:spPr>
            <a:xfrm>
              <a:off x="11067524" y="2186914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fr-FR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FFD4F114-30FD-421C-9D09-B1B04735DBAC}"/>
                </a:ext>
              </a:extLst>
            </p:cNvPr>
            <p:cNvSpPr txBox="1"/>
            <p:nvPr/>
          </p:nvSpPr>
          <p:spPr>
            <a:xfrm>
              <a:off x="8543987" y="1820586"/>
              <a:ext cx="1676767" cy="193899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Identifiant utilisateur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376D8A4-BF16-4C02-9871-065FC7E1CB91}"/>
                </a:ext>
              </a:extLst>
            </p:cNvPr>
            <p:cNvSpPr txBox="1"/>
            <p:nvPr/>
          </p:nvSpPr>
          <p:spPr>
            <a:xfrm>
              <a:off x="8543987" y="2182568"/>
              <a:ext cx="2508529" cy="193899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Paramétrage du rôle et de la portée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5420CE62-8D16-4553-8E50-A482A4112B0E}"/>
                </a:ext>
              </a:extLst>
            </p:cNvPr>
            <p:cNvSpPr txBox="1"/>
            <p:nvPr/>
          </p:nvSpPr>
          <p:spPr>
            <a:xfrm>
              <a:off x="11452539" y="1820586"/>
              <a:ext cx="2708232" cy="193899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Récapitulatif des rôles et portées utilisateur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C9294B54-CFD8-4D56-87D4-E9EF4352C7E5}"/>
                </a:ext>
              </a:extLst>
            </p:cNvPr>
            <p:cNvSpPr txBox="1"/>
            <p:nvPr/>
          </p:nvSpPr>
          <p:spPr>
            <a:xfrm>
              <a:off x="11452538" y="2186915"/>
              <a:ext cx="2803926" cy="193899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Valider la mise à jour du compte utilisateur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D9E7EE5E-04EC-424A-91C7-1AD8001DCDB5}"/>
              </a:ext>
            </a:extLst>
          </p:cNvPr>
          <p:cNvSpPr txBox="1"/>
          <p:nvPr/>
        </p:nvSpPr>
        <p:spPr>
          <a:xfrm>
            <a:off x="842211" y="828561"/>
            <a:ext cx="7868113" cy="236988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27432" rIns="0" bIns="0" rtlCol="0">
            <a:spAutoFit/>
          </a:bodyPr>
          <a:lstStyle/>
          <a:p>
            <a:pPr marL="285750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sz="1600" dirty="0" smtClean="0">
                <a:latin typeface="Arial" panose="020B0604020202020204" pitchFamily="34" charset="0"/>
                <a:cs typeface="Calibri" panose="020F0502020204030204" pitchFamily="34" charset="0"/>
              </a:rPr>
              <a:t>Vous pouvez valider la mise à jour du compte utilisateur</a:t>
            </a:r>
            <a:endParaRPr lang="fr-FR" altLang="fr-FR" sz="2800" dirty="0">
              <a:latin typeface="Arial" panose="020B0604020202020204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2455984" y="1200266"/>
            <a:ext cx="4491225" cy="3996274"/>
            <a:chOff x="2455984" y="1200266"/>
            <a:chExt cx="4491225" cy="399627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5984" y="1200266"/>
              <a:ext cx="4491225" cy="3996274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2455984" y="2618174"/>
              <a:ext cx="4491225" cy="1898070"/>
            </a:xfrm>
            <a:prstGeom prst="rect">
              <a:avLst/>
            </a:prstGeom>
            <a:noFill/>
            <a:ln w="2857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9025C43F-DFAD-40F8-A694-7B9267B02751}"/>
                </a:ext>
              </a:extLst>
            </p:cNvPr>
            <p:cNvSpPr/>
            <p:nvPr/>
          </p:nvSpPr>
          <p:spPr>
            <a:xfrm>
              <a:off x="4569325" y="1463497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2F055EC5-D13A-41EE-B87D-C1882E4BECA0}"/>
                </a:ext>
              </a:extLst>
            </p:cNvPr>
            <p:cNvSpPr/>
            <p:nvPr/>
          </p:nvSpPr>
          <p:spPr>
            <a:xfrm>
              <a:off x="3658329" y="2026808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75F7F6F1-352E-4C60-B0E0-138B440314AA}"/>
                </a:ext>
              </a:extLst>
            </p:cNvPr>
            <p:cNvSpPr/>
            <p:nvPr/>
          </p:nvSpPr>
          <p:spPr>
            <a:xfrm>
              <a:off x="6468760" y="2260853"/>
              <a:ext cx="262890" cy="251280"/>
            </a:xfrm>
            <a:prstGeom prst="ellipse">
              <a:avLst/>
            </a:prstGeom>
            <a:solidFill>
              <a:srgbClr val="F5822A"/>
            </a:solidFill>
            <a:ln w="9525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fr-FR" sz="12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36" name="Ellipse 35">
            <a:extLst>
              <a:ext uri="{FF2B5EF4-FFF2-40B4-BE49-F238E27FC236}">
                <a16:creationId xmlns:a16="http://schemas.microsoft.com/office/drawing/2014/main" id="{E334E4B8-68AD-48B0-96E9-72A3D21F4866}"/>
              </a:ext>
            </a:extLst>
          </p:cNvPr>
          <p:cNvSpPr/>
          <p:nvPr/>
        </p:nvSpPr>
        <p:spPr>
          <a:xfrm>
            <a:off x="6229690" y="4871132"/>
            <a:ext cx="262890" cy="251280"/>
          </a:xfrm>
          <a:prstGeom prst="ellipse">
            <a:avLst/>
          </a:prstGeom>
          <a:solidFill>
            <a:srgbClr val="F5822A"/>
          </a:solidFill>
          <a:ln w="9525">
            <a:solidFill>
              <a:srgbClr val="F58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1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fr-FR" sz="1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025ACC9-AEAA-4695-993E-0FC096B17E22}"/>
              </a:ext>
            </a:extLst>
          </p:cNvPr>
          <p:cNvSpPr txBox="1">
            <a:spLocks/>
          </p:cNvSpPr>
          <p:nvPr/>
        </p:nvSpPr>
        <p:spPr>
          <a:xfrm>
            <a:off x="734939" y="57150"/>
            <a:ext cx="7975385" cy="6453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800" b="1" kern="1200">
                <a:solidFill>
                  <a:srgbClr val="808080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defTabSz="685800">
              <a:defRPr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Modifier un compte utilisateur</a:t>
            </a:r>
            <a:endParaRPr lang="fr-F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defRPr/>
            </a:pPr>
            <a:r>
              <a:rPr lang="fr-FR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Consulter/ Modifier un compte utilisateur : Ajouter un établissement (2/3)</a:t>
            </a:r>
            <a:endParaRPr lang="fr-FR" sz="1200" b="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93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3729782"/>
              </p:ext>
            </p:extLst>
          </p:nvPr>
        </p:nvGraphicFramePr>
        <p:xfrm>
          <a:off x="-284558" y="858445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38" name="Diapositive think-cell" r:id="rId5" imgW="360" imgH="360" progId="TCLayout.ActiveDocument.1">
                  <p:embed/>
                </p:oleObj>
              </mc:Choice>
              <mc:Fallback>
                <p:oleObj name="Diapositive think-cell" r:id="rId5" imgW="360" imgH="360" progId="TCLayout.ActiveDocument.1">
                  <p:embed/>
                  <p:pic>
                    <p:nvPicPr>
                      <p:cNvPr id="19" name="Object 1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4558" y="858445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6025ACC9-AEAA-4695-993E-0FC096B17E22}"/>
              </a:ext>
            </a:extLst>
          </p:cNvPr>
          <p:cNvSpPr txBox="1">
            <a:spLocks/>
          </p:cNvSpPr>
          <p:nvPr/>
        </p:nvSpPr>
        <p:spPr>
          <a:xfrm>
            <a:off x="734939" y="57150"/>
            <a:ext cx="7975385" cy="6453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800" b="1" kern="1200">
                <a:solidFill>
                  <a:srgbClr val="808080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defTabSz="685800">
              <a:defRPr/>
            </a:pP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 Liens utiles et assistance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EAD58F2-3EA7-4D07-92A9-3EBDA64154C5}"/>
              </a:ext>
            </a:extLst>
          </p:cNvPr>
          <p:cNvSpPr/>
          <p:nvPr/>
        </p:nvSpPr>
        <p:spPr>
          <a:xfrm>
            <a:off x="493253" y="2072000"/>
            <a:ext cx="8022211" cy="1745855"/>
          </a:xfrm>
          <a:prstGeom prst="rect">
            <a:avLst/>
          </a:prstGeom>
          <a:noFill/>
          <a:ln w="28575">
            <a:solidFill>
              <a:srgbClr val="0072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9E7EE5E-04EC-424A-91C7-1AD8001DCDB5}"/>
              </a:ext>
            </a:extLst>
          </p:cNvPr>
          <p:cNvSpPr txBox="1"/>
          <p:nvPr/>
        </p:nvSpPr>
        <p:spPr>
          <a:xfrm>
            <a:off x="647351" y="2173573"/>
            <a:ext cx="7868113" cy="181331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27432" rIns="0" bIns="0" rtlCol="0">
            <a:spAutoFit/>
          </a:bodyPr>
          <a:lstStyle/>
          <a:p>
            <a:pPr marL="285750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400" dirty="0" smtClean="0">
                <a:cs typeface="Calibri" panose="020F0502020204030204" pitchFamily="34" charset="0"/>
              </a:rPr>
              <a:t>Vous pouvez retrouver toute la documentation consacrée à </a:t>
            </a:r>
            <a:r>
              <a:rPr lang="fr-FR" sz="1400" dirty="0" err="1" smtClean="0">
                <a:cs typeface="Calibri" panose="020F0502020204030204" pitchFamily="34" charset="0"/>
              </a:rPr>
              <a:t>Expadon</a:t>
            </a:r>
            <a:r>
              <a:rPr lang="fr-FR" sz="1400" dirty="0" smtClean="0">
                <a:cs typeface="Calibri" panose="020F0502020204030204" pitchFamily="34" charset="0"/>
              </a:rPr>
              <a:t> 2 et les supports de formation sur le site </a:t>
            </a:r>
            <a:r>
              <a:rPr lang="fr-FR" sz="1400" dirty="0" smtClean="0">
                <a:cs typeface="Calibri" panose="020F0502020204030204" pitchFamily="34" charset="0"/>
                <a:hlinkClick r:id="rId7"/>
              </a:rPr>
              <a:t>https://www.expadon.fr</a:t>
            </a:r>
            <a:r>
              <a:rPr lang="fr-FR" sz="1400" dirty="0" smtClean="0">
                <a:cs typeface="Calibri" panose="020F0502020204030204" pitchFamily="34" charset="0"/>
              </a:rPr>
              <a:t> sur la page Documentation et information certificat.</a:t>
            </a:r>
          </a:p>
          <a:p>
            <a:pPr marL="285750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endParaRPr lang="fr-FR" sz="1400" dirty="0">
              <a:cs typeface="Calibri" panose="020F0502020204030204" pitchFamily="34" charset="0"/>
            </a:endParaRPr>
          </a:p>
          <a:p>
            <a:pPr marL="285750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400" dirty="0" smtClean="0">
                <a:cs typeface="Calibri" panose="020F0502020204030204" pitchFamily="34" charset="0"/>
              </a:rPr>
              <a:t>En cas de problèmes dans l’utilisation de l’application Gestion des utilisateurs ou pour contacter l’administrateur national, envoyez votre demande à </a:t>
            </a:r>
          </a:p>
          <a:p>
            <a:pPr marL="1200150" lvl="2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400" dirty="0">
                <a:cs typeface="Calibri" panose="020F0502020204030204" pitchFamily="34" charset="0"/>
                <a:hlinkClick r:id="rId8"/>
              </a:rPr>
              <a:t>habilitations.expadon2@franceagrimer.fr</a:t>
            </a:r>
            <a:endParaRPr lang="fr-FR" sz="1400" dirty="0" smtClean="0">
              <a:cs typeface="Calibri" panose="020F0502020204030204" pitchFamily="34" charset="0"/>
            </a:endParaRPr>
          </a:p>
          <a:p>
            <a:pPr marL="285750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endParaRPr lang="fr-FR" sz="1400" dirty="0">
              <a:cs typeface="Calibri" panose="020F0502020204030204" pitchFamily="34" charset="0"/>
            </a:endParaRPr>
          </a:p>
          <a:p>
            <a:pPr marL="285750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endParaRPr lang="fr-FR" sz="1400" dirty="0" smtClean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0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3729448"/>
              </p:ext>
            </p:extLst>
          </p:nvPr>
        </p:nvGraphicFramePr>
        <p:xfrm>
          <a:off x="-284558" y="858445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34" name="Diapositive think-cell" r:id="rId5" imgW="360" imgH="360" progId="TCLayout.ActiveDocument.1">
                  <p:embed/>
                </p:oleObj>
              </mc:Choice>
              <mc:Fallback>
                <p:oleObj name="Diapositive think-cell" r:id="rId5" imgW="360" imgH="360" progId="TCLayout.ActiveDocument.1">
                  <p:embed/>
                  <p:pic>
                    <p:nvPicPr>
                      <p:cNvPr id="19" name="Object 1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4558" y="858445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Title 1">
            <a:extLst>
              <a:ext uri="{FF2B5EF4-FFF2-40B4-BE49-F238E27FC236}">
                <a16:creationId xmlns:a16="http://schemas.microsoft.com/office/drawing/2014/main" id="{D07170DF-7452-4CB4-8C4D-2084DE2EF782}"/>
              </a:ext>
            </a:extLst>
          </p:cNvPr>
          <p:cNvSpPr txBox="1">
            <a:spLocks/>
          </p:cNvSpPr>
          <p:nvPr/>
        </p:nvSpPr>
        <p:spPr>
          <a:xfrm>
            <a:off x="734939" y="57150"/>
            <a:ext cx="7975385" cy="6453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800" b="1" kern="1200">
                <a:solidFill>
                  <a:srgbClr val="808080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defTabSz="685800">
              <a:defRPr/>
            </a:pP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Sommaire</a:t>
            </a:r>
            <a:endParaRPr lang="fr-FR" sz="1600" b="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04F931-ACAC-4204-A04C-2BE0B70565CB}"/>
              </a:ext>
            </a:extLst>
          </p:cNvPr>
          <p:cNvSpPr/>
          <p:nvPr/>
        </p:nvSpPr>
        <p:spPr>
          <a:xfrm>
            <a:off x="563488" y="952028"/>
            <a:ext cx="613801" cy="377190"/>
          </a:xfrm>
          <a:prstGeom prst="rect">
            <a:avLst/>
          </a:prstGeom>
          <a:solidFill>
            <a:srgbClr val="F5822A"/>
          </a:solidFill>
          <a:ln w="9525">
            <a:solidFill>
              <a:srgbClr val="F58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B23F30-8A8F-494E-8705-AF1E5FBFBB73}"/>
              </a:ext>
            </a:extLst>
          </p:cNvPr>
          <p:cNvSpPr/>
          <p:nvPr/>
        </p:nvSpPr>
        <p:spPr>
          <a:xfrm>
            <a:off x="563488" y="2307300"/>
            <a:ext cx="613801" cy="377190"/>
          </a:xfrm>
          <a:prstGeom prst="rect">
            <a:avLst/>
          </a:prstGeom>
          <a:solidFill>
            <a:srgbClr val="F5822A"/>
          </a:solidFill>
          <a:ln w="9525">
            <a:solidFill>
              <a:srgbClr val="F58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EFEF97-6E3C-408C-88C7-E52E29CAE902}"/>
              </a:ext>
            </a:extLst>
          </p:cNvPr>
          <p:cNvSpPr/>
          <p:nvPr/>
        </p:nvSpPr>
        <p:spPr>
          <a:xfrm>
            <a:off x="563488" y="2984936"/>
            <a:ext cx="613801" cy="377190"/>
          </a:xfrm>
          <a:prstGeom prst="rect">
            <a:avLst/>
          </a:prstGeom>
          <a:solidFill>
            <a:srgbClr val="F5822A"/>
          </a:solidFill>
          <a:ln w="9525">
            <a:solidFill>
              <a:srgbClr val="F58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045A5F-85C0-4DF2-ACCF-683F9D70C7FB}"/>
              </a:ext>
            </a:extLst>
          </p:cNvPr>
          <p:cNvSpPr/>
          <p:nvPr/>
        </p:nvSpPr>
        <p:spPr>
          <a:xfrm>
            <a:off x="563488" y="3662572"/>
            <a:ext cx="613801" cy="377190"/>
          </a:xfrm>
          <a:prstGeom prst="rect">
            <a:avLst/>
          </a:prstGeom>
          <a:solidFill>
            <a:srgbClr val="F5822A"/>
          </a:solidFill>
          <a:ln w="9525">
            <a:solidFill>
              <a:srgbClr val="F58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0BDF46-BA73-43B9-9E14-2F86F2747AA8}"/>
              </a:ext>
            </a:extLst>
          </p:cNvPr>
          <p:cNvSpPr/>
          <p:nvPr/>
        </p:nvSpPr>
        <p:spPr>
          <a:xfrm>
            <a:off x="1485900" y="952028"/>
            <a:ext cx="7094612" cy="377190"/>
          </a:xfrm>
          <a:prstGeom prst="rect">
            <a:avLst/>
          </a:prstGeom>
          <a:noFill/>
          <a:ln w="19050">
            <a:solidFill>
              <a:srgbClr val="0072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r-FR" sz="16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 action="ppaction://hlinksldjump"/>
              </a:rPr>
              <a:t>Processus général de l’application </a:t>
            </a:r>
            <a:r>
              <a:rPr lang="fr-FR" sz="1600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 action="ppaction://hlinksldjump"/>
              </a:rPr>
              <a:t>Expadon</a:t>
            </a:r>
            <a:r>
              <a:rPr lang="fr-FR" sz="16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 action="ppaction://hlinksldjump"/>
              </a:rPr>
              <a:t> 2 - Gestion des utilisateurs</a:t>
            </a:r>
            <a:endParaRPr lang="fr-FR" sz="16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6B926-EE82-4CD3-971D-31FA955ED4A2}"/>
              </a:ext>
            </a:extLst>
          </p:cNvPr>
          <p:cNvSpPr/>
          <p:nvPr/>
        </p:nvSpPr>
        <p:spPr>
          <a:xfrm>
            <a:off x="1485899" y="2315040"/>
            <a:ext cx="7094612" cy="377190"/>
          </a:xfrm>
          <a:prstGeom prst="rect">
            <a:avLst/>
          </a:prstGeom>
          <a:noFill/>
          <a:ln w="19050">
            <a:solidFill>
              <a:srgbClr val="0072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r-FR" sz="16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 action="ppaction://hlinksldjump"/>
              </a:rPr>
              <a:t>Accéder </a:t>
            </a:r>
            <a:r>
              <a:rPr lang="fr-FR" sz="16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 action="ppaction://hlinksldjump"/>
              </a:rPr>
              <a:t>à l’application </a:t>
            </a:r>
            <a:r>
              <a:rPr lang="fr-FR" sz="1600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 action="ppaction://hlinksldjump"/>
              </a:rPr>
              <a:t>Expadon</a:t>
            </a:r>
            <a:r>
              <a:rPr lang="fr-FR" sz="16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 action="ppaction://hlinksldjump"/>
              </a:rPr>
              <a:t> 2-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 action="ppaction://hlinksldjump"/>
              </a:rPr>
              <a:t>Gestion des utilisateurs </a:t>
            </a:r>
            <a:endParaRPr lang="fr-FR" sz="16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F16D05-E756-4CE8-8567-277F33D8061A}"/>
              </a:ext>
            </a:extLst>
          </p:cNvPr>
          <p:cNvSpPr/>
          <p:nvPr/>
        </p:nvSpPr>
        <p:spPr>
          <a:xfrm>
            <a:off x="1485897" y="3678453"/>
            <a:ext cx="7094612" cy="377190"/>
          </a:xfrm>
          <a:prstGeom prst="rect">
            <a:avLst/>
          </a:prstGeom>
          <a:noFill/>
          <a:ln w="19050">
            <a:solidFill>
              <a:srgbClr val="0072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r-FR" sz="16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 action="ppaction://hlinksldjump"/>
              </a:rPr>
              <a:t>Créer / Ajouter des utilisateurs </a:t>
            </a:r>
            <a:endParaRPr lang="fr-FR" sz="16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hlinkClick r:id="rId10" action="ppaction://hlinksldjump"/>
            <a:extLst>
              <a:ext uri="{FF2B5EF4-FFF2-40B4-BE49-F238E27FC236}">
                <a16:creationId xmlns:a16="http://schemas.microsoft.com/office/drawing/2014/main" id="{65C099CF-A135-4ABD-9F2A-F6E619A255FA}"/>
              </a:ext>
            </a:extLst>
          </p:cNvPr>
          <p:cNvSpPr/>
          <p:nvPr/>
        </p:nvSpPr>
        <p:spPr>
          <a:xfrm>
            <a:off x="1485897" y="2997348"/>
            <a:ext cx="7094612" cy="377190"/>
          </a:xfrm>
          <a:prstGeom prst="rect">
            <a:avLst/>
          </a:prstGeom>
          <a:noFill/>
          <a:ln w="19050">
            <a:solidFill>
              <a:srgbClr val="0072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r-FR" sz="16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1" action="ppaction://hlinksldjump"/>
              </a:rPr>
              <a:t>Ecran d’accueil</a:t>
            </a:r>
            <a:endParaRPr lang="fr-FR" sz="16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4ADFEF5-1F81-464E-8A9D-1164E70FBCDE}"/>
              </a:ext>
            </a:extLst>
          </p:cNvPr>
          <p:cNvSpPr/>
          <p:nvPr/>
        </p:nvSpPr>
        <p:spPr>
          <a:xfrm>
            <a:off x="563485" y="1629664"/>
            <a:ext cx="613801" cy="377190"/>
          </a:xfrm>
          <a:prstGeom prst="rect">
            <a:avLst/>
          </a:prstGeom>
          <a:solidFill>
            <a:srgbClr val="F5822A"/>
          </a:solidFill>
          <a:ln w="9525">
            <a:solidFill>
              <a:srgbClr val="F58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4BD528-FE0E-4D94-AC4A-7A2F101B042C}"/>
              </a:ext>
            </a:extLst>
          </p:cNvPr>
          <p:cNvSpPr/>
          <p:nvPr/>
        </p:nvSpPr>
        <p:spPr>
          <a:xfrm>
            <a:off x="1485897" y="1633533"/>
            <a:ext cx="7094612" cy="468643"/>
          </a:xfrm>
          <a:prstGeom prst="rect">
            <a:avLst/>
          </a:prstGeom>
          <a:noFill/>
          <a:ln w="19050">
            <a:solidFill>
              <a:srgbClr val="0072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r-FR" sz="16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 action="ppaction://hlinksldjump"/>
              </a:rPr>
              <a:t>Demander son habilitation comme administrateur local à l’application Gestion des utilisateurs</a:t>
            </a:r>
            <a:endParaRPr lang="fr-FR" sz="16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4BD528-FE0E-4D94-AC4A-7A2F101B042C}"/>
              </a:ext>
            </a:extLst>
          </p:cNvPr>
          <p:cNvSpPr/>
          <p:nvPr/>
        </p:nvSpPr>
        <p:spPr>
          <a:xfrm>
            <a:off x="1485897" y="4359558"/>
            <a:ext cx="7094612" cy="377190"/>
          </a:xfrm>
          <a:prstGeom prst="rect">
            <a:avLst/>
          </a:prstGeom>
          <a:noFill/>
          <a:ln w="19050">
            <a:solidFill>
              <a:srgbClr val="0072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r-FR" sz="16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2" action="ppaction://hlinksldjump"/>
              </a:rPr>
              <a:t>Accéder à la liste des utilisateurs</a:t>
            </a:r>
            <a:endParaRPr lang="fr-FR" sz="16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045A5F-85C0-4DF2-ACCF-683F9D70C7FB}"/>
              </a:ext>
            </a:extLst>
          </p:cNvPr>
          <p:cNvSpPr/>
          <p:nvPr/>
        </p:nvSpPr>
        <p:spPr>
          <a:xfrm>
            <a:off x="563485" y="4359558"/>
            <a:ext cx="613801" cy="377190"/>
          </a:xfrm>
          <a:prstGeom prst="rect">
            <a:avLst/>
          </a:prstGeom>
          <a:solidFill>
            <a:srgbClr val="F5822A"/>
          </a:solidFill>
          <a:ln w="9525">
            <a:solidFill>
              <a:srgbClr val="F58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fr-FR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4BD528-FE0E-4D94-AC4A-7A2F101B042C}"/>
              </a:ext>
            </a:extLst>
          </p:cNvPr>
          <p:cNvSpPr/>
          <p:nvPr/>
        </p:nvSpPr>
        <p:spPr>
          <a:xfrm>
            <a:off x="1496892" y="5002155"/>
            <a:ext cx="7094612" cy="377190"/>
          </a:xfrm>
          <a:prstGeom prst="rect">
            <a:avLst/>
          </a:prstGeom>
          <a:noFill/>
          <a:ln w="19050">
            <a:solidFill>
              <a:srgbClr val="0072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r-FR" sz="1600" u="sng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Modifier un compte utilisateurs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045A5F-85C0-4DF2-ACCF-683F9D70C7FB}"/>
              </a:ext>
            </a:extLst>
          </p:cNvPr>
          <p:cNvSpPr/>
          <p:nvPr/>
        </p:nvSpPr>
        <p:spPr>
          <a:xfrm>
            <a:off x="574480" y="5002155"/>
            <a:ext cx="613801" cy="377190"/>
          </a:xfrm>
          <a:prstGeom prst="rect">
            <a:avLst/>
          </a:prstGeom>
          <a:solidFill>
            <a:srgbClr val="F5822A"/>
          </a:solidFill>
          <a:ln w="9525">
            <a:solidFill>
              <a:srgbClr val="F58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4BD528-FE0E-4D94-AC4A-7A2F101B042C}"/>
              </a:ext>
            </a:extLst>
          </p:cNvPr>
          <p:cNvSpPr/>
          <p:nvPr/>
        </p:nvSpPr>
        <p:spPr>
          <a:xfrm>
            <a:off x="1507887" y="5559909"/>
            <a:ext cx="7094612" cy="377190"/>
          </a:xfrm>
          <a:prstGeom prst="rect">
            <a:avLst/>
          </a:prstGeom>
          <a:noFill/>
          <a:ln w="19050">
            <a:solidFill>
              <a:srgbClr val="0072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r-FR" sz="1600" u="sng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Liens utiles et assistance</a:t>
            </a:r>
            <a:endParaRPr lang="fr-FR" sz="1600" u="sng" dirty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045A5F-85C0-4DF2-ACCF-683F9D70C7FB}"/>
              </a:ext>
            </a:extLst>
          </p:cNvPr>
          <p:cNvSpPr/>
          <p:nvPr/>
        </p:nvSpPr>
        <p:spPr>
          <a:xfrm>
            <a:off x="585475" y="5559909"/>
            <a:ext cx="613801" cy="377190"/>
          </a:xfrm>
          <a:prstGeom prst="rect">
            <a:avLst/>
          </a:prstGeom>
          <a:solidFill>
            <a:srgbClr val="F5822A"/>
          </a:solidFill>
          <a:ln w="9525">
            <a:solidFill>
              <a:srgbClr val="F58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fr-FR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95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-284558" y="858445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5" name="Diapositive think-cell" r:id="rId5" imgW="360" imgH="360" progId="TCLayout.ActiveDocument.1">
                  <p:embed/>
                </p:oleObj>
              </mc:Choice>
              <mc:Fallback>
                <p:oleObj name="Diapositive think-cell" r:id="rId5" imgW="360" imgH="360" progId="TCLayout.ActiveDocument.1">
                  <p:embed/>
                  <p:pic>
                    <p:nvPicPr>
                      <p:cNvPr id="19" name="Object 1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4558" y="858445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8EF19916-DBAB-42AC-BBFF-F050C11AA141}"/>
              </a:ext>
            </a:extLst>
          </p:cNvPr>
          <p:cNvSpPr txBox="1">
            <a:spLocks/>
          </p:cNvSpPr>
          <p:nvPr/>
        </p:nvSpPr>
        <p:spPr>
          <a:xfrm>
            <a:off x="734939" y="57150"/>
            <a:ext cx="7975385" cy="6453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800" b="1" kern="1200">
                <a:solidFill>
                  <a:srgbClr val="808080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defTabSz="685800">
              <a:defRPr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fr-FR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Expadon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Gestion 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utilisateurs</a:t>
            </a:r>
            <a:endParaRPr lang="fr-F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defRPr/>
            </a:pPr>
            <a:r>
              <a:rPr lang="fr-FR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Processus général</a:t>
            </a:r>
            <a:endParaRPr lang="fr-FR" sz="1400" b="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04785C-7F30-42D8-812B-17418699C830}"/>
              </a:ext>
            </a:extLst>
          </p:cNvPr>
          <p:cNvSpPr/>
          <p:nvPr/>
        </p:nvSpPr>
        <p:spPr>
          <a:xfrm>
            <a:off x="1163700" y="892287"/>
            <a:ext cx="1673752" cy="1077888"/>
          </a:xfrm>
          <a:prstGeom prst="rect">
            <a:avLst/>
          </a:prstGeom>
          <a:noFill/>
          <a:ln>
            <a:solidFill>
              <a:srgbClr val="F58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1. Je souhaite être habilité comme </a:t>
            </a:r>
            <a:r>
              <a:rPr lang="fr-FR" sz="1200" b="1" dirty="0" smtClean="0">
                <a:solidFill>
                  <a:schemeClr val="tx1"/>
                </a:solidFill>
              </a:rPr>
              <a:t>Administrateur local opérateur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3F315C-EFB1-4855-8A1C-B19D473A4C23}"/>
              </a:ext>
            </a:extLst>
          </p:cNvPr>
          <p:cNvSpPr/>
          <p:nvPr/>
        </p:nvSpPr>
        <p:spPr>
          <a:xfrm>
            <a:off x="1163700" y="3619211"/>
            <a:ext cx="1673752" cy="1077888"/>
          </a:xfrm>
          <a:prstGeom prst="rect">
            <a:avLst/>
          </a:prstGeom>
          <a:noFill/>
          <a:ln>
            <a:solidFill>
              <a:srgbClr val="F58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3. </a:t>
            </a:r>
            <a:r>
              <a:rPr lang="fr-FR" sz="1200" dirty="0">
                <a:solidFill>
                  <a:schemeClr val="tx1"/>
                </a:solidFill>
              </a:rPr>
              <a:t>Je fais une demande </a:t>
            </a:r>
            <a:r>
              <a:rPr lang="fr-FR" sz="1200" dirty="0" smtClean="0">
                <a:solidFill>
                  <a:schemeClr val="tx1"/>
                </a:solidFill>
              </a:rPr>
              <a:t>d’habilitation comme </a:t>
            </a:r>
            <a:r>
              <a:rPr lang="fr-FR" sz="1200" b="1" dirty="0">
                <a:solidFill>
                  <a:schemeClr val="tx1"/>
                </a:solidFill>
              </a:rPr>
              <a:t>Administrateur local </a:t>
            </a:r>
            <a:r>
              <a:rPr lang="fr-FR" sz="1200" b="1" dirty="0" smtClean="0">
                <a:solidFill>
                  <a:schemeClr val="tx1"/>
                </a:solidFill>
              </a:rPr>
              <a:t>opérateur</a:t>
            </a:r>
            <a:endParaRPr lang="fr-FR" sz="1200" b="1" i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04785C-7F30-42D8-812B-17418699C830}"/>
              </a:ext>
            </a:extLst>
          </p:cNvPr>
          <p:cNvSpPr/>
          <p:nvPr/>
        </p:nvSpPr>
        <p:spPr>
          <a:xfrm>
            <a:off x="1163700" y="2255749"/>
            <a:ext cx="1673752" cy="1077888"/>
          </a:xfrm>
          <a:prstGeom prst="rect">
            <a:avLst/>
          </a:prstGeom>
          <a:noFill/>
          <a:ln>
            <a:solidFill>
              <a:srgbClr val="F58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2. </a:t>
            </a:r>
            <a:r>
              <a:rPr lang="fr-FR" sz="1200" dirty="0">
                <a:solidFill>
                  <a:schemeClr val="tx1"/>
                </a:solidFill>
              </a:rPr>
              <a:t>Je créer </a:t>
            </a:r>
            <a:r>
              <a:rPr lang="fr-FR" sz="1200" dirty="0" smtClean="0">
                <a:solidFill>
                  <a:schemeClr val="tx1"/>
                </a:solidFill>
              </a:rPr>
              <a:t>d’abord mon </a:t>
            </a:r>
            <a:r>
              <a:rPr lang="fr-FR" sz="1200" dirty="0">
                <a:solidFill>
                  <a:schemeClr val="tx1"/>
                </a:solidFill>
              </a:rPr>
              <a:t>compte utilisateur </a:t>
            </a:r>
            <a:r>
              <a:rPr lang="fr-FR" sz="1200" dirty="0" smtClean="0">
                <a:solidFill>
                  <a:schemeClr val="tx1"/>
                </a:solidFill>
              </a:rPr>
              <a:t>BACUS/</a:t>
            </a:r>
            <a:r>
              <a:rPr lang="fr-FR" sz="1200" b="1" dirty="0" err="1" smtClean="0">
                <a:solidFill>
                  <a:srgbClr val="2C973E"/>
                </a:solidFill>
              </a:rPr>
              <a:t>mon</a:t>
            </a:r>
            <a:r>
              <a:rPr lang="fr-FR" sz="1200" b="1" dirty="0" err="1" smtClean="0">
                <a:solidFill>
                  <a:schemeClr val="tx1"/>
                </a:solidFill>
              </a:rPr>
              <a:t>compte</a:t>
            </a:r>
            <a:endParaRPr lang="fr-FR" sz="1200" b="1" dirty="0">
              <a:solidFill>
                <a:schemeClr val="tx1"/>
              </a:solidFill>
            </a:endParaRPr>
          </a:p>
          <a:p>
            <a:pPr algn="ctr"/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3F315C-EFB1-4855-8A1C-B19D473A4C23}"/>
              </a:ext>
            </a:extLst>
          </p:cNvPr>
          <p:cNvSpPr/>
          <p:nvPr/>
        </p:nvSpPr>
        <p:spPr>
          <a:xfrm>
            <a:off x="5590263" y="892287"/>
            <a:ext cx="1673752" cy="1077888"/>
          </a:xfrm>
          <a:prstGeom prst="rect">
            <a:avLst/>
          </a:prstGeom>
          <a:noFill/>
          <a:ln>
            <a:solidFill>
              <a:srgbClr val="F58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4. </a:t>
            </a:r>
            <a:r>
              <a:rPr lang="fr-FR" sz="1200" dirty="0">
                <a:solidFill>
                  <a:schemeClr val="tx1"/>
                </a:solidFill>
              </a:rPr>
              <a:t>Mon </a:t>
            </a:r>
            <a:r>
              <a:rPr lang="fr-FR" sz="1200" dirty="0" smtClean="0">
                <a:solidFill>
                  <a:schemeClr val="tx1"/>
                </a:solidFill>
              </a:rPr>
              <a:t>habilitation </a:t>
            </a:r>
            <a:r>
              <a:rPr lang="fr-FR" sz="1200" b="1" dirty="0">
                <a:solidFill>
                  <a:schemeClr val="tx1"/>
                </a:solidFill>
              </a:rPr>
              <a:t>Administrateur local opérateu</a:t>
            </a:r>
            <a:r>
              <a:rPr lang="fr-FR" sz="1200" dirty="0">
                <a:solidFill>
                  <a:schemeClr val="tx1"/>
                </a:solidFill>
              </a:rPr>
              <a:t>r est créé par </a:t>
            </a:r>
            <a:r>
              <a:rPr lang="fr-FR" sz="1200" b="1" i="1" dirty="0" smtClean="0">
                <a:solidFill>
                  <a:schemeClr val="tx1"/>
                </a:solidFill>
              </a:rPr>
              <a:t>l’Administrateur </a:t>
            </a:r>
            <a:r>
              <a:rPr lang="fr-FR" sz="1200" b="1" i="1" dirty="0">
                <a:solidFill>
                  <a:schemeClr val="tx1"/>
                </a:solidFill>
              </a:rPr>
              <a:t>national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3F315C-EFB1-4855-8A1C-B19D473A4C23}"/>
              </a:ext>
            </a:extLst>
          </p:cNvPr>
          <p:cNvSpPr/>
          <p:nvPr/>
        </p:nvSpPr>
        <p:spPr>
          <a:xfrm>
            <a:off x="5590263" y="2255749"/>
            <a:ext cx="1673752" cy="1013574"/>
          </a:xfrm>
          <a:prstGeom prst="rect">
            <a:avLst/>
          </a:prstGeom>
          <a:noFill/>
          <a:ln>
            <a:solidFill>
              <a:srgbClr val="F58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5. </a:t>
            </a:r>
            <a:r>
              <a:rPr lang="fr-FR" sz="1200" dirty="0">
                <a:solidFill>
                  <a:schemeClr val="tx1"/>
                </a:solidFill>
              </a:rPr>
              <a:t>J’accède à </a:t>
            </a:r>
            <a:r>
              <a:rPr lang="fr-FR" sz="1200" dirty="0" err="1">
                <a:solidFill>
                  <a:schemeClr val="tx1"/>
                </a:solidFill>
              </a:rPr>
              <a:t>Expadon</a:t>
            </a:r>
            <a:r>
              <a:rPr lang="fr-FR" sz="1200" dirty="0">
                <a:solidFill>
                  <a:schemeClr val="tx1"/>
                </a:solidFill>
              </a:rPr>
              <a:t> 2 Module Gestion des utilisateurs </a:t>
            </a:r>
          </a:p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C3F315C-EFB1-4855-8A1C-B19D473A4C23}"/>
              </a:ext>
            </a:extLst>
          </p:cNvPr>
          <p:cNvSpPr/>
          <p:nvPr/>
        </p:nvSpPr>
        <p:spPr>
          <a:xfrm>
            <a:off x="5560754" y="3619211"/>
            <a:ext cx="1673752" cy="1077888"/>
          </a:xfrm>
          <a:prstGeom prst="rect">
            <a:avLst/>
          </a:prstGeom>
          <a:noFill/>
          <a:ln>
            <a:solidFill>
              <a:srgbClr val="F58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6. </a:t>
            </a:r>
            <a:r>
              <a:rPr lang="fr-FR" sz="1200" b="1" dirty="0" smtClean="0">
                <a:solidFill>
                  <a:schemeClr val="tx1"/>
                </a:solidFill>
              </a:rPr>
              <a:t>Je peux gérer les habilitations de mes collègues </a:t>
            </a:r>
            <a:r>
              <a:rPr lang="fr-FR" sz="1200" dirty="0" smtClean="0">
                <a:solidFill>
                  <a:schemeClr val="tx1"/>
                </a:solidFill>
              </a:rPr>
              <a:t>à partir d’</a:t>
            </a:r>
            <a:r>
              <a:rPr lang="fr-FR" sz="1200" dirty="0" err="1" smtClean="0">
                <a:solidFill>
                  <a:schemeClr val="tx1"/>
                </a:solidFill>
              </a:rPr>
              <a:t>Expadon</a:t>
            </a:r>
            <a:r>
              <a:rPr lang="fr-FR" sz="1200" dirty="0" smtClean="0">
                <a:solidFill>
                  <a:schemeClr val="tx1"/>
                </a:solidFill>
              </a:rPr>
              <a:t> 2 </a:t>
            </a:r>
            <a:r>
              <a:rPr lang="fr-FR" sz="1200" dirty="0">
                <a:solidFill>
                  <a:schemeClr val="tx1"/>
                </a:solidFill>
              </a:rPr>
              <a:t>Module Gestion des utilisateurs 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208029" y="4886936"/>
            <a:ext cx="8857315" cy="1353340"/>
            <a:chOff x="151985" y="5598542"/>
            <a:chExt cx="8857315" cy="1353340"/>
          </a:xfrm>
        </p:grpSpPr>
        <p:sp>
          <p:nvSpPr>
            <p:cNvPr id="12" name="Freeform 165">
              <a:extLst>
                <a:ext uri="{FF2B5EF4-FFF2-40B4-BE49-F238E27FC236}">
                  <a16:creationId xmlns:a16="http://schemas.microsoft.com/office/drawing/2014/main" id="{0B5CC872-ADCB-4D29-B1C9-9346B7F010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244" y="5991484"/>
              <a:ext cx="380120" cy="358894"/>
            </a:xfrm>
            <a:custGeom>
              <a:avLst/>
              <a:gdLst>
                <a:gd name="T0" fmla="*/ 4 w 178"/>
                <a:gd name="T1" fmla="*/ 144 h 160"/>
                <a:gd name="T2" fmla="*/ 2 w 178"/>
                <a:gd name="T3" fmla="*/ 156 h 160"/>
                <a:gd name="T4" fmla="*/ 13 w 178"/>
                <a:gd name="T5" fmla="*/ 160 h 160"/>
                <a:gd name="T6" fmla="*/ 165 w 178"/>
                <a:gd name="T7" fmla="*/ 160 h 160"/>
                <a:gd name="T8" fmla="*/ 176 w 178"/>
                <a:gd name="T9" fmla="*/ 156 h 160"/>
                <a:gd name="T10" fmla="*/ 174 w 178"/>
                <a:gd name="T11" fmla="*/ 144 h 160"/>
                <a:gd name="T12" fmla="*/ 98 w 178"/>
                <a:gd name="T13" fmla="*/ 8 h 160"/>
                <a:gd name="T14" fmla="*/ 89 w 178"/>
                <a:gd name="T15" fmla="*/ 0 h 160"/>
                <a:gd name="T16" fmla="*/ 80 w 178"/>
                <a:gd name="T17" fmla="*/ 8 h 160"/>
                <a:gd name="T18" fmla="*/ 4 w 178"/>
                <a:gd name="T19" fmla="*/ 144 h 160"/>
                <a:gd name="T20" fmla="*/ 96 w 178"/>
                <a:gd name="T21" fmla="*/ 147 h 160"/>
                <a:gd name="T22" fmla="*/ 89 w 178"/>
                <a:gd name="T23" fmla="*/ 150 h 160"/>
                <a:gd name="T24" fmla="*/ 82 w 178"/>
                <a:gd name="T25" fmla="*/ 147 h 160"/>
                <a:gd name="T26" fmla="*/ 78 w 178"/>
                <a:gd name="T27" fmla="*/ 139 h 160"/>
                <a:gd name="T28" fmla="*/ 81 w 178"/>
                <a:gd name="T29" fmla="*/ 132 h 160"/>
                <a:gd name="T30" fmla="*/ 89 w 178"/>
                <a:gd name="T31" fmla="*/ 129 h 160"/>
                <a:gd name="T32" fmla="*/ 96 w 178"/>
                <a:gd name="T33" fmla="*/ 132 h 160"/>
                <a:gd name="T34" fmla="*/ 100 w 178"/>
                <a:gd name="T35" fmla="*/ 139 h 160"/>
                <a:gd name="T36" fmla="*/ 96 w 178"/>
                <a:gd name="T37" fmla="*/ 147 h 160"/>
                <a:gd name="T38" fmla="*/ 89 w 178"/>
                <a:gd name="T39" fmla="*/ 43 h 160"/>
                <a:gd name="T40" fmla="*/ 98 w 178"/>
                <a:gd name="T41" fmla="*/ 48 h 160"/>
                <a:gd name="T42" fmla="*/ 100 w 178"/>
                <a:gd name="T43" fmla="*/ 60 h 160"/>
                <a:gd name="T44" fmla="*/ 99 w 178"/>
                <a:gd name="T45" fmla="*/ 69 h 160"/>
                <a:gd name="T46" fmla="*/ 96 w 178"/>
                <a:gd name="T47" fmla="*/ 104 h 160"/>
                <a:gd name="T48" fmla="*/ 94 w 178"/>
                <a:gd name="T49" fmla="*/ 113 h 160"/>
                <a:gd name="T50" fmla="*/ 89 w 178"/>
                <a:gd name="T51" fmla="*/ 116 h 160"/>
                <a:gd name="T52" fmla="*/ 83 w 178"/>
                <a:gd name="T53" fmla="*/ 113 h 160"/>
                <a:gd name="T54" fmla="*/ 81 w 178"/>
                <a:gd name="T55" fmla="*/ 104 h 160"/>
                <a:gd name="T56" fmla="*/ 79 w 178"/>
                <a:gd name="T57" fmla="*/ 70 h 160"/>
                <a:gd name="T58" fmla="*/ 78 w 178"/>
                <a:gd name="T59" fmla="*/ 56 h 160"/>
                <a:gd name="T60" fmla="*/ 81 w 178"/>
                <a:gd name="T61" fmla="*/ 47 h 160"/>
                <a:gd name="T62" fmla="*/ 89 w 178"/>
                <a:gd name="T63" fmla="*/ 4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8" h="160">
                  <a:moveTo>
                    <a:pt x="4" y="144"/>
                  </a:moveTo>
                  <a:cubicBezTo>
                    <a:pt x="1" y="149"/>
                    <a:pt x="0" y="153"/>
                    <a:pt x="2" y="156"/>
                  </a:cubicBezTo>
                  <a:cubicBezTo>
                    <a:pt x="3" y="158"/>
                    <a:pt x="7" y="160"/>
                    <a:pt x="13" y="160"/>
                  </a:cubicBezTo>
                  <a:cubicBezTo>
                    <a:pt x="165" y="160"/>
                    <a:pt x="165" y="160"/>
                    <a:pt x="165" y="160"/>
                  </a:cubicBezTo>
                  <a:cubicBezTo>
                    <a:pt x="170" y="160"/>
                    <a:pt x="174" y="158"/>
                    <a:pt x="176" y="156"/>
                  </a:cubicBezTo>
                  <a:cubicBezTo>
                    <a:pt x="178" y="153"/>
                    <a:pt x="177" y="149"/>
                    <a:pt x="174" y="144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5" y="3"/>
                    <a:pt x="92" y="0"/>
                    <a:pt x="89" y="0"/>
                  </a:cubicBezTo>
                  <a:cubicBezTo>
                    <a:pt x="86" y="0"/>
                    <a:pt x="83" y="3"/>
                    <a:pt x="80" y="8"/>
                  </a:cubicBezTo>
                  <a:lnTo>
                    <a:pt x="4" y="144"/>
                  </a:lnTo>
                  <a:close/>
                  <a:moveTo>
                    <a:pt x="96" y="147"/>
                  </a:moveTo>
                  <a:cubicBezTo>
                    <a:pt x="94" y="149"/>
                    <a:pt x="92" y="150"/>
                    <a:pt x="89" y="150"/>
                  </a:cubicBezTo>
                  <a:cubicBezTo>
                    <a:pt x="86" y="150"/>
                    <a:pt x="84" y="149"/>
                    <a:pt x="82" y="147"/>
                  </a:cubicBezTo>
                  <a:cubicBezTo>
                    <a:pt x="79" y="145"/>
                    <a:pt x="78" y="143"/>
                    <a:pt x="78" y="139"/>
                  </a:cubicBezTo>
                  <a:cubicBezTo>
                    <a:pt x="78" y="136"/>
                    <a:pt x="79" y="134"/>
                    <a:pt x="81" y="132"/>
                  </a:cubicBezTo>
                  <a:cubicBezTo>
                    <a:pt x="83" y="130"/>
                    <a:pt x="86" y="129"/>
                    <a:pt x="89" y="129"/>
                  </a:cubicBezTo>
                  <a:cubicBezTo>
                    <a:pt x="92" y="129"/>
                    <a:pt x="94" y="130"/>
                    <a:pt x="96" y="132"/>
                  </a:cubicBezTo>
                  <a:cubicBezTo>
                    <a:pt x="99" y="134"/>
                    <a:pt x="100" y="136"/>
                    <a:pt x="100" y="139"/>
                  </a:cubicBezTo>
                  <a:cubicBezTo>
                    <a:pt x="100" y="143"/>
                    <a:pt x="99" y="145"/>
                    <a:pt x="96" y="147"/>
                  </a:cubicBezTo>
                  <a:close/>
                  <a:moveTo>
                    <a:pt x="89" y="43"/>
                  </a:moveTo>
                  <a:cubicBezTo>
                    <a:pt x="93" y="43"/>
                    <a:pt x="96" y="45"/>
                    <a:pt x="98" y="48"/>
                  </a:cubicBezTo>
                  <a:cubicBezTo>
                    <a:pt x="99" y="50"/>
                    <a:pt x="100" y="54"/>
                    <a:pt x="100" y="60"/>
                  </a:cubicBezTo>
                  <a:cubicBezTo>
                    <a:pt x="100" y="63"/>
                    <a:pt x="99" y="66"/>
                    <a:pt x="99" y="69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8"/>
                    <a:pt x="95" y="111"/>
                    <a:pt x="94" y="113"/>
                  </a:cubicBezTo>
                  <a:cubicBezTo>
                    <a:pt x="93" y="115"/>
                    <a:pt x="91" y="116"/>
                    <a:pt x="89" y="116"/>
                  </a:cubicBezTo>
                  <a:cubicBezTo>
                    <a:pt x="86" y="116"/>
                    <a:pt x="84" y="115"/>
                    <a:pt x="83" y="113"/>
                  </a:cubicBezTo>
                  <a:cubicBezTo>
                    <a:pt x="82" y="111"/>
                    <a:pt x="82" y="108"/>
                    <a:pt x="81" y="104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63"/>
                    <a:pt x="78" y="59"/>
                    <a:pt x="78" y="56"/>
                  </a:cubicBezTo>
                  <a:cubicBezTo>
                    <a:pt x="78" y="52"/>
                    <a:pt x="79" y="49"/>
                    <a:pt x="81" y="47"/>
                  </a:cubicBezTo>
                  <a:cubicBezTo>
                    <a:pt x="83" y="44"/>
                    <a:pt x="86" y="43"/>
                    <a:pt x="89" y="43"/>
                  </a:cubicBezTo>
                  <a:close/>
                </a:path>
              </a:pathLst>
            </a:custGeom>
            <a:solidFill>
              <a:srgbClr val="F582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Rectangle 109">
              <a:extLst>
                <a:ext uri="{FF2B5EF4-FFF2-40B4-BE49-F238E27FC236}">
                  <a16:creationId xmlns:a16="http://schemas.microsoft.com/office/drawing/2014/main" id="{9D6A2BEA-3955-4D0B-975C-359D9E0C1C19}"/>
                </a:ext>
              </a:extLst>
            </p:cNvPr>
            <p:cNvSpPr/>
            <p:nvPr/>
          </p:nvSpPr>
          <p:spPr>
            <a:xfrm>
              <a:off x="711606" y="5606271"/>
              <a:ext cx="8297694" cy="130805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/>
              <a:r>
                <a:rPr lang="fr-FR" sz="1400" b="1" i="0" spc="0" baseline="0" dirty="0" smtClean="0">
                  <a:cs typeface="Calibri" panose="020F0502020204030204" pitchFamily="34" charset="0"/>
                </a:rPr>
                <a:t>A</a:t>
              </a:r>
              <a:r>
                <a:rPr lang="fr-FR" sz="1400" b="1" i="0" spc="0" dirty="0" smtClean="0">
                  <a:cs typeface="Calibri" panose="020F0502020204030204" pitchFamily="34" charset="0"/>
                </a:rPr>
                <a:t> </a:t>
              </a:r>
              <a:r>
                <a:rPr lang="fr-FR" sz="1400" b="1" i="0" spc="0" baseline="0" dirty="0" smtClean="0">
                  <a:cs typeface="Calibri" panose="020F0502020204030204" pitchFamily="34" charset="0"/>
                </a:rPr>
                <a:t>noter : </a:t>
              </a:r>
            </a:p>
            <a:p>
              <a:pPr marL="0"/>
              <a:r>
                <a:rPr lang="fr-FR" sz="1200" b="0" i="0" spc="0" baseline="0" dirty="0" smtClean="0">
                  <a:cs typeface="Calibri" panose="020F0502020204030204" pitchFamily="34" charset="0"/>
                </a:rPr>
                <a:t>Avant la validation de votre demande, l’Administrateur national doit s’assurer :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200" b="0" i="0" spc="0" baseline="0" dirty="0" smtClean="0">
                  <a:cs typeface="Calibri" panose="020F0502020204030204" pitchFamily="34" charset="0"/>
                </a:rPr>
                <a:t>Que votre compte BACUS a bien été crée</a:t>
              </a:r>
              <a:endParaRPr lang="fr-FR" sz="1200" dirty="0" smtClean="0">
                <a:cs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200" dirty="0" smtClean="0">
                  <a:cs typeface="Calibri" panose="020F0502020204030204" pitchFamily="34" charset="0"/>
                </a:rPr>
                <a:t>Que vous êtes désigné par votre hiérarchie comme gestionnaire des habilitations. </a:t>
              </a:r>
              <a:r>
                <a:rPr lang="fr-FR" sz="1200" dirty="0" smtClean="0">
                  <a:cs typeface="Calibri" panose="020F0502020204030204" pitchFamily="34" charset="0"/>
                  <a:hlinkClick r:id="rId7" action="ppaction://hlinksldjump"/>
                </a:rPr>
                <a:t>Pour cela, vous devrez transmettre </a:t>
              </a:r>
              <a:r>
                <a:rPr lang="fr-FR" sz="1200" dirty="0">
                  <a:cs typeface="Calibri" panose="020F0502020204030204" pitchFamily="34" charset="0"/>
                  <a:hlinkClick r:id="rId7" action="ppaction://hlinksldjump"/>
                </a:rPr>
                <a:t>l</a:t>
              </a:r>
              <a:r>
                <a:rPr lang="fr-FR" sz="1200" dirty="0" smtClean="0">
                  <a:cs typeface="Calibri" panose="020F0502020204030204" pitchFamily="34" charset="0"/>
                  <a:hlinkClick r:id="rId7" action="ppaction://hlinksldjump"/>
                </a:rPr>
                <a:t>e formulaire de demande d’habilitation </a:t>
              </a:r>
              <a:r>
                <a:rPr lang="fr-FR" sz="1200" dirty="0">
                  <a:cs typeface="Calibri" panose="020F0502020204030204" pitchFamily="34" charset="0"/>
                  <a:hlinkClick r:id="rId7" action="ppaction://hlinksldjump"/>
                </a:rPr>
                <a:t>dans </a:t>
              </a:r>
              <a:r>
                <a:rPr lang="fr-FR" sz="1200" dirty="0" smtClean="0">
                  <a:cs typeface="Calibri" panose="020F0502020204030204" pitchFamily="34" charset="0"/>
                  <a:hlinkClick r:id="rId7" action="ppaction://hlinksldjump"/>
                </a:rPr>
                <a:t>Expadon2</a:t>
              </a:r>
              <a:r>
                <a:rPr lang="fr-FR" sz="1200" dirty="0" smtClean="0">
                  <a:cs typeface="Calibri" panose="020F0502020204030204" pitchFamily="34" charset="0"/>
                </a:rPr>
                <a:t>, après l’avoir rempli, signé et tamponné par votre hiérarchie.</a:t>
              </a:r>
            </a:p>
            <a:p>
              <a:endParaRPr lang="fr-FR" sz="900" dirty="0" smtClean="0">
                <a:cs typeface="Calibri" panose="020F0502020204030204" pitchFamily="34" charset="0"/>
              </a:endParaRPr>
            </a:p>
            <a:p>
              <a:r>
                <a:rPr lang="fr-FR" sz="1200" dirty="0" smtClean="0">
                  <a:cs typeface="Calibri" panose="020F0502020204030204" pitchFamily="34" charset="0"/>
                </a:rPr>
                <a:t>Un administrateur local opérateur : il est conseillé d’avoir un administrateur principal et un ou plusieurs suppléants</a:t>
              </a:r>
            </a:p>
          </p:txBody>
        </p:sp>
        <p:sp>
          <p:nvSpPr>
            <p:cNvPr id="14" name="Rectangle : coins arrondis 3">
              <a:extLst>
                <a:ext uri="{FF2B5EF4-FFF2-40B4-BE49-F238E27FC236}">
                  <a16:creationId xmlns:a16="http://schemas.microsoft.com/office/drawing/2014/main" id="{3F2440DD-D052-4113-A03A-1C3DD2041EF0}"/>
                </a:ext>
              </a:extLst>
            </p:cNvPr>
            <p:cNvSpPr/>
            <p:nvPr/>
          </p:nvSpPr>
          <p:spPr>
            <a:xfrm>
              <a:off x="151985" y="5598542"/>
              <a:ext cx="8838694" cy="1353340"/>
            </a:xfrm>
            <a:prstGeom prst="roundRect">
              <a:avLst/>
            </a:prstGeom>
            <a:noFill/>
            <a:ln w="12700" cmpd="dbl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522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6582370"/>
              </p:ext>
            </p:extLst>
          </p:nvPr>
        </p:nvGraphicFramePr>
        <p:xfrm>
          <a:off x="-284558" y="858445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58" name="Diapositive think-cell" r:id="rId5" imgW="360" imgH="360" progId="TCLayout.ActiveDocument.1">
                  <p:embed/>
                </p:oleObj>
              </mc:Choice>
              <mc:Fallback>
                <p:oleObj name="Diapositive think-cell" r:id="rId5" imgW="360" imgH="360" progId="TCLayout.ActiveDocument.1">
                  <p:embed/>
                  <p:pic>
                    <p:nvPicPr>
                      <p:cNvPr id="19" name="Object 1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4558" y="858445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8EF19916-DBAB-42AC-BBFF-F050C11AA141}"/>
              </a:ext>
            </a:extLst>
          </p:cNvPr>
          <p:cNvSpPr txBox="1">
            <a:spLocks/>
          </p:cNvSpPr>
          <p:nvPr/>
        </p:nvSpPr>
        <p:spPr>
          <a:xfrm>
            <a:off x="734939" y="57150"/>
            <a:ext cx="7975385" cy="6453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800" b="1" kern="1200">
                <a:solidFill>
                  <a:srgbClr val="808080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defTabSz="685800">
              <a:defRPr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S’habiliter à </a:t>
            </a:r>
            <a:r>
              <a:rPr lang="fr-F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Expadon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Gestion 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utilisateurs 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1/5) </a:t>
            </a:r>
          </a:p>
          <a:p>
            <a:pPr defTabSz="685800">
              <a:defRPr/>
            </a:pPr>
            <a:r>
              <a:rPr lang="fr-FR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 est le rôle de l’administrateur local opérateur ?</a:t>
            </a:r>
            <a:endParaRPr lang="fr-FR" sz="1400" b="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378765"/>
              </p:ext>
            </p:extLst>
          </p:nvPr>
        </p:nvGraphicFramePr>
        <p:xfrm>
          <a:off x="1028024" y="1904441"/>
          <a:ext cx="7174522" cy="36456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83416">
                  <a:extLst>
                    <a:ext uri="{9D8B030D-6E8A-4147-A177-3AD203B41FA5}">
                      <a16:colId xmlns:a16="http://schemas.microsoft.com/office/drawing/2014/main" val="1412452424"/>
                    </a:ext>
                  </a:extLst>
                </a:gridCol>
                <a:gridCol w="2895553">
                  <a:extLst>
                    <a:ext uri="{9D8B030D-6E8A-4147-A177-3AD203B41FA5}">
                      <a16:colId xmlns:a16="http://schemas.microsoft.com/office/drawing/2014/main" val="3644701112"/>
                    </a:ext>
                  </a:extLst>
                </a:gridCol>
                <a:gridCol w="2895553">
                  <a:extLst>
                    <a:ext uri="{9D8B030D-6E8A-4147-A177-3AD203B41FA5}">
                      <a16:colId xmlns:a16="http://schemas.microsoft.com/office/drawing/2014/main" val="2264382406"/>
                    </a:ext>
                  </a:extLst>
                </a:gridCol>
              </a:tblGrid>
              <a:tr h="445290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2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2"/>
                          </a:solidFill>
                        </a:rPr>
                        <a:t>Administrateur local Opérateur</a:t>
                      </a:r>
                      <a:r>
                        <a:rPr lang="fr-FR" sz="12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fr-FR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22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fr-FR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Demandeur</a:t>
                      </a:r>
                      <a:endParaRPr lang="fr-FR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2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909980"/>
                  </a:ext>
                </a:extLst>
              </a:tr>
              <a:tr h="146234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Droits dans l’application Gestion des utilisateurs</a:t>
                      </a:r>
                      <a:endParaRPr lang="fr-FR" sz="1200" b="0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Consultation/ Création/ Modification des utilisateurs, de leurs rôles et portées associés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Activation/désactivation des utilisateurs</a:t>
                      </a:r>
                    </a:p>
                    <a:p>
                      <a:pPr marL="285750" indent="-285750" algn="l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Ajouter/Supprimer des habilitations utilisateur 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transitaire</a:t>
                      </a:r>
                      <a:r>
                        <a:rPr lang="fr-FR" sz="1200" i="1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(fonctionnalité à venir prochain trimestre)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Aucun</a:t>
                      </a:r>
                      <a:r>
                        <a:rPr lang="fr-FR" sz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droit dans l’application Gestion des utilisateurs.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 n’</a:t>
                      </a:r>
                      <a:r>
                        <a:rPr lang="fr-FR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accède qu’à la</a:t>
                      </a:r>
                      <a:r>
                        <a:rPr lang="fr-FR" sz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téléprocédure</a:t>
                      </a:r>
                      <a:r>
                        <a:rPr lang="fr-FR" sz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Gestion des certificats pour y créer des demandes de certificat sanitaire.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sz="12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030324"/>
                  </a:ext>
                </a:extLst>
              </a:tr>
              <a:tr h="83030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Affectations des rôles utilisateurs</a:t>
                      </a:r>
                      <a:endParaRPr lang="fr-FR" sz="1200" b="0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fr-FR" sz="1200" b="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Peut affecter des rôles/portées pour les couples applications/ rôles : </a:t>
                      </a:r>
                    </a:p>
                    <a:p>
                      <a:pPr marL="285750" indent="-285750" algn="l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Certificat / Demandeur </a:t>
                      </a:r>
                    </a:p>
                    <a:p>
                      <a:pPr marL="285750" indent="-285750" algn="l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Habilitations/ Administrateur Local Opérateur</a:t>
                      </a:r>
                      <a:endParaRPr lang="fr-FR" sz="1200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buFontTx/>
                        <a:buNone/>
                      </a:pPr>
                      <a:endParaRPr lang="fr-FR" sz="1200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283359"/>
                  </a:ext>
                </a:extLst>
              </a:tr>
              <a:tr h="61747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Périmètre / Portée</a:t>
                      </a:r>
                      <a:endParaRPr lang="fr-FR" sz="1200" b="0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SIREN/SIRET(s) (le SIRET correspond au n° SIREN+NIC sur 14 caractère) de votre entreprise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kern="1200" baseline="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59599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103B306-EDD1-41A2-A00A-53EDC5425B6F}"/>
              </a:ext>
            </a:extLst>
          </p:cNvPr>
          <p:cNvSpPr/>
          <p:nvPr/>
        </p:nvSpPr>
        <p:spPr>
          <a:xfrm>
            <a:off x="776514" y="889111"/>
            <a:ext cx="7677542" cy="828668"/>
          </a:xfrm>
          <a:prstGeom prst="rect">
            <a:avLst/>
          </a:prstGeom>
          <a:noFill/>
          <a:ln w="19050">
            <a:solidFill>
              <a:srgbClr val="0072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’administrateur local opérateur gère l’accès de ses collègues à la </a:t>
            </a:r>
            <a:r>
              <a:rPr lang="fr-FR" sz="16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téléprocédure</a:t>
            </a:r>
            <a:r>
              <a:rPr lang="fr-F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demande de certificats sanitaires export. </a:t>
            </a:r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est responsable de la bonne gestion des habilitations au sein de son entreprise (arrivée, départ, changement de périmètre…) </a:t>
            </a:r>
            <a:endParaRPr lang="fr-F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54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-284558" y="858445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34" name="Diapositive think-cell" r:id="rId5" imgW="360" imgH="360" progId="TCLayout.ActiveDocument.1">
                  <p:embed/>
                </p:oleObj>
              </mc:Choice>
              <mc:Fallback>
                <p:oleObj name="Diapositive think-cell" r:id="rId5" imgW="360" imgH="360" progId="TCLayout.ActiveDocument.1">
                  <p:embed/>
                  <p:pic>
                    <p:nvPicPr>
                      <p:cNvPr id="19" name="Object 1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4558" y="858445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6025ACC9-AEAA-4695-993E-0FC096B17E22}"/>
              </a:ext>
            </a:extLst>
          </p:cNvPr>
          <p:cNvSpPr txBox="1">
            <a:spLocks/>
          </p:cNvSpPr>
          <p:nvPr/>
        </p:nvSpPr>
        <p:spPr>
          <a:xfrm>
            <a:off x="656283" y="57149"/>
            <a:ext cx="8409061" cy="65422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800" b="1" kern="1200">
                <a:solidFill>
                  <a:srgbClr val="808080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defTabSz="685800">
              <a:defRPr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S’habiliter à </a:t>
            </a:r>
            <a:r>
              <a:rPr lang="fr-F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Expadon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– Gestion des utilisateurs 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2/5) </a:t>
            </a:r>
          </a:p>
          <a:p>
            <a:pPr defTabSz="685800">
              <a:defRPr/>
            </a:pPr>
            <a:r>
              <a:rPr lang="fr-FR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Créer </a:t>
            </a:r>
            <a:r>
              <a:rPr lang="fr-FR" b="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 c</a:t>
            </a:r>
            <a:r>
              <a:rPr lang="fr-FR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ompte BACUS/ </a:t>
            </a:r>
            <a:r>
              <a:rPr lang="fr-FR" i="1" dirty="0" err="1" smtClean="0">
                <a:solidFill>
                  <a:srgbClr val="2C973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</a:t>
            </a:r>
            <a:r>
              <a:rPr lang="fr-FR" i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compte</a:t>
            </a:r>
            <a:r>
              <a:rPr lang="fr-FR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b="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4668F08-F5AD-4B2E-9659-6F9BCFE6464A}"/>
              </a:ext>
            </a:extLst>
          </p:cNvPr>
          <p:cNvSpPr txBox="1"/>
          <p:nvPr/>
        </p:nvSpPr>
        <p:spPr>
          <a:xfrm>
            <a:off x="4909788" y="878300"/>
            <a:ext cx="3926204" cy="43252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1400" dirty="0" smtClean="0">
                <a:cs typeface="Calibri" panose="020F0502020204030204" pitchFamily="34" charset="0"/>
              </a:rPr>
              <a:t>Connectez-vous à l’adresse suivante : </a:t>
            </a:r>
            <a:r>
              <a:rPr lang="en-US" sz="1400" u="sng" dirty="0">
                <a:solidFill>
                  <a:srgbClr val="000080"/>
                </a:solidFill>
                <a:cs typeface="Calibri" panose="020F0502020204030204" pitchFamily="34" charset="0"/>
              </a:rPr>
              <a:t>https://</a:t>
            </a:r>
            <a:r>
              <a:rPr lang="en-US" sz="1400" u="sng" dirty="0" smtClean="0">
                <a:solidFill>
                  <a:srgbClr val="000080"/>
                </a:solidFill>
                <a:cs typeface="Calibri" panose="020F0502020204030204" pitchFamily="34" charset="0"/>
              </a:rPr>
              <a:t>moncompte.agriculture.gou</a:t>
            </a:r>
            <a:r>
              <a:rPr lang="en-US" sz="1400" u="sng" spc="-81" dirty="0" smtClean="0">
                <a:solidFill>
                  <a:srgbClr val="000080"/>
                </a:solidFill>
                <a:cs typeface="Calibri" panose="020F0502020204030204" pitchFamily="34" charset="0"/>
              </a:rPr>
              <a:t>v</a:t>
            </a:r>
            <a:r>
              <a:rPr lang="en-US" sz="1400" u="sng" dirty="0" smtClean="0">
                <a:solidFill>
                  <a:srgbClr val="000080"/>
                </a:solidFill>
                <a:cs typeface="Calibri" panose="020F0502020204030204" pitchFamily="34" charset="0"/>
              </a:rPr>
              <a:t>.fr</a:t>
            </a:r>
            <a:endParaRPr lang="fr-FR" sz="1400" dirty="0" smtClean="0"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400" dirty="0" smtClean="0">
                <a:cs typeface="Calibri" panose="020F0502020204030204" pitchFamily="34" charset="0"/>
              </a:rPr>
              <a:t>Renseignez les informations sur votre identités, puis votre adresse mail</a:t>
            </a:r>
            <a:endParaRPr lang="fr-FR" sz="1400" dirty="0">
              <a:cs typeface="Calibri" panose="020F0502020204030204" pitchFamily="34" charset="0"/>
            </a:endParaRPr>
          </a:p>
          <a:p>
            <a:pPr marL="342900" lvl="3" indent="-342900">
              <a:buFont typeface="+mj-lt"/>
              <a:buAutoNum type="arabicPeriod" startAt="3"/>
            </a:pPr>
            <a:r>
              <a:rPr lang="fr-FR" sz="1400" dirty="0" smtClean="0">
                <a:cs typeface="Calibri" panose="020F0502020204030204" pitchFamily="34" charset="0"/>
              </a:rPr>
              <a:t>Créez votre mot de passe, en respectant les critères de sécurités : </a:t>
            </a:r>
          </a:p>
          <a:p>
            <a:pPr marL="0" lvl="3"/>
            <a:r>
              <a:rPr lang="fr-FR" sz="1000" i="1" dirty="0" smtClean="0">
                <a:cs typeface="Calibri" panose="020F0502020204030204" pitchFamily="34" charset="0"/>
              </a:rPr>
              <a:t>8 </a:t>
            </a:r>
            <a:r>
              <a:rPr lang="fr-FR" sz="1000" i="1" dirty="0">
                <a:cs typeface="Calibri" panose="020F0502020204030204" pitchFamily="34" charset="0"/>
              </a:rPr>
              <a:t>caractères minimum à choisir dans trois des quatre catégories suivantes : </a:t>
            </a:r>
          </a:p>
          <a:p>
            <a:pPr marL="854075" lvl="8" indent="-228600">
              <a:buFont typeface="+mj-lt"/>
              <a:buAutoNum type="arabicPeriod"/>
            </a:pPr>
            <a:r>
              <a:rPr lang="fr-FR" sz="1000" i="1" dirty="0">
                <a:cs typeface="Calibri" panose="020F0502020204030204" pitchFamily="34" charset="0"/>
              </a:rPr>
              <a:t>1 minuscule</a:t>
            </a:r>
          </a:p>
          <a:p>
            <a:pPr marL="854075" lvl="8" indent="-228600">
              <a:buFont typeface="+mj-lt"/>
              <a:buAutoNum type="arabicPeriod"/>
            </a:pPr>
            <a:r>
              <a:rPr lang="fr-FR" sz="1000" i="1" dirty="0">
                <a:cs typeface="Calibri" panose="020F0502020204030204" pitchFamily="34" charset="0"/>
              </a:rPr>
              <a:t>1 majuscule</a:t>
            </a:r>
          </a:p>
          <a:p>
            <a:pPr marL="854075" lvl="8" indent="-228600">
              <a:buFont typeface="+mj-lt"/>
              <a:buAutoNum type="arabicPeriod"/>
            </a:pPr>
            <a:r>
              <a:rPr lang="fr-FR" sz="1000" i="1" dirty="0">
                <a:cs typeface="Calibri" panose="020F0502020204030204" pitchFamily="34" charset="0"/>
              </a:rPr>
              <a:t>1 chiffre</a:t>
            </a:r>
          </a:p>
          <a:p>
            <a:pPr marL="854075" lvl="8" indent="-228600">
              <a:buFont typeface="+mj-lt"/>
              <a:buAutoNum type="arabicPeriod"/>
            </a:pPr>
            <a:r>
              <a:rPr lang="fr-FR" sz="1000" i="1" dirty="0">
                <a:cs typeface="Calibri" panose="020F0502020204030204" pitchFamily="34" charset="0"/>
              </a:rPr>
              <a:t>1 caractère spécial </a:t>
            </a:r>
            <a:r>
              <a:rPr lang="fr-FR" sz="1000" b="1" i="1" dirty="0">
                <a:cs typeface="Calibri" panose="020F0502020204030204" pitchFamily="34" charset="0"/>
              </a:rPr>
              <a:t>(</a:t>
            </a:r>
            <a:r>
              <a:rPr lang="en-US" sz="1000" b="0" i="1" spc="0" baseline="0" dirty="0">
                <a:cs typeface="Calibri" panose="020F0502020204030204" pitchFamily="34" charset="0"/>
              </a:rPr>
              <a:t>! @ # $ % ^ &amp; * ) ( _ } { : ; ? &lt; &gt;</a:t>
            </a:r>
            <a:r>
              <a:rPr lang="en-US" sz="1000" b="1" i="1" spc="0" baseline="0" dirty="0">
                <a:cs typeface="Calibri" panose="020F0502020204030204" pitchFamily="34" charset="0"/>
              </a:rPr>
              <a:t>)</a:t>
            </a:r>
            <a:r>
              <a:rPr lang="en-US" sz="1000" b="0" i="1" spc="0" baseline="0" dirty="0">
                <a:cs typeface="Calibri" panose="020F0502020204030204" pitchFamily="34" charset="0"/>
              </a:rPr>
              <a:t>. </a:t>
            </a:r>
            <a:endParaRPr lang="fr-FR" sz="1400" dirty="0">
              <a:cs typeface="Calibri" panose="020F0502020204030204" pitchFamily="34" charset="0"/>
            </a:endParaRPr>
          </a:p>
          <a:p>
            <a:pPr marL="342900" lvl="3" indent="-342900">
              <a:buFont typeface="+mj-lt"/>
              <a:buAutoNum type="arabicPeriod" startAt="4"/>
              <a:tabLst>
                <a:tab pos="85725" algn="l"/>
              </a:tabLst>
            </a:pPr>
            <a:r>
              <a:rPr lang="fr-FR" sz="1400" dirty="0" smtClean="0">
                <a:cs typeface="Calibri" panose="020F0502020204030204" pitchFamily="34" charset="0"/>
              </a:rPr>
              <a:t>Confirmez </a:t>
            </a:r>
            <a:r>
              <a:rPr lang="fr-FR" sz="1400" dirty="0">
                <a:cs typeface="Calibri" panose="020F0502020204030204" pitchFamily="34" charset="0"/>
              </a:rPr>
              <a:t>le mot de passe en le saisissant une seconde fois à </a:t>
            </a:r>
            <a:r>
              <a:rPr lang="fr-FR" sz="1400" dirty="0" smtClean="0">
                <a:cs typeface="Calibri" panose="020F0502020204030204" pitchFamily="34" charset="0"/>
              </a:rPr>
              <a:t>l’identique</a:t>
            </a:r>
          </a:p>
          <a:p>
            <a:pPr marL="342900" lvl="3" indent="-342900">
              <a:buFont typeface="+mj-lt"/>
              <a:buAutoNum type="arabicPeriod" startAt="4"/>
              <a:tabLst>
                <a:tab pos="85725" algn="l"/>
              </a:tabLst>
            </a:pPr>
            <a:r>
              <a:rPr lang="fr-FR" sz="1400" dirty="0" smtClean="0">
                <a:cs typeface="Calibri" panose="020F0502020204030204" pitchFamily="34" charset="0"/>
              </a:rPr>
              <a:t>Prenez connaissance et acceptez les </a:t>
            </a:r>
            <a:r>
              <a:rPr lang="en-US" sz="1400" dirty="0">
                <a:cs typeface="Calibri" panose="020F0502020204030204" pitchFamily="34" charset="0"/>
              </a:rPr>
              <a:t>conditions générales d'utilisation </a:t>
            </a:r>
            <a:r>
              <a:rPr lang="en-US" sz="1400" dirty="0" err="1">
                <a:cs typeface="Calibri" panose="020F0502020204030204" pitchFamily="34" charset="0"/>
              </a:rPr>
              <a:t>en</a:t>
            </a:r>
            <a:r>
              <a:rPr lang="en-US" sz="1400" dirty="0">
                <a:cs typeface="Calibri" panose="020F0502020204030204" pitchFamily="34" charset="0"/>
              </a:rPr>
              <a:t> cochant la case </a:t>
            </a:r>
            <a:r>
              <a:rPr lang="en-US" sz="1400" dirty="0" smtClean="0">
                <a:cs typeface="Calibri" panose="020F0502020204030204" pitchFamily="34" charset="0"/>
              </a:rPr>
              <a:t>adéquate.</a:t>
            </a:r>
          </a:p>
          <a:p>
            <a:pPr marL="342900" lvl="3" indent="-342900">
              <a:buFont typeface="+mj-lt"/>
              <a:buAutoNum type="arabicPeriod" startAt="4"/>
              <a:tabLst>
                <a:tab pos="85725" algn="l"/>
              </a:tabLst>
            </a:pPr>
            <a:r>
              <a:rPr lang="en-US" sz="1400" dirty="0" err="1" smtClean="0">
                <a:cs typeface="Calibri" panose="020F0502020204030204" pitchFamily="34" charset="0"/>
              </a:rPr>
              <a:t>Cliquez</a:t>
            </a:r>
            <a:r>
              <a:rPr lang="en-US" sz="1400" dirty="0" smtClean="0">
                <a:cs typeface="Calibri" panose="020F0502020204030204" pitchFamily="34" charset="0"/>
              </a:rPr>
              <a:t> </a:t>
            </a:r>
            <a:r>
              <a:rPr lang="en-US" sz="1400" dirty="0">
                <a:cs typeface="Calibri" panose="020F0502020204030204" pitchFamily="34" charset="0"/>
              </a:rPr>
              <a:t>sur </a:t>
            </a:r>
            <a:r>
              <a:rPr lang="en-US" sz="1400" dirty="0" smtClean="0">
                <a:cs typeface="Calibri" panose="020F0502020204030204" pitchFamily="34" charset="0"/>
              </a:rPr>
              <a:t>le bouton “ </a:t>
            </a:r>
            <a:r>
              <a:rPr lang="en-US" sz="1400" dirty="0" err="1" smtClean="0">
                <a:cs typeface="Calibri" panose="020F0502020204030204" pitchFamily="34" charset="0"/>
              </a:rPr>
              <a:t>S’inscrire</a:t>
            </a:r>
            <a:r>
              <a:rPr lang="en-US" sz="1400" dirty="0" smtClean="0">
                <a:cs typeface="Calibri" panose="020F0502020204030204" pitchFamily="34" charset="0"/>
              </a:rPr>
              <a:t> ”</a:t>
            </a:r>
          </a:p>
          <a:p>
            <a:pPr marL="342900" lvl="3" indent="-342900">
              <a:buFont typeface="+mj-lt"/>
              <a:buAutoNum type="arabicPeriod" startAt="4"/>
              <a:tabLst>
                <a:tab pos="85725" algn="l"/>
              </a:tabLst>
            </a:pPr>
            <a:r>
              <a:rPr lang="en-US" sz="1400" dirty="0" err="1" smtClean="0">
                <a:cs typeface="Calibri" panose="020F0502020204030204" pitchFamily="34" charset="0"/>
              </a:rPr>
              <a:t>Confirmez</a:t>
            </a:r>
            <a:r>
              <a:rPr lang="en-US" sz="1400" dirty="0" smtClean="0">
                <a:cs typeface="Calibri" panose="020F0502020204030204" pitchFamily="34" charset="0"/>
              </a:rPr>
              <a:t> le lien de confirmation qui </a:t>
            </a:r>
            <a:r>
              <a:rPr lang="en-US" sz="1400" dirty="0" err="1" smtClean="0">
                <a:cs typeface="Calibri" panose="020F0502020204030204" pitchFamily="34" charset="0"/>
              </a:rPr>
              <a:t>vous</a:t>
            </a:r>
            <a:r>
              <a:rPr lang="en-US" sz="1400" dirty="0" smtClean="0"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cs typeface="Calibri" panose="020F0502020204030204" pitchFamily="34" charset="0"/>
              </a:rPr>
              <a:t>est</a:t>
            </a:r>
            <a:r>
              <a:rPr lang="en-US" sz="1400" dirty="0" smtClean="0">
                <a:cs typeface="Calibri" panose="020F0502020204030204" pitchFamily="34" charset="0"/>
              </a:rPr>
              <a:t> </a:t>
            </a:r>
            <a:r>
              <a:rPr lang="en-US" sz="1400" dirty="0" err="1" smtClean="0">
                <a:cs typeface="Calibri" panose="020F0502020204030204" pitchFamily="34" charset="0"/>
              </a:rPr>
              <a:t>adressé</a:t>
            </a:r>
            <a:r>
              <a:rPr lang="en-US" sz="1400" dirty="0" smtClean="0">
                <a:cs typeface="Calibri" panose="020F0502020204030204" pitchFamily="34" charset="0"/>
              </a:rPr>
              <a:t> par mail.</a:t>
            </a:r>
            <a:endParaRPr lang="en-US" sz="1400" dirty="0">
              <a:cs typeface="Calibri" panose="020F0502020204030204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253426" y="5537913"/>
            <a:ext cx="8718110" cy="625635"/>
            <a:chOff x="151985" y="5598541"/>
            <a:chExt cx="8718110" cy="625635"/>
          </a:xfrm>
        </p:grpSpPr>
        <p:sp>
          <p:nvSpPr>
            <p:cNvPr id="13" name="Freeform 165">
              <a:extLst>
                <a:ext uri="{FF2B5EF4-FFF2-40B4-BE49-F238E27FC236}">
                  <a16:creationId xmlns:a16="http://schemas.microsoft.com/office/drawing/2014/main" id="{0B5CC872-ADCB-4D29-B1C9-9346B7F010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936" y="5765468"/>
              <a:ext cx="324003" cy="291777"/>
            </a:xfrm>
            <a:custGeom>
              <a:avLst/>
              <a:gdLst>
                <a:gd name="T0" fmla="*/ 4 w 178"/>
                <a:gd name="T1" fmla="*/ 144 h 160"/>
                <a:gd name="T2" fmla="*/ 2 w 178"/>
                <a:gd name="T3" fmla="*/ 156 h 160"/>
                <a:gd name="T4" fmla="*/ 13 w 178"/>
                <a:gd name="T5" fmla="*/ 160 h 160"/>
                <a:gd name="T6" fmla="*/ 165 w 178"/>
                <a:gd name="T7" fmla="*/ 160 h 160"/>
                <a:gd name="T8" fmla="*/ 176 w 178"/>
                <a:gd name="T9" fmla="*/ 156 h 160"/>
                <a:gd name="T10" fmla="*/ 174 w 178"/>
                <a:gd name="T11" fmla="*/ 144 h 160"/>
                <a:gd name="T12" fmla="*/ 98 w 178"/>
                <a:gd name="T13" fmla="*/ 8 h 160"/>
                <a:gd name="T14" fmla="*/ 89 w 178"/>
                <a:gd name="T15" fmla="*/ 0 h 160"/>
                <a:gd name="T16" fmla="*/ 80 w 178"/>
                <a:gd name="T17" fmla="*/ 8 h 160"/>
                <a:gd name="T18" fmla="*/ 4 w 178"/>
                <a:gd name="T19" fmla="*/ 144 h 160"/>
                <a:gd name="T20" fmla="*/ 96 w 178"/>
                <a:gd name="T21" fmla="*/ 147 h 160"/>
                <a:gd name="T22" fmla="*/ 89 w 178"/>
                <a:gd name="T23" fmla="*/ 150 h 160"/>
                <a:gd name="T24" fmla="*/ 82 w 178"/>
                <a:gd name="T25" fmla="*/ 147 h 160"/>
                <a:gd name="T26" fmla="*/ 78 w 178"/>
                <a:gd name="T27" fmla="*/ 139 h 160"/>
                <a:gd name="T28" fmla="*/ 81 w 178"/>
                <a:gd name="T29" fmla="*/ 132 h 160"/>
                <a:gd name="T30" fmla="*/ 89 w 178"/>
                <a:gd name="T31" fmla="*/ 129 h 160"/>
                <a:gd name="T32" fmla="*/ 96 w 178"/>
                <a:gd name="T33" fmla="*/ 132 h 160"/>
                <a:gd name="T34" fmla="*/ 100 w 178"/>
                <a:gd name="T35" fmla="*/ 139 h 160"/>
                <a:gd name="T36" fmla="*/ 96 w 178"/>
                <a:gd name="T37" fmla="*/ 147 h 160"/>
                <a:gd name="T38" fmla="*/ 89 w 178"/>
                <a:gd name="T39" fmla="*/ 43 h 160"/>
                <a:gd name="T40" fmla="*/ 98 w 178"/>
                <a:gd name="T41" fmla="*/ 48 h 160"/>
                <a:gd name="T42" fmla="*/ 100 w 178"/>
                <a:gd name="T43" fmla="*/ 60 h 160"/>
                <a:gd name="T44" fmla="*/ 99 w 178"/>
                <a:gd name="T45" fmla="*/ 69 h 160"/>
                <a:gd name="T46" fmla="*/ 96 w 178"/>
                <a:gd name="T47" fmla="*/ 104 h 160"/>
                <a:gd name="T48" fmla="*/ 94 w 178"/>
                <a:gd name="T49" fmla="*/ 113 h 160"/>
                <a:gd name="T50" fmla="*/ 89 w 178"/>
                <a:gd name="T51" fmla="*/ 116 h 160"/>
                <a:gd name="T52" fmla="*/ 83 w 178"/>
                <a:gd name="T53" fmla="*/ 113 h 160"/>
                <a:gd name="T54" fmla="*/ 81 w 178"/>
                <a:gd name="T55" fmla="*/ 104 h 160"/>
                <a:gd name="T56" fmla="*/ 79 w 178"/>
                <a:gd name="T57" fmla="*/ 70 h 160"/>
                <a:gd name="T58" fmla="*/ 78 w 178"/>
                <a:gd name="T59" fmla="*/ 56 h 160"/>
                <a:gd name="T60" fmla="*/ 81 w 178"/>
                <a:gd name="T61" fmla="*/ 47 h 160"/>
                <a:gd name="T62" fmla="*/ 89 w 178"/>
                <a:gd name="T63" fmla="*/ 4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8" h="160">
                  <a:moveTo>
                    <a:pt x="4" y="144"/>
                  </a:moveTo>
                  <a:cubicBezTo>
                    <a:pt x="1" y="149"/>
                    <a:pt x="0" y="153"/>
                    <a:pt x="2" y="156"/>
                  </a:cubicBezTo>
                  <a:cubicBezTo>
                    <a:pt x="3" y="158"/>
                    <a:pt x="7" y="160"/>
                    <a:pt x="13" y="160"/>
                  </a:cubicBezTo>
                  <a:cubicBezTo>
                    <a:pt x="165" y="160"/>
                    <a:pt x="165" y="160"/>
                    <a:pt x="165" y="160"/>
                  </a:cubicBezTo>
                  <a:cubicBezTo>
                    <a:pt x="170" y="160"/>
                    <a:pt x="174" y="158"/>
                    <a:pt x="176" y="156"/>
                  </a:cubicBezTo>
                  <a:cubicBezTo>
                    <a:pt x="178" y="153"/>
                    <a:pt x="177" y="149"/>
                    <a:pt x="174" y="144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5" y="3"/>
                    <a:pt x="92" y="0"/>
                    <a:pt x="89" y="0"/>
                  </a:cubicBezTo>
                  <a:cubicBezTo>
                    <a:pt x="86" y="0"/>
                    <a:pt x="83" y="3"/>
                    <a:pt x="80" y="8"/>
                  </a:cubicBezTo>
                  <a:lnTo>
                    <a:pt x="4" y="144"/>
                  </a:lnTo>
                  <a:close/>
                  <a:moveTo>
                    <a:pt x="96" y="147"/>
                  </a:moveTo>
                  <a:cubicBezTo>
                    <a:pt x="94" y="149"/>
                    <a:pt x="92" y="150"/>
                    <a:pt x="89" y="150"/>
                  </a:cubicBezTo>
                  <a:cubicBezTo>
                    <a:pt x="86" y="150"/>
                    <a:pt x="84" y="149"/>
                    <a:pt x="82" y="147"/>
                  </a:cubicBezTo>
                  <a:cubicBezTo>
                    <a:pt x="79" y="145"/>
                    <a:pt x="78" y="143"/>
                    <a:pt x="78" y="139"/>
                  </a:cubicBezTo>
                  <a:cubicBezTo>
                    <a:pt x="78" y="136"/>
                    <a:pt x="79" y="134"/>
                    <a:pt x="81" y="132"/>
                  </a:cubicBezTo>
                  <a:cubicBezTo>
                    <a:pt x="83" y="130"/>
                    <a:pt x="86" y="129"/>
                    <a:pt x="89" y="129"/>
                  </a:cubicBezTo>
                  <a:cubicBezTo>
                    <a:pt x="92" y="129"/>
                    <a:pt x="94" y="130"/>
                    <a:pt x="96" y="132"/>
                  </a:cubicBezTo>
                  <a:cubicBezTo>
                    <a:pt x="99" y="134"/>
                    <a:pt x="100" y="136"/>
                    <a:pt x="100" y="139"/>
                  </a:cubicBezTo>
                  <a:cubicBezTo>
                    <a:pt x="100" y="143"/>
                    <a:pt x="99" y="145"/>
                    <a:pt x="96" y="147"/>
                  </a:cubicBezTo>
                  <a:close/>
                  <a:moveTo>
                    <a:pt x="89" y="43"/>
                  </a:moveTo>
                  <a:cubicBezTo>
                    <a:pt x="93" y="43"/>
                    <a:pt x="96" y="45"/>
                    <a:pt x="98" y="48"/>
                  </a:cubicBezTo>
                  <a:cubicBezTo>
                    <a:pt x="99" y="50"/>
                    <a:pt x="100" y="54"/>
                    <a:pt x="100" y="60"/>
                  </a:cubicBezTo>
                  <a:cubicBezTo>
                    <a:pt x="100" y="63"/>
                    <a:pt x="99" y="66"/>
                    <a:pt x="99" y="69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8"/>
                    <a:pt x="95" y="111"/>
                    <a:pt x="94" y="113"/>
                  </a:cubicBezTo>
                  <a:cubicBezTo>
                    <a:pt x="93" y="115"/>
                    <a:pt x="91" y="116"/>
                    <a:pt x="89" y="116"/>
                  </a:cubicBezTo>
                  <a:cubicBezTo>
                    <a:pt x="86" y="116"/>
                    <a:pt x="84" y="115"/>
                    <a:pt x="83" y="113"/>
                  </a:cubicBezTo>
                  <a:cubicBezTo>
                    <a:pt x="82" y="111"/>
                    <a:pt x="82" y="108"/>
                    <a:pt x="81" y="104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63"/>
                    <a:pt x="78" y="59"/>
                    <a:pt x="78" y="56"/>
                  </a:cubicBezTo>
                  <a:cubicBezTo>
                    <a:pt x="78" y="52"/>
                    <a:pt x="79" y="49"/>
                    <a:pt x="81" y="47"/>
                  </a:cubicBezTo>
                  <a:cubicBezTo>
                    <a:pt x="83" y="44"/>
                    <a:pt x="86" y="43"/>
                    <a:pt x="89" y="43"/>
                  </a:cubicBezTo>
                  <a:close/>
                </a:path>
              </a:pathLst>
            </a:custGeom>
            <a:solidFill>
              <a:srgbClr val="F582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Rectangle 109">
              <a:extLst>
                <a:ext uri="{FF2B5EF4-FFF2-40B4-BE49-F238E27FC236}">
                  <a16:creationId xmlns:a16="http://schemas.microsoft.com/office/drawing/2014/main" id="{9D6A2BEA-3955-4D0B-975C-359D9E0C1C19}"/>
                </a:ext>
              </a:extLst>
            </p:cNvPr>
            <p:cNvSpPr/>
            <p:nvPr/>
          </p:nvSpPr>
          <p:spPr>
            <a:xfrm>
              <a:off x="1051231" y="5665136"/>
              <a:ext cx="7818864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/>
              <a:r>
                <a:rPr lang="fr-FR" sz="1400" b="0" i="0" spc="0" baseline="0" dirty="0">
                  <a:cs typeface="Calibri" panose="020F0502020204030204" pitchFamily="34" charset="0"/>
                </a:rPr>
                <a:t>Pour rappel, le compte que vous créez pourra être utilisé  afin d’accéder à plusieurs </a:t>
              </a:r>
              <a:r>
                <a:rPr lang="fr-FR" sz="1400" b="0" i="0" spc="0" baseline="0" dirty="0" err="1" smtClean="0">
                  <a:cs typeface="Calibri" panose="020F0502020204030204" pitchFamily="34" charset="0"/>
                </a:rPr>
                <a:t>téléprocédures</a:t>
              </a:r>
              <a:r>
                <a:rPr lang="fr-FR" sz="1400" b="0" i="0" spc="0" baseline="0" dirty="0" smtClean="0">
                  <a:cs typeface="Calibri" panose="020F0502020204030204" pitchFamily="34" charset="0"/>
                </a:rPr>
                <a:t> et </a:t>
              </a:r>
              <a:r>
                <a:rPr lang="fr-FR" sz="1400" b="0" i="0" spc="0" baseline="0" dirty="0" err="1" smtClean="0">
                  <a:cs typeface="Calibri" panose="020F0502020204030204" pitchFamily="34" charset="0"/>
                </a:rPr>
                <a:t>téléservices</a:t>
              </a:r>
              <a:r>
                <a:rPr lang="fr-FR" sz="1400" b="0" i="0" spc="0" baseline="0" dirty="0" smtClean="0">
                  <a:cs typeface="Calibri" panose="020F0502020204030204" pitchFamily="34" charset="0"/>
                </a:rPr>
                <a:t> du ministère </a:t>
              </a:r>
              <a:r>
                <a:rPr lang="fr-FR" sz="1400" b="0" i="0" spc="0" baseline="0" dirty="0">
                  <a:cs typeface="Calibri" panose="020F0502020204030204" pitchFamily="34" charset="0"/>
                </a:rPr>
                <a:t>de l’Agriculture et de l’Alimentation (sous réserve d’habilitation).</a:t>
              </a:r>
            </a:p>
          </p:txBody>
        </p:sp>
        <p:sp>
          <p:nvSpPr>
            <p:cNvPr id="15" name="Rectangle : coins arrondis 3">
              <a:extLst>
                <a:ext uri="{FF2B5EF4-FFF2-40B4-BE49-F238E27FC236}">
                  <a16:creationId xmlns:a16="http://schemas.microsoft.com/office/drawing/2014/main" id="{3F2440DD-D052-4113-A03A-1C3DD2041EF0}"/>
                </a:ext>
              </a:extLst>
            </p:cNvPr>
            <p:cNvSpPr/>
            <p:nvPr/>
          </p:nvSpPr>
          <p:spPr>
            <a:xfrm>
              <a:off x="151985" y="5598541"/>
              <a:ext cx="8718110" cy="625635"/>
            </a:xfrm>
            <a:prstGeom prst="roundRect">
              <a:avLst/>
            </a:prstGeom>
            <a:noFill/>
            <a:ln w="12700" cmpd="dbl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625148" y="878300"/>
            <a:ext cx="4128640" cy="2296775"/>
            <a:chOff x="2465890" y="973919"/>
            <a:chExt cx="4079451" cy="236399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65890" y="973919"/>
              <a:ext cx="4079451" cy="23639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4182433" y="1634017"/>
              <a:ext cx="1477107" cy="28510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/>
            </a:bodyPr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333090" y="3342002"/>
            <a:ext cx="4420698" cy="1861594"/>
            <a:chOff x="151985" y="5598541"/>
            <a:chExt cx="8718110" cy="625635"/>
          </a:xfrm>
        </p:grpSpPr>
        <p:sp>
          <p:nvSpPr>
            <p:cNvPr id="18" name="Rectangle 109">
              <a:extLst>
                <a:ext uri="{FF2B5EF4-FFF2-40B4-BE49-F238E27FC236}">
                  <a16:creationId xmlns:a16="http://schemas.microsoft.com/office/drawing/2014/main" id="{9D6A2BEA-3955-4D0B-975C-359D9E0C1C19}"/>
                </a:ext>
              </a:extLst>
            </p:cNvPr>
            <p:cNvSpPr/>
            <p:nvPr/>
          </p:nvSpPr>
          <p:spPr>
            <a:xfrm>
              <a:off x="586459" y="5665136"/>
              <a:ext cx="7818865" cy="50683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fr-FR" sz="1400" b="0" i="0" spc="0" baseline="0" dirty="0" smtClean="0">
                  <a:cs typeface="Calibri" panose="020F0502020204030204" pitchFamily="34" charset="0"/>
                </a:rPr>
                <a:t>Une fois votre compte</a:t>
              </a:r>
              <a:r>
                <a:rPr lang="fr-FR" sz="1400" b="0" i="0" spc="0" dirty="0" smtClean="0">
                  <a:cs typeface="Calibri" panose="020F0502020204030204" pitchFamily="34" charset="0"/>
                </a:rPr>
                <a:t> créé, vous pouvez y accéder pour </a:t>
              </a:r>
              <a:r>
                <a:rPr lang="fr-FR" sz="1400" b="1" i="0" spc="0" dirty="0" smtClean="0">
                  <a:solidFill>
                    <a:srgbClr val="2C973E"/>
                  </a:solidFill>
                  <a:cs typeface="Calibri" panose="020F0502020204030204" pitchFamily="34" charset="0"/>
                </a:rPr>
                <a:t>modifier vos informations personnelles, votre mot de passe </a:t>
              </a:r>
              <a:r>
                <a:rPr lang="fr-FR" sz="1400" b="0" i="0" spc="0" dirty="0" smtClean="0">
                  <a:cs typeface="Calibri" panose="020F0502020204030204" pitchFamily="34" charset="0"/>
                </a:rPr>
                <a:t>(</a:t>
              </a:r>
              <a:r>
                <a:rPr lang="fr-FR" sz="1400" b="1" i="0" spc="0" dirty="0" smtClean="0">
                  <a:cs typeface="Calibri" panose="020F0502020204030204" pitchFamily="34" charset="0"/>
                </a:rPr>
                <a:t>mot de passe oublié</a:t>
              </a:r>
              <a:r>
                <a:rPr lang="fr-FR" sz="1400" b="0" i="0" spc="0" dirty="0" smtClean="0">
                  <a:cs typeface="Calibri" panose="020F0502020204030204" pitchFamily="34" charset="0"/>
                </a:rPr>
                <a:t>) en vous connectant à </a:t>
              </a:r>
              <a:r>
                <a:rPr lang="en-US" sz="1400" u="sng" dirty="0">
                  <a:solidFill>
                    <a:srgbClr val="000080"/>
                  </a:solidFill>
                  <a:cs typeface="Calibri" panose="020F0502020204030204" pitchFamily="34" charset="0"/>
                  <a:hlinkClick r:id="rId8"/>
                </a:rPr>
                <a:t>https://</a:t>
              </a:r>
              <a:r>
                <a:rPr lang="en-US" sz="1400" u="sng" dirty="0" smtClean="0">
                  <a:solidFill>
                    <a:srgbClr val="000080"/>
                  </a:solidFill>
                  <a:cs typeface="Calibri" panose="020F0502020204030204" pitchFamily="34" charset="0"/>
                  <a:hlinkClick r:id="rId8"/>
                </a:rPr>
                <a:t>moncompte.agriculture.gou</a:t>
              </a:r>
              <a:r>
                <a:rPr lang="en-US" sz="1400" u="sng" spc="-81" dirty="0" smtClean="0">
                  <a:solidFill>
                    <a:srgbClr val="000080"/>
                  </a:solidFill>
                  <a:cs typeface="Calibri" panose="020F0502020204030204" pitchFamily="34" charset="0"/>
                  <a:hlinkClick r:id="rId8"/>
                </a:rPr>
                <a:t>v</a:t>
              </a:r>
              <a:r>
                <a:rPr lang="en-US" sz="1400" u="sng" dirty="0" smtClean="0">
                  <a:solidFill>
                    <a:srgbClr val="000080"/>
                  </a:solidFill>
                  <a:cs typeface="Calibri" panose="020F0502020204030204" pitchFamily="34" charset="0"/>
                  <a:hlinkClick r:id="rId8"/>
                </a:rPr>
                <a:t>.fr/individus</a:t>
              </a:r>
              <a:endParaRPr lang="en-US" sz="1400" u="sng" dirty="0" smtClean="0">
                <a:solidFill>
                  <a:srgbClr val="000080"/>
                </a:solidFill>
                <a:cs typeface="Calibri" panose="020F0502020204030204" pitchFamily="34" charset="0"/>
              </a:endParaRPr>
            </a:p>
            <a:p>
              <a:endParaRPr lang="fr-FR" sz="1400" dirty="0">
                <a:cs typeface="Calibri" panose="020F0502020204030204" pitchFamily="34" charset="0"/>
              </a:endParaRPr>
            </a:p>
            <a:p>
              <a:pPr marL="0"/>
              <a:endParaRPr lang="fr-FR" sz="1400" b="0" i="0" spc="0" baseline="0" dirty="0">
                <a:cs typeface="Calibri" panose="020F0502020204030204" pitchFamily="34" charset="0"/>
              </a:endParaRPr>
            </a:p>
          </p:txBody>
        </p:sp>
        <p:sp>
          <p:nvSpPr>
            <p:cNvPr id="20" name="Rectangle : coins arrondis 3">
              <a:extLst>
                <a:ext uri="{FF2B5EF4-FFF2-40B4-BE49-F238E27FC236}">
                  <a16:creationId xmlns:a16="http://schemas.microsoft.com/office/drawing/2014/main" id="{3F2440DD-D052-4113-A03A-1C3DD2041EF0}"/>
                </a:ext>
              </a:extLst>
            </p:cNvPr>
            <p:cNvSpPr/>
            <p:nvPr/>
          </p:nvSpPr>
          <p:spPr>
            <a:xfrm>
              <a:off x="151985" y="5598541"/>
              <a:ext cx="8718110" cy="625635"/>
            </a:xfrm>
            <a:prstGeom prst="roundRect">
              <a:avLst/>
            </a:prstGeom>
            <a:noFill/>
            <a:ln w="12700" cmpd="dbl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176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-284558" y="858445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11"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19" name="Object 1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4558" y="858445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D9E7EE5E-04EC-424A-91C7-1AD8001DCDB5}"/>
              </a:ext>
            </a:extLst>
          </p:cNvPr>
          <p:cNvSpPr txBox="1"/>
          <p:nvPr/>
        </p:nvSpPr>
        <p:spPr>
          <a:xfrm>
            <a:off x="491226" y="849198"/>
            <a:ext cx="8120776" cy="5820055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27432" rIns="0" bIns="0" rtlCol="0">
            <a:spAutoFit/>
          </a:bodyPr>
          <a:lstStyle/>
          <a:p>
            <a:pPr marL="342900" indent="-34290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+mj-lt"/>
              <a:buAutoNum type="arabicPeriod"/>
            </a:pPr>
            <a:r>
              <a:rPr lang="fr-FR" sz="1600" dirty="0" smtClean="0">
                <a:cs typeface="Calibri" panose="020F0502020204030204" pitchFamily="34" charset="0"/>
              </a:rPr>
              <a:t>Contactez votre </a:t>
            </a:r>
            <a:r>
              <a:rPr lang="fr-FR" sz="1600" dirty="0">
                <a:cs typeface="Calibri" panose="020F0502020204030204" pitchFamily="34" charset="0"/>
              </a:rPr>
              <a:t>Direction </a:t>
            </a:r>
            <a:r>
              <a:rPr lang="fr-FR" sz="1600" dirty="0" smtClean="0">
                <a:cs typeface="Calibri" panose="020F0502020204030204" pitchFamily="34" charset="0"/>
              </a:rPr>
              <a:t>Départementale en charge de la protection des populations </a:t>
            </a:r>
            <a:endParaRPr lang="fr-FR" sz="1600" dirty="0">
              <a:cs typeface="Calibri" panose="020F0502020204030204" pitchFamily="34" charset="0"/>
            </a:endParaRPr>
          </a:p>
          <a:p>
            <a:pPr marL="342900" indent="-34290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+mj-lt"/>
              <a:buAutoNum type="arabicPeriod"/>
            </a:pPr>
            <a:r>
              <a:rPr lang="fr-FR" sz="1600" dirty="0">
                <a:cs typeface="Calibri" panose="020F0502020204030204" pitchFamily="34" charset="0"/>
              </a:rPr>
              <a:t>Votre Direction Départementale </a:t>
            </a:r>
            <a:r>
              <a:rPr lang="fr-FR" sz="1600" dirty="0" smtClean="0">
                <a:cs typeface="Calibri" panose="020F0502020204030204" pitchFamily="34" charset="0"/>
              </a:rPr>
              <a:t>vous communiquera un document où vous devrez renseigner </a:t>
            </a:r>
          </a:p>
          <a:p>
            <a:pPr marL="800100" lvl="1" indent="-34290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Courier New" panose="02070309020205020404" pitchFamily="49" charset="0"/>
              <a:buChar char="o"/>
            </a:pPr>
            <a:r>
              <a:rPr lang="fr-FR" sz="1600" dirty="0">
                <a:cs typeface="Calibri" panose="020F0502020204030204" pitchFamily="34" charset="0"/>
              </a:rPr>
              <a:t>votre nom et prénom, votre identifiant </a:t>
            </a:r>
            <a:r>
              <a:rPr lang="fr-FR" sz="1600" dirty="0" smtClean="0">
                <a:cs typeface="Calibri" panose="020F0502020204030204" pitchFamily="34" charset="0"/>
              </a:rPr>
              <a:t>BACUS/</a:t>
            </a:r>
            <a:r>
              <a:rPr lang="fr-FR" sz="1600" b="1" dirty="0" err="1" smtClean="0">
                <a:solidFill>
                  <a:srgbClr val="2C973E"/>
                </a:solidFill>
                <a:cs typeface="Calibri" panose="020F0502020204030204" pitchFamily="34" charset="0"/>
              </a:rPr>
              <a:t>mon</a:t>
            </a:r>
            <a:r>
              <a:rPr lang="fr-FR" sz="1600" b="1" dirty="0" err="1" smtClean="0">
                <a:cs typeface="Calibri" panose="020F0502020204030204" pitchFamily="34" charset="0"/>
              </a:rPr>
              <a:t>compte</a:t>
            </a:r>
            <a:r>
              <a:rPr lang="fr-FR" sz="1600" dirty="0" smtClean="0">
                <a:cs typeface="Calibri" panose="020F0502020204030204" pitchFamily="34" charset="0"/>
              </a:rPr>
              <a:t> préalablement créé</a:t>
            </a:r>
            <a:endParaRPr lang="fr-FR" sz="1600" dirty="0">
              <a:cs typeface="Calibri" panose="020F0502020204030204" pitchFamily="34" charset="0"/>
            </a:endParaRPr>
          </a:p>
          <a:p>
            <a:pPr marL="800100" lvl="1" indent="-34290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Courier New" panose="02070309020205020404" pitchFamily="49" charset="0"/>
              <a:buChar char="o"/>
            </a:pPr>
            <a:r>
              <a:rPr lang="fr-FR" sz="1600" b="1" dirty="0">
                <a:cs typeface="Calibri" panose="020F0502020204030204" pitchFamily="34" charset="0"/>
              </a:rPr>
              <a:t>La portée </a:t>
            </a:r>
            <a:r>
              <a:rPr lang="fr-FR" sz="1600" dirty="0" smtClean="0">
                <a:cs typeface="Calibri" panose="020F0502020204030204" pitchFamily="34" charset="0"/>
              </a:rPr>
              <a:t>sur </a:t>
            </a:r>
            <a:r>
              <a:rPr lang="fr-FR" sz="1600" dirty="0">
                <a:cs typeface="Calibri" panose="020F0502020204030204" pitchFamily="34" charset="0"/>
              </a:rPr>
              <a:t>lequel vous aurez à habiliter vos collègues. Il s’agit du périmètre correspondant au(x) </a:t>
            </a:r>
            <a:r>
              <a:rPr lang="fr-FR" sz="1600" dirty="0" smtClean="0">
                <a:cs typeface="Calibri" panose="020F0502020204030204" pitchFamily="34" charset="0"/>
              </a:rPr>
              <a:t>SIREN/SIRET </a:t>
            </a:r>
            <a:r>
              <a:rPr lang="fr-FR" sz="1600" dirty="0">
                <a:cs typeface="Calibri" panose="020F0502020204030204" pitchFamily="34" charset="0"/>
              </a:rPr>
              <a:t>de votre </a:t>
            </a:r>
            <a:r>
              <a:rPr lang="fr-FR" sz="1600" dirty="0" smtClean="0">
                <a:cs typeface="Calibri" panose="020F0502020204030204" pitchFamily="34" charset="0"/>
              </a:rPr>
              <a:t>entreprise. </a:t>
            </a:r>
            <a:r>
              <a:rPr lang="fr-FR" sz="1600" dirty="0">
                <a:cs typeface="Calibri" panose="020F0502020204030204" pitchFamily="34" charset="0"/>
              </a:rPr>
              <a:t>Si votre entreprise exporte avec plusieurs SIRET, vous devrez tous les indiquer dans le </a:t>
            </a:r>
            <a:r>
              <a:rPr lang="fr-FR" sz="1600" dirty="0" smtClean="0">
                <a:cs typeface="Calibri" panose="020F0502020204030204" pitchFamily="34" charset="0"/>
              </a:rPr>
              <a:t>document.</a:t>
            </a:r>
          </a:p>
          <a:p>
            <a:pPr marL="800100" lvl="1" indent="-34290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Courier New" panose="02070309020205020404" pitchFamily="49" charset="0"/>
              <a:buChar char="o"/>
            </a:pPr>
            <a:r>
              <a:rPr lang="fr-FR" sz="1600" dirty="0" smtClean="0">
                <a:cs typeface="Calibri" panose="020F0502020204030204" pitchFamily="34" charset="0"/>
              </a:rPr>
              <a:t>Le cachet et la signature du responsable légal de votre entreprise</a:t>
            </a:r>
            <a:endParaRPr lang="fr-FR" sz="1600" dirty="0">
              <a:cs typeface="Calibri" panose="020F0502020204030204" pitchFamily="34" charset="0"/>
            </a:endParaRPr>
          </a:p>
          <a:p>
            <a:pPr marL="800100" lvl="1" indent="-34290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Courier New" panose="02070309020205020404" pitchFamily="49" charset="0"/>
              <a:buChar char="o"/>
            </a:pPr>
            <a:r>
              <a:rPr lang="fr-FR" sz="1600" dirty="0">
                <a:cs typeface="Calibri" panose="020F0502020204030204" pitchFamily="34" charset="0"/>
              </a:rPr>
              <a:t>Adressez ce fichier à l’adresse suivante : </a:t>
            </a:r>
            <a:r>
              <a:rPr lang="fr-FR" sz="1600" dirty="0">
                <a:cs typeface="Calibri" panose="020F0502020204030204" pitchFamily="34" charset="0"/>
                <a:hlinkClick r:id="rId6"/>
              </a:rPr>
              <a:t>habilitations.expadon2@franceagrimer.fr</a:t>
            </a:r>
            <a:endParaRPr lang="fr-FR" sz="1600" dirty="0">
              <a:cs typeface="Calibri" panose="020F0502020204030204" pitchFamily="34" charset="0"/>
            </a:endParaRPr>
          </a:p>
          <a:p>
            <a:pPr marL="342900" indent="-34290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+mj-lt"/>
              <a:buAutoNum type="arabicPeriod"/>
            </a:pPr>
            <a:endParaRPr lang="fr-FR" sz="1600" dirty="0" smtClean="0">
              <a:cs typeface="Calibri" panose="020F0502020204030204" pitchFamily="34" charset="0"/>
            </a:endParaRPr>
          </a:p>
          <a:p>
            <a:pPr marL="342900" indent="-34290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+mj-lt"/>
              <a:buAutoNum type="arabicPeriod"/>
            </a:pPr>
            <a:r>
              <a:rPr lang="fr-FR" sz="1600" dirty="0" smtClean="0">
                <a:cs typeface="Calibri" panose="020F0502020204030204" pitchFamily="34" charset="0"/>
              </a:rPr>
              <a:t>Après vérification, l’administrateur national vous informe par courriel de votre habilitation en tant qu’administrateur local.</a:t>
            </a:r>
          </a:p>
          <a:p>
            <a:pPr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</a:pPr>
            <a:endParaRPr lang="fr-FR" sz="1600" b="1" dirty="0" smtClean="0">
              <a:solidFill>
                <a:srgbClr val="F5822A"/>
              </a:solidFill>
              <a:cs typeface="Calibri" panose="020F0502020204030204" pitchFamily="34" charset="0"/>
            </a:endParaRPr>
          </a:p>
          <a:p>
            <a:pPr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</a:pPr>
            <a:r>
              <a:rPr lang="fr-FR" sz="1600" b="1" dirty="0" smtClean="0">
                <a:solidFill>
                  <a:srgbClr val="F5822A"/>
                </a:solidFill>
                <a:cs typeface="Calibri" panose="020F0502020204030204" pitchFamily="34" charset="0"/>
              </a:rPr>
              <a:t>A noter : </a:t>
            </a:r>
          </a:p>
          <a:p>
            <a:pPr marL="285750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600" dirty="0" smtClean="0">
                <a:cs typeface="Calibri" panose="020F0502020204030204" pitchFamily="34" charset="0"/>
              </a:rPr>
              <a:t>Nous vous conseillons de désigner un suppléant qui pourra gérer les droits de vos collaborateurs en votre absence. Vous pourrez créer son profil ultérieurement depuis l’application.</a:t>
            </a:r>
          </a:p>
          <a:p>
            <a:pPr marL="285750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600" dirty="0" smtClean="0">
                <a:cs typeface="Calibri" panose="020F0502020204030204" pitchFamily="34" charset="0"/>
              </a:rPr>
              <a:t>Lors de la création de votre compte, l’administrateur national vous attribut un périmètre donné (correspondant à votre demande). Vous pourrez ensuite créer les comptes administrateur nécessaire pour votre entreprise</a:t>
            </a:r>
            <a:r>
              <a:rPr lang="fr-FR" sz="1600" dirty="0">
                <a:cs typeface="Calibri" panose="020F0502020204030204" pitchFamily="34" charset="0"/>
              </a:rPr>
              <a:t>. Le périmètre de ces nouveaux administrateurs locaux </a:t>
            </a:r>
            <a:r>
              <a:rPr lang="fr-FR" sz="1600" dirty="0" smtClean="0">
                <a:cs typeface="Calibri" panose="020F0502020204030204" pitchFamily="34" charset="0"/>
              </a:rPr>
              <a:t>reprend une partie ou la totalité </a:t>
            </a:r>
            <a:r>
              <a:rPr lang="fr-FR" sz="1600" dirty="0">
                <a:cs typeface="Calibri" panose="020F0502020204030204" pitchFamily="34" charset="0"/>
              </a:rPr>
              <a:t>du périmètre initial.</a:t>
            </a:r>
            <a:endParaRPr lang="fr-FR" sz="1600" dirty="0" smtClean="0">
              <a:cs typeface="Calibri" panose="020F0502020204030204" pitchFamily="34" charset="0"/>
            </a:endParaRPr>
          </a:p>
          <a:p>
            <a:pPr marL="285750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endParaRPr lang="fr-FR" sz="1600" dirty="0">
              <a:cs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25ACC9-AEAA-4695-993E-0FC096B17E22}"/>
              </a:ext>
            </a:extLst>
          </p:cNvPr>
          <p:cNvSpPr txBox="1">
            <a:spLocks/>
          </p:cNvSpPr>
          <p:nvPr/>
        </p:nvSpPr>
        <p:spPr>
          <a:xfrm>
            <a:off x="734939" y="57150"/>
            <a:ext cx="7975385" cy="6453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800" b="1" kern="1200">
                <a:solidFill>
                  <a:srgbClr val="808080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defTabSz="685800">
              <a:defRPr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S’habiliter à </a:t>
            </a:r>
            <a:r>
              <a:rPr lang="fr-F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Expadon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– Gestion des utilisateurs 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3/5) </a:t>
            </a:r>
          </a:p>
          <a:p>
            <a:pPr defTabSz="685800">
              <a:defRPr/>
            </a:pPr>
            <a:r>
              <a:rPr lang="fr-FR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Demander mon habilitation comme administrateur local opérateur</a:t>
            </a:r>
            <a:endParaRPr lang="fr-FR" sz="1200" b="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48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-284558" y="858445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5"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19" name="Object 1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4558" y="858445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D9E7EE5E-04EC-424A-91C7-1AD8001DCDB5}"/>
              </a:ext>
            </a:extLst>
          </p:cNvPr>
          <p:cNvSpPr txBox="1"/>
          <p:nvPr/>
        </p:nvSpPr>
        <p:spPr>
          <a:xfrm>
            <a:off x="491226" y="849198"/>
            <a:ext cx="8120776" cy="1266501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27432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</a:pPr>
            <a:endParaRPr lang="fr-FR" sz="1600" b="1" dirty="0" smtClean="0">
              <a:solidFill>
                <a:srgbClr val="F5822A"/>
              </a:solidFill>
              <a:cs typeface="Calibri" panose="020F0502020204030204" pitchFamily="34" charset="0"/>
            </a:endParaRPr>
          </a:p>
          <a:p>
            <a:pPr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</a:pPr>
            <a:r>
              <a:rPr lang="fr-FR" sz="1600" b="1" dirty="0" smtClean="0">
                <a:solidFill>
                  <a:srgbClr val="F5822A"/>
                </a:solidFill>
                <a:cs typeface="Calibri" panose="020F0502020204030204" pitchFamily="34" charset="0"/>
              </a:rPr>
              <a:t>Mon établissement intervient dans plusieurs départements : </a:t>
            </a:r>
          </a:p>
          <a:p>
            <a:pPr marL="285750" indent="-285750"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600" dirty="0" smtClean="0">
                <a:cs typeface="Calibri" panose="020F0502020204030204" pitchFamily="34" charset="0"/>
              </a:rPr>
              <a:t>Votre habilitation est unique. Elle portera sur tous les établissements de votre entreprise, quel que soit leur localisation.</a:t>
            </a:r>
          </a:p>
          <a:p>
            <a:pPr>
              <a:lnSpc>
                <a:spcPct val="85000"/>
              </a:lnSpc>
              <a:spcAft>
                <a:spcPts val="450"/>
              </a:spcAft>
              <a:buClr>
                <a:srgbClr val="F5822A"/>
              </a:buClr>
              <a:buSzPct val="100000"/>
            </a:pPr>
            <a:endParaRPr lang="fr-FR" sz="1600" dirty="0" smtClean="0">
              <a:cs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25ACC9-AEAA-4695-993E-0FC096B17E22}"/>
              </a:ext>
            </a:extLst>
          </p:cNvPr>
          <p:cNvSpPr txBox="1">
            <a:spLocks/>
          </p:cNvSpPr>
          <p:nvPr/>
        </p:nvSpPr>
        <p:spPr>
          <a:xfrm>
            <a:off x="734939" y="57150"/>
            <a:ext cx="7975385" cy="6453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800" b="1" kern="1200">
                <a:solidFill>
                  <a:srgbClr val="808080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defTabSz="685800">
              <a:defRPr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S’habiliter à </a:t>
            </a:r>
            <a:r>
              <a:rPr lang="fr-F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Expadon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– Gestion des utilisateurs 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4/5) </a:t>
            </a:r>
          </a:p>
          <a:p>
            <a:pPr defTabSz="685800">
              <a:defRPr/>
            </a:pPr>
            <a:r>
              <a:rPr lang="fr-FR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Demander mon habilitation comme administrateur local opérateur – cas particulier</a:t>
            </a:r>
            <a:endParaRPr lang="fr-FR" sz="1200" b="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403119" y="2144801"/>
            <a:ext cx="8639023" cy="903109"/>
            <a:chOff x="403119" y="2144801"/>
            <a:chExt cx="8639023" cy="903109"/>
          </a:xfrm>
        </p:grpSpPr>
        <p:sp>
          <p:nvSpPr>
            <p:cNvPr id="6" name="Freeform 165">
              <a:extLst>
                <a:ext uri="{FF2B5EF4-FFF2-40B4-BE49-F238E27FC236}">
                  <a16:creationId xmlns:a16="http://schemas.microsoft.com/office/drawing/2014/main" id="{0B5CC872-ADCB-4D29-B1C9-9346B7F010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019" y="2369865"/>
              <a:ext cx="364149" cy="291423"/>
            </a:xfrm>
            <a:custGeom>
              <a:avLst/>
              <a:gdLst>
                <a:gd name="T0" fmla="*/ 4 w 178"/>
                <a:gd name="T1" fmla="*/ 144 h 160"/>
                <a:gd name="T2" fmla="*/ 2 w 178"/>
                <a:gd name="T3" fmla="*/ 156 h 160"/>
                <a:gd name="T4" fmla="*/ 13 w 178"/>
                <a:gd name="T5" fmla="*/ 160 h 160"/>
                <a:gd name="T6" fmla="*/ 165 w 178"/>
                <a:gd name="T7" fmla="*/ 160 h 160"/>
                <a:gd name="T8" fmla="*/ 176 w 178"/>
                <a:gd name="T9" fmla="*/ 156 h 160"/>
                <a:gd name="T10" fmla="*/ 174 w 178"/>
                <a:gd name="T11" fmla="*/ 144 h 160"/>
                <a:gd name="T12" fmla="*/ 98 w 178"/>
                <a:gd name="T13" fmla="*/ 8 h 160"/>
                <a:gd name="T14" fmla="*/ 89 w 178"/>
                <a:gd name="T15" fmla="*/ 0 h 160"/>
                <a:gd name="T16" fmla="*/ 80 w 178"/>
                <a:gd name="T17" fmla="*/ 8 h 160"/>
                <a:gd name="T18" fmla="*/ 4 w 178"/>
                <a:gd name="T19" fmla="*/ 144 h 160"/>
                <a:gd name="T20" fmla="*/ 96 w 178"/>
                <a:gd name="T21" fmla="*/ 147 h 160"/>
                <a:gd name="T22" fmla="*/ 89 w 178"/>
                <a:gd name="T23" fmla="*/ 150 h 160"/>
                <a:gd name="T24" fmla="*/ 82 w 178"/>
                <a:gd name="T25" fmla="*/ 147 h 160"/>
                <a:gd name="T26" fmla="*/ 78 w 178"/>
                <a:gd name="T27" fmla="*/ 139 h 160"/>
                <a:gd name="T28" fmla="*/ 81 w 178"/>
                <a:gd name="T29" fmla="*/ 132 h 160"/>
                <a:gd name="T30" fmla="*/ 89 w 178"/>
                <a:gd name="T31" fmla="*/ 129 h 160"/>
                <a:gd name="T32" fmla="*/ 96 w 178"/>
                <a:gd name="T33" fmla="*/ 132 h 160"/>
                <a:gd name="T34" fmla="*/ 100 w 178"/>
                <a:gd name="T35" fmla="*/ 139 h 160"/>
                <a:gd name="T36" fmla="*/ 96 w 178"/>
                <a:gd name="T37" fmla="*/ 147 h 160"/>
                <a:gd name="T38" fmla="*/ 89 w 178"/>
                <a:gd name="T39" fmla="*/ 43 h 160"/>
                <a:gd name="T40" fmla="*/ 98 w 178"/>
                <a:gd name="T41" fmla="*/ 48 h 160"/>
                <a:gd name="T42" fmla="*/ 100 w 178"/>
                <a:gd name="T43" fmla="*/ 60 h 160"/>
                <a:gd name="T44" fmla="*/ 99 w 178"/>
                <a:gd name="T45" fmla="*/ 69 h 160"/>
                <a:gd name="T46" fmla="*/ 96 w 178"/>
                <a:gd name="T47" fmla="*/ 104 h 160"/>
                <a:gd name="T48" fmla="*/ 94 w 178"/>
                <a:gd name="T49" fmla="*/ 113 h 160"/>
                <a:gd name="T50" fmla="*/ 89 w 178"/>
                <a:gd name="T51" fmla="*/ 116 h 160"/>
                <a:gd name="T52" fmla="*/ 83 w 178"/>
                <a:gd name="T53" fmla="*/ 113 h 160"/>
                <a:gd name="T54" fmla="*/ 81 w 178"/>
                <a:gd name="T55" fmla="*/ 104 h 160"/>
                <a:gd name="T56" fmla="*/ 79 w 178"/>
                <a:gd name="T57" fmla="*/ 70 h 160"/>
                <a:gd name="T58" fmla="*/ 78 w 178"/>
                <a:gd name="T59" fmla="*/ 56 h 160"/>
                <a:gd name="T60" fmla="*/ 81 w 178"/>
                <a:gd name="T61" fmla="*/ 47 h 160"/>
                <a:gd name="T62" fmla="*/ 89 w 178"/>
                <a:gd name="T63" fmla="*/ 4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8" h="160">
                  <a:moveTo>
                    <a:pt x="4" y="144"/>
                  </a:moveTo>
                  <a:cubicBezTo>
                    <a:pt x="1" y="149"/>
                    <a:pt x="0" y="153"/>
                    <a:pt x="2" y="156"/>
                  </a:cubicBezTo>
                  <a:cubicBezTo>
                    <a:pt x="3" y="158"/>
                    <a:pt x="7" y="160"/>
                    <a:pt x="13" y="160"/>
                  </a:cubicBezTo>
                  <a:cubicBezTo>
                    <a:pt x="165" y="160"/>
                    <a:pt x="165" y="160"/>
                    <a:pt x="165" y="160"/>
                  </a:cubicBezTo>
                  <a:cubicBezTo>
                    <a:pt x="170" y="160"/>
                    <a:pt x="174" y="158"/>
                    <a:pt x="176" y="156"/>
                  </a:cubicBezTo>
                  <a:cubicBezTo>
                    <a:pt x="178" y="153"/>
                    <a:pt x="177" y="149"/>
                    <a:pt x="174" y="144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5" y="3"/>
                    <a:pt x="92" y="0"/>
                    <a:pt x="89" y="0"/>
                  </a:cubicBezTo>
                  <a:cubicBezTo>
                    <a:pt x="86" y="0"/>
                    <a:pt x="83" y="3"/>
                    <a:pt x="80" y="8"/>
                  </a:cubicBezTo>
                  <a:lnTo>
                    <a:pt x="4" y="144"/>
                  </a:lnTo>
                  <a:close/>
                  <a:moveTo>
                    <a:pt x="96" y="147"/>
                  </a:moveTo>
                  <a:cubicBezTo>
                    <a:pt x="94" y="149"/>
                    <a:pt x="92" y="150"/>
                    <a:pt x="89" y="150"/>
                  </a:cubicBezTo>
                  <a:cubicBezTo>
                    <a:pt x="86" y="150"/>
                    <a:pt x="84" y="149"/>
                    <a:pt x="82" y="147"/>
                  </a:cubicBezTo>
                  <a:cubicBezTo>
                    <a:pt x="79" y="145"/>
                    <a:pt x="78" y="143"/>
                    <a:pt x="78" y="139"/>
                  </a:cubicBezTo>
                  <a:cubicBezTo>
                    <a:pt x="78" y="136"/>
                    <a:pt x="79" y="134"/>
                    <a:pt x="81" y="132"/>
                  </a:cubicBezTo>
                  <a:cubicBezTo>
                    <a:pt x="83" y="130"/>
                    <a:pt x="86" y="129"/>
                    <a:pt x="89" y="129"/>
                  </a:cubicBezTo>
                  <a:cubicBezTo>
                    <a:pt x="92" y="129"/>
                    <a:pt x="94" y="130"/>
                    <a:pt x="96" y="132"/>
                  </a:cubicBezTo>
                  <a:cubicBezTo>
                    <a:pt x="99" y="134"/>
                    <a:pt x="100" y="136"/>
                    <a:pt x="100" y="139"/>
                  </a:cubicBezTo>
                  <a:cubicBezTo>
                    <a:pt x="100" y="143"/>
                    <a:pt x="99" y="145"/>
                    <a:pt x="96" y="147"/>
                  </a:cubicBezTo>
                  <a:close/>
                  <a:moveTo>
                    <a:pt x="89" y="43"/>
                  </a:moveTo>
                  <a:cubicBezTo>
                    <a:pt x="93" y="43"/>
                    <a:pt x="96" y="45"/>
                    <a:pt x="98" y="48"/>
                  </a:cubicBezTo>
                  <a:cubicBezTo>
                    <a:pt x="99" y="50"/>
                    <a:pt x="100" y="54"/>
                    <a:pt x="100" y="60"/>
                  </a:cubicBezTo>
                  <a:cubicBezTo>
                    <a:pt x="100" y="63"/>
                    <a:pt x="99" y="66"/>
                    <a:pt x="99" y="69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8"/>
                    <a:pt x="95" y="111"/>
                    <a:pt x="94" y="113"/>
                  </a:cubicBezTo>
                  <a:cubicBezTo>
                    <a:pt x="93" y="115"/>
                    <a:pt x="91" y="116"/>
                    <a:pt x="89" y="116"/>
                  </a:cubicBezTo>
                  <a:cubicBezTo>
                    <a:pt x="86" y="116"/>
                    <a:pt x="84" y="115"/>
                    <a:pt x="83" y="113"/>
                  </a:cubicBezTo>
                  <a:cubicBezTo>
                    <a:pt x="82" y="111"/>
                    <a:pt x="82" y="108"/>
                    <a:pt x="81" y="104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63"/>
                    <a:pt x="78" y="59"/>
                    <a:pt x="78" y="56"/>
                  </a:cubicBezTo>
                  <a:cubicBezTo>
                    <a:pt x="78" y="52"/>
                    <a:pt x="79" y="49"/>
                    <a:pt x="81" y="47"/>
                  </a:cubicBezTo>
                  <a:cubicBezTo>
                    <a:pt x="83" y="44"/>
                    <a:pt x="86" y="43"/>
                    <a:pt x="89" y="43"/>
                  </a:cubicBezTo>
                  <a:close/>
                </a:path>
              </a:pathLst>
            </a:custGeom>
            <a:solidFill>
              <a:srgbClr val="F582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109">
              <a:extLst>
                <a:ext uri="{FF2B5EF4-FFF2-40B4-BE49-F238E27FC236}">
                  <a16:creationId xmlns:a16="http://schemas.microsoft.com/office/drawing/2014/main" id="{9D6A2BEA-3955-4D0B-975C-359D9E0C1C19}"/>
                </a:ext>
              </a:extLst>
            </p:cNvPr>
            <p:cNvSpPr/>
            <p:nvPr/>
          </p:nvSpPr>
          <p:spPr>
            <a:xfrm>
              <a:off x="1152672" y="2244088"/>
              <a:ext cx="7818864" cy="6463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/>
              <a:r>
                <a:rPr lang="fr-FR" sz="1400" b="0" i="0" spc="0" baseline="0" dirty="0" smtClean="0">
                  <a:cs typeface="Calibri" panose="020F0502020204030204" pitchFamily="34" charset="0"/>
                </a:rPr>
                <a:t>Attention, le déploiement</a:t>
              </a:r>
              <a:r>
                <a:rPr lang="fr-FR" sz="1400" b="0" i="0" spc="0" dirty="0" smtClean="0">
                  <a:cs typeface="Calibri" panose="020F0502020204030204" pitchFamily="34" charset="0"/>
                </a:rPr>
                <a:t> d’</a:t>
              </a:r>
              <a:r>
                <a:rPr lang="fr-FR" sz="1400" b="0" i="0" spc="0" dirty="0" err="1" smtClean="0">
                  <a:cs typeface="Calibri" panose="020F0502020204030204" pitchFamily="34" charset="0"/>
                </a:rPr>
                <a:t>Expadon</a:t>
              </a:r>
              <a:r>
                <a:rPr lang="fr-FR" sz="1400" b="0" i="0" spc="0" dirty="0" smtClean="0">
                  <a:cs typeface="Calibri" panose="020F0502020204030204" pitchFamily="34" charset="0"/>
                </a:rPr>
                <a:t> 2 certificat s’étale entre février et juin 2021. </a:t>
              </a:r>
              <a:r>
                <a:rPr lang="fr-FR" sz="1400" dirty="0" smtClean="0">
                  <a:cs typeface="Calibri" panose="020F0502020204030204" pitchFamily="34" charset="0"/>
                </a:rPr>
                <a:t>Si vous soumettez des demandes de certificats sanitaires dans plusieurs départements, vérifiez au préalable que la direction départementale est bien en capacité de traiter votre demande et a basculé sur </a:t>
              </a:r>
              <a:r>
                <a:rPr lang="fr-FR" sz="1400" dirty="0" err="1" smtClean="0">
                  <a:cs typeface="Calibri" panose="020F0502020204030204" pitchFamily="34" charset="0"/>
                </a:rPr>
                <a:t>Expadon</a:t>
              </a:r>
              <a:r>
                <a:rPr lang="fr-FR" sz="1400" dirty="0" smtClean="0">
                  <a:cs typeface="Calibri" panose="020F0502020204030204" pitchFamily="34" charset="0"/>
                </a:rPr>
                <a:t> 2</a:t>
              </a:r>
              <a:endParaRPr lang="fr-FR" sz="1400" b="0" i="0" spc="0" baseline="0" dirty="0">
                <a:cs typeface="Calibri" panose="020F0502020204030204" pitchFamily="34" charset="0"/>
              </a:endParaRPr>
            </a:p>
          </p:txBody>
        </p:sp>
        <p:sp>
          <p:nvSpPr>
            <p:cNvPr id="9" name="Rectangle : coins arrondis 3">
              <a:extLst>
                <a:ext uri="{FF2B5EF4-FFF2-40B4-BE49-F238E27FC236}">
                  <a16:creationId xmlns:a16="http://schemas.microsoft.com/office/drawing/2014/main" id="{3F2440DD-D052-4113-A03A-1C3DD2041EF0}"/>
                </a:ext>
              </a:extLst>
            </p:cNvPr>
            <p:cNvSpPr/>
            <p:nvPr/>
          </p:nvSpPr>
          <p:spPr>
            <a:xfrm>
              <a:off x="403119" y="2144801"/>
              <a:ext cx="8639023" cy="903109"/>
            </a:xfrm>
            <a:prstGeom prst="roundRect">
              <a:avLst/>
            </a:prstGeom>
            <a:noFill/>
            <a:ln w="12700" cmpd="dbl">
              <a:solidFill>
                <a:srgbClr val="F58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811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91">
            <a:extLst>
              <a:ext uri="{FF2B5EF4-FFF2-40B4-BE49-F238E27FC236}">
                <a16:creationId xmlns:a16="http://schemas.microsoft.com/office/drawing/2014/main" id="{9C2D9C1A-1228-41BA-8432-1571E272CFFA}"/>
              </a:ext>
            </a:extLst>
          </p:cNvPr>
          <p:cNvSpPr>
            <a:spLocks/>
          </p:cNvSpPr>
          <p:nvPr/>
        </p:nvSpPr>
        <p:spPr bwMode="auto">
          <a:xfrm>
            <a:off x="7757515" y="3446463"/>
            <a:ext cx="426358" cy="519117"/>
          </a:xfrm>
          <a:custGeom>
            <a:avLst/>
            <a:gdLst>
              <a:gd name="T0" fmla="*/ 116 w 194"/>
              <a:gd name="T1" fmla="*/ 17 h 206"/>
              <a:gd name="T2" fmla="*/ 102 w 194"/>
              <a:gd name="T3" fmla="*/ 10 h 206"/>
              <a:gd name="T4" fmla="*/ 93 w 194"/>
              <a:gd name="T5" fmla="*/ 5 h 206"/>
              <a:gd name="T6" fmla="*/ 90 w 194"/>
              <a:gd name="T7" fmla="*/ 0 h 206"/>
              <a:gd name="T8" fmla="*/ 84 w 194"/>
              <a:gd name="T9" fmla="*/ 0 h 206"/>
              <a:gd name="T10" fmla="*/ 59 w 194"/>
              <a:gd name="T11" fmla="*/ 8 h 206"/>
              <a:gd name="T12" fmla="*/ 52 w 194"/>
              <a:gd name="T13" fmla="*/ 29 h 206"/>
              <a:gd name="T14" fmla="*/ 32 w 194"/>
              <a:gd name="T15" fmla="*/ 51 h 206"/>
              <a:gd name="T16" fmla="*/ 34 w 194"/>
              <a:gd name="T17" fmla="*/ 67 h 206"/>
              <a:gd name="T18" fmla="*/ 29 w 194"/>
              <a:gd name="T19" fmla="*/ 88 h 206"/>
              <a:gd name="T20" fmla="*/ 8 w 194"/>
              <a:gd name="T21" fmla="*/ 94 h 206"/>
              <a:gd name="T22" fmla="*/ 0 w 194"/>
              <a:gd name="T23" fmla="*/ 130 h 206"/>
              <a:gd name="T24" fmla="*/ 0 w 194"/>
              <a:gd name="T25" fmla="*/ 137 h 206"/>
              <a:gd name="T26" fmla="*/ 0 w 194"/>
              <a:gd name="T27" fmla="*/ 147 h 206"/>
              <a:gd name="T28" fmla="*/ 12 w 194"/>
              <a:gd name="T29" fmla="*/ 163 h 206"/>
              <a:gd name="T30" fmla="*/ 24 w 194"/>
              <a:gd name="T31" fmla="*/ 188 h 206"/>
              <a:gd name="T32" fmla="*/ 17 w 194"/>
              <a:gd name="T33" fmla="*/ 204 h 206"/>
              <a:gd name="T34" fmla="*/ 21 w 194"/>
              <a:gd name="T35" fmla="*/ 206 h 206"/>
              <a:gd name="T36" fmla="*/ 65 w 194"/>
              <a:gd name="T37" fmla="*/ 198 h 206"/>
              <a:gd name="T38" fmla="*/ 75 w 194"/>
              <a:gd name="T39" fmla="*/ 193 h 206"/>
              <a:gd name="T40" fmla="*/ 87 w 194"/>
              <a:gd name="T41" fmla="*/ 181 h 206"/>
              <a:gd name="T42" fmla="*/ 97 w 194"/>
              <a:gd name="T43" fmla="*/ 193 h 206"/>
              <a:gd name="T44" fmla="*/ 108 w 194"/>
              <a:gd name="T45" fmla="*/ 193 h 206"/>
              <a:gd name="T46" fmla="*/ 118 w 194"/>
              <a:gd name="T47" fmla="*/ 186 h 206"/>
              <a:gd name="T48" fmla="*/ 131 w 194"/>
              <a:gd name="T49" fmla="*/ 193 h 206"/>
              <a:gd name="T50" fmla="*/ 140 w 194"/>
              <a:gd name="T51" fmla="*/ 192 h 206"/>
              <a:gd name="T52" fmla="*/ 140 w 194"/>
              <a:gd name="T53" fmla="*/ 192 h 206"/>
              <a:gd name="T54" fmla="*/ 140 w 194"/>
              <a:gd name="T55" fmla="*/ 187 h 206"/>
              <a:gd name="T56" fmla="*/ 168 w 194"/>
              <a:gd name="T57" fmla="*/ 157 h 206"/>
              <a:gd name="T58" fmla="*/ 180 w 194"/>
              <a:gd name="T59" fmla="*/ 147 h 206"/>
              <a:gd name="T60" fmla="*/ 174 w 194"/>
              <a:gd name="T61" fmla="*/ 142 h 206"/>
              <a:gd name="T62" fmla="*/ 171 w 194"/>
              <a:gd name="T63" fmla="*/ 107 h 206"/>
              <a:gd name="T64" fmla="*/ 178 w 194"/>
              <a:gd name="T65" fmla="*/ 82 h 206"/>
              <a:gd name="T66" fmla="*/ 178 w 194"/>
              <a:gd name="T67" fmla="*/ 60 h 206"/>
              <a:gd name="T68" fmla="*/ 194 w 194"/>
              <a:gd name="T69" fmla="*/ 43 h 206"/>
              <a:gd name="T70" fmla="*/ 192 w 194"/>
              <a:gd name="T71" fmla="*/ 35 h 206"/>
              <a:gd name="T72" fmla="*/ 187 w 194"/>
              <a:gd name="T73" fmla="*/ 36 h 206"/>
              <a:gd name="T74" fmla="*/ 173 w 194"/>
              <a:gd name="T75" fmla="*/ 19 h 206"/>
              <a:gd name="T76" fmla="*/ 170 w 194"/>
              <a:gd name="T77" fmla="*/ 18 h 206"/>
              <a:gd name="T78" fmla="*/ 138 w 194"/>
              <a:gd name="T79" fmla="*/ 23 h 206"/>
              <a:gd name="T80" fmla="*/ 124 w 194"/>
              <a:gd name="T81" fmla="*/ 14 h 206"/>
              <a:gd name="T82" fmla="*/ 117 w 194"/>
              <a:gd name="T83" fmla="*/ 12 h 206"/>
              <a:gd name="T84" fmla="*/ 116 w 194"/>
              <a:gd name="T85" fmla="*/ 17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4" h="206">
                <a:moveTo>
                  <a:pt x="116" y="17"/>
                </a:moveTo>
                <a:lnTo>
                  <a:pt x="102" y="10"/>
                </a:lnTo>
                <a:lnTo>
                  <a:pt x="93" y="5"/>
                </a:lnTo>
                <a:lnTo>
                  <a:pt x="90" y="0"/>
                </a:lnTo>
                <a:lnTo>
                  <a:pt x="84" y="0"/>
                </a:lnTo>
                <a:lnTo>
                  <a:pt x="59" y="8"/>
                </a:lnTo>
                <a:lnTo>
                  <a:pt x="52" y="29"/>
                </a:lnTo>
                <a:lnTo>
                  <a:pt x="32" y="51"/>
                </a:lnTo>
                <a:lnTo>
                  <a:pt x="34" y="67"/>
                </a:lnTo>
                <a:lnTo>
                  <a:pt x="29" y="88"/>
                </a:lnTo>
                <a:lnTo>
                  <a:pt x="8" y="94"/>
                </a:lnTo>
                <a:lnTo>
                  <a:pt x="0" y="130"/>
                </a:lnTo>
                <a:lnTo>
                  <a:pt x="0" y="137"/>
                </a:lnTo>
                <a:lnTo>
                  <a:pt x="0" y="147"/>
                </a:lnTo>
                <a:lnTo>
                  <a:pt x="12" y="163"/>
                </a:lnTo>
                <a:lnTo>
                  <a:pt x="24" y="188"/>
                </a:lnTo>
                <a:lnTo>
                  <a:pt x="17" y="204"/>
                </a:lnTo>
                <a:lnTo>
                  <a:pt x="21" y="206"/>
                </a:lnTo>
                <a:lnTo>
                  <a:pt x="65" y="198"/>
                </a:lnTo>
                <a:lnTo>
                  <a:pt x="75" y="193"/>
                </a:lnTo>
                <a:lnTo>
                  <a:pt x="87" y="181"/>
                </a:lnTo>
                <a:lnTo>
                  <a:pt x="97" y="193"/>
                </a:lnTo>
                <a:lnTo>
                  <a:pt x="108" y="193"/>
                </a:lnTo>
                <a:lnTo>
                  <a:pt x="118" y="186"/>
                </a:lnTo>
                <a:lnTo>
                  <a:pt x="131" y="193"/>
                </a:lnTo>
                <a:lnTo>
                  <a:pt x="140" y="192"/>
                </a:lnTo>
                <a:lnTo>
                  <a:pt x="140" y="192"/>
                </a:lnTo>
                <a:lnTo>
                  <a:pt x="140" y="187"/>
                </a:lnTo>
                <a:lnTo>
                  <a:pt x="168" y="157"/>
                </a:lnTo>
                <a:lnTo>
                  <a:pt x="180" y="147"/>
                </a:lnTo>
                <a:lnTo>
                  <a:pt x="174" y="142"/>
                </a:lnTo>
                <a:lnTo>
                  <a:pt x="171" y="107"/>
                </a:lnTo>
                <a:lnTo>
                  <a:pt x="178" y="82"/>
                </a:lnTo>
                <a:lnTo>
                  <a:pt x="178" y="60"/>
                </a:lnTo>
                <a:lnTo>
                  <a:pt x="194" y="43"/>
                </a:lnTo>
                <a:lnTo>
                  <a:pt x="192" y="35"/>
                </a:lnTo>
                <a:lnTo>
                  <a:pt x="187" y="36"/>
                </a:lnTo>
                <a:lnTo>
                  <a:pt x="173" y="19"/>
                </a:lnTo>
                <a:lnTo>
                  <a:pt x="170" y="18"/>
                </a:lnTo>
                <a:lnTo>
                  <a:pt x="138" y="23"/>
                </a:lnTo>
                <a:lnTo>
                  <a:pt x="124" y="14"/>
                </a:lnTo>
                <a:lnTo>
                  <a:pt x="117" y="12"/>
                </a:lnTo>
                <a:lnTo>
                  <a:pt x="116" y="17"/>
                </a:lnTo>
                <a:close/>
              </a:path>
            </a:pathLst>
          </a:custGeom>
          <a:solidFill>
            <a:srgbClr val="FFD44B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i92">
            <a:extLst>
              <a:ext uri="{FF2B5EF4-FFF2-40B4-BE49-F238E27FC236}">
                <a16:creationId xmlns:a16="http://schemas.microsoft.com/office/drawing/2014/main" id="{DFE22F10-DBC2-412C-A01B-A7615D152D1E}"/>
              </a:ext>
            </a:extLst>
          </p:cNvPr>
          <p:cNvSpPr>
            <a:spLocks/>
          </p:cNvSpPr>
          <p:nvPr/>
        </p:nvSpPr>
        <p:spPr bwMode="auto">
          <a:xfrm>
            <a:off x="7904670" y="3257444"/>
            <a:ext cx="126940" cy="239181"/>
          </a:xfrm>
          <a:custGeom>
            <a:avLst/>
            <a:gdLst>
              <a:gd name="T0" fmla="*/ 38 w 53"/>
              <a:gd name="T1" fmla="*/ 19 h 92"/>
              <a:gd name="T2" fmla="*/ 49 w 53"/>
              <a:gd name="T3" fmla="*/ 15 h 92"/>
              <a:gd name="T4" fmla="*/ 52 w 53"/>
              <a:gd name="T5" fmla="*/ 12 h 92"/>
              <a:gd name="T6" fmla="*/ 52 w 53"/>
              <a:gd name="T7" fmla="*/ 5 h 92"/>
              <a:gd name="T8" fmla="*/ 49 w 53"/>
              <a:gd name="T9" fmla="*/ 0 h 92"/>
              <a:gd name="T10" fmla="*/ 41 w 53"/>
              <a:gd name="T11" fmla="*/ 0 h 92"/>
              <a:gd name="T12" fmla="*/ 30 w 53"/>
              <a:gd name="T13" fmla="*/ 5 h 92"/>
              <a:gd name="T14" fmla="*/ 23 w 53"/>
              <a:gd name="T15" fmla="*/ 12 h 92"/>
              <a:gd name="T16" fmla="*/ 10 w 53"/>
              <a:gd name="T17" fmla="*/ 19 h 92"/>
              <a:gd name="T18" fmla="*/ 3 w 53"/>
              <a:gd name="T19" fmla="*/ 28 h 92"/>
              <a:gd name="T20" fmla="*/ 0 w 53"/>
              <a:gd name="T21" fmla="*/ 31 h 92"/>
              <a:gd name="T22" fmla="*/ 0 w 53"/>
              <a:gd name="T23" fmla="*/ 48 h 92"/>
              <a:gd name="T24" fmla="*/ 4 w 53"/>
              <a:gd name="T25" fmla="*/ 58 h 92"/>
              <a:gd name="T26" fmla="*/ 23 w 53"/>
              <a:gd name="T27" fmla="*/ 75 h 92"/>
              <a:gd name="T28" fmla="*/ 26 w 53"/>
              <a:gd name="T29" fmla="*/ 80 h 92"/>
              <a:gd name="T30" fmla="*/ 35 w 53"/>
              <a:gd name="T31" fmla="*/ 85 h 92"/>
              <a:gd name="T32" fmla="*/ 49 w 53"/>
              <a:gd name="T33" fmla="*/ 92 h 92"/>
              <a:gd name="T34" fmla="*/ 50 w 53"/>
              <a:gd name="T35" fmla="*/ 87 h 92"/>
              <a:gd name="T36" fmla="*/ 49 w 53"/>
              <a:gd name="T37" fmla="*/ 81 h 92"/>
              <a:gd name="T38" fmla="*/ 50 w 53"/>
              <a:gd name="T39" fmla="*/ 72 h 92"/>
              <a:gd name="T40" fmla="*/ 51 w 53"/>
              <a:gd name="T41" fmla="*/ 64 h 92"/>
              <a:gd name="T42" fmla="*/ 53 w 53"/>
              <a:gd name="T43" fmla="*/ 58 h 92"/>
              <a:gd name="T44" fmla="*/ 30 w 53"/>
              <a:gd name="T45" fmla="*/ 50 h 92"/>
              <a:gd name="T46" fmla="*/ 25 w 53"/>
              <a:gd name="T47" fmla="*/ 51 h 92"/>
              <a:gd name="T48" fmla="*/ 28 w 53"/>
              <a:gd name="T49" fmla="*/ 30 h 92"/>
              <a:gd name="T50" fmla="*/ 34 w 53"/>
              <a:gd name="T51" fmla="*/ 24 h 92"/>
              <a:gd name="T52" fmla="*/ 38 w 53"/>
              <a:gd name="T53" fmla="*/ 19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3" h="92">
                <a:moveTo>
                  <a:pt x="38" y="19"/>
                </a:moveTo>
                <a:lnTo>
                  <a:pt x="49" y="15"/>
                </a:lnTo>
                <a:lnTo>
                  <a:pt x="52" y="12"/>
                </a:lnTo>
                <a:lnTo>
                  <a:pt x="52" y="5"/>
                </a:lnTo>
                <a:lnTo>
                  <a:pt x="49" y="0"/>
                </a:lnTo>
                <a:lnTo>
                  <a:pt x="41" y="0"/>
                </a:lnTo>
                <a:lnTo>
                  <a:pt x="30" y="5"/>
                </a:lnTo>
                <a:lnTo>
                  <a:pt x="23" y="12"/>
                </a:lnTo>
                <a:lnTo>
                  <a:pt x="10" y="19"/>
                </a:lnTo>
                <a:lnTo>
                  <a:pt x="3" y="28"/>
                </a:lnTo>
                <a:lnTo>
                  <a:pt x="0" y="31"/>
                </a:lnTo>
                <a:lnTo>
                  <a:pt x="0" y="48"/>
                </a:lnTo>
                <a:lnTo>
                  <a:pt x="4" y="58"/>
                </a:lnTo>
                <a:lnTo>
                  <a:pt x="23" y="75"/>
                </a:lnTo>
                <a:lnTo>
                  <a:pt x="26" y="80"/>
                </a:lnTo>
                <a:lnTo>
                  <a:pt x="35" y="85"/>
                </a:lnTo>
                <a:lnTo>
                  <a:pt x="49" y="92"/>
                </a:lnTo>
                <a:lnTo>
                  <a:pt x="50" y="87"/>
                </a:lnTo>
                <a:lnTo>
                  <a:pt x="49" y="81"/>
                </a:lnTo>
                <a:lnTo>
                  <a:pt x="50" y="72"/>
                </a:lnTo>
                <a:lnTo>
                  <a:pt x="51" y="64"/>
                </a:lnTo>
                <a:lnTo>
                  <a:pt x="53" y="58"/>
                </a:lnTo>
                <a:lnTo>
                  <a:pt x="30" y="50"/>
                </a:lnTo>
                <a:lnTo>
                  <a:pt x="25" y="51"/>
                </a:lnTo>
                <a:lnTo>
                  <a:pt x="28" y="30"/>
                </a:lnTo>
                <a:lnTo>
                  <a:pt x="34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D44B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i75">
            <a:extLst>
              <a:ext uri="{FF2B5EF4-FFF2-40B4-BE49-F238E27FC236}">
                <a16:creationId xmlns:a16="http://schemas.microsoft.com/office/drawing/2014/main" id="{C9FB99B1-25CE-4D68-BB0D-47C5F87A7F23}"/>
              </a:ext>
            </a:extLst>
          </p:cNvPr>
          <p:cNvSpPr>
            <a:spLocks/>
          </p:cNvSpPr>
          <p:nvPr/>
        </p:nvSpPr>
        <p:spPr bwMode="auto">
          <a:xfrm>
            <a:off x="7965000" y="3312978"/>
            <a:ext cx="167400" cy="99527"/>
          </a:xfrm>
          <a:custGeom>
            <a:avLst/>
            <a:gdLst>
              <a:gd name="T0" fmla="*/ 57 w 70"/>
              <a:gd name="T1" fmla="*/ 12 h 35"/>
              <a:gd name="T2" fmla="*/ 52 w 70"/>
              <a:gd name="T3" fmla="*/ 10 h 35"/>
              <a:gd name="T4" fmla="*/ 46 w 70"/>
              <a:gd name="T5" fmla="*/ 1 h 35"/>
              <a:gd name="T6" fmla="*/ 42 w 70"/>
              <a:gd name="T7" fmla="*/ 0 h 35"/>
              <a:gd name="T8" fmla="*/ 9 w 70"/>
              <a:gd name="T9" fmla="*/ 0 h 35"/>
              <a:gd name="T10" fmla="*/ 3 w 70"/>
              <a:gd name="T11" fmla="*/ 6 h 35"/>
              <a:gd name="T12" fmla="*/ 0 w 70"/>
              <a:gd name="T13" fmla="*/ 27 h 35"/>
              <a:gd name="T14" fmla="*/ 5 w 70"/>
              <a:gd name="T15" fmla="*/ 26 h 35"/>
              <a:gd name="T16" fmla="*/ 28 w 70"/>
              <a:gd name="T17" fmla="*/ 34 h 35"/>
              <a:gd name="T18" fmla="*/ 61 w 70"/>
              <a:gd name="T19" fmla="*/ 35 h 35"/>
              <a:gd name="T20" fmla="*/ 66 w 70"/>
              <a:gd name="T21" fmla="*/ 33 h 35"/>
              <a:gd name="T22" fmla="*/ 68 w 70"/>
              <a:gd name="T23" fmla="*/ 27 h 35"/>
              <a:gd name="T24" fmla="*/ 70 w 70"/>
              <a:gd name="T25" fmla="*/ 17 h 35"/>
              <a:gd name="T26" fmla="*/ 57 w 70"/>
              <a:gd name="T27" fmla="*/ 1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0" h="35">
                <a:moveTo>
                  <a:pt x="57" y="12"/>
                </a:moveTo>
                <a:lnTo>
                  <a:pt x="52" y="10"/>
                </a:lnTo>
                <a:lnTo>
                  <a:pt x="46" y="1"/>
                </a:lnTo>
                <a:lnTo>
                  <a:pt x="42" y="0"/>
                </a:lnTo>
                <a:lnTo>
                  <a:pt x="9" y="0"/>
                </a:lnTo>
                <a:lnTo>
                  <a:pt x="3" y="6"/>
                </a:lnTo>
                <a:lnTo>
                  <a:pt x="0" y="27"/>
                </a:lnTo>
                <a:lnTo>
                  <a:pt x="5" y="26"/>
                </a:lnTo>
                <a:lnTo>
                  <a:pt x="28" y="34"/>
                </a:lnTo>
                <a:lnTo>
                  <a:pt x="61" y="35"/>
                </a:lnTo>
                <a:lnTo>
                  <a:pt x="66" y="33"/>
                </a:lnTo>
                <a:lnTo>
                  <a:pt x="68" y="27"/>
                </a:lnTo>
                <a:lnTo>
                  <a:pt x="70" y="17"/>
                </a:lnTo>
                <a:lnTo>
                  <a:pt x="57" y="12"/>
                </a:lnTo>
                <a:close/>
              </a:path>
            </a:pathLst>
          </a:custGeom>
          <a:solidFill>
            <a:srgbClr val="FFD44B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i77">
            <a:extLst>
              <a:ext uri="{FF2B5EF4-FFF2-40B4-BE49-F238E27FC236}">
                <a16:creationId xmlns:a16="http://schemas.microsoft.com/office/drawing/2014/main" id="{2BFCB239-312C-43C4-ACC9-8DFFDEAEE4B1}"/>
              </a:ext>
            </a:extLst>
          </p:cNvPr>
          <p:cNvSpPr>
            <a:spLocks/>
          </p:cNvSpPr>
          <p:nvPr/>
        </p:nvSpPr>
        <p:spPr bwMode="auto">
          <a:xfrm>
            <a:off x="8070346" y="3102228"/>
            <a:ext cx="745029" cy="1020591"/>
          </a:xfrm>
          <a:custGeom>
            <a:avLst/>
            <a:gdLst>
              <a:gd name="T0" fmla="*/ 292 w 339"/>
              <a:gd name="T1" fmla="*/ 96 h 405"/>
              <a:gd name="T2" fmla="*/ 272 w 339"/>
              <a:gd name="T3" fmla="*/ 76 h 405"/>
              <a:gd name="T4" fmla="*/ 228 w 339"/>
              <a:gd name="T5" fmla="*/ 20 h 405"/>
              <a:gd name="T6" fmla="*/ 200 w 339"/>
              <a:gd name="T7" fmla="*/ 0 h 405"/>
              <a:gd name="T8" fmla="*/ 177 w 339"/>
              <a:gd name="T9" fmla="*/ 7 h 405"/>
              <a:gd name="T10" fmla="*/ 135 w 339"/>
              <a:gd name="T11" fmla="*/ 12 h 405"/>
              <a:gd name="T12" fmla="*/ 85 w 339"/>
              <a:gd name="T13" fmla="*/ 12 h 405"/>
              <a:gd name="T14" fmla="*/ 54 w 339"/>
              <a:gd name="T15" fmla="*/ 8 h 405"/>
              <a:gd name="T16" fmla="*/ 49 w 339"/>
              <a:gd name="T17" fmla="*/ 31 h 405"/>
              <a:gd name="T18" fmla="*/ 48 w 339"/>
              <a:gd name="T19" fmla="*/ 40 h 405"/>
              <a:gd name="T20" fmla="*/ 57 w 339"/>
              <a:gd name="T21" fmla="*/ 70 h 405"/>
              <a:gd name="T22" fmla="*/ 58 w 339"/>
              <a:gd name="T23" fmla="*/ 123 h 405"/>
              <a:gd name="T24" fmla="*/ 58 w 339"/>
              <a:gd name="T25" fmla="*/ 154 h 405"/>
              <a:gd name="T26" fmla="*/ 52 w 339"/>
              <a:gd name="T27" fmla="*/ 170 h 405"/>
              <a:gd name="T28" fmla="*/ 38 w 339"/>
              <a:gd name="T29" fmla="*/ 195 h 405"/>
              <a:gd name="T30" fmla="*/ 31 w 339"/>
              <a:gd name="T31" fmla="*/ 242 h 405"/>
              <a:gd name="T32" fmla="*/ 40 w 339"/>
              <a:gd name="T33" fmla="*/ 282 h 405"/>
              <a:gd name="T34" fmla="*/ 0 w 339"/>
              <a:gd name="T35" fmla="*/ 322 h 405"/>
              <a:gd name="T36" fmla="*/ 3 w 339"/>
              <a:gd name="T37" fmla="*/ 325 h 405"/>
              <a:gd name="T38" fmla="*/ 32 w 339"/>
              <a:gd name="T39" fmla="*/ 363 h 405"/>
              <a:gd name="T40" fmla="*/ 33 w 339"/>
              <a:gd name="T41" fmla="*/ 393 h 405"/>
              <a:gd name="T42" fmla="*/ 19 w 339"/>
              <a:gd name="T43" fmla="*/ 400 h 405"/>
              <a:gd name="T44" fmla="*/ 43 w 339"/>
              <a:gd name="T45" fmla="*/ 403 h 405"/>
              <a:gd name="T46" fmla="*/ 98 w 339"/>
              <a:gd name="T47" fmla="*/ 400 h 405"/>
              <a:gd name="T48" fmla="*/ 123 w 339"/>
              <a:gd name="T49" fmla="*/ 393 h 405"/>
              <a:gd name="T50" fmla="*/ 130 w 339"/>
              <a:gd name="T51" fmla="*/ 401 h 405"/>
              <a:gd name="T52" fmla="*/ 161 w 339"/>
              <a:gd name="T53" fmla="*/ 386 h 405"/>
              <a:gd name="T54" fmla="*/ 182 w 339"/>
              <a:gd name="T55" fmla="*/ 362 h 405"/>
              <a:gd name="T56" fmla="*/ 191 w 339"/>
              <a:gd name="T57" fmla="*/ 307 h 405"/>
              <a:gd name="T58" fmla="*/ 272 w 339"/>
              <a:gd name="T59" fmla="*/ 300 h 405"/>
              <a:gd name="T60" fmla="*/ 298 w 339"/>
              <a:gd name="T61" fmla="*/ 286 h 405"/>
              <a:gd name="T62" fmla="*/ 296 w 339"/>
              <a:gd name="T63" fmla="*/ 263 h 405"/>
              <a:gd name="T64" fmla="*/ 299 w 339"/>
              <a:gd name="T65" fmla="*/ 241 h 405"/>
              <a:gd name="T66" fmla="*/ 325 w 339"/>
              <a:gd name="T67" fmla="*/ 213 h 405"/>
              <a:gd name="T68" fmla="*/ 332 w 339"/>
              <a:gd name="T69" fmla="*/ 194 h 405"/>
              <a:gd name="T70" fmla="*/ 313 w 339"/>
              <a:gd name="T71" fmla="*/ 182 h 405"/>
              <a:gd name="T72" fmla="*/ 312 w 339"/>
              <a:gd name="T73" fmla="*/ 157 h 405"/>
              <a:gd name="T74" fmla="*/ 296 w 339"/>
              <a:gd name="T75" fmla="*/ 137 h 405"/>
              <a:gd name="T76" fmla="*/ 302 w 339"/>
              <a:gd name="T77" fmla="*/ 119 h 405"/>
              <a:gd name="T78" fmla="*/ 319 w 339"/>
              <a:gd name="T79" fmla="*/ 113 h 405"/>
              <a:gd name="T80" fmla="*/ 311 w 339"/>
              <a:gd name="T81" fmla="*/ 106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39" h="405">
                <a:moveTo>
                  <a:pt x="311" y="106"/>
                </a:moveTo>
                <a:lnTo>
                  <a:pt x="292" y="96"/>
                </a:lnTo>
                <a:lnTo>
                  <a:pt x="286" y="78"/>
                </a:lnTo>
                <a:lnTo>
                  <a:pt x="272" y="76"/>
                </a:lnTo>
                <a:lnTo>
                  <a:pt x="227" y="38"/>
                </a:lnTo>
                <a:lnTo>
                  <a:pt x="228" y="20"/>
                </a:lnTo>
                <a:lnTo>
                  <a:pt x="218" y="5"/>
                </a:lnTo>
                <a:lnTo>
                  <a:pt x="200" y="0"/>
                </a:lnTo>
                <a:lnTo>
                  <a:pt x="193" y="3"/>
                </a:lnTo>
                <a:lnTo>
                  <a:pt x="177" y="7"/>
                </a:lnTo>
                <a:lnTo>
                  <a:pt x="173" y="11"/>
                </a:lnTo>
                <a:lnTo>
                  <a:pt x="135" y="12"/>
                </a:lnTo>
                <a:lnTo>
                  <a:pt x="113" y="7"/>
                </a:lnTo>
                <a:lnTo>
                  <a:pt x="85" y="12"/>
                </a:lnTo>
                <a:lnTo>
                  <a:pt x="67" y="2"/>
                </a:lnTo>
                <a:lnTo>
                  <a:pt x="54" y="8"/>
                </a:lnTo>
                <a:lnTo>
                  <a:pt x="50" y="15"/>
                </a:lnTo>
                <a:lnTo>
                  <a:pt x="49" y="31"/>
                </a:lnTo>
                <a:lnTo>
                  <a:pt x="45" y="38"/>
                </a:lnTo>
                <a:lnTo>
                  <a:pt x="48" y="40"/>
                </a:lnTo>
                <a:lnTo>
                  <a:pt x="50" y="55"/>
                </a:lnTo>
                <a:lnTo>
                  <a:pt x="57" y="70"/>
                </a:lnTo>
                <a:lnTo>
                  <a:pt x="57" y="116"/>
                </a:lnTo>
                <a:lnTo>
                  <a:pt x="58" y="123"/>
                </a:lnTo>
                <a:lnTo>
                  <a:pt x="60" y="147"/>
                </a:lnTo>
                <a:lnTo>
                  <a:pt x="58" y="154"/>
                </a:lnTo>
                <a:lnTo>
                  <a:pt x="51" y="164"/>
                </a:lnTo>
                <a:lnTo>
                  <a:pt x="52" y="170"/>
                </a:lnTo>
                <a:lnTo>
                  <a:pt x="54" y="178"/>
                </a:lnTo>
                <a:lnTo>
                  <a:pt x="38" y="195"/>
                </a:lnTo>
                <a:lnTo>
                  <a:pt x="38" y="217"/>
                </a:lnTo>
                <a:lnTo>
                  <a:pt x="31" y="242"/>
                </a:lnTo>
                <a:lnTo>
                  <a:pt x="34" y="277"/>
                </a:lnTo>
                <a:lnTo>
                  <a:pt x="40" y="282"/>
                </a:lnTo>
                <a:lnTo>
                  <a:pt x="28" y="292"/>
                </a:lnTo>
                <a:lnTo>
                  <a:pt x="0" y="322"/>
                </a:lnTo>
                <a:lnTo>
                  <a:pt x="0" y="327"/>
                </a:lnTo>
                <a:lnTo>
                  <a:pt x="3" y="325"/>
                </a:lnTo>
                <a:lnTo>
                  <a:pt x="14" y="352"/>
                </a:lnTo>
                <a:lnTo>
                  <a:pt x="32" y="363"/>
                </a:lnTo>
                <a:lnTo>
                  <a:pt x="36" y="388"/>
                </a:lnTo>
                <a:lnTo>
                  <a:pt x="33" y="393"/>
                </a:lnTo>
                <a:lnTo>
                  <a:pt x="21" y="393"/>
                </a:lnTo>
                <a:lnTo>
                  <a:pt x="19" y="400"/>
                </a:lnTo>
                <a:lnTo>
                  <a:pt x="33" y="405"/>
                </a:lnTo>
                <a:lnTo>
                  <a:pt x="43" y="403"/>
                </a:lnTo>
                <a:lnTo>
                  <a:pt x="88" y="405"/>
                </a:lnTo>
                <a:lnTo>
                  <a:pt x="98" y="400"/>
                </a:lnTo>
                <a:lnTo>
                  <a:pt x="106" y="392"/>
                </a:lnTo>
                <a:lnTo>
                  <a:pt x="123" y="393"/>
                </a:lnTo>
                <a:lnTo>
                  <a:pt x="121" y="400"/>
                </a:lnTo>
                <a:lnTo>
                  <a:pt x="130" y="401"/>
                </a:lnTo>
                <a:lnTo>
                  <a:pt x="161" y="392"/>
                </a:lnTo>
                <a:lnTo>
                  <a:pt x="161" y="386"/>
                </a:lnTo>
                <a:lnTo>
                  <a:pt x="169" y="369"/>
                </a:lnTo>
                <a:lnTo>
                  <a:pt x="182" y="362"/>
                </a:lnTo>
                <a:lnTo>
                  <a:pt x="185" y="325"/>
                </a:lnTo>
                <a:lnTo>
                  <a:pt x="191" y="307"/>
                </a:lnTo>
                <a:lnTo>
                  <a:pt x="242" y="305"/>
                </a:lnTo>
                <a:lnTo>
                  <a:pt x="272" y="300"/>
                </a:lnTo>
                <a:lnTo>
                  <a:pt x="290" y="294"/>
                </a:lnTo>
                <a:lnTo>
                  <a:pt x="298" y="286"/>
                </a:lnTo>
                <a:lnTo>
                  <a:pt x="297" y="282"/>
                </a:lnTo>
                <a:lnTo>
                  <a:pt x="296" y="263"/>
                </a:lnTo>
                <a:lnTo>
                  <a:pt x="304" y="252"/>
                </a:lnTo>
                <a:lnTo>
                  <a:pt x="299" y="241"/>
                </a:lnTo>
                <a:lnTo>
                  <a:pt x="313" y="236"/>
                </a:lnTo>
                <a:lnTo>
                  <a:pt x="325" y="213"/>
                </a:lnTo>
                <a:lnTo>
                  <a:pt x="339" y="202"/>
                </a:lnTo>
                <a:lnTo>
                  <a:pt x="332" y="194"/>
                </a:lnTo>
                <a:lnTo>
                  <a:pt x="318" y="192"/>
                </a:lnTo>
                <a:lnTo>
                  <a:pt x="313" y="182"/>
                </a:lnTo>
                <a:lnTo>
                  <a:pt x="316" y="169"/>
                </a:lnTo>
                <a:lnTo>
                  <a:pt x="312" y="157"/>
                </a:lnTo>
                <a:lnTo>
                  <a:pt x="298" y="146"/>
                </a:lnTo>
                <a:lnTo>
                  <a:pt x="296" y="137"/>
                </a:lnTo>
                <a:lnTo>
                  <a:pt x="305" y="129"/>
                </a:lnTo>
                <a:lnTo>
                  <a:pt x="302" y="119"/>
                </a:lnTo>
                <a:lnTo>
                  <a:pt x="312" y="119"/>
                </a:lnTo>
                <a:lnTo>
                  <a:pt x="319" y="113"/>
                </a:lnTo>
                <a:lnTo>
                  <a:pt x="319" y="105"/>
                </a:lnTo>
                <a:lnTo>
                  <a:pt x="311" y="106"/>
                </a:lnTo>
                <a:close/>
              </a:path>
            </a:pathLst>
          </a:custGeom>
          <a:solidFill>
            <a:srgbClr val="DAAEE8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i93">
            <a:extLst>
              <a:ext uri="{FF2B5EF4-FFF2-40B4-BE49-F238E27FC236}">
                <a16:creationId xmlns:a16="http://schemas.microsoft.com/office/drawing/2014/main" id="{15F1DABF-4960-483D-A56E-AF965B1F0EF3}"/>
              </a:ext>
            </a:extLst>
          </p:cNvPr>
          <p:cNvSpPr>
            <a:spLocks/>
          </p:cNvSpPr>
          <p:nvPr/>
        </p:nvSpPr>
        <p:spPr bwMode="auto">
          <a:xfrm>
            <a:off x="7981870" y="3204844"/>
            <a:ext cx="213179" cy="209701"/>
          </a:xfrm>
          <a:custGeom>
            <a:avLst/>
            <a:gdLst>
              <a:gd name="T0" fmla="*/ 96 w 97"/>
              <a:gd name="T1" fmla="*/ 78 h 85"/>
              <a:gd name="T2" fmla="*/ 96 w 97"/>
              <a:gd name="T3" fmla="*/ 32 h 85"/>
              <a:gd name="T4" fmla="*/ 89 w 97"/>
              <a:gd name="T5" fmla="*/ 17 h 85"/>
              <a:gd name="T6" fmla="*/ 87 w 97"/>
              <a:gd name="T7" fmla="*/ 2 h 85"/>
              <a:gd name="T8" fmla="*/ 84 w 97"/>
              <a:gd name="T9" fmla="*/ 0 h 85"/>
              <a:gd name="T10" fmla="*/ 76 w 97"/>
              <a:gd name="T11" fmla="*/ 5 h 85"/>
              <a:gd name="T12" fmla="*/ 61 w 97"/>
              <a:gd name="T13" fmla="*/ 20 h 85"/>
              <a:gd name="T14" fmla="*/ 51 w 97"/>
              <a:gd name="T15" fmla="*/ 23 h 85"/>
              <a:gd name="T16" fmla="*/ 23 w 97"/>
              <a:gd name="T17" fmla="*/ 16 h 85"/>
              <a:gd name="T18" fmla="*/ 15 w 97"/>
              <a:gd name="T19" fmla="*/ 22 h 85"/>
              <a:gd name="T20" fmla="*/ 18 w 97"/>
              <a:gd name="T21" fmla="*/ 27 h 85"/>
              <a:gd name="T22" fmla="*/ 18 w 97"/>
              <a:gd name="T23" fmla="*/ 34 h 85"/>
              <a:gd name="T24" fmla="*/ 15 w 97"/>
              <a:gd name="T25" fmla="*/ 37 h 85"/>
              <a:gd name="T26" fmla="*/ 4 w 97"/>
              <a:gd name="T27" fmla="*/ 41 h 85"/>
              <a:gd name="T28" fmla="*/ 0 w 97"/>
              <a:gd name="T29" fmla="*/ 46 h 85"/>
              <a:gd name="T30" fmla="*/ 33 w 97"/>
              <a:gd name="T31" fmla="*/ 46 h 85"/>
              <a:gd name="T32" fmla="*/ 37 w 97"/>
              <a:gd name="T33" fmla="*/ 47 h 85"/>
              <a:gd name="T34" fmla="*/ 43 w 97"/>
              <a:gd name="T35" fmla="*/ 56 h 85"/>
              <a:gd name="T36" fmla="*/ 48 w 97"/>
              <a:gd name="T37" fmla="*/ 58 h 85"/>
              <a:gd name="T38" fmla="*/ 61 w 97"/>
              <a:gd name="T39" fmla="*/ 63 h 85"/>
              <a:gd name="T40" fmla="*/ 61 w 97"/>
              <a:gd name="T41" fmla="*/ 63 h 85"/>
              <a:gd name="T42" fmla="*/ 74 w 97"/>
              <a:gd name="T43" fmla="*/ 67 h 85"/>
              <a:gd name="T44" fmla="*/ 86 w 97"/>
              <a:gd name="T45" fmla="*/ 74 h 85"/>
              <a:gd name="T46" fmla="*/ 97 w 97"/>
              <a:gd name="T47" fmla="*/ 85 h 85"/>
              <a:gd name="T48" fmla="*/ 96 w 97"/>
              <a:gd name="T49" fmla="*/ 78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7" h="85">
                <a:moveTo>
                  <a:pt x="96" y="78"/>
                </a:moveTo>
                <a:lnTo>
                  <a:pt x="96" y="32"/>
                </a:lnTo>
                <a:lnTo>
                  <a:pt x="89" y="17"/>
                </a:lnTo>
                <a:lnTo>
                  <a:pt x="87" y="2"/>
                </a:lnTo>
                <a:lnTo>
                  <a:pt x="84" y="0"/>
                </a:lnTo>
                <a:lnTo>
                  <a:pt x="76" y="5"/>
                </a:lnTo>
                <a:lnTo>
                  <a:pt x="61" y="20"/>
                </a:lnTo>
                <a:lnTo>
                  <a:pt x="51" y="23"/>
                </a:lnTo>
                <a:lnTo>
                  <a:pt x="23" y="16"/>
                </a:lnTo>
                <a:lnTo>
                  <a:pt x="15" y="22"/>
                </a:lnTo>
                <a:lnTo>
                  <a:pt x="18" y="27"/>
                </a:lnTo>
                <a:lnTo>
                  <a:pt x="18" y="34"/>
                </a:lnTo>
                <a:lnTo>
                  <a:pt x="15" y="37"/>
                </a:lnTo>
                <a:lnTo>
                  <a:pt x="4" y="41"/>
                </a:lnTo>
                <a:lnTo>
                  <a:pt x="0" y="46"/>
                </a:lnTo>
                <a:lnTo>
                  <a:pt x="33" y="46"/>
                </a:lnTo>
                <a:lnTo>
                  <a:pt x="37" y="47"/>
                </a:lnTo>
                <a:lnTo>
                  <a:pt x="43" y="56"/>
                </a:lnTo>
                <a:lnTo>
                  <a:pt x="48" y="58"/>
                </a:lnTo>
                <a:lnTo>
                  <a:pt x="61" y="63"/>
                </a:lnTo>
                <a:lnTo>
                  <a:pt x="61" y="63"/>
                </a:lnTo>
                <a:lnTo>
                  <a:pt x="74" y="67"/>
                </a:lnTo>
                <a:lnTo>
                  <a:pt x="86" y="74"/>
                </a:lnTo>
                <a:lnTo>
                  <a:pt x="97" y="85"/>
                </a:lnTo>
                <a:lnTo>
                  <a:pt x="96" y="78"/>
                </a:lnTo>
                <a:close/>
              </a:path>
            </a:pathLst>
          </a:custGeom>
          <a:solidFill>
            <a:srgbClr val="FFD44B"/>
          </a:solidFill>
          <a:ln w="63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i95">
            <a:extLst>
              <a:ext uri="{FF2B5EF4-FFF2-40B4-BE49-F238E27FC236}">
                <a16:creationId xmlns:a16="http://schemas.microsoft.com/office/drawing/2014/main" id="{EC48BBC4-D295-45B1-A939-6C97AEE5723F}"/>
              </a:ext>
            </a:extLst>
          </p:cNvPr>
          <p:cNvSpPr>
            <a:spLocks/>
          </p:cNvSpPr>
          <p:nvPr/>
        </p:nvSpPr>
        <p:spPr bwMode="auto">
          <a:xfrm>
            <a:off x="7559711" y="2975217"/>
            <a:ext cx="624155" cy="360358"/>
          </a:xfrm>
          <a:custGeom>
            <a:avLst/>
            <a:gdLst>
              <a:gd name="T0" fmla="*/ 277 w 284"/>
              <a:gd name="T1" fmla="*/ 55 h 143"/>
              <a:gd name="T2" fmla="*/ 262 w 284"/>
              <a:gd name="T3" fmla="*/ 48 h 143"/>
              <a:gd name="T4" fmla="*/ 209 w 284"/>
              <a:gd name="T5" fmla="*/ 23 h 143"/>
              <a:gd name="T6" fmla="*/ 199 w 284"/>
              <a:gd name="T7" fmla="*/ 23 h 143"/>
              <a:gd name="T8" fmla="*/ 190 w 284"/>
              <a:gd name="T9" fmla="*/ 28 h 143"/>
              <a:gd name="T10" fmla="*/ 181 w 284"/>
              <a:gd name="T11" fmla="*/ 28 h 143"/>
              <a:gd name="T12" fmla="*/ 132 w 284"/>
              <a:gd name="T13" fmla="*/ 7 h 143"/>
              <a:gd name="T14" fmla="*/ 87 w 284"/>
              <a:gd name="T15" fmla="*/ 23 h 143"/>
              <a:gd name="T16" fmla="*/ 77 w 284"/>
              <a:gd name="T17" fmla="*/ 25 h 143"/>
              <a:gd name="T18" fmla="*/ 50 w 284"/>
              <a:gd name="T19" fmla="*/ 18 h 143"/>
              <a:gd name="T20" fmla="*/ 34 w 284"/>
              <a:gd name="T21" fmla="*/ 17 h 143"/>
              <a:gd name="T22" fmla="*/ 26 w 284"/>
              <a:gd name="T23" fmla="*/ 4 h 143"/>
              <a:gd name="T24" fmla="*/ 22 w 284"/>
              <a:gd name="T25" fmla="*/ 0 h 143"/>
              <a:gd name="T26" fmla="*/ 13 w 284"/>
              <a:gd name="T27" fmla="*/ 16 h 143"/>
              <a:gd name="T28" fmla="*/ 0 w 284"/>
              <a:gd name="T29" fmla="*/ 61 h 143"/>
              <a:gd name="T30" fmla="*/ 10 w 284"/>
              <a:gd name="T31" fmla="*/ 63 h 143"/>
              <a:gd name="T32" fmla="*/ 15 w 284"/>
              <a:gd name="T33" fmla="*/ 64 h 143"/>
              <a:gd name="T34" fmla="*/ 25 w 284"/>
              <a:gd name="T35" fmla="*/ 76 h 143"/>
              <a:gd name="T36" fmla="*/ 30 w 284"/>
              <a:gd name="T37" fmla="*/ 76 h 143"/>
              <a:gd name="T38" fmla="*/ 53 w 284"/>
              <a:gd name="T39" fmla="*/ 65 h 143"/>
              <a:gd name="T40" fmla="*/ 68 w 284"/>
              <a:gd name="T41" fmla="*/ 72 h 143"/>
              <a:gd name="T42" fmla="*/ 76 w 284"/>
              <a:gd name="T43" fmla="*/ 95 h 143"/>
              <a:gd name="T44" fmla="*/ 95 w 284"/>
              <a:gd name="T45" fmla="*/ 89 h 143"/>
              <a:gd name="T46" fmla="*/ 109 w 284"/>
              <a:gd name="T47" fmla="*/ 94 h 143"/>
              <a:gd name="T48" fmla="*/ 120 w 284"/>
              <a:gd name="T49" fmla="*/ 118 h 143"/>
              <a:gd name="T50" fmla="*/ 124 w 284"/>
              <a:gd name="T51" fmla="*/ 115 h 143"/>
              <a:gd name="T52" fmla="*/ 139 w 284"/>
              <a:gd name="T53" fmla="*/ 95 h 143"/>
              <a:gd name="T54" fmla="*/ 155 w 284"/>
              <a:gd name="T55" fmla="*/ 96 h 143"/>
              <a:gd name="T56" fmla="*/ 161 w 284"/>
              <a:gd name="T57" fmla="*/ 115 h 143"/>
              <a:gd name="T58" fmla="*/ 153 w 284"/>
              <a:gd name="T59" fmla="*/ 121 h 143"/>
              <a:gd name="T60" fmla="*/ 148 w 284"/>
              <a:gd name="T61" fmla="*/ 131 h 143"/>
              <a:gd name="T62" fmla="*/ 149 w 284"/>
              <a:gd name="T63" fmla="*/ 142 h 143"/>
              <a:gd name="T64" fmla="*/ 157 w 284"/>
              <a:gd name="T65" fmla="*/ 143 h 143"/>
              <a:gd name="T66" fmla="*/ 160 w 284"/>
              <a:gd name="T67" fmla="*/ 140 h 143"/>
              <a:gd name="T68" fmla="*/ 167 w 284"/>
              <a:gd name="T69" fmla="*/ 131 h 143"/>
              <a:gd name="T70" fmla="*/ 180 w 284"/>
              <a:gd name="T71" fmla="*/ 124 h 143"/>
              <a:gd name="T72" fmla="*/ 187 w 284"/>
              <a:gd name="T73" fmla="*/ 117 h 143"/>
              <a:gd name="T74" fmla="*/ 198 w 284"/>
              <a:gd name="T75" fmla="*/ 112 h 143"/>
              <a:gd name="T76" fmla="*/ 206 w 284"/>
              <a:gd name="T77" fmla="*/ 112 h 143"/>
              <a:gd name="T78" fmla="*/ 214 w 284"/>
              <a:gd name="T79" fmla="*/ 106 h 143"/>
              <a:gd name="T80" fmla="*/ 242 w 284"/>
              <a:gd name="T81" fmla="*/ 113 h 143"/>
              <a:gd name="T82" fmla="*/ 252 w 284"/>
              <a:gd name="T83" fmla="*/ 110 h 143"/>
              <a:gd name="T84" fmla="*/ 267 w 284"/>
              <a:gd name="T85" fmla="*/ 95 h 143"/>
              <a:gd name="T86" fmla="*/ 275 w 284"/>
              <a:gd name="T87" fmla="*/ 90 h 143"/>
              <a:gd name="T88" fmla="*/ 279 w 284"/>
              <a:gd name="T89" fmla="*/ 83 h 143"/>
              <a:gd name="T90" fmla="*/ 280 w 284"/>
              <a:gd name="T91" fmla="*/ 67 h 143"/>
              <a:gd name="T92" fmla="*/ 284 w 284"/>
              <a:gd name="T93" fmla="*/ 60 h 143"/>
              <a:gd name="T94" fmla="*/ 277 w 284"/>
              <a:gd name="T95" fmla="*/ 55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4" h="143">
                <a:moveTo>
                  <a:pt x="277" y="55"/>
                </a:moveTo>
                <a:lnTo>
                  <a:pt x="262" y="48"/>
                </a:lnTo>
                <a:lnTo>
                  <a:pt x="209" y="23"/>
                </a:lnTo>
                <a:lnTo>
                  <a:pt x="199" y="23"/>
                </a:lnTo>
                <a:lnTo>
                  <a:pt x="190" y="28"/>
                </a:lnTo>
                <a:lnTo>
                  <a:pt x="181" y="28"/>
                </a:lnTo>
                <a:lnTo>
                  <a:pt x="132" y="7"/>
                </a:lnTo>
                <a:lnTo>
                  <a:pt x="87" y="23"/>
                </a:lnTo>
                <a:lnTo>
                  <a:pt x="77" y="25"/>
                </a:lnTo>
                <a:lnTo>
                  <a:pt x="50" y="18"/>
                </a:lnTo>
                <a:lnTo>
                  <a:pt x="34" y="17"/>
                </a:lnTo>
                <a:lnTo>
                  <a:pt x="26" y="4"/>
                </a:lnTo>
                <a:lnTo>
                  <a:pt x="22" y="0"/>
                </a:lnTo>
                <a:lnTo>
                  <a:pt x="13" y="16"/>
                </a:lnTo>
                <a:lnTo>
                  <a:pt x="0" y="61"/>
                </a:lnTo>
                <a:lnTo>
                  <a:pt x="10" y="63"/>
                </a:lnTo>
                <a:lnTo>
                  <a:pt x="15" y="64"/>
                </a:lnTo>
                <a:lnTo>
                  <a:pt x="25" y="76"/>
                </a:lnTo>
                <a:lnTo>
                  <a:pt x="30" y="76"/>
                </a:lnTo>
                <a:lnTo>
                  <a:pt x="53" y="65"/>
                </a:lnTo>
                <a:lnTo>
                  <a:pt x="68" y="72"/>
                </a:lnTo>
                <a:lnTo>
                  <a:pt x="76" y="95"/>
                </a:lnTo>
                <a:lnTo>
                  <a:pt x="95" y="89"/>
                </a:lnTo>
                <a:lnTo>
                  <a:pt x="109" y="94"/>
                </a:lnTo>
                <a:lnTo>
                  <a:pt x="120" y="118"/>
                </a:lnTo>
                <a:lnTo>
                  <a:pt x="124" y="115"/>
                </a:lnTo>
                <a:lnTo>
                  <a:pt x="139" y="95"/>
                </a:lnTo>
                <a:lnTo>
                  <a:pt x="155" y="96"/>
                </a:lnTo>
                <a:lnTo>
                  <a:pt x="161" y="115"/>
                </a:lnTo>
                <a:lnTo>
                  <a:pt x="153" y="121"/>
                </a:lnTo>
                <a:lnTo>
                  <a:pt x="148" y="131"/>
                </a:lnTo>
                <a:lnTo>
                  <a:pt x="149" y="142"/>
                </a:lnTo>
                <a:lnTo>
                  <a:pt x="157" y="143"/>
                </a:lnTo>
                <a:lnTo>
                  <a:pt x="160" y="140"/>
                </a:lnTo>
                <a:lnTo>
                  <a:pt x="167" y="131"/>
                </a:lnTo>
                <a:lnTo>
                  <a:pt x="180" y="124"/>
                </a:lnTo>
                <a:lnTo>
                  <a:pt x="187" y="117"/>
                </a:lnTo>
                <a:lnTo>
                  <a:pt x="198" y="112"/>
                </a:lnTo>
                <a:lnTo>
                  <a:pt x="206" y="112"/>
                </a:lnTo>
                <a:lnTo>
                  <a:pt x="214" y="106"/>
                </a:lnTo>
                <a:lnTo>
                  <a:pt x="242" y="113"/>
                </a:lnTo>
                <a:lnTo>
                  <a:pt x="252" y="110"/>
                </a:lnTo>
                <a:lnTo>
                  <a:pt x="267" y="95"/>
                </a:lnTo>
                <a:lnTo>
                  <a:pt x="275" y="90"/>
                </a:lnTo>
                <a:lnTo>
                  <a:pt x="279" y="83"/>
                </a:lnTo>
                <a:lnTo>
                  <a:pt x="280" y="67"/>
                </a:lnTo>
                <a:lnTo>
                  <a:pt x="284" y="60"/>
                </a:lnTo>
                <a:lnTo>
                  <a:pt x="277" y="55"/>
                </a:lnTo>
                <a:close/>
              </a:path>
            </a:pathLst>
          </a:custGeom>
          <a:solidFill>
            <a:srgbClr val="25A1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i94">
            <a:extLst>
              <a:ext uri="{FF2B5EF4-FFF2-40B4-BE49-F238E27FC236}">
                <a16:creationId xmlns:a16="http://schemas.microsoft.com/office/drawing/2014/main" id="{0A700A33-AD76-4268-BA1F-18D95415D056}"/>
              </a:ext>
            </a:extLst>
          </p:cNvPr>
          <p:cNvSpPr>
            <a:spLocks/>
          </p:cNvSpPr>
          <p:nvPr/>
        </p:nvSpPr>
        <p:spPr bwMode="auto">
          <a:xfrm>
            <a:off x="8012474" y="3360766"/>
            <a:ext cx="184610" cy="176398"/>
          </a:xfrm>
          <a:custGeom>
            <a:avLst/>
            <a:gdLst>
              <a:gd name="T0" fmla="*/ 71 w 84"/>
              <a:gd name="T1" fmla="*/ 11 h 70"/>
              <a:gd name="T2" fmla="*/ 59 w 84"/>
              <a:gd name="T3" fmla="*/ 4 h 70"/>
              <a:gd name="T4" fmla="*/ 46 w 84"/>
              <a:gd name="T5" fmla="*/ 0 h 70"/>
              <a:gd name="T6" fmla="*/ 46 w 84"/>
              <a:gd name="T7" fmla="*/ 0 h 70"/>
              <a:gd name="T8" fmla="*/ 44 w 84"/>
              <a:gd name="T9" fmla="*/ 10 h 70"/>
              <a:gd name="T10" fmla="*/ 42 w 84"/>
              <a:gd name="T11" fmla="*/ 16 h 70"/>
              <a:gd name="T12" fmla="*/ 37 w 84"/>
              <a:gd name="T13" fmla="*/ 18 h 70"/>
              <a:gd name="T14" fmla="*/ 4 w 84"/>
              <a:gd name="T15" fmla="*/ 17 h 70"/>
              <a:gd name="T16" fmla="*/ 2 w 84"/>
              <a:gd name="T17" fmla="*/ 23 h 70"/>
              <a:gd name="T18" fmla="*/ 1 w 84"/>
              <a:gd name="T19" fmla="*/ 31 h 70"/>
              <a:gd name="T20" fmla="*/ 0 w 84"/>
              <a:gd name="T21" fmla="*/ 40 h 70"/>
              <a:gd name="T22" fmla="*/ 1 w 84"/>
              <a:gd name="T23" fmla="*/ 46 h 70"/>
              <a:gd name="T24" fmla="*/ 8 w 84"/>
              <a:gd name="T25" fmla="*/ 48 h 70"/>
              <a:gd name="T26" fmla="*/ 22 w 84"/>
              <a:gd name="T27" fmla="*/ 57 h 70"/>
              <a:gd name="T28" fmla="*/ 54 w 84"/>
              <a:gd name="T29" fmla="*/ 52 h 70"/>
              <a:gd name="T30" fmla="*/ 57 w 84"/>
              <a:gd name="T31" fmla="*/ 53 h 70"/>
              <a:gd name="T32" fmla="*/ 71 w 84"/>
              <a:gd name="T33" fmla="*/ 70 h 70"/>
              <a:gd name="T34" fmla="*/ 76 w 84"/>
              <a:gd name="T35" fmla="*/ 69 h 70"/>
              <a:gd name="T36" fmla="*/ 75 w 84"/>
              <a:gd name="T37" fmla="*/ 63 h 70"/>
              <a:gd name="T38" fmla="*/ 82 w 84"/>
              <a:gd name="T39" fmla="*/ 53 h 70"/>
              <a:gd name="T40" fmla="*/ 84 w 84"/>
              <a:gd name="T41" fmla="*/ 46 h 70"/>
              <a:gd name="T42" fmla="*/ 82 w 84"/>
              <a:gd name="T43" fmla="*/ 22 h 70"/>
              <a:gd name="T44" fmla="*/ 71 w 84"/>
              <a:gd name="T45" fmla="*/ 1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70">
                <a:moveTo>
                  <a:pt x="71" y="11"/>
                </a:moveTo>
                <a:lnTo>
                  <a:pt x="59" y="4"/>
                </a:lnTo>
                <a:lnTo>
                  <a:pt x="46" y="0"/>
                </a:lnTo>
                <a:lnTo>
                  <a:pt x="46" y="0"/>
                </a:lnTo>
                <a:lnTo>
                  <a:pt x="44" y="10"/>
                </a:lnTo>
                <a:lnTo>
                  <a:pt x="42" y="16"/>
                </a:lnTo>
                <a:lnTo>
                  <a:pt x="37" y="18"/>
                </a:lnTo>
                <a:lnTo>
                  <a:pt x="4" y="17"/>
                </a:lnTo>
                <a:lnTo>
                  <a:pt x="2" y="23"/>
                </a:lnTo>
                <a:lnTo>
                  <a:pt x="1" y="31"/>
                </a:lnTo>
                <a:lnTo>
                  <a:pt x="0" y="40"/>
                </a:lnTo>
                <a:lnTo>
                  <a:pt x="1" y="46"/>
                </a:lnTo>
                <a:lnTo>
                  <a:pt x="8" y="48"/>
                </a:lnTo>
                <a:lnTo>
                  <a:pt x="22" y="57"/>
                </a:lnTo>
                <a:lnTo>
                  <a:pt x="54" y="52"/>
                </a:lnTo>
                <a:lnTo>
                  <a:pt x="57" y="53"/>
                </a:lnTo>
                <a:lnTo>
                  <a:pt x="71" y="70"/>
                </a:lnTo>
                <a:lnTo>
                  <a:pt x="76" y="69"/>
                </a:lnTo>
                <a:lnTo>
                  <a:pt x="75" y="63"/>
                </a:lnTo>
                <a:lnTo>
                  <a:pt x="82" y="53"/>
                </a:lnTo>
                <a:lnTo>
                  <a:pt x="84" y="46"/>
                </a:lnTo>
                <a:lnTo>
                  <a:pt x="82" y="22"/>
                </a:lnTo>
                <a:lnTo>
                  <a:pt x="71" y="11"/>
                </a:lnTo>
                <a:close/>
              </a:path>
            </a:pathLst>
          </a:custGeom>
          <a:solidFill>
            <a:srgbClr val="EE7F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i78">
            <a:extLst>
              <a:ext uri="{FF2B5EF4-FFF2-40B4-BE49-F238E27FC236}">
                <a16:creationId xmlns:a16="http://schemas.microsoft.com/office/drawing/2014/main" id="{6E90B5D3-CE57-4FCF-8BE9-2027106B41B5}"/>
              </a:ext>
            </a:extLst>
          </p:cNvPr>
          <p:cNvSpPr>
            <a:spLocks/>
          </p:cNvSpPr>
          <p:nvPr/>
        </p:nvSpPr>
        <p:spPr bwMode="auto">
          <a:xfrm>
            <a:off x="7447644" y="3128938"/>
            <a:ext cx="507677" cy="662754"/>
          </a:xfrm>
          <a:custGeom>
            <a:avLst/>
            <a:gdLst>
              <a:gd name="T0" fmla="*/ 200 w 231"/>
              <a:gd name="T1" fmla="*/ 81 h 263"/>
              <a:gd name="T2" fmla="*/ 199 w 231"/>
              <a:gd name="T3" fmla="*/ 70 h 263"/>
              <a:gd name="T4" fmla="*/ 204 w 231"/>
              <a:gd name="T5" fmla="*/ 60 h 263"/>
              <a:gd name="T6" fmla="*/ 212 w 231"/>
              <a:gd name="T7" fmla="*/ 54 h 263"/>
              <a:gd name="T8" fmla="*/ 206 w 231"/>
              <a:gd name="T9" fmla="*/ 35 h 263"/>
              <a:gd name="T10" fmla="*/ 190 w 231"/>
              <a:gd name="T11" fmla="*/ 34 h 263"/>
              <a:gd name="T12" fmla="*/ 175 w 231"/>
              <a:gd name="T13" fmla="*/ 54 h 263"/>
              <a:gd name="T14" fmla="*/ 171 w 231"/>
              <a:gd name="T15" fmla="*/ 57 h 263"/>
              <a:gd name="T16" fmla="*/ 160 w 231"/>
              <a:gd name="T17" fmla="*/ 33 h 263"/>
              <a:gd name="T18" fmla="*/ 146 w 231"/>
              <a:gd name="T19" fmla="*/ 28 h 263"/>
              <a:gd name="T20" fmla="*/ 127 w 231"/>
              <a:gd name="T21" fmla="*/ 34 h 263"/>
              <a:gd name="T22" fmla="*/ 119 w 231"/>
              <a:gd name="T23" fmla="*/ 11 h 263"/>
              <a:gd name="T24" fmla="*/ 104 w 231"/>
              <a:gd name="T25" fmla="*/ 4 h 263"/>
              <a:gd name="T26" fmla="*/ 81 w 231"/>
              <a:gd name="T27" fmla="*/ 15 h 263"/>
              <a:gd name="T28" fmla="*/ 76 w 231"/>
              <a:gd name="T29" fmla="*/ 15 h 263"/>
              <a:gd name="T30" fmla="*/ 66 w 231"/>
              <a:gd name="T31" fmla="*/ 3 h 263"/>
              <a:gd name="T32" fmla="*/ 61 w 231"/>
              <a:gd name="T33" fmla="*/ 2 h 263"/>
              <a:gd name="T34" fmla="*/ 51 w 231"/>
              <a:gd name="T35" fmla="*/ 0 h 263"/>
              <a:gd name="T36" fmla="*/ 39 w 231"/>
              <a:gd name="T37" fmla="*/ 5 h 263"/>
              <a:gd name="T38" fmla="*/ 2 w 231"/>
              <a:gd name="T39" fmla="*/ 14 h 263"/>
              <a:gd name="T40" fmla="*/ 0 w 231"/>
              <a:gd name="T41" fmla="*/ 39 h 263"/>
              <a:gd name="T42" fmla="*/ 11 w 231"/>
              <a:gd name="T43" fmla="*/ 54 h 263"/>
              <a:gd name="T44" fmla="*/ 14 w 231"/>
              <a:gd name="T45" fmla="*/ 58 h 263"/>
              <a:gd name="T46" fmla="*/ 29 w 231"/>
              <a:gd name="T47" fmla="*/ 88 h 263"/>
              <a:gd name="T48" fmla="*/ 38 w 231"/>
              <a:gd name="T49" fmla="*/ 103 h 263"/>
              <a:gd name="T50" fmla="*/ 35 w 231"/>
              <a:gd name="T51" fmla="*/ 128 h 263"/>
              <a:gd name="T52" fmla="*/ 47 w 231"/>
              <a:gd name="T53" fmla="*/ 137 h 263"/>
              <a:gd name="T54" fmla="*/ 38 w 231"/>
              <a:gd name="T55" fmla="*/ 156 h 263"/>
              <a:gd name="T56" fmla="*/ 56 w 231"/>
              <a:gd name="T57" fmla="*/ 181 h 263"/>
              <a:gd name="T58" fmla="*/ 71 w 231"/>
              <a:gd name="T59" fmla="*/ 191 h 263"/>
              <a:gd name="T60" fmla="*/ 81 w 231"/>
              <a:gd name="T61" fmla="*/ 209 h 263"/>
              <a:gd name="T62" fmla="*/ 92 w 231"/>
              <a:gd name="T63" fmla="*/ 219 h 263"/>
              <a:gd name="T64" fmla="*/ 94 w 231"/>
              <a:gd name="T65" fmla="*/ 237 h 263"/>
              <a:gd name="T66" fmla="*/ 101 w 231"/>
              <a:gd name="T67" fmla="*/ 250 h 263"/>
              <a:gd name="T68" fmla="*/ 128 w 231"/>
              <a:gd name="T69" fmla="*/ 263 h 263"/>
              <a:gd name="T70" fmla="*/ 138 w 231"/>
              <a:gd name="T71" fmla="*/ 261 h 263"/>
              <a:gd name="T72" fmla="*/ 141 w 231"/>
              <a:gd name="T73" fmla="*/ 263 h 263"/>
              <a:gd name="T74" fmla="*/ 141 w 231"/>
              <a:gd name="T75" fmla="*/ 256 h 263"/>
              <a:gd name="T76" fmla="*/ 149 w 231"/>
              <a:gd name="T77" fmla="*/ 220 h 263"/>
              <a:gd name="T78" fmla="*/ 170 w 231"/>
              <a:gd name="T79" fmla="*/ 214 h 263"/>
              <a:gd name="T80" fmla="*/ 175 w 231"/>
              <a:gd name="T81" fmla="*/ 193 h 263"/>
              <a:gd name="T82" fmla="*/ 173 w 231"/>
              <a:gd name="T83" fmla="*/ 177 h 263"/>
              <a:gd name="T84" fmla="*/ 193 w 231"/>
              <a:gd name="T85" fmla="*/ 155 h 263"/>
              <a:gd name="T86" fmla="*/ 200 w 231"/>
              <a:gd name="T87" fmla="*/ 134 h 263"/>
              <a:gd name="T88" fmla="*/ 225 w 231"/>
              <a:gd name="T89" fmla="*/ 126 h 263"/>
              <a:gd name="T90" fmla="*/ 231 w 231"/>
              <a:gd name="T91" fmla="*/ 126 h 263"/>
              <a:gd name="T92" fmla="*/ 212 w 231"/>
              <a:gd name="T93" fmla="*/ 109 h 263"/>
              <a:gd name="T94" fmla="*/ 208 w 231"/>
              <a:gd name="T95" fmla="*/ 99 h 263"/>
              <a:gd name="T96" fmla="*/ 208 w 231"/>
              <a:gd name="T97" fmla="*/ 82 h 263"/>
              <a:gd name="T98" fmla="*/ 200 w 231"/>
              <a:gd name="T99" fmla="*/ 81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31" h="263">
                <a:moveTo>
                  <a:pt x="200" y="81"/>
                </a:moveTo>
                <a:lnTo>
                  <a:pt x="199" y="70"/>
                </a:lnTo>
                <a:lnTo>
                  <a:pt x="204" y="60"/>
                </a:lnTo>
                <a:lnTo>
                  <a:pt x="212" y="54"/>
                </a:lnTo>
                <a:lnTo>
                  <a:pt x="206" y="35"/>
                </a:lnTo>
                <a:lnTo>
                  <a:pt x="190" y="34"/>
                </a:lnTo>
                <a:lnTo>
                  <a:pt x="175" y="54"/>
                </a:lnTo>
                <a:lnTo>
                  <a:pt x="171" y="57"/>
                </a:lnTo>
                <a:lnTo>
                  <a:pt x="160" y="33"/>
                </a:lnTo>
                <a:lnTo>
                  <a:pt x="146" y="28"/>
                </a:lnTo>
                <a:lnTo>
                  <a:pt x="127" y="34"/>
                </a:lnTo>
                <a:lnTo>
                  <a:pt x="119" y="11"/>
                </a:lnTo>
                <a:lnTo>
                  <a:pt x="104" y="4"/>
                </a:lnTo>
                <a:lnTo>
                  <a:pt x="81" y="15"/>
                </a:lnTo>
                <a:lnTo>
                  <a:pt x="76" y="15"/>
                </a:lnTo>
                <a:lnTo>
                  <a:pt x="66" y="3"/>
                </a:lnTo>
                <a:lnTo>
                  <a:pt x="61" y="2"/>
                </a:lnTo>
                <a:lnTo>
                  <a:pt x="51" y="0"/>
                </a:lnTo>
                <a:lnTo>
                  <a:pt x="39" y="5"/>
                </a:lnTo>
                <a:lnTo>
                  <a:pt x="2" y="14"/>
                </a:lnTo>
                <a:lnTo>
                  <a:pt x="0" y="39"/>
                </a:lnTo>
                <a:lnTo>
                  <a:pt x="11" y="54"/>
                </a:lnTo>
                <a:lnTo>
                  <a:pt x="14" y="58"/>
                </a:lnTo>
                <a:lnTo>
                  <a:pt x="29" y="88"/>
                </a:lnTo>
                <a:lnTo>
                  <a:pt x="38" y="103"/>
                </a:lnTo>
                <a:lnTo>
                  <a:pt x="35" y="128"/>
                </a:lnTo>
                <a:lnTo>
                  <a:pt x="47" y="137"/>
                </a:lnTo>
                <a:lnTo>
                  <a:pt x="38" y="156"/>
                </a:lnTo>
                <a:lnTo>
                  <a:pt x="56" y="181"/>
                </a:lnTo>
                <a:lnTo>
                  <a:pt x="71" y="191"/>
                </a:lnTo>
                <a:lnTo>
                  <a:pt x="81" y="209"/>
                </a:lnTo>
                <a:lnTo>
                  <a:pt x="92" y="219"/>
                </a:lnTo>
                <a:lnTo>
                  <a:pt x="94" y="237"/>
                </a:lnTo>
                <a:lnTo>
                  <a:pt x="101" y="250"/>
                </a:lnTo>
                <a:lnTo>
                  <a:pt x="128" y="263"/>
                </a:lnTo>
                <a:lnTo>
                  <a:pt x="138" y="261"/>
                </a:lnTo>
                <a:lnTo>
                  <a:pt x="141" y="263"/>
                </a:lnTo>
                <a:lnTo>
                  <a:pt x="141" y="256"/>
                </a:lnTo>
                <a:lnTo>
                  <a:pt x="149" y="220"/>
                </a:lnTo>
                <a:lnTo>
                  <a:pt x="170" y="214"/>
                </a:lnTo>
                <a:lnTo>
                  <a:pt x="175" y="193"/>
                </a:lnTo>
                <a:lnTo>
                  <a:pt x="173" y="177"/>
                </a:lnTo>
                <a:lnTo>
                  <a:pt x="193" y="155"/>
                </a:lnTo>
                <a:lnTo>
                  <a:pt x="200" y="134"/>
                </a:lnTo>
                <a:lnTo>
                  <a:pt x="225" y="126"/>
                </a:lnTo>
                <a:lnTo>
                  <a:pt x="231" y="126"/>
                </a:lnTo>
                <a:lnTo>
                  <a:pt x="212" y="109"/>
                </a:lnTo>
                <a:lnTo>
                  <a:pt x="208" y="99"/>
                </a:lnTo>
                <a:lnTo>
                  <a:pt x="208" y="82"/>
                </a:lnTo>
                <a:lnTo>
                  <a:pt x="200" y="81"/>
                </a:lnTo>
                <a:close/>
              </a:path>
            </a:pathLst>
          </a:custGeom>
          <a:solidFill>
            <a:srgbClr val="25A1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Etiquette - 77">
            <a:extLst>
              <a:ext uri="{FF2B5EF4-FFF2-40B4-BE49-F238E27FC236}">
                <a16:creationId xmlns:a16="http://schemas.microsoft.com/office/drawing/2014/main" id="{FA92E067-E2CE-447F-A412-948051F9F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1895" y="3534992"/>
            <a:ext cx="157993" cy="92333"/>
          </a:xfrm>
          <a:prstGeom prst="rect">
            <a:avLst/>
          </a:prstGeom>
          <a:solidFill>
            <a:srgbClr val="DAAEE8">
              <a:alpha val="7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 dirty="0">
                <a:latin typeface="Calibri" panose="020F0502020204030204"/>
              </a:rPr>
              <a:t>77</a:t>
            </a:r>
          </a:p>
        </p:txBody>
      </p:sp>
      <p:sp>
        <p:nvSpPr>
          <p:cNvPr id="12" name="Etiquette - 91">
            <a:extLst>
              <a:ext uri="{FF2B5EF4-FFF2-40B4-BE49-F238E27FC236}">
                <a16:creationId xmlns:a16="http://schemas.microsoft.com/office/drawing/2014/main" id="{79F1636F-427F-4D22-A942-D63B5DB74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2353" y="3643897"/>
            <a:ext cx="157993" cy="92333"/>
          </a:xfrm>
          <a:prstGeom prst="rect">
            <a:avLst/>
          </a:prstGeom>
          <a:solidFill>
            <a:srgbClr val="FFD44B">
              <a:alpha val="7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>
                <a:latin typeface="Calibri" panose="020F0502020204030204"/>
                <a:cs typeface="Arial" pitchFamily="34" charset="0"/>
              </a:rPr>
              <a:t>91</a:t>
            </a:r>
          </a:p>
        </p:txBody>
      </p:sp>
      <p:sp>
        <p:nvSpPr>
          <p:cNvPr id="13" name="Etiquette - 78">
            <a:extLst>
              <a:ext uri="{FF2B5EF4-FFF2-40B4-BE49-F238E27FC236}">
                <a16:creationId xmlns:a16="http://schemas.microsoft.com/office/drawing/2014/main" id="{876E8767-2320-43FC-ABB8-AF1B79564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0875" y="3374704"/>
            <a:ext cx="157993" cy="92333"/>
          </a:xfrm>
          <a:prstGeom prst="rect">
            <a:avLst/>
          </a:prstGeom>
          <a:solidFill>
            <a:srgbClr val="25A12C">
              <a:alpha val="6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78</a:t>
            </a:r>
          </a:p>
        </p:txBody>
      </p:sp>
      <p:sp>
        <p:nvSpPr>
          <p:cNvPr id="14" name="Etiquette - 95">
            <a:extLst>
              <a:ext uri="{FF2B5EF4-FFF2-40B4-BE49-F238E27FC236}">
                <a16:creationId xmlns:a16="http://schemas.microsoft.com/office/drawing/2014/main" id="{EEEE1EAD-FAC3-45D8-B6D6-846C7204E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3617" y="3093712"/>
            <a:ext cx="247994" cy="92333"/>
          </a:xfrm>
          <a:prstGeom prst="rect">
            <a:avLst/>
          </a:prstGeom>
          <a:solidFill>
            <a:srgbClr val="25A12C">
              <a:alpha val="50000"/>
            </a:srgbClr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 dirty="0">
                <a:latin typeface="Calibri" panose="020F0502020204030204"/>
              </a:rPr>
              <a:t>95</a:t>
            </a:r>
          </a:p>
        </p:txBody>
      </p:sp>
      <p:sp>
        <p:nvSpPr>
          <p:cNvPr id="15" name="Etiquette - 93">
            <a:extLst>
              <a:ext uri="{FF2B5EF4-FFF2-40B4-BE49-F238E27FC236}">
                <a16:creationId xmlns:a16="http://schemas.microsoft.com/office/drawing/2014/main" id="{26E52C4F-C0AD-46C0-8A94-0C8534E19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8311" y="3264295"/>
            <a:ext cx="112179" cy="92333"/>
          </a:xfrm>
          <a:prstGeom prst="rect">
            <a:avLst/>
          </a:prstGeom>
          <a:solidFill>
            <a:srgbClr val="FFD44B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 dirty="0">
                <a:solidFill>
                  <a:prstClr val="black"/>
                </a:solidFill>
                <a:latin typeface="Calibri" panose="020F0502020204030204"/>
              </a:rPr>
              <a:t>93</a:t>
            </a:r>
          </a:p>
        </p:txBody>
      </p:sp>
      <p:sp>
        <p:nvSpPr>
          <p:cNvPr id="16" name="Etiquette - 94">
            <a:extLst>
              <a:ext uri="{FF2B5EF4-FFF2-40B4-BE49-F238E27FC236}">
                <a16:creationId xmlns:a16="http://schemas.microsoft.com/office/drawing/2014/main" id="{DC0D5751-F496-4823-914C-97588E466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390" y="3407570"/>
            <a:ext cx="108150" cy="92333"/>
          </a:xfrm>
          <a:prstGeom prst="rect">
            <a:avLst/>
          </a:prstGeom>
          <a:solidFill>
            <a:srgbClr val="EE7F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 dirty="0">
                <a:latin typeface="Calibri" panose="020F0502020204030204"/>
              </a:rPr>
              <a:t>94</a:t>
            </a:r>
          </a:p>
        </p:txBody>
      </p:sp>
      <p:sp>
        <p:nvSpPr>
          <p:cNvPr id="18" name="Etiquette - 75">
            <a:extLst>
              <a:ext uri="{FF2B5EF4-FFF2-40B4-BE49-F238E27FC236}">
                <a16:creationId xmlns:a16="http://schemas.microsoft.com/office/drawing/2014/main" id="{7FF6BA85-B054-4EBC-B3A6-EB90081E2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1891" y="3314600"/>
            <a:ext cx="97504" cy="92333"/>
          </a:xfrm>
          <a:prstGeom prst="rect">
            <a:avLst/>
          </a:prstGeom>
          <a:solidFill>
            <a:srgbClr val="FFD44B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 dirty="0">
                <a:solidFill>
                  <a:prstClr val="black"/>
                </a:solidFill>
                <a:latin typeface="Calibri" panose="020F0502020204030204"/>
              </a:rPr>
              <a:t>75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A60C74B-377F-4CE5-9967-C66FCD8C2573}"/>
              </a:ext>
            </a:extLst>
          </p:cNvPr>
          <p:cNvSpPr/>
          <p:nvPr/>
        </p:nvSpPr>
        <p:spPr>
          <a:xfrm>
            <a:off x="7320511" y="2652283"/>
            <a:ext cx="1642658" cy="1606537"/>
          </a:xfrm>
          <a:prstGeom prst="ellipse">
            <a:avLst/>
          </a:prstGeom>
          <a:noFill/>
          <a:ln w="25400" cap="flat" cmpd="sng" algn="ctr">
            <a:solidFill>
              <a:srgbClr val="27348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1" name="Connecteur droit 537">
            <a:extLst>
              <a:ext uri="{FF2B5EF4-FFF2-40B4-BE49-F238E27FC236}">
                <a16:creationId xmlns:a16="http://schemas.microsoft.com/office/drawing/2014/main" id="{B7A195A6-B419-4969-B703-525A88C2053C}"/>
              </a:ext>
            </a:extLst>
          </p:cNvPr>
          <p:cNvCxnSpPr>
            <a:cxnSpLocks/>
          </p:cNvCxnSpPr>
          <p:nvPr/>
        </p:nvCxnSpPr>
        <p:spPr>
          <a:xfrm>
            <a:off x="5669356" y="2875989"/>
            <a:ext cx="405611" cy="222384"/>
          </a:xfrm>
          <a:prstGeom prst="line">
            <a:avLst/>
          </a:prstGeom>
          <a:solidFill>
            <a:srgbClr val="B4BAAF"/>
          </a:solidFill>
          <a:ln w="9525" cap="flat" cmpd="sng" algn="ctr">
            <a:solidFill>
              <a:srgbClr val="27348B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42" name="91">
            <a:extLst>
              <a:ext uri="{FF2B5EF4-FFF2-40B4-BE49-F238E27FC236}">
                <a16:creationId xmlns:a16="http://schemas.microsoft.com/office/drawing/2014/main" id="{430E03A6-90E0-4074-8677-73F4E532105B}"/>
              </a:ext>
            </a:extLst>
          </p:cNvPr>
          <p:cNvSpPr>
            <a:spLocks/>
          </p:cNvSpPr>
          <p:nvPr/>
        </p:nvSpPr>
        <p:spPr bwMode="auto">
          <a:xfrm>
            <a:off x="5337705" y="2261080"/>
            <a:ext cx="196268" cy="238970"/>
          </a:xfrm>
          <a:custGeom>
            <a:avLst/>
            <a:gdLst>
              <a:gd name="T0" fmla="*/ 116 w 194"/>
              <a:gd name="T1" fmla="*/ 17 h 206"/>
              <a:gd name="T2" fmla="*/ 102 w 194"/>
              <a:gd name="T3" fmla="*/ 10 h 206"/>
              <a:gd name="T4" fmla="*/ 93 w 194"/>
              <a:gd name="T5" fmla="*/ 5 h 206"/>
              <a:gd name="T6" fmla="*/ 90 w 194"/>
              <a:gd name="T7" fmla="*/ 0 h 206"/>
              <a:gd name="T8" fmla="*/ 84 w 194"/>
              <a:gd name="T9" fmla="*/ 0 h 206"/>
              <a:gd name="T10" fmla="*/ 59 w 194"/>
              <a:gd name="T11" fmla="*/ 8 h 206"/>
              <a:gd name="T12" fmla="*/ 52 w 194"/>
              <a:gd name="T13" fmla="*/ 29 h 206"/>
              <a:gd name="T14" fmla="*/ 32 w 194"/>
              <a:gd name="T15" fmla="*/ 51 h 206"/>
              <a:gd name="T16" fmla="*/ 34 w 194"/>
              <a:gd name="T17" fmla="*/ 67 h 206"/>
              <a:gd name="T18" fmla="*/ 29 w 194"/>
              <a:gd name="T19" fmla="*/ 88 h 206"/>
              <a:gd name="T20" fmla="*/ 8 w 194"/>
              <a:gd name="T21" fmla="*/ 94 h 206"/>
              <a:gd name="T22" fmla="*/ 0 w 194"/>
              <a:gd name="T23" fmla="*/ 130 h 206"/>
              <a:gd name="T24" fmla="*/ 0 w 194"/>
              <a:gd name="T25" fmla="*/ 137 h 206"/>
              <a:gd name="T26" fmla="*/ 0 w 194"/>
              <a:gd name="T27" fmla="*/ 147 h 206"/>
              <a:gd name="T28" fmla="*/ 12 w 194"/>
              <a:gd name="T29" fmla="*/ 163 h 206"/>
              <a:gd name="T30" fmla="*/ 24 w 194"/>
              <a:gd name="T31" fmla="*/ 188 h 206"/>
              <a:gd name="T32" fmla="*/ 17 w 194"/>
              <a:gd name="T33" fmla="*/ 204 h 206"/>
              <a:gd name="T34" fmla="*/ 21 w 194"/>
              <a:gd name="T35" fmla="*/ 206 h 206"/>
              <a:gd name="T36" fmla="*/ 65 w 194"/>
              <a:gd name="T37" fmla="*/ 198 h 206"/>
              <a:gd name="T38" fmla="*/ 75 w 194"/>
              <a:gd name="T39" fmla="*/ 193 h 206"/>
              <a:gd name="T40" fmla="*/ 87 w 194"/>
              <a:gd name="T41" fmla="*/ 181 h 206"/>
              <a:gd name="T42" fmla="*/ 97 w 194"/>
              <a:gd name="T43" fmla="*/ 193 h 206"/>
              <a:gd name="T44" fmla="*/ 108 w 194"/>
              <a:gd name="T45" fmla="*/ 193 h 206"/>
              <a:gd name="T46" fmla="*/ 118 w 194"/>
              <a:gd name="T47" fmla="*/ 186 h 206"/>
              <a:gd name="T48" fmla="*/ 131 w 194"/>
              <a:gd name="T49" fmla="*/ 193 h 206"/>
              <a:gd name="T50" fmla="*/ 140 w 194"/>
              <a:gd name="T51" fmla="*/ 192 h 206"/>
              <a:gd name="T52" fmla="*/ 140 w 194"/>
              <a:gd name="T53" fmla="*/ 192 h 206"/>
              <a:gd name="T54" fmla="*/ 140 w 194"/>
              <a:gd name="T55" fmla="*/ 187 h 206"/>
              <a:gd name="T56" fmla="*/ 168 w 194"/>
              <a:gd name="T57" fmla="*/ 157 h 206"/>
              <a:gd name="T58" fmla="*/ 180 w 194"/>
              <a:gd name="T59" fmla="*/ 147 h 206"/>
              <a:gd name="T60" fmla="*/ 174 w 194"/>
              <a:gd name="T61" fmla="*/ 142 h 206"/>
              <a:gd name="T62" fmla="*/ 171 w 194"/>
              <a:gd name="T63" fmla="*/ 107 h 206"/>
              <a:gd name="T64" fmla="*/ 178 w 194"/>
              <a:gd name="T65" fmla="*/ 82 h 206"/>
              <a:gd name="T66" fmla="*/ 178 w 194"/>
              <a:gd name="T67" fmla="*/ 60 h 206"/>
              <a:gd name="T68" fmla="*/ 194 w 194"/>
              <a:gd name="T69" fmla="*/ 43 h 206"/>
              <a:gd name="T70" fmla="*/ 192 w 194"/>
              <a:gd name="T71" fmla="*/ 35 h 206"/>
              <a:gd name="T72" fmla="*/ 187 w 194"/>
              <a:gd name="T73" fmla="*/ 36 h 206"/>
              <a:gd name="T74" fmla="*/ 173 w 194"/>
              <a:gd name="T75" fmla="*/ 19 h 206"/>
              <a:gd name="T76" fmla="*/ 170 w 194"/>
              <a:gd name="T77" fmla="*/ 18 h 206"/>
              <a:gd name="T78" fmla="*/ 138 w 194"/>
              <a:gd name="T79" fmla="*/ 23 h 206"/>
              <a:gd name="T80" fmla="*/ 124 w 194"/>
              <a:gd name="T81" fmla="*/ 14 h 206"/>
              <a:gd name="T82" fmla="*/ 117 w 194"/>
              <a:gd name="T83" fmla="*/ 12 h 206"/>
              <a:gd name="T84" fmla="*/ 116 w 194"/>
              <a:gd name="T85" fmla="*/ 17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4" h="206">
                <a:moveTo>
                  <a:pt x="116" y="17"/>
                </a:moveTo>
                <a:lnTo>
                  <a:pt x="102" y="10"/>
                </a:lnTo>
                <a:lnTo>
                  <a:pt x="93" y="5"/>
                </a:lnTo>
                <a:lnTo>
                  <a:pt x="90" y="0"/>
                </a:lnTo>
                <a:lnTo>
                  <a:pt x="84" y="0"/>
                </a:lnTo>
                <a:lnTo>
                  <a:pt x="59" y="8"/>
                </a:lnTo>
                <a:lnTo>
                  <a:pt x="52" y="29"/>
                </a:lnTo>
                <a:lnTo>
                  <a:pt x="32" y="51"/>
                </a:lnTo>
                <a:lnTo>
                  <a:pt x="34" y="67"/>
                </a:lnTo>
                <a:lnTo>
                  <a:pt x="29" y="88"/>
                </a:lnTo>
                <a:lnTo>
                  <a:pt x="8" y="94"/>
                </a:lnTo>
                <a:lnTo>
                  <a:pt x="0" y="130"/>
                </a:lnTo>
                <a:lnTo>
                  <a:pt x="0" y="137"/>
                </a:lnTo>
                <a:lnTo>
                  <a:pt x="0" y="147"/>
                </a:lnTo>
                <a:lnTo>
                  <a:pt x="12" y="163"/>
                </a:lnTo>
                <a:lnTo>
                  <a:pt x="24" y="188"/>
                </a:lnTo>
                <a:lnTo>
                  <a:pt x="17" y="204"/>
                </a:lnTo>
                <a:lnTo>
                  <a:pt x="21" y="206"/>
                </a:lnTo>
                <a:lnTo>
                  <a:pt x="65" y="198"/>
                </a:lnTo>
                <a:lnTo>
                  <a:pt x="75" y="193"/>
                </a:lnTo>
                <a:lnTo>
                  <a:pt x="87" y="181"/>
                </a:lnTo>
                <a:lnTo>
                  <a:pt x="97" y="193"/>
                </a:lnTo>
                <a:lnTo>
                  <a:pt x="108" y="193"/>
                </a:lnTo>
                <a:lnTo>
                  <a:pt x="118" y="186"/>
                </a:lnTo>
                <a:lnTo>
                  <a:pt x="131" y="193"/>
                </a:lnTo>
                <a:lnTo>
                  <a:pt x="140" y="192"/>
                </a:lnTo>
                <a:lnTo>
                  <a:pt x="140" y="192"/>
                </a:lnTo>
                <a:lnTo>
                  <a:pt x="140" y="187"/>
                </a:lnTo>
                <a:lnTo>
                  <a:pt x="168" y="157"/>
                </a:lnTo>
                <a:lnTo>
                  <a:pt x="180" y="147"/>
                </a:lnTo>
                <a:lnTo>
                  <a:pt x="174" y="142"/>
                </a:lnTo>
                <a:lnTo>
                  <a:pt x="171" y="107"/>
                </a:lnTo>
                <a:lnTo>
                  <a:pt x="178" y="82"/>
                </a:lnTo>
                <a:lnTo>
                  <a:pt x="178" y="60"/>
                </a:lnTo>
                <a:lnTo>
                  <a:pt x="194" y="43"/>
                </a:lnTo>
                <a:lnTo>
                  <a:pt x="192" y="35"/>
                </a:lnTo>
                <a:lnTo>
                  <a:pt x="187" y="36"/>
                </a:lnTo>
                <a:lnTo>
                  <a:pt x="173" y="19"/>
                </a:lnTo>
                <a:lnTo>
                  <a:pt x="170" y="18"/>
                </a:lnTo>
                <a:lnTo>
                  <a:pt x="138" y="23"/>
                </a:lnTo>
                <a:lnTo>
                  <a:pt x="124" y="14"/>
                </a:lnTo>
                <a:lnTo>
                  <a:pt x="117" y="12"/>
                </a:lnTo>
                <a:lnTo>
                  <a:pt x="116" y="17"/>
                </a:lnTo>
                <a:close/>
              </a:path>
            </a:pathLst>
          </a:custGeom>
          <a:solidFill>
            <a:srgbClr val="FFD44B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92">
            <a:extLst>
              <a:ext uri="{FF2B5EF4-FFF2-40B4-BE49-F238E27FC236}">
                <a16:creationId xmlns:a16="http://schemas.microsoft.com/office/drawing/2014/main" id="{2C59F636-0428-43F5-BF6C-354E6FA0FC76}"/>
              </a:ext>
            </a:extLst>
          </p:cNvPr>
          <p:cNvSpPr>
            <a:spLocks/>
          </p:cNvSpPr>
          <p:nvPr/>
        </p:nvSpPr>
        <p:spPr bwMode="auto">
          <a:xfrm>
            <a:off x="5405417" y="2174058"/>
            <a:ext cx="53619" cy="106724"/>
          </a:xfrm>
          <a:custGeom>
            <a:avLst/>
            <a:gdLst>
              <a:gd name="T0" fmla="*/ 38 w 53"/>
              <a:gd name="T1" fmla="*/ 19 h 92"/>
              <a:gd name="T2" fmla="*/ 49 w 53"/>
              <a:gd name="T3" fmla="*/ 15 h 92"/>
              <a:gd name="T4" fmla="*/ 52 w 53"/>
              <a:gd name="T5" fmla="*/ 12 h 92"/>
              <a:gd name="T6" fmla="*/ 52 w 53"/>
              <a:gd name="T7" fmla="*/ 5 h 92"/>
              <a:gd name="T8" fmla="*/ 49 w 53"/>
              <a:gd name="T9" fmla="*/ 0 h 92"/>
              <a:gd name="T10" fmla="*/ 41 w 53"/>
              <a:gd name="T11" fmla="*/ 0 h 92"/>
              <a:gd name="T12" fmla="*/ 30 w 53"/>
              <a:gd name="T13" fmla="*/ 5 h 92"/>
              <a:gd name="T14" fmla="*/ 23 w 53"/>
              <a:gd name="T15" fmla="*/ 12 h 92"/>
              <a:gd name="T16" fmla="*/ 10 w 53"/>
              <a:gd name="T17" fmla="*/ 19 h 92"/>
              <a:gd name="T18" fmla="*/ 3 w 53"/>
              <a:gd name="T19" fmla="*/ 28 h 92"/>
              <a:gd name="T20" fmla="*/ 0 w 53"/>
              <a:gd name="T21" fmla="*/ 31 h 92"/>
              <a:gd name="T22" fmla="*/ 0 w 53"/>
              <a:gd name="T23" fmla="*/ 48 h 92"/>
              <a:gd name="T24" fmla="*/ 4 w 53"/>
              <a:gd name="T25" fmla="*/ 58 h 92"/>
              <a:gd name="T26" fmla="*/ 23 w 53"/>
              <a:gd name="T27" fmla="*/ 75 h 92"/>
              <a:gd name="T28" fmla="*/ 26 w 53"/>
              <a:gd name="T29" fmla="*/ 80 h 92"/>
              <a:gd name="T30" fmla="*/ 35 w 53"/>
              <a:gd name="T31" fmla="*/ 85 h 92"/>
              <a:gd name="T32" fmla="*/ 49 w 53"/>
              <a:gd name="T33" fmla="*/ 92 h 92"/>
              <a:gd name="T34" fmla="*/ 50 w 53"/>
              <a:gd name="T35" fmla="*/ 87 h 92"/>
              <a:gd name="T36" fmla="*/ 49 w 53"/>
              <a:gd name="T37" fmla="*/ 81 h 92"/>
              <a:gd name="T38" fmla="*/ 50 w 53"/>
              <a:gd name="T39" fmla="*/ 72 h 92"/>
              <a:gd name="T40" fmla="*/ 51 w 53"/>
              <a:gd name="T41" fmla="*/ 64 h 92"/>
              <a:gd name="T42" fmla="*/ 53 w 53"/>
              <a:gd name="T43" fmla="*/ 58 h 92"/>
              <a:gd name="T44" fmla="*/ 30 w 53"/>
              <a:gd name="T45" fmla="*/ 50 h 92"/>
              <a:gd name="T46" fmla="*/ 25 w 53"/>
              <a:gd name="T47" fmla="*/ 51 h 92"/>
              <a:gd name="T48" fmla="*/ 28 w 53"/>
              <a:gd name="T49" fmla="*/ 30 h 92"/>
              <a:gd name="T50" fmla="*/ 34 w 53"/>
              <a:gd name="T51" fmla="*/ 24 h 92"/>
              <a:gd name="T52" fmla="*/ 38 w 53"/>
              <a:gd name="T53" fmla="*/ 19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3" h="92">
                <a:moveTo>
                  <a:pt x="38" y="19"/>
                </a:moveTo>
                <a:lnTo>
                  <a:pt x="49" y="15"/>
                </a:lnTo>
                <a:lnTo>
                  <a:pt x="52" y="12"/>
                </a:lnTo>
                <a:lnTo>
                  <a:pt x="52" y="5"/>
                </a:lnTo>
                <a:lnTo>
                  <a:pt x="49" y="0"/>
                </a:lnTo>
                <a:lnTo>
                  <a:pt x="41" y="0"/>
                </a:lnTo>
                <a:lnTo>
                  <a:pt x="30" y="5"/>
                </a:lnTo>
                <a:lnTo>
                  <a:pt x="23" y="12"/>
                </a:lnTo>
                <a:lnTo>
                  <a:pt x="10" y="19"/>
                </a:lnTo>
                <a:lnTo>
                  <a:pt x="3" y="28"/>
                </a:lnTo>
                <a:lnTo>
                  <a:pt x="0" y="31"/>
                </a:lnTo>
                <a:lnTo>
                  <a:pt x="0" y="48"/>
                </a:lnTo>
                <a:lnTo>
                  <a:pt x="4" y="58"/>
                </a:lnTo>
                <a:lnTo>
                  <a:pt x="23" y="75"/>
                </a:lnTo>
                <a:lnTo>
                  <a:pt x="26" y="80"/>
                </a:lnTo>
                <a:lnTo>
                  <a:pt x="35" y="85"/>
                </a:lnTo>
                <a:lnTo>
                  <a:pt x="49" y="92"/>
                </a:lnTo>
                <a:lnTo>
                  <a:pt x="50" y="87"/>
                </a:lnTo>
                <a:lnTo>
                  <a:pt x="49" y="81"/>
                </a:lnTo>
                <a:lnTo>
                  <a:pt x="50" y="72"/>
                </a:lnTo>
                <a:lnTo>
                  <a:pt x="51" y="64"/>
                </a:lnTo>
                <a:lnTo>
                  <a:pt x="53" y="58"/>
                </a:lnTo>
                <a:lnTo>
                  <a:pt x="30" y="50"/>
                </a:lnTo>
                <a:lnTo>
                  <a:pt x="25" y="51"/>
                </a:lnTo>
                <a:lnTo>
                  <a:pt x="28" y="30"/>
                </a:lnTo>
                <a:lnTo>
                  <a:pt x="34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D44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75">
            <a:extLst>
              <a:ext uri="{FF2B5EF4-FFF2-40B4-BE49-F238E27FC236}">
                <a16:creationId xmlns:a16="http://schemas.microsoft.com/office/drawing/2014/main" id="{58D0F969-995C-415A-B915-74275FB2720A}"/>
              </a:ext>
            </a:extLst>
          </p:cNvPr>
          <p:cNvSpPr>
            <a:spLocks/>
          </p:cNvSpPr>
          <p:nvPr/>
        </p:nvSpPr>
        <p:spPr bwMode="auto">
          <a:xfrm>
            <a:off x="5430789" y="2201910"/>
            <a:ext cx="70819" cy="40602"/>
          </a:xfrm>
          <a:custGeom>
            <a:avLst/>
            <a:gdLst>
              <a:gd name="T0" fmla="*/ 57 w 70"/>
              <a:gd name="T1" fmla="*/ 12 h 35"/>
              <a:gd name="T2" fmla="*/ 52 w 70"/>
              <a:gd name="T3" fmla="*/ 10 h 35"/>
              <a:gd name="T4" fmla="*/ 46 w 70"/>
              <a:gd name="T5" fmla="*/ 1 h 35"/>
              <a:gd name="T6" fmla="*/ 42 w 70"/>
              <a:gd name="T7" fmla="*/ 0 h 35"/>
              <a:gd name="T8" fmla="*/ 9 w 70"/>
              <a:gd name="T9" fmla="*/ 0 h 35"/>
              <a:gd name="T10" fmla="*/ 3 w 70"/>
              <a:gd name="T11" fmla="*/ 6 h 35"/>
              <a:gd name="T12" fmla="*/ 0 w 70"/>
              <a:gd name="T13" fmla="*/ 27 h 35"/>
              <a:gd name="T14" fmla="*/ 5 w 70"/>
              <a:gd name="T15" fmla="*/ 26 h 35"/>
              <a:gd name="T16" fmla="*/ 28 w 70"/>
              <a:gd name="T17" fmla="*/ 34 h 35"/>
              <a:gd name="T18" fmla="*/ 61 w 70"/>
              <a:gd name="T19" fmla="*/ 35 h 35"/>
              <a:gd name="T20" fmla="*/ 66 w 70"/>
              <a:gd name="T21" fmla="*/ 33 h 35"/>
              <a:gd name="T22" fmla="*/ 68 w 70"/>
              <a:gd name="T23" fmla="*/ 27 h 35"/>
              <a:gd name="T24" fmla="*/ 70 w 70"/>
              <a:gd name="T25" fmla="*/ 17 h 35"/>
              <a:gd name="T26" fmla="*/ 57 w 70"/>
              <a:gd name="T27" fmla="*/ 1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0" h="35">
                <a:moveTo>
                  <a:pt x="57" y="12"/>
                </a:moveTo>
                <a:lnTo>
                  <a:pt x="52" y="10"/>
                </a:lnTo>
                <a:lnTo>
                  <a:pt x="46" y="1"/>
                </a:lnTo>
                <a:lnTo>
                  <a:pt x="42" y="0"/>
                </a:lnTo>
                <a:lnTo>
                  <a:pt x="9" y="0"/>
                </a:lnTo>
                <a:lnTo>
                  <a:pt x="3" y="6"/>
                </a:lnTo>
                <a:lnTo>
                  <a:pt x="0" y="27"/>
                </a:lnTo>
                <a:lnTo>
                  <a:pt x="5" y="26"/>
                </a:lnTo>
                <a:lnTo>
                  <a:pt x="28" y="34"/>
                </a:lnTo>
                <a:lnTo>
                  <a:pt x="61" y="35"/>
                </a:lnTo>
                <a:lnTo>
                  <a:pt x="66" y="33"/>
                </a:lnTo>
                <a:lnTo>
                  <a:pt x="68" y="27"/>
                </a:lnTo>
                <a:lnTo>
                  <a:pt x="70" y="17"/>
                </a:lnTo>
                <a:lnTo>
                  <a:pt x="57" y="12"/>
                </a:lnTo>
                <a:close/>
              </a:path>
            </a:pathLst>
          </a:custGeom>
          <a:solidFill>
            <a:srgbClr val="FFD44B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77">
            <a:extLst>
              <a:ext uri="{FF2B5EF4-FFF2-40B4-BE49-F238E27FC236}">
                <a16:creationId xmlns:a16="http://schemas.microsoft.com/office/drawing/2014/main" id="{5540F850-95F8-4268-A995-1DCDD6C040FE}"/>
              </a:ext>
            </a:extLst>
          </p:cNvPr>
          <p:cNvSpPr>
            <a:spLocks/>
          </p:cNvSpPr>
          <p:nvPr/>
        </p:nvSpPr>
        <p:spPr bwMode="auto">
          <a:xfrm>
            <a:off x="5479338" y="2104463"/>
            <a:ext cx="342965" cy="469819"/>
          </a:xfrm>
          <a:custGeom>
            <a:avLst/>
            <a:gdLst>
              <a:gd name="T0" fmla="*/ 292 w 339"/>
              <a:gd name="T1" fmla="*/ 96 h 405"/>
              <a:gd name="T2" fmla="*/ 272 w 339"/>
              <a:gd name="T3" fmla="*/ 76 h 405"/>
              <a:gd name="T4" fmla="*/ 228 w 339"/>
              <a:gd name="T5" fmla="*/ 20 h 405"/>
              <a:gd name="T6" fmla="*/ 200 w 339"/>
              <a:gd name="T7" fmla="*/ 0 h 405"/>
              <a:gd name="T8" fmla="*/ 177 w 339"/>
              <a:gd name="T9" fmla="*/ 7 h 405"/>
              <a:gd name="T10" fmla="*/ 135 w 339"/>
              <a:gd name="T11" fmla="*/ 12 h 405"/>
              <a:gd name="T12" fmla="*/ 85 w 339"/>
              <a:gd name="T13" fmla="*/ 12 h 405"/>
              <a:gd name="T14" fmla="*/ 54 w 339"/>
              <a:gd name="T15" fmla="*/ 8 h 405"/>
              <a:gd name="T16" fmla="*/ 49 w 339"/>
              <a:gd name="T17" fmla="*/ 31 h 405"/>
              <a:gd name="T18" fmla="*/ 48 w 339"/>
              <a:gd name="T19" fmla="*/ 40 h 405"/>
              <a:gd name="T20" fmla="*/ 57 w 339"/>
              <a:gd name="T21" fmla="*/ 70 h 405"/>
              <a:gd name="T22" fmla="*/ 58 w 339"/>
              <a:gd name="T23" fmla="*/ 123 h 405"/>
              <a:gd name="T24" fmla="*/ 58 w 339"/>
              <a:gd name="T25" fmla="*/ 154 h 405"/>
              <a:gd name="T26" fmla="*/ 52 w 339"/>
              <a:gd name="T27" fmla="*/ 170 h 405"/>
              <a:gd name="T28" fmla="*/ 38 w 339"/>
              <a:gd name="T29" fmla="*/ 195 h 405"/>
              <a:gd name="T30" fmla="*/ 31 w 339"/>
              <a:gd name="T31" fmla="*/ 242 h 405"/>
              <a:gd name="T32" fmla="*/ 40 w 339"/>
              <a:gd name="T33" fmla="*/ 282 h 405"/>
              <a:gd name="T34" fmla="*/ 0 w 339"/>
              <a:gd name="T35" fmla="*/ 322 h 405"/>
              <a:gd name="T36" fmla="*/ 3 w 339"/>
              <a:gd name="T37" fmla="*/ 325 h 405"/>
              <a:gd name="T38" fmla="*/ 32 w 339"/>
              <a:gd name="T39" fmla="*/ 363 h 405"/>
              <a:gd name="T40" fmla="*/ 33 w 339"/>
              <a:gd name="T41" fmla="*/ 393 h 405"/>
              <a:gd name="T42" fmla="*/ 19 w 339"/>
              <a:gd name="T43" fmla="*/ 400 h 405"/>
              <a:gd name="T44" fmla="*/ 43 w 339"/>
              <a:gd name="T45" fmla="*/ 403 h 405"/>
              <a:gd name="T46" fmla="*/ 98 w 339"/>
              <a:gd name="T47" fmla="*/ 400 h 405"/>
              <a:gd name="T48" fmla="*/ 123 w 339"/>
              <a:gd name="T49" fmla="*/ 393 h 405"/>
              <a:gd name="T50" fmla="*/ 130 w 339"/>
              <a:gd name="T51" fmla="*/ 401 h 405"/>
              <a:gd name="T52" fmla="*/ 161 w 339"/>
              <a:gd name="T53" fmla="*/ 386 h 405"/>
              <a:gd name="T54" fmla="*/ 182 w 339"/>
              <a:gd name="T55" fmla="*/ 362 h 405"/>
              <a:gd name="T56" fmla="*/ 191 w 339"/>
              <a:gd name="T57" fmla="*/ 307 h 405"/>
              <a:gd name="T58" fmla="*/ 272 w 339"/>
              <a:gd name="T59" fmla="*/ 300 h 405"/>
              <a:gd name="T60" fmla="*/ 298 w 339"/>
              <a:gd name="T61" fmla="*/ 286 h 405"/>
              <a:gd name="T62" fmla="*/ 296 w 339"/>
              <a:gd name="T63" fmla="*/ 263 h 405"/>
              <a:gd name="T64" fmla="*/ 299 w 339"/>
              <a:gd name="T65" fmla="*/ 241 h 405"/>
              <a:gd name="T66" fmla="*/ 325 w 339"/>
              <a:gd name="T67" fmla="*/ 213 h 405"/>
              <a:gd name="T68" fmla="*/ 332 w 339"/>
              <a:gd name="T69" fmla="*/ 194 h 405"/>
              <a:gd name="T70" fmla="*/ 313 w 339"/>
              <a:gd name="T71" fmla="*/ 182 h 405"/>
              <a:gd name="T72" fmla="*/ 312 w 339"/>
              <a:gd name="T73" fmla="*/ 157 h 405"/>
              <a:gd name="T74" fmla="*/ 296 w 339"/>
              <a:gd name="T75" fmla="*/ 137 h 405"/>
              <a:gd name="T76" fmla="*/ 302 w 339"/>
              <a:gd name="T77" fmla="*/ 119 h 405"/>
              <a:gd name="T78" fmla="*/ 319 w 339"/>
              <a:gd name="T79" fmla="*/ 113 h 405"/>
              <a:gd name="T80" fmla="*/ 311 w 339"/>
              <a:gd name="T81" fmla="*/ 106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39" h="405">
                <a:moveTo>
                  <a:pt x="311" y="106"/>
                </a:moveTo>
                <a:lnTo>
                  <a:pt x="292" y="96"/>
                </a:lnTo>
                <a:lnTo>
                  <a:pt x="286" y="78"/>
                </a:lnTo>
                <a:lnTo>
                  <a:pt x="272" y="76"/>
                </a:lnTo>
                <a:lnTo>
                  <a:pt x="227" y="38"/>
                </a:lnTo>
                <a:lnTo>
                  <a:pt x="228" y="20"/>
                </a:lnTo>
                <a:lnTo>
                  <a:pt x="218" y="5"/>
                </a:lnTo>
                <a:lnTo>
                  <a:pt x="200" y="0"/>
                </a:lnTo>
                <a:lnTo>
                  <a:pt x="193" y="3"/>
                </a:lnTo>
                <a:lnTo>
                  <a:pt x="177" y="7"/>
                </a:lnTo>
                <a:lnTo>
                  <a:pt x="173" y="11"/>
                </a:lnTo>
                <a:lnTo>
                  <a:pt x="135" y="12"/>
                </a:lnTo>
                <a:lnTo>
                  <a:pt x="113" y="7"/>
                </a:lnTo>
                <a:lnTo>
                  <a:pt x="85" y="12"/>
                </a:lnTo>
                <a:lnTo>
                  <a:pt x="67" y="2"/>
                </a:lnTo>
                <a:lnTo>
                  <a:pt x="54" y="8"/>
                </a:lnTo>
                <a:lnTo>
                  <a:pt x="50" y="15"/>
                </a:lnTo>
                <a:lnTo>
                  <a:pt x="49" y="31"/>
                </a:lnTo>
                <a:lnTo>
                  <a:pt x="45" y="38"/>
                </a:lnTo>
                <a:lnTo>
                  <a:pt x="48" y="40"/>
                </a:lnTo>
                <a:lnTo>
                  <a:pt x="50" y="55"/>
                </a:lnTo>
                <a:lnTo>
                  <a:pt x="57" y="70"/>
                </a:lnTo>
                <a:lnTo>
                  <a:pt x="57" y="116"/>
                </a:lnTo>
                <a:lnTo>
                  <a:pt x="58" y="123"/>
                </a:lnTo>
                <a:lnTo>
                  <a:pt x="60" y="147"/>
                </a:lnTo>
                <a:lnTo>
                  <a:pt x="58" y="154"/>
                </a:lnTo>
                <a:lnTo>
                  <a:pt x="51" y="164"/>
                </a:lnTo>
                <a:lnTo>
                  <a:pt x="52" y="170"/>
                </a:lnTo>
                <a:lnTo>
                  <a:pt x="54" y="178"/>
                </a:lnTo>
                <a:lnTo>
                  <a:pt x="38" y="195"/>
                </a:lnTo>
                <a:lnTo>
                  <a:pt x="38" y="217"/>
                </a:lnTo>
                <a:lnTo>
                  <a:pt x="31" y="242"/>
                </a:lnTo>
                <a:lnTo>
                  <a:pt x="34" y="277"/>
                </a:lnTo>
                <a:lnTo>
                  <a:pt x="40" y="282"/>
                </a:lnTo>
                <a:lnTo>
                  <a:pt x="28" y="292"/>
                </a:lnTo>
                <a:lnTo>
                  <a:pt x="0" y="322"/>
                </a:lnTo>
                <a:lnTo>
                  <a:pt x="0" y="327"/>
                </a:lnTo>
                <a:lnTo>
                  <a:pt x="3" y="325"/>
                </a:lnTo>
                <a:lnTo>
                  <a:pt x="14" y="352"/>
                </a:lnTo>
                <a:lnTo>
                  <a:pt x="32" y="363"/>
                </a:lnTo>
                <a:lnTo>
                  <a:pt x="36" y="388"/>
                </a:lnTo>
                <a:lnTo>
                  <a:pt x="33" y="393"/>
                </a:lnTo>
                <a:lnTo>
                  <a:pt x="21" y="393"/>
                </a:lnTo>
                <a:lnTo>
                  <a:pt x="19" y="400"/>
                </a:lnTo>
                <a:lnTo>
                  <a:pt x="33" y="405"/>
                </a:lnTo>
                <a:lnTo>
                  <a:pt x="43" y="403"/>
                </a:lnTo>
                <a:lnTo>
                  <a:pt x="88" y="405"/>
                </a:lnTo>
                <a:lnTo>
                  <a:pt x="98" y="400"/>
                </a:lnTo>
                <a:lnTo>
                  <a:pt x="106" y="392"/>
                </a:lnTo>
                <a:lnTo>
                  <a:pt x="123" y="393"/>
                </a:lnTo>
                <a:lnTo>
                  <a:pt x="121" y="400"/>
                </a:lnTo>
                <a:lnTo>
                  <a:pt x="130" y="401"/>
                </a:lnTo>
                <a:lnTo>
                  <a:pt x="161" y="392"/>
                </a:lnTo>
                <a:lnTo>
                  <a:pt x="161" y="386"/>
                </a:lnTo>
                <a:lnTo>
                  <a:pt x="169" y="369"/>
                </a:lnTo>
                <a:lnTo>
                  <a:pt x="182" y="362"/>
                </a:lnTo>
                <a:lnTo>
                  <a:pt x="185" y="325"/>
                </a:lnTo>
                <a:lnTo>
                  <a:pt x="191" y="307"/>
                </a:lnTo>
                <a:lnTo>
                  <a:pt x="242" y="305"/>
                </a:lnTo>
                <a:lnTo>
                  <a:pt x="272" y="300"/>
                </a:lnTo>
                <a:lnTo>
                  <a:pt x="290" y="294"/>
                </a:lnTo>
                <a:lnTo>
                  <a:pt x="298" y="286"/>
                </a:lnTo>
                <a:lnTo>
                  <a:pt x="297" y="282"/>
                </a:lnTo>
                <a:lnTo>
                  <a:pt x="296" y="263"/>
                </a:lnTo>
                <a:lnTo>
                  <a:pt x="304" y="252"/>
                </a:lnTo>
                <a:lnTo>
                  <a:pt x="299" y="241"/>
                </a:lnTo>
                <a:lnTo>
                  <a:pt x="313" y="236"/>
                </a:lnTo>
                <a:lnTo>
                  <a:pt x="325" y="213"/>
                </a:lnTo>
                <a:lnTo>
                  <a:pt x="339" y="202"/>
                </a:lnTo>
                <a:lnTo>
                  <a:pt x="332" y="194"/>
                </a:lnTo>
                <a:lnTo>
                  <a:pt x="318" y="192"/>
                </a:lnTo>
                <a:lnTo>
                  <a:pt x="313" y="182"/>
                </a:lnTo>
                <a:lnTo>
                  <a:pt x="316" y="169"/>
                </a:lnTo>
                <a:lnTo>
                  <a:pt x="312" y="157"/>
                </a:lnTo>
                <a:lnTo>
                  <a:pt x="298" y="146"/>
                </a:lnTo>
                <a:lnTo>
                  <a:pt x="296" y="137"/>
                </a:lnTo>
                <a:lnTo>
                  <a:pt x="305" y="129"/>
                </a:lnTo>
                <a:lnTo>
                  <a:pt x="302" y="119"/>
                </a:lnTo>
                <a:lnTo>
                  <a:pt x="312" y="119"/>
                </a:lnTo>
                <a:lnTo>
                  <a:pt x="319" y="113"/>
                </a:lnTo>
                <a:lnTo>
                  <a:pt x="319" y="105"/>
                </a:lnTo>
                <a:lnTo>
                  <a:pt x="311" y="106"/>
                </a:lnTo>
                <a:close/>
              </a:path>
            </a:pathLst>
          </a:custGeom>
          <a:solidFill>
            <a:srgbClr val="DAAEE8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93">
            <a:extLst>
              <a:ext uri="{FF2B5EF4-FFF2-40B4-BE49-F238E27FC236}">
                <a16:creationId xmlns:a16="http://schemas.microsoft.com/office/drawing/2014/main" id="{2C024BB3-CA68-44B5-979C-7EE22E25155C}"/>
              </a:ext>
            </a:extLst>
          </p:cNvPr>
          <p:cNvSpPr>
            <a:spLocks/>
          </p:cNvSpPr>
          <p:nvPr/>
        </p:nvSpPr>
        <p:spPr bwMode="auto">
          <a:xfrm>
            <a:off x="5439865" y="2148556"/>
            <a:ext cx="98135" cy="98605"/>
          </a:xfrm>
          <a:custGeom>
            <a:avLst/>
            <a:gdLst>
              <a:gd name="T0" fmla="*/ 96 w 97"/>
              <a:gd name="T1" fmla="*/ 78 h 85"/>
              <a:gd name="T2" fmla="*/ 96 w 97"/>
              <a:gd name="T3" fmla="*/ 32 h 85"/>
              <a:gd name="T4" fmla="*/ 89 w 97"/>
              <a:gd name="T5" fmla="*/ 17 h 85"/>
              <a:gd name="T6" fmla="*/ 87 w 97"/>
              <a:gd name="T7" fmla="*/ 2 h 85"/>
              <a:gd name="T8" fmla="*/ 84 w 97"/>
              <a:gd name="T9" fmla="*/ 0 h 85"/>
              <a:gd name="T10" fmla="*/ 76 w 97"/>
              <a:gd name="T11" fmla="*/ 5 h 85"/>
              <a:gd name="T12" fmla="*/ 61 w 97"/>
              <a:gd name="T13" fmla="*/ 20 h 85"/>
              <a:gd name="T14" fmla="*/ 51 w 97"/>
              <a:gd name="T15" fmla="*/ 23 h 85"/>
              <a:gd name="T16" fmla="*/ 23 w 97"/>
              <a:gd name="T17" fmla="*/ 16 h 85"/>
              <a:gd name="T18" fmla="*/ 15 w 97"/>
              <a:gd name="T19" fmla="*/ 22 h 85"/>
              <a:gd name="T20" fmla="*/ 18 w 97"/>
              <a:gd name="T21" fmla="*/ 27 h 85"/>
              <a:gd name="T22" fmla="*/ 18 w 97"/>
              <a:gd name="T23" fmla="*/ 34 h 85"/>
              <a:gd name="T24" fmla="*/ 15 w 97"/>
              <a:gd name="T25" fmla="*/ 37 h 85"/>
              <a:gd name="T26" fmla="*/ 4 w 97"/>
              <a:gd name="T27" fmla="*/ 41 h 85"/>
              <a:gd name="T28" fmla="*/ 0 w 97"/>
              <a:gd name="T29" fmla="*/ 46 h 85"/>
              <a:gd name="T30" fmla="*/ 33 w 97"/>
              <a:gd name="T31" fmla="*/ 46 h 85"/>
              <a:gd name="T32" fmla="*/ 37 w 97"/>
              <a:gd name="T33" fmla="*/ 47 h 85"/>
              <a:gd name="T34" fmla="*/ 43 w 97"/>
              <a:gd name="T35" fmla="*/ 56 h 85"/>
              <a:gd name="T36" fmla="*/ 48 w 97"/>
              <a:gd name="T37" fmla="*/ 58 h 85"/>
              <a:gd name="T38" fmla="*/ 61 w 97"/>
              <a:gd name="T39" fmla="*/ 63 h 85"/>
              <a:gd name="T40" fmla="*/ 61 w 97"/>
              <a:gd name="T41" fmla="*/ 63 h 85"/>
              <a:gd name="T42" fmla="*/ 74 w 97"/>
              <a:gd name="T43" fmla="*/ 67 h 85"/>
              <a:gd name="T44" fmla="*/ 86 w 97"/>
              <a:gd name="T45" fmla="*/ 74 h 85"/>
              <a:gd name="T46" fmla="*/ 97 w 97"/>
              <a:gd name="T47" fmla="*/ 85 h 85"/>
              <a:gd name="T48" fmla="*/ 96 w 97"/>
              <a:gd name="T49" fmla="*/ 78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7" h="85">
                <a:moveTo>
                  <a:pt x="96" y="78"/>
                </a:moveTo>
                <a:lnTo>
                  <a:pt x="96" y="32"/>
                </a:lnTo>
                <a:lnTo>
                  <a:pt x="89" y="17"/>
                </a:lnTo>
                <a:lnTo>
                  <a:pt x="87" y="2"/>
                </a:lnTo>
                <a:lnTo>
                  <a:pt x="84" y="0"/>
                </a:lnTo>
                <a:lnTo>
                  <a:pt x="76" y="5"/>
                </a:lnTo>
                <a:lnTo>
                  <a:pt x="61" y="20"/>
                </a:lnTo>
                <a:lnTo>
                  <a:pt x="51" y="23"/>
                </a:lnTo>
                <a:lnTo>
                  <a:pt x="23" y="16"/>
                </a:lnTo>
                <a:lnTo>
                  <a:pt x="15" y="22"/>
                </a:lnTo>
                <a:lnTo>
                  <a:pt x="18" y="27"/>
                </a:lnTo>
                <a:lnTo>
                  <a:pt x="18" y="34"/>
                </a:lnTo>
                <a:lnTo>
                  <a:pt x="15" y="37"/>
                </a:lnTo>
                <a:lnTo>
                  <a:pt x="4" y="41"/>
                </a:lnTo>
                <a:lnTo>
                  <a:pt x="0" y="46"/>
                </a:lnTo>
                <a:lnTo>
                  <a:pt x="33" y="46"/>
                </a:lnTo>
                <a:lnTo>
                  <a:pt x="37" y="47"/>
                </a:lnTo>
                <a:lnTo>
                  <a:pt x="43" y="56"/>
                </a:lnTo>
                <a:lnTo>
                  <a:pt x="48" y="58"/>
                </a:lnTo>
                <a:lnTo>
                  <a:pt x="61" y="63"/>
                </a:lnTo>
                <a:lnTo>
                  <a:pt x="61" y="63"/>
                </a:lnTo>
                <a:lnTo>
                  <a:pt x="74" y="67"/>
                </a:lnTo>
                <a:lnTo>
                  <a:pt x="86" y="74"/>
                </a:lnTo>
                <a:lnTo>
                  <a:pt x="97" y="85"/>
                </a:lnTo>
                <a:lnTo>
                  <a:pt x="96" y="78"/>
                </a:lnTo>
                <a:close/>
              </a:path>
            </a:pathLst>
          </a:custGeom>
          <a:solidFill>
            <a:srgbClr val="FFD44B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94">
            <a:extLst>
              <a:ext uri="{FF2B5EF4-FFF2-40B4-BE49-F238E27FC236}">
                <a16:creationId xmlns:a16="http://schemas.microsoft.com/office/drawing/2014/main" id="{134ADE4D-8DEF-45BD-AA32-4151C93574A8}"/>
              </a:ext>
            </a:extLst>
          </p:cNvPr>
          <p:cNvSpPr>
            <a:spLocks/>
          </p:cNvSpPr>
          <p:nvPr/>
        </p:nvSpPr>
        <p:spPr bwMode="auto">
          <a:xfrm>
            <a:off x="5455079" y="2221622"/>
            <a:ext cx="84983" cy="81203"/>
          </a:xfrm>
          <a:custGeom>
            <a:avLst/>
            <a:gdLst>
              <a:gd name="T0" fmla="*/ 71 w 84"/>
              <a:gd name="T1" fmla="*/ 11 h 70"/>
              <a:gd name="T2" fmla="*/ 59 w 84"/>
              <a:gd name="T3" fmla="*/ 4 h 70"/>
              <a:gd name="T4" fmla="*/ 46 w 84"/>
              <a:gd name="T5" fmla="*/ 0 h 70"/>
              <a:gd name="T6" fmla="*/ 46 w 84"/>
              <a:gd name="T7" fmla="*/ 0 h 70"/>
              <a:gd name="T8" fmla="*/ 44 w 84"/>
              <a:gd name="T9" fmla="*/ 10 h 70"/>
              <a:gd name="T10" fmla="*/ 42 w 84"/>
              <a:gd name="T11" fmla="*/ 16 h 70"/>
              <a:gd name="T12" fmla="*/ 37 w 84"/>
              <a:gd name="T13" fmla="*/ 18 h 70"/>
              <a:gd name="T14" fmla="*/ 4 w 84"/>
              <a:gd name="T15" fmla="*/ 17 h 70"/>
              <a:gd name="T16" fmla="*/ 2 w 84"/>
              <a:gd name="T17" fmla="*/ 23 h 70"/>
              <a:gd name="T18" fmla="*/ 1 w 84"/>
              <a:gd name="T19" fmla="*/ 31 h 70"/>
              <a:gd name="T20" fmla="*/ 0 w 84"/>
              <a:gd name="T21" fmla="*/ 40 h 70"/>
              <a:gd name="T22" fmla="*/ 1 w 84"/>
              <a:gd name="T23" fmla="*/ 46 h 70"/>
              <a:gd name="T24" fmla="*/ 8 w 84"/>
              <a:gd name="T25" fmla="*/ 48 h 70"/>
              <a:gd name="T26" fmla="*/ 22 w 84"/>
              <a:gd name="T27" fmla="*/ 57 h 70"/>
              <a:gd name="T28" fmla="*/ 54 w 84"/>
              <a:gd name="T29" fmla="*/ 52 h 70"/>
              <a:gd name="T30" fmla="*/ 57 w 84"/>
              <a:gd name="T31" fmla="*/ 53 h 70"/>
              <a:gd name="T32" fmla="*/ 71 w 84"/>
              <a:gd name="T33" fmla="*/ 70 h 70"/>
              <a:gd name="T34" fmla="*/ 76 w 84"/>
              <a:gd name="T35" fmla="*/ 69 h 70"/>
              <a:gd name="T36" fmla="*/ 75 w 84"/>
              <a:gd name="T37" fmla="*/ 63 h 70"/>
              <a:gd name="T38" fmla="*/ 82 w 84"/>
              <a:gd name="T39" fmla="*/ 53 h 70"/>
              <a:gd name="T40" fmla="*/ 84 w 84"/>
              <a:gd name="T41" fmla="*/ 46 h 70"/>
              <a:gd name="T42" fmla="*/ 82 w 84"/>
              <a:gd name="T43" fmla="*/ 22 h 70"/>
              <a:gd name="T44" fmla="*/ 71 w 84"/>
              <a:gd name="T45" fmla="*/ 1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70">
                <a:moveTo>
                  <a:pt x="71" y="11"/>
                </a:moveTo>
                <a:lnTo>
                  <a:pt x="59" y="4"/>
                </a:lnTo>
                <a:lnTo>
                  <a:pt x="46" y="0"/>
                </a:lnTo>
                <a:lnTo>
                  <a:pt x="46" y="0"/>
                </a:lnTo>
                <a:lnTo>
                  <a:pt x="44" y="10"/>
                </a:lnTo>
                <a:lnTo>
                  <a:pt x="42" y="16"/>
                </a:lnTo>
                <a:lnTo>
                  <a:pt x="37" y="18"/>
                </a:lnTo>
                <a:lnTo>
                  <a:pt x="4" y="17"/>
                </a:lnTo>
                <a:lnTo>
                  <a:pt x="2" y="23"/>
                </a:lnTo>
                <a:lnTo>
                  <a:pt x="1" y="31"/>
                </a:lnTo>
                <a:lnTo>
                  <a:pt x="0" y="40"/>
                </a:lnTo>
                <a:lnTo>
                  <a:pt x="1" y="46"/>
                </a:lnTo>
                <a:lnTo>
                  <a:pt x="8" y="48"/>
                </a:lnTo>
                <a:lnTo>
                  <a:pt x="22" y="57"/>
                </a:lnTo>
                <a:lnTo>
                  <a:pt x="54" y="52"/>
                </a:lnTo>
                <a:lnTo>
                  <a:pt x="57" y="53"/>
                </a:lnTo>
                <a:lnTo>
                  <a:pt x="71" y="70"/>
                </a:lnTo>
                <a:lnTo>
                  <a:pt x="76" y="69"/>
                </a:lnTo>
                <a:lnTo>
                  <a:pt x="75" y="63"/>
                </a:lnTo>
                <a:lnTo>
                  <a:pt x="82" y="53"/>
                </a:lnTo>
                <a:lnTo>
                  <a:pt x="84" y="46"/>
                </a:lnTo>
                <a:lnTo>
                  <a:pt x="82" y="22"/>
                </a:lnTo>
                <a:lnTo>
                  <a:pt x="71" y="11"/>
                </a:lnTo>
                <a:close/>
              </a:path>
            </a:pathLst>
          </a:custGeom>
          <a:solidFill>
            <a:srgbClr val="EE7F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78">
            <a:extLst>
              <a:ext uri="{FF2B5EF4-FFF2-40B4-BE49-F238E27FC236}">
                <a16:creationId xmlns:a16="http://schemas.microsoft.com/office/drawing/2014/main" id="{1BB859AC-4BD1-4160-939F-82B97A8E1B2C}"/>
              </a:ext>
            </a:extLst>
          </p:cNvPr>
          <p:cNvSpPr>
            <a:spLocks/>
          </p:cNvSpPr>
          <p:nvPr/>
        </p:nvSpPr>
        <p:spPr bwMode="auto">
          <a:xfrm>
            <a:off x="5195062" y="2114907"/>
            <a:ext cx="233702" cy="305092"/>
          </a:xfrm>
          <a:custGeom>
            <a:avLst/>
            <a:gdLst>
              <a:gd name="T0" fmla="*/ 200 w 231"/>
              <a:gd name="T1" fmla="*/ 81 h 263"/>
              <a:gd name="T2" fmla="*/ 199 w 231"/>
              <a:gd name="T3" fmla="*/ 70 h 263"/>
              <a:gd name="T4" fmla="*/ 204 w 231"/>
              <a:gd name="T5" fmla="*/ 60 h 263"/>
              <a:gd name="T6" fmla="*/ 212 w 231"/>
              <a:gd name="T7" fmla="*/ 54 h 263"/>
              <a:gd name="T8" fmla="*/ 206 w 231"/>
              <a:gd name="T9" fmla="*/ 35 h 263"/>
              <a:gd name="T10" fmla="*/ 190 w 231"/>
              <a:gd name="T11" fmla="*/ 34 h 263"/>
              <a:gd name="T12" fmla="*/ 175 w 231"/>
              <a:gd name="T13" fmla="*/ 54 h 263"/>
              <a:gd name="T14" fmla="*/ 171 w 231"/>
              <a:gd name="T15" fmla="*/ 57 h 263"/>
              <a:gd name="T16" fmla="*/ 160 w 231"/>
              <a:gd name="T17" fmla="*/ 33 h 263"/>
              <a:gd name="T18" fmla="*/ 146 w 231"/>
              <a:gd name="T19" fmla="*/ 28 h 263"/>
              <a:gd name="T20" fmla="*/ 127 w 231"/>
              <a:gd name="T21" fmla="*/ 34 h 263"/>
              <a:gd name="T22" fmla="*/ 119 w 231"/>
              <a:gd name="T23" fmla="*/ 11 h 263"/>
              <a:gd name="T24" fmla="*/ 104 w 231"/>
              <a:gd name="T25" fmla="*/ 4 h 263"/>
              <a:gd name="T26" fmla="*/ 81 w 231"/>
              <a:gd name="T27" fmla="*/ 15 h 263"/>
              <a:gd name="T28" fmla="*/ 76 w 231"/>
              <a:gd name="T29" fmla="*/ 15 h 263"/>
              <a:gd name="T30" fmla="*/ 66 w 231"/>
              <a:gd name="T31" fmla="*/ 3 h 263"/>
              <a:gd name="T32" fmla="*/ 61 w 231"/>
              <a:gd name="T33" fmla="*/ 2 h 263"/>
              <a:gd name="T34" fmla="*/ 51 w 231"/>
              <a:gd name="T35" fmla="*/ 0 h 263"/>
              <a:gd name="T36" fmla="*/ 39 w 231"/>
              <a:gd name="T37" fmla="*/ 5 h 263"/>
              <a:gd name="T38" fmla="*/ 2 w 231"/>
              <a:gd name="T39" fmla="*/ 14 h 263"/>
              <a:gd name="T40" fmla="*/ 0 w 231"/>
              <a:gd name="T41" fmla="*/ 39 h 263"/>
              <a:gd name="T42" fmla="*/ 11 w 231"/>
              <a:gd name="T43" fmla="*/ 54 h 263"/>
              <a:gd name="T44" fmla="*/ 14 w 231"/>
              <a:gd name="T45" fmla="*/ 58 h 263"/>
              <a:gd name="T46" fmla="*/ 29 w 231"/>
              <a:gd name="T47" fmla="*/ 88 h 263"/>
              <a:gd name="T48" fmla="*/ 38 w 231"/>
              <a:gd name="T49" fmla="*/ 103 h 263"/>
              <a:gd name="T50" fmla="*/ 35 w 231"/>
              <a:gd name="T51" fmla="*/ 128 h 263"/>
              <a:gd name="T52" fmla="*/ 47 w 231"/>
              <a:gd name="T53" fmla="*/ 137 h 263"/>
              <a:gd name="T54" fmla="*/ 38 w 231"/>
              <a:gd name="T55" fmla="*/ 156 h 263"/>
              <a:gd name="T56" fmla="*/ 56 w 231"/>
              <a:gd name="T57" fmla="*/ 181 h 263"/>
              <a:gd name="T58" fmla="*/ 71 w 231"/>
              <a:gd name="T59" fmla="*/ 191 h 263"/>
              <a:gd name="T60" fmla="*/ 81 w 231"/>
              <a:gd name="T61" fmla="*/ 209 h 263"/>
              <a:gd name="T62" fmla="*/ 92 w 231"/>
              <a:gd name="T63" fmla="*/ 219 h 263"/>
              <a:gd name="T64" fmla="*/ 94 w 231"/>
              <a:gd name="T65" fmla="*/ 237 h 263"/>
              <a:gd name="T66" fmla="*/ 101 w 231"/>
              <a:gd name="T67" fmla="*/ 250 h 263"/>
              <a:gd name="T68" fmla="*/ 128 w 231"/>
              <a:gd name="T69" fmla="*/ 263 h 263"/>
              <a:gd name="T70" fmla="*/ 138 w 231"/>
              <a:gd name="T71" fmla="*/ 261 h 263"/>
              <a:gd name="T72" fmla="*/ 141 w 231"/>
              <a:gd name="T73" fmla="*/ 263 h 263"/>
              <a:gd name="T74" fmla="*/ 141 w 231"/>
              <a:gd name="T75" fmla="*/ 256 h 263"/>
              <a:gd name="T76" fmla="*/ 149 w 231"/>
              <a:gd name="T77" fmla="*/ 220 h 263"/>
              <a:gd name="T78" fmla="*/ 170 w 231"/>
              <a:gd name="T79" fmla="*/ 214 h 263"/>
              <a:gd name="T80" fmla="*/ 175 w 231"/>
              <a:gd name="T81" fmla="*/ 193 h 263"/>
              <a:gd name="T82" fmla="*/ 173 w 231"/>
              <a:gd name="T83" fmla="*/ 177 h 263"/>
              <a:gd name="T84" fmla="*/ 193 w 231"/>
              <a:gd name="T85" fmla="*/ 155 h 263"/>
              <a:gd name="T86" fmla="*/ 200 w 231"/>
              <a:gd name="T87" fmla="*/ 134 h 263"/>
              <a:gd name="T88" fmla="*/ 225 w 231"/>
              <a:gd name="T89" fmla="*/ 126 h 263"/>
              <a:gd name="T90" fmla="*/ 231 w 231"/>
              <a:gd name="T91" fmla="*/ 126 h 263"/>
              <a:gd name="T92" fmla="*/ 212 w 231"/>
              <a:gd name="T93" fmla="*/ 109 h 263"/>
              <a:gd name="T94" fmla="*/ 208 w 231"/>
              <a:gd name="T95" fmla="*/ 99 h 263"/>
              <a:gd name="T96" fmla="*/ 208 w 231"/>
              <a:gd name="T97" fmla="*/ 82 h 263"/>
              <a:gd name="T98" fmla="*/ 200 w 231"/>
              <a:gd name="T99" fmla="*/ 81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31" h="263">
                <a:moveTo>
                  <a:pt x="200" y="81"/>
                </a:moveTo>
                <a:lnTo>
                  <a:pt x="199" y="70"/>
                </a:lnTo>
                <a:lnTo>
                  <a:pt x="204" y="60"/>
                </a:lnTo>
                <a:lnTo>
                  <a:pt x="212" y="54"/>
                </a:lnTo>
                <a:lnTo>
                  <a:pt x="206" y="35"/>
                </a:lnTo>
                <a:lnTo>
                  <a:pt x="190" y="34"/>
                </a:lnTo>
                <a:lnTo>
                  <a:pt x="175" y="54"/>
                </a:lnTo>
                <a:lnTo>
                  <a:pt x="171" y="57"/>
                </a:lnTo>
                <a:lnTo>
                  <a:pt x="160" y="33"/>
                </a:lnTo>
                <a:lnTo>
                  <a:pt x="146" y="28"/>
                </a:lnTo>
                <a:lnTo>
                  <a:pt x="127" y="34"/>
                </a:lnTo>
                <a:lnTo>
                  <a:pt x="119" y="11"/>
                </a:lnTo>
                <a:lnTo>
                  <a:pt x="104" y="4"/>
                </a:lnTo>
                <a:lnTo>
                  <a:pt x="81" y="15"/>
                </a:lnTo>
                <a:lnTo>
                  <a:pt x="76" y="15"/>
                </a:lnTo>
                <a:lnTo>
                  <a:pt x="66" y="3"/>
                </a:lnTo>
                <a:lnTo>
                  <a:pt x="61" y="2"/>
                </a:lnTo>
                <a:lnTo>
                  <a:pt x="51" y="0"/>
                </a:lnTo>
                <a:lnTo>
                  <a:pt x="39" y="5"/>
                </a:lnTo>
                <a:lnTo>
                  <a:pt x="2" y="14"/>
                </a:lnTo>
                <a:lnTo>
                  <a:pt x="0" y="39"/>
                </a:lnTo>
                <a:lnTo>
                  <a:pt x="11" y="54"/>
                </a:lnTo>
                <a:lnTo>
                  <a:pt x="14" y="58"/>
                </a:lnTo>
                <a:lnTo>
                  <a:pt x="29" y="88"/>
                </a:lnTo>
                <a:lnTo>
                  <a:pt x="38" y="103"/>
                </a:lnTo>
                <a:lnTo>
                  <a:pt x="35" y="128"/>
                </a:lnTo>
                <a:lnTo>
                  <a:pt x="47" y="137"/>
                </a:lnTo>
                <a:lnTo>
                  <a:pt x="38" y="156"/>
                </a:lnTo>
                <a:lnTo>
                  <a:pt x="56" y="181"/>
                </a:lnTo>
                <a:lnTo>
                  <a:pt x="71" y="191"/>
                </a:lnTo>
                <a:lnTo>
                  <a:pt x="81" y="209"/>
                </a:lnTo>
                <a:lnTo>
                  <a:pt x="92" y="219"/>
                </a:lnTo>
                <a:lnTo>
                  <a:pt x="94" y="237"/>
                </a:lnTo>
                <a:lnTo>
                  <a:pt x="101" y="250"/>
                </a:lnTo>
                <a:lnTo>
                  <a:pt x="128" y="263"/>
                </a:lnTo>
                <a:lnTo>
                  <a:pt x="138" y="261"/>
                </a:lnTo>
                <a:lnTo>
                  <a:pt x="141" y="263"/>
                </a:lnTo>
                <a:lnTo>
                  <a:pt x="141" y="256"/>
                </a:lnTo>
                <a:lnTo>
                  <a:pt x="149" y="220"/>
                </a:lnTo>
                <a:lnTo>
                  <a:pt x="170" y="214"/>
                </a:lnTo>
                <a:lnTo>
                  <a:pt x="175" y="193"/>
                </a:lnTo>
                <a:lnTo>
                  <a:pt x="173" y="177"/>
                </a:lnTo>
                <a:lnTo>
                  <a:pt x="193" y="155"/>
                </a:lnTo>
                <a:lnTo>
                  <a:pt x="200" y="134"/>
                </a:lnTo>
                <a:lnTo>
                  <a:pt x="225" y="126"/>
                </a:lnTo>
                <a:lnTo>
                  <a:pt x="231" y="126"/>
                </a:lnTo>
                <a:lnTo>
                  <a:pt x="212" y="109"/>
                </a:lnTo>
                <a:lnTo>
                  <a:pt x="208" y="99"/>
                </a:lnTo>
                <a:lnTo>
                  <a:pt x="208" y="82"/>
                </a:lnTo>
                <a:lnTo>
                  <a:pt x="200" y="81"/>
                </a:lnTo>
                <a:close/>
              </a:path>
            </a:pathLst>
          </a:custGeom>
          <a:solidFill>
            <a:srgbClr val="25A1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57">
            <a:extLst>
              <a:ext uri="{FF2B5EF4-FFF2-40B4-BE49-F238E27FC236}">
                <a16:creationId xmlns:a16="http://schemas.microsoft.com/office/drawing/2014/main" id="{EC9F52F8-32EC-4C8A-ACBF-EDD3E7094610}"/>
              </a:ext>
            </a:extLst>
          </p:cNvPr>
          <p:cNvSpPr>
            <a:spLocks/>
          </p:cNvSpPr>
          <p:nvPr/>
        </p:nvSpPr>
        <p:spPr bwMode="auto">
          <a:xfrm>
            <a:off x="6527449" y="1916537"/>
            <a:ext cx="517988" cy="466337"/>
          </a:xfrm>
          <a:custGeom>
            <a:avLst/>
            <a:gdLst>
              <a:gd name="T0" fmla="*/ 3 w 512"/>
              <a:gd name="T1" fmla="*/ 17 h 402"/>
              <a:gd name="T2" fmla="*/ 14 w 512"/>
              <a:gd name="T3" fmla="*/ 74 h 402"/>
              <a:gd name="T4" fmla="*/ 30 w 512"/>
              <a:gd name="T5" fmla="*/ 104 h 402"/>
              <a:gd name="T6" fmla="*/ 30 w 512"/>
              <a:gd name="T7" fmla="*/ 142 h 402"/>
              <a:gd name="T8" fmla="*/ 7 w 512"/>
              <a:gd name="T9" fmla="*/ 164 h 402"/>
              <a:gd name="T10" fmla="*/ 17 w 512"/>
              <a:gd name="T11" fmla="*/ 188 h 402"/>
              <a:gd name="T12" fmla="*/ 46 w 512"/>
              <a:gd name="T13" fmla="*/ 215 h 402"/>
              <a:gd name="T14" fmla="*/ 70 w 512"/>
              <a:gd name="T15" fmla="*/ 232 h 402"/>
              <a:gd name="T16" fmla="*/ 122 w 512"/>
              <a:gd name="T17" fmla="*/ 239 h 402"/>
              <a:gd name="T18" fmla="*/ 118 w 512"/>
              <a:gd name="T19" fmla="*/ 268 h 402"/>
              <a:gd name="T20" fmla="*/ 157 w 512"/>
              <a:gd name="T21" fmla="*/ 292 h 402"/>
              <a:gd name="T22" fmla="*/ 215 w 512"/>
              <a:gd name="T23" fmla="*/ 327 h 402"/>
              <a:gd name="T24" fmla="*/ 240 w 512"/>
              <a:gd name="T25" fmla="*/ 342 h 402"/>
              <a:gd name="T26" fmla="*/ 306 w 512"/>
              <a:gd name="T27" fmla="*/ 360 h 402"/>
              <a:gd name="T28" fmla="*/ 355 w 512"/>
              <a:gd name="T29" fmla="*/ 402 h 402"/>
              <a:gd name="T30" fmla="*/ 386 w 512"/>
              <a:gd name="T31" fmla="*/ 397 h 402"/>
              <a:gd name="T32" fmla="*/ 403 w 512"/>
              <a:gd name="T33" fmla="*/ 383 h 402"/>
              <a:gd name="T34" fmla="*/ 412 w 512"/>
              <a:gd name="T35" fmla="*/ 325 h 402"/>
              <a:gd name="T36" fmla="*/ 415 w 512"/>
              <a:gd name="T37" fmla="*/ 297 h 402"/>
              <a:gd name="T38" fmla="*/ 365 w 512"/>
              <a:gd name="T39" fmla="*/ 287 h 402"/>
              <a:gd name="T40" fmla="*/ 347 w 512"/>
              <a:gd name="T41" fmla="*/ 278 h 402"/>
              <a:gd name="T42" fmla="*/ 323 w 512"/>
              <a:gd name="T43" fmla="*/ 251 h 402"/>
              <a:gd name="T44" fmla="*/ 321 w 512"/>
              <a:gd name="T45" fmla="*/ 228 h 402"/>
              <a:gd name="T46" fmla="*/ 350 w 512"/>
              <a:gd name="T47" fmla="*/ 177 h 402"/>
              <a:gd name="T48" fmla="*/ 368 w 512"/>
              <a:gd name="T49" fmla="*/ 203 h 402"/>
              <a:gd name="T50" fmla="*/ 415 w 512"/>
              <a:gd name="T51" fmla="*/ 226 h 402"/>
              <a:gd name="T52" fmla="*/ 465 w 512"/>
              <a:gd name="T53" fmla="*/ 222 h 402"/>
              <a:gd name="T54" fmla="*/ 502 w 512"/>
              <a:gd name="T55" fmla="*/ 206 h 402"/>
              <a:gd name="T56" fmla="*/ 509 w 512"/>
              <a:gd name="T57" fmla="*/ 190 h 402"/>
              <a:gd name="T58" fmla="*/ 482 w 512"/>
              <a:gd name="T59" fmla="*/ 174 h 402"/>
              <a:gd name="T60" fmla="*/ 461 w 512"/>
              <a:gd name="T61" fmla="*/ 142 h 402"/>
              <a:gd name="T62" fmla="*/ 406 w 512"/>
              <a:gd name="T63" fmla="*/ 155 h 402"/>
              <a:gd name="T64" fmla="*/ 392 w 512"/>
              <a:gd name="T65" fmla="*/ 158 h 402"/>
              <a:gd name="T66" fmla="*/ 341 w 512"/>
              <a:gd name="T67" fmla="*/ 149 h 402"/>
              <a:gd name="T68" fmla="*/ 333 w 512"/>
              <a:gd name="T69" fmla="*/ 161 h 402"/>
              <a:gd name="T70" fmla="*/ 323 w 512"/>
              <a:gd name="T71" fmla="*/ 145 h 402"/>
              <a:gd name="T72" fmla="*/ 317 w 512"/>
              <a:gd name="T73" fmla="*/ 129 h 402"/>
              <a:gd name="T74" fmla="*/ 273 w 512"/>
              <a:gd name="T75" fmla="*/ 138 h 402"/>
              <a:gd name="T76" fmla="*/ 236 w 512"/>
              <a:gd name="T77" fmla="*/ 140 h 402"/>
              <a:gd name="T78" fmla="*/ 232 w 512"/>
              <a:gd name="T79" fmla="*/ 117 h 402"/>
              <a:gd name="T80" fmla="*/ 214 w 512"/>
              <a:gd name="T81" fmla="*/ 101 h 402"/>
              <a:gd name="T82" fmla="*/ 187 w 512"/>
              <a:gd name="T83" fmla="*/ 62 h 402"/>
              <a:gd name="T84" fmla="*/ 175 w 512"/>
              <a:gd name="T85" fmla="*/ 39 h 402"/>
              <a:gd name="T86" fmla="*/ 134 w 512"/>
              <a:gd name="T87" fmla="*/ 13 h 402"/>
              <a:gd name="T88" fmla="*/ 86 w 512"/>
              <a:gd name="T89" fmla="*/ 0 h 402"/>
              <a:gd name="T90" fmla="*/ 50 w 512"/>
              <a:gd name="T91" fmla="*/ 13 h 402"/>
              <a:gd name="T92" fmla="*/ 6 w 512"/>
              <a:gd name="T93" fmla="*/ 11 h 402"/>
              <a:gd name="T94" fmla="*/ 0 w 512"/>
              <a:gd name="T95" fmla="*/ 6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12" h="402">
                <a:moveTo>
                  <a:pt x="0" y="6"/>
                </a:moveTo>
                <a:lnTo>
                  <a:pt x="3" y="17"/>
                </a:lnTo>
                <a:lnTo>
                  <a:pt x="0" y="50"/>
                </a:lnTo>
                <a:lnTo>
                  <a:pt x="14" y="74"/>
                </a:lnTo>
                <a:lnTo>
                  <a:pt x="22" y="80"/>
                </a:lnTo>
                <a:lnTo>
                  <a:pt x="30" y="104"/>
                </a:lnTo>
                <a:lnTo>
                  <a:pt x="21" y="122"/>
                </a:lnTo>
                <a:lnTo>
                  <a:pt x="30" y="142"/>
                </a:lnTo>
                <a:lnTo>
                  <a:pt x="29" y="151"/>
                </a:lnTo>
                <a:lnTo>
                  <a:pt x="7" y="164"/>
                </a:lnTo>
                <a:lnTo>
                  <a:pt x="7" y="170"/>
                </a:lnTo>
                <a:lnTo>
                  <a:pt x="17" y="188"/>
                </a:lnTo>
                <a:lnTo>
                  <a:pt x="37" y="197"/>
                </a:lnTo>
                <a:lnTo>
                  <a:pt x="46" y="215"/>
                </a:lnTo>
                <a:lnTo>
                  <a:pt x="59" y="218"/>
                </a:lnTo>
                <a:lnTo>
                  <a:pt x="70" y="232"/>
                </a:lnTo>
                <a:lnTo>
                  <a:pt x="113" y="233"/>
                </a:lnTo>
                <a:lnTo>
                  <a:pt x="122" y="239"/>
                </a:lnTo>
                <a:lnTo>
                  <a:pt x="118" y="253"/>
                </a:lnTo>
                <a:lnTo>
                  <a:pt x="118" y="268"/>
                </a:lnTo>
                <a:lnTo>
                  <a:pt x="140" y="296"/>
                </a:lnTo>
                <a:lnTo>
                  <a:pt x="157" y="292"/>
                </a:lnTo>
                <a:lnTo>
                  <a:pt x="198" y="307"/>
                </a:lnTo>
                <a:lnTo>
                  <a:pt x="215" y="327"/>
                </a:lnTo>
                <a:lnTo>
                  <a:pt x="227" y="331"/>
                </a:lnTo>
                <a:lnTo>
                  <a:pt x="240" y="342"/>
                </a:lnTo>
                <a:lnTo>
                  <a:pt x="288" y="362"/>
                </a:lnTo>
                <a:lnTo>
                  <a:pt x="306" y="360"/>
                </a:lnTo>
                <a:lnTo>
                  <a:pt x="319" y="366"/>
                </a:lnTo>
                <a:lnTo>
                  <a:pt x="355" y="402"/>
                </a:lnTo>
                <a:lnTo>
                  <a:pt x="358" y="399"/>
                </a:lnTo>
                <a:lnTo>
                  <a:pt x="386" y="397"/>
                </a:lnTo>
                <a:lnTo>
                  <a:pt x="392" y="390"/>
                </a:lnTo>
                <a:lnTo>
                  <a:pt x="403" y="383"/>
                </a:lnTo>
                <a:lnTo>
                  <a:pt x="416" y="348"/>
                </a:lnTo>
                <a:lnTo>
                  <a:pt x="412" y="325"/>
                </a:lnTo>
                <a:lnTo>
                  <a:pt x="418" y="311"/>
                </a:lnTo>
                <a:lnTo>
                  <a:pt x="415" y="297"/>
                </a:lnTo>
                <a:lnTo>
                  <a:pt x="382" y="266"/>
                </a:lnTo>
                <a:lnTo>
                  <a:pt x="365" y="287"/>
                </a:lnTo>
                <a:lnTo>
                  <a:pt x="354" y="288"/>
                </a:lnTo>
                <a:lnTo>
                  <a:pt x="347" y="278"/>
                </a:lnTo>
                <a:lnTo>
                  <a:pt x="353" y="266"/>
                </a:lnTo>
                <a:lnTo>
                  <a:pt x="323" y="251"/>
                </a:lnTo>
                <a:lnTo>
                  <a:pt x="318" y="244"/>
                </a:lnTo>
                <a:lnTo>
                  <a:pt x="321" y="228"/>
                </a:lnTo>
                <a:lnTo>
                  <a:pt x="334" y="216"/>
                </a:lnTo>
                <a:lnTo>
                  <a:pt x="350" y="177"/>
                </a:lnTo>
                <a:lnTo>
                  <a:pt x="362" y="196"/>
                </a:lnTo>
                <a:lnTo>
                  <a:pt x="368" y="203"/>
                </a:lnTo>
                <a:lnTo>
                  <a:pt x="406" y="215"/>
                </a:lnTo>
                <a:lnTo>
                  <a:pt x="415" y="226"/>
                </a:lnTo>
                <a:lnTo>
                  <a:pt x="434" y="228"/>
                </a:lnTo>
                <a:lnTo>
                  <a:pt x="465" y="222"/>
                </a:lnTo>
                <a:lnTo>
                  <a:pt x="482" y="229"/>
                </a:lnTo>
                <a:lnTo>
                  <a:pt x="502" y="206"/>
                </a:lnTo>
                <a:lnTo>
                  <a:pt x="512" y="190"/>
                </a:lnTo>
                <a:lnTo>
                  <a:pt x="509" y="190"/>
                </a:lnTo>
                <a:lnTo>
                  <a:pt x="495" y="176"/>
                </a:lnTo>
                <a:lnTo>
                  <a:pt x="482" y="174"/>
                </a:lnTo>
                <a:lnTo>
                  <a:pt x="463" y="149"/>
                </a:lnTo>
                <a:lnTo>
                  <a:pt x="461" y="142"/>
                </a:lnTo>
                <a:lnTo>
                  <a:pt x="442" y="140"/>
                </a:lnTo>
                <a:lnTo>
                  <a:pt x="406" y="155"/>
                </a:lnTo>
                <a:lnTo>
                  <a:pt x="404" y="159"/>
                </a:lnTo>
                <a:lnTo>
                  <a:pt x="392" y="158"/>
                </a:lnTo>
                <a:lnTo>
                  <a:pt x="367" y="158"/>
                </a:lnTo>
                <a:lnTo>
                  <a:pt x="341" y="149"/>
                </a:lnTo>
                <a:lnTo>
                  <a:pt x="342" y="156"/>
                </a:lnTo>
                <a:lnTo>
                  <a:pt x="333" y="161"/>
                </a:lnTo>
                <a:lnTo>
                  <a:pt x="327" y="156"/>
                </a:lnTo>
                <a:lnTo>
                  <a:pt x="323" y="145"/>
                </a:lnTo>
                <a:lnTo>
                  <a:pt x="322" y="130"/>
                </a:lnTo>
                <a:lnTo>
                  <a:pt x="317" y="129"/>
                </a:lnTo>
                <a:lnTo>
                  <a:pt x="270" y="118"/>
                </a:lnTo>
                <a:lnTo>
                  <a:pt x="273" y="138"/>
                </a:lnTo>
                <a:lnTo>
                  <a:pt x="252" y="141"/>
                </a:lnTo>
                <a:lnTo>
                  <a:pt x="236" y="140"/>
                </a:lnTo>
                <a:lnTo>
                  <a:pt x="232" y="134"/>
                </a:lnTo>
                <a:lnTo>
                  <a:pt x="232" y="117"/>
                </a:lnTo>
                <a:lnTo>
                  <a:pt x="225" y="120"/>
                </a:lnTo>
                <a:lnTo>
                  <a:pt x="214" y="101"/>
                </a:lnTo>
                <a:lnTo>
                  <a:pt x="192" y="76"/>
                </a:lnTo>
                <a:lnTo>
                  <a:pt x="187" y="62"/>
                </a:lnTo>
                <a:lnTo>
                  <a:pt x="192" y="62"/>
                </a:lnTo>
                <a:lnTo>
                  <a:pt x="175" y="39"/>
                </a:lnTo>
                <a:lnTo>
                  <a:pt x="167" y="25"/>
                </a:lnTo>
                <a:lnTo>
                  <a:pt x="134" y="13"/>
                </a:lnTo>
                <a:lnTo>
                  <a:pt x="117" y="17"/>
                </a:lnTo>
                <a:lnTo>
                  <a:pt x="86" y="0"/>
                </a:lnTo>
                <a:lnTo>
                  <a:pt x="61" y="0"/>
                </a:lnTo>
                <a:lnTo>
                  <a:pt x="50" y="13"/>
                </a:lnTo>
                <a:lnTo>
                  <a:pt x="10" y="23"/>
                </a:lnTo>
                <a:lnTo>
                  <a:pt x="6" y="11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25A1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1">
            <a:extLst>
              <a:ext uri="{FF2B5EF4-FFF2-40B4-BE49-F238E27FC236}">
                <a16:creationId xmlns:a16="http://schemas.microsoft.com/office/drawing/2014/main" id="{254FB86D-3158-4222-846D-AED12303EB35}"/>
              </a:ext>
            </a:extLst>
          </p:cNvPr>
          <p:cNvSpPr>
            <a:spLocks/>
          </p:cNvSpPr>
          <p:nvPr/>
        </p:nvSpPr>
        <p:spPr bwMode="auto">
          <a:xfrm>
            <a:off x="6207754" y="3346873"/>
            <a:ext cx="418841" cy="415297"/>
          </a:xfrm>
          <a:custGeom>
            <a:avLst/>
            <a:gdLst>
              <a:gd name="T0" fmla="*/ 131 w 414"/>
              <a:gd name="T1" fmla="*/ 7 h 358"/>
              <a:gd name="T2" fmla="*/ 79 w 414"/>
              <a:gd name="T3" fmla="*/ 7 h 358"/>
              <a:gd name="T4" fmla="*/ 55 w 414"/>
              <a:gd name="T5" fmla="*/ 2 h 358"/>
              <a:gd name="T6" fmla="*/ 42 w 414"/>
              <a:gd name="T7" fmla="*/ 48 h 358"/>
              <a:gd name="T8" fmla="*/ 15 w 414"/>
              <a:gd name="T9" fmla="*/ 128 h 358"/>
              <a:gd name="T10" fmla="*/ 14 w 414"/>
              <a:gd name="T11" fmla="*/ 140 h 358"/>
              <a:gd name="T12" fmla="*/ 0 w 414"/>
              <a:gd name="T13" fmla="*/ 187 h 358"/>
              <a:gd name="T14" fmla="*/ 1 w 414"/>
              <a:gd name="T15" fmla="*/ 225 h 358"/>
              <a:gd name="T16" fmla="*/ 12 w 414"/>
              <a:gd name="T17" fmla="*/ 234 h 358"/>
              <a:gd name="T18" fmla="*/ 30 w 414"/>
              <a:gd name="T19" fmla="*/ 248 h 358"/>
              <a:gd name="T20" fmla="*/ 53 w 414"/>
              <a:gd name="T21" fmla="*/ 289 h 358"/>
              <a:gd name="T22" fmla="*/ 98 w 414"/>
              <a:gd name="T23" fmla="*/ 285 h 358"/>
              <a:gd name="T24" fmla="*/ 113 w 414"/>
              <a:gd name="T25" fmla="*/ 282 h 358"/>
              <a:gd name="T26" fmla="*/ 145 w 414"/>
              <a:gd name="T27" fmla="*/ 299 h 358"/>
              <a:gd name="T28" fmla="*/ 174 w 414"/>
              <a:gd name="T29" fmla="*/ 271 h 358"/>
              <a:gd name="T30" fmla="*/ 194 w 414"/>
              <a:gd name="T31" fmla="*/ 263 h 358"/>
              <a:gd name="T32" fmla="*/ 214 w 414"/>
              <a:gd name="T33" fmla="*/ 297 h 358"/>
              <a:gd name="T34" fmla="*/ 244 w 414"/>
              <a:gd name="T35" fmla="*/ 327 h 358"/>
              <a:gd name="T36" fmla="*/ 260 w 414"/>
              <a:gd name="T37" fmla="*/ 353 h 358"/>
              <a:gd name="T38" fmla="*/ 314 w 414"/>
              <a:gd name="T39" fmla="*/ 294 h 358"/>
              <a:gd name="T40" fmla="*/ 330 w 414"/>
              <a:gd name="T41" fmla="*/ 239 h 358"/>
              <a:gd name="T42" fmla="*/ 329 w 414"/>
              <a:gd name="T43" fmla="*/ 223 h 358"/>
              <a:gd name="T44" fmla="*/ 324 w 414"/>
              <a:gd name="T45" fmla="*/ 172 h 358"/>
              <a:gd name="T46" fmla="*/ 338 w 414"/>
              <a:gd name="T47" fmla="*/ 172 h 358"/>
              <a:gd name="T48" fmla="*/ 367 w 414"/>
              <a:gd name="T49" fmla="*/ 148 h 358"/>
              <a:gd name="T50" fmla="*/ 364 w 414"/>
              <a:gd name="T51" fmla="*/ 135 h 358"/>
              <a:gd name="T52" fmla="*/ 401 w 414"/>
              <a:gd name="T53" fmla="*/ 110 h 358"/>
              <a:gd name="T54" fmla="*/ 414 w 414"/>
              <a:gd name="T55" fmla="*/ 63 h 358"/>
              <a:gd name="T56" fmla="*/ 390 w 414"/>
              <a:gd name="T57" fmla="*/ 39 h 358"/>
              <a:gd name="T58" fmla="*/ 374 w 414"/>
              <a:gd name="T59" fmla="*/ 59 h 358"/>
              <a:gd name="T60" fmla="*/ 326 w 414"/>
              <a:gd name="T61" fmla="*/ 101 h 358"/>
              <a:gd name="T62" fmla="*/ 283 w 414"/>
              <a:gd name="T63" fmla="*/ 82 h 358"/>
              <a:gd name="T64" fmla="*/ 241 w 414"/>
              <a:gd name="T65" fmla="*/ 95 h 358"/>
              <a:gd name="T66" fmla="*/ 215 w 414"/>
              <a:gd name="T67" fmla="*/ 96 h 358"/>
              <a:gd name="T68" fmla="*/ 205 w 414"/>
              <a:gd name="T69" fmla="*/ 77 h 358"/>
              <a:gd name="T70" fmla="*/ 165 w 414"/>
              <a:gd name="T71" fmla="*/ 39 h 358"/>
              <a:gd name="T72" fmla="*/ 144 w 414"/>
              <a:gd name="T73" fmla="*/ 1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14" h="358">
                <a:moveTo>
                  <a:pt x="144" y="18"/>
                </a:moveTo>
                <a:lnTo>
                  <a:pt x="131" y="7"/>
                </a:lnTo>
                <a:lnTo>
                  <a:pt x="119" y="0"/>
                </a:lnTo>
                <a:lnTo>
                  <a:pt x="79" y="7"/>
                </a:lnTo>
                <a:lnTo>
                  <a:pt x="68" y="2"/>
                </a:lnTo>
                <a:lnTo>
                  <a:pt x="55" y="2"/>
                </a:lnTo>
                <a:lnTo>
                  <a:pt x="46" y="24"/>
                </a:lnTo>
                <a:lnTo>
                  <a:pt x="42" y="48"/>
                </a:lnTo>
                <a:lnTo>
                  <a:pt x="34" y="72"/>
                </a:lnTo>
                <a:lnTo>
                  <a:pt x="15" y="128"/>
                </a:lnTo>
                <a:lnTo>
                  <a:pt x="13" y="137"/>
                </a:lnTo>
                <a:lnTo>
                  <a:pt x="14" y="140"/>
                </a:lnTo>
                <a:lnTo>
                  <a:pt x="13" y="149"/>
                </a:lnTo>
                <a:lnTo>
                  <a:pt x="0" y="187"/>
                </a:lnTo>
                <a:lnTo>
                  <a:pt x="3" y="212"/>
                </a:lnTo>
                <a:lnTo>
                  <a:pt x="1" y="225"/>
                </a:lnTo>
                <a:lnTo>
                  <a:pt x="4" y="232"/>
                </a:lnTo>
                <a:lnTo>
                  <a:pt x="12" y="234"/>
                </a:lnTo>
                <a:lnTo>
                  <a:pt x="24" y="250"/>
                </a:lnTo>
                <a:lnTo>
                  <a:pt x="30" y="248"/>
                </a:lnTo>
                <a:lnTo>
                  <a:pt x="50" y="263"/>
                </a:lnTo>
                <a:lnTo>
                  <a:pt x="53" y="289"/>
                </a:lnTo>
                <a:lnTo>
                  <a:pt x="76" y="282"/>
                </a:lnTo>
                <a:lnTo>
                  <a:pt x="98" y="285"/>
                </a:lnTo>
                <a:lnTo>
                  <a:pt x="109" y="283"/>
                </a:lnTo>
                <a:lnTo>
                  <a:pt x="113" y="282"/>
                </a:lnTo>
                <a:lnTo>
                  <a:pt x="136" y="293"/>
                </a:lnTo>
                <a:lnTo>
                  <a:pt x="145" y="299"/>
                </a:lnTo>
                <a:lnTo>
                  <a:pt x="160" y="294"/>
                </a:lnTo>
                <a:lnTo>
                  <a:pt x="174" y="271"/>
                </a:lnTo>
                <a:lnTo>
                  <a:pt x="188" y="260"/>
                </a:lnTo>
                <a:lnTo>
                  <a:pt x="194" y="263"/>
                </a:lnTo>
                <a:lnTo>
                  <a:pt x="208" y="281"/>
                </a:lnTo>
                <a:lnTo>
                  <a:pt x="214" y="297"/>
                </a:lnTo>
                <a:lnTo>
                  <a:pt x="222" y="309"/>
                </a:lnTo>
                <a:lnTo>
                  <a:pt x="244" y="327"/>
                </a:lnTo>
                <a:lnTo>
                  <a:pt x="250" y="334"/>
                </a:lnTo>
                <a:lnTo>
                  <a:pt x="260" y="353"/>
                </a:lnTo>
                <a:lnTo>
                  <a:pt x="266" y="358"/>
                </a:lnTo>
                <a:lnTo>
                  <a:pt x="314" y="294"/>
                </a:lnTo>
                <a:lnTo>
                  <a:pt x="328" y="253"/>
                </a:lnTo>
                <a:lnTo>
                  <a:pt x="330" y="239"/>
                </a:lnTo>
                <a:lnTo>
                  <a:pt x="329" y="236"/>
                </a:lnTo>
                <a:lnTo>
                  <a:pt x="329" y="223"/>
                </a:lnTo>
                <a:lnTo>
                  <a:pt x="324" y="190"/>
                </a:lnTo>
                <a:lnTo>
                  <a:pt x="324" y="172"/>
                </a:lnTo>
                <a:lnTo>
                  <a:pt x="329" y="165"/>
                </a:lnTo>
                <a:lnTo>
                  <a:pt x="338" y="172"/>
                </a:lnTo>
                <a:lnTo>
                  <a:pt x="363" y="158"/>
                </a:lnTo>
                <a:lnTo>
                  <a:pt x="367" y="148"/>
                </a:lnTo>
                <a:lnTo>
                  <a:pt x="371" y="141"/>
                </a:lnTo>
                <a:lnTo>
                  <a:pt x="364" y="135"/>
                </a:lnTo>
                <a:lnTo>
                  <a:pt x="370" y="119"/>
                </a:lnTo>
                <a:lnTo>
                  <a:pt x="401" y="110"/>
                </a:lnTo>
                <a:lnTo>
                  <a:pt x="405" y="87"/>
                </a:lnTo>
                <a:lnTo>
                  <a:pt x="414" y="63"/>
                </a:lnTo>
                <a:lnTo>
                  <a:pt x="413" y="58"/>
                </a:lnTo>
                <a:lnTo>
                  <a:pt x="390" y="39"/>
                </a:lnTo>
                <a:lnTo>
                  <a:pt x="390" y="39"/>
                </a:lnTo>
                <a:lnTo>
                  <a:pt x="374" y="59"/>
                </a:lnTo>
                <a:lnTo>
                  <a:pt x="338" y="98"/>
                </a:lnTo>
                <a:lnTo>
                  <a:pt x="326" y="101"/>
                </a:lnTo>
                <a:lnTo>
                  <a:pt x="293" y="99"/>
                </a:lnTo>
                <a:lnTo>
                  <a:pt x="283" y="82"/>
                </a:lnTo>
                <a:lnTo>
                  <a:pt x="268" y="70"/>
                </a:lnTo>
                <a:lnTo>
                  <a:pt x="241" y="95"/>
                </a:lnTo>
                <a:lnTo>
                  <a:pt x="219" y="101"/>
                </a:lnTo>
                <a:lnTo>
                  <a:pt x="215" y="96"/>
                </a:lnTo>
                <a:lnTo>
                  <a:pt x="216" y="81"/>
                </a:lnTo>
                <a:lnTo>
                  <a:pt x="205" y="77"/>
                </a:lnTo>
                <a:lnTo>
                  <a:pt x="202" y="72"/>
                </a:lnTo>
                <a:lnTo>
                  <a:pt x="165" y="39"/>
                </a:lnTo>
                <a:lnTo>
                  <a:pt x="165" y="24"/>
                </a:lnTo>
                <a:lnTo>
                  <a:pt x="144" y="18"/>
                </a:lnTo>
                <a:close/>
              </a:path>
            </a:pathLst>
          </a:custGeom>
          <a:solidFill>
            <a:srgbClr val="A3D9F9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" name="2">
            <a:extLst>
              <a:ext uri="{FF2B5EF4-FFF2-40B4-BE49-F238E27FC236}">
                <a16:creationId xmlns:a16="http://schemas.microsoft.com/office/drawing/2014/main" id="{A15B9164-E55A-4D40-9032-0AAD1776F2F6}"/>
              </a:ext>
            </a:extLst>
          </p:cNvPr>
          <p:cNvSpPr>
            <a:spLocks/>
          </p:cNvSpPr>
          <p:nvPr/>
        </p:nvSpPr>
        <p:spPr bwMode="auto">
          <a:xfrm>
            <a:off x="5646265" y="1648566"/>
            <a:ext cx="377362" cy="578863"/>
          </a:xfrm>
          <a:custGeom>
            <a:avLst/>
            <a:gdLst>
              <a:gd name="T0" fmla="*/ 61 w 373"/>
              <a:gd name="T1" fmla="*/ 30 h 499"/>
              <a:gd name="T2" fmla="*/ 41 w 373"/>
              <a:gd name="T3" fmla="*/ 72 h 499"/>
              <a:gd name="T4" fmla="*/ 30 w 373"/>
              <a:gd name="T5" fmla="*/ 105 h 499"/>
              <a:gd name="T6" fmla="*/ 38 w 373"/>
              <a:gd name="T7" fmla="*/ 125 h 499"/>
              <a:gd name="T8" fmla="*/ 43 w 373"/>
              <a:gd name="T9" fmla="*/ 146 h 499"/>
              <a:gd name="T10" fmla="*/ 40 w 373"/>
              <a:gd name="T11" fmla="*/ 173 h 499"/>
              <a:gd name="T12" fmla="*/ 45 w 373"/>
              <a:gd name="T13" fmla="*/ 224 h 499"/>
              <a:gd name="T14" fmla="*/ 59 w 373"/>
              <a:gd name="T15" fmla="*/ 250 h 499"/>
              <a:gd name="T16" fmla="*/ 45 w 373"/>
              <a:gd name="T17" fmla="*/ 259 h 499"/>
              <a:gd name="T18" fmla="*/ 30 w 373"/>
              <a:gd name="T19" fmla="*/ 291 h 499"/>
              <a:gd name="T20" fmla="*/ 8 w 373"/>
              <a:gd name="T21" fmla="*/ 298 h 499"/>
              <a:gd name="T22" fmla="*/ 13 w 373"/>
              <a:gd name="T23" fmla="*/ 319 h 499"/>
              <a:gd name="T24" fmla="*/ 13 w 373"/>
              <a:gd name="T25" fmla="*/ 335 h 499"/>
              <a:gd name="T26" fmla="*/ 2 w 373"/>
              <a:gd name="T27" fmla="*/ 353 h 499"/>
              <a:gd name="T28" fmla="*/ 30 w 373"/>
              <a:gd name="T29" fmla="*/ 354 h 499"/>
              <a:gd name="T30" fmla="*/ 50 w 373"/>
              <a:gd name="T31" fmla="*/ 371 h 499"/>
              <a:gd name="T32" fmla="*/ 35 w 373"/>
              <a:gd name="T33" fmla="*/ 393 h 499"/>
              <a:gd name="T34" fmla="*/ 63 w 373"/>
              <a:gd name="T35" fmla="*/ 413 h 499"/>
              <a:gd name="T36" fmla="*/ 107 w 373"/>
              <a:gd name="T37" fmla="*/ 469 h 499"/>
              <a:gd name="T38" fmla="*/ 127 w 373"/>
              <a:gd name="T39" fmla="*/ 489 h 499"/>
              <a:gd name="T40" fmla="*/ 154 w 373"/>
              <a:gd name="T41" fmla="*/ 498 h 499"/>
              <a:gd name="T42" fmla="*/ 164 w 373"/>
              <a:gd name="T43" fmla="*/ 480 h 499"/>
              <a:gd name="T44" fmla="*/ 210 w 373"/>
              <a:gd name="T45" fmla="*/ 429 h 499"/>
              <a:gd name="T46" fmla="*/ 186 w 373"/>
              <a:gd name="T47" fmla="*/ 421 h 499"/>
              <a:gd name="T48" fmla="*/ 194 w 373"/>
              <a:gd name="T49" fmla="*/ 402 h 499"/>
              <a:gd name="T50" fmla="*/ 205 w 373"/>
              <a:gd name="T51" fmla="*/ 373 h 499"/>
              <a:gd name="T52" fmla="*/ 229 w 373"/>
              <a:gd name="T53" fmla="*/ 361 h 499"/>
              <a:gd name="T54" fmla="*/ 210 w 373"/>
              <a:gd name="T55" fmla="*/ 349 h 499"/>
              <a:gd name="T56" fmla="*/ 202 w 373"/>
              <a:gd name="T57" fmla="*/ 311 h 499"/>
              <a:gd name="T58" fmla="*/ 242 w 373"/>
              <a:gd name="T59" fmla="*/ 296 h 499"/>
              <a:gd name="T60" fmla="*/ 282 w 373"/>
              <a:gd name="T61" fmla="*/ 281 h 499"/>
              <a:gd name="T62" fmla="*/ 300 w 373"/>
              <a:gd name="T63" fmla="*/ 284 h 499"/>
              <a:gd name="T64" fmla="*/ 320 w 373"/>
              <a:gd name="T65" fmla="*/ 278 h 499"/>
              <a:gd name="T66" fmla="*/ 318 w 373"/>
              <a:gd name="T67" fmla="*/ 263 h 499"/>
              <a:gd name="T68" fmla="*/ 315 w 373"/>
              <a:gd name="T69" fmla="*/ 231 h 499"/>
              <a:gd name="T70" fmla="*/ 324 w 373"/>
              <a:gd name="T71" fmla="*/ 202 h 499"/>
              <a:gd name="T72" fmla="*/ 330 w 373"/>
              <a:gd name="T73" fmla="*/ 173 h 499"/>
              <a:gd name="T74" fmla="*/ 367 w 373"/>
              <a:gd name="T75" fmla="*/ 139 h 499"/>
              <a:gd name="T76" fmla="*/ 365 w 373"/>
              <a:gd name="T77" fmla="*/ 101 h 499"/>
              <a:gd name="T78" fmla="*/ 363 w 373"/>
              <a:gd name="T79" fmla="*/ 59 h 499"/>
              <a:gd name="T80" fmla="*/ 358 w 373"/>
              <a:gd name="T81" fmla="*/ 44 h 499"/>
              <a:gd name="T82" fmla="*/ 338 w 373"/>
              <a:gd name="T83" fmla="*/ 35 h 499"/>
              <a:gd name="T84" fmla="*/ 288 w 373"/>
              <a:gd name="T85" fmla="*/ 7 h 499"/>
              <a:gd name="T86" fmla="*/ 259 w 373"/>
              <a:gd name="T87" fmla="*/ 8 h 499"/>
              <a:gd name="T88" fmla="*/ 187 w 373"/>
              <a:gd name="T89" fmla="*/ 9 h 499"/>
              <a:gd name="T90" fmla="*/ 146 w 373"/>
              <a:gd name="T91" fmla="*/ 16 h 499"/>
              <a:gd name="T92" fmla="*/ 116 w 373"/>
              <a:gd name="T93" fmla="*/ 12 h 499"/>
              <a:gd name="T94" fmla="*/ 72 w 373"/>
              <a:gd name="T95" fmla="*/ 13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73" h="499">
                <a:moveTo>
                  <a:pt x="52" y="16"/>
                </a:moveTo>
                <a:lnTo>
                  <a:pt x="61" y="30"/>
                </a:lnTo>
                <a:lnTo>
                  <a:pt x="51" y="48"/>
                </a:lnTo>
                <a:lnTo>
                  <a:pt x="41" y="72"/>
                </a:lnTo>
                <a:lnTo>
                  <a:pt x="32" y="82"/>
                </a:lnTo>
                <a:lnTo>
                  <a:pt x="30" y="105"/>
                </a:lnTo>
                <a:lnTo>
                  <a:pt x="24" y="115"/>
                </a:lnTo>
                <a:lnTo>
                  <a:pt x="38" y="125"/>
                </a:lnTo>
                <a:lnTo>
                  <a:pt x="40" y="139"/>
                </a:lnTo>
                <a:lnTo>
                  <a:pt x="43" y="146"/>
                </a:lnTo>
                <a:lnTo>
                  <a:pt x="44" y="149"/>
                </a:lnTo>
                <a:lnTo>
                  <a:pt x="40" y="173"/>
                </a:lnTo>
                <a:lnTo>
                  <a:pt x="48" y="205"/>
                </a:lnTo>
                <a:lnTo>
                  <a:pt x="45" y="224"/>
                </a:lnTo>
                <a:lnTo>
                  <a:pt x="49" y="242"/>
                </a:lnTo>
                <a:lnTo>
                  <a:pt x="59" y="250"/>
                </a:lnTo>
                <a:lnTo>
                  <a:pt x="55" y="263"/>
                </a:lnTo>
                <a:lnTo>
                  <a:pt x="45" y="259"/>
                </a:lnTo>
                <a:lnTo>
                  <a:pt x="39" y="264"/>
                </a:lnTo>
                <a:lnTo>
                  <a:pt x="30" y="291"/>
                </a:lnTo>
                <a:lnTo>
                  <a:pt x="22" y="296"/>
                </a:lnTo>
                <a:lnTo>
                  <a:pt x="8" y="298"/>
                </a:lnTo>
                <a:lnTo>
                  <a:pt x="0" y="306"/>
                </a:lnTo>
                <a:lnTo>
                  <a:pt x="13" y="319"/>
                </a:lnTo>
                <a:lnTo>
                  <a:pt x="16" y="328"/>
                </a:lnTo>
                <a:lnTo>
                  <a:pt x="13" y="335"/>
                </a:lnTo>
                <a:lnTo>
                  <a:pt x="0" y="343"/>
                </a:lnTo>
                <a:lnTo>
                  <a:pt x="2" y="353"/>
                </a:lnTo>
                <a:lnTo>
                  <a:pt x="10" y="359"/>
                </a:lnTo>
                <a:lnTo>
                  <a:pt x="30" y="354"/>
                </a:lnTo>
                <a:lnTo>
                  <a:pt x="49" y="366"/>
                </a:lnTo>
                <a:lnTo>
                  <a:pt x="50" y="371"/>
                </a:lnTo>
                <a:lnTo>
                  <a:pt x="39" y="389"/>
                </a:lnTo>
                <a:lnTo>
                  <a:pt x="35" y="393"/>
                </a:lnTo>
                <a:lnTo>
                  <a:pt x="53" y="398"/>
                </a:lnTo>
                <a:lnTo>
                  <a:pt x="63" y="413"/>
                </a:lnTo>
                <a:lnTo>
                  <a:pt x="62" y="431"/>
                </a:lnTo>
                <a:lnTo>
                  <a:pt x="107" y="469"/>
                </a:lnTo>
                <a:lnTo>
                  <a:pt x="121" y="471"/>
                </a:lnTo>
                <a:lnTo>
                  <a:pt x="127" y="489"/>
                </a:lnTo>
                <a:lnTo>
                  <a:pt x="146" y="499"/>
                </a:lnTo>
                <a:lnTo>
                  <a:pt x="154" y="498"/>
                </a:lnTo>
                <a:lnTo>
                  <a:pt x="158" y="489"/>
                </a:lnTo>
                <a:lnTo>
                  <a:pt x="164" y="480"/>
                </a:lnTo>
                <a:lnTo>
                  <a:pt x="182" y="463"/>
                </a:lnTo>
                <a:lnTo>
                  <a:pt x="210" y="429"/>
                </a:lnTo>
                <a:lnTo>
                  <a:pt x="210" y="427"/>
                </a:lnTo>
                <a:lnTo>
                  <a:pt x="186" y="421"/>
                </a:lnTo>
                <a:lnTo>
                  <a:pt x="184" y="411"/>
                </a:lnTo>
                <a:lnTo>
                  <a:pt x="194" y="402"/>
                </a:lnTo>
                <a:lnTo>
                  <a:pt x="195" y="387"/>
                </a:lnTo>
                <a:lnTo>
                  <a:pt x="205" y="373"/>
                </a:lnTo>
                <a:lnTo>
                  <a:pt x="218" y="376"/>
                </a:lnTo>
                <a:lnTo>
                  <a:pt x="229" y="361"/>
                </a:lnTo>
                <a:lnTo>
                  <a:pt x="218" y="353"/>
                </a:lnTo>
                <a:lnTo>
                  <a:pt x="210" y="349"/>
                </a:lnTo>
                <a:lnTo>
                  <a:pt x="207" y="326"/>
                </a:lnTo>
                <a:lnTo>
                  <a:pt x="202" y="311"/>
                </a:lnTo>
                <a:lnTo>
                  <a:pt x="217" y="302"/>
                </a:lnTo>
                <a:lnTo>
                  <a:pt x="242" y="296"/>
                </a:lnTo>
                <a:lnTo>
                  <a:pt x="268" y="279"/>
                </a:lnTo>
                <a:lnTo>
                  <a:pt x="282" y="281"/>
                </a:lnTo>
                <a:lnTo>
                  <a:pt x="297" y="287"/>
                </a:lnTo>
                <a:lnTo>
                  <a:pt x="300" y="284"/>
                </a:lnTo>
                <a:lnTo>
                  <a:pt x="317" y="287"/>
                </a:lnTo>
                <a:lnTo>
                  <a:pt x="320" y="278"/>
                </a:lnTo>
                <a:lnTo>
                  <a:pt x="321" y="267"/>
                </a:lnTo>
                <a:lnTo>
                  <a:pt x="318" y="263"/>
                </a:lnTo>
                <a:lnTo>
                  <a:pt x="319" y="253"/>
                </a:lnTo>
                <a:lnTo>
                  <a:pt x="315" y="231"/>
                </a:lnTo>
                <a:lnTo>
                  <a:pt x="323" y="224"/>
                </a:lnTo>
                <a:lnTo>
                  <a:pt x="324" y="202"/>
                </a:lnTo>
                <a:lnTo>
                  <a:pt x="317" y="178"/>
                </a:lnTo>
                <a:lnTo>
                  <a:pt x="330" y="173"/>
                </a:lnTo>
                <a:lnTo>
                  <a:pt x="343" y="159"/>
                </a:lnTo>
                <a:lnTo>
                  <a:pt x="367" y="139"/>
                </a:lnTo>
                <a:lnTo>
                  <a:pt x="370" y="127"/>
                </a:lnTo>
                <a:lnTo>
                  <a:pt x="365" y="101"/>
                </a:lnTo>
                <a:lnTo>
                  <a:pt x="373" y="78"/>
                </a:lnTo>
                <a:lnTo>
                  <a:pt x="363" y="59"/>
                </a:lnTo>
                <a:lnTo>
                  <a:pt x="362" y="43"/>
                </a:lnTo>
                <a:lnTo>
                  <a:pt x="358" y="44"/>
                </a:lnTo>
                <a:lnTo>
                  <a:pt x="355" y="43"/>
                </a:lnTo>
                <a:lnTo>
                  <a:pt x="338" y="35"/>
                </a:lnTo>
                <a:lnTo>
                  <a:pt x="295" y="12"/>
                </a:lnTo>
                <a:lnTo>
                  <a:pt x="288" y="7"/>
                </a:lnTo>
                <a:lnTo>
                  <a:pt x="266" y="16"/>
                </a:lnTo>
                <a:lnTo>
                  <a:pt x="259" y="8"/>
                </a:lnTo>
                <a:lnTo>
                  <a:pt x="206" y="0"/>
                </a:lnTo>
                <a:lnTo>
                  <a:pt x="187" y="9"/>
                </a:lnTo>
                <a:lnTo>
                  <a:pt x="168" y="4"/>
                </a:lnTo>
                <a:lnTo>
                  <a:pt x="146" y="16"/>
                </a:lnTo>
                <a:lnTo>
                  <a:pt x="137" y="19"/>
                </a:lnTo>
                <a:lnTo>
                  <a:pt x="116" y="12"/>
                </a:lnTo>
                <a:lnTo>
                  <a:pt x="98" y="16"/>
                </a:lnTo>
                <a:lnTo>
                  <a:pt x="72" y="13"/>
                </a:lnTo>
                <a:lnTo>
                  <a:pt x="52" y="16"/>
                </a:lnTo>
                <a:close/>
              </a:path>
            </a:pathLst>
          </a:custGeom>
          <a:solidFill>
            <a:srgbClr val="25A1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2A">
            <a:extLst>
              <a:ext uri="{FF2B5EF4-FFF2-40B4-BE49-F238E27FC236}">
                <a16:creationId xmlns:a16="http://schemas.microsoft.com/office/drawing/2014/main" id="{7931359C-1FF5-41ED-80AE-511C11A57B15}"/>
              </a:ext>
            </a:extLst>
          </p:cNvPr>
          <p:cNvSpPr>
            <a:spLocks/>
          </p:cNvSpPr>
          <p:nvPr/>
        </p:nvSpPr>
        <p:spPr bwMode="auto">
          <a:xfrm>
            <a:off x="7431502" y="4815488"/>
            <a:ext cx="275180" cy="484898"/>
          </a:xfrm>
          <a:custGeom>
            <a:avLst/>
            <a:gdLst>
              <a:gd name="T0" fmla="*/ 255 w 272"/>
              <a:gd name="T1" fmla="*/ 215 h 418"/>
              <a:gd name="T2" fmla="*/ 216 w 272"/>
              <a:gd name="T3" fmla="*/ 216 h 418"/>
              <a:gd name="T4" fmla="*/ 212 w 272"/>
              <a:gd name="T5" fmla="*/ 174 h 418"/>
              <a:gd name="T6" fmla="*/ 191 w 272"/>
              <a:gd name="T7" fmla="*/ 144 h 418"/>
              <a:gd name="T8" fmla="*/ 182 w 272"/>
              <a:gd name="T9" fmla="*/ 117 h 418"/>
              <a:gd name="T10" fmla="*/ 138 w 272"/>
              <a:gd name="T11" fmla="*/ 69 h 418"/>
              <a:gd name="T12" fmla="*/ 98 w 272"/>
              <a:gd name="T13" fmla="*/ 26 h 418"/>
              <a:gd name="T14" fmla="*/ 49 w 272"/>
              <a:gd name="T15" fmla="*/ 17 h 418"/>
              <a:gd name="T16" fmla="*/ 6 w 272"/>
              <a:gd name="T17" fmla="*/ 0 h 418"/>
              <a:gd name="T18" fmla="*/ 1 w 272"/>
              <a:gd name="T19" fmla="*/ 18 h 418"/>
              <a:gd name="T20" fmla="*/ 27 w 272"/>
              <a:gd name="T21" fmla="*/ 32 h 418"/>
              <a:gd name="T22" fmla="*/ 32 w 272"/>
              <a:gd name="T23" fmla="*/ 50 h 418"/>
              <a:gd name="T24" fmla="*/ 0 w 272"/>
              <a:gd name="T25" fmla="*/ 62 h 418"/>
              <a:gd name="T26" fmla="*/ 7 w 272"/>
              <a:gd name="T27" fmla="*/ 86 h 418"/>
              <a:gd name="T28" fmla="*/ 28 w 272"/>
              <a:gd name="T29" fmla="*/ 104 h 418"/>
              <a:gd name="T30" fmla="*/ 45 w 272"/>
              <a:gd name="T31" fmla="*/ 111 h 418"/>
              <a:gd name="T32" fmla="*/ 40 w 272"/>
              <a:gd name="T33" fmla="*/ 151 h 418"/>
              <a:gd name="T34" fmla="*/ 17 w 272"/>
              <a:gd name="T35" fmla="*/ 170 h 418"/>
              <a:gd name="T36" fmla="*/ 26 w 272"/>
              <a:gd name="T37" fmla="*/ 198 h 418"/>
              <a:gd name="T38" fmla="*/ 75 w 272"/>
              <a:gd name="T39" fmla="*/ 185 h 418"/>
              <a:gd name="T40" fmla="*/ 81 w 272"/>
              <a:gd name="T41" fmla="*/ 215 h 418"/>
              <a:gd name="T42" fmla="*/ 80 w 272"/>
              <a:gd name="T43" fmla="*/ 229 h 418"/>
              <a:gd name="T44" fmla="*/ 61 w 272"/>
              <a:gd name="T45" fmla="*/ 243 h 418"/>
              <a:gd name="T46" fmla="*/ 41 w 272"/>
              <a:gd name="T47" fmla="*/ 260 h 418"/>
              <a:gd name="T48" fmla="*/ 81 w 272"/>
              <a:gd name="T49" fmla="*/ 262 h 418"/>
              <a:gd name="T50" fmla="*/ 124 w 272"/>
              <a:gd name="T51" fmla="*/ 282 h 418"/>
              <a:gd name="T52" fmla="*/ 112 w 272"/>
              <a:gd name="T53" fmla="*/ 298 h 418"/>
              <a:gd name="T54" fmla="*/ 88 w 272"/>
              <a:gd name="T55" fmla="*/ 305 h 418"/>
              <a:gd name="T56" fmla="*/ 86 w 272"/>
              <a:gd name="T57" fmla="*/ 337 h 418"/>
              <a:gd name="T58" fmla="*/ 115 w 272"/>
              <a:gd name="T59" fmla="*/ 358 h 418"/>
              <a:gd name="T60" fmla="*/ 136 w 272"/>
              <a:gd name="T61" fmla="*/ 366 h 418"/>
              <a:gd name="T62" fmla="*/ 163 w 272"/>
              <a:gd name="T63" fmla="*/ 378 h 418"/>
              <a:gd name="T64" fmla="*/ 172 w 272"/>
              <a:gd name="T65" fmla="*/ 378 h 418"/>
              <a:gd name="T66" fmla="*/ 183 w 272"/>
              <a:gd name="T67" fmla="*/ 402 h 418"/>
              <a:gd name="T68" fmla="*/ 222 w 272"/>
              <a:gd name="T69" fmla="*/ 415 h 418"/>
              <a:gd name="T70" fmla="*/ 218 w 272"/>
              <a:gd name="T71" fmla="*/ 401 h 418"/>
              <a:gd name="T72" fmla="*/ 235 w 272"/>
              <a:gd name="T73" fmla="*/ 375 h 418"/>
              <a:gd name="T74" fmla="*/ 233 w 272"/>
              <a:gd name="T75" fmla="*/ 361 h 418"/>
              <a:gd name="T76" fmla="*/ 246 w 272"/>
              <a:gd name="T77" fmla="*/ 339 h 418"/>
              <a:gd name="T78" fmla="*/ 259 w 272"/>
              <a:gd name="T79" fmla="*/ 324 h 418"/>
              <a:gd name="T80" fmla="*/ 240 w 272"/>
              <a:gd name="T81" fmla="*/ 325 h 418"/>
              <a:gd name="T82" fmla="*/ 240 w 272"/>
              <a:gd name="T83" fmla="*/ 310 h 418"/>
              <a:gd name="T84" fmla="*/ 262 w 272"/>
              <a:gd name="T85" fmla="*/ 291 h 418"/>
              <a:gd name="T86" fmla="*/ 271 w 272"/>
              <a:gd name="T87" fmla="*/ 248 h 418"/>
              <a:gd name="T88" fmla="*/ 268 w 272"/>
              <a:gd name="T89" fmla="*/ 214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72" h="418">
                <a:moveTo>
                  <a:pt x="268" y="214"/>
                </a:moveTo>
                <a:lnTo>
                  <a:pt x="255" y="215"/>
                </a:lnTo>
                <a:lnTo>
                  <a:pt x="242" y="225"/>
                </a:lnTo>
                <a:lnTo>
                  <a:pt x="216" y="216"/>
                </a:lnTo>
                <a:lnTo>
                  <a:pt x="220" y="202"/>
                </a:lnTo>
                <a:lnTo>
                  <a:pt x="212" y="174"/>
                </a:lnTo>
                <a:lnTo>
                  <a:pt x="211" y="146"/>
                </a:lnTo>
                <a:lnTo>
                  <a:pt x="191" y="144"/>
                </a:lnTo>
                <a:lnTo>
                  <a:pt x="186" y="137"/>
                </a:lnTo>
                <a:lnTo>
                  <a:pt x="182" y="117"/>
                </a:lnTo>
                <a:lnTo>
                  <a:pt x="156" y="76"/>
                </a:lnTo>
                <a:lnTo>
                  <a:pt x="138" y="69"/>
                </a:lnTo>
                <a:lnTo>
                  <a:pt x="104" y="47"/>
                </a:lnTo>
                <a:lnTo>
                  <a:pt x="98" y="26"/>
                </a:lnTo>
                <a:lnTo>
                  <a:pt x="82" y="26"/>
                </a:lnTo>
                <a:lnTo>
                  <a:pt x="49" y="17"/>
                </a:lnTo>
                <a:lnTo>
                  <a:pt x="24" y="4"/>
                </a:lnTo>
                <a:lnTo>
                  <a:pt x="6" y="0"/>
                </a:lnTo>
                <a:lnTo>
                  <a:pt x="3" y="0"/>
                </a:lnTo>
                <a:lnTo>
                  <a:pt x="1" y="18"/>
                </a:lnTo>
                <a:lnTo>
                  <a:pt x="26" y="18"/>
                </a:lnTo>
                <a:lnTo>
                  <a:pt x="27" y="32"/>
                </a:lnTo>
                <a:lnTo>
                  <a:pt x="43" y="42"/>
                </a:lnTo>
                <a:lnTo>
                  <a:pt x="32" y="50"/>
                </a:lnTo>
                <a:lnTo>
                  <a:pt x="19" y="52"/>
                </a:lnTo>
                <a:lnTo>
                  <a:pt x="0" y="62"/>
                </a:lnTo>
                <a:lnTo>
                  <a:pt x="9" y="67"/>
                </a:lnTo>
                <a:lnTo>
                  <a:pt x="7" y="86"/>
                </a:lnTo>
                <a:lnTo>
                  <a:pt x="14" y="103"/>
                </a:lnTo>
                <a:lnTo>
                  <a:pt x="28" y="104"/>
                </a:lnTo>
                <a:lnTo>
                  <a:pt x="38" y="114"/>
                </a:lnTo>
                <a:lnTo>
                  <a:pt x="45" y="111"/>
                </a:lnTo>
                <a:lnTo>
                  <a:pt x="62" y="131"/>
                </a:lnTo>
                <a:lnTo>
                  <a:pt x="40" y="151"/>
                </a:lnTo>
                <a:lnTo>
                  <a:pt x="38" y="165"/>
                </a:lnTo>
                <a:lnTo>
                  <a:pt x="17" y="170"/>
                </a:lnTo>
                <a:lnTo>
                  <a:pt x="26" y="180"/>
                </a:lnTo>
                <a:lnTo>
                  <a:pt x="26" y="198"/>
                </a:lnTo>
                <a:lnTo>
                  <a:pt x="72" y="184"/>
                </a:lnTo>
                <a:lnTo>
                  <a:pt x="75" y="185"/>
                </a:lnTo>
                <a:lnTo>
                  <a:pt x="78" y="209"/>
                </a:lnTo>
                <a:lnTo>
                  <a:pt x="81" y="215"/>
                </a:lnTo>
                <a:lnTo>
                  <a:pt x="69" y="221"/>
                </a:lnTo>
                <a:lnTo>
                  <a:pt x="80" y="229"/>
                </a:lnTo>
                <a:lnTo>
                  <a:pt x="56" y="238"/>
                </a:lnTo>
                <a:lnTo>
                  <a:pt x="61" y="243"/>
                </a:lnTo>
                <a:lnTo>
                  <a:pt x="57" y="254"/>
                </a:lnTo>
                <a:lnTo>
                  <a:pt x="41" y="260"/>
                </a:lnTo>
                <a:lnTo>
                  <a:pt x="61" y="268"/>
                </a:lnTo>
                <a:lnTo>
                  <a:pt x="81" y="262"/>
                </a:lnTo>
                <a:lnTo>
                  <a:pt x="78" y="272"/>
                </a:lnTo>
                <a:lnTo>
                  <a:pt x="124" y="282"/>
                </a:lnTo>
                <a:lnTo>
                  <a:pt x="113" y="292"/>
                </a:lnTo>
                <a:lnTo>
                  <a:pt x="112" y="298"/>
                </a:lnTo>
                <a:lnTo>
                  <a:pt x="93" y="308"/>
                </a:lnTo>
                <a:lnTo>
                  <a:pt x="88" y="305"/>
                </a:lnTo>
                <a:lnTo>
                  <a:pt x="81" y="325"/>
                </a:lnTo>
                <a:lnTo>
                  <a:pt x="86" y="337"/>
                </a:lnTo>
                <a:lnTo>
                  <a:pt x="96" y="342"/>
                </a:lnTo>
                <a:lnTo>
                  <a:pt x="115" y="358"/>
                </a:lnTo>
                <a:lnTo>
                  <a:pt x="132" y="367"/>
                </a:lnTo>
                <a:lnTo>
                  <a:pt x="136" y="366"/>
                </a:lnTo>
                <a:lnTo>
                  <a:pt x="155" y="373"/>
                </a:lnTo>
                <a:lnTo>
                  <a:pt x="163" y="378"/>
                </a:lnTo>
                <a:lnTo>
                  <a:pt x="172" y="371"/>
                </a:lnTo>
                <a:lnTo>
                  <a:pt x="172" y="378"/>
                </a:lnTo>
                <a:lnTo>
                  <a:pt x="189" y="390"/>
                </a:lnTo>
                <a:lnTo>
                  <a:pt x="183" y="402"/>
                </a:lnTo>
                <a:lnTo>
                  <a:pt x="217" y="418"/>
                </a:lnTo>
                <a:lnTo>
                  <a:pt x="222" y="415"/>
                </a:lnTo>
                <a:lnTo>
                  <a:pt x="230" y="392"/>
                </a:lnTo>
                <a:lnTo>
                  <a:pt x="218" y="401"/>
                </a:lnTo>
                <a:lnTo>
                  <a:pt x="217" y="384"/>
                </a:lnTo>
                <a:lnTo>
                  <a:pt x="235" y="375"/>
                </a:lnTo>
                <a:lnTo>
                  <a:pt x="236" y="363"/>
                </a:lnTo>
                <a:lnTo>
                  <a:pt x="233" y="361"/>
                </a:lnTo>
                <a:lnTo>
                  <a:pt x="238" y="349"/>
                </a:lnTo>
                <a:lnTo>
                  <a:pt x="246" y="339"/>
                </a:lnTo>
                <a:lnTo>
                  <a:pt x="251" y="337"/>
                </a:lnTo>
                <a:lnTo>
                  <a:pt x="259" y="324"/>
                </a:lnTo>
                <a:lnTo>
                  <a:pt x="256" y="320"/>
                </a:lnTo>
                <a:lnTo>
                  <a:pt x="240" y="325"/>
                </a:lnTo>
                <a:lnTo>
                  <a:pt x="235" y="322"/>
                </a:lnTo>
                <a:lnTo>
                  <a:pt x="240" y="310"/>
                </a:lnTo>
                <a:lnTo>
                  <a:pt x="264" y="303"/>
                </a:lnTo>
                <a:lnTo>
                  <a:pt x="262" y="291"/>
                </a:lnTo>
                <a:lnTo>
                  <a:pt x="272" y="278"/>
                </a:lnTo>
                <a:lnTo>
                  <a:pt x="271" y="248"/>
                </a:lnTo>
                <a:lnTo>
                  <a:pt x="267" y="220"/>
                </a:lnTo>
                <a:lnTo>
                  <a:pt x="268" y="214"/>
                </a:lnTo>
                <a:close/>
              </a:path>
            </a:pathLst>
          </a:custGeom>
          <a:solidFill>
            <a:srgbClr val="FFD44B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" name="2B">
            <a:extLst>
              <a:ext uri="{FF2B5EF4-FFF2-40B4-BE49-F238E27FC236}">
                <a16:creationId xmlns:a16="http://schemas.microsoft.com/office/drawing/2014/main" id="{5D393D89-D7AF-42D0-9B3B-2FE75EB490FE}"/>
              </a:ext>
            </a:extLst>
          </p:cNvPr>
          <p:cNvSpPr>
            <a:spLocks/>
          </p:cNvSpPr>
          <p:nvPr/>
        </p:nvSpPr>
        <p:spPr bwMode="auto">
          <a:xfrm>
            <a:off x="7437575" y="4515038"/>
            <a:ext cx="311602" cy="561462"/>
          </a:xfrm>
          <a:custGeom>
            <a:avLst/>
            <a:gdLst>
              <a:gd name="T0" fmla="*/ 18 w 308"/>
              <a:gd name="T1" fmla="*/ 263 h 484"/>
              <a:gd name="T2" fmla="*/ 76 w 308"/>
              <a:gd name="T3" fmla="*/ 285 h 484"/>
              <a:gd name="T4" fmla="*/ 98 w 308"/>
              <a:gd name="T5" fmla="*/ 306 h 484"/>
              <a:gd name="T6" fmla="*/ 150 w 308"/>
              <a:gd name="T7" fmla="*/ 335 h 484"/>
              <a:gd name="T8" fmla="*/ 180 w 308"/>
              <a:gd name="T9" fmla="*/ 396 h 484"/>
              <a:gd name="T10" fmla="*/ 205 w 308"/>
              <a:gd name="T11" fmla="*/ 405 h 484"/>
              <a:gd name="T12" fmla="*/ 214 w 308"/>
              <a:gd name="T13" fmla="*/ 461 h 484"/>
              <a:gd name="T14" fmla="*/ 236 w 308"/>
              <a:gd name="T15" fmla="*/ 484 h 484"/>
              <a:gd name="T16" fmla="*/ 262 w 308"/>
              <a:gd name="T17" fmla="*/ 473 h 484"/>
              <a:gd name="T18" fmla="*/ 269 w 308"/>
              <a:gd name="T19" fmla="*/ 427 h 484"/>
              <a:gd name="T20" fmla="*/ 308 w 308"/>
              <a:gd name="T21" fmla="*/ 356 h 484"/>
              <a:gd name="T22" fmla="*/ 305 w 308"/>
              <a:gd name="T23" fmla="*/ 295 h 484"/>
              <a:gd name="T24" fmla="*/ 298 w 308"/>
              <a:gd name="T25" fmla="*/ 238 h 484"/>
              <a:gd name="T26" fmla="*/ 288 w 308"/>
              <a:gd name="T27" fmla="*/ 178 h 484"/>
              <a:gd name="T28" fmla="*/ 286 w 308"/>
              <a:gd name="T29" fmla="*/ 184 h 484"/>
              <a:gd name="T30" fmla="*/ 265 w 308"/>
              <a:gd name="T31" fmla="*/ 148 h 484"/>
              <a:gd name="T32" fmla="*/ 273 w 308"/>
              <a:gd name="T33" fmla="*/ 88 h 484"/>
              <a:gd name="T34" fmla="*/ 263 w 308"/>
              <a:gd name="T35" fmla="*/ 26 h 484"/>
              <a:gd name="T36" fmla="*/ 251 w 308"/>
              <a:gd name="T37" fmla="*/ 0 h 484"/>
              <a:gd name="T38" fmla="*/ 229 w 308"/>
              <a:gd name="T39" fmla="*/ 24 h 484"/>
              <a:gd name="T40" fmla="*/ 218 w 308"/>
              <a:gd name="T41" fmla="*/ 72 h 484"/>
              <a:gd name="T42" fmla="*/ 227 w 308"/>
              <a:gd name="T43" fmla="*/ 100 h 484"/>
              <a:gd name="T44" fmla="*/ 227 w 308"/>
              <a:gd name="T45" fmla="*/ 121 h 484"/>
              <a:gd name="T46" fmla="*/ 199 w 308"/>
              <a:gd name="T47" fmla="*/ 121 h 484"/>
              <a:gd name="T48" fmla="*/ 162 w 308"/>
              <a:gd name="T49" fmla="*/ 116 h 484"/>
              <a:gd name="T50" fmla="*/ 142 w 308"/>
              <a:gd name="T51" fmla="*/ 145 h 484"/>
              <a:gd name="T52" fmla="*/ 98 w 308"/>
              <a:gd name="T53" fmla="*/ 157 h 484"/>
              <a:gd name="T54" fmla="*/ 63 w 308"/>
              <a:gd name="T55" fmla="*/ 186 h 484"/>
              <a:gd name="T56" fmla="*/ 48 w 308"/>
              <a:gd name="T57" fmla="*/ 181 h 484"/>
              <a:gd name="T58" fmla="*/ 27 w 308"/>
              <a:gd name="T59" fmla="*/ 207 h 484"/>
              <a:gd name="T60" fmla="*/ 13 w 308"/>
              <a:gd name="T61" fmla="*/ 244 h 484"/>
              <a:gd name="T62" fmla="*/ 0 w 308"/>
              <a:gd name="T63" fmla="*/ 259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8" h="484">
                <a:moveTo>
                  <a:pt x="0" y="259"/>
                </a:moveTo>
                <a:lnTo>
                  <a:pt x="18" y="263"/>
                </a:lnTo>
                <a:lnTo>
                  <a:pt x="43" y="276"/>
                </a:lnTo>
                <a:lnTo>
                  <a:pt x="76" y="285"/>
                </a:lnTo>
                <a:lnTo>
                  <a:pt x="92" y="285"/>
                </a:lnTo>
                <a:lnTo>
                  <a:pt x="98" y="306"/>
                </a:lnTo>
                <a:lnTo>
                  <a:pt x="132" y="328"/>
                </a:lnTo>
                <a:lnTo>
                  <a:pt x="150" y="335"/>
                </a:lnTo>
                <a:lnTo>
                  <a:pt x="176" y="376"/>
                </a:lnTo>
                <a:lnTo>
                  <a:pt x="180" y="396"/>
                </a:lnTo>
                <a:lnTo>
                  <a:pt x="185" y="403"/>
                </a:lnTo>
                <a:lnTo>
                  <a:pt x="205" y="405"/>
                </a:lnTo>
                <a:lnTo>
                  <a:pt x="206" y="433"/>
                </a:lnTo>
                <a:lnTo>
                  <a:pt x="214" y="461"/>
                </a:lnTo>
                <a:lnTo>
                  <a:pt x="210" y="475"/>
                </a:lnTo>
                <a:lnTo>
                  <a:pt x="236" y="484"/>
                </a:lnTo>
                <a:lnTo>
                  <a:pt x="249" y="474"/>
                </a:lnTo>
                <a:lnTo>
                  <a:pt x="262" y="473"/>
                </a:lnTo>
                <a:lnTo>
                  <a:pt x="263" y="450"/>
                </a:lnTo>
                <a:lnTo>
                  <a:pt x="269" y="427"/>
                </a:lnTo>
                <a:lnTo>
                  <a:pt x="306" y="369"/>
                </a:lnTo>
                <a:lnTo>
                  <a:pt x="308" y="356"/>
                </a:lnTo>
                <a:lnTo>
                  <a:pt x="305" y="346"/>
                </a:lnTo>
                <a:lnTo>
                  <a:pt x="305" y="295"/>
                </a:lnTo>
                <a:lnTo>
                  <a:pt x="295" y="263"/>
                </a:lnTo>
                <a:lnTo>
                  <a:pt x="298" y="238"/>
                </a:lnTo>
                <a:lnTo>
                  <a:pt x="295" y="229"/>
                </a:lnTo>
                <a:lnTo>
                  <a:pt x="288" y="178"/>
                </a:lnTo>
                <a:lnTo>
                  <a:pt x="278" y="165"/>
                </a:lnTo>
                <a:lnTo>
                  <a:pt x="286" y="184"/>
                </a:lnTo>
                <a:lnTo>
                  <a:pt x="269" y="168"/>
                </a:lnTo>
                <a:lnTo>
                  <a:pt x="265" y="148"/>
                </a:lnTo>
                <a:lnTo>
                  <a:pt x="264" y="125"/>
                </a:lnTo>
                <a:lnTo>
                  <a:pt x="273" y="88"/>
                </a:lnTo>
                <a:lnTo>
                  <a:pt x="273" y="75"/>
                </a:lnTo>
                <a:lnTo>
                  <a:pt x="263" y="26"/>
                </a:lnTo>
                <a:lnTo>
                  <a:pt x="264" y="11"/>
                </a:lnTo>
                <a:lnTo>
                  <a:pt x="251" y="0"/>
                </a:lnTo>
                <a:lnTo>
                  <a:pt x="228" y="5"/>
                </a:lnTo>
                <a:lnTo>
                  <a:pt x="229" y="24"/>
                </a:lnTo>
                <a:lnTo>
                  <a:pt x="234" y="28"/>
                </a:lnTo>
                <a:lnTo>
                  <a:pt x="218" y="72"/>
                </a:lnTo>
                <a:lnTo>
                  <a:pt x="229" y="93"/>
                </a:lnTo>
                <a:lnTo>
                  <a:pt x="227" y="100"/>
                </a:lnTo>
                <a:lnTo>
                  <a:pt x="232" y="110"/>
                </a:lnTo>
                <a:lnTo>
                  <a:pt x="227" y="121"/>
                </a:lnTo>
                <a:lnTo>
                  <a:pt x="214" y="140"/>
                </a:lnTo>
                <a:lnTo>
                  <a:pt x="199" y="121"/>
                </a:lnTo>
                <a:lnTo>
                  <a:pt x="183" y="116"/>
                </a:lnTo>
                <a:lnTo>
                  <a:pt x="162" y="116"/>
                </a:lnTo>
                <a:lnTo>
                  <a:pt x="143" y="137"/>
                </a:lnTo>
                <a:lnTo>
                  <a:pt x="142" y="145"/>
                </a:lnTo>
                <a:lnTo>
                  <a:pt x="133" y="149"/>
                </a:lnTo>
                <a:lnTo>
                  <a:pt x="98" y="157"/>
                </a:lnTo>
                <a:lnTo>
                  <a:pt x="71" y="170"/>
                </a:lnTo>
                <a:lnTo>
                  <a:pt x="63" y="186"/>
                </a:lnTo>
                <a:lnTo>
                  <a:pt x="59" y="188"/>
                </a:lnTo>
                <a:lnTo>
                  <a:pt x="48" y="181"/>
                </a:lnTo>
                <a:lnTo>
                  <a:pt x="40" y="195"/>
                </a:lnTo>
                <a:lnTo>
                  <a:pt x="27" y="207"/>
                </a:lnTo>
                <a:lnTo>
                  <a:pt x="24" y="242"/>
                </a:lnTo>
                <a:lnTo>
                  <a:pt x="13" y="244"/>
                </a:lnTo>
                <a:lnTo>
                  <a:pt x="2" y="258"/>
                </a:lnTo>
                <a:lnTo>
                  <a:pt x="0" y="259"/>
                </a:lnTo>
                <a:close/>
              </a:path>
            </a:pathLst>
          </a:custGeom>
          <a:solidFill>
            <a:srgbClr val="FFD44B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" name="3">
            <a:extLst>
              <a:ext uri="{FF2B5EF4-FFF2-40B4-BE49-F238E27FC236}">
                <a16:creationId xmlns:a16="http://schemas.microsoft.com/office/drawing/2014/main" id="{96EF625E-9C09-4FF9-8814-17E23E2B543E}"/>
              </a:ext>
            </a:extLst>
          </p:cNvPr>
          <p:cNvSpPr>
            <a:spLocks/>
          </p:cNvSpPr>
          <p:nvPr/>
        </p:nvSpPr>
        <p:spPr bwMode="auto">
          <a:xfrm>
            <a:off x="5446961" y="3212308"/>
            <a:ext cx="532151" cy="400216"/>
          </a:xfrm>
          <a:custGeom>
            <a:avLst/>
            <a:gdLst>
              <a:gd name="T0" fmla="*/ 214 w 526"/>
              <a:gd name="T1" fmla="*/ 0 h 345"/>
              <a:gd name="T2" fmla="*/ 183 w 526"/>
              <a:gd name="T3" fmla="*/ 16 h 345"/>
              <a:gd name="T4" fmla="*/ 164 w 526"/>
              <a:gd name="T5" fmla="*/ 25 h 345"/>
              <a:gd name="T6" fmla="*/ 145 w 526"/>
              <a:gd name="T7" fmla="*/ 29 h 345"/>
              <a:gd name="T8" fmla="*/ 111 w 526"/>
              <a:gd name="T9" fmla="*/ 42 h 345"/>
              <a:gd name="T10" fmla="*/ 99 w 526"/>
              <a:gd name="T11" fmla="*/ 54 h 345"/>
              <a:gd name="T12" fmla="*/ 106 w 526"/>
              <a:gd name="T13" fmla="*/ 89 h 345"/>
              <a:gd name="T14" fmla="*/ 82 w 526"/>
              <a:gd name="T15" fmla="*/ 107 h 345"/>
              <a:gd name="T16" fmla="*/ 26 w 526"/>
              <a:gd name="T17" fmla="*/ 121 h 345"/>
              <a:gd name="T18" fmla="*/ 0 w 526"/>
              <a:gd name="T19" fmla="*/ 155 h 345"/>
              <a:gd name="T20" fmla="*/ 23 w 526"/>
              <a:gd name="T21" fmla="*/ 192 h 345"/>
              <a:gd name="T22" fmla="*/ 67 w 526"/>
              <a:gd name="T23" fmla="*/ 215 h 345"/>
              <a:gd name="T24" fmla="*/ 92 w 526"/>
              <a:gd name="T25" fmla="*/ 264 h 345"/>
              <a:gd name="T26" fmla="*/ 103 w 526"/>
              <a:gd name="T27" fmla="*/ 275 h 345"/>
              <a:gd name="T28" fmla="*/ 145 w 526"/>
              <a:gd name="T29" fmla="*/ 235 h 345"/>
              <a:gd name="T30" fmla="*/ 170 w 526"/>
              <a:gd name="T31" fmla="*/ 244 h 345"/>
              <a:gd name="T32" fmla="*/ 175 w 526"/>
              <a:gd name="T33" fmla="*/ 223 h 345"/>
              <a:gd name="T34" fmla="*/ 198 w 526"/>
              <a:gd name="T35" fmla="*/ 223 h 345"/>
              <a:gd name="T36" fmla="*/ 210 w 526"/>
              <a:gd name="T37" fmla="*/ 269 h 345"/>
              <a:gd name="T38" fmla="*/ 231 w 526"/>
              <a:gd name="T39" fmla="*/ 285 h 345"/>
              <a:gd name="T40" fmla="*/ 260 w 526"/>
              <a:gd name="T41" fmla="*/ 294 h 345"/>
              <a:gd name="T42" fmla="*/ 296 w 526"/>
              <a:gd name="T43" fmla="*/ 297 h 345"/>
              <a:gd name="T44" fmla="*/ 326 w 526"/>
              <a:gd name="T45" fmla="*/ 309 h 345"/>
              <a:gd name="T46" fmla="*/ 364 w 526"/>
              <a:gd name="T47" fmla="*/ 319 h 345"/>
              <a:gd name="T48" fmla="*/ 383 w 526"/>
              <a:gd name="T49" fmla="*/ 321 h 345"/>
              <a:gd name="T50" fmla="*/ 424 w 526"/>
              <a:gd name="T51" fmla="*/ 341 h 345"/>
              <a:gd name="T52" fmla="*/ 443 w 526"/>
              <a:gd name="T53" fmla="*/ 339 h 345"/>
              <a:gd name="T54" fmla="*/ 472 w 526"/>
              <a:gd name="T55" fmla="*/ 323 h 345"/>
              <a:gd name="T56" fmla="*/ 461 w 526"/>
              <a:gd name="T57" fmla="*/ 249 h 345"/>
              <a:gd name="T58" fmla="*/ 472 w 526"/>
              <a:gd name="T59" fmla="*/ 220 h 345"/>
              <a:gd name="T60" fmla="*/ 518 w 526"/>
              <a:gd name="T61" fmla="*/ 198 h 345"/>
              <a:gd name="T62" fmla="*/ 518 w 526"/>
              <a:gd name="T63" fmla="*/ 169 h 345"/>
              <a:gd name="T64" fmla="*/ 517 w 526"/>
              <a:gd name="T65" fmla="*/ 135 h 345"/>
              <a:gd name="T66" fmla="*/ 487 w 526"/>
              <a:gd name="T67" fmla="*/ 124 h 345"/>
              <a:gd name="T68" fmla="*/ 458 w 526"/>
              <a:gd name="T69" fmla="*/ 107 h 345"/>
              <a:gd name="T70" fmla="*/ 446 w 526"/>
              <a:gd name="T71" fmla="*/ 75 h 345"/>
              <a:gd name="T72" fmla="*/ 420 w 526"/>
              <a:gd name="T73" fmla="*/ 44 h 345"/>
              <a:gd name="T74" fmla="*/ 409 w 526"/>
              <a:gd name="T75" fmla="*/ 22 h 345"/>
              <a:gd name="T76" fmla="*/ 400 w 526"/>
              <a:gd name="T77" fmla="*/ 28 h 345"/>
              <a:gd name="T78" fmla="*/ 390 w 526"/>
              <a:gd name="T79" fmla="*/ 46 h 345"/>
              <a:gd name="T80" fmla="*/ 361 w 526"/>
              <a:gd name="T81" fmla="*/ 58 h 345"/>
              <a:gd name="T82" fmla="*/ 332 w 526"/>
              <a:gd name="T83" fmla="*/ 44 h 345"/>
              <a:gd name="T84" fmla="*/ 283 w 526"/>
              <a:gd name="T85" fmla="*/ 44 h 345"/>
              <a:gd name="T86" fmla="*/ 243 w 526"/>
              <a:gd name="T87" fmla="*/ 22 h 345"/>
              <a:gd name="T88" fmla="*/ 231 w 526"/>
              <a:gd name="T89" fmla="*/ 5 h 345"/>
              <a:gd name="T90" fmla="*/ 222 w 526"/>
              <a:gd name="T91" fmla="*/ 1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26" h="345">
                <a:moveTo>
                  <a:pt x="222" y="1"/>
                </a:moveTo>
                <a:lnTo>
                  <a:pt x="214" y="0"/>
                </a:lnTo>
                <a:lnTo>
                  <a:pt x="201" y="4"/>
                </a:lnTo>
                <a:lnTo>
                  <a:pt x="183" y="16"/>
                </a:lnTo>
                <a:lnTo>
                  <a:pt x="174" y="28"/>
                </a:lnTo>
                <a:lnTo>
                  <a:pt x="164" y="25"/>
                </a:lnTo>
                <a:lnTo>
                  <a:pt x="154" y="33"/>
                </a:lnTo>
                <a:lnTo>
                  <a:pt x="145" y="29"/>
                </a:lnTo>
                <a:lnTo>
                  <a:pt x="118" y="42"/>
                </a:lnTo>
                <a:lnTo>
                  <a:pt x="111" y="42"/>
                </a:lnTo>
                <a:lnTo>
                  <a:pt x="110" y="52"/>
                </a:lnTo>
                <a:lnTo>
                  <a:pt x="99" y="54"/>
                </a:lnTo>
                <a:lnTo>
                  <a:pt x="99" y="80"/>
                </a:lnTo>
                <a:lnTo>
                  <a:pt x="106" y="89"/>
                </a:lnTo>
                <a:lnTo>
                  <a:pt x="108" y="99"/>
                </a:lnTo>
                <a:lnTo>
                  <a:pt x="82" y="107"/>
                </a:lnTo>
                <a:lnTo>
                  <a:pt x="43" y="112"/>
                </a:lnTo>
                <a:lnTo>
                  <a:pt x="26" y="121"/>
                </a:lnTo>
                <a:lnTo>
                  <a:pt x="7" y="141"/>
                </a:lnTo>
                <a:lnTo>
                  <a:pt x="0" y="155"/>
                </a:lnTo>
                <a:lnTo>
                  <a:pt x="10" y="169"/>
                </a:lnTo>
                <a:lnTo>
                  <a:pt x="23" y="192"/>
                </a:lnTo>
                <a:lnTo>
                  <a:pt x="43" y="199"/>
                </a:lnTo>
                <a:lnTo>
                  <a:pt x="67" y="215"/>
                </a:lnTo>
                <a:lnTo>
                  <a:pt x="86" y="255"/>
                </a:lnTo>
                <a:lnTo>
                  <a:pt x="92" y="264"/>
                </a:lnTo>
                <a:lnTo>
                  <a:pt x="95" y="272"/>
                </a:lnTo>
                <a:lnTo>
                  <a:pt x="103" y="275"/>
                </a:lnTo>
                <a:lnTo>
                  <a:pt x="128" y="270"/>
                </a:lnTo>
                <a:lnTo>
                  <a:pt x="145" y="235"/>
                </a:lnTo>
                <a:lnTo>
                  <a:pt x="164" y="246"/>
                </a:lnTo>
                <a:lnTo>
                  <a:pt x="170" y="244"/>
                </a:lnTo>
                <a:lnTo>
                  <a:pt x="171" y="228"/>
                </a:lnTo>
                <a:lnTo>
                  <a:pt x="175" y="223"/>
                </a:lnTo>
                <a:lnTo>
                  <a:pt x="191" y="220"/>
                </a:lnTo>
                <a:lnTo>
                  <a:pt x="198" y="223"/>
                </a:lnTo>
                <a:lnTo>
                  <a:pt x="202" y="256"/>
                </a:lnTo>
                <a:lnTo>
                  <a:pt x="210" y="269"/>
                </a:lnTo>
                <a:lnTo>
                  <a:pt x="221" y="280"/>
                </a:lnTo>
                <a:lnTo>
                  <a:pt x="231" y="285"/>
                </a:lnTo>
                <a:lnTo>
                  <a:pt x="253" y="281"/>
                </a:lnTo>
                <a:lnTo>
                  <a:pt x="260" y="294"/>
                </a:lnTo>
                <a:lnTo>
                  <a:pt x="270" y="299"/>
                </a:lnTo>
                <a:lnTo>
                  <a:pt x="296" y="297"/>
                </a:lnTo>
                <a:lnTo>
                  <a:pt x="320" y="304"/>
                </a:lnTo>
                <a:lnTo>
                  <a:pt x="326" y="309"/>
                </a:lnTo>
                <a:lnTo>
                  <a:pt x="357" y="298"/>
                </a:lnTo>
                <a:lnTo>
                  <a:pt x="364" y="319"/>
                </a:lnTo>
                <a:lnTo>
                  <a:pt x="364" y="326"/>
                </a:lnTo>
                <a:lnTo>
                  <a:pt x="383" y="321"/>
                </a:lnTo>
                <a:lnTo>
                  <a:pt x="402" y="326"/>
                </a:lnTo>
                <a:lnTo>
                  <a:pt x="424" y="341"/>
                </a:lnTo>
                <a:lnTo>
                  <a:pt x="431" y="345"/>
                </a:lnTo>
                <a:lnTo>
                  <a:pt x="443" y="339"/>
                </a:lnTo>
                <a:lnTo>
                  <a:pt x="467" y="333"/>
                </a:lnTo>
                <a:lnTo>
                  <a:pt x="472" y="323"/>
                </a:lnTo>
                <a:lnTo>
                  <a:pt x="463" y="282"/>
                </a:lnTo>
                <a:lnTo>
                  <a:pt x="461" y="249"/>
                </a:lnTo>
                <a:lnTo>
                  <a:pt x="456" y="233"/>
                </a:lnTo>
                <a:lnTo>
                  <a:pt x="472" y="220"/>
                </a:lnTo>
                <a:lnTo>
                  <a:pt x="492" y="214"/>
                </a:lnTo>
                <a:lnTo>
                  <a:pt x="518" y="198"/>
                </a:lnTo>
                <a:lnTo>
                  <a:pt x="526" y="191"/>
                </a:lnTo>
                <a:lnTo>
                  <a:pt x="518" y="169"/>
                </a:lnTo>
                <a:lnTo>
                  <a:pt x="521" y="151"/>
                </a:lnTo>
                <a:lnTo>
                  <a:pt x="517" y="135"/>
                </a:lnTo>
                <a:lnTo>
                  <a:pt x="508" y="129"/>
                </a:lnTo>
                <a:lnTo>
                  <a:pt x="487" y="124"/>
                </a:lnTo>
                <a:lnTo>
                  <a:pt x="479" y="117"/>
                </a:lnTo>
                <a:lnTo>
                  <a:pt x="458" y="107"/>
                </a:lnTo>
                <a:lnTo>
                  <a:pt x="445" y="99"/>
                </a:lnTo>
                <a:lnTo>
                  <a:pt x="446" y="75"/>
                </a:lnTo>
                <a:lnTo>
                  <a:pt x="439" y="70"/>
                </a:lnTo>
                <a:lnTo>
                  <a:pt x="420" y="44"/>
                </a:lnTo>
                <a:lnTo>
                  <a:pt x="417" y="35"/>
                </a:lnTo>
                <a:lnTo>
                  <a:pt x="409" y="22"/>
                </a:lnTo>
                <a:lnTo>
                  <a:pt x="401" y="21"/>
                </a:lnTo>
                <a:lnTo>
                  <a:pt x="400" y="28"/>
                </a:lnTo>
                <a:lnTo>
                  <a:pt x="392" y="36"/>
                </a:lnTo>
                <a:lnTo>
                  <a:pt x="390" y="46"/>
                </a:lnTo>
                <a:lnTo>
                  <a:pt x="364" y="59"/>
                </a:lnTo>
                <a:lnTo>
                  <a:pt x="361" y="58"/>
                </a:lnTo>
                <a:lnTo>
                  <a:pt x="344" y="34"/>
                </a:lnTo>
                <a:lnTo>
                  <a:pt x="332" y="44"/>
                </a:lnTo>
                <a:lnTo>
                  <a:pt x="300" y="38"/>
                </a:lnTo>
                <a:lnTo>
                  <a:pt x="283" y="44"/>
                </a:lnTo>
                <a:lnTo>
                  <a:pt x="267" y="28"/>
                </a:lnTo>
                <a:lnTo>
                  <a:pt x="243" y="22"/>
                </a:lnTo>
                <a:lnTo>
                  <a:pt x="233" y="12"/>
                </a:lnTo>
                <a:lnTo>
                  <a:pt x="231" y="5"/>
                </a:lnTo>
                <a:lnTo>
                  <a:pt x="231" y="0"/>
                </a:lnTo>
                <a:lnTo>
                  <a:pt x="222" y="1"/>
                </a:lnTo>
                <a:close/>
              </a:path>
            </a:pathLst>
          </a:custGeom>
          <a:solidFill>
            <a:srgbClr val="A3D9F9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5" name="4">
            <a:extLst>
              <a:ext uri="{FF2B5EF4-FFF2-40B4-BE49-F238E27FC236}">
                <a16:creationId xmlns:a16="http://schemas.microsoft.com/office/drawing/2014/main" id="{066BEAAB-42E2-49F1-8460-E3C3D087588A}"/>
              </a:ext>
            </a:extLst>
          </p:cNvPr>
          <p:cNvSpPr>
            <a:spLocks/>
          </p:cNvSpPr>
          <p:nvPr/>
        </p:nvSpPr>
        <p:spPr bwMode="auto">
          <a:xfrm>
            <a:off x="6456632" y="4230825"/>
            <a:ext cx="446156" cy="466337"/>
          </a:xfrm>
          <a:custGeom>
            <a:avLst/>
            <a:gdLst>
              <a:gd name="T0" fmla="*/ 53 w 441"/>
              <a:gd name="T1" fmla="*/ 192 h 402"/>
              <a:gd name="T2" fmla="*/ 31 w 441"/>
              <a:gd name="T3" fmla="*/ 196 h 402"/>
              <a:gd name="T4" fmla="*/ 1 w 441"/>
              <a:gd name="T5" fmla="*/ 220 h 402"/>
              <a:gd name="T6" fmla="*/ 11 w 441"/>
              <a:gd name="T7" fmla="*/ 245 h 402"/>
              <a:gd name="T8" fmla="*/ 4 w 441"/>
              <a:gd name="T9" fmla="*/ 283 h 402"/>
              <a:gd name="T10" fmla="*/ 24 w 441"/>
              <a:gd name="T11" fmla="*/ 296 h 402"/>
              <a:gd name="T12" fmla="*/ 17 w 441"/>
              <a:gd name="T13" fmla="*/ 336 h 402"/>
              <a:gd name="T14" fmla="*/ 35 w 441"/>
              <a:gd name="T15" fmla="*/ 337 h 402"/>
              <a:gd name="T16" fmla="*/ 81 w 441"/>
              <a:gd name="T17" fmla="*/ 379 h 402"/>
              <a:gd name="T18" fmla="*/ 82 w 441"/>
              <a:gd name="T19" fmla="*/ 377 h 402"/>
              <a:gd name="T20" fmla="*/ 112 w 441"/>
              <a:gd name="T21" fmla="*/ 381 h 402"/>
              <a:gd name="T22" fmla="*/ 128 w 441"/>
              <a:gd name="T23" fmla="*/ 372 h 402"/>
              <a:gd name="T24" fmla="*/ 160 w 441"/>
              <a:gd name="T25" fmla="*/ 402 h 402"/>
              <a:gd name="T26" fmla="*/ 199 w 441"/>
              <a:gd name="T27" fmla="*/ 377 h 402"/>
              <a:gd name="T28" fmla="*/ 230 w 441"/>
              <a:gd name="T29" fmla="*/ 351 h 402"/>
              <a:gd name="T30" fmla="*/ 256 w 441"/>
              <a:gd name="T31" fmla="*/ 372 h 402"/>
              <a:gd name="T32" fmla="*/ 273 w 441"/>
              <a:gd name="T33" fmla="*/ 375 h 402"/>
              <a:gd name="T34" fmla="*/ 306 w 441"/>
              <a:gd name="T35" fmla="*/ 354 h 402"/>
              <a:gd name="T36" fmla="*/ 343 w 441"/>
              <a:gd name="T37" fmla="*/ 349 h 402"/>
              <a:gd name="T38" fmla="*/ 353 w 441"/>
              <a:gd name="T39" fmla="*/ 354 h 402"/>
              <a:gd name="T40" fmla="*/ 369 w 441"/>
              <a:gd name="T41" fmla="*/ 344 h 402"/>
              <a:gd name="T42" fmla="*/ 370 w 441"/>
              <a:gd name="T43" fmla="*/ 322 h 402"/>
              <a:gd name="T44" fmla="*/ 398 w 441"/>
              <a:gd name="T45" fmla="*/ 307 h 402"/>
              <a:gd name="T46" fmla="*/ 426 w 441"/>
              <a:gd name="T47" fmla="*/ 314 h 402"/>
              <a:gd name="T48" fmla="*/ 433 w 441"/>
              <a:gd name="T49" fmla="*/ 302 h 402"/>
              <a:gd name="T50" fmla="*/ 402 w 441"/>
              <a:gd name="T51" fmla="*/ 267 h 402"/>
              <a:gd name="T52" fmla="*/ 379 w 441"/>
              <a:gd name="T53" fmla="*/ 229 h 402"/>
              <a:gd name="T54" fmla="*/ 365 w 441"/>
              <a:gd name="T55" fmla="*/ 193 h 402"/>
              <a:gd name="T56" fmla="*/ 416 w 441"/>
              <a:gd name="T57" fmla="*/ 124 h 402"/>
              <a:gd name="T58" fmla="*/ 413 w 441"/>
              <a:gd name="T59" fmla="*/ 114 h 402"/>
              <a:gd name="T60" fmla="*/ 427 w 441"/>
              <a:gd name="T61" fmla="*/ 92 h 402"/>
              <a:gd name="T62" fmla="*/ 401 w 441"/>
              <a:gd name="T63" fmla="*/ 51 h 402"/>
              <a:gd name="T64" fmla="*/ 420 w 441"/>
              <a:gd name="T65" fmla="*/ 34 h 402"/>
              <a:gd name="T66" fmla="*/ 429 w 441"/>
              <a:gd name="T67" fmla="*/ 5 h 402"/>
              <a:gd name="T68" fmla="*/ 412 w 441"/>
              <a:gd name="T69" fmla="*/ 12 h 402"/>
              <a:gd name="T70" fmla="*/ 364 w 441"/>
              <a:gd name="T71" fmla="*/ 47 h 402"/>
              <a:gd name="T72" fmla="*/ 351 w 441"/>
              <a:gd name="T73" fmla="*/ 64 h 402"/>
              <a:gd name="T74" fmla="*/ 334 w 441"/>
              <a:gd name="T75" fmla="*/ 87 h 402"/>
              <a:gd name="T76" fmla="*/ 291 w 441"/>
              <a:gd name="T77" fmla="*/ 82 h 402"/>
              <a:gd name="T78" fmla="*/ 258 w 441"/>
              <a:gd name="T79" fmla="*/ 51 h 402"/>
              <a:gd name="T80" fmla="*/ 238 w 441"/>
              <a:gd name="T81" fmla="*/ 75 h 402"/>
              <a:gd name="T82" fmla="*/ 227 w 441"/>
              <a:gd name="T83" fmla="*/ 106 h 402"/>
              <a:gd name="T84" fmla="*/ 214 w 441"/>
              <a:gd name="T85" fmla="*/ 111 h 402"/>
              <a:gd name="T86" fmla="*/ 189 w 441"/>
              <a:gd name="T87" fmla="*/ 76 h 402"/>
              <a:gd name="T88" fmla="*/ 136 w 441"/>
              <a:gd name="T89" fmla="*/ 108 h 402"/>
              <a:gd name="T90" fmla="*/ 120 w 441"/>
              <a:gd name="T91" fmla="*/ 137 h 402"/>
              <a:gd name="T92" fmla="*/ 124 w 441"/>
              <a:gd name="T93" fmla="*/ 159 h 402"/>
              <a:gd name="T94" fmla="*/ 100 w 441"/>
              <a:gd name="T95" fmla="*/ 147 h 402"/>
              <a:gd name="T96" fmla="*/ 105 w 441"/>
              <a:gd name="T97" fmla="*/ 168 h 402"/>
              <a:gd name="T98" fmla="*/ 92 w 441"/>
              <a:gd name="T99" fmla="*/ 184 h 402"/>
              <a:gd name="T100" fmla="*/ 53 w 441"/>
              <a:gd name="T101" fmla="*/ 192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41" h="402">
                <a:moveTo>
                  <a:pt x="53" y="192"/>
                </a:moveTo>
                <a:lnTo>
                  <a:pt x="53" y="192"/>
                </a:lnTo>
                <a:lnTo>
                  <a:pt x="53" y="205"/>
                </a:lnTo>
                <a:lnTo>
                  <a:pt x="31" y="196"/>
                </a:lnTo>
                <a:lnTo>
                  <a:pt x="11" y="214"/>
                </a:lnTo>
                <a:lnTo>
                  <a:pt x="1" y="220"/>
                </a:lnTo>
                <a:lnTo>
                  <a:pt x="0" y="244"/>
                </a:lnTo>
                <a:lnTo>
                  <a:pt x="11" y="245"/>
                </a:lnTo>
                <a:lnTo>
                  <a:pt x="12" y="261"/>
                </a:lnTo>
                <a:lnTo>
                  <a:pt x="4" y="283"/>
                </a:lnTo>
                <a:lnTo>
                  <a:pt x="10" y="293"/>
                </a:lnTo>
                <a:lnTo>
                  <a:pt x="24" y="296"/>
                </a:lnTo>
                <a:lnTo>
                  <a:pt x="28" y="315"/>
                </a:lnTo>
                <a:lnTo>
                  <a:pt x="17" y="336"/>
                </a:lnTo>
                <a:lnTo>
                  <a:pt x="16" y="344"/>
                </a:lnTo>
                <a:lnTo>
                  <a:pt x="35" y="337"/>
                </a:lnTo>
                <a:lnTo>
                  <a:pt x="53" y="346"/>
                </a:lnTo>
                <a:lnTo>
                  <a:pt x="81" y="379"/>
                </a:lnTo>
                <a:lnTo>
                  <a:pt x="81" y="379"/>
                </a:lnTo>
                <a:lnTo>
                  <a:pt x="82" y="377"/>
                </a:lnTo>
                <a:lnTo>
                  <a:pt x="88" y="368"/>
                </a:lnTo>
                <a:lnTo>
                  <a:pt x="112" y="381"/>
                </a:lnTo>
                <a:lnTo>
                  <a:pt x="120" y="381"/>
                </a:lnTo>
                <a:lnTo>
                  <a:pt x="128" y="372"/>
                </a:lnTo>
                <a:lnTo>
                  <a:pt x="153" y="389"/>
                </a:lnTo>
                <a:lnTo>
                  <a:pt x="160" y="402"/>
                </a:lnTo>
                <a:lnTo>
                  <a:pt x="178" y="386"/>
                </a:lnTo>
                <a:lnTo>
                  <a:pt x="199" y="377"/>
                </a:lnTo>
                <a:lnTo>
                  <a:pt x="221" y="355"/>
                </a:lnTo>
                <a:lnTo>
                  <a:pt x="230" y="351"/>
                </a:lnTo>
                <a:lnTo>
                  <a:pt x="236" y="355"/>
                </a:lnTo>
                <a:lnTo>
                  <a:pt x="256" y="372"/>
                </a:lnTo>
                <a:lnTo>
                  <a:pt x="264" y="377"/>
                </a:lnTo>
                <a:lnTo>
                  <a:pt x="273" y="375"/>
                </a:lnTo>
                <a:lnTo>
                  <a:pt x="285" y="354"/>
                </a:lnTo>
                <a:lnTo>
                  <a:pt x="306" y="354"/>
                </a:lnTo>
                <a:lnTo>
                  <a:pt x="313" y="350"/>
                </a:lnTo>
                <a:lnTo>
                  <a:pt x="343" y="349"/>
                </a:lnTo>
                <a:lnTo>
                  <a:pt x="350" y="356"/>
                </a:lnTo>
                <a:lnTo>
                  <a:pt x="353" y="354"/>
                </a:lnTo>
                <a:lnTo>
                  <a:pt x="367" y="350"/>
                </a:lnTo>
                <a:lnTo>
                  <a:pt x="369" y="344"/>
                </a:lnTo>
                <a:lnTo>
                  <a:pt x="366" y="333"/>
                </a:lnTo>
                <a:lnTo>
                  <a:pt x="370" y="322"/>
                </a:lnTo>
                <a:lnTo>
                  <a:pt x="390" y="316"/>
                </a:lnTo>
                <a:lnTo>
                  <a:pt x="398" y="307"/>
                </a:lnTo>
                <a:lnTo>
                  <a:pt x="411" y="305"/>
                </a:lnTo>
                <a:lnTo>
                  <a:pt x="426" y="314"/>
                </a:lnTo>
                <a:lnTo>
                  <a:pt x="441" y="311"/>
                </a:lnTo>
                <a:lnTo>
                  <a:pt x="433" y="302"/>
                </a:lnTo>
                <a:lnTo>
                  <a:pt x="415" y="287"/>
                </a:lnTo>
                <a:lnTo>
                  <a:pt x="402" y="267"/>
                </a:lnTo>
                <a:lnTo>
                  <a:pt x="384" y="255"/>
                </a:lnTo>
                <a:lnTo>
                  <a:pt x="379" y="229"/>
                </a:lnTo>
                <a:lnTo>
                  <a:pt x="363" y="208"/>
                </a:lnTo>
                <a:lnTo>
                  <a:pt x="365" y="193"/>
                </a:lnTo>
                <a:lnTo>
                  <a:pt x="392" y="140"/>
                </a:lnTo>
                <a:lnTo>
                  <a:pt x="416" y="124"/>
                </a:lnTo>
                <a:lnTo>
                  <a:pt x="415" y="123"/>
                </a:lnTo>
                <a:lnTo>
                  <a:pt x="413" y="114"/>
                </a:lnTo>
                <a:lnTo>
                  <a:pt x="415" y="100"/>
                </a:lnTo>
                <a:lnTo>
                  <a:pt x="427" y="92"/>
                </a:lnTo>
                <a:lnTo>
                  <a:pt x="402" y="64"/>
                </a:lnTo>
                <a:lnTo>
                  <a:pt x="401" y="51"/>
                </a:lnTo>
                <a:lnTo>
                  <a:pt x="404" y="46"/>
                </a:lnTo>
                <a:lnTo>
                  <a:pt x="420" y="34"/>
                </a:lnTo>
                <a:lnTo>
                  <a:pt x="434" y="15"/>
                </a:lnTo>
                <a:lnTo>
                  <a:pt x="429" y="5"/>
                </a:lnTo>
                <a:lnTo>
                  <a:pt x="430" y="0"/>
                </a:lnTo>
                <a:lnTo>
                  <a:pt x="412" y="12"/>
                </a:lnTo>
                <a:lnTo>
                  <a:pt x="387" y="24"/>
                </a:lnTo>
                <a:lnTo>
                  <a:pt x="364" y="47"/>
                </a:lnTo>
                <a:lnTo>
                  <a:pt x="355" y="48"/>
                </a:lnTo>
                <a:lnTo>
                  <a:pt x="351" y="64"/>
                </a:lnTo>
                <a:lnTo>
                  <a:pt x="340" y="85"/>
                </a:lnTo>
                <a:lnTo>
                  <a:pt x="334" y="87"/>
                </a:lnTo>
                <a:lnTo>
                  <a:pt x="304" y="86"/>
                </a:lnTo>
                <a:lnTo>
                  <a:pt x="291" y="82"/>
                </a:lnTo>
                <a:lnTo>
                  <a:pt x="280" y="74"/>
                </a:lnTo>
                <a:lnTo>
                  <a:pt x="258" y="51"/>
                </a:lnTo>
                <a:lnTo>
                  <a:pt x="246" y="68"/>
                </a:lnTo>
                <a:lnTo>
                  <a:pt x="238" y="75"/>
                </a:lnTo>
                <a:lnTo>
                  <a:pt x="226" y="79"/>
                </a:lnTo>
                <a:lnTo>
                  <a:pt x="227" y="106"/>
                </a:lnTo>
                <a:lnTo>
                  <a:pt x="221" y="112"/>
                </a:lnTo>
                <a:lnTo>
                  <a:pt x="214" y="111"/>
                </a:lnTo>
                <a:lnTo>
                  <a:pt x="204" y="94"/>
                </a:lnTo>
                <a:lnTo>
                  <a:pt x="189" y="76"/>
                </a:lnTo>
                <a:lnTo>
                  <a:pt x="171" y="79"/>
                </a:lnTo>
                <a:lnTo>
                  <a:pt x="136" y="108"/>
                </a:lnTo>
                <a:lnTo>
                  <a:pt x="130" y="121"/>
                </a:lnTo>
                <a:lnTo>
                  <a:pt x="120" y="137"/>
                </a:lnTo>
                <a:lnTo>
                  <a:pt x="125" y="145"/>
                </a:lnTo>
                <a:lnTo>
                  <a:pt x="124" y="159"/>
                </a:lnTo>
                <a:lnTo>
                  <a:pt x="108" y="149"/>
                </a:lnTo>
                <a:lnTo>
                  <a:pt x="100" y="147"/>
                </a:lnTo>
                <a:lnTo>
                  <a:pt x="99" y="162"/>
                </a:lnTo>
                <a:lnTo>
                  <a:pt x="105" y="168"/>
                </a:lnTo>
                <a:lnTo>
                  <a:pt x="117" y="191"/>
                </a:lnTo>
                <a:lnTo>
                  <a:pt x="92" y="184"/>
                </a:lnTo>
                <a:lnTo>
                  <a:pt x="61" y="193"/>
                </a:lnTo>
                <a:lnTo>
                  <a:pt x="53" y="192"/>
                </a:lnTo>
                <a:close/>
              </a:path>
            </a:pathLst>
          </a:custGeom>
          <a:solidFill>
            <a:srgbClr val="DAAEE8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6" name="5">
            <a:extLst>
              <a:ext uri="{FF2B5EF4-FFF2-40B4-BE49-F238E27FC236}">
                <a16:creationId xmlns:a16="http://schemas.microsoft.com/office/drawing/2014/main" id="{D4B614B9-09B6-4B11-99F5-7ABAA1BA6DB0}"/>
              </a:ext>
            </a:extLst>
          </p:cNvPr>
          <p:cNvSpPr>
            <a:spLocks/>
          </p:cNvSpPr>
          <p:nvPr/>
        </p:nvSpPr>
        <p:spPr bwMode="auto">
          <a:xfrm>
            <a:off x="6434374" y="4010418"/>
            <a:ext cx="492693" cy="444297"/>
          </a:xfrm>
          <a:custGeom>
            <a:avLst/>
            <a:gdLst>
              <a:gd name="T0" fmla="*/ 236 w 487"/>
              <a:gd name="T1" fmla="*/ 7 h 383"/>
              <a:gd name="T2" fmla="*/ 265 w 487"/>
              <a:gd name="T3" fmla="*/ 58 h 383"/>
              <a:gd name="T4" fmla="*/ 276 w 487"/>
              <a:gd name="T5" fmla="*/ 80 h 383"/>
              <a:gd name="T6" fmla="*/ 240 w 487"/>
              <a:gd name="T7" fmla="*/ 109 h 383"/>
              <a:gd name="T8" fmla="*/ 158 w 487"/>
              <a:gd name="T9" fmla="*/ 130 h 383"/>
              <a:gd name="T10" fmla="*/ 142 w 487"/>
              <a:gd name="T11" fmla="*/ 150 h 383"/>
              <a:gd name="T12" fmla="*/ 117 w 487"/>
              <a:gd name="T13" fmla="*/ 156 h 383"/>
              <a:gd name="T14" fmla="*/ 112 w 487"/>
              <a:gd name="T15" fmla="*/ 172 h 383"/>
              <a:gd name="T16" fmla="*/ 97 w 487"/>
              <a:gd name="T17" fmla="*/ 193 h 383"/>
              <a:gd name="T18" fmla="*/ 64 w 487"/>
              <a:gd name="T19" fmla="*/ 197 h 383"/>
              <a:gd name="T20" fmla="*/ 52 w 487"/>
              <a:gd name="T21" fmla="*/ 225 h 383"/>
              <a:gd name="T22" fmla="*/ 62 w 487"/>
              <a:gd name="T23" fmla="*/ 245 h 383"/>
              <a:gd name="T24" fmla="*/ 26 w 487"/>
              <a:gd name="T25" fmla="*/ 260 h 383"/>
              <a:gd name="T26" fmla="*/ 9 w 487"/>
              <a:gd name="T27" fmla="*/ 272 h 383"/>
              <a:gd name="T28" fmla="*/ 0 w 487"/>
              <a:gd name="T29" fmla="*/ 284 h 383"/>
              <a:gd name="T30" fmla="*/ 18 w 487"/>
              <a:gd name="T31" fmla="*/ 317 h 383"/>
              <a:gd name="T32" fmla="*/ 53 w 487"/>
              <a:gd name="T33" fmla="*/ 324 h 383"/>
              <a:gd name="T34" fmla="*/ 76 w 487"/>
              <a:gd name="T35" fmla="*/ 354 h 383"/>
              <a:gd name="T36" fmla="*/ 75 w 487"/>
              <a:gd name="T37" fmla="*/ 382 h 383"/>
              <a:gd name="T38" fmla="*/ 114 w 487"/>
              <a:gd name="T39" fmla="*/ 374 h 383"/>
              <a:gd name="T40" fmla="*/ 127 w 487"/>
              <a:gd name="T41" fmla="*/ 358 h 383"/>
              <a:gd name="T42" fmla="*/ 122 w 487"/>
              <a:gd name="T43" fmla="*/ 337 h 383"/>
              <a:gd name="T44" fmla="*/ 146 w 487"/>
              <a:gd name="T45" fmla="*/ 349 h 383"/>
              <a:gd name="T46" fmla="*/ 142 w 487"/>
              <a:gd name="T47" fmla="*/ 327 h 383"/>
              <a:gd name="T48" fmla="*/ 158 w 487"/>
              <a:gd name="T49" fmla="*/ 298 h 383"/>
              <a:gd name="T50" fmla="*/ 211 w 487"/>
              <a:gd name="T51" fmla="*/ 266 h 383"/>
              <a:gd name="T52" fmla="*/ 236 w 487"/>
              <a:gd name="T53" fmla="*/ 301 h 383"/>
              <a:gd name="T54" fmla="*/ 249 w 487"/>
              <a:gd name="T55" fmla="*/ 296 h 383"/>
              <a:gd name="T56" fmla="*/ 260 w 487"/>
              <a:gd name="T57" fmla="*/ 265 h 383"/>
              <a:gd name="T58" fmla="*/ 280 w 487"/>
              <a:gd name="T59" fmla="*/ 241 h 383"/>
              <a:gd name="T60" fmla="*/ 313 w 487"/>
              <a:gd name="T61" fmla="*/ 272 h 383"/>
              <a:gd name="T62" fmla="*/ 356 w 487"/>
              <a:gd name="T63" fmla="*/ 277 h 383"/>
              <a:gd name="T64" fmla="*/ 373 w 487"/>
              <a:gd name="T65" fmla="*/ 254 h 383"/>
              <a:gd name="T66" fmla="*/ 386 w 487"/>
              <a:gd name="T67" fmla="*/ 237 h 383"/>
              <a:gd name="T68" fmla="*/ 434 w 487"/>
              <a:gd name="T69" fmla="*/ 202 h 383"/>
              <a:gd name="T70" fmla="*/ 454 w 487"/>
              <a:gd name="T71" fmla="*/ 187 h 383"/>
              <a:gd name="T72" fmla="*/ 487 w 487"/>
              <a:gd name="T73" fmla="*/ 179 h 383"/>
              <a:gd name="T74" fmla="*/ 471 w 487"/>
              <a:gd name="T75" fmla="*/ 121 h 383"/>
              <a:gd name="T76" fmla="*/ 448 w 487"/>
              <a:gd name="T77" fmla="*/ 107 h 383"/>
              <a:gd name="T78" fmla="*/ 401 w 487"/>
              <a:gd name="T79" fmla="*/ 96 h 383"/>
              <a:gd name="T80" fmla="*/ 386 w 487"/>
              <a:gd name="T81" fmla="*/ 58 h 383"/>
              <a:gd name="T82" fmla="*/ 375 w 487"/>
              <a:gd name="T83" fmla="*/ 39 h 383"/>
              <a:gd name="T84" fmla="*/ 356 w 487"/>
              <a:gd name="T85" fmla="*/ 20 h 383"/>
              <a:gd name="T86" fmla="*/ 353 w 487"/>
              <a:gd name="T87" fmla="*/ 0 h 383"/>
              <a:gd name="T88" fmla="*/ 343 w 487"/>
              <a:gd name="T89" fmla="*/ 1 h 383"/>
              <a:gd name="T90" fmla="*/ 318 w 487"/>
              <a:gd name="T91" fmla="*/ 9 h 383"/>
              <a:gd name="T92" fmla="*/ 303 w 487"/>
              <a:gd name="T93" fmla="*/ 29 h 383"/>
              <a:gd name="T94" fmla="*/ 278 w 487"/>
              <a:gd name="T95" fmla="*/ 12 h 383"/>
              <a:gd name="T96" fmla="*/ 248 w 487"/>
              <a:gd name="T97" fmla="*/ 3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87" h="383">
                <a:moveTo>
                  <a:pt x="244" y="0"/>
                </a:moveTo>
                <a:lnTo>
                  <a:pt x="236" y="7"/>
                </a:lnTo>
                <a:lnTo>
                  <a:pt x="232" y="43"/>
                </a:lnTo>
                <a:lnTo>
                  <a:pt x="265" y="58"/>
                </a:lnTo>
                <a:lnTo>
                  <a:pt x="265" y="66"/>
                </a:lnTo>
                <a:lnTo>
                  <a:pt x="276" y="80"/>
                </a:lnTo>
                <a:lnTo>
                  <a:pt x="277" y="105"/>
                </a:lnTo>
                <a:lnTo>
                  <a:pt x="240" y="109"/>
                </a:lnTo>
                <a:lnTo>
                  <a:pt x="165" y="124"/>
                </a:lnTo>
                <a:lnTo>
                  <a:pt x="158" y="130"/>
                </a:lnTo>
                <a:lnTo>
                  <a:pt x="158" y="142"/>
                </a:lnTo>
                <a:lnTo>
                  <a:pt x="142" y="150"/>
                </a:lnTo>
                <a:lnTo>
                  <a:pt x="121" y="153"/>
                </a:lnTo>
                <a:lnTo>
                  <a:pt x="117" y="156"/>
                </a:lnTo>
                <a:lnTo>
                  <a:pt x="111" y="169"/>
                </a:lnTo>
                <a:lnTo>
                  <a:pt x="112" y="172"/>
                </a:lnTo>
                <a:lnTo>
                  <a:pt x="116" y="181"/>
                </a:lnTo>
                <a:lnTo>
                  <a:pt x="97" y="193"/>
                </a:lnTo>
                <a:lnTo>
                  <a:pt x="83" y="197"/>
                </a:lnTo>
                <a:lnTo>
                  <a:pt x="64" y="197"/>
                </a:lnTo>
                <a:lnTo>
                  <a:pt x="60" y="212"/>
                </a:lnTo>
                <a:lnTo>
                  <a:pt x="52" y="225"/>
                </a:lnTo>
                <a:lnTo>
                  <a:pt x="54" y="238"/>
                </a:lnTo>
                <a:lnTo>
                  <a:pt x="62" y="245"/>
                </a:lnTo>
                <a:lnTo>
                  <a:pt x="44" y="267"/>
                </a:lnTo>
                <a:lnTo>
                  <a:pt x="26" y="260"/>
                </a:lnTo>
                <a:lnTo>
                  <a:pt x="7" y="264"/>
                </a:lnTo>
                <a:lnTo>
                  <a:pt x="9" y="272"/>
                </a:lnTo>
                <a:lnTo>
                  <a:pt x="19" y="283"/>
                </a:lnTo>
                <a:lnTo>
                  <a:pt x="0" y="284"/>
                </a:lnTo>
                <a:lnTo>
                  <a:pt x="7" y="308"/>
                </a:lnTo>
                <a:lnTo>
                  <a:pt x="18" y="317"/>
                </a:lnTo>
                <a:lnTo>
                  <a:pt x="39" y="325"/>
                </a:lnTo>
                <a:lnTo>
                  <a:pt x="53" y="324"/>
                </a:lnTo>
                <a:lnTo>
                  <a:pt x="57" y="335"/>
                </a:lnTo>
                <a:lnTo>
                  <a:pt x="76" y="354"/>
                </a:lnTo>
                <a:lnTo>
                  <a:pt x="76" y="381"/>
                </a:lnTo>
                <a:lnTo>
                  <a:pt x="75" y="382"/>
                </a:lnTo>
                <a:lnTo>
                  <a:pt x="83" y="383"/>
                </a:lnTo>
                <a:lnTo>
                  <a:pt x="114" y="374"/>
                </a:lnTo>
                <a:lnTo>
                  <a:pt x="139" y="381"/>
                </a:lnTo>
                <a:lnTo>
                  <a:pt x="127" y="358"/>
                </a:lnTo>
                <a:lnTo>
                  <a:pt x="121" y="352"/>
                </a:lnTo>
                <a:lnTo>
                  <a:pt x="122" y="337"/>
                </a:lnTo>
                <a:lnTo>
                  <a:pt x="130" y="339"/>
                </a:lnTo>
                <a:lnTo>
                  <a:pt x="146" y="349"/>
                </a:lnTo>
                <a:lnTo>
                  <a:pt x="147" y="335"/>
                </a:lnTo>
                <a:lnTo>
                  <a:pt x="142" y="327"/>
                </a:lnTo>
                <a:lnTo>
                  <a:pt x="152" y="311"/>
                </a:lnTo>
                <a:lnTo>
                  <a:pt x="158" y="298"/>
                </a:lnTo>
                <a:lnTo>
                  <a:pt x="193" y="269"/>
                </a:lnTo>
                <a:lnTo>
                  <a:pt x="211" y="266"/>
                </a:lnTo>
                <a:lnTo>
                  <a:pt x="226" y="284"/>
                </a:lnTo>
                <a:lnTo>
                  <a:pt x="236" y="301"/>
                </a:lnTo>
                <a:lnTo>
                  <a:pt x="243" y="302"/>
                </a:lnTo>
                <a:lnTo>
                  <a:pt x="249" y="296"/>
                </a:lnTo>
                <a:lnTo>
                  <a:pt x="248" y="269"/>
                </a:lnTo>
                <a:lnTo>
                  <a:pt x="260" y="265"/>
                </a:lnTo>
                <a:lnTo>
                  <a:pt x="268" y="258"/>
                </a:lnTo>
                <a:lnTo>
                  <a:pt x="280" y="241"/>
                </a:lnTo>
                <a:lnTo>
                  <a:pt x="302" y="264"/>
                </a:lnTo>
                <a:lnTo>
                  <a:pt x="313" y="272"/>
                </a:lnTo>
                <a:lnTo>
                  <a:pt x="326" y="276"/>
                </a:lnTo>
                <a:lnTo>
                  <a:pt x="356" y="277"/>
                </a:lnTo>
                <a:lnTo>
                  <a:pt x="362" y="275"/>
                </a:lnTo>
                <a:lnTo>
                  <a:pt x="373" y="254"/>
                </a:lnTo>
                <a:lnTo>
                  <a:pt x="377" y="238"/>
                </a:lnTo>
                <a:lnTo>
                  <a:pt x="386" y="237"/>
                </a:lnTo>
                <a:lnTo>
                  <a:pt x="409" y="214"/>
                </a:lnTo>
                <a:lnTo>
                  <a:pt x="434" y="202"/>
                </a:lnTo>
                <a:lnTo>
                  <a:pt x="452" y="190"/>
                </a:lnTo>
                <a:lnTo>
                  <a:pt x="454" y="187"/>
                </a:lnTo>
                <a:lnTo>
                  <a:pt x="459" y="181"/>
                </a:lnTo>
                <a:lnTo>
                  <a:pt x="487" y="179"/>
                </a:lnTo>
                <a:lnTo>
                  <a:pt x="476" y="158"/>
                </a:lnTo>
                <a:lnTo>
                  <a:pt x="471" y="121"/>
                </a:lnTo>
                <a:lnTo>
                  <a:pt x="463" y="113"/>
                </a:lnTo>
                <a:lnTo>
                  <a:pt x="448" y="107"/>
                </a:lnTo>
                <a:lnTo>
                  <a:pt x="422" y="108"/>
                </a:lnTo>
                <a:lnTo>
                  <a:pt x="401" y="96"/>
                </a:lnTo>
                <a:lnTo>
                  <a:pt x="386" y="79"/>
                </a:lnTo>
                <a:lnTo>
                  <a:pt x="386" y="58"/>
                </a:lnTo>
                <a:lnTo>
                  <a:pt x="383" y="45"/>
                </a:lnTo>
                <a:lnTo>
                  <a:pt x="375" y="39"/>
                </a:lnTo>
                <a:lnTo>
                  <a:pt x="361" y="36"/>
                </a:lnTo>
                <a:lnTo>
                  <a:pt x="356" y="20"/>
                </a:lnTo>
                <a:lnTo>
                  <a:pt x="345" y="8"/>
                </a:lnTo>
                <a:lnTo>
                  <a:pt x="353" y="0"/>
                </a:lnTo>
                <a:lnTo>
                  <a:pt x="353" y="0"/>
                </a:lnTo>
                <a:lnTo>
                  <a:pt x="343" y="1"/>
                </a:lnTo>
                <a:lnTo>
                  <a:pt x="332" y="7"/>
                </a:lnTo>
                <a:lnTo>
                  <a:pt x="318" y="9"/>
                </a:lnTo>
                <a:lnTo>
                  <a:pt x="309" y="26"/>
                </a:lnTo>
                <a:lnTo>
                  <a:pt x="303" y="29"/>
                </a:lnTo>
                <a:lnTo>
                  <a:pt x="282" y="21"/>
                </a:lnTo>
                <a:lnTo>
                  <a:pt x="278" y="12"/>
                </a:lnTo>
                <a:lnTo>
                  <a:pt x="264" y="4"/>
                </a:lnTo>
                <a:lnTo>
                  <a:pt x="248" y="3"/>
                </a:lnTo>
                <a:lnTo>
                  <a:pt x="244" y="0"/>
                </a:lnTo>
                <a:close/>
              </a:path>
            </a:pathLst>
          </a:custGeom>
          <a:solidFill>
            <a:srgbClr val="FFD44B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7" name="6">
            <a:extLst>
              <a:ext uri="{FF2B5EF4-FFF2-40B4-BE49-F238E27FC236}">
                <a16:creationId xmlns:a16="http://schemas.microsoft.com/office/drawing/2014/main" id="{41CE3479-4E6A-432C-8952-0C7EEC7E580F}"/>
              </a:ext>
            </a:extLst>
          </p:cNvPr>
          <p:cNvSpPr>
            <a:spLocks noEditPoints="1"/>
          </p:cNvSpPr>
          <p:nvPr/>
        </p:nvSpPr>
        <p:spPr bwMode="auto">
          <a:xfrm>
            <a:off x="6810723" y="4374672"/>
            <a:ext cx="320708" cy="415297"/>
          </a:xfrm>
          <a:custGeom>
            <a:avLst/>
            <a:gdLst>
              <a:gd name="T0" fmla="*/ 124 w 317"/>
              <a:gd name="T1" fmla="*/ 341 h 358"/>
              <a:gd name="T2" fmla="*/ 128 w 317"/>
              <a:gd name="T3" fmla="*/ 339 h 358"/>
              <a:gd name="T4" fmla="*/ 42 w 317"/>
              <a:gd name="T5" fmla="*/ 16 h 358"/>
              <a:gd name="T6" fmla="*/ 13 w 317"/>
              <a:gd name="T7" fmla="*/ 84 h 358"/>
              <a:gd name="T8" fmla="*/ 34 w 317"/>
              <a:gd name="T9" fmla="*/ 131 h 358"/>
              <a:gd name="T10" fmla="*/ 65 w 317"/>
              <a:gd name="T11" fmla="*/ 163 h 358"/>
              <a:gd name="T12" fmla="*/ 91 w 317"/>
              <a:gd name="T13" fmla="*/ 187 h 358"/>
              <a:gd name="T14" fmla="*/ 61 w 317"/>
              <a:gd name="T15" fmla="*/ 181 h 358"/>
              <a:gd name="T16" fmla="*/ 40 w 317"/>
              <a:gd name="T17" fmla="*/ 192 h 358"/>
              <a:gd name="T18" fmla="*/ 16 w 317"/>
              <a:gd name="T19" fmla="*/ 209 h 358"/>
              <a:gd name="T20" fmla="*/ 17 w 317"/>
              <a:gd name="T21" fmla="*/ 226 h 358"/>
              <a:gd name="T22" fmla="*/ 0 w 317"/>
              <a:gd name="T23" fmla="*/ 232 h 358"/>
              <a:gd name="T24" fmla="*/ 8 w 317"/>
              <a:gd name="T25" fmla="*/ 247 h 358"/>
              <a:gd name="T26" fmla="*/ 35 w 317"/>
              <a:gd name="T27" fmla="*/ 253 h 358"/>
              <a:gd name="T28" fmla="*/ 41 w 317"/>
              <a:gd name="T29" fmla="*/ 282 h 358"/>
              <a:gd name="T30" fmla="*/ 67 w 317"/>
              <a:gd name="T31" fmla="*/ 306 h 358"/>
              <a:gd name="T32" fmla="*/ 86 w 317"/>
              <a:gd name="T33" fmla="*/ 309 h 358"/>
              <a:gd name="T34" fmla="*/ 80 w 317"/>
              <a:gd name="T35" fmla="*/ 349 h 358"/>
              <a:gd name="T36" fmla="*/ 100 w 317"/>
              <a:gd name="T37" fmla="*/ 349 h 358"/>
              <a:gd name="T38" fmla="*/ 106 w 317"/>
              <a:gd name="T39" fmla="*/ 331 h 358"/>
              <a:gd name="T40" fmla="*/ 125 w 317"/>
              <a:gd name="T41" fmla="*/ 335 h 358"/>
              <a:gd name="T42" fmla="*/ 151 w 317"/>
              <a:gd name="T43" fmla="*/ 330 h 358"/>
              <a:gd name="T44" fmla="*/ 151 w 317"/>
              <a:gd name="T45" fmla="*/ 307 h 358"/>
              <a:gd name="T46" fmla="*/ 172 w 317"/>
              <a:gd name="T47" fmla="*/ 285 h 358"/>
              <a:gd name="T48" fmla="*/ 183 w 317"/>
              <a:gd name="T49" fmla="*/ 283 h 358"/>
              <a:gd name="T50" fmla="*/ 190 w 317"/>
              <a:gd name="T51" fmla="*/ 272 h 358"/>
              <a:gd name="T52" fmla="*/ 229 w 317"/>
              <a:gd name="T53" fmla="*/ 244 h 358"/>
              <a:gd name="T54" fmla="*/ 264 w 317"/>
              <a:gd name="T55" fmla="*/ 231 h 358"/>
              <a:gd name="T56" fmla="*/ 260 w 317"/>
              <a:gd name="T57" fmla="*/ 192 h 358"/>
              <a:gd name="T58" fmla="*/ 293 w 317"/>
              <a:gd name="T59" fmla="*/ 156 h 358"/>
              <a:gd name="T60" fmla="*/ 317 w 317"/>
              <a:gd name="T61" fmla="*/ 111 h 358"/>
              <a:gd name="T62" fmla="*/ 305 w 317"/>
              <a:gd name="T63" fmla="*/ 74 h 358"/>
              <a:gd name="T64" fmla="*/ 284 w 317"/>
              <a:gd name="T65" fmla="*/ 80 h 358"/>
              <a:gd name="T66" fmla="*/ 222 w 317"/>
              <a:gd name="T67" fmla="*/ 96 h 358"/>
              <a:gd name="T68" fmla="*/ 115 w 317"/>
              <a:gd name="T69" fmla="*/ 46 h 358"/>
              <a:gd name="T70" fmla="*/ 83 w 317"/>
              <a:gd name="T71" fmla="*/ 25 h 358"/>
              <a:gd name="T72" fmla="*/ 66 w 317"/>
              <a:gd name="T73" fmla="*/ 0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17" h="358">
                <a:moveTo>
                  <a:pt x="128" y="339"/>
                </a:moveTo>
                <a:lnTo>
                  <a:pt x="124" y="341"/>
                </a:lnTo>
                <a:lnTo>
                  <a:pt x="125" y="343"/>
                </a:lnTo>
                <a:lnTo>
                  <a:pt x="128" y="339"/>
                </a:lnTo>
                <a:close/>
                <a:moveTo>
                  <a:pt x="66" y="0"/>
                </a:moveTo>
                <a:lnTo>
                  <a:pt x="42" y="16"/>
                </a:lnTo>
                <a:lnTo>
                  <a:pt x="15" y="69"/>
                </a:lnTo>
                <a:lnTo>
                  <a:pt x="13" y="84"/>
                </a:lnTo>
                <a:lnTo>
                  <a:pt x="29" y="105"/>
                </a:lnTo>
                <a:lnTo>
                  <a:pt x="34" y="131"/>
                </a:lnTo>
                <a:lnTo>
                  <a:pt x="52" y="143"/>
                </a:lnTo>
                <a:lnTo>
                  <a:pt x="65" y="163"/>
                </a:lnTo>
                <a:lnTo>
                  <a:pt x="83" y="178"/>
                </a:lnTo>
                <a:lnTo>
                  <a:pt x="91" y="187"/>
                </a:lnTo>
                <a:lnTo>
                  <a:pt x="76" y="190"/>
                </a:lnTo>
                <a:lnTo>
                  <a:pt x="61" y="181"/>
                </a:lnTo>
                <a:lnTo>
                  <a:pt x="48" y="183"/>
                </a:lnTo>
                <a:lnTo>
                  <a:pt x="40" y="192"/>
                </a:lnTo>
                <a:lnTo>
                  <a:pt x="20" y="198"/>
                </a:lnTo>
                <a:lnTo>
                  <a:pt x="16" y="209"/>
                </a:lnTo>
                <a:lnTo>
                  <a:pt x="19" y="220"/>
                </a:lnTo>
                <a:lnTo>
                  <a:pt x="17" y="226"/>
                </a:lnTo>
                <a:lnTo>
                  <a:pt x="3" y="230"/>
                </a:lnTo>
                <a:lnTo>
                  <a:pt x="0" y="232"/>
                </a:lnTo>
                <a:lnTo>
                  <a:pt x="3" y="242"/>
                </a:lnTo>
                <a:lnTo>
                  <a:pt x="8" y="247"/>
                </a:lnTo>
                <a:lnTo>
                  <a:pt x="24" y="251"/>
                </a:lnTo>
                <a:lnTo>
                  <a:pt x="35" y="253"/>
                </a:lnTo>
                <a:lnTo>
                  <a:pt x="42" y="272"/>
                </a:lnTo>
                <a:lnTo>
                  <a:pt x="41" y="282"/>
                </a:lnTo>
                <a:lnTo>
                  <a:pt x="63" y="303"/>
                </a:lnTo>
                <a:lnTo>
                  <a:pt x="67" y="306"/>
                </a:lnTo>
                <a:lnTo>
                  <a:pt x="83" y="306"/>
                </a:lnTo>
                <a:lnTo>
                  <a:pt x="86" y="309"/>
                </a:lnTo>
                <a:lnTo>
                  <a:pt x="76" y="342"/>
                </a:lnTo>
                <a:lnTo>
                  <a:pt x="80" y="349"/>
                </a:lnTo>
                <a:lnTo>
                  <a:pt x="94" y="358"/>
                </a:lnTo>
                <a:lnTo>
                  <a:pt x="100" y="349"/>
                </a:lnTo>
                <a:lnTo>
                  <a:pt x="97" y="338"/>
                </a:lnTo>
                <a:lnTo>
                  <a:pt x="106" y="331"/>
                </a:lnTo>
                <a:lnTo>
                  <a:pt x="123" y="330"/>
                </a:lnTo>
                <a:lnTo>
                  <a:pt x="125" y="335"/>
                </a:lnTo>
                <a:lnTo>
                  <a:pt x="139" y="321"/>
                </a:lnTo>
                <a:lnTo>
                  <a:pt x="151" y="330"/>
                </a:lnTo>
                <a:lnTo>
                  <a:pt x="156" y="327"/>
                </a:lnTo>
                <a:lnTo>
                  <a:pt x="151" y="307"/>
                </a:lnTo>
                <a:lnTo>
                  <a:pt x="158" y="286"/>
                </a:lnTo>
                <a:lnTo>
                  <a:pt x="172" y="285"/>
                </a:lnTo>
                <a:lnTo>
                  <a:pt x="174" y="291"/>
                </a:lnTo>
                <a:lnTo>
                  <a:pt x="183" y="283"/>
                </a:lnTo>
                <a:lnTo>
                  <a:pt x="181" y="279"/>
                </a:lnTo>
                <a:lnTo>
                  <a:pt x="190" y="272"/>
                </a:lnTo>
                <a:lnTo>
                  <a:pt x="213" y="274"/>
                </a:lnTo>
                <a:lnTo>
                  <a:pt x="229" y="244"/>
                </a:lnTo>
                <a:lnTo>
                  <a:pt x="244" y="250"/>
                </a:lnTo>
                <a:lnTo>
                  <a:pt x="264" y="231"/>
                </a:lnTo>
                <a:lnTo>
                  <a:pt x="255" y="201"/>
                </a:lnTo>
                <a:lnTo>
                  <a:pt x="260" y="192"/>
                </a:lnTo>
                <a:lnTo>
                  <a:pt x="278" y="168"/>
                </a:lnTo>
                <a:lnTo>
                  <a:pt x="293" y="156"/>
                </a:lnTo>
                <a:lnTo>
                  <a:pt x="317" y="117"/>
                </a:lnTo>
                <a:lnTo>
                  <a:pt x="317" y="111"/>
                </a:lnTo>
                <a:lnTo>
                  <a:pt x="301" y="87"/>
                </a:lnTo>
                <a:lnTo>
                  <a:pt x="305" y="74"/>
                </a:lnTo>
                <a:lnTo>
                  <a:pt x="296" y="72"/>
                </a:lnTo>
                <a:lnTo>
                  <a:pt x="284" y="80"/>
                </a:lnTo>
                <a:lnTo>
                  <a:pt x="275" y="81"/>
                </a:lnTo>
                <a:lnTo>
                  <a:pt x="222" y="96"/>
                </a:lnTo>
                <a:lnTo>
                  <a:pt x="149" y="61"/>
                </a:lnTo>
                <a:lnTo>
                  <a:pt x="115" y="46"/>
                </a:lnTo>
                <a:lnTo>
                  <a:pt x="103" y="49"/>
                </a:lnTo>
                <a:lnTo>
                  <a:pt x="83" y="25"/>
                </a:lnTo>
                <a:lnTo>
                  <a:pt x="72" y="7"/>
                </a:lnTo>
                <a:lnTo>
                  <a:pt x="66" y="0"/>
                </a:lnTo>
                <a:close/>
              </a:path>
            </a:pathLst>
          </a:custGeom>
          <a:solidFill>
            <a:srgbClr val="25A1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8" name="7">
            <a:extLst>
              <a:ext uri="{FF2B5EF4-FFF2-40B4-BE49-F238E27FC236}">
                <a16:creationId xmlns:a16="http://schemas.microsoft.com/office/drawing/2014/main" id="{0EF284CD-BF17-46AE-B0AC-9870DE2334CA}"/>
              </a:ext>
            </a:extLst>
          </p:cNvPr>
          <p:cNvSpPr>
            <a:spLocks/>
          </p:cNvSpPr>
          <p:nvPr/>
        </p:nvSpPr>
        <p:spPr bwMode="auto">
          <a:xfrm>
            <a:off x="5948760" y="3895572"/>
            <a:ext cx="311602" cy="515060"/>
          </a:xfrm>
          <a:custGeom>
            <a:avLst/>
            <a:gdLst>
              <a:gd name="T0" fmla="*/ 271 w 308"/>
              <a:gd name="T1" fmla="*/ 12 h 444"/>
              <a:gd name="T2" fmla="*/ 269 w 308"/>
              <a:gd name="T3" fmla="*/ 0 h 444"/>
              <a:gd name="T4" fmla="*/ 227 w 308"/>
              <a:gd name="T5" fmla="*/ 17 h 444"/>
              <a:gd name="T6" fmla="*/ 216 w 308"/>
              <a:gd name="T7" fmla="*/ 50 h 444"/>
              <a:gd name="T8" fmla="*/ 181 w 308"/>
              <a:gd name="T9" fmla="*/ 56 h 444"/>
              <a:gd name="T10" fmla="*/ 174 w 308"/>
              <a:gd name="T11" fmla="*/ 83 h 444"/>
              <a:gd name="T12" fmla="*/ 150 w 308"/>
              <a:gd name="T13" fmla="*/ 95 h 444"/>
              <a:gd name="T14" fmla="*/ 144 w 308"/>
              <a:gd name="T15" fmla="*/ 118 h 444"/>
              <a:gd name="T16" fmla="*/ 130 w 308"/>
              <a:gd name="T17" fmla="*/ 141 h 444"/>
              <a:gd name="T18" fmla="*/ 116 w 308"/>
              <a:gd name="T19" fmla="*/ 166 h 444"/>
              <a:gd name="T20" fmla="*/ 98 w 308"/>
              <a:gd name="T21" fmla="*/ 184 h 444"/>
              <a:gd name="T22" fmla="*/ 82 w 308"/>
              <a:gd name="T23" fmla="*/ 202 h 444"/>
              <a:gd name="T24" fmla="*/ 24 w 308"/>
              <a:gd name="T25" fmla="*/ 224 h 444"/>
              <a:gd name="T26" fmla="*/ 1 w 308"/>
              <a:gd name="T27" fmla="*/ 252 h 444"/>
              <a:gd name="T28" fmla="*/ 18 w 308"/>
              <a:gd name="T29" fmla="*/ 322 h 444"/>
              <a:gd name="T30" fmla="*/ 32 w 308"/>
              <a:gd name="T31" fmla="*/ 340 h 444"/>
              <a:gd name="T32" fmla="*/ 49 w 308"/>
              <a:gd name="T33" fmla="*/ 379 h 444"/>
              <a:gd name="T34" fmla="*/ 54 w 308"/>
              <a:gd name="T35" fmla="*/ 405 h 444"/>
              <a:gd name="T36" fmla="*/ 80 w 308"/>
              <a:gd name="T37" fmla="*/ 422 h 444"/>
              <a:gd name="T38" fmla="*/ 122 w 308"/>
              <a:gd name="T39" fmla="*/ 442 h 444"/>
              <a:gd name="T40" fmla="*/ 161 w 308"/>
              <a:gd name="T41" fmla="*/ 420 h 444"/>
              <a:gd name="T42" fmla="*/ 167 w 308"/>
              <a:gd name="T43" fmla="*/ 439 h 444"/>
              <a:gd name="T44" fmla="*/ 181 w 308"/>
              <a:gd name="T45" fmla="*/ 423 h 444"/>
              <a:gd name="T46" fmla="*/ 229 w 308"/>
              <a:gd name="T47" fmla="*/ 440 h 444"/>
              <a:gd name="T48" fmla="*/ 244 w 308"/>
              <a:gd name="T49" fmla="*/ 426 h 444"/>
              <a:gd name="T50" fmla="*/ 248 w 308"/>
              <a:gd name="T51" fmla="*/ 380 h 444"/>
              <a:gd name="T52" fmla="*/ 261 w 308"/>
              <a:gd name="T53" fmla="*/ 324 h 444"/>
              <a:gd name="T54" fmla="*/ 281 w 308"/>
              <a:gd name="T55" fmla="*/ 289 h 444"/>
              <a:gd name="T56" fmla="*/ 273 w 308"/>
              <a:gd name="T57" fmla="*/ 251 h 444"/>
              <a:gd name="T58" fmla="*/ 290 w 308"/>
              <a:gd name="T59" fmla="*/ 217 h 444"/>
              <a:gd name="T60" fmla="*/ 308 w 308"/>
              <a:gd name="T61" fmla="*/ 177 h 444"/>
              <a:gd name="T62" fmla="*/ 298 w 308"/>
              <a:gd name="T63" fmla="*/ 149 h 444"/>
              <a:gd name="T64" fmla="*/ 286 w 308"/>
              <a:gd name="T65" fmla="*/ 103 h 444"/>
              <a:gd name="T66" fmla="*/ 284 w 308"/>
              <a:gd name="T67" fmla="*/ 69 h 444"/>
              <a:gd name="T68" fmla="*/ 282 w 308"/>
              <a:gd name="T69" fmla="*/ 35 h 444"/>
              <a:gd name="T70" fmla="*/ 282 w 308"/>
              <a:gd name="T71" fmla="*/ 26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8" h="444">
                <a:moveTo>
                  <a:pt x="282" y="26"/>
                </a:moveTo>
                <a:lnTo>
                  <a:pt x="271" y="12"/>
                </a:lnTo>
                <a:lnTo>
                  <a:pt x="270" y="3"/>
                </a:lnTo>
                <a:lnTo>
                  <a:pt x="269" y="0"/>
                </a:lnTo>
                <a:lnTo>
                  <a:pt x="253" y="2"/>
                </a:lnTo>
                <a:lnTo>
                  <a:pt x="227" y="17"/>
                </a:lnTo>
                <a:lnTo>
                  <a:pt x="216" y="32"/>
                </a:lnTo>
                <a:lnTo>
                  <a:pt x="216" y="50"/>
                </a:lnTo>
                <a:lnTo>
                  <a:pt x="177" y="53"/>
                </a:lnTo>
                <a:lnTo>
                  <a:pt x="181" y="56"/>
                </a:lnTo>
                <a:lnTo>
                  <a:pt x="179" y="72"/>
                </a:lnTo>
                <a:lnTo>
                  <a:pt x="174" y="83"/>
                </a:lnTo>
                <a:lnTo>
                  <a:pt x="169" y="101"/>
                </a:lnTo>
                <a:lnTo>
                  <a:pt x="150" y="95"/>
                </a:lnTo>
                <a:lnTo>
                  <a:pt x="154" y="108"/>
                </a:lnTo>
                <a:lnTo>
                  <a:pt x="144" y="118"/>
                </a:lnTo>
                <a:lnTo>
                  <a:pt x="150" y="134"/>
                </a:lnTo>
                <a:lnTo>
                  <a:pt x="130" y="141"/>
                </a:lnTo>
                <a:lnTo>
                  <a:pt x="129" y="158"/>
                </a:lnTo>
                <a:lnTo>
                  <a:pt x="116" y="166"/>
                </a:lnTo>
                <a:lnTo>
                  <a:pt x="104" y="166"/>
                </a:lnTo>
                <a:lnTo>
                  <a:pt x="98" y="184"/>
                </a:lnTo>
                <a:lnTo>
                  <a:pt x="91" y="196"/>
                </a:lnTo>
                <a:lnTo>
                  <a:pt x="82" y="202"/>
                </a:lnTo>
                <a:lnTo>
                  <a:pt x="47" y="207"/>
                </a:lnTo>
                <a:lnTo>
                  <a:pt x="24" y="224"/>
                </a:lnTo>
                <a:lnTo>
                  <a:pt x="8" y="248"/>
                </a:lnTo>
                <a:lnTo>
                  <a:pt x="1" y="252"/>
                </a:lnTo>
                <a:lnTo>
                  <a:pt x="0" y="264"/>
                </a:lnTo>
                <a:lnTo>
                  <a:pt x="18" y="322"/>
                </a:lnTo>
                <a:lnTo>
                  <a:pt x="24" y="325"/>
                </a:lnTo>
                <a:lnTo>
                  <a:pt x="32" y="340"/>
                </a:lnTo>
                <a:lnTo>
                  <a:pt x="40" y="371"/>
                </a:lnTo>
                <a:lnTo>
                  <a:pt x="49" y="379"/>
                </a:lnTo>
                <a:lnTo>
                  <a:pt x="58" y="398"/>
                </a:lnTo>
                <a:lnTo>
                  <a:pt x="54" y="405"/>
                </a:lnTo>
                <a:lnTo>
                  <a:pt x="61" y="427"/>
                </a:lnTo>
                <a:lnTo>
                  <a:pt x="80" y="422"/>
                </a:lnTo>
                <a:lnTo>
                  <a:pt x="114" y="442"/>
                </a:lnTo>
                <a:lnTo>
                  <a:pt x="122" y="442"/>
                </a:lnTo>
                <a:lnTo>
                  <a:pt x="145" y="423"/>
                </a:lnTo>
                <a:lnTo>
                  <a:pt x="161" y="420"/>
                </a:lnTo>
                <a:lnTo>
                  <a:pt x="163" y="433"/>
                </a:lnTo>
                <a:lnTo>
                  <a:pt x="167" y="439"/>
                </a:lnTo>
                <a:lnTo>
                  <a:pt x="177" y="438"/>
                </a:lnTo>
                <a:lnTo>
                  <a:pt x="181" y="423"/>
                </a:lnTo>
                <a:lnTo>
                  <a:pt x="202" y="421"/>
                </a:lnTo>
                <a:lnTo>
                  <a:pt x="229" y="440"/>
                </a:lnTo>
                <a:lnTo>
                  <a:pt x="244" y="444"/>
                </a:lnTo>
                <a:lnTo>
                  <a:pt x="244" y="426"/>
                </a:lnTo>
                <a:lnTo>
                  <a:pt x="246" y="399"/>
                </a:lnTo>
                <a:lnTo>
                  <a:pt x="248" y="380"/>
                </a:lnTo>
                <a:lnTo>
                  <a:pt x="256" y="369"/>
                </a:lnTo>
                <a:lnTo>
                  <a:pt x="261" y="324"/>
                </a:lnTo>
                <a:lnTo>
                  <a:pt x="266" y="311"/>
                </a:lnTo>
                <a:lnTo>
                  <a:pt x="281" y="289"/>
                </a:lnTo>
                <a:lnTo>
                  <a:pt x="282" y="274"/>
                </a:lnTo>
                <a:lnTo>
                  <a:pt x="273" y="251"/>
                </a:lnTo>
                <a:lnTo>
                  <a:pt x="278" y="229"/>
                </a:lnTo>
                <a:lnTo>
                  <a:pt x="290" y="217"/>
                </a:lnTo>
                <a:lnTo>
                  <a:pt x="302" y="196"/>
                </a:lnTo>
                <a:lnTo>
                  <a:pt x="308" y="177"/>
                </a:lnTo>
                <a:lnTo>
                  <a:pt x="307" y="164"/>
                </a:lnTo>
                <a:lnTo>
                  <a:pt x="298" y="149"/>
                </a:lnTo>
                <a:lnTo>
                  <a:pt x="293" y="113"/>
                </a:lnTo>
                <a:lnTo>
                  <a:pt x="286" y="103"/>
                </a:lnTo>
                <a:lnTo>
                  <a:pt x="288" y="84"/>
                </a:lnTo>
                <a:lnTo>
                  <a:pt x="284" y="69"/>
                </a:lnTo>
                <a:lnTo>
                  <a:pt x="284" y="35"/>
                </a:lnTo>
                <a:lnTo>
                  <a:pt x="282" y="35"/>
                </a:lnTo>
                <a:lnTo>
                  <a:pt x="282" y="29"/>
                </a:lnTo>
                <a:lnTo>
                  <a:pt x="282" y="26"/>
                </a:lnTo>
                <a:close/>
              </a:path>
            </a:pathLst>
          </a:custGeom>
          <a:solidFill>
            <a:srgbClr val="FFD44B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" name="8">
            <a:extLst>
              <a:ext uri="{FF2B5EF4-FFF2-40B4-BE49-F238E27FC236}">
                <a16:creationId xmlns:a16="http://schemas.microsoft.com/office/drawing/2014/main" id="{509ED7AB-0770-4FAD-8294-D46CF444E8D7}"/>
              </a:ext>
            </a:extLst>
          </p:cNvPr>
          <p:cNvSpPr>
            <a:spLocks/>
          </p:cNvSpPr>
          <p:nvPr/>
        </p:nvSpPr>
        <p:spPr bwMode="auto">
          <a:xfrm>
            <a:off x="5964948" y="1601005"/>
            <a:ext cx="401642" cy="441978"/>
          </a:xfrm>
          <a:custGeom>
            <a:avLst/>
            <a:gdLst>
              <a:gd name="T0" fmla="*/ 48 w 397"/>
              <a:gd name="T1" fmla="*/ 100 h 381"/>
              <a:gd name="T2" fmla="*/ 50 w 397"/>
              <a:gd name="T3" fmla="*/ 142 h 381"/>
              <a:gd name="T4" fmla="*/ 52 w 397"/>
              <a:gd name="T5" fmla="*/ 180 h 381"/>
              <a:gd name="T6" fmla="*/ 15 w 397"/>
              <a:gd name="T7" fmla="*/ 214 h 381"/>
              <a:gd name="T8" fmla="*/ 9 w 397"/>
              <a:gd name="T9" fmla="*/ 243 h 381"/>
              <a:gd name="T10" fmla="*/ 0 w 397"/>
              <a:gd name="T11" fmla="*/ 272 h 381"/>
              <a:gd name="T12" fmla="*/ 3 w 397"/>
              <a:gd name="T13" fmla="*/ 304 h 381"/>
              <a:gd name="T14" fmla="*/ 39 w 397"/>
              <a:gd name="T15" fmla="*/ 312 h 381"/>
              <a:gd name="T16" fmla="*/ 76 w 397"/>
              <a:gd name="T17" fmla="*/ 335 h 381"/>
              <a:gd name="T18" fmla="*/ 112 w 397"/>
              <a:gd name="T19" fmla="*/ 360 h 381"/>
              <a:gd name="T20" fmla="*/ 152 w 397"/>
              <a:gd name="T21" fmla="*/ 359 h 381"/>
              <a:gd name="T22" fmla="*/ 178 w 397"/>
              <a:gd name="T23" fmla="*/ 381 h 381"/>
              <a:gd name="T24" fmla="*/ 237 w 397"/>
              <a:gd name="T25" fmla="*/ 380 h 381"/>
              <a:gd name="T26" fmla="*/ 268 w 397"/>
              <a:gd name="T27" fmla="*/ 372 h 381"/>
              <a:gd name="T28" fmla="*/ 291 w 397"/>
              <a:gd name="T29" fmla="*/ 369 h 381"/>
              <a:gd name="T30" fmla="*/ 295 w 397"/>
              <a:gd name="T31" fmla="*/ 347 h 381"/>
              <a:gd name="T32" fmla="*/ 316 w 397"/>
              <a:gd name="T33" fmla="*/ 300 h 381"/>
              <a:gd name="T34" fmla="*/ 313 w 397"/>
              <a:gd name="T35" fmla="*/ 242 h 381"/>
              <a:gd name="T36" fmla="*/ 336 w 397"/>
              <a:gd name="T37" fmla="*/ 244 h 381"/>
              <a:gd name="T38" fmla="*/ 363 w 397"/>
              <a:gd name="T39" fmla="*/ 253 h 381"/>
              <a:gd name="T40" fmla="*/ 397 w 397"/>
              <a:gd name="T41" fmla="*/ 226 h 381"/>
              <a:gd name="T42" fmla="*/ 367 w 397"/>
              <a:gd name="T43" fmla="*/ 219 h 381"/>
              <a:gd name="T44" fmla="*/ 351 w 397"/>
              <a:gd name="T45" fmla="*/ 193 h 381"/>
              <a:gd name="T46" fmla="*/ 320 w 397"/>
              <a:gd name="T47" fmla="*/ 187 h 381"/>
              <a:gd name="T48" fmla="*/ 288 w 397"/>
              <a:gd name="T49" fmla="*/ 161 h 381"/>
              <a:gd name="T50" fmla="*/ 265 w 397"/>
              <a:gd name="T51" fmla="*/ 149 h 381"/>
              <a:gd name="T52" fmla="*/ 235 w 397"/>
              <a:gd name="T53" fmla="*/ 150 h 381"/>
              <a:gd name="T54" fmla="*/ 233 w 397"/>
              <a:gd name="T55" fmla="*/ 120 h 381"/>
              <a:gd name="T56" fmla="*/ 219 w 397"/>
              <a:gd name="T57" fmla="*/ 89 h 381"/>
              <a:gd name="T58" fmla="*/ 226 w 397"/>
              <a:gd name="T59" fmla="*/ 50 h 381"/>
              <a:gd name="T60" fmla="*/ 236 w 397"/>
              <a:gd name="T61" fmla="*/ 31 h 381"/>
              <a:gd name="T62" fmla="*/ 222 w 397"/>
              <a:gd name="T63" fmla="*/ 0 h 381"/>
              <a:gd name="T64" fmla="*/ 184 w 397"/>
              <a:gd name="T65" fmla="*/ 31 h 381"/>
              <a:gd name="T66" fmla="*/ 174 w 397"/>
              <a:gd name="T67" fmla="*/ 72 h 381"/>
              <a:gd name="T68" fmla="*/ 122 w 397"/>
              <a:gd name="T69" fmla="*/ 91 h 381"/>
              <a:gd name="T70" fmla="*/ 47 w 397"/>
              <a:gd name="T71" fmla="*/ 84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7" h="381">
                <a:moveTo>
                  <a:pt x="47" y="84"/>
                </a:moveTo>
                <a:lnTo>
                  <a:pt x="48" y="100"/>
                </a:lnTo>
                <a:lnTo>
                  <a:pt x="58" y="119"/>
                </a:lnTo>
                <a:lnTo>
                  <a:pt x="50" y="142"/>
                </a:lnTo>
                <a:lnTo>
                  <a:pt x="55" y="168"/>
                </a:lnTo>
                <a:lnTo>
                  <a:pt x="52" y="180"/>
                </a:lnTo>
                <a:lnTo>
                  <a:pt x="28" y="200"/>
                </a:lnTo>
                <a:lnTo>
                  <a:pt x="15" y="214"/>
                </a:lnTo>
                <a:lnTo>
                  <a:pt x="2" y="219"/>
                </a:lnTo>
                <a:lnTo>
                  <a:pt x="9" y="243"/>
                </a:lnTo>
                <a:lnTo>
                  <a:pt x="8" y="265"/>
                </a:lnTo>
                <a:lnTo>
                  <a:pt x="0" y="272"/>
                </a:lnTo>
                <a:lnTo>
                  <a:pt x="4" y="294"/>
                </a:lnTo>
                <a:lnTo>
                  <a:pt x="3" y="304"/>
                </a:lnTo>
                <a:lnTo>
                  <a:pt x="6" y="308"/>
                </a:lnTo>
                <a:lnTo>
                  <a:pt x="39" y="312"/>
                </a:lnTo>
                <a:lnTo>
                  <a:pt x="47" y="314"/>
                </a:lnTo>
                <a:lnTo>
                  <a:pt x="76" y="335"/>
                </a:lnTo>
                <a:lnTo>
                  <a:pt x="100" y="346"/>
                </a:lnTo>
                <a:lnTo>
                  <a:pt x="112" y="360"/>
                </a:lnTo>
                <a:lnTo>
                  <a:pt x="123" y="363"/>
                </a:lnTo>
                <a:lnTo>
                  <a:pt x="152" y="359"/>
                </a:lnTo>
                <a:lnTo>
                  <a:pt x="167" y="365"/>
                </a:lnTo>
                <a:lnTo>
                  <a:pt x="178" y="381"/>
                </a:lnTo>
                <a:lnTo>
                  <a:pt x="204" y="373"/>
                </a:lnTo>
                <a:lnTo>
                  <a:pt x="237" y="380"/>
                </a:lnTo>
                <a:lnTo>
                  <a:pt x="258" y="372"/>
                </a:lnTo>
                <a:lnTo>
                  <a:pt x="268" y="372"/>
                </a:lnTo>
                <a:lnTo>
                  <a:pt x="279" y="380"/>
                </a:lnTo>
                <a:lnTo>
                  <a:pt x="291" y="369"/>
                </a:lnTo>
                <a:lnTo>
                  <a:pt x="300" y="361"/>
                </a:lnTo>
                <a:lnTo>
                  <a:pt x="295" y="347"/>
                </a:lnTo>
                <a:lnTo>
                  <a:pt x="311" y="320"/>
                </a:lnTo>
                <a:lnTo>
                  <a:pt x="316" y="300"/>
                </a:lnTo>
                <a:lnTo>
                  <a:pt x="304" y="272"/>
                </a:lnTo>
                <a:lnTo>
                  <a:pt x="313" y="242"/>
                </a:lnTo>
                <a:lnTo>
                  <a:pt x="323" y="236"/>
                </a:lnTo>
                <a:lnTo>
                  <a:pt x="336" y="244"/>
                </a:lnTo>
                <a:lnTo>
                  <a:pt x="360" y="247"/>
                </a:lnTo>
                <a:lnTo>
                  <a:pt x="363" y="253"/>
                </a:lnTo>
                <a:lnTo>
                  <a:pt x="397" y="232"/>
                </a:lnTo>
                <a:lnTo>
                  <a:pt x="397" y="226"/>
                </a:lnTo>
                <a:lnTo>
                  <a:pt x="397" y="226"/>
                </a:lnTo>
                <a:lnTo>
                  <a:pt x="367" y="219"/>
                </a:lnTo>
                <a:lnTo>
                  <a:pt x="369" y="205"/>
                </a:lnTo>
                <a:lnTo>
                  <a:pt x="351" y="193"/>
                </a:lnTo>
                <a:lnTo>
                  <a:pt x="338" y="196"/>
                </a:lnTo>
                <a:lnTo>
                  <a:pt x="320" y="187"/>
                </a:lnTo>
                <a:lnTo>
                  <a:pt x="307" y="170"/>
                </a:lnTo>
                <a:lnTo>
                  <a:pt x="288" y="161"/>
                </a:lnTo>
                <a:lnTo>
                  <a:pt x="277" y="152"/>
                </a:lnTo>
                <a:lnTo>
                  <a:pt x="265" y="149"/>
                </a:lnTo>
                <a:lnTo>
                  <a:pt x="253" y="153"/>
                </a:lnTo>
                <a:lnTo>
                  <a:pt x="235" y="150"/>
                </a:lnTo>
                <a:lnTo>
                  <a:pt x="231" y="123"/>
                </a:lnTo>
                <a:lnTo>
                  <a:pt x="233" y="120"/>
                </a:lnTo>
                <a:lnTo>
                  <a:pt x="233" y="94"/>
                </a:lnTo>
                <a:lnTo>
                  <a:pt x="219" y="89"/>
                </a:lnTo>
                <a:lnTo>
                  <a:pt x="216" y="76"/>
                </a:lnTo>
                <a:lnTo>
                  <a:pt x="226" y="50"/>
                </a:lnTo>
                <a:lnTo>
                  <a:pt x="226" y="39"/>
                </a:lnTo>
                <a:lnTo>
                  <a:pt x="236" y="31"/>
                </a:lnTo>
                <a:lnTo>
                  <a:pt x="238" y="8"/>
                </a:lnTo>
                <a:lnTo>
                  <a:pt x="222" y="0"/>
                </a:lnTo>
                <a:lnTo>
                  <a:pt x="214" y="2"/>
                </a:lnTo>
                <a:lnTo>
                  <a:pt x="184" y="31"/>
                </a:lnTo>
                <a:lnTo>
                  <a:pt x="182" y="59"/>
                </a:lnTo>
                <a:lnTo>
                  <a:pt x="174" y="72"/>
                </a:lnTo>
                <a:lnTo>
                  <a:pt x="162" y="73"/>
                </a:lnTo>
                <a:lnTo>
                  <a:pt x="122" y="91"/>
                </a:lnTo>
                <a:lnTo>
                  <a:pt x="66" y="82"/>
                </a:lnTo>
                <a:lnTo>
                  <a:pt x="47" y="84"/>
                </a:lnTo>
                <a:lnTo>
                  <a:pt x="47" y="84"/>
                </a:lnTo>
                <a:close/>
              </a:path>
            </a:pathLst>
          </a:custGeom>
          <a:solidFill>
            <a:srgbClr val="25A1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0" name="9">
            <a:extLst>
              <a:ext uri="{FF2B5EF4-FFF2-40B4-BE49-F238E27FC236}">
                <a16:creationId xmlns:a16="http://schemas.microsoft.com/office/drawing/2014/main" id="{E181A837-08BA-47A4-882F-2BA55DD117AC}"/>
              </a:ext>
            </a:extLst>
          </p:cNvPr>
          <p:cNvSpPr>
            <a:spLocks/>
          </p:cNvSpPr>
          <p:nvPr/>
        </p:nvSpPr>
        <p:spPr bwMode="auto">
          <a:xfrm>
            <a:off x="5021039" y="4874651"/>
            <a:ext cx="413783" cy="346853"/>
          </a:xfrm>
          <a:custGeom>
            <a:avLst/>
            <a:gdLst>
              <a:gd name="T0" fmla="*/ 241 w 409"/>
              <a:gd name="T1" fmla="*/ 21 h 299"/>
              <a:gd name="T2" fmla="*/ 207 w 409"/>
              <a:gd name="T3" fmla="*/ 1 h 299"/>
              <a:gd name="T4" fmla="*/ 204 w 409"/>
              <a:gd name="T5" fmla="*/ 21 h 299"/>
              <a:gd name="T6" fmla="*/ 186 w 409"/>
              <a:gd name="T7" fmla="*/ 36 h 299"/>
              <a:gd name="T8" fmla="*/ 179 w 409"/>
              <a:gd name="T9" fmla="*/ 16 h 299"/>
              <a:gd name="T10" fmla="*/ 144 w 409"/>
              <a:gd name="T11" fmla="*/ 0 h 299"/>
              <a:gd name="T12" fmla="*/ 146 w 409"/>
              <a:gd name="T13" fmla="*/ 17 h 299"/>
              <a:gd name="T14" fmla="*/ 157 w 409"/>
              <a:gd name="T15" fmla="*/ 39 h 299"/>
              <a:gd name="T16" fmla="*/ 119 w 409"/>
              <a:gd name="T17" fmla="*/ 58 h 299"/>
              <a:gd name="T18" fmla="*/ 140 w 409"/>
              <a:gd name="T19" fmla="*/ 72 h 299"/>
              <a:gd name="T20" fmla="*/ 120 w 409"/>
              <a:gd name="T21" fmla="*/ 86 h 299"/>
              <a:gd name="T22" fmla="*/ 92 w 409"/>
              <a:gd name="T23" fmla="*/ 60 h 299"/>
              <a:gd name="T24" fmla="*/ 62 w 409"/>
              <a:gd name="T25" fmla="*/ 79 h 299"/>
              <a:gd name="T26" fmla="*/ 50 w 409"/>
              <a:gd name="T27" fmla="*/ 118 h 299"/>
              <a:gd name="T28" fmla="*/ 24 w 409"/>
              <a:gd name="T29" fmla="*/ 140 h 299"/>
              <a:gd name="T30" fmla="*/ 3 w 409"/>
              <a:gd name="T31" fmla="*/ 158 h 299"/>
              <a:gd name="T32" fmla="*/ 7 w 409"/>
              <a:gd name="T33" fmla="*/ 199 h 299"/>
              <a:gd name="T34" fmla="*/ 26 w 409"/>
              <a:gd name="T35" fmla="*/ 211 h 299"/>
              <a:gd name="T36" fmla="*/ 79 w 409"/>
              <a:gd name="T37" fmla="*/ 216 h 299"/>
              <a:gd name="T38" fmla="*/ 92 w 409"/>
              <a:gd name="T39" fmla="*/ 239 h 299"/>
              <a:gd name="T40" fmla="*/ 111 w 409"/>
              <a:gd name="T41" fmla="*/ 240 h 299"/>
              <a:gd name="T42" fmla="*/ 156 w 409"/>
              <a:gd name="T43" fmla="*/ 241 h 299"/>
              <a:gd name="T44" fmla="*/ 162 w 409"/>
              <a:gd name="T45" fmla="*/ 251 h 299"/>
              <a:gd name="T46" fmla="*/ 190 w 409"/>
              <a:gd name="T47" fmla="*/ 285 h 299"/>
              <a:gd name="T48" fmla="*/ 218 w 409"/>
              <a:gd name="T49" fmla="*/ 265 h 299"/>
              <a:gd name="T50" fmla="*/ 273 w 409"/>
              <a:gd name="T51" fmla="*/ 282 h 299"/>
              <a:gd name="T52" fmla="*/ 285 w 409"/>
              <a:gd name="T53" fmla="*/ 299 h 299"/>
              <a:gd name="T54" fmla="*/ 340 w 409"/>
              <a:gd name="T55" fmla="*/ 298 h 299"/>
              <a:gd name="T56" fmla="*/ 348 w 409"/>
              <a:gd name="T57" fmla="*/ 274 h 299"/>
              <a:gd name="T58" fmla="*/ 389 w 409"/>
              <a:gd name="T59" fmla="*/ 261 h 299"/>
              <a:gd name="T60" fmla="*/ 409 w 409"/>
              <a:gd name="T61" fmla="*/ 261 h 299"/>
              <a:gd name="T62" fmla="*/ 408 w 409"/>
              <a:gd name="T63" fmla="*/ 252 h 299"/>
              <a:gd name="T64" fmla="*/ 384 w 409"/>
              <a:gd name="T65" fmla="*/ 229 h 299"/>
              <a:gd name="T66" fmla="*/ 345 w 409"/>
              <a:gd name="T67" fmla="*/ 232 h 299"/>
              <a:gd name="T68" fmla="*/ 332 w 409"/>
              <a:gd name="T69" fmla="*/ 211 h 299"/>
              <a:gd name="T70" fmla="*/ 318 w 409"/>
              <a:gd name="T71" fmla="*/ 200 h 299"/>
              <a:gd name="T72" fmla="*/ 350 w 409"/>
              <a:gd name="T73" fmla="*/ 179 h 299"/>
              <a:gd name="T74" fmla="*/ 341 w 409"/>
              <a:gd name="T75" fmla="*/ 151 h 299"/>
              <a:gd name="T76" fmla="*/ 347 w 409"/>
              <a:gd name="T77" fmla="*/ 111 h 299"/>
              <a:gd name="T78" fmla="*/ 345 w 409"/>
              <a:gd name="T79" fmla="*/ 92 h 299"/>
              <a:gd name="T80" fmla="*/ 282 w 409"/>
              <a:gd name="T81" fmla="*/ 58 h 299"/>
              <a:gd name="T82" fmla="*/ 263 w 409"/>
              <a:gd name="T83" fmla="*/ 23 h 299"/>
              <a:gd name="T84" fmla="*/ 257 w 409"/>
              <a:gd name="T85" fmla="*/ 11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09" h="299">
                <a:moveTo>
                  <a:pt x="257" y="11"/>
                </a:moveTo>
                <a:lnTo>
                  <a:pt x="241" y="21"/>
                </a:lnTo>
                <a:lnTo>
                  <a:pt x="239" y="17"/>
                </a:lnTo>
                <a:lnTo>
                  <a:pt x="207" y="1"/>
                </a:lnTo>
                <a:lnTo>
                  <a:pt x="200" y="9"/>
                </a:lnTo>
                <a:lnTo>
                  <a:pt x="204" y="21"/>
                </a:lnTo>
                <a:lnTo>
                  <a:pt x="200" y="30"/>
                </a:lnTo>
                <a:lnTo>
                  <a:pt x="186" y="36"/>
                </a:lnTo>
                <a:lnTo>
                  <a:pt x="178" y="30"/>
                </a:lnTo>
                <a:lnTo>
                  <a:pt x="179" y="16"/>
                </a:lnTo>
                <a:lnTo>
                  <a:pt x="164" y="1"/>
                </a:lnTo>
                <a:lnTo>
                  <a:pt x="144" y="0"/>
                </a:lnTo>
                <a:lnTo>
                  <a:pt x="142" y="11"/>
                </a:lnTo>
                <a:lnTo>
                  <a:pt x="146" y="17"/>
                </a:lnTo>
                <a:lnTo>
                  <a:pt x="164" y="23"/>
                </a:lnTo>
                <a:lnTo>
                  <a:pt x="157" y="39"/>
                </a:lnTo>
                <a:lnTo>
                  <a:pt x="118" y="53"/>
                </a:lnTo>
                <a:lnTo>
                  <a:pt x="119" y="58"/>
                </a:lnTo>
                <a:lnTo>
                  <a:pt x="134" y="65"/>
                </a:lnTo>
                <a:lnTo>
                  <a:pt x="140" y="72"/>
                </a:lnTo>
                <a:lnTo>
                  <a:pt x="124" y="87"/>
                </a:lnTo>
                <a:lnTo>
                  <a:pt x="120" y="86"/>
                </a:lnTo>
                <a:lnTo>
                  <a:pt x="109" y="70"/>
                </a:lnTo>
                <a:lnTo>
                  <a:pt x="92" y="60"/>
                </a:lnTo>
                <a:lnTo>
                  <a:pt x="67" y="66"/>
                </a:lnTo>
                <a:lnTo>
                  <a:pt x="62" y="79"/>
                </a:lnTo>
                <a:lnTo>
                  <a:pt x="49" y="85"/>
                </a:lnTo>
                <a:lnTo>
                  <a:pt x="50" y="118"/>
                </a:lnTo>
                <a:lnTo>
                  <a:pt x="37" y="136"/>
                </a:lnTo>
                <a:lnTo>
                  <a:pt x="24" y="140"/>
                </a:lnTo>
                <a:lnTo>
                  <a:pt x="9" y="156"/>
                </a:lnTo>
                <a:lnTo>
                  <a:pt x="3" y="158"/>
                </a:lnTo>
                <a:lnTo>
                  <a:pt x="0" y="170"/>
                </a:lnTo>
                <a:lnTo>
                  <a:pt x="7" y="199"/>
                </a:lnTo>
                <a:lnTo>
                  <a:pt x="15" y="203"/>
                </a:lnTo>
                <a:lnTo>
                  <a:pt x="26" y="211"/>
                </a:lnTo>
                <a:lnTo>
                  <a:pt x="36" y="206"/>
                </a:lnTo>
                <a:lnTo>
                  <a:pt x="79" y="216"/>
                </a:lnTo>
                <a:lnTo>
                  <a:pt x="84" y="221"/>
                </a:lnTo>
                <a:lnTo>
                  <a:pt x="92" y="239"/>
                </a:lnTo>
                <a:lnTo>
                  <a:pt x="97" y="243"/>
                </a:lnTo>
                <a:lnTo>
                  <a:pt x="111" y="240"/>
                </a:lnTo>
                <a:lnTo>
                  <a:pt x="148" y="240"/>
                </a:lnTo>
                <a:lnTo>
                  <a:pt x="156" y="241"/>
                </a:lnTo>
                <a:lnTo>
                  <a:pt x="155" y="247"/>
                </a:lnTo>
                <a:lnTo>
                  <a:pt x="162" y="251"/>
                </a:lnTo>
                <a:lnTo>
                  <a:pt x="183" y="288"/>
                </a:lnTo>
                <a:lnTo>
                  <a:pt x="190" y="285"/>
                </a:lnTo>
                <a:lnTo>
                  <a:pt x="194" y="269"/>
                </a:lnTo>
                <a:lnTo>
                  <a:pt x="218" y="265"/>
                </a:lnTo>
                <a:lnTo>
                  <a:pt x="238" y="279"/>
                </a:lnTo>
                <a:lnTo>
                  <a:pt x="273" y="282"/>
                </a:lnTo>
                <a:lnTo>
                  <a:pt x="271" y="291"/>
                </a:lnTo>
                <a:lnTo>
                  <a:pt x="285" y="299"/>
                </a:lnTo>
                <a:lnTo>
                  <a:pt x="285" y="299"/>
                </a:lnTo>
                <a:lnTo>
                  <a:pt x="340" y="298"/>
                </a:lnTo>
                <a:lnTo>
                  <a:pt x="343" y="294"/>
                </a:lnTo>
                <a:lnTo>
                  <a:pt x="348" y="274"/>
                </a:lnTo>
                <a:lnTo>
                  <a:pt x="352" y="269"/>
                </a:lnTo>
                <a:lnTo>
                  <a:pt x="389" y="261"/>
                </a:lnTo>
                <a:lnTo>
                  <a:pt x="408" y="262"/>
                </a:lnTo>
                <a:lnTo>
                  <a:pt x="409" y="261"/>
                </a:lnTo>
                <a:lnTo>
                  <a:pt x="409" y="259"/>
                </a:lnTo>
                <a:lnTo>
                  <a:pt x="408" y="252"/>
                </a:lnTo>
                <a:lnTo>
                  <a:pt x="391" y="240"/>
                </a:lnTo>
                <a:lnTo>
                  <a:pt x="384" y="229"/>
                </a:lnTo>
                <a:lnTo>
                  <a:pt x="356" y="233"/>
                </a:lnTo>
                <a:lnTo>
                  <a:pt x="345" y="232"/>
                </a:lnTo>
                <a:lnTo>
                  <a:pt x="331" y="222"/>
                </a:lnTo>
                <a:lnTo>
                  <a:pt x="332" y="211"/>
                </a:lnTo>
                <a:lnTo>
                  <a:pt x="325" y="203"/>
                </a:lnTo>
                <a:lnTo>
                  <a:pt x="318" y="200"/>
                </a:lnTo>
                <a:lnTo>
                  <a:pt x="336" y="185"/>
                </a:lnTo>
                <a:lnTo>
                  <a:pt x="350" y="179"/>
                </a:lnTo>
                <a:lnTo>
                  <a:pt x="347" y="156"/>
                </a:lnTo>
                <a:lnTo>
                  <a:pt x="341" y="151"/>
                </a:lnTo>
                <a:lnTo>
                  <a:pt x="354" y="139"/>
                </a:lnTo>
                <a:lnTo>
                  <a:pt x="347" y="111"/>
                </a:lnTo>
                <a:lnTo>
                  <a:pt x="340" y="101"/>
                </a:lnTo>
                <a:lnTo>
                  <a:pt x="345" y="92"/>
                </a:lnTo>
                <a:lnTo>
                  <a:pt x="334" y="75"/>
                </a:lnTo>
                <a:lnTo>
                  <a:pt x="282" y="58"/>
                </a:lnTo>
                <a:lnTo>
                  <a:pt x="269" y="46"/>
                </a:lnTo>
                <a:lnTo>
                  <a:pt x="263" y="23"/>
                </a:lnTo>
                <a:lnTo>
                  <a:pt x="265" y="15"/>
                </a:lnTo>
                <a:lnTo>
                  <a:pt x="257" y="11"/>
                </a:lnTo>
                <a:close/>
              </a:path>
            </a:pathLst>
          </a:custGeom>
          <a:solidFill>
            <a:srgbClr val="A3D9F9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" name="10">
            <a:extLst>
              <a:ext uri="{FF2B5EF4-FFF2-40B4-BE49-F238E27FC236}">
                <a16:creationId xmlns:a16="http://schemas.microsoft.com/office/drawing/2014/main" id="{18E075DE-760C-4FD0-B97B-851D507BCB5F}"/>
              </a:ext>
            </a:extLst>
          </p:cNvPr>
          <p:cNvSpPr>
            <a:spLocks/>
          </p:cNvSpPr>
          <p:nvPr/>
        </p:nvSpPr>
        <p:spPr bwMode="auto">
          <a:xfrm>
            <a:off x="5778797" y="2293551"/>
            <a:ext cx="444135" cy="375854"/>
          </a:xfrm>
          <a:custGeom>
            <a:avLst/>
            <a:gdLst>
              <a:gd name="T0" fmla="*/ 336 w 439"/>
              <a:gd name="T1" fmla="*/ 74 h 324"/>
              <a:gd name="T2" fmla="*/ 277 w 439"/>
              <a:gd name="T3" fmla="*/ 14 h 324"/>
              <a:gd name="T4" fmla="*/ 237 w 439"/>
              <a:gd name="T5" fmla="*/ 0 h 324"/>
              <a:gd name="T6" fmla="*/ 202 w 439"/>
              <a:gd name="T7" fmla="*/ 6 h 324"/>
              <a:gd name="T8" fmla="*/ 182 w 439"/>
              <a:gd name="T9" fmla="*/ 21 h 324"/>
              <a:gd name="T10" fmla="*/ 141 w 439"/>
              <a:gd name="T11" fmla="*/ 58 h 324"/>
              <a:gd name="T12" fmla="*/ 77 w 439"/>
              <a:gd name="T13" fmla="*/ 66 h 324"/>
              <a:gd name="T14" fmla="*/ 69 w 439"/>
              <a:gd name="T15" fmla="*/ 54 h 324"/>
              <a:gd name="T16" fmla="*/ 50 w 439"/>
              <a:gd name="T17" fmla="*/ 39 h 324"/>
              <a:gd name="T18" fmla="*/ 29 w 439"/>
              <a:gd name="T19" fmla="*/ 50 h 324"/>
              <a:gd name="T20" fmla="*/ 3 w 439"/>
              <a:gd name="T21" fmla="*/ 78 h 324"/>
              <a:gd name="T22" fmla="*/ 0 w 439"/>
              <a:gd name="T23" fmla="*/ 100 h 324"/>
              <a:gd name="T24" fmla="*/ 2 w 439"/>
              <a:gd name="T25" fmla="*/ 123 h 324"/>
              <a:gd name="T26" fmla="*/ 10 w 439"/>
              <a:gd name="T27" fmla="*/ 141 h 324"/>
              <a:gd name="T28" fmla="*/ 40 w 439"/>
              <a:gd name="T29" fmla="*/ 153 h 324"/>
              <a:gd name="T30" fmla="*/ 68 w 439"/>
              <a:gd name="T31" fmla="*/ 201 h 324"/>
              <a:gd name="T32" fmla="*/ 88 w 439"/>
              <a:gd name="T33" fmla="*/ 234 h 324"/>
              <a:gd name="T34" fmla="*/ 106 w 439"/>
              <a:gd name="T35" fmla="*/ 230 h 324"/>
              <a:gd name="T36" fmla="*/ 141 w 439"/>
              <a:gd name="T37" fmla="*/ 283 h 324"/>
              <a:gd name="T38" fmla="*/ 145 w 439"/>
              <a:gd name="T39" fmla="*/ 300 h 324"/>
              <a:gd name="T40" fmla="*/ 163 w 439"/>
              <a:gd name="T41" fmla="*/ 322 h 324"/>
              <a:gd name="T42" fmla="*/ 202 w 439"/>
              <a:gd name="T43" fmla="*/ 319 h 324"/>
              <a:gd name="T44" fmla="*/ 237 w 439"/>
              <a:gd name="T45" fmla="*/ 312 h 324"/>
              <a:gd name="T46" fmla="*/ 248 w 439"/>
              <a:gd name="T47" fmla="*/ 305 h 324"/>
              <a:gd name="T48" fmla="*/ 271 w 439"/>
              <a:gd name="T49" fmla="*/ 324 h 324"/>
              <a:gd name="T50" fmla="*/ 345 w 439"/>
              <a:gd name="T51" fmla="*/ 307 h 324"/>
              <a:gd name="T52" fmla="*/ 358 w 439"/>
              <a:gd name="T53" fmla="*/ 288 h 324"/>
              <a:gd name="T54" fmla="*/ 392 w 439"/>
              <a:gd name="T55" fmla="*/ 283 h 324"/>
              <a:gd name="T56" fmla="*/ 390 w 439"/>
              <a:gd name="T57" fmla="*/ 260 h 324"/>
              <a:gd name="T58" fmla="*/ 408 w 439"/>
              <a:gd name="T59" fmla="*/ 246 h 324"/>
              <a:gd name="T60" fmla="*/ 433 w 439"/>
              <a:gd name="T61" fmla="*/ 232 h 324"/>
              <a:gd name="T62" fmla="*/ 439 w 439"/>
              <a:gd name="T63" fmla="*/ 211 h 324"/>
              <a:gd name="T64" fmla="*/ 425 w 439"/>
              <a:gd name="T65" fmla="*/ 164 h 324"/>
              <a:gd name="T66" fmla="*/ 404 w 439"/>
              <a:gd name="T67" fmla="*/ 135 h 324"/>
              <a:gd name="T68" fmla="*/ 370 w 439"/>
              <a:gd name="T69" fmla="*/ 100 h 324"/>
              <a:gd name="T70" fmla="*/ 379 w 439"/>
              <a:gd name="T71" fmla="*/ 78 h 324"/>
              <a:gd name="T72" fmla="*/ 358 w 439"/>
              <a:gd name="T73" fmla="*/ 66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39" h="324">
                <a:moveTo>
                  <a:pt x="358" y="66"/>
                </a:moveTo>
                <a:lnTo>
                  <a:pt x="336" y="74"/>
                </a:lnTo>
                <a:lnTo>
                  <a:pt x="277" y="41"/>
                </a:lnTo>
                <a:lnTo>
                  <a:pt x="277" y="14"/>
                </a:lnTo>
                <a:lnTo>
                  <a:pt x="273" y="3"/>
                </a:lnTo>
                <a:lnTo>
                  <a:pt x="237" y="0"/>
                </a:lnTo>
                <a:lnTo>
                  <a:pt x="213" y="7"/>
                </a:lnTo>
                <a:lnTo>
                  <a:pt x="202" y="6"/>
                </a:lnTo>
                <a:lnTo>
                  <a:pt x="196" y="18"/>
                </a:lnTo>
                <a:lnTo>
                  <a:pt x="182" y="21"/>
                </a:lnTo>
                <a:lnTo>
                  <a:pt x="146" y="54"/>
                </a:lnTo>
                <a:lnTo>
                  <a:pt x="141" y="58"/>
                </a:lnTo>
                <a:lnTo>
                  <a:pt x="135" y="76"/>
                </a:lnTo>
                <a:lnTo>
                  <a:pt x="77" y="66"/>
                </a:lnTo>
                <a:lnTo>
                  <a:pt x="72" y="70"/>
                </a:lnTo>
                <a:lnTo>
                  <a:pt x="69" y="54"/>
                </a:lnTo>
                <a:lnTo>
                  <a:pt x="61" y="54"/>
                </a:lnTo>
                <a:lnTo>
                  <a:pt x="50" y="39"/>
                </a:lnTo>
                <a:lnTo>
                  <a:pt x="43" y="39"/>
                </a:lnTo>
                <a:lnTo>
                  <a:pt x="29" y="50"/>
                </a:lnTo>
                <a:lnTo>
                  <a:pt x="17" y="73"/>
                </a:lnTo>
                <a:lnTo>
                  <a:pt x="3" y="78"/>
                </a:lnTo>
                <a:lnTo>
                  <a:pt x="8" y="89"/>
                </a:lnTo>
                <a:lnTo>
                  <a:pt x="0" y="100"/>
                </a:lnTo>
                <a:lnTo>
                  <a:pt x="1" y="119"/>
                </a:lnTo>
                <a:lnTo>
                  <a:pt x="2" y="123"/>
                </a:lnTo>
                <a:lnTo>
                  <a:pt x="6" y="126"/>
                </a:lnTo>
                <a:lnTo>
                  <a:pt x="10" y="141"/>
                </a:lnTo>
                <a:lnTo>
                  <a:pt x="22" y="141"/>
                </a:lnTo>
                <a:lnTo>
                  <a:pt x="40" y="153"/>
                </a:lnTo>
                <a:lnTo>
                  <a:pt x="60" y="177"/>
                </a:lnTo>
                <a:lnTo>
                  <a:pt x="68" y="201"/>
                </a:lnTo>
                <a:lnTo>
                  <a:pt x="59" y="218"/>
                </a:lnTo>
                <a:lnTo>
                  <a:pt x="88" y="234"/>
                </a:lnTo>
                <a:lnTo>
                  <a:pt x="96" y="226"/>
                </a:lnTo>
                <a:lnTo>
                  <a:pt x="106" y="230"/>
                </a:lnTo>
                <a:lnTo>
                  <a:pt x="109" y="240"/>
                </a:lnTo>
                <a:lnTo>
                  <a:pt x="141" y="283"/>
                </a:lnTo>
                <a:lnTo>
                  <a:pt x="135" y="292"/>
                </a:lnTo>
                <a:lnTo>
                  <a:pt x="145" y="300"/>
                </a:lnTo>
                <a:lnTo>
                  <a:pt x="156" y="302"/>
                </a:lnTo>
                <a:lnTo>
                  <a:pt x="163" y="322"/>
                </a:lnTo>
                <a:lnTo>
                  <a:pt x="199" y="323"/>
                </a:lnTo>
                <a:lnTo>
                  <a:pt x="202" y="319"/>
                </a:lnTo>
                <a:lnTo>
                  <a:pt x="225" y="319"/>
                </a:lnTo>
                <a:lnTo>
                  <a:pt x="237" y="312"/>
                </a:lnTo>
                <a:lnTo>
                  <a:pt x="244" y="318"/>
                </a:lnTo>
                <a:lnTo>
                  <a:pt x="248" y="305"/>
                </a:lnTo>
                <a:lnTo>
                  <a:pt x="267" y="324"/>
                </a:lnTo>
                <a:lnTo>
                  <a:pt x="271" y="324"/>
                </a:lnTo>
                <a:lnTo>
                  <a:pt x="282" y="316"/>
                </a:lnTo>
                <a:lnTo>
                  <a:pt x="345" y="307"/>
                </a:lnTo>
                <a:lnTo>
                  <a:pt x="351" y="294"/>
                </a:lnTo>
                <a:lnTo>
                  <a:pt x="358" y="288"/>
                </a:lnTo>
                <a:lnTo>
                  <a:pt x="383" y="288"/>
                </a:lnTo>
                <a:lnTo>
                  <a:pt x="392" y="283"/>
                </a:lnTo>
                <a:lnTo>
                  <a:pt x="397" y="276"/>
                </a:lnTo>
                <a:lnTo>
                  <a:pt x="390" y="260"/>
                </a:lnTo>
                <a:lnTo>
                  <a:pt x="395" y="251"/>
                </a:lnTo>
                <a:lnTo>
                  <a:pt x="408" y="246"/>
                </a:lnTo>
                <a:lnTo>
                  <a:pt x="426" y="249"/>
                </a:lnTo>
                <a:lnTo>
                  <a:pt x="433" y="232"/>
                </a:lnTo>
                <a:lnTo>
                  <a:pt x="433" y="224"/>
                </a:lnTo>
                <a:lnTo>
                  <a:pt x="439" y="211"/>
                </a:lnTo>
                <a:lnTo>
                  <a:pt x="433" y="173"/>
                </a:lnTo>
                <a:lnTo>
                  <a:pt x="425" y="164"/>
                </a:lnTo>
                <a:lnTo>
                  <a:pt x="427" y="153"/>
                </a:lnTo>
                <a:lnTo>
                  <a:pt x="404" y="135"/>
                </a:lnTo>
                <a:lnTo>
                  <a:pt x="393" y="127"/>
                </a:lnTo>
                <a:lnTo>
                  <a:pt x="370" y="100"/>
                </a:lnTo>
                <a:lnTo>
                  <a:pt x="377" y="89"/>
                </a:lnTo>
                <a:lnTo>
                  <a:pt x="379" y="78"/>
                </a:lnTo>
                <a:lnTo>
                  <a:pt x="379" y="73"/>
                </a:lnTo>
                <a:lnTo>
                  <a:pt x="358" y="66"/>
                </a:lnTo>
                <a:close/>
              </a:path>
            </a:pathLst>
          </a:custGeom>
          <a:solidFill>
            <a:srgbClr val="A3D9F9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2" name="11">
            <a:extLst>
              <a:ext uri="{FF2B5EF4-FFF2-40B4-BE49-F238E27FC236}">
                <a16:creationId xmlns:a16="http://schemas.microsoft.com/office/drawing/2014/main" id="{D9F2141B-C1E6-4101-B1A6-E4733A73B5CD}"/>
              </a:ext>
            </a:extLst>
          </p:cNvPr>
          <p:cNvSpPr>
            <a:spLocks/>
          </p:cNvSpPr>
          <p:nvPr/>
        </p:nvSpPr>
        <p:spPr bwMode="auto">
          <a:xfrm>
            <a:off x="5287113" y="4807368"/>
            <a:ext cx="479543" cy="374693"/>
          </a:xfrm>
          <a:custGeom>
            <a:avLst/>
            <a:gdLst>
              <a:gd name="T0" fmla="*/ 204 w 474"/>
              <a:gd name="T1" fmla="*/ 7 h 323"/>
              <a:gd name="T2" fmla="*/ 166 w 474"/>
              <a:gd name="T3" fmla="*/ 1 h 323"/>
              <a:gd name="T4" fmla="*/ 158 w 474"/>
              <a:gd name="T5" fmla="*/ 24 h 323"/>
              <a:gd name="T6" fmla="*/ 123 w 474"/>
              <a:gd name="T7" fmla="*/ 21 h 323"/>
              <a:gd name="T8" fmla="*/ 102 w 474"/>
              <a:gd name="T9" fmla="*/ 9 h 323"/>
              <a:gd name="T10" fmla="*/ 57 w 474"/>
              <a:gd name="T11" fmla="*/ 21 h 323"/>
              <a:gd name="T12" fmla="*/ 47 w 474"/>
              <a:gd name="T13" fmla="*/ 7 h 323"/>
              <a:gd name="T14" fmla="*/ 30 w 474"/>
              <a:gd name="T15" fmla="*/ 45 h 323"/>
              <a:gd name="T16" fmla="*/ 3 w 474"/>
              <a:gd name="T17" fmla="*/ 65 h 323"/>
              <a:gd name="T18" fmla="*/ 0 w 474"/>
              <a:gd name="T19" fmla="*/ 81 h 323"/>
              <a:gd name="T20" fmla="*/ 19 w 474"/>
              <a:gd name="T21" fmla="*/ 116 h 323"/>
              <a:gd name="T22" fmla="*/ 82 w 474"/>
              <a:gd name="T23" fmla="*/ 150 h 323"/>
              <a:gd name="T24" fmla="*/ 84 w 474"/>
              <a:gd name="T25" fmla="*/ 169 h 323"/>
              <a:gd name="T26" fmla="*/ 78 w 474"/>
              <a:gd name="T27" fmla="*/ 209 h 323"/>
              <a:gd name="T28" fmla="*/ 87 w 474"/>
              <a:gd name="T29" fmla="*/ 237 h 323"/>
              <a:gd name="T30" fmla="*/ 55 w 474"/>
              <a:gd name="T31" fmla="*/ 258 h 323"/>
              <a:gd name="T32" fmla="*/ 69 w 474"/>
              <a:gd name="T33" fmla="*/ 269 h 323"/>
              <a:gd name="T34" fmla="*/ 82 w 474"/>
              <a:gd name="T35" fmla="*/ 290 h 323"/>
              <a:gd name="T36" fmla="*/ 121 w 474"/>
              <a:gd name="T37" fmla="*/ 287 h 323"/>
              <a:gd name="T38" fmla="*/ 145 w 474"/>
              <a:gd name="T39" fmla="*/ 310 h 323"/>
              <a:gd name="T40" fmla="*/ 146 w 474"/>
              <a:gd name="T41" fmla="*/ 319 h 323"/>
              <a:gd name="T42" fmla="*/ 162 w 474"/>
              <a:gd name="T43" fmla="*/ 316 h 323"/>
              <a:gd name="T44" fmla="*/ 193 w 474"/>
              <a:gd name="T45" fmla="*/ 299 h 323"/>
              <a:gd name="T46" fmla="*/ 196 w 474"/>
              <a:gd name="T47" fmla="*/ 254 h 323"/>
              <a:gd name="T48" fmla="*/ 210 w 474"/>
              <a:gd name="T49" fmla="*/ 243 h 323"/>
              <a:gd name="T50" fmla="*/ 335 w 474"/>
              <a:gd name="T51" fmla="*/ 226 h 323"/>
              <a:gd name="T52" fmla="*/ 368 w 474"/>
              <a:gd name="T53" fmla="*/ 223 h 323"/>
              <a:gd name="T54" fmla="*/ 416 w 474"/>
              <a:gd name="T55" fmla="*/ 244 h 323"/>
              <a:gd name="T56" fmla="*/ 427 w 474"/>
              <a:gd name="T57" fmla="*/ 158 h 323"/>
              <a:gd name="T58" fmla="*/ 441 w 474"/>
              <a:gd name="T59" fmla="*/ 132 h 323"/>
              <a:gd name="T60" fmla="*/ 474 w 474"/>
              <a:gd name="T61" fmla="*/ 92 h 323"/>
              <a:gd name="T62" fmla="*/ 428 w 474"/>
              <a:gd name="T63" fmla="*/ 75 h 323"/>
              <a:gd name="T64" fmla="*/ 402 w 474"/>
              <a:gd name="T65" fmla="*/ 65 h 323"/>
              <a:gd name="T66" fmla="*/ 383 w 474"/>
              <a:gd name="T67" fmla="*/ 53 h 323"/>
              <a:gd name="T68" fmla="*/ 361 w 474"/>
              <a:gd name="T69" fmla="*/ 26 h 323"/>
              <a:gd name="T70" fmla="*/ 353 w 474"/>
              <a:gd name="T71" fmla="*/ 40 h 323"/>
              <a:gd name="T72" fmla="*/ 324 w 474"/>
              <a:gd name="T73" fmla="*/ 75 h 323"/>
              <a:gd name="T74" fmla="*/ 303 w 474"/>
              <a:gd name="T75" fmla="*/ 48 h 323"/>
              <a:gd name="T76" fmla="*/ 288 w 474"/>
              <a:gd name="T77" fmla="*/ 61 h 323"/>
              <a:gd name="T78" fmla="*/ 262 w 474"/>
              <a:gd name="T79" fmla="*/ 30 h 323"/>
              <a:gd name="T80" fmla="*/ 265 w 474"/>
              <a:gd name="T81" fmla="*/ 7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74" h="323">
                <a:moveTo>
                  <a:pt x="234" y="5"/>
                </a:moveTo>
                <a:lnTo>
                  <a:pt x="204" y="7"/>
                </a:lnTo>
                <a:lnTo>
                  <a:pt x="169" y="0"/>
                </a:lnTo>
                <a:lnTo>
                  <a:pt x="166" y="1"/>
                </a:lnTo>
                <a:lnTo>
                  <a:pt x="162" y="22"/>
                </a:lnTo>
                <a:lnTo>
                  <a:pt x="158" y="24"/>
                </a:lnTo>
                <a:lnTo>
                  <a:pt x="143" y="17"/>
                </a:lnTo>
                <a:lnTo>
                  <a:pt x="123" y="21"/>
                </a:lnTo>
                <a:lnTo>
                  <a:pt x="113" y="18"/>
                </a:lnTo>
                <a:lnTo>
                  <a:pt x="102" y="9"/>
                </a:lnTo>
                <a:lnTo>
                  <a:pt x="78" y="12"/>
                </a:lnTo>
                <a:lnTo>
                  <a:pt x="57" y="21"/>
                </a:lnTo>
                <a:lnTo>
                  <a:pt x="51" y="10"/>
                </a:lnTo>
                <a:lnTo>
                  <a:pt x="47" y="7"/>
                </a:lnTo>
                <a:lnTo>
                  <a:pt x="35" y="23"/>
                </a:lnTo>
                <a:lnTo>
                  <a:pt x="30" y="45"/>
                </a:lnTo>
                <a:lnTo>
                  <a:pt x="10" y="48"/>
                </a:lnTo>
                <a:lnTo>
                  <a:pt x="3" y="65"/>
                </a:lnTo>
                <a:lnTo>
                  <a:pt x="2" y="73"/>
                </a:lnTo>
                <a:lnTo>
                  <a:pt x="0" y="81"/>
                </a:lnTo>
                <a:lnTo>
                  <a:pt x="6" y="104"/>
                </a:lnTo>
                <a:lnTo>
                  <a:pt x="19" y="116"/>
                </a:lnTo>
                <a:lnTo>
                  <a:pt x="71" y="133"/>
                </a:lnTo>
                <a:lnTo>
                  <a:pt x="82" y="150"/>
                </a:lnTo>
                <a:lnTo>
                  <a:pt x="77" y="159"/>
                </a:lnTo>
                <a:lnTo>
                  <a:pt x="84" y="169"/>
                </a:lnTo>
                <a:lnTo>
                  <a:pt x="91" y="197"/>
                </a:lnTo>
                <a:lnTo>
                  <a:pt x="78" y="209"/>
                </a:lnTo>
                <a:lnTo>
                  <a:pt x="84" y="214"/>
                </a:lnTo>
                <a:lnTo>
                  <a:pt x="87" y="237"/>
                </a:lnTo>
                <a:lnTo>
                  <a:pt x="73" y="243"/>
                </a:lnTo>
                <a:lnTo>
                  <a:pt x="55" y="258"/>
                </a:lnTo>
                <a:lnTo>
                  <a:pt x="62" y="261"/>
                </a:lnTo>
                <a:lnTo>
                  <a:pt x="69" y="269"/>
                </a:lnTo>
                <a:lnTo>
                  <a:pt x="68" y="280"/>
                </a:lnTo>
                <a:lnTo>
                  <a:pt x="82" y="290"/>
                </a:lnTo>
                <a:lnTo>
                  <a:pt x="93" y="291"/>
                </a:lnTo>
                <a:lnTo>
                  <a:pt x="121" y="287"/>
                </a:lnTo>
                <a:lnTo>
                  <a:pt x="128" y="298"/>
                </a:lnTo>
                <a:lnTo>
                  <a:pt x="145" y="310"/>
                </a:lnTo>
                <a:lnTo>
                  <a:pt x="146" y="317"/>
                </a:lnTo>
                <a:lnTo>
                  <a:pt x="146" y="319"/>
                </a:lnTo>
                <a:lnTo>
                  <a:pt x="153" y="323"/>
                </a:lnTo>
                <a:lnTo>
                  <a:pt x="162" y="316"/>
                </a:lnTo>
                <a:lnTo>
                  <a:pt x="176" y="299"/>
                </a:lnTo>
                <a:lnTo>
                  <a:pt x="193" y="299"/>
                </a:lnTo>
                <a:lnTo>
                  <a:pt x="202" y="285"/>
                </a:lnTo>
                <a:lnTo>
                  <a:pt x="196" y="254"/>
                </a:lnTo>
                <a:lnTo>
                  <a:pt x="199" y="247"/>
                </a:lnTo>
                <a:lnTo>
                  <a:pt x="210" y="243"/>
                </a:lnTo>
                <a:lnTo>
                  <a:pt x="310" y="249"/>
                </a:lnTo>
                <a:lnTo>
                  <a:pt x="335" y="226"/>
                </a:lnTo>
                <a:lnTo>
                  <a:pt x="357" y="216"/>
                </a:lnTo>
                <a:lnTo>
                  <a:pt x="368" y="223"/>
                </a:lnTo>
                <a:lnTo>
                  <a:pt x="416" y="247"/>
                </a:lnTo>
                <a:lnTo>
                  <a:pt x="416" y="244"/>
                </a:lnTo>
                <a:lnTo>
                  <a:pt x="413" y="204"/>
                </a:lnTo>
                <a:lnTo>
                  <a:pt x="427" y="158"/>
                </a:lnTo>
                <a:lnTo>
                  <a:pt x="435" y="138"/>
                </a:lnTo>
                <a:lnTo>
                  <a:pt x="441" y="132"/>
                </a:lnTo>
                <a:lnTo>
                  <a:pt x="468" y="97"/>
                </a:lnTo>
                <a:lnTo>
                  <a:pt x="474" y="92"/>
                </a:lnTo>
                <a:lnTo>
                  <a:pt x="458" y="80"/>
                </a:lnTo>
                <a:lnTo>
                  <a:pt x="428" y="75"/>
                </a:lnTo>
                <a:lnTo>
                  <a:pt x="418" y="68"/>
                </a:lnTo>
                <a:lnTo>
                  <a:pt x="402" y="65"/>
                </a:lnTo>
                <a:lnTo>
                  <a:pt x="398" y="51"/>
                </a:lnTo>
                <a:lnTo>
                  <a:pt x="383" y="53"/>
                </a:lnTo>
                <a:lnTo>
                  <a:pt x="375" y="48"/>
                </a:lnTo>
                <a:lnTo>
                  <a:pt x="361" y="26"/>
                </a:lnTo>
                <a:lnTo>
                  <a:pt x="353" y="28"/>
                </a:lnTo>
                <a:lnTo>
                  <a:pt x="353" y="40"/>
                </a:lnTo>
                <a:lnTo>
                  <a:pt x="349" y="52"/>
                </a:lnTo>
                <a:lnTo>
                  <a:pt x="324" y="75"/>
                </a:lnTo>
                <a:lnTo>
                  <a:pt x="310" y="68"/>
                </a:lnTo>
                <a:lnTo>
                  <a:pt x="303" y="48"/>
                </a:lnTo>
                <a:lnTo>
                  <a:pt x="296" y="59"/>
                </a:lnTo>
                <a:lnTo>
                  <a:pt x="288" y="61"/>
                </a:lnTo>
                <a:lnTo>
                  <a:pt x="263" y="39"/>
                </a:lnTo>
                <a:lnTo>
                  <a:pt x="262" y="30"/>
                </a:lnTo>
                <a:lnTo>
                  <a:pt x="274" y="12"/>
                </a:lnTo>
                <a:lnTo>
                  <a:pt x="265" y="7"/>
                </a:lnTo>
                <a:lnTo>
                  <a:pt x="234" y="5"/>
                </a:lnTo>
                <a:close/>
              </a:path>
            </a:pathLst>
          </a:custGeom>
          <a:solidFill>
            <a:srgbClr val="FFD44B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u="sng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3" name="12">
            <a:extLst>
              <a:ext uri="{FF2B5EF4-FFF2-40B4-BE49-F238E27FC236}">
                <a16:creationId xmlns:a16="http://schemas.microsoft.com/office/drawing/2014/main" id="{10A8B7D0-B412-44B3-95CF-42261A358747}"/>
              </a:ext>
            </a:extLst>
          </p:cNvPr>
          <p:cNvSpPr>
            <a:spLocks/>
          </p:cNvSpPr>
          <p:nvPr/>
        </p:nvSpPr>
        <p:spPr bwMode="auto">
          <a:xfrm>
            <a:off x="5325559" y="4099741"/>
            <a:ext cx="499775" cy="589303"/>
          </a:xfrm>
          <a:custGeom>
            <a:avLst/>
            <a:gdLst>
              <a:gd name="T0" fmla="*/ 331 w 494"/>
              <a:gd name="T1" fmla="*/ 100 h 508"/>
              <a:gd name="T2" fmla="*/ 328 w 494"/>
              <a:gd name="T3" fmla="*/ 63 h 508"/>
              <a:gd name="T4" fmla="*/ 301 w 494"/>
              <a:gd name="T5" fmla="*/ 29 h 508"/>
              <a:gd name="T6" fmla="*/ 283 w 494"/>
              <a:gd name="T7" fmla="*/ 17 h 508"/>
              <a:gd name="T8" fmla="*/ 230 w 494"/>
              <a:gd name="T9" fmla="*/ 41 h 508"/>
              <a:gd name="T10" fmla="*/ 199 w 494"/>
              <a:gd name="T11" fmla="*/ 101 h 508"/>
              <a:gd name="T12" fmla="*/ 160 w 494"/>
              <a:gd name="T13" fmla="*/ 113 h 508"/>
              <a:gd name="T14" fmla="*/ 115 w 494"/>
              <a:gd name="T15" fmla="*/ 118 h 508"/>
              <a:gd name="T16" fmla="*/ 112 w 494"/>
              <a:gd name="T17" fmla="*/ 137 h 508"/>
              <a:gd name="T18" fmla="*/ 69 w 494"/>
              <a:gd name="T19" fmla="*/ 142 h 508"/>
              <a:gd name="T20" fmla="*/ 29 w 494"/>
              <a:gd name="T21" fmla="*/ 170 h 508"/>
              <a:gd name="T22" fmla="*/ 9 w 494"/>
              <a:gd name="T23" fmla="*/ 215 h 508"/>
              <a:gd name="T24" fmla="*/ 16 w 494"/>
              <a:gd name="T25" fmla="*/ 244 h 508"/>
              <a:gd name="T26" fmla="*/ 11 w 494"/>
              <a:gd name="T27" fmla="*/ 263 h 508"/>
              <a:gd name="T28" fmla="*/ 43 w 494"/>
              <a:gd name="T29" fmla="*/ 270 h 508"/>
              <a:gd name="T30" fmla="*/ 28 w 494"/>
              <a:gd name="T31" fmla="*/ 287 h 508"/>
              <a:gd name="T32" fmla="*/ 27 w 494"/>
              <a:gd name="T33" fmla="*/ 305 h 508"/>
              <a:gd name="T34" fmla="*/ 45 w 494"/>
              <a:gd name="T35" fmla="*/ 313 h 508"/>
              <a:gd name="T36" fmla="*/ 58 w 494"/>
              <a:gd name="T37" fmla="*/ 320 h 508"/>
              <a:gd name="T38" fmla="*/ 99 w 494"/>
              <a:gd name="T39" fmla="*/ 305 h 508"/>
              <a:gd name="T40" fmla="*/ 123 w 494"/>
              <a:gd name="T41" fmla="*/ 324 h 508"/>
              <a:gd name="T42" fmla="*/ 144 w 494"/>
              <a:gd name="T43" fmla="*/ 333 h 508"/>
              <a:gd name="T44" fmla="*/ 183 w 494"/>
              <a:gd name="T45" fmla="*/ 362 h 508"/>
              <a:gd name="T46" fmla="*/ 211 w 494"/>
              <a:gd name="T47" fmla="*/ 391 h 508"/>
              <a:gd name="T48" fmla="*/ 221 w 494"/>
              <a:gd name="T49" fmla="*/ 416 h 508"/>
              <a:gd name="T50" fmla="*/ 232 w 494"/>
              <a:gd name="T51" fmla="*/ 452 h 508"/>
              <a:gd name="T52" fmla="*/ 258 w 494"/>
              <a:gd name="T53" fmla="*/ 484 h 508"/>
              <a:gd name="T54" fmla="*/ 280 w 494"/>
              <a:gd name="T55" fmla="*/ 493 h 508"/>
              <a:gd name="T56" fmla="*/ 329 w 494"/>
              <a:gd name="T57" fmla="*/ 490 h 508"/>
              <a:gd name="T58" fmla="*/ 339 w 494"/>
              <a:gd name="T59" fmla="*/ 508 h 508"/>
              <a:gd name="T60" fmla="*/ 372 w 494"/>
              <a:gd name="T61" fmla="*/ 508 h 508"/>
              <a:gd name="T62" fmla="*/ 374 w 494"/>
              <a:gd name="T63" fmla="*/ 470 h 508"/>
              <a:gd name="T64" fmla="*/ 385 w 494"/>
              <a:gd name="T65" fmla="*/ 455 h 508"/>
              <a:gd name="T66" fmla="*/ 428 w 494"/>
              <a:gd name="T67" fmla="*/ 449 h 508"/>
              <a:gd name="T68" fmla="*/ 437 w 494"/>
              <a:gd name="T69" fmla="*/ 430 h 508"/>
              <a:gd name="T70" fmla="*/ 462 w 494"/>
              <a:gd name="T71" fmla="*/ 422 h 508"/>
              <a:gd name="T72" fmla="*/ 494 w 494"/>
              <a:gd name="T73" fmla="*/ 379 h 508"/>
              <a:gd name="T74" fmla="*/ 466 w 494"/>
              <a:gd name="T75" fmla="*/ 361 h 508"/>
              <a:gd name="T76" fmla="*/ 454 w 494"/>
              <a:gd name="T77" fmla="*/ 340 h 508"/>
              <a:gd name="T78" fmla="*/ 471 w 494"/>
              <a:gd name="T79" fmla="*/ 313 h 508"/>
              <a:gd name="T80" fmla="*/ 471 w 494"/>
              <a:gd name="T81" fmla="*/ 313 h 508"/>
              <a:gd name="T82" fmla="*/ 424 w 494"/>
              <a:gd name="T83" fmla="*/ 292 h 508"/>
              <a:gd name="T84" fmla="*/ 400 w 494"/>
              <a:gd name="T85" fmla="*/ 259 h 508"/>
              <a:gd name="T86" fmla="*/ 398 w 494"/>
              <a:gd name="T87" fmla="*/ 207 h 508"/>
              <a:gd name="T88" fmla="*/ 380 w 494"/>
              <a:gd name="T89" fmla="*/ 163 h 508"/>
              <a:gd name="T90" fmla="*/ 347 w 494"/>
              <a:gd name="T91" fmla="*/ 119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4" h="508">
                <a:moveTo>
                  <a:pt x="337" y="111"/>
                </a:moveTo>
                <a:lnTo>
                  <a:pt x="331" y="100"/>
                </a:lnTo>
                <a:lnTo>
                  <a:pt x="325" y="73"/>
                </a:lnTo>
                <a:lnTo>
                  <a:pt x="328" y="63"/>
                </a:lnTo>
                <a:lnTo>
                  <a:pt x="320" y="60"/>
                </a:lnTo>
                <a:lnTo>
                  <a:pt x="301" y="29"/>
                </a:lnTo>
                <a:lnTo>
                  <a:pt x="284" y="28"/>
                </a:lnTo>
                <a:lnTo>
                  <a:pt x="283" y="17"/>
                </a:lnTo>
                <a:lnTo>
                  <a:pt x="269" y="0"/>
                </a:lnTo>
                <a:lnTo>
                  <a:pt x="230" y="41"/>
                </a:lnTo>
                <a:lnTo>
                  <a:pt x="225" y="58"/>
                </a:lnTo>
                <a:lnTo>
                  <a:pt x="199" y="101"/>
                </a:lnTo>
                <a:lnTo>
                  <a:pt x="188" y="112"/>
                </a:lnTo>
                <a:lnTo>
                  <a:pt x="160" y="113"/>
                </a:lnTo>
                <a:lnTo>
                  <a:pt x="158" y="116"/>
                </a:lnTo>
                <a:lnTo>
                  <a:pt x="115" y="118"/>
                </a:lnTo>
                <a:lnTo>
                  <a:pt x="113" y="128"/>
                </a:lnTo>
                <a:lnTo>
                  <a:pt x="112" y="137"/>
                </a:lnTo>
                <a:lnTo>
                  <a:pt x="93" y="145"/>
                </a:lnTo>
                <a:lnTo>
                  <a:pt x="69" y="142"/>
                </a:lnTo>
                <a:lnTo>
                  <a:pt x="46" y="155"/>
                </a:lnTo>
                <a:lnTo>
                  <a:pt x="29" y="170"/>
                </a:lnTo>
                <a:lnTo>
                  <a:pt x="0" y="183"/>
                </a:lnTo>
                <a:lnTo>
                  <a:pt x="9" y="215"/>
                </a:lnTo>
                <a:lnTo>
                  <a:pt x="21" y="240"/>
                </a:lnTo>
                <a:lnTo>
                  <a:pt x="16" y="244"/>
                </a:lnTo>
                <a:lnTo>
                  <a:pt x="12" y="248"/>
                </a:lnTo>
                <a:lnTo>
                  <a:pt x="11" y="263"/>
                </a:lnTo>
                <a:lnTo>
                  <a:pt x="19" y="268"/>
                </a:lnTo>
                <a:lnTo>
                  <a:pt x="43" y="270"/>
                </a:lnTo>
                <a:lnTo>
                  <a:pt x="40" y="281"/>
                </a:lnTo>
                <a:lnTo>
                  <a:pt x="28" y="287"/>
                </a:lnTo>
                <a:lnTo>
                  <a:pt x="24" y="297"/>
                </a:lnTo>
                <a:lnTo>
                  <a:pt x="27" y="305"/>
                </a:lnTo>
                <a:lnTo>
                  <a:pt x="44" y="311"/>
                </a:lnTo>
                <a:lnTo>
                  <a:pt x="45" y="313"/>
                </a:lnTo>
                <a:lnTo>
                  <a:pt x="48" y="322"/>
                </a:lnTo>
                <a:lnTo>
                  <a:pt x="58" y="320"/>
                </a:lnTo>
                <a:lnTo>
                  <a:pt x="85" y="304"/>
                </a:lnTo>
                <a:lnTo>
                  <a:pt x="99" y="305"/>
                </a:lnTo>
                <a:lnTo>
                  <a:pt x="114" y="315"/>
                </a:lnTo>
                <a:lnTo>
                  <a:pt x="123" y="324"/>
                </a:lnTo>
                <a:lnTo>
                  <a:pt x="136" y="324"/>
                </a:lnTo>
                <a:lnTo>
                  <a:pt x="144" y="333"/>
                </a:lnTo>
                <a:lnTo>
                  <a:pt x="158" y="335"/>
                </a:lnTo>
                <a:lnTo>
                  <a:pt x="183" y="362"/>
                </a:lnTo>
                <a:lnTo>
                  <a:pt x="192" y="364"/>
                </a:lnTo>
                <a:lnTo>
                  <a:pt x="211" y="391"/>
                </a:lnTo>
                <a:lnTo>
                  <a:pt x="210" y="403"/>
                </a:lnTo>
                <a:lnTo>
                  <a:pt x="221" y="416"/>
                </a:lnTo>
                <a:lnTo>
                  <a:pt x="225" y="437"/>
                </a:lnTo>
                <a:lnTo>
                  <a:pt x="232" y="452"/>
                </a:lnTo>
                <a:lnTo>
                  <a:pt x="240" y="465"/>
                </a:lnTo>
                <a:lnTo>
                  <a:pt x="258" y="484"/>
                </a:lnTo>
                <a:lnTo>
                  <a:pt x="269" y="491"/>
                </a:lnTo>
                <a:lnTo>
                  <a:pt x="280" y="493"/>
                </a:lnTo>
                <a:lnTo>
                  <a:pt x="303" y="482"/>
                </a:lnTo>
                <a:lnTo>
                  <a:pt x="329" y="490"/>
                </a:lnTo>
                <a:lnTo>
                  <a:pt x="334" y="496"/>
                </a:lnTo>
                <a:lnTo>
                  <a:pt x="339" y="508"/>
                </a:lnTo>
                <a:lnTo>
                  <a:pt x="347" y="505"/>
                </a:lnTo>
                <a:lnTo>
                  <a:pt x="372" y="508"/>
                </a:lnTo>
                <a:lnTo>
                  <a:pt x="377" y="478"/>
                </a:lnTo>
                <a:lnTo>
                  <a:pt x="374" y="470"/>
                </a:lnTo>
                <a:lnTo>
                  <a:pt x="378" y="456"/>
                </a:lnTo>
                <a:lnTo>
                  <a:pt x="385" y="455"/>
                </a:lnTo>
                <a:lnTo>
                  <a:pt x="418" y="458"/>
                </a:lnTo>
                <a:lnTo>
                  <a:pt x="428" y="449"/>
                </a:lnTo>
                <a:lnTo>
                  <a:pt x="430" y="438"/>
                </a:lnTo>
                <a:lnTo>
                  <a:pt x="437" y="430"/>
                </a:lnTo>
                <a:lnTo>
                  <a:pt x="456" y="427"/>
                </a:lnTo>
                <a:lnTo>
                  <a:pt x="462" y="422"/>
                </a:lnTo>
                <a:lnTo>
                  <a:pt x="466" y="408"/>
                </a:lnTo>
                <a:lnTo>
                  <a:pt x="494" y="379"/>
                </a:lnTo>
                <a:lnTo>
                  <a:pt x="472" y="361"/>
                </a:lnTo>
                <a:lnTo>
                  <a:pt x="466" y="361"/>
                </a:lnTo>
                <a:lnTo>
                  <a:pt x="444" y="350"/>
                </a:lnTo>
                <a:lnTo>
                  <a:pt x="454" y="340"/>
                </a:lnTo>
                <a:lnTo>
                  <a:pt x="456" y="328"/>
                </a:lnTo>
                <a:lnTo>
                  <a:pt x="471" y="313"/>
                </a:lnTo>
                <a:lnTo>
                  <a:pt x="471" y="313"/>
                </a:lnTo>
                <a:lnTo>
                  <a:pt x="471" y="313"/>
                </a:lnTo>
                <a:lnTo>
                  <a:pt x="469" y="309"/>
                </a:lnTo>
                <a:lnTo>
                  <a:pt x="424" y="292"/>
                </a:lnTo>
                <a:lnTo>
                  <a:pt x="393" y="275"/>
                </a:lnTo>
                <a:lnTo>
                  <a:pt x="400" y="259"/>
                </a:lnTo>
                <a:lnTo>
                  <a:pt x="396" y="246"/>
                </a:lnTo>
                <a:lnTo>
                  <a:pt x="398" y="207"/>
                </a:lnTo>
                <a:lnTo>
                  <a:pt x="384" y="189"/>
                </a:lnTo>
                <a:lnTo>
                  <a:pt x="380" y="163"/>
                </a:lnTo>
                <a:lnTo>
                  <a:pt x="374" y="152"/>
                </a:lnTo>
                <a:lnTo>
                  <a:pt x="347" y="119"/>
                </a:lnTo>
                <a:lnTo>
                  <a:pt x="337" y="111"/>
                </a:lnTo>
                <a:close/>
              </a:path>
            </a:pathLst>
          </a:custGeom>
          <a:solidFill>
            <a:srgbClr val="25A1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4" name="13">
            <a:extLst>
              <a:ext uri="{FF2B5EF4-FFF2-40B4-BE49-F238E27FC236}">
                <a16:creationId xmlns:a16="http://schemas.microsoft.com/office/drawing/2014/main" id="{D0DE0715-09DA-4A3C-86A1-9274FFA72143}"/>
              </a:ext>
            </a:extLst>
          </p:cNvPr>
          <p:cNvSpPr>
            <a:spLocks/>
          </p:cNvSpPr>
          <p:nvPr/>
        </p:nvSpPr>
        <p:spPr bwMode="auto">
          <a:xfrm>
            <a:off x="6068141" y="4575358"/>
            <a:ext cx="489659" cy="365414"/>
          </a:xfrm>
          <a:custGeom>
            <a:avLst/>
            <a:gdLst>
              <a:gd name="T0" fmla="*/ 452 w 484"/>
              <a:gd name="T1" fmla="*/ 93 h 315"/>
              <a:gd name="T2" fmla="*/ 413 w 484"/>
              <a:gd name="T3" fmla="*/ 109 h 315"/>
              <a:gd name="T4" fmla="*/ 350 w 484"/>
              <a:gd name="T5" fmla="*/ 90 h 315"/>
              <a:gd name="T6" fmla="*/ 312 w 484"/>
              <a:gd name="T7" fmla="*/ 75 h 315"/>
              <a:gd name="T8" fmla="*/ 261 w 484"/>
              <a:gd name="T9" fmla="*/ 60 h 315"/>
              <a:gd name="T10" fmla="*/ 205 w 484"/>
              <a:gd name="T11" fmla="*/ 16 h 315"/>
              <a:gd name="T12" fmla="*/ 154 w 484"/>
              <a:gd name="T13" fmla="*/ 5 h 315"/>
              <a:gd name="T14" fmla="*/ 127 w 484"/>
              <a:gd name="T15" fmla="*/ 46 h 315"/>
              <a:gd name="T16" fmla="*/ 118 w 484"/>
              <a:gd name="T17" fmla="*/ 86 h 315"/>
              <a:gd name="T18" fmla="*/ 95 w 484"/>
              <a:gd name="T19" fmla="*/ 89 h 315"/>
              <a:gd name="T20" fmla="*/ 62 w 484"/>
              <a:gd name="T21" fmla="*/ 123 h 315"/>
              <a:gd name="T22" fmla="*/ 46 w 484"/>
              <a:gd name="T23" fmla="*/ 153 h 315"/>
              <a:gd name="T24" fmla="*/ 7 w 484"/>
              <a:gd name="T25" fmla="*/ 178 h 315"/>
              <a:gd name="T26" fmla="*/ 57 w 484"/>
              <a:gd name="T27" fmla="*/ 198 h 315"/>
              <a:gd name="T28" fmla="*/ 102 w 484"/>
              <a:gd name="T29" fmla="*/ 200 h 315"/>
              <a:gd name="T30" fmla="*/ 105 w 484"/>
              <a:gd name="T31" fmla="*/ 222 h 315"/>
              <a:gd name="T32" fmla="*/ 114 w 484"/>
              <a:gd name="T33" fmla="*/ 234 h 315"/>
              <a:gd name="T34" fmla="*/ 183 w 484"/>
              <a:gd name="T35" fmla="*/ 239 h 315"/>
              <a:gd name="T36" fmla="*/ 159 w 484"/>
              <a:gd name="T37" fmla="*/ 209 h 315"/>
              <a:gd name="T38" fmla="*/ 153 w 484"/>
              <a:gd name="T39" fmla="*/ 153 h 315"/>
              <a:gd name="T40" fmla="*/ 158 w 484"/>
              <a:gd name="T41" fmla="*/ 198 h 315"/>
              <a:gd name="T42" fmla="*/ 175 w 484"/>
              <a:gd name="T43" fmla="*/ 218 h 315"/>
              <a:gd name="T44" fmla="*/ 194 w 484"/>
              <a:gd name="T45" fmla="*/ 241 h 315"/>
              <a:gd name="T46" fmla="*/ 198 w 484"/>
              <a:gd name="T47" fmla="*/ 232 h 315"/>
              <a:gd name="T48" fmla="*/ 215 w 484"/>
              <a:gd name="T49" fmla="*/ 201 h 315"/>
              <a:gd name="T50" fmla="*/ 253 w 484"/>
              <a:gd name="T51" fmla="*/ 205 h 315"/>
              <a:gd name="T52" fmla="*/ 252 w 484"/>
              <a:gd name="T53" fmla="*/ 186 h 315"/>
              <a:gd name="T54" fmla="*/ 239 w 484"/>
              <a:gd name="T55" fmla="*/ 169 h 315"/>
              <a:gd name="T56" fmla="*/ 260 w 484"/>
              <a:gd name="T57" fmla="*/ 160 h 315"/>
              <a:gd name="T58" fmla="*/ 287 w 484"/>
              <a:gd name="T59" fmla="*/ 183 h 315"/>
              <a:gd name="T60" fmla="*/ 306 w 484"/>
              <a:gd name="T61" fmla="*/ 185 h 315"/>
              <a:gd name="T62" fmla="*/ 282 w 484"/>
              <a:gd name="T63" fmla="*/ 209 h 315"/>
              <a:gd name="T64" fmla="*/ 246 w 484"/>
              <a:gd name="T65" fmla="*/ 213 h 315"/>
              <a:gd name="T66" fmla="*/ 249 w 484"/>
              <a:gd name="T67" fmla="*/ 244 h 315"/>
              <a:gd name="T68" fmla="*/ 311 w 484"/>
              <a:gd name="T69" fmla="*/ 247 h 315"/>
              <a:gd name="T70" fmla="*/ 342 w 484"/>
              <a:gd name="T71" fmla="*/ 244 h 315"/>
              <a:gd name="T72" fmla="*/ 345 w 484"/>
              <a:gd name="T73" fmla="*/ 293 h 315"/>
              <a:gd name="T74" fmla="*/ 400 w 484"/>
              <a:gd name="T75" fmla="*/ 294 h 315"/>
              <a:gd name="T76" fmla="*/ 427 w 484"/>
              <a:gd name="T77" fmla="*/ 315 h 315"/>
              <a:gd name="T78" fmla="*/ 445 w 484"/>
              <a:gd name="T79" fmla="*/ 308 h 315"/>
              <a:gd name="T80" fmla="*/ 472 w 484"/>
              <a:gd name="T81" fmla="*/ 267 h 315"/>
              <a:gd name="T82" fmla="*/ 459 w 484"/>
              <a:gd name="T83" fmla="*/ 253 h 315"/>
              <a:gd name="T84" fmla="*/ 453 w 484"/>
              <a:gd name="T85" fmla="*/ 215 h 315"/>
              <a:gd name="T86" fmla="*/ 455 w 484"/>
              <a:gd name="T87" fmla="*/ 186 h 315"/>
              <a:gd name="T88" fmla="*/ 444 w 484"/>
              <a:gd name="T89" fmla="*/ 142 h 315"/>
              <a:gd name="T90" fmla="*/ 452 w 484"/>
              <a:gd name="T91" fmla="*/ 118 h 315"/>
              <a:gd name="T92" fmla="*/ 484 w 484"/>
              <a:gd name="T93" fmla="*/ 99 h 315"/>
              <a:gd name="T94" fmla="*/ 472 w 484"/>
              <a:gd name="T95" fmla="*/ 84 h 315"/>
              <a:gd name="T96" fmla="*/ 465 w 484"/>
              <a:gd name="T97" fmla="*/ 82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84" h="315">
                <a:moveTo>
                  <a:pt x="465" y="82"/>
                </a:moveTo>
                <a:lnTo>
                  <a:pt x="452" y="93"/>
                </a:lnTo>
                <a:lnTo>
                  <a:pt x="432" y="96"/>
                </a:lnTo>
                <a:lnTo>
                  <a:pt x="413" y="109"/>
                </a:lnTo>
                <a:lnTo>
                  <a:pt x="397" y="107"/>
                </a:lnTo>
                <a:lnTo>
                  <a:pt x="350" y="90"/>
                </a:lnTo>
                <a:lnTo>
                  <a:pt x="341" y="81"/>
                </a:lnTo>
                <a:lnTo>
                  <a:pt x="312" y="75"/>
                </a:lnTo>
                <a:lnTo>
                  <a:pt x="294" y="75"/>
                </a:lnTo>
                <a:lnTo>
                  <a:pt x="261" y="60"/>
                </a:lnTo>
                <a:lnTo>
                  <a:pt x="224" y="27"/>
                </a:lnTo>
                <a:lnTo>
                  <a:pt x="205" y="16"/>
                </a:lnTo>
                <a:lnTo>
                  <a:pt x="164" y="0"/>
                </a:lnTo>
                <a:lnTo>
                  <a:pt x="154" y="5"/>
                </a:lnTo>
                <a:lnTo>
                  <a:pt x="124" y="25"/>
                </a:lnTo>
                <a:lnTo>
                  <a:pt x="127" y="46"/>
                </a:lnTo>
                <a:lnTo>
                  <a:pt x="118" y="78"/>
                </a:lnTo>
                <a:lnTo>
                  <a:pt x="118" y="86"/>
                </a:lnTo>
                <a:lnTo>
                  <a:pt x="105" y="93"/>
                </a:lnTo>
                <a:lnTo>
                  <a:pt x="95" y="89"/>
                </a:lnTo>
                <a:lnTo>
                  <a:pt x="75" y="98"/>
                </a:lnTo>
                <a:lnTo>
                  <a:pt x="62" y="123"/>
                </a:lnTo>
                <a:lnTo>
                  <a:pt x="56" y="150"/>
                </a:lnTo>
                <a:lnTo>
                  <a:pt x="46" y="153"/>
                </a:lnTo>
                <a:lnTo>
                  <a:pt x="34" y="164"/>
                </a:lnTo>
                <a:lnTo>
                  <a:pt x="7" y="178"/>
                </a:lnTo>
                <a:lnTo>
                  <a:pt x="0" y="193"/>
                </a:lnTo>
                <a:lnTo>
                  <a:pt x="57" y="198"/>
                </a:lnTo>
                <a:lnTo>
                  <a:pt x="88" y="195"/>
                </a:lnTo>
                <a:lnTo>
                  <a:pt x="102" y="200"/>
                </a:lnTo>
                <a:lnTo>
                  <a:pt x="111" y="216"/>
                </a:lnTo>
                <a:lnTo>
                  <a:pt x="105" y="222"/>
                </a:lnTo>
                <a:lnTo>
                  <a:pt x="105" y="229"/>
                </a:lnTo>
                <a:lnTo>
                  <a:pt x="114" y="234"/>
                </a:lnTo>
                <a:lnTo>
                  <a:pt x="135" y="239"/>
                </a:lnTo>
                <a:lnTo>
                  <a:pt x="183" y="239"/>
                </a:lnTo>
                <a:lnTo>
                  <a:pt x="183" y="232"/>
                </a:lnTo>
                <a:lnTo>
                  <a:pt x="159" y="209"/>
                </a:lnTo>
                <a:lnTo>
                  <a:pt x="154" y="194"/>
                </a:lnTo>
                <a:lnTo>
                  <a:pt x="153" y="153"/>
                </a:lnTo>
                <a:lnTo>
                  <a:pt x="159" y="174"/>
                </a:lnTo>
                <a:lnTo>
                  <a:pt x="158" y="198"/>
                </a:lnTo>
                <a:lnTo>
                  <a:pt x="164" y="209"/>
                </a:lnTo>
                <a:lnTo>
                  <a:pt x="175" y="218"/>
                </a:lnTo>
                <a:lnTo>
                  <a:pt x="187" y="224"/>
                </a:lnTo>
                <a:lnTo>
                  <a:pt x="194" y="241"/>
                </a:lnTo>
                <a:lnTo>
                  <a:pt x="207" y="232"/>
                </a:lnTo>
                <a:lnTo>
                  <a:pt x="198" y="232"/>
                </a:lnTo>
                <a:lnTo>
                  <a:pt x="192" y="217"/>
                </a:lnTo>
                <a:lnTo>
                  <a:pt x="215" y="201"/>
                </a:lnTo>
                <a:lnTo>
                  <a:pt x="233" y="210"/>
                </a:lnTo>
                <a:lnTo>
                  <a:pt x="253" y="205"/>
                </a:lnTo>
                <a:lnTo>
                  <a:pt x="257" y="197"/>
                </a:lnTo>
                <a:lnTo>
                  <a:pt x="252" y="186"/>
                </a:lnTo>
                <a:lnTo>
                  <a:pt x="241" y="177"/>
                </a:lnTo>
                <a:lnTo>
                  <a:pt x="239" y="169"/>
                </a:lnTo>
                <a:lnTo>
                  <a:pt x="253" y="162"/>
                </a:lnTo>
                <a:lnTo>
                  <a:pt x="260" y="160"/>
                </a:lnTo>
                <a:lnTo>
                  <a:pt x="279" y="182"/>
                </a:lnTo>
                <a:lnTo>
                  <a:pt x="287" y="183"/>
                </a:lnTo>
                <a:lnTo>
                  <a:pt x="305" y="175"/>
                </a:lnTo>
                <a:lnTo>
                  <a:pt x="306" y="185"/>
                </a:lnTo>
                <a:lnTo>
                  <a:pt x="302" y="194"/>
                </a:lnTo>
                <a:lnTo>
                  <a:pt x="282" y="209"/>
                </a:lnTo>
                <a:lnTo>
                  <a:pt x="255" y="209"/>
                </a:lnTo>
                <a:lnTo>
                  <a:pt x="246" y="213"/>
                </a:lnTo>
                <a:lnTo>
                  <a:pt x="240" y="224"/>
                </a:lnTo>
                <a:lnTo>
                  <a:pt x="249" y="244"/>
                </a:lnTo>
                <a:lnTo>
                  <a:pt x="258" y="247"/>
                </a:lnTo>
                <a:lnTo>
                  <a:pt x="311" y="247"/>
                </a:lnTo>
                <a:lnTo>
                  <a:pt x="328" y="235"/>
                </a:lnTo>
                <a:lnTo>
                  <a:pt x="342" y="244"/>
                </a:lnTo>
                <a:lnTo>
                  <a:pt x="348" y="267"/>
                </a:lnTo>
                <a:lnTo>
                  <a:pt x="345" y="293"/>
                </a:lnTo>
                <a:lnTo>
                  <a:pt x="353" y="296"/>
                </a:lnTo>
                <a:lnTo>
                  <a:pt x="400" y="294"/>
                </a:lnTo>
                <a:lnTo>
                  <a:pt x="415" y="311"/>
                </a:lnTo>
                <a:lnTo>
                  <a:pt x="427" y="315"/>
                </a:lnTo>
                <a:lnTo>
                  <a:pt x="440" y="305"/>
                </a:lnTo>
                <a:lnTo>
                  <a:pt x="445" y="308"/>
                </a:lnTo>
                <a:lnTo>
                  <a:pt x="448" y="293"/>
                </a:lnTo>
                <a:lnTo>
                  <a:pt x="472" y="267"/>
                </a:lnTo>
                <a:lnTo>
                  <a:pt x="467" y="258"/>
                </a:lnTo>
                <a:lnTo>
                  <a:pt x="459" y="253"/>
                </a:lnTo>
                <a:lnTo>
                  <a:pt x="447" y="218"/>
                </a:lnTo>
                <a:lnTo>
                  <a:pt x="453" y="215"/>
                </a:lnTo>
                <a:lnTo>
                  <a:pt x="476" y="213"/>
                </a:lnTo>
                <a:lnTo>
                  <a:pt x="455" y="186"/>
                </a:lnTo>
                <a:lnTo>
                  <a:pt x="457" y="156"/>
                </a:lnTo>
                <a:lnTo>
                  <a:pt x="444" y="142"/>
                </a:lnTo>
                <a:lnTo>
                  <a:pt x="443" y="131"/>
                </a:lnTo>
                <a:lnTo>
                  <a:pt x="452" y="118"/>
                </a:lnTo>
                <a:lnTo>
                  <a:pt x="477" y="111"/>
                </a:lnTo>
                <a:lnTo>
                  <a:pt x="484" y="99"/>
                </a:lnTo>
                <a:lnTo>
                  <a:pt x="478" y="96"/>
                </a:lnTo>
                <a:lnTo>
                  <a:pt x="472" y="84"/>
                </a:lnTo>
                <a:lnTo>
                  <a:pt x="465" y="82"/>
                </a:lnTo>
                <a:lnTo>
                  <a:pt x="465" y="82"/>
                </a:lnTo>
                <a:close/>
              </a:path>
            </a:pathLst>
          </a:custGeom>
          <a:solidFill>
            <a:srgbClr val="EE7F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5" name="14">
            <a:extLst>
              <a:ext uri="{FF2B5EF4-FFF2-40B4-BE49-F238E27FC236}">
                <a16:creationId xmlns:a16="http://schemas.microsoft.com/office/drawing/2014/main" id="{68B80200-F64B-4096-BF49-782C7CF903FA}"/>
              </a:ext>
            </a:extLst>
          </p:cNvPr>
          <p:cNvSpPr>
            <a:spLocks/>
          </p:cNvSpPr>
          <p:nvPr/>
        </p:nvSpPr>
        <p:spPr bwMode="auto">
          <a:xfrm>
            <a:off x="4419082" y="1945539"/>
            <a:ext cx="469426" cy="327133"/>
          </a:xfrm>
          <a:custGeom>
            <a:avLst/>
            <a:gdLst>
              <a:gd name="T0" fmla="*/ 464 w 464"/>
              <a:gd name="T1" fmla="*/ 200 h 282"/>
              <a:gd name="T2" fmla="*/ 450 w 464"/>
              <a:gd name="T3" fmla="*/ 156 h 282"/>
              <a:gd name="T4" fmla="*/ 460 w 464"/>
              <a:gd name="T5" fmla="*/ 137 h 282"/>
              <a:gd name="T6" fmla="*/ 449 w 464"/>
              <a:gd name="T7" fmla="*/ 95 h 282"/>
              <a:gd name="T8" fmla="*/ 439 w 464"/>
              <a:gd name="T9" fmla="*/ 76 h 282"/>
              <a:gd name="T10" fmla="*/ 438 w 464"/>
              <a:gd name="T11" fmla="*/ 62 h 282"/>
              <a:gd name="T12" fmla="*/ 429 w 464"/>
              <a:gd name="T13" fmla="*/ 35 h 282"/>
              <a:gd name="T14" fmla="*/ 424 w 464"/>
              <a:gd name="T15" fmla="*/ 2 h 282"/>
              <a:gd name="T16" fmla="*/ 329 w 464"/>
              <a:gd name="T17" fmla="*/ 48 h 282"/>
              <a:gd name="T18" fmla="*/ 274 w 464"/>
              <a:gd name="T19" fmla="*/ 64 h 282"/>
              <a:gd name="T20" fmla="*/ 233 w 464"/>
              <a:gd name="T21" fmla="*/ 46 h 282"/>
              <a:gd name="T22" fmla="*/ 198 w 464"/>
              <a:gd name="T23" fmla="*/ 39 h 282"/>
              <a:gd name="T24" fmla="*/ 167 w 464"/>
              <a:gd name="T25" fmla="*/ 38 h 282"/>
              <a:gd name="T26" fmla="*/ 97 w 464"/>
              <a:gd name="T27" fmla="*/ 31 h 282"/>
              <a:gd name="T28" fmla="*/ 23 w 464"/>
              <a:gd name="T29" fmla="*/ 16 h 282"/>
              <a:gd name="T30" fmla="*/ 10 w 464"/>
              <a:gd name="T31" fmla="*/ 38 h 282"/>
              <a:gd name="T32" fmla="*/ 8 w 464"/>
              <a:gd name="T33" fmla="*/ 66 h 282"/>
              <a:gd name="T34" fmla="*/ 49 w 464"/>
              <a:gd name="T35" fmla="*/ 99 h 282"/>
              <a:gd name="T36" fmla="*/ 69 w 464"/>
              <a:gd name="T37" fmla="*/ 117 h 282"/>
              <a:gd name="T38" fmla="*/ 82 w 464"/>
              <a:gd name="T39" fmla="*/ 163 h 282"/>
              <a:gd name="T40" fmla="*/ 75 w 464"/>
              <a:gd name="T41" fmla="*/ 174 h 282"/>
              <a:gd name="T42" fmla="*/ 45 w 464"/>
              <a:gd name="T43" fmla="*/ 200 h 282"/>
              <a:gd name="T44" fmla="*/ 25 w 464"/>
              <a:gd name="T45" fmla="*/ 210 h 282"/>
              <a:gd name="T46" fmla="*/ 14 w 464"/>
              <a:gd name="T47" fmla="*/ 233 h 282"/>
              <a:gd name="T48" fmla="*/ 0 w 464"/>
              <a:gd name="T49" fmla="*/ 254 h 282"/>
              <a:gd name="T50" fmla="*/ 16 w 464"/>
              <a:gd name="T51" fmla="*/ 267 h 282"/>
              <a:gd name="T52" fmla="*/ 45 w 464"/>
              <a:gd name="T53" fmla="*/ 273 h 282"/>
              <a:gd name="T54" fmla="*/ 73 w 464"/>
              <a:gd name="T55" fmla="*/ 274 h 282"/>
              <a:gd name="T56" fmla="*/ 96 w 464"/>
              <a:gd name="T57" fmla="*/ 280 h 282"/>
              <a:gd name="T58" fmla="*/ 131 w 464"/>
              <a:gd name="T59" fmla="*/ 249 h 282"/>
              <a:gd name="T60" fmla="*/ 194 w 464"/>
              <a:gd name="T61" fmla="*/ 241 h 282"/>
              <a:gd name="T62" fmla="*/ 222 w 464"/>
              <a:gd name="T63" fmla="*/ 237 h 282"/>
              <a:gd name="T64" fmla="*/ 248 w 464"/>
              <a:gd name="T65" fmla="*/ 239 h 282"/>
              <a:gd name="T66" fmla="*/ 356 w 464"/>
              <a:gd name="T67" fmla="*/ 220 h 282"/>
              <a:gd name="T68" fmla="*/ 379 w 464"/>
              <a:gd name="T69" fmla="*/ 202 h 282"/>
              <a:gd name="T70" fmla="*/ 396 w 464"/>
              <a:gd name="T71" fmla="*/ 204 h 282"/>
              <a:gd name="T72" fmla="*/ 422 w 464"/>
              <a:gd name="T73" fmla="*/ 192 h 282"/>
              <a:gd name="T74" fmla="*/ 441 w 464"/>
              <a:gd name="T75" fmla="*/ 202 h 282"/>
              <a:gd name="T76" fmla="*/ 462 w 464"/>
              <a:gd name="T77" fmla="*/ 20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4" h="282">
                <a:moveTo>
                  <a:pt x="462" y="202"/>
                </a:moveTo>
                <a:lnTo>
                  <a:pt x="464" y="200"/>
                </a:lnTo>
                <a:lnTo>
                  <a:pt x="454" y="163"/>
                </a:lnTo>
                <a:lnTo>
                  <a:pt x="450" y="156"/>
                </a:lnTo>
                <a:lnTo>
                  <a:pt x="461" y="150"/>
                </a:lnTo>
                <a:lnTo>
                  <a:pt x="460" y="137"/>
                </a:lnTo>
                <a:lnTo>
                  <a:pt x="464" y="126"/>
                </a:lnTo>
                <a:lnTo>
                  <a:pt x="449" y="95"/>
                </a:lnTo>
                <a:lnTo>
                  <a:pt x="440" y="87"/>
                </a:lnTo>
                <a:lnTo>
                  <a:pt x="439" y="76"/>
                </a:lnTo>
                <a:lnTo>
                  <a:pt x="450" y="67"/>
                </a:lnTo>
                <a:lnTo>
                  <a:pt x="438" y="62"/>
                </a:lnTo>
                <a:lnTo>
                  <a:pt x="429" y="51"/>
                </a:lnTo>
                <a:lnTo>
                  <a:pt x="429" y="35"/>
                </a:lnTo>
                <a:lnTo>
                  <a:pt x="426" y="0"/>
                </a:lnTo>
                <a:lnTo>
                  <a:pt x="424" y="2"/>
                </a:lnTo>
                <a:lnTo>
                  <a:pt x="388" y="9"/>
                </a:lnTo>
                <a:lnTo>
                  <a:pt x="329" y="48"/>
                </a:lnTo>
                <a:lnTo>
                  <a:pt x="282" y="58"/>
                </a:lnTo>
                <a:lnTo>
                  <a:pt x="274" y="64"/>
                </a:lnTo>
                <a:lnTo>
                  <a:pt x="247" y="49"/>
                </a:lnTo>
                <a:lnTo>
                  <a:pt x="233" y="46"/>
                </a:lnTo>
                <a:lnTo>
                  <a:pt x="218" y="39"/>
                </a:lnTo>
                <a:lnTo>
                  <a:pt x="198" y="39"/>
                </a:lnTo>
                <a:lnTo>
                  <a:pt x="178" y="32"/>
                </a:lnTo>
                <a:lnTo>
                  <a:pt x="167" y="38"/>
                </a:lnTo>
                <a:lnTo>
                  <a:pt x="147" y="33"/>
                </a:lnTo>
                <a:lnTo>
                  <a:pt x="97" y="31"/>
                </a:lnTo>
                <a:lnTo>
                  <a:pt x="62" y="19"/>
                </a:lnTo>
                <a:lnTo>
                  <a:pt x="23" y="16"/>
                </a:lnTo>
                <a:lnTo>
                  <a:pt x="14" y="35"/>
                </a:lnTo>
                <a:lnTo>
                  <a:pt x="10" y="38"/>
                </a:lnTo>
                <a:lnTo>
                  <a:pt x="4" y="57"/>
                </a:lnTo>
                <a:lnTo>
                  <a:pt x="8" y="66"/>
                </a:lnTo>
                <a:lnTo>
                  <a:pt x="41" y="98"/>
                </a:lnTo>
                <a:lnTo>
                  <a:pt x="49" y="99"/>
                </a:lnTo>
                <a:lnTo>
                  <a:pt x="67" y="93"/>
                </a:lnTo>
                <a:lnTo>
                  <a:pt x="69" y="117"/>
                </a:lnTo>
                <a:lnTo>
                  <a:pt x="76" y="131"/>
                </a:lnTo>
                <a:lnTo>
                  <a:pt x="82" y="163"/>
                </a:lnTo>
                <a:lnTo>
                  <a:pt x="84" y="169"/>
                </a:lnTo>
                <a:lnTo>
                  <a:pt x="75" y="174"/>
                </a:lnTo>
                <a:lnTo>
                  <a:pt x="58" y="192"/>
                </a:lnTo>
                <a:lnTo>
                  <a:pt x="45" y="200"/>
                </a:lnTo>
                <a:lnTo>
                  <a:pt x="32" y="197"/>
                </a:lnTo>
                <a:lnTo>
                  <a:pt x="25" y="210"/>
                </a:lnTo>
                <a:lnTo>
                  <a:pt x="29" y="226"/>
                </a:lnTo>
                <a:lnTo>
                  <a:pt x="14" y="233"/>
                </a:lnTo>
                <a:lnTo>
                  <a:pt x="4" y="242"/>
                </a:lnTo>
                <a:lnTo>
                  <a:pt x="0" y="254"/>
                </a:lnTo>
                <a:lnTo>
                  <a:pt x="12" y="256"/>
                </a:lnTo>
                <a:lnTo>
                  <a:pt x="16" y="267"/>
                </a:lnTo>
                <a:lnTo>
                  <a:pt x="29" y="273"/>
                </a:lnTo>
                <a:lnTo>
                  <a:pt x="45" y="273"/>
                </a:lnTo>
                <a:lnTo>
                  <a:pt x="56" y="269"/>
                </a:lnTo>
                <a:lnTo>
                  <a:pt x="73" y="274"/>
                </a:lnTo>
                <a:lnTo>
                  <a:pt x="91" y="282"/>
                </a:lnTo>
                <a:lnTo>
                  <a:pt x="96" y="280"/>
                </a:lnTo>
                <a:lnTo>
                  <a:pt x="130" y="262"/>
                </a:lnTo>
                <a:lnTo>
                  <a:pt x="131" y="249"/>
                </a:lnTo>
                <a:lnTo>
                  <a:pt x="158" y="249"/>
                </a:lnTo>
                <a:lnTo>
                  <a:pt x="194" y="241"/>
                </a:lnTo>
                <a:lnTo>
                  <a:pt x="208" y="232"/>
                </a:lnTo>
                <a:lnTo>
                  <a:pt x="222" y="237"/>
                </a:lnTo>
                <a:lnTo>
                  <a:pt x="230" y="247"/>
                </a:lnTo>
                <a:lnTo>
                  <a:pt x="248" y="239"/>
                </a:lnTo>
                <a:lnTo>
                  <a:pt x="298" y="253"/>
                </a:lnTo>
                <a:lnTo>
                  <a:pt x="356" y="220"/>
                </a:lnTo>
                <a:lnTo>
                  <a:pt x="370" y="202"/>
                </a:lnTo>
                <a:lnTo>
                  <a:pt x="379" y="202"/>
                </a:lnTo>
                <a:lnTo>
                  <a:pt x="383" y="209"/>
                </a:lnTo>
                <a:lnTo>
                  <a:pt x="396" y="204"/>
                </a:lnTo>
                <a:lnTo>
                  <a:pt x="409" y="203"/>
                </a:lnTo>
                <a:lnTo>
                  <a:pt x="422" y="192"/>
                </a:lnTo>
                <a:lnTo>
                  <a:pt x="426" y="197"/>
                </a:lnTo>
                <a:lnTo>
                  <a:pt x="441" y="202"/>
                </a:lnTo>
                <a:lnTo>
                  <a:pt x="455" y="195"/>
                </a:lnTo>
                <a:lnTo>
                  <a:pt x="462" y="202"/>
                </a:lnTo>
                <a:lnTo>
                  <a:pt x="462" y="202"/>
                </a:lnTo>
                <a:close/>
              </a:path>
            </a:pathLst>
          </a:custGeom>
          <a:solidFill>
            <a:srgbClr val="A3D9F9"/>
          </a:solidFill>
          <a:ln w="63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15">
            <a:extLst>
              <a:ext uri="{FF2B5EF4-FFF2-40B4-BE49-F238E27FC236}">
                <a16:creationId xmlns:a16="http://schemas.microsoft.com/office/drawing/2014/main" id="{9029535B-7453-4E1E-A80A-D9D93377AD5A}"/>
              </a:ext>
            </a:extLst>
          </p:cNvPr>
          <p:cNvSpPr>
            <a:spLocks/>
          </p:cNvSpPr>
          <p:nvPr/>
        </p:nvSpPr>
        <p:spPr bwMode="auto">
          <a:xfrm>
            <a:off x="5393344" y="3841050"/>
            <a:ext cx="401642" cy="407175"/>
          </a:xfrm>
          <a:custGeom>
            <a:avLst/>
            <a:gdLst>
              <a:gd name="T0" fmla="*/ 282 w 397"/>
              <a:gd name="T1" fmla="*/ 78 h 351"/>
              <a:gd name="T2" fmla="*/ 252 w 397"/>
              <a:gd name="T3" fmla="*/ 43 h 351"/>
              <a:gd name="T4" fmla="*/ 206 w 397"/>
              <a:gd name="T5" fmla="*/ 38 h 351"/>
              <a:gd name="T6" fmla="*/ 182 w 397"/>
              <a:gd name="T7" fmla="*/ 18 h 351"/>
              <a:gd name="T8" fmla="*/ 143 w 397"/>
              <a:gd name="T9" fmla="*/ 0 h 351"/>
              <a:gd name="T10" fmla="*/ 131 w 397"/>
              <a:gd name="T11" fmla="*/ 25 h 351"/>
              <a:gd name="T12" fmla="*/ 107 w 397"/>
              <a:gd name="T13" fmla="*/ 32 h 351"/>
              <a:gd name="T14" fmla="*/ 88 w 397"/>
              <a:gd name="T15" fmla="*/ 29 h 351"/>
              <a:gd name="T16" fmla="*/ 71 w 397"/>
              <a:gd name="T17" fmla="*/ 76 h 351"/>
              <a:gd name="T18" fmla="*/ 40 w 397"/>
              <a:gd name="T19" fmla="*/ 105 h 351"/>
              <a:gd name="T20" fmla="*/ 44 w 397"/>
              <a:gd name="T21" fmla="*/ 131 h 351"/>
              <a:gd name="T22" fmla="*/ 16 w 397"/>
              <a:gd name="T23" fmla="*/ 172 h 351"/>
              <a:gd name="T24" fmla="*/ 6 w 397"/>
              <a:gd name="T25" fmla="*/ 204 h 351"/>
              <a:gd name="T26" fmla="*/ 3 w 397"/>
              <a:gd name="T27" fmla="*/ 214 h 351"/>
              <a:gd name="T28" fmla="*/ 24 w 397"/>
              <a:gd name="T29" fmla="*/ 271 h 351"/>
              <a:gd name="T30" fmla="*/ 25 w 397"/>
              <a:gd name="T31" fmla="*/ 322 h 351"/>
              <a:gd name="T32" fmla="*/ 35 w 397"/>
              <a:gd name="T33" fmla="*/ 340 h 351"/>
              <a:gd name="T34" fmla="*/ 46 w 397"/>
              <a:gd name="T35" fmla="*/ 351 h 351"/>
              <a:gd name="T36" fmla="*/ 91 w 397"/>
              <a:gd name="T37" fmla="*/ 339 h 351"/>
              <a:gd name="T38" fmla="*/ 121 w 397"/>
              <a:gd name="T39" fmla="*/ 335 h 351"/>
              <a:gd name="T40" fmla="*/ 158 w 397"/>
              <a:gd name="T41" fmla="*/ 281 h 351"/>
              <a:gd name="T42" fmla="*/ 202 w 397"/>
              <a:gd name="T43" fmla="*/ 223 h 351"/>
              <a:gd name="T44" fmla="*/ 217 w 397"/>
              <a:gd name="T45" fmla="*/ 251 h 351"/>
              <a:gd name="T46" fmla="*/ 253 w 397"/>
              <a:gd name="T47" fmla="*/ 283 h 351"/>
              <a:gd name="T48" fmla="*/ 258 w 397"/>
              <a:gd name="T49" fmla="*/ 296 h 351"/>
              <a:gd name="T50" fmla="*/ 270 w 397"/>
              <a:gd name="T51" fmla="*/ 334 h 351"/>
              <a:gd name="T52" fmla="*/ 285 w 397"/>
              <a:gd name="T53" fmla="*/ 329 h 351"/>
              <a:gd name="T54" fmla="*/ 296 w 397"/>
              <a:gd name="T55" fmla="*/ 299 h 351"/>
              <a:gd name="T56" fmla="*/ 315 w 397"/>
              <a:gd name="T57" fmla="*/ 245 h 351"/>
              <a:gd name="T58" fmla="*/ 393 w 397"/>
              <a:gd name="T59" fmla="*/ 214 h 351"/>
              <a:gd name="T60" fmla="*/ 396 w 397"/>
              <a:gd name="T61" fmla="*/ 207 h 351"/>
              <a:gd name="T62" fmla="*/ 374 w 397"/>
              <a:gd name="T63" fmla="*/ 181 h 351"/>
              <a:gd name="T64" fmla="*/ 384 w 397"/>
              <a:gd name="T65" fmla="*/ 157 h 351"/>
              <a:gd name="T66" fmla="*/ 371 w 397"/>
              <a:gd name="T67" fmla="*/ 147 h 351"/>
              <a:gd name="T68" fmla="*/ 354 w 397"/>
              <a:gd name="T69" fmla="*/ 101 h 351"/>
              <a:gd name="T70" fmla="*/ 333 w 397"/>
              <a:gd name="T71" fmla="*/ 78 h 351"/>
              <a:gd name="T72" fmla="*/ 317 w 397"/>
              <a:gd name="T73" fmla="*/ 58 h 351"/>
              <a:gd name="T74" fmla="*/ 294 w 397"/>
              <a:gd name="T75" fmla="*/ 73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7" h="351">
                <a:moveTo>
                  <a:pt x="294" y="73"/>
                </a:moveTo>
                <a:lnTo>
                  <a:pt x="282" y="78"/>
                </a:lnTo>
                <a:lnTo>
                  <a:pt x="267" y="70"/>
                </a:lnTo>
                <a:lnTo>
                  <a:pt x="252" y="43"/>
                </a:lnTo>
                <a:lnTo>
                  <a:pt x="232" y="33"/>
                </a:lnTo>
                <a:lnTo>
                  <a:pt x="206" y="38"/>
                </a:lnTo>
                <a:lnTo>
                  <a:pt x="193" y="37"/>
                </a:lnTo>
                <a:lnTo>
                  <a:pt x="182" y="18"/>
                </a:lnTo>
                <a:lnTo>
                  <a:pt x="158" y="11"/>
                </a:lnTo>
                <a:lnTo>
                  <a:pt x="143" y="0"/>
                </a:lnTo>
                <a:lnTo>
                  <a:pt x="136" y="0"/>
                </a:lnTo>
                <a:lnTo>
                  <a:pt x="131" y="25"/>
                </a:lnTo>
                <a:lnTo>
                  <a:pt x="128" y="33"/>
                </a:lnTo>
                <a:lnTo>
                  <a:pt x="107" y="32"/>
                </a:lnTo>
                <a:lnTo>
                  <a:pt x="103" y="29"/>
                </a:lnTo>
                <a:lnTo>
                  <a:pt x="88" y="29"/>
                </a:lnTo>
                <a:lnTo>
                  <a:pt x="88" y="52"/>
                </a:lnTo>
                <a:lnTo>
                  <a:pt x="71" y="76"/>
                </a:lnTo>
                <a:lnTo>
                  <a:pt x="57" y="83"/>
                </a:lnTo>
                <a:lnTo>
                  <a:pt x="40" y="105"/>
                </a:lnTo>
                <a:lnTo>
                  <a:pt x="39" y="114"/>
                </a:lnTo>
                <a:lnTo>
                  <a:pt x="44" y="131"/>
                </a:lnTo>
                <a:lnTo>
                  <a:pt x="33" y="158"/>
                </a:lnTo>
                <a:lnTo>
                  <a:pt x="16" y="172"/>
                </a:lnTo>
                <a:lnTo>
                  <a:pt x="15" y="182"/>
                </a:lnTo>
                <a:lnTo>
                  <a:pt x="6" y="204"/>
                </a:lnTo>
                <a:lnTo>
                  <a:pt x="0" y="207"/>
                </a:lnTo>
                <a:lnTo>
                  <a:pt x="3" y="214"/>
                </a:lnTo>
                <a:lnTo>
                  <a:pt x="11" y="252"/>
                </a:lnTo>
                <a:lnTo>
                  <a:pt x="24" y="271"/>
                </a:lnTo>
                <a:lnTo>
                  <a:pt x="30" y="289"/>
                </a:lnTo>
                <a:lnTo>
                  <a:pt x="25" y="322"/>
                </a:lnTo>
                <a:lnTo>
                  <a:pt x="29" y="323"/>
                </a:lnTo>
                <a:lnTo>
                  <a:pt x="35" y="340"/>
                </a:lnTo>
                <a:lnTo>
                  <a:pt x="42" y="351"/>
                </a:lnTo>
                <a:lnTo>
                  <a:pt x="46" y="351"/>
                </a:lnTo>
                <a:lnTo>
                  <a:pt x="48" y="341"/>
                </a:lnTo>
                <a:lnTo>
                  <a:pt x="91" y="339"/>
                </a:lnTo>
                <a:lnTo>
                  <a:pt x="93" y="336"/>
                </a:lnTo>
                <a:lnTo>
                  <a:pt x="121" y="335"/>
                </a:lnTo>
                <a:lnTo>
                  <a:pt x="132" y="324"/>
                </a:lnTo>
                <a:lnTo>
                  <a:pt x="158" y="281"/>
                </a:lnTo>
                <a:lnTo>
                  <a:pt x="163" y="264"/>
                </a:lnTo>
                <a:lnTo>
                  <a:pt x="202" y="223"/>
                </a:lnTo>
                <a:lnTo>
                  <a:pt x="216" y="240"/>
                </a:lnTo>
                <a:lnTo>
                  <a:pt x="217" y="251"/>
                </a:lnTo>
                <a:lnTo>
                  <a:pt x="234" y="252"/>
                </a:lnTo>
                <a:lnTo>
                  <a:pt x="253" y="283"/>
                </a:lnTo>
                <a:lnTo>
                  <a:pt x="261" y="286"/>
                </a:lnTo>
                <a:lnTo>
                  <a:pt x="258" y="296"/>
                </a:lnTo>
                <a:lnTo>
                  <a:pt x="264" y="323"/>
                </a:lnTo>
                <a:lnTo>
                  <a:pt x="270" y="334"/>
                </a:lnTo>
                <a:lnTo>
                  <a:pt x="280" y="342"/>
                </a:lnTo>
                <a:lnTo>
                  <a:pt x="285" y="329"/>
                </a:lnTo>
                <a:lnTo>
                  <a:pt x="294" y="313"/>
                </a:lnTo>
                <a:lnTo>
                  <a:pt x="296" y="299"/>
                </a:lnTo>
                <a:lnTo>
                  <a:pt x="315" y="254"/>
                </a:lnTo>
                <a:lnTo>
                  <a:pt x="315" y="245"/>
                </a:lnTo>
                <a:lnTo>
                  <a:pt x="336" y="249"/>
                </a:lnTo>
                <a:lnTo>
                  <a:pt x="393" y="214"/>
                </a:lnTo>
                <a:lnTo>
                  <a:pt x="397" y="216"/>
                </a:lnTo>
                <a:lnTo>
                  <a:pt x="396" y="207"/>
                </a:lnTo>
                <a:lnTo>
                  <a:pt x="392" y="199"/>
                </a:lnTo>
                <a:lnTo>
                  <a:pt x="374" y="181"/>
                </a:lnTo>
                <a:lnTo>
                  <a:pt x="373" y="167"/>
                </a:lnTo>
                <a:lnTo>
                  <a:pt x="384" y="157"/>
                </a:lnTo>
                <a:lnTo>
                  <a:pt x="383" y="150"/>
                </a:lnTo>
                <a:lnTo>
                  <a:pt x="371" y="147"/>
                </a:lnTo>
                <a:lnTo>
                  <a:pt x="367" y="141"/>
                </a:lnTo>
                <a:lnTo>
                  <a:pt x="354" y="101"/>
                </a:lnTo>
                <a:lnTo>
                  <a:pt x="351" y="87"/>
                </a:lnTo>
                <a:lnTo>
                  <a:pt x="333" y="78"/>
                </a:lnTo>
                <a:lnTo>
                  <a:pt x="318" y="79"/>
                </a:lnTo>
                <a:lnTo>
                  <a:pt x="317" y="58"/>
                </a:lnTo>
                <a:lnTo>
                  <a:pt x="314" y="52"/>
                </a:lnTo>
                <a:lnTo>
                  <a:pt x="294" y="73"/>
                </a:lnTo>
                <a:close/>
              </a:path>
            </a:pathLst>
          </a:custGeom>
          <a:solidFill>
            <a:srgbClr val="A3D9F9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7" name="16">
            <a:extLst>
              <a:ext uri="{FF2B5EF4-FFF2-40B4-BE49-F238E27FC236}">
                <a16:creationId xmlns:a16="http://schemas.microsoft.com/office/drawing/2014/main" id="{4DD979AD-D10E-4C91-B75C-99A413E77949}"/>
              </a:ext>
            </a:extLst>
          </p:cNvPr>
          <p:cNvSpPr>
            <a:spLocks/>
          </p:cNvSpPr>
          <p:nvPr/>
        </p:nvSpPr>
        <p:spPr bwMode="auto">
          <a:xfrm>
            <a:off x="4622432" y="3525517"/>
            <a:ext cx="420866" cy="452417"/>
          </a:xfrm>
          <a:custGeom>
            <a:avLst/>
            <a:gdLst>
              <a:gd name="T0" fmla="*/ 333 w 416"/>
              <a:gd name="T1" fmla="*/ 20 h 390"/>
              <a:gd name="T2" fmla="*/ 304 w 416"/>
              <a:gd name="T3" fmla="*/ 20 h 390"/>
              <a:gd name="T4" fmla="*/ 275 w 416"/>
              <a:gd name="T5" fmla="*/ 10 h 390"/>
              <a:gd name="T6" fmla="*/ 279 w 416"/>
              <a:gd name="T7" fmla="*/ 24 h 390"/>
              <a:gd name="T8" fmla="*/ 260 w 416"/>
              <a:gd name="T9" fmla="*/ 32 h 390"/>
              <a:gd name="T10" fmla="*/ 205 w 416"/>
              <a:gd name="T11" fmla="*/ 20 h 390"/>
              <a:gd name="T12" fmla="*/ 192 w 416"/>
              <a:gd name="T13" fmla="*/ 22 h 390"/>
              <a:gd name="T14" fmla="*/ 165 w 416"/>
              <a:gd name="T15" fmla="*/ 17 h 390"/>
              <a:gd name="T16" fmla="*/ 134 w 416"/>
              <a:gd name="T17" fmla="*/ 36 h 390"/>
              <a:gd name="T18" fmla="*/ 107 w 416"/>
              <a:gd name="T19" fmla="*/ 70 h 390"/>
              <a:gd name="T20" fmla="*/ 108 w 416"/>
              <a:gd name="T21" fmla="*/ 84 h 390"/>
              <a:gd name="T22" fmla="*/ 100 w 416"/>
              <a:gd name="T23" fmla="*/ 115 h 390"/>
              <a:gd name="T24" fmla="*/ 76 w 416"/>
              <a:gd name="T25" fmla="*/ 150 h 390"/>
              <a:gd name="T26" fmla="*/ 56 w 416"/>
              <a:gd name="T27" fmla="*/ 138 h 390"/>
              <a:gd name="T28" fmla="*/ 0 w 416"/>
              <a:gd name="T29" fmla="*/ 164 h 390"/>
              <a:gd name="T30" fmla="*/ 14 w 416"/>
              <a:gd name="T31" fmla="*/ 195 h 390"/>
              <a:gd name="T32" fmla="*/ 22 w 416"/>
              <a:gd name="T33" fmla="*/ 216 h 390"/>
              <a:gd name="T34" fmla="*/ 41 w 416"/>
              <a:gd name="T35" fmla="*/ 249 h 390"/>
              <a:gd name="T36" fmla="*/ 58 w 416"/>
              <a:gd name="T37" fmla="*/ 275 h 390"/>
              <a:gd name="T38" fmla="*/ 45 w 416"/>
              <a:gd name="T39" fmla="*/ 314 h 390"/>
              <a:gd name="T40" fmla="*/ 52 w 416"/>
              <a:gd name="T41" fmla="*/ 338 h 390"/>
              <a:gd name="T42" fmla="*/ 73 w 416"/>
              <a:gd name="T43" fmla="*/ 339 h 390"/>
              <a:gd name="T44" fmla="*/ 106 w 416"/>
              <a:gd name="T45" fmla="*/ 350 h 390"/>
              <a:gd name="T46" fmla="*/ 128 w 416"/>
              <a:gd name="T47" fmla="*/ 369 h 390"/>
              <a:gd name="T48" fmla="*/ 138 w 416"/>
              <a:gd name="T49" fmla="*/ 390 h 390"/>
              <a:gd name="T50" fmla="*/ 181 w 416"/>
              <a:gd name="T51" fmla="*/ 379 h 390"/>
              <a:gd name="T52" fmla="*/ 214 w 416"/>
              <a:gd name="T53" fmla="*/ 348 h 390"/>
              <a:gd name="T54" fmla="*/ 219 w 416"/>
              <a:gd name="T55" fmla="*/ 303 h 390"/>
              <a:gd name="T56" fmla="*/ 255 w 416"/>
              <a:gd name="T57" fmla="*/ 272 h 390"/>
              <a:gd name="T58" fmla="*/ 272 w 416"/>
              <a:gd name="T59" fmla="*/ 263 h 390"/>
              <a:gd name="T60" fmla="*/ 292 w 416"/>
              <a:gd name="T61" fmla="*/ 213 h 390"/>
              <a:gd name="T62" fmla="*/ 320 w 416"/>
              <a:gd name="T63" fmla="*/ 186 h 390"/>
              <a:gd name="T64" fmla="*/ 337 w 416"/>
              <a:gd name="T65" fmla="*/ 160 h 390"/>
              <a:gd name="T66" fmla="*/ 355 w 416"/>
              <a:gd name="T67" fmla="*/ 139 h 390"/>
              <a:gd name="T68" fmla="*/ 378 w 416"/>
              <a:gd name="T69" fmla="*/ 129 h 390"/>
              <a:gd name="T70" fmla="*/ 387 w 416"/>
              <a:gd name="T71" fmla="*/ 87 h 390"/>
              <a:gd name="T72" fmla="*/ 416 w 416"/>
              <a:gd name="T73" fmla="*/ 71 h 390"/>
              <a:gd name="T74" fmla="*/ 398 w 416"/>
              <a:gd name="T75" fmla="*/ 51 h 390"/>
              <a:gd name="T76" fmla="*/ 378 w 416"/>
              <a:gd name="T77" fmla="*/ 3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16" h="390">
                <a:moveTo>
                  <a:pt x="354" y="0"/>
                </a:moveTo>
                <a:lnTo>
                  <a:pt x="333" y="20"/>
                </a:lnTo>
                <a:lnTo>
                  <a:pt x="319" y="23"/>
                </a:lnTo>
                <a:lnTo>
                  <a:pt x="304" y="20"/>
                </a:lnTo>
                <a:lnTo>
                  <a:pt x="289" y="3"/>
                </a:lnTo>
                <a:lnTo>
                  <a:pt x="275" y="10"/>
                </a:lnTo>
                <a:lnTo>
                  <a:pt x="272" y="17"/>
                </a:lnTo>
                <a:lnTo>
                  <a:pt x="279" y="24"/>
                </a:lnTo>
                <a:lnTo>
                  <a:pt x="272" y="35"/>
                </a:lnTo>
                <a:lnTo>
                  <a:pt x="260" y="32"/>
                </a:lnTo>
                <a:lnTo>
                  <a:pt x="225" y="32"/>
                </a:lnTo>
                <a:lnTo>
                  <a:pt x="205" y="20"/>
                </a:lnTo>
                <a:lnTo>
                  <a:pt x="197" y="18"/>
                </a:lnTo>
                <a:lnTo>
                  <a:pt x="192" y="22"/>
                </a:lnTo>
                <a:lnTo>
                  <a:pt x="179" y="15"/>
                </a:lnTo>
                <a:lnTo>
                  <a:pt x="165" y="17"/>
                </a:lnTo>
                <a:lnTo>
                  <a:pt x="149" y="24"/>
                </a:lnTo>
                <a:lnTo>
                  <a:pt x="134" y="36"/>
                </a:lnTo>
                <a:lnTo>
                  <a:pt x="114" y="68"/>
                </a:lnTo>
                <a:lnTo>
                  <a:pt x="107" y="70"/>
                </a:lnTo>
                <a:lnTo>
                  <a:pt x="112" y="79"/>
                </a:lnTo>
                <a:lnTo>
                  <a:pt x="108" y="84"/>
                </a:lnTo>
                <a:lnTo>
                  <a:pt x="93" y="90"/>
                </a:lnTo>
                <a:lnTo>
                  <a:pt x="100" y="115"/>
                </a:lnTo>
                <a:lnTo>
                  <a:pt x="95" y="134"/>
                </a:lnTo>
                <a:lnTo>
                  <a:pt x="76" y="150"/>
                </a:lnTo>
                <a:lnTo>
                  <a:pt x="64" y="140"/>
                </a:lnTo>
                <a:lnTo>
                  <a:pt x="56" y="138"/>
                </a:lnTo>
                <a:lnTo>
                  <a:pt x="2" y="155"/>
                </a:lnTo>
                <a:lnTo>
                  <a:pt x="0" y="164"/>
                </a:lnTo>
                <a:lnTo>
                  <a:pt x="13" y="164"/>
                </a:lnTo>
                <a:lnTo>
                  <a:pt x="14" y="195"/>
                </a:lnTo>
                <a:lnTo>
                  <a:pt x="12" y="214"/>
                </a:lnTo>
                <a:lnTo>
                  <a:pt x="22" y="216"/>
                </a:lnTo>
                <a:lnTo>
                  <a:pt x="49" y="237"/>
                </a:lnTo>
                <a:lnTo>
                  <a:pt x="41" y="249"/>
                </a:lnTo>
                <a:lnTo>
                  <a:pt x="64" y="262"/>
                </a:lnTo>
                <a:lnTo>
                  <a:pt x="58" y="275"/>
                </a:lnTo>
                <a:lnTo>
                  <a:pt x="63" y="290"/>
                </a:lnTo>
                <a:lnTo>
                  <a:pt x="45" y="314"/>
                </a:lnTo>
                <a:lnTo>
                  <a:pt x="51" y="321"/>
                </a:lnTo>
                <a:lnTo>
                  <a:pt x="52" y="338"/>
                </a:lnTo>
                <a:lnTo>
                  <a:pt x="62" y="340"/>
                </a:lnTo>
                <a:lnTo>
                  <a:pt x="73" y="339"/>
                </a:lnTo>
                <a:lnTo>
                  <a:pt x="95" y="350"/>
                </a:lnTo>
                <a:lnTo>
                  <a:pt x="106" y="350"/>
                </a:lnTo>
                <a:lnTo>
                  <a:pt x="104" y="367"/>
                </a:lnTo>
                <a:lnTo>
                  <a:pt x="128" y="369"/>
                </a:lnTo>
                <a:lnTo>
                  <a:pt x="136" y="375"/>
                </a:lnTo>
                <a:lnTo>
                  <a:pt x="138" y="390"/>
                </a:lnTo>
                <a:lnTo>
                  <a:pt x="160" y="378"/>
                </a:lnTo>
                <a:lnTo>
                  <a:pt x="181" y="379"/>
                </a:lnTo>
                <a:lnTo>
                  <a:pt x="201" y="360"/>
                </a:lnTo>
                <a:lnTo>
                  <a:pt x="214" y="348"/>
                </a:lnTo>
                <a:lnTo>
                  <a:pt x="215" y="319"/>
                </a:lnTo>
                <a:lnTo>
                  <a:pt x="219" y="303"/>
                </a:lnTo>
                <a:lnTo>
                  <a:pt x="226" y="292"/>
                </a:lnTo>
                <a:lnTo>
                  <a:pt x="255" y="272"/>
                </a:lnTo>
                <a:lnTo>
                  <a:pt x="270" y="268"/>
                </a:lnTo>
                <a:lnTo>
                  <a:pt x="272" y="263"/>
                </a:lnTo>
                <a:lnTo>
                  <a:pt x="294" y="222"/>
                </a:lnTo>
                <a:lnTo>
                  <a:pt x="292" y="213"/>
                </a:lnTo>
                <a:lnTo>
                  <a:pt x="309" y="203"/>
                </a:lnTo>
                <a:lnTo>
                  <a:pt x="320" y="186"/>
                </a:lnTo>
                <a:lnTo>
                  <a:pt x="330" y="176"/>
                </a:lnTo>
                <a:lnTo>
                  <a:pt x="337" y="160"/>
                </a:lnTo>
                <a:lnTo>
                  <a:pt x="348" y="150"/>
                </a:lnTo>
                <a:lnTo>
                  <a:pt x="355" y="139"/>
                </a:lnTo>
                <a:lnTo>
                  <a:pt x="371" y="143"/>
                </a:lnTo>
                <a:lnTo>
                  <a:pt x="378" y="129"/>
                </a:lnTo>
                <a:lnTo>
                  <a:pt x="381" y="94"/>
                </a:lnTo>
                <a:lnTo>
                  <a:pt x="387" y="87"/>
                </a:lnTo>
                <a:lnTo>
                  <a:pt x="406" y="82"/>
                </a:lnTo>
                <a:lnTo>
                  <a:pt x="416" y="71"/>
                </a:lnTo>
                <a:lnTo>
                  <a:pt x="408" y="53"/>
                </a:lnTo>
                <a:lnTo>
                  <a:pt x="398" y="51"/>
                </a:lnTo>
                <a:lnTo>
                  <a:pt x="381" y="14"/>
                </a:lnTo>
                <a:lnTo>
                  <a:pt x="378" y="3"/>
                </a:lnTo>
                <a:lnTo>
                  <a:pt x="354" y="0"/>
                </a:lnTo>
                <a:close/>
              </a:path>
            </a:pathLst>
          </a:custGeom>
          <a:solidFill>
            <a:srgbClr val="A3D9F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17">
            <a:extLst>
              <a:ext uri="{FF2B5EF4-FFF2-40B4-BE49-F238E27FC236}">
                <a16:creationId xmlns:a16="http://schemas.microsoft.com/office/drawing/2014/main" id="{FA52A96E-5D26-4CA4-B493-5CCC619C0A35}"/>
              </a:ext>
            </a:extLst>
          </p:cNvPr>
          <p:cNvSpPr>
            <a:spLocks noEditPoints="1"/>
          </p:cNvSpPr>
          <p:nvPr/>
        </p:nvSpPr>
        <p:spPr bwMode="auto">
          <a:xfrm>
            <a:off x="4288573" y="3417633"/>
            <a:ext cx="473471" cy="603224"/>
          </a:xfrm>
          <a:custGeom>
            <a:avLst/>
            <a:gdLst>
              <a:gd name="T0" fmla="*/ 45 w 468"/>
              <a:gd name="T1" fmla="*/ 128 h 520"/>
              <a:gd name="T2" fmla="*/ 58 w 468"/>
              <a:gd name="T3" fmla="*/ 168 h 520"/>
              <a:gd name="T4" fmla="*/ 104 w 468"/>
              <a:gd name="T5" fmla="*/ 227 h 520"/>
              <a:gd name="T6" fmla="*/ 103 w 468"/>
              <a:gd name="T7" fmla="*/ 180 h 520"/>
              <a:gd name="T8" fmla="*/ 93 w 468"/>
              <a:gd name="T9" fmla="*/ 150 h 520"/>
              <a:gd name="T10" fmla="*/ 18 w 468"/>
              <a:gd name="T11" fmla="*/ 43 h 520"/>
              <a:gd name="T12" fmla="*/ 21 w 468"/>
              <a:gd name="T13" fmla="*/ 67 h 520"/>
              <a:gd name="T14" fmla="*/ 83 w 468"/>
              <a:gd name="T15" fmla="*/ 86 h 520"/>
              <a:gd name="T16" fmla="*/ 45 w 468"/>
              <a:gd name="T17" fmla="*/ 61 h 520"/>
              <a:gd name="T18" fmla="*/ 27 w 468"/>
              <a:gd name="T19" fmla="*/ 47 h 520"/>
              <a:gd name="T20" fmla="*/ 134 w 468"/>
              <a:gd name="T21" fmla="*/ 44 h 520"/>
              <a:gd name="T22" fmla="*/ 104 w 468"/>
              <a:gd name="T23" fmla="*/ 81 h 520"/>
              <a:gd name="T24" fmla="*/ 137 w 468"/>
              <a:gd name="T25" fmla="*/ 108 h 520"/>
              <a:gd name="T26" fmla="*/ 140 w 468"/>
              <a:gd name="T27" fmla="*/ 146 h 520"/>
              <a:gd name="T28" fmla="*/ 146 w 468"/>
              <a:gd name="T29" fmla="*/ 166 h 520"/>
              <a:gd name="T30" fmla="*/ 123 w 468"/>
              <a:gd name="T31" fmla="*/ 209 h 520"/>
              <a:gd name="T32" fmla="*/ 170 w 468"/>
              <a:gd name="T33" fmla="*/ 267 h 520"/>
              <a:gd name="T34" fmla="*/ 97 w 468"/>
              <a:gd name="T35" fmla="*/ 236 h 520"/>
              <a:gd name="T36" fmla="*/ 127 w 468"/>
              <a:gd name="T37" fmla="*/ 286 h 520"/>
              <a:gd name="T38" fmla="*/ 167 w 468"/>
              <a:gd name="T39" fmla="*/ 309 h 520"/>
              <a:gd name="T40" fmla="*/ 240 w 468"/>
              <a:gd name="T41" fmla="*/ 388 h 520"/>
              <a:gd name="T42" fmla="*/ 255 w 468"/>
              <a:gd name="T43" fmla="*/ 429 h 520"/>
              <a:gd name="T44" fmla="*/ 294 w 468"/>
              <a:gd name="T45" fmla="*/ 423 h 520"/>
              <a:gd name="T46" fmla="*/ 321 w 468"/>
              <a:gd name="T47" fmla="*/ 443 h 520"/>
              <a:gd name="T48" fmla="*/ 340 w 468"/>
              <a:gd name="T49" fmla="*/ 471 h 520"/>
              <a:gd name="T50" fmla="*/ 387 w 468"/>
              <a:gd name="T51" fmla="*/ 506 h 520"/>
              <a:gd name="T52" fmla="*/ 450 w 468"/>
              <a:gd name="T53" fmla="*/ 515 h 520"/>
              <a:gd name="T54" fmla="*/ 464 w 468"/>
              <a:gd name="T55" fmla="*/ 489 h 520"/>
              <a:gd name="T56" fmla="*/ 466 w 468"/>
              <a:gd name="T57" fmla="*/ 468 h 520"/>
              <a:gd name="T58" fmla="*/ 436 w 468"/>
              <a:gd name="T59" fmla="*/ 443 h 520"/>
              <a:gd name="T60" fmla="*/ 392 w 468"/>
              <a:gd name="T61" fmla="*/ 433 h 520"/>
              <a:gd name="T62" fmla="*/ 375 w 468"/>
              <a:gd name="T63" fmla="*/ 407 h 520"/>
              <a:gd name="T64" fmla="*/ 394 w 468"/>
              <a:gd name="T65" fmla="*/ 355 h 520"/>
              <a:gd name="T66" fmla="*/ 352 w 468"/>
              <a:gd name="T67" fmla="*/ 309 h 520"/>
              <a:gd name="T68" fmla="*/ 343 w 468"/>
              <a:gd name="T69" fmla="*/ 257 h 520"/>
              <a:gd name="T70" fmla="*/ 386 w 468"/>
              <a:gd name="T71" fmla="*/ 231 h 520"/>
              <a:gd name="T72" fmla="*/ 425 w 468"/>
              <a:gd name="T73" fmla="*/ 227 h 520"/>
              <a:gd name="T74" fmla="*/ 438 w 468"/>
              <a:gd name="T75" fmla="*/ 177 h 520"/>
              <a:gd name="T76" fmla="*/ 430 w 468"/>
              <a:gd name="T77" fmla="*/ 161 h 520"/>
              <a:gd name="T78" fmla="*/ 377 w 468"/>
              <a:gd name="T79" fmla="*/ 119 h 520"/>
              <a:gd name="T80" fmla="*/ 321 w 468"/>
              <a:gd name="T81" fmla="*/ 108 h 520"/>
              <a:gd name="T82" fmla="*/ 250 w 468"/>
              <a:gd name="T83" fmla="*/ 55 h 520"/>
              <a:gd name="T84" fmla="*/ 241 w 468"/>
              <a:gd name="T85" fmla="*/ 26 h 520"/>
              <a:gd name="T86" fmla="*/ 180 w 468"/>
              <a:gd name="T87" fmla="*/ 19 h 520"/>
              <a:gd name="T88" fmla="*/ 143 w 468"/>
              <a:gd name="T89" fmla="*/ 9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68" h="520">
                <a:moveTo>
                  <a:pt x="81" y="150"/>
                </a:moveTo>
                <a:lnTo>
                  <a:pt x="55" y="129"/>
                </a:lnTo>
                <a:lnTo>
                  <a:pt x="45" y="128"/>
                </a:lnTo>
                <a:lnTo>
                  <a:pt x="51" y="143"/>
                </a:lnTo>
                <a:lnTo>
                  <a:pt x="54" y="161"/>
                </a:lnTo>
                <a:lnTo>
                  <a:pt x="58" y="168"/>
                </a:lnTo>
                <a:lnTo>
                  <a:pt x="89" y="199"/>
                </a:lnTo>
                <a:lnTo>
                  <a:pt x="98" y="225"/>
                </a:lnTo>
                <a:lnTo>
                  <a:pt x="104" y="227"/>
                </a:lnTo>
                <a:lnTo>
                  <a:pt x="111" y="209"/>
                </a:lnTo>
                <a:lnTo>
                  <a:pt x="111" y="185"/>
                </a:lnTo>
                <a:lnTo>
                  <a:pt x="103" y="180"/>
                </a:lnTo>
                <a:lnTo>
                  <a:pt x="97" y="168"/>
                </a:lnTo>
                <a:lnTo>
                  <a:pt x="97" y="154"/>
                </a:lnTo>
                <a:lnTo>
                  <a:pt x="93" y="150"/>
                </a:lnTo>
                <a:lnTo>
                  <a:pt x="81" y="150"/>
                </a:lnTo>
                <a:close/>
                <a:moveTo>
                  <a:pt x="27" y="47"/>
                </a:moveTo>
                <a:lnTo>
                  <a:pt x="18" y="43"/>
                </a:lnTo>
                <a:lnTo>
                  <a:pt x="0" y="46"/>
                </a:lnTo>
                <a:lnTo>
                  <a:pt x="17" y="64"/>
                </a:lnTo>
                <a:lnTo>
                  <a:pt x="21" y="67"/>
                </a:lnTo>
                <a:lnTo>
                  <a:pt x="37" y="63"/>
                </a:lnTo>
                <a:lnTo>
                  <a:pt x="67" y="81"/>
                </a:lnTo>
                <a:lnTo>
                  <a:pt x="83" y="86"/>
                </a:lnTo>
                <a:lnTo>
                  <a:pt x="87" y="75"/>
                </a:lnTo>
                <a:lnTo>
                  <a:pt x="75" y="64"/>
                </a:lnTo>
                <a:lnTo>
                  <a:pt x="45" y="61"/>
                </a:lnTo>
                <a:lnTo>
                  <a:pt x="44" y="52"/>
                </a:lnTo>
                <a:lnTo>
                  <a:pt x="20" y="57"/>
                </a:lnTo>
                <a:lnTo>
                  <a:pt x="27" y="47"/>
                </a:lnTo>
                <a:close/>
                <a:moveTo>
                  <a:pt x="134" y="26"/>
                </a:moveTo>
                <a:lnTo>
                  <a:pt x="137" y="38"/>
                </a:lnTo>
                <a:lnTo>
                  <a:pt x="134" y="44"/>
                </a:lnTo>
                <a:lnTo>
                  <a:pt x="114" y="56"/>
                </a:lnTo>
                <a:lnTo>
                  <a:pt x="111" y="69"/>
                </a:lnTo>
                <a:lnTo>
                  <a:pt x="104" y="81"/>
                </a:lnTo>
                <a:lnTo>
                  <a:pt x="121" y="86"/>
                </a:lnTo>
                <a:lnTo>
                  <a:pt x="121" y="91"/>
                </a:lnTo>
                <a:lnTo>
                  <a:pt x="137" y="108"/>
                </a:lnTo>
                <a:lnTo>
                  <a:pt x="142" y="127"/>
                </a:lnTo>
                <a:lnTo>
                  <a:pt x="148" y="129"/>
                </a:lnTo>
                <a:lnTo>
                  <a:pt x="140" y="146"/>
                </a:lnTo>
                <a:lnTo>
                  <a:pt x="134" y="143"/>
                </a:lnTo>
                <a:lnTo>
                  <a:pt x="141" y="162"/>
                </a:lnTo>
                <a:lnTo>
                  <a:pt x="146" y="166"/>
                </a:lnTo>
                <a:lnTo>
                  <a:pt x="145" y="190"/>
                </a:lnTo>
                <a:lnTo>
                  <a:pt x="138" y="191"/>
                </a:lnTo>
                <a:lnTo>
                  <a:pt x="123" y="209"/>
                </a:lnTo>
                <a:lnTo>
                  <a:pt x="137" y="238"/>
                </a:lnTo>
                <a:lnTo>
                  <a:pt x="164" y="260"/>
                </a:lnTo>
                <a:lnTo>
                  <a:pt x="170" y="267"/>
                </a:lnTo>
                <a:lnTo>
                  <a:pt x="150" y="257"/>
                </a:lnTo>
                <a:lnTo>
                  <a:pt x="123" y="231"/>
                </a:lnTo>
                <a:lnTo>
                  <a:pt x="97" y="236"/>
                </a:lnTo>
                <a:lnTo>
                  <a:pt x="92" y="269"/>
                </a:lnTo>
                <a:lnTo>
                  <a:pt x="108" y="269"/>
                </a:lnTo>
                <a:lnTo>
                  <a:pt x="127" y="286"/>
                </a:lnTo>
                <a:lnTo>
                  <a:pt x="141" y="290"/>
                </a:lnTo>
                <a:lnTo>
                  <a:pt x="157" y="306"/>
                </a:lnTo>
                <a:lnTo>
                  <a:pt x="167" y="309"/>
                </a:lnTo>
                <a:lnTo>
                  <a:pt x="172" y="320"/>
                </a:lnTo>
                <a:lnTo>
                  <a:pt x="214" y="350"/>
                </a:lnTo>
                <a:lnTo>
                  <a:pt x="240" y="388"/>
                </a:lnTo>
                <a:lnTo>
                  <a:pt x="250" y="413"/>
                </a:lnTo>
                <a:lnTo>
                  <a:pt x="255" y="429"/>
                </a:lnTo>
                <a:lnTo>
                  <a:pt x="255" y="429"/>
                </a:lnTo>
                <a:lnTo>
                  <a:pt x="283" y="427"/>
                </a:lnTo>
                <a:lnTo>
                  <a:pt x="287" y="420"/>
                </a:lnTo>
                <a:lnTo>
                  <a:pt x="294" y="423"/>
                </a:lnTo>
                <a:lnTo>
                  <a:pt x="298" y="436"/>
                </a:lnTo>
                <a:lnTo>
                  <a:pt x="309" y="442"/>
                </a:lnTo>
                <a:lnTo>
                  <a:pt x="321" y="443"/>
                </a:lnTo>
                <a:lnTo>
                  <a:pt x="335" y="452"/>
                </a:lnTo>
                <a:lnTo>
                  <a:pt x="341" y="462"/>
                </a:lnTo>
                <a:lnTo>
                  <a:pt x="340" y="471"/>
                </a:lnTo>
                <a:lnTo>
                  <a:pt x="348" y="494"/>
                </a:lnTo>
                <a:lnTo>
                  <a:pt x="375" y="500"/>
                </a:lnTo>
                <a:lnTo>
                  <a:pt x="387" y="506"/>
                </a:lnTo>
                <a:lnTo>
                  <a:pt x="400" y="515"/>
                </a:lnTo>
                <a:lnTo>
                  <a:pt x="416" y="520"/>
                </a:lnTo>
                <a:lnTo>
                  <a:pt x="450" y="515"/>
                </a:lnTo>
                <a:lnTo>
                  <a:pt x="458" y="512"/>
                </a:lnTo>
                <a:lnTo>
                  <a:pt x="464" y="503"/>
                </a:lnTo>
                <a:lnTo>
                  <a:pt x="464" y="489"/>
                </a:lnTo>
                <a:lnTo>
                  <a:pt x="468" y="483"/>
                </a:lnTo>
                <a:lnTo>
                  <a:pt x="468" y="483"/>
                </a:lnTo>
                <a:lnTo>
                  <a:pt x="466" y="468"/>
                </a:lnTo>
                <a:lnTo>
                  <a:pt x="458" y="462"/>
                </a:lnTo>
                <a:lnTo>
                  <a:pt x="434" y="460"/>
                </a:lnTo>
                <a:lnTo>
                  <a:pt x="436" y="443"/>
                </a:lnTo>
                <a:lnTo>
                  <a:pt x="425" y="443"/>
                </a:lnTo>
                <a:lnTo>
                  <a:pt x="403" y="432"/>
                </a:lnTo>
                <a:lnTo>
                  <a:pt x="392" y="433"/>
                </a:lnTo>
                <a:lnTo>
                  <a:pt x="382" y="431"/>
                </a:lnTo>
                <a:lnTo>
                  <a:pt x="381" y="414"/>
                </a:lnTo>
                <a:lnTo>
                  <a:pt x="375" y="407"/>
                </a:lnTo>
                <a:lnTo>
                  <a:pt x="393" y="383"/>
                </a:lnTo>
                <a:lnTo>
                  <a:pt x="388" y="368"/>
                </a:lnTo>
                <a:lnTo>
                  <a:pt x="394" y="355"/>
                </a:lnTo>
                <a:lnTo>
                  <a:pt x="371" y="342"/>
                </a:lnTo>
                <a:lnTo>
                  <a:pt x="379" y="330"/>
                </a:lnTo>
                <a:lnTo>
                  <a:pt x="352" y="309"/>
                </a:lnTo>
                <a:lnTo>
                  <a:pt x="342" y="307"/>
                </a:lnTo>
                <a:lnTo>
                  <a:pt x="344" y="288"/>
                </a:lnTo>
                <a:lnTo>
                  <a:pt x="343" y="257"/>
                </a:lnTo>
                <a:lnTo>
                  <a:pt x="330" y="257"/>
                </a:lnTo>
                <a:lnTo>
                  <a:pt x="332" y="248"/>
                </a:lnTo>
                <a:lnTo>
                  <a:pt x="386" y="231"/>
                </a:lnTo>
                <a:lnTo>
                  <a:pt x="394" y="233"/>
                </a:lnTo>
                <a:lnTo>
                  <a:pt x="406" y="243"/>
                </a:lnTo>
                <a:lnTo>
                  <a:pt x="425" y="227"/>
                </a:lnTo>
                <a:lnTo>
                  <a:pt x="430" y="208"/>
                </a:lnTo>
                <a:lnTo>
                  <a:pt x="423" y="183"/>
                </a:lnTo>
                <a:lnTo>
                  <a:pt x="438" y="177"/>
                </a:lnTo>
                <a:lnTo>
                  <a:pt x="442" y="172"/>
                </a:lnTo>
                <a:lnTo>
                  <a:pt x="437" y="163"/>
                </a:lnTo>
                <a:lnTo>
                  <a:pt x="430" y="161"/>
                </a:lnTo>
                <a:lnTo>
                  <a:pt x="415" y="140"/>
                </a:lnTo>
                <a:lnTo>
                  <a:pt x="390" y="123"/>
                </a:lnTo>
                <a:lnTo>
                  <a:pt x="377" y="119"/>
                </a:lnTo>
                <a:lnTo>
                  <a:pt x="356" y="119"/>
                </a:lnTo>
                <a:lnTo>
                  <a:pt x="341" y="108"/>
                </a:lnTo>
                <a:lnTo>
                  <a:pt x="321" y="108"/>
                </a:lnTo>
                <a:lnTo>
                  <a:pt x="309" y="96"/>
                </a:lnTo>
                <a:lnTo>
                  <a:pt x="276" y="86"/>
                </a:lnTo>
                <a:lnTo>
                  <a:pt x="250" y="55"/>
                </a:lnTo>
                <a:lnTo>
                  <a:pt x="242" y="50"/>
                </a:lnTo>
                <a:lnTo>
                  <a:pt x="244" y="32"/>
                </a:lnTo>
                <a:lnTo>
                  <a:pt x="241" y="26"/>
                </a:lnTo>
                <a:lnTo>
                  <a:pt x="220" y="14"/>
                </a:lnTo>
                <a:lnTo>
                  <a:pt x="213" y="12"/>
                </a:lnTo>
                <a:lnTo>
                  <a:pt x="180" y="19"/>
                </a:lnTo>
                <a:lnTo>
                  <a:pt x="180" y="8"/>
                </a:lnTo>
                <a:lnTo>
                  <a:pt x="177" y="0"/>
                </a:lnTo>
                <a:lnTo>
                  <a:pt x="143" y="9"/>
                </a:lnTo>
                <a:lnTo>
                  <a:pt x="132" y="22"/>
                </a:lnTo>
                <a:lnTo>
                  <a:pt x="134" y="26"/>
                </a:lnTo>
                <a:close/>
              </a:path>
            </a:pathLst>
          </a:custGeom>
          <a:solidFill>
            <a:srgbClr val="25A1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" name="18">
            <a:extLst>
              <a:ext uri="{FF2B5EF4-FFF2-40B4-BE49-F238E27FC236}">
                <a16:creationId xmlns:a16="http://schemas.microsoft.com/office/drawing/2014/main" id="{0158DFAB-1FF0-4D03-9F8E-1948610C7616}"/>
              </a:ext>
            </a:extLst>
          </p:cNvPr>
          <p:cNvSpPr>
            <a:spLocks/>
          </p:cNvSpPr>
          <p:nvPr/>
        </p:nvSpPr>
        <p:spPr bwMode="auto">
          <a:xfrm>
            <a:off x="5299254" y="2813251"/>
            <a:ext cx="393548" cy="578863"/>
          </a:xfrm>
          <a:custGeom>
            <a:avLst/>
            <a:gdLst>
              <a:gd name="T0" fmla="*/ 310 w 389"/>
              <a:gd name="T1" fmla="*/ 52 h 499"/>
              <a:gd name="T2" fmla="*/ 284 w 389"/>
              <a:gd name="T3" fmla="*/ 41 h 499"/>
              <a:gd name="T4" fmla="*/ 269 w 389"/>
              <a:gd name="T5" fmla="*/ 58 h 499"/>
              <a:gd name="T6" fmla="*/ 239 w 389"/>
              <a:gd name="T7" fmla="*/ 26 h 499"/>
              <a:gd name="T8" fmla="*/ 211 w 389"/>
              <a:gd name="T9" fmla="*/ 20 h 499"/>
              <a:gd name="T10" fmla="*/ 176 w 389"/>
              <a:gd name="T11" fmla="*/ 12 h 499"/>
              <a:gd name="T12" fmla="*/ 153 w 389"/>
              <a:gd name="T13" fmla="*/ 2 h 499"/>
              <a:gd name="T14" fmla="*/ 137 w 389"/>
              <a:gd name="T15" fmla="*/ 2 h 499"/>
              <a:gd name="T16" fmla="*/ 105 w 389"/>
              <a:gd name="T17" fmla="*/ 16 h 499"/>
              <a:gd name="T18" fmla="*/ 107 w 389"/>
              <a:gd name="T19" fmla="*/ 32 h 499"/>
              <a:gd name="T20" fmla="*/ 125 w 389"/>
              <a:gd name="T21" fmla="*/ 34 h 499"/>
              <a:gd name="T22" fmla="*/ 139 w 389"/>
              <a:gd name="T23" fmla="*/ 59 h 499"/>
              <a:gd name="T24" fmla="*/ 139 w 389"/>
              <a:gd name="T25" fmla="*/ 88 h 499"/>
              <a:gd name="T26" fmla="*/ 111 w 389"/>
              <a:gd name="T27" fmla="*/ 81 h 499"/>
              <a:gd name="T28" fmla="*/ 102 w 389"/>
              <a:gd name="T29" fmla="*/ 110 h 499"/>
              <a:gd name="T30" fmla="*/ 96 w 389"/>
              <a:gd name="T31" fmla="*/ 146 h 499"/>
              <a:gd name="T32" fmla="*/ 67 w 389"/>
              <a:gd name="T33" fmla="*/ 146 h 499"/>
              <a:gd name="T34" fmla="*/ 38 w 389"/>
              <a:gd name="T35" fmla="*/ 167 h 499"/>
              <a:gd name="T36" fmla="*/ 19 w 389"/>
              <a:gd name="T37" fmla="*/ 168 h 499"/>
              <a:gd name="T38" fmla="*/ 14 w 389"/>
              <a:gd name="T39" fmla="*/ 190 h 499"/>
              <a:gd name="T40" fmla="*/ 6 w 389"/>
              <a:gd name="T41" fmla="*/ 208 h 499"/>
              <a:gd name="T42" fmla="*/ 57 w 389"/>
              <a:gd name="T43" fmla="*/ 207 h 499"/>
              <a:gd name="T44" fmla="*/ 82 w 389"/>
              <a:gd name="T45" fmla="*/ 227 h 499"/>
              <a:gd name="T46" fmla="*/ 90 w 389"/>
              <a:gd name="T47" fmla="*/ 249 h 499"/>
              <a:gd name="T48" fmla="*/ 92 w 389"/>
              <a:gd name="T49" fmla="*/ 277 h 499"/>
              <a:gd name="T50" fmla="*/ 105 w 389"/>
              <a:gd name="T51" fmla="*/ 295 h 499"/>
              <a:gd name="T52" fmla="*/ 97 w 389"/>
              <a:gd name="T53" fmla="*/ 313 h 499"/>
              <a:gd name="T54" fmla="*/ 92 w 389"/>
              <a:gd name="T55" fmla="*/ 338 h 499"/>
              <a:gd name="T56" fmla="*/ 89 w 389"/>
              <a:gd name="T57" fmla="*/ 367 h 499"/>
              <a:gd name="T58" fmla="*/ 113 w 389"/>
              <a:gd name="T59" fmla="*/ 385 h 499"/>
              <a:gd name="T60" fmla="*/ 123 w 389"/>
              <a:gd name="T61" fmla="*/ 408 h 499"/>
              <a:gd name="T62" fmla="*/ 116 w 389"/>
              <a:gd name="T63" fmla="*/ 441 h 499"/>
              <a:gd name="T64" fmla="*/ 125 w 389"/>
              <a:gd name="T65" fmla="*/ 478 h 499"/>
              <a:gd name="T66" fmla="*/ 111 w 389"/>
              <a:gd name="T67" fmla="*/ 497 h 499"/>
              <a:gd name="T68" fmla="*/ 146 w 389"/>
              <a:gd name="T69" fmla="*/ 499 h 499"/>
              <a:gd name="T70" fmla="*/ 172 w 389"/>
              <a:gd name="T71" fmla="*/ 465 h 499"/>
              <a:gd name="T72" fmla="*/ 228 w 389"/>
              <a:gd name="T73" fmla="*/ 451 h 499"/>
              <a:gd name="T74" fmla="*/ 252 w 389"/>
              <a:gd name="T75" fmla="*/ 433 h 499"/>
              <a:gd name="T76" fmla="*/ 245 w 389"/>
              <a:gd name="T77" fmla="*/ 398 h 499"/>
              <a:gd name="T78" fmla="*/ 257 w 389"/>
              <a:gd name="T79" fmla="*/ 386 h 499"/>
              <a:gd name="T80" fmla="*/ 291 w 389"/>
              <a:gd name="T81" fmla="*/ 373 h 499"/>
              <a:gd name="T82" fmla="*/ 310 w 389"/>
              <a:gd name="T83" fmla="*/ 369 h 499"/>
              <a:gd name="T84" fmla="*/ 329 w 389"/>
              <a:gd name="T85" fmla="*/ 360 h 499"/>
              <a:gd name="T86" fmla="*/ 360 w 389"/>
              <a:gd name="T87" fmla="*/ 344 h 499"/>
              <a:gd name="T88" fmla="*/ 377 w 389"/>
              <a:gd name="T89" fmla="*/ 344 h 499"/>
              <a:gd name="T90" fmla="*/ 389 w 389"/>
              <a:gd name="T91" fmla="*/ 312 h 499"/>
              <a:gd name="T92" fmla="*/ 389 w 389"/>
              <a:gd name="T93" fmla="*/ 269 h 499"/>
              <a:gd name="T94" fmla="*/ 376 w 389"/>
              <a:gd name="T95" fmla="*/ 221 h 499"/>
              <a:gd name="T96" fmla="*/ 369 w 389"/>
              <a:gd name="T97" fmla="*/ 186 h 499"/>
              <a:gd name="T98" fmla="*/ 328 w 389"/>
              <a:gd name="T99" fmla="*/ 121 h 499"/>
              <a:gd name="T100" fmla="*/ 344 w 389"/>
              <a:gd name="T101" fmla="*/ 76 h 499"/>
              <a:gd name="T102" fmla="*/ 329 w 389"/>
              <a:gd name="T103" fmla="*/ 45 h 499"/>
              <a:gd name="T104" fmla="*/ 320 w 389"/>
              <a:gd name="T105" fmla="*/ 45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9" h="499">
                <a:moveTo>
                  <a:pt x="320" y="45"/>
                </a:moveTo>
                <a:lnTo>
                  <a:pt x="310" y="52"/>
                </a:lnTo>
                <a:lnTo>
                  <a:pt x="291" y="43"/>
                </a:lnTo>
                <a:lnTo>
                  <a:pt x="284" y="41"/>
                </a:lnTo>
                <a:lnTo>
                  <a:pt x="275" y="57"/>
                </a:lnTo>
                <a:lnTo>
                  <a:pt x="269" y="58"/>
                </a:lnTo>
                <a:lnTo>
                  <a:pt x="252" y="44"/>
                </a:lnTo>
                <a:lnTo>
                  <a:pt x="239" y="26"/>
                </a:lnTo>
                <a:lnTo>
                  <a:pt x="234" y="21"/>
                </a:lnTo>
                <a:lnTo>
                  <a:pt x="211" y="20"/>
                </a:lnTo>
                <a:lnTo>
                  <a:pt x="197" y="8"/>
                </a:lnTo>
                <a:lnTo>
                  <a:pt x="176" y="12"/>
                </a:lnTo>
                <a:lnTo>
                  <a:pt x="168" y="11"/>
                </a:lnTo>
                <a:lnTo>
                  <a:pt x="153" y="2"/>
                </a:lnTo>
                <a:lnTo>
                  <a:pt x="146" y="0"/>
                </a:lnTo>
                <a:lnTo>
                  <a:pt x="137" y="2"/>
                </a:lnTo>
                <a:lnTo>
                  <a:pt x="114" y="9"/>
                </a:lnTo>
                <a:lnTo>
                  <a:pt x="105" y="16"/>
                </a:lnTo>
                <a:lnTo>
                  <a:pt x="104" y="27"/>
                </a:lnTo>
                <a:lnTo>
                  <a:pt x="107" y="32"/>
                </a:lnTo>
                <a:lnTo>
                  <a:pt x="120" y="31"/>
                </a:lnTo>
                <a:lnTo>
                  <a:pt x="125" y="34"/>
                </a:lnTo>
                <a:lnTo>
                  <a:pt x="132" y="51"/>
                </a:lnTo>
                <a:lnTo>
                  <a:pt x="139" y="59"/>
                </a:lnTo>
                <a:lnTo>
                  <a:pt x="143" y="76"/>
                </a:lnTo>
                <a:lnTo>
                  <a:pt x="139" y="88"/>
                </a:lnTo>
                <a:lnTo>
                  <a:pt x="130" y="88"/>
                </a:lnTo>
                <a:lnTo>
                  <a:pt x="111" y="81"/>
                </a:lnTo>
                <a:lnTo>
                  <a:pt x="102" y="91"/>
                </a:lnTo>
                <a:lnTo>
                  <a:pt x="102" y="110"/>
                </a:lnTo>
                <a:lnTo>
                  <a:pt x="110" y="131"/>
                </a:lnTo>
                <a:lnTo>
                  <a:pt x="96" y="146"/>
                </a:lnTo>
                <a:lnTo>
                  <a:pt x="82" y="149"/>
                </a:lnTo>
                <a:lnTo>
                  <a:pt x="67" y="146"/>
                </a:lnTo>
                <a:lnTo>
                  <a:pt x="51" y="141"/>
                </a:lnTo>
                <a:lnTo>
                  <a:pt x="38" y="167"/>
                </a:lnTo>
                <a:lnTo>
                  <a:pt x="23" y="170"/>
                </a:lnTo>
                <a:lnTo>
                  <a:pt x="19" y="168"/>
                </a:lnTo>
                <a:lnTo>
                  <a:pt x="19" y="180"/>
                </a:lnTo>
                <a:lnTo>
                  <a:pt x="14" y="190"/>
                </a:lnTo>
                <a:lnTo>
                  <a:pt x="0" y="204"/>
                </a:lnTo>
                <a:lnTo>
                  <a:pt x="6" y="208"/>
                </a:lnTo>
                <a:lnTo>
                  <a:pt x="33" y="216"/>
                </a:lnTo>
                <a:lnTo>
                  <a:pt x="57" y="207"/>
                </a:lnTo>
                <a:lnTo>
                  <a:pt x="72" y="209"/>
                </a:lnTo>
                <a:lnTo>
                  <a:pt x="82" y="227"/>
                </a:lnTo>
                <a:lnTo>
                  <a:pt x="80" y="236"/>
                </a:lnTo>
                <a:lnTo>
                  <a:pt x="90" y="249"/>
                </a:lnTo>
                <a:lnTo>
                  <a:pt x="95" y="265"/>
                </a:lnTo>
                <a:lnTo>
                  <a:pt x="92" y="277"/>
                </a:lnTo>
                <a:lnTo>
                  <a:pt x="94" y="289"/>
                </a:lnTo>
                <a:lnTo>
                  <a:pt x="105" y="295"/>
                </a:lnTo>
                <a:lnTo>
                  <a:pt x="107" y="303"/>
                </a:lnTo>
                <a:lnTo>
                  <a:pt x="97" y="313"/>
                </a:lnTo>
                <a:lnTo>
                  <a:pt x="90" y="332"/>
                </a:lnTo>
                <a:lnTo>
                  <a:pt x="92" y="338"/>
                </a:lnTo>
                <a:lnTo>
                  <a:pt x="103" y="351"/>
                </a:lnTo>
                <a:lnTo>
                  <a:pt x="89" y="367"/>
                </a:lnTo>
                <a:lnTo>
                  <a:pt x="94" y="378"/>
                </a:lnTo>
                <a:lnTo>
                  <a:pt x="113" y="385"/>
                </a:lnTo>
                <a:lnTo>
                  <a:pt x="113" y="398"/>
                </a:lnTo>
                <a:lnTo>
                  <a:pt x="123" y="408"/>
                </a:lnTo>
                <a:lnTo>
                  <a:pt x="123" y="427"/>
                </a:lnTo>
                <a:lnTo>
                  <a:pt x="116" y="441"/>
                </a:lnTo>
                <a:lnTo>
                  <a:pt x="128" y="464"/>
                </a:lnTo>
                <a:lnTo>
                  <a:pt x="125" y="478"/>
                </a:lnTo>
                <a:lnTo>
                  <a:pt x="114" y="491"/>
                </a:lnTo>
                <a:lnTo>
                  <a:pt x="111" y="497"/>
                </a:lnTo>
                <a:lnTo>
                  <a:pt x="116" y="496"/>
                </a:lnTo>
                <a:lnTo>
                  <a:pt x="146" y="499"/>
                </a:lnTo>
                <a:lnTo>
                  <a:pt x="153" y="485"/>
                </a:lnTo>
                <a:lnTo>
                  <a:pt x="172" y="465"/>
                </a:lnTo>
                <a:lnTo>
                  <a:pt x="189" y="456"/>
                </a:lnTo>
                <a:lnTo>
                  <a:pt x="228" y="451"/>
                </a:lnTo>
                <a:lnTo>
                  <a:pt x="254" y="443"/>
                </a:lnTo>
                <a:lnTo>
                  <a:pt x="252" y="433"/>
                </a:lnTo>
                <a:lnTo>
                  <a:pt x="245" y="424"/>
                </a:lnTo>
                <a:lnTo>
                  <a:pt x="245" y="398"/>
                </a:lnTo>
                <a:lnTo>
                  <a:pt x="256" y="396"/>
                </a:lnTo>
                <a:lnTo>
                  <a:pt x="257" y="386"/>
                </a:lnTo>
                <a:lnTo>
                  <a:pt x="264" y="386"/>
                </a:lnTo>
                <a:lnTo>
                  <a:pt x="291" y="373"/>
                </a:lnTo>
                <a:lnTo>
                  <a:pt x="300" y="377"/>
                </a:lnTo>
                <a:lnTo>
                  <a:pt x="310" y="369"/>
                </a:lnTo>
                <a:lnTo>
                  <a:pt x="320" y="372"/>
                </a:lnTo>
                <a:lnTo>
                  <a:pt x="329" y="360"/>
                </a:lnTo>
                <a:lnTo>
                  <a:pt x="347" y="348"/>
                </a:lnTo>
                <a:lnTo>
                  <a:pt x="360" y="344"/>
                </a:lnTo>
                <a:lnTo>
                  <a:pt x="368" y="345"/>
                </a:lnTo>
                <a:lnTo>
                  <a:pt x="377" y="344"/>
                </a:lnTo>
                <a:lnTo>
                  <a:pt x="378" y="336"/>
                </a:lnTo>
                <a:lnTo>
                  <a:pt x="389" y="312"/>
                </a:lnTo>
                <a:lnTo>
                  <a:pt x="383" y="295"/>
                </a:lnTo>
                <a:lnTo>
                  <a:pt x="389" y="269"/>
                </a:lnTo>
                <a:lnTo>
                  <a:pt x="388" y="257"/>
                </a:lnTo>
                <a:lnTo>
                  <a:pt x="376" y="221"/>
                </a:lnTo>
                <a:lnTo>
                  <a:pt x="376" y="214"/>
                </a:lnTo>
                <a:lnTo>
                  <a:pt x="369" y="186"/>
                </a:lnTo>
                <a:lnTo>
                  <a:pt x="358" y="151"/>
                </a:lnTo>
                <a:lnTo>
                  <a:pt x="328" y="121"/>
                </a:lnTo>
                <a:lnTo>
                  <a:pt x="328" y="116"/>
                </a:lnTo>
                <a:lnTo>
                  <a:pt x="344" y="76"/>
                </a:lnTo>
                <a:lnTo>
                  <a:pt x="342" y="69"/>
                </a:lnTo>
                <a:lnTo>
                  <a:pt x="329" y="45"/>
                </a:lnTo>
                <a:lnTo>
                  <a:pt x="327" y="43"/>
                </a:lnTo>
                <a:lnTo>
                  <a:pt x="320" y="45"/>
                </a:lnTo>
                <a:close/>
              </a:path>
            </a:pathLst>
          </a:custGeom>
          <a:solidFill>
            <a:srgbClr val="25A1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0" name="19">
            <a:extLst>
              <a:ext uri="{FF2B5EF4-FFF2-40B4-BE49-F238E27FC236}">
                <a16:creationId xmlns:a16="http://schemas.microsoft.com/office/drawing/2014/main" id="{66124156-5383-49E1-9877-B5166332B21E}"/>
              </a:ext>
            </a:extLst>
          </p:cNvPr>
          <p:cNvSpPr>
            <a:spLocks/>
          </p:cNvSpPr>
          <p:nvPr/>
        </p:nvSpPr>
        <p:spPr bwMode="auto">
          <a:xfrm>
            <a:off x="5142443" y="3708804"/>
            <a:ext cx="389503" cy="390936"/>
          </a:xfrm>
          <a:custGeom>
            <a:avLst/>
            <a:gdLst>
              <a:gd name="T0" fmla="*/ 315 w 385"/>
              <a:gd name="T1" fmla="*/ 33 h 337"/>
              <a:gd name="T2" fmla="*/ 256 w 385"/>
              <a:gd name="T3" fmla="*/ 6 h 337"/>
              <a:gd name="T4" fmla="*/ 234 w 385"/>
              <a:gd name="T5" fmla="*/ 2 h 337"/>
              <a:gd name="T6" fmla="*/ 203 w 385"/>
              <a:gd name="T7" fmla="*/ 24 h 337"/>
              <a:gd name="T8" fmla="*/ 200 w 385"/>
              <a:gd name="T9" fmla="*/ 30 h 337"/>
              <a:gd name="T10" fmla="*/ 175 w 385"/>
              <a:gd name="T11" fmla="*/ 37 h 337"/>
              <a:gd name="T12" fmla="*/ 152 w 385"/>
              <a:gd name="T13" fmla="*/ 45 h 337"/>
              <a:gd name="T14" fmla="*/ 97 w 385"/>
              <a:gd name="T15" fmla="*/ 81 h 337"/>
              <a:gd name="T16" fmla="*/ 60 w 385"/>
              <a:gd name="T17" fmla="*/ 70 h 337"/>
              <a:gd name="T18" fmla="*/ 38 w 385"/>
              <a:gd name="T19" fmla="*/ 103 h 337"/>
              <a:gd name="T20" fmla="*/ 4 w 385"/>
              <a:gd name="T21" fmla="*/ 123 h 337"/>
              <a:gd name="T22" fmla="*/ 4 w 385"/>
              <a:gd name="T23" fmla="*/ 128 h 337"/>
              <a:gd name="T24" fmla="*/ 22 w 385"/>
              <a:gd name="T25" fmla="*/ 163 h 337"/>
              <a:gd name="T26" fmla="*/ 0 w 385"/>
              <a:gd name="T27" fmla="*/ 195 h 337"/>
              <a:gd name="T28" fmla="*/ 1 w 385"/>
              <a:gd name="T29" fmla="*/ 219 h 337"/>
              <a:gd name="T30" fmla="*/ 13 w 385"/>
              <a:gd name="T31" fmla="*/ 231 h 337"/>
              <a:gd name="T32" fmla="*/ 27 w 385"/>
              <a:gd name="T33" fmla="*/ 256 h 337"/>
              <a:gd name="T34" fmla="*/ 48 w 385"/>
              <a:gd name="T35" fmla="*/ 262 h 337"/>
              <a:gd name="T36" fmla="*/ 57 w 385"/>
              <a:gd name="T37" fmla="*/ 293 h 337"/>
              <a:gd name="T38" fmla="*/ 66 w 385"/>
              <a:gd name="T39" fmla="*/ 304 h 337"/>
              <a:gd name="T40" fmla="*/ 85 w 385"/>
              <a:gd name="T41" fmla="*/ 292 h 337"/>
              <a:gd name="T42" fmla="*/ 103 w 385"/>
              <a:gd name="T43" fmla="*/ 296 h 337"/>
              <a:gd name="T44" fmla="*/ 138 w 385"/>
              <a:gd name="T45" fmla="*/ 318 h 337"/>
              <a:gd name="T46" fmla="*/ 159 w 385"/>
              <a:gd name="T47" fmla="*/ 337 h 337"/>
              <a:gd name="T48" fmla="*/ 208 w 385"/>
              <a:gd name="T49" fmla="*/ 322 h 337"/>
              <a:gd name="T50" fmla="*/ 248 w 385"/>
              <a:gd name="T51" fmla="*/ 321 h 337"/>
              <a:gd name="T52" fmla="*/ 263 w 385"/>
              <a:gd name="T53" fmla="*/ 296 h 337"/>
              <a:gd name="T54" fmla="*/ 281 w 385"/>
              <a:gd name="T55" fmla="*/ 272 h 337"/>
              <a:gd name="T56" fmla="*/ 287 w 385"/>
              <a:gd name="T57" fmla="*/ 228 h 337"/>
              <a:gd name="T58" fmla="*/ 305 w 385"/>
              <a:gd name="T59" fmla="*/ 197 h 337"/>
              <a:gd name="T60" fmla="*/ 336 w 385"/>
              <a:gd name="T61" fmla="*/ 166 h 337"/>
              <a:gd name="T62" fmla="*/ 351 w 385"/>
              <a:gd name="T63" fmla="*/ 143 h 337"/>
              <a:gd name="T64" fmla="*/ 376 w 385"/>
              <a:gd name="T65" fmla="*/ 147 h 337"/>
              <a:gd name="T66" fmla="*/ 384 w 385"/>
              <a:gd name="T67" fmla="*/ 114 h 337"/>
              <a:gd name="T68" fmla="*/ 376 w 385"/>
              <a:gd name="T69" fmla="*/ 82 h 337"/>
              <a:gd name="T70" fmla="*/ 371 w 385"/>
              <a:gd name="T71" fmla="*/ 57 h 337"/>
              <a:gd name="T72" fmla="*/ 385 w 385"/>
              <a:gd name="T73" fmla="*/ 23 h 337"/>
              <a:gd name="T74" fmla="*/ 375 w 385"/>
              <a:gd name="T75" fmla="*/ 9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85" h="337">
                <a:moveTo>
                  <a:pt x="365" y="16"/>
                </a:moveTo>
                <a:lnTo>
                  <a:pt x="315" y="33"/>
                </a:lnTo>
                <a:lnTo>
                  <a:pt x="280" y="12"/>
                </a:lnTo>
                <a:lnTo>
                  <a:pt x="256" y="6"/>
                </a:lnTo>
                <a:lnTo>
                  <a:pt x="249" y="0"/>
                </a:lnTo>
                <a:lnTo>
                  <a:pt x="234" y="2"/>
                </a:lnTo>
                <a:lnTo>
                  <a:pt x="222" y="21"/>
                </a:lnTo>
                <a:lnTo>
                  <a:pt x="203" y="24"/>
                </a:lnTo>
                <a:lnTo>
                  <a:pt x="195" y="24"/>
                </a:lnTo>
                <a:lnTo>
                  <a:pt x="200" y="30"/>
                </a:lnTo>
                <a:lnTo>
                  <a:pt x="189" y="35"/>
                </a:lnTo>
                <a:lnTo>
                  <a:pt x="175" y="37"/>
                </a:lnTo>
                <a:lnTo>
                  <a:pt x="164" y="32"/>
                </a:lnTo>
                <a:lnTo>
                  <a:pt x="152" y="45"/>
                </a:lnTo>
                <a:lnTo>
                  <a:pt x="137" y="51"/>
                </a:lnTo>
                <a:lnTo>
                  <a:pt x="97" y="81"/>
                </a:lnTo>
                <a:lnTo>
                  <a:pt x="79" y="82"/>
                </a:lnTo>
                <a:lnTo>
                  <a:pt x="60" y="70"/>
                </a:lnTo>
                <a:lnTo>
                  <a:pt x="49" y="93"/>
                </a:lnTo>
                <a:lnTo>
                  <a:pt x="38" y="103"/>
                </a:lnTo>
                <a:lnTo>
                  <a:pt x="19" y="108"/>
                </a:lnTo>
                <a:lnTo>
                  <a:pt x="4" y="123"/>
                </a:lnTo>
                <a:lnTo>
                  <a:pt x="3" y="127"/>
                </a:lnTo>
                <a:lnTo>
                  <a:pt x="4" y="128"/>
                </a:lnTo>
                <a:lnTo>
                  <a:pt x="13" y="129"/>
                </a:lnTo>
                <a:lnTo>
                  <a:pt x="22" y="163"/>
                </a:lnTo>
                <a:lnTo>
                  <a:pt x="2" y="181"/>
                </a:lnTo>
                <a:lnTo>
                  <a:pt x="0" y="195"/>
                </a:lnTo>
                <a:lnTo>
                  <a:pt x="9" y="211"/>
                </a:lnTo>
                <a:lnTo>
                  <a:pt x="1" y="219"/>
                </a:lnTo>
                <a:lnTo>
                  <a:pt x="3" y="228"/>
                </a:lnTo>
                <a:lnTo>
                  <a:pt x="13" y="231"/>
                </a:lnTo>
                <a:lnTo>
                  <a:pt x="11" y="245"/>
                </a:lnTo>
                <a:lnTo>
                  <a:pt x="27" y="256"/>
                </a:lnTo>
                <a:lnTo>
                  <a:pt x="45" y="256"/>
                </a:lnTo>
                <a:lnTo>
                  <a:pt x="48" y="262"/>
                </a:lnTo>
                <a:lnTo>
                  <a:pt x="46" y="272"/>
                </a:lnTo>
                <a:lnTo>
                  <a:pt x="57" y="293"/>
                </a:lnTo>
                <a:lnTo>
                  <a:pt x="62" y="298"/>
                </a:lnTo>
                <a:lnTo>
                  <a:pt x="66" y="304"/>
                </a:lnTo>
                <a:lnTo>
                  <a:pt x="70" y="303"/>
                </a:lnTo>
                <a:lnTo>
                  <a:pt x="85" y="292"/>
                </a:lnTo>
                <a:lnTo>
                  <a:pt x="92" y="299"/>
                </a:lnTo>
                <a:lnTo>
                  <a:pt x="103" y="296"/>
                </a:lnTo>
                <a:lnTo>
                  <a:pt x="127" y="308"/>
                </a:lnTo>
                <a:lnTo>
                  <a:pt x="138" y="318"/>
                </a:lnTo>
                <a:lnTo>
                  <a:pt x="141" y="325"/>
                </a:lnTo>
                <a:lnTo>
                  <a:pt x="159" y="337"/>
                </a:lnTo>
                <a:lnTo>
                  <a:pt x="186" y="333"/>
                </a:lnTo>
                <a:lnTo>
                  <a:pt x="208" y="322"/>
                </a:lnTo>
                <a:lnTo>
                  <a:pt x="232" y="321"/>
                </a:lnTo>
                <a:lnTo>
                  <a:pt x="248" y="321"/>
                </a:lnTo>
                <a:lnTo>
                  <a:pt x="254" y="318"/>
                </a:lnTo>
                <a:lnTo>
                  <a:pt x="263" y="296"/>
                </a:lnTo>
                <a:lnTo>
                  <a:pt x="264" y="286"/>
                </a:lnTo>
                <a:lnTo>
                  <a:pt x="281" y="272"/>
                </a:lnTo>
                <a:lnTo>
                  <a:pt x="292" y="245"/>
                </a:lnTo>
                <a:lnTo>
                  <a:pt x="287" y="228"/>
                </a:lnTo>
                <a:lnTo>
                  <a:pt x="288" y="219"/>
                </a:lnTo>
                <a:lnTo>
                  <a:pt x="305" y="197"/>
                </a:lnTo>
                <a:lnTo>
                  <a:pt x="319" y="190"/>
                </a:lnTo>
                <a:lnTo>
                  <a:pt x="336" y="166"/>
                </a:lnTo>
                <a:lnTo>
                  <a:pt x="336" y="143"/>
                </a:lnTo>
                <a:lnTo>
                  <a:pt x="351" y="143"/>
                </a:lnTo>
                <a:lnTo>
                  <a:pt x="355" y="146"/>
                </a:lnTo>
                <a:lnTo>
                  <a:pt x="376" y="147"/>
                </a:lnTo>
                <a:lnTo>
                  <a:pt x="379" y="139"/>
                </a:lnTo>
                <a:lnTo>
                  <a:pt x="384" y="114"/>
                </a:lnTo>
                <a:lnTo>
                  <a:pt x="380" y="110"/>
                </a:lnTo>
                <a:lnTo>
                  <a:pt x="376" y="82"/>
                </a:lnTo>
                <a:lnTo>
                  <a:pt x="368" y="70"/>
                </a:lnTo>
                <a:lnTo>
                  <a:pt x="371" y="57"/>
                </a:lnTo>
                <a:lnTo>
                  <a:pt x="384" y="44"/>
                </a:lnTo>
                <a:lnTo>
                  <a:pt x="385" y="23"/>
                </a:lnTo>
                <a:lnTo>
                  <a:pt x="382" y="17"/>
                </a:lnTo>
                <a:lnTo>
                  <a:pt x="375" y="9"/>
                </a:lnTo>
                <a:lnTo>
                  <a:pt x="365" y="16"/>
                </a:lnTo>
                <a:close/>
              </a:path>
            </a:pathLst>
          </a:custGeom>
          <a:solidFill>
            <a:srgbClr val="25A1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1" name="21">
            <a:extLst>
              <a:ext uri="{FF2B5EF4-FFF2-40B4-BE49-F238E27FC236}">
                <a16:creationId xmlns:a16="http://schemas.microsoft.com/office/drawing/2014/main" id="{54E136F6-172A-466E-9030-C30A58C222A0}"/>
              </a:ext>
            </a:extLst>
          </p:cNvPr>
          <p:cNvSpPr>
            <a:spLocks/>
          </p:cNvSpPr>
          <p:nvPr/>
        </p:nvSpPr>
        <p:spPr bwMode="auto">
          <a:xfrm>
            <a:off x="5991250" y="2621843"/>
            <a:ext cx="439076" cy="537100"/>
          </a:xfrm>
          <a:custGeom>
            <a:avLst/>
            <a:gdLst>
              <a:gd name="T0" fmla="*/ 355 w 434"/>
              <a:gd name="T1" fmla="*/ 175 h 463"/>
              <a:gd name="T2" fmla="*/ 333 w 434"/>
              <a:gd name="T3" fmla="*/ 153 h 463"/>
              <a:gd name="T4" fmla="*/ 313 w 434"/>
              <a:gd name="T5" fmla="*/ 156 h 463"/>
              <a:gd name="T6" fmla="*/ 285 w 434"/>
              <a:gd name="T7" fmla="*/ 133 h 463"/>
              <a:gd name="T8" fmla="*/ 263 w 434"/>
              <a:gd name="T9" fmla="*/ 128 h 463"/>
              <a:gd name="T10" fmla="*/ 254 w 434"/>
              <a:gd name="T11" fmla="*/ 100 h 463"/>
              <a:gd name="T12" fmla="*/ 264 w 434"/>
              <a:gd name="T13" fmla="*/ 75 h 463"/>
              <a:gd name="T14" fmla="*/ 228 w 434"/>
              <a:gd name="T15" fmla="*/ 51 h 463"/>
              <a:gd name="T16" fmla="*/ 211 w 434"/>
              <a:gd name="T17" fmla="*/ 21 h 463"/>
              <a:gd name="T18" fmla="*/ 192 w 434"/>
              <a:gd name="T19" fmla="*/ 7 h 463"/>
              <a:gd name="T20" fmla="*/ 173 w 434"/>
              <a:gd name="T21" fmla="*/ 5 h 463"/>
              <a:gd name="T22" fmla="*/ 141 w 434"/>
              <a:gd name="T23" fmla="*/ 11 h 463"/>
              <a:gd name="T24" fmla="*/ 72 w 434"/>
              <a:gd name="T25" fmla="*/ 33 h 463"/>
              <a:gd name="T26" fmla="*/ 55 w 434"/>
              <a:gd name="T27" fmla="*/ 57 h 463"/>
              <a:gd name="T28" fmla="*/ 68 w 434"/>
              <a:gd name="T29" fmla="*/ 75 h 463"/>
              <a:gd name="T30" fmla="*/ 74 w 434"/>
              <a:gd name="T31" fmla="*/ 109 h 463"/>
              <a:gd name="T32" fmla="*/ 53 w 434"/>
              <a:gd name="T33" fmla="*/ 139 h 463"/>
              <a:gd name="T34" fmla="*/ 20 w 434"/>
              <a:gd name="T35" fmla="*/ 206 h 463"/>
              <a:gd name="T36" fmla="*/ 13 w 434"/>
              <a:gd name="T37" fmla="*/ 235 h 463"/>
              <a:gd name="T38" fmla="*/ 3 w 434"/>
              <a:gd name="T39" fmla="*/ 267 h 463"/>
              <a:gd name="T40" fmla="*/ 10 w 434"/>
              <a:gd name="T41" fmla="*/ 284 h 463"/>
              <a:gd name="T42" fmla="*/ 17 w 434"/>
              <a:gd name="T43" fmla="*/ 320 h 463"/>
              <a:gd name="T44" fmla="*/ 48 w 434"/>
              <a:gd name="T45" fmla="*/ 340 h 463"/>
              <a:gd name="T46" fmla="*/ 43 w 434"/>
              <a:gd name="T47" fmla="*/ 360 h 463"/>
              <a:gd name="T48" fmla="*/ 61 w 434"/>
              <a:gd name="T49" fmla="*/ 374 h 463"/>
              <a:gd name="T50" fmla="*/ 87 w 434"/>
              <a:gd name="T51" fmla="*/ 396 h 463"/>
              <a:gd name="T52" fmla="*/ 113 w 434"/>
              <a:gd name="T53" fmla="*/ 409 h 463"/>
              <a:gd name="T54" fmla="*/ 147 w 434"/>
              <a:gd name="T55" fmla="*/ 417 h 463"/>
              <a:gd name="T56" fmla="*/ 161 w 434"/>
              <a:gd name="T57" fmla="*/ 443 h 463"/>
              <a:gd name="T58" fmla="*/ 183 w 434"/>
              <a:gd name="T59" fmla="*/ 461 h 463"/>
              <a:gd name="T60" fmla="*/ 203 w 434"/>
              <a:gd name="T61" fmla="*/ 455 h 463"/>
              <a:gd name="T62" fmla="*/ 253 w 434"/>
              <a:gd name="T63" fmla="*/ 439 h 463"/>
              <a:gd name="T64" fmla="*/ 292 w 434"/>
              <a:gd name="T65" fmla="*/ 432 h 463"/>
              <a:gd name="T66" fmla="*/ 350 w 434"/>
              <a:gd name="T67" fmla="*/ 430 h 463"/>
              <a:gd name="T68" fmla="*/ 361 w 434"/>
              <a:gd name="T69" fmla="*/ 427 h 463"/>
              <a:gd name="T70" fmla="*/ 371 w 434"/>
              <a:gd name="T71" fmla="*/ 403 h 463"/>
              <a:gd name="T72" fmla="*/ 401 w 434"/>
              <a:gd name="T73" fmla="*/ 382 h 463"/>
              <a:gd name="T74" fmla="*/ 434 w 434"/>
              <a:gd name="T75" fmla="*/ 304 h 463"/>
              <a:gd name="T76" fmla="*/ 426 w 434"/>
              <a:gd name="T77" fmla="*/ 276 h 463"/>
              <a:gd name="T78" fmla="*/ 408 w 434"/>
              <a:gd name="T79" fmla="*/ 239 h 463"/>
              <a:gd name="T80" fmla="*/ 402 w 434"/>
              <a:gd name="T81" fmla="*/ 220 h 463"/>
              <a:gd name="T82" fmla="*/ 423 w 434"/>
              <a:gd name="T83" fmla="*/ 204 h 463"/>
              <a:gd name="T84" fmla="*/ 410 w 434"/>
              <a:gd name="T85" fmla="*/ 168 h 463"/>
              <a:gd name="T86" fmla="*/ 387 w 434"/>
              <a:gd name="T87" fmla="*/ 171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34" h="463">
                <a:moveTo>
                  <a:pt x="386" y="175"/>
                </a:moveTo>
                <a:lnTo>
                  <a:pt x="355" y="175"/>
                </a:lnTo>
                <a:lnTo>
                  <a:pt x="354" y="169"/>
                </a:lnTo>
                <a:lnTo>
                  <a:pt x="333" y="153"/>
                </a:lnTo>
                <a:lnTo>
                  <a:pt x="330" y="145"/>
                </a:lnTo>
                <a:lnTo>
                  <a:pt x="313" y="156"/>
                </a:lnTo>
                <a:lnTo>
                  <a:pt x="299" y="151"/>
                </a:lnTo>
                <a:lnTo>
                  <a:pt x="285" y="133"/>
                </a:lnTo>
                <a:lnTo>
                  <a:pt x="269" y="139"/>
                </a:lnTo>
                <a:lnTo>
                  <a:pt x="263" y="128"/>
                </a:lnTo>
                <a:lnTo>
                  <a:pt x="260" y="116"/>
                </a:lnTo>
                <a:lnTo>
                  <a:pt x="254" y="100"/>
                </a:lnTo>
                <a:lnTo>
                  <a:pt x="269" y="87"/>
                </a:lnTo>
                <a:lnTo>
                  <a:pt x="264" y="75"/>
                </a:lnTo>
                <a:lnTo>
                  <a:pt x="241" y="47"/>
                </a:lnTo>
                <a:lnTo>
                  <a:pt x="228" y="51"/>
                </a:lnTo>
                <a:lnTo>
                  <a:pt x="229" y="31"/>
                </a:lnTo>
                <a:lnTo>
                  <a:pt x="211" y="21"/>
                </a:lnTo>
                <a:lnTo>
                  <a:pt x="215" y="16"/>
                </a:lnTo>
                <a:lnTo>
                  <a:pt x="192" y="7"/>
                </a:lnTo>
                <a:lnTo>
                  <a:pt x="182" y="0"/>
                </a:lnTo>
                <a:lnTo>
                  <a:pt x="173" y="5"/>
                </a:lnTo>
                <a:lnTo>
                  <a:pt x="148" y="5"/>
                </a:lnTo>
                <a:lnTo>
                  <a:pt x="141" y="11"/>
                </a:lnTo>
                <a:lnTo>
                  <a:pt x="135" y="24"/>
                </a:lnTo>
                <a:lnTo>
                  <a:pt x="72" y="33"/>
                </a:lnTo>
                <a:lnTo>
                  <a:pt x="61" y="41"/>
                </a:lnTo>
                <a:lnTo>
                  <a:pt x="55" y="57"/>
                </a:lnTo>
                <a:lnTo>
                  <a:pt x="54" y="75"/>
                </a:lnTo>
                <a:lnTo>
                  <a:pt x="68" y="75"/>
                </a:lnTo>
                <a:lnTo>
                  <a:pt x="76" y="97"/>
                </a:lnTo>
                <a:lnTo>
                  <a:pt x="74" y="109"/>
                </a:lnTo>
                <a:lnTo>
                  <a:pt x="53" y="120"/>
                </a:lnTo>
                <a:lnTo>
                  <a:pt x="53" y="139"/>
                </a:lnTo>
                <a:lnTo>
                  <a:pt x="38" y="175"/>
                </a:lnTo>
                <a:lnTo>
                  <a:pt x="20" y="206"/>
                </a:lnTo>
                <a:lnTo>
                  <a:pt x="13" y="215"/>
                </a:lnTo>
                <a:lnTo>
                  <a:pt x="13" y="235"/>
                </a:lnTo>
                <a:lnTo>
                  <a:pt x="0" y="249"/>
                </a:lnTo>
                <a:lnTo>
                  <a:pt x="3" y="267"/>
                </a:lnTo>
                <a:lnTo>
                  <a:pt x="9" y="271"/>
                </a:lnTo>
                <a:lnTo>
                  <a:pt x="10" y="284"/>
                </a:lnTo>
                <a:lnTo>
                  <a:pt x="16" y="290"/>
                </a:lnTo>
                <a:lnTo>
                  <a:pt x="17" y="320"/>
                </a:lnTo>
                <a:lnTo>
                  <a:pt x="42" y="326"/>
                </a:lnTo>
                <a:lnTo>
                  <a:pt x="48" y="340"/>
                </a:lnTo>
                <a:lnTo>
                  <a:pt x="43" y="351"/>
                </a:lnTo>
                <a:lnTo>
                  <a:pt x="43" y="360"/>
                </a:lnTo>
                <a:lnTo>
                  <a:pt x="49" y="361"/>
                </a:lnTo>
                <a:lnTo>
                  <a:pt x="61" y="374"/>
                </a:lnTo>
                <a:lnTo>
                  <a:pt x="78" y="381"/>
                </a:lnTo>
                <a:lnTo>
                  <a:pt x="87" y="396"/>
                </a:lnTo>
                <a:lnTo>
                  <a:pt x="99" y="393"/>
                </a:lnTo>
                <a:lnTo>
                  <a:pt x="113" y="409"/>
                </a:lnTo>
                <a:lnTo>
                  <a:pt x="133" y="416"/>
                </a:lnTo>
                <a:lnTo>
                  <a:pt x="147" y="417"/>
                </a:lnTo>
                <a:lnTo>
                  <a:pt x="157" y="438"/>
                </a:lnTo>
                <a:lnTo>
                  <a:pt x="161" y="443"/>
                </a:lnTo>
                <a:lnTo>
                  <a:pt x="179" y="448"/>
                </a:lnTo>
                <a:lnTo>
                  <a:pt x="183" y="461"/>
                </a:lnTo>
                <a:lnTo>
                  <a:pt x="192" y="463"/>
                </a:lnTo>
                <a:lnTo>
                  <a:pt x="203" y="455"/>
                </a:lnTo>
                <a:lnTo>
                  <a:pt x="218" y="455"/>
                </a:lnTo>
                <a:lnTo>
                  <a:pt x="253" y="439"/>
                </a:lnTo>
                <a:lnTo>
                  <a:pt x="278" y="437"/>
                </a:lnTo>
                <a:lnTo>
                  <a:pt x="292" y="432"/>
                </a:lnTo>
                <a:lnTo>
                  <a:pt x="330" y="438"/>
                </a:lnTo>
                <a:lnTo>
                  <a:pt x="350" y="430"/>
                </a:lnTo>
                <a:lnTo>
                  <a:pt x="355" y="431"/>
                </a:lnTo>
                <a:lnTo>
                  <a:pt x="361" y="427"/>
                </a:lnTo>
                <a:lnTo>
                  <a:pt x="374" y="417"/>
                </a:lnTo>
                <a:lnTo>
                  <a:pt x="371" y="403"/>
                </a:lnTo>
                <a:lnTo>
                  <a:pt x="397" y="387"/>
                </a:lnTo>
                <a:lnTo>
                  <a:pt x="401" y="382"/>
                </a:lnTo>
                <a:lnTo>
                  <a:pt x="428" y="328"/>
                </a:lnTo>
                <a:lnTo>
                  <a:pt x="434" y="304"/>
                </a:lnTo>
                <a:lnTo>
                  <a:pt x="430" y="299"/>
                </a:lnTo>
                <a:lnTo>
                  <a:pt x="426" y="276"/>
                </a:lnTo>
                <a:lnTo>
                  <a:pt x="414" y="261"/>
                </a:lnTo>
                <a:lnTo>
                  <a:pt x="408" y="239"/>
                </a:lnTo>
                <a:lnTo>
                  <a:pt x="399" y="237"/>
                </a:lnTo>
                <a:lnTo>
                  <a:pt x="402" y="220"/>
                </a:lnTo>
                <a:lnTo>
                  <a:pt x="413" y="216"/>
                </a:lnTo>
                <a:lnTo>
                  <a:pt x="423" y="204"/>
                </a:lnTo>
                <a:lnTo>
                  <a:pt x="417" y="174"/>
                </a:lnTo>
                <a:lnTo>
                  <a:pt x="410" y="168"/>
                </a:lnTo>
                <a:lnTo>
                  <a:pt x="397" y="176"/>
                </a:lnTo>
                <a:lnTo>
                  <a:pt x="387" y="171"/>
                </a:lnTo>
                <a:lnTo>
                  <a:pt x="386" y="175"/>
                </a:lnTo>
                <a:close/>
              </a:path>
            </a:pathLst>
          </a:custGeom>
          <a:solidFill>
            <a:srgbClr val="25A1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2" name="22">
            <a:extLst>
              <a:ext uri="{FF2B5EF4-FFF2-40B4-BE49-F238E27FC236}">
                <a16:creationId xmlns:a16="http://schemas.microsoft.com/office/drawing/2014/main" id="{016F0032-8C6F-4BFC-9D53-C8567FA0730F}"/>
              </a:ext>
            </a:extLst>
          </p:cNvPr>
          <p:cNvSpPr>
            <a:spLocks/>
          </p:cNvSpPr>
          <p:nvPr/>
        </p:nvSpPr>
        <p:spPr bwMode="auto">
          <a:xfrm>
            <a:off x="3672451" y="2214668"/>
            <a:ext cx="514952" cy="401376"/>
          </a:xfrm>
          <a:custGeom>
            <a:avLst/>
            <a:gdLst>
              <a:gd name="T0" fmla="*/ 491 w 509"/>
              <a:gd name="T1" fmla="*/ 140 h 346"/>
              <a:gd name="T2" fmla="*/ 477 w 509"/>
              <a:gd name="T3" fmla="*/ 105 h 346"/>
              <a:gd name="T4" fmla="*/ 442 w 509"/>
              <a:gd name="T5" fmla="*/ 98 h 346"/>
              <a:gd name="T6" fmla="*/ 431 w 509"/>
              <a:gd name="T7" fmla="*/ 117 h 346"/>
              <a:gd name="T8" fmla="*/ 421 w 509"/>
              <a:gd name="T9" fmla="*/ 121 h 346"/>
              <a:gd name="T10" fmla="*/ 387 w 509"/>
              <a:gd name="T11" fmla="*/ 100 h 346"/>
              <a:gd name="T12" fmla="*/ 402 w 509"/>
              <a:gd name="T13" fmla="*/ 81 h 346"/>
              <a:gd name="T14" fmla="*/ 363 w 509"/>
              <a:gd name="T15" fmla="*/ 95 h 346"/>
              <a:gd name="T16" fmla="*/ 349 w 509"/>
              <a:gd name="T17" fmla="*/ 98 h 346"/>
              <a:gd name="T18" fmla="*/ 320 w 509"/>
              <a:gd name="T19" fmla="*/ 115 h 346"/>
              <a:gd name="T20" fmla="*/ 285 w 509"/>
              <a:gd name="T21" fmla="*/ 138 h 346"/>
              <a:gd name="T22" fmla="*/ 273 w 509"/>
              <a:gd name="T23" fmla="*/ 129 h 346"/>
              <a:gd name="T24" fmla="*/ 240 w 509"/>
              <a:gd name="T25" fmla="*/ 89 h 346"/>
              <a:gd name="T26" fmla="*/ 210 w 509"/>
              <a:gd name="T27" fmla="*/ 60 h 346"/>
              <a:gd name="T28" fmla="*/ 178 w 509"/>
              <a:gd name="T29" fmla="*/ 35 h 346"/>
              <a:gd name="T30" fmla="*/ 188 w 509"/>
              <a:gd name="T31" fmla="*/ 22 h 346"/>
              <a:gd name="T32" fmla="*/ 153 w 509"/>
              <a:gd name="T33" fmla="*/ 47 h 346"/>
              <a:gd name="T34" fmla="*/ 165 w 509"/>
              <a:gd name="T35" fmla="*/ 5 h 346"/>
              <a:gd name="T36" fmla="*/ 137 w 509"/>
              <a:gd name="T37" fmla="*/ 13 h 346"/>
              <a:gd name="T38" fmla="*/ 128 w 509"/>
              <a:gd name="T39" fmla="*/ 1 h 346"/>
              <a:gd name="T40" fmla="*/ 113 w 509"/>
              <a:gd name="T41" fmla="*/ 11 h 346"/>
              <a:gd name="T42" fmla="*/ 51 w 509"/>
              <a:gd name="T43" fmla="*/ 16 h 346"/>
              <a:gd name="T44" fmla="*/ 18 w 509"/>
              <a:gd name="T45" fmla="*/ 41 h 346"/>
              <a:gd name="T46" fmla="*/ 18 w 509"/>
              <a:gd name="T47" fmla="*/ 58 h 346"/>
              <a:gd name="T48" fmla="*/ 8 w 509"/>
              <a:gd name="T49" fmla="*/ 78 h 346"/>
              <a:gd name="T50" fmla="*/ 0 w 509"/>
              <a:gd name="T51" fmla="*/ 101 h 346"/>
              <a:gd name="T52" fmla="*/ 17 w 509"/>
              <a:gd name="T53" fmla="*/ 128 h 346"/>
              <a:gd name="T54" fmla="*/ 12 w 509"/>
              <a:gd name="T55" fmla="*/ 159 h 346"/>
              <a:gd name="T56" fmla="*/ 23 w 509"/>
              <a:gd name="T57" fmla="*/ 175 h 346"/>
              <a:gd name="T58" fmla="*/ 8 w 509"/>
              <a:gd name="T59" fmla="*/ 188 h 346"/>
              <a:gd name="T60" fmla="*/ 21 w 509"/>
              <a:gd name="T61" fmla="*/ 209 h 346"/>
              <a:gd name="T62" fmla="*/ 32 w 509"/>
              <a:gd name="T63" fmla="*/ 245 h 346"/>
              <a:gd name="T64" fmla="*/ 25 w 509"/>
              <a:gd name="T65" fmla="*/ 281 h 346"/>
              <a:gd name="T66" fmla="*/ 25 w 509"/>
              <a:gd name="T67" fmla="*/ 286 h 346"/>
              <a:gd name="T68" fmla="*/ 62 w 509"/>
              <a:gd name="T69" fmla="*/ 298 h 346"/>
              <a:gd name="T70" fmla="*/ 99 w 509"/>
              <a:gd name="T71" fmla="*/ 302 h 346"/>
              <a:gd name="T72" fmla="*/ 156 w 509"/>
              <a:gd name="T73" fmla="*/ 275 h 346"/>
              <a:gd name="T74" fmla="*/ 187 w 509"/>
              <a:gd name="T75" fmla="*/ 294 h 346"/>
              <a:gd name="T76" fmla="*/ 211 w 509"/>
              <a:gd name="T77" fmla="*/ 291 h 346"/>
              <a:gd name="T78" fmla="*/ 247 w 509"/>
              <a:gd name="T79" fmla="*/ 308 h 346"/>
              <a:gd name="T80" fmla="*/ 283 w 509"/>
              <a:gd name="T81" fmla="*/ 308 h 346"/>
              <a:gd name="T82" fmla="*/ 287 w 509"/>
              <a:gd name="T83" fmla="*/ 344 h 346"/>
              <a:gd name="T84" fmla="*/ 303 w 509"/>
              <a:gd name="T85" fmla="*/ 340 h 346"/>
              <a:gd name="T86" fmla="*/ 333 w 509"/>
              <a:gd name="T87" fmla="*/ 293 h 346"/>
              <a:gd name="T88" fmla="*/ 370 w 509"/>
              <a:gd name="T89" fmla="*/ 299 h 346"/>
              <a:gd name="T90" fmla="*/ 392 w 509"/>
              <a:gd name="T91" fmla="*/ 305 h 346"/>
              <a:gd name="T92" fmla="*/ 402 w 509"/>
              <a:gd name="T93" fmla="*/ 302 h 346"/>
              <a:gd name="T94" fmla="*/ 428 w 509"/>
              <a:gd name="T95" fmla="*/ 269 h 346"/>
              <a:gd name="T96" fmla="*/ 449 w 509"/>
              <a:gd name="T97" fmla="*/ 253 h 346"/>
              <a:gd name="T98" fmla="*/ 489 w 509"/>
              <a:gd name="T99" fmla="*/ 245 h 346"/>
              <a:gd name="T100" fmla="*/ 496 w 509"/>
              <a:gd name="T101" fmla="*/ 220 h 346"/>
              <a:gd name="T102" fmla="*/ 501 w 509"/>
              <a:gd name="T103" fmla="*/ 176 h 346"/>
              <a:gd name="T104" fmla="*/ 506 w 509"/>
              <a:gd name="T105" fmla="*/ 136 h 346"/>
              <a:gd name="T106" fmla="*/ 503 w 509"/>
              <a:gd name="T107" fmla="*/ 14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09" h="346">
                <a:moveTo>
                  <a:pt x="503" y="140"/>
                </a:moveTo>
                <a:lnTo>
                  <a:pt x="491" y="140"/>
                </a:lnTo>
                <a:lnTo>
                  <a:pt x="485" y="117"/>
                </a:lnTo>
                <a:lnTo>
                  <a:pt x="477" y="105"/>
                </a:lnTo>
                <a:lnTo>
                  <a:pt x="455" y="93"/>
                </a:lnTo>
                <a:lnTo>
                  <a:pt x="442" y="98"/>
                </a:lnTo>
                <a:lnTo>
                  <a:pt x="441" y="105"/>
                </a:lnTo>
                <a:lnTo>
                  <a:pt x="431" y="117"/>
                </a:lnTo>
                <a:lnTo>
                  <a:pt x="428" y="111"/>
                </a:lnTo>
                <a:lnTo>
                  <a:pt x="421" y="121"/>
                </a:lnTo>
                <a:lnTo>
                  <a:pt x="410" y="93"/>
                </a:lnTo>
                <a:lnTo>
                  <a:pt x="387" y="100"/>
                </a:lnTo>
                <a:lnTo>
                  <a:pt x="396" y="93"/>
                </a:lnTo>
                <a:lnTo>
                  <a:pt x="402" y="81"/>
                </a:lnTo>
                <a:lnTo>
                  <a:pt x="393" y="77"/>
                </a:lnTo>
                <a:lnTo>
                  <a:pt x="363" y="95"/>
                </a:lnTo>
                <a:lnTo>
                  <a:pt x="341" y="93"/>
                </a:lnTo>
                <a:lnTo>
                  <a:pt x="349" y="98"/>
                </a:lnTo>
                <a:lnTo>
                  <a:pt x="324" y="113"/>
                </a:lnTo>
                <a:lnTo>
                  <a:pt x="320" y="115"/>
                </a:lnTo>
                <a:lnTo>
                  <a:pt x="296" y="139"/>
                </a:lnTo>
                <a:lnTo>
                  <a:pt x="285" y="138"/>
                </a:lnTo>
                <a:lnTo>
                  <a:pt x="283" y="151"/>
                </a:lnTo>
                <a:lnTo>
                  <a:pt x="273" y="129"/>
                </a:lnTo>
                <a:lnTo>
                  <a:pt x="256" y="122"/>
                </a:lnTo>
                <a:lnTo>
                  <a:pt x="240" y="89"/>
                </a:lnTo>
                <a:lnTo>
                  <a:pt x="222" y="74"/>
                </a:lnTo>
                <a:lnTo>
                  <a:pt x="210" y="60"/>
                </a:lnTo>
                <a:lnTo>
                  <a:pt x="210" y="44"/>
                </a:lnTo>
                <a:lnTo>
                  <a:pt x="178" y="35"/>
                </a:lnTo>
                <a:lnTo>
                  <a:pt x="188" y="28"/>
                </a:lnTo>
                <a:lnTo>
                  <a:pt x="188" y="22"/>
                </a:lnTo>
                <a:lnTo>
                  <a:pt x="171" y="21"/>
                </a:lnTo>
                <a:lnTo>
                  <a:pt x="153" y="47"/>
                </a:lnTo>
                <a:lnTo>
                  <a:pt x="165" y="22"/>
                </a:lnTo>
                <a:lnTo>
                  <a:pt x="165" y="5"/>
                </a:lnTo>
                <a:lnTo>
                  <a:pt x="156" y="0"/>
                </a:lnTo>
                <a:lnTo>
                  <a:pt x="137" y="13"/>
                </a:lnTo>
                <a:lnTo>
                  <a:pt x="124" y="33"/>
                </a:lnTo>
                <a:lnTo>
                  <a:pt x="128" y="1"/>
                </a:lnTo>
                <a:lnTo>
                  <a:pt x="122" y="1"/>
                </a:lnTo>
                <a:lnTo>
                  <a:pt x="113" y="11"/>
                </a:lnTo>
                <a:lnTo>
                  <a:pt x="62" y="28"/>
                </a:lnTo>
                <a:lnTo>
                  <a:pt x="51" y="16"/>
                </a:lnTo>
                <a:lnTo>
                  <a:pt x="36" y="17"/>
                </a:lnTo>
                <a:lnTo>
                  <a:pt x="18" y="41"/>
                </a:lnTo>
                <a:lnTo>
                  <a:pt x="34" y="56"/>
                </a:lnTo>
                <a:lnTo>
                  <a:pt x="18" y="58"/>
                </a:lnTo>
                <a:lnTo>
                  <a:pt x="21" y="76"/>
                </a:lnTo>
                <a:lnTo>
                  <a:pt x="8" y="78"/>
                </a:lnTo>
                <a:lnTo>
                  <a:pt x="0" y="76"/>
                </a:lnTo>
                <a:lnTo>
                  <a:pt x="0" y="101"/>
                </a:lnTo>
                <a:lnTo>
                  <a:pt x="4" y="113"/>
                </a:lnTo>
                <a:lnTo>
                  <a:pt x="17" y="128"/>
                </a:lnTo>
                <a:lnTo>
                  <a:pt x="21" y="144"/>
                </a:lnTo>
                <a:lnTo>
                  <a:pt x="12" y="159"/>
                </a:lnTo>
                <a:lnTo>
                  <a:pt x="11" y="165"/>
                </a:lnTo>
                <a:lnTo>
                  <a:pt x="23" y="175"/>
                </a:lnTo>
                <a:lnTo>
                  <a:pt x="20" y="186"/>
                </a:lnTo>
                <a:lnTo>
                  <a:pt x="8" y="188"/>
                </a:lnTo>
                <a:lnTo>
                  <a:pt x="5" y="199"/>
                </a:lnTo>
                <a:lnTo>
                  <a:pt x="21" y="209"/>
                </a:lnTo>
                <a:lnTo>
                  <a:pt x="23" y="222"/>
                </a:lnTo>
                <a:lnTo>
                  <a:pt x="32" y="245"/>
                </a:lnTo>
                <a:lnTo>
                  <a:pt x="22" y="269"/>
                </a:lnTo>
                <a:lnTo>
                  <a:pt x="25" y="281"/>
                </a:lnTo>
                <a:lnTo>
                  <a:pt x="18" y="284"/>
                </a:lnTo>
                <a:lnTo>
                  <a:pt x="25" y="286"/>
                </a:lnTo>
                <a:lnTo>
                  <a:pt x="56" y="286"/>
                </a:lnTo>
                <a:lnTo>
                  <a:pt x="62" y="298"/>
                </a:lnTo>
                <a:lnTo>
                  <a:pt x="92" y="298"/>
                </a:lnTo>
                <a:lnTo>
                  <a:pt x="99" y="302"/>
                </a:lnTo>
                <a:lnTo>
                  <a:pt x="137" y="297"/>
                </a:lnTo>
                <a:lnTo>
                  <a:pt x="156" y="275"/>
                </a:lnTo>
                <a:lnTo>
                  <a:pt x="182" y="279"/>
                </a:lnTo>
                <a:lnTo>
                  <a:pt x="187" y="294"/>
                </a:lnTo>
                <a:lnTo>
                  <a:pt x="203" y="290"/>
                </a:lnTo>
                <a:lnTo>
                  <a:pt x="211" y="291"/>
                </a:lnTo>
                <a:lnTo>
                  <a:pt x="230" y="303"/>
                </a:lnTo>
                <a:lnTo>
                  <a:pt x="247" y="308"/>
                </a:lnTo>
                <a:lnTo>
                  <a:pt x="252" y="320"/>
                </a:lnTo>
                <a:lnTo>
                  <a:pt x="283" y="308"/>
                </a:lnTo>
                <a:lnTo>
                  <a:pt x="287" y="310"/>
                </a:lnTo>
                <a:lnTo>
                  <a:pt x="287" y="344"/>
                </a:lnTo>
                <a:lnTo>
                  <a:pt x="294" y="346"/>
                </a:lnTo>
                <a:lnTo>
                  <a:pt x="303" y="340"/>
                </a:lnTo>
                <a:lnTo>
                  <a:pt x="320" y="326"/>
                </a:lnTo>
                <a:lnTo>
                  <a:pt x="333" y="293"/>
                </a:lnTo>
                <a:lnTo>
                  <a:pt x="357" y="292"/>
                </a:lnTo>
                <a:lnTo>
                  <a:pt x="370" y="299"/>
                </a:lnTo>
                <a:lnTo>
                  <a:pt x="374" y="310"/>
                </a:lnTo>
                <a:lnTo>
                  <a:pt x="392" y="305"/>
                </a:lnTo>
                <a:lnTo>
                  <a:pt x="397" y="305"/>
                </a:lnTo>
                <a:lnTo>
                  <a:pt x="402" y="302"/>
                </a:lnTo>
                <a:lnTo>
                  <a:pt x="409" y="298"/>
                </a:lnTo>
                <a:lnTo>
                  <a:pt x="428" y="269"/>
                </a:lnTo>
                <a:lnTo>
                  <a:pt x="436" y="253"/>
                </a:lnTo>
                <a:lnTo>
                  <a:pt x="449" y="253"/>
                </a:lnTo>
                <a:lnTo>
                  <a:pt x="464" y="239"/>
                </a:lnTo>
                <a:lnTo>
                  <a:pt x="489" y="245"/>
                </a:lnTo>
                <a:lnTo>
                  <a:pt x="496" y="237"/>
                </a:lnTo>
                <a:lnTo>
                  <a:pt x="496" y="220"/>
                </a:lnTo>
                <a:lnTo>
                  <a:pt x="503" y="217"/>
                </a:lnTo>
                <a:lnTo>
                  <a:pt x="501" y="176"/>
                </a:lnTo>
                <a:lnTo>
                  <a:pt x="509" y="165"/>
                </a:lnTo>
                <a:lnTo>
                  <a:pt x="506" y="136"/>
                </a:lnTo>
                <a:lnTo>
                  <a:pt x="500" y="139"/>
                </a:lnTo>
                <a:lnTo>
                  <a:pt x="503" y="140"/>
                </a:lnTo>
                <a:close/>
              </a:path>
            </a:pathLst>
          </a:custGeom>
          <a:solidFill>
            <a:srgbClr val="25A1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3" name="23">
            <a:extLst>
              <a:ext uri="{FF2B5EF4-FFF2-40B4-BE49-F238E27FC236}">
                <a16:creationId xmlns:a16="http://schemas.microsoft.com/office/drawing/2014/main" id="{4E94DB8F-93B5-4ADE-B8A8-6D555B6F850F}"/>
              </a:ext>
            </a:extLst>
          </p:cNvPr>
          <p:cNvSpPr>
            <a:spLocks/>
          </p:cNvSpPr>
          <p:nvPr/>
        </p:nvSpPr>
        <p:spPr bwMode="auto">
          <a:xfrm>
            <a:off x="5182909" y="3375870"/>
            <a:ext cx="370280" cy="371214"/>
          </a:xfrm>
          <a:custGeom>
            <a:avLst/>
            <a:gdLst>
              <a:gd name="T0" fmla="*/ 205 w 366"/>
              <a:gd name="T1" fmla="*/ 11 h 320"/>
              <a:gd name="T2" fmla="*/ 176 w 366"/>
              <a:gd name="T3" fmla="*/ 6 h 320"/>
              <a:gd name="T4" fmla="*/ 137 w 366"/>
              <a:gd name="T5" fmla="*/ 11 h 320"/>
              <a:gd name="T6" fmla="*/ 121 w 366"/>
              <a:gd name="T7" fmla="*/ 1 h 320"/>
              <a:gd name="T8" fmla="*/ 102 w 366"/>
              <a:gd name="T9" fmla="*/ 23 h 320"/>
              <a:gd name="T10" fmla="*/ 77 w 366"/>
              <a:gd name="T11" fmla="*/ 28 h 320"/>
              <a:gd name="T12" fmla="*/ 64 w 366"/>
              <a:gd name="T13" fmla="*/ 18 h 320"/>
              <a:gd name="T14" fmla="*/ 19 w 366"/>
              <a:gd name="T15" fmla="*/ 35 h 320"/>
              <a:gd name="T16" fmla="*/ 17 w 366"/>
              <a:gd name="T17" fmla="*/ 47 h 320"/>
              <a:gd name="T18" fmla="*/ 0 w 366"/>
              <a:gd name="T19" fmla="*/ 88 h 320"/>
              <a:gd name="T20" fmla="*/ 6 w 366"/>
              <a:gd name="T21" fmla="*/ 109 h 320"/>
              <a:gd name="T22" fmla="*/ 43 w 366"/>
              <a:gd name="T23" fmla="*/ 158 h 320"/>
              <a:gd name="T24" fmla="*/ 59 w 366"/>
              <a:gd name="T25" fmla="*/ 188 h 320"/>
              <a:gd name="T26" fmla="*/ 44 w 366"/>
              <a:gd name="T27" fmla="*/ 219 h 320"/>
              <a:gd name="T28" fmla="*/ 71 w 366"/>
              <a:gd name="T29" fmla="*/ 231 h 320"/>
              <a:gd name="T30" fmla="*/ 85 w 366"/>
              <a:gd name="T31" fmla="*/ 251 h 320"/>
              <a:gd name="T32" fmla="*/ 126 w 366"/>
              <a:gd name="T33" fmla="*/ 261 h 320"/>
              <a:gd name="T34" fmla="*/ 152 w 366"/>
              <a:gd name="T35" fmla="*/ 280 h 320"/>
              <a:gd name="T36" fmla="*/ 148 w 366"/>
              <a:gd name="T37" fmla="*/ 305 h 320"/>
              <a:gd name="T38" fmla="*/ 163 w 366"/>
              <a:gd name="T39" fmla="*/ 311 h 320"/>
              <a:gd name="T40" fmla="*/ 194 w 366"/>
              <a:gd name="T41" fmla="*/ 289 h 320"/>
              <a:gd name="T42" fmla="*/ 216 w 366"/>
              <a:gd name="T43" fmla="*/ 293 h 320"/>
              <a:gd name="T44" fmla="*/ 275 w 366"/>
              <a:gd name="T45" fmla="*/ 320 h 320"/>
              <a:gd name="T46" fmla="*/ 335 w 366"/>
              <a:gd name="T47" fmla="*/ 296 h 320"/>
              <a:gd name="T48" fmla="*/ 317 w 366"/>
              <a:gd name="T49" fmla="*/ 276 h 320"/>
              <a:gd name="T50" fmla="*/ 324 w 366"/>
              <a:gd name="T51" fmla="*/ 243 h 320"/>
              <a:gd name="T52" fmla="*/ 360 w 366"/>
              <a:gd name="T53" fmla="*/ 205 h 320"/>
              <a:gd name="T54" fmla="*/ 354 w 366"/>
              <a:gd name="T55" fmla="*/ 149 h 320"/>
              <a:gd name="T56" fmla="*/ 353 w 366"/>
              <a:gd name="T57" fmla="*/ 123 h 320"/>
              <a:gd name="T58" fmla="*/ 328 w 366"/>
              <a:gd name="T59" fmla="*/ 74 h 320"/>
              <a:gd name="T60" fmla="*/ 284 w 366"/>
              <a:gd name="T61" fmla="*/ 51 h 320"/>
              <a:gd name="T62" fmla="*/ 261 w 366"/>
              <a:gd name="T63" fmla="*/ 14 h 320"/>
              <a:gd name="T64" fmla="*/ 226 w 366"/>
              <a:gd name="T65" fmla="*/ 12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6" h="320">
                <a:moveTo>
                  <a:pt x="216" y="15"/>
                </a:moveTo>
                <a:lnTo>
                  <a:pt x="205" y="11"/>
                </a:lnTo>
                <a:lnTo>
                  <a:pt x="188" y="11"/>
                </a:lnTo>
                <a:lnTo>
                  <a:pt x="176" y="6"/>
                </a:lnTo>
                <a:lnTo>
                  <a:pt x="149" y="5"/>
                </a:lnTo>
                <a:lnTo>
                  <a:pt x="137" y="11"/>
                </a:lnTo>
                <a:lnTo>
                  <a:pt x="127" y="10"/>
                </a:lnTo>
                <a:lnTo>
                  <a:pt x="121" y="1"/>
                </a:lnTo>
                <a:lnTo>
                  <a:pt x="113" y="0"/>
                </a:lnTo>
                <a:lnTo>
                  <a:pt x="102" y="23"/>
                </a:lnTo>
                <a:lnTo>
                  <a:pt x="87" y="21"/>
                </a:lnTo>
                <a:lnTo>
                  <a:pt x="77" y="28"/>
                </a:lnTo>
                <a:lnTo>
                  <a:pt x="66" y="26"/>
                </a:lnTo>
                <a:lnTo>
                  <a:pt x="64" y="18"/>
                </a:lnTo>
                <a:lnTo>
                  <a:pt x="38" y="16"/>
                </a:lnTo>
                <a:lnTo>
                  <a:pt x="19" y="35"/>
                </a:lnTo>
                <a:lnTo>
                  <a:pt x="9" y="41"/>
                </a:lnTo>
                <a:lnTo>
                  <a:pt x="17" y="47"/>
                </a:lnTo>
                <a:lnTo>
                  <a:pt x="17" y="57"/>
                </a:lnTo>
                <a:lnTo>
                  <a:pt x="0" y="88"/>
                </a:lnTo>
                <a:lnTo>
                  <a:pt x="2" y="100"/>
                </a:lnTo>
                <a:lnTo>
                  <a:pt x="6" y="109"/>
                </a:lnTo>
                <a:lnTo>
                  <a:pt x="32" y="126"/>
                </a:lnTo>
                <a:lnTo>
                  <a:pt x="43" y="158"/>
                </a:lnTo>
                <a:lnTo>
                  <a:pt x="52" y="187"/>
                </a:lnTo>
                <a:lnTo>
                  <a:pt x="59" y="188"/>
                </a:lnTo>
                <a:lnTo>
                  <a:pt x="41" y="215"/>
                </a:lnTo>
                <a:lnTo>
                  <a:pt x="44" y="219"/>
                </a:lnTo>
                <a:lnTo>
                  <a:pt x="65" y="219"/>
                </a:lnTo>
                <a:lnTo>
                  <a:pt x="71" y="231"/>
                </a:lnTo>
                <a:lnTo>
                  <a:pt x="71" y="248"/>
                </a:lnTo>
                <a:lnTo>
                  <a:pt x="85" y="251"/>
                </a:lnTo>
                <a:lnTo>
                  <a:pt x="106" y="245"/>
                </a:lnTo>
                <a:lnTo>
                  <a:pt x="126" y="261"/>
                </a:lnTo>
                <a:lnTo>
                  <a:pt x="148" y="272"/>
                </a:lnTo>
                <a:lnTo>
                  <a:pt x="152" y="280"/>
                </a:lnTo>
                <a:lnTo>
                  <a:pt x="152" y="295"/>
                </a:lnTo>
                <a:lnTo>
                  <a:pt x="148" y="305"/>
                </a:lnTo>
                <a:lnTo>
                  <a:pt x="155" y="311"/>
                </a:lnTo>
                <a:lnTo>
                  <a:pt x="163" y="311"/>
                </a:lnTo>
                <a:lnTo>
                  <a:pt x="182" y="308"/>
                </a:lnTo>
                <a:lnTo>
                  <a:pt x="194" y="289"/>
                </a:lnTo>
                <a:lnTo>
                  <a:pt x="209" y="287"/>
                </a:lnTo>
                <a:lnTo>
                  <a:pt x="216" y="293"/>
                </a:lnTo>
                <a:lnTo>
                  <a:pt x="240" y="299"/>
                </a:lnTo>
                <a:lnTo>
                  <a:pt x="275" y="320"/>
                </a:lnTo>
                <a:lnTo>
                  <a:pt x="325" y="303"/>
                </a:lnTo>
                <a:lnTo>
                  <a:pt x="335" y="296"/>
                </a:lnTo>
                <a:lnTo>
                  <a:pt x="333" y="293"/>
                </a:lnTo>
                <a:lnTo>
                  <a:pt x="317" y="276"/>
                </a:lnTo>
                <a:lnTo>
                  <a:pt x="307" y="257"/>
                </a:lnTo>
                <a:lnTo>
                  <a:pt x="324" y="243"/>
                </a:lnTo>
                <a:lnTo>
                  <a:pt x="339" y="239"/>
                </a:lnTo>
                <a:lnTo>
                  <a:pt x="360" y="205"/>
                </a:lnTo>
                <a:lnTo>
                  <a:pt x="366" y="182"/>
                </a:lnTo>
                <a:lnTo>
                  <a:pt x="354" y="149"/>
                </a:lnTo>
                <a:lnTo>
                  <a:pt x="356" y="131"/>
                </a:lnTo>
                <a:lnTo>
                  <a:pt x="353" y="123"/>
                </a:lnTo>
                <a:lnTo>
                  <a:pt x="347" y="114"/>
                </a:lnTo>
                <a:lnTo>
                  <a:pt x="328" y="74"/>
                </a:lnTo>
                <a:lnTo>
                  <a:pt x="304" y="58"/>
                </a:lnTo>
                <a:lnTo>
                  <a:pt x="284" y="51"/>
                </a:lnTo>
                <a:lnTo>
                  <a:pt x="271" y="28"/>
                </a:lnTo>
                <a:lnTo>
                  <a:pt x="261" y="14"/>
                </a:lnTo>
                <a:lnTo>
                  <a:pt x="231" y="11"/>
                </a:lnTo>
                <a:lnTo>
                  <a:pt x="226" y="12"/>
                </a:lnTo>
                <a:lnTo>
                  <a:pt x="216" y="15"/>
                </a:lnTo>
                <a:close/>
              </a:path>
            </a:pathLst>
          </a:custGeom>
          <a:solidFill>
            <a:srgbClr val="DAAEE8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4" name="24">
            <a:extLst>
              <a:ext uri="{FF2B5EF4-FFF2-40B4-BE49-F238E27FC236}">
                <a16:creationId xmlns:a16="http://schemas.microsoft.com/office/drawing/2014/main" id="{418F4F76-1DCF-4F48-9F51-139E731FB7C7}"/>
              </a:ext>
            </a:extLst>
          </p:cNvPr>
          <p:cNvSpPr>
            <a:spLocks/>
          </p:cNvSpPr>
          <p:nvPr/>
        </p:nvSpPr>
        <p:spPr bwMode="auto">
          <a:xfrm>
            <a:off x="4751926" y="3729688"/>
            <a:ext cx="457286" cy="541741"/>
          </a:xfrm>
          <a:custGeom>
            <a:avLst/>
            <a:gdLst>
              <a:gd name="T0" fmla="*/ 372 w 452"/>
              <a:gd name="T1" fmla="*/ 105 h 467"/>
              <a:gd name="T2" fmla="*/ 360 w 452"/>
              <a:gd name="T3" fmla="*/ 79 h 467"/>
              <a:gd name="T4" fmla="*/ 337 w 452"/>
              <a:gd name="T5" fmla="*/ 68 h 467"/>
              <a:gd name="T6" fmla="*/ 314 w 452"/>
              <a:gd name="T7" fmla="*/ 40 h 467"/>
              <a:gd name="T8" fmla="*/ 257 w 452"/>
              <a:gd name="T9" fmla="*/ 47 h 467"/>
              <a:gd name="T10" fmla="*/ 240 w 452"/>
              <a:gd name="T11" fmla="*/ 38 h 467"/>
              <a:gd name="T12" fmla="*/ 231 w 452"/>
              <a:gd name="T13" fmla="*/ 8 h 467"/>
              <a:gd name="T14" fmla="*/ 202 w 452"/>
              <a:gd name="T15" fmla="*/ 0 h 467"/>
              <a:gd name="T16" fmla="*/ 181 w 452"/>
              <a:gd name="T17" fmla="*/ 27 h 467"/>
              <a:gd name="T18" fmla="*/ 166 w 452"/>
              <a:gd name="T19" fmla="*/ 46 h 467"/>
              <a:gd name="T20" fmla="*/ 142 w 452"/>
              <a:gd name="T21" fmla="*/ 92 h 467"/>
              <a:gd name="T22" fmla="*/ 98 w 452"/>
              <a:gd name="T23" fmla="*/ 116 h 467"/>
              <a:gd name="T24" fmla="*/ 87 w 452"/>
              <a:gd name="T25" fmla="*/ 143 h 467"/>
              <a:gd name="T26" fmla="*/ 73 w 452"/>
              <a:gd name="T27" fmla="*/ 184 h 467"/>
              <a:gd name="T28" fmla="*/ 32 w 452"/>
              <a:gd name="T29" fmla="*/ 202 h 467"/>
              <a:gd name="T30" fmla="*/ 10 w 452"/>
              <a:gd name="T31" fmla="*/ 214 h 467"/>
              <a:gd name="T32" fmla="*/ 6 w 452"/>
              <a:gd name="T33" fmla="*/ 234 h 467"/>
              <a:gd name="T34" fmla="*/ 19 w 452"/>
              <a:gd name="T35" fmla="*/ 243 h 467"/>
              <a:gd name="T36" fmla="*/ 30 w 452"/>
              <a:gd name="T37" fmla="*/ 267 h 467"/>
              <a:gd name="T38" fmla="*/ 21 w 452"/>
              <a:gd name="T39" fmla="*/ 295 h 467"/>
              <a:gd name="T40" fmla="*/ 19 w 452"/>
              <a:gd name="T41" fmla="*/ 329 h 467"/>
              <a:gd name="T42" fmla="*/ 19 w 452"/>
              <a:gd name="T43" fmla="*/ 357 h 467"/>
              <a:gd name="T44" fmla="*/ 68 w 452"/>
              <a:gd name="T45" fmla="*/ 361 h 467"/>
              <a:gd name="T46" fmla="*/ 102 w 452"/>
              <a:gd name="T47" fmla="*/ 347 h 467"/>
              <a:gd name="T48" fmla="*/ 90 w 452"/>
              <a:gd name="T49" fmla="*/ 363 h 467"/>
              <a:gd name="T50" fmla="*/ 100 w 452"/>
              <a:gd name="T51" fmla="*/ 390 h 467"/>
              <a:gd name="T52" fmla="*/ 124 w 452"/>
              <a:gd name="T53" fmla="*/ 432 h 467"/>
              <a:gd name="T54" fmla="*/ 163 w 452"/>
              <a:gd name="T55" fmla="*/ 425 h 467"/>
              <a:gd name="T56" fmla="*/ 192 w 452"/>
              <a:gd name="T57" fmla="*/ 415 h 467"/>
              <a:gd name="T58" fmla="*/ 218 w 452"/>
              <a:gd name="T59" fmla="*/ 426 h 467"/>
              <a:gd name="T60" fmla="*/ 251 w 452"/>
              <a:gd name="T61" fmla="*/ 419 h 467"/>
              <a:gd name="T62" fmla="*/ 258 w 452"/>
              <a:gd name="T63" fmla="*/ 446 h 467"/>
              <a:gd name="T64" fmla="*/ 275 w 452"/>
              <a:gd name="T65" fmla="*/ 455 h 467"/>
              <a:gd name="T66" fmla="*/ 305 w 452"/>
              <a:gd name="T67" fmla="*/ 441 h 467"/>
              <a:gd name="T68" fmla="*/ 330 w 452"/>
              <a:gd name="T69" fmla="*/ 456 h 467"/>
              <a:gd name="T70" fmla="*/ 342 w 452"/>
              <a:gd name="T71" fmla="*/ 462 h 467"/>
              <a:gd name="T72" fmla="*/ 405 w 452"/>
              <a:gd name="T73" fmla="*/ 406 h 467"/>
              <a:gd name="T74" fmla="*/ 408 w 452"/>
              <a:gd name="T75" fmla="*/ 383 h 467"/>
              <a:gd name="T76" fmla="*/ 421 w 452"/>
              <a:gd name="T77" fmla="*/ 372 h 467"/>
              <a:gd name="T78" fmla="*/ 448 w 452"/>
              <a:gd name="T79" fmla="*/ 320 h 467"/>
              <a:gd name="T80" fmla="*/ 443 w 452"/>
              <a:gd name="T81" fmla="*/ 292 h 467"/>
              <a:gd name="T82" fmla="*/ 448 w 452"/>
              <a:gd name="T83" fmla="*/ 280 h 467"/>
              <a:gd name="T84" fmla="*/ 432 w 452"/>
              <a:gd name="T85" fmla="*/ 254 h 467"/>
              <a:gd name="T86" fmla="*/ 431 w 452"/>
              <a:gd name="T87" fmla="*/ 238 h 467"/>
              <a:gd name="T88" fmla="*/ 397 w 452"/>
              <a:gd name="T89" fmla="*/ 227 h 467"/>
              <a:gd name="T90" fmla="*/ 389 w 452"/>
              <a:gd name="T91" fmla="*/ 210 h 467"/>
              <a:gd name="T92" fmla="*/ 395 w 452"/>
              <a:gd name="T93" fmla="*/ 193 h 467"/>
              <a:gd name="T94" fmla="*/ 388 w 452"/>
              <a:gd name="T95" fmla="*/ 163 h 467"/>
              <a:gd name="T96" fmla="*/ 399 w 452"/>
              <a:gd name="T97" fmla="*/ 111 h 467"/>
              <a:gd name="T98" fmla="*/ 389 w 452"/>
              <a:gd name="T99" fmla="*/ 109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52" h="467">
                <a:moveTo>
                  <a:pt x="382" y="103"/>
                </a:moveTo>
                <a:lnTo>
                  <a:pt x="372" y="105"/>
                </a:lnTo>
                <a:lnTo>
                  <a:pt x="350" y="92"/>
                </a:lnTo>
                <a:lnTo>
                  <a:pt x="360" y="79"/>
                </a:lnTo>
                <a:lnTo>
                  <a:pt x="355" y="73"/>
                </a:lnTo>
                <a:lnTo>
                  <a:pt x="337" y="68"/>
                </a:lnTo>
                <a:lnTo>
                  <a:pt x="321" y="44"/>
                </a:lnTo>
                <a:lnTo>
                  <a:pt x="314" y="40"/>
                </a:lnTo>
                <a:lnTo>
                  <a:pt x="292" y="40"/>
                </a:lnTo>
                <a:lnTo>
                  <a:pt x="257" y="47"/>
                </a:lnTo>
                <a:lnTo>
                  <a:pt x="247" y="45"/>
                </a:lnTo>
                <a:lnTo>
                  <a:pt x="240" y="38"/>
                </a:lnTo>
                <a:lnTo>
                  <a:pt x="243" y="27"/>
                </a:lnTo>
                <a:lnTo>
                  <a:pt x="231" y="8"/>
                </a:lnTo>
                <a:lnTo>
                  <a:pt x="208" y="5"/>
                </a:lnTo>
                <a:lnTo>
                  <a:pt x="202" y="0"/>
                </a:lnTo>
                <a:lnTo>
                  <a:pt x="192" y="10"/>
                </a:lnTo>
                <a:lnTo>
                  <a:pt x="181" y="27"/>
                </a:lnTo>
                <a:lnTo>
                  <a:pt x="164" y="37"/>
                </a:lnTo>
                <a:lnTo>
                  <a:pt x="166" y="46"/>
                </a:lnTo>
                <a:lnTo>
                  <a:pt x="144" y="87"/>
                </a:lnTo>
                <a:lnTo>
                  <a:pt x="142" y="92"/>
                </a:lnTo>
                <a:lnTo>
                  <a:pt x="127" y="96"/>
                </a:lnTo>
                <a:lnTo>
                  <a:pt x="98" y="116"/>
                </a:lnTo>
                <a:lnTo>
                  <a:pt x="91" y="127"/>
                </a:lnTo>
                <a:lnTo>
                  <a:pt x="87" y="143"/>
                </a:lnTo>
                <a:lnTo>
                  <a:pt x="86" y="172"/>
                </a:lnTo>
                <a:lnTo>
                  <a:pt x="73" y="184"/>
                </a:lnTo>
                <a:lnTo>
                  <a:pt x="53" y="203"/>
                </a:lnTo>
                <a:lnTo>
                  <a:pt x="32" y="202"/>
                </a:lnTo>
                <a:lnTo>
                  <a:pt x="10" y="214"/>
                </a:lnTo>
                <a:lnTo>
                  <a:pt x="10" y="214"/>
                </a:lnTo>
                <a:lnTo>
                  <a:pt x="6" y="220"/>
                </a:lnTo>
                <a:lnTo>
                  <a:pt x="6" y="234"/>
                </a:lnTo>
                <a:lnTo>
                  <a:pt x="0" y="243"/>
                </a:lnTo>
                <a:lnTo>
                  <a:pt x="19" y="243"/>
                </a:lnTo>
                <a:lnTo>
                  <a:pt x="29" y="259"/>
                </a:lnTo>
                <a:lnTo>
                  <a:pt x="30" y="267"/>
                </a:lnTo>
                <a:lnTo>
                  <a:pt x="21" y="289"/>
                </a:lnTo>
                <a:lnTo>
                  <a:pt x="21" y="295"/>
                </a:lnTo>
                <a:lnTo>
                  <a:pt x="13" y="309"/>
                </a:lnTo>
                <a:lnTo>
                  <a:pt x="19" y="329"/>
                </a:lnTo>
                <a:lnTo>
                  <a:pt x="6" y="349"/>
                </a:lnTo>
                <a:lnTo>
                  <a:pt x="19" y="357"/>
                </a:lnTo>
                <a:lnTo>
                  <a:pt x="63" y="363"/>
                </a:lnTo>
                <a:lnTo>
                  <a:pt x="68" y="361"/>
                </a:lnTo>
                <a:lnTo>
                  <a:pt x="80" y="341"/>
                </a:lnTo>
                <a:lnTo>
                  <a:pt x="102" y="347"/>
                </a:lnTo>
                <a:lnTo>
                  <a:pt x="104" y="356"/>
                </a:lnTo>
                <a:lnTo>
                  <a:pt x="90" y="363"/>
                </a:lnTo>
                <a:lnTo>
                  <a:pt x="96" y="385"/>
                </a:lnTo>
                <a:lnTo>
                  <a:pt x="100" y="390"/>
                </a:lnTo>
                <a:lnTo>
                  <a:pt x="110" y="405"/>
                </a:lnTo>
                <a:lnTo>
                  <a:pt x="124" y="432"/>
                </a:lnTo>
                <a:lnTo>
                  <a:pt x="137" y="438"/>
                </a:lnTo>
                <a:lnTo>
                  <a:pt x="163" y="425"/>
                </a:lnTo>
                <a:lnTo>
                  <a:pt x="176" y="430"/>
                </a:lnTo>
                <a:lnTo>
                  <a:pt x="192" y="415"/>
                </a:lnTo>
                <a:lnTo>
                  <a:pt x="205" y="415"/>
                </a:lnTo>
                <a:lnTo>
                  <a:pt x="218" y="426"/>
                </a:lnTo>
                <a:lnTo>
                  <a:pt x="233" y="425"/>
                </a:lnTo>
                <a:lnTo>
                  <a:pt x="251" y="419"/>
                </a:lnTo>
                <a:lnTo>
                  <a:pt x="266" y="432"/>
                </a:lnTo>
                <a:lnTo>
                  <a:pt x="258" y="446"/>
                </a:lnTo>
                <a:lnTo>
                  <a:pt x="266" y="455"/>
                </a:lnTo>
                <a:lnTo>
                  <a:pt x="275" y="455"/>
                </a:lnTo>
                <a:lnTo>
                  <a:pt x="295" y="441"/>
                </a:lnTo>
                <a:lnTo>
                  <a:pt x="305" y="441"/>
                </a:lnTo>
                <a:lnTo>
                  <a:pt x="318" y="447"/>
                </a:lnTo>
                <a:lnTo>
                  <a:pt x="330" y="456"/>
                </a:lnTo>
                <a:lnTo>
                  <a:pt x="337" y="467"/>
                </a:lnTo>
                <a:lnTo>
                  <a:pt x="342" y="462"/>
                </a:lnTo>
                <a:lnTo>
                  <a:pt x="366" y="426"/>
                </a:lnTo>
                <a:lnTo>
                  <a:pt x="405" y="406"/>
                </a:lnTo>
                <a:lnTo>
                  <a:pt x="411" y="390"/>
                </a:lnTo>
                <a:lnTo>
                  <a:pt x="408" y="383"/>
                </a:lnTo>
                <a:lnTo>
                  <a:pt x="412" y="374"/>
                </a:lnTo>
                <a:lnTo>
                  <a:pt x="421" y="372"/>
                </a:lnTo>
                <a:lnTo>
                  <a:pt x="434" y="353"/>
                </a:lnTo>
                <a:lnTo>
                  <a:pt x="448" y="320"/>
                </a:lnTo>
                <a:lnTo>
                  <a:pt x="442" y="300"/>
                </a:lnTo>
                <a:lnTo>
                  <a:pt x="443" y="292"/>
                </a:lnTo>
                <a:lnTo>
                  <a:pt x="452" y="286"/>
                </a:lnTo>
                <a:lnTo>
                  <a:pt x="448" y="280"/>
                </a:lnTo>
                <a:lnTo>
                  <a:pt x="443" y="275"/>
                </a:lnTo>
                <a:lnTo>
                  <a:pt x="432" y="254"/>
                </a:lnTo>
                <a:lnTo>
                  <a:pt x="434" y="244"/>
                </a:lnTo>
                <a:lnTo>
                  <a:pt x="431" y="238"/>
                </a:lnTo>
                <a:lnTo>
                  <a:pt x="413" y="238"/>
                </a:lnTo>
                <a:lnTo>
                  <a:pt x="397" y="227"/>
                </a:lnTo>
                <a:lnTo>
                  <a:pt x="399" y="213"/>
                </a:lnTo>
                <a:lnTo>
                  <a:pt x="389" y="210"/>
                </a:lnTo>
                <a:lnTo>
                  <a:pt x="387" y="201"/>
                </a:lnTo>
                <a:lnTo>
                  <a:pt x="395" y="193"/>
                </a:lnTo>
                <a:lnTo>
                  <a:pt x="386" y="177"/>
                </a:lnTo>
                <a:lnTo>
                  <a:pt x="388" y="163"/>
                </a:lnTo>
                <a:lnTo>
                  <a:pt x="408" y="145"/>
                </a:lnTo>
                <a:lnTo>
                  <a:pt x="399" y="111"/>
                </a:lnTo>
                <a:lnTo>
                  <a:pt x="390" y="110"/>
                </a:lnTo>
                <a:lnTo>
                  <a:pt x="389" y="109"/>
                </a:lnTo>
                <a:lnTo>
                  <a:pt x="382" y="103"/>
                </a:lnTo>
                <a:close/>
              </a:path>
            </a:pathLst>
          </a:custGeom>
          <a:solidFill>
            <a:srgbClr val="25A12C"/>
          </a:solidFill>
          <a:ln w="63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25">
            <a:extLst>
              <a:ext uri="{FF2B5EF4-FFF2-40B4-BE49-F238E27FC236}">
                <a16:creationId xmlns:a16="http://schemas.microsoft.com/office/drawing/2014/main" id="{1963C0AE-2CD5-4DAF-8A81-ABAEE208DB87}"/>
              </a:ext>
            </a:extLst>
          </p:cNvPr>
          <p:cNvSpPr>
            <a:spLocks/>
          </p:cNvSpPr>
          <p:nvPr/>
        </p:nvSpPr>
        <p:spPr bwMode="auto">
          <a:xfrm>
            <a:off x="6484956" y="2843411"/>
            <a:ext cx="404678" cy="481421"/>
          </a:xfrm>
          <a:custGeom>
            <a:avLst/>
            <a:gdLst>
              <a:gd name="T0" fmla="*/ 318 w 400"/>
              <a:gd name="T1" fmla="*/ 8 h 415"/>
              <a:gd name="T2" fmla="*/ 278 w 400"/>
              <a:gd name="T3" fmla="*/ 11 h 415"/>
              <a:gd name="T4" fmla="*/ 252 w 400"/>
              <a:gd name="T5" fmla="*/ 30 h 415"/>
              <a:gd name="T6" fmla="*/ 212 w 400"/>
              <a:gd name="T7" fmla="*/ 19 h 415"/>
              <a:gd name="T8" fmla="*/ 179 w 400"/>
              <a:gd name="T9" fmla="*/ 29 h 415"/>
              <a:gd name="T10" fmla="*/ 144 w 400"/>
              <a:gd name="T11" fmla="*/ 60 h 415"/>
              <a:gd name="T12" fmla="*/ 124 w 400"/>
              <a:gd name="T13" fmla="*/ 70 h 415"/>
              <a:gd name="T14" fmla="*/ 88 w 400"/>
              <a:gd name="T15" fmla="*/ 94 h 415"/>
              <a:gd name="T16" fmla="*/ 9 w 400"/>
              <a:gd name="T17" fmla="*/ 123 h 415"/>
              <a:gd name="T18" fmla="*/ 2 w 400"/>
              <a:gd name="T19" fmla="*/ 128 h 415"/>
              <a:gd name="T20" fmla="*/ 25 w 400"/>
              <a:gd name="T21" fmla="*/ 154 h 415"/>
              <a:gd name="T22" fmla="*/ 25 w 400"/>
              <a:gd name="T23" fmla="*/ 205 h 415"/>
              <a:gd name="T24" fmla="*/ 18 w 400"/>
              <a:gd name="T25" fmla="*/ 224 h 415"/>
              <a:gd name="T26" fmla="*/ 43 w 400"/>
              <a:gd name="T27" fmla="*/ 229 h 415"/>
              <a:gd name="T28" fmla="*/ 90 w 400"/>
              <a:gd name="T29" fmla="*/ 259 h 415"/>
              <a:gd name="T30" fmla="*/ 119 w 400"/>
              <a:gd name="T31" fmla="*/ 296 h 415"/>
              <a:gd name="T32" fmla="*/ 152 w 400"/>
              <a:gd name="T33" fmla="*/ 335 h 415"/>
              <a:gd name="T34" fmla="*/ 125 w 400"/>
              <a:gd name="T35" fmla="*/ 377 h 415"/>
              <a:gd name="T36" fmla="*/ 114 w 400"/>
              <a:gd name="T37" fmla="*/ 398 h 415"/>
              <a:gd name="T38" fmla="*/ 138 w 400"/>
              <a:gd name="T39" fmla="*/ 415 h 415"/>
              <a:gd name="T40" fmla="*/ 136 w 400"/>
              <a:gd name="T41" fmla="*/ 400 h 415"/>
              <a:gd name="T42" fmla="*/ 207 w 400"/>
              <a:gd name="T43" fmla="*/ 342 h 415"/>
              <a:gd name="T44" fmla="*/ 224 w 400"/>
              <a:gd name="T45" fmla="*/ 328 h 415"/>
              <a:gd name="T46" fmla="*/ 228 w 400"/>
              <a:gd name="T47" fmla="*/ 286 h 415"/>
              <a:gd name="T48" fmla="*/ 226 w 400"/>
              <a:gd name="T49" fmla="*/ 255 h 415"/>
              <a:gd name="T50" fmla="*/ 271 w 400"/>
              <a:gd name="T51" fmla="*/ 239 h 415"/>
              <a:gd name="T52" fmla="*/ 298 w 400"/>
              <a:gd name="T53" fmla="*/ 214 h 415"/>
              <a:gd name="T54" fmla="*/ 300 w 400"/>
              <a:gd name="T55" fmla="*/ 197 h 415"/>
              <a:gd name="T56" fmla="*/ 313 w 400"/>
              <a:gd name="T57" fmla="*/ 183 h 415"/>
              <a:gd name="T58" fmla="*/ 356 w 400"/>
              <a:gd name="T59" fmla="*/ 144 h 415"/>
              <a:gd name="T60" fmla="*/ 375 w 400"/>
              <a:gd name="T61" fmla="*/ 112 h 415"/>
              <a:gd name="T62" fmla="*/ 400 w 400"/>
              <a:gd name="T63" fmla="*/ 91 h 415"/>
              <a:gd name="T64" fmla="*/ 383 w 400"/>
              <a:gd name="T65" fmla="*/ 83 h 415"/>
              <a:gd name="T66" fmla="*/ 356 w 400"/>
              <a:gd name="T67" fmla="*/ 68 h 415"/>
              <a:gd name="T68" fmla="*/ 363 w 400"/>
              <a:gd name="T69" fmla="*/ 56 h 415"/>
              <a:gd name="T70" fmla="*/ 359 w 400"/>
              <a:gd name="T71" fmla="*/ 27 h 415"/>
              <a:gd name="T72" fmla="*/ 352 w 400"/>
              <a:gd name="T73" fmla="*/ 5 h 415"/>
              <a:gd name="T74" fmla="*/ 326 w 400"/>
              <a:gd name="T75" fmla="*/ 0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00" h="415">
                <a:moveTo>
                  <a:pt x="326" y="0"/>
                </a:moveTo>
                <a:lnTo>
                  <a:pt x="318" y="8"/>
                </a:lnTo>
                <a:lnTo>
                  <a:pt x="295" y="2"/>
                </a:lnTo>
                <a:lnTo>
                  <a:pt x="278" y="11"/>
                </a:lnTo>
                <a:lnTo>
                  <a:pt x="264" y="9"/>
                </a:lnTo>
                <a:lnTo>
                  <a:pt x="252" y="30"/>
                </a:lnTo>
                <a:lnTo>
                  <a:pt x="235" y="21"/>
                </a:lnTo>
                <a:lnTo>
                  <a:pt x="212" y="19"/>
                </a:lnTo>
                <a:lnTo>
                  <a:pt x="187" y="23"/>
                </a:lnTo>
                <a:lnTo>
                  <a:pt x="179" y="29"/>
                </a:lnTo>
                <a:lnTo>
                  <a:pt x="170" y="50"/>
                </a:lnTo>
                <a:lnTo>
                  <a:pt x="144" y="60"/>
                </a:lnTo>
                <a:lnTo>
                  <a:pt x="142" y="65"/>
                </a:lnTo>
                <a:lnTo>
                  <a:pt x="124" y="70"/>
                </a:lnTo>
                <a:lnTo>
                  <a:pt x="110" y="85"/>
                </a:lnTo>
                <a:lnTo>
                  <a:pt x="88" y="94"/>
                </a:lnTo>
                <a:lnTo>
                  <a:pt x="66" y="90"/>
                </a:lnTo>
                <a:lnTo>
                  <a:pt x="9" y="123"/>
                </a:lnTo>
                <a:lnTo>
                  <a:pt x="0" y="123"/>
                </a:lnTo>
                <a:lnTo>
                  <a:pt x="2" y="128"/>
                </a:lnTo>
                <a:lnTo>
                  <a:pt x="7" y="142"/>
                </a:lnTo>
                <a:lnTo>
                  <a:pt x="25" y="154"/>
                </a:lnTo>
                <a:lnTo>
                  <a:pt x="36" y="173"/>
                </a:lnTo>
                <a:lnTo>
                  <a:pt x="25" y="205"/>
                </a:lnTo>
                <a:lnTo>
                  <a:pt x="18" y="216"/>
                </a:lnTo>
                <a:lnTo>
                  <a:pt x="18" y="224"/>
                </a:lnTo>
                <a:lnTo>
                  <a:pt x="29" y="220"/>
                </a:lnTo>
                <a:lnTo>
                  <a:pt x="43" y="229"/>
                </a:lnTo>
                <a:lnTo>
                  <a:pt x="66" y="234"/>
                </a:lnTo>
                <a:lnTo>
                  <a:pt x="90" y="259"/>
                </a:lnTo>
                <a:lnTo>
                  <a:pt x="101" y="292"/>
                </a:lnTo>
                <a:lnTo>
                  <a:pt x="119" y="296"/>
                </a:lnTo>
                <a:lnTo>
                  <a:pt x="157" y="329"/>
                </a:lnTo>
                <a:lnTo>
                  <a:pt x="152" y="335"/>
                </a:lnTo>
                <a:lnTo>
                  <a:pt x="122" y="358"/>
                </a:lnTo>
                <a:lnTo>
                  <a:pt x="125" y="377"/>
                </a:lnTo>
                <a:lnTo>
                  <a:pt x="116" y="384"/>
                </a:lnTo>
                <a:lnTo>
                  <a:pt x="114" y="398"/>
                </a:lnTo>
                <a:lnTo>
                  <a:pt x="123" y="406"/>
                </a:lnTo>
                <a:lnTo>
                  <a:pt x="138" y="415"/>
                </a:lnTo>
                <a:lnTo>
                  <a:pt x="134" y="410"/>
                </a:lnTo>
                <a:lnTo>
                  <a:pt x="136" y="400"/>
                </a:lnTo>
                <a:lnTo>
                  <a:pt x="175" y="364"/>
                </a:lnTo>
                <a:lnTo>
                  <a:pt x="207" y="342"/>
                </a:lnTo>
                <a:lnTo>
                  <a:pt x="217" y="337"/>
                </a:lnTo>
                <a:lnTo>
                  <a:pt x="224" y="328"/>
                </a:lnTo>
                <a:lnTo>
                  <a:pt x="223" y="299"/>
                </a:lnTo>
                <a:lnTo>
                  <a:pt x="228" y="286"/>
                </a:lnTo>
                <a:lnTo>
                  <a:pt x="221" y="270"/>
                </a:lnTo>
                <a:lnTo>
                  <a:pt x="226" y="255"/>
                </a:lnTo>
                <a:lnTo>
                  <a:pt x="240" y="248"/>
                </a:lnTo>
                <a:lnTo>
                  <a:pt x="271" y="239"/>
                </a:lnTo>
                <a:lnTo>
                  <a:pt x="291" y="224"/>
                </a:lnTo>
                <a:lnTo>
                  <a:pt x="298" y="214"/>
                </a:lnTo>
                <a:lnTo>
                  <a:pt x="293" y="207"/>
                </a:lnTo>
                <a:lnTo>
                  <a:pt x="300" y="197"/>
                </a:lnTo>
                <a:lnTo>
                  <a:pt x="314" y="189"/>
                </a:lnTo>
                <a:lnTo>
                  <a:pt x="313" y="183"/>
                </a:lnTo>
                <a:lnTo>
                  <a:pt x="322" y="179"/>
                </a:lnTo>
                <a:lnTo>
                  <a:pt x="356" y="144"/>
                </a:lnTo>
                <a:lnTo>
                  <a:pt x="375" y="131"/>
                </a:lnTo>
                <a:lnTo>
                  <a:pt x="375" y="112"/>
                </a:lnTo>
                <a:lnTo>
                  <a:pt x="398" y="96"/>
                </a:lnTo>
                <a:lnTo>
                  <a:pt x="400" y="91"/>
                </a:lnTo>
                <a:lnTo>
                  <a:pt x="387" y="80"/>
                </a:lnTo>
                <a:lnTo>
                  <a:pt x="383" y="83"/>
                </a:lnTo>
                <a:lnTo>
                  <a:pt x="347" y="87"/>
                </a:lnTo>
                <a:lnTo>
                  <a:pt x="356" y="68"/>
                </a:lnTo>
                <a:lnTo>
                  <a:pt x="363" y="65"/>
                </a:lnTo>
                <a:lnTo>
                  <a:pt x="363" y="56"/>
                </a:lnTo>
                <a:lnTo>
                  <a:pt x="368" y="56"/>
                </a:lnTo>
                <a:lnTo>
                  <a:pt x="359" y="27"/>
                </a:lnTo>
                <a:lnTo>
                  <a:pt x="361" y="17"/>
                </a:lnTo>
                <a:lnTo>
                  <a:pt x="352" y="5"/>
                </a:lnTo>
                <a:lnTo>
                  <a:pt x="331" y="6"/>
                </a:lnTo>
                <a:lnTo>
                  <a:pt x="326" y="0"/>
                </a:lnTo>
                <a:close/>
              </a:path>
            </a:pathLst>
          </a:custGeom>
          <a:solidFill>
            <a:srgbClr val="DAAEE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26">
            <a:extLst>
              <a:ext uri="{FF2B5EF4-FFF2-40B4-BE49-F238E27FC236}">
                <a16:creationId xmlns:a16="http://schemas.microsoft.com/office/drawing/2014/main" id="{A70EBDB9-3AC0-4D4F-9BB5-CC5A088231C4}"/>
              </a:ext>
            </a:extLst>
          </p:cNvPr>
          <p:cNvSpPr>
            <a:spLocks noEditPoints="1"/>
          </p:cNvSpPr>
          <p:nvPr/>
        </p:nvSpPr>
        <p:spPr bwMode="auto">
          <a:xfrm>
            <a:off x="6195614" y="3906013"/>
            <a:ext cx="356116" cy="580023"/>
          </a:xfrm>
          <a:custGeom>
            <a:avLst/>
            <a:gdLst>
              <a:gd name="T0" fmla="*/ 299 w 352"/>
              <a:gd name="T1" fmla="*/ 254 h 500"/>
              <a:gd name="T2" fmla="*/ 266 w 352"/>
              <a:gd name="T3" fmla="*/ 234 h 500"/>
              <a:gd name="T4" fmla="*/ 239 w 352"/>
              <a:gd name="T5" fmla="*/ 215 h 500"/>
              <a:gd name="T6" fmla="*/ 244 w 352"/>
              <a:gd name="T7" fmla="*/ 132 h 500"/>
              <a:gd name="T8" fmla="*/ 244 w 352"/>
              <a:gd name="T9" fmla="*/ 108 h 500"/>
              <a:gd name="T10" fmla="*/ 216 w 352"/>
              <a:gd name="T11" fmla="*/ 121 h 500"/>
              <a:gd name="T12" fmla="*/ 191 w 352"/>
              <a:gd name="T13" fmla="*/ 117 h 500"/>
              <a:gd name="T14" fmla="*/ 167 w 352"/>
              <a:gd name="T15" fmla="*/ 105 h 500"/>
              <a:gd name="T16" fmla="*/ 153 w 352"/>
              <a:gd name="T17" fmla="*/ 79 h 500"/>
              <a:gd name="T18" fmla="*/ 148 w 352"/>
              <a:gd name="T19" fmla="*/ 43 h 500"/>
              <a:gd name="T20" fmla="*/ 132 w 352"/>
              <a:gd name="T21" fmla="*/ 40 h 500"/>
              <a:gd name="T22" fmla="*/ 121 w 352"/>
              <a:gd name="T23" fmla="*/ 25 h 500"/>
              <a:gd name="T24" fmla="*/ 96 w 352"/>
              <a:gd name="T25" fmla="*/ 0 h 500"/>
              <a:gd name="T26" fmla="*/ 57 w 352"/>
              <a:gd name="T27" fmla="*/ 17 h 500"/>
              <a:gd name="T28" fmla="*/ 38 w 352"/>
              <a:gd name="T29" fmla="*/ 26 h 500"/>
              <a:gd name="T30" fmla="*/ 40 w 352"/>
              <a:gd name="T31" fmla="*/ 60 h 500"/>
              <a:gd name="T32" fmla="*/ 42 w 352"/>
              <a:gd name="T33" fmla="*/ 94 h 500"/>
              <a:gd name="T34" fmla="*/ 54 w 352"/>
              <a:gd name="T35" fmla="*/ 140 h 500"/>
              <a:gd name="T36" fmla="*/ 64 w 352"/>
              <a:gd name="T37" fmla="*/ 168 h 500"/>
              <a:gd name="T38" fmla="*/ 46 w 352"/>
              <a:gd name="T39" fmla="*/ 208 h 500"/>
              <a:gd name="T40" fmla="*/ 29 w 352"/>
              <a:gd name="T41" fmla="*/ 242 h 500"/>
              <a:gd name="T42" fmla="*/ 37 w 352"/>
              <a:gd name="T43" fmla="*/ 280 h 500"/>
              <a:gd name="T44" fmla="*/ 17 w 352"/>
              <a:gd name="T45" fmla="*/ 315 h 500"/>
              <a:gd name="T46" fmla="*/ 4 w 352"/>
              <a:gd name="T47" fmla="*/ 371 h 500"/>
              <a:gd name="T48" fmla="*/ 0 w 352"/>
              <a:gd name="T49" fmla="*/ 417 h 500"/>
              <a:gd name="T50" fmla="*/ 17 w 352"/>
              <a:gd name="T51" fmla="*/ 415 h 500"/>
              <a:gd name="T52" fmla="*/ 46 w 352"/>
              <a:gd name="T53" fmla="*/ 448 h 500"/>
              <a:gd name="T54" fmla="*/ 71 w 352"/>
              <a:gd name="T55" fmla="*/ 444 h 500"/>
              <a:gd name="T56" fmla="*/ 120 w 352"/>
              <a:gd name="T57" fmla="*/ 429 h 500"/>
              <a:gd name="T58" fmla="*/ 153 w 352"/>
              <a:gd name="T59" fmla="*/ 439 h 500"/>
              <a:gd name="T60" fmla="*/ 172 w 352"/>
              <a:gd name="T61" fmla="*/ 458 h 500"/>
              <a:gd name="T62" fmla="*/ 208 w 352"/>
              <a:gd name="T63" fmla="*/ 465 h 500"/>
              <a:gd name="T64" fmla="*/ 248 w 352"/>
              <a:gd name="T65" fmla="*/ 499 h 500"/>
              <a:gd name="T66" fmla="*/ 269 w 352"/>
              <a:gd name="T67" fmla="*/ 494 h 500"/>
              <a:gd name="T68" fmla="*/ 311 w 352"/>
              <a:gd name="T69" fmla="*/ 485 h 500"/>
              <a:gd name="T70" fmla="*/ 311 w 352"/>
              <a:gd name="T71" fmla="*/ 472 h 500"/>
              <a:gd name="T72" fmla="*/ 312 w 352"/>
              <a:gd name="T73" fmla="*/ 444 h 500"/>
              <a:gd name="T74" fmla="*/ 289 w 352"/>
              <a:gd name="T75" fmla="*/ 414 h 500"/>
              <a:gd name="T76" fmla="*/ 254 w 352"/>
              <a:gd name="T77" fmla="*/ 407 h 500"/>
              <a:gd name="T78" fmla="*/ 236 w 352"/>
              <a:gd name="T79" fmla="*/ 374 h 500"/>
              <a:gd name="T80" fmla="*/ 245 w 352"/>
              <a:gd name="T81" fmla="*/ 362 h 500"/>
              <a:gd name="T82" fmla="*/ 262 w 352"/>
              <a:gd name="T83" fmla="*/ 350 h 500"/>
              <a:gd name="T84" fmla="*/ 298 w 352"/>
              <a:gd name="T85" fmla="*/ 335 h 500"/>
              <a:gd name="T86" fmla="*/ 288 w 352"/>
              <a:gd name="T87" fmla="*/ 315 h 500"/>
              <a:gd name="T88" fmla="*/ 300 w 352"/>
              <a:gd name="T89" fmla="*/ 287 h 500"/>
              <a:gd name="T90" fmla="*/ 333 w 352"/>
              <a:gd name="T91" fmla="*/ 283 h 500"/>
              <a:gd name="T92" fmla="*/ 348 w 352"/>
              <a:gd name="T93" fmla="*/ 262 h 500"/>
              <a:gd name="T94" fmla="*/ 335 w 352"/>
              <a:gd name="T95" fmla="*/ 260 h 500"/>
              <a:gd name="T96" fmla="*/ 73 w 352"/>
              <a:gd name="T97" fmla="*/ 423 h 500"/>
              <a:gd name="T98" fmla="*/ 84 w 352"/>
              <a:gd name="T99" fmla="*/ 379 h 500"/>
              <a:gd name="T100" fmla="*/ 112 w 352"/>
              <a:gd name="T101" fmla="*/ 389 h 500"/>
              <a:gd name="T102" fmla="*/ 101 w 352"/>
              <a:gd name="T103" fmla="*/ 42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52" h="500">
                <a:moveTo>
                  <a:pt x="335" y="260"/>
                </a:moveTo>
                <a:lnTo>
                  <a:pt x="299" y="254"/>
                </a:lnTo>
                <a:lnTo>
                  <a:pt x="266" y="225"/>
                </a:lnTo>
                <a:lnTo>
                  <a:pt x="266" y="234"/>
                </a:lnTo>
                <a:lnTo>
                  <a:pt x="243" y="227"/>
                </a:lnTo>
                <a:lnTo>
                  <a:pt x="239" y="215"/>
                </a:lnTo>
                <a:lnTo>
                  <a:pt x="244" y="172"/>
                </a:lnTo>
                <a:lnTo>
                  <a:pt x="244" y="132"/>
                </a:lnTo>
                <a:lnTo>
                  <a:pt x="240" y="117"/>
                </a:lnTo>
                <a:lnTo>
                  <a:pt x="244" y="108"/>
                </a:lnTo>
                <a:lnTo>
                  <a:pt x="235" y="108"/>
                </a:lnTo>
                <a:lnTo>
                  <a:pt x="216" y="121"/>
                </a:lnTo>
                <a:lnTo>
                  <a:pt x="197" y="115"/>
                </a:lnTo>
                <a:lnTo>
                  <a:pt x="191" y="117"/>
                </a:lnTo>
                <a:lnTo>
                  <a:pt x="171" y="115"/>
                </a:lnTo>
                <a:lnTo>
                  <a:pt x="167" y="105"/>
                </a:lnTo>
                <a:lnTo>
                  <a:pt x="148" y="99"/>
                </a:lnTo>
                <a:lnTo>
                  <a:pt x="153" y="79"/>
                </a:lnTo>
                <a:lnTo>
                  <a:pt x="149" y="56"/>
                </a:lnTo>
                <a:lnTo>
                  <a:pt x="148" y="43"/>
                </a:lnTo>
                <a:lnTo>
                  <a:pt x="144" y="35"/>
                </a:lnTo>
                <a:lnTo>
                  <a:pt x="132" y="40"/>
                </a:lnTo>
                <a:lnTo>
                  <a:pt x="134" y="25"/>
                </a:lnTo>
                <a:lnTo>
                  <a:pt x="121" y="25"/>
                </a:lnTo>
                <a:lnTo>
                  <a:pt x="101" y="10"/>
                </a:lnTo>
                <a:lnTo>
                  <a:pt x="96" y="0"/>
                </a:lnTo>
                <a:lnTo>
                  <a:pt x="85" y="0"/>
                </a:lnTo>
                <a:lnTo>
                  <a:pt x="57" y="17"/>
                </a:lnTo>
                <a:lnTo>
                  <a:pt x="38" y="20"/>
                </a:lnTo>
                <a:lnTo>
                  <a:pt x="38" y="26"/>
                </a:lnTo>
                <a:lnTo>
                  <a:pt x="40" y="26"/>
                </a:lnTo>
                <a:lnTo>
                  <a:pt x="40" y="60"/>
                </a:lnTo>
                <a:lnTo>
                  <a:pt x="44" y="75"/>
                </a:lnTo>
                <a:lnTo>
                  <a:pt x="42" y="94"/>
                </a:lnTo>
                <a:lnTo>
                  <a:pt x="49" y="104"/>
                </a:lnTo>
                <a:lnTo>
                  <a:pt x="54" y="140"/>
                </a:lnTo>
                <a:lnTo>
                  <a:pt x="63" y="155"/>
                </a:lnTo>
                <a:lnTo>
                  <a:pt x="64" y="168"/>
                </a:lnTo>
                <a:lnTo>
                  <a:pt x="58" y="187"/>
                </a:lnTo>
                <a:lnTo>
                  <a:pt x="46" y="208"/>
                </a:lnTo>
                <a:lnTo>
                  <a:pt x="34" y="220"/>
                </a:lnTo>
                <a:lnTo>
                  <a:pt x="29" y="242"/>
                </a:lnTo>
                <a:lnTo>
                  <a:pt x="38" y="265"/>
                </a:lnTo>
                <a:lnTo>
                  <a:pt x="37" y="280"/>
                </a:lnTo>
                <a:lnTo>
                  <a:pt x="22" y="302"/>
                </a:lnTo>
                <a:lnTo>
                  <a:pt x="17" y="315"/>
                </a:lnTo>
                <a:lnTo>
                  <a:pt x="12" y="360"/>
                </a:lnTo>
                <a:lnTo>
                  <a:pt x="4" y="371"/>
                </a:lnTo>
                <a:lnTo>
                  <a:pt x="2" y="390"/>
                </a:lnTo>
                <a:lnTo>
                  <a:pt x="0" y="417"/>
                </a:lnTo>
                <a:lnTo>
                  <a:pt x="8" y="415"/>
                </a:lnTo>
                <a:lnTo>
                  <a:pt x="17" y="415"/>
                </a:lnTo>
                <a:lnTo>
                  <a:pt x="39" y="429"/>
                </a:lnTo>
                <a:lnTo>
                  <a:pt x="46" y="448"/>
                </a:lnTo>
                <a:lnTo>
                  <a:pt x="53" y="453"/>
                </a:lnTo>
                <a:lnTo>
                  <a:pt x="71" y="444"/>
                </a:lnTo>
                <a:lnTo>
                  <a:pt x="79" y="443"/>
                </a:lnTo>
                <a:lnTo>
                  <a:pt x="120" y="429"/>
                </a:lnTo>
                <a:lnTo>
                  <a:pt x="143" y="431"/>
                </a:lnTo>
                <a:lnTo>
                  <a:pt x="153" y="439"/>
                </a:lnTo>
                <a:lnTo>
                  <a:pt x="156" y="452"/>
                </a:lnTo>
                <a:lnTo>
                  <a:pt x="172" y="458"/>
                </a:lnTo>
                <a:lnTo>
                  <a:pt x="186" y="456"/>
                </a:lnTo>
                <a:lnTo>
                  <a:pt x="208" y="465"/>
                </a:lnTo>
                <a:lnTo>
                  <a:pt x="218" y="466"/>
                </a:lnTo>
                <a:lnTo>
                  <a:pt x="248" y="499"/>
                </a:lnTo>
                <a:lnTo>
                  <a:pt x="259" y="500"/>
                </a:lnTo>
                <a:lnTo>
                  <a:pt x="269" y="494"/>
                </a:lnTo>
                <a:lnTo>
                  <a:pt x="289" y="476"/>
                </a:lnTo>
                <a:lnTo>
                  <a:pt x="311" y="485"/>
                </a:lnTo>
                <a:lnTo>
                  <a:pt x="311" y="472"/>
                </a:lnTo>
                <a:lnTo>
                  <a:pt x="311" y="472"/>
                </a:lnTo>
                <a:lnTo>
                  <a:pt x="312" y="471"/>
                </a:lnTo>
                <a:lnTo>
                  <a:pt x="312" y="444"/>
                </a:lnTo>
                <a:lnTo>
                  <a:pt x="293" y="425"/>
                </a:lnTo>
                <a:lnTo>
                  <a:pt x="289" y="414"/>
                </a:lnTo>
                <a:lnTo>
                  <a:pt x="275" y="415"/>
                </a:lnTo>
                <a:lnTo>
                  <a:pt x="254" y="407"/>
                </a:lnTo>
                <a:lnTo>
                  <a:pt x="243" y="398"/>
                </a:lnTo>
                <a:lnTo>
                  <a:pt x="236" y="374"/>
                </a:lnTo>
                <a:lnTo>
                  <a:pt x="255" y="373"/>
                </a:lnTo>
                <a:lnTo>
                  <a:pt x="245" y="362"/>
                </a:lnTo>
                <a:lnTo>
                  <a:pt x="243" y="354"/>
                </a:lnTo>
                <a:lnTo>
                  <a:pt x="262" y="350"/>
                </a:lnTo>
                <a:lnTo>
                  <a:pt x="280" y="357"/>
                </a:lnTo>
                <a:lnTo>
                  <a:pt x="298" y="335"/>
                </a:lnTo>
                <a:lnTo>
                  <a:pt x="290" y="328"/>
                </a:lnTo>
                <a:lnTo>
                  <a:pt x="288" y="315"/>
                </a:lnTo>
                <a:lnTo>
                  <a:pt x="296" y="302"/>
                </a:lnTo>
                <a:lnTo>
                  <a:pt x="300" y="287"/>
                </a:lnTo>
                <a:lnTo>
                  <a:pt x="319" y="287"/>
                </a:lnTo>
                <a:lnTo>
                  <a:pt x="333" y="283"/>
                </a:lnTo>
                <a:lnTo>
                  <a:pt x="352" y="271"/>
                </a:lnTo>
                <a:lnTo>
                  <a:pt x="348" y="262"/>
                </a:lnTo>
                <a:lnTo>
                  <a:pt x="347" y="259"/>
                </a:lnTo>
                <a:lnTo>
                  <a:pt x="335" y="260"/>
                </a:lnTo>
                <a:close/>
                <a:moveTo>
                  <a:pt x="98" y="423"/>
                </a:moveTo>
                <a:lnTo>
                  <a:pt x="73" y="423"/>
                </a:lnTo>
                <a:lnTo>
                  <a:pt x="69" y="404"/>
                </a:lnTo>
                <a:lnTo>
                  <a:pt x="84" y="379"/>
                </a:lnTo>
                <a:lnTo>
                  <a:pt x="97" y="374"/>
                </a:lnTo>
                <a:lnTo>
                  <a:pt x="112" y="389"/>
                </a:lnTo>
                <a:lnTo>
                  <a:pt x="116" y="400"/>
                </a:lnTo>
                <a:lnTo>
                  <a:pt x="101" y="420"/>
                </a:lnTo>
                <a:lnTo>
                  <a:pt x="98" y="423"/>
                </a:lnTo>
                <a:close/>
              </a:path>
            </a:pathLst>
          </a:custGeom>
          <a:solidFill>
            <a:srgbClr val="A3D9F9"/>
          </a:solidFill>
          <a:ln w="63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67">
            <a:extLst>
              <a:ext uri="{FF2B5EF4-FFF2-40B4-BE49-F238E27FC236}">
                <a16:creationId xmlns:a16="http://schemas.microsoft.com/office/drawing/2014/main" id="{CE5FBAB4-3E27-4BCA-9007-82F4DB15C444}"/>
              </a:ext>
            </a:extLst>
          </p:cNvPr>
          <p:cNvSpPr>
            <a:spLocks/>
          </p:cNvSpPr>
          <p:nvPr/>
        </p:nvSpPr>
        <p:spPr bwMode="auto">
          <a:xfrm>
            <a:off x="6849169" y="2121863"/>
            <a:ext cx="360164" cy="452417"/>
          </a:xfrm>
          <a:custGeom>
            <a:avLst/>
            <a:gdLst>
              <a:gd name="T0" fmla="*/ 52 w 356"/>
              <a:gd name="T1" fmla="*/ 232 h 390"/>
              <a:gd name="T2" fmla="*/ 49 w 356"/>
              <a:gd name="T3" fmla="*/ 256 h 390"/>
              <a:gd name="T4" fmla="*/ 46 w 356"/>
              <a:gd name="T5" fmla="*/ 300 h 390"/>
              <a:gd name="T6" fmla="*/ 75 w 356"/>
              <a:gd name="T7" fmla="*/ 310 h 390"/>
              <a:gd name="T8" fmla="*/ 93 w 356"/>
              <a:gd name="T9" fmla="*/ 317 h 390"/>
              <a:gd name="T10" fmla="*/ 105 w 356"/>
              <a:gd name="T11" fmla="*/ 333 h 390"/>
              <a:gd name="T12" fmla="*/ 157 w 356"/>
              <a:gd name="T13" fmla="*/ 359 h 390"/>
              <a:gd name="T14" fmla="*/ 169 w 356"/>
              <a:gd name="T15" fmla="*/ 378 h 390"/>
              <a:gd name="T16" fmla="*/ 189 w 356"/>
              <a:gd name="T17" fmla="*/ 390 h 390"/>
              <a:gd name="T18" fmla="*/ 197 w 356"/>
              <a:gd name="T19" fmla="*/ 367 h 390"/>
              <a:gd name="T20" fmla="*/ 223 w 356"/>
              <a:gd name="T21" fmla="*/ 313 h 390"/>
              <a:gd name="T22" fmla="*/ 231 w 356"/>
              <a:gd name="T23" fmla="*/ 278 h 390"/>
              <a:gd name="T24" fmla="*/ 248 w 356"/>
              <a:gd name="T25" fmla="*/ 214 h 390"/>
              <a:gd name="T26" fmla="*/ 261 w 356"/>
              <a:gd name="T27" fmla="*/ 168 h 390"/>
              <a:gd name="T28" fmla="*/ 294 w 356"/>
              <a:gd name="T29" fmla="*/ 139 h 390"/>
              <a:gd name="T30" fmla="*/ 309 w 356"/>
              <a:gd name="T31" fmla="*/ 126 h 390"/>
              <a:gd name="T32" fmla="*/ 327 w 356"/>
              <a:gd name="T33" fmla="*/ 109 h 390"/>
              <a:gd name="T34" fmla="*/ 345 w 356"/>
              <a:gd name="T35" fmla="*/ 68 h 390"/>
              <a:gd name="T36" fmla="*/ 356 w 356"/>
              <a:gd name="T37" fmla="*/ 43 h 390"/>
              <a:gd name="T38" fmla="*/ 279 w 356"/>
              <a:gd name="T39" fmla="*/ 14 h 390"/>
              <a:gd name="T40" fmla="*/ 232 w 356"/>
              <a:gd name="T41" fmla="*/ 8 h 390"/>
              <a:gd name="T42" fmla="*/ 206 w 356"/>
              <a:gd name="T43" fmla="*/ 10 h 390"/>
              <a:gd name="T44" fmla="*/ 194 w 356"/>
              <a:gd name="T45" fmla="*/ 13 h 390"/>
              <a:gd name="T46" fmla="*/ 164 w 356"/>
              <a:gd name="T47" fmla="*/ 52 h 390"/>
              <a:gd name="T48" fmla="*/ 116 w 356"/>
              <a:gd name="T49" fmla="*/ 51 h 390"/>
              <a:gd name="T50" fmla="*/ 88 w 356"/>
              <a:gd name="T51" fmla="*/ 38 h 390"/>
              <a:gd name="T52" fmla="*/ 44 w 356"/>
              <a:gd name="T53" fmla="*/ 19 h 390"/>
              <a:gd name="T54" fmla="*/ 16 w 356"/>
              <a:gd name="T55" fmla="*/ 39 h 390"/>
              <a:gd name="T56" fmla="*/ 0 w 356"/>
              <a:gd name="T57" fmla="*/ 67 h 390"/>
              <a:gd name="T58" fmla="*/ 35 w 356"/>
              <a:gd name="T59" fmla="*/ 89 h 390"/>
              <a:gd name="T60" fmla="*/ 36 w 356"/>
              <a:gd name="T61" fmla="*/ 111 h 390"/>
              <a:gd name="T62" fmla="*/ 64 w 356"/>
              <a:gd name="T63" fmla="*/ 89 h 390"/>
              <a:gd name="T64" fmla="*/ 100 w 356"/>
              <a:gd name="T65" fmla="*/ 134 h 390"/>
              <a:gd name="T66" fmla="*/ 98 w 356"/>
              <a:gd name="T67" fmla="*/ 171 h 390"/>
              <a:gd name="T68" fmla="*/ 74 w 356"/>
              <a:gd name="T69" fmla="*/ 213 h 390"/>
              <a:gd name="T70" fmla="*/ 40 w 356"/>
              <a:gd name="T71" fmla="*/ 222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56" h="390">
                <a:moveTo>
                  <a:pt x="37" y="225"/>
                </a:moveTo>
                <a:lnTo>
                  <a:pt x="52" y="232"/>
                </a:lnTo>
                <a:lnTo>
                  <a:pt x="49" y="241"/>
                </a:lnTo>
                <a:lnTo>
                  <a:pt x="49" y="256"/>
                </a:lnTo>
                <a:lnTo>
                  <a:pt x="45" y="295"/>
                </a:lnTo>
                <a:lnTo>
                  <a:pt x="46" y="300"/>
                </a:lnTo>
                <a:lnTo>
                  <a:pt x="65" y="303"/>
                </a:lnTo>
                <a:lnTo>
                  <a:pt x="75" y="310"/>
                </a:lnTo>
                <a:lnTo>
                  <a:pt x="75" y="315"/>
                </a:lnTo>
                <a:lnTo>
                  <a:pt x="93" y="317"/>
                </a:lnTo>
                <a:lnTo>
                  <a:pt x="100" y="320"/>
                </a:lnTo>
                <a:lnTo>
                  <a:pt x="105" y="333"/>
                </a:lnTo>
                <a:lnTo>
                  <a:pt x="154" y="355"/>
                </a:lnTo>
                <a:lnTo>
                  <a:pt x="157" y="359"/>
                </a:lnTo>
                <a:lnTo>
                  <a:pt x="156" y="374"/>
                </a:lnTo>
                <a:lnTo>
                  <a:pt x="169" y="378"/>
                </a:lnTo>
                <a:lnTo>
                  <a:pt x="172" y="388"/>
                </a:lnTo>
                <a:lnTo>
                  <a:pt x="189" y="390"/>
                </a:lnTo>
                <a:lnTo>
                  <a:pt x="190" y="388"/>
                </a:lnTo>
                <a:lnTo>
                  <a:pt x="197" y="367"/>
                </a:lnTo>
                <a:lnTo>
                  <a:pt x="215" y="342"/>
                </a:lnTo>
                <a:lnTo>
                  <a:pt x="223" y="313"/>
                </a:lnTo>
                <a:lnTo>
                  <a:pt x="236" y="300"/>
                </a:lnTo>
                <a:lnTo>
                  <a:pt x="231" y="278"/>
                </a:lnTo>
                <a:lnTo>
                  <a:pt x="235" y="257"/>
                </a:lnTo>
                <a:lnTo>
                  <a:pt x="248" y="214"/>
                </a:lnTo>
                <a:lnTo>
                  <a:pt x="250" y="187"/>
                </a:lnTo>
                <a:lnTo>
                  <a:pt x="261" y="168"/>
                </a:lnTo>
                <a:lnTo>
                  <a:pt x="274" y="161"/>
                </a:lnTo>
                <a:lnTo>
                  <a:pt x="294" y="139"/>
                </a:lnTo>
                <a:lnTo>
                  <a:pt x="294" y="132"/>
                </a:lnTo>
                <a:lnTo>
                  <a:pt x="309" y="126"/>
                </a:lnTo>
                <a:lnTo>
                  <a:pt x="311" y="119"/>
                </a:lnTo>
                <a:lnTo>
                  <a:pt x="327" y="109"/>
                </a:lnTo>
                <a:lnTo>
                  <a:pt x="333" y="102"/>
                </a:lnTo>
                <a:lnTo>
                  <a:pt x="345" y="68"/>
                </a:lnTo>
                <a:lnTo>
                  <a:pt x="354" y="51"/>
                </a:lnTo>
                <a:lnTo>
                  <a:pt x="356" y="43"/>
                </a:lnTo>
                <a:lnTo>
                  <a:pt x="326" y="37"/>
                </a:lnTo>
                <a:lnTo>
                  <a:pt x="279" y="14"/>
                </a:lnTo>
                <a:lnTo>
                  <a:pt x="256" y="15"/>
                </a:lnTo>
                <a:lnTo>
                  <a:pt x="232" y="8"/>
                </a:lnTo>
                <a:lnTo>
                  <a:pt x="218" y="14"/>
                </a:lnTo>
                <a:lnTo>
                  <a:pt x="206" y="10"/>
                </a:lnTo>
                <a:lnTo>
                  <a:pt x="194" y="13"/>
                </a:lnTo>
                <a:lnTo>
                  <a:pt x="194" y="13"/>
                </a:lnTo>
                <a:lnTo>
                  <a:pt x="184" y="29"/>
                </a:lnTo>
                <a:lnTo>
                  <a:pt x="164" y="52"/>
                </a:lnTo>
                <a:lnTo>
                  <a:pt x="147" y="45"/>
                </a:lnTo>
                <a:lnTo>
                  <a:pt x="116" y="51"/>
                </a:lnTo>
                <a:lnTo>
                  <a:pt x="97" y="49"/>
                </a:lnTo>
                <a:lnTo>
                  <a:pt x="88" y="38"/>
                </a:lnTo>
                <a:lnTo>
                  <a:pt x="50" y="26"/>
                </a:lnTo>
                <a:lnTo>
                  <a:pt x="44" y="19"/>
                </a:lnTo>
                <a:lnTo>
                  <a:pt x="32" y="0"/>
                </a:lnTo>
                <a:lnTo>
                  <a:pt x="16" y="39"/>
                </a:lnTo>
                <a:lnTo>
                  <a:pt x="3" y="51"/>
                </a:lnTo>
                <a:lnTo>
                  <a:pt x="0" y="67"/>
                </a:lnTo>
                <a:lnTo>
                  <a:pt x="5" y="74"/>
                </a:lnTo>
                <a:lnTo>
                  <a:pt x="35" y="89"/>
                </a:lnTo>
                <a:lnTo>
                  <a:pt x="29" y="101"/>
                </a:lnTo>
                <a:lnTo>
                  <a:pt x="36" y="111"/>
                </a:lnTo>
                <a:lnTo>
                  <a:pt x="47" y="110"/>
                </a:lnTo>
                <a:lnTo>
                  <a:pt x="64" y="89"/>
                </a:lnTo>
                <a:lnTo>
                  <a:pt x="97" y="120"/>
                </a:lnTo>
                <a:lnTo>
                  <a:pt x="100" y="134"/>
                </a:lnTo>
                <a:lnTo>
                  <a:pt x="94" y="148"/>
                </a:lnTo>
                <a:lnTo>
                  <a:pt x="98" y="171"/>
                </a:lnTo>
                <a:lnTo>
                  <a:pt x="85" y="206"/>
                </a:lnTo>
                <a:lnTo>
                  <a:pt x="74" y="213"/>
                </a:lnTo>
                <a:lnTo>
                  <a:pt x="68" y="220"/>
                </a:lnTo>
                <a:lnTo>
                  <a:pt x="40" y="222"/>
                </a:lnTo>
                <a:lnTo>
                  <a:pt x="37" y="225"/>
                </a:lnTo>
                <a:close/>
              </a:path>
            </a:pathLst>
          </a:custGeom>
          <a:solidFill>
            <a:srgbClr val="25A1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8" name="27">
            <a:extLst>
              <a:ext uri="{FF2B5EF4-FFF2-40B4-BE49-F238E27FC236}">
                <a16:creationId xmlns:a16="http://schemas.microsoft.com/office/drawing/2014/main" id="{A8CD87AE-7763-49DB-BC82-D99474AF1583}"/>
              </a:ext>
            </a:extLst>
          </p:cNvPr>
          <p:cNvSpPr>
            <a:spLocks/>
          </p:cNvSpPr>
          <p:nvPr/>
        </p:nvSpPr>
        <p:spPr bwMode="auto">
          <a:xfrm>
            <a:off x="4850062" y="1917696"/>
            <a:ext cx="444135" cy="396734"/>
          </a:xfrm>
          <a:custGeom>
            <a:avLst/>
            <a:gdLst>
              <a:gd name="T0" fmla="*/ 367 w 439"/>
              <a:gd name="T1" fmla="*/ 23 h 342"/>
              <a:gd name="T2" fmla="*/ 311 w 439"/>
              <a:gd name="T3" fmla="*/ 22 h 342"/>
              <a:gd name="T4" fmla="*/ 290 w 439"/>
              <a:gd name="T5" fmla="*/ 57 h 342"/>
              <a:gd name="T6" fmla="*/ 265 w 439"/>
              <a:gd name="T7" fmla="*/ 59 h 342"/>
              <a:gd name="T8" fmla="*/ 245 w 439"/>
              <a:gd name="T9" fmla="*/ 75 h 342"/>
              <a:gd name="T10" fmla="*/ 221 w 439"/>
              <a:gd name="T11" fmla="*/ 96 h 342"/>
              <a:gd name="T12" fmla="*/ 171 w 439"/>
              <a:gd name="T13" fmla="*/ 74 h 342"/>
              <a:gd name="T14" fmla="*/ 184 w 439"/>
              <a:gd name="T15" fmla="*/ 64 h 342"/>
              <a:gd name="T16" fmla="*/ 150 w 439"/>
              <a:gd name="T17" fmla="*/ 31 h 342"/>
              <a:gd name="T18" fmla="*/ 109 w 439"/>
              <a:gd name="T19" fmla="*/ 35 h 342"/>
              <a:gd name="T20" fmla="*/ 82 w 439"/>
              <a:gd name="T21" fmla="*/ 21 h 342"/>
              <a:gd name="T22" fmla="*/ 53 w 439"/>
              <a:gd name="T23" fmla="*/ 6 h 342"/>
              <a:gd name="T24" fmla="*/ 34 w 439"/>
              <a:gd name="T25" fmla="*/ 17 h 342"/>
              <a:gd name="T26" fmla="*/ 3 w 439"/>
              <a:gd name="T27" fmla="*/ 59 h 342"/>
              <a:gd name="T28" fmla="*/ 12 w 439"/>
              <a:gd name="T29" fmla="*/ 86 h 342"/>
              <a:gd name="T30" fmla="*/ 13 w 439"/>
              <a:gd name="T31" fmla="*/ 100 h 342"/>
              <a:gd name="T32" fmla="*/ 23 w 439"/>
              <a:gd name="T33" fmla="*/ 119 h 342"/>
              <a:gd name="T34" fmla="*/ 34 w 439"/>
              <a:gd name="T35" fmla="*/ 161 h 342"/>
              <a:gd name="T36" fmla="*/ 24 w 439"/>
              <a:gd name="T37" fmla="*/ 180 h 342"/>
              <a:gd name="T38" fmla="*/ 38 w 439"/>
              <a:gd name="T39" fmla="*/ 224 h 342"/>
              <a:gd name="T40" fmla="*/ 36 w 439"/>
              <a:gd name="T41" fmla="*/ 226 h 342"/>
              <a:gd name="T42" fmla="*/ 30 w 439"/>
              <a:gd name="T43" fmla="*/ 243 h 342"/>
              <a:gd name="T44" fmla="*/ 73 w 439"/>
              <a:gd name="T45" fmla="*/ 258 h 342"/>
              <a:gd name="T46" fmla="*/ 95 w 439"/>
              <a:gd name="T47" fmla="*/ 267 h 342"/>
              <a:gd name="T48" fmla="*/ 136 w 439"/>
              <a:gd name="T49" fmla="*/ 303 h 342"/>
              <a:gd name="T50" fmla="*/ 141 w 439"/>
              <a:gd name="T51" fmla="*/ 337 h 342"/>
              <a:gd name="T52" fmla="*/ 155 w 439"/>
              <a:gd name="T53" fmla="*/ 342 h 342"/>
              <a:gd name="T54" fmla="*/ 171 w 439"/>
              <a:gd name="T55" fmla="*/ 328 h 342"/>
              <a:gd name="T56" fmla="*/ 208 w 439"/>
              <a:gd name="T57" fmla="*/ 320 h 342"/>
              <a:gd name="T58" fmla="*/ 234 w 439"/>
              <a:gd name="T59" fmla="*/ 307 h 342"/>
              <a:gd name="T60" fmla="*/ 254 w 439"/>
              <a:gd name="T61" fmla="*/ 303 h 342"/>
              <a:gd name="T62" fmla="*/ 311 w 439"/>
              <a:gd name="T63" fmla="*/ 291 h 342"/>
              <a:gd name="T64" fmla="*/ 326 w 439"/>
              <a:gd name="T65" fmla="*/ 268 h 342"/>
              <a:gd name="T66" fmla="*/ 343 w 439"/>
              <a:gd name="T67" fmla="*/ 236 h 342"/>
              <a:gd name="T68" fmla="*/ 352 w 439"/>
              <a:gd name="T69" fmla="*/ 224 h 342"/>
              <a:gd name="T70" fmla="*/ 343 w 439"/>
              <a:gd name="T71" fmla="*/ 184 h 342"/>
              <a:gd name="T72" fmla="*/ 392 w 439"/>
              <a:gd name="T73" fmla="*/ 170 h 342"/>
              <a:gd name="T74" fmla="*/ 414 w 439"/>
              <a:gd name="T75" fmla="*/ 109 h 342"/>
              <a:gd name="T76" fmla="*/ 427 w 439"/>
              <a:gd name="T77" fmla="*/ 96 h 342"/>
              <a:gd name="T78" fmla="*/ 429 w 439"/>
              <a:gd name="T79" fmla="*/ 76 h 342"/>
              <a:gd name="T80" fmla="*/ 419 w 439"/>
              <a:gd name="T81" fmla="*/ 34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39" h="342">
                <a:moveTo>
                  <a:pt x="407" y="40"/>
                </a:moveTo>
                <a:lnTo>
                  <a:pt x="367" y="23"/>
                </a:lnTo>
                <a:lnTo>
                  <a:pt x="323" y="17"/>
                </a:lnTo>
                <a:lnTo>
                  <a:pt x="311" y="22"/>
                </a:lnTo>
                <a:lnTo>
                  <a:pt x="302" y="32"/>
                </a:lnTo>
                <a:lnTo>
                  <a:pt x="290" y="57"/>
                </a:lnTo>
                <a:lnTo>
                  <a:pt x="287" y="61"/>
                </a:lnTo>
                <a:lnTo>
                  <a:pt x="265" y="59"/>
                </a:lnTo>
                <a:lnTo>
                  <a:pt x="258" y="61"/>
                </a:lnTo>
                <a:lnTo>
                  <a:pt x="245" y="75"/>
                </a:lnTo>
                <a:lnTo>
                  <a:pt x="226" y="80"/>
                </a:lnTo>
                <a:lnTo>
                  <a:pt x="221" y="96"/>
                </a:lnTo>
                <a:lnTo>
                  <a:pt x="215" y="98"/>
                </a:lnTo>
                <a:lnTo>
                  <a:pt x="171" y="74"/>
                </a:lnTo>
                <a:lnTo>
                  <a:pt x="167" y="62"/>
                </a:lnTo>
                <a:lnTo>
                  <a:pt x="184" y="64"/>
                </a:lnTo>
                <a:lnTo>
                  <a:pt x="169" y="45"/>
                </a:lnTo>
                <a:lnTo>
                  <a:pt x="150" y="31"/>
                </a:lnTo>
                <a:lnTo>
                  <a:pt x="122" y="38"/>
                </a:lnTo>
                <a:lnTo>
                  <a:pt x="109" y="35"/>
                </a:lnTo>
                <a:lnTo>
                  <a:pt x="99" y="21"/>
                </a:lnTo>
                <a:lnTo>
                  <a:pt x="82" y="21"/>
                </a:lnTo>
                <a:lnTo>
                  <a:pt x="58" y="0"/>
                </a:lnTo>
                <a:lnTo>
                  <a:pt x="53" y="6"/>
                </a:lnTo>
                <a:lnTo>
                  <a:pt x="48" y="11"/>
                </a:lnTo>
                <a:lnTo>
                  <a:pt x="34" y="17"/>
                </a:lnTo>
                <a:lnTo>
                  <a:pt x="0" y="24"/>
                </a:lnTo>
                <a:lnTo>
                  <a:pt x="3" y="59"/>
                </a:lnTo>
                <a:lnTo>
                  <a:pt x="3" y="75"/>
                </a:lnTo>
                <a:lnTo>
                  <a:pt x="12" y="86"/>
                </a:lnTo>
                <a:lnTo>
                  <a:pt x="24" y="91"/>
                </a:lnTo>
                <a:lnTo>
                  <a:pt x="13" y="100"/>
                </a:lnTo>
                <a:lnTo>
                  <a:pt x="14" y="111"/>
                </a:lnTo>
                <a:lnTo>
                  <a:pt x="23" y="119"/>
                </a:lnTo>
                <a:lnTo>
                  <a:pt x="38" y="150"/>
                </a:lnTo>
                <a:lnTo>
                  <a:pt x="34" y="161"/>
                </a:lnTo>
                <a:lnTo>
                  <a:pt x="35" y="174"/>
                </a:lnTo>
                <a:lnTo>
                  <a:pt x="24" y="180"/>
                </a:lnTo>
                <a:lnTo>
                  <a:pt x="28" y="187"/>
                </a:lnTo>
                <a:lnTo>
                  <a:pt x="38" y="224"/>
                </a:lnTo>
                <a:lnTo>
                  <a:pt x="36" y="226"/>
                </a:lnTo>
                <a:lnTo>
                  <a:pt x="36" y="226"/>
                </a:lnTo>
                <a:lnTo>
                  <a:pt x="35" y="228"/>
                </a:lnTo>
                <a:lnTo>
                  <a:pt x="30" y="243"/>
                </a:lnTo>
                <a:lnTo>
                  <a:pt x="50" y="252"/>
                </a:lnTo>
                <a:lnTo>
                  <a:pt x="73" y="258"/>
                </a:lnTo>
                <a:lnTo>
                  <a:pt x="88" y="255"/>
                </a:lnTo>
                <a:lnTo>
                  <a:pt x="95" y="267"/>
                </a:lnTo>
                <a:lnTo>
                  <a:pt x="108" y="285"/>
                </a:lnTo>
                <a:lnTo>
                  <a:pt x="136" y="303"/>
                </a:lnTo>
                <a:lnTo>
                  <a:pt x="129" y="322"/>
                </a:lnTo>
                <a:lnTo>
                  <a:pt x="141" y="337"/>
                </a:lnTo>
                <a:lnTo>
                  <a:pt x="147" y="339"/>
                </a:lnTo>
                <a:lnTo>
                  <a:pt x="155" y="342"/>
                </a:lnTo>
                <a:lnTo>
                  <a:pt x="165" y="332"/>
                </a:lnTo>
                <a:lnTo>
                  <a:pt x="171" y="328"/>
                </a:lnTo>
                <a:lnTo>
                  <a:pt x="200" y="320"/>
                </a:lnTo>
                <a:lnTo>
                  <a:pt x="208" y="320"/>
                </a:lnTo>
                <a:lnTo>
                  <a:pt x="220" y="308"/>
                </a:lnTo>
                <a:lnTo>
                  <a:pt x="234" y="307"/>
                </a:lnTo>
                <a:lnTo>
                  <a:pt x="246" y="296"/>
                </a:lnTo>
                <a:lnTo>
                  <a:pt x="254" y="303"/>
                </a:lnTo>
                <a:lnTo>
                  <a:pt x="285" y="307"/>
                </a:lnTo>
                <a:lnTo>
                  <a:pt x="311" y="291"/>
                </a:lnTo>
                <a:lnTo>
                  <a:pt x="315" y="278"/>
                </a:lnTo>
                <a:lnTo>
                  <a:pt x="326" y="268"/>
                </a:lnTo>
                <a:lnTo>
                  <a:pt x="340" y="260"/>
                </a:lnTo>
                <a:lnTo>
                  <a:pt x="343" y="236"/>
                </a:lnTo>
                <a:lnTo>
                  <a:pt x="355" y="228"/>
                </a:lnTo>
                <a:lnTo>
                  <a:pt x="352" y="224"/>
                </a:lnTo>
                <a:lnTo>
                  <a:pt x="341" y="209"/>
                </a:lnTo>
                <a:lnTo>
                  <a:pt x="343" y="184"/>
                </a:lnTo>
                <a:lnTo>
                  <a:pt x="380" y="175"/>
                </a:lnTo>
                <a:lnTo>
                  <a:pt x="392" y="170"/>
                </a:lnTo>
                <a:lnTo>
                  <a:pt x="405" y="125"/>
                </a:lnTo>
                <a:lnTo>
                  <a:pt x="414" y="109"/>
                </a:lnTo>
                <a:lnTo>
                  <a:pt x="412" y="104"/>
                </a:lnTo>
                <a:lnTo>
                  <a:pt x="427" y="96"/>
                </a:lnTo>
                <a:lnTo>
                  <a:pt x="439" y="100"/>
                </a:lnTo>
                <a:lnTo>
                  <a:pt x="429" y="76"/>
                </a:lnTo>
                <a:lnTo>
                  <a:pt x="420" y="46"/>
                </a:lnTo>
                <a:lnTo>
                  <a:pt x="419" y="34"/>
                </a:lnTo>
                <a:lnTo>
                  <a:pt x="407" y="40"/>
                </a:lnTo>
                <a:close/>
              </a:path>
            </a:pathLst>
          </a:custGeom>
          <a:solidFill>
            <a:srgbClr val="DAAEE8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9" name="28">
            <a:extLst>
              <a:ext uri="{FF2B5EF4-FFF2-40B4-BE49-F238E27FC236}">
                <a16:creationId xmlns:a16="http://schemas.microsoft.com/office/drawing/2014/main" id="{7A2ED67F-0CBF-48FB-AF55-922C7B3384F2}"/>
              </a:ext>
            </a:extLst>
          </p:cNvPr>
          <p:cNvSpPr>
            <a:spLocks/>
          </p:cNvSpPr>
          <p:nvPr/>
        </p:nvSpPr>
        <p:spPr bwMode="auto">
          <a:xfrm>
            <a:off x="4995745" y="2182186"/>
            <a:ext cx="366233" cy="474459"/>
          </a:xfrm>
          <a:custGeom>
            <a:avLst/>
            <a:gdLst>
              <a:gd name="T0" fmla="*/ 325 w 362"/>
              <a:gd name="T1" fmla="*/ 205 h 409"/>
              <a:gd name="T2" fmla="*/ 291 w 362"/>
              <a:gd name="T3" fmla="*/ 179 h 409"/>
              <a:gd name="T4" fmla="*/ 278 w 362"/>
              <a:gd name="T5" fmla="*/ 151 h 409"/>
              <a:gd name="T6" fmla="*/ 253 w 362"/>
              <a:gd name="T7" fmla="*/ 123 h 409"/>
              <a:gd name="T8" fmla="*/ 244 w 362"/>
              <a:gd name="T9" fmla="*/ 79 h 409"/>
              <a:gd name="T10" fmla="*/ 235 w 362"/>
              <a:gd name="T11" fmla="*/ 45 h 409"/>
              <a:gd name="T12" fmla="*/ 211 w 362"/>
              <a:gd name="T13" fmla="*/ 0 h 409"/>
              <a:gd name="T14" fmla="*/ 196 w 362"/>
              <a:gd name="T15" fmla="*/ 32 h 409"/>
              <a:gd name="T16" fmla="*/ 171 w 362"/>
              <a:gd name="T17" fmla="*/ 50 h 409"/>
              <a:gd name="T18" fmla="*/ 141 w 362"/>
              <a:gd name="T19" fmla="*/ 79 h 409"/>
              <a:gd name="T20" fmla="*/ 102 w 362"/>
              <a:gd name="T21" fmla="*/ 68 h 409"/>
              <a:gd name="T22" fmla="*/ 76 w 362"/>
              <a:gd name="T23" fmla="*/ 80 h 409"/>
              <a:gd name="T24" fmla="*/ 56 w 362"/>
              <a:gd name="T25" fmla="*/ 92 h 409"/>
              <a:gd name="T26" fmla="*/ 21 w 362"/>
              <a:gd name="T27" fmla="*/ 104 h 409"/>
              <a:gd name="T28" fmla="*/ 13 w 362"/>
              <a:gd name="T29" fmla="*/ 133 h 409"/>
              <a:gd name="T30" fmla="*/ 34 w 362"/>
              <a:gd name="T31" fmla="*/ 157 h 409"/>
              <a:gd name="T32" fmla="*/ 49 w 362"/>
              <a:gd name="T33" fmla="*/ 189 h 409"/>
              <a:gd name="T34" fmla="*/ 51 w 362"/>
              <a:gd name="T35" fmla="*/ 227 h 409"/>
              <a:gd name="T36" fmla="*/ 1 w 362"/>
              <a:gd name="T37" fmla="*/ 251 h 409"/>
              <a:gd name="T38" fmla="*/ 6 w 362"/>
              <a:gd name="T39" fmla="*/ 286 h 409"/>
              <a:gd name="T40" fmla="*/ 10 w 362"/>
              <a:gd name="T41" fmla="*/ 310 h 409"/>
              <a:gd name="T42" fmla="*/ 21 w 362"/>
              <a:gd name="T43" fmla="*/ 322 h 409"/>
              <a:gd name="T44" fmla="*/ 40 w 362"/>
              <a:gd name="T45" fmla="*/ 328 h 409"/>
              <a:gd name="T46" fmla="*/ 16 w 362"/>
              <a:gd name="T47" fmla="*/ 350 h 409"/>
              <a:gd name="T48" fmla="*/ 46 w 362"/>
              <a:gd name="T49" fmla="*/ 345 h 409"/>
              <a:gd name="T50" fmla="*/ 82 w 362"/>
              <a:gd name="T51" fmla="*/ 357 h 409"/>
              <a:gd name="T52" fmla="*/ 114 w 362"/>
              <a:gd name="T53" fmla="*/ 384 h 409"/>
              <a:gd name="T54" fmla="*/ 141 w 362"/>
              <a:gd name="T55" fmla="*/ 398 h 409"/>
              <a:gd name="T56" fmla="*/ 177 w 362"/>
              <a:gd name="T57" fmla="*/ 407 h 409"/>
              <a:gd name="T58" fmla="*/ 221 w 362"/>
              <a:gd name="T59" fmla="*/ 396 h 409"/>
              <a:gd name="T60" fmla="*/ 219 w 362"/>
              <a:gd name="T61" fmla="*/ 382 h 409"/>
              <a:gd name="T62" fmla="*/ 240 w 362"/>
              <a:gd name="T63" fmla="*/ 375 h 409"/>
              <a:gd name="T64" fmla="*/ 283 w 362"/>
              <a:gd name="T65" fmla="*/ 361 h 409"/>
              <a:gd name="T66" fmla="*/ 335 w 362"/>
              <a:gd name="T67" fmla="*/ 326 h 409"/>
              <a:gd name="T68" fmla="*/ 356 w 362"/>
              <a:gd name="T69" fmla="*/ 307 h 409"/>
              <a:gd name="T70" fmla="*/ 359 w 362"/>
              <a:gd name="T71" fmla="*/ 274 h 409"/>
              <a:gd name="T72" fmla="*/ 362 w 362"/>
              <a:gd name="T73" fmla="*/ 256 h 409"/>
              <a:gd name="T74" fmla="*/ 338 w 362"/>
              <a:gd name="T75" fmla="*/ 215 h 409"/>
              <a:gd name="T76" fmla="*/ 335 w 362"/>
              <a:gd name="T77" fmla="*/ 20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62" h="409">
                <a:moveTo>
                  <a:pt x="335" y="203"/>
                </a:moveTo>
                <a:lnTo>
                  <a:pt x="325" y="205"/>
                </a:lnTo>
                <a:lnTo>
                  <a:pt x="298" y="192"/>
                </a:lnTo>
                <a:lnTo>
                  <a:pt x="291" y="179"/>
                </a:lnTo>
                <a:lnTo>
                  <a:pt x="289" y="161"/>
                </a:lnTo>
                <a:lnTo>
                  <a:pt x="278" y="151"/>
                </a:lnTo>
                <a:lnTo>
                  <a:pt x="268" y="133"/>
                </a:lnTo>
                <a:lnTo>
                  <a:pt x="253" y="123"/>
                </a:lnTo>
                <a:lnTo>
                  <a:pt x="235" y="98"/>
                </a:lnTo>
                <a:lnTo>
                  <a:pt x="244" y="79"/>
                </a:lnTo>
                <a:lnTo>
                  <a:pt x="232" y="70"/>
                </a:lnTo>
                <a:lnTo>
                  <a:pt x="235" y="45"/>
                </a:lnTo>
                <a:lnTo>
                  <a:pt x="226" y="30"/>
                </a:lnTo>
                <a:lnTo>
                  <a:pt x="211" y="0"/>
                </a:lnTo>
                <a:lnTo>
                  <a:pt x="199" y="8"/>
                </a:lnTo>
                <a:lnTo>
                  <a:pt x="196" y="32"/>
                </a:lnTo>
                <a:lnTo>
                  <a:pt x="182" y="40"/>
                </a:lnTo>
                <a:lnTo>
                  <a:pt x="171" y="50"/>
                </a:lnTo>
                <a:lnTo>
                  <a:pt x="167" y="63"/>
                </a:lnTo>
                <a:lnTo>
                  <a:pt x="141" y="79"/>
                </a:lnTo>
                <a:lnTo>
                  <a:pt x="110" y="75"/>
                </a:lnTo>
                <a:lnTo>
                  <a:pt x="102" y="68"/>
                </a:lnTo>
                <a:lnTo>
                  <a:pt x="90" y="79"/>
                </a:lnTo>
                <a:lnTo>
                  <a:pt x="76" y="80"/>
                </a:lnTo>
                <a:lnTo>
                  <a:pt x="64" y="92"/>
                </a:lnTo>
                <a:lnTo>
                  <a:pt x="56" y="92"/>
                </a:lnTo>
                <a:lnTo>
                  <a:pt x="27" y="100"/>
                </a:lnTo>
                <a:lnTo>
                  <a:pt x="21" y="104"/>
                </a:lnTo>
                <a:lnTo>
                  <a:pt x="11" y="114"/>
                </a:lnTo>
                <a:lnTo>
                  <a:pt x="13" y="133"/>
                </a:lnTo>
                <a:lnTo>
                  <a:pt x="25" y="152"/>
                </a:lnTo>
                <a:lnTo>
                  <a:pt x="34" y="157"/>
                </a:lnTo>
                <a:lnTo>
                  <a:pt x="51" y="179"/>
                </a:lnTo>
                <a:lnTo>
                  <a:pt x="49" y="189"/>
                </a:lnTo>
                <a:lnTo>
                  <a:pt x="59" y="207"/>
                </a:lnTo>
                <a:lnTo>
                  <a:pt x="51" y="227"/>
                </a:lnTo>
                <a:lnTo>
                  <a:pt x="35" y="240"/>
                </a:lnTo>
                <a:lnTo>
                  <a:pt x="1" y="251"/>
                </a:lnTo>
                <a:lnTo>
                  <a:pt x="0" y="255"/>
                </a:lnTo>
                <a:lnTo>
                  <a:pt x="6" y="286"/>
                </a:lnTo>
                <a:lnTo>
                  <a:pt x="12" y="295"/>
                </a:lnTo>
                <a:lnTo>
                  <a:pt x="10" y="310"/>
                </a:lnTo>
                <a:lnTo>
                  <a:pt x="6" y="312"/>
                </a:lnTo>
                <a:lnTo>
                  <a:pt x="21" y="322"/>
                </a:lnTo>
                <a:lnTo>
                  <a:pt x="33" y="324"/>
                </a:lnTo>
                <a:lnTo>
                  <a:pt x="40" y="328"/>
                </a:lnTo>
                <a:lnTo>
                  <a:pt x="16" y="347"/>
                </a:lnTo>
                <a:lnTo>
                  <a:pt x="16" y="350"/>
                </a:lnTo>
                <a:lnTo>
                  <a:pt x="27" y="347"/>
                </a:lnTo>
                <a:lnTo>
                  <a:pt x="46" y="345"/>
                </a:lnTo>
                <a:lnTo>
                  <a:pt x="72" y="336"/>
                </a:lnTo>
                <a:lnTo>
                  <a:pt x="82" y="357"/>
                </a:lnTo>
                <a:lnTo>
                  <a:pt x="90" y="359"/>
                </a:lnTo>
                <a:lnTo>
                  <a:pt x="114" y="384"/>
                </a:lnTo>
                <a:lnTo>
                  <a:pt x="124" y="398"/>
                </a:lnTo>
                <a:lnTo>
                  <a:pt x="141" y="398"/>
                </a:lnTo>
                <a:lnTo>
                  <a:pt x="164" y="409"/>
                </a:lnTo>
                <a:lnTo>
                  <a:pt x="177" y="407"/>
                </a:lnTo>
                <a:lnTo>
                  <a:pt x="201" y="394"/>
                </a:lnTo>
                <a:lnTo>
                  <a:pt x="221" y="396"/>
                </a:lnTo>
                <a:lnTo>
                  <a:pt x="221" y="395"/>
                </a:lnTo>
                <a:lnTo>
                  <a:pt x="219" y="382"/>
                </a:lnTo>
                <a:lnTo>
                  <a:pt x="230" y="372"/>
                </a:lnTo>
                <a:lnTo>
                  <a:pt x="240" y="375"/>
                </a:lnTo>
                <a:lnTo>
                  <a:pt x="266" y="359"/>
                </a:lnTo>
                <a:lnTo>
                  <a:pt x="283" y="361"/>
                </a:lnTo>
                <a:lnTo>
                  <a:pt x="320" y="353"/>
                </a:lnTo>
                <a:lnTo>
                  <a:pt x="335" y="326"/>
                </a:lnTo>
                <a:lnTo>
                  <a:pt x="355" y="312"/>
                </a:lnTo>
                <a:lnTo>
                  <a:pt x="356" y="307"/>
                </a:lnTo>
                <a:lnTo>
                  <a:pt x="354" y="284"/>
                </a:lnTo>
                <a:lnTo>
                  <a:pt x="359" y="274"/>
                </a:lnTo>
                <a:lnTo>
                  <a:pt x="355" y="272"/>
                </a:lnTo>
                <a:lnTo>
                  <a:pt x="362" y="256"/>
                </a:lnTo>
                <a:lnTo>
                  <a:pt x="350" y="231"/>
                </a:lnTo>
                <a:lnTo>
                  <a:pt x="338" y="215"/>
                </a:lnTo>
                <a:lnTo>
                  <a:pt x="338" y="205"/>
                </a:lnTo>
                <a:lnTo>
                  <a:pt x="335" y="203"/>
                </a:lnTo>
                <a:close/>
              </a:path>
            </a:pathLst>
          </a:custGeom>
          <a:solidFill>
            <a:srgbClr val="25A1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29">
            <a:extLst>
              <a:ext uri="{FF2B5EF4-FFF2-40B4-BE49-F238E27FC236}">
                <a16:creationId xmlns:a16="http://schemas.microsoft.com/office/drawing/2014/main" id="{87387EAA-C0E8-48B4-9F27-C77CA719C19E}"/>
              </a:ext>
            </a:extLst>
          </p:cNvPr>
          <p:cNvSpPr>
            <a:spLocks/>
          </p:cNvSpPr>
          <p:nvPr/>
        </p:nvSpPr>
        <p:spPr bwMode="auto">
          <a:xfrm>
            <a:off x="3326452" y="2281950"/>
            <a:ext cx="416819" cy="460538"/>
          </a:xfrm>
          <a:custGeom>
            <a:avLst/>
            <a:gdLst>
              <a:gd name="T0" fmla="*/ 370 w 412"/>
              <a:gd name="T1" fmla="*/ 370 h 397"/>
              <a:gd name="T2" fmla="*/ 412 w 412"/>
              <a:gd name="T3" fmla="*/ 337 h 397"/>
              <a:gd name="T4" fmla="*/ 364 w 412"/>
              <a:gd name="T5" fmla="*/ 308 h 397"/>
              <a:gd name="T6" fmla="*/ 326 w 412"/>
              <a:gd name="T7" fmla="*/ 277 h 397"/>
              <a:gd name="T8" fmla="*/ 360 w 412"/>
              <a:gd name="T9" fmla="*/ 226 h 397"/>
              <a:gd name="T10" fmla="*/ 374 w 412"/>
              <a:gd name="T11" fmla="*/ 187 h 397"/>
              <a:gd name="T12" fmla="*/ 347 w 412"/>
              <a:gd name="T13" fmla="*/ 141 h 397"/>
              <a:gd name="T14" fmla="*/ 365 w 412"/>
              <a:gd name="T15" fmla="*/ 117 h 397"/>
              <a:gd name="T16" fmla="*/ 363 w 412"/>
              <a:gd name="T17" fmla="*/ 86 h 397"/>
              <a:gd name="T18" fmla="*/ 342 w 412"/>
              <a:gd name="T19" fmla="*/ 43 h 397"/>
              <a:gd name="T20" fmla="*/ 332 w 412"/>
              <a:gd name="T21" fmla="*/ 14 h 397"/>
              <a:gd name="T22" fmla="*/ 283 w 412"/>
              <a:gd name="T23" fmla="*/ 18 h 397"/>
              <a:gd name="T24" fmla="*/ 267 w 412"/>
              <a:gd name="T25" fmla="*/ 33 h 397"/>
              <a:gd name="T26" fmla="*/ 250 w 412"/>
              <a:gd name="T27" fmla="*/ 27 h 397"/>
              <a:gd name="T28" fmla="*/ 209 w 412"/>
              <a:gd name="T29" fmla="*/ 17 h 397"/>
              <a:gd name="T30" fmla="*/ 173 w 412"/>
              <a:gd name="T31" fmla="*/ 30 h 397"/>
              <a:gd name="T32" fmla="*/ 141 w 412"/>
              <a:gd name="T33" fmla="*/ 23 h 397"/>
              <a:gd name="T34" fmla="*/ 55 w 412"/>
              <a:gd name="T35" fmla="*/ 54 h 397"/>
              <a:gd name="T36" fmla="*/ 30 w 412"/>
              <a:gd name="T37" fmla="*/ 65 h 397"/>
              <a:gd name="T38" fmla="*/ 5 w 412"/>
              <a:gd name="T39" fmla="*/ 100 h 397"/>
              <a:gd name="T40" fmla="*/ 0 w 412"/>
              <a:gd name="T41" fmla="*/ 147 h 397"/>
              <a:gd name="T42" fmla="*/ 29 w 412"/>
              <a:gd name="T43" fmla="*/ 153 h 397"/>
              <a:gd name="T44" fmla="*/ 107 w 412"/>
              <a:gd name="T45" fmla="*/ 136 h 397"/>
              <a:gd name="T46" fmla="*/ 118 w 412"/>
              <a:gd name="T47" fmla="*/ 140 h 397"/>
              <a:gd name="T48" fmla="*/ 139 w 412"/>
              <a:gd name="T49" fmla="*/ 153 h 397"/>
              <a:gd name="T50" fmla="*/ 136 w 412"/>
              <a:gd name="T51" fmla="*/ 170 h 397"/>
              <a:gd name="T52" fmla="*/ 177 w 412"/>
              <a:gd name="T53" fmla="*/ 179 h 397"/>
              <a:gd name="T54" fmla="*/ 134 w 412"/>
              <a:gd name="T55" fmla="*/ 180 h 397"/>
              <a:gd name="T56" fmla="*/ 71 w 412"/>
              <a:gd name="T57" fmla="*/ 177 h 397"/>
              <a:gd name="T58" fmla="*/ 61 w 412"/>
              <a:gd name="T59" fmla="*/ 176 h 397"/>
              <a:gd name="T60" fmla="*/ 46 w 412"/>
              <a:gd name="T61" fmla="*/ 193 h 397"/>
              <a:gd name="T62" fmla="*/ 70 w 412"/>
              <a:gd name="T63" fmla="*/ 218 h 397"/>
              <a:gd name="T64" fmla="*/ 88 w 412"/>
              <a:gd name="T65" fmla="*/ 203 h 397"/>
              <a:gd name="T66" fmla="*/ 119 w 412"/>
              <a:gd name="T67" fmla="*/ 206 h 397"/>
              <a:gd name="T68" fmla="*/ 140 w 412"/>
              <a:gd name="T69" fmla="*/ 259 h 397"/>
              <a:gd name="T70" fmla="*/ 13 w 412"/>
              <a:gd name="T71" fmla="*/ 286 h 397"/>
              <a:gd name="T72" fmla="*/ 60 w 412"/>
              <a:gd name="T73" fmla="*/ 300 h 397"/>
              <a:gd name="T74" fmla="*/ 118 w 412"/>
              <a:gd name="T75" fmla="*/ 338 h 397"/>
              <a:gd name="T76" fmla="*/ 162 w 412"/>
              <a:gd name="T77" fmla="*/ 385 h 397"/>
              <a:gd name="T78" fmla="*/ 178 w 412"/>
              <a:gd name="T79" fmla="*/ 353 h 397"/>
              <a:gd name="T80" fmla="*/ 188 w 412"/>
              <a:gd name="T81" fmla="*/ 346 h 397"/>
              <a:gd name="T82" fmla="*/ 233 w 412"/>
              <a:gd name="T83" fmla="*/ 358 h 397"/>
              <a:gd name="T84" fmla="*/ 262 w 412"/>
              <a:gd name="T85" fmla="*/ 363 h 397"/>
              <a:gd name="T86" fmla="*/ 316 w 412"/>
              <a:gd name="T87" fmla="*/ 387 h 397"/>
              <a:gd name="T88" fmla="*/ 365 w 412"/>
              <a:gd name="T89" fmla="*/ 397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12" h="397">
                <a:moveTo>
                  <a:pt x="365" y="397"/>
                </a:moveTo>
                <a:lnTo>
                  <a:pt x="362" y="384"/>
                </a:lnTo>
                <a:lnTo>
                  <a:pt x="370" y="370"/>
                </a:lnTo>
                <a:lnTo>
                  <a:pt x="384" y="374"/>
                </a:lnTo>
                <a:lnTo>
                  <a:pt x="411" y="351"/>
                </a:lnTo>
                <a:lnTo>
                  <a:pt x="412" y="337"/>
                </a:lnTo>
                <a:lnTo>
                  <a:pt x="406" y="317"/>
                </a:lnTo>
                <a:lnTo>
                  <a:pt x="387" y="320"/>
                </a:lnTo>
                <a:lnTo>
                  <a:pt x="364" y="308"/>
                </a:lnTo>
                <a:lnTo>
                  <a:pt x="341" y="310"/>
                </a:lnTo>
                <a:lnTo>
                  <a:pt x="335" y="305"/>
                </a:lnTo>
                <a:lnTo>
                  <a:pt x="326" y="277"/>
                </a:lnTo>
                <a:lnTo>
                  <a:pt x="310" y="256"/>
                </a:lnTo>
                <a:lnTo>
                  <a:pt x="318" y="244"/>
                </a:lnTo>
                <a:lnTo>
                  <a:pt x="360" y="226"/>
                </a:lnTo>
                <a:lnTo>
                  <a:pt x="367" y="223"/>
                </a:lnTo>
                <a:lnTo>
                  <a:pt x="364" y="211"/>
                </a:lnTo>
                <a:lnTo>
                  <a:pt x="374" y="187"/>
                </a:lnTo>
                <a:lnTo>
                  <a:pt x="365" y="164"/>
                </a:lnTo>
                <a:lnTo>
                  <a:pt x="363" y="151"/>
                </a:lnTo>
                <a:lnTo>
                  <a:pt x="347" y="141"/>
                </a:lnTo>
                <a:lnTo>
                  <a:pt x="350" y="130"/>
                </a:lnTo>
                <a:lnTo>
                  <a:pt x="362" y="128"/>
                </a:lnTo>
                <a:lnTo>
                  <a:pt x="365" y="117"/>
                </a:lnTo>
                <a:lnTo>
                  <a:pt x="353" y="107"/>
                </a:lnTo>
                <a:lnTo>
                  <a:pt x="354" y="101"/>
                </a:lnTo>
                <a:lnTo>
                  <a:pt x="363" y="86"/>
                </a:lnTo>
                <a:lnTo>
                  <a:pt x="359" y="70"/>
                </a:lnTo>
                <a:lnTo>
                  <a:pt x="346" y="55"/>
                </a:lnTo>
                <a:lnTo>
                  <a:pt x="342" y="43"/>
                </a:lnTo>
                <a:lnTo>
                  <a:pt x="342" y="18"/>
                </a:lnTo>
                <a:lnTo>
                  <a:pt x="343" y="12"/>
                </a:lnTo>
                <a:lnTo>
                  <a:pt x="332" y="14"/>
                </a:lnTo>
                <a:lnTo>
                  <a:pt x="296" y="5"/>
                </a:lnTo>
                <a:lnTo>
                  <a:pt x="292" y="0"/>
                </a:lnTo>
                <a:lnTo>
                  <a:pt x="283" y="18"/>
                </a:lnTo>
                <a:lnTo>
                  <a:pt x="277" y="20"/>
                </a:lnTo>
                <a:lnTo>
                  <a:pt x="281" y="35"/>
                </a:lnTo>
                <a:lnTo>
                  <a:pt x="267" y="33"/>
                </a:lnTo>
                <a:lnTo>
                  <a:pt x="261" y="22"/>
                </a:lnTo>
                <a:lnTo>
                  <a:pt x="249" y="31"/>
                </a:lnTo>
                <a:lnTo>
                  <a:pt x="250" y="27"/>
                </a:lnTo>
                <a:lnTo>
                  <a:pt x="245" y="1"/>
                </a:lnTo>
                <a:lnTo>
                  <a:pt x="219" y="8"/>
                </a:lnTo>
                <a:lnTo>
                  <a:pt x="209" y="17"/>
                </a:lnTo>
                <a:lnTo>
                  <a:pt x="190" y="16"/>
                </a:lnTo>
                <a:lnTo>
                  <a:pt x="174" y="25"/>
                </a:lnTo>
                <a:lnTo>
                  <a:pt x="173" y="30"/>
                </a:lnTo>
                <a:lnTo>
                  <a:pt x="144" y="37"/>
                </a:lnTo>
                <a:lnTo>
                  <a:pt x="146" y="29"/>
                </a:lnTo>
                <a:lnTo>
                  <a:pt x="141" y="23"/>
                </a:lnTo>
                <a:lnTo>
                  <a:pt x="68" y="42"/>
                </a:lnTo>
                <a:lnTo>
                  <a:pt x="70" y="52"/>
                </a:lnTo>
                <a:lnTo>
                  <a:pt x="55" y="54"/>
                </a:lnTo>
                <a:lnTo>
                  <a:pt x="59" y="69"/>
                </a:lnTo>
                <a:lnTo>
                  <a:pt x="50" y="64"/>
                </a:lnTo>
                <a:lnTo>
                  <a:pt x="30" y="65"/>
                </a:lnTo>
                <a:lnTo>
                  <a:pt x="15" y="76"/>
                </a:lnTo>
                <a:lnTo>
                  <a:pt x="8" y="88"/>
                </a:lnTo>
                <a:lnTo>
                  <a:pt x="5" y="100"/>
                </a:lnTo>
                <a:lnTo>
                  <a:pt x="6" y="110"/>
                </a:lnTo>
                <a:lnTo>
                  <a:pt x="2" y="115"/>
                </a:lnTo>
                <a:lnTo>
                  <a:pt x="0" y="147"/>
                </a:lnTo>
                <a:lnTo>
                  <a:pt x="9" y="162"/>
                </a:lnTo>
                <a:lnTo>
                  <a:pt x="26" y="160"/>
                </a:lnTo>
                <a:lnTo>
                  <a:pt x="29" y="153"/>
                </a:lnTo>
                <a:lnTo>
                  <a:pt x="55" y="158"/>
                </a:lnTo>
                <a:lnTo>
                  <a:pt x="79" y="151"/>
                </a:lnTo>
                <a:lnTo>
                  <a:pt x="107" y="136"/>
                </a:lnTo>
                <a:lnTo>
                  <a:pt x="127" y="133"/>
                </a:lnTo>
                <a:lnTo>
                  <a:pt x="148" y="124"/>
                </a:lnTo>
                <a:lnTo>
                  <a:pt x="118" y="140"/>
                </a:lnTo>
                <a:lnTo>
                  <a:pt x="98" y="162"/>
                </a:lnTo>
                <a:lnTo>
                  <a:pt x="128" y="157"/>
                </a:lnTo>
                <a:lnTo>
                  <a:pt x="139" y="153"/>
                </a:lnTo>
                <a:lnTo>
                  <a:pt x="137" y="159"/>
                </a:lnTo>
                <a:lnTo>
                  <a:pt x="153" y="153"/>
                </a:lnTo>
                <a:lnTo>
                  <a:pt x="136" y="170"/>
                </a:lnTo>
                <a:lnTo>
                  <a:pt x="163" y="170"/>
                </a:lnTo>
                <a:lnTo>
                  <a:pt x="164" y="175"/>
                </a:lnTo>
                <a:lnTo>
                  <a:pt x="177" y="179"/>
                </a:lnTo>
                <a:lnTo>
                  <a:pt x="152" y="183"/>
                </a:lnTo>
                <a:lnTo>
                  <a:pt x="154" y="179"/>
                </a:lnTo>
                <a:lnTo>
                  <a:pt x="134" y="180"/>
                </a:lnTo>
                <a:lnTo>
                  <a:pt x="106" y="179"/>
                </a:lnTo>
                <a:lnTo>
                  <a:pt x="79" y="181"/>
                </a:lnTo>
                <a:lnTo>
                  <a:pt x="71" y="177"/>
                </a:lnTo>
                <a:lnTo>
                  <a:pt x="76" y="162"/>
                </a:lnTo>
                <a:lnTo>
                  <a:pt x="67" y="163"/>
                </a:lnTo>
                <a:lnTo>
                  <a:pt x="61" y="176"/>
                </a:lnTo>
                <a:lnTo>
                  <a:pt x="61" y="183"/>
                </a:lnTo>
                <a:lnTo>
                  <a:pt x="46" y="185"/>
                </a:lnTo>
                <a:lnTo>
                  <a:pt x="46" y="193"/>
                </a:lnTo>
                <a:lnTo>
                  <a:pt x="64" y="193"/>
                </a:lnTo>
                <a:lnTo>
                  <a:pt x="65" y="206"/>
                </a:lnTo>
                <a:lnTo>
                  <a:pt x="70" y="218"/>
                </a:lnTo>
                <a:lnTo>
                  <a:pt x="66" y="229"/>
                </a:lnTo>
                <a:lnTo>
                  <a:pt x="73" y="227"/>
                </a:lnTo>
                <a:lnTo>
                  <a:pt x="88" y="203"/>
                </a:lnTo>
                <a:lnTo>
                  <a:pt x="96" y="200"/>
                </a:lnTo>
                <a:lnTo>
                  <a:pt x="112" y="210"/>
                </a:lnTo>
                <a:lnTo>
                  <a:pt x="119" y="206"/>
                </a:lnTo>
                <a:lnTo>
                  <a:pt x="142" y="222"/>
                </a:lnTo>
                <a:lnTo>
                  <a:pt x="149" y="244"/>
                </a:lnTo>
                <a:lnTo>
                  <a:pt x="140" y="259"/>
                </a:lnTo>
                <a:lnTo>
                  <a:pt x="124" y="254"/>
                </a:lnTo>
                <a:lnTo>
                  <a:pt x="27" y="275"/>
                </a:lnTo>
                <a:lnTo>
                  <a:pt x="13" y="286"/>
                </a:lnTo>
                <a:lnTo>
                  <a:pt x="36" y="292"/>
                </a:lnTo>
                <a:lnTo>
                  <a:pt x="51" y="292"/>
                </a:lnTo>
                <a:lnTo>
                  <a:pt x="60" y="300"/>
                </a:lnTo>
                <a:lnTo>
                  <a:pt x="72" y="292"/>
                </a:lnTo>
                <a:lnTo>
                  <a:pt x="101" y="312"/>
                </a:lnTo>
                <a:lnTo>
                  <a:pt x="118" y="338"/>
                </a:lnTo>
                <a:lnTo>
                  <a:pt x="127" y="367"/>
                </a:lnTo>
                <a:lnTo>
                  <a:pt x="118" y="382"/>
                </a:lnTo>
                <a:lnTo>
                  <a:pt x="162" y="385"/>
                </a:lnTo>
                <a:lnTo>
                  <a:pt x="184" y="371"/>
                </a:lnTo>
                <a:lnTo>
                  <a:pt x="175" y="368"/>
                </a:lnTo>
                <a:lnTo>
                  <a:pt x="178" y="353"/>
                </a:lnTo>
                <a:lnTo>
                  <a:pt x="184" y="363"/>
                </a:lnTo>
                <a:lnTo>
                  <a:pt x="196" y="357"/>
                </a:lnTo>
                <a:lnTo>
                  <a:pt x="188" y="346"/>
                </a:lnTo>
                <a:lnTo>
                  <a:pt x="198" y="352"/>
                </a:lnTo>
                <a:lnTo>
                  <a:pt x="220" y="359"/>
                </a:lnTo>
                <a:lnTo>
                  <a:pt x="233" y="358"/>
                </a:lnTo>
                <a:lnTo>
                  <a:pt x="233" y="343"/>
                </a:lnTo>
                <a:lnTo>
                  <a:pt x="253" y="356"/>
                </a:lnTo>
                <a:lnTo>
                  <a:pt x="262" y="363"/>
                </a:lnTo>
                <a:lnTo>
                  <a:pt x="272" y="384"/>
                </a:lnTo>
                <a:lnTo>
                  <a:pt x="295" y="388"/>
                </a:lnTo>
                <a:lnTo>
                  <a:pt x="316" y="387"/>
                </a:lnTo>
                <a:lnTo>
                  <a:pt x="340" y="394"/>
                </a:lnTo>
                <a:lnTo>
                  <a:pt x="360" y="397"/>
                </a:lnTo>
                <a:lnTo>
                  <a:pt x="365" y="397"/>
                </a:lnTo>
                <a:close/>
              </a:path>
            </a:pathLst>
          </a:custGeom>
          <a:solidFill>
            <a:srgbClr val="25A12C"/>
          </a:solidFill>
          <a:ln w="63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30">
            <a:extLst>
              <a:ext uri="{FF2B5EF4-FFF2-40B4-BE49-F238E27FC236}">
                <a16:creationId xmlns:a16="http://schemas.microsoft.com/office/drawing/2014/main" id="{D364BA86-C205-419E-B204-DAA0A8DE094E}"/>
              </a:ext>
            </a:extLst>
          </p:cNvPr>
          <p:cNvSpPr>
            <a:spLocks/>
          </p:cNvSpPr>
          <p:nvPr/>
        </p:nvSpPr>
        <p:spPr bwMode="auto">
          <a:xfrm>
            <a:off x="5774752" y="4325951"/>
            <a:ext cx="481565" cy="473298"/>
          </a:xfrm>
          <a:custGeom>
            <a:avLst/>
            <a:gdLst>
              <a:gd name="T0" fmla="*/ 374 w 476"/>
              <a:gd name="T1" fmla="*/ 50 h 408"/>
              <a:gd name="T2" fmla="*/ 349 w 476"/>
              <a:gd name="T3" fmla="*/ 67 h 408"/>
              <a:gd name="T4" fmla="*/ 335 w 476"/>
              <a:gd name="T5" fmla="*/ 62 h 408"/>
              <a:gd name="T6" fmla="*/ 317 w 476"/>
              <a:gd name="T7" fmla="*/ 52 h 408"/>
              <a:gd name="T8" fmla="*/ 286 w 476"/>
              <a:gd name="T9" fmla="*/ 71 h 408"/>
              <a:gd name="T10" fmla="*/ 233 w 476"/>
              <a:gd name="T11" fmla="*/ 56 h 408"/>
              <a:gd name="T12" fmla="*/ 230 w 476"/>
              <a:gd name="T13" fmla="*/ 27 h 408"/>
              <a:gd name="T14" fmla="*/ 212 w 476"/>
              <a:gd name="T15" fmla="*/ 0 h 408"/>
              <a:gd name="T16" fmla="*/ 203 w 476"/>
              <a:gd name="T17" fmla="*/ 18 h 408"/>
              <a:gd name="T18" fmla="*/ 205 w 476"/>
              <a:gd name="T19" fmla="*/ 80 h 408"/>
              <a:gd name="T20" fmla="*/ 192 w 476"/>
              <a:gd name="T21" fmla="*/ 120 h 408"/>
              <a:gd name="T22" fmla="*/ 122 w 476"/>
              <a:gd name="T23" fmla="*/ 114 h 408"/>
              <a:gd name="T24" fmla="*/ 107 w 476"/>
              <a:gd name="T25" fmla="*/ 135 h 408"/>
              <a:gd name="T26" fmla="*/ 71 w 476"/>
              <a:gd name="T27" fmla="*/ 141 h 408"/>
              <a:gd name="T28" fmla="*/ 27 w 476"/>
              <a:gd name="T29" fmla="*/ 118 h 408"/>
              <a:gd name="T30" fmla="*/ 12 w 476"/>
              <a:gd name="T31" fmla="*/ 133 h 408"/>
              <a:gd name="T32" fmla="*/ 0 w 476"/>
              <a:gd name="T33" fmla="*/ 155 h 408"/>
              <a:gd name="T34" fmla="*/ 28 w 476"/>
              <a:gd name="T35" fmla="*/ 166 h 408"/>
              <a:gd name="T36" fmla="*/ 22 w 476"/>
              <a:gd name="T37" fmla="*/ 213 h 408"/>
              <a:gd name="T38" fmla="*/ 33 w 476"/>
              <a:gd name="T39" fmla="*/ 227 h 408"/>
              <a:gd name="T40" fmla="*/ 51 w 476"/>
              <a:gd name="T41" fmla="*/ 248 h 408"/>
              <a:gd name="T42" fmla="*/ 60 w 476"/>
              <a:gd name="T43" fmla="*/ 233 h 408"/>
              <a:gd name="T44" fmla="*/ 80 w 476"/>
              <a:gd name="T45" fmla="*/ 242 h 408"/>
              <a:gd name="T46" fmla="*/ 99 w 476"/>
              <a:gd name="T47" fmla="*/ 223 h 408"/>
              <a:gd name="T48" fmla="*/ 122 w 476"/>
              <a:gd name="T49" fmla="*/ 210 h 408"/>
              <a:gd name="T50" fmla="*/ 152 w 476"/>
              <a:gd name="T51" fmla="*/ 202 h 408"/>
              <a:gd name="T52" fmla="*/ 157 w 476"/>
              <a:gd name="T53" fmla="*/ 232 h 408"/>
              <a:gd name="T54" fmla="*/ 190 w 476"/>
              <a:gd name="T55" fmla="*/ 237 h 408"/>
              <a:gd name="T56" fmla="*/ 209 w 476"/>
              <a:gd name="T57" fmla="*/ 249 h 408"/>
              <a:gd name="T58" fmla="*/ 227 w 476"/>
              <a:gd name="T59" fmla="*/ 270 h 408"/>
              <a:gd name="T60" fmla="*/ 263 w 476"/>
              <a:gd name="T61" fmla="*/ 295 h 408"/>
              <a:gd name="T62" fmla="*/ 276 w 476"/>
              <a:gd name="T63" fmla="*/ 334 h 408"/>
              <a:gd name="T64" fmla="*/ 251 w 476"/>
              <a:gd name="T65" fmla="*/ 357 h 408"/>
              <a:gd name="T66" fmla="*/ 253 w 476"/>
              <a:gd name="T67" fmla="*/ 371 h 408"/>
              <a:gd name="T68" fmla="*/ 262 w 476"/>
              <a:gd name="T69" fmla="*/ 397 h 408"/>
              <a:gd name="T70" fmla="*/ 290 w 476"/>
              <a:gd name="T71" fmla="*/ 408 h 408"/>
              <a:gd name="T72" fmla="*/ 324 w 476"/>
              <a:gd name="T73" fmla="*/ 379 h 408"/>
              <a:gd name="T74" fmla="*/ 346 w 476"/>
              <a:gd name="T75" fmla="*/ 365 h 408"/>
              <a:gd name="T76" fmla="*/ 365 w 476"/>
              <a:gd name="T77" fmla="*/ 313 h 408"/>
              <a:gd name="T78" fmla="*/ 395 w 476"/>
              <a:gd name="T79" fmla="*/ 308 h 408"/>
              <a:gd name="T80" fmla="*/ 408 w 476"/>
              <a:gd name="T81" fmla="*/ 293 h 408"/>
              <a:gd name="T82" fmla="*/ 414 w 476"/>
              <a:gd name="T83" fmla="*/ 240 h 408"/>
              <a:gd name="T84" fmla="*/ 454 w 476"/>
              <a:gd name="T85" fmla="*/ 215 h 408"/>
              <a:gd name="T86" fmla="*/ 476 w 476"/>
              <a:gd name="T87" fmla="*/ 186 h 408"/>
              <a:gd name="T88" fmla="*/ 454 w 476"/>
              <a:gd name="T89" fmla="*/ 153 h 408"/>
              <a:gd name="T90" fmla="*/ 436 w 476"/>
              <a:gd name="T91" fmla="*/ 110 h 408"/>
              <a:gd name="T92" fmla="*/ 416 w 476"/>
              <a:gd name="T93" fmla="*/ 73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76" h="408">
                <a:moveTo>
                  <a:pt x="401" y="69"/>
                </a:moveTo>
                <a:lnTo>
                  <a:pt x="374" y="50"/>
                </a:lnTo>
                <a:lnTo>
                  <a:pt x="353" y="52"/>
                </a:lnTo>
                <a:lnTo>
                  <a:pt x="349" y="67"/>
                </a:lnTo>
                <a:lnTo>
                  <a:pt x="339" y="68"/>
                </a:lnTo>
                <a:lnTo>
                  <a:pt x="335" y="62"/>
                </a:lnTo>
                <a:lnTo>
                  <a:pt x="333" y="49"/>
                </a:lnTo>
                <a:lnTo>
                  <a:pt x="317" y="52"/>
                </a:lnTo>
                <a:lnTo>
                  <a:pt x="294" y="71"/>
                </a:lnTo>
                <a:lnTo>
                  <a:pt x="286" y="71"/>
                </a:lnTo>
                <a:lnTo>
                  <a:pt x="252" y="51"/>
                </a:lnTo>
                <a:lnTo>
                  <a:pt x="233" y="56"/>
                </a:lnTo>
                <a:lnTo>
                  <a:pt x="226" y="34"/>
                </a:lnTo>
                <a:lnTo>
                  <a:pt x="230" y="27"/>
                </a:lnTo>
                <a:lnTo>
                  <a:pt x="221" y="8"/>
                </a:lnTo>
                <a:lnTo>
                  <a:pt x="212" y="0"/>
                </a:lnTo>
                <a:lnTo>
                  <a:pt x="210" y="4"/>
                </a:lnTo>
                <a:lnTo>
                  <a:pt x="203" y="18"/>
                </a:lnTo>
                <a:lnTo>
                  <a:pt x="183" y="28"/>
                </a:lnTo>
                <a:lnTo>
                  <a:pt x="205" y="80"/>
                </a:lnTo>
                <a:lnTo>
                  <a:pt x="203" y="96"/>
                </a:lnTo>
                <a:lnTo>
                  <a:pt x="192" y="120"/>
                </a:lnTo>
                <a:lnTo>
                  <a:pt x="154" y="132"/>
                </a:lnTo>
                <a:lnTo>
                  <a:pt x="122" y="114"/>
                </a:lnTo>
                <a:lnTo>
                  <a:pt x="108" y="116"/>
                </a:lnTo>
                <a:lnTo>
                  <a:pt x="107" y="135"/>
                </a:lnTo>
                <a:lnTo>
                  <a:pt x="100" y="140"/>
                </a:lnTo>
                <a:lnTo>
                  <a:pt x="71" y="141"/>
                </a:lnTo>
                <a:lnTo>
                  <a:pt x="59" y="138"/>
                </a:lnTo>
                <a:lnTo>
                  <a:pt x="27" y="118"/>
                </a:lnTo>
                <a:lnTo>
                  <a:pt x="27" y="118"/>
                </a:lnTo>
                <a:lnTo>
                  <a:pt x="12" y="133"/>
                </a:lnTo>
                <a:lnTo>
                  <a:pt x="10" y="145"/>
                </a:lnTo>
                <a:lnTo>
                  <a:pt x="0" y="155"/>
                </a:lnTo>
                <a:lnTo>
                  <a:pt x="22" y="166"/>
                </a:lnTo>
                <a:lnTo>
                  <a:pt x="28" y="166"/>
                </a:lnTo>
                <a:lnTo>
                  <a:pt x="50" y="184"/>
                </a:lnTo>
                <a:lnTo>
                  <a:pt x="22" y="213"/>
                </a:lnTo>
                <a:lnTo>
                  <a:pt x="18" y="227"/>
                </a:lnTo>
                <a:lnTo>
                  <a:pt x="33" y="227"/>
                </a:lnTo>
                <a:lnTo>
                  <a:pt x="39" y="229"/>
                </a:lnTo>
                <a:lnTo>
                  <a:pt x="51" y="248"/>
                </a:lnTo>
                <a:lnTo>
                  <a:pt x="54" y="248"/>
                </a:lnTo>
                <a:lnTo>
                  <a:pt x="60" y="233"/>
                </a:lnTo>
                <a:lnTo>
                  <a:pt x="64" y="232"/>
                </a:lnTo>
                <a:lnTo>
                  <a:pt x="80" y="242"/>
                </a:lnTo>
                <a:lnTo>
                  <a:pt x="86" y="243"/>
                </a:lnTo>
                <a:lnTo>
                  <a:pt x="99" y="223"/>
                </a:lnTo>
                <a:lnTo>
                  <a:pt x="120" y="219"/>
                </a:lnTo>
                <a:lnTo>
                  <a:pt x="122" y="210"/>
                </a:lnTo>
                <a:lnTo>
                  <a:pt x="133" y="199"/>
                </a:lnTo>
                <a:lnTo>
                  <a:pt x="152" y="202"/>
                </a:lnTo>
                <a:lnTo>
                  <a:pt x="164" y="214"/>
                </a:lnTo>
                <a:lnTo>
                  <a:pt x="157" y="232"/>
                </a:lnTo>
                <a:lnTo>
                  <a:pt x="168" y="240"/>
                </a:lnTo>
                <a:lnTo>
                  <a:pt x="190" y="237"/>
                </a:lnTo>
                <a:lnTo>
                  <a:pt x="200" y="237"/>
                </a:lnTo>
                <a:lnTo>
                  <a:pt x="209" y="249"/>
                </a:lnTo>
                <a:lnTo>
                  <a:pt x="209" y="264"/>
                </a:lnTo>
                <a:lnTo>
                  <a:pt x="227" y="270"/>
                </a:lnTo>
                <a:lnTo>
                  <a:pt x="244" y="285"/>
                </a:lnTo>
                <a:lnTo>
                  <a:pt x="263" y="295"/>
                </a:lnTo>
                <a:lnTo>
                  <a:pt x="274" y="314"/>
                </a:lnTo>
                <a:lnTo>
                  <a:pt x="276" y="334"/>
                </a:lnTo>
                <a:lnTo>
                  <a:pt x="268" y="350"/>
                </a:lnTo>
                <a:lnTo>
                  <a:pt x="251" y="357"/>
                </a:lnTo>
                <a:lnTo>
                  <a:pt x="252" y="371"/>
                </a:lnTo>
                <a:lnTo>
                  <a:pt x="253" y="371"/>
                </a:lnTo>
                <a:lnTo>
                  <a:pt x="257" y="387"/>
                </a:lnTo>
                <a:lnTo>
                  <a:pt x="262" y="397"/>
                </a:lnTo>
                <a:lnTo>
                  <a:pt x="285" y="408"/>
                </a:lnTo>
                <a:lnTo>
                  <a:pt x="290" y="408"/>
                </a:lnTo>
                <a:lnTo>
                  <a:pt x="297" y="393"/>
                </a:lnTo>
                <a:lnTo>
                  <a:pt x="324" y="379"/>
                </a:lnTo>
                <a:lnTo>
                  <a:pt x="336" y="368"/>
                </a:lnTo>
                <a:lnTo>
                  <a:pt x="346" y="365"/>
                </a:lnTo>
                <a:lnTo>
                  <a:pt x="352" y="338"/>
                </a:lnTo>
                <a:lnTo>
                  <a:pt x="365" y="313"/>
                </a:lnTo>
                <a:lnTo>
                  <a:pt x="385" y="304"/>
                </a:lnTo>
                <a:lnTo>
                  <a:pt x="395" y="308"/>
                </a:lnTo>
                <a:lnTo>
                  <a:pt x="408" y="301"/>
                </a:lnTo>
                <a:lnTo>
                  <a:pt x="408" y="293"/>
                </a:lnTo>
                <a:lnTo>
                  <a:pt x="417" y="261"/>
                </a:lnTo>
                <a:lnTo>
                  <a:pt x="414" y="240"/>
                </a:lnTo>
                <a:lnTo>
                  <a:pt x="444" y="220"/>
                </a:lnTo>
                <a:lnTo>
                  <a:pt x="454" y="215"/>
                </a:lnTo>
                <a:lnTo>
                  <a:pt x="456" y="213"/>
                </a:lnTo>
                <a:lnTo>
                  <a:pt x="476" y="186"/>
                </a:lnTo>
                <a:lnTo>
                  <a:pt x="469" y="173"/>
                </a:lnTo>
                <a:lnTo>
                  <a:pt x="454" y="153"/>
                </a:lnTo>
                <a:lnTo>
                  <a:pt x="437" y="150"/>
                </a:lnTo>
                <a:lnTo>
                  <a:pt x="436" y="110"/>
                </a:lnTo>
                <a:lnTo>
                  <a:pt x="419" y="82"/>
                </a:lnTo>
                <a:lnTo>
                  <a:pt x="416" y="73"/>
                </a:lnTo>
                <a:lnTo>
                  <a:pt x="401" y="69"/>
                </a:lnTo>
                <a:close/>
              </a:path>
            </a:pathLst>
          </a:custGeom>
          <a:solidFill>
            <a:srgbClr val="DAAEE8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2" name="32">
            <a:extLst>
              <a:ext uri="{FF2B5EF4-FFF2-40B4-BE49-F238E27FC236}">
                <a16:creationId xmlns:a16="http://schemas.microsoft.com/office/drawing/2014/main" id="{123663F9-A828-437E-B7DB-98B7E0BC8777}"/>
              </a:ext>
            </a:extLst>
          </p:cNvPr>
          <p:cNvSpPr>
            <a:spLocks/>
          </p:cNvSpPr>
          <p:nvPr/>
        </p:nvSpPr>
        <p:spPr bwMode="auto">
          <a:xfrm>
            <a:off x="4680098" y="4509237"/>
            <a:ext cx="450203" cy="359613"/>
          </a:xfrm>
          <a:custGeom>
            <a:avLst/>
            <a:gdLst>
              <a:gd name="T0" fmla="*/ 282 w 445"/>
              <a:gd name="T1" fmla="*/ 14 h 310"/>
              <a:gd name="T2" fmla="*/ 256 w 445"/>
              <a:gd name="T3" fmla="*/ 0 h 310"/>
              <a:gd name="T4" fmla="*/ 223 w 445"/>
              <a:gd name="T5" fmla="*/ 6 h 310"/>
              <a:gd name="T6" fmla="*/ 173 w 445"/>
              <a:gd name="T7" fmla="*/ 30 h 310"/>
              <a:gd name="T8" fmla="*/ 142 w 445"/>
              <a:gd name="T9" fmla="*/ 27 h 310"/>
              <a:gd name="T10" fmla="*/ 122 w 445"/>
              <a:gd name="T11" fmla="*/ 38 h 310"/>
              <a:gd name="T12" fmla="*/ 108 w 445"/>
              <a:gd name="T13" fmla="*/ 43 h 310"/>
              <a:gd name="T14" fmla="*/ 106 w 445"/>
              <a:gd name="T15" fmla="*/ 62 h 310"/>
              <a:gd name="T16" fmla="*/ 79 w 445"/>
              <a:gd name="T17" fmla="*/ 63 h 310"/>
              <a:gd name="T18" fmla="*/ 74 w 445"/>
              <a:gd name="T19" fmla="*/ 41 h 310"/>
              <a:gd name="T20" fmla="*/ 54 w 445"/>
              <a:gd name="T21" fmla="*/ 56 h 310"/>
              <a:gd name="T22" fmla="*/ 30 w 445"/>
              <a:gd name="T23" fmla="*/ 58 h 310"/>
              <a:gd name="T24" fmla="*/ 25 w 445"/>
              <a:gd name="T25" fmla="*/ 97 h 310"/>
              <a:gd name="T26" fmla="*/ 16 w 445"/>
              <a:gd name="T27" fmla="*/ 152 h 310"/>
              <a:gd name="T28" fmla="*/ 6 w 445"/>
              <a:gd name="T29" fmla="*/ 166 h 310"/>
              <a:gd name="T30" fmla="*/ 7 w 445"/>
              <a:gd name="T31" fmla="*/ 194 h 310"/>
              <a:gd name="T32" fmla="*/ 19 w 445"/>
              <a:gd name="T33" fmla="*/ 197 h 310"/>
              <a:gd name="T34" fmla="*/ 54 w 445"/>
              <a:gd name="T35" fmla="*/ 197 h 310"/>
              <a:gd name="T36" fmla="*/ 83 w 445"/>
              <a:gd name="T37" fmla="*/ 204 h 310"/>
              <a:gd name="T38" fmla="*/ 109 w 445"/>
              <a:gd name="T39" fmla="*/ 229 h 310"/>
              <a:gd name="T40" fmla="*/ 127 w 445"/>
              <a:gd name="T41" fmla="*/ 255 h 310"/>
              <a:gd name="T42" fmla="*/ 150 w 445"/>
              <a:gd name="T43" fmla="*/ 287 h 310"/>
              <a:gd name="T44" fmla="*/ 182 w 445"/>
              <a:gd name="T45" fmla="*/ 292 h 310"/>
              <a:gd name="T46" fmla="*/ 202 w 445"/>
              <a:gd name="T47" fmla="*/ 292 h 310"/>
              <a:gd name="T48" fmla="*/ 225 w 445"/>
              <a:gd name="T49" fmla="*/ 301 h 310"/>
              <a:gd name="T50" fmla="*/ 276 w 445"/>
              <a:gd name="T51" fmla="*/ 310 h 310"/>
              <a:gd name="T52" fmla="*/ 300 w 445"/>
              <a:gd name="T53" fmla="*/ 285 h 310"/>
              <a:gd name="T54" fmla="*/ 322 w 445"/>
              <a:gd name="T55" fmla="*/ 269 h 310"/>
              <a:gd name="T56" fmla="*/ 381 w 445"/>
              <a:gd name="T57" fmla="*/ 289 h 310"/>
              <a:gd name="T58" fmla="*/ 395 w 445"/>
              <a:gd name="T59" fmla="*/ 284 h 310"/>
              <a:gd name="T60" fmla="*/ 397 w 445"/>
              <a:gd name="T61" fmla="*/ 244 h 310"/>
              <a:gd name="T62" fmla="*/ 409 w 445"/>
              <a:gd name="T63" fmla="*/ 219 h 310"/>
              <a:gd name="T64" fmla="*/ 441 w 445"/>
              <a:gd name="T65" fmla="*/ 209 h 310"/>
              <a:gd name="T66" fmla="*/ 431 w 445"/>
              <a:gd name="T67" fmla="*/ 179 h 310"/>
              <a:gd name="T68" fmla="*/ 402 w 445"/>
              <a:gd name="T69" fmla="*/ 155 h 310"/>
              <a:gd name="T70" fmla="*/ 374 w 445"/>
              <a:gd name="T71" fmla="*/ 121 h 310"/>
              <a:gd name="T72" fmla="*/ 354 w 445"/>
              <a:gd name="T73" fmla="*/ 116 h 310"/>
              <a:gd name="T74" fmla="*/ 351 w 445"/>
              <a:gd name="T75" fmla="*/ 68 h 310"/>
              <a:gd name="T76" fmla="*/ 326 w 445"/>
              <a:gd name="T77" fmla="*/ 62 h 310"/>
              <a:gd name="T78" fmla="*/ 321 w 445"/>
              <a:gd name="T79" fmla="*/ 47 h 310"/>
              <a:gd name="T80" fmla="*/ 336 w 445"/>
              <a:gd name="T81" fmla="*/ 9 h 310"/>
              <a:gd name="T82" fmla="*/ 306 w 445"/>
              <a:gd name="T83" fmla="*/ 3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45" h="310">
                <a:moveTo>
                  <a:pt x="288" y="14"/>
                </a:moveTo>
                <a:lnTo>
                  <a:pt x="282" y="14"/>
                </a:lnTo>
                <a:lnTo>
                  <a:pt x="267" y="1"/>
                </a:lnTo>
                <a:lnTo>
                  <a:pt x="256" y="0"/>
                </a:lnTo>
                <a:lnTo>
                  <a:pt x="237" y="9"/>
                </a:lnTo>
                <a:lnTo>
                  <a:pt x="223" y="6"/>
                </a:lnTo>
                <a:lnTo>
                  <a:pt x="217" y="11"/>
                </a:lnTo>
                <a:lnTo>
                  <a:pt x="173" y="30"/>
                </a:lnTo>
                <a:lnTo>
                  <a:pt x="149" y="22"/>
                </a:lnTo>
                <a:lnTo>
                  <a:pt x="142" y="27"/>
                </a:lnTo>
                <a:lnTo>
                  <a:pt x="130" y="43"/>
                </a:lnTo>
                <a:lnTo>
                  <a:pt x="122" y="38"/>
                </a:lnTo>
                <a:lnTo>
                  <a:pt x="109" y="40"/>
                </a:lnTo>
                <a:lnTo>
                  <a:pt x="108" y="43"/>
                </a:lnTo>
                <a:lnTo>
                  <a:pt x="104" y="47"/>
                </a:lnTo>
                <a:lnTo>
                  <a:pt x="106" y="62"/>
                </a:lnTo>
                <a:lnTo>
                  <a:pt x="98" y="68"/>
                </a:lnTo>
                <a:lnTo>
                  <a:pt x="79" y="63"/>
                </a:lnTo>
                <a:lnTo>
                  <a:pt x="81" y="46"/>
                </a:lnTo>
                <a:lnTo>
                  <a:pt x="74" y="41"/>
                </a:lnTo>
                <a:lnTo>
                  <a:pt x="60" y="50"/>
                </a:lnTo>
                <a:lnTo>
                  <a:pt x="54" y="56"/>
                </a:lnTo>
                <a:lnTo>
                  <a:pt x="41" y="59"/>
                </a:lnTo>
                <a:lnTo>
                  <a:pt x="30" y="58"/>
                </a:lnTo>
                <a:lnTo>
                  <a:pt x="13" y="74"/>
                </a:lnTo>
                <a:lnTo>
                  <a:pt x="25" y="97"/>
                </a:lnTo>
                <a:lnTo>
                  <a:pt x="19" y="109"/>
                </a:lnTo>
                <a:lnTo>
                  <a:pt x="16" y="152"/>
                </a:lnTo>
                <a:lnTo>
                  <a:pt x="4" y="157"/>
                </a:lnTo>
                <a:lnTo>
                  <a:pt x="6" y="166"/>
                </a:lnTo>
                <a:lnTo>
                  <a:pt x="0" y="184"/>
                </a:lnTo>
                <a:lnTo>
                  <a:pt x="7" y="194"/>
                </a:lnTo>
                <a:lnTo>
                  <a:pt x="9" y="198"/>
                </a:lnTo>
                <a:lnTo>
                  <a:pt x="19" y="197"/>
                </a:lnTo>
                <a:lnTo>
                  <a:pt x="48" y="203"/>
                </a:lnTo>
                <a:lnTo>
                  <a:pt x="54" y="197"/>
                </a:lnTo>
                <a:lnTo>
                  <a:pt x="79" y="190"/>
                </a:lnTo>
                <a:lnTo>
                  <a:pt x="83" y="204"/>
                </a:lnTo>
                <a:lnTo>
                  <a:pt x="88" y="219"/>
                </a:lnTo>
                <a:lnTo>
                  <a:pt x="109" y="229"/>
                </a:lnTo>
                <a:lnTo>
                  <a:pt x="119" y="232"/>
                </a:lnTo>
                <a:lnTo>
                  <a:pt x="127" y="255"/>
                </a:lnTo>
                <a:lnTo>
                  <a:pt x="124" y="262"/>
                </a:lnTo>
                <a:lnTo>
                  <a:pt x="150" y="287"/>
                </a:lnTo>
                <a:lnTo>
                  <a:pt x="171" y="283"/>
                </a:lnTo>
                <a:lnTo>
                  <a:pt x="182" y="292"/>
                </a:lnTo>
                <a:lnTo>
                  <a:pt x="192" y="296"/>
                </a:lnTo>
                <a:lnTo>
                  <a:pt x="202" y="292"/>
                </a:lnTo>
                <a:lnTo>
                  <a:pt x="206" y="301"/>
                </a:lnTo>
                <a:lnTo>
                  <a:pt x="225" y="301"/>
                </a:lnTo>
                <a:lnTo>
                  <a:pt x="267" y="310"/>
                </a:lnTo>
                <a:lnTo>
                  <a:pt x="276" y="310"/>
                </a:lnTo>
                <a:lnTo>
                  <a:pt x="285" y="305"/>
                </a:lnTo>
                <a:lnTo>
                  <a:pt x="300" y="285"/>
                </a:lnTo>
                <a:lnTo>
                  <a:pt x="310" y="280"/>
                </a:lnTo>
                <a:lnTo>
                  <a:pt x="322" y="269"/>
                </a:lnTo>
                <a:lnTo>
                  <a:pt x="360" y="272"/>
                </a:lnTo>
                <a:lnTo>
                  <a:pt x="381" y="289"/>
                </a:lnTo>
                <a:lnTo>
                  <a:pt x="387" y="291"/>
                </a:lnTo>
                <a:lnTo>
                  <a:pt x="395" y="284"/>
                </a:lnTo>
                <a:lnTo>
                  <a:pt x="397" y="270"/>
                </a:lnTo>
                <a:lnTo>
                  <a:pt x="397" y="244"/>
                </a:lnTo>
                <a:lnTo>
                  <a:pt x="404" y="226"/>
                </a:lnTo>
                <a:lnTo>
                  <a:pt x="409" y="219"/>
                </a:lnTo>
                <a:lnTo>
                  <a:pt x="426" y="219"/>
                </a:lnTo>
                <a:lnTo>
                  <a:pt x="441" y="209"/>
                </a:lnTo>
                <a:lnTo>
                  <a:pt x="445" y="193"/>
                </a:lnTo>
                <a:lnTo>
                  <a:pt x="431" y="179"/>
                </a:lnTo>
                <a:lnTo>
                  <a:pt x="405" y="161"/>
                </a:lnTo>
                <a:lnTo>
                  <a:pt x="402" y="155"/>
                </a:lnTo>
                <a:lnTo>
                  <a:pt x="378" y="129"/>
                </a:lnTo>
                <a:lnTo>
                  <a:pt x="374" y="121"/>
                </a:lnTo>
                <a:lnTo>
                  <a:pt x="372" y="116"/>
                </a:lnTo>
                <a:lnTo>
                  <a:pt x="354" y="116"/>
                </a:lnTo>
                <a:lnTo>
                  <a:pt x="358" y="105"/>
                </a:lnTo>
                <a:lnTo>
                  <a:pt x="351" y="68"/>
                </a:lnTo>
                <a:lnTo>
                  <a:pt x="348" y="62"/>
                </a:lnTo>
                <a:lnTo>
                  <a:pt x="326" y="62"/>
                </a:lnTo>
                <a:lnTo>
                  <a:pt x="317" y="57"/>
                </a:lnTo>
                <a:lnTo>
                  <a:pt x="321" y="47"/>
                </a:lnTo>
                <a:lnTo>
                  <a:pt x="337" y="26"/>
                </a:lnTo>
                <a:lnTo>
                  <a:pt x="336" y="9"/>
                </a:lnTo>
                <a:lnTo>
                  <a:pt x="310" y="5"/>
                </a:lnTo>
                <a:lnTo>
                  <a:pt x="306" y="3"/>
                </a:lnTo>
                <a:lnTo>
                  <a:pt x="288" y="14"/>
                </a:lnTo>
                <a:close/>
              </a:path>
            </a:pathLst>
          </a:custGeom>
          <a:solidFill>
            <a:srgbClr val="FFD44B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3" name="33">
            <a:extLst>
              <a:ext uri="{FF2B5EF4-FFF2-40B4-BE49-F238E27FC236}">
                <a16:creationId xmlns:a16="http://schemas.microsoft.com/office/drawing/2014/main" id="{BC5F2B76-E678-4FD6-AF69-040DD0DE8DD6}"/>
              </a:ext>
            </a:extLst>
          </p:cNvPr>
          <p:cNvSpPr>
            <a:spLocks/>
          </p:cNvSpPr>
          <p:nvPr/>
        </p:nvSpPr>
        <p:spPr bwMode="auto">
          <a:xfrm>
            <a:off x="4374567" y="3795809"/>
            <a:ext cx="482577" cy="653106"/>
          </a:xfrm>
          <a:custGeom>
            <a:avLst/>
            <a:gdLst>
              <a:gd name="T0" fmla="*/ 190 w 477"/>
              <a:gd name="T1" fmla="*/ 205 h 563"/>
              <a:gd name="T2" fmla="*/ 226 w 477"/>
              <a:gd name="T3" fmla="*/ 223 h 563"/>
              <a:gd name="T4" fmla="*/ 226 w 477"/>
              <a:gd name="T5" fmla="*/ 230 h 563"/>
              <a:gd name="T6" fmla="*/ 210 w 477"/>
              <a:gd name="T7" fmla="*/ 229 h 563"/>
              <a:gd name="T8" fmla="*/ 218 w 477"/>
              <a:gd name="T9" fmla="*/ 256 h 563"/>
              <a:gd name="T10" fmla="*/ 218 w 477"/>
              <a:gd name="T11" fmla="*/ 276 h 563"/>
              <a:gd name="T12" fmla="*/ 187 w 477"/>
              <a:gd name="T13" fmla="*/ 217 h 563"/>
              <a:gd name="T14" fmla="*/ 152 w 477"/>
              <a:gd name="T15" fmla="*/ 101 h 563"/>
              <a:gd name="T16" fmla="*/ 106 w 477"/>
              <a:gd name="T17" fmla="*/ 51 h 563"/>
              <a:gd name="T18" fmla="*/ 64 w 477"/>
              <a:gd name="T19" fmla="*/ 19 h 563"/>
              <a:gd name="T20" fmla="*/ 41 w 477"/>
              <a:gd name="T21" fmla="*/ 28 h 563"/>
              <a:gd name="T22" fmla="*/ 33 w 477"/>
              <a:gd name="T23" fmla="*/ 121 h 563"/>
              <a:gd name="T24" fmla="*/ 0 w 477"/>
              <a:gd name="T25" fmla="*/ 389 h 563"/>
              <a:gd name="T26" fmla="*/ 30 w 477"/>
              <a:gd name="T27" fmla="*/ 326 h 563"/>
              <a:gd name="T28" fmla="*/ 66 w 477"/>
              <a:gd name="T29" fmla="*/ 370 h 563"/>
              <a:gd name="T30" fmla="*/ 23 w 477"/>
              <a:gd name="T31" fmla="*/ 373 h 563"/>
              <a:gd name="T32" fmla="*/ 11 w 477"/>
              <a:gd name="T33" fmla="*/ 398 h 563"/>
              <a:gd name="T34" fmla="*/ 4 w 477"/>
              <a:gd name="T35" fmla="*/ 454 h 563"/>
              <a:gd name="T36" fmla="*/ 55 w 477"/>
              <a:gd name="T37" fmla="*/ 428 h 563"/>
              <a:gd name="T38" fmla="*/ 82 w 477"/>
              <a:gd name="T39" fmla="*/ 448 h 563"/>
              <a:gd name="T40" fmla="*/ 103 w 477"/>
              <a:gd name="T41" fmla="*/ 465 h 563"/>
              <a:gd name="T42" fmla="*/ 176 w 477"/>
              <a:gd name="T43" fmla="*/ 460 h 563"/>
              <a:gd name="T44" fmla="*/ 198 w 477"/>
              <a:gd name="T45" fmla="*/ 481 h 563"/>
              <a:gd name="T46" fmla="*/ 250 w 477"/>
              <a:gd name="T47" fmla="*/ 514 h 563"/>
              <a:gd name="T48" fmla="*/ 262 w 477"/>
              <a:gd name="T49" fmla="*/ 548 h 563"/>
              <a:gd name="T50" fmla="*/ 310 w 477"/>
              <a:gd name="T51" fmla="*/ 563 h 563"/>
              <a:gd name="T52" fmla="*/ 316 w 477"/>
              <a:gd name="T53" fmla="*/ 539 h 563"/>
              <a:gd name="T54" fmla="*/ 340 w 477"/>
              <a:gd name="T55" fmla="*/ 553 h 563"/>
              <a:gd name="T56" fmla="*/ 373 w 477"/>
              <a:gd name="T57" fmla="*/ 532 h 563"/>
              <a:gd name="T58" fmla="*/ 381 w 477"/>
              <a:gd name="T59" fmla="*/ 493 h 563"/>
              <a:gd name="T60" fmla="*/ 378 w 477"/>
              <a:gd name="T61" fmla="*/ 446 h 563"/>
              <a:gd name="T62" fmla="*/ 408 w 477"/>
              <a:gd name="T63" fmla="*/ 416 h 563"/>
              <a:gd name="T64" fmla="*/ 434 w 477"/>
              <a:gd name="T65" fmla="*/ 373 h 563"/>
              <a:gd name="T66" fmla="*/ 416 w 477"/>
              <a:gd name="T67" fmla="*/ 355 h 563"/>
              <a:gd name="T68" fmla="*/ 435 w 477"/>
              <a:gd name="T69" fmla="*/ 343 h 563"/>
              <a:gd name="T70" fmla="*/ 456 w 477"/>
              <a:gd name="T71" fmla="*/ 334 h 563"/>
              <a:gd name="T72" fmla="*/ 473 w 477"/>
              <a:gd name="T73" fmla="*/ 333 h 563"/>
              <a:gd name="T74" fmla="*/ 463 w 477"/>
              <a:gd name="T75" fmla="*/ 306 h 563"/>
              <a:gd name="T76" fmla="*/ 475 w 477"/>
              <a:gd name="T77" fmla="*/ 290 h 563"/>
              <a:gd name="T78" fmla="*/ 441 w 477"/>
              <a:gd name="T79" fmla="*/ 304 h 563"/>
              <a:gd name="T80" fmla="*/ 392 w 477"/>
              <a:gd name="T81" fmla="*/ 300 h 563"/>
              <a:gd name="T82" fmla="*/ 392 w 477"/>
              <a:gd name="T83" fmla="*/ 272 h 563"/>
              <a:gd name="T84" fmla="*/ 394 w 477"/>
              <a:gd name="T85" fmla="*/ 238 h 563"/>
              <a:gd name="T86" fmla="*/ 403 w 477"/>
              <a:gd name="T87" fmla="*/ 210 h 563"/>
              <a:gd name="T88" fmla="*/ 392 w 477"/>
              <a:gd name="T89" fmla="*/ 186 h 563"/>
              <a:gd name="T90" fmla="*/ 365 w 477"/>
              <a:gd name="T91" fmla="*/ 189 h 563"/>
              <a:gd name="T92" fmla="*/ 315 w 477"/>
              <a:gd name="T93" fmla="*/ 189 h 563"/>
              <a:gd name="T94" fmla="*/ 290 w 477"/>
              <a:gd name="T95" fmla="*/ 174 h 563"/>
              <a:gd name="T96" fmla="*/ 255 w 477"/>
              <a:gd name="T97" fmla="*/ 145 h 563"/>
              <a:gd name="T98" fmla="*/ 250 w 477"/>
              <a:gd name="T99" fmla="*/ 126 h 563"/>
              <a:gd name="T100" fmla="*/ 224 w 477"/>
              <a:gd name="T101" fmla="*/ 116 h 563"/>
              <a:gd name="T102" fmla="*/ 209 w 477"/>
              <a:gd name="T103" fmla="*/ 97 h 563"/>
              <a:gd name="T104" fmla="*/ 198 w 477"/>
              <a:gd name="T105" fmla="*/ 101 h 563"/>
              <a:gd name="T106" fmla="*/ 180 w 477"/>
              <a:gd name="T107" fmla="*/ 182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77" h="563">
                <a:moveTo>
                  <a:pt x="180" y="182"/>
                </a:moveTo>
                <a:lnTo>
                  <a:pt x="190" y="205"/>
                </a:lnTo>
                <a:lnTo>
                  <a:pt x="201" y="214"/>
                </a:lnTo>
                <a:lnTo>
                  <a:pt x="226" y="223"/>
                </a:lnTo>
                <a:lnTo>
                  <a:pt x="234" y="237"/>
                </a:lnTo>
                <a:lnTo>
                  <a:pt x="226" y="230"/>
                </a:lnTo>
                <a:lnTo>
                  <a:pt x="202" y="226"/>
                </a:lnTo>
                <a:lnTo>
                  <a:pt x="210" y="229"/>
                </a:lnTo>
                <a:lnTo>
                  <a:pt x="220" y="245"/>
                </a:lnTo>
                <a:lnTo>
                  <a:pt x="218" y="256"/>
                </a:lnTo>
                <a:lnTo>
                  <a:pt x="221" y="279"/>
                </a:lnTo>
                <a:lnTo>
                  <a:pt x="218" y="276"/>
                </a:lnTo>
                <a:lnTo>
                  <a:pt x="211" y="237"/>
                </a:lnTo>
                <a:lnTo>
                  <a:pt x="187" y="217"/>
                </a:lnTo>
                <a:lnTo>
                  <a:pt x="176" y="204"/>
                </a:lnTo>
                <a:lnTo>
                  <a:pt x="152" y="101"/>
                </a:lnTo>
                <a:lnTo>
                  <a:pt x="143" y="89"/>
                </a:lnTo>
                <a:lnTo>
                  <a:pt x="106" y="51"/>
                </a:lnTo>
                <a:lnTo>
                  <a:pt x="89" y="42"/>
                </a:lnTo>
                <a:lnTo>
                  <a:pt x="64" y="19"/>
                </a:lnTo>
                <a:lnTo>
                  <a:pt x="60" y="0"/>
                </a:lnTo>
                <a:lnTo>
                  <a:pt x="41" y="28"/>
                </a:lnTo>
                <a:lnTo>
                  <a:pt x="38" y="34"/>
                </a:lnTo>
                <a:lnTo>
                  <a:pt x="33" y="121"/>
                </a:lnTo>
                <a:lnTo>
                  <a:pt x="20" y="186"/>
                </a:lnTo>
                <a:lnTo>
                  <a:pt x="0" y="389"/>
                </a:lnTo>
                <a:lnTo>
                  <a:pt x="9" y="356"/>
                </a:lnTo>
                <a:lnTo>
                  <a:pt x="30" y="326"/>
                </a:lnTo>
                <a:lnTo>
                  <a:pt x="60" y="351"/>
                </a:lnTo>
                <a:lnTo>
                  <a:pt x="66" y="370"/>
                </a:lnTo>
                <a:lnTo>
                  <a:pt x="49" y="376"/>
                </a:lnTo>
                <a:lnTo>
                  <a:pt x="23" y="373"/>
                </a:lnTo>
                <a:lnTo>
                  <a:pt x="17" y="380"/>
                </a:lnTo>
                <a:lnTo>
                  <a:pt x="11" y="398"/>
                </a:lnTo>
                <a:lnTo>
                  <a:pt x="5" y="438"/>
                </a:lnTo>
                <a:lnTo>
                  <a:pt x="4" y="454"/>
                </a:lnTo>
                <a:lnTo>
                  <a:pt x="35" y="443"/>
                </a:lnTo>
                <a:lnTo>
                  <a:pt x="55" y="428"/>
                </a:lnTo>
                <a:lnTo>
                  <a:pt x="79" y="438"/>
                </a:lnTo>
                <a:lnTo>
                  <a:pt x="82" y="448"/>
                </a:lnTo>
                <a:lnTo>
                  <a:pt x="77" y="467"/>
                </a:lnTo>
                <a:lnTo>
                  <a:pt x="103" y="465"/>
                </a:lnTo>
                <a:lnTo>
                  <a:pt x="128" y="472"/>
                </a:lnTo>
                <a:lnTo>
                  <a:pt x="176" y="460"/>
                </a:lnTo>
                <a:lnTo>
                  <a:pt x="187" y="461"/>
                </a:lnTo>
                <a:lnTo>
                  <a:pt x="198" y="481"/>
                </a:lnTo>
                <a:lnTo>
                  <a:pt x="231" y="509"/>
                </a:lnTo>
                <a:lnTo>
                  <a:pt x="250" y="514"/>
                </a:lnTo>
                <a:lnTo>
                  <a:pt x="267" y="530"/>
                </a:lnTo>
                <a:lnTo>
                  <a:pt x="262" y="548"/>
                </a:lnTo>
                <a:lnTo>
                  <a:pt x="268" y="560"/>
                </a:lnTo>
                <a:lnTo>
                  <a:pt x="310" y="563"/>
                </a:lnTo>
                <a:lnTo>
                  <a:pt x="315" y="559"/>
                </a:lnTo>
                <a:lnTo>
                  <a:pt x="316" y="539"/>
                </a:lnTo>
                <a:lnTo>
                  <a:pt x="321" y="537"/>
                </a:lnTo>
                <a:lnTo>
                  <a:pt x="340" y="553"/>
                </a:lnTo>
                <a:lnTo>
                  <a:pt x="363" y="542"/>
                </a:lnTo>
                <a:lnTo>
                  <a:pt x="373" y="532"/>
                </a:lnTo>
                <a:lnTo>
                  <a:pt x="361" y="499"/>
                </a:lnTo>
                <a:lnTo>
                  <a:pt x="381" y="493"/>
                </a:lnTo>
                <a:lnTo>
                  <a:pt x="388" y="489"/>
                </a:lnTo>
                <a:lnTo>
                  <a:pt x="378" y="446"/>
                </a:lnTo>
                <a:lnTo>
                  <a:pt x="393" y="420"/>
                </a:lnTo>
                <a:lnTo>
                  <a:pt x="408" y="416"/>
                </a:lnTo>
                <a:lnTo>
                  <a:pt x="435" y="384"/>
                </a:lnTo>
                <a:lnTo>
                  <a:pt x="434" y="373"/>
                </a:lnTo>
                <a:lnTo>
                  <a:pt x="421" y="369"/>
                </a:lnTo>
                <a:lnTo>
                  <a:pt x="416" y="355"/>
                </a:lnTo>
                <a:lnTo>
                  <a:pt x="420" y="349"/>
                </a:lnTo>
                <a:lnTo>
                  <a:pt x="435" y="343"/>
                </a:lnTo>
                <a:lnTo>
                  <a:pt x="444" y="354"/>
                </a:lnTo>
                <a:lnTo>
                  <a:pt x="456" y="334"/>
                </a:lnTo>
                <a:lnTo>
                  <a:pt x="470" y="334"/>
                </a:lnTo>
                <a:lnTo>
                  <a:pt x="473" y="333"/>
                </a:lnTo>
                <a:lnTo>
                  <a:pt x="469" y="328"/>
                </a:lnTo>
                <a:lnTo>
                  <a:pt x="463" y="306"/>
                </a:lnTo>
                <a:lnTo>
                  <a:pt x="477" y="299"/>
                </a:lnTo>
                <a:lnTo>
                  <a:pt x="475" y="290"/>
                </a:lnTo>
                <a:lnTo>
                  <a:pt x="453" y="284"/>
                </a:lnTo>
                <a:lnTo>
                  <a:pt x="441" y="304"/>
                </a:lnTo>
                <a:lnTo>
                  <a:pt x="436" y="306"/>
                </a:lnTo>
                <a:lnTo>
                  <a:pt x="392" y="300"/>
                </a:lnTo>
                <a:lnTo>
                  <a:pt x="379" y="292"/>
                </a:lnTo>
                <a:lnTo>
                  <a:pt x="392" y="272"/>
                </a:lnTo>
                <a:lnTo>
                  <a:pt x="386" y="252"/>
                </a:lnTo>
                <a:lnTo>
                  <a:pt x="394" y="238"/>
                </a:lnTo>
                <a:lnTo>
                  <a:pt x="394" y="232"/>
                </a:lnTo>
                <a:lnTo>
                  <a:pt x="403" y="210"/>
                </a:lnTo>
                <a:lnTo>
                  <a:pt x="402" y="202"/>
                </a:lnTo>
                <a:lnTo>
                  <a:pt x="392" y="186"/>
                </a:lnTo>
                <a:lnTo>
                  <a:pt x="373" y="186"/>
                </a:lnTo>
                <a:lnTo>
                  <a:pt x="365" y="189"/>
                </a:lnTo>
                <a:lnTo>
                  <a:pt x="331" y="194"/>
                </a:lnTo>
                <a:lnTo>
                  <a:pt x="315" y="189"/>
                </a:lnTo>
                <a:lnTo>
                  <a:pt x="302" y="180"/>
                </a:lnTo>
                <a:lnTo>
                  <a:pt x="290" y="174"/>
                </a:lnTo>
                <a:lnTo>
                  <a:pt x="263" y="168"/>
                </a:lnTo>
                <a:lnTo>
                  <a:pt x="255" y="145"/>
                </a:lnTo>
                <a:lnTo>
                  <a:pt x="256" y="136"/>
                </a:lnTo>
                <a:lnTo>
                  <a:pt x="250" y="126"/>
                </a:lnTo>
                <a:lnTo>
                  <a:pt x="236" y="117"/>
                </a:lnTo>
                <a:lnTo>
                  <a:pt x="224" y="116"/>
                </a:lnTo>
                <a:lnTo>
                  <a:pt x="213" y="110"/>
                </a:lnTo>
                <a:lnTo>
                  <a:pt x="209" y="97"/>
                </a:lnTo>
                <a:lnTo>
                  <a:pt x="202" y="94"/>
                </a:lnTo>
                <a:lnTo>
                  <a:pt x="198" y="101"/>
                </a:lnTo>
                <a:lnTo>
                  <a:pt x="170" y="103"/>
                </a:lnTo>
                <a:lnTo>
                  <a:pt x="180" y="182"/>
                </a:lnTo>
                <a:close/>
              </a:path>
            </a:pathLst>
          </a:custGeom>
          <a:solidFill>
            <a:srgbClr val="25A12C"/>
          </a:solidFill>
          <a:ln w="63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34">
            <a:extLst>
              <a:ext uri="{FF2B5EF4-FFF2-40B4-BE49-F238E27FC236}">
                <a16:creationId xmlns:a16="http://schemas.microsoft.com/office/drawing/2014/main" id="{3E5AC676-06EA-4517-88F4-E4A576239EBE}"/>
              </a:ext>
            </a:extLst>
          </p:cNvPr>
          <p:cNvSpPr>
            <a:spLocks/>
          </p:cNvSpPr>
          <p:nvPr/>
        </p:nvSpPr>
        <p:spPr bwMode="auto">
          <a:xfrm>
            <a:off x="5552178" y="4556798"/>
            <a:ext cx="501800" cy="357293"/>
          </a:xfrm>
          <a:custGeom>
            <a:avLst/>
            <a:gdLst>
              <a:gd name="T0" fmla="*/ 232 w 496"/>
              <a:gd name="T1" fmla="*/ 33 h 308"/>
              <a:gd name="T2" fmla="*/ 206 w 496"/>
              <a:gd name="T3" fmla="*/ 44 h 308"/>
              <a:gd name="T4" fmla="*/ 194 w 496"/>
              <a:gd name="T5" fmla="*/ 64 h 308"/>
              <a:gd name="T6" fmla="*/ 154 w 496"/>
              <a:gd name="T7" fmla="*/ 62 h 308"/>
              <a:gd name="T8" fmla="*/ 153 w 496"/>
              <a:gd name="T9" fmla="*/ 84 h 308"/>
              <a:gd name="T10" fmla="*/ 123 w 496"/>
              <a:gd name="T11" fmla="*/ 111 h 308"/>
              <a:gd name="T12" fmla="*/ 109 w 496"/>
              <a:gd name="T13" fmla="*/ 119 h 308"/>
              <a:gd name="T14" fmla="*/ 67 w 496"/>
              <a:gd name="T15" fmla="*/ 144 h 308"/>
              <a:gd name="T16" fmla="*/ 46 w 496"/>
              <a:gd name="T17" fmla="*/ 138 h 308"/>
              <a:gd name="T18" fmla="*/ 20 w 496"/>
              <a:gd name="T19" fmla="*/ 166 h 308"/>
              <a:gd name="T20" fmla="*/ 23 w 496"/>
              <a:gd name="T21" fmla="*/ 216 h 308"/>
              <a:gd name="T22" fmla="*/ 3 w 496"/>
              <a:gd name="T23" fmla="*/ 223 h 308"/>
              <a:gd name="T24" fmla="*/ 0 w 496"/>
              <a:gd name="T25" fmla="*/ 246 h 308"/>
              <a:gd name="T26" fmla="*/ 26 w 496"/>
              <a:gd name="T27" fmla="*/ 277 h 308"/>
              <a:gd name="T28" fmla="*/ 41 w 496"/>
              <a:gd name="T29" fmla="*/ 264 h 308"/>
              <a:gd name="T30" fmla="*/ 62 w 496"/>
              <a:gd name="T31" fmla="*/ 291 h 308"/>
              <a:gd name="T32" fmla="*/ 91 w 496"/>
              <a:gd name="T33" fmla="*/ 256 h 308"/>
              <a:gd name="T34" fmla="*/ 99 w 496"/>
              <a:gd name="T35" fmla="*/ 242 h 308"/>
              <a:gd name="T36" fmla="*/ 121 w 496"/>
              <a:gd name="T37" fmla="*/ 269 h 308"/>
              <a:gd name="T38" fmla="*/ 140 w 496"/>
              <a:gd name="T39" fmla="*/ 281 h 308"/>
              <a:gd name="T40" fmla="*/ 166 w 496"/>
              <a:gd name="T41" fmla="*/ 291 h 308"/>
              <a:gd name="T42" fmla="*/ 212 w 496"/>
              <a:gd name="T43" fmla="*/ 308 h 308"/>
              <a:gd name="T44" fmla="*/ 255 w 496"/>
              <a:gd name="T45" fmla="*/ 281 h 308"/>
              <a:gd name="T46" fmla="*/ 287 w 496"/>
              <a:gd name="T47" fmla="*/ 285 h 308"/>
              <a:gd name="T48" fmla="*/ 317 w 496"/>
              <a:gd name="T49" fmla="*/ 252 h 308"/>
              <a:gd name="T50" fmla="*/ 363 w 496"/>
              <a:gd name="T51" fmla="*/ 228 h 308"/>
              <a:gd name="T52" fmla="*/ 455 w 496"/>
              <a:gd name="T53" fmla="*/ 170 h 308"/>
              <a:gd name="T54" fmla="*/ 471 w 496"/>
              <a:gd name="T55" fmla="*/ 158 h 308"/>
              <a:gd name="T56" fmla="*/ 496 w 496"/>
              <a:gd name="T57" fmla="*/ 135 h 308"/>
              <a:gd name="T58" fmla="*/ 483 w 496"/>
              <a:gd name="T59" fmla="*/ 96 h 308"/>
              <a:gd name="T60" fmla="*/ 447 w 496"/>
              <a:gd name="T61" fmla="*/ 71 h 308"/>
              <a:gd name="T62" fmla="*/ 429 w 496"/>
              <a:gd name="T63" fmla="*/ 50 h 308"/>
              <a:gd name="T64" fmla="*/ 410 w 496"/>
              <a:gd name="T65" fmla="*/ 38 h 308"/>
              <a:gd name="T66" fmla="*/ 377 w 496"/>
              <a:gd name="T67" fmla="*/ 33 h 308"/>
              <a:gd name="T68" fmla="*/ 372 w 496"/>
              <a:gd name="T69" fmla="*/ 3 h 308"/>
              <a:gd name="T70" fmla="*/ 342 w 496"/>
              <a:gd name="T71" fmla="*/ 11 h 308"/>
              <a:gd name="T72" fmla="*/ 319 w 496"/>
              <a:gd name="T73" fmla="*/ 24 h 308"/>
              <a:gd name="T74" fmla="*/ 300 w 496"/>
              <a:gd name="T75" fmla="*/ 43 h 308"/>
              <a:gd name="T76" fmla="*/ 280 w 496"/>
              <a:gd name="T77" fmla="*/ 34 h 308"/>
              <a:gd name="T78" fmla="*/ 271 w 496"/>
              <a:gd name="T79" fmla="*/ 49 h 308"/>
              <a:gd name="T80" fmla="*/ 253 w 496"/>
              <a:gd name="T81" fmla="*/ 2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96" h="308">
                <a:moveTo>
                  <a:pt x="238" y="28"/>
                </a:moveTo>
                <a:lnTo>
                  <a:pt x="232" y="33"/>
                </a:lnTo>
                <a:lnTo>
                  <a:pt x="213" y="36"/>
                </a:lnTo>
                <a:lnTo>
                  <a:pt x="206" y="44"/>
                </a:lnTo>
                <a:lnTo>
                  <a:pt x="204" y="55"/>
                </a:lnTo>
                <a:lnTo>
                  <a:pt x="194" y="64"/>
                </a:lnTo>
                <a:lnTo>
                  <a:pt x="161" y="61"/>
                </a:lnTo>
                <a:lnTo>
                  <a:pt x="154" y="62"/>
                </a:lnTo>
                <a:lnTo>
                  <a:pt x="150" y="76"/>
                </a:lnTo>
                <a:lnTo>
                  <a:pt x="153" y="84"/>
                </a:lnTo>
                <a:lnTo>
                  <a:pt x="148" y="114"/>
                </a:lnTo>
                <a:lnTo>
                  <a:pt x="123" y="111"/>
                </a:lnTo>
                <a:lnTo>
                  <a:pt x="115" y="114"/>
                </a:lnTo>
                <a:lnTo>
                  <a:pt x="109" y="119"/>
                </a:lnTo>
                <a:lnTo>
                  <a:pt x="99" y="131"/>
                </a:lnTo>
                <a:lnTo>
                  <a:pt x="67" y="144"/>
                </a:lnTo>
                <a:lnTo>
                  <a:pt x="59" y="144"/>
                </a:lnTo>
                <a:lnTo>
                  <a:pt x="46" y="138"/>
                </a:lnTo>
                <a:lnTo>
                  <a:pt x="20" y="152"/>
                </a:lnTo>
                <a:lnTo>
                  <a:pt x="20" y="166"/>
                </a:lnTo>
                <a:lnTo>
                  <a:pt x="31" y="209"/>
                </a:lnTo>
                <a:lnTo>
                  <a:pt x="23" y="216"/>
                </a:lnTo>
                <a:lnTo>
                  <a:pt x="8" y="223"/>
                </a:lnTo>
                <a:lnTo>
                  <a:pt x="3" y="223"/>
                </a:lnTo>
                <a:lnTo>
                  <a:pt x="12" y="228"/>
                </a:lnTo>
                <a:lnTo>
                  <a:pt x="0" y="246"/>
                </a:lnTo>
                <a:lnTo>
                  <a:pt x="1" y="255"/>
                </a:lnTo>
                <a:lnTo>
                  <a:pt x="26" y="277"/>
                </a:lnTo>
                <a:lnTo>
                  <a:pt x="34" y="275"/>
                </a:lnTo>
                <a:lnTo>
                  <a:pt x="41" y="264"/>
                </a:lnTo>
                <a:lnTo>
                  <a:pt x="48" y="284"/>
                </a:lnTo>
                <a:lnTo>
                  <a:pt x="62" y="291"/>
                </a:lnTo>
                <a:lnTo>
                  <a:pt x="87" y="268"/>
                </a:lnTo>
                <a:lnTo>
                  <a:pt x="91" y="256"/>
                </a:lnTo>
                <a:lnTo>
                  <a:pt x="91" y="244"/>
                </a:lnTo>
                <a:lnTo>
                  <a:pt x="99" y="242"/>
                </a:lnTo>
                <a:lnTo>
                  <a:pt x="113" y="264"/>
                </a:lnTo>
                <a:lnTo>
                  <a:pt x="121" y="269"/>
                </a:lnTo>
                <a:lnTo>
                  <a:pt x="136" y="267"/>
                </a:lnTo>
                <a:lnTo>
                  <a:pt x="140" y="281"/>
                </a:lnTo>
                <a:lnTo>
                  <a:pt x="156" y="284"/>
                </a:lnTo>
                <a:lnTo>
                  <a:pt x="166" y="291"/>
                </a:lnTo>
                <a:lnTo>
                  <a:pt x="196" y="296"/>
                </a:lnTo>
                <a:lnTo>
                  <a:pt x="212" y="308"/>
                </a:lnTo>
                <a:lnTo>
                  <a:pt x="234" y="290"/>
                </a:lnTo>
                <a:lnTo>
                  <a:pt x="255" y="281"/>
                </a:lnTo>
                <a:lnTo>
                  <a:pt x="275" y="279"/>
                </a:lnTo>
                <a:lnTo>
                  <a:pt x="287" y="285"/>
                </a:lnTo>
                <a:lnTo>
                  <a:pt x="294" y="281"/>
                </a:lnTo>
                <a:lnTo>
                  <a:pt x="317" y="252"/>
                </a:lnTo>
                <a:lnTo>
                  <a:pt x="327" y="244"/>
                </a:lnTo>
                <a:lnTo>
                  <a:pt x="363" y="228"/>
                </a:lnTo>
                <a:lnTo>
                  <a:pt x="438" y="172"/>
                </a:lnTo>
                <a:lnTo>
                  <a:pt x="455" y="170"/>
                </a:lnTo>
                <a:lnTo>
                  <a:pt x="472" y="172"/>
                </a:lnTo>
                <a:lnTo>
                  <a:pt x="471" y="158"/>
                </a:lnTo>
                <a:lnTo>
                  <a:pt x="488" y="151"/>
                </a:lnTo>
                <a:lnTo>
                  <a:pt x="496" y="135"/>
                </a:lnTo>
                <a:lnTo>
                  <a:pt x="494" y="115"/>
                </a:lnTo>
                <a:lnTo>
                  <a:pt x="483" y="96"/>
                </a:lnTo>
                <a:lnTo>
                  <a:pt x="464" y="86"/>
                </a:lnTo>
                <a:lnTo>
                  <a:pt x="447" y="71"/>
                </a:lnTo>
                <a:lnTo>
                  <a:pt x="429" y="65"/>
                </a:lnTo>
                <a:lnTo>
                  <a:pt x="429" y="50"/>
                </a:lnTo>
                <a:lnTo>
                  <a:pt x="420" y="38"/>
                </a:lnTo>
                <a:lnTo>
                  <a:pt x="410" y="38"/>
                </a:lnTo>
                <a:lnTo>
                  <a:pt x="388" y="41"/>
                </a:lnTo>
                <a:lnTo>
                  <a:pt x="377" y="33"/>
                </a:lnTo>
                <a:lnTo>
                  <a:pt x="384" y="15"/>
                </a:lnTo>
                <a:lnTo>
                  <a:pt x="372" y="3"/>
                </a:lnTo>
                <a:lnTo>
                  <a:pt x="353" y="0"/>
                </a:lnTo>
                <a:lnTo>
                  <a:pt x="342" y="11"/>
                </a:lnTo>
                <a:lnTo>
                  <a:pt x="340" y="20"/>
                </a:lnTo>
                <a:lnTo>
                  <a:pt x="319" y="24"/>
                </a:lnTo>
                <a:lnTo>
                  <a:pt x="306" y="44"/>
                </a:lnTo>
                <a:lnTo>
                  <a:pt x="300" y="43"/>
                </a:lnTo>
                <a:lnTo>
                  <a:pt x="284" y="33"/>
                </a:lnTo>
                <a:lnTo>
                  <a:pt x="280" y="34"/>
                </a:lnTo>
                <a:lnTo>
                  <a:pt x="274" y="49"/>
                </a:lnTo>
                <a:lnTo>
                  <a:pt x="271" y="49"/>
                </a:lnTo>
                <a:lnTo>
                  <a:pt x="259" y="30"/>
                </a:lnTo>
                <a:lnTo>
                  <a:pt x="253" y="28"/>
                </a:lnTo>
                <a:lnTo>
                  <a:pt x="238" y="28"/>
                </a:lnTo>
                <a:close/>
              </a:path>
            </a:pathLst>
          </a:custGeom>
          <a:solidFill>
            <a:srgbClr val="25A1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5" name="35">
            <a:extLst>
              <a:ext uri="{FF2B5EF4-FFF2-40B4-BE49-F238E27FC236}">
                <a16:creationId xmlns:a16="http://schemas.microsoft.com/office/drawing/2014/main" id="{15B00B63-0DFD-4535-9EA2-B90B3F6AB8A5}"/>
              </a:ext>
            </a:extLst>
          </p:cNvPr>
          <p:cNvSpPr>
            <a:spLocks/>
          </p:cNvSpPr>
          <p:nvPr/>
        </p:nvSpPr>
        <p:spPr bwMode="auto">
          <a:xfrm>
            <a:off x="4074093" y="2291230"/>
            <a:ext cx="376351" cy="518541"/>
          </a:xfrm>
          <a:custGeom>
            <a:avLst/>
            <a:gdLst>
              <a:gd name="T0" fmla="*/ 194 w 372"/>
              <a:gd name="T1" fmla="*/ 37 h 447"/>
              <a:gd name="T2" fmla="*/ 148 w 372"/>
              <a:gd name="T3" fmla="*/ 40 h 447"/>
              <a:gd name="T4" fmla="*/ 129 w 372"/>
              <a:gd name="T5" fmla="*/ 29 h 447"/>
              <a:gd name="T6" fmla="*/ 137 w 372"/>
              <a:gd name="T7" fmla="*/ 9 h 447"/>
              <a:gd name="T8" fmla="*/ 104 w 372"/>
              <a:gd name="T9" fmla="*/ 6 h 447"/>
              <a:gd name="T10" fmla="*/ 93 w 372"/>
              <a:gd name="T11" fmla="*/ 51 h 447"/>
              <a:gd name="T12" fmla="*/ 103 w 372"/>
              <a:gd name="T13" fmla="*/ 73 h 447"/>
              <a:gd name="T14" fmla="*/ 112 w 372"/>
              <a:gd name="T15" fmla="*/ 99 h 447"/>
              <a:gd name="T16" fmla="*/ 106 w 372"/>
              <a:gd name="T17" fmla="*/ 151 h 447"/>
              <a:gd name="T18" fmla="*/ 99 w 372"/>
              <a:gd name="T19" fmla="*/ 171 h 447"/>
              <a:gd name="T20" fmla="*/ 67 w 372"/>
              <a:gd name="T21" fmla="*/ 173 h 447"/>
              <a:gd name="T22" fmla="*/ 39 w 372"/>
              <a:gd name="T23" fmla="*/ 187 h 447"/>
              <a:gd name="T24" fmla="*/ 12 w 372"/>
              <a:gd name="T25" fmla="*/ 232 h 447"/>
              <a:gd name="T26" fmla="*/ 0 w 372"/>
              <a:gd name="T27" fmla="*/ 239 h 447"/>
              <a:gd name="T28" fmla="*/ 16 w 372"/>
              <a:gd name="T29" fmla="*/ 262 h 447"/>
              <a:gd name="T30" fmla="*/ 29 w 372"/>
              <a:gd name="T31" fmla="*/ 273 h 447"/>
              <a:gd name="T32" fmla="*/ 10 w 372"/>
              <a:gd name="T33" fmla="*/ 296 h 447"/>
              <a:gd name="T34" fmla="*/ 54 w 372"/>
              <a:gd name="T35" fmla="*/ 318 h 447"/>
              <a:gd name="T36" fmla="*/ 53 w 372"/>
              <a:gd name="T37" fmla="*/ 357 h 447"/>
              <a:gd name="T38" fmla="*/ 60 w 372"/>
              <a:gd name="T39" fmla="*/ 383 h 447"/>
              <a:gd name="T40" fmla="*/ 52 w 372"/>
              <a:gd name="T41" fmla="*/ 395 h 447"/>
              <a:gd name="T42" fmla="*/ 65 w 372"/>
              <a:gd name="T43" fmla="*/ 405 h 447"/>
              <a:gd name="T44" fmla="*/ 47 w 372"/>
              <a:gd name="T45" fmla="*/ 420 h 447"/>
              <a:gd name="T46" fmla="*/ 54 w 372"/>
              <a:gd name="T47" fmla="*/ 444 h 447"/>
              <a:gd name="T48" fmla="*/ 60 w 372"/>
              <a:gd name="T49" fmla="*/ 439 h 447"/>
              <a:gd name="T50" fmla="*/ 125 w 372"/>
              <a:gd name="T51" fmla="*/ 418 h 447"/>
              <a:gd name="T52" fmla="*/ 178 w 372"/>
              <a:gd name="T53" fmla="*/ 412 h 447"/>
              <a:gd name="T54" fmla="*/ 237 w 372"/>
              <a:gd name="T55" fmla="*/ 374 h 447"/>
              <a:gd name="T56" fmla="*/ 255 w 372"/>
              <a:gd name="T57" fmla="*/ 367 h 447"/>
              <a:gd name="T58" fmla="*/ 307 w 372"/>
              <a:gd name="T59" fmla="*/ 386 h 447"/>
              <a:gd name="T60" fmla="*/ 313 w 372"/>
              <a:gd name="T61" fmla="*/ 371 h 447"/>
              <a:gd name="T62" fmla="*/ 338 w 372"/>
              <a:gd name="T63" fmla="*/ 306 h 447"/>
              <a:gd name="T64" fmla="*/ 372 w 372"/>
              <a:gd name="T65" fmla="*/ 289 h 447"/>
              <a:gd name="T66" fmla="*/ 362 w 372"/>
              <a:gd name="T67" fmla="*/ 257 h 447"/>
              <a:gd name="T68" fmla="*/ 362 w 372"/>
              <a:gd name="T69" fmla="*/ 225 h 447"/>
              <a:gd name="T70" fmla="*/ 353 w 372"/>
              <a:gd name="T71" fmla="*/ 184 h 447"/>
              <a:gd name="T72" fmla="*/ 363 w 372"/>
              <a:gd name="T73" fmla="*/ 150 h 447"/>
              <a:gd name="T74" fmla="*/ 361 w 372"/>
              <a:gd name="T75" fmla="*/ 105 h 447"/>
              <a:gd name="T76" fmla="*/ 353 w 372"/>
              <a:gd name="T77" fmla="*/ 85 h 447"/>
              <a:gd name="T78" fmla="*/ 318 w 372"/>
              <a:gd name="T79" fmla="*/ 74 h 447"/>
              <a:gd name="T80" fmla="*/ 270 w 372"/>
              <a:gd name="T81" fmla="*/ 101 h 447"/>
              <a:gd name="T82" fmla="*/ 236 w 372"/>
              <a:gd name="T83" fmla="*/ 90 h 447"/>
              <a:gd name="T84" fmla="*/ 210 w 372"/>
              <a:gd name="T85" fmla="*/ 29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2" h="447">
                <a:moveTo>
                  <a:pt x="210" y="29"/>
                </a:moveTo>
                <a:lnTo>
                  <a:pt x="194" y="37"/>
                </a:lnTo>
                <a:lnTo>
                  <a:pt x="170" y="40"/>
                </a:lnTo>
                <a:lnTo>
                  <a:pt x="148" y="40"/>
                </a:lnTo>
                <a:lnTo>
                  <a:pt x="136" y="37"/>
                </a:lnTo>
                <a:lnTo>
                  <a:pt x="129" y="29"/>
                </a:lnTo>
                <a:lnTo>
                  <a:pt x="129" y="20"/>
                </a:lnTo>
                <a:lnTo>
                  <a:pt x="137" y="9"/>
                </a:lnTo>
                <a:lnTo>
                  <a:pt x="135" y="0"/>
                </a:lnTo>
                <a:lnTo>
                  <a:pt x="104" y="6"/>
                </a:lnTo>
                <a:lnTo>
                  <a:pt x="80" y="29"/>
                </a:lnTo>
                <a:lnTo>
                  <a:pt x="93" y="51"/>
                </a:lnTo>
                <a:lnTo>
                  <a:pt x="97" y="69"/>
                </a:lnTo>
                <a:lnTo>
                  <a:pt x="103" y="73"/>
                </a:lnTo>
                <a:lnTo>
                  <a:pt x="109" y="70"/>
                </a:lnTo>
                <a:lnTo>
                  <a:pt x="112" y="99"/>
                </a:lnTo>
                <a:lnTo>
                  <a:pt x="104" y="110"/>
                </a:lnTo>
                <a:lnTo>
                  <a:pt x="106" y="151"/>
                </a:lnTo>
                <a:lnTo>
                  <a:pt x="99" y="154"/>
                </a:lnTo>
                <a:lnTo>
                  <a:pt x="99" y="171"/>
                </a:lnTo>
                <a:lnTo>
                  <a:pt x="92" y="179"/>
                </a:lnTo>
                <a:lnTo>
                  <a:pt x="67" y="173"/>
                </a:lnTo>
                <a:lnTo>
                  <a:pt x="52" y="187"/>
                </a:lnTo>
                <a:lnTo>
                  <a:pt x="39" y="187"/>
                </a:lnTo>
                <a:lnTo>
                  <a:pt x="31" y="203"/>
                </a:lnTo>
                <a:lnTo>
                  <a:pt x="12" y="232"/>
                </a:lnTo>
                <a:lnTo>
                  <a:pt x="5" y="236"/>
                </a:lnTo>
                <a:lnTo>
                  <a:pt x="0" y="239"/>
                </a:lnTo>
                <a:lnTo>
                  <a:pt x="6" y="245"/>
                </a:lnTo>
                <a:lnTo>
                  <a:pt x="16" y="262"/>
                </a:lnTo>
                <a:lnTo>
                  <a:pt x="30" y="262"/>
                </a:lnTo>
                <a:lnTo>
                  <a:pt x="29" y="273"/>
                </a:lnTo>
                <a:lnTo>
                  <a:pt x="9" y="279"/>
                </a:lnTo>
                <a:lnTo>
                  <a:pt x="10" y="296"/>
                </a:lnTo>
                <a:lnTo>
                  <a:pt x="35" y="301"/>
                </a:lnTo>
                <a:lnTo>
                  <a:pt x="54" y="318"/>
                </a:lnTo>
                <a:lnTo>
                  <a:pt x="55" y="322"/>
                </a:lnTo>
                <a:lnTo>
                  <a:pt x="53" y="357"/>
                </a:lnTo>
                <a:lnTo>
                  <a:pt x="69" y="362"/>
                </a:lnTo>
                <a:lnTo>
                  <a:pt x="60" y="383"/>
                </a:lnTo>
                <a:lnTo>
                  <a:pt x="53" y="384"/>
                </a:lnTo>
                <a:lnTo>
                  <a:pt x="52" y="395"/>
                </a:lnTo>
                <a:lnTo>
                  <a:pt x="64" y="395"/>
                </a:lnTo>
                <a:lnTo>
                  <a:pt x="65" y="405"/>
                </a:lnTo>
                <a:lnTo>
                  <a:pt x="49" y="406"/>
                </a:lnTo>
                <a:lnTo>
                  <a:pt x="47" y="420"/>
                </a:lnTo>
                <a:lnTo>
                  <a:pt x="53" y="432"/>
                </a:lnTo>
                <a:lnTo>
                  <a:pt x="54" y="444"/>
                </a:lnTo>
                <a:lnTo>
                  <a:pt x="58" y="447"/>
                </a:lnTo>
                <a:lnTo>
                  <a:pt x="60" y="439"/>
                </a:lnTo>
                <a:lnTo>
                  <a:pt x="69" y="435"/>
                </a:lnTo>
                <a:lnTo>
                  <a:pt x="125" y="418"/>
                </a:lnTo>
                <a:lnTo>
                  <a:pt x="142" y="423"/>
                </a:lnTo>
                <a:lnTo>
                  <a:pt x="178" y="412"/>
                </a:lnTo>
                <a:lnTo>
                  <a:pt x="207" y="388"/>
                </a:lnTo>
                <a:lnTo>
                  <a:pt x="237" y="374"/>
                </a:lnTo>
                <a:lnTo>
                  <a:pt x="245" y="368"/>
                </a:lnTo>
                <a:lnTo>
                  <a:pt x="255" y="367"/>
                </a:lnTo>
                <a:lnTo>
                  <a:pt x="278" y="382"/>
                </a:lnTo>
                <a:lnTo>
                  <a:pt x="307" y="386"/>
                </a:lnTo>
                <a:lnTo>
                  <a:pt x="310" y="374"/>
                </a:lnTo>
                <a:lnTo>
                  <a:pt x="313" y="371"/>
                </a:lnTo>
                <a:lnTo>
                  <a:pt x="325" y="336"/>
                </a:lnTo>
                <a:lnTo>
                  <a:pt x="338" y="306"/>
                </a:lnTo>
                <a:lnTo>
                  <a:pt x="366" y="297"/>
                </a:lnTo>
                <a:lnTo>
                  <a:pt x="372" y="289"/>
                </a:lnTo>
                <a:lnTo>
                  <a:pt x="369" y="267"/>
                </a:lnTo>
                <a:lnTo>
                  <a:pt x="362" y="257"/>
                </a:lnTo>
                <a:lnTo>
                  <a:pt x="358" y="232"/>
                </a:lnTo>
                <a:lnTo>
                  <a:pt x="362" y="225"/>
                </a:lnTo>
                <a:lnTo>
                  <a:pt x="358" y="196"/>
                </a:lnTo>
                <a:lnTo>
                  <a:pt x="353" y="184"/>
                </a:lnTo>
                <a:lnTo>
                  <a:pt x="362" y="166"/>
                </a:lnTo>
                <a:lnTo>
                  <a:pt x="363" y="150"/>
                </a:lnTo>
                <a:lnTo>
                  <a:pt x="360" y="120"/>
                </a:lnTo>
                <a:lnTo>
                  <a:pt x="361" y="105"/>
                </a:lnTo>
                <a:lnTo>
                  <a:pt x="361" y="88"/>
                </a:lnTo>
                <a:lnTo>
                  <a:pt x="353" y="85"/>
                </a:lnTo>
                <a:lnTo>
                  <a:pt x="349" y="81"/>
                </a:lnTo>
                <a:lnTo>
                  <a:pt x="318" y="74"/>
                </a:lnTo>
                <a:lnTo>
                  <a:pt x="303" y="76"/>
                </a:lnTo>
                <a:lnTo>
                  <a:pt x="270" y="101"/>
                </a:lnTo>
                <a:lnTo>
                  <a:pt x="255" y="104"/>
                </a:lnTo>
                <a:lnTo>
                  <a:pt x="236" y="90"/>
                </a:lnTo>
                <a:lnTo>
                  <a:pt x="227" y="75"/>
                </a:lnTo>
                <a:lnTo>
                  <a:pt x="210" y="29"/>
                </a:lnTo>
                <a:lnTo>
                  <a:pt x="210" y="29"/>
                </a:lnTo>
                <a:close/>
              </a:path>
            </a:pathLst>
          </a:custGeom>
          <a:solidFill>
            <a:srgbClr val="25A1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6" name="68">
            <a:extLst>
              <a:ext uri="{FF2B5EF4-FFF2-40B4-BE49-F238E27FC236}">
                <a16:creationId xmlns:a16="http://schemas.microsoft.com/office/drawing/2014/main" id="{56E9F58C-E913-4A5E-B860-C6185E6BEA5F}"/>
              </a:ext>
            </a:extLst>
          </p:cNvPr>
          <p:cNvSpPr>
            <a:spLocks/>
          </p:cNvSpPr>
          <p:nvPr/>
        </p:nvSpPr>
        <p:spPr bwMode="auto">
          <a:xfrm>
            <a:off x="6829946" y="2487279"/>
            <a:ext cx="224597" cy="419936"/>
          </a:xfrm>
          <a:custGeom>
            <a:avLst/>
            <a:gdLst>
              <a:gd name="T0" fmla="*/ 94 w 222"/>
              <a:gd name="T1" fmla="*/ 0 h 362"/>
              <a:gd name="T2" fmla="*/ 59 w 222"/>
              <a:gd name="T3" fmla="*/ 58 h 362"/>
              <a:gd name="T4" fmla="*/ 54 w 222"/>
              <a:gd name="T5" fmla="*/ 91 h 362"/>
              <a:gd name="T6" fmla="*/ 40 w 222"/>
              <a:gd name="T7" fmla="*/ 122 h 362"/>
              <a:gd name="T8" fmla="*/ 23 w 222"/>
              <a:gd name="T9" fmla="*/ 144 h 362"/>
              <a:gd name="T10" fmla="*/ 17 w 222"/>
              <a:gd name="T11" fmla="*/ 191 h 362"/>
              <a:gd name="T12" fmla="*/ 4 w 222"/>
              <a:gd name="T13" fmla="*/ 201 h 362"/>
              <a:gd name="T14" fmla="*/ 0 w 222"/>
              <a:gd name="T15" fmla="*/ 201 h 362"/>
              <a:gd name="T16" fmla="*/ 1 w 222"/>
              <a:gd name="T17" fmla="*/ 208 h 362"/>
              <a:gd name="T18" fmla="*/ 5 w 222"/>
              <a:gd name="T19" fmla="*/ 213 h 362"/>
              <a:gd name="T20" fmla="*/ 47 w 222"/>
              <a:gd name="T21" fmla="*/ 236 h 362"/>
              <a:gd name="T22" fmla="*/ 57 w 222"/>
              <a:gd name="T23" fmla="*/ 249 h 362"/>
              <a:gd name="T24" fmla="*/ 59 w 222"/>
              <a:gd name="T25" fmla="*/ 258 h 362"/>
              <a:gd name="T26" fmla="*/ 49 w 222"/>
              <a:gd name="T27" fmla="*/ 289 h 362"/>
              <a:gd name="T28" fmla="*/ 66 w 222"/>
              <a:gd name="T29" fmla="*/ 295 h 362"/>
              <a:gd name="T30" fmla="*/ 88 w 222"/>
              <a:gd name="T31" fmla="*/ 319 h 362"/>
              <a:gd name="T32" fmla="*/ 87 w 222"/>
              <a:gd name="T33" fmla="*/ 338 h 362"/>
              <a:gd name="T34" fmla="*/ 90 w 222"/>
              <a:gd name="T35" fmla="*/ 338 h 362"/>
              <a:gd name="T36" fmla="*/ 97 w 222"/>
              <a:gd name="T37" fmla="*/ 338 h 362"/>
              <a:gd name="T38" fmla="*/ 93 w 222"/>
              <a:gd name="T39" fmla="*/ 349 h 362"/>
              <a:gd name="T40" fmla="*/ 101 w 222"/>
              <a:gd name="T41" fmla="*/ 360 h 362"/>
              <a:gd name="T42" fmla="*/ 109 w 222"/>
              <a:gd name="T43" fmla="*/ 362 h 362"/>
              <a:gd name="T44" fmla="*/ 161 w 222"/>
              <a:gd name="T45" fmla="*/ 360 h 362"/>
              <a:gd name="T46" fmla="*/ 166 w 222"/>
              <a:gd name="T47" fmla="*/ 359 h 362"/>
              <a:gd name="T48" fmla="*/ 173 w 222"/>
              <a:gd name="T49" fmla="*/ 348 h 362"/>
              <a:gd name="T50" fmla="*/ 188 w 222"/>
              <a:gd name="T51" fmla="*/ 336 h 362"/>
              <a:gd name="T52" fmla="*/ 186 w 222"/>
              <a:gd name="T53" fmla="*/ 330 h 362"/>
              <a:gd name="T54" fmla="*/ 200 w 222"/>
              <a:gd name="T55" fmla="*/ 305 h 362"/>
              <a:gd name="T56" fmla="*/ 207 w 222"/>
              <a:gd name="T57" fmla="*/ 302 h 362"/>
              <a:gd name="T58" fmla="*/ 219 w 222"/>
              <a:gd name="T59" fmla="*/ 287 h 362"/>
              <a:gd name="T60" fmla="*/ 197 w 222"/>
              <a:gd name="T61" fmla="*/ 262 h 362"/>
              <a:gd name="T62" fmla="*/ 194 w 222"/>
              <a:gd name="T63" fmla="*/ 246 h 362"/>
              <a:gd name="T64" fmla="*/ 201 w 222"/>
              <a:gd name="T65" fmla="*/ 229 h 362"/>
              <a:gd name="T66" fmla="*/ 197 w 222"/>
              <a:gd name="T67" fmla="*/ 210 h 362"/>
              <a:gd name="T68" fmla="*/ 207 w 222"/>
              <a:gd name="T69" fmla="*/ 188 h 362"/>
              <a:gd name="T70" fmla="*/ 210 w 222"/>
              <a:gd name="T71" fmla="*/ 156 h 362"/>
              <a:gd name="T72" fmla="*/ 222 w 222"/>
              <a:gd name="T73" fmla="*/ 138 h 362"/>
              <a:gd name="T74" fmla="*/ 221 w 222"/>
              <a:gd name="T75" fmla="*/ 125 h 362"/>
              <a:gd name="T76" fmla="*/ 208 w 222"/>
              <a:gd name="T77" fmla="*/ 104 h 362"/>
              <a:gd name="T78" fmla="*/ 208 w 222"/>
              <a:gd name="T79" fmla="*/ 79 h 362"/>
              <a:gd name="T80" fmla="*/ 208 w 222"/>
              <a:gd name="T81" fmla="*/ 75 h 362"/>
              <a:gd name="T82" fmla="*/ 191 w 222"/>
              <a:gd name="T83" fmla="*/ 73 h 362"/>
              <a:gd name="T84" fmla="*/ 188 w 222"/>
              <a:gd name="T85" fmla="*/ 63 h 362"/>
              <a:gd name="T86" fmla="*/ 175 w 222"/>
              <a:gd name="T87" fmla="*/ 59 h 362"/>
              <a:gd name="T88" fmla="*/ 176 w 222"/>
              <a:gd name="T89" fmla="*/ 44 h 362"/>
              <a:gd name="T90" fmla="*/ 173 w 222"/>
              <a:gd name="T91" fmla="*/ 40 h 362"/>
              <a:gd name="T92" fmla="*/ 124 w 222"/>
              <a:gd name="T93" fmla="*/ 18 h 362"/>
              <a:gd name="T94" fmla="*/ 119 w 222"/>
              <a:gd name="T95" fmla="*/ 5 h 362"/>
              <a:gd name="T96" fmla="*/ 112 w 222"/>
              <a:gd name="T97" fmla="*/ 2 h 362"/>
              <a:gd name="T98" fmla="*/ 94 w 222"/>
              <a:gd name="T99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2" h="362">
                <a:moveTo>
                  <a:pt x="94" y="0"/>
                </a:moveTo>
                <a:lnTo>
                  <a:pt x="59" y="58"/>
                </a:lnTo>
                <a:lnTo>
                  <a:pt x="54" y="91"/>
                </a:lnTo>
                <a:lnTo>
                  <a:pt x="40" y="122"/>
                </a:lnTo>
                <a:lnTo>
                  <a:pt x="23" y="144"/>
                </a:lnTo>
                <a:lnTo>
                  <a:pt x="17" y="191"/>
                </a:lnTo>
                <a:lnTo>
                  <a:pt x="4" y="201"/>
                </a:lnTo>
                <a:lnTo>
                  <a:pt x="0" y="201"/>
                </a:lnTo>
                <a:lnTo>
                  <a:pt x="1" y="208"/>
                </a:lnTo>
                <a:lnTo>
                  <a:pt x="5" y="213"/>
                </a:lnTo>
                <a:lnTo>
                  <a:pt x="47" y="236"/>
                </a:lnTo>
                <a:lnTo>
                  <a:pt x="57" y="249"/>
                </a:lnTo>
                <a:lnTo>
                  <a:pt x="59" y="258"/>
                </a:lnTo>
                <a:lnTo>
                  <a:pt x="49" y="289"/>
                </a:lnTo>
                <a:lnTo>
                  <a:pt x="66" y="295"/>
                </a:lnTo>
                <a:lnTo>
                  <a:pt x="88" y="319"/>
                </a:lnTo>
                <a:lnTo>
                  <a:pt x="87" y="338"/>
                </a:lnTo>
                <a:lnTo>
                  <a:pt x="90" y="338"/>
                </a:lnTo>
                <a:lnTo>
                  <a:pt x="97" y="338"/>
                </a:lnTo>
                <a:lnTo>
                  <a:pt x="93" y="349"/>
                </a:lnTo>
                <a:lnTo>
                  <a:pt x="101" y="360"/>
                </a:lnTo>
                <a:lnTo>
                  <a:pt x="109" y="362"/>
                </a:lnTo>
                <a:lnTo>
                  <a:pt x="161" y="360"/>
                </a:lnTo>
                <a:lnTo>
                  <a:pt x="166" y="359"/>
                </a:lnTo>
                <a:lnTo>
                  <a:pt x="173" y="348"/>
                </a:lnTo>
                <a:lnTo>
                  <a:pt x="188" y="336"/>
                </a:lnTo>
                <a:lnTo>
                  <a:pt x="186" y="330"/>
                </a:lnTo>
                <a:lnTo>
                  <a:pt x="200" y="305"/>
                </a:lnTo>
                <a:lnTo>
                  <a:pt x="207" y="302"/>
                </a:lnTo>
                <a:lnTo>
                  <a:pt x="219" y="287"/>
                </a:lnTo>
                <a:lnTo>
                  <a:pt x="197" y="262"/>
                </a:lnTo>
                <a:lnTo>
                  <a:pt x="194" y="246"/>
                </a:lnTo>
                <a:lnTo>
                  <a:pt x="201" y="229"/>
                </a:lnTo>
                <a:lnTo>
                  <a:pt x="197" y="210"/>
                </a:lnTo>
                <a:lnTo>
                  <a:pt x="207" y="188"/>
                </a:lnTo>
                <a:lnTo>
                  <a:pt x="210" y="156"/>
                </a:lnTo>
                <a:lnTo>
                  <a:pt x="222" y="138"/>
                </a:lnTo>
                <a:lnTo>
                  <a:pt x="221" y="125"/>
                </a:lnTo>
                <a:lnTo>
                  <a:pt x="208" y="104"/>
                </a:lnTo>
                <a:lnTo>
                  <a:pt x="208" y="79"/>
                </a:lnTo>
                <a:lnTo>
                  <a:pt x="208" y="75"/>
                </a:lnTo>
                <a:lnTo>
                  <a:pt x="191" y="73"/>
                </a:lnTo>
                <a:lnTo>
                  <a:pt x="188" y="63"/>
                </a:lnTo>
                <a:lnTo>
                  <a:pt x="175" y="59"/>
                </a:lnTo>
                <a:lnTo>
                  <a:pt x="176" y="44"/>
                </a:lnTo>
                <a:lnTo>
                  <a:pt x="173" y="40"/>
                </a:lnTo>
                <a:lnTo>
                  <a:pt x="124" y="18"/>
                </a:lnTo>
                <a:lnTo>
                  <a:pt x="119" y="5"/>
                </a:lnTo>
                <a:lnTo>
                  <a:pt x="112" y="2"/>
                </a:lnTo>
                <a:lnTo>
                  <a:pt x="94" y="0"/>
                </a:lnTo>
                <a:close/>
              </a:path>
            </a:pathLst>
          </a:custGeom>
          <a:solidFill>
            <a:srgbClr val="DAAEE8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7" name="31">
            <a:extLst>
              <a:ext uri="{FF2B5EF4-FFF2-40B4-BE49-F238E27FC236}">
                <a16:creationId xmlns:a16="http://schemas.microsoft.com/office/drawing/2014/main" id="{2FB50F44-B6B3-4D75-BDAF-1D386D9B968E}"/>
              </a:ext>
            </a:extLst>
          </p:cNvPr>
          <p:cNvSpPr>
            <a:spLocks/>
          </p:cNvSpPr>
          <p:nvPr/>
        </p:nvSpPr>
        <p:spPr bwMode="auto">
          <a:xfrm>
            <a:off x="4899635" y="4582320"/>
            <a:ext cx="496743" cy="583502"/>
          </a:xfrm>
          <a:custGeom>
            <a:avLst/>
            <a:gdLst>
              <a:gd name="T0" fmla="*/ 484 w 491"/>
              <a:gd name="T1" fmla="*/ 189 h 503"/>
              <a:gd name="T2" fmla="*/ 489 w 491"/>
              <a:gd name="T3" fmla="*/ 171 h 503"/>
              <a:gd name="T4" fmla="*/ 470 w 491"/>
              <a:gd name="T5" fmla="*/ 176 h 503"/>
              <a:gd name="T6" fmla="*/ 420 w 491"/>
              <a:gd name="T7" fmla="*/ 139 h 503"/>
              <a:gd name="T8" fmla="*/ 380 w 491"/>
              <a:gd name="T9" fmla="*/ 117 h 503"/>
              <a:gd name="T10" fmla="*/ 391 w 491"/>
              <a:gd name="T11" fmla="*/ 100 h 503"/>
              <a:gd name="T12" fmla="*/ 367 w 491"/>
              <a:gd name="T13" fmla="*/ 55 h 503"/>
              <a:gd name="T14" fmla="*/ 346 w 491"/>
              <a:gd name="T15" fmla="*/ 33 h 503"/>
              <a:gd name="T16" fmla="*/ 338 w 491"/>
              <a:gd name="T17" fmla="*/ 0 h 503"/>
              <a:gd name="T18" fmla="*/ 307 w 491"/>
              <a:gd name="T19" fmla="*/ 14 h 503"/>
              <a:gd name="T20" fmla="*/ 260 w 491"/>
              <a:gd name="T21" fmla="*/ 28 h 503"/>
              <a:gd name="T22" fmla="*/ 244 w 491"/>
              <a:gd name="T23" fmla="*/ 59 h 503"/>
              <a:gd name="T24" fmla="*/ 219 w 491"/>
              <a:gd name="T25" fmla="*/ 42 h 503"/>
              <a:gd name="T26" fmla="*/ 185 w 491"/>
              <a:gd name="T27" fmla="*/ 46 h 503"/>
              <a:gd name="T28" fmla="*/ 157 w 491"/>
              <a:gd name="T29" fmla="*/ 58 h 503"/>
              <a:gd name="T30" fmla="*/ 185 w 491"/>
              <a:gd name="T31" fmla="*/ 92 h 503"/>
              <a:gd name="T32" fmla="*/ 214 w 491"/>
              <a:gd name="T33" fmla="*/ 116 h 503"/>
              <a:gd name="T34" fmla="*/ 224 w 491"/>
              <a:gd name="T35" fmla="*/ 146 h 503"/>
              <a:gd name="T36" fmla="*/ 192 w 491"/>
              <a:gd name="T37" fmla="*/ 156 h 503"/>
              <a:gd name="T38" fmla="*/ 180 w 491"/>
              <a:gd name="T39" fmla="*/ 181 h 503"/>
              <a:gd name="T40" fmla="*/ 178 w 491"/>
              <a:gd name="T41" fmla="*/ 221 h 503"/>
              <a:gd name="T42" fmla="*/ 164 w 491"/>
              <a:gd name="T43" fmla="*/ 226 h 503"/>
              <a:gd name="T44" fmla="*/ 105 w 491"/>
              <a:gd name="T45" fmla="*/ 206 h 503"/>
              <a:gd name="T46" fmla="*/ 83 w 491"/>
              <a:gd name="T47" fmla="*/ 222 h 503"/>
              <a:gd name="T48" fmla="*/ 59 w 491"/>
              <a:gd name="T49" fmla="*/ 247 h 503"/>
              <a:gd name="T50" fmla="*/ 52 w 491"/>
              <a:gd name="T51" fmla="*/ 256 h 503"/>
              <a:gd name="T52" fmla="*/ 38 w 491"/>
              <a:gd name="T53" fmla="*/ 285 h 503"/>
              <a:gd name="T54" fmla="*/ 18 w 491"/>
              <a:gd name="T55" fmla="*/ 302 h 503"/>
              <a:gd name="T56" fmla="*/ 37 w 491"/>
              <a:gd name="T57" fmla="*/ 345 h 503"/>
              <a:gd name="T58" fmla="*/ 50 w 491"/>
              <a:gd name="T59" fmla="*/ 362 h 503"/>
              <a:gd name="T60" fmla="*/ 42 w 491"/>
              <a:gd name="T61" fmla="*/ 421 h 503"/>
              <a:gd name="T62" fmla="*/ 16 w 491"/>
              <a:gd name="T63" fmla="*/ 427 h 503"/>
              <a:gd name="T64" fmla="*/ 4 w 491"/>
              <a:gd name="T65" fmla="*/ 470 h 503"/>
              <a:gd name="T66" fmla="*/ 13 w 491"/>
              <a:gd name="T67" fmla="*/ 503 h 503"/>
              <a:gd name="T68" fmla="*/ 69 w 491"/>
              <a:gd name="T69" fmla="*/ 491 h 503"/>
              <a:gd name="T70" fmla="*/ 63 w 491"/>
              <a:gd name="T71" fmla="*/ 472 h 503"/>
              <a:gd name="T72" fmla="*/ 64 w 491"/>
              <a:gd name="T73" fmla="*/ 455 h 503"/>
              <a:gd name="T74" fmla="*/ 86 w 491"/>
              <a:gd name="T75" fmla="*/ 438 h 503"/>
              <a:gd name="T76" fmla="*/ 113 w 491"/>
              <a:gd name="T77" fmla="*/ 444 h 503"/>
              <a:gd name="T78" fmla="*/ 127 w 491"/>
              <a:gd name="T79" fmla="*/ 451 h 503"/>
              <a:gd name="T80" fmla="*/ 123 w 491"/>
              <a:gd name="T81" fmla="*/ 410 h 503"/>
              <a:gd name="T82" fmla="*/ 144 w 491"/>
              <a:gd name="T83" fmla="*/ 392 h 503"/>
              <a:gd name="T84" fmla="*/ 170 w 491"/>
              <a:gd name="T85" fmla="*/ 370 h 503"/>
              <a:gd name="T86" fmla="*/ 182 w 491"/>
              <a:gd name="T87" fmla="*/ 331 h 503"/>
              <a:gd name="T88" fmla="*/ 212 w 491"/>
              <a:gd name="T89" fmla="*/ 312 h 503"/>
              <a:gd name="T90" fmla="*/ 240 w 491"/>
              <a:gd name="T91" fmla="*/ 338 h 503"/>
              <a:gd name="T92" fmla="*/ 260 w 491"/>
              <a:gd name="T93" fmla="*/ 324 h 503"/>
              <a:gd name="T94" fmla="*/ 239 w 491"/>
              <a:gd name="T95" fmla="*/ 310 h 503"/>
              <a:gd name="T96" fmla="*/ 277 w 491"/>
              <a:gd name="T97" fmla="*/ 291 h 503"/>
              <a:gd name="T98" fmla="*/ 266 w 491"/>
              <a:gd name="T99" fmla="*/ 269 h 503"/>
              <a:gd name="T100" fmla="*/ 264 w 491"/>
              <a:gd name="T101" fmla="*/ 252 h 503"/>
              <a:gd name="T102" fmla="*/ 299 w 491"/>
              <a:gd name="T103" fmla="*/ 268 h 503"/>
              <a:gd name="T104" fmla="*/ 306 w 491"/>
              <a:gd name="T105" fmla="*/ 288 h 503"/>
              <a:gd name="T106" fmla="*/ 324 w 491"/>
              <a:gd name="T107" fmla="*/ 273 h 503"/>
              <a:gd name="T108" fmla="*/ 327 w 491"/>
              <a:gd name="T109" fmla="*/ 253 h 503"/>
              <a:gd name="T110" fmla="*/ 361 w 491"/>
              <a:gd name="T111" fmla="*/ 273 h 503"/>
              <a:gd name="T112" fmla="*/ 385 w 491"/>
              <a:gd name="T113" fmla="*/ 267 h 503"/>
              <a:gd name="T114" fmla="*/ 393 w 491"/>
              <a:gd name="T115" fmla="*/ 242 h 503"/>
              <a:gd name="T116" fmla="*/ 418 w 491"/>
              <a:gd name="T117" fmla="*/ 217 h 503"/>
              <a:gd name="T118" fmla="*/ 434 w 491"/>
              <a:gd name="T119" fmla="*/ 204 h 503"/>
              <a:gd name="T120" fmla="*/ 461 w 491"/>
              <a:gd name="T121" fmla="*/ 206 h 503"/>
              <a:gd name="T122" fmla="*/ 484 w 491"/>
              <a:gd name="T123" fmla="*/ 195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91" h="503">
                <a:moveTo>
                  <a:pt x="484" y="195"/>
                </a:moveTo>
                <a:lnTo>
                  <a:pt x="484" y="189"/>
                </a:lnTo>
                <a:lnTo>
                  <a:pt x="491" y="176"/>
                </a:lnTo>
                <a:lnTo>
                  <a:pt x="489" y="171"/>
                </a:lnTo>
                <a:lnTo>
                  <a:pt x="476" y="168"/>
                </a:lnTo>
                <a:lnTo>
                  <a:pt x="470" y="176"/>
                </a:lnTo>
                <a:lnTo>
                  <a:pt x="461" y="177"/>
                </a:lnTo>
                <a:lnTo>
                  <a:pt x="420" y="139"/>
                </a:lnTo>
                <a:lnTo>
                  <a:pt x="410" y="136"/>
                </a:lnTo>
                <a:lnTo>
                  <a:pt x="380" y="117"/>
                </a:lnTo>
                <a:lnTo>
                  <a:pt x="392" y="106"/>
                </a:lnTo>
                <a:lnTo>
                  <a:pt x="391" y="100"/>
                </a:lnTo>
                <a:lnTo>
                  <a:pt x="378" y="84"/>
                </a:lnTo>
                <a:lnTo>
                  <a:pt x="367" y="55"/>
                </a:lnTo>
                <a:lnTo>
                  <a:pt x="346" y="42"/>
                </a:lnTo>
                <a:lnTo>
                  <a:pt x="346" y="33"/>
                </a:lnTo>
                <a:lnTo>
                  <a:pt x="336" y="13"/>
                </a:lnTo>
                <a:lnTo>
                  <a:pt x="338" y="0"/>
                </a:lnTo>
                <a:lnTo>
                  <a:pt x="335" y="1"/>
                </a:lnTo>
                <a:lnTo>
                  <a:pt x="307" y="14"/>
                </a:lnTo>
                <a:lnTo>
                  <a:pt x="283" y="13"/>
                </a:lnTo>
                <a:lnTo>
                  <a:pt x="260" y="28"/>
                </a:lnTo>
                <a:lnTo>
                  <a:pt x="278" y="40"/>
                </a:lnTo>
                <a:lnTo>
                  <a:pt x="244" y="59"/>
                </a:lnTo>
                <a:lnTo>
                  <a:pt x="237" y="59"/>
                </a:lnTo>
                <a:lnTo>
                  <a:pt x="219" y="42"/>
                </a:lnTo>
                <a:lnTo>
                  <a:pt x="201" y="47"/>
                </a:lnTo>
                <a:lnTo>
                  <a:pt x="185" y="46"/>
                </a:lnTo>
                <a:lnTo>
                  <a:pt x="155" y="53"/>
                </a:lnTo>
                <a:lnTo>
                  <a:pt x="157" y="58"/>
                </a:lnTo>
                <a:lnTo>
                  <a:pt x="161" y="66"/>
                </a:lnTo>
                <a:lnTo>
                  <a:pt x="185" y="92"/>
                </a:lnTo>
                <a:lnTo>
                  <a:pt x="188" y="98"/>
                </a:lnTo>
                <a:lnTo>
                  <a:pt x="214" y="116"/>
                </a:lnTo>
                <a:lnTo>
                  <a:pt x="228" y="130"/>
                </a:lnTo>
                <a:lnTo>
                  <a:pt x="224" y="146"/>
                </a:lnTo>
                <a:lnTo>
                  <a:pt x="209" y="156"/>
                </a:lnTo>
                <a:lnTo>
                  <a:pt x="192" y="156"/>
                </a:lnTo>
                <a:lnTo>
                  <a:pt x="187" y="163"/>
                </a:lnTo>
                <a:lnTo>
                  <a:pt x="180" y="181"/>
                </a:lnTo>
                <a:lnTo>
                  <a:pt x="180" y="207"/>
                </a:lnTo>
                <a:lnTo>
                  <a:pt x="178" y="221"/>
                </a:lnTo>
                <a:lnTo>
                  <a:pt x="170" y="228"/>
                </a:lnTo>
                <a:lnTo>
                  <a:pt x="164" y="226"/>
                </a:lnTo>
                <a:lnTo>
                  <a:pt x="143" y="209"/>
                </a:lnTo>
                <a:lnTo>
                  <a:pt x="105" y="206"/>
                </a:lnTo>
                <a:lnTo>
                  <a:pt x="93" y="217"/>
                </a:lnTo>
                <a:lnTo>
                  <a:pt x="83" y="222"/>
                </a:lnTo>
                <a:lnTo>
                  <a:pt x="68" y="242"/>
                </a:lnTo>
                <a:lnTo>
                  <a:pt x="59" y="247"/>
                </a:lnTo>
                <a:lnTo>
                  <a:pt x="50" y="247"/>
                </a:lnTo>
                <a:lnTo>
                  <a:pt x="52" y="256"/>
                </a:lnTo>
                <a:lnTo>
                  <a:pt x="37" y="271"/>
                </a:lnTo>
                <a:lnTo>
                  <a:pt x="38" y="285"/>
                </a:lnTo>
                <a:lnTo>
                  <a:pt x="27" y="291"/>
                </a:lnTo>
                <a:lnTo>
                  <a:pt x="18" y="302"/>
                </a:lnTo>
                <a:lnTo>
                  <a:pt x="0" y="321"/>
                </a:lnTo>
                <a:lnTo>
                  <a:pt x="37" y="345"/>
                </a:lnTo>
                <a:lnTo>
                  <a:pt x="27" y="373"/>
                </a:lnTo>
                <a:lnTo>
                  <a:pt x="50" y="362"/>
                </a:lnTo>
                <a:lnTo>
                  <a:pt x="62" y="392"/>
                </a:lnTo>
                <a:lnTo>
                  <a:pt x="42" y="421"/>
                </a:lnTo>
                <a:lnTo>
                  <a:pt x="33" y="429"/>
                </a:lnTo>
                <a:lnTo>
                  <a:pt x="16" y="427"/>
                </a:lnTo>
                <a:lnTo>
                  <a:pt x="4" y="445"/>
                </a:lnTo>
                <a:lnTo>
                  <a:pt x="4" y="470"/>
                </a:lnTo>
                <a:lnTo>
                  <a:pt x="8" y="501"/>
                </a:lnTo>
                <a:lnTo>
                  <a:pt x="13" y="503"/>
                </a:lnTo>
                <a:lnTo>
                  <a:pt x="65" y="502"/>
                </a:lnTo>
                <a:lnTo>
                  <a:pt x="69" y="491"/>
                </a:lnTo>
                <a:lnTo>
                  <a:pt x="59" y="479"/>
                </a:lnTo>
                <a:lnTo>
                  <a:pt x="63" y="472"/>
                </a:lnTo>
                <a:lnTo>
                  <a:pt x="61" y="467"/>
                </a:lnTo>
                <a:lnTo>
                  <a:pt x="64" y="455"/>
                </a:lnTo>
                <a:lnTo>
                  <a:pt x="65" y="440"/>
                </a:lnTo>
                <a:lnTo>
                  <a:pt x="86" y="438"/>
                </a:lnTo>
                <a:lnTo>
                  <a:pt x="97" y="443"/>
                </a:lnTo>
                <a:lnTo>
                  <a:pt x="113" y="444"/>
                </a:lnTo>
                <a:lnTo>
                  <a:pt x="127" y="451"/>
                </a:lnTo>
                <a:lnTo>
                  <a:pt x="127" y="451"/>
                </a:lnTo>
                <a:lnTo>
                  <a:pt x="120" y="422"/>
                </a:lnTo>
                <a:lnTo>
                  <a:pt x="123" y="410"/>
                </a:lnTo>
                <a:lnTo>
                  <a:pt x="129" y="408"/>
                </a:lnTo>
                <a:lnTo>
                  <a:pt x="144" y="392"/>
                </a:lnTo>
                <a:lnTo>
                  <a:pt x="157" y="388"/>
                </a:lnTo>
                <a:lnTo>
                  <a:pt x="170" y="370"/>
                </a:lnTo>
                <a:lnTo>
                  <a:pt x="169" y="337"/>
                </a:lnTo>
                <a:lnTo>
                  <a:pt x="182" y="331"/>
                </a:lnTo>
                <a:lnTo>
                  <a:pt x="187" y="318"/>
                </a:lnTo>
                <a:lnTo>
                  <a:pt x="212" y="312"/>
                </a:lnTo>
                <a:lnTo>
                  <a:pt x="229" y="322"/>
                </a:lnTo>
                <a:lnTo>
                  <a:pt x="240" y="338"/>
                </a:lnTo>
                <a:lnTo>
                  <a:pt x="244" y="339"/>
                </a:lnTo>
                <a:lnTo>
                  <a:pt x="260" y="324"/>
                </a:lnTo>
                <a:lnTo>
                  <a:pt x="254" y="317"/>
                </a:lnTo>
                <a:lnTo>
                  <a:pt x="239" y="310"/>
                </a:lnTo>
                <a:lnTo>
                  <a:pt x="238" y="305"/>
                </a:lnTo>
                <a:lnTo>
                  <a:pt x="277" y="291"/>
                </a:lnTo>
                <a:lnTo>
                  <a:pt x="284" y="275"/>
                </a:lnTo>
                <a:lnTo>
                  <a:pt x="266" y="269"/>
                </a:lnTo>
                <a:lnTo>
                  <a:pt x="262" y="263"/>
                </a:lnTo>
                <a:lnTo>
                  <a:pt x="264" y="252"/>
                </a:lnTo>
                <a:lnTo>
                  <a:pt x="284" y="253"/>
                </a:lnTo>
                <a:lnTo>
                  <a:pt x="299" y="268"/>
                </a:lnTo>
                <a:lnTo>
                  <a:pt x="298" y="282"/>
                </a:lnTo>
                <a:lnTo>
                  <a:pt x="306" y="288"/>
                </a:lnTo>
                <a:lnTo>
                  <a:pt x="320" y="282"/>
                </a:lnTo>
                <a:lnTo>
                  <a:pt x="324" y="273"/>
                </a:lnTo>
                <a:lnTo>
                  <a:pt x="320" y="261"/>
                </a:lnTo>
                <a:lnTo>
                  <a:pt x="327" y="253"/>
                </a:lnTo>
                <a:lnTo>
                  <a:pt x="359" y="269"/>
                </a:lnTo>
                <a:lnTo>
                  <a:pt x="361" y="273"/>
                </a:lnTo>
                <a:lnTo>
                  <a:pt x="377" y="263"/>
                </a:lnTo>
                <a:lnTo>
                  <a:pt x="385" y="267"/>
                </a:lnTo>
                <a:lnTo>
                  <a:pt x="386" y="259"/>
                </a:lnTo>
                <a:lnTo>
                  <a:pt x="393" y="242"/>
                </a:lnTo>
                <a:lnTo>
                  <a:pt x="413" y="239"/>
                </a:lnTo>
                <a:lnTo>
                  <a:pt x="418" y="217"/>
                </a:lnTo>
                <a:lnTo>
                  <a:pt x="430" y="201"/>
                </a:lnTo>
                <a:lnTo>
                  <a:pt x="434" y="204"/>
                </a:lnTo>
                <a:lnTo>
                  <a:pt x="440" y="215"/>
                </a:lnTo>
                <a:lnTo>
                  <a:pt x="461" y="206"/>
                </a:lnTo>
                <a:lnTo>
                  <a:pt x="485" y="203"/>
                </a:lnTo>
                <a:lnTo>
                  <a:pt x="484" y="195"/>
                </a:lnTo>
                <a:close/>
              </a:path>
            </a:pathLst>
          </a:custGeom>
          <a:solidFill>
            <a:srgbClr val="A3D9F9"/>
          </a:solidFill>
          <a:ln w="63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43">
            <a:extLst>
              <a:ext uri="{FF2B5EF4-FFF2-40B4-BE49-F238E27FC236}">
                <a16:creationId xmlns:a16="http://schemas.microsoft.com/office/drawing/2014/main" id="{29199338-1462-464B-BA68-B054C13D6307}"/>
              </a:ext>
            </a:extLst>
          </p:cNvPr>
          <p:cNvSpPr>
            <a:spLocks/>
          </p:cNvSpPr>
          <p:nvPr/>
        </p:nvSpPr>
        <p:spPr bwMode="auto">
          <a:xfrm>
            <a:off x="5711013" y="3868892"/>
            <a:ext cx="420866" cy="319013"/>
          </a:xfrm>
          <a:custGeom>
            <a:avLst/>
            <a:gdLst>
              <a:gd name="T0" fmla="*/ 204 w 416"/>
              <a:gd name="T1" fmla="*/ 26 h 275"/>
              <a:gd name="T2" fmla="*/ 177 w 416"/>
              <a:gd name="T3" fmla="*/ 22 h 275"/>
              <a:gd name="T4" fmla="*/ 122 w 416"/>
              <a:gd name="T5" fmla="*/ 1 h 275"/>
              <a:gd name="T6" fmla="*/ 88 w 416"/>
              <a:gd name="T7" fmla="*/ 8 h 275"/>
              <a:gd name="T8" fmla="*/ 67 w 416"/>
              <a:gd name="T9" fmla="*/ 0 h 275"/>
              <a:gd name="T10" fmla="*/ 20 w 416"/>
              <a:gd name="T11" fmla="*/ 28 h 275"/>
              <a:gd name="T12" fmla="*/ 3 w 416"/>
              <a:gd name="T13" fmla="*/ 34 h 275"/>
              <a:gd name="T14" fmla="*/ 19 w 416"/>
              <a:gd name="T15" fmla="*/ 54 h 275"/>
              <a:gd name="T16" fmla="*/ 40 w 416"/>
              <a:gd name="T17" fmla="*/ 77 h 275"/>
              <a:gd name="T18" fmla="*/ 57 w 416"/>
              <a:gd name="T19" fmla="*/ 123 h 275"/>
              <a:gd name="T20" fmla="*/ 70 w 416"/>
              <a:gd name="T21" fmla="*/ 133 h 275"/>
              <a:gd name="T22" fmla="*/ 60 w 416"/>
              <a:gd name="T23" fmla="*/ 157 h 275"/>
              <a:gd name="T24" fmla="*/ 82 w 416"/>
              <a:gd name="T25" fmla="*/ 183 h 275"/>
              <a:gd name="T26" fmla="*/ 85 w 416"/>
              <a:gd name="T27" fmla="*/ 190 h 275"/>
              <a:gd name="T28" fmla="*/ 111 w 416"/>
              <a:gd name="T29" fmla="*/ 240 h 275"/>
              <a:gd name="T30" fmla="*/ 141 w 416"/>
              <a:gd name="T31" fmla="*/ 243 h 275"/>
              <a:gd name="T32" fmla="*/ 172 w 416"/>
              <a:gd name="T33" fmla="*/ 231 h 275"/>
              <a:gd name="T34" fmla="*/ 189 w 416"/>
              <a:gd name="T35" fmla="*/ 245 h 275"/>
              <a:gd name="T36" fmla="*/ 229 w 416"/>
              <a:gd name="T37" fmla="*/ 274 h 275"/>
              <a:gd name="T38" fmla="*/ 243 w 416"/>
              <a:gd name="T39" fmla="*/ 271 h 275"/>
              <a:gd name="T40" fmla="*/ 282 w 416"/>
              <a:gd name="T41" fmla="*/ 230 h 275"/>
              <a:gd name="T42" fmla="*/ 326 w 416"/>
              <a:gd name="T43" fmla="*/ 219 h 275"/>
              <a:gd name="T44" fmla="*/ 339 w 416"/>
              <a:gd name="T45" fmla="*/ 189 h 275"/>
              <a:gd name="T46" fmla="*/ 364 w 416"/>
              <a:gd name="T47" fmla="*/ 181 h 275"/>
              <a:gd name="T48" fmla="*/ 385 w 416"/>
              <a:gd name="T49" fmla="*/ 157 h 275"/>
              <a:gd name="T50" fmla="*/ 389 w 416"/>
              <a:gd name="T51" fmla="*/ 131 h 275"/>
              <a:gd name="T52" fmla="*/ 404 w 416"/>
              <a:gd name="T53" fmla="*/ 124 h 275"/>
              <a:gd name="T54" fmla="*/ 414 w 416"/>
              <a:gd name="T55" fmla="*/ 95 h 275"/>
              <a:gd name="T56" fmla="*/ 412 w 416"/>
              <a:gd name="T57" fmla="*/ 76 h 275"/>
              <a:gd name="T58" fmla="*/ 380 w 416"/>
              <a:gd name="T59" fmla="*/ 60 h 275"/>
              <a:gd name="T60" fmla="*/ 377 w 416"/>
              <a:gd name="T61" fmla="*/ 36 h 275"/>
              <a:gd name="T62" fmla="*/ 360 w 416"/>
              <a:gd name="T63" fmla="*/ 13 h 275"/>
              <a:gd name="T64" fmla="*/ 337 w 416"/>
              <a:gd name="T65" fmla="*/ 16 h 275"/>
              <a:gd name="T66" fmla="*/ 283 w 416"/>
              <a:gd name="T67" fmla="*/ 30 h 275"/>
              <a:gd name="T68" fmla="*/ 259 w 416"/>
              <a:gd name="T69" fmla="*/ 20 h 275"/>
              <a:gd name="T70" fmla="*/ 236 w 416"/>
              <a:gd name="T71" fmla="*/ 2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16" h="275">
                <a:moveTo>
                  <a:pt x="212" y="14"/>
                </a:moveTo>
                <a:lnTo>
                  <a:pt x="204" y="26"/>
                </a:lnTo>
                <a:lnTo>
                  <a:pt x="191" y="29"/>
                </a:lnTo>
                <a:lnTo>
                  <a:pt x="177" y="22"/>
                </a:lnTo>
                <a:lnTo>
                  <a:pt x="158" y="30"/>
                </a:lnTo>
                <a:lnTo>
                  <a:pt x="122" y="1"/>
                </a:lnTo>
                <a:lnTo>
                  <a:pt x="114" y="1"/>
                </a:lnTo>
                <a:lnTo>
                  <a:pt x="88" y="8"/>
                </a:lnTo>
                <a:lnTo>
                  <a:pt x="72" y="0"/>
                </a:lnTo>
                <a:lnTo>
                  <a:pt x="67" y="0"/>
                </a:lnTo>
                <a:lnTo>
                  <a:pt x="30" y="25"/>
                </a:lnTo>
                <a:lnTo>
                  <a:pt x="20" y="28"/>
                </a:lnTo>
                <a:lnTo>
                  <a:pt x="0" y="28"/>
                </a:lnTo>
                <a:lnTo>
                  <a:pt x="3" y="34"/>
                </a:lnTo>
                <a:lnTo>
                  <a:pt x="4" y="55"/>
                </a:lnTo>
                <a:lnTo>
                  <a:pt x="19" y="54"/>
                </a:lnTo>
                <a:lnTo>
                  <a:pt x="37" y="63"/>
                </a:lnTo>
                <a:lnTo>
                  <a:pt x="40" y="77"/>
                </a:lnTo>
                <a:lnTo>
                  <a:pt x="53" y="117"/>
                </a:lnTo>
                <a:lnTo>
                  <a:pt x="57" y="123"/>
                </a:lnTo>
                <a:lnTo>
                  <a:pt x="69" y="126"/>
                </a:lnTo>
                <a:lnTo>
                  <a:pt x="70" y="133"/>
                </a:lnTo>
                <a:lnTo>
                  <a:pt x="59" y="143"/>
                </a:lnTo>
                <a:lnTo>
                  <a:pt x="60" y="157"/>
                </a:lnTo>
                <a:lnTo>
                  <a:pt x="78" y="175"/>
                </a:lnTo>
                <a:lnTo>
                  <a:pt x="82" y="183"/>
                </a:lnTo>
                <a:lnTo>
                  <a:pt x="83" y="192"/>
                </a:lnTo>
                <a:lnTo>
                  <a:pt x="85" y="190"/>
                </a:lnTo>
                <a:lnTo>
                  <a:pt x="93" y="207"/>
                </a:lnTo>
                <a:lnTo>
                  <a:pt x="111" y="240"/>
                </a:lnTo>
                <a:lnTo>
                  <a:pt x="131" y="243"/>
                </a:lnTo>
                <a:lnTo>
                  <a:pt x="141" y="243"/>
                </a:lnTo>
                <a:lnTo>
                  <a:pt x="166" y="224"/>
                </a:lnTo>
                <a:lnTo>
                  <a:pt x="172" y="231"/>
                </a:lnTo>
                <a:lnTo>
                  <a:pt x="172" y="242"/>
                </a:lnTo>
                <a:lnTo>
                  <a:pt x="189" y="245"/>
                </a:lnTo>
                <a:lnTo>
                  <a:pt x="213" y="264"/>
                </a:lnTo>
                <a:lnTo>
                  <a:pt x="229" y="274"/>
                </a:lnTo>
                <a:lnTo>
                  <a:pt x="236" y="275"/>
                </a:lnTo>
                <a:lnTo>
                  <a:pt x="243" y="271"/>
                </a:lnTo>
                <a:lnTo>
                  <a:pt x="259" y="247"/>
                </a:lnTo>
                <a:lnTo>
                  <a:pt x="282" y="230"/>
                </a:lnTo>
                <a:lnTo>
                  <a:pt x="317" y="225"/>
                </a:lnTo>
                <a:lnTo>
                  <a:pt x="326" y="219"/>
                </a:lnTo>
                <a:lnTo>
                  <a:pt x="333" y="207"/>
                </a:lnTo>
                <a:lnTo>
                  <a:pt x="339" y="189"/>
                </a:lnTo>
                <a:lnTo>
                  <a:pt x="351" y="189"/>
                </a:lnTo>
                <a:lnTo>
                  <a:pt x="364" y="181"/>
                </a:lnTo>
                <a:lnTo>
                  <a:pt x="365" y="164"/>
                </a:lnTo>
                <a:lnTo>
                  <a:pt x="385" y="157"/>
                </a:lnTo>
                <a:lnTo>
                  <a:pt x="379" y="141"/>
                </a:lnTo>
                <a:lnTo>
                  <a:pt x="389" y="131"/>
                </a:lnTo>
                <a:lnTo>
                  <a:pt x="385" y="118"/>
                </a:lnTo>
                <a:lnTo>
                  <a:pt x="404" y="124"/>
                </a:lnTo>
                <a:lnTo>
                  <a:pt x="409" y="106"/>
                </a:lnTo>
                <a:lnTo>
                  <a:pt x="414" y="95"/>
                </a:lnTo>
                <a:lnTo>
                  <a:pt x="416" y="79"/>
                </a:lnTo>
                <a:lnTo>
                  <a:pt x="412" y="76"/>
                </a:lnTo>
                <a:lnTo>
                  <a:pt x="401" y="66"/>
                </a:lnTo>
                <a:lnTo>
                  <a:pt x="380" y="60"/>
                </a:lnTo>
                <a:lnTo>
                  <a:pt x="374" y="43"/>
                </a:lnTo>
                <a:lnTo>
                  <a:pt x="377" y="36"/>
                </a:lnTo>
                <a:lnTo>
                  <a:pt x="369" y="16"/>
                </a:lnTo>
                <a:lnTo>
                  <a:pt x="360" y="13"/>
                </a:lnTo>
                <a:lnTo>
                  <a:pt x="349" y="19"/>
                </a:lnTo>
                <a:lnTo>
                  <a:pt x="337" y="16"/>
                </a:lnTo>
                <a:lnTo>
                  <a:pt x="309" y="26"/>
                </a:lnTo>
                <a:lnTo>
                  <a:pt x="283" y="30"/>
                </a:lnTo>
                <a:lnTo>
                  <a:pt x="270" y="31"/>
                </a:lnTo>
                <a:lnTo>
                  <a:pt x="259" y="20"/>
                </a:lnTo>
                <a:lnTo>
                  <a:pt x="237" y="29"/>
                </a:lnTo>
                <a:lnTo>
                  <a:pt x="236" y="25"/>
                </a:lnTo>
                <a:lnTo>
                  <a:pt x="212" y="14"/>
                </a:lnTo>
                <a:close/>
              </a:path>
            </a:pathLst>
          </a:custGeom>
          <a:solidFill>
            <a:srgbClr val="FFD44B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9" name="52">
            <a:extLst>
              <a:ext uri="{FF2B5EF4-FFF2-40B4-BE49-F238E27FC236}">
                <a16:creationId xmlns:a16="http://schemas.microsoft.com/office/drawing/2014/main" id="{19F86A73-2F7A-4A90-B430-AF717699E0E4}"/>
              </a:ext>
            </a:extLst>
          </p:cNvPr>
          <p:cNvSpPr>
            <a:spLocks/>
          </p:cNvSpPr>
          <p:nvPr/>
        </p:nvSpPr>
        <p:spPr bwMode="auto">
          <a:xfrm>
            <a:off x="6153122" y="2301671"/>
            <a:ext cx="383432" cy="523181"/>
          </a:xfrm>
          <a:custGeom>
            <a:avLst/>
            <a:gdLst>
              <a:gd name="T0" fmla="*/ 46 w 379"/>
              <a:gd name="T1" fmla="*/ 6 h 451"/>
              <a:gd name="T2" fmla="*/ 57 w 379"/>
              <a:gd name="T3" fmla="*/ 19 h 451"/>
              <a:gd name="T4" fmla="*/ 37 w 379"/>
              <a:gd name="T5" fmla="*/ 48 h 451"/>
              <a:gd name="T6" fmla="*/ 39 w 379"/>
              <a:gd name="T7" fmla="*/ 65 h 451"/>
              <a:gd name="T8" fmla="*/ 9 w 379"/>
              <a:gd name="T9" fmla="*/ 71 h 451"/>
              <a:gd name="T10" fmla="*/ 0 w 379"/>
              <a:gd name="T11" fmla="*/ 93 h 451"/>
              <a:gd name="T12" fmla="*/ 34 w 379"/>
              <a:gd name="T13" fmla="*/ 128 h 451"/>
              <a:gd name="T14" fmla="*/ 55 w 379"/>
              <a:gd name="T15" fmla="*/ 157 h 451"/>
              <a:gd name="T16" fmla="*/ 69 w 379"/>
              <a:gd name="T17" fmla="*/ 204 h 451"/>
              <a:gd name="T18" fmla="*/ 63 w 379"/>
              <a:gd name="T19" fmla="*/ 225 h 451"/>
              <a:gd name="T20" fmla="*/ 38 w 379"/>
              <a:gd name="T21" fmla="*/ 239 h 451"/>
              <a:gd name="T22" fmla="*/ 20 w 379"/>
              <a:gd name="T23" fmla="*/ 253 h 451"/>
              <a:gd name="T24" fmla="*/ 22 w 379"/>
              <a:gd name="T25" fmla="*/ 276 h 451"/>
              <a:gd name="T26" fmla="*/ 55 w 379"/>
              <a:gd name="T27" fmla="*/ 292 h 451"/>
              <a:gd name="T28" fmla="*/ 69 w 379"/>
              <a:gd name="T29" fmla="*/ 307 h 451"/>
              <a:gd name="T30" fmla="*/ 81 w 379"/>
              <a:gd name="T31" fmla="*/ 323 h 451"/>
              <a:gd name="T32" fmla="*/ 109 w 379"/>
              <a:gd name="T33" fmla="*/ 363 h 451"/>
              <a:gd name="T34" fmla="*/ 100 w 379"/>
              <a:gd name="T35" fmla="*/ 392 h 451"/>
              <a:gd name="T36" fmla="*/ 109 w 379"/>
              <a:gd name="T37" fmla="*/ 415 h 451"/>
              <a:gd name="T38" fmla="*/ 139 w 379"/>
              <a:gd name="T39" fmla="*/ 427 h 451"/>
              <a:gd name="T40" fmla="*/ 170 w 379"/>
              <a:gd name="T41" fmla="*/ 421 h 451"/>
              <a:gd name="T42" fmla="*/ 194 w 379"/>
              <a:gd name="T43" fmla="*/ 445 h 451"/>
              <a:gd name="T44" fmla="*/ 226 w 379"/>
              <a:gd name="T45" fmla="*/ 451 h 451"/>
              <a:gd name="T46" fmla="*/ 236 w 379"/>
              <a:gd name="T47" fmla="*/ 427 h 451"/>
              <a:gd name="T48" fmla="*/ 264 w 379"/>
              <a:gd name="T49" fmla="*/ 417 h 451"/>
              <a:gd name="T50" fmla="*/ 289 w 379"/>
              <a:gd name="T51" fmla="*/ 428 h 451"/>
              <a:gd name="T52" fmla="*/ 324 w 379"/>
              <a:gd name="T53" fmla="*/ 379 h 451"/>
              <a:gd name="T54" fmla="*/ 326 w 379"/>
              <a:gd name="T55" fmla="*/ 363 h 451"/>
              <a:gd name="T56" fmla="*/ 368 w 379"/>
              <a:gd name="T57" fmla="*/ 327 h 451"/>
              <a:gd name="T58" fmla="*/ 377 w 379"/>
              <a:gd name="T59" fmla="*/ 313 h 451"/>
              <a:gd name="T60" fmla="*/ 349 w 379"/>
              <a:gd name="T61" fmla="*/ 300 h 451"/>
              <a:gd name="T62" fmla="*/ 332 w 379"/>
              <a:gd name="T63" fmla="*/ 269 h 451"/>
              <a:gd name="T64" fmla="*/ 323 w 379"/>
              <a:gd name="T65" fmla="*/ 201 h 451"/>
              <a:gd name="T66" fmla="*/ 298 w 379"/>
              <a:gd name="T67" fmla="*/ 170 h 451"/>
              <a:gd name="T68" fmla="*/ 262 w 379"/>
              <a:gd name="T69" fmla="*/ 143 h 451"/>
              <a:gd name="T70" fmla="*/ 240 w 379"/>
              <a:gd name="T71" fmla="*/ 149 h 451"/>
              <a:gd name="T72" fmla="*/ 234 w 379"/>
              <a:gd name="T73" fmla="*/ 125 h 451"/>
              <a:gd name="T74" fmla="*/ 242 w 379"/>
              <a:gd name="T75" fmla="*/ 112 h 451"/>
              <a:gd name="T76" fmla="*/ 206 w 379"/>
              <a:gd name="T77" fmla="*/ 77 h 451"/>
              <a:gd name="T78" fmla="*/ 162 w 379"/>
              <a:gd name="T79" fmla="*/ 61 h 451"/>
              <a:gd name="T80" fmla="*/ 127 w 379"/>
              <a:gd name="T81" fmla="*/ 38 h 451"/>
              <a:gd name="T82" fmla="*/ 105 w 379"/>
              <a:gd name="T83" fmla="*/ 2 h 451"/>
              <a:gd name="T84" fmla="*/ 66 w 379"/>
              <a:gd name="T85" fmla="*/ 0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9" h="451">
                <a:moveTo>
                  <a:pt x="66" y="0"/>
                </a:moveTo>
                <a:lnTo>
                  <a:pt x="46" y="6"/>
                </a:lnTo>
                <a:lnTo>
                  <a:pt x="38" y="20"/>
                </a:lnTo>
                <a:lnTo>
                  <a:pt x="57" y="19"/>
                </a:lnTo>
                <a:lnTo>
                  <a:pt x="43" y="37"/>
                </a:lnTo>
                <a:lnTo>
                  <a:pt x="37" y="48"/>
                </a:lnTo>
                <a:lnTo>
                  <a:pt x="43" y="59"/>
                </a:lnTo>
                <a:lnTo>
                  <a:pt x="39" y="65"/>
                </a:lnTo>
                <a:lnTo>
                  <a:pt x="9" y="66"/>
                </a:lnTo>
                <a:lnTo>
                  <a:pt x="9" y="71"/>
                </a:lnTo>
                <a:lnTo>
                  <a:pt x="7" y="82"/>
                </a:lnTo>
                <a:lnTo>
                  <a:pt x="0" y="93"/>
                </a:lnTo>
                <a:lnTo>
                  <a:pt x="23" y="120"/>
                </a:lnTo>
                <a:lnTo>
                  <a:pt x="34" y="128"/>
                </a:lnTo>
                <a:lnTo>
                  <a:pt x="57" y="146"/>
                </a:lnTo>
                <a:lnTo>
                  <a:pt x="55" y="157"/>
                </a:lnTo>
                <a:lnTo>
                  <a:pt x="63" y="166"/>
                </a:lnTo>
                <a:lnTo>
                  <a:pt x="69" y="204"/>
                </a:lnTo>
                <a:lnTo>
                  <a:pt x="63" y="217"/>
                </a:lnTo>
                <a:lnTo>
                  <a:pt x="63" y="225"/>
                </a:lnTo>
                <a:lnTo>
                  <a:pt x="56" y="242"/>
                </a:lnTo>
                <a:lnTo>
                  <a:pt x="38" y="239"/>
                </a:lnTo>
                <a:lnTo>
                  <a:pt x="25" y="244"/>
                </a:lnTo>
                <a:lnTo>
                  <a:pt x="20" y="253"/>
                </a:lnTo>
                <a:lnTo>
                  <a:pt x="27" y="269"/>
                </a:lnTo>
                <a:lnTo>
                  <a:pt x="22" y="276"/>
                </a:lnTo>
                <a:lnTo>
                  <a:pt x="32" y="283"/>
                </a:lnTo>
                <a:lnTo>
                  <a:pt x="55" y="292"/>
                </a:lnTo>
                <a:lnTo>
                  <a:pt x="51" y="297"/>
                </a:lnTo>
                <a:lnTo>
                  <a:pt x="69" y="307"/>
                </a:lnTo>
                <a:lnTo>
                  <a:pt x="68" y="327"/>
                </a:lnTo>
                <a:lnTo>
                  <a:pt x="81" y="323"/>
                </a:lnTo>
                <a:lnTo>
                  <a:pt x="104" y="351"/>
                </a:lnTo>
                <a:lnTo>
                  <a:pt x="109" y="363"/>
                </a:lnTo>
                <a:lnTo>
                  <a:pt x="94" y="376"/>
                </a:lnTo>
                <a:lnTo>
                  <a:pt x="100" y="392"/>
                </a:lnTo>
                <a:lnTo>
                  <a:pt x="103" y="404"/>
                </a:lnTo>
                <a:lnTo>
                  <a:pt x="109" y="415"/>
                </a:lnTo>
                <a:lnTo>
                  <a:pt x="125" y="409"/>
                </a:lnTo>
                <a:lnTo>
                  <a:pt x="139" y="427"/>
                </a:lnTo>
                <a:lnTo>
                  <a:pt x="153" y="432"/>
                </a:lnTo>
                <a:lnTo>
                  <a:pt x="170" y="421"/>
                </a:lnTo>
                <a:lnTo>
                  <a:pt x="173" y="429"/>
                </a:lnTo>
                <a:lnTo>
                  <a:pt x="194" y="445"/>
                </a:lnTo>
                <a:lnTo>
                  <a:pt x="195" y="451"/>
                </a:lnTo>
                <a:lnTo>
                  <a:pt x="226" y="451"/>
                </a:lnTo>
                <a:lnTo>
                  <a:pt x="227" y="447"/>
                </a:lnTo>
                <a:lnTo>
                  <a:pt x="236" y="427"/>
                </a:lnTo>
                <a:lnTo>
                  <a:pt x="259" y="417"/>
                </a:lnTo>
                <a:lnTo>
                  <a:pt x="264" y="417"/>
                </a:lnTo>
                <a:lnTo>
                  <a:pt x="281" y="427"/>
                </a:lnTo>
                <a:lnTo>
                  <a:pt x="289" y="428"/>
                </a:lnTo>
                <a:lnTo>
                  <a:pt x="318" y="418"/>
                </a:lnTo>
                <a:lnTo>
                  <a:pt x="324" y="379"/>
                </a:lnTo>
                <a:lnTo>
                  <a:pt x="322" y="373"/>
                </a:lnTo>
                <a:lnTo>
                  <a:pt x="326" y="363"/>
                </a:lnTo>
                <a:lnTo>
                  <a:pt x="357" y="342"/>
                </a:lnTo>
                <a:lnTo>
                  <a:pt x="368" y="327"/>
                </a:lnTo>
                <a:lnTo>
                  <a:pt x="379" y="320"/>
                </a:lnTo>
                <a:lnTo>
                  <a:pt x="377" y="313"/>
                </a:lnTo>
                <a:lnTo>
                  <a:pt x="365" y="299"/>
                </a:lnTo>
                <a:lnTo>
                  <a:pt x="349" y="300"/>
                </a:lnTo>
                <a:lnTo>
                  <a:pt x="345" y="276"/>
                </a:lnTo>
                <a:lnTo>
                  <a:pt x="332" y="269"/>
                </a:lnTo>
                <a:lnTo>
                  <a:pt x="306" y="246"/>
                </a:lnTo>
                <a:lnTo>
                  <a:pt x="323" y="201"/>
                </a:lnTo>
                <a:lnTo>
                  <a:pt x="302" y="182"/>
                </a:lnTo>
                <a:lnTo>
                  <a:pt x="298" y="170"/>
                </a:lnTo>
                <a:lnTo>
                  <a:pt x="282" y="169"/>
                </a:lnTo>
                <a:lnTo>
                  <a:pt x="262" y="143"/>
                </a:lnTo>
                <a:lnTo>
                  <a:pt x="250" y="141"/>
                </a:lnTo>
                <a:lnTo>
                  <a:pt x="240" y="149"/>
                </a:lnTo>
                <a:lnTo>
                  <a:pt x="236" y="142"/>
                </a:lnTo>
                <a:lnTo>
                  <a:pt x="234" y="125"/>
                </a:lnTo>
                <a:lnTo>
                  <a:pt x="239" y="119"/>
                </a:lnTo>
                <a:lnTo>
                  <a:pt x="242" y="112"/>
                </a:lnTo>
                <a:lnTo>
                  <a:pt x="213" y="87"/>
                </a:lnTo>
                <a:lnTo>
                  <a:pt x="206" y="77"/>
                </a:lnTo>
                <a:lnTo>
                  <a:pt x="186" y="75"/>
                </a:lnTo>
                <a:lnTo>
                  <a:pt x="162" y="61"/>
                </a:lnTo>
                <a:lnTo>
                  <a:pt x="141" y="46"/>
                </a:lnTo>
                <a:lnTo>
                  <a:pt x="127" y="38"/>
                </a:lnTo>
                <a:lnTo>
                  <a:pt x="106" y="16"/>
                </a:lnTo>
                <a:lnTo>
                  <a:pt x="105" y="2"/>
                </a:lnTo>
                <a:lnTo>
                  <a:pt x="103" y="0"/>
                </a:lnTo>
                <a:lnTo>
                  <a:pt x="66" y="0"/>
                </a:lnTo>
                <a:close/>
              </a:path>
            </a:pathLst>
          </a:custGeom>
          <a:solidFill>
            <a:srgbClr val="25A1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0" name="65">
            <a:extLst>
              <a:ext uri="{FF2B5EF4-FFF2-40B4-BE49-F238E27FC236}">
                <a16:creationId xmlns:a16="http://schemas.microsoft.com/office/drawing/2014/main" id="{B7BBC684-10FA-414E-876B-54E51AC6AE32}"/>
              </a:ext>
            </a:extLst>
          </p:cNvPr>
          <p:cNvSpPr>
            <a:spLocks noEditPoints="1"/>
          </p:cNvSpPr>
          <p:nvPr/>
        </p:nvSpPr>
        <p:spPr bwMode="auto">
          <a:xfrm>
            <a:off x="4663910" y="4729645"/>
            <a:ext cx="298448" cy="444297"/>
          </a:xfrm>
          <a:custGeom>
            <a:avLst/>
            <a:gdLst>
              <a:gd name="T0" fmla="*/ 72 w 295"/>
              <a:gd name="T1" fmla="*/ 137 h 383"/>
              <a:gd name="T2" fmla="*/ 63 w 295"/>
              <a:gd name="T3" fmla="*/ 123 h 383"/>
              <a:gd name="T4" fmla="*/ 65 w 295"/>
              <a:gd name="T5" fmla="*/ 147 h 383"/>
              <a:gd name="T6" fmla="*/ 67 w 295"/>
              <a:gd name="T7" fmla="*/ 90 h 383"/>
              <a:gd name="T8" fmla="*/ 70 w 295"/>
              <a:gd name="T9" fmla="*/ 114 h 383"/>
              <a:gd name="T10" fmla="*/ 69 w 295"/>
              <a:gd name="T11" fmla="*/ 18 h 383"/>
              <a:gd name="T12" fmla="*/ 92 w 295"/>
              <a:gd name="T13" fmla="*/ 60 h 383"/>
              <a:gd name="T14" fmla="*/ 84 w 295"/>
              <a:gd name="T15" fmla="*/ 78 h 383"/>
              <a:gd name="T16" fmla="*/ 100 w 295"/>
              <a:gd name="T17" fmla="*/ 76 h 383"/>
              <a:gd name="T18" fmla="*/ 87 w 295"/>
              <a:gd name="T19" fmla="*/ 152 h 383"/>
              <a:gd name="T20" fmla="*/ 71 w 295"/>
              <a:gd name="T21" fmla="*/ 181 h 383"/>
              <a:gd name="T22" fmla="*/ 39 w 295"/>
              <a:gd name="T23" fmla="*/ 222 h 383"/>
              <a:gd name="T24" fmla="*/ 33 w 295"/>
              <a:gd name="T25" fmla="*/ 234 h 383"/>
              <a:gd name="T26" fmla="*/ 9 w 295"/>
              <a:gd name="T27" fmla="*/ 251 h 383"/>
              <a:gd name="T28" fmla="*/ 0 w 295"/>
              <a:gd name="T29" fmla="*/ 288 h 383"/>
              <a:gd name="T30" fmla="*/ 4 w 295"/>
              <a:gd name="T31" fmla="*/ 317 h 383"/>
              <a:gd name="T32" fmla="*/ 25 w 295"/>
              <a:gd name="T33" fmla="*/ 335 h 383"/>
              <a:gd name="T34" fmla="*/ 47 w 295"/>
              <a:gd name="T35" fmla="*/ 339 h 383"/>
              <a:gd name="T36" fmla="*/ 60 w 295"/>
              <a:gd name="T37" fmla="*/ 364 h 383"/>
              <a:gd name="T38" fmla="*/ 95 w 295"/>
              <a:gd name="T39" fmla="*/ 376 h 383"/>
              <a:gd name="T40" fmla="*/ 138 w 295"/>
              <a:gd name="T41" fmla="*/ 364 h 383"/>
              <a:gd name="T42" fmla="*/ 171 w 295"/>
              <a:gd name="T43" fmla="*/ 366 h 383"/>
              <a:gd name="T44" fmla="*/ 186 w 295"/>
              <a:gd name="T45" fmla="*/ 382 h 383"/>
              <a:gd name="T46" fmla="*/ 214 w 295"/>
              <a:gd name="T47" fmla="*/ 370 h 383"/>
              <a:gd name="T48" fmla="*/ 241 w 295"/>
              <a:gd name="T49" fmla="*/ 374 h 383"/>
              <a:gd name="T50" fmla="*/ 237 w 295"/>
              <a:gd name="T51" fmla="*/ 318 h 383"/>
              <a:gd name="T52" fmla="*/ 266 w 295"/>
              <a:gd name="T53" fmla="*/ 302 h 383"/>
              <a:gd name="T54" fmla="*/ 295 w 295"/>
              <a:gd name="T55" fmla="*/ 265 h 383"/>
              <a:gd name="T56" fmla="*/ 260 w 295"/>
              <a:gd name="T57" fmla="*/ 246 h 383"/>
              <a:gd name="T58" fmla="*/ 233 w 295"/>
              <a:gd name="T59" fmla="*/ 194 h 383"/>
              <a:gd name="T60" fmla="*/ 260 w 295"/>
              <a:gd name="T61" fmla="*/ 164 h 383"/>
              <a:gd name="T62" fmla="*/ 270 w 295"/>
              <a:gd name="T63" fmla="*/ 144 h 383"/>
              <a:gd name="T64" fmla="*/ 283 w 295"/>
              <a:gd name="T65" fmla="*/ 120 h 383"/>
              <a:gd name="T66" fmla="*/ 222 w 295"/>
              <a:gd name="T67" fmla="*/ 111 h 383"/>
              <a:gd name="T68" fmla="*/ 208 w 295"/>
              <a:gd name="T69" fmla="*/ 106 h 383"/>
              <a:gd name="T70" fmla="*/ 187 w 295"/>
              <a:gd name="T71" fmla="*/ 93 h 383"/>
              <a:gd name="T72" fmla="*/ 140 w 295"/>
              <a:gd name="T73" fmla="*/ 72 h 383"/>
              <a:gd name="T74" fmla="*/ 135 w 295"/>
              <a:gd name="T75" fmla="*/ 42 h 383"/>
              <a:gd name="T76" fmla="*/ 104 w 295"/>
              <a:gd name="T77" fmla="*/ 29 h 383"/>
              <a:gd name="T78" fmla="*/ 95 w 295"/>
              <a:gd name="T79" fmla="*/ 0 h 383"/>
              <a:gd name="T80" fmla="*/ 64 w 295"/>
              <a:gd name="T81" fmla="*/ 13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5" h="383">
                <a:moveTo>
                  <a:pt x="65" y="147"/>
                </a:moveTo>
                <a:lnTo>
                  <a:pt x="72" y="137"/>
                </a:lnTo>
                <a:lnTo>
                  <a:pt x="69" y="128"/>
                </a:lnTo>
                <a:lnTo>
                  <a:pt x="63" y="123"/>
                </a:lnTo>
                <a:lnTo>
                  <a:pt x="55" y="131"/>
                </a:lnTo>
                <a:lnTo>
                  <a:pt x="65" y="147"/>
                </a:lnTo>
                <a:close/>
                <a:moveTo>
                  <a:pt x="70" y="114"/>
                </a:moveTo>
                <a:lnTo>
                  <a:pt x="67" y="90"/>
                </a:lnTo>
                <a:lnTo>
                  <a:pt x="65" y="93"/>
                </a:lnTo>
                <a:lnTo>
                  <a:pt x="70" y="114"/>
                </a:lnTo>
                <a:close/>
                <a:moveTo>
                  <a:pt x="64" y="13"/>
                </a:moveTo>
                <a:lnTo>
                  <a:pt x="69" y="18"/>
                </a:lnTo>
                <a:lnTo>
                  <a:pt x="82" y="35"/>
                </a:lnTo>
                <a:lnTo>
                  <a:pt x="92" y="60"/>
                </a:lnTo>
                <a:lnTo>
                  <a:pt x="82" y="65"/>
                </a:lnTo>
                <a:lnTo>
                  <a:pt x="84" y="78"/>
                </a:lnTo>
                <a:lnTo>
                  <a:pt x="95" y="71"/>
                </a:lnTo>
                <a:lnTo>
                  <a:pt x="100" y="76"/>
                </a:lnTo>
                <a:lnTo>
                  <a:pt x="104" y="106"/>
                </a:lnTo>
                <a:lnTo>
                  <a:pt x="87" y="152"/>
                </a:lnTo>
                <a:lnTo>
                  <a:pt x="76" y="165"/>
                </a:lnTo>
                <a:lnTo>
                  <a:pt x="71" y="181"/>
                </a:lnTo>
                <a:lnTo>
                  <a:pt x="60" y="183"/>
                </a:lnTo>
                <a:lnTo>
                  <a:pt x="39" y="222"/>
                </a:lnTo>
                <a:lnTo>
                  <a:pt x="41" y="229"/>
                </a:lnTo>
                <a:lnTo>
                  <a:pt x="33" y="234"/>
                </a:lnTo>
                <a:lnTo>
                  <a:pt x="24" y="235"/>
                </a:lnTo>
                <a:lnTo>
                  <a:pt x="9" y="251"/>
                </a:lnTo>
                <a:lnTo>
                  <a:pt x="10" y="272"/>
                </a:lnTo>
                <a:lnTo>
                  <a:pt x="0" y="288"/>
                </a:lnTo>
                <a:lnTo>
                  <a:pt x="4" y="317"/>
                </a:lnTo>
                <a:lnTo>
                  <a:pt x="4" y="317"/>
                </a:lnTo>
                <a:lnTo>
                  <a:pt x="21" y="328"/>
                </a:lnTo>
                <a:lnTo>
                  <a:pt x="25" y="335"/>
                </a:lnTo>
                <a:lnTo>
                  <a:pt x="47" y="331"/>
                </a:lnTo>
                <a:lnTo>
                  <a:pt x="47" y="339"/>
                </a:lnTo>
                <a:lnTo>
                  <a:pt x="53" y="352"/>
                </a:lnTo>
                <a:lnTo>
                  <a:pt x="60" y="364"/>
                </a:lnTo>
                <a:lnTo>
                  <a:pt x="85" y="376"/>
                </a:lnTo>
                <a:lnTo>
                  <a:pt x="95" y="376"/>
                </a:lnTo>
                <a:lnTo>
                  <a:pt x="119" y="366"/>
                </a:lnTo>
                <a:lnTo>
                  <a:pt x="138" y="364"/>
                </a:lnTo>
                <a:lnTo>
                  <a:pt x="165" y="364"/>
                </a:lnTo>
                <a:lnTo>
                  <a:pt x="171" y="366"/>
                </a:lnTo>
                <a:lnTo>
                  <a:pt x="182" y="383"/>
                </a:lnTo>
                <a:lnTo>
                  <a:pt x="186" y="382"/>
                </a:lnTo>
                <a:lnTo>
                  <a:pt x="206" y="363"/>
                </a:lnTo>
                <a:lnTo>
                  <a:pt x="214" y="370"/>
                </a:lnTo>
                <a:lnTo>
                  <a:pt x="229" y="377"/>
                </a:lnTo>
                <a:lnTo>
                  <a:pt x="241" y="374"/>
                </a:lnTo>
                <a:lnTo>
                  <a:pt x="237" y="343"/>
                </a:lnTo>
                <a:lnTo>
                  <a:pt x="237" y="318"/>
                </a:lnTo>
                <a:lnTo>
                  <a:pt x="249" y="300"/>
                </a:lnTo>
                <a:lnTo>
                  <a:pt x="266" y="302"/>
                </a:lnTo>
                <a:lnTo>
                  <a:pt x="275" y="294"/>
                </a:lnTo>
                <a:lnTo>
                  <a:pt x="295" y="265"/>
                </a:lnTo>
                <a:lnTo>
                  <a:pt x="283" y="235"/>
                </a:lnTo>
                <a:lnTo>
                  <a:pt x="260" y="246"/>
                </a:lnTo>
                <a:lnTo>
                  <a:pt x="270" y="218"/>
                </a:lnTo>
                <a:lnTo>
                  <a:pt x="233" y="194"/>
                </a:lnTo>
                <a:lnTo>
                  <a:pt x="251" y="175"/>
                </a:lnTo>
                <a:lnTo>
                  <a:pt x="260" y="164"/>
                </a:lnTo>
                <a:lnTo>
                  <a:pt x="271" y="158"/>
                </a:lnTo>
                <a:lnTo>
                  <a:pt x="270" y="144"/>
                </a:lnTo>
                <a:lnTo>
                  <a:pt x="285" y="129"/>
                </a:lnTo>
                <a:lnTo>
                  <a:pt x="283" y="120"/>
                </a:lnTo>
                <a:lnTo>
                  <a:pt x="241" y="111"/>
                </a:lnTo>
                <a:lnTo>
                  <a:pt x="222" y="111"/>
                </a:lnTo>
                <a:lnTo>
                  <a:pt x="218" y="102"/>
                </a:lnTo>
                <a:lnTo>
                  <a:pt x="208" y="106"/>
                </a:lnTo>
                <a:lnTo>
                  <a:pt x="198" y="102"/>
                </a:lnTo>
                <a:lnTo>
                  <a:pt x="187" y="93"/>
                </a:lnTo>
                <a:lnTo>
                  <a:pt x="166" y="97"/>
                </a:lnTo>
                <a:lnTo>
                  <a:pt x="140" y="72"/>
                </a:lnTo>
                <a:lnTo>
                  <a:pt x="143" y="65"/>
                </a:lnTo>
                <a:lnTo>
                  <a:pt x="135" y="42"/>
                </a:lnTo>
                <a:lnTo>
                  <a:pt x="125" y="39"/>
                </a:lnTo>
                <a:lnTo>
                  <a:pt x="104" y="29"/>
                </a:lnTo>
                <a:lnTo>
                  <a:pt x="99" y="14"/>
                </a:lnTo>
                <a:lnTo>
                  <a:pt x="95" y="0"/>
                </a:lnTo>
                <a:lnTo>
                  <a:pt x="70" y="7"/>
                </a:lnTo>
                <a:lnTo>
                  <a:pt x="64" y="13"/>
                </a:lnTo>
                <a:close/>
              </a:path>
            </a:pathLst>
          </a:custGeom>
          <a:solidFill>
            <a:srgbClr val="FFD44B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1" name="70">
            <a:extLst>
              <a:ext uri="{FF2B5EF4-FFF2-40B4-BE49-F238E27FC236}">
                <a16:creationId xmlns:a16="http://schemas.microsoft.com/office/drawing/2014/main" id="{2454E5CB-833D-4814-8AF1-ED445DB94202}"/>
              </a:ext>
            </a:extLst>
          </p:cNvPr>
          <p:cNvSpPr>
            <a:spLocks/>
          </p:cNvSpPr>
          <p:nvPr/>
        </p:nvSpPr>
        <p:spPr bwMode="auto">
          <a:xfrm>
            <a:off x="6382778" y="2628804"/>
            <a:ext cx="437052" cy="359613"/>
          </a:xfrm>
          <a:custGeom>
            <a:avLst/>
            <a:gdLst>
              <a:gd name="T0" fmla="*/ 390 w 432"/>
              <a:gd name="T1" fmla="*/ 50 h 310"/>
              <a:gd name="T2" fmla="*/ 351 w 432"/>
              <a:gd name="T3" fmla="*/ 44 h 310"/>
              <a:gd name="T4" fmla="*/ 305 w 432"/>
              <a:gd name="T5" fmla="*/ 28 h 310"/>
              <a:gd name="T6" fmla="*/ 262 w 432"/>
              <a:gd name="T7" fmla="*/ 33 h 310"/>
              <a:gd name="T8" fmla="*/ 236 w 432"/>
              <a:gd name="T9" fmla="*/ 21 h 310"/>
              <a:gd name="T10" fmla="*/ 211 w 432"/>
              <a:gd name="T11" fmla="*/ 0 h 310"/>
              <a:gd name="T12" fmla="*/ 177 w 432"/>
              <a:gd name="T13" fmla="*/ 28 h 310"/>
              <a:gd name="T14" fmla="*/ 165 w 432"/>
              <a:gd name="T15" fmla="*/ 16 h 310"/>
              <a:gd name="T16" fmla="*/ 150 w 432"/>
              <a:gd name="T17" fmla="*/ 31 h 310"/>
              <a:gd name="T18" fmla="*/ 141 w 432"/>
              <a:gd name="T19" fmla="*/ 45 h 310"/>
              <a:gd name="T20" fmla="*/ 99 w 432"/>
              <a:gd name="T21" fmla="*/ 81 h 310"/>
              <a:gd name="T22" fmla="*/ 97 w 432"/>
              <a:gd name="T23" fmla="*/ 97 h 310"/>
              <a:gd name="T24" fmla="*/ 62 w 432"/>
              <a:gd name="T25" fmla="*/ 146 h 310"/>
              <a:gd name="T26" fmla="*/ 37 w 432"/>
              <a:gd name="T27" fmla="*/ 135 h 310"/>
              <a:gd name="T28" fmla="*/ 9 w 432"/>
              <a:gd name="T29" fmla="*/ 145 h 310"/>
              <a:gd name="T30" fmla="*/ 10 w 432"/>
              <a:gd name="T31" fmla="*/ 170 h 310"/>
              <a:gd name="T32" fmla="*/ 30 w 432"/>
              <a:gd name="T33" fmla="*/ 168 h 310"/>
              <a:gd name="T34" fmla="*/ 26 w 432"/>
              <a:gd name="T35" fmla="*/ 210 h 310"/>
              <a:gd name="T36" fmla="*/ 12 w 432"/>
              <a:gd name="T37" fmla="*/ 231 h 310"/>
              <a:gd name="T38" fmla="*/ 27 w 432"/>
              <a:gd name="T39" fmla="*/ 255 h 310"/>
              <a:gd name="T40" fmla="*/ 43 w 432"/>
              <a:gd name="T41" fmla="*/ 293 h 310"/>
              <a:gd name="T42" fmla="*/ 49 w 432"/>
              <a:gd name="T43" fmla="*/ 297 h 310"/>
              <a:gd name="T44" fmla="*/ 75 w 432"/>
              <a:gd name="T45" fmla="*/ 310 h 310"/>
              <a:gd name="T46" fmla="*/ 101 w 432"/>
              <a:gd name="T47" fmla="*/ 308 h 310"/>
              <a:gd name="T48" fmla="*/ 167 w 432"/>
              <a:gd name="T49" fmla="*/ 275 h 310"/>
              <a:gd name="T50" fmla="*/ 211 w 432"/>
              <a:gd name="T51" fmla="*/ 270 h 310"/>
              <a:gd name="T52" fmla="*/ 243 w 432"/>
              <a:gd name="T53" fmla="*/ 250 h 310"/>
              <a:gd name="T54" fmla="*/ 271 w 432"/>
              <a:gd name="T55" fmla="*/ 235 h 310"/>
              <a:gd name="T56" fmla="*/ 288 w 432"/>
              <a:gd name="T57" fmla="*/ 208 h 310"/>
              <a:gd name="T58" fmla="*/ 336 w 432"/>
              <a:gd name="T59" fmla="*/ 206 h 310"/>
              <a:gd name="T60" fmla="*/ 365 w 432"/>
              <a:gd name="T61" fmla="*/ 194 h 310"/>
              <a:gd name="T62" fmla="*/ 396 w 432"/>
              <a:gd name="T63" fmla="*/ 187 h 310"/>
              <a:gd name="T64" fmla="*/ 427 w 432"/>
              <a:gd name="T65" fmla="*/ 185 h 310"/>
              <a:gd name="T66" fmla="*/ 423 w 432"/>
              <a:gd name="T67" fmla="*/ 170 h 310"/>
              <a:gd name="T68" fmla="*/ 412 w 432"/>
              <a:gd name="T69" fmla="*/ 106 h 310"/>
              <a:gd name="T70" fmla="*/ 432 w 432"/>
              <a:gd name="T71" fmla="*/ 76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32" h="310">
                <a:moveTo>
                  <a:pt x="410" y="60"/>
                </a:moveTo>
                <a:lnTo>
                  <a:pt x="390" y="50"/>
                </a:lnTo>
                <a:lnTo>
                  <a:pt x="368" y="28"/>
                </a:lnTo>
                <a:lnTo>
                  <a:pt x="351" y="44"/>
                </a:lnTo>
                <a:lnTo>
                  <a:pt x="331" y="44"/>
                </a:lnTo>
                <a:lnTo>
                  <a:pt x="305" y="28"/>
                </a:lnTo>
                <a:lnTo>
                  <a:pt x="294" y="23"/>
                </a:lnTo>
                <a:lnTo>
                  <a:pt x="262" y="33"/>
                </a:lnTo>
                <a:lnTo>
                  <a:pt x="255" y="31"/>
                </a:lnTo>
                <a:lnTo>
                  <a:pt x="236" y="21"/>
                </a:lnTo>
                <a:lnTo>
                  <a:pt x="232" y="7"/>
                </a:lnTo>
                <a:lnTo>
                  <a:pt x="211" y="0"/>
                </a:lnTo>
                <a:lnTo>
                  <a:pt x="198" y="7"/>
                </a:lnTo>
                <a:lnTo>
                  <a:pt x="177" y="28"/>
                </a:lnTo>
                <a:lnTo>
                  <a:pt x="173" y="19"/>
                </a:lnTo>
                <a:lnTo>
                  <a:pt x="165" y="16"/>
                </a:lnTo>
                <a:lnTo>
                  <a:pt x="156" y="30"/>
                </a:lnTo>
                <a:lnTo>
                  <a:pt x="150" y="31"/>
                </a:lnTo>
                <a:lnTo>
                  <a:pt x="152" y="38"/>
                </a:lnTo>
                <a:lnTo>
                  <a:pt x="141" y="45"/>
                </a:lnTo>
                <a:lnTo>
                  <a:pt x="130" y="60"/>
                </a:lnTo>
                <a:lnTo>
                  <a:pt x="99" y="81"/>
                </a:lnTo>
                <a:lnTo>
                  <a:pt x="95" y="91"/>
                </a:lnTo>
                <a:lnTo>
                  <a:pt x="97" y="97"/>
                </a:lnTo>
                <a:lnTo>
                  <a:pt x="91" y="136"/>
                </a:lnTo>
                <a:lnTo>
                  <a:pt x="62" y="146"/>
                </a:lnTo>
                <a:lnTo>
                  <a:pt x="54" y="145"/>
                </a:lnTo>
                <a:lnTo>
                  <a:pt x="37" y="135"/>
                </a:lnTo>
                <a:lnTo>
                  <a:pt x="32" y="135"/>
                </a:lnTo>
                <a:lnTo>
                  <a:pt x="9" y="145"/>
                </a:lnTo>
                <a:lnTo>
                  <a:pt x="0" y="165"/>
                </a:lnTo>
                <a:lnTo>
                  <a:pt x="10" y="170"/>
                </a:lnTo>
                <a:lnTo>
                  <a:pt x="23" y="162"/>
                </a:lnTo>
                <a:lnTo>
                  <a:pt x="30" y="168"/>
                </a:lnTo>
                <a:lnTo>
                  <a:pt x="36" y="198"/>
                </a:lnTo>
                <a:lnTo>
                  <a:pt x="26" y="210"/>
                </a:lnTo>
                <a:lnTo>
                  <a:pt x="15" y="214"/>
                </a:lnTo>
                <a:lnTo>
                  <a:pt x="12" y="231"/>
                </a:lnTo>
                <a:lnTo>
                  <a:pt x="21" y="233"/>
                </a:lnTo>
                <a:lnTo>
                  <a:pt x="27" y="255"/>
                </a:lnTo>
                <a:lnTo>
                  <a:pt x="39" y="270"/>
                </a:lnTo>
                <a:lnTo>
                  <a:pt x="43" y="293"/>
                </a:lnTo>
                <a:lnTo>
                  <a:pt x="47" y="298"/>
                </a:lnTo>
                <a:lnTo>
                  <a:pt x="49" y="297"/>
                </a:lnTo>
                <a:lnTo>
                  <a:pt x="53" y="300"/>
                </a:lnTo>
                <a:lnTo>
                  <a:pt x="75" y="310"/>
                </a:lnTo>
                <a:lnTo>
                  <a:pt x="95" y="305"/>
                </a:lnTo>
                <a:lnTo>
                  <a:pt x="101" y="308"/>
                </a:lnTo>
                <a:lnTo>
                  <a:pt x="110" y="308"/>
                </a:lnTo>
                <a:lnTo>
                  <a:pt x="167" y="275"/>
                </a:lnTo>
                <a:lnTo>
                  <a:pt x="189" y="279"/>
                </a:lnTo>
                <a:lnTo>
                  <a:pt x="211" y="270"/>
                </a:lnTo>
                <a:lnTo>
                  <a:pt x="225" y="255"/>
                </a:lnTo>
                <a:lnTo>
                  <a:pt x="243" y="250"/>
                </a:lnTo>
                <a:lnTo>
                  <a:pt x="245" y="245"/>
                </a:lnTo>
                <a:lnTo>
                  <a:pt x="271" y="235"/>
                </a:lnTo>
                <a:lnTo>
                  <a:pt x="280" y="214"/>
                </a:lnTo>
                <a:lnTo>
                  <a:pt x="288" y="208"/>
                </a:lnTo>
                <a:lnTo>
                  <a:pt x="313" y="204"/>
                </a:lnTo>
                <a:lnTo>
                  <a:pt x="336" y="206"/>
                </a:lnTo>
                <a:lnTo>
                  <a:pt x="353" y="215"/>
                </a:lnTo>
                <a:lnTo>
                  <a:pt x="365" y="194"/>
                </a:lnTo>
                <a:lnTo>
                  <a:pt x="379" y="196"/>
                </a:lnTo>
                <a:lnTo>
                  <a:pt x="396" y="187"/>
                </a:lnTo>
                <a:lnTo>
                  <a:pt x="419" y="193"/>
                </a:lnTo>
                <a:lnTo>
                  <a:pt x="427" y="185"/>
                </a:lnTo>
                <a:lnTo>
                  <a:pt x="428" y="179"/>
                </a:lnTo>
                <a:lnTo>
                  <a:pt x="423" y="170"/>
                </a:lnTo>
                <a:lnTo>
                  <a:pt x="420" y="151"/>
                </a:lnTo>
                <a:lnTo>
                  <a:pt x="412" y="106"/>
                </a:lnTo>
                <a:lnTo>
                  <a:pt x="418" y="95"/>
                </a:lnTo>
                <a:lnTo>
                  <a:pt x="432" y="76"/>
                </a:lnTo>
                <a:lnTo>
                  <a:pt x="410" y="60"/>
                </a:lnTo>
                <a:close/>
              </a:path>
            </a:pathLst>
          </a:custGeom>
          <a:solidFill>
            <a:srgbClr val="25A1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2" name="74">
            <a:extLst>
              <a:ext uri="{FF2B5EF4-FFF2-40B4-BE49-F238E27FC236}">
                <a16:creationId xmlns:a16="http://schemas.microsoft.com/office/drawing/2014/main" id="{8BED8560-9CBA-49FD-AB2C-BE72CDB47EA4}"/>
              </a:ext>
            </a:extLst>
          </p:cNvPr>
          <p:cNvSpPr>
            <a:spLocks/>
          </p:cNvSpPr>
          <p:nvPr/>
        </p:nvSpPr>
        <p:spPr bwMode="auto">
          <a:xfrm>
            <a:off x="6535543" y="3388632"/>
            <a:ext cx="366233" cy="352655"/>
          </a:xfrm>
          <a:custGeom>
            <a:avLst/>
            <a:gdLst>
              <a:gd name="T0" fmla="*/ 14 w 362"/>
              <a:gd name="T1" fmla="*/ 136 h 304"/>
              <a:gd name="T2" fmla="*/ 0 w 362"/>
              <a:gd name="T3" fmla="*/ 136 h 304"/>
              <a:gd name="T4" fmla="*/ 5 w 362"/>
              <a:gd name="T5" fmla="*/ 187 h 304"/>
              <a:gd name="T6" fmla="*/ 11 w 362"/>
              <a:gd name="T7" fmla="*/ 202 h 304"/>
              <a:gd name="T8" fmla="*/ 18 w 362"/>
              <a:gd name="T9" fmla="*/ 237 h 304"/>
              <a:gd name="T10" fmla="*/ 41 w 362"/>
              <a:gd name="T11" fmla="*/ 252 h 304"/>
              <a:gd name="T12" fmla="*/ 57 w 362"/>
              <a:gd name="T13" fmla="*/ 278 h 304"/>
              <a:gd name="T14" fmla="*/ 87 w 362"/>
              <a:gd name="T15" fmla="*/ 275 h 304"/>
              <a:gd name="T16" fmla="*/ 116 w 362"/>
              <a:gd name="T17" fmla="*/ 287 h 304"/>
              <a:gd name="T18" fmla="*/ 149 w 362"/>
              <a:gd name="T19" fmla="*/ 303 h 304"/>
              <a:gd name="T20" fmla="*/ 184 w 362"/>
              <a:gd name="T21" fmla="*/ 253 h 304"/>
              <a:gd name="T22" fmla="*/ 208 w 362"/>
              <a:gd name="T23" fmla="*/ 214 h 304"/>
              <a:gd name="T24" fmla="*/ 218 w 362"/>
              <a:gd name="T25" fmla="*/ 240 h 304"/>
              <a:gd name="T26" fmla="*/ 261 w 362"/>
              <a:gd name="T27" fmla="*/ 265 h 304"/>
              <a:gd name="T28" fmla="*/ 264 w 362"/>
              <a:gd name="T29" fmla="*/ 287 h 304"/>
              <a:gd name="T30" fmla="*/ 292 w 362"/>
              <a:gd name="T31" fmla="*/ 273 h 304"/>
              <a:gd name="T32" fmla="*/ 297 w 362"/>
              <a:gd name="T33" fmla="*/ 246 h 304"/>
              <a:gd name="T34" fmla="*/ 327 w 362"/>
              <a:gd name="T35" fmla="*/ 239 h 304"/>
              <a:gd name="T36" fmla="*/ 358 w 362"/>
              <a:gd name="T37" fmla="*/ 208 h 304"/>
              <a:gd name="T38" fmla="*/ 352 w 362"/>
              <a:gd name="T39" fmla="*/ 182 h 304"/>
              <a:gd name="T40" fmla="*/ 321 w 362"/>
              <a:gd name="T41" fmla="*/ 152 h 304"/>
              <a:gd name="T42" fmla="*/ 309 w 362"/>
              <a:gd name="T43" fmla="*/ 124 h 304"/>
              <a:gd name="T44" fmla="*/ 281 w 362"/>
              <a:gd name="T45" fmla="*/ 113 h 304"/>
              <a:gd name="T46" fmla="*/ 299 w 362"/>
              <a:gd name="T47" fmla="*/ 64 h 304"/>
              <a:gd name="T48" fmla="*/ 275 w 362"/>
              <a:gd name="T49" fmla="*/ 33 h 304"/>
              <a:gd name="T50" fmla="*/ 285 w 362"/>
              <a:gd name="T51" fmla="*/ 5 h 304"/>
              <a:gd name="T52" fmla="*/ 199 w 362"/>
              <a:gd name="T53" fmla="*/ 6 h 304"/>
              <a:gd name="T54" fmla="*/ 156 w 362"/>
              <a:gd name="T55" fmla="*/ 22 h 304"/>
              <a:gd name="T56" fmla="*/ 121 w 362"/>
              <a:gd name="T57" fmla="*/ 46 h 304"/>
              <a:gd name="T58" fmla="*/ 122 w 362"/>
              <a:gd name="T59" fmla="*/ 65 h 304"/>
              <a:gd name="T60" fmla="*/ 128 w 362"/>
              <a:gd name="T61" fmla="*/ 85 h 304"/>
              <a:gd name="T62" fmla="*/ 94 w 362"/>
              <a:gd name="T63" fmla="*/ 113 h 304"/>
              <a:gd name="T64" fmla="*/ 74 w 362"/>
              <a:gd name="T65" fmla="*/ 113 h 304"/>
              <a:gd name="T66" fmla="*/ 39 w 362"/>
              <a:gd name="T67" fmla="*/ 122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62" h="304">
                <a:moveTo>
                  <a:pt x="39" y="122"/>
                </a:moveTo>
                <a:lnTo>
                  <a:pt x="14" y="136"/>
                </a:lnTo>
                <a:lnTo>
                  <a:pt x="5" y="129"/>
                </a:lnTo>
                <a:lnTo>
                  <a:pt x="0" y="136"/>
                </a:lnTo>
                <a:lnTo>
                  <a:pt x="0" y="154"/>
                </a:lnTo>
                <a:lnTo>
                  <a:pt x="5" y="187"/>
                </a:lnTo>
                <a:lnTo>
                  <a:pt x="5" y="200"/>
                </a:lnTo>
                <a:lnTo>
                  <a:pt x="11" y="202"/>
                </a:lnTo>
                <a:lnTo>
                  <a:pt x="14" y="208"/>
                </a:lnTo>
                <a:lnTo>
                  <a:pt x="18" y="237"/>
                </a:lnTo>
                <a:lnTo>
                  <a:pt x="29" y="251"/>
                </a:lnTo>
                <a:lnTo>
                  <a:pt x="41" y="252"/>
                </a:lnTo>
                <a:lnTo>
                  <a:pt x="49" y="268"/>
                </a:lnTo>
                <a:lnTo>
                  <a:pt x="57" y="278"/>
                </a:lnTo>
                <a:lnTo>
                  <a:pt x="78" y="281"/>
                </a:lnTo>
                <a:lnTo>
                  <a:pt x="87" y="275"/>
                </a:lnTo>
                <a:lnTo>
                  <a:pt x="97" y="275"/>
                </a:lnTo>
                <a:lnTo>
                  <a:pt x="116" y="287"/>
                </a:lnTo>
                <a:lnTo>
                  <a:pt x="130" y="304"/>
                </a:lnTo>
                <a:lnTo>
                  <a:pt x="149" y="303"/>
                </a:lnTo>
                <a:lnTo>
                  <a:pt x="156" y="297"/>
                </a:lnTo>
                <a:lnTo>
                  <a:pt x="184" y="253"/>
                </a:lnTo>
                <a:lnTo>
                  <a:pt x="194" y="230"/>
                </a:lnTo>
                <a:lnTo>
                  <a:pt x="208" y="214"/>
                </a:lnTo>
                <a:lnTo>
                  <a:pt x="224" y="222"/>
                </a:lnTo>
                <a:lnTo>
                  <a:pt x="218" y="240"/>
                </a:lnTo>
                <a:lnTo>
                  <a:pt x="221" y="247"/>
                </a:lnTo>
                <a:lnTo>
                  <a:pt x="261" y="265"/>
                </a:lnTo>
                <a:lnTo>
                  <a:pt x="266" y="275"/>
                </a:lnTo>
                <a:lnTo>
                  <a:pt x="264" y="287"/>
                </a:lnTo>
                <a:lnTo>
                  <a:pt x="271" y="287"/>
                </a:lnTo>
                <a:lnTo>
                  <a:pt x="292" y="273"/>
                </a:lnTo>
                <a:lnTo>
                  <a:pt x="291" y="267"/>
                </a:lnTo>
                <a:lnTo>
                  <a:pt x="297" y="246"/>
                </a:lnTo>
                <a:lnTo>
                  <a:pt x="309" y="241"/>
                </a:lnTo>
                <a:lnTo>
                  <a:pt x="327" y="239"/>
                </a:lnTo>
                <a:lnTo>
                  <a:pt x="347" y="229"/>
                </a:lnTo>
                <a:lnTo>
                  <a:pt x="358" y="208"/>
                </a:lnTo>
                <a:lnTo>
                  <a:pt x="362" y="206"/>
                </a:lnTo>
                <a:lnTo>
                  <a:pt x="352" y="182"/>
                </a:lnTo>
                <a:lnTo>
                  <a:pt x="328" y="156"/>
                </a:lnTo>
                <a:lnTo>
                  <a:pt x="321" y="152"/>
                </a:lnTo>
                <a:lnTo>
                  <a:pt x="311" y="157"/>
                </a:lnTo>
                <a:lnTo>
                  <a:pt x="309" y="124"/>
                </a:lnTo>
                <a:lnTo>
                  <a:pt x="285" y="120"/>
                </a:lnTo>
                <a:lnTo>
                  <a:pt x="281" y="113"/>
                </a:lnTo>
                <a:lnTo>
                  <a:pt x="289" y="85"/>
                </a:lnTo>
                <a:lnTo>
                  <a:pt x="299" y="64"/>
                </a:lnTo>
                <a:lnTo>
                  <a:pt x="291" y="53"/>
                </a:lnTo>
                <a:lnTo>
                  <a:pt x="275" y="33"/>
                </a:lnTo>
                <a:lnTo>
                  <a:pt x="284" y="19"/>
                </a:lnTo>
                <a:lnTo>
                  <a:pt x="285" y="5"/>
                </a:lnTo>
                <a:lnTo>
                  <a:pt x="259" y="0"/>
                </a:lnTo>
                <a:lnTo>
                  <a:pt x="199" y="6"/>
                </a:lnTo>
                <a:lnTo>
                  <a:pt x="168" y="30"/>
                </a:lnTo>
                <a:lnTo>
                  <a:pt x="156" y="22"/>
                </a:lnTo>
                <a:lnTo>
                  <a:pt x="137" y="21"/>
                </a:lnTo>
                <a:lnTo>
                  <a:pt x="121" y="46"/>
                </a:lnTo>
                <a:lnTo>
                  <a:pt x="119" y="58"/>
                </a:lnTo>
                <a:lnTo>
                  <a:pt x="122" y="65"/>
                </a:lnTo>
                <a:lnTo>
                  <a:pt x="135" y="76"/>
                </a:lnTo>
                <a:lnTo>
                  <a:pt x="128" y="85"/>
                </a:lnTo>
                <a:lnTo>
                  <a:pt x="109" y="97"/>
                </a:lnTo>
                <a:lnTo>
                  <a:pt x="94" y="113"/>
                </a:lnTo>
                <a:lnTo>
                  <a:pt x="84" y="118"/>
                </a:lnTo>
                <a:lnTo>
                  <a:pt x="74" y="113"/>
                </a:lnTo>
                <a:lnTo>
                  <a:pt x="39" y="122"/>
                </a:lnTo>
                <a:lnTo>
                  <a:pt x="39" y="122"/>
                </a:lnTo>
                <a:close/>
              </a:path>
            </a:pathLst>
          </a:custGeom>
          <a:solidFill>
            <a:srgbClr val="A3D9F9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3" name="79">
            <a:extLst>
              <a:ext uri="{FF2B5EF4-FFF2-40B4-BE49-F238E27FC236}">
                <a16:creationId xmlns:a16="http://schemas.microsoft.com/office/drawing/2014/main" id="{0F012407-9BB5-49B7-875E-4D7F0FA50A3E}"/>
              </a:ext>
            </a:extLst>
          </p:cNvPr>
          <p:cNvSpPr>
            <a:spLocks/>
          </p:cNvSpPr>
          <p:nvPr/>
        </p:nvSpPr>
        <p:spPr bwMode="auto">
          <a:xfrm>
            <a:off x="4475736" y="3064981"/>
            <a:ext cx="346000" cy="541741"/>
          </a:xfrm>
          <a:custGeom>
            <a:avLst/>
            <a:gdLst>
              <a:gd name="T0" fmla="*/ 240 w 342"/>
              <a:gd name="T1" fmla="*/ 16 h 467"/>
              <a:gd name="T2" fmla="*/ 203 w 342"/>
              <a:gd name="T3" fmla="*/ 2 h 467"/>
              <a:gd name="T4" fmla="*/ 122 w 342"/>
              <a:gd name="T5" fmla="*/ 13 h 467"/>
              <a:gd name="T6" fmla="*/ 94 w 342"/>
              <a:gd name="T7" fmla="*/ 45 h 467"/>
              <a:gd name="T8" fmla="*/ 50 w 342"/>
              <a:gd name="T9" fmla="*/ 43 h 467"/>
              <a:gd name="T10" fmla="*/ 23 w 342"/>
              <a:gd name="T11" fmla="*/ 44 h 467"/>
              <a:gd name="T12" fmla="*/ 1 w 342"/>
              <a:gd name="T13" fmla="*/ 39 h 467"/>
              <a:gd name="T14" fmla="*/ 11 w 342"/>
              <a:gd name="T15" fmla="*/ 49 h 467"/>
              <a:gd name="T16" fmla="*/ 30 w 342"/>
              <a:gd name="T17" fmla="*/ 69 h 467"/>
              <a:gd name="T18" fmla="*/ 60 w 342"/>
              <a:gd name="T19" fmla="*/ 111 h 467"/>
              <a:gd name="T20" fmla="*/ 85 w 342"/>
              <a:gd name="T21" fmla="*/ 173 h 467"/>
              <a:gd name="T22" fmla="*/ 96 w 342"/>
              <a:gd name="T23" fmla="*/ 204 h 467"/>
              <a:gd name="T24" fmla="*/ 96 w 342"/>
              <a:gd name="T25" fmla="*/ 265 h 467"/>
              <a:gd name="T26" fmla="*/ 102 w 342"/>
              <a:gd name="T27" fmla="*/ 286 h 467"/>
              <a:gd name="T28" fmla="*/ 99 w 342"/>
              <a:gd name="T29" fmla="*/ 309 h 467"/>
              <a:gd name="T30" fmla="*/ 60 w 342"/>
              <a:gd name="T31" fmla="*/ 330 h 467"/>
              <a:gd name="T32" fmla="*/ 59 w 342"/>
              <a:gd name="T33" fmla="*/ 336 h 467"/>
              <a:gd name="T34" fmla="*/ 65 w 342"/>
              <a:gd name="T35" fmla="*/ 359 h 467"/>
              <a:gd name="T36" fmla="*/ 124 w 342"/>
              <a:gd name="T37" fmla="*/ 400 h 467"/>
              <a:gd name="T38" fmla="*/ 156 w 342"/>
              <a:gd name="T39" fmla="*/ 412 h 467"/>
              <a:gd name="T40" fmla="*/ 192 w 342"/>
              <a:gd name="T41" fmla="*/ 423 h 467"/>
              <a:gd name="T42" fmla="*/ 230 w 342"/>
              <a:gd name="T43" fmla="*/ 444 h 467"/>
              <a:gd name="T44" fmla="*/ 252 w 342"/>
              <a:gd name="T45" fmla="*/ 467 h 467"/>
              <a:gd name="T46" fmla="*/ 279 w 342"/>
              <a:gd name="T47" fmla="*/ 433 h 467"/>
              <a:gd name="T48" fmla="*/ 310 w 342"/>
              <a:gd name="T49" fmla="*/ 414 h 467"/>
              <a:gd name="T50" fmla="*/ 337 w 342"/>
              <a:gd name="T51" fmla="*/ 419 h 467"/>
              <a:gd name="T52" fmla="*/ 341 w 342"/>
              <a:gd name="T53" fmla="*/ 411 h 467"/>
              <a:gd name="T54" fmla="*/ 318 w 342"/>
              <a:gd name="T55" fmla="*/ 380 h 467"/>
              <a:gd name="T56" fmla="*/ 336 w 342"/>
              <a:gd name="T57" fmla="*/ 327 h 467"/>
              <a:gd name="T58" fmla="*/ 323 w 342"/>
              <a:gd name="T59" fmla="*/ 312 h 467"/>
              <a:gd name="T60" fmla="*/ 303 w 342"/>
              <a:gd name="T61" fmla="*/ 327 h 467"/>
              <a:gd name="T62" fmla="*/ 288 w 342"/>
              <a:gd name="T63" fmla="*/ 296 h 467"/>
              <a:gd name="T64" fmla="*/ 277 w 342"/>
              <a:gd name="T65" fmla="*/ 260 h 467"/>
              <a:gd name="T66" fmla="*/ 281 w 342"/>
              <a:gd name="T67" fmla="*/ 232 h 467"/>
              <a:gd name="T68" fmla="*/ 288 w 342"/>
              <a:gd name="T69" fmla="*/ 202 h 467"/>
              <a:gd name="T70" fmla="*/ 275 w 342"/>
              <a:gd name="T71" fmla="*/ 186 h 467"/>
              <a:gd name="T72" fmla="*/ 286 w 342"/>
              <a:gd name="T73" fmla="*/ 144 h 467"/>
              <a:gd name="T74" fmla="*/ 278 w 342"/>
              <a:gd name="T75" fmla="*/ 113 h 467"/>
              <a:gd name="T76" fmla="*/ 279 w 342"/>
              <a:gd name="T77" fmla="*/ 87 h 467"/>
              <a:gd name="T78" fmla="*/ 271 w 342"/>
              <a:gd name="T79" fmla="*/ 50 h 467"/>
              <a:gd name="T80" fmla="*/ 257 w 342"/>
              <a:gd name="T81" fmla="*/ 28 h 467"/>
              <a:gd name="T82" fmla="*/ 247 w 342"/>
              <a:gd name="T83" fmla="*/ 17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42" h="467">
                <a:moveTo>
                  <a:pt x="247" y="17"/>
                </a:moveTo>
                <a:lnTo>
                  <a:pt x="240" y="16"/>
                </a:lnTo>
                <a:lnTo>
                  <a:pt x="232" y="0"/>
                </a:lnTo>
                <a:lnTo>
                  <a:pt x="203" y="2"/>
                </a:lnTo>
                <a:lnTo>
                  <a:pt x="128" y="10"/>
                </a:lnTo>
                <a:lnTo>
                  <a:pt x="122" y="13"/>
                </a:lnTo>
                <a:lnTo>
                  <a:pt x="119" y="31"/>
                </a:lnTo>
                <a:lnTo>
                  <a:pt x="94" y="45"/>
                </a:lnTo>
                <a:lnTo>
                  <a:pt x="75" y="46"/>
                </a:lnTo>
                <a:lnTo>
                  <a:pt x="50" y="43"/>
                </a:lnTo>
                <a:lnTo>
                  <a:pt x="32" y="45"/>
                </a:lnTo>
                <a:lnTo>
                  <a:pt x="23" y="44"/>
                </a:lnTo>
                <a:lnTo>
                  <a:pt x="11" y="37"/>
                </a:lnTo>
                <a:lnTo>
                  <a:pt x="1" y="39"/>
                </a:lnTo>
                <a:lnTo>
                  <a:pt x="0" y="41"/>
                </a:lnTo>
                <a:lnTo>
                  <a:pt x="11" y="49"/>
                </a:lnTo>
                <a:lnTo>
                  <a:pt x="21" y="66"/>
                </a:lnTo>
                <a:lnTo>
                  <a:pt x="30" y="69"/>
                </a:lnTo>
                <a:lnTo>
                  <a:pt x="42" y="102"/>
                </a:lnTo>
                <a:lnTo>
                  <a:pt x="60" y="111"/>
                </a:lnTo>
                <a:lnTo>
                  <a:pt x="66" y="138"/>
                </a:lnTo>
                <a:lnTo>
                  <a:pt x="85" y="173"/>
                </a:lnTo>
                <a:lnTo>
                  <a:pt x="89" y="193"/>
                </a:lnTo>
                <a:lnTo>
                  <a:pt x="96" y="204"/>
                </a:lnTo>
                <a:lnTo>
                  <a:pt x="91" y="242"/>
                </a:lnTo>
                <a:lnTo>
                  <a:pt x="96" y="265"/>
                </a:lnTo>
                <a:lnTo>
                  <a:pt x="94" y="286"/>
                </a:lnTo>
                <a:lnTo>
                  <a:pt x="102" y="286"/>
                </a:lnTo>
                <a:lnTo>
                  <a:pt x="113" y="307"/>
                </a:lnTo>
                <a:lnTo>
                  <a:pt x="99" y="309"/>
                </a:lnTo>
                <a:lnTo>
                  <a:pt x="90" y="319"/>
                </a:lnTo>
                <a:lnTo>
                  <a:pt x="60" y="330"/>
                </a:lnTo>
                <a:lnTo>
                  <a:pt x="56" y="330"/>
                </a:lnTo>
                <a:lnTo>
                  <a:pt x="59" y="336"/>
                </a:lnTo>
                <a:lnTo>
                  <a:pt x="57" y="354"/>
                </a:lnTo>
                <a:lnTo>
                  <a:pt x="65" y="359"/>
                </a:lnTo>
                <a:lnTo>
                  <a:pt x="91" y="390"/>
                </a:lnTo>
                <a:lnTo>
                  <a:pt x="124" y="400"/>
                </a:lnTo>
                <a:lnTo>
                  <a:pt x="136" y="412"/>
                </a:lnTo>
                <a:lnTo>
                  <a:pt x="156" y="412"/>
                </a:lnTo>
                <a:lnTo>
                  <a:pt x="171" y="423"/>
                </a:lnTo>
                <a:lnTo>
                  <a:pt x="192" y="423"/>
                </a:lnTo>
                <a:lnTo>
                  <a:pt x="205" y="427"/>
                </a:lnTo>
                <a:lnTo>
                  <a:pt x="230" y="444"/>
                </a:lnTo>
                <a:lnTo>
                  <a:pt x="245" y="465"/>
                </a:lnTo>
                <a:lnTo>
                  <a:pt x="252" y="467"/>
                </a:lnTo>
                <a:lnTo>
                  <a:pt x="259" y="465"/>
                </a:lnTo>
                <a:lnTo>
                  <a:pt x="279" y="433"/>
                </a:lnTo>
                <a:lnTo>
                  <a:pt x="294" y="421"/>
                </a:lnTo>
                <a:lnTo>
                  <a:pt x="310" y="414"/>
                </a:lnTo>
                <a:lnTo>
                  <a:pt x="324" y="412"/>
                </a:lnTo>
                <a:lnTo>
                  <a:pt x="337" y="419"/>
                </a:lnTo>
                <a:lnTo>
                  <a:pt x="342" y="415"/>
                </a:lnTo>
                <a:lnTo>
                  <a:pt x="341" y="411"/>
                </a:lnTo>
                <a:lnTo>
                  <a:pt x="342" y="392"/>
                </a:lnTo>
                <a:lnTo>
                  <a:pt x="318" y="380"/>
                </a:lnTo>
                <a:lnTo>
                  <a:pt x="316" y="377"/>
                </a:lnTo>
                <a:lnTo>
                  <a:pt x="336" y="327"/>
                </a:lnTo>
                <a:lnTo>
                  <a:pt x="335" y="318"/>
                </a:lnTo>
                <a:lnTo>
                  <a:pt x="323" y="312"/>
                </a:lnTo>
                <a:lnTo>
                  <a:pt x="308" y="326"/>
                </a:lnTo>
                <a:lnTo>
                  <a:pt x="303" y="327"/>
                </a:lnTo>
                <a:lnTo>
                  <a:pt x="291" y="315"/>
                </a:lnTo>
                <a:lnTo>
                  <a:pt x="288" y="296"/>
                </a:lnTo>
                <a:lnTo>
                  <a:pt x="279" y="284"/>
                </a:lnTo>
                <a:lnTo>
                  <a:pt x="277" y="260"/>
                </a:lnTo>
                <a:lnTo>
                  <a:pt x="273" y="243"/>
                </a:lnTo>
                <a:lnTo>
                  <a:pt x="281" y="232"/>
                </a:lnTo>
                <a:lnTo>
                  <a:pt x="288" y="212"/>
                </a:lnTo>
                <a:lnTo>
                  <a:pt x="288" y="202"/>
                </a:lnTo>
                <a:lnTo>
                  <a:pt x="275" y="192"/>
                </a:lnTo>
                <a:lnTo>
                  <a:pt x="275" y="186"/>
                </a:lnTo>
                <a:lnTo>
                  <a:pt x="287" y="155"/>
                </a:lnTo>
                <a:lnTo>
                  <a:pt x="286" y="144"/>
                </a:lnTo>
                <a:lnTo>
                  <a:pt x="281" y="139"/>
                </a:lnTo>
                <a:lnTo>
                  <a:pt x="278" y="113"/>
                </a:lnTo>
                <a:lnTo>
                  <a:pt x="291" y="109"/>
                </a:lnTo>
                <a:lnTo>
                  <a:pt x="279" y="87"/>
                </a:lnTo>
                <a:lnTo>
                  <a:pt x="270" y="60"/>
                </a:lnTo>
                <a:lnTo>
                  <a:pt x="271" y="50"/>
                </a:lnTo>
                <a:lnTo>
                  <a:pt x="258" y="39"/>
                </a:lnTo>
                <a:lnTo>
                  <a:pt x="257" y="28"/>
                </a:lnTo>
                <a:lnTo>
                  <a:pt x="251" y="13"/>
                </a:lnTo>
                <a:lnTo>
                  <a:pt x="247" y="17"/>
                </a:lnTo>
                <a:close/>
              </a:path>
            </a:pathLst>
          </a:custGeom>
          <a:solidFill>
            <a:srgbClr val="25A1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4" name="87">
            <a:extLst>
              <a:ext uri="{FF2B5EF4-FFF2-40B4-BE49-F238E27FC236}">
                <a16:creationId xmlns:a16="http://schemas.microsoft.com/office/drawing/2014/main" id="{FC8FEDEA-A32F-47FB-B52E-3FA1CD04A0D4}"/>
              </a:ext>
            </a:extLst>
          </p:cNvPr>
          <p:cNvSpPr>
            <a:spLocks/>
          </p:cNvSpPr>
          <p:nvPr/>
        </p:nvSpPr>
        <p:spPr bwMode="auto">
          <a:xfrm>
            <a:off x="4956289" y="3403713"/>
            <a:ext cx="388490" cy="452417"/>
          </a:xfrm>
          <a:custGeom>
            <a:avLst/>
            <a:gdLst>
              <a:gd name="T0" fmla="*/ 215 w 384"/>
              <a:gd name="T1" fmla="*/ 2 h 390"/>
              <a:gd name="T2" fmla="*/ 175 w 384"/>
              <a:gd name="T3" fmla="*/ 10 h 390"/>
              <a:gd name="T4" fmla="*/ 161 w 384"/>
              <a:gd name="T5" fmla="*/ 3 h 390"/>
              <a:gd name="T6" fmla="*/ 137 w 384"/>
              <a:gd name="T7" fmla="*/ 12 h 390"/>
              <a:gd name="T8" fmla="*/ 108 w 384"/>
              <a:gd name="T9" fmla="*/ 35 h 390"/>
              <a:gd name="T10" fmla="*/ 81 w 384"/>
              <a:gd name="T11" fmla="*/ 47 h 390"/>
              <a:gd name="T12" fmla="*/ 45 w 384"/>
              <a:gd name="T13" fmla="*/ 72 h 390"/>
              <a:gd name="T14" fmla="*/ 57 w 384"/>
              <a:gd name="T15" fmla="*/ 105 h 390"/>
              <a:gd name="T16" fmla="*/ 48 w 384"/>
              <a:gd name="T17" fmla="*/ 108 h 390"/>
              <a:gd name="T18" fmla="*/ 68 w 384"/>
              <a:gd name="T19" fmla="*/ 156 h 390"/>
              <a:gd name="T20" fmla="*/ 86 w 384"/>
              <a:gd name="T21" fmla="*/ 176 h 390"/>
              <a:gd name="T22" fmla="*/ 57 w 384"/>
              <a:gd name="T23" fmla="*/ 192 h 390"/>
              <a:gd name="T24" fmla="*/ 48 w 384"/>
              <a:gd name="T25" fmla="*/ 234 h 390"/>
              <a:gd name="T26" fmla="*/ 25 w 384"/>
              <a:gd name="T27" fmla="*/ 244 h 390"/>
              <a:gd name="T28" fmla="*/ 7 w 384"/>
              <a:gd name="T29" fmla="*/ 265 h 390"/>
              <a:gd name="T30" fmla="*/ 6 w 384"/>
              <a:gd name="T31" fmla="*/ 286 h 390"/>
              <a:gd name="T32" fmla="*/ 41 w 384"/>
              <a:gd name="T33" fmla="*/ 308 h 390"/>
              <a:gd name="T34" fmla="*/ 45 w 384"/>
              <a:gd name="T35" fmla="*/ 326 h 390"/>
              <a:gd name="T36" fmla="*/ 90 w 384"/>
              <a:gd name="T37" fmla="*/ 321 h 390"/>
              <a:gd name="T38" fmla="*/ 119 w 384"/>
              <a:gd name="T39" fmla="*/ 325 h 390"/>
              <a:gd name="T40" fmla="*/ 153 w 384"/>
              <a:gd name="T41" fmla="*/ 354 h 390"/>
              <a:gd name="T42" fmla="*/ 148 w 384"/>
              <a:gd name="T43" fmla="*/ 373 h 390"/>
              <a:gd name="T44" fmla="*/ 180 w 384"/>
              <a:gd name="T45" fmla="*/ 384 h 390"/>
              <a:gd name="T46" fmla="*/ 188 w 384"/>
              <a:gd name="T47" fmla="*/ 386 h 390"/>
              <a:gd name="T48" fmla="*/ 222 w 384"/>
              <a:gd name="T49" fmla="*/ 366 h 390"/>
              <a:gd name="T50" fmla="*/ 244 w 384"/>
              <a:gd name="T51" fmla="*/ 333 h 390"/>
              <a:gd name="T52" fmla="*/ 281 w 384"/>
              <a:gd name="T53" fmla="*/ 344 h 390"/>
              <a:gd name="T54" fmla="*/ 336 w 384"/>
              <a:gd name="T55" fmla="*/ 308 h 390"/>
              <a:gd name="T56" fmla="*/ 359 w 384"/>
              <a:gd name="T57" fmla="*/ 300 h 390"/>
              <a:gd name="T58" fmla="*/ 384 w 384"/>
              <a:gd name="T59" fmla="*/ 293 h 390"/>
              <a:gd name="T60" fmla="*/ 372 w 384"/>
              <a:gd name="T61" fmla="*/ 281 h 390"/>
              <a:gd name="T62" fmla="*/ 376 w 384"/>
              <a:gd name="T63" fmla="*/ 256 h 390"/>
              <a:gd name="T64" fmla="*/ 350 w 384"/>
              <a:gd name="T65" fmla="*/ 237 h 390"/>
              <a:gd name="T66" fmla="*/ 309 w 384"/>
              <a:gd name="T67" fmla="*/ 227 h 390"/>
              <a:gd name="T68" fmla="*/ 295 w 384"/>
              <a:gd name="T69" fmla="*/ 207 h 390"/>
              <a:gd name="T70" fmla="*/ 268 w 384"/>
              <a:gd name="T71" fmla="*/ 195 h 390"/>
              <a:gd name="T72" fmla="*/ 283 w 384"/>
              <a:gd name="T73" fmla="*/ 164 h 390"/>
              <a:gd name="T74" fmla="*/ 267 w 384"/>
              <a:gd name="T75" fmla="*/ 134 h 390"/>
              <a:gd name="T76" fmla="*/ 230 w 384"/>
              <a:gd name="T77" fmla="*/ 85 h 390"/>
              <a:gd name="T78" fmla="*/ 224 w 384"/>
              <a:gd name="T79" fmla="*/ 64 h 390"/>
              <a:gd name="T80" fmla="*/ 241 w 384"/>
              <a:gd name="T81" fmla="*/ 23 h 390"/>
              <a:gd name="T82" fmla="*/ 219 w 384"/>
              <a:gd name="T83" fmla="*/ 9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4" h="390">
                <a:moveTo>
                  <a:pt x="219" y="9"/>
                </a:moveTo>
                <a:lnTo>
                  <a:pt x="215" y="2"/>
                </a:lnTo>
                <a:lnTo>
                  <a:pt x="205" y="0"/>
                </a:lnTo>
                <a:lnTo>
                  <a:pt x="175" y="10"/>
                </a:lnTo>
                <a:lnTo>
                  <a:pt x="167" y="6"/>
                </a:lnTo>
                <a:lnTo>
                  <a:pt x="161" y="3"/>
                </a:lnTo>
                <a:lnTo>
                  <a:pt x="158" y="3"/>
                </a:lnTo>
                <a:lnTo>
                  <a:pt x="137" y="12"/>
                </a:lnTo>
                <a:lnTo>
                  <a:pt x="126" y="14"/>
                </a:lnTo>
                <a:lnTo>
                  <a:pt x="108" y="35"/>
                </a:lnTo>
                <a:lnTo>
                  <a:pt x="104" y="45"/>
                </a:lnTo>
                <a:lnTo>
                  <a:pt x="81" y="47"/>
                </a:lnTo>
                <a:lnTo>
                  <a:pt x="62" y="63"/>
                </a:lnTo>
                <a:lnTo>
                  <a:pt x="45" y="72"/>
                </a:lnTo>
                <a:lnTo>
                  <a:pt x="54" y="88"/>
                </a:lnTo>
                <a:lnTo>
                  <a:pt x="57" y="105"/>
                </a:lnTo>
                <a:lnTo>
                  <a:pt x="55" y="109"/>
                </a:lnTo>
                <a:lnTo>
                  <a:pt x="48" y="108"/>
                </a:lnTo>
                <a:lnTo>
                  <a:pt x="51" y="119"/>
                </a:lnTo>
                <a:lnTo>
                  <a:pt x="68" y="156"/>
                </a:lnTo>
                <a:lnTo>
                  <a:pt x="78" y="158"/>
                </a:lnTo>
                <a:lnTo>
                  <a:pt x="86" y="176"/>
                </a:lnTo>
                <a:lnTo>
                  <a:pt x="76" y="187"/>
                </a:lnTo>
                <a:lnTo>
                  <a:pt x="57" y="192"/>
                </a:lnTo>
                <a:lnTo>
                  <a:pt x="51" y="199"/>
                </a:lnTo>
                <a:lnTo>
                  <a:pt x="48" y="234"/>
                </a:lnTo>
                <a:lnTo>
                  <a:pt x="41" y="248"/>
                </a:lnTo>
                <a:lnTo>
                  <a:pt x="25" y="244"/>
                </a:lnTo>
                <a:lnTo>
                  <a:pt x="18" y="255"/>
                </a:lnTo>
                <a:lnTo>
                  <a:pt x="7" y="265"/>
                </a:lnTo>
                <a:lnTo>
                  <a:pt x="0" y="281"/>
                </a:lnTo>
                <a:lnTo>
                  <a:pt x="6" y="286"/>
                </a:lnTo>
                <a:lnTo>
                  <a:pt x="29" y="289"/>
                </a:lnTo>
                <a:lnTo>
                  <a:pt x="41" y="308"/>
                </a:lnTo>
                <a:lnTo>
                  <a:pt x="38" y="319"/>
                </a:lnTo>
                <a:lnTo>
                  <a:pt x="45" y="326"/>
                </a:lnTo>
                <a:lnTo>
                  <a:pt x="55" y="328"/>
                </a:lnTo>
                <a:lnTo>
                  <a:pt x="90" y="321"/>
                </a:lnTo>
                <a:lnTo>
                  <a:pt x="112" y="321"/>
                </a:lnTo>
                <a:lnTo>
                  <a:pt x="119" y="325"/>
                </a:lnTo>
                <a:lnTo>
                  <a:pt x="135" y="349"/>
                </a:lnTo>
                <a:lnTo>
                  <a:pt x="153" y="354"/>
                </a:lnTo>
                <a:lnTo>
                  <a:pt x="158" y="360"/>
                </a:lnTo>
                <a:lnTo>
                  <a:pt x="148" y="373"/>
                </a:lnTo>
                <a:lnTo>
                  <a:pt x="170" y="386"/>
                </a:lnTo>
                <a:lnTo>
                  <a:pt x="180" y="384"/>
                </a:lnTo>
                <a:lnTo>
                  <a:pt x="187" y="390"/>
                </a:lnTo>
                <a:lnTo>
                  <a:pt x="188" y="386"/>
                </a:lnTo>
                <a:lnTo>
                  <a:pt x="203" y="371"/>
                </a:lnTo>
                <a:lnTo>
                  <a:pt x="222" y="366"/>
                </a:lnTo>
                <a:lnTo>
                  <a:pt x="233" y="356"/>
                </a:lnTo>
                <a:lnTo>
                  <a:pt x="244" y="333"/>
                </a:lnTo>
                <a:lnTo>
                  <a:pt x="263" y="345"/>
                </a:lnTo>
                <a:lnTo>
                  <a:pt x="281" y="344"/>
                </a:lnTo>
                <a:lnTo>
                  <a:pt x="321" y="314"/>
                </a:lnTo>
                <a:lnTo>
                  <a:pt x="336" y="308"/>
                </a:lnTo>
                <a:lnTo>
                  <a:pt x="348" y="295"/>
                </a:lnTo>
                <a:lnTo>
                  <a:pt x="359" y="300"/>
                </a:lnTo>
                <a:lnTo>
                  <a:pt x="373" y="298"/>
                </a:lnTo>
                <a:lnTo>
                  <a:pt x="384" y="293"/>
                </a:lnTo>
                <a:lnTo>
                  <a:pt x="379" y="287"/>
                </a:lnTo>
                <a:lnTo>
                  <a:pt x="372" y="281"/>
                </a:lnTo>
                <a:lnTo>
                  <a:pt x="376" y="271"/>
                </a:lnTo>
                <a:lnTo>
                  <a:pt x="376" y="256"/>
                </a:lnTo>
                <a:lnTo>
                  <a:pt x="372" y="248"/>
                </a:lnTo>
                <a:lnTo>
                  <a:pt x="350" y="237"/>
                </a:lnTo>
                <a:lnTo>
                  <a:pt x="330" y="221"/>
                </a:lnTo>
                <a:lnTo>
                  <a:pt x="309" y="227"/>
                </a:lnTo>
                <a:lnTo>
                  <a:pt x="295" y="224"/>
                </a:lnTo>
                <a:lnTo>
                  <a:pt x="295" y="207"/>
                </a:lnTo>
                <a:lnTo>
                  <a:pt x="289" y="195"/>
                </a:lnTo>
                <a:lnTo>
                  <a:pt x="268" y="195"/>
                </a:lnTo>
                <a:lnTo>
                  <a:pt x="265" y="191"/>
                </a:lnTo>
                <a:lnTo>
                  <a:pt x="283" y="164"/>
                </a:lnTo>
                <a:lnTo>
                  <a:pt x="276" y="163"/>
                </a:lnTo>
                <a:lnTo>
                  <a:pt x="267" y="134"/>
                </a:lnTo>
                <a:lnTo>
                  <a:pt x="256" y="102"/>
                </a:lnTo>
                <a:lnTo>
                  <a:pt x="230" y="85"/>
                </a:lnTo>
                <a:lnTo>
                  <a:pt x="226" y="76"/>
                </a:lnTo>
                <a:lnTo>
                  <a:pt x="224" y="64"/>
                </a:lnTo>
                <a:lnTo>
                  <a:pt x="241" y="33"/>
                </a:lnTo>
                <a:lnTo>
                  <a:pt x="241" y="23"/>
                </a:lnTo>
                <a:lnTo>
                  <a:pt x="233" y="17"/>
                </a:lnTo>
                <a:lnTo>
                  <a:pt x="219" y="9"/>
                </a:lnTo>
                <a:close/>
              </a:path>
            </a:pathLst>
          </a:custGeom>
          <a:solidFill>
            <a:srgbClr val="DAAEE8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5" name="36">
            <a:extLst>
              <a:ext uri="{FF2B5EF4-FFF2-40B4-BE49-F238E27FC236}">
                <a16:creationId xmlns:a16="http://schemas.microsoft.com/office/drawing/2014/main" id="{9EBC45FE-A1E1-4970-A93E-6A6C35B8A2DF}"/>
              </a:ext>
            </a:extLst>
          </p:cNvPr>
          <p:cNvSpPr>
            <a:spLocks/>
          </p:cNvSpPr>
          <p:nvPr/>
        </p:nvSpPr>
        <p:spPr bwMode="auto">
          <a:xfrm>
            <a:off x="5029131" y="2974499"/>
            <a:ext cx="399619" cy="448937"/>
          </a:xfrm>
          <a:custGeom>
            <a:avLst/>
            <a:gdLst>
              <a:gd name="T0" fmla="*/ 235 w 395"/>
              <a:gd name="T1" fmla="*/ 7 h 387"/>
              <a:gd name="T2" fmla="*/ 213 w 395"/>
              <a:gd name="T3" fmla="*/ 13 h 387"/>
              <a:gd name="T4" fmla="*/ 192 w 395"/>
              <a:gd name="T5" fmla="*/ 27 h 387"/>
              <a:gd name="T6" fmla="*/ 161 w 395"/>
              <a:gd name="T7" fmla="*/ 25 h 387"/>
              <a:gd name="T8" fmla="*/ 138 w 395"/>
              <a:gd name="T9" fmla="*/ 48 h 387"/>
              <a:gd name="T10" fmla="*/ 142 w 395"/>
              <a:gd name="T11" fmla="*/ 75 h 387"/>
              <a:gd name="T12" fmla="*/ 116 w 395"/>
              <a:gd name="T13" fmla="*/ 103 h 387"/>
              <a:gd name="T14" fmla="*/ 81 w 395"/>
              <a:gd name="T15" fmla="*/ 105 h 387"/>
              <a:gd name="T16" fmla="*/ 52 w 395"/>
              <a:gd name="T17" fmla="*/ 121 h 387"/>
              <a:gd name="T18" fmla="*/ 47 w 395"/>
              <a:gd name="T19" fmla="*/ 144 h 387"/>
              <a:gd name="T20" fmla="*/ 38 w 395"/>
              <a:gd name="T21" fmla="*/ 200 h 387"/>
              <a:gd name="T22" fmla="*/ 18 w 395"/>
              <a:gd name="T23" fmla="*/ 226 h 387"/>
              <a:gd name="T24" fmla="*/ 0 w 395"/>
              <a:gd name="T25" fmla="*/ 222 h 387"/>
              <a:gd name="T26" fmla="*/ 9 w 395"/>
              <a:gd name="T27" fmla="*/ 273 h 387"/>
              <a:gd name="T28" fmla="*/ 24 w 395"/>
              <a:gd name="T29" fmla="*/ 292 h 387"/>
              <a:gd name="T30" fmla="*/ 48 w 395"/>
              <a:gd name="T31" fmla="*/ 311 h 387"/>
              <a:gd name="T32" fmla="*/ 75 w 395"/>
              <a:gd name="T33" fmla="*/ 316 h 387"/>
              <a:gd name="T34" fmla="*/ 78 w 395"/>
              <a:gd name="T35" fmla="*/ 337 h 387"/>
              <a:gd name="T36" fmla="*/ 89 w 395"/>
              <a:gd name="T37" fmla="*/ 373 h 387"/>
              <a:gd name="T38" fmla="*/ 103 w 395"/>
              <a:gd name="T39" fmla="*/ 380 h 387"/>
              <a:gd name="T40" fmla="*/ 143 w 395"/>
              <a:gd name="T41" fmla="*/ 372 h 387"/>
              <a:gd name="T42" fmla="*/ 161 w 395"/>
              <a:gd name="T43" fmla="*/ 387 h 387"/>
              <a:gd name="T44" fmla="*/ 190 w 395"/>
              <a:gd name="T45" fmla="*/ 362 h 387"/>
              <a:gd name="T46" fmla="*/ 218 w 395"/>
              <a:gd name="T47" fmla="*/ 372 h 387"/>
              <a:gd name="T48" fmla="*/ 239 w 395"/>
              <a:gd name="T49" fmla="*/ 367 h 387"/>
              <a:gd name="T50" fmla="*/ 265 w 395"/>
              <a:gd name="T51" fmla="*/ 346 h 387"/>
              <a:gd name="T52" fmla="*/ 279 w 395"/>
              <a:gd name="T53" fmla="*/ 356 h 387"/>
              <a:gd name="T54" fmla="*/ 301 w 395"/>
              <a:gd name="T55" fmla="*/ 351 h 387"/>
              <a:gd name="T56" fmla="*/ 340 w 395"/>
              <a:gd name="T57" fmla="*/ 357 h 387"/>
              <a:gd name="T58" fmla="*/ 368 w 395"/>
              <a:gd name="T59" fmla="*/ 361 h 387"/>
              <a:gd name="T60" fmla="*/ 381 w 395"/>
              <a:gd name="T61" fmla="*/ 352 h 387"/>
              <a:gd name="T62" fmla="*/ 395 w 395"/>
              <a:gd name="T63" fmla="*/ 325 h 387"/>
              <a:gd name="T64" fmla="*/ 390 w 395"/>
              <a:gd name="T65" fmla="*/ 288 h 387"/>
              <a:gd name="T66" fmla="*/ 380 w 395"/>
              <a:gd name="T67" fmla="*/ 259 h 387"/>
              <a:gd name="T68" fmla="*/ 361 w 395"/>
              <a:gd name="T69" fmla="*/ 239 h 387"/>
              <a:gd name="T70" fmla="*/ 370 w 395"/>
              <a:gd name="T71" fmla="*/ 212 h 387"/>
              <a:gd name="T72" fmla="*/ 357 w 395"/>
              <a:gd name="T73" fmla="*/ 193 h 387"/>
              <a:gd name="T74" fmla="*/ 374 w 395"/>
              <a:gd name="T75" fmla="*/ 164 h 387"/>
              <a:gd name="T76" fmla="*/ 361 w 395"/>
              <a:gd name="T77" fmla="*/ 150 h 387"/>
              <a:gd name="T78" fmla="*/ 362 w 395"/>
              <a:gd name="T79" fmla="*/ 126 h 387"/>
              <a:gd name="T80" fmla="*/ 347 w 395"/>
              <a:gd name="T81" fmla="*/ 97 h 387"/>
              <a:gd name="T82" fmla="*/ 339 w 395"/>
              <a:gd name="T83" fmla="*/ 70 h 387"/>
              <a:gd name="T84" fmla="*/ 300 w 395"/>
              <a:gd name="T85" fmla="*/ 77 h 387"/>
              <a:gd name="T86" fmla="*/ 267 w 395"/>
              <a:gd name="T87" fmla="*/ 65 h 387"/>
              <a:gd name="T88" fmla="*/ 286 w 395"/>
              <a:gd name="T89" fmla="*/ 41 h 387"/>
              <a:gd name="T90" fmla="*/ 251 w 395"/>
              <a:gd name="T91" fmla="*/ 0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95" h="387">
                <a:moveTo>
                  <a:pt x="251" y="0"/>
                </a:moveTo>
                <a:lnTo>
                  <a:pt x="235" y="7"/>
                </a:lnTo>
                <a:lnTo>
                  <a:pt x="215" y="1"/>
                </a:lnTo>
                <a:lnTo>
                  <a:pt x="213" y="13"/>
                </a:lnTo>
                <a:lnTo>
                  <a:pt x="205" y="12"/>
                </a:lnTo>
                <a:lnTo>
                  <a:pt x="192" y="27"/>
                </a:lnTo>
                <a:lnTo>
                  <a:pt x="175" y="22"/>
                </a:lnTo>
                <a:lnTo>
                  <a:pt x="161" y="25"/>
                </a:lnTo>
                <a:lnTo>
                  <a:pt x="133" y="42"/>
                </a:lnTo>
                <a:lnTo>
                  <a:pt x="138" y="48"/>
                </a:lnTo>
                <a:lnTo>
                  <a:pt x="144" y="65"/>
                </a:lnTo>
                <a:lnTo>
                  <a:pt x="142" y="75"/>
                </a:lnTo>
                <a:lnTo>
                  <a:pt x="130" y="77"/>
                </a:lnTo>
                <a:lnTo>
                  <a:pt x="116" y="103"/>
                </a:lnTo>
                <a:lnTo>
                  <a:pt x="106" y="112"/>
                </a:lnTo>
                <a:lnTo>
                  <a:pt x="81" y="105"/>
                </a:lnTo>
                <a:lnTo>
                  <a:pt x="57" y="113"/>
                </a:lnTo>
                <a:lnTo>
                  <a:pt x="52" y="121"/>
                </a:lnTo>
                <a:lnTo>
                  <a:pt x="53" y="140"/>
                </a:lnTo>
                <a:lnTo>
                  <a:pt x="47" y="144"/>
                </a:lnTo>
                <a:lnTo>
                  <a:pt x="47" y="154"/>
                </a:lnTo>
                <a:lnTo>
                  <a:pt x="38" y="200"/>
                </a:lnTo>
                <a:lnTo>
                  <a:pt x="29" y="221"/>
                </a:lnTo>
                <a:lnTo>
                  <a:pt x="18" y="226"/>
                </a:lnTo>
                <a:lnTo>
                  <a:pt x="11" y="216"/>
                </a:lnTo>
                <a:lnTo>
                  <a:pt x="0" y="222"/>
                </a:lnTo>
                <a:lnTo>
                  <a:pt x="4" y="227"/>
                </a:lnTo>
                <a:lnTo>
                  <a:pt x="9" y="273"/>
                </a:lnTo>
                <a:lnTo>
                  <a:pt x="11" y="279"/>
                </a:lnTo>
                <a:lnTo>
                  <a:pt x="24" y="292"/>
                </a:lnTo>
                <a:lnTo>
                  <a:pt x="42" y="302"/>
                </a:lnTo>
                <a:lnTo>
                  <a:pt x="48" y="311"/>
                </a:lnTo>
                <a:lnTo>
                  <a:pt x="66" y="311"/>
                </a:lnTo>
                <a:lnTo>
                  <a:pt x="75" y="316"/>
                </a:lnTo>
                <a:lnTo>
                  <a:pt x="81" y="327"/>
                </a:lnTo>
                <a:lnTo>
                  <a:pt x="78" y="337"/>
                </a:lnTo>
                <a:lnTo>
                  <a:pt x="95" y="356"/>
                </a:lnTo>
                <a:lnTo>
                  <a:pt x="89" y="373"/>
                </a:lnTo>
                <a:lnTo>
                  <a:pt x="95" y="376"/>
                </a:lnTo>
                <a:lnTo>
                  <a:pt x="103" y="380"/>
                </a:lnTo>
                <a:lnTo>
                  <a:pt x="133" y="370"/>
                </a:lnTo>
                <a:lnTo>
                  <a:pt x="143" y="372"/>
                </a:lnTo>
                <a:lnTo>
                  <a:pt x="147" y="379"/>
                </a:lnTo>
                <a:lnTo>
                  <a:pt x="161" y="387"/>
                </a:lnTo>
                <a:lnTo>
                  <a:pt x="171" y="381"/>
                </a:lnTo>
                <a:lnTo>
                  <a:pt x="190" y="362"/>
                </a:lnTo>
                <a:lnTo>
                  <a:pt x="216" y="364"/>
                </a:lnTo>
                <a:lnTo>
                  <a:pt x="218" y="372"/>
                </a:lnTo>
                <a:lnTo>
                  <a:pt x="229" y="374"/>
                </a:lnTo>
                <a:lnTo>
                  <a:pt x="239" y="367"/>
                </a:lnTo>
                <a:lnTo>
                  <a:pt x="254" y="369"/>
                </a:lnTo>
                <a:lnTo>
                  <a:pt x="265" y="346"/>
                </a:lnTo>
                <a:lnTo>
                  <a:pt x="273" y="347"/>
                </a:lnTo>
                <a:lnTo>
                  <a:pt x="279" y="356"/>
                </a:lnTo>
                <a:lnTo>
                  <a:pt x="289" y="357"/>
                </a:lnTo>
                <a:lnTo>
                  <a:pt x="301" y="351"/>
                </a:lnTo>
                <a:lnTo>
                  <a:pt x="328" y="352"/>
                </a:lnTo>
                <a:lnTo>
                  <a:pt x="340" y="357"/>
                </a:lnTo>
                <a:lnTo>
                  <a:pt x="357" y="357"/>
                </a:lnTo>
                <a:lnTo>
                  <a:pt x="368" y="361"/>
                </a:lnTo>
                <a:lnTo>
                  <a:pt x="378" y="358"/>
                </a:lnTo>
                <a:lnTo>
                  <a:pt x="381" y="352"/>
                </a:lnTo>
                <a:lnTo>
                  <a:pt x="392" y="339"/>
                </a:lnTo>
                <a:lnTo>
                  <a:pt x="395" y="325"/>
                </a:lnTo>
                <a:lnTo>
                  <a:pt x="383" y="302"/>
                </a:lnTo>
                <a:lnTo>
                  <a:pt x="390" y="288"/>
                </a:lnTo>
                <a:lnTo>
                  <a:pt x="390" y="269"/>
                </a:lnTo>
                <a:lnTo>
                  <a:pt x="380" y="259"/>
                </a:lnTo>
                <a:lnTo>
                  <a:pt x="380" y="246"/>
                </a:lnTo>
                <a:lnTo>
                  <a:pt x="361" y="239"/>
                </a:lnTo>
                <a:lnTo>
                  <a:pt x="356" y="228"/>
                </a:lnTo>
                <a:lnTo>
                  <a:pt x="370" y="212"/>
                </a:lnTo>
                <a:lnTo>
                  <a:pt x="359" y="199"/>
                </a:lnTo>
                <a:lnTo>
                  <a:pt x="357" y="193"/>
                </a:lnTo>
                <a:lnTo>
                  <a:pt x="364" y="174"/>
                </a:lnTo>
                <a:lnTo>
                  <a:pt x="374" y="164"/>
                </a:lnTo>
                <a:lnTo>
                  <a:pt x="372" y="156"/>
                </a:lnTo>
                <a:lnTo>
                  <a:pt x="361" y="150"/>
                </a:lnTo>
                <a:lnTo>
                  <a:pt x="359" y="138"/>
                </a:lnTo>
                <a:lnTo>
                  <a:pt x="362" y="126"/>
                </a:lnTo>
                <a:lnTo>
                  <a:pt x="357" y="110"/>
                </a:lnTo>
                <a:lnTo>
                  <a:pt x="347" y="97"/>
                </a:lnTo>
                <a:lnTo>
                  <a:pt x="349" y="88"/>
                </a:lnTo>
                <a:lnTo>
                  <a:pt x="339" y="70"/>
                </a:lnTo>
                <a:lnTo>
                  <a:pt x="324" y="68"/>
                </a:lnTo>
                <a:lnTo>
                  <a:pt x="300" y="77"/>
                </a:lnTo>
                <a:lnTo>
                  <a:pt x="273" y="69"/>
                </a:lnTo>
                <a:lnTo>
                  <a:pt x="267" y="65"/>
                </a:lnTo>
                <a:lnTo>
                  <a:pt x="281" y="51"/>
                </a:lnTo>
                <a:lnTo>
                  <a:pt x="286" y="41"/>
                </a:lnTo>
                <a:lnTo>
                  <a:pt x="286" y="29"/>
                </a:lnTo>
                <a:lnTo>
                  <a:pt x="251" y="0"/>
                </a:lnTo>
                <a:close/>
              </a:path>
            </a:pathLst>
          </a:custGeom>
          <a:solidFill>
            <a:srgbClr val="25A1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6" name="37">
            <a:extLst>
              <a:ext uri="{FF2B5EF4-FFF2-40B4-BE49-F238E27FC236}">
                <a16:creationId xmlns:a16="http://schemas.microsoft.com/office/drawing/2014/main" id="{66F8588B-5775-4F68-B75B-97C7ADD647C9}"/>
              </a:ext>
            </a:extLst>
          </p:cNvPr>
          <p:cNvSpPr>
            <a:spLocks/>
          </p:cNvSpPr>
          <p:nvPr/>
        </p:nvSpPr>
        <p:spPr bwMode="auto">
          <a:xfrm>
            <a:off x="4782278" y="2774969"/>
            <a:ext cx="392537" cy="461699"/>
          </a:xfrm>
          <a:custGeom>
            <a:avLst/>
            <a:gdLst>
              <a:gd name="T0" fmla="*/ 350 w 388"/>
              <a:gd name="T1" fmla="*/ 177 h 398"/>
              <a:gd name="T2" fmla="*/ 308 w 388"/>
              <a:gd name="T3" fmla="*/ 156 h 398"/>
              <a:gd name="T4" fmla="*/ 316 w 388"/>
              <a:gd name="T5" fmla="*/ 123 h 398"/>
              <a:gd name="T6" fmla="*/ 310 w 388"/>
              <a:gd name="T7" fmla="*/ 96 h 398"/>
              <a:gd name="T8" fmla="*/ 298 w 388"/>
              <a:gd name="T9" fmla="*/ 61 h 398"/>
              <a:gd name="T10" fmla="*/ 267 w 388"/>
              <a:gd name="T11" fmla="*/ 31 h 398"/>
              <a:gd name="T12" fmla="*/ 229 w 388"/>
              <a:gd name="T13" fmla="*/ 12 h 398"/>
              <a:gd name="T14" fmla="*/ 190 w 388"/>
              <a:gd name="T15" fmla="*/ 8 h 398"/>
              <a:gd name="T16" fmla="*/ 165 w 388"/>
              <a:gd name="T17" fmla="*/ 3 h 398"/>
              <a:gd name="T18" fmla="*/ 162 w 388"/>
              <a:gd name="T19" fmla="*/ 7 h 398"/>
              <a:gd name="T20" fmla="*/ 118 w 388"/>
              <a:gd name="T21" fmla="*/ 30 h 398"/>
              <a:gd name="T22" fmla="*/ 102 w 388"/>
              <a:gd name="T23" fmla="*/ 31 h 398"/>
              <a:gd name="T24" fmla="*/ 95 w 388"/>
              <a:gd name="T25" fmla="*/ 51 h 398"/>
              <a:gd name="T26" fmla="*/ 53 w 388"/>
              <a:gd name="T27" fmla="*/ 42 h 398"/>
              <a:gd name="T28" fmla="*/ 46 w 388"/>
              <a:gd name="T29" fmla="*/ 84 h 398"/>
              <a:gd name="T30" fmla="*/ 31 w 388"/>
              <a:gd name="T31" fmla="*/ 124 h 398"/>
              <a:gd name="T32" fmla="*/ 25 w 388"/>
              <a:gd name="T33" fmla="*/ 148 h 398"/>
              <a:gd name="T34" fmla="*/ 10 w 388"/>
              <a:gd name="T35" fmla="*/ 173 h 398"/>
              <a:gd name="T36" fmla="*/ 0 w 388"/>
              <a:gd name="T37" fmla="*/ 228 h 398"/>
              <a:gd name="T38" fmla="*/ 29 w 388"/>
              <a:gd name="T39" fmla="*/ 250 h 398"/>
              <a:gd name="T40" fmla="*/ 37 w 388"/>
              <a:gd name="T41" fmla="*/ 266 h 398"/>
              <a:gd name="T42" fmla="*/ 73 w 388"/>
              <a:gd name="T43" fmla="*/ 283 h 398"/>
              <a:gd name="T44" fmla="*/ 74 w 388"/>
              <a:gd name="T45" fmla="*/ 314 h 398"/>
              <a:gd name="T46" fmla="*/ 125 w 388"/>
              <a:gd name="T47" fmla="*/ 312 h 398"/>
              <a:gd name="T48" fmla="*/ 151 w 388"/>
              <a:gd name="T49" fmla="*/ 291 h 398"/>
              <a:gd name="T50" fmla="*/ 184 w 388"/>
              <a:gd name="T51" fmla="*/ 308 h 398"/>
              <a:gd name="T52" fmla="*/ 229 w 388"/>
              <a:gd name="T53" fmla="*/ 382 h 398"/>
              <a:gd name="T54" fmla="*/ 244 w 388"/>
              <a:gd name="T55" fmla="*/ 394 h 398"/>
              <a:gd name="T56" fmla="*/ 262 w 388"/>
              <a:gd name="T57" fmla="*/ 398 h 398"/>
              <a:gd name="T58" fmla="*/ 282 w 388"/>
              <a:gd name="T59" fmla="*/ 372 h 398"/>
              <a:gd name="T60" fmla="*/ 291 w 388"/>
              <a:gd name="T61" fmla="*/ 316 h 398"/>
              <a:gd name="T62" fmla="*/ 296 w 388"/>
              <a:gd name="T63" fmla="*/ 293 h 398"/>
              <a:gd name="T64" fmla="*/ 325 w 388"/>
              <a:gd name="T65" fmla="*/ 277 h 398"/>
              <a:gd name="T66" fmla="*/ 360 w 388"/>
              <a:gd name="T67" fmla="*/ 275 h 398"/>
              <a:gd name="T68" fmla="*/ 386 w 388"/>
              <a:gd name="T69" fmla="*/ 247 h 398"/>
              <a:gd name="T70" fmla="*/ 382 w 388"/>
              <a:gd name="T71" fmla="*/ 220 h 398"/>
              <a:gd name="T72" fmla="*/ 360 w 388"/>
              <a:gd name="T73" fmla="*/ 185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8" h="398">
                <a:moveTo>
                  <a:pt x="360" y="185"/>
                </a:moveTo>
                <a:lnTo>
                  <a:pt x="350" y="177"/>
                </a:lnTo>
                <a:lnTo>
                  <a:pt x="324" y="174"/>
                </a:lnTo>
                <a:lnTo>
                  <a:pt x="308" y="156"/>
                </a:lnTo>
                <a:lnTo>
                  <a:pt x="315" y="138"/>
                </a:lnTo>
                <a:lnTo>
                  <a:pt x="316" y="123"/>
                </a:lnTo>
                <a:lnTo>
                  <a:pt x="315" y="108"/>
                </a:lnTo>
                <a:lnTo>
                  <a:pt x="310" y="96"/>
                </a:lnTo>
                <a:lnTo>
                  <a:pt x="295" y="78"/>
                </a:lnTo>
                <a:lnTo>
                  <a:pt x="298" y="61"/>
                </a:lnTo>
                <a:lnTo>
                  <a:pt x="289" y="43"/>
                </a:lnTo>
                <a:lnTo>
                  <a:pt x="267" y="31"/>
                </a:lnTo>
                <a:lnTo>
                  <a:pt x="247" y="42"/>
                </a:lnTo>
                <a:lnTo>
                  <a:pt x="229" y="12"/>
                </a:lnTo>
                <a:lnTo>
                  <a:pt x="201" y="4"/>
                </a:lnTo>
                <a:lnTo>
                  <a:pt x="190" y="8"/>
                </a:lnTo>
                <a:lnTo>
                  <a:pt x="176" y="0"/>
                </a:lnTo>
                <a:lnTo>
                  <a:pt x="165" y="3"/>
                </a:lnTo>
                <a:lnTo>
                  <a:pt x="162" y="7"/>
                </a:lnTo>
                <a:lnTo>
                  <a:pt x="162" y="7"/>
                </a:lnTo>
                <a:lnTo>
                  <a:pt x="151" y="16"/>
                </a:lnTo>
                <a:lnTo>
                  <a:pt x="118" y="30"/>
                </a:lnTo>
                <a:lnTo>
                  <a:pt x="113" y="36"/>
                </a:lnTo>
                <a:lnTo>
                  <a:pt x="102" y="31"/>
                </a:lnTo>
                <a:lnTo>
                  <a:pt x="94" y="36"/>
                </a:lnTo>
                <a:lnTo>
                  <a:pt x="95" y="51"/>
                </a:lnTo>
                <a:lnTo>
                  <a:pt x="66" y="45"/>
                </a:lnTo>
                <a:lnTo>
                  <a:pt x="53" y="42"/>
                </a:lnTo>
                <a:lnTo>
                  <a:pt x="45" y="60"/>
                </a:lnTo>
                <a:lnTo>
                  <a:pt x="46" y="84"/>
                </a:lnTo>
                <a:lnTo>
                  <a:pt x="37" y="105"/>
                </a:lnTo>
                <a:lnTo>
                  <a:pt x="31" y="124"/>
                </a:lnTo>
                <a:lnTo>
                  <a:pt x="33" y="131"/>
                </a:lnTo>
                <a:lnTo>
                  <a:pt x="25" y="148"/>
                </a:lnTo>
                <a:lnTo>
                  <a:pt x="17" y="159"/>
                </a:lnTo>
                <a:lnTo>
                  <a:pt x="10" y="173"/>
                </a:lnTo>
                <a:lnTo>
                  <a:pt x="5" y="196"/>
                </a:lnTo>
                <a:lnTo>
                  <a:pt x="0" y="228"/>
                </a:lnTo>
                <a:lnTo>
                  <a:pt x="3" y="234"/>
                </a:lnTo>
                <a:lnTo>
                  <a:pt x="29" y="250"/>
                </a:lnTo>
                <a:lnTo>
                  <a:pt x="38" y="252"/>
                </a:lnTo>
                <a:lnTo>
                  <a:pt x="37" y="266"/>
                </a:lnTo>
                <a:lnTo>
                  <a:pt x="55" y="265"/>
                </a:lnTo>
                <a:lnTo>
                  <a:pt x="73" y="283"/>
                </a:lnTo>
                <a:lnTo>
                  <a:pt x="72" y="312"/>
                </a:lnTo>
                <a:lnTo>
                  <a:pt x="74" y="314"/>
                </a:lnTo>
                <a:lnTo>
                  <a:pt x="109" y="319"/>
                </a:lnTo>
                <a:lnTo>
                  <a:pt x="125" y="312"/>
                </a:lnTo>
                <a:lnTo>
                  <a:pt x="149" y="311"/>
                </a:lnTo>
                <a:lnTo>
                  <a:pt x="151" y="291"/>
                </a:lnTo>
                <a:lnTo>
                  <a:pt x="155" y="290"/>
                </a:lnTo>
                <a:lnTo>
                  <a:pt x="184" y="308"/>
                </a:lnTo>
                <a:lnTo>
                  <a:pt x="193" y="332"/>
                </a:lnTo>
                <a:lnTo>
                  <a:pt x="229" y="382"/>
                </a:lnTo>
                <a:lnTo>
                  <a:pt x="243" y="392"/>
                </a:lnTo>
                <a:lnTo>
                  <a:pt x="244" y="394"/>
                </a:lnTo>
                <a:lnTo>
                  <a:pt x="255" y="388"/>
                </a:lnTo>
                <a:lnTo>
                  <a:pt x="262" y="398"/>
                </a:lnTo>
                <a:lnTo>
                  <a:pt x="273" y="393"/>
                </a:lnTo>
                <a:lnTo>
                  <a:pt x="282" y="372"/>
                </a:lnTo>
                <a:lnTo>
                  <a:pt x="291" y="326"/>
                </a:lnTo>
                <a:lnTo>
                  <a:pt x="291" y="316"/>
                </a:lnTo>
                <a:lnTo>
                  <a:pt x="297" y="312"/>
                </a:lnTo>
                <a:lnTo>
                  <a:pt x="296" y="293"/>
                </a:lnTo>
                <a:lnTo>
                  <a:pt x="301" y="285"/>
                </a:lnTo>
                <a:lnTo>
                  <a:pt x="325" y="277"/>
                </a:lnTo>
                <a:lnTo>
                  <a:pt x="350" y="284"/>
                </a:lnTo>
                <a:lnTo>
                  <a:pt x="360" y="275"/>
                </a:lnTo>
                <a:lnTo>
                  <a:pt x="374" y="249"/>
                </a:lnTo>
                <a:lnTo>
                  <a:pt x="386" y="247"/>
                </a:lnTo>
                <a:lnTo>
                  <a:pt x="388" y="237"/>
                </a:lnTo>
                <a:lnTo>
                  <a:pt x="382" y="220"/>
                </a:lnTo>
                <a:lnTo>
                  <a:pt x="377" y="214"/>
                </a:lnTo>
                <a:lnTo>
                  <a:pt x="360" y="185"/>
                </a:lnTo>
                <a:close/>
              </a:path>
            </a:pathLst>
          </a:custGeom>
          <a:solidFill>
            <a:srgbClr val="DAAEE8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7" name="38">
            <a:extLst>
              <a:ext uri="{FF2B5EF4-FFF2-40B4-BE49-F238E27FC236}">
                <a16:creationId xmlns:a16="http://schemas.microsoft.com/office/drawing/2014/main" id="{EDF30922-9BD3-4A27-9C73-2C73F422B1FD}"/>
              </a:ext>
            </a:extLst>
          </p:cNvPr>
          <p:cNvSpPr>
            <a:spLocks/>
          </p:cNvSpPr>
          <p:nvPr/>
        </p:nvSpPr>
        <p:spPr bwMode="auto">
          <a:xfrm>
            <a:off x="6215847" y="3648483"/>
            <a:ext cx="498767" cy="559142"/>
          </a:xfrm>
          <a:custGeom>
            <a:avLst/>
            <a:gdLst>
              <a:gd name="T0" fmla="*/ 236 w 493"/>
              <a:gd name="T1" fmla="*/ 67 h 482"/>
              <a:gd name="T2" fmla="*/ 206 w 493"/>
              <a:gd name="T3" fmla="*/ 37 h 482"/>
              <a:gd name="T4" fmla="*/ 186 w 493"/>
              <a:gd name="T5" fmla="*/ 3 h 482"/>
              <a:gd name="T6" fmla="*/ 166 w 493"/>
              <a:gd name="T7" fmla="*/ 11 h 482"/>
              <a:gd name="T8" fmla="*/ 137 w 493"/>
              <a:gd name="T9" fmla="*/ 39 h 482"/>
              <a:gd name="T10" fmla="*/ 105 w 493"/>
              <a:gd name="T11" fmla="*/ 22 h 482"/>
              <a:gd name="T12" fmla="*/ 100 w 493"/>
              <a:gd name="T13" fmla="*/ 29 h 482"/>
              <a:gd name="T14" fmla="*/ 95 w 493"/>
              <a:gd name="T15" fmla="*/ 54 h 482"/>
              <a:gd name="T16" fmla="*/ 118 w 493"/>
              <a:gd name="T17" fmla="*/ 75 h 482"/>
              <a:gd name="T18" fmla="*/ 82 w 493"/>
              <a:gd name="T19" fmla="*/ 107 h 482"/>
              <a:gd name="T20" fmla="*/ 18 w 493"/>
              <a:gd name="T21" fmla="*/ 116 h 482"/>
              <a:gd name="T22" fmla="*/ 33 w 493"/>
              <a:gd name="T23" fmla="*/ 137 h 482"/>
              <a:gd name="T24" fmla="*/ 9 w 493"/>
              <a:gd name="T25" fmla="*/ 168 h 482"/>
              <a:gd name="T26" fmla="*/ 0 w 493"/>
              <a:gd name="T27" fmla="*/ 197 h 482"/>
              <a:gd name="T28" fmla="*/ 6 w 493"/>
              <a:gd name="T29" fmla="*/ 216 h 482"/>
              <a:gd name="T30" fmla="*/ 18 w 493"/>
              <a:gd name="T31" fmla="*/ 239 h 482"/>
              <a:gd name="T32" fmla="*/ 37 w 493"/>
              <a:gd name="T33" fmla="*/ 239 h 482"/>
              <a:gd name="T34" fmla="*/ 76 w 493"/>
              <a:gd name="T35" fmla="*/ 222 h 482"/>
              <a:gd name="T36" fmla="*/ 101 w 493"/>
              <a:gd name="T37" fmla="*/ 247 h 482"/>
              <a:gd name="T38" fmla="*/ 112 w 493"/>
              <a:gd name="T39" fmla="*/ 262 h 482"/>
              <a:gd name="T40" fmla="*/ 128 w 493"/>
              <a:gd name="T41" fmla="*/ 265 h 482"/>
              <a:gd name="T42" fmla="*/ 133 w 493"/>
              <a:gd name="T43" fmla="*/ 301 h 482"/>
              <a:gd name="T44" fmla="*/ 147 w 493"/>
              <a:gd name="T45" fmla="*/ 327 h 482"/>
              <a:gd name="T46" fmla="*/ 171 w 493"/>
              <a:gd name="T47" fmla="*/ 339 h 482"/>
              <a:gd name="T48" fmla="*/ 196 w 493"/>
              <a:gd name="T49" fmla="*/ 343 h 482"/>
              <a:gd name="T50" fmla="*/ 224 w 493"/>
              <a:gd name="T51" fmla="*/ 330 h 482"/>
              <a:gd name="T52" fmla="*/ 224 w 493"/>
              <a:gd name="T53" fmla="*/ 354 h 482"/>
              <a:gd name="T54" fmla="*/ 219 w 493"/>
              <a:gd name="T55" fmla="*/ 437 h 482"/>
              <a:gd name="T56" fmla="*/ 246 w 493"/>
              <a:gd name="T57" fmla="*/ 456 h 482"/>
              <a:gd name="T58" fmla="*/ 279 w 493"/>
              <a:gd name="T59" fmla="*/ 476 h 482"/>
              <a:gd name="T60" fmla="*/ 327 w 493"/>
              <a:gd name="T61" fmla="*/ 481 h 482"/>
              <a:gd name="T62" fmla="*/ 337 w 493"/>
              <a:gd name="T63" fmla="*/ 465 h 482"/>
              <a:gd name="T64" fmla="*/ 374 w 493"/>
              <a:gd name="T65" fmla="*/ 454 h 482"/>
              <a:gd name="T66" fmla="*/ 381 w 493"/>
              <a:gd name="T67" fmla="*/ 436 h 482"/>
              <a:gd name="T68" fmla="*/ 493 w 493"/>
              <a:gd name="T69" fmla="*/ 417 h 482"/>
              <a:gd name="T70" fmla="*/ 481 w 493"/>
              <a:gd name="T71" fmla="*/ 378 h 482"/>
              <a:gd name="T72" fmla="*/ 448 w 493"/>
              <a:gd name="T73" fmla="*/ 355 h 482"/>
              <a:gd name="T74" fmla="*/ 460 w 493"/>
              <a:gd name="T75" fmla="*/ 312 h 482"/>
              <a:gd name="T76" fmla="*/ 447 w 493"/>
              <a:gd name="T77" fmla="*/ 301 h 482"/>
              <a:gd name="T78" fmla="*/ 417 w 493"/>
              <a:gd name="T79" fmla="*/ 255 h 482"/>
              <a:gd name="T80" fmla="*/ 434 w 493"/>
              <a:gd name="T81" fmla="*/ 227 h 482"/>
              <a:gd name="T82" fmla="*/ 389 w 493"/>
              <a:gd name="T83" fmla="*/ 180 h 482"/>
              <a:gd name="T84" fmla="*/ 354 w 493"/>
              <a:gd name="T85" fmla="*/ 163 h 482"/>
              <a:gd name="T86" fmla="*/ 349 w 493"/>
              <a:gd name="T87" fmla="*/ 201 h 482"/>
              <a:gd name="T88" fmla="*/ 297 w 493"/>
              <a:gd name="T89" fmla="*/ 178 h 482"/>
              <a:gd name="T90" fmla="*/ 252 w 493"/>
              <a:gd name="T91" fmla="*/ 93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3" h="482">
                <a:moveTo>
                  <a:pt x="242" y="74"/>
                </a:moveTo>
                <a:lnTo>
                  <a:pt x="236" y="67"/>
                </a:lnTo>
                <a:lnTo>
                  <a:pt x="214" y="49"/>
                </a:lnTo>
                <a:lnTo>
                  <a:pt x="206" y="37"/>
                </a:lnTo>
                <a:lnTo>
                  <a:pt x="200" y="21"/>
                </a:lnTo>
                <a:lnTo>
                  <a:pt x="186" y="3"/>
                </a:lnTo>
                <a:lnTo>
                  <a:pt x="180" y="0"/>
                </a:lnTo>
                <a:lnTo>
                  <a:pt x="166" y="11"/>
                </a:lnTo>
                <a:lnTo>
                  <a:pt x="152" y="34"/>
                </a:lnTo>
                <a:lnTo>
                  <a:pt x="137" y="39"/>
                </a:lnTo>
                <a:lnTo>
                  <a:pt x="128" y="33"/>
                </a:lnTo>
                <a:lnTo>
                  <a:pt x="105" y="22"/>
                </a:lnTo>
                <a:lnTo>
                  <a:pt x="101" y="23"/>
                </a:lnTo>
                <a:lnTo>
                  <a:pt x="100" y="29"/>
                </a:lnTo>
                <a:lnTo>
                  <a:pt x="92" y="43"/>
                </a:lnTo>
                <a:lnTo>
                  <a:pt x="95" y="54"/>
                </a:lnTo>
                <a:lnTo>
                  <a:pt x="115" y="64"/>
                </a:lnTo>
                <a:lnTo>
                  <a:pt x="118" y="75"/>
                </a:lnTo>
                <a:lnTo>
                  <a:pt x="102" y="79"/>
                </a:lnTo>
                <a:lnTo>
                  <a:pt x="82" y="107"/>
                </a:lnTo>
                <a:lnTo>
                  <a:pt x="77" y="111"/>
                </a:lnTo>
                <a:lnTo>
                  <a:pt x="18" y="116"/>
                </a:lnTo>
                <a:lnTo>
                  <a:pt x="24" y="127"/>
                </a:lnTo>
                <a:lnTo>
                  <a:pt x="33" y="137"/>
                </a:lnTo>
                <a:lnTo>
                  <a:pt x="29" y="151"/>
                </a:lnTo>
                <a:lnTo>
                  <a:pt x="9" y="168"/>
                </a:lnTo>
                <a:lnTo>
                  <a:pt x="0" y="180"/>
                </a:lnTo>
                <a:lnTo>
                  <a:pt x="0" y="197"/>
                </a:lnTo>
                <a:lnTo>
                  <a:pt x="5" y="213"/>
                </a:lnTo>
                <a:lnTo>
                  <a:pt x="6" y="216"/>
                </a:lnTo>
                <a:lnTo>
                  <a:pt x="7" y="225"/>
                </a:lnTo>
                <a:lnTo>
                  <a:pt x="18" y="239"/>
                </a:lnTo>
                <a:lnTo>
                  <a:pt x="18" y="242"/>
                </a:lnTo>
                <a:lnTo>
                  <a:pt x="37" y="239"/>
                </a:lnTo>
                <a:lnTo>
                  <a:pt x="65" y="222"/>
                </a:lnTo>
                <a:lnTo>
                  <a:pt x="76" y="222"/>
                </a:lnTo>
                <a:lnTo>
                  <a:pt x="81" y="232"/>
                </a:lnTo>
                <a:lnTo>
                  <a:pt x="101" y="247"/>
                </a:lnTo>
                <a:lnTo>
                  <a:pt x="114" y="247"/>
                </a:lnTo>
                <a:lnTo>
                  <a:pt x="112" y="262"/>
                </a:lnTo>
                <a:lnTo>
                  <a:pt x="124" y="257"/>
                </a:lnTo>
                <a:lnTo>
                  <a:pt x="128" y="265"/>
                </a:lnTo>
                <a:lnTo>
                  <a:pt x="129" y="278"/>
                </a:lnTo>
                <a:lnTo>
                  <a:pt x="133" y="301"/>
                </a:lnTo>
                <a:lnTo>
                  <a:pt x="128" y="321"/>
                </a:lnTo>
                <a:lnTo>
                  <a:pt x="147" y="327"/>
                </a:lnTo>
                <a:lnTo>
                  <a:pt x="151" y="337"/>
                </a:lnTo>
                <a:lnTo>
                  <a:pt x="171" y="339"/>
                </a:lnTo>
                <a:lnTo>
                  <a:pt x="177" y="337"/>
                </a:lnTo>
                <a:lnTo>
                  <a:pt x="196" y="343"/>
                </a:lnTo>
                <a:lnTo>
                  <a:pt x="215" y="330"/>
                </a:lnTo>
                <a:lnTo>
                  <a:pt x="224" y="330"/>
                </a:lnTo>
                <a:lnTo>
                  <a:pt x="220" y="339"/>
                </a:lnTo>
                <a:lnTo>
                  <a:pt x="224" y="354"/>
                </a:lnTo>
                <a:lnTo>
                  <a:pt x="224" y="394"/>
                </a:lnTo>
                <a:lnTo>
                  <a:pt x="219" y="437"/>
                </a:lnTo>
                <a:lnTo>
                  <a:pt x="223" y="449"/>
                </a:lnTo>
                <a:lnTo>
                  <a:pt x="246" y="456"/>
                </a:lnTo>
                <a:lnTo>
                  <a:pt x="246" y="447"/>
                </a:lnTo>
                <a:lnTo>
                  <a:pt x="279" y="476"/>
                </a:lnTo>
                <a:lnTo>
                  <a:pt x="315" y="482"/>
                </a:lnTo>
                <a:lnTo>
                  <a:pt x="327" y="481"/>
                </a:lnTo>
                <a:lnTo>
                  <a:pt x="333" y="468"/>
                </a:lnTo>
                <a:lnTo>
                  <a:pt x="337" y="465"/>
                </a:lnTo>
                <a:lnTo>
                  <a:pt x="358" y="462"/>
                </a:lnTo>
                <a:lnTo>
                  <a:pt x="374" y="454"/>
                </a:lnTo>
                <a:lnTo>
                  <a:pt x="374" y="442"/>
                </a:lnTo>
                <a:lnTo>
                  <a:pt x="381" y="436"/>
                </a:lnTo>
                <a:lnTo>
                  <a:pt x="456" y="421"/>
                </a:lnTo>
                <a:lnTo>
                  <a:pt x="493" y="417"/>
                </a:lnTo>
                <a:lnTo>
                  <a:pt x="492" y="392"/>
                </a:lnTo>
                <a:lnTo>
                  <a:pt x="481" y="378"/>
                </a:lnTo>
                <a:lnTo>
                  <a:pt x="481" y="370"/>
                </a:lnTo>
                <a:lnTo>
                  <a:pt x="448" y="355"/>
                </a:lnTo>
                <a:lnTo>
                  <a:pt x="452" y="319"/>
                </a:lnTo>
                <a:lnTo>
                  <a:pt x="460" y="312"/>
                </a:lnTo>
                <a:lnTo>
                  <a:pt x="457" y="304"/>
                </a:lnTo>
                <a:lnTo>
                  <a:pt x="447" y="301"/>
                </a:lnTo>
                <a:lnTo>
                  <a:pt x="430" y="300"/>
                </a:lnTo>
                <a:lnTo>
                  <a:pt x="417" y="255"/>
                </a:lnTo>
                <a:lnTo>
                  <a:pt x="421" y="240"/>
                </a:lnTo>
                <a:lnTo>
                  <a:pt x="434" y="227"/>
                </a:lnTo>
                <a:lnTo>
                  <a:pt x="427" y="198"/>
                </a:lnTo>
                <a:lnTo>
                  <a:pt x="389" y="180"/>
                </a:lnTo>
                <a:lnTo>
                  <a:pt x="370" y="165"/>
                </a:lnTo>
                <a:lnTo>
                  <a:pt x="354" y="163"/>
                </a:lnTo>
                <a:lnTo>
                  <a:pt x="350" y="167"/>
                </a:lnTo>
                <a:lnTo>
                  <a:pt x="349" y="201"/>
                </a:lnTo>
                <a:lnTo>
                  <a:pt x="302" y="183"/>
                </a:lnTo>
                <a:lnTo>
                  <a:pt x="297" y="178"/>
                </a:lnTo>
                <a:lnTo>
                  <a:pt x="260" y="110"/>
                </a:lnTo>
                <a:lnTo>
                  <a:pt x="252" y="93"/>
                </a:lnTo>
                <a:lnTo>
                  <a:pt x="242" y="74"/>
                </a:lnTo>
                <a:close/>
              </a:path>
            </a:pathLst>
          </a:custGeom>
          <a:solidFill>
            <a:srgbClr val="A3D9F9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8" name="39">
            <a:extLst>
              <a:ext uri="{FF2B5EF4-FFF2-40B4-BE49-F238E27FC236}">
                <a16:creationId xmlns:a16="http://schemas.microsoft.com/office/drawing/2014/main" id="{C7297A7D-8451-4B15-AD86-399D346DBAD4}"/>
              </a:ext>
            </a:extLst>
          </p:cNvPr>
          <p:cNvSpPr>
            <a:spLocks/>
          </p:cNvSpPr>
          <p:nvPr/>
        </p:nvSpPr>
        <p:spPr bwMode="auto">
          <a:xfrm>
            <a:off x="6350404" y="2973338"/>
            <a:ext cx="293393" cy="490700"/>
          </a:xfrm>
          <a:custGeom>
            <a:avLst/>
            <a:gdLst>
              <a:gd name="T0" fmla="*/ 107 w 290"/>
              <a:gd name="T1" fmla="*/ 13 h 423"/>
              <a:gd name="T2" fmla="*/ 81 w 290"/>
              <a:gd name="T3" fmla="*/ 0 h 423"/>
              <a:gd name="T4" fmla="*/ 73 w 290"/>
              <a:gd name="T5" fmla="*/ 25 h 423"/>
              <a:gd name="T6" fmla="*/ 42 w 290"/>
              <a:gd name="T7" fmla="*/ 84 h 423"/>
              <a:gd name="T8" fmla="*/ 19 w 290"/>
              <a:gd name="T9" fmla="*/ 114 h 423"/>
              <a:gd name="T10" fmla="*/ 0 w 290"/>
              <a:gd name="T11" fmla="*/ 128 h 423"/>
              <a:gd name="T12" fmla="*/ 9 w 290"/>
              <a:gd name="T13" fmla="*/ 143 h 423"/>
              <a:gd name="T14" fmla="*/ 45 w 290"/>
              <a:gd name="T15" fmla="*/ 169 h 423"/>
              <a:gd name="T16" fmla="*/ 33 w 290"/>
              <a:gd name="T17" fmla="*/ 199 h 423"/>
              <a:gd name="T18" fmla="*/ 56 w 290"/>
              <a:gd name="T19" fmla="*/ 268 h 423"/>
              <a:gd name="T20" fmla="*/ 41 w 290"/>
              <a:gd name="T21" fmla="*/ 295 h 423"/>
              <a:gd name="T22" fmla="*/ 53 w 290"/>
              <a:gd name="T23" fmla="*/ 322 h 423"/>
              <a:gd name="T24" fmla="*/ 31 w 290"/>
              <a:gd name="T25" fmla="*/ 342 h 423"/>
              <a:gd name="T26" fmla="*/ 24 w 290"/>
              <a:gd name="T27" fmla="*/ 361 h 423"/>
              <a:gd name="T28" fmla="*/ 64 w 290"/>
              <a:gd name="T29" fmla="*/ 399 h 423"/>
              <a:gd name="T30" fmla="*/ 74 w 290"/>
              <a:gd name="T31" fmla="*/ 418 h 423"/>
              <a:gd name="T32" fmla="*/ 100 w 290"/>
              <a:gd name="T33" fmla="*/ 417 h 423"/>
              <a:gd name="T34" fmla="*/ 142 w 290"/>
              <a:gd name="T35" fmla="*/ 404 h 423"/>
              <a:gd name="T36" fmla="*/ 185 w 290"/>
              <a:gd name="T37" fmla="*/ 423 h 423"/>
              <a:gd name="T38" fmla="*/ 233 w 290"/>
              <a:gd name="T39" fmla="*/ 381 h 423"/>
              <a:gd name="T40" fmla="*/ 248 w 290"/>
              <a:gd name="T41" fmla="*/ 361 h 423"/>
              <a:gd name="T42" fmla="*/ 249 w 290"/>
              <a:gd name="T43" fmla="*/ 341 h 423"/>
              <a:gd name="T44" fmla="*/ 273 w 290"/>
              <a:gd name="T45" fmla="*/ 305 h 423"/>
              <a:gd name="T46" fmla="*/ 256 w 290"/>
              <a:gd name="T47" fmla="*/ 294 h 423"/>
              <a:gd name="T48" fmla="*/ 249 w 290"/>
              <a:gd name="T49" fmla="*/ 272 h 423"/>
              <a:gd name="T50" fmla="*/ 255 w 290"/>
              <a:gd name="T51" fmla="*/ 246 h 423"/>
              <a:gd name="T52" fmla="*/ 290 w 290"/>
              <a:gd name="T53" fmla="*/ 217 h 423"/>
              <a:gd name="T54" fmla="*/ 234 w 290"/>
              <a:gd name="T55" fmla="*/ 180 h 423"/>
              <a:gd name="T56" fmla="*/ 199 w 290"/>
              <a:gd name="T57" fmla="*/ 122 h 423"/>
              <a:gd name="T58" fmla="*/ 162 w 290"/>
              <a:gd name="T59" fmla="*/ 108 h 423"/>
              <a:gd name="T60" fmla="*/ 151 w 290"/>
              <a:gd name="T61" fmla="*/ 104 h 423"/>
              <a:gd name="T62" fmla="*/ 169 w 290"/>
              <a:gd name="T63" fmla="*/ 61 h 423"/>
              <a:gd name="T64" fmla="*/ 140 w 290"/>
              <a:gd name="T65" fmla="*/ 30 h 423"/>
              <a:gd name="T66" fmla="*/ 133 w 290"/>
              <a:gd name="T67" fmla="*/ 11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90" h="423">
                <a:moveTo>
                  <a:pt x="127" y="8"/>
                </a:moveTo>
                <a:lnTo>
                  <a:pt x="107" y="13"/>
                </a:lnTo>
                <a:lnTo>
                  <a:pt x="85" y="3"/>
                </a:lnTo>
                <a:lnTo>
                  <a:pt x="81" y="0"/>
                </a:lnTo>
                <a:lnTo>
                  <a:pt x="79" y="1"/>
                </a:lnTo>
                <a:lnTo>
                  <a:pt x="73" y="25"/>
                </a:lnTo>
                <a:lnTo>
                  <a:pt x="46" y="79"/>
                </a:lnTo>
                <a:lnTo>
                  <a:pt x="42" y="84"/>
                </a:lnTo>
                <a:lnTo>
                  <a:pt x="16" y="100"/>
                </a:lnTo>
                <a:lnTo>
                  <a:pt x="19" y="114"/>
                </a:lnTo>
                <a:lnTo>
                  <a:pt x="6" y="124"/>
                </a:lnTo>
                <a:lnTo>
                  <a:pt x="0" y="128"/>
                </a:lnTo>
                <a:lnTo>
                  <a:pt x="0" y="129"/>
                </a:lnTo>
                <a:lnTo>
                  <a:pt x="9" y="143"/>
                </a:lnTo>
                <a:lnTo>
                  <a:pt x="32" y="165"/>
                </a:lnTo>
                <a:lnTo>
                  <a:pt x="45" y="169"/>
                </a:lnTo>
                <a:lnTo>
                  <a:pt x="65" y="182"/>
                </a:lnTo>
                <a:lnTo>
                  <a:pt x="33" y="199"/>
                </a:lnTo>
                <a:lnTo>
                  <a:pt x="43" y="212"/>
                </a:lnTo>
                <a:lnTo>
                  <a:pt x="56" y="268"/>
                </a:lnTo>
                <a:lnTo>
                  <a:pt x="52" y="287"/>
                </a:lnTo>
                <a:lnTo>
                  <a:pt x="41" y="295"/>
                </a:lnTo>
                <a:lnTo>
                  <a:pt x="44" y="317"/>
                </a:lnTo>
                <a:lnTo>
                  <a:pt x="53" y="322"/>
                </a:lnTo>
                <a:lnTo>
                  <a:pt x="52" y="338"/>
                </a:lnTo>
                <a:lnTo>
                  <a:pt x="31" y="342"/>
                </a:lnTo>
                <a:lnTo>
                  <a:pt x="24" y="346"/>
                </a:lnTo>
                <a:lnTo>
                  <a:pt x="24" y="361"/>
                </a:lnTo>
                <a:lnTo>
                  <a:pt x="61" y="394"/>
                </a:lnTo>
                <a:lnTo>
                  <a:pt x="64" y="399"/>
                </a:lnTo>
                <a:lnTo>
                  <a:pt x="75" y="403"/>
                </a:lnTo>
                <a:lnTo>
                  <a:pt x="74" y="418"/>
                </a:lnTo>
                <a:lnTo>
                  <a:pt x="78" y="423"/>
                </a:lnTo>
                <a:lnTo>
                  <a:pt x="100" y="417"/>
                </a:lnTo>
                <a:lnTo>
                  <a:pt x="127" y="392"/>
                </a:lnTo>
                <a:lnTo>
                  <a:pt x="142" y="404"/>
                </a:lnTo>
                <a:lnTo>
                  <a:pt x="152" y="421"/>
                </a:lnTo>
                <a:lnTo>
                  <a:pt x="185" y="423"/>
                </a:lnTo>
                <a:lnTo>
                  <a:pt x="197" y="420"/>
                </a:lnTo>
                <a:lnTo>
                  <a:pt x="233" y="381"/>
                </a:lnTo>
                <a:lnTo>
                  <a:pt x="249" y="361"/>
                </a:lnTo>
                <a:lnTo>
                  <a:pt x="248" y="361"/>
                </a:lnTo>
                <a:lnTo>
                  <a:pt x="252" y="352"/>
                </a:lnTo>
                <a:lnTo>
                  <a:pt x="249" y="341"/>
                </a:lnTo>
                <a:lnTo>
                  <a:pt x="264" y="318"/>
                </a:lnTo>
                <a:lnTo>
                  <a:pt x="273" y="305"/>
                </a:lnTo>
                <a:lnTo>
                  <a:pt x="271" y="303"/>
                </a:lnTo>
                <a:lnTo>
                  <a:pt x="256" y="294"/>
                </a:lnTo>
                <a:lnTo>
                  <a:pt x="247" y="286"/>
                </a:lnTo>
                <a:lnTo>
                  <a:pt x="249" y="272"/>
                </a:lnTo>
                <a:lnTo>
                  <a:pt x="258" y="265"/>
                </a:lnTo>
                <a:lnTo>
                  <a:pt x="255" y="246"/>
                </a:lnTo>
                <a:lnTo>
                  <a:pt x="285" y="223"/>
                </a:lnTo>
                <a:lnTo>
                  <a:pt x="290" y="217"/>
                </a:lnTo>
                <a:lnTo>
                  <a:pt x="252" y="184"/>
                </a:lnTo>
                <a:lnTo>
                  <a:pt x="234" y="180"/>
                </a:lnTo>
                <a:lnTo>
                  <a:pt x="223" y="147"/>
                </a:lnTo>
                <a:lnTo>
                  <a:pt x="199" y="122"/>
                </a:lnTo>
                <a:lnTo>
                  <a:pt x="176" y="117"/>
                </a:lnTo>
                <a:lnTo>
                  <a:pt x="162" y="108"/>
                </a:lnTo>
                <a:lnTo>
                  <a:pt x="151" y="112"/>
                </a:lnTo>
                <a:lnTo>
                  <a:pt x="151" y="104"/>
                </a:lnTo>
                <a:lnTo>
                  <a:pt x="158" y="93"/>
                </a:lnTo>
                <a:lnTo>
                  <a:pt x="169" y="61"/>
                </a:lnTo>
                <a:lnTo>
                  <a:pt x="158" y="42"/>
                </a:lnTo>
                <a:lnTo>
                  <a:pt x="140" y="30"/>
                </a:lnTo>
                <a:lnTo>
                  <a:pt x="135" y="16"/>
                </a:lnTo>
                <a:lnTo>
                  <a:pt x="133" y="11"/>
                </a:lnTo>
                <a:lnTo>
                  <a:pt x="127" y="8"/>
                </a:lnTo>
                <a:close/>
              </a:path>
            </a:pathLst>
          </a:custGeom>
          <a:solidFill>
            <a:srgbClr val="25A1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9" name="40">
            <a:extLst>
              <a:ext uri="{FF2B5EF4-FFF2-40B4-BE49-F238E27FC236}">
                <a16:creationId xmlns:a16="http://schemas.microsoft.com/office/drawing/2014/main" id="{1A7DE2E4-4EA1-48F4-8991-095864826182}"/>
              </a:ext>
            </a:extLst>
          </p:cNvPr>
          <p:cNvSpPr>
            <a:spLocks/>
          </p:cNvSpPr>
          <p:nvPr/>
        </p:nvSpPr>
        <p:spPr bwMode="auto">
          <a:xfrm>
            <a:off x="4294641" y="4292308"/>
            <a:ext cx="509893" cy="493020"/>
          </a:xfrm>
          <a:custGeom>
            <a:avLst/>
            <a:gdLst>
              <a:gd name="T0" fmla="*/ 395 w 504"/>
              <a:gd name="T1" fmla="*/ 111 h 425"/>
              <a:gd name="T2" fmla="*/ 389 w 504"/>
              <a:gd name="T3" fmla="*/ 135 h 425"/>
              <a:gd name="T4" fmla="*/ 341 w 504"/>
              <a:gd name="T5" fmla="*/ 120 h 425"/>
              <a:gd name="T6" fmla="*/ 329 w 504"/>
              <a:gd name="T7" fmla="*/ 86 h 425"/>
              <a:gd name="T8" fmla="*/ 277 w 504"/>
              <a:gd name="T9" fmla="*/ 53 h 425"/>
              <a:gd name="T10" fmla="*/ 255 w 504"/>
              <a:gd name="T11" fmla="*/ 32 h 425"/>
              <a:gd name="T12" fmla="*/ 182 w 504"/>
              <a:gd name="T13" fmla="*/ 37 h 425"/>
              <a:gd name="T14" fmla="*/ 161 w 504"/>
              <a:gd name="T15" fmla="*/ 20 h 425"/>
              <a:gd name="T16" fmla="*/ 134 w 504"/>
              <a:gd name="T17" fmla="*/ 0 h 425"/>
              <a:gd name="T18" fmla="*/ 83 w 504"/>
              <a:gd name="T19" fmla="*/ 26 h 425"/>
              <a:gd name="T20" fmla="*/ 73 w 504"/>
              <a:gd name="T21" fmla="*/ 93 h 425"/>
              <a:gd name="T22" fmla="*/ 41 w 504"/>
              <a:gd name="T23" fmla="*/ 262 h 425"/>
              <a:gd name="T24" fmla="*/ 20 w 504"/>
              <a:gd name="T25" fmla="*/ 353 h 425"/>
              <a:gd name="T26" fmla="*/ 11 w 504"/>
              <a:gd name="T27" fmla="*/ 388 h 425"/>
              <a:gd name="T28" fmla="*/ 0 w 504"/>
              <a:gd name="T29" fmla="*/ 406 h 425"/>
              <a:gd name="T30" fmla="*/ 21 w 504"/>
              <a:gd name="T31" fmla="*/ 421 h 425"/>
              <a:gd name="T32" fmla="*/ 83 w 504"/>
              <a:gd name="T33" fmla="*/ 408 h 425"/>
              <a:gd name="T34" fmla="*/ 104 w 504"/>
              <a:gd name="T35" fmla="*/ 400 h 425"/>
              <a:gd name="T36" fmla="*/ 110 w 504"/>
              <a:gd name="T37" fmla="*/ 425 h 425"/>
              <a:gd name="T38" fmla="*/ 145 w 504"/>
              <a:gd name="T39" fmla="*/ 419 h 425"/>
              <a:gd name="T40" fmla="*/ 161 w 504"/>
              <a:gd name="T41" fmla="*/ 402 h 425"/>
              <a:gd name="T42" fmla="*/ 199 w 504"/>
              <a:gd name="T43" fmla="*/ 403 h 425"/>
              <a:gd name="T44" fmla="*/ 230 w 504"/>
              <a:gd name="T45" fmla="*/ 394 h 425"/>
              <a:gd name="T46" fmla="*/ 257 w 504"/>
              <a:gd name="T47" fmla="*/ 397 h 425"/>
              <a:gd name="T48" fmla="*/ 294 w 504"/>
              <a:gd name="T49" fmla="*/ 402 h 425"/>
              <a:gd name="T50" fmla="*/ 326 w 504"/>
              <a:gd name="T51" fmla="*/ 384 h 425"/>
              <a:gd name="T52" fmla="*/ 329 w 504"/>
              <a:gd name="T53" fmla="*/ 398 h 425"/>
              <a:gd name="T54" fmla="*/ 381 w 504"/>
              <a:gd name="T55" fmla="*/ 388 h 425"/>
              <a:gd name="T56" fmla="*/ 388 w 504"/>
              <a:gd name="T57" fmla="*/ 381 h 425"/>
              <a:gd name="T58" fmla="*/ 387 w 504"/>
              <a:gd name="T59" fmla="*/ 353 h 425"/>
              <a:gd name="T60" fmla="*/ 397 w 504"/>
              <a:gd name="T61" fmla="*/ 339 h 425"/>
              <a:gd name="T62" fmla="*/ 406 w 504"/>
              <a:gd name="T63" fmla="*/ 284 h 425"/>
              <a:gd name="T64" fmla="*/ 411 w 504"/>
              <a:gd name="T65" fmla="*/ 245 h 425"/>
              <a:gd name="T66" fmla="*/ 435 w 504"/>
              <a:gd name="T67" fmla="*/ 243 h 425"/>
              <a:gd name="T68" fmla="*/ 455 w 504"/>
              <a:gd name="T69" fmla="*/ 228 h 425"/>
              <a:gd name="T70" fmla="*/ 460 w 504"/>
              <a:gd name="T71" fmla="*/ 250 h 425"/>
              <a:gd name="T72" fmla="*/ 487 w 504"/>
              <a:gd name="T73" fmla="*/ 249 h 425"/>
              <a:gd name="T74" fmla="*/ 489 w 504"/>
              <a:gd name="T75" fmla="*/ 230 h 425"/>
              <a:gd name="T76" fmla="*/ 487 w 504"/>
              <a:gd name="T77" fmla="*/ 201 h 425"/>
              <a:gd name="T78" fmla="*/ 504 w 504"/>
              <a:gd name="T79" fmla="*/ 169 h 425"/>
              <a:gd name="T80" fmla="*/ 438 w 504"/>
              <a:gd name="T81" fmla="*/ 154 h 425"/>
              <a:gd name="T82" fmla="*/ 422 w 504"/>
              <a:gd name="T83" fmla="*/ 131 h 425"/>
              <a:gd name="T84" fmla="*/ 400 w 504"/>
              <a:gd name="T85" fmla="*/ 109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4" h="425">
                <a:moveTo>
                  <a:pt x="400" y="109"/>
                </a:moveTo>
                <a:lnTo>
                  <a:pt x="395" y="111"/>
                </a:lnTo>
                <a:lnTo>
                  <a:pt x="394" y="131"/>
                </a:lnTo>
                <a:lnTo>
                  <a:pt x="389" y="135"/>
                </a:lnTo>
                <a:lnTo>
                  <a:pt x="347" y="132"/>
                </a:lnTo>
                <a:lnTo>
                  <a:pt x="341" y="120"/>
                </a:lnTo>
                <a:lnTo>
                  <a:pt x="346" y="102"/>
                </a:lnTo>
                <a:lnTo>
                  <a:pt x="329" y="86"/>
                </a:lnTo>
                <a:lnTo>
                  <a:pt x="310" y="81"/>
                </a:lnTo>
                <a:lnTo>
                  <a:pt x="277" y="53"/>
                </a:lnTo>
                <a:lnTo>
                  <a:pt x="266" y="33"/>
                </a:lnTo>
                <a:lnTo>
                  <a:pt x="255" y="32"/>
                </a:lnTo>
                <a:lnTo>
                  <a:pt x="207" y="44"/>
                </a:lnTo>
                <a:lnTo>
                  <a:pt x="182" y="37"/>
                </a:lnTo>
                <a:lnTo>
                  <a:pt x="156" y="39"/>
                </a:lnTo>
                <a:lnTo>
                  <a:pt x="161" y="20"/>
                </a:lnTo>
                <a:lnTo>
                  <a:pt x="158" y="10"/>
                </a:lnTo>
                <a:lnTo>
                  <a:pt x="134" y="0"/>
                </a:lnTo>
                <a:lnTo>
                  <a:pt x="114" y="15"/>
                </a:lnTo>
                <a:lnTo>
                  <a:pt x="83" y="26"/>
                </a:lnTo>
                <a:lnTo>
                  <a:pt x="80" y="37"/>
                </a:lnTo>
                <a:lnTo>
                  <a:pt x="73" y="93"/>
                </a:lnTo>
                <a:lnTo>
                  <a:pt x="52" y="209"/>
                </a:lnTo>
                <a:lnTo>
                  <a:pt x="41" y="262"/>
                </a:lnTo>
                <a:lnTo>
                  <a:pt x="33" y="285"/>
                </a:lnTo>
                <a:lnTo>
                  <a:pt x="20" y="353"/>
                </a:lnTo>
                <a:lnTo>
                  <a:pt x="13" y="375"/>
                </a:lnTo>
                <a:lnTo>
                  <a:pt x="11" y="388"/>
                </a:lnTo>
                <a:lnTo>
                  <a:pt x="2" y="401"/>
                </a:lnTo>
                <a:lnTo>
                  <a:pt x="0" y="406"/>
                </a:lnTo>
                <a:lnTo>
                  <a:pt x="13" y="416"/>
                </a:lnTo>
                <a:lnTo>
                  <a:pt x="21" y="421"/>
                </a:lnTo>
                <a:lnTo>
                  <a:pt x="60" y="418"/>
                </a:lnTo>
                <a:lnTo>
                  <a:pt x="83" y="408"/>
                </a:lnTo>
                <a:lnTo>
                  <a:pt x="95" y="395"/>
                </a:lnTo>
                <a:lnTo>
                  <a:pt x="104" y="400"/>
                </a:lnTo>
                <a:lnTo>
                  <a:pt x="104" y="419"/>
                </a:lnTo>
                <a:lnTo>
                  <a:pt x="110" y="425"/>
                </a:lnTo>
                <a:lnTo>
                  <a:pt x="132" y="412"/>
                </a:lnTo>
                <a:lnTo>
                  <a:pt x="145" y="419"/>
                </a:lnTo>
                <a:lnTo>
                  <a:pt x="159" y="416"/>
                </a:lnTo>
                <a:lnTo>
                  <a:pt x="161" y="402"/>
                </a:lnTo>
                <a:lnTo>
                  <a:pt x="174" y="404"/>
                </a:lnTo>
                <a:lnTo>
                  <a:pt x="199" y="403"/>
                </a:lnTo>
                <a:lnTo>
                  <a:pt x="218" y="394"/>
                </a:lnTo>
                <a:lnTo>
                  <a:pt x="230" y="394"/>
                </a:lnTo>
                <a:lnTo>
                  <a:pt x="244" y="401"/>
                </a:lnTo>
                <a:lnTo>
                  <a:pt x="257" y="397"/>
                </a:lnTo>
                <a:lnTo>
                  <a:pt x="290" y="403"/>
                </a:lnTo>
                <a:lnTo>
                  <a:pt x="294" y="402"/>
                </a:lnTo>
                <a:lnTo>
                  <a:pt x="318" y="384"/>
                </a:lnTo>
                <a:lnTo>
                  <a:pt x="326" y="384"/>
                </a:lnTo>
                <a:lnTo>
                  <a:pt x="325" y="396"/>
                </a:lnTo>
                <a:lnTo>
                  <a:pt x="329" y="398"/>
                </a:lnTo>
                <a:lnTo>
                  <a:pt x="363" y="395"/>
                </a:lnTo>
                <a:lnTo>
                  <a:pt x="381" y="388"/>
                </a:lnTo>
                <a:lnTo>
                  <a:pt x="390" y="385"/>
                </a:lnTo>
                <a:lnTo>
                  <a:pt x="388" y="381"/>
                </a:lnTo>
                <a:lnTo>
                  <a:pt x="381" y="371"/>
                </a:lnTo>
                <a:lnTo>
                  <a:pt x="387" y="353"/>
                </a:lnTo>
                <a:lnTo>
                  <a:pt x="385" y="344"/>
                </a:lnTo>
                <a:lnTo>
                  <a:pt x="397" y="339"/>
                </a:lnTo>
                <a:lnTo>
                  <a:pt x="400" y="296"/>
                </a:lnTo>
                <a:lnTo>
                  <a:pt x="406" y="284"/>
                </a:lnTo>
                <a:lnTo>
                  <a:pt x="394" y="261"/>
                </a:lnTo>
                <a:lnTo>
                  <a:pt x="411" y="245"/>
                </a:lnTo>
                <a:lnTo>
                  <a:pt x="422" y="246"/>
                </a:lnTo>
                <a:lnTo>
                  <a:pt x="435" y="243"/>
                </a:lnTo>
                <a:lnTo>
                  <a:pt x="441" y="237"/>
                </a:lnTo>
                <a:lnTo>
                  <a:pt x="455" y="228"/>
                </a:lnTo>
                <a:lnTo>
                  <a:pt x="462" y="233"/>
                </a:lnTo>
                <a:lnTo>
                  <a:pt x="460" y="250"/>
                </a:lnTo>
                <a:lnTo>
                  <a:pt x="479" y="255"/>
                </a:lnTo>
                <a:lnTo>
                  <a:pt x="487" y="249"/>
                </a:lnTo>
                <a:lnTo>
                  <a:pt x="485" y="234"/>
                </a:lnTo>
                <a:lnTo>
                  <a:pt x="489" y="230"/>
                </a:lnTo>
                <a:lnTo>
                  <a:pt x="480" y="207"/>
                </a:lnTo>
                <a:lnTo>
                  <a:pt x="487" y="201"/>
                </a:lnTo>
                <a:lnTo>
                  <a:pt x="493" y="184"/>
                </a:lnTo>
                <a:lnTo>
                  <a:pt x="504" y="169"/>
                </a:lnTo>
                <a:lnTo>
                  <a:pt x="499" y="166"/>
                </a:lnTo>
                <a:lnTo>
                  <a:pt x="438" y="154"/>
                </a:lnTo>
                <a:lnTo>
                  <a:pt x="423" y="155"/>
                </a:lnTo>
                <a:lnTo>
                  <a:pt x="422" y="131"/>
                </a:lnTo>
                <a:lnTo>
                  <a:pt x="419" y="125"/>
                </a:lnTo>
                <a:lnTo>
                  <a:pt x="400" y="109"/>
                </a:lnTo>
                <a:close/>
              </a:path>
            </a:pathLst>
          </a:custGeom>
          <a:solidFill>
            <a:srgbClr val="5FACEB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0" name="41">
            <a:extLst>
              <a:ext uri="{FF2B5EF4-FFF2-40B4-BE49-F238E27FC236}">
                <a16:creationId xmlns:a16="http://schemas.microsoft.com/office/drawing/2014/main" id="{F122FAB5-E73B-45C5-BC40-1B8DBA86EB97}"/>
              </a:ext>
            </a:extLst>
          </p:cNvPr>
          <p:cNvSpPr>
            <a:spLocks/>
          </p:cNvSpPr>
          <p:nvPr/>
        </p:nvSpPr>
        <p:spPr bwMode="auto">
          <a:xfrm>
            <a:off x="4944151" y="2571962"/>
            <a:ext cx="499775" cy="451258"/>
          </a:xfrm>
          <a:custGeom>
            <a:avLst/>
            <a:gdLst>
              <a:gd name="T0" fmla="*/ 252 w 494"/>
              <a:gd name="T1" fmla="*/ 58 h 389"/>
              <a:gd name="T2" fmla="*/ 215 w 494"/>
              <a:gd name="T3" fmla="*/ 73 h 389"/>
              <a:gd name="T4" fmla="*/ 175 w 494"/>
              <a:gd name="T5" fmla="*/ 62 h 389"/>
              <a:gd name="T6" fmla="*/ 141 w 494"/>
              <a:gd name="T7" fmla="*/ 23 h 389"/>
              <a:gd name="T8" fmla="*/ 123 w 494"/>
              <a:gd name="T9" fmla="*/ 0 h 389"/>
              <a:gd name="T10" fmla="*/ 78 w 494"/>
              <a:gd name="T11" fmla="*/ 11 h 389"/>
              <a:gd name="T12" fmla="*/ 69 w 494"/>
              <a:gd name="T13" fmla="*/ 15 h 389"/>
              <a:gd name="T14" fmla="*/ 57 w 494"/>
              <a:gd name="T15" fmla="*/ 26 h 389"/>
              <a:gd name="T16" fmla="*/ 69 w 494"/>
              <a:gd name="T17" fmla="*/ 72 h 389"/>
              <a:gd name="T18" fmla="*/ 50 w 494"/>
              <a:gd name="T19" fmla="*/ 118 h 389"/>
              <a:gd name="T20" fmla="*/ 9 w 494"/>
              <a:gd name="T21" fmla="*/ 161 h 389"/>
              <a:gd name="T22" fmla="*/ 2 w 494"/>
              <a:gd name="T23" fmla="*/ 182 h 389"/>
              <a:gd name="T24" fmla="*/ 16 w 494"/>
              <a:gd name="T25" fmla="*/ 175 h 389"/>
              <a:gd name="T26" fmla="*/ 41 w 494"/>
              <a:gd name="T27" fmla="*/ 179 h 389"/>
              <a:gd name="T28" fmla="*/ 87 w 494"/>
              <a:gd name="T29" fmla="*/ 217 h 389"/>
              <a:gd name="T30" fmla="*/ 129 w 494"/>
              <a:gd name="T31" fmla="*/ 218 h 389"/>
              <a:gd name="T32" fmla="*/ 135 w 494"/>
              <a:gd name="T33" fmla="*/ 253 h 389"/>
              <a:gd name="T34" fmla="*/ 155 w 494"/>
              <a:gd name="T35" fmla="*/ 283 h 389"/>
              <a:gd name="T36" fmla="*/ 155 w 494"/>
              <a:gd name="T37" fmla="*/ 313 h 389"/>
              <a:gd name="T38" fmla="*/ 164 w 494"/>
              <a:gd name="T39" fmla="*/ 349 h 389"/>
              <a:gd name="T40" fmla="*/ 200 w 494"/>
              <a:gd name="T41" fmla="*/ 360 h 389"/>
              <a:gd name="T42" fmla="*/ 245 w 494"/>
              <a:gd name="T43" fmla="*/ 372 h 389"/>
              <a:gd name="T44" fmla="*/ 276 w 494"/>
              <a:gd name="T45" fmla="*/ 374 h 389"/>
              <a:gd name="T46" fmla="*/ 297 w 494"/>
              <a:gd name="T47" fmla="*/ 360 h 389"/>
              <a:gd name="T48" fmla="*/ 319 w 494"/>
              <a:gd name="T49" fmla="*/ 354 h 389"/>
              <a:gd name="T50" fmla="*/ 370 w 494"/>
              <a:gd name="T51" fmla="*/ 376 h 389"/>
              <a:gd name="T52" fmla="*/ 389 w 494"/>
              <a:gd name="T53" fmla="*/ 375 h 389"/>
              <a:gd name="T54" fmla="*/ 418 w 494"/>
              <a:gd name="T55" fmla="*/ 354 h 389"/>
              <a:gd name="T56" fmla="*/ 447 w 494"/>
              <a:gd name="T57" fmla="*/ 354 h 389"/>
              <a:gd name="T58" fmla="*/ 453 w 494"/>
              <a:gd name="T59" fmla="*/ 318 h 389"/>
              <a:gd name="T60" fmla="*/ 462 w 494"/>
              <a:gd name="T61" fmla="*/ 289 h 389"/>
              <a:gd name="T62" fmla="*/ 490 w 494"/>
              <a:gd name="T63" fmla="*/ 296 h 389"/>
              <a:gd name="T64" fmla="*/ 490 w 494"/>
              <a:gd name="T65" fmla="*/ 267 h 389"/>
              <a:gd name="T66" fmla="*/ 476 w 494"/>
              <a:gd name="T67" fmla="*/ 242 h 389"/>
              <a:gd name="T68" fmla="*/ 458 w 494"/>
              <a:gd name="T69" fmla="*/ 240 h 389"/>
              <a:gd name="T70" fmla="*/ 456 w 494"/>
              <a:gd name="T71" fmla="*/ 224 h 389"/>
              <a:gd name="T72" fmla="*/ 488 w 494"/>
              <a:gd name="T73" fmla="*/ 210 h 389"/>
              <a:gd name="T74" fmla="*/ 467 w 494"/>
              <a:gd name="T75" fmla="*/ 187 h 389"/>
              <a:gd name="T76" fmla="*/ 398 w 494"/>
              <a:gd name="T77" fmla="*/ 190 h 389"/>
              <a:gd name="T78" fmla="*/ 362 w 494"/>
              <a:gd name="T79" fmla="*/ 200 h 389"/>
              <a:gd name="T80" fmla="*/ 343 w 494"/>
              <a:gd name="T81" fmla="*/ 195 h 389"/>
              <a:gd name="T82" fmla="*/ 331 w 494"/>
              <a:gd name="T83" fmla="*/ 166 h 389"/>
              <a:gd name="T84" fmla="*/ 297 w 494"/>
              <a:gd name="T85" fmla="*/ 163 h 389"/>
              <a:gd name="T86" fmla="*/ 288 w 494"/>
              <a:gd name="T87" fmla="*/ 137 h 389"/>
              <a:gd name="T88" fmla="*/ 290 w 494"/>
              <a:gd name="T89" fmla="*/ 108 h 389"/>
              <a:gd name="T90" fmla="*/ 277 w 494"/>
              <a:gd name="T91" fmla="*/ 84 h 389"/>
              <a:gd name="T92" fmla="*/ 278 w 494"/>
              <a:gd name="T93" fmla="*/ 58 h 389"/>
              <a:gd name="T94" fmla="*/ 272 w 494"/>
              <a:gd name="T95" fmla="*/ 6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389">
                <a:moveTo>
                  <a:pt x="272" y="60"/>
                </a:moveTo>
                <a:lnTo>
                  <a:pt x="252" y="58"/>
                </a:lnTo>
                <a:lnTo>
                  <a:pt x="228" y="71"/>
                </a:lnTo>
                <a:lnTo>
                  <a:pt x="215" y="73"/>
                </a:lnTo>
                <a:lnTo>
                  <a:pt x="192" y="62"/>
                </a:lnTo>
                <a:lnTo>
                  <a:pt x="175" y="62"/>
                </a:lnTo>
                <a:lnTo>
                  <a:pt x="165" y="48"/>
                </a:lnTo>
                <a:lnTo>
                  <a:pt x="141" y="23"/>
                </a:lnTo>
                <a:lnTo>
                  <a:pt x="133" y="21"/>
                </a:lnTo>
                <a:lnTo>
                  <a:pt x="123" y="0"/>
                </a:lnTo>
                <a:lnTo>
                  <a:pt x="97" y="9"/>
                </a:lnTo>
                <a:lnTo>
                  <a:pt x="78" y="11"/>
                </a:lnTo>
                <a:lnTo>
                  <a:pt x="67" y="14"/>
                </a:lnTo>
                <a:lnTo>
                  <a:pt x="69" y="15"/>
                </a:lnTo>
                <a:lnTo>
                  <a:pt x="74" y="21"/>
                </a:lnTo>
                <a:lnTo>
                  <a:pt x="57" y="26"/>
                </a:lnTo>
                <a:lnTo>
                  <a:pt x="71" y="48"/>
                </a:lnTo>
                <a:lnTo>
                  <a:pt x="69" y="72"/>
                </a:lnTo>
                <a:lnTo>
                  <a:pt x="60" y="85"/>
                </a:lnTo>
                <a:lnTo>
                  <a:pt x="50" y="118"/>
                </a:lnTo>
                <a:lnTo>
                  <a:pt x="34" y="148"/>
                </a:lnTo>
                <a:lnTo>
                  <a:pt x="9" y="161"/>
                </a:lnTo>
                <a:lnTo>
                  <a:pt x="0" y="176"/>
                </a:lnTo>
                <a:lnTo>
                  <a:pt x="2" y="182"/>
                </a:lnTo>
                <a:lnTo>
                  <a:pt x="5" y="178"/>
                </a:lnTo>
                <a:lnTo>
                  <a:pt x="16" y="175"/>
                </a:lnTo>
                <a:lnTo>
                  <a:pt x="30" y="183"/>
                </a:lnTo>
                <a:lnTo>
                  <a:pt x="41" y="179"/>
                </a:lnTo>
                <a:lnTo>
                  <a:pt x="69" y="187"/>
                </a:lnTo>
                <a:lnTo>
                  <a:pt x="87" y="217"/>
                </a:lnTo>
                <a:lnTo>
                  <a:pt x="107" y="206"/>
                </a:lnTo>
                <a:lnTo>
                  <a:pt x="129" y="218"/>
                </a:lnTo>
                <a:lnTo>
                  <a:pt x="138" y="236"/>
                </a:lnTo>
                <a:lnTo>
                  <a:pt x="135" y="253"/>
                </a:lnTo>
                <a:lnTo>
                  <a:pt x="150" y="271"/>
                </a:lnTo>
                <a:lnTo>
                  <a:pt x="155" y="283"/>
                </a:lnTo>
                <a:lnTo>
                  <a:pt x="156" y="298"/>
                </a:lnTo>
                <a:lnTo>
                  <a:pt x="155" y="313"/>
                </a:lnTo>
                <a:lnTo>
                  <a:pt x="148" y="331"/>
                </a:lnTo>
                <a:lnTo>
                  <a:pt x="164" y="349"/>
                </a:lnTo>
                <a:lnTo>
                  <a:pt x="190" y="352"/>
                </a:lnTo>
                <a:lnTo>
                  <a:pt x="200" y="360"/>
                </a:lnTo>
                <a:lnTo>
                  <a:pt x="217" y="389"/>
                </a:lnTo>
                <a:lnTo>
                  <a:pt x="245" y="372"/>
                </a:lnTo>
                <a:lnTo>
                  <a:pt x="259" y="369"/>
                </a:lnTo>
                <a:lnTo>
                  <a:pt x="276" y="374"/>
                </a:lnTo>
                <a:lnTo>
                  <a:pt x="289" y="359"/>
                </a:lnTo>
                <a:lnTo>
                  <a:pt x="297" y="360"/>
                </a:lnTo>
                <a:lnTo>
                  <a:pt x="299" y="348"/>
                </a:lnTo>
                <a:lnTo>
                  <a:pt x="319" y="354"/>
                </a:lnTo>
                <a:lnTo>
                  <a:pt x="335" y="347"/>
                </a:lnTo>
                <a:lnTo>
                  <a:pt x="370" y="376"/>
                </a:lnTo>
                <a:lnTo>
                  <a:pt x="374" y="378"/>
                </a:lnTo>
                <a:lnTo>
                  <a:pt x="389" y="375"/>
                </a:lnTo>
                <a:lnTo>
                  <a:pt x="402" y="349"/>
                </a:lnTo>
                <a:lnTo>
                  <a:pt x="418" y="354"/>
                </a:lnTo>
                <a:lnTo>
                  <a:pt x="433" y="357"/>
                </a:lnTo>
                <a:lnTo>
                  <a:pt x="447" y="354"/>
                </a:lnTo>
                <a:lnTo>
                  <a:pt x="461" y="339"/>
                </a:lnTo>
                <a:lnTo>
                  <a:pt x="453" y="318"/>
                </a:lnTo>
                <a:lnTo>
                  <a:pt x="453" y="299"/>
                </a:lnTo>
                <a:lnTo>
                  <a:pt x="462" y="289"/>
                </a:lnTo>
                <a:lnTo>
                  <a:pt x="481" y="296"/>
                </a:lnTo>
                <a:lnTo>
                  <a:pt x="490" y="296"/>
                </a:lnTo>
                <a:lnTo>
                  <a:pt x="494" y="284"/>
                </a:lnTo>
                <a:lnTo>
                  <a:pt x="490" y="267"/>
                </a:lnTo>
                <a:lnTo>
                  <a:pt x="483" y="259"/>
                </a:lnTo>
                <a:lnTo>
                  <a:pt x="476" y="242"/>
                </a:lnTo>
                <a:lnTo>
                  <a:pt x="471" y="239"/>
                </a:lnTo>
                <a:lnTo>
                  <a:pt x="458" y="240"/>
                </a:lnTo>
                <a:lnTo>
                  <a:pt x="455" y="235"/>
                </a:lnTo>
                <a:lnTo>
                  <a:pt x="456" y="224"/>
                </a:lnTo>
                <a:lnTo>
                  <a:pt x="465" y="217"/>
                </a:lnTo>
                <a:lnTo>
                  <a:pt x="488" y="210"/>
                </a:lnTo>
                <a:lnTo>
                  <a:pt x="482" y="193"/>
                </a:lnTo>
                <a:lnTo>
                  <a:pt x="467" y="187"/>
                </a:lnTo>
                <a:lnTo>
                  <a:pt x="407" y="191"/>
                </a:lnTo>
                <a:lnTo>
                  <a:pt x="398" y="190"/>
                </a:lnTo>
                <a:lnTo>
                  <a:pt x="374" y="177"/>
                </a:lnTo>
                <a:lnTo>
                  <a:pt x="362" y="200"/>
                </a:lnTo>
                <a:lnTo>
                  <a:pt x="353" y="201"/>
                </a:lnTo>
                <a:lnTo>
                  <a:pt x="343" y="195"/>
                </a:lnTo>
                <a:lnTo>
                  <a:pt x="336" y="187"/>
                </a:lnTo>
                <a:lnTo>
                  <a:pt x="331" y="166"/>
                </a:lnTo>
                <a:lnTo>
                  <a:pt x="305" y="150"/>
                </a:lnTo>
                <a:lnTo>
                  <a:pt x="297" y="163"/>
                </a:lnTo>
                <a:lnTo>
                  <a:pt x="281" y="148"/>
                </a:lnTo>
                <a:lnTo>
                  <a:pt x="288" y="137"/>
                </a:lnTo>
                <a:lnTo>
                  <a:pt x="277" y="125"/>
                </a:lnTo>
                <a:lnTo>
                  <a:pt x="290" y="108"/>
                </a:lnTo>
                <a:lnTo>
                  <a:pt x="290" y="93"/>
                </a:lnTo>
                <a:lnTo>
                  <a:pt x="277" y="84"/>
                </a:lnTo>
                <a:lnTo>
                  <a:pt x="287" y="67"/>
                </a:lnTo>
                <a:lnTo>
                  <a:pt x="278" y="58"/>
                </a:lnTo>
                <a:lnTo>
                  <a:pt x="272" y="59"/>
                </a:lnTo>
                <a:lnTo>
                  <a:pt x="272" y="60"/>
                </a:lnTo>
                <a:close/>
              </a:path>
            </a:pathLst>
          </a:custGeom>
          <a:solidFill>
            <a:srgbClr val="25A1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1" name="42">
            <a:extLst>
              <a:ext uri="{FF2B5EF4-FFF2-40B4-BE49-F238E27FC236}">
                <a16:creationId xmlns:a16="http://schemas.microsoft.com/office/drawing/2014/main" id="{FE05A9CD-9F80-4719-BE49-6A016EA31EAA}"/>
              </a:ext>
            </a:extLst>
          </p:cNvPr>
          <p:cNvSpPr>
            <a:spLocks/>
          </p:cNvSpPr>
          <p:nvPr/>
        </p:nvSpPr>
        <p:spPr bwMode="auto">
          <a:xfrm>
            <a:off x="5880977" y="3460558"/>
            <a:ext cx="339929" cy="496499"/>
          </a:xfrm>
          <a:custGeom>
            <a:avLst/>
            <a:gdLst>
              <a:gd name="T0" fmla="*/ 178 w 336"/>
              <a:gd name="T1" fmla="*/ 42 h 428"/>
              <a:gd name="T2" fmla="*/ 137 w 336"/>
              <a:gd name="T3" fmla="*/ 38 h 428"/>
              <a:gd name="T4" fmla="*/ 94 w 336"/>
              <a:gd name="T5" fmla="*/ 41 h 428"/>
              <a:gd name="T6" fmla="*/ 68 w 336"/>
              <a:gd name="T7" fmla="*/ 27 h 428"/>
              <a:gd name="T8" fmla="*/ 63 w 336"/>
              <a:gd name="T9" fmla="*/ 0 h 428"/>
              <a:gd name="T10" fmla="*/ 27 w 336"/>
              <a:gd name="T11" fmla="*/ 19 h 428"/>
              <a:gd name="T12" fmla="*/ 34 w 336"/>
              <a:gd name="T13" fmla="*/ 68 h 428"/>
              <a:gd name="T14" fmla="*/ 38 w 336"/>
              <a:gd name="T15" fmla="*/ 119 h 428"/>
              <a:gd name="T16" fmla="*/ 2 w 336"/>
              <a:gd name="T17" fmla="*/ 131 h 428"/>
              <a:gd name="T18" fmla="*/ 12 w 336"/>
              <a:gd name="T19" fmla="*/ 188 h 428"/>
              <a:gd name="T20" fmla="*/ 17 w 336"/>
              <a:gd name="T21" fmla="*/ 216 h 428"/>
              <a:gd name="T22" fmla="*/ 42 w 336"/>
              <a:gd name="T23" fmla="*/ 258 h 428"/>
              <a:gd name="T24" fmla="*/ 92 w 336"/>
              <a:gd name="T25" fmla="*/ 327 h 428"/>
              <a:gd name="T26" fmla="*/ 68 w 336"/>
              <a:gd name="T27" fmla="*/ 377 h 428"/>
              <a:gd name="T28" fmla="*/ 91 w 336"/>
              <a:gd name="T29" fmla="*/ 372 h 428"/>
              <a:gd name="T30" fmla="*/ 115 w 336"/>
              <a:gd name="T31" fmla="*/ 382 h 428"/>
              <a:gd name="T32" fmla="*/ 169 w 336"/>
              <a:gd name="T33" fmla="*/ 368 h 428"/>
              <a:gd name="T34" fmla="*/ 192 w 336"/>
              <a:gd name="T35" fmla="*/ 365 h 428"/>
              <a:gd name="T36" fmla="*/ 209 w 336"/>
              <a:gd name="T37" fmla="*/ 388 h 428"/>
              <a:gd name="T38" fmla="*/ 212 w 336"/>
              <a:gd name="T39" fmla="*/ 412 h 428"/>
              <a:gd name="T40" fmla="*/ 244 w 336"/>
              <a:gd name="T41" fmla="*/ 428 h 428"/>
              <a:gd name="T42" fmla="*/ 283 w 336"/>
              <a:gd name="T43" fmla="*/ 407 h 428"/>
              <a:gd name="T44" fmla="*/ 320 w 336"/>
              <a:gd name="T45" fmla="*/ 377 h 428"/>
              <a:gd name="T46" fmla="*/ 331 w 336"/>
              <a:gd name="T47" fmla="*/ 359 h 428"/>
              <a:gd name="T48" fmla="*/ 324 w 336"/>
              <a:gd name="T49" fmla="*/ 330 h 428"/>
              <a:gd name="T50" fmla="*/ 303 w 336"/>
              <a:gd name="T51" fmla="*/ 296 h 428"/>
              <a:gd name="T52" fmla="*/ 284 w 336"/>
              <a:gd name="T53" fmla="*/ 284 h 428"/>
              <a:gd name="T54" fmla="*/ 252 w 336"/>
              <a:gd name="T55" fmla="*/ 284 h 428"/>
              <a:gd name="T56" fmla="*/ 217 w 336"/>
              <a:gd name="T57" fmla="*/ 255 h 428"/>
              <a:gd name="T58" fmla="*/ 220 w 336"/>
              <a:gd name="T59" fmla="*/ 222 h 428"/>
              <a:gd name="T60" fmla="*/ 204 w 336"/>
              <a:gd name="T61" fmla="*/ 212 h 428"/>
              <a:gd name="T62" fmla="*/ 216 w 336"/>
              <a:gd name="T63" fmla="*/ 188 h 428"/>
              <a:gd name="T64" fmla="*/ 211 w 336"/>
              <a:gd name="T65" fmla="*/ 168 h 428"/>
              <a:gd name="T66" fmla="*/ 197 w 336"/>
              <a:gd name="T67" fmla="*/ 137 h 428"/>
              <a:gd name="T68" fmla="*/ 190 w 336"/>
              <a:gd name="T69" fmla="*/ 108 h 428"/>
              <a:gd name="T70" fmla="*/ 175 w 336"/>
              <a:gd name="T71" fmla="*/ 85 h 428"/>
              <a:gd name="T72" fmla="*/ 205 w 336"/>
              <a:gd name="T73" fmla="*/ 55 h 428"/>
              <a:gd name="T74" fmla="*/ 229 w 336"/>
              <a:gd name="T75" fmla="*/ 42 h 428"/>
              <a:gd name="T76" fmla="*/ 212 w 336"/>
              <a:gd name="T77" fmla="*/ 20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36" h="428">
                <a:moveTo>
                  <a:pt x="204" y="32"/>
                </a:moveTo>
                <a:lnTo>
                  <a:pt x="178" y="42"/>
                </a:lnTo>
                <a:lnTo>
                  <a:pt x="169" y="38"/>
                </a:lnTo>
                <a:lnTo>
                  <a:pt x="137" y="38"/>
                </a:lnTo>
                <a:lnTo>
                  <a:pt x="125" y="35"/>
                </a:lnTo>
                <a:lnTo>
                  <a:pt x="94" y="41"/>
                </a:lnTo>
                <a:lnTo>
                  <a:pt x="80" y="32"/>
                </a:lnTo>
                <a:lnTo>
                  <a:pt x="68" y="27"/>
                </a:lnTo>
                <a:lnTo>
                  <a:pt x="65" y="4"/>
                </a:lnTo>
                <a:lnTo>
                  <a:pt x="63" y="0"/>
                </a:lnTo>
                <a:lnTo>
                  <a:pt x="43" y="6"/>
                </a:lnTo>
                <a:lnTo>
                  <a:pt x="27" y="19"/>
                </a:lnTo>
                <a:lnTo>
                  <a:pt x="32" y="35"/>
                </a:lnTo>
                <a:lnTo>
                  <a:pt x="34" y="68"/>
                </a:lnTo>
                <a:lnTo>
                  <a:pt x="43" y="109"/>
                </a:lnTo>
                <a:lnTo>
                  <a:pt x="38" y="119"/>
                </a:lnTo>
                <a:lnTo>
                  <a:pt x="14" y="125"/>
                </a:lnTo>
                <a:lnTo>
                  <a:pt x="2" y="131"/>
                </a:lnTo>
                <a:lnTo>
                  <a:pt x="0" y="135"/>
                </a:lnTo>
                <a:lnTo>
                  <a:pt x="12" y="188"/>
                </a:lnTo>
                <a:lnTo>
                  <a:pt x="8" y="195"/>
                </a:lnTo>
                <a:lnTo>
                  <a:pt x="17" y="216"/>
                </a:lnTo>
                <a:lnTo>
                  <a:pt x="22" y="218"/>
                </a:lnTo>
                <a:lnTo>
                  <a:pt x="42" y="258"/>
                </a:lnTo>
                <a:lnTo>
                  <a:pt x="78" y="288"/>
                </a:lnTo>
                <a:lnTo>
                  <a:pt x="92" y="327"/>
                </a:lnTo>
                <a:lnTo>
                  <a:pt x="71" y="363"/>
                </a:lnTo>
                <a:lnTo>
                  <a:pt x="68" y="377"/>
                </a:lnTo>
                <a:lnTo>
                  <a:pt x="69" y="381"/>
                </a:lnTo>
                <a:lnTo>
                  <a:pt x="91" y="372"/>
                </a:lnTo>
                <a:lnTo>
                  <a:pt x="102" y="383"/>
                </a:lnTo>
                <a:lnTo>
                  <a:pt x="115" y="382"/>
                </a:lnTo>
                <a:lnTo>
                  <a:pt x="141" y="378"/>
                </a:lnTo>
                <a:lnTo>
                  <a:pt x="169" y="368"/>
                </a:lnTo>
                <a:lnTo>
                  <a:pt x="181" y="371"/>
                </a:lnTo>
                <a:lnTo>
                  <a:pt x="192" y="365"/>
                </a:lnTo>
                <a:lnTo>
                  <a:pt x="201" y="368"/>
                </a:lnTo>
                <a:lnTo>
                  <a:pt x="209" y="388"/>
                </a:lnTo>
                <a:lnTo>
                  <a:pt x="206" y="395"/>
                </a:lnTo>
                <a:lnTo>
                  <a:pt x="212" y="412"/>
                </a:lnTo>
                <a:lnTo>
                  <a:pt x="233" y="418"/>
                </a:lnTo>
                <a:lnTo>
                  <a:pt x="244" y="428"/>
                </a:lnTo>
                <a:lnTo>
                  <a:pt x="283" y="425"/>
                </a:lnTo>
                <a:lnTo>
                  <a:pt x="283" y="407"/>
                </a:lnTo>
                <a:lnTo>
                  <a:pt x="294" y="392"/>
                </a:lnTo>
                <a:lnTo>
                  <a:pt x="320" y="377"/>
                </a:lnTo>
                <a:lnTo>
                  <a:pt x="336" y="375"/>
                </a:lnTo>
                <a:lnTo>
                  <a:pt x="331" y="359"/>
                </a:lnTo>
                <a:lnTo>
                  <a:pt x="331" y="342"/>
                </a:lnTo>
                <a:lnTo>
                  <a:pt x="324" y="330"/>
                </a:lnTo>
                <a:lnTo>
                  <a:pt x="300" y="323"/>
                </a:lnTo>
                <a:lnTo>
                  <a:pt x="303" y="296"/>
                </a:lnTo>
                <a:lnTo>
                  <a:pt x="294" y="285"/>
                </a:lnTo>
                <a:lnTo>
                  <a:pt x="284" y="284"/>
                </a:lnTo>
                <a:lnTo>
                  <a:pt x="266" y="288"/>
                </a:lnTo>
                <a:lnTo>
                  <a:pt x="252" y="284"/>
                </a:lnTo>
                <a:lnTo>
                  <a:pt x="233" y="272"/>
                </a:lnTo>
                <a:lnTo>
                  <a:pt x="217" y="255"/>
                </a:lnTo>
                <a:lnTo>
                  <a:pt x="211" y="237"/>
                </a:lnTo>
                <a:lnTo>
                  <a:pt x="220" y="222"/>
                </a:lnTo>
                <a:lnTo>
                  <a:pt x="220" y="217"/>
                </a:lnTo>
                <a:lnTo>
                  <a:pt x="204" y="212"/>
                </a:lnTo>
                <a:lnTo>
                  <a:pt x="204" y="205"/>
                </a:lnTo>
                <a:lnTo>
                  <a:pt x="216" y="188"/>
                </a:lnTo>
                <a:lnTo>
                  <a:pt x="218" y="178"/>
                </a:lnTo>
                <a:lnTo>
                  <a:pt x="211" y="168"/>
                </a:lnTo>
                <a:lnTo>
                  <a:pt x="202" y="164"/>
                </a:lnTo>
                <a:lnTo>
                  <a:pt x="197" y="137"/>
                </a:lnTo>
                <a:lnTo>
                  <a:pt x="176" y="126"/>
                </a:lnTo>
                <a:lnTo>
                  <a:pt x="190" y="108"/>
                </a:lnTo>
                <a:lnTo>
                  <a:pt x="174" y="92"/>
                </a:lnTo>
                <a:lnTo>
                  <a:pt x="175" y="85"/>
                </a:lnTo>
                <a:lnTo>
                  <a:pt x="199" y="59"/>
                </a:lnTo>
                <a:lnTo>
                  <a:pt x="205" y="55"/>
                </a:lnTo>
                <a:lnTo>
                  <a:pt x="226" y="51"/>
                </a:lnTo>
                <a:lnTo>
                  <a:pt x="229" y="42"/>
                </a:lnTo>
                <a:lnTo>
                  <a:pt x="218" y="23"/>
                </a:lnTo>
                <a:lnTo>
                  <a:pt x="212" y="20"/>
                </a:lnTo>
                <a:lnTo>
                  <a:pt x="204" y="32"/>
                </a:lnTo>
                <a:close/>
              </a:path>
            </a:pathLst>
          </a:custGeom>
          <a:solidFill>
            <a:srgbClr val="A3D9F9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2" name="44">
            <a:extLst>
              <a:ext uri="{FF2B5EF4-FFF2-40B4-BE49-F238E27FC236}">
                <a16:creationId xmlns:a16="http://schemas.microsoft.com/office/drawing/2014/main" id="{54103318-D46B-436D-9955-2EA9BE8CED28}"/>
              </a:ext>
            </a:extLst>
          </p:cNvPr>
          <p:cNvSpPr>
            <a:spLocks/>
          </p:cNvSpPr>
          <p:nvPr/>
        </p:nvSpPr>
        <p:spPr bwMode="auto">
          <a:xfrm>
            <a:off x="3990123" y="2716966"/>
            <a:ext cx="492693" cy="462858"/>
          </a:xfrm>
          <a:custGeom>
            <a:avLst/>
            <a:gdLst>
              <a:gd name="T0" fmla="*/ 338 w 487"/>
              <a:gd name="T1" fmla="*/ 0 h 399"/>
              <a:gd name="T2" fmla="*/ 320 w 487"/>
              <a:gd name="T3" fmla="*/ 7 h 399"/>
              <a:gd name="T4" fmla="*/ 261 w 487"/>
              <a:gd name="T5" fmla="*/ 45 h 399"/>
              <a:gd name="T6" fmla="*/ 208 w 487"/>
              <a:gd name="T7" fmla="*/ 51 h 399"/>
              <a:gd name="T8" fmla="*/ 143 w 487"/>
              <a:gd name="T9" fmla="*/ 72 h 399"/>
              <a:gd name="T10" fmla="*/ 141 w 487"/>
              <a:gd name="T11" fmla="*/ 81 h 399"/>
              <a:gd name="T12" fmla="*/ 107 w 487"/>
              <a:gd name="T13" fmla="*/ 140 h 399"/>
              <a:gd name="T14" fmla="*/ 91 w 487"/>
              <a:gd name="T15" fmla="*/ 136 h 399"/>
              <a:gd name="T16" fmla="*/ 64 w 487"/>
              <a:gd name="T17" fmla="*/ 152 h 399"/>
              <a:gd name="T18" fmla="*/ 37 w 487"/>
              <a:gd name="T19" fmla="*/ 148 h 399"/>
              <a:gd name="T20" fmla="*/ 31 w 487"/>
              <a:gd name="T21" fmla="*/ 155 h 399"/>
              <a:gd name="T22" fmla="*/ 49 w 487"/>
              <a:gd name="T23" fmla="*/ 167 h 399"/>
              <a:gd name="T24" fmla="*/ 24 w 487"/>
              <a:gd name="T25" fmla="*/ 169 h 399"/>
              <a:gd name="T26" fmla="*/ 22 w 487"/>
              <a:gd name="T27" fmla="*/ 198 h 399"/>
              <a:gd name="T28" fmla="*/ 23 w 487"/>
              <a:gd name="T29" fmla="*/ 221 h 399"/>
              <a:gd name="T30" fmla="*/ 32 w 487"/>
              <a:gd name="T31" fmla="*/ 232 h 399"/>
              <a:gd name="T32" fmla="*/ 55 w 487"/>
              <a:gd name="T33" fmla="*/ 223 h 399"/>
              <a:gd name="T34" fmla="*/ 82 w 487"/>
              <a:gd name="T35" fmla="*/ 239 h 399"/>
              <a:gd name="T36" fmla="*/ 122 w 487"/>
              <a:gd name="T37" fmla="*/ 212 h 399"/>
              <a:gd name="T38" fmla="*/ 174 w 487"/>
              <a:gd name="T39" fmla="*/ 212 h 399"/>
              <a:gd name="T40" fmla="*/ 229 w 487"/>
              <a:gd name="T41" fmla="*/ 249 h 399"/>
              <a:gd name="T42" fmla="*/ 231 w 487"/>
              <a:gd name="T43" fmla="*/ 253 h 399"/>
              <a:gd name="T44" fmla="*/ 190 w 487"/>
              <a:gd name="T45" fmla="*/ 232 h 399"/>
              <a:gd name="T46" fmla="*/ 164 w 487"/>
              <a:gd name="T47" fmla="*/ 220 h 399"/>
              <a:gd name="T48" fmla="*/ 118 w 487"/>
              <a:gd name="T49" fmla="*/ 229 h 399"/>
              <a:gd name="T50" fmla="*/ 118 w 487"/>
              <a:gd name="T51" fmla="*/ 257 h 399"/>
              <a:gd name="T52" fmla="*/ 104 w 487"/>
              <a:gd name="T53" fmla="*/ 275 h 399"/>
              <a:gd name="T54" fmla="*/ 104 w 487"/>
              <a:gd name="T55" fmla="*/ 288 h 399"/>
              <a:gd name="T56" fmla="*/ 156 w 487"/>
              <a:gd name="T57" fmla="*/ 303 h 399"/>
              <a:gd name="T58" fmla="*/ 167 w 487"/>
              <a:gd name="T59" fmla="*/ 327 h 399"/>
              <a:gd name="T60" fmla="*/ 174 w 487"/>
              <a:gd name="T61" fmla="*/ 331 h 399"/>
              <a:gd name="T62" fmla="*/ 201 w 487"/>
              <a:gd name="T63" fmla="*/ 358 h 399"/>
              <a:gd name="T64" fmla="*/ 248 w 487"/>
              <a:gd name="T65" fmla="*/ 389 h 399"/>
              <a:gd name="T66" fmla="*/ 298 w 487"/>
              <a:gd name="T67" fmla="*/ 399 h 399"/>
              <a:gd name="T68" fmla="*/ 309 w 487"/>
              <a:gd name="T69" fmla="*/ 382 h 399"/>
              <a:gd name="T70" fmla="*/ 298 w 487"/>
              <a:gd name="T71" fmla="*/ 344 h 399"/>
              <a:gd name="T72" fmla="*/ 315 w 487"/>
              <a:gd name="T73" fmla="*/ 327 h 399"/>
              <a:gd name="T74" fmla="*/ 324 w 487"/>
              <a:gd name="T75" fmla="*/ 360 h 399"/>
              <a:gd name="T76" fmla="*/ 351 w 487"/>
              <a:gd name="T77" fmla="*/ 360 h 399"/>
              <a:gd name="T78" fmla="*/ 354 w 487"/>
              <a:gd name="T79" fmla="*/ 332 h 399"/>
              <a:gd name="T80" fmla="*/ 373 w 487"/>
              <a:gd name="T81" fmla="*/ 326 h 399"/>
              <a:gd name="T82" fmla="*/ 394 w 487"/>
              <a:gd name="T83" fmla="*/ 314 h 399"/>
              <a:gd name="T84" fmla="*/ 428 w 487"/>
              <a:gd name="T85" fmla="*/ 325 h 399"/>
              <a:gd name="T86" fmla="*/ 416 w 487"/>
              <a:gd name="T87" fmla="*/ 306 h 399"/>
              <a:gd name="T88" fmla="*/ 399 w 487"/>
              <a:gd name="T89" fmla="*/ 287 h 399"/>
              <a:gd name="T90" fmla="*/ 405 w 487"/>
              <a:gd name="T91" fmla="*/ 239 h 399"/>
              <a:gd name="T92" fmla="*/ 375 w 487"/>
              <a:gd name="T93" fmla="*/ 218 h 399"/>
              <a:gd name="T94" fmla="*/ 365 w 487"/>
              <a:gd name="T95" fmla="*/ 208 h 399"/>
              <a:gd name="T96" fmla="*/ 426 w 487"/>
              <a:gd name="T97" fmla="*/ 183 h 399"/>
              <a:gd name="T98" fmla="*/ 487 w 487"/>
              <a:gd name="T99" fmla="*/ 179 h 399"/>
              <a:gd name="T100" fmla="*/ 475 w 487"/>
              <a:gd name="T101" fmla="*/ 138 h 399"/>
              <a:gd name="T102" fmla="*/ 420 w 487"/>
              <a:gd name="T103" fmla="*/ 128 h 399"/>
              <a:gd name="T104" fmla="*/ 412 w 487"/>
              <a:gd name="T105" fmla="*/ 109 h 399"/>
              <a:gd name="T106" fmla="*/ 448 w 487"/>
              <a:gd name="T107" fmla="*/ 109 h 399"/>
              <a:gd name="T108" fmla="*/ 456 w 487"/>
              <a:gd name="T109" fmla="*/ 93 h 399"/>
              <a:gd name="T110" fmla="*/ 413 w 487"/>
              <a:gd name="T111" fmla="*/ 70 h 399"/>
              <a:gd name="T112" fmla="*/ 408 w 487"/>
              <a:gd name="T113" fmla="*/ 47 h 399"/>
              <a:gd name="T114" fmla="*/ 392 w 487"/>
              <a:gd name="T115" fmla="*/ 24 h 399"/>
              <a:gd name="T116" fmla="*/ 361 w 487"/>
              <a:gd name="T117" fmla="*/ 1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87" h="399">
                <a:moveTo>
                  <a:pt x="361" y="15"/>
                </a:moveTo>
                <a:lnTo>
                  <a:pt x="338" y="0"/>
                </a:lnTo>
                <a:lnTo>
                  <a:pt x="328" y="1"/>
                </a:lnTo>
                <a:lnTo>
                  <a:pt x="320" y="7"/>
                </a:lnTo>
                <a:lnTo>
                  <a:pt x="290" y="21"/>
                </a:lnTo>
                <a:lnTo>
                  <a:pt x="261" y="45"/>
                </a:lnTo>
                <a:lnTo>
                  <a:pt x="225" y="56"/>
                </a:lnTo>
                <a:lnTo>
                  <a:pt x="208" y="51"/>
                </a:lnTo>
                <a:lnTo>
                  <a:pt x="152" y="68"/>
                </a:lnTo>
                <a:lnTo>
                  <a:pt x="143" y="72"/>
                </a:lnTo>
                <a:lnTo>
                  <a:pt x="141" y="80"/>
                </a:lnTo>
                <a:lnTo>
                  <a:pt x="141" y="81"/>
                </a:lnTo>
                <a:lnTo>
                  <a:pt x="135" y="117"/>
                </a:lnTo>
                <a:lnTo>
                  <a:pt x="107" y="140"/>
                </a:lnTo>
                <a:lnTo>
                  <a:pt x="106" y="132"/>
                </a:lnTo>
                <a:lnTo>
                  <a:pt x="91" y="136"/>
                </a:lnTo>
                <a:lnTo>
                  <a:pt x="80" y="133"/>
                </a:lnTo>
                <a:lnTo>
                  <a:pt x="64" y="152"/>
                </a:lnTo>
                <a:lnTo>
                  <a:pt x="46" y="153"/>
                </a:lnTo>
                <a:lnTo>
                  <a:pt x="37" y="148"/>
                </a:lnTo>
                <a:lnTo>
                  <a:pt x="29" y="155"/>
                </a:lnTo>
                <a:lnTo>
                  <a:pt x="31" y="155"/>
                </a:lnTo>
                <a:lnTo>
                  <a:pt x="33" y="163"/>
                </a:lnTo>
                <a:lnTo>
                  <a:pt x="49" y="167"/>
                </a:lnTo>
                <a:lnTo>
                  <a:pt x="35" y="177"/>
                </a:lnTo>
                <a:lnTo>
                  <a:pt x="24" y="169"/>
                </a:lnTo>
                <a:lnTo>
                  <a:pt x="0" y="183"/>
                </a:lnTo>
                <a:lnTo>
                  <a:pt x="22" y="198"/>
                </a:lnTo>
                <a:lnTo>
                  <a:pt x="35" y="215"/>
                </a:lnTo>
                <a:lnTo>
                  <a:pt x="23" y="221"/>
                </a:lnTo>
                <a:lnTo>
                  <a:pt x="4" y="217"/>
                </a:lnTo>
                <a:lnTo>
                  <a:pt x="32" y="232"/>
                </a:lnTo>
                <a:lnTo>
                  <a:pt x="41" y="232"/>
                </a:lnTo>
                <a:lnTo>
                  <a:pt x="55" y="223"/>
                </a:lnTo>
                <a:lnTo>
                  <a:pt x="77" y="239"/>
                </a:lnTo>
                <a:lnTo>
                  <a:pt x="82" y="239"/>
                </a:lnTo>
                <a:lnTo>
                  <a:pt x="113" y="217"/>
                </a:lnTo>
                <a:lnTo>
                  <a:pt x="122" y="212"/>
                </a:lnTo>
                <a:lnTo>
                  <a:pt x="163" y="209"/>
                </a:lnTo>
                <a:lnTo>
                  <a:pt x="174" y="212"/>
                </a:lnTo>
                <a:lnTo>
                  <a:pt x="205" y="226"/>
                </a:lnTo>
                <a:lnTo>
                  <a:pt x="229" y="249"/>
                </a:lnTo>
                <a:lnTo>
                  <a:pt x="247" y="255"/>
                </a:lnTo>
                <a:lnTo>
                  <a:pt x="231" y="253"/>
                </a:lnTo>
                <a:lnTo>
                  <a:pt x="202" y="240"/>
                </a:lnTo>
                <a:lnTo>
                  <a:pt x="190" y="232"/>
                </a:lnTo>
                <a:lnTo>
                  <a:pt x="196" y="228"/>
                </a:lnTo>
                <a:lnTo>
                  <a:pt x="164" y="220"/>
                </a:lnTo>
                <a:lnTo>
                  <a:pt x="128" y="223"/>
                </a:lnTo>
                <a:lnTo>
                  <a:pt x="118" y="229"/>
                </a:lnTo>
                <a:lnTo>
                  <a:pt x="114" y="244"/>
                </a:lnTo>
                <a:lnTo>
                  <a:pt x="118" y="257"/>
                </a:lnTo>
                <a:lnTo>
                  <a:pt x="116" y="272"/>
                </a:lnTo>
                <a:lnTo>
                  <a:pt x="104" y="275"/>
                </a:lnTo>
                <a:lnTo>
                  <a:pt x="93" y="282"/>
                </a:lnTo>
                <a:lnTo>
                  <a:pt x="104" y="288"/>
                </a:lnTo>
                <a:lnTo>
                  <a:pt x="138" y="294"/>
                </a:lnTo>
                <a:lnTo>
                  <a:pt x="156" y="303"/>
                </a:lnTo>
                <a:lnTo>
                  <a:pt x="167" y="320"/>
                </a:lnTo>
                <a:lnTo>
                  <a:pt x="167" y="327"/>
                </a:lnTo>
                <a:lnTo>
                  <a:pt x="167" y="327"/>
                </a:lnTo>
                <a:lnTo>
                  <a:pt x="174" y="331"/>
                </a:lnTo>
                <a:lnTo>
                  <a:pt x="192" y="351"/>
                </a:lnTo>
                <a:lnTo>
                  <a:pt x="201" y="358"/>
                </a:lnTo>
                <a:lnTo>
                  <a:pt x="233" y="373"/>
                </a:lnTo>
                <a:lnTo>
                  <a:pt x="248" y="389"/>
                </a:lnTo>
                <a:lnTo>
                  <a:pt x="269" y="391"/>
                </a:lnTo>
                <a:lnTo>
                  <a:pt x="298" y="399"/>
                </a:lnTo>
                <a:lnTo>
                  <a:pt x="308" y="396"/>
                </a:lnTo>
                <a:lnTo>
                  <a:pt x="309" y="382"/>
                </a:lnTo>
                <a:lnTo>
                  <a:pt x="303" y="364"/>
                </a:lnTo>
                <a:lnTo>
                  <a:pt x="298" y="344"/>
                </a:lnTo>
                <a:lnTo>
                  <a:pt x="301" y="333"/>
                </a:lnTo>
                <a:lnTo>
                  <a:pt x="315" y="327"/>
                </a:lnTo>
                <a:lnTo>
                  <a:pt x="324" y="337"/>
                </a:lnTo>
                <a:lnTo>
                  <a:pt x="324" y="360"/>
                </a:lnTo>
                <a:lnTo>
                  <a:pt x="337" y="368"/>
                </a:lnTo>
                <a:lnTo>
                  <a:pt x="351" y="360"/>
                </a:lnTo>
                <a:lnTo>
                  <a:pt x="355" y="348"/>
                </a:lnTo>
                <a:lnTo>
                  <a:pt x="354" y="332"/>
                </a:lnTo>
                <a:lnTo>
                  <a:pt x="362" y="323"/>
                </a:lnTo>
                <a:lnTo>
                  <a:pt x="373" y="326"/>
                </a:lnTo>
                <a:lnTo>
                  <a:pt x="384" y="310"/>
                </a:lnTo>
                <a:lnTo>
                  <a:pt x="394" y="314"/>
                </a:lnTo>
                <a:lnTo>
                  <a:pt x="420" y="329"/>
                </a:lnTo>
                <a:lnTo>
                  <a:pt x="428" y="325"/>
                </a:lnTo>
                <a:lnTo>
                  <a:pt x="425" y="316"/>
                </a:lnTo>
                <a:lnTo>
                  <a:pt x="416" y="306"/>
                </a:lnTo>
                <a:lnTo>
                  <a:pt x="396" y="297"/>
                </a:lnTo>
                <a:lnTo>
                  <a:pt x="399" y="287"/>
                </a:lnTo>
                <a:lnTo>
                  <a:pt x="416" y="264"/>
                </a:lnTo>
                <a:lnTo>
                  <a:pt x="405" y="239"/>
                </a:lnTo>
                <a:lnTo>
                  <a:pt x="390" y="239"/>
                </a:lnTo>
                <a:lnTo>
                  <a:pt x="375" y="218"/>
                </a:lnTo>
                <a:lnTo>
                  <a:pt x="363" y="217"/>
                </a:lnTo>
                <a:lnTo>
                  <a:pt x="365" y="208"/>
                </a:lnTo>
                <a:lnTo>
                  <a:pt x="415" y="186"/>
                </a:lnTo>
                <a:lnTo>
                  <a:pt x="426" y="183"/>
                </a:lnTo>
                <a:lnTo>
                  <a:pt x="464" y="183"/>
                </a:lnTo>
                <a:lnTo>
                  <a:pt x="487" y="179"/>
                </a:lnTo>
                <a:lnTo>
                  <a:pt x="482" y="171"/>
                </a:lnTo>
                <a:lnTo>
                  <a:pt x="475" y="138"/>
                </a:lnTo>
                <a:lnTo>
                  <a:pt x="426" y="133"/>
                </a:lnTo>
                <a:lnTo>
                  <a:pt x="420" y="128"/>
                </a:lnTo>
                <a:lnTo>
                  <a:pt x="413" y="117"/>
                </a:lnTo>
                <a:lnTo>
                  <a:pt x="412" y="109"/>
                </a:lnTo>
                <a:lnTo>
                  <a:pt x="416" y="105"/>
                </a:lnTo>
                <a:lnTo>
                  <a:pt x="448" y="109"/>
                </a:lnTo>
                <a:lnTo>
                  <a:pt x="462" y="99"/>
                </a:lnTo>
                <a:lnTo>
                  <a:pt x="456" y="93"/>
                </a:lnTo>
                <a:lnTo>
                  <a:pt x="418" y="80"/>
                </a:lnTo>
                <a:lnTo>
                  <a:pt x="413" y="70"/>
                </a:lnTo>
                <a:lnTo>
                  <a:pt x="413" y="58"/>
                </a:lnTo>
                <a:lnTo>
                  <a:pt x="408" y="47"/>
                </a:lnTo>
                <a:lnTo>
                  <a:pt x="391" y="38"/>
                </a:lnTo>
                <a:lnTo>
                  <a:pt x="392" y="24"/>
                </a:lnTo>
                <a:lnTo>
                  <a:pt x="390" y="19"/>
                </a:lnTo>
                <a:lnTo>
                  <a:pt x="361" y="15"/>
                </a:lnTo>
                <a:close/>
              </a:path>
            </a:pathLst>
          </a:custGeom>
          <a:solidFill>
            <a:srgbClr val="25A1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3" name="45">
            <a:extLst>
              <a:ext uri="{FF2B5EF4-FFF2-40B4-BE49-F238E27FC236}">
                <a16:creationId xmlns:a16="http://schemas.microsoft.com/office/drawing/2014/main" id="{7FEE60E4-607B-41C4-AED5-B508D37B3FCB}"/>
              </a:ext>
            </a:extLst>
          </p:cNvPr>
          <p:cNvSpPr>
            <a:spLocks/>
          </p:cNvSpPr>
          <p:nvPr/>
        </p:nvSpPr>
        <p:spPr bwMode="auto">
          <a:xfrm>
            <a:off x="5217307" y="2471037"/>
            <a:ext cx="479543" cy="409496"/>
          </a:xfrm>
          <a:custGeom>
            <a:avLst/>
            <a:gdLst>
              <a:gd name="T0" fmla="*/ 250 w 474"/>
              <a:gd name="T1" fmla="*/ 12 h 353"/>
              <a:gd name="T2" fmla="*/ 227 w 474"/>
              <a:gd name="T3" fmla="*/ 12 h 353"/>
              <a:gd name="T4" fmla="*/ 206 w 474"/>
              <a:gd name="T5" fmla="*/ 0 h 353"/>
              <a:gd name="T6" fmla="*/ 184 w 474"/>
              <a:gd name="T7" fmla="*/ 17 h 353"/>
              <a:gd name="T8" fmla="*/ 135 w 474"/>
              <a:gd name="T9" fmla="*/ 35 h 353"/>
              <a:gd name="T10" fmla="*/ 136 w 474"/>
              <a:gd name="T11" fmla="*/ 63 h 353"/>
              <a:gd name="T12" fmla="*/ 101 w 474"/>
              <a:gd name="T13" fmla="*/ 104 h 353"/>
              <a:gd name="T14" fmla="*/ 47 w 474"/>
              <a:gd name="T15" fmla="*/ 110 h 353"/>
              <a:gd name="T16" fmla="*/ 11 w 474"/>
              <a:gd name="T17" fmla="*/ 123 h 353"/>
              <a:gd name="T18" fmla="*/ 2 w 474"/>
              <a:gd name="T19" fmla="*/ 146 h 353"/>
              <a:gd name="T20" fmla="*/ 17 w 474"/>
              <a:gd name="T21" fmla="*/ 154 h 353"/>
              <a:gd name="T22" fmla="*/ 20 w 474"/>
              <a:gd name="T23" fmla="*/ 180 h 353"/>
              <a:gd name="T24" fmla="*/ 7 w 474"/>
              <a:gd name="T25" fmla="*/ 212 h 353"/>
              <a:gd name="T26" fmla="*/ 11 w 474"/>
              <a:gd name="T27" fmla="*/ 235 h 353"/>
              <a:gd name="T28" fmla="*/ 35 w 474"/>
              <a:gd name="T29" fmla="*/ 237 h 353"/>
              <a:gd name="T30" fmla="*/ 66 w 474"/>
              <a:gd name="T31" fmla="*/ 274 h 353"/>
              <a:gd name="T32" fmla="*/ 83 w 474"/>
              <a:gd name="T33" fmla="*/ 288 h 353"/>
              <a:gd name="T34" fmla="*/ 104 w 474"/>
              <a:gd name="T35" fmla="*/ 264 h 353"/>
              <a:gd name="T36" fmla="*/ 137 w 474"/>
              <a:gd name="T37" fmla="*/ 278 h 353"/>
              <a:gd name="T38" fmla="*/ 212 w 474"/>
              <a:gd name="T39" fmla="*/ 280 h 353"/>
              <a:gd name="T40" fmla="*/ 227 w 474"/>
              <a:gd name="T41" fmla="*/ 295 h 353"/>
              <a:gd name="T42" fmla="*/ 249 w 474"/>
              <a:gd name="T43" fmla="*/ 306 h 353"/>
              <a:gd name="T44" fmla="*/ 278 w 474"/>
              <a:gd name="T45" fmla="*/ 303 h 353"/>
              <a:gd name="T46" fmla="*/ 315 w 474"/>
              <a:gd name="T47" fmla="*/ 316 h 353"/>
              <a:gd name="T48" fmla="*/ 333 w 474"/>
              <a:gd name="T49" fmla="*/ 339 h 353"/>
              <a:gd name="T50" fmla="*/ 356 w 474"/>
              <a:gd name="T51" fmla="*/ 352 h 353"/>
              <a:gd name="T52" fmla="*/ 372 w 474"/>
              <a:gd name="T53" fmla="*/ 338 h 353"/>
              <a:gd name="T54" fmla="*/ 401 w 474"/>
              <a:gd name="T55" fmla="*/ 340 h 353"/>
              <a:gd name="T56" fmla="*/ 402 w 474"/>
              <a:gd name="T57" fmla="*/ 332 h 353"/>
              <a:gd name="T58" fmla="*/ 415 w 474"/>
              <a:gd name="T59" fmla="*/ 322 h 353"/>
              <a:gd name="T60" fmla="*/ 435 w 474"/>
              <a:gd name="T61" fmla="*/ 318 h 353"/>
              <a:gd name="T62" fmla="*/ 422 w 474"/>
              <a:gd name="T63" fmla="*/ 294 h 353"/>
              <a:gd name="T64" fmla="*/ 406 w 474"/>
              <a:gd name="T65" fmla="*/ 263 h 353"/>
              <a:gd name="T66" fmla="*/ 393 w 474"/>
              <a:gd name="T67" fmla="*/ 248 h 353"/>
              <a:gd name="T68" fmla="*/ 420 w 474"/>
              <a:gd name="T69" fmla="*/ 237 h 353"/>
              <a:gd name="T70" fmla="*/ 442 w 474"/>
              <a:gd name="T71" fmla="*/ 211 h 353"/>
              <a:gd name="T72" fmla="*/ 440 w 474"/>
              <a:gd name="T73" fmla="*/ 181 h 353"/>
              <a:gd name="T74" fmla="*/ 474 w 474"/>
              <a:gd name="T75" fmla="*/ 126 h 353"/>
              <a:gd name="T76" fmla="*/ 439 w 474"/>
              <a:gd name="T77" fmla="*/ 79 h 353"/>
              <a:gd name="T78" fmla="*/ 420 w 474"/>
              <a:gd name="T79" fmla="*/ 76 h 353"/>
              <a:gd name="T80" fmla="*/ 380 w 474"/>
              <a:gd name="T81" fmla="*/ 84 h 353"/>
              <a:gd name="T82" fmla="*/ 365 w 474"/>
              <a:gd name="T83" fmla="*/ 76 h 353"/>
              <a:gd name="T84" fmla="*/ 347 w 474"/>
              <a:gd name="T85" fmla="*/ 89 h 353"/>
              <a:gd name="T86" fmla="*/ 292 w 474"/>
              <a:gd name="T87" fmla="*/ 89 h 353"/>
              <a:gd name="T88" fmla="*/ 280 w 474"/>
              <a:gd name="T89" fmla="*/ 77 h 353"/>
              <a:gd name="T90" fmla="*/ 295 w 474"/>
              <a:gd name="T91" fmla="*/ 72 h 353"/>
              <a:gd name="T92" fmla="*/ 273 w 474"/>
              <a:gd name="T93" fmla="*/ 36 h 353"/>
              <a:gd name="T94" fmla="*/ 259 w 474"/>
              <a:gd name="T95" fmla="*/ 11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74" h="353">
                <a:moveTo>
                  <a:pt x="259" y="11"/>
                </a:moveTo>
                <a:lnTo>
                  <a:pt x="250" y="12"/>
                </a:lnTo>
                <a:lnTo>
                  <a:pt x="237" y="5"/>
                </a:lnTo>
                <a:lnTo>
                  <a:pt x="227" y="12"/>
                </a:lnTo>
                <a:lnTo>
                  <a:pt x="216" y="12"/>
                </a:lnTo>
                <a:lnTo>
                  <a:pt x="206" y="0"/>
                </a:lnTo>
                <a:lnTo>
                  <a:pt x="194" y="12"/>
                </a:lnTo>
                <a:lnTo>
                  <a:pt x="184" y="17"/>
                </a:lnTo>
                <a:lnTo>
                  <a:pt x="140" y="25"/>
                </a:lnTo>
                <a:lnTo>
                  <a:pt x="135" y="35"/>
                </a:lnTo>
                <a:lnTo>
                  <a:pt x="137" y="58"/>
                </a:lnTo>
                <a:lnTo>
                  <a:pt x="136" y="63"/>
                </a:lnTo>
                <a:lnTo>
                  <a:pt x="116" y="77"/>
                </a:lnTo>
                <a:lnTo>
                  <a:pt x="101" y="104"/>
                </a:lnTo>
                <a:lnTo>
                  <a:pt x="64" y="112"/>
                </a:lnTo>
                <a:lnTo>
                  <a:pt x="47" y="110"/>
                </a:lnTo>
                <a:lnTo>
                  <a:pt x="21" y="126"/>
                </a:lnTo>
                <a:lnTo>
                  <a:pt x="11" y="123"/>
                </a:lnTo>
                <a:lnTo>
                  <a:pt x="0" y="133"/>
                </a:lnTo>
                <a:lnTo>
                  <a:pt x="2" y="146"/>
                </a:lnTo>
                <a:lnTo>
                  <a:pt x="8" y="145"/>
                </a:lnTo>
                <a:lnTo>
                  <a:pt x="17" y="154"/>
                </a:lnTo>
                <a:lnTo>
                  <a:pt x="7" y="171"/>
                </a:lnTo>
                <a:lnTo>
                  <a:pt x="20" y="180"/>
                </a:lnTo>
                <a:lnTo>
                  <a:pt x="20" y="195"/>
                </a:lnTo>
                <a:lnTo>
                  <a:pt x="7" y="212"/>
                </a:lnTo>
                <a:lnTo>
                  <a:pt x="18" y="224"/>
                </a:lnTo>
                <a:lnTo>
                  <a:pt x="11" y="235"/>
                </a:lnTo>
                <a:lnTo>
                  <a:pt x="27" y="250"/>
                </a:lnTo>
                <a:lnTo>
                  <a:pt x="35" y="237"/>
                </a:lnTo>
                <a:lnTo>
                  <a:pt x="61" y="253"/>
                </a:lnTo>
                <a:lnTo>
                  <a:pt x="66" y="274"/>
                </a:lnTo>
                <a:lnTo>
                  <a:pt x="73" y="282"/>
                </a:lnTo>
                <a:lnTo>
                  <a:pt x="83" y="288"/>
                </a:lnTo>
                <a:lnTo>
                  <a:pt x="92" y="287"/>
                </a:lnTo>
                <a:lnTo>
                  <a:pt x="104" y="264"/>
                </a:lnTo>
                <a:lnTo>
                  <a:pt x="128" y="277"/>
                </a:lnTo>
                <a:lnTo>
                  <a:pt x="137" y="278"/>
                </a:lnTo>
                <a:lnTo>
                  <a:pt x="197" y="274"/>
                </a:lnTo>
                <a:lnTo>
                  <a:pt x="212" y="280"/>
                </a:lnTo>
                <a:lnTo>
                  <a:pt x="218" y="297"/>
                </a:lnTo>
                <a:lnTo>
                  <a:pt x="227" y="295"/>
                </a:lnTo>
                <a:lnTo>
                  <a:pt x="234" y="297"/>
                </a:lnTo>
                <a:lnTo>
                  <a:pt x="249" y="306"/>
                </a:lnTo>
                <a:lnTo>
                  <a:pt x="257" y="307"/>
                </a:lnTo>
                <a:lnTo>
                  <a:pt x="278" y="303"/>
                </a:lnTo>
                <a:lnTo>
                  <a:pt x="292" y="315"/>
                </a:lnTo>
                <a:lnTo>
                  <a:pt x="315" y="316"/>
                </a:lnTo>
                <a:lnTo>
                  <a:pt x="320" y="321"/>
                </a:lnTo>
                <a:lnTo>
                  <a:pt x="333" y="339"/>
                </a:lnTo>
                <a:lnTo>
                  <a:pt x="350" y="353"/>
                </a:lnTo>
                <a:lnTo>
                  <a:pt x="356" y="352"/>
                </a:lnTo>
                <a:lnTo>
                  <a:pt x="365" y="336"/>
                </a:lnTo>
                <a:lnTo>
                  <a:pt x="372" y="338"/>
                </a:lnTo>
                <a:lnTo>
                  <a:pt x="391" y="347"/>
                </a:lnTo>
                <a:lnTo>
                  <a:pt x="401" y="340"/>
                </a:lnTo>
                <a:lnTo>
                  <a:pt x="408" y="338"/>
                </a:lnTo>
                <a:lnTo>
                  <a:pt x="402" y="332"/>
                </a:lnTo>
                <a:lnTo>
                  <a:pt x="402" y="328"/>
                </a:lnTo>
                <a:lnTo>
                  <a:pt x="415" y="322"/>
                </a:lnTo>
                <a:lnTo>
                  <a:pt x="429" y="321"/>
                </a:lnTo>
                <a:lnTo>
                  <a:pt x="435" y="318"/>
                </a:lnTo>
                <a:lnTo>
                  <a:pt x="433" y="312"/>
                </a:lnTo>
                <a:lnTo>
                  <a:pt x="422" y="294"/>
                </a:lnTo>
                <a:lnTo>
                  <a:pt x="424" y="289"/>
                </a:lnTo>
                <a:lnTo>
                  <a:pt x="406" y="263"/>
                </a:lnTo>
                <a:lnTo>
                  <a:pt x="398" y="259"/>
                </a:lnTo>
                <a:lnTo>
                  <a:pt x="393" y="248"/>
                </a:lnTo>
                <a:lnTo>
                  <a:pt x="397" y="241"/>
                </a:lnTo>
                <a:lnTo>
                  <a:pt x="420" y="237"/>
                </a:lnTo>
                <a:lnTo>
                  <a:pt x="441" y="225"/>
                </a:lnTo>
                <a:lnTo>
                  <a:pt x="442" y="211"/>
                </a:lnTo>
                <a:lnTo>
                  <a:pt x="446" y="202"/>
                </a:lnTo>
                <a:lnTo>
                  <a:pt x="440" y="181"/>
                </a:lnTo>
                <a:lnTo>
                  <a:pt x="470" y="158"/>
                </a:lnTo>
                <a:lnTo>
                  <a:pt x="474" y="126"/>
                </a:lnTo>
                <a:lnTo>
                  <a:pt x="454" y="108"/>
                </a:lnTo>
                <a:lnTo>
                  <a:pt x="439" y="79"/>
                </a:lnTo>
                <a:lnTo>
                  <a:pt x="423" y="76"/>
                </a:lnTo>
                <a:lnTo>
                  <a:pt x="420" y="76"/>
                </a:lnTo>
                <a:lnTo>
                  <a:pt x="389" y="85"/>
                </a:lnTo>
                <a:lnTo>
                  <a:pt x="380" y="84"/>
                </a:lnTo>
                <a:lnTo>
                  <a:pt x="382" y="77"/>
                </a:lnTo>
                <a:lnTo>
                  <a:pt x="365" y="76"/>
                </a:lnTo>
                <a:lnTo>
                  <a:pt x="357" y="84"/>
                </a:lnTo>
                <a:lnTo>
                  <a:pt x="347" y="89"/>
                </a:lnTo>
                <a:lnTo>
                  <a:pt x="302" y="87"/>
                </a:lnTo>
                <a:lnTo>
                  <a:pt x="292" y="89"/>
                </a:lnTo>
                <a:lnTo>
                  <a:pt x="278" y="84"/>
                </a:lnTo>
                <a:lnTo>
                  <a:pt x="280" y="77"/>
                </a:lnTo>
                <a:lnTo>
                  <a:pt x="292" y="77"/>
                </a:lnTo>
                <a:lnTo>
                  <a:pt x="295" y="72"/>
                </a:lnTo>
                <a:lnTo>
                  <a:pt x="291" y="47"/>
                </a:lnTo>
                <a:lnTo>
                  <a:pt x="273" y="36"/>
                </a:lnTo>
                <a:lnTo>
                  <a:pt x="262" y="9"/>
                </a:lnTo>
                <a:lnTo>
                  <a:pt x="259" y="11"/>
                </a:lnTo>
                <a:lnTo>
                  <a:pt x="259" y="11"/>
                </a:lnTo>
                <a:close/>
              </a:path>
            </a:pathLst>
          </a:custGeom>
          <a:solidFill>
            <a:srgbClr val="25A1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4" name="46">
            <a:extLst>
              <a:ext uri="{FF2B5EF4-FFF2-40B4-BE49-F238E27FC236}">
                <a16:creationId xmlns:a16="http://schemas.microsoft.com/office/drawing/2014/main" id="{ECF5C72A-3490-40FF-AFD1-D04A13CB68C3}"/>
              </a:ext>
            </a:extLst>
          </p:cNvPr>
          <p:cNvSpPr>
            <a:spLocks/>
          </p:cNvSpPr>
          <p:nvPr/>
        </p:nvSpPr>
        <p:spPr bwMode="auto">
          <a:xfrm>
            <a:off x="5076001" y="4049807"/>
            <a:ext cx="364890" cy="385053"/>
          </a:xfrm>
          <a:custGeom>
            <a:avLst/>
            <a:gdLst>
              <a:gd name="T0" fmla="*/ 277 w 363"/>
              <a:gd name="T1" fmla="*/ 30 h 338"/>
              <a:gd name="T2" fmla="*/ 228 w 363"/>
              <a:gd name="T3" fmla="*/ 45 h 338"/>
              <a:gd name="T4" fmla="*/ 207 w 363"/>
              <a:gd name="T5" fmla="*/ 26 h 338"/>
              <a:gd name="T6" fmla="*/ 172 w 363"/>
              <a:gd name="T7" fmla="*/ 4 h 338"/>
              <a:gd name="T8" fmla="*/ 154 w 363"/>
              <a:gd name="T9" fmla="*/ 0 h 338"/>
              <a:gd name="T10" fmla="*/ 135 w 363"/>
              <a:gd name="T11" fmla="*/ 12 h 338"/>
              <a:gd name="T12" fmla="*/ 125 w 363"/>
              <a:gd name="T13" fmla="*/ 26 h 338"/>
              <a:gd name="T14" fmla="*/ 117 w 363"/>
              <a:gd name="T15" fmla="*/ 79 h 338"/>
              <a:gd name="T16" fmla="*/ 95 w 363"/>
              <a:gd name="T17" fmla="*/ 100 h 338"/>
              <a:gd name="T18" fmla="*/ 94 w 363"/>
              <a:gd name="T19" fmla="*/ 116 h 338"/>
              <a:gd name="T20" fmla="*/ 49 w 363"/>
              <a:gd name="T21" fmla="*/ 152 h 338"/>
              <a:gd name="T22" fmla="*/ 20 w 363"/>
              <a:gd name="T23" fmla="*/ 193 h 338"/>
              <a:gd name="T24" fmla="*/ 0 w 363"/>
              <a:gd name="T25" fmla="*/ 204 h 338"/>
              <a:gd name="T26" fmla="*/ 17 w 363"/>
              <a:gd name="T27" fmla="*/ 263 h 338"/>
              <a:gd name="T28" fmla="*/ 28 w 363"/>
              <a:gd name="T29" fmla="*/ 268 h 338"/>
              <a:gd name="T30" fmla="*/ 33 w 363"/>
              <a:gd name="T31" fmla="*/ 292 h 338"/>
              <a:gd name="T32" fmla="*/ 64 w 363"/>
              <a:gd name="T33" fmla="*/ 315 h 338"/>
              <a:gd name="T34" fmla="*/ 84 w 363"/>
              <a:gd name="T35" fmla="*/ 313 h 338"/>
              <a:gd name="T36" fmla="*/ 84 w 363"/>
              <a:gd name="T37" fmla="*/ 332 h 338"/>
              <a:gd name="T38" fmla="*/ 130 w 363"/>
              <a:gd name="T39" fmla="*/ 326 h 338"/>
              <a:gd name="T40" fmla="*/ 154 w 363"/>
              <a:gd name="T41" fmla="*/ 321 h 338"/>
              <a:gd name="T42" fmla="*/ 170 w 363"/>
              <a:gd name="T43" fmla="*/ 332 h 338"/>
              <a:gd name="T44" fmla="*/ 177 w 363"/>
              <a:gd name="T45" fmla="*/ 305 h 338"/>
              <a:gd name="T46" fmla="*/ 206 w 363"/>
              <a:gd name="T47" fmla="*/ 304 h 338"/>
              <a:gd name="T48" fmla="*/ 255 w 363"/>
              <a:gd name="T49" fmla="*/ 292 h 338"/>
              <a:gd name="T50" fmla="*/ 271 w 363"/>
              <a:gd name="T51" fmla="*/ 285 h 338"/>
              <a:gd name="T52" fmla="*/ 250 w 363"/>
              <a:gd name="T53" fmla="*/ 228 h 338"/>
              <a:gd name="T54" fmla="*/ 296 w 363"/>
              <a:gd name="T55" fmla="*/ 200 h 338"/>
              <a:gd name="T56" fmla="*/ 343 w 363"/>
              <a:gd name="T57" fmla="*/ 190 h 338"/>
              <a:gd name="T58" fmla="*/ 363 w 363"/>
              <a:gd name="T59" fmla="*/ 173 h 338"/>
              <a:gd name="T60" fmla="*/ 352 w 363"/>
              <a:gd name="T61" fmla="*/ 162 h 338"/>
              <a:gd name="T62" fmla="*/ 342 w 363"/>
              <a:gd name="T63" fmla="*/ 144 h 338"/>
              <a:gd name="T64" fmla="*/ 341 w 363"/>
              <a:gd name="T65" fmla="*/ 93 h 338"/>
              <a:gd name="T66" fmla="*/ 320 w 363"/>
              <a:gd name="T67" fmla="*/ 36 h 338"/>
              <a:gd name="T68" fmla="*/ 301 w 363"/>
              <a:gd name="T69" fmla="*/ 29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3" h="338">
                <a:moveTo>
                  <a:pt x="301" y="29"/>
                </a:moveTo>
                <a:lnTo>
                  <a:pt x="277" y="30"/>
                </a:lnTo>
                <a:lnTo>
                  <a:pt x="255" y="41"/>
                </a:lnTo>
                <a:lnTo>
                  <a:pt x="228" y="45"/>
                </a:lnTo>
                <a:lnTo>
                  <a:pt x="210" y="33"/>
                </a:lnTo>
                <a:lnTo>
                  <a:pt x="207" y="26"/>
                </a:lnTo>
                <a:lnTo>
                  <a:pt x="196" y="16"/>
                </a:lnTo>
                <a:lnTo>
                  <a:pt x="172" y="4"/>
                </a:lnTo>
                <a:lnTo>
                  <a:pt x="161" y="7"/>
                </a:lnTo>
                <a:lnTo>
                  <a:pt x="154" y="0"/>
                </a:lnTo>
                <a:lnTo>
                  <a:pt x="139" y="11"/>
                </a:lnTo>
                <a:lnTo>
                  <a:pt x="135" y="12"/>
                </a:lnTo>
                <a:lnTo>
                  <a:pt x="126" y="18"/>
                </a:lnTo>
                <a:lnTo>
                  <a:pt x="125" y="26"/>
                </a:lnTo>
                <a:lnTo>
                  <a:pt x="131" y="46"/>
                </a:lnTo>
                <a:lnTo>
                  <a:pt x="117" y="79"/>
                </a:lnTo>
                <a:lnTo>
                  <a:pt x="104" y="98"/>
                </a:lnTo>
                <a:lnTo>
                  <a:pt x="95" y="100"/>
                </a:lnTo>
                <a:lnTo>
                  <a:pt x="91" y="109"/>
                </a:lnTo>
                <a:lnTo>
                  <a:pt x="94" y="116"/>
                </a:lnTo>
                <a:lnTo>
                  <a:pt x="88" y="132"/>
                </a:lnTo>
                <a:lnTo>
                  <a:pt x="49" y="152"/>
                </a:lnTo>
                <a:lnTo>
                  <a:pt x="25" y="188"/>
                </a:lnTo>
                <a:lnTo>
                  <a:pt x="20" y="193"/>
                </a:lnTo>
                <a:lnTo>
                  <a:pt x="16" y="197"/>
                </a:lnTo>
                <a:lnTo>
                  <a:pt x="0" y="204"/>
                </a:lnTo>
                <a:lnTo>
                  <a:pt x="7" y="243"/>
                </a:lnTo>
                <a:lnTo>
                  <a:pt x="17" y="263"/>
                </a:lnTo>
                <a:lnTo>
                  <a:pt x="17" y="273"/>
                </a:lnTo>
                <a:lnTo>
                  <a:pt x="28" y="268"/>
                </a:lnTo>
                <a:lnTo>
                  <a:pt x="33" y="267"/>
                </a:lnTo>
                <a:lnTo>
                  <a:pt x="33" y="292"/>
                </a:lnTo>
                <a:lnTo>
                  <a:pt x="42" y="303"/>
                </a:lnTo>
                <a:lnTo>
                  <a:pt x="64" y="315"/>
                </a:lnTo>
                <a:lnTo>
                  <a:pt x="73" y="317"/>
                </a:lnTo>
                <a:lnTo>
                  <a:pt x="84" y="313"/>
                </a:lnTo>
                <a:lnTo>
                  <a:pt x="89" y="317"/>
                </a:lnTo>
                <a:lnTo>
                  <a:pt x="84" y="332"/>
                </a:lnTo>
                <a:lnTo>
                  <a:pt x="108" y="338"/>
                </a:lnTo>
                <a:lnTo>
                  <a:pt x="130" y="326"/>
                </a:lnTo>
                <a:lnTo>
                  <a:pt x="141" y="311"/>
                </a:lnTo>
                <a:lnTo>
                  <a:pt x="154" y="321"/>
                </a:lnTo>
                <a:lnTo>
                  <a:pt x="163" y="332"/>
                </a:lnTo>
                <a:lnTo>
                  <a:pt x="170" y="332"/>
                </a:lnTo>
                <a:lnTo>
                  <a:pt x="172" y="308"/>
                </a:lnTo>
                <a:lnTo>
                  <a:pt x="177" y="305"/>
                </a:lnTo>
                <a:lnTo>
                  <a:pt x="194" y="317"/>
                </a:lnTo>
                <a:lnTo>
                  <a:pt x="206" y="304"/>
                </a:lnTo>
                <a:lnTo>
                  <a:pt x="231" y="293"/>
                </a:lnTo>
                <a:lnTo>
                  <a:pt x="255" y="292"/>
                </a:lnTo>
                <a:lnTo>
                  <a:pt x="266" y="289"/>
                </a:lnTo>
                <a:lnTo>
                  <a:pt x="271" y="285"/>
                </a:lnTo>
                <a:lnTo>
                  <a:pt x="259" y="260"/>
                </a:lnTo>
                <a:lnTo>
                  <a:pt x="250" y="228"/>
                </a:lnTo>
                <a:lnTo>
                  <a:pt x="279" y="215"/>
                </a:lnTo>
                <a:lnTo>
                  <a:pt x="296" y="200"/>
                </a:lnTo>
                <a:lnTo>
                  <a:pt x="319" y="187"/>
                </a:lnTo>
                <a:lnTo>
                  <a:pt x="343" y="190"/>
                </a:lnTo>
                <a:lnTo>
                  <a:pt x="362" y="182"/>
                </a:lnTo>
                <a:lnTo>
                  <a:pt x="363" y="173"/>
                </a:lnTo>
                <a:lnTo>
                  <a:pt x="359" y="173"/>
                </a:lnTo>
                <a:lnTo>
                  <a:pt x="352" y="162"/>
                </a:lnTo>
                <a:lnTo>
                  <a:pt x="346" y="145"/>
                </a:lnTo>
                <a:lnTo>
                  <a:pt x="342" y="144"/>
                </a:lnTo>
                <a:lnTo>
                  <a:pt x="347" y="111"/>
                </a:lnTo>
                <a:lnTo>
                  <a:pt x="341" y="93"/>
                </a:lnTo>
                <a:lnTo>
                  <a:pt x="328" y="74"/>
                </a:lnTo>
                <a:lnTo>
                  <a:pt x="320" y="36"/>
                </a:lnTo>
                <a:lnTo>
                  <a:pt x="317" y="29"/>
                </a:lnTo>
                <a:lnTo>
                  <a:pt x="301" y="29"/>
                </a:lnTo>
                <a:close/>
              </a:path>
            </a:pathLst>
          </a:custGeom>
          <a:solidFill>
            <a:srgbClr val="DAAEE8"/>
          </a:solidFill>
          <a:ln w="63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5" name="47">
            <a:extLst>
              <a:ext uri="{FF2B5EF4-FFF2-40B4-BE49-F238E27FC236}">
                <a16:creationId xmlns:a16="http://schemas.microsoft.com/office/drawing/2014/main" id="{7BCCCC97-9ABD-4102-9E14-AA509A9E307D}"/>
              </a:ext>
            </a:extLst>
          </p:cNvPr>
          <p:cNvSpPr>
            <a:spLocks/>
          </p:cNvSpPr>
          <p:nvPr/>
        </p:nvSpPr>
        <p:spPr bwMode="auto">
          <a:xfrm>
            <a:off x="4718542" y="4182103"/>
            <a:ext cx="374326" cy="377015"/>
          </a:xfrm>
          <a:custGeom>
            <a:avLst/>
            <a:gdLst>
              <a:gd name="T0" fmla="*/ 351 w 370"/>
              <a:gd name="T1" fmla="*/ 57 h 325"/>
              <a:gd name="T2" fmla="*/ 328 w 370"/>
              <a:gd name="T3" fmla="*/ 51 h 325"/>
              <a:gd name="T4" fmla="*/ 299 w 370"/>
              <a:gd name="T5" fmla="*/ 65 h 325"/>
              <a:gd name="T6" fmla="*/ 299 w 370"/>
              <a:gd name="T7" fmla="*/ 42 h 325"/>
              <a:gd name="T8" fmla="*/ 266 w 370"/>
              <a:gd name="T9" fmla="*/ 35 h 325"/>
              <a:gd name="T10" fmla="*/ 238 w 370"/>
              <a:gd name="T11" fmla="*/ 25 h 325"/>
              <a:gd name="T12" fmla="*/ 209 w 370"/>
              <a:gd name="T13" fmla="*/ 40 h 325"/>
              <a:gd name="T14" fmla="*/ 170 w 370"/>
              <a:gd name="T15" fmla="*/ 48 h 325"/>
              <a:gd name="T16" fmla="*/ 143 w 370"/>
              <a:gd name="T17" fmla="*/ 15 h 325"/>
              <a:gd name="T18" fmla="*/ 130 w 370"/>
              <a:gd name="T19" fmla="*/ 1 h 325"/>
              <a:gd name="T20" fmla="*/ 104 w 370"/>
              <a:gd name="T21" fmla="*/ 21 h 325"/>
              <a:gd name="T22" fmla="*/ 80 w 370"/>
              <a:gd name="T23" fmla="*/ 16 h 325"/>
              <a:gd name="T24" fmla="*/ 81 w 370"/>
              <a:gd name="T25" fmla="*/ 36 h 325"/>
              <a:gd name="T26" fmla="*/ 95 w 370"/>
              <a:gd name="T27" fmla="*/ 51 h 325"/>
              <a:gd name="T28" fmla="*/ 53 w 370"/>
              <a:gd name="T29" fmla="*/ 87 h 325"/>
              <a:gd name="T30" fmla="*/ 48 w 370"/>
              <a:gd name="T31" fmla="*/ 156 h 325"/>
              <a:gd name="T32" fmla="*/ 21 w 370"/>
              <a:gd name="T33" fmla="*/ 166 h 325"/>
              <a:gd name="T34" fmla="*/ 23 w 370"/>
              <a:gd name="T35" fmla="*/ 209 h 325"/>
              <a:gd name="T36" fmla="*/ 3 w 370"/>
              <a:gd name="T37" fmla="*/ 226 h 325"/>
              <a:gd name="T38" fmla="*/ 19 w 370"/>
              <a:gd name="T39" fmla="*/ 249 h 325"/>
              <a:gd name="T40" fmla="*/ 85 w 370"/>
              <a:gd name="T41" fmla="*/ 264 h 325"/>
              <a:gd name="T42" fmla="*/ 68 w 370"/>
              <a:gd name="T43" fmla="*/ 296 h 325"/>
              <a:gd name="T44" fmla="*/ 70 w 370"/>
              <a:gd name="T45" fmla="*/ 325 h 325"/>
              <a:gd name="T46" fmla="*/ 84 w 370"/>
              <a:gd name="T47" fmla="*/ 320 h 325"/>
              <a:gd name="T48" fmla="*/ 104 w 370"/>
              <a:gd name="T49" fmla="*/ 309 h 325"/>
              <a:gd name="T50" fmla="*/ 135 w 370"/>
              <a:gd name="T51" fmla="*/ 312 h 325"/>
              <a:gd name="T52" fmla="*/ 185 w 370"/>
              <a:gd name="T53" fmla="*/ 288 h 325"/>
              <a:gd name="T54" fmla="*/ 218 w 370"/>
              <a:gd name="T55" fmla="*/ 282 h 325"/>
              <a:gd name="T56" fmla="*/ 244 w 370"/>
              <a:gd name="T57" fmla="*/ 296 h 325"/>
              <a:gd name="T58" fmla="*/ 268 w 370"/>
              <a:gd name="T59" fmla="*/ 285 h 325"/>
              <a:gd name="T60" fmla="*/ 274 w 370"/>
              <a:gd name="T61" fmla="*/ 269 h 325"/>
              <a:gd name="T62" fmla="*/ 288 w 370"/>
              <a:gd name="T63" fmla="*/ 253 h 325"/>
              <a:gd name="T64" fmla="*/ 308 w 370"/>
              <a:gd name="T65" fmla="*/ 240 h 325"/>
              <a:gd name="T66" fmla="*/ 330 w 370"/>
              <a:gd name="T67" fmla="*/ 205 h 325"/>
              <a:gd name="T68" fmla="*/ 319 w 370"/>
              <a:gd name="T69" fmla="*/ 192 h 325"/>
              <a:gd name="T70" fmla="*/ 323 w 370"/>
              <a:gd name="T71" fmla="*/ 157 h 325"/>
              <a:gd name="T72" fmla="*/ 362 w 370"/>
              <a:gd name="T73" fmla="*/ 162 h 325"/>
              <a:gd name="T74" fmla="*/ 367 w 370"/>
              <a:gd name="T75" fmla="*/ 157 h 325"/>
              <a:gd name="T76" fmla="*/ 357 w 370"/>
              <a:gd name="T77" fmla="*/ 127 h 325"/>
              <a:gd name="T78" fmla="*/ 366 w 370"/>
              <a:gd name="T79" fmla="*/ 81 h 325"/>
              <a:gd name="T80" fmla="*/ 363 w 370"/>
              <a:gd name="T81" fmla="*/ 66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70" h="325">
                <a:moveTo>
                  <a:pt x="363" y="66"/>
                </a:moveTo>
                <a:lnTo>
                  <a:pt x="351" y="57"/>
                </a:lnTo>
                <a:lnTo>
                  <a:pt x="338" y="51"/>
                </a:lnTo>
                <a:lnTo>
                  <a:pt x="328" y="51"/>
                </a:lnTo>
                <a:lnTo>
                  <a:pt x="308" y="65"/>
                </a:lnTo>
                <a:lnTo>
                  <a:pt x="299" y="65"/>
                </a:lnTo>
                <a:lnTo>
                  <a:pt x="291" y="56"/>
                </a:lnTo>
                <a:lnTo>
                  <a:pt x="299" y="42"/>
                </a:lnTo>
                <a:lnTo>
                  <a:pt x="284" y="29"/>
                </a:lnTo>
                <a:lnTo>
                  <a:pt x="266" y="35"/>
                </a:lnTo>
                <a:lnTo>
                  <a:pt x="251" y="36"/>
                </a:lnTo>
                <a:lnTo>
                  <a:pt x="238" y="25"/>
                </a:lnTo>
                <a:lnTo>
                  <a:pt x="225" y="25"/>
                </a:lnTo>
                <a:lnTo>
                  <a:pt x="209" y="40"/>
                </a:lnTo>
                <a:lnTo>
                  <a:pt x="196" y="35"/>
                </a:lnTo>
                <a:lnTo>
                  <a:pt x="170" y="48"/>
                </a:lnTo>
                <a:lnTo>
                  <a:pt x="157" y="42"/>
                </a:lnTo>
                <a:lnTo>
                  <a:pt x="143" y="15"/>
                </a:lnTo>
                <a:lnTo>
                  <a:pt x="133" y="0"/>
                </a:lnTo>
                <a:lnTo>
                  <a:pt x="130" y="1"/>
                </a:lnTo>
                <a:lnTo>
                  <a:pt x="116" y="1"/>
                </a:lnTo>
                <a:lnTo>
                  <a:pt x="104" y="21"/>
                </a:lnTo>
                <a:lnTo>
                  <a:pt x="95" y="10"/>
                </a:lnTo>
                <a:lnTo>
                  <a:pt x="80" y="16"/>
                </a:lnTo>
                <a:lnTo>
                  <a:pt x="76" y="22"/>
                </a:lnTo>
                <a:lnTo>
                  <a:pt x="81" y="36"/>
                </a:lnTo>
                <a:lnTo>
                  <a:pt x="94" y="40"/>
                </a:lnTo>
                <a:lnTo>
                  <a:pt x="95" y="51"/>
                </a:lnTo>
                <a:lnTo>
                  <a:pt x="68" y="83"/>
                </a:lnTo>
                <a:lnTo>
                  <a:pt x="53" y="87"/>
                </a:lnTo>
                <a:lnTo>
                  <a:pt x="38" y="113"/>
                </a:lnTo>
                <a:lnTo>
                  <a:pt x="48" y="156"/>
                </a:lnTo>
                <a:lnTo>
                  <a:pt x="41" y="160"/>
                </a:lnTo>
                <a:lnTo>
                  <a:pt x="21" y="166"/>
                </a:lnTo>
                <a:lnTo>
                  <a:pt x="33" y="199"/>
                </a:lnTo>
                <a:lnTo>
                  <a:pt x="23" y="209"/>
                </a:lnTo>
                <a:lnTo>
                  <a:pt x="0" y="220"/>
                </a:lnTo>
                <a:lnTo>
                  <a:pt x="3" y="226"/>
                </a:lnTo>
                <a:lnTo>
                  <a:pt x="4" y="250"/>
                </a:lnTo>
                <a:lnTo>
                  <a:pt x="19" y="249"/>
                </a:lnTo>
                <a:lnTo>
                  <a:pt x="80" y="261"/>
                </a:lnTo>
                <a:lnTo>
                  <a:pt x="85" y="264"/>
                </a:lnTo>
                <a:lnTo>
                  <a:pt x="74" y="279"/>
                </a:lnTo>
                <a:lnTo>
                  <a:pt x="68" y="296"/>
                </a:lnTo>
                <a:lnTo>
                  <a:pt x="61" y="302"/>
                </a:lnTo>
                <a:lnTo>
                  <a:pt x="70" y="325"/>
                </a:lnTo>
                <a:lnTo>
                  <a:pt x="71" y="322"/>
                </a:lnTo>
                <a:lnTo>
                  <a:pt x="84" y="320"/>
                </a:lnTo>
                <a:lnTo>
                  <a:pt x="92" y="325"/>
                </a:lnTo>
                <a:lnTo>
                  <a:pt x="104" y="309"/>
                </a:lnTo>
                <a:lnTo>
                  <a:pt x="111" y="304"/>
                </a:lnTo>
                <a:lnTo>
                  <a:pt x="135" y="312"/>
                </a:lnTo>
                <a:lnTo>
                  <a:pt x="179" y="293"/>
                </a:lnTo>
                <a:lnTo>
                  <a:pt x="185" y="288"/>
                </a:lnTo>
                <a:lnTo>
                  <a:pt x="199" y="291"/>
                </a:lnTo>
                <a:lnTo>
                  <a:pt x="218" y="282"/>
                </a:lnTo>
                <a:lnTo>
                  <a:pt x="229" y="283"/>
                </a:lnTo>
                <a:lnTo>
                  <a:pt x="244" y="296"/>
                </a:lnTo>
                <a:lnTo>
                  <a:pt x="250" y="296"/>
                </a:lnTo>
                <a:lnTo>
                  <a:pt x="268" y="285"/>
                </a:lnTo>
                <a:lnTo>
                  <a:pt x="269" y="280"/>
                </a:lnTo>
                <a:lnTo>
                  <a:pt x="274" y="269"/>
                </a:lnTo>
                <a:lnTo>
                  <a:pt x="285" y="262"/>
                </a:lnTo>
                <a:lnTo>
                  <a:pt x="288" y="253"/>
                </a:lnTo>
                <a:lnTo>
                  <a:pt x="314" y="252"/>
                </a:lnTo>
                <a:lnTo>
                  <a:pt x="308" y="240"/>
                </a:lnTo>
                <a:lnTo>
                  <a:pt x="319" y="229"/>
                </a:lnTo>
                <a:lnTo>
                  <a:pt x="330" y="205"/>
                </a:lnTo>
                <a:lnTo>
                  <a:pt x="326" y="194"/>
                </a:lnTo>
                <a:lnTo>
                  <a:pt x="319" y="192"/>
                </a:lnTo>
                <a:lnTo>
                  <a:pt x="316" y="162"/>
                </a:lnTo>
                <a:lnTo>
                  <a:pt x="323" y="157"/>
                </a:lnTo>
                <a:lnTo>
                  <a:pt x="338" y="163"/>
                </a:lnTo>
                <a:lnTo>
                  <a:pt x="362" y="162"/>
                </a:lnTo>
                <a:lnTo>
                  <a:pt x="367" y="157"/>
                </a:lnTo>
                <a:lnTo>
                  <a:pt x="367" y="157"/>
                </a:lnTo>
                <a:lnTo>
                  <a:pt x="367" y="147"/>
                </a:lnTo>
                <a:lnTo>
                  <a:pt x="357" y="127"/>
                </a:lnTo>
                <a:lnTo>
                  <a:pt x="350" y="88"/>
                </a:lnTo>
                <a:lnTo>
                  <a:pt x="366" y="81"/>
                </a:lnTo>
                <a:lnTo>
                  <a:pt x="370" y="77"/>
                </a:lnTo>
                <a:lnTo>
                  <a:pt x="363" y="66"/>
                </a:lnTo>
                <a:close/>
              </a:path>
            </a:pathLst>
          </a:custGeom>
          <a:solidFill>
            <a:srgbClr val="25A12C"/>
          </a:solidFill>
          <a:ln w="63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ln>
                <a:solidFill>
                  <a:schemeClr val="bg1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48">
            <a:extLst>
              <a:ext uri="{FF2B5EF4-FFF2-40B4-BE49-F238E27FC236}">
                <a16:creationId xmlns:a16="http://schemas.microsoft.com/office/drawing/2014/main" id="{F33E810F-35A4-4749-9BF3-406A5EAF7357}"/>
              </a:ext>
            </a:extLst>
          </p:cNvPr>
          <p:cNvSpPr>
            <a:spLocks/>
          </p:cNvSpPr>
          <p:nvPr/>
        </p:nvSpPr>
        <p:spPr bwMode="auto">
          <a:xfrm>
            <a:off x="5676614" y="4089299"/>
            <a:ext cx="312614" cy="400216"/>
          </a:xfrm>
          <a:custGeom>
            <a:avLst/>
            <a:gdLst>
              <a:gd name="T0" fmla="*/ 263 w 309"/>
              <a:gd name="T1" fmla="*/ 84 h 345"/>
              <a:gd name="T2" fmla="*/ 247 w 309"/>
              <a:gd name="T3" fmla="*/ 74 h 345"/>
              <a:gd name="T4" fmla="*/ 223 w 309"/>
              <a:gd name="T5" fmla="*/ 55 h 345"/>
              <a:gd name="T6" fmla="*/ 206 w 309"/>
              <a:gd name="T7" fmla="*/ 52 h 345"/>
              <a:gd name="T8" fmla="*/ 206 w 309"/>
              <a:gd name="T9" fmla="*/ 41 h 345"/>
              <a:gd name="T10" fmla="*/ 200 w 309"/>
              <a:gd name="T11" fmla="*/ 34 h 345"/>
              <a:gd name="T12" fmla="*/ 175 w 309"/>
              <a:gd name="T13" fmla="*/ 53 h 345"/>
              <a:gd name="T14" fmla="*/ 165 w 309"/>
              <a:gd name="T15" fmla="*/ 53 h 345"/>
              <a:gd name="T16" fmla="*/ 145 w 309"/>
              <a:gd name="T17" fmla="*/ 50 h 345"/>
              <a:gd name="T18" fmla="*/ 127 w 309"/>
              <a:gd name="T19" fmla="*/ 17 h 345"/>
              <a:gd name="T20" fmla="*/ 119 w 309"/>
              <a:gd name="T21" fmla="*/ 0 h 345"/>
              <a:gd name="T22" fmla="*/ 117 w 309"/>
              <a:gd name="T23" fmla="*/ 2 h 345"/>
              <a:gd name="T24" fmla="*/ 113 w 309"/>
              <a:gd name="T25" fmla="*/ 0 h 345"/>
              <a:gd name="T26" fmla="*/ 56 w 309"/>
              <a:gd name="T27" fmla="*/ 35 h 345"/>
              <a:gd name="T28" fmla="*/ 35 w 309"/>
              <a:gd name="T29" fmla="*/ 31 h 345"/>
              <a:gd name="T30" fmla="*/ 35 w 309"/>
              <a:gd name="T31" fmla="*/ 40 h 345"/>
              <a:gd name="T32" fmla="*/ 16 w 309"/>
              <a:gd name="T33" fmla="*/ 85 h 345"/>
              <a:gd name="T34" fmla="*/ 14 w 309"/>
              <a:gd name="T35" fmla="*/ 99 h 345"/>
              <a:gd name="T36" fmla="*/ 5 w 309"/>
              <a:gd name="T37" fmla="*/ 115 h 345"/>
              <a:gd name="T38" fmla="*/ 0 w 309"/>
              <a:gd name="T39" fmla="*/ 128 h 345"/>
              <a:gd name="T40" fmla="*/ 27 w 309"/>
              <a:gd name="T41" fmla="*/ 161 h 345"/>
              <a:gd name="T42" fmla="*/ 33 w 309"/>
              <a:gd name="T43" fmla="*/ 172 h 345"/>
              <a:gd name="T44" fmla="*/ 37 w 309"/>
              <a:gd name="T45" fmla="*/ 198 h 345"/>
              <a:gd name="T46" fmla="*/ 51 w 309"/>
              <a:gd name="T47" fmla="*/ 216 h 345"/>
              <a:gd name="T48" fmla="*/ 49 w 309"/>
              <a:gd name="T49" fmla="*/ 255 h 345"/>
              <a:gd name="T50" fmla="*/ 53 w 309"/>
              <a:gd name="T51" fmla="*/ 268 h 345"/>
              <a:gd name="T52" fmla="*/ 46 w 309"/>
              <a:gd name="T53" fmla="*/ 284 h 345"/>
              <a:gd name="T54" fmla="*/ 77 w 309"/>
              <a:gd name="T55" fmla="*/ 301 h 345"/>
              <a:gd name="T56" fmla="*/ 122 w 309"/>
              <a:gd name="T57" fmla="*/ 318 h 345"/>
              <a:gd name="T58" fmla="*/ 124 w 309"/>
              <a:gd name="T59" fmla="*/ 322 h 345"/>
              <a:gd name="T60" fmla="*/ 124 w 309"/>
              <a:gd name="T61" fmla="*/ 322 h 345"/>
              <a:gd name="T62" fmla="*/ 156 w 309"/>
              <a:gd name="T63" fmla="*/ 342 h 345"/>
              <a:gd name="T64" fmla="*/ 168 w 309"/>
              <a:gd name="T65" fmla="*/ 345 h 345"/>
              <a:gd name="T66" fmla="*/ 197 w 309"/>
              <a:gd name="T67" fmla="*/ 344 h 345"/>
              <a:gd name="T68" fmla="*/ 204 w 309"/>
              <a:gd name="T69" fmla="*/ 339 h 345"/>
              <a:gd name="T70" fmla="*/ 205 w 309"/>
              <a:gd name="T71" fmla="*/ 320 h 345"/>
              <a:gd name="T72" fmla="*/ 219 w 309"/>
              <a:gd name="T73" fmla="*/ 318 h 345"/>
              <a:gd name="T74" fmla="*/ 251 w 309"/>
              <a:gd name="T75" fmla="*/ 336 h 345"/>
              <a:gd name="T76" fmla="*/ 289 w 309"/>
              <a:gd name="T77" fmla="*/ 324 h 345"/>
              <a:gd name="T78" fmla="*/ 300 w 309"/>
              <a:gd name="T79" fmla="*/ 300 h 345"/>
              <a:gd name="T80" fmla="*/ 302 w 309"/>
              <a:gd name="T81" fmla="*/ 284 h 345"/>
              <a:gd name="T82" fmla="*/ 280 w 309"/>
              <a:gd name="T83" fmla="*/ 232 h 345"/>
              <a:gd name="T84" fmla="*/ 300 w 309"/>
              <a:gd name="T85" fmla="*/ 222 h 345"/>
              <a:gd name="T86" fmla="*/ 307 w 309"/>
              <a:gd name="T87" fmla="*/ 208 h 345"/>
              <a:gd name="T88" fmla="*/ 309 w 309"/>
              <a:gd name="T89" fmla="*/ 204 h 345"/>
              <a:gd name="T90" fmla="*/ 301 w 309"/>
              <a:gd name="T91" fmla="*/ 173 h 345"/>
              <a:gd name="T92" fmla="*/ 293 w 309"/>
              <a:gd name="T93" fmla="*/ 158 h 345"/>
              <a:gd name="T94" fmla="*/ 287 w 309"/>
              <a:gd name="T95" fmla="*/ 155 h 345"/>
              <a:gd name="T96" fmla="*/ 269 w 309"/>
              <a:gd name="T97" fmla="*/ 97 h 345"/>
              <a:gd name="T98" fmla="*/ 270 w 309"/>
              <a:gd name="T99" fmla="*/ 85 h 345"/>
              <a:gd name="T100" fmla="*/ 263 w 309"/>
              <a:gd name="T101" fmla="*/ 84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9" h="345">
                <a:moveTo>
                  <a:pt x="263" y="84"/>
                </a:moveTo>
                <a:lnTo>
                  <a:pt x="247" y="74"/>
                </a:lnTo>
                <a:lnTo>
                  <a:pt x="223" y="55"/>
                </a:lnTo>
                <a:lnTo>
                  <a:pt x="206" y="52"/>
                </a:lnTo>
                <a:lnTo>
                  <a:pt x="206" y="41"/>
                </a:lnTo>
                <a:lnTo>
                  <a:pt x="200" y="34"/>
                </a:lnTo>
                <a:lnTo>
                  <a:pt x="175" y="53"/>
                </a:lnTo>
                <a:lnTo>
                  <a:pt x="165" y="53"/>
                </a:lnTo>
                <a:lnTo>
                  <a:pt x="145" y="50"/>
                </a:lnTo>
                <a:lnTo>
                  <a:pt x="127" y="17"/>
                </a:lnTo>
                <a:lnTo>
                  <a:pt x="119" y="0"/>
                </a:lnTo>
                <a:lnTo>
                  <a:pt x="117" y="2"/>
                </a:lnTo>
                <a:lnTo>
                  <a:pt x="113" y="0"/>
                </a:lnTo>
                <a:lnTo>
                  <a:pt x="56" y="35"/>
                </a:lnTo>
                <a:lnTo>
                  <a:pt x="35" y="31"/>
                </a:lnTo>
                <a:lnTo>
                  <a:pt x="35" y="40"/>
                </a:lnTo>
                <a:lnTo>
                  <a:pt x="16" y="85"/>
                </a:lnTo>
                <a:lnTo>
                  <a:pt x="14" y="99"/>
                </a:lnTo>
                <a:lnTo>
                  <a:pt x="5" y="115"/>
                </a:lnTo>
                <a:lnTo>
                  <a:pt x="0" y="128"/>
                </a:lnTo>
                <a:lnTo>
                  <a:pt x="27" y="161"/>
                </a:lnTo>
                <a:lnTo>
                  <a:pt x="33" y="172"/>
                </a:lnTo>
                <a:lnTo>
                  <a:pt x="37" y="198"/>
                </a:lnTo>
                <a:lnTo>
                  <a:pt x="51" y="216"/>
                </a:lnTo>
                <a:lnTo>
                  <a:pt x="49" y="255"/>
                </a:lnTo>
                <a:lnTo>
                  <a:pt x="53" y="268"/>
                </a:lnTo>
                <a:lnTo>
                  <a:pt x="46" y="284"/>
                </a:lnTo>
                <a:lnTo>
                  <a:pt x="77" y="301"/>
                </a:lnTo>
                <a:lnTo>
                  <a:pt x="122" y="318"/>
                </a:lnTo>
                <a:lnTo>
                  <a:pt x="124" y="322"/>
                </a:lnTo>
                <a:lnTo>
                  <a:pt x="124" y="322"/>
                </a:lnTo>
                <a:lnTo>
                  <a:pt x="156" y="342"/>
                </a:lnTo>
                <a:lnTo>
                  <a:pt x="168" y="345"/>
                </a:lnTo>
                <a:lnTo>
                  <a:pt x="197" y="344"/>
                </a:lnTo>
                <a:lnTo>
                  <a:pt x="204" y="339"/>
                </a:lnTo>
                <a:lnTo>
                  <a:pt x="205" y="320"/>
                </a:lnTo>
                <a:lnTo>
                  <a:pt x="219" y="318"/>
                </a:lnTo>
                <a:lnTo>
                  <a:pt x="251" y="336"/>
                </a:lnTo>
                <a:lnTo>
                  <a:pt x="289" y="324"/>
                </a:lnTo>
                <a:lnTo>
                  <a:pt x="300" y="300"/>
                </a:lnTo>
                <a:lnTo>
                  <a:pt x="302" y="284"/>
                </a:lnTo>
                <a:lnTo>
                  <a:pt x="280" y="232"/>
                </a:lnTo>
                <a:lnTo>
                  <a:pt x="300" y="222"/>
                </a:lnTo>
                <a:lnTo>
                  <a:pt x="307" y="208"/>
                </a:lnTo>
                <a:lnTo>
                  <a:pt x="309" y="204"/>
                </a:lnTo>
                <a:lnTo>
                  <a:pt x="301" y="173"/>
                </a:lnTo>
                <a:lnTo>
                  <a:pt x="293" y="158"/>
                </a:lnTo>
                <a:lnTo>
                  <a:pt x="287" y="155"/>
                </a:lnTo>
                <a:lnTo>
                  <a:pt x="269" y="97"/>
                </a:lnTo>
                <a:lnTo>
                  <a:pt x="270" y="85"/>
                </a:lnTo>
                <a:lnTo>
                  <a:pt x="263" y="84"/>
                </a:lnTo>
                <a:close/>
              </a:path>
            </a:pathLst>
          </a:custGeom>
          <a:solidFill>
            <a:srgbClr val="DAAEE8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7" name="49">
            <a:extLst>
              <a:ext uri="{FF2B5EF4-FFF2-40B4-BE49-F238E27FC236}">
                <a16:creationId xmlns:a16="http://schemas.microsoft.com/office/drawing/2014/main" id="{5D978149-0A0A-488D-A908-8360967BAFF7}"/>
              </a:ext>
            </a:extLst>
          </p:cNvPr>
          <p:cNvSpPr>
            <a:spLocks/>
          </p:cNvSpPr>
          <p:nvPr/>
        </p:nvSpPr>
        <p:spPr bwMode="auto">
          <a:xfrm>
            <a:off x="4357369" y="2725087"/>
            <a:ext cx="478532" cy="393256"/>
          </a:xfrm>
          <a:custGeom>
            <a:avLst/>
            <a:gdLst>
              <a:gd name="T0" fmla="*/ 248 w 473"/>
              <a:gd name="T1" fmla="*/ 14 h 339"/>
              <a:gd name="T2" fmla="*/ 214 w 473"/>
              <a:gd name="T3" fmla="*/ 31 h 339"/>
              <a:gd name="T4" fmla="*/ 107 w 473"/>
              <a:gd name="T5" fmla="*/ 18 h 339"/>
              <a:gd name="T6" fmla="*/ 61 w 473"/>
              <a:gd name="T7" fmla="*/ 12 h 339"/>
              <a:gd name="T8" fmla="*/ 30 w 473"/>
              <a:gd name="T9" fmla="*/ 0 h 339"/>
              <a:gd name="T10" fmla="*/ 29 w 473"/>
              <a:gd name="T11" fmla="*/ 17 h 339"/>
              <a:gd name="T12" fmla="*/ 45 w 473"/>
              <a:gd name="T13" fmla="*/ 40 h 339"/>
              <a:gd name="T14" fmla="*/ 50 w 473"/>
              <a:gd name="T15" fmla="*/ 63 h 339"/>
              <a:gd name="T16" fmla="*/ 93 w 473"/>
              <a:gd name="T17" fmla="*/ 86 h 339"/>
              <a:gd name="T18" fmla="*/ 85 w 473"/>
              <a:gd name="T19" fmla="*/ 102 h 339"/>
              <a:gd name="T20" fmla="*/ 49 w 473"/>
              <a:gd name="T21" fmla="*/ 102 h 339"/>
              <a:gd name="T22" fmla="*/ 57 w 473"/>
              <a:gd name="T23" fmla="*/ 121 h 339"/>
              <a:gd name="T24" fmla="*/ 112 w 473"/>
              <a:gd name="T25" fmla="*/ 131 h 339"/>
              <a:gd name="T26" fmla="*/ 124 w 473"/>
              <a:gd name="T27" fmla="*/ 172 h 339"/>
              <a:gd name="T28" fmla="*/ 63 w 473"/>
              <a:gd name="T29" fmla="*/ 176 h 339"/>
              <a:gd name="T30" fmla="*/ 2 w 473"/>
              <a:gd name="T31" fmla="*/ 201 h 339"/>
              <a:gd name="T32" fmla="*/ 12 w 473"/>
              <a:gd name="T33" fmla="*/ 211 h 339"/>
              <a:gd name="T34" fmla="*/ 42 w 473"/>
              <a:gd name="T35" fmla="*/ 232 h 339"/>
              <a:gd name="T36" fmla="*/ 36 w 473"/>
              <a:gd name="T37" fmla="*/ 280 h 339"/>
              <a:gd name="T38" fmla="*/ 53 w 473"/>
              <a:gd name="T39" fmla="*/ 299 h 339"/>
              <a:gd name="T40" fmla="*/ 65 w 473"/>
              <a:gd name="T41" fmla="*/ 318 h 339"/>
              <a:gd name="T42" fmla="*/ 78 w 473"/>
              <a:gd name="T43" fmla="*/ 331 h 339"/>
              <a:gd name="T44" fmla="*/ 104 w 473"/>
              <a:gd name="T45" fmla="*/ 326 h 339"/>
              <a:gd name="T46" fmla="*/ 117 w 473"/>
              <a:gd name="T47" fmla="*/ 334 h 339"/>
              <a:gd name="T48" fmla="*/ 128 w 473"/>
              <a:gd name="T49" fmla="*/ 330 h 339"/>
              <a:gd name="T50" fmla="*/ 149 w 473"/>
              <a:gd name="T51" fmla="*/ 338 h 339"/>
              <a:gd name="T52" fmla="*/ 192 w 473"/>
              <a:gd name="T53" fmla="*/ 339 h 339"/>
              <a:gd name="T54" fmla="*/ 236 w 473"/>
              <a:gd name="T55" fmla="*/ 324 h 339"/>
              <a:gd name="T56" fmla="*/ 245 w 473"/>
              <a:gd name="T57" fmla="*/ 303 h 339"/>
              <a:gd name="T58" fmla="*/ 349 w 473"/>
              <a:gd name="T59" fmla="*/ 293 h 339"/>
              <a:gd name="T60" fmla="*/ 364 w 473"/>
              <a:gd name="T61" fmla="*/ 310 h 339"/>
              <a:gd name="T62" fmla="*/ 368 w 473"/>
              <a:gd name="T63" fmla="*/ 306 h 339"/>
              <a:gd name="T64" fmla="*/ 386 w 473"/>
              <a:gd name="T65" fmla="*/ 291 h 339"/>
              <a:gd name="T66" fmla="*/ 398 w 473"/>
              <a:gd name="T67" fmla="*/ 269 h 339"/>
              <a:gd name="T68" fmla="*/ 420 w 473"/>
              <a:gd name="T69" fmla="*/ 271 h 339"/>
              <a:gd name="T70" fmla="*/ 430 w 473"/>
              <a:gd name="T71" fmla="*/ 216 h 339"/>
              <a:gd name="T72" fmla="*/ 445 w 473"/>
              <a:gd name="T73" fmla="*/ 191 h 339"/>
              <a:gd name="T74" fmla="*/ 451 w 473"/>
              <a:gd name="T75" fmla="*/ 167 h 339"/>
              <a:gd name="T76" fmla="*/ 466 w 473"/>
              <a:gd name="T77" fmla="*/ 127 h 339"/>
              <a:gd name="T78" fmla="*/ 473 w 473"/>
              <a:gd name="T79" fmla="*/ 85 h 339"/>
              <a:gd name="T80" fmla="*/ 453 w 473"/>
              <a:gd name="T81" fmla="*/ 91 h 339"/>
              <a:gd name="T82" fmla="*/ 430 w 473"/>
              <a:gd name="T83" fmla="*/ 84 h 339"/>
              <a:gd name="T84" fmla="*/ 387 w 473"/>
              <a:gd name="T85" fmla="*/ 65 h 339"/>
              <a:gd name="T86" fmla="*/ 338 w 473"/>
              <a:gd name="T87" fmla="*/ 58 h 339"/>
              <a:gd name="T88" fmla="*/ 344 w 473"/>
              <a:gd name="T89" fmla="*/ 43 h 339"/>
              <a:gd name="T90" fmla="*/ 275 w 473"/>
              <a:gd name="T91" fmla="*/ 20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73" h="339">
                <a:moveTo>
                  <a:pt x="269" y="21"/>
                </a:moveTo>
                <a:lnTo>
                  <a:pt x="248" y="14"/>
                </a:lnTo>
                <a:lnTo>
                  <a:pt x="243" y="22"/>
                </a:lnTo>
                <a:lnTo>
                  <a:pt x="214" y="31"/>
                </a:lnTo>
                <a:lnTo>
                  <a:pt x="116" y="6"/>
                </a:lnTo>
                <a:lnTo>
                  <a:pt x="107" y="18"/>
                </a:lnTo>
                <a:lnTo>
                  <a:pt x="95" y="14"/>
                </a:lnTo>
                <a:lnTo>
                  <a:pt x="61" y="12"/>
                </a:lnTo>
                <a:lnTo>
                  <a:pt x="46" y="9"/>
                </a:lnTo>
                <a:lnTo>
                  <a:pt x="30" y="0"/>
                </a:lnTo>
                <a:lnTo>
                  <a:pt x="27" y="12"/>
                </a:lnTo>
                <a:lnTo>
                  <a:pt x="29" y="17"/>
                </a:lnTo>
                <a:lnTo>
                  <a:pt x="28" y="31"/>
                </a:lnTo>
                <a:lnTo>
                  <a:pt x="45" y="40"/>
                </a:lnTo>
                <a:lnTo>
                  <a:pt x="50" y="51"/>
                </a:lnTo>
                <a:lnTo>
                  <a:pt x="50" y="63"/>
                </a:lnTo>
                <a:lnTo>
                  <a:pt x="55" y="73"/>
                </a:lnTo>
                <a:lnTo>
                  <a:pt x="93" y="86"/>
                </a:lnTo>
                <a:lnTo>
                  <a:pt x="99" y="92"/>
                </a:lnTo>
                <a:lnTo>
                  <a:pt x="85" y="102"/>
                </a:lnTo>
                <a:lnTo>
                  <a:pt x="53" y="98"/>
                </a:lnTo>
                <a:lnTo>
                  <a:pt x="49" y="102"/>
                </a:lnTo>
                <a:lnTo>
                  <a:pt x="50" y="110"/>
                </a:lnTo>
                <a:lnTo>
                  <a:pt x="57" y="121"/>
                </a:lnTo>
                <a:lnTo>
                  <a:pt x="63" y="126"/>
                </a:lnTo>
                <a:lnTo>
                  <a:pt x="112" y="131"/>
                </a:lnTo>
                <a:lnTo>
                  <a:pt x="119" y="164"/>
                </a:lnTo>
                <a:lnTo>
                  <a:pt x="124" y="172"/>
                </a:lnTo>
                <a:lnTo>
                  <a:pt x="101" y="176"/>
                </a:lnTo>
                <a:lnTo>
                  <a:pt x="63" y="176"/>
                </a:lnTo>
                <a:lnTo>
                  <a:pt x="52" y="179"/>
                </a:lnTo>
                <a:lnTo>
                  <a:pt x="2" y="201"/>
                </a:lnTo>
                <a:lnTo>
                  <a:pt x="0" y="210"/>
                </a:lnTo>
                <a:lnTo>
                  <a:pt x="12" y="211"/>
                </a:lnTo>
                <a:lnTo>
                  <a:pt x="27" y="232"/>
                </a:lnTo>
                <a:lnTo>
                  <a:pt x="42" y="232"/>
                </a:lnTo>
                <a:lnTo>
                  <a:pt x="53" y="257"/>
                </a:lnTo>
                <a:lnTo>
                  <a:pt x="36" y="280"/>
                </a:lnTo>
                <a:lnTo>
                  <a:pt x="33" y="290"/>
                </a:lnTo>
                <a:lnTo>
                  <a:pt x="53" y="299"/>
                </a:lnTo>
                <a:lnTo>
                  <a:pt x="62" y="309"/>
                </a:lnTo>
                <a:lnTo>
                  <a:pt x="65" y="318"/>
                </a:lnTo>
                <a:lnTo>
                  <a:pt x="57" y="322"/>
                </a:lnTo>
                <a:lnTo>
                  <a:pt x="78" y="331"/>
                </a:lnTo>
                <a:lnTo>
                  <a:pt x="90" y="333"/>
                </a:lnTo>
                <a:lnTo>
                  <a:pt x="104" y="326"/>
                </a:lnTo>
                <a:lnTo>
                  <a:pt x="112" y="333"/>
                </a:lnTo>
                <a:lnTo>
                  <a:pt x="117" y="334"/>
                </a:lnTo>
                <a:lnTo>
                  <a:pt x="118" y="332"/>
                </a:lnTo>
                <a:lnTo>
                  <a:pt x="128" y="330"/>
                </a:lnTo>
                <a:lnTo>
                  <a:pt x="140" y="337"/>
                </a:lnTo>
                <a:lnTo>
                  <a:pt x="149" y="338"/>
                </a:lnTo>
                <a:lnTo>
                  <a:pt x="167" y="336"/>
                </a:lnTo>
                <a:lnTo>
                  <a:pt x="192" y="339"/>
                </a:lnTo>
                <a:lnTo>
                  <a:pt x="211" y="338"/>
                </a:lnTo>
                <a:lnTo>
                  <a:pt x="236" y="324"/>
                </a:lnTo>
                <a:lnTo>
                  <a:pt x="239" y="306"/>
                </a:lnTo>
                <a:lnTo>
                  <a:pt x="245" y="303"/>
                </a:lnTo>
                <a:lnTo>
                  <a:pt x="320" y="295"/>
                </a:lnTo>
                <a:lnTo>
                  <a:pt x="349" y="293"/>
                </a:lnTo>
                <a:lnTo>
                  <a:pt x="357" y="309"/>
                </a:lnTo>
                <a:lnTo>
                  <a:pt x="364" y="310"/>
                </a:lnTo>
                <a:lnTo>
                  <a:pt x="368" y="306"/>
                </a:lnTo>
                <a:lnTo>
                  <a:pt x="368" y="306"/>
                </a:lnTo>
                <a:lnTo>
                  <a:pt x="372" y="299"/>
                </a:lnTo>
                <a:lnTo>
                  <a:pt x="386" y="291"/>
                </a:lnTo>
                <a:lnTo>
                  <a:pt x="390" y="281"/>
                </a:lnTo>
                <a:lnTo>
                  <a:pt x="398" y="269"/>
                </a:lnTo>
                <a:lnTo>
                  <a:pt x="405" y="268"/>
                </a:lnTo>
                <a:lnTo>
                  <a:pt x="420" y="271"/>
                </a:lnTo>
                <a:lnTo>
                  <a:pt x="425" y="239"/>
                </a:lnTo>
                <a:lnTo>
                  <a:pt x="430" y="216"/>
                </a:lnTo>
                <a:lnTo>
                  <a:pt x="437" y="202"/>
                </a:lnTo>
                <a:lnTo>
                  <a:pt x="445" y="191"/>
                </a:lnTo>
                <a:lnTo>
                  <a:pt x="453" y="174"/>
                </a:lnTo>
                <a:lnTo>
                  <a:pt x="451" y="167"/>
                </a:lnTo>
                <a:lnTo>
                  <a:pt x="457" y="148"/>
                </a:lnTo>
                <a:lnTo>
                  <a:pt x="466" y="127"/>
                </a:lnTo>
                <a:lnTo>
                  <a:pt x="465" y="103"/>
                </a:lnTo>
                <a:lnTo>
                  <a:pt x="473" y="85"/>
                </a:lnTo>
                <a:lnTo>
                  <a:pt x="455" y="80"/>
                </a:lnTo>
                <a:lnTo>
                  <a:pt x="453" y="91"/>
                </a:lnTo>
                <a:lnTo>
                  <a:pt x="445" y="91"/>
                </a:lnTo>
                <a:lnTo>
                  <a:pt x="430" y="84"/>
                </a:lnTo>
                <a:lnTo>
                  <a:pt x="419" y="82"/>
                </a:lnTo>
                <a:lnTo>
                  <a:pt x="387" y="65"/>
                </a:lnTo>
                <a:lnTo>
                  <a:pt x="358" y="73"/>
                </a:lnTo>
                <a:lnTo>
                  <a:pt x="338" y="58"/>
                </a:lnTo>
                <a:lnTo>
                  <a:pt x="339" y="47"/>
                </a:lnTo>
                <a:lnTo>
                  <a:pt x="344" y="43"/>
                </a:lnTo>
                <a:lnTo>
                  <a:pt x="327" y="43"/>
                </a:lnTo>
                <a:lnTo>
                  <a:pt x="275" y="20"/>
                </a:lnTo>
                <a:lnTo>
                  <a:pt x="269" y="21"/>
                </a:lnTo>
                <a:close/>
              </a:path>
            </a:pathLst>
          </a:custGeom>
          <a:solidFill>
            <a:srgbClr val="25A1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8" name="50">
            <a:extLst>
              <a:ext uri="{FF2B5EF4-FFF2-40B4-BE49-F238E27FC236}">
                <a16:creationId xmlns:a16="http://schemas.microsoft.com/office/drawing/2014/main" id="{C085AEC1-4A23-494C-A070-AEB8D0F5CC3B}"/>
              </a:ext>
            </a:extLst>
          </p:cNvPr>
          <p:cNvSpPr>
            <a:spLocks noEditPoints="1"/>
          </p:cNvSpPr>
          <p:nvPr/>
        </p:nvSpPr>
        <p:spPr bwMode="auto">
          <a:xfrm>
            <a:off x="4183357" y="1807493"/>
            <a:ext cx="358141" cy="604382"/>
          </a:xfrm>
          <a:custGeom>
            <a:avLst/>
            <a:gdLst>
              <a:gd name="T0" fmla="*/ 29 w 354"/>
              <a:gd name="T1" fmla="*/ 349 h 521"/>
              <a:gd name="T2" fmla="*/ 32 w 354"/>
              <a:gd name="T3" fmla="*/ 351 h 521"/>
              <a:gd name="T4" fmla="*/ 119 w 354"/>
              <a:gd name="T5" fmla="*/ 492 h 521"/>
              <a:gd name="T6" fmla="*/ 147 w 354"/>
              <a:gd name="T7" fmla="*/ 521 h 521"/>
              <a:gd name="T8" fmla="*/ 195 w 354"/>
              <a:gd name="T9" fmla="*/ 493 h 521"/>
              <a:gd name="T10" fmla="*/ 241 w 354"/>
              <a:gd name="T11" fmla="*/ 498 h 521"/>
              <a:gd name="T12" fmla="*/ 253 w 354"/>
              <a:gd name="T13" fmla="*/ 505 h 521"/>
              <a:gd name="T14" fmla="*/ 286 w 354"/>
              <a:gd name="T15" fmla="*/ 505 h 521"/>
              <a:gd name="T16" fmla="*/ 306 w 354"/>
              <a:gd name="T17" fmla="*/ 507 h 521"/>
              <a:gd name="T18" fmla="*/ 324 w 354"/>
              <a:gd name="T19" fmla="*/ 495 h 521"/>
              <a:gd name="T20" fmla="*/ 350 w 354"/>
              <a:gd name="T21" fmla="*/ 458 h 521"/>
              <a:gd name="T22" fmla="*/ 354 w 354"/>
              <a:gd name="T23" fmla="*/ 428 h 521"/>
              <a:gd name="T24" fmla="*/ 322 w 354"/>
              <a:gd name="T25" fmla="*/ 410 h 521"/>
              <a:gd name="T26" fmla="*/ 306 w 354"/>
              <a:gd name="T27" fmla="*/ 393 h 521"/>
              <a:gd name="T28" fmla="*/ 278 w 354"/>
              <a:gd name="T29" fmla="*/ 392 h 521"/>
              <a:gd name="T30" fmla="*/ 249 w 354"/>
              <a:gd name="T31" fmla="*/ 386 h 521"/>
              <a:gd name="T32" fmla="*/ 233 w 354"/>
              <a:gd name="T33" fmla="*/ 373 h 521"/>
              <a:gd name="T34" fmla="*/ 247 w 354"/>
              <a:gd name="T35" fmla="*/ 352 h 521"/>
              <a:gd name="T36" fmla="*/ 258 w 354"/>
              <a:gd name="T37" fmla="*/ 329 h 521"/>
              <a:gd name="T38" fmla="*/ 278 w 354"/>
              <a:gd name="T39" fmla="*/ 319 h 521"/>
              <a:gd name="T40" fmla="*/ 308 w 354"/>
              <a:gd name="T41" fmla="*/ 293 h 521"/>
              <a:gd name="T42" fmla="*/ 315 w 354"/>
              <a:gd name="T43" fmla="*/ 282 h 521"/>
              <a:gd name="T44" fmla="*/ 302 w 354"/>
              <a:gd name="T45" fmla="*/ 236 h 521"/>
              <a:gd name="T46" fmla="*/ 282 w 354"/>
              <a:gd name="T47" fmla="*/ 218 h 521"/>
              <a:gd name="T48" fmla="*/ 241 w 354"/>
              <a:gd name="T49" fmla="*/ 185 h 521"/>
              <a:gd name="T50" fmla="*/ 243 w 354"/>
              <a:gd name="T51" fmla="*/ 157 h 521"/>
              <a:gd name="T52" fmla="*/ 224 w 354"/>
              <a:gd name="T53" fmla="*/ 152 h 521"/>
              <a:gd name="T54" fmla="*/ 201 w 354"/>
              <a:gd name="T55" fmla="*/ 95 h 521"/>
              <a:gd name="T56" fmla="*/ 200 w 354"/>
              <a:gd name="T57" fmla="*/ 56 h 521"/>
              <a:gd name="T58" fmla="*/ 211 w 354"/>
              <a:gd name="T59" fmla="*/ 42 h 521"/>
              <a:gd name="T60" fmla="*/ 163 w 354"/>
              <a:gd name="T61" fmla="*/ 5 h 521"/>
              <a:gd name="T62" fmla="*/ 123 w 354"/>
              <a:gd name="T63" fmla="*/ 28 h 521"/>
              <a:gd name="T64" fmla="*/ 103 w 354"/>
              <a:gd name="T65" fmla="*/ 30 h 521"/>
              <a:gd name="T66" fmla="*/ 40 w 354"/>
              <a:gd name="T67" fmla="*/ 15 h 521"/>
              <a:gd name="T68" fmla="*/ 23 w 354"/>
              <a:gd name="T69" fmla="*/ 5 h 521"/>
              <a:gd name="T70" fmla="*/ 4 w 354"/>
              <a:gd name="T71" fmla="*/ 0 h 521"/>
              <a:gd name="T72" fmla="*/ 14 w 354"/>
              <a:gd name="T73" fmla="*/ 24 h 521"/>
              <a:gd name="T74" fmla="*/ 28 w 354"/>
              <a:gd name="T75" fmla="*/ 68 h 521"/>
              <a:gd name="T76" fmla="*/ 35 w 354"/>
              <a:gd name="T77" fmla="*/ 110 h 521"/>
              <a:gd name="T78" fmla="*/ 38 w 354"/>
              <a:gd name="T79" fmla="*/ 141 h 521"/>
              <a:gd name="T80" fmla="*/ 48 w 354"/>
              <a:gd name="T81" fmla="*/ 146 h 521"/>
              <a:gd name="T82" fmla="*/ 69 w 354"/>
              <a:gd name="T83" fmla="*/ 152 h 521"/>
              <a:gd name="T84" fmla="*/ 69 w 354"/>
              <a:gd name="T85" fmla="*/ 163 h 521"/>
              <a:gd name="T86" fmla="*/ 83 w 354"/>
              <a:gd name="T87" fmla="*/ 181 h 521"/>
              <a:gd name="T88" fmla="*/ 93 w 354"/>
              <a:gd name="T89" fmla="*/ 209 h 521"/>
              <a:gd name="T90" fmla="*/ 102 w 354"/>
              <a:gd name="T91" fmla="*/ 200 h 521"/>
              <a:gd name="T92" fmla="*/ 98 w 354"/>
              <a:gd name="T93" fmla="*/ 210 h 521"/>
              <a:gd name="T94" fmla="*/ 98 w 354"/>
              <a:gd name="T95" fmla="*/ 261 h 521"/>
              <a:gd name="T96" fmla="*/ 119 w 354"/>
              <a:gd name="T97" fmla="*/ 285 h 521"/>
              <a:gd name="T98" fmla="*/ 115 w 354"/>
              <a:gd name="T99" fmla="*/ 320 h 521"/>
              <a:gd name="T100" fmla="*/ 110 w 354"/>
              <a:gd name="T101" fmla="*/ 331 h 521"/>
              <a:gd name="T102" fmla="*/ 99 w 354"/>
              <a:gd name="T103" fmla="*/ 364 h 521"/>
              <a:gd name="T104" fmla="*/ 113 w 354"/>
              <a:gd name="T105" fmla="*/ 403 h 521"/>
              <a:gd name="T106" fmla="*/ 131 w 354"/>
              <a:gd name="T107" fmla="*/ 427 h 521"/>
              <a:gd name="T108" fmla="*/ 145 w 354"/>
              <a:gd name="T109" fmla="*/ 438 h 521"/>
              <a:gd name="T110" fmla="*/ 171 w 354"/>
              <a:gd name="T111" fmla="*/ 446 h 521"/>
              <a:gd name="T112" fmla="*/ 128 w 354"/>
              <a:gd name="T113" fmla="*/ 449 h 521"/>
              <a:gd name="T114" fmla="*/ 102 w 354"/>
              <a:gd name="T115" fmla="*/ 446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54" h="521">
                <a:moveTo>
                  <a:pt x="32" y="351"/>
                </a:moveTo>
                <a:lnTo>
                  <a:pt x="29" y="349"/>
                </a:lnTo>
                <a:lnTo>
                  <a:pt x="33" y="353"/>
                </a:lnTo>
                <a:lnTo>
                  <a:pt x="32" y="351"/>
                </a:lnTo>
                <a:close/>
                <a:moveTo>
                  <a:pt x="102" y="446"/>
                </a:moveTo>
                <a:lnTo>
                  <a:pt x="119" y="492"/>
                </a:lnTo>
                <a:lnTo>
                  <a:pt x="128" y="507"/>
                </a:lnTo>
                <a:lnTo>
                  <a:pt x="147" y="521"/>
                </a:lnTo>
                <a:lnTo>
                  <a:pt x="162" y="518"/>
                </a:lnTo>
                <a:lnTo>
                  <a:pt x="195" y="493"/>
                </a:lnTo>
                <a:lnTo>
                  <a:pt x="210" y="491"/>
                </a:lnTo>
                <a:lnTo>
                  <a:pt x="241" y="498"/>
                </a:lnTo>
                <a:lnTo>
                  <a:pt x="245" y="502"/>
                </a:lnTo>
                <a:lnTo>
                  <a:pt x="253" y="505"/>
                </a:lnTo>
                <a:lnTo>
                  <a:pt x="267" y="508"/>
                </a:lnTo>
                <a:lnTo>
                  <a:pt x="286" y="505"/>
                </a:lnTo>
                <a:lnTo>
                  <a:pt x="292" y="503"/>
                </a:lnTo>
                <a:lnTo>
                  <a:pt x="306" y="507"/>
                </a:lnTo>
                <a:lnTo>
                  <a:pt x="317" y="504"/>
                </a:lnTo>
                <a:lnTo>
                  <a:pt x="324" y="495"/>
                </a:lnTo>
                <a:lnTo>
                  <a:pt x="339" y="480"/>
                </a:lnTo>
                <a:lnTo>
                  <a:pt x="350" y="458"/>
                </a:lnTo>
                <a:lnTo>
                  <a:pt x="345" y="444"/>
                </a:lnTo>
                <a:lnTo>
                  <a:pt x="354" y="428"/>
                </a:lnTo>
                <a:lnTo>
                  <a:pt x="330" y="411"/>
                </a:lnTo>
                <a:lnTo>
                  <a:pt x="322" y="410"/>
                </a:lnTo>
                <a:lnTo>
                  <a:pt x="324" y="401"/>
                </a:lnTo>
                <a:lnTo>
                  <a:pt x="306" y="393"/>
                </a:lnTo>
                <a:lnTo>
                  <a:pt x="289" y="388"/>
                </a:lnTo>
                <a:lnTo>
                  <a:pt x="278" y="392"/>
                </a:lnTo>
                <a:lnTo>
                  <a:pt x="262" y="392"/>
                </a:lnTo>
                <a:lnTo>
                  <a:pt x="249" y="386"/>
                </a:lnTo>
                <a:lnTo>
                  <a:pt x="245" y="375"/>
                </a:lnTo>
                <a:lnTo>
                  <a:pt x="233" y="373"/>
                </a:lnTo>
                <a:lnTo>
                  <a:pt x="237" y="361"/>
                </a:lnTo>
                <a:lnTo>
                  <a:pt x="247" y="352"/>
                </a:lnTo>
                <a:lnTo>
                  <a:pt x="262" y="345"/>
                </a:lnTo>
                <a:lnTo>
                  <a:pt x="258" y="329"/>
                </a:lnTo>
                <a:lnTo>
                  <a:pt x="265" y="316"/>
                </a:lnTo>
                <a:lnTo>
                  <a:pt x="278" y="319"/>
                </a:lnTo>
                <a:lnTo>
                  <a:pt x="291" y="311"/>
                </a:lnTo>
                <a:lnTo>
                  <a:pt x="308" y="293"/>
                </a:lnTo>
                <a:lnTo>
                  <a:pt x="317" y="288"/>
                </a:lnTo>
                <a:lnTo>
                  <a:pt x="315" y="282"/>
                </a:lnTo>
                <a:lnTo>
                  <a:pt x="309" y="250"/>
                </a:lnTo>
                <a:lnTo>
                  <a:pt x="302" y="236"/>
                </a:lnTo>
                <a:lnTo>
                  <a:pt x="300" y="212"/>
                </a:lnTo>
                <a:lnTo>
                  <a:pt x="282" y="218"/>
                </a:lnTo>
                <a:lnTo>
                  <a:pt x="274" y="217"/>
                </a:lnTo>
                <a:lnTo>
                  <a:pt x="241" y="185"/>
                </a:lnTo>
                <a:lnTo>
                  <a:pt x="237" y="176"/>
                </a:lnTo>
                <a:lnTo>
                  <a:pt x="243" y="157"/>
                </a:lnTo>
                <a:lnTo>
                  <a:pt x="242" y="157"/>
                </a:lnTo>
                <a:lnTo>
                  <a:pt x="224" y="152"/>
                </a:lnTo>
                <a:lnTo>
                  <a:pt x="223" y="122"/>
                </a:lnTo>
                <a:lnTo>
                  <a:pt x="201" y="95"/>
                </a:lnTo>
                <a:lnTo>
                  <a:pt x="188" y="69"/>
                </a:lnTo>
                <a:lnTo>
                  <a:pt x="200" y="56"/>
                </a:lnTo>
                <a:lnTo>
                  <a:pt x="203" y="47"/>
                </a:lnTo>
                <a:lnTo>
                  <a:pt x="211" y="42"/>
                </a:lnTo>
                <a:lnTo>
                  <a:pt x="199" y="11"/>
                </a:lnTo>
                <a:lnTo>
                  <a:pt x="163" y="5"/>
                </a:lnTo>
                <a:lnTo>
                  <a:pt x="140" y="12"/>
                </a:lnTo>
                <a:lnTo>
                  <a:pt x="123" y="28"/>
                </a:lnTo>
                <a:lnTo>
                  <a:pt x="106" y="27"/>
                </a:lnTo>
                <a:lnTo>
                  <a:pt x="103" y="30"/>
                </a:lnTo>
                <a:lnTo>
                  <a:pt x="70" y="19"/>
                </a:lnTo>
                <a:lnTo>
                  <a:pt x="40" y="15"/>
                </a:lnTo>
                <a:lnTo>
                  <a:pt x="31" y="5"/>
                </a:lnTo>
                <a:lnTo>
                  <a:pt x="23" y="5"/>
                </a:lnTo>
                <a:lnTo>
                  <a:pt x="11" y="0"/>
                </a:lnTo>
                <a:lnTo>
                  <a:pt x="4" y="0"/>
                </a:lnTo>
                <a:lnTo>
                  <a:pt x="0" y="19"/>
                </a:lnTo>
                <a:lnTo>
                  <a:pt x="14" y="24"/>
                </a:lnTo>
                <a:lnTo>
                  <a:pt x="31" y="43"/>
                </a:lnTo>
                <a:lnTo>
                  <a:pt x="28" y="68"/>
                </a:lnTo>
                <a:lnTo>
                  <a:pt x="20" y="75"/>
                </a:lnTo>
                <a:lnTo>
                  <a:pt x="35" y="110"/>
                </a:lnTo>
                <a:lnTo>
                  <a:pt x="38" y="121"/>
                </a:lnTo>
                <a:lnTo>
                  <a:pt x="38" y="141"/>
                </a:lnTo>
                <a:lnTo>
                  <a:pt x="52" y="141"/>
                </a:lnTo>
                <a:lnTo>
                  <a:pt x="48" y="146"/>
                </a:lnTo>
                <a:lnTo>
                  <a:pt x="67" y="159"/>
                </a:lnTo>
                <a:lnTo>
                  <a:pt x="69" y="152"/>
                </a:lnTo>
                <a:lnTo>
                  <a:pt x="75" y="163"/>
                </a:lnTo>
                <a:lnTo>
                  <a:pt x="69" y="163"/>
                </a:lnTo>
                <a:lnTo>
                  <a:pt x="75" y="174"/>
                </a:lnTo>
                <a:lnTo>
                  <a:pt x="83" y="181"/>
                </a:lnTo>
                <a:lnTo>
                  <a:pt x="88" y="204"/>
                </a:lnTo>
                <a:lnTo>
                  <a:pt x="93" y="209"/>
                </a:lnTo>
                <a:lnTo>
                  <a:pt x="95" y="200"/>
                </a:lnTo>
                <a:lnTo>
                  <a:pt x="102" y="200"/>
                </a:lnTo>
                <a:lnTo>
                  <a:pt x="116" y="209"/>
                </a:lnTo>
                <a:lnTo>
                  <a:pt x="98" y="210"/>
                </a:lnTo>
                <a:lnTo>
                  <a:pt x="101" y="233"/>
                </a:lnTo>
                <a:lnTo>
                  <a:pt x="98" y="261"/>
                </a:lnTo>
                <a:lnTo>
                  <a:pt x="101" y="284"/>
                </a:lnTo>
                <a:lnTo>
                  <a:pt x="119" y="285"/>
                </a:lnTo>
                <a:lnTo>
                  <a:pt x="111" y="316"/>
                </a:lnTo>
                <a:lnTo>
                  <a:pt x="115" y="320"/>
                </a:lnTo>
                <a:lnTo>
                  <a:pt x="114" y="331"/>
                </a:lnTo>
                <a:lnTo>
                  <a:pt x="110" y="331"/>
                </a:lnTo>
                <a:lnTo>
                  <a:pt x="107" y="351"/>
                </a:lnTo>
                <a:lnTo>
                  <a:pt x="99" y="364"/>
                </a:lnTo>
                <a:lnTo>
                  <a:pt x="105" y="366"/>
                </a:lnTo>
                <a:lnTo>
                  <a:pt x="113" y="403"/>
                </a:lnTo>
                <a:lnTo>
                  <a:pt x="124" y="413"/>
                </a:lnTo>
                <a:lnTo>
                  <a:pt x="131" y="427"/>
                </a:lnTo>
                <a:lnTo>
                  <a:pt x="142" y="431"/>
                </a:lnTo>
                <a:lnTo>
                  <a:pt x="145" y="438"/>
                </a:lnTo>
                <a:lnTo>
                  <a:pt x="160" y="436"/>
                </a:lnTo>
                <a:lnTo>
                  <a:pt x="171" y="446"/>
                </a:lnTo>
                <a:lnTo>
                  <a:pt x="160" y="443"/>
                </a:lnTo>
                <a:lnTo>
                  <a:pt x="128" y="449"/>
                </a:lnTo>
                <a:lnTo>
                  <a:pt x="104" y="446"/>
                </a:lnTo>
                <a:lnTo>
                  <a:pt x="102" y="446"/>
                </a:lnTo>
                <a:close/>
              </a:path>
            </a:pathLst>
          </a:custGeom>
          <a:solidFill>
            <a:srgbClr val="25A1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9" name="51">
            <a:extLst>
              <a:ext uri="{FF2B5EF4-FFF2-40B4-BE49-F238E27FC236}">
                <a16:creationId xmlns:a16="http://schemas.microsoft.com/office/drawing/2014/main" id="{D759EE70-3DFD-4998-B31F-D02CFD084F0F}"/>
              </a:ext>
            </a:extLst>
          </p:cNvPr>
          <p:cNvSpPr>
            <a:spLocks/>
          </p:cNvSpPr>
          <p:nvPr/>
        </p:nvSpPr>
        <p:spPr bwMode="auto">
          <a:xfrm>
            <a:off x="5778797" y="1958297"/>
            <a:ext cx="486624" cy="423416"/>
          </a:xfrm>
          <a:custGeom>
            <a:avLst/>
            <a:gdLst>
              <a:gd name="T0" fmla="*/ 442 w 481"/>
              <a:gd name="T1" fmla="*/ 64 h 365"/>
              <a:gd name="T2" fmla="*/ 388 w 481"/>
              <a:gd name="T3" fmla="*/ 65 h 365"/>
              <a:gd name="T4" fmla="*/ 351 w 481"/>
              <a:gd name="T5" fmla="*/ 57 h 365"/>
              <a:gd name="T6" fmla="*/ 307 w 481"/>
              <a:gd name="T7" fmla="*/ 55 h 365"/>
              <a:gd name="T8" fmla="*/ 284 w 481"/>
              <a:gd name="T9" fmla="*/ 38 h 365"/>
              <a:gd name="T10" fmla="*/ 231 w 481"/>
              <a:gd name="T11" fmla="*/ 6 h 365"/>
              <a:gd name="T12" fmla="*/ 190 w 481"/>
              <a:gd name="T13" fmla="*/ 0 h 365"/>
              <a:gd name="T14" fmla="*/ 186 w 481"/>
              <a:gd name="T15" fmla="*/ 20 h 365"/>
              <a:gd name="T16" fmla="*/ 166 w 481"/>
              <a:gd name="T17" fmla="*/ 20 h 365"/>
              <a:gd name="T18" fmla="*/ 137 w 481"/>
              <a:gd name="T19" fmla="*/ 12 h 365"/>
              <a:gd name="T20" fmla="*/ 86 w 481"/>
              <a:gd name="T21" fmla="*/ 35 h 365"/>
              <a:gd name="T22" fmla="*/ 76 w 481"/>
              <a:gd name="T23" fmla="*/ 59 h 365"/>
              <a:gd name="T24" fmla="*/ 87 w 481"/>
              <a:gd name="T25" fmla="*/ 86 h 365"/>
              <a:gd name="T26" fmla="*/ 87 w 481"/>
              <a:gd name="T27" fmla="*/ 109 h 365"/>
              <a:gd name="T28" fmla="*/ 64 w 481"/>
              <a:gd name="T29" fmla="*/ 120 h 365"/>
              <a:gd name="T30" fmla="*/ 53 w 481"/>
              <a:gd name="T31" fmla="*/ 144 h 365"/>
              <a:gd name="T32" fmla="*/ 79 w 481"/>
              <a:gd name="T33" fmla="*/ 160 h 365"/>
              <a:gd name="T34" fmla="*/ 51 w 481"/>
              <a:gd name="T35" fmla="*/ 196 h 365"/>
              <a:gd name="T36" fmla="*/ 27 w 481"/>
              <a:gd name="T37" fmla="*/ 222 h 365"/>
              <a:gd name="T38" fmla="*/ 23 w 481"/>
              <a:gd name="T39" fmla="*/ 239 h 365"/>
              <a:gd name="T40" fmla="*/ 6 w 481"/>
              <a:gd name="T41" fmla="*/ 245 h 365"/>
              <a:gd name="T42" fmla="*/ 0 w 481"/>
              <a:gd name="T43" fmla="*/ 263 h 365"/>
              <a:gd name="T44" fmla="*/ 16 w 481"/>
              <a:gd name="T45" fmla="*/ 283 h 365"/>
              <a:gd name="T46" fmla="*/ 17 w 481"/>
              <a:gd name="T47" fmla="*/ 308 h 365"/>
              <a:gd name="T48" fmla="*/ 36 w 481"/>
              <a:gd name="T49" fmla="*/ 320 h 365"/>
              <a:gd name="T50" fmla="*/ 50 w 481"/>
              <a:gd name="T51" fmla="*/ 328 h 365"/>
              <a:gd name="T52" fmla="*/ 69 w 481"/>
              <a:gd name="T53" fmla="*/ 343 h 365"/>
              <a:gd name="T54" fmla="*/ 77 w 481"/>
              <a:gd name="T55" fmla="*/ 355 h 365"/>
              <a:gd name="T56" fmla="*/ 141 w 481"/>
              <a:gd name="T57" fmla="*/ 347 h 365"/>
              <a:gd name="T58" fmla="*/ 182 w 481"/>
              <a:gd name="T59" fmla="*/ 310 h 365"/>
              <a:gd name="T60" fmla="*/ 202 w 481"/>
              <a:gd name="T61" fmla="*/ 295 h 365"/>
              <a:gd name="T62" fmla="*/ 237 w 481"/>
              <a:gd name="T63" fmla="*/ 289 h 365"/>
              <a:gd name="T64" fmla="*/ 277 w 481"/>
              <a:gd name="T65" fmla="*/ 303 h 365"/>
              <a:gd name="T66" fmla="*/ 336 w 481"/>
              <a:gd name="T67" fmla="*/ 363 h 365"/>
              <a:gd name="T68" fmla="*/ 379 w 481"/>
              <a:gd name="T69" fmla="*/ 362 h 365"/>
              <a:gd name="T70" fmla="*/ 413 w 481"/>
              <a:gd name="T71" fmla="*/ 355 h 365"/>
              <a:gd name="T72" fmla="*/ 413 w 481"/>
              <a:gd name="T73" fmla="*/ 333 h 365"/>
              <a:gd name="T74" fmla="*/ 408 w 481"/>
              <a:gd name="T75" fmla="*/ 316 h 365"/>
              <a:gd name="T76" fmla="*/ 436 w 481"/>
              <a:gd name="T77" fmla="*/ 296 h 365"/>
              <a:gd name="T78" fmla="*/ 473 w 481"/>
              <a:gd name="T79" fmla="*/ 284 h 365"/>
              <a:gd name="T80" fmla="*/ 446 w 481"/>
              <a:gd name="T81" fmla="*/ 252 h 365"/>
              <a:gd name="T82" fmla="*/ 450 w 481"/>
              <a:gd name="T83" fmla="*/ 223 h 365"/>
              <a:gd name="T84" fmla="*/ 460 w 481"/>
              <a:gd name="T85" fmla="*/ 203 h 365"/>
              <a:gd name="T86" fmla="*/ 478 w 481"/>
              <a:gd name="T87" fmla="*/ 184 h 365"/>
              <a:gd name="T88" fmla="*/ 467 w 481"/>
              <a:gd name="T89" fmla="*/ 150 h 365"/>
              <a:gd name="T90" fmla="*/ 464 w 481"/>
              <a:gd name="T91" fmla="*/ 82 h 365"/>
              <a:gd name="T92" fmla="*/ 452 w 481"/>
              <a:gd name="T93" fmla="*/ 64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81" h="365">
                <a:moveTo>
                  <a:pt x="452" y="64"/>
                </a:moveTo>
                <a:lnTo>
                  <a:pt x="442" y="64"/>
                </a:lnTo>
                <a:lnTo>
                  <a:pt x="421" y="72"/>
                </a:lnTo>
                <a:lnTo>
                  <a:pt x="388" y="65"/>
                </a:lnTo>
                <a:lnTo>
                  <a:pt x="362" y="73"/>
                </a:lnTo>
                <a:lnTo>
                  <a:pt x="351" y="57"/>
                </a:lnTo>
                <a:lnTo>
                  <a:pt x="336" y="51"/>
                </a:lnTo>
                <a:lnTo>
                  <a:pt x="307" y="55"/>
                </a:lnTo>
                <a:lnTo>
                  <a:pt x="296" y="52"/>
                </a:lnTo>
                <a:lnTo>
                  <a:pt x="284" y="38"/>
                </a:lnTo>
                <a:lnTo>
                  <a:pt x="260" y="27"/>
                </a:lnTo>
                <a:lnTo>
                  <a:pt x="231" y="6"/>
                </a:lnTo>
                <a:lnTo>
                  <a:pt x="223" y="4"/>
                </a:lnTo>
                <a:lnTo>
                  <a:pt x="190" y="0"/>
                </a:lnTo>
                <a:lnTo>
                  <a:pt x="189" y="11"/>
                </a:lnTo>
                <a:lnTo>
                  <a:pt x="186" y="20"/>
                </a:lnTo>
                <a:lnTo>
                  <a:pt x="169" y="17"/>
                </a:lnTo>
                <a:lnTo>
                  <a:pt x="166" y="20"/>
                </a:lnTo>
                <a:lnTo>
                  <a:pt x="151" y="14"/>
                </a:lnTo>
                <a:lnTo>
                  <a:pt x="137" y="12"/>
                </a:lnTo>
                <a:lnTo>
                  <a:pt x="111" y="29"/>
                </a:lnTo>
                <a:lnTo>
                  <a:pt x="86" y="35"/>
                </a:lnTo>
                <a:lnTo>
                  <a:pt x="71" y="44"/>
                </a:lnTo>
                <a:lnTo>
                  <a:pt x="76" y="59"/>
                </a:lnTo>
                <a:lnTo>
                  <a:pt x="79" y="82"/>
                </a:lnTo>
                <a:lnTo>
                  <a:pt x="87" y="86"/>
                </a:lnTo>
                <a:lnTo>
                  <a:pt x="98" y="94"/>
                </a:lnTo>
                <a:lnTo>
                  <a:pt x="87" y="109"/>
                </a:lnTo>
                <a:lnTo>
                  <a:pt x="74" y="106"/>
                </a:lnTo>
                <a:lnTo>
                  <a:pt x="64" y="120"/>
                </a:lnTo>
                <a:lnTo>
                  <a:pt x="63" y="135"/>
                </a:lnTo>
                <a:lnTo>
                  <a:pt x="53" y="144"/>
                </a:lnTo>
                <a:lnTo>
                  <a:pt x="55" y="154"/>
                </a:lnTo>
                <a:lnTo>
                  <a:pt x="79" y="160"/>
                </a:lnTo>
                <a:lnTo>
                  <a:pt x="79" y="162"/>
                </a:lnTo>
                <a:lnTo>
                  <a:pt x="51" y="196"/>
                </a:lnTo>
                <a:lnTo>
                  <a:pt x="33" y="213"/>
                </a:lnTo>
                <a:lnTo>
                  <a:pt x="27" y="222"/>
                </a:lnTo>
                <a:lnTo>
                  <a:pt x="23" y="231"/>
                </a:lnTo>
                <a:lnTo>
                  <a:pt x="23" y="239"/>
                </a:lnTo>
                <a:lnTo>
                  <a:pt x="16" y="245"/>
                </a:lnTo>
                <a:lnTo>
                  <a:pt x="6" y="245"/>
                </a:lnTo>
                <a:lnTo>
                  <a:pt x="9" y="255"/>
                </a:lnTo>
                <a:lnTo>
                  <a:pt x="0" y="263"/>
                </a:lnTo>
                <a:lnTo>
                  <a:pt x="2" y="272"/>
                </a:lnTo>
                <a:lnTo>
                  <a:pt x="16" y="283"/>
                </a:lnTo>
                <a:lnTo>
                  <a:pt x="20" y="295"/>
                </a:lnTo>
                <a:lnTo>
                  <a:pt x="17" y="308"/>
                </a:lnTo>
                <a:lnTo>
                  <a:pt x="22" y="318"/>
                </a:lnTo>
                <a:lnTo>
                  <a:pt x="36" y="320"/>
                </a:lnTo>
                <a:lnTo>
                  <a:pt x="43" y="328"/>
                </a:lnTo>
                <a:lnTo>
                  <a:pt x="50" y="328"/>
                </a:lnTo>
                <a:lnTo>
                  <a:pt x="61" y="343"/>
                </a:lnTo>
                <a:lnTo>
                  <a:pt x="69" y="343"/>
                </a:lnTo>
                <a:lnTo>
                  <a:pt x="72" y="359"/>
                </a:lnTo>
                <a:lnTo>
                  <a:pt x="77" y="355"/>
                </a:lnTo>
                <a:lnTo>
                  <a:pt x="135" y="365"/>
                </a:lnTo>
                <a:lnTo>
                  <a:pt x="141" y="347"/>
                </a:lnTo>
                <a:lnTo>
                  <a:pt x="146" y="343"/>
                </a:lnTo>
                <a:lnTo>
                  <a:pt x="182" y="310"/>
                </a:lnTo>
                <a:lnTo>
                  <a:pt x="196" y="307"/>
                </a:lnTo>
                <a:lnTo>
                  <a:pt x="202" y="295"/>
                </a:lnTo>
                <a:lnTo>
                  <a:pt x="213" y="296"/>
                </a:lnTo>
                <a:lnTo>
                  <a:pt x="237" y="289"/>
                </a:lnTo>
                <a:lnTo>
                  <a:pt x="273" y="292"/>
                </a:lnTo>
                <a:lnTo>
                  <a:pt x="277" y="303"/>
                </a:lnTo>
                <a:lnTo>
                  <a:pt x="277" y="330"/>
                </a:lnTo>
                <a:lnTo>
                  <a:pt x="336" y="363"/>
                </a:lnTo>
                <a:lnTo>
                  <a:pt x="358" y="355"/>
                </a:lnTo>
                <a:lnTo>
                  <a:pt x="379" y="362"/>
                </a:lnTo>
                <a:lnTo>
                  <a:pt x="409" y="361"/>
                </a:lnTo>
                <a:lnTo>
                  <a:pt x="413" y="355"/>
                </a:lnTo>
                <a:lnTo>
                  <a:pt x="407" y="344"/>
                </a:lnTo>
                <a:lnTo>
                  <a:pt x="413" y="333"/>
                </a:lnTo>
                <a:lnTo>
                  <a:pt x="427" y="315"/>
                </a:lnTo>
                <a:lnTo>
                  <a:pt x="408" y="316"/>
                </a:lnTo>
                <a:lnTo>
                  <a:pt x="416" y="302"/>
                </a:lnTo>
                <a:lnTo>
                  <a:pt x="436" y="296"/>
                </a:lnTo>
                <a:lnTo>
                  <a:pt x="473" y="296"/>
                </a:lnTo>
                <a:lnTo>
                  <a:pt x="473" y="284"/>
                </a:lnTo>
                <a:lnTo>
                  <a:pt x="469" y="272"/>
                </a:lnTo>
                <a:lnTo>
                  <a:pt x="446" y="252"/>
                </a:lnTo>
                <a:lnTo>
                  <a:pt x="453" y="234"/>
                </a:lnTo>
                <a:lnTo>
                  <a:pt x="450" y="223"/>
                </a:lnTo>
                <a:lnTo>
                  <a:pt x="452" y="211"/>
                </a:lnTo>
                <a:lnTo>
                  <a:pt x="460" y="203"/>
                </a:lnTo>
                <a:lnTo>
                  <a:pt x="469" y="201"/>
                </a:lnTo>
                <a:lnTo>
                  <a:pt x="478" y="184"/>
                </a:lnTo>
                <a:lnTo>
                  <a:pt x="481" y="167"/>
                </a:lnTo>
                <a:lnTo>
                  <a:pt x="467" y="150"/>
                </a:lnTo>
                <a:lnTo>
                  <a:pt x="456" y="100"/>
                </a:lnTo>
                <a:lnTo>
                  <a:pt x="464" y="82"/>
                </a:lnTo>
                <a:lnTo>
                  <a:pt x="463" y="72"/>
                </a:lnTo>
                <a:lnTo>
                  <a:pt x="452" y="64"/>
                </a:lnTo>
                <a:close/>
              </a:path>
            </a:pathLst>
          </a:custGeom>
          <a:solidFill>
            <a:srgbClr val="FFD44B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0" name="53">
            <a:extLst>
              <a:ext uri="{FF2B5EF4-FFF2-40B4-BE49-F238E27FC236}">
                <a16:creationId xmlns:a16="http://schemas.microsoft.com/office/drawing/2014/main" id="{5201E31A-6C91-4DE7-AB7E-B81CD1D917D9}"/>
              </a:ext>
            </a:extLst>
          </p:cNvPr>
          <p:cNvSpPr>
            <a:spLocks/>
          </p:cNvSpPr>
          <p:nvPr/>
        </p:nvSpPr>
        <p:spPr bwMode="auto">
          <a:xfrm>
            <a:off x="4387717" y="2364313"/>
            <a:ext cx="358141" cy="396734"/>
          </a:xfrm>
          <a:custGeom>
            <a:avLst/>
            <a:gdLst>
              <a:gd name="T0" fmla="*/ 334 w 354"/>
              <a:gd name="T1" fmla="*/ 41 h 342"/>
              <a:gd name="T2" fmla="*/ 319 w 354"/>
              <a:gd name="T3" fmla="*/ 6 h 342"/>
              <a:gd name="T4" fmla="*/ 298 w 354"/>
              <a:gd name="T5" fmla="*/ 12 h 342"/>
              <a:gd name="T6" fmla="*/ 276 w 354"/>
              <a:gd name="T7" fmla="*/ 19 h 342"/>
              <a:gd name="T8" fmla="*/ 231 w 354"/>
              <a:gd name="T9" fmla="*/ 22 h 342"/>
              <a:gd name="T10" fmla="*/ 211 w 354"/>
              <a:gd name="T11" fmla="*/ 35 h 342"/>
              <a:gd name="T12" fmla="*/ 173 w 354"/>
              <a:gd name="T13" fmla="*/ 36 h 342"/>
              <a:gd name="T14" fmla="*/ 150 w 354"/>
              <a:gd name="T15" fmla="*/ 48 h 342"/>
              <a:gd name="T16" fmla="*/ 128 w 354"/>
              <a:gd name="T17" fmla="*/ 44 h 342"/>
              <a:gd name="T18" fmla="*/ 115 w 354"/>
              <a:gd name="T19" fmla="*/ 24 h 342"/>
              <a:gd name="T20" fmla="*/ 90 w 354"/>
              <a:gd name="T21" fmla="*/ 23 h 342"/>
              <a:gd name="T22" fmla="*/ 65 w 354"/>
              <a:gd name="T23" fmla="*/ 28 h 342"/>
              <a:gd name="T24" fmla="*/ 51 w 354"/>
              <a:gd name="T25" fmla="*/ 42 h 342"/>
              <a:gd name="T26" fmla="*/ 53 w 354"/>
              <a:gd name="T27" fmla="*/ 87 h 342"/>
              <a:gd name="T28" fmla="*/ 43 w 354"/>
              <a:gd name="T29" fmla="*/ 121 h 342"/>
              <a:gd name="T30" fmla="*/ 52 w 354"/>
              <a:gd name="T31" fmla="*/ 162 h 342"/>
              <a:gd name="T32" fmla="*/ 52 w 354"/>
              <a:gd name="T33" fmla="*/ 194 h 342"/>
              <a:gd name="T34" fmla="*/ 62 w 354"/>
              <a:gd name="T35" fmla="*/ 226 h 342"/>
              <a:gd name="T36" fmla="*/ 28 w 354"/>
              <a:gd name="T37" fmla="*/ 243 h 342"/>
              <a:gd name="T38" fmla="*/ 3 w 354"/>
              <a:gd name="T39" fmla="*/ 308 h 342"/>
              <a:gd name="T40" fmla="*/ 16 w 354"/>
              <a:gd name="T41" fmla="*/ 320 h 342"/>
              <a:gd name="T42" fmla="*/ 65 w 354"/>
              <a:gd name="T43" fmla="*/ 325 h 342"/>
              <a:gd name="T44" fmla="*/ 86 w 354"/>
              <a:gd name="T45" fmla="*/ 317 h 342"/>
              <a:gd name="T46" fmla="*/ 213 w 354"/>
              <a:gd name="T47" fmla="*/ 333 h 342"/>
              <a:gd name="T48" fmla="*/ 239 w 354"/>
              <a:gd name="T49" fmla="*/ 332 h 342"/>
              <a:gd name="T50" fmla="*/ 251 w 354"/>
              <a:gd name="T51" fmla="*/ 327 h 342"/>
              <a:gd name="T52" fmla="*/ 237 w 354"/>
              <a:gd name="T53" fmla="*/ 304 h 342"/>
              <a:gd name="T54" fmla="*/ 253 w 354"/>
              <a:gd name="T55" fmla="*/ 291 h 342"/>
              <a:gd name="T56" fmla="*/ 262 w 354"/>
              <a:gd name="T57" fmla="*/ 257 h 342"/>
              <a:gd name="T58" fmla="*/ 279 w 354"/>
              <a:gd name="T59" fmla="*/ 234 h 342"/>
              <a:gd name="T60" fmla="*/ 272 w 354"/>
              <a:gd name="T61" fmla="*/ 212 h 342"/>
              <a:gd name="T62" fmla="*/ 304 w 354"/>
              <a:gd name="T63" fmla="*/ 186 h 342"/>
              <a:gd name="T64" fmla="*/ 325 w 354"/>
              <a:gd name="T65" fmla="*/ 150 h 342"/>
              <a:gd name="T66" fmla="*/ 325 w 354"/>
              <a:gd name="T67" fmla="*/ 92 h 342"/>
              <a:gd name="T68" fmla="*/ 351 w 354"/>
              <a:gd name="T69" fmla="*/ 76 h 342"/>
              <a:gd name="T70" fmla="*/ 353 w 354"/>
              <a:gd name="T71" fmla="*/ 53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54" h="342">
                <a:moveTo>
                  <a:pt x="353" y="53"/>
                </a:moveTo>
                <a:lnTo>
                  <a:pt x="334" y="41"/>
                </a:lnTo>
                <a:lnTo>
                  <a:pt x="320" y="19"/>
                </a:lnTo>
                <a:lnTo>
                  <a:pt x="319" y="6"/>
                </a:lnTo>
                <a:lnTo>
                  <a:pt x="301" y="0"/>
                </a:lnTo>
                <a:lnTo>
                  <a:pt x="298" y="12"/>
                </a:lnTo>
                <a:lnTo>
                  <a:pt x="290" y="18"/>
                </a:lnTo>
                <a:lnTo>
                  <a:pt x="276" y="19"/>
                </a:lnTo>
                <a:lnTo>
                  <a:pt x="270" y="28"/>
                </a:lnTo>
                <a:lnTo>
                  <a:pt x="231" y="22"/>
                </a:lnTo>
                <a:lnTo>
                  <a:pt x="222" y="24"/>
                </a:lnTo>
                <a:lnTo>
                  <a:pt x="211" y="35"/>
                </a:lnTo>
                <a:lnTo>
                  <a:pt x="181" y="44"/>
                </a:lnTo>
                <a:lnTo>
                  <a:pt x="173" y="36"/>
                </a:lnTo>
                <a:lnTo>
                  <a:pt x="153" y="41"/>
                </a:lnTo>
                <a:lnTo>
                  <a:pt x="150" y="48"/>
                </a:lnTo>
                <a:lnTo>
                  <a:pt x="137" y="44"/>
                </a:lnTo>
                <a:lnTo>
                  <a:pt x="128" y="44"/>
                </a:lnTo>
                <a:lnTo>
                  <a:pt x="119" y="29"/>
                </a:lnTo>
                <a:lnTo>
                  <a:pt x="115" y="24"/>
                </a:lnTo>
                <a:lnTo>
                  <a:pt x="104" y="27"/>
                </a:lnTo>
                <a:lnTo>
                  <a:pt x="90" y="23"/>
                </a:lnTo>
                <a:lnTo>
                  <a:pt x="84" y="25"/>
                </a:lnTo>
                <a:lnTo>
                  <a:pt x="65" y="28"/>
                </a:lnTo>
                <a:lnTo>
                  <a:pt x="51" y="25"/>
                </a:lnTo>
                <a:lnTo>
                  <a:pt x="51" y="42"/>
                </a:lnTo>
                <a:lnTo>
                  <a:pt x="50" y="57"/>
                </a:lnTo>
                <a:lnTo>
                  <a:pt x="53" y="87"/>
                </a:lnTo>
                <a:lnTo>
                  <a:pt x="52" y="103"/>
                </a:lnTo>
                <a:lnTo>
                  <a:pt x="43" y="121"/>
                </a:lnTo>
                <a:lnTo>
                  <a:pt x="48" y="133"/>
                </a:lnTo>
                <a:lnTo>
                  <a:pt x="52" y="162"/>
                </a:lnTo>
                <a:lnTo>
                  <a:pt x="48" y="169"/>
                </a:lnTo>
                <a:lnTo>
                  <a:pt x="52" y="194"/>
                </a:lnTo>
                <a:lnTo>
                  <a:pt x="59" y="204"/>
                </a:lnTo>
                <a:lnTo>
                  <a:pt x="62" y="226"/>
                </a:lnTo>
                <a:lnTo>
                  <a:pt x="56" y="234"/>
                </a:lnTo>
                <a:lnTo>
                  <a:pt x="28" y="243"/>
                </a:lnTo>
                <a:lnTo>
                  <a:pt x="15" y="273"/>
                </a:lnTo>
                <a:lnTo>
                  <a:pt x="3" y="308"/>
                </a:lnTo>
                <a:lnTo>
                  <a:pt x="0" y="311"/>
                </a:lnTo>
                <a:lnTo>
                  <a:pt x="16" y="320"/>
                </a:lnTo>
                <a:lnTo>
                  <a:pt x="31" y="323"/>
                </a:lnTo>
                <a:lnTo>
                  <a:pt x="65" y="325"/>
                </a:lnTo>
                <a:lnTo>
                  <a:pt x="77" y="329"/>
                </a:lnTo>
                <a:lnTo>
                  <a:pt x="86" y="317"/>
                </a:lnTo>
                <a:lnTo>
                  <a:pt x="184" y="342"/>
                </a:lnTo>
                <a:lnTo>
                  <a:pt x="213" y="333"/>
                </a:lnTo>
                <a:lnTo>
                  <a:pt x="218" y="325"/>
                </a:lnTo>
                <a:lnTo>
                  <a:pt x="239" y="332"/>
                </a:lnTo>
                <a:lnTo>
                  <a:pt x="245" y="331"/>
                </a:lnTo>
                <a:lnTo>
                  <a:pt x="251" y="327"/>
                </a:lnTo>
                <a:lnTo>
                  <a:pt x="257" y="314"/>
                </a:lnTo>
                <a:lnTo>
                  <a:pt x="237" y="304"/>
                </a:lnTo>
                <a:lnTo>
                  <a:pt x="243" y="294"/>
                </a:lnTo>
                <a:lnTo>
                  <a:pt x="253" y="291"/>
                </a:lnTo>
                <a:lnTo>
                  <a:pt x="253" y="266"/>
                </a:lnTo>
                <a:lnTo>
                  <a:pt x="262" y="257"/>
                </a:lnTo>
                <a:lnTo>
                  <a:pt x="284" y="250"/>
                </a:lnTo>
                <a:lnTo>
                  <a:pt x="279" y="234"/>
                </a:lnTo>
                <a:lnTo>
                  <a:pt x="268" y="221"/>
                </a:lnTo>
                <a:lnTo>
                  <a:pt x="272" y="212"/>
                </a:lnTo>
                <a:lnTo>
                  <a:pt x="294" y="209"/>
                </a:lnTo>
                <a:lnTo>
                  <a:pt x="304" y="186"/>
                </a:lnTo>
                <a:lnTo>
                  <a:pt x="300" y="176"/>
                </a:lnTo>
                <a:lnTo>
                  <a:pt x="325" y="150"/>
                </a:lnTo>
                <a:lnTo>
                  <a:pt x="329" y="138"/>
                </a:lnTo>
                <a:lnTo>
                  <a:pt x="325" y="92"/>
                </a:lnTo>
                <a:lnTo>
                  <a:pt x="333" y="79"/>
                </a:lnTo>
                <a:lnTo>
                  <a:pt x="351" y="76"/>
                </a:lnTo>
                <a:lnTo>
                  <a:pt x="354" y="75"/>
                </a:lnTo>
                <a:lnTo>
                  <a:pt x="353" y="53"/>
                </a:lnTo>
                <a:close/>
              </a:path>
            </a:pathLst>
          </a:custGeom>
          <a:solidFill>
            <a:srgbClr val="25A1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1" name="54">
            <a:extLst>
              <a:ext uri="{FF2B5EF4-FFF2-40B4-BE49-F238E27FC236}">
                <a16:creationId xmlns:a16="http://schemas.microsoft.com/office/drawing/2014/main" id="{8951A3BC-2FA2-42DD-A4FA-57D9BD987A0B}"/>
              </a:ext>
            </a:extLst>
          </p:cNvPr>
          <p:cNvSpPr>
            <a:spLocks/>
          </p:cNvSpPr>
          <p:nvPr/>
        </p:nvSpPr>
        <p:spPr bwMode="auto">
          <a:xfrm>
            <a:off x="6390872" y="1891013"/>
            <a:ext cx="495730" cy="571904"/>
          </a:xfrm>
          <a:custGeom>
            <a:avLst/>
            <a:gdLst>
              <a:gd name="T0" fmla="*/ 0 w 490"/>
              <a:gd name="T1" fmla="*/ 38 h 493"/>
              <a:gd name="T2" fmla="*/ 13 w 490"/>
              <a:gd name="T3" fmla="*/ 58 h 493"/>
              <a:gd name="T4" fmla="*/ 52 w 490"/>
              <a:gd name="T5" fmla="*/ 47 h 493"/>
              <a:gd name="T6" fmla="*/ 76 w 490"/>
              <a:gd name="T7" fmla="*/ 74 h 493"/>
              <a:gd name="T8" fmla="*/ 87 w 490"/>
              <a:gd name="T9" fmla="*/ 108 h 493"/>
              <a:gd name="T10" fmla="*/ 77 w 490"/>
              <a:gd name="T11" fmla="*/ 140 h 493"/>
              <a:gd name="T12" fmla="*/ 87 w 490"/>
              <a:gd name="T13" fmla="*/ 174 h 493"/>
              <a:gd name="T14" fmla="*/ 105 w 490"/>
              <a:gd name="T15" fmla="*/ 181 h 493"/>
              <a:gd name="T16" fmla="*/ 114 w 490"/>
              <a:gd name="T17" fmla="*/ 204 h 493"/>
              <a:gd name="T18" fmla="*/ 118 w 490"/>
              <a:gd name="T19" fmla="*/ 249 h 493"/>
              <a:gd name="T20" fmla="*/ 93 w 490"/>
              <a:gd name="T21" fmla="*/ 260 h 493"/>
              <a:gd name="T22" fmla="*/ 98 w 490"/>
              <a:gd name="T23" fmla="*/ 300 h 493"/>
              <a:gd name="T24" fmla="*/ 84 w 490"/>
              <a:gd name="T25" fmla="*/ 338 h 493"/>
              <a:gd name="T26" fmla="*/ 95 w 490"/>
              <a:gd name="T27" fmla="*/ 380 h 493"/>
              <a:gd name="T28" fmla="*/ 85 w 490"/>
              <a:gd name="T29" fmla="*/ 397 h 493"/>
              <a:gd name="T30" fmla="*/ 95 w 490"/>
              <a:gd name="T31" fmla="*/ 415 h 493"/>
              <a:gd name="T32" fmla="*/ 98 w 490"/>
              <a:gd name="T33" fmla="*/ 435 h 493"/>
              <a:gd name="T34" fmla="*/ 121 w 490"/>
              <a:gd name="T35" fmla="*/ 432 h 493"/>
              <a:gd name="T36" fmla="*/ 137 w 490"/>
              <a:gd name="T37" fmla="*/ 454 h 493"/>
              <a:gd name="T38" fmla="*/ 156 w 490"/>
              <a:gd name="T39" fmla="*/ 479 h 493"/>
              <a:gd name="T40" fmla="*/ 162 w 490"/>
              <a:gd name="T41" fmla="*/ 493 h 493"/>
              <a:gd name="T42" fmla="*/ 214 w 490"/>
              <a:gd name="T43" fmla="*/ 487 h 493"/>
              <a:gd name="T44" fmla="*/ 220 w 490"/>
              <a:gd name="T45" fmla="*/ 474 h 493"/>
              <a:gd name="T46" fmla="*/ 253 w 490"/>
              <a:gd name="T47" fmla="*/ 459 h 493"/>
              <a:gd name="T48" fmla="*/ 285 w 490"/>
              <a:gd name="T49" fmla="*/ 471 h 493"/>
              <a:gd name="T50" fmla="*/ 297 w 490"/>
              <a:gd name="T51" fmla="*/ 471 h 493"/>
              <a:gd name="T52" fmla="*/ 348 w 490"/>
              <a:gd name="T53" fmla="*/ 446 h 493"/>
              <a:gd name="T54" fmla="*/ 361 w 490"/>
              <a:gd name="T55" fmla="*/ 461 h 493"/>
              <a:gd name="T56" fmla="*/ 387 w 490"/>
              <a:gd name="T57" fmla="*/ 468 h 493"/>
              <a:gd name="T58" fmla="*/ 424 w 490"/>
              <a:gd name="T59" fmla="*/ 460 h 493"/>
              <a:gd name="T60" fmla="*/ 440 w 490"/>
              <a:gd name="T61" fmla="*/ 461 h 493"/>
              <a:gd name="T62" fmla="*/ 480 w 490"/>
              <a:gd name="T63" fmla="*/ 425 h 493"/>
              <a:gd name="T64" fmla="*/ 454 w 490"/>
              <a:gd name="T65" fmla="*/ 388 h 493"/>
              <a:gd name="T66" fmla="*/ 423 w 490"/>
              <a:gd name="T67" fmla="*/ 384 h 493"/>
              <a:gd name="T68" fmla="*/ 362 w 490"/>
              <a:gd name="T69" fmla="*/ 353 h 493"/>
              <a:gd name="T70" fmla="*/ 333 w 490"/>
              <a:gd name="T71" fmla="*/ 329 h 493"/>
              <a:gd name="T72" fmla="*/ 275 w 490"/>
              <a:gd name="T73" fmla="*/ 318 h 493"/>
              <a:gd name="T74" fmla="*/ 253 w 490"/>
              <a:gd name="T75" fmla="*/ 275 h 493"/>
              <a:gd name="T76" fmla="*/ 248 w 490"/>
              <a:gd name="T77" fmla="*/ 255 h 493"/>
              <a:gd name="T78" fmla="*/ 194 w 490"/>
              <a:gd name="T79" fmla="*/ 240 h 493"/>
              <a:gd name="T80" fmla="*/ 172 w 490"/>
              <a:gd name="T81" fmla="*/ 219 h 493"/>
              <a:gd name="T82" fmla="*/ 142 w 490"/>
              <a:gd name="T83" fmla="*/ 192 h 493"/>
              <a:gd name="T84" fmla="*/ 164 w 490"/>
              <a:gd name="T85" fmla="*/ 173 h 493"/>
              <a:gd name="T86" fmla="*/ 156 w 490"/>
              <a:gd name="T87" fmla="*/ 144 h 493"/>
              <a:gd name="T88" fmla="*/ 157 w 490"/>
              <a:gd name="T89" fmla="*/ 102 h 493"/>
              <a:gd name="T90" fmla="*/ 135 w 490"/>
              <a:gd name="T91" fmla="*/ 72 h 493"/>
              <a:gd name="T92" fmla="*/ 135 w 490"/>
              <a:gd name="T93" fmla="*/ 28 h 493"/>
              <a:gd name="T94" fmla="*/ 94 w 490"/>
              <a:gd name="T95" fmla="*/ 5 h 493"/>
              <a:gd name="T96" fmla="*/ 71 w 490"/>
              <a:gd name="T97" fmla="*/ 8 h 493"/>
              <a:gd name="T98" fmla="*/ 35 w 490"/>
              <a:gd name="T99" fmla="*/ 16 h 493"/>
              <a:gd name="T100" fmla="*/ 2 w 490"/>
              <a:gd name="T101" fmla="*/ 22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90" h="493">
                <a:moveTo>
                  <a:pt x="2" y="22"/>
                </a:moveTo>
                <a:lnTo>
                  <a:pt x="0" y="38"/>
                </a:lnTo>
                <a:lnTo>
                  <a:pt x="5" y="54"/>
                </a:lnTo>
                <a:lnTo>
                  <a:pt x="13" y="58"/>
                </a:lnTo>
                <a:lnTo>
                  <a:pt x="34" y="57"/>
                </a:lnTo>
                <a:lnTo>
                  <a:pt x="52" y="47"/>
                </a:lnTo>
                <a:lnTo>
                  <a:pt x="59" y="51"/>
                </a:lnTo>
                <a:lnTo>
                  <a:pt x="76" y="74"/>
                </a:lnTo>
                <a:lnTo>
                  <a:pt x="77" y="95"/>
                </a:lnTo>
                <a:lnTo>
                  <a:pt x="87" y="108"/>
                </a:lnTo>
                <a:lnTo>
                  <a:pt x="78" y="120"/>
                </a:lnTo>
                <a:lnTo>
                  <a:pt x="77" y="140"/>
                </a:lnTo>
                <a:lnTo>
                  <a:pt x="89" y="148"/>
                </a:lnTo>
                <a:lnTo>
                  <a:pt x="87" y="174"/>
                </a:lnTo>
                <a:lnTo>
                  <a:pt x="94" y="183"/>
                </a:lnTo>
                <a:lnTo>
                  <a:pt x="105" y="181"/>
                </a:lnTo>
                <a:lnTo>
                  <a:pt x="108" y="184"/>
                </a:lnTo>
                <a:lnTo>
                  <a:pt x="114" y="204"/>
                </a:lnTo>
                <a:lnTo>
                  <a:pt x="109" y="231"/>
                </a:lnTo>
                <a:lnTo>
                  <a:pt x="118" y="249"/>
                </a:lnTo>
                <a:lnTo>
                  <a:pt x="102" y="249"/>
                </a:lnTo>
                <a:lnTo>
                  <a:pt x="93" y="260"/>
                </a:lnTo>
                <a:lnTo>
                  <a:pt x="98" y="279"/>
                </a:lnTo>
                <a:lnTo>
                  <a:pt x="98" y="300"/>
                </a:lnTo>
                <a:lnTo>
                  <a:pt x="94" y="318"/>
                </a:lnTo>
                <a:lnTo>
                  <a:pt x="84" y="338"/>
                </a:lnTo>
                <a:lnTo>
                  <a:pt x="93" y="350"/>
                </a:lnTo>
                <a:lnTo>
                  <a:pt x="95" y="380"/>
                </a:lnTo>
                <a:lnTo>
                  <a:pt x="91" y="391"/>
                </a:lnTo>
                <a:lnTo>
                  <a:pt x="85" y="397"/>
                </a:lnTo>
                <a:lnTo>
                  <a:pt x="85" y="411"/>
                </a:lnTo>
                <a:lnTo>
                  <a:pt x="95" y="415"/>
                </a:lnTo>
                <a:lnTo>
                  <a:pt x="98" y="433"/>
                </a:lnTo>
                <a:lnTo>
                  <a:pt x="98" y="435"/>
                </a:lnTo>
                <a:lnTo>
                  <a:pt x="102" y="440"/>
                </a:lnTo>
                <a:lnTo>
                  <a:pt x="121" y="432"/>
                </a:lnTo>
                <a:lnTo>
                  <a:pt x="137" y="438"/>
                </a:lnTo>
                <a:lnTo>
                  <a:pt x="137" y="454"/>
                </a:lnTo>
                <a:lnTo>
                  <a:pt x="132" y="468"/>
                </a:lnTo>
                <a:lnTo>
                  <a:pt x="156" y="479"/>
                </a:lnTo>
                <a:lnTo>
                  <a:pt x="155" y="489"/>
                </a:lnTo>
                <a:lnTo>
                  <a:pt x="162" y="493"/>
                </a:lnTo>
                <a:lnTo>
                  <a:pt x="204" y="490"/>
                </a:lnTo>
                <a:lnTo>
                  <a:pt x="214" y="487"/>
                </a:lnTo>
                <a:lnTo>
                  <a:pt x="213" y="471"/>
                </a:lnTo>
                <a:lnTo>
                  <a:pt x="220" y="474"/>
                </a:lnTo>
                <a:lnTo>
                  <a:pt x="245" y="473"/>
                </a:lnTo>
                <a:lnTo>
                  <a:pt x="253" y="459"/>
                </a:lnTo>
                <a:lnTo>
                  <a:pt x="260" y="467"/>
                </a:lnTo>
                <a:lnTo>
                  <a:pt x="285" y="471"/>
                </a:lnTo>
                <a:lnTo>
                  <a:pt x="284" y="478"/>
                </a:lnTo>
                <a:lnTo>
                  <a:pt x="297" y="471"/>
                </a:lnTo>
                <a:lnTo>
                  <a:pt x="317" y="468"/>
                </a:lnTo>
                <a:lnTo>
                  <a:pt x="348" y="446"/>
                </a:lnTo>
                <a:lnTo>
                  <a:pt x="357" y="446"/>
                </a:lnTo>
                <a:lnTo>
                  <a:pt x="361" y="461"/>
                </a:lnTo>
                <a:lnTo>
                  <a:pt x="366" y="465"/>
                </a:lnTo>
                <a:lnTo>
                  <a:pt x="387" y="468"/>
                </a:lnTo>
                <a:lnTo>
                  <a:pt x="408" y="476"/>
                </a:lnTo>
                <a:lnTo>
                  <a:pt x="424" y="460"/>
                </a:lnTo>
                <a:lnTo>
                  <a:pt x="432" y="466"/>
                </a:lnTo>
                <a:lnTo>
                  <a:pt x="440" y="461"/>
                </a:lnTo>
                <a:lnTo>
                  <a:pt x="455" y="444"/>
                </a:lnTo>
                <a:lnTo>
                  <a:pt x="480" y="425"/>
                </a:lnTo>
                <a:lnTo>
                  <a:pt x="490" y="424"/>
                </a:lnTo>
                <a:lnTo>
                  <a:pt x="454" y="388"/>
                </a:lnTo>
                <a:lnTo>
                  <a:pt x="441" y="382"/>
                </a:lnTo>
                <a:lnTo>
                  <a:pt x="423" y="384"/>
                </a:lnTo>
                <a:lnTo>
                  <a:pt x="375" y="364"/>
                </a:lnTo>
                <a:lnTo>
                  <a:pt x="362" y="353"/>
                </a:lnTo>
                <a:lnTo>
                  <a:pt x="350" y="349"/>
                </a:lnTo>
                <a:lnTo>
                  <a:pt x="333" y="329"/>
                </a:lnTo>
                <a:lnTo>
                  <a:pt x="292" y="314"/>
                </a:lnTo>
                <a:lnTo>
                  <a:pt x="275" y="318"/>
                </a:lnTo>
                <a:lnTo>
                  <a:pt x="253" y="290"/>
                </a:lnTo>
                <a:lnTo>
                  <a:pt x="253" y="275"/>
                </a:lnTo>
                <a:lnTo>
                  <a:pt x="257" y="261"/>
                </a:lnTo>
                <a:lnTo>
                  <a:pt x="248" y="255"/>
                </a:lnTo>
                <a:lnTo>
                  <a:pt x="205" y="254"/>
                </a:lnTo>
                <a:lnTo>
                  <a:pt x="194" y="240"/>
                </a:lnTo>
                <a:lnTo>
                  <a:pt x="181" y="237"/>
                </a:lnTo>
                <a:lnTo>
                  <a:pt x="172" y="219"/>
                </a:lnTo>
                <a:lnTo>
                  <a:pt x="152" y="210"/>
                </a:lnTo>
                <a:lnTo>
                  <a:pt x="142" y="192"/>
                </a:lnTo>
                <a:lnTo>
                  <a:pt x="142" y="186"/>
                </a:lnTo>
                <a:lnTo>
                  <a:pt x="164" y="173"/>
                </a:lnTo>
                <a:lnTo>
                  <a:pt x="165" y="164"/>
                </a:lnTo>
                <a:lnTo>
                  <a:pt x="156" y="144"/>
                </a:lnTo>
                <a:lnTo>
                  <a:pt x="165" y="126"/>
                </a:lnTo>
                <a:lnTo>
                  <a:pt x="157" y="102"/>
                </a:lnTo>
                <a:lnTo>
                  <a:pt x="149" y="96"/>
                </a:lnTo>
                <a:lnTo>
                  <a:pt x="135" y="72"/>
                </a:lnTo>
                <a:lnTo>
                  <a:pt x="138" y="39"/>
                </a:lnTo>
                <a:lnTo>
                  <a:pt x="135" y="28"/>
                </a:lnTo>
                <a:lnTo>
                  <a:pt x="117" y="25"/>
                </a:lnTo>
                <a:lnTo>
                  <a:pt x="94" y="5"/>
                </a:lnTo>
                <a:lnTo>
                  <a:pt x="84" y="0"/>
                </a:lnTo>
                <a:lnTo>
                  <a:pt x="71" y="8"/>
                </a:lnTo>
                <a:lnTo>
                  <a:pt x="51" y="3"/>
                </a:lnTo>
                <a:lnTo>
                  <a:pt x="35" y="16"/>
                </a:lnTo>
                <a:lnTo>
                  <a:pt x="23" y="11"/>
                </a:lnTo>
                <a:lnTo>
                  <a:pt x="2" y="22"/>
                </a:lnTo>
                <a:lnTo>
                  <a:pt x="2" y="22"/>
                </a:lnTo>
                <a:close/>
              </a:path>
            </a:pathLst>
          </a:custGeom>
          <a:solidFill>
            <a:srgbClr val="FFD44B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2" name="55">
            <a:extLst>
              <a:ext uri="{FF2B5EF4-FFF2-40B4-BE49-F238E27FC236}">
                <a16:creationId xmlns:a16="http://schemas.microsoft.com/office/drawing/2014/main" id="{E8E0AE4D-B26A-44D1-82DD-6FC10826DFB0}"/>
              </a:ext>
            </a:extLst>
          </p:cNvPr>
          <p:cNvSpPr>
            <a:spLocks/>
          </p:cNvSpPr>
          <p:nvPr/>
        </p:nvSpPr>
        <p:spPr bwMode="auto">
          <a:xfrm>
            <a:off x="6230013" y="1863176"/>
            <a:ext cx="280238" cy="573062"/>
          </a:xfrm>
          <a:custGeom>
            <a:avLst/>
            <a:gdLst>
              <a:gd name="T0" fmla="*/ 153 w 277"/>
              <a:gd name="T1" fmla="*/ 41 h 494"/>
              <a:gd name="T2" fmla="*/ 135 w 277"/>
              <a:gd name="T3" fmla="*/ 0 h 494"/>
              <a:gd name="T4" fmla="*/ 101 w 277"/>
              <a:gd name="T5" fmla="*/ 27 h 494"/>
              <a:gd name="T6" fmla="*/ 74 w 277"/>
              <a:gd name="T7" fmla="*/ 18 h 494"/>
              <a:gd name="T8" fmla="*/ 51 w 277"/>
              <a:gd name="T9" fmla="*/ 16 h 494"/>
              <a:gd name="T10" fmla="*/ 54 w 277"/>
              <a:gd name="T11" fmla="*/ 74 h 494"/>
              <a:gd name="T12" fmla="*/ 33 w 277"/>
              <a:gd name="T13" fmla="*/ 121 h 494"/>
              <a:gd name="T14" fmla="*/ 29 w 277"/>
              <a:gd name="T15" fmla="*/ 143 h 494"/>
              <a:gd name="T16" fmla="*/ 18 w 277"/>
              <a:gd name="T17" fmla="*/ 164 h 494"/>
              <a:gd name="T18" fmla="*/ 21 w 277"/>
              <a:gd name="T19" fmla="*/ 232 h 494"/>
              <a:gd name="T20" fmla="*/ 32 w 277"/>
              <a:gd name="T21" fmla="*/ 266 h 494"/>
              <a:gd name="T22" fmla="*/ 14 w 277"/>
              <a:gd name="T23" fmla="*/ 285 h 494"/>
              <a:gd name="T24" fmla="*/ 4 w 277"/>
              <a:gd name="T25" fmla="*/ 305 h 494"/>
              <a:gd name="T26" fmla="*/ 0 w 277"/>
              <a:gd name="T27" fmla="*/ 334 h 494"/>
              <a:gd name="T28" fmla="*/ 27 w 277"/>
              <a:gd name="T29" fmla="*/ 366 h 494"/>
              <a:gd name="T30" fmla="*/ 29 w 277"/>
              <a:gd name="T31" fmla="*/ 380 h 494"/>
              <a:gd name="T32" fmla="*/ 51 w 277"/>
              <a:gd name="T33" fmla="*/ 416 h 494"/>
              <a:gd name="T34" fmla="*/ 86 w 277"/>
              <a:gd name="T35" fmla="*/ 439 h 494"/>
              <a:gd name="T36" fmla="*/ 130 w 277"/>
              <a:gd name="T37" fmla="*/ 455 h 494"/>
              <a:gd name="T38" fmla="*/ 166 w 277"/>
              <a:gd name="T39" fmla="*/ 490 h 494"/>
              <a:gd name="T40" fmla="*/ 196 w 277"/>
              <a:gd name="T41" fmla="*/ 483 h 494"/>
              <a:gd name="T42" fmla="*/ 229 w 277"/>
              <a:gd name="T43" fmla="*/ 471 h 494"/>
              <a:gd name="T44" fmla="*/ 257 w 277"/>
              <a:gd name="T45" fmla="*/ 459 h 494"/>
              <a:gd name="T46" fmla="*/ 254 w 277"/>
              <a:gd name="T47" fmla="*/ 439 h 494"/>
              <a:gd name="T48" fmla="*/ 244 w 277"/>
              <a:gd name="T49" fmla="*/ 421 h 494"/>
              <a:gd name="T50" fmla="*/ 254 w 277"/>
              <a:gd name="T51" fmla="*/ 404 h 494"/>
              <a:gd name="T52" fmla="*/ 243 w 277"/>
              <a:gd name="T53" fmla="*/ 362 h 494"/>
              <a:gd name="T54" fmla="*/ 257 w 277"/>
              <a:gd name="T55" fmla="*/ 324 h 494"/>
              <a:gd name="T56" fmla="*/ 252 w 277"/>
              <a:gd name="T57" fmla="*/ 284 h 494"/>
              <a:gd name="T58" fmla="*/ 277 w 277"/>
              <a:gd name="T59" fmla="*/ 273 h 494"/>
              <a:gd name="T60" fmla="*/ 273 w 277"/>
              <a:gd name="T61" fmla="*/ 228 h 494"/>
              <a:gd name="T62" fmla="*/ 264 w 277"/>
              <a:gd name="T63" fmla="*/ 205 h 494"/>
              <a:gd name="T64" fmla="*/ 246 w 277"/>
              <a:gd name="T65" fmla="*/ 198 h 494"/>
              <a:gd name="T66" fmla="*/ 236 w 277"/>
              <a:gd name="T67" fmla="*/ 164 h 494"/>
              <a:gd name="T68" fmla="*/ 246 w 277"/>
              <a:gd name="T69" fmla="*/ 132 h 494"/>
              <a:gd name="T70" fmla="*/ 235 w 277"/>
              <a:gd name="T71" fmla="*/ 98 h 494"/>
              <a:gd name="T72" fmla="*/ 211 w 277"/>
              <a:gd name="T73" fmla="*/ 71 h 494"/>
              <a:gd name="T74" fmla="*/ 172 w 277"/>
              <a:gd name="T75" fmla="*/ 82 h 494"/>
              <a:gd name="T76" fmla="*/ 159 w 277"/>
              <a:gd name="T77" fmla="*/ 62 h 494"/>
              <a:gd name="T78" fmla="*/ 154 w 277"/>
              <a:gd name="T79" fmla="*/ 45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7" h="494">
                <a:moveTo>
                  <a:pt x="154" y="45"/>
                </a:moveTo>
                <a:lnTo>
                  <a:pt x="153" y="41"/>
                </a:lnTo>
                <a:lnTo>
                  <a:pt x="138" y="3"/>
                </a:lnTo>
                <a:lnTo>
                  <a:pt x="135" y="0"/>
                </a:lnTo>
                <a:lnTo>
                  <a:pt x="135" y="6"/>
                </a:lnTo>
                <a:lnTo>
                  <a:pt x="101" y="27"/>
                </a:lnTo>
                <a:lnTo>
                  <a:pt x="98" y="21"/>
                </a:lnTo>
                <a:lnTo>
                  <a:pt x="74" y="18"/>
                </a:lnTo>
                <a:lnTo>
                  <a:pt x="61" y="10"/>
                </a:lnTo>
                <a:lnTo>
                  <a:pt x="51" y="16"/>
                </a:lnTo>
                <a:lnTo>
                  <a:pt x="42" y="46"/>
                </a:lnTo>
                <a:lnTo>
                  <a:pt x="54" y="74"/>
                </a:lnTo>
                <a:lnTo>
                  <a:pt x="49" y="94"/>
                </a:lnTo>
                <a:lnTo>
                  <a:pt x="33" y="121"/>
                </a:lnTo>
                <a:lnTo>
                  <a:pt x="38" y="135"/>
                </a:lnTo>
                <a:lnTo>
                  <a:pt x="29" y="143"/>
                </a:lnTo>
                <a:lnTo>
                  <a:pt x="17" y="154"/>
                </a:lnTo>
                <a:lnTo>
                  <a:pt x="18" y="164"/>
                </a:lnTo>
                <a:lnTo>
                  <a:pt x="10" y="182"/>
                </a:lnTo>
                <a:lnTo>
                  <a:pt x="21" y="232"/>
                </a:lnTo>
                <a:lnTo>
                  <a:pt x="35" y="249"/>
                </a:lnTo>
                <a:lnTo>
                  <a:pt x="32" y="266"/>
                </a:lnTo>
                <a:lnTo>
                  <a:pt x="23" y="283"/>
                </a:lnTo>
                <a:lnTo>
                  <a:pt x="14" y="285"/>
                </a:lnTo>
                <a:lnTo>
                  <a:pt x="6" y="293"/>
                </a:lnTo>
                <a:lnTo>
                  <a:pt x="4" y="305"/>
                </a:lnTo>
                <a:lnTo>
                  <a:pt x="7" y="316"/>
                </a:lnTo>
                <a:lnTo>
                  <a:pt x="0" y="334"/>
                </a:lnTo>
                <a:lnTo>
                  <a:pt x="23" y="354"/>
                </a:lnTo>
                <a:lnTo>
                  <a:pt x="27" y="366"/>
                </a:lnTo>
                <a:lnTo>
                  <a:pt x="27" y="378"/>
                </a:lnTo>
                <a:lnTo>
                  <a:pt x="29" y="380"/>
                </a:lnTo>
                <a:lnTo>
                  <a:pt x="30" y="394"/>
                </a:lnTo>
                <a:lnTo>
                  <a:pt x="51" y="416"/>
                </a:lnTo>
                <a:lnTo>
                  <a:pt x="65" y="424"/>
                </a:lnTo>
                <a:lnTo>
                  <a:pt x="86" y="439"/>
                </a:lnTo>
                <a:lnTo>
                  <a:pt x="110" y="453"/>
                </a:lnTo>
                <a:lnTo>
                  <a:pt x="130" y="455"/>
                </a:lnTo>
                <a:lnTo>
                  <a:pt x="137" y="465"/>
                </a:lnTo>
                <a:lnTo>
                  <a:pt x="166" y="490"/>
                </a:lnTo>
                <a:lnTo>
                  <a:pt x="174" y="494"/>
                </a:lnTo>
                <a:lnTo>
                  <a:pt x="196" y="483"/>
                </a:lnTo>
                <a:lnTo>
                  <a:pt x="213" y="482"/>
                </a:lnTo>
                <a:lnTo>
                  <a:pt x="229" y="471"/>
                </a:lnTo>
                <a:lnTo>
                  <a:pt x="254" y="466"/>
                </a:lnTo>
                <a:lnTo>
                  <a:pt x="257" y="459"/>
                </a:lnTo>
                <a:lnTo>
                  <a:pt x="257" y="457"/>
                </a:lnTo>
                <a:lnTo>
                  <a:pt x="254" y="439"/>
                </a:lnTo>
                <a:lnTo>
                  <a:pt x="244" y="435"/>
                </a:lnTo>
                <a:lnTo>
                  <a:pt x="244" y="421"/>
                </a:lnTo>
                <a:lnTo>
                  <a:pt x="250" y="415"/>
                </a:lnTo>
                <a:lnTo>
                  <a:pt x="254" y="404"/>
                </a:lnTo>
                <a:lnTo>
                  <a:pt x="252" y="374"/>
                </a:lnTo>
                <a:lnTo>
                  <a:pt x="243" y="362"/>
                </a:lnTo>
                <a:lnTo>
                  <a:pt x="253" y="342"/>
                </a:lnTo>
                <a:lnTo>
                  <a:pt x="257" y="324"/>
                </a:lnTo>
                <a:lnTo>
                  <a:pt x="257" y="303"/>
                </a:lnTo>
                <a:lnTo>
                  <a:pt x="252" y="284"/>
                </a:lnTo>
                <a:lnTo>
                  <a:pt x="261" y="273"/>
                </a:lnTo>
                <a:lnTo>
                  <a:pt x="277" y="273"/>
                </a:lnTo>
                <a:lnTo>
                  <a:pt x="268" y="255"/>
                </a:lnTo>
                <a:lnTo>
                  <a:pt x="273" y="228"/>
                </a:lnTo>
                <a:lnTo>
                  <a:pt x="267" y="208"/>
                </a:lnTo>
                <a:lnTo>
                  <a:pt x="264" y="205"/>
                </a:lnTo>
                <a:lnTo>
                  <a:pt x="253" y="207"/>
                </a:lnTo>
                <a:lnTo>
                  <a:pt x="246" y="198"/>
                </a:lnTo>
                <a:lnTo>
                  <a:pt x="248" y="172"/>
                </a:lnTo>
                <a:lnTo>
                  <a:pt x="236" y="164"/>
                </a:lnTo>
                <a:lnTo>
                  <a:pt x="237" y="144"/>
                </a:lnTo>
                <a:lnTo>
                  <a:pt x="246" y="132"/>
                </a:lnTo>
                <a:lnTo>
                  <a:pt x="236" y="119"/>
                </a:lnTo>
                <a:lnTo>
                  <a:pt x="235" y="98"/>
                </a:lnTo>
                <a:lnTo>
                  <a:pt x="218" y="75"/>
                </a:lnTo>
                <a:lnTo>
                  <a:pt x="211" y="71"/>
                </a:lnTo>
                <a:lnTo>
                  <a:pt x="193" y="81"/>
                </a:lnTo>
                <a:lnTo>
                  <a:pt x="172" y="82"/>
                </a:lnTo>
                <a:lnTo>
                  <a:pt x="164" y="78"/>
                </a:lnTo>
                <a:lnTo>
                  <a:pt x="159" y="62"/>
                </a:lnTo>
                <a:lnTo>
                  <a:pt x="161" y="46"/>
                </a:lnTo>
                <a:lnTo>
                  <a:pt x="154" y="45"/>
                </a:lnTo>
                <a:close/>
              </a:path>
            </a:pathLst>
          </a:custGeom>
          <a:solidFill>
            <a:srgbClr val="25A1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3" name="56">
            <a:extLst>
              <a:ext uri="{FF2B5EF4-FFF2-40B4-BE49-F238E27FC236}">
                <a16:creationId xmlns:a16="http://schemas.microsoft.com/office/drawing/2014/main" id="{76DF796C-6466-4A1F-A73C-5FD85D61FDEE}"/>
              </a:ext>
            </a:extLst>
          </p:cNvPr>
          <p:cNvSpPr>
            <a:spLocks noEditPoints="1"/>
          </p:cNvSpPr>
          <p:nvPr/>
        </p:nvSpPr>
        <p:spPr bwMode="auto">
          <a:xfrm>
            <a:off x="3640077" y="2533680"/>
            <a:ext cx="503824" cy="436177"/>
          </a:xfrm>
          <a:custGeom>
            <a:avLst/>
            <a:gdLst>
              <a:gd name="T0" fmla="*/ 141 w 498"/>
              <a:gd name="T1" fmla="*/ 337 h 376"/>
              <a:gd name="T2" fmla="*/ 162 w 498"/>
              <a:gd name="T3" fmla="*/ 375 h 376"/>
              <a:gd name="T4" fmla="*/ 195 w 498"/>
              <a:gd name="T5" fmla="*/ 367 h 376"/>
              <a:gd name="T6" fmla="*/ 8 w 498"/>
              <a:gd name="T7" fmla="*/ 27 h 376"/>
              <a:gd name="T8" fmla="*/ 25 w 498"/>
              <a:gd name="T9" fmla="*/ 88 h 376"/>
              <a:gd name="T10" fmla="*/ 77 w 498"/>
              <a:gd name="T11" fmla="*/ 103 h 376"/>
              <a:gd name="T12" fmla="*/ 101 w 498"/>
              <a:gd name="T13" fmla="*/ 134 h 376"/>
              <a:gd name="T14" fmla="*/ 52 w 498"/>
              <a:gd name="T15" fmla="*/ 167 h 376"/>
              <a:gd name="T16" fmla="*/ 59 w 498"/>
              <a:gd name="T17" fmla="*/ 177 h 376"/>
              <a:gd name="T18" fmla="*/ 107 w 498"/>
              <a:gd name="T19" fmla="*/ 203 h 376"/>
              <a:gd name="T20" fmla="*/ 121 w 498"/>
              <a:gd name="T21" fmla="*/ 194 h 376"/>
              <a:gd name="T22" fmla="*/ 168 w 498"/>
              <a:gd name="T23" fmla="*/ 205 h 376"/>
              <a:gd name="T24" fmla="*/ 174 w 498"/>
              <a:gd name="T25" fmla="*/ 199 h 376"/>
              <a:gd name="T26" fmla="*/ 155 w 498"/>
              <a:gd name="T27" fmla="*/ 235 h 376"/>
              <a:gd name="T28" fmla="*/ 172 w 498"/>
              <a:gd name="T29" fmla="*/ 290 h 376"/>
              <a:gd name="T30" fmla="*/ 177 w 498"/>
              <a:gd name="T31" fmla="*/ 285 h 376"/>
              <a:gd name="T32" fmla="*/ 178 w 498"/>
              <a:gd name="T33" fmla="*/ 252 h 376"/>
              <a:gd name="T34" fmla="*/ 214 w 498"/>
              <a:gd name="T35" fmla="*/ 259 h 376"/>
              <a:gd name="T36" fmla="*/ 232 w 498"/>
              <a:gd name="T37" fmla="*/ 259 h 376"/>
              <a:gd name="T38" fmla="*/ 239 w 498"/>
              <a:gd name="T39" fmla="*/ 253 h 376"/>
              <a:gd name="T40" fmla="*/ 291 w 498"/>
              <a:gd name="T41" fmla="*/ 238 h 376"/>
              <a:gd name="T42" fmla="*/ 296 w 498"/>
              <a:gd name="T43" fmla="*/ 264 h 376"/>
              <a:gd name="T44" fmla="*/ 271 w 498"/>
              <a:gd name="T45" fmla="*/ 264 h 376"/>
              <a:gd name="T46" fmla="*/ 260 w 498"/>
              <a:gd name="T47" fmla="*/ 286 h 376"/>
              <a:gd name="T48" fmla="*/ 314 w 498"/>
              <a:gd name="T49" fmla="*/ 288 h 376"/>
              <a:gd name="T50" fmla="*/ 339 w 498"/>
              <a:gd name="T51" fmla="*/ 276 h 376"/>
              <a:gd name="T52" fmla="*/ 363 w 498"/>
              <a:gd name="T53" fmla="*/ 281 h 376"/>
              <a:gd name="T54" fmla="*/ 368 w 498"/>
              <a:gd name="T55" fmla="*/ 293 h 376"/>
              <a:gd name="T56" fmla="*/ 383 w 498"/>
              <a:gd name="T57" fmla="*/ 306 h 376"/>
              <a:gd name="T58" fmla="*/ 426 w 498"/>
              <a:gd name="T59" fmla="*/ 291 h 376"/>
              <a:gd name="T60" fmla="*/ 453 w 498"/>
              <a:gd name="T61" fmla="*/ 298 h 376"/>
              <a:gd name="T62" fmla="*/ 487 w 498"/>
              <a:gd name="T63" fmla="*/ 238 h 376"/>
              <a:gd name="T64" fmla="*/ 476 w 498"/>
              <a:gd name="T65" fmla="*/ 211 h 376"/>
              <a:gd name="T66" fmla="*/ 493 w 498"/>
              <a:gd name="T67" fmla="*/ 186 h 376"/>
              <a:gd name="T68" fmla="*/ 489 w 498"/>
              <a:gd name="T69" fmla="*/ 174 h 376"/>
              <a:gd name="T70" fmla="*/ 484 w 498"/>
              <a:gd name="T71" fmla="*/ 113 h 376"/>
              <a:gd name="T72" fmla="*/ 439 w 498"/>
              <a:gd name="T73" fmla="*/ 87 h 376"/>
              <a:gd name="T74" fmla="*/ 459 w 498"/>
              <a:gd name="T75" fmla="*/ 53 h 376"/>
              <a:gd name="T76" fmla="*/ 429 w 498"/>
              <a:gd name="T77" fmla="*/ 30 h 376"/>
              <a:gd name="T78" fmla="*/ 402 w 498"/>
              <a:gd name="T79" fmla="*/ 24 h 376"/>
              <a:gd name="T80" fmla="*/ 352 w 498"/>
              <a:gd name="T81" fmla="*/ 51 h 376"/>
              <a:gd name="T82" fmla="*/ 319 w 498"/>
              <a:gd name="T83" fmla="*/ 69 h 376"/>
              <a:gd name="T84" fmla="*/ 284 w 498"/>
              <a:gd name="T85" fmla="*/ 45 h 376"/>
              <a:gd name="T86" fmla="*/ 243 w 498"/>
              <a:gd name="T87" fmla="*/ 16 h 376"/>
              <a:gd name="T88" fmla="*/ 214 w 498"/>
              <a:gd name="T89" fmla="*/ 4 h 376"/>
              <a:gd name="T90" fmla="*/ 131 w 498"/>
              <a:gd name="T91" fmla="*/ 27 h 376"/>
              <a:gd name="T92" fmla="*/ 88 w 498"/>
              <a:gd name="T93" fmla="*/ 11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98" h="376">
                <a:moveTo>
                  <a:pt x="179" y="362"/>
                </a:moveTo>
                <a:lnTo>
                  <a:pt x="161" y="346"/>
                </a:lnTo>
                <a:lnTo>
                  <a:pt x="141" y="337"/>
                </a:lnTo>
                <a:lnTo>
                  <a:pt x="136" y="341"/>
                </a:lnTo>
                <a:lnTo>
                  <a:pt x="141" y="367"/>
                </a:lnTo>
                <a:lnTo>
                  <a:pt x="162" y="375"/>
                </a:lnTo>
                <a:lnTo>
                  <a:pt x="186" y="376"/>
                </a:lnTo>
                <a:lnTo>
                  <a:pt x="193" y="375"/>
                </a:lnTo>
                <a:lnTo>
                  <a:pt x="195" y="367"/>
                </a:lnTo>
                <a:lnTo>
                  <a:pt x="179" y="362"/>
                </a:lnTo>
                <a:close/>
                <a:moveTo>
                  <a:pt x="50" y="9"/>
                </a:moveTo>
                <a:lnTo>
                  <a:pt x="8" y="27"/>
                </a:lnTo>
                <a:lnTo>
                  <a:pt x="0" y="39"/>
                </a:lnTo>
                <a:lnTo>
                  <a:pt x="16" y="60"/>
                </a:lnTo>
                <a:lnTo>
                  <a:pt x="25" y="88"/>
                </a:lnTo>
                <a:lnTo>
                  <a:pt x="31" y="93"/>
                </a:lnTo>
                <a:lnTo>
                  <a:pt x="54" y="91"/>
                </a:lnTo>
                <a:lnTo>
                  <a:pt x="77" y="103"/>
                </a:lnTo>
                <a:lnTo>
                  <a:pt x="96" y="100"/>
                </a:lnTo>
                <a:lnTo>
                  <a:pt x="102" y="120"/>
                </a:lnTo>
                <a:lnTo>
                  <a:pt x="101" y="134"/>
                </a:lnTo>
                <a:lnTo>
                  <a:pt x="74" y="157"/>
                </a:lnTo>
                <a:lnTo>
                  <a:pt x="60" y="153"/>
                </a:lnTo>
                <a:lnTo>
                  <a:pt x="52" y="167"/>
                </a:lnTo>
                <a:lnTo>
                  <a:pt x="55" y="180"/>
                </a:lnTo>
                <a:lnTo>
                  <a:pt x="55" y="180"/>
                </a:lnTo>
                <a:lnTo>
                  <a:pt x="59" y="177"/>
                </a:lnTo>
                <a:lnTo>
                  <a:pt x="68" y="194"/>
                </a:lnTo>
                <a:lnTo>
                  <a:pt x="83" y="208"/>
                </a:lnTo>
                <a:lnTo>
                  <a:pt x="107" y="203"/>
                </a:lnTo>
                <a:lnTo>
                  <a:pt x="108" y="193"/>
                </a:lnTo>
                <a:lnTo>
                  <a:pt x="132" y="174"/>
                </a:lnTo>
                <a:lnTo>
                  <a:pt x="121" y="194"/>
                </a:lnTo>
                <a:lnTo>
                  <a:pt x="112" y="202"/>
                </a:lnTo>
                <a:lnTo>
                  <a:pt x="138" y="216"/>
                </a:lnTo>
                <a:lnTo>
                  <a:pt x="168" y="205"/>
                </a:lnTo>
                <a:lnTo>
                  <a:pt x="162" y="192"/>
                </a:lnTo>
                <a:lnTo>
                  <a:pt x="174" y="191"/>
                </a:lnTo>
                <a:lnTo>
                  <a:pt x="174" y="199"/>
                </a:lnTo>
                <a:lnTo>
                  <a:pt x="183" y="209"/>
                </a:lnTo>
                <a:lnTo>
                  <a:pt x="160" y="218"/>
                </a:lnTo>
                <a:lnTo>
                  <a:pt x="155" y="235"/>
                </a:lnTo>
                <a:lnTo>
                  <a:pt x="169" y="247"/>
                </a:lnTo>
                <a:lnTo>
                  <a:pt x="175" y="269"/>
                </a:lnTo>
                <a:lnTo>
                  <a:pt x="172" y="290"/>
                </a:lnTo>
                <a:lnTo>
                  <a:pt x="175" y="302"/>
                </a:lnTo>
                <a:lnTo>
                  <a:pt x="189" y="302"/>
                </a:lnTo>
                <a:lnTo>
                  <a:pt x="177" y="285"/>
                </a:lnTo>
                <a:lnTo>
                  <a:pt x="176" y="273"/>
                </a:lnTo>
                <a:lnTo>
                  <a:pt x="179" y="259"/>
                </a:lnTo>
                <a:lnTo>
                  <a:pt x="178" y="252"/>
                </a:lnTo>
                <a:lnTo>
                  <a:pt x="188" y="262"/>
                </a:lnTo>
                <a:lnTo>
                  <a:pt x="210" y="249"/>
                </a:lnTo>
                <a:lnTo>
                  <a:pt x="214" y="259"/>
                </a:lnTo>
                <a:lnTo>
                  <a:pt x="216" y="253"/>
                </a:lnTo>
                <a:lnTo>
                  <a:pt x="226" y="263"/>
                </a:lnTo>
                <a:lnTo>
                  <a:pt x="232" y="259"/>
                </a:lnTo>
                <a:lnTo>
                  <a:pt x="225" y="246"/>
                </a:lnTo>
                <a:lnTo>
                  <a:pt x="225" y="224"/>
                </a:lnTo>
                <a:lnTo>
                  <a:pt x="239" y="253"/>
                </a:lnTo>
                <a:lnTo>
                  <a:pt x="249" y="251"/>
                </a:lnTo>
                <a:lnTo>
                  <a:pt x="260" y="240"/>
                </a:lnTo>
                <a:lnTo>
                  <a:pt x="291" y="238"/>
                </a:lnTo>
                <a:lnTo>
                  <a:pt x="309" y="241"/>
                </a:lnTo>
                <a:lnTo>
                  <a:pt x="308" y="250"/>
                </a:lnTo>
                <a:lnTo>
                  <a:pt x="296" y="264"/>
                </a:lnTo>
                <a:lnTo>
                  <a:pt x="298" y="268"/>
                </a:lnTo>
                <a:lnTo>
                  <a:pt x="276" y="270"/>
                </a:lnTo>
                <a:lnTo>
                  <a:pt x="271" y="264"/>
                </a:lnTo>
                <a:lnTo>
                  <a:pt x="255" y="265"/>
                </a:lnTo>
                <a:lnTo>
                  <a:pt x="242" y="269"/>
                </a:lnTo>
                <a:lnTo>
                  <a:pt x="260" y="286"/>
                </a:lnTo>
                <a:lnTo>
                  <a:pt x="280" y="293"/>
                </a:lnTo>
                <a:lnTo>
                  <a:pt x="295" y="288"/>
                </a:lnTo>
                <a:lnTo>
                  <a:pt x="314" y="288"/>
                </a:lnTo>
                <a:lnTo>
                  <a:pt x="315" y="279"/>
                </a:lnTo>
                <a:lnTo>
                  <a:pt x="341" y="270"/>
                </a:lnTo>
                <a:lnTo>
                  <a:pt x="339" y="276"/>
                </a:lnTo>
                <a:lnTo>
                  <a:pt x="325" y="285"/>
                </a:lnTo>
                <a:lnTo>
                  <a:pt x="345" y="285"/>
                </a:lnTo>
                <a:lnTo>
                  <a:pt x="363" y="281"/>
                </a:lnTo>
                <a:lnTo>
                  <a:pt x="386" y="291"/>
                </a:lnTo>
                <a:lnTo>
                  <a:pt x="387" y="293"/>
                </a:lnTo>
                <a:lnTo>
                  <a:pt x="368" y="293"/>
                </a:lnTo>
                <a:lnTo>
                  <a:pt x="370" y="311"/>
                </a:lnTo>
                <a:lnTo>
                  <a:pt x="375" y="313"/>
                </a:lnTo>
                <a:lnTo>
                  <a:pt x="383" y="306"/>
                </a:lnTo>
                <a:lnTo>
                  <a:pt x="392" y="311"/>
                </a:lnTo>
                <a:lnTo>
                  <a:pt x="410" y="310"/>
                </a:lnTo>
                <a:lnTo>
                  <a:pt x="426" y="291"/>
                </a:lnTo>
                <a:lnTo>
                  <a:pt x="437" y="294"/>
                </a:lnTo>
                <a:lnTo>
                  <a:pt x="452" y="290"/>
                </a:lnTo>
                <a:lnTo>
                  <a:pt x="453" y="298"/>
                </a:lnTo>
                <a:lnTo>
                  <a:pt x="481" y="275"/>
                </a:lnTo>
                <a:lnTo>
                  <a:pt x="487" y="239"/>
                </a:lnTo>
                <a:lnTo>
                  <a:pt x="487" y="238"/>
                </a:lnTo>
                <a:lnTo>
                  <a:pt x="483" y="235"/>
                </a:lnTo>
                <a:lnTo>
                  <a:pt x="482" y="223"/>
                </a:lnTo>
                <a:lnTo>
                  <a:pt x="476" y="211"/>
                </a:lnTo>
                <a:lnTo>
                  <a:pt x="478" y="197"/>
                </a:lnTo>
                <a:lnTo>
                  <a:pt x="494" y="196"/>
                </a:lnTo>
                <a:lnTo>
                  <a:pt x="493" y="186"/>
                </a:lnTo>
                <a:lnTo>
                  <a:pt x="481" y="186"/>
                </a:lnTo>
                <a:lnTo>
                  <a:pt x="482" y="175"/>
                </a:lnTo>
                <a:lnTo>
                  <a:pt x="489" y="174"/>
                </a:lnTo>
                <a:lnTo>
                  <a:pt x="498" y="153"/>
                </a:lnTo>
                <a:lnTo>
                  <a:pt x="482" y="148"/>
                </a:lnTo>
                <a:lnTo>
                  <a:pt x="484" y="113"/>
                </a:lnTo>
                <a:lnTo>
                  <a:pt x="483" y="109"/>
                </a:lnTo>
                <a:lnTo>
                  <a:pt x="464" y="92"/>
                </a:lnTo>
                <a:lnTo>
                  <a:pt x="439" y="87"/>
                </a:lnTo>
                <a:lnTo>
                  <a:pt x="438" y="70"/>
                </a:lnTo>
                <a:lnTo>
                  <a:pt x="458" y="64"/>
                </a:lnTo>
                <a:lnTo>
                  <a:pt x="459" y="53"/>
                </a:lnTo>
                <a:lnTo>
                  <a:pt x="445" y="53"/>
                </a:lnTo>
                <a:lnTo>
                  <a:pt x="435" y="36"/>
                </a:lnTo>
                <a:lnTo>
                  <a:pt x="429" y="30"/>
                </a:lnTo>
                <a:lnTo>
                  <a:pt x="424" y="30"/>
                </a:lnTo>
                <a:lnTo>
                  <a:pt x="406" y="35"/>
                </a:lnTo>
                <a:lnTo>
                  <a:pt x="402" y="24"/>
                </a:lnTo>
                <a:lnTo>
                  <a:pt x="389" y="17"/>
                </a:lnTo>
                <a:lnTo>
                  <a:pt x="365" y="18"/>
                </a:lnTo>
                <a:lnTo>
                  <a:pt x="352" y="51"/>
                </a:lnTo>
                <a:lnTo>
                  <a:pt x="335" y="65"/>
                </a:lnTo>
                <a:lnTo>
                  <a:pt x="326" y="71"/>
                </a:lnTo>
                <a:lnTo>
                  <a:pt x="319" y="69"/>
                </a:lnTo>
                <a:lnTo>
                  <a:pt x="319" y="35"/>
                </a:lnTo>
                <a:lnTo>
                  <a:pt x="315" y="33"/>
                </a:lnTo>
                <a:lnTo>
                  <a:pt x="284" y="45"/>
                </a:lnTo>
                <a:lnTo>
                  <a:pt x="279" y="33"/>
                </a:lnTo>
                <a:lnTo>
                  <a:pt x="262" y="28"/>
                </a:lnTo>
                <a:lnTo>
                  <a:pt x="243" y="16"/>
                </a:lnTo>
                <a:lnTo>
                  <a:pt x="235" y="15"/>
                </a:lnTo>
                <a:lnTo>
                  <a:pt x="219" y="19"/>
                </a:lnTo>
                <a:lnTo>
                  <a:pt x="214" y="4"/>
                </a:lnTo>
                <a:lnTo>
                  <a:pt x="188" y="0"/>
                </a:lnTo>
                <a:lnTo>
                  <a:pt x="169" y="22"/>
                </a:lnTo>
                <a:lnTo>
                  <a:pt x="131" y="27"/>
                </a:lnTo>
                <a:lnTo>
                  <a:pt x="124" y="23"/>
                </a:lnTo>
                <a:lnTo>
                  <a:pt x="94" y="23"/>
                </a:lnTo>
                <a:lnTo>
                  <a:pt x="88" y="11"/>
                </a:lnTo>
                <a:lnTo>
                  <a:pt x="57" y="11"/>
                </a:lnTo>
                <a:lnTo>
                  <a:pt x="50" y="9"/>
                </a:lnTo>
                <a:close/>
              </a:path>
            </a:pathLst>
          </a:custGeom>
          <a:solidFill>
            <a:srgbClr val="25A12C"/>
          </a:solidFill>
          <a:ln w="63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4" name="58">
            <a:extLst>
              <a:ext uri="{FF2B5EF4-FFF2-40B4-BE49-F238E27FC236}">
                <a16:creationId xmlns:a16="http://schemas.microsoft.com/office/drawing/2014/main" id="{F4A381EA-6B16-4885-AAA5-AD8090C4B8A1}"/>
              </a:ext>
            </a:extLst>
          </p:cNvPr>
          <p:cNvSpPr>
            <a:spLocks/>
          </p:cNvSpPr>
          <p:nvPr/>
        </p:nvSpPr>
        <p:spPr bwMode="auto">
          <a:xfrm>
            <a:off x="5624007" y="2834132"/>
            <a:ext cx="415807" cy="446618"/>
          </a:xfrm>
          <a:custGeom>
            <a:avLst/>
            <a:gdLst>
              <a:gd name="T0" fmla="*/ 347 w 411"/>
              <a:gd name="T1" fmla="*/ 111 h 385"/>
              <a:gd name="T2" fmla="*/ 332 w 411"/>
              <a:gd name="T3" fmla="*/ 85 h 385"/>
              <a:gd name="T4" fmla="*/ 308 w 411"/>
              <a:gd name="T5" fmla="*/ 88 h 385"/>
              <a:gd name="T6" fmla="*/ 304 w 411"/>
              <a:gd name="T7" fmla="*/ 64 h 385"/>
              <a:gd name="T8" fmla="*/ 290 w 411"/>
              <a:gd name="T9" fmla="*/ 75 h 385"/>
              <a:gd name="T10" fmla="*/ 257 w 411"/>
              <a:gd name="T11" fmla="*/ 70 h 385"/>
              <a:gd name="T12" fmla="*/ 218 w 411"/>
              <a:gd name="T13" fmla="*/ 49 h 385"/>
              <a:gd name="T14" fmla="*/ 201 w 411"/>
              <a:gd name="T15" fmla="*/ 25 h 385"/>
              <a:gd name="T16" fmla="*/ 188 w 411"/>
              <a:gd name="T17" fmla="*/ 37 h 385"/>
              <a:gd name="T18" fmla="*/ 159 w 411"/>
              <a:gd name="T19" fmla="*/ 31 h 385"/>
              <a:gd name="T20" fmla="*/ 129 w 411"/>
              <a:gd name="T21" fmla="*/ 33 h 385"/>
              <a:gd name="T22" fmla="*/ 99 w 411"/>
              <a:gd name="T23" fmla="*/ 25 h 385"/>
              <a:gd name="T24" fmla="*/ 80 w 411"/>
              <a:gd name="T25" fmla="*/ 15 h 385"/>
              <a:gd name="T26" fmla="*/ 72 w 411"/>
              <a:gd name="T27" fmla="*/ 0 h 385"/>
              <a:gd name="T28" fmla="*/ 33 w 411"/>
              <a:gd name="T29" fmla="*/ 5 h 385"/>
              <a:gd name="T30" fmla="*/ 13 w 411"/>
              <a:gd name="T31" fmla="*/ 9 h 385"/>
              <a:gd name="T32" fmla="*/ 0 w 411"/>
              <a:gd name="T33" fmla="*/ 19 h 385"/>
              <a:gd name="T34" fmla="*/ 8 w 411"/>
              <a:gd name="T35" fmla="*/ 27 h 385"/>
              <a:gd name="T36" fmla="*/ 23 w 411"/>
              <a:gd name="T37" fmla="*/ 58 h 385"/>
              <a:gd name="T38" fmla="*/ 7 w 411"/>
              <a:gd name="T39" fmla="*/ 103 h 385"/>
              <a:gd name="T40" fmla="*/ 48 w 411"/>
              <a:gd name="T41" fmla="*/ 168 h 385"/>
              <a:gd name="T42" fmla="*/ 55 w 411"/>
              <a:gd name="T43" fmla="*/ 203 h 385"/>
              <a:gd name="T44" fmla="*/ 68 w 411"/>
              <a:gd name="T45" fmla="*/ 251 h 385"/>
              <a:gd name="T46" fmla="*/ 68 w 411"/>
              <a:gd name="T47" fmla="*/ 294 h 385"/>
              <a:gd name="T48" fmla="*/ 56 w 411"/>
              <a:gd name="T49" fmla="*/ 326 h 385"/>
              <a:gd name="T50" fmla="*/ 58 w 411"/>
              <a:gd name="T51" fmla="*/ 338 h 385"/>
              <a:gd name="T52" fmla="*/ 92 w 411"/>
              <a:gd name="T53" fmla="*/ 354 h 385"/>
              <a:gd name="T54" fmla="*/ 125 w 411"/>
              <a:gd name="T55" fmla="*/ 364 h 385"/>
              <a:gd name="T56" fmla="*/ 169 w 411"/>
              <a:gd name="T57" fmla="*/ 360 h 385"/>
              <a:gd name="T58" fmla="*/ 189 w 411"/>
              <a:gd name="T59" fmla="*/ 385 h 385"/>
              <a:gd name="T60" fmla="*/ 217 w 411"/>
              <a:gd name="T61" fmla="*/ 362 h 385"/>
              <a:gd name="T62" fmla="*/ 226 w 411"/>
              <a:gd name="T63" fmla="*/ 347 h 385"/>
              <a:gd name="T64" fmla="*/ 269 w 411"/>
              <a:gd name="T65" fmla="*/ 343 h 385"/>
              <a:gd name="T66" fmla="*/ 290 w 411"/>
              <a:gd name="T67" fmla="*/ 364 h 385"/>
              <a:gd name="T68" fmla="*/ 322 w 411"/>
              <a:gd name="T69" fmla="*/ 348 h 385"/>
              <a:gd name="T70" fmla="*/ 361 w 411"/>
              <a:gd name="T71" fmla="*/ 326 h 385"/>
              <a:gd name="T72" fmla="*/ 372 w 411"/>
              <a:gd name="T73" fmla="*/ 290 h 385"/>
              <a:gd name="T74" fmla="*/ 356 w 411"/>
              <a:gd name="T75" fmla="*/ 254 h 385"/>
              <a:gd name="T76" fmla="*/ 357 w 411"/>
              <a:gd name="T77" fmla="*/ 237 h 385"/>
              <a:gd name="T78" fmla="*/ 359 w 411"/>
              <a:gd name="T79" fmla="*/ 210 h 385"/>
              <a:gd name="T80" fmla="*/ 382 w 411"/>
              <a:gd name="T81" fmla="*/ 189 h 385"/>
              <a:gd name="T82" fmla="*/ 406 w 411"/>
              <a:gd name="T83" fmla="*/ 177 h 385"/>
              <a:gd name="T84" fmla="*/ 411 w 411"/>
              <a:gd name="T85" fmla="*/ 157 h 385"/>
              <a:gd name="T86" fmla="*/ 380 w 411"/>
              <a:gd name="T87" fmla="*/ 137 h 385"/>
              <a:gd name="T88" fmla="*/ 373 w 411"/>
              <a:gd name="T89" fmla="*/ 101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11" h="385">
                <a:moveTo>
                  <a:pt x="360" y="99"/>
                </a:moveTo>
                <a:lnTo>
                  <a:pt x="347" y="111"/>
                </a:lnTo>
                <a:lnTo>
                  <a:pt x="335" y="105"/>
                </a:lnTo>
                <a:lnTo>
                  <a:pt x="332" y="85"/>
                </a:lnTo>
                <a:lnTo>
                  <a:pt x="328" y="78"/>
                </a:lnTo>
                <a:lnTo>
                  <a:pt x="308" y="88"/>
                </a:lnTo>
                <a:lnTo>
                  <a:pt x="303" y="86"/>
                </a:lnTo>
                <a:lnTo>
                  <a:pt x="304" y="64"/>
                </a:lnTo>
                <a:lnTo>
                  <a:pt x="296" y="63"/>
                </a:lnTo>
                <a:lnTo>
                  <a:pt x="290" y="75"/>
                </a:lnTo>
                <a:lnTo>
                  <a:pt x="284" y="81"/>
                </a:lnTo>
                <a:lnTo>
                  <a:pt x="257" y="70"/>
                </a:lnTo>
                <a:lnTo>
                  <a:pt x="236" y="51"/>
                </a:lnTo>
                <a:lnTo>
                  <a:pt x="218" y="49"/>
                </a:lnTo>
                <a:lnTo>
                  <a:pt x="210" y="34"/>
                </a:lnTo>
                <a:lnTo>
                  <a:pt x="201" y="25"/>
                </a:lnTo>
                <a:lnTo>
                  <a:pt x="190" y="22"/>
                </a:lnTo>
                <a:lnTo>
                  <a:pt x="188" y="37"/>
                </a:lnTo>
                <a:lnTo>
                  <a:pt x="166" y="29"/>
                </a:lnTo>
                <a:lnTo>
                  <a:pt x="159" y="31"/>
                </a:lnTo>
                <a:lnTo>
                  <a:pt x="142" y="41"/>
                </a:lnTo>
                <a:lnTo>
                  <a:pt x="129" y="33"/>
                </a:lnTo>
                <a:lnTo>
                  <a:pt x="114" y="37"/>
                </a:lnTo>
                <a:lnTo>
                  <a:pt x="99" y="25"/>
                </a:lnTo>
                <a:lnTo>
                  <a:pt x="86" y="23"/>
                </a:lnTo>
                <a:lnTo>
                  <a:pt x="80" y="15"/>
                </a:lnTo>
                <a:lnTo>
                  <a:pt x="79" y="6"/>
                </a:lnTo>
                <a:lnTo>
                  <a:pt x="72" y="0"/>
                </a:lnTo>
                <a:lnTo>
                  <a:pt x="40" y="8"/>
                </a:lnTo>
                <a:lnTo>
                  <a:pt x="33" y="5"/>
                </a:lnTo>
                <a:lnTo>
                  <a:pt x="27" y="8"/>
                </a:lnTo>
                <a:lnTo>
                  <a:pt x="13" y="9"/>
                </a:lnTo>
                <a:lnTo>
                  <a:pt x="0" y="15"/>
                </a:lnTo>
                <a:lnTo>
                  <a:pt x="0" y="19"/>
                </a:lnTo>
                <a:lnTo>
                  <a:pt x="6" y="25"/>
                </a:lnTo>
                <a:lnTo>
                  <a:pt x="8" y="27"/>
                </a:lnTo>
                <a:lnTo>
                  <a:pt x="21" y="51"/>
                </a:lnTo>
                <a:lnTo>
                  <a:pt x="23" y="58"/>
                </a:lnTo>
                <a:lnTo>
                  <a:pt x="7" y="98"/>
                </a:lnTo>
                <a:lnTo>
                  <a:pt x="7" y="103"/>
                </a:lnTo>
                <a:lnTo>
                  <a:pt x="37" y="133"/>
                </a:lnTo>
                <a:lnTo>
                  <a:pt x="48" y="168"/>
                </a:lnTo>
                <a:lnTo>
                  <a:pt x="55" y="196"/>
                </a:lnTo>
                <a:lnTo>
                  <a:pt x="55" y="203"/>
                </a:lnTo>
                <a:lnTo>
                  <a:pt x="67" y="239"/>
                </a:lnTo>
                <a:lnTo>
                  <a:pt x="68" y="251"/>
                </a:lnTo>
                <a:lnTo>
                  <a:pt x="62" y="277"/>
                </a:lnTo>
                <a:lnTo>
                  <a:pt x="68" y="294"/>
                </a:lnTo>
                <a:lnTo>
                  <a:pt x="57" y="318"/>
                </a:lnTo>
                <a:lnTo>
                  <a:pt x="56" y="326"/>
                </a:lnTo>
                <a:lnTo>
                  <a:pt x="56" y="331"/>
                </a:lnTo>
                <a:lnTo>
                  <a:pt x="58" y="338"/>
                </a:lnTo>
                <a:lnTo>
                  <a:pt x="68" y="348"/>
                </a:lnTo>
                <a:lnTo>
                  <a:pt x="92" y="354"/>
                </a:lnTo>
                <a:lnTo>
                  <a:pt x="108" y="370"/>
                </a:lnTo>
                <a:lnTo>
                  <a:pt x="125" y="364"/>
                </a:lnTo>
                <a:lnTo>
                  <a:pt x="157" y="370"/>
                </a:lnTo>
                <a:lnTo>
                  <a:pt x="169" y="360"/>
                </a:lnTo>
                <a:lnTo>
                  <a:pt x="186" y="384"/>
                </a:lnTo>
                <a:lnTo>
                  <a:pt x="189" y="385"/>
                </a:lnTo>
                <a:lnTo>
                  <a:pt x="215" y="372"/>
                </a:lnTo>
                <a:lnTo>
                  <a:pt x="217" y="362"/>
                </a:lnTo>
                <a:lnTo>
                  <a:pt x="225" y="354"/>
                </a:lnTo>
                <a:lnTo>
                  <a:pt x="226" y="347"/>
                </a:lnTo>
                <a:lnTo>
                  <a:pt x="234" y="348"/>
                </a:lnTo>
                <a:lnTo>
                  <a:pt x="269" y="343"/>
                </a:lnTo>
                <a:lnTo>
                  <a:pt x="276" y="348"/>
                </a:lnTo>
                <a:lnTo>
                  <a:pt x="290" y="364"/>
                </a:lnTo>
                <a:lnTo>
                  <a:pt x="304" y="354"/>
                </a:lnTo>
                <a:lnTo>
                  <a:pt x="322" y="348"/>
                </a:lnTo>
                <a:lnTo>
                  <a:pt x="345" y="332"/>
                </a:lnTo>
                <a:lnTo>
                  <a:pt x="361" y="326"/>
                </a:lnTo>
                <a:lnTo>
                  <a:pt x="373" y="296"/>
                </a:lnTo>
                <a:lnTo>
                  <a:pt x="372" y="290"/>
                </a:lnTo>
                <a:lnTo>
                  <a:pt x="358" y="278"/>
                </a:lnTo>
                <a:lnTo>
                  <a:pt x="356" y="254"/>
                </a:lnTo>
                <a:lnTo>
                  <a:pt x="344" y="245"/>
                </a:lnTo>
                <a:lnTo>
                  <a:pt x="357" y="237"/>
                </a:lnTo>
                <a:lnTo>
                  <a:pt x="364" y="230"/>
                </a:lnTo>
                <a:lnTo>
                  <a:pt x="359" y="210"/>
                </a:lnTo>
                <a:lnTo>
                  <a:pt x="360" y="193"/>
                </a:lnTo>
                <a:lnTo>
                  <a:pt x="382" y="189"/>
                </a:lnTo>
                <a:lnTo>
                  <a:pt x="400" y="178"/>
                </a:lnTo>
                <a:lnTo>
                  <a:pt x="406" y="177"/>
                </a:lnTo>
                <a:lnTo>
                  <a:pt x="406" y="168"/>
                </a:lnTo>
                <a:lnTo>
                  <a:pt x="411" y="157"/>
                </a:lnTo>
                <a:lnTo>
                  <a:pt x="405" y="143"/>
                </a:lnTo>
                <a:lnTo>
                  <a:pt x="380" y="137"/>
                </a:lnTo>
                <a:lnTo>
                  <a:pt x="379" y="107"/>
                </a:lnTo>
                <a:lnTo>
                  <a:pt x="373" y="101"/>
                </a:lnTo>
                <a:lnTo>
                  <a:pt x="360" y="99"/>
                </a:lnTo>
                <a:close/>
              </a:path>
            </a:pathLst>
          </a:custGeom>
          <a:solidFill>
            <a:srgbClr val="FFD44B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5" name="59">
            <a:extLst>
              <a:ext uri="{FF2B5EF4-FFF2-40B4-BE49-F238E27FC236}">
                <a16:creationId xmlns:a16="http://schemas.microsoft.com/office/drawing/2014/main" id="{27231CEE-C4B1-4973-BECC-EF9FC38EEC8D}"/>
              </a:ext>
            </a:extLst>
          </p:cNvPr>
          <p:cNvSpPr>
            <a:spLocks noEditPoints="1"/>
          </p:cNvSpPr>
          <p:nvPr/>
        </p:nvSpPr>
        <p:spPr bwMode="auto">
          <a:xfrm>
            <a:off x="5370072" y="1163666"/>
            <a:ext cx="640403" cy="525500"/>
          </a:xfrm>
          <a:custGeom>
            <a:avLst/>
            <a:gdLst>
              <a:gd name="T0" fmla="*/ 293 w 633"/>
              <a:gd name="T1" fmla="*/ 377 h 453"/>
              <a:gd name="T2" fmla="*/ 278 w 633"/>
              <a:gd name="T3" fmla="*/ 392 h 453"/>
              <a:gd name="T4" fmla="*/ 298 w 633"/>
              <a:gd name="T5" fmla="*/ 380 h 453"/>
              <a:gd name="T6" fmla="*/ 12 w 633"/>
              <a:gd name="T7" fmla="*/ 40 h 453"/>
              <a:gd name="T8" fmla="*/ 47 w 633"/>
              <a:gd name="T9" fmla="*/ 112 h 453"/>
              <a:gd name="T10" fmla="*/ 88 w 633"/>
              <a:gd name="T11" fmla="*/ 121 h 453"/>
              <a:gd name="T12" fmla="*/ 85 w 633"/>
              <a:gd name="T13" fmla="*/ 140 h 453"/>
              <a:gd name="T14" fmla="*/ 126 w 633"/>
              <a:gd name="T15" fmla="*/ 184 h 453"/>
              <a:gd name="T16" fmla="*/ 203 w 633"/>
              <a:gd name="T17" fmla="*/ 182 h 453"/>
              <a:gd name="T18" fmla="*/ 228 w 633"/>
              <a:gd name="T19" fmla="*/ 174 h 453"/>
              <a:gd name="T20" fmla="*/ 221 w 633"/>
              <a:gd name="T21" fmla="*/ 193 h 453"/>
              <a:gd name="T22" fmla="*/ 219 w 633"/>
              <a:gd name="T23" fmla="*/ 227 h 453"/>
              <a:gd name="T24" fmla="*/ 250 w 633"/>
              <a:gd name="T25" fmla="*/ 237 h 453"/>
              <a:gd name="T26" fmla="*/ 281 w 633"/>
              <a:gd name="T27" fmla="*/ 256 h 453"/>
              <a:gd name="T28" fmla="*/ 293 w 633"/>
              <a:gd name="T29" fmla="*/ 268 h 453"/>
              <a:gd name="T30" fmla="*/ 277 w 633"/>
              <a:gd name="T31" fmla="*/ 286 h 453"/>
              <a:gd name="T32" fmla="*/ 295 w 633"/>
              <a:gd name="T33" fmla="*/ 316 h 453"/>
              <a:gd name="T34" fmla="*/ 286 w 633"/>
              <a:gd name="T35" fmla="*/ 337 h 453"/>
              <a:gd name="T36" fmla="*/ 317 w 633"/>
              <a:gd name="T37" fmla="*/ 336 h 453"/>
              <a:gd name="T38" fmla="*/ 325 w 633"/>
              <a:gd name="T39" fmla="*/ 354 h 453"/>
              <a:gd name="T40" fmla="*/ 305 w 633"/>
              <a:gd name="T41" fmla="*/ 413 h 453"/>
              <a:gd name="T42" fmla="*/ 306 w 633"/>
              <a:gd name="T43" fmla="*/ 422 h 453"/>
              <a:gd name="T44" fmla="*/ 345 w 633"/>
              <a:gd name="T45" fmla="*/ 431 h 453"/>
              <a:gd name="T46" fmla="*/ 389 w 633"/>
              <a:gd name="T47" fmla="*/ 430 h 453"/>
              <a:gd name="T48" fmla="*/ 419 w 633"/>
              <a:gd name="T49" fmla="*/ 434 h 453"/>
              <a:gd name="T50" fmla="*/ 460 w 633"/>
              <a:gd name="T51" fmla="*/ 427 h 453"/>
              <a:gd name="T52" fmla="*/ 532 w 633"/>
              <a:gd name="T53" fmla="*/ 426 h 453"/>
              <a:gd name="T54" fmla="*/ 561 w 633"/>
              <a:gd name="T55" fmla="*/ 425 h 453"/>
              <a:gd name="T56" fmla="*/ 611 w 633"/>
              <a:gd name="T57" fmla="*/ 453 h 453"/>
              <a:gd name="T58" fmla="*/ 611 w 633"/>
              <a:gd name="T59" fmla="*/ 436 h 453"/>
              <a:gd name="T60" fmla="*/ 624 w 633"/>
              <a:gd name="T61" fmla="*/ 390 h 453"/>
              <a:gd name="T62" fmla="*/ 609 w 633"/>
              <a:gd name="T63" fmla="*/ 383 h 453"/>
              <a:gd name="T64" fmla="*/ 627 w 633"/>
              <a:gd name="T65" fmla="*/ 346 h 453"/>
              <a:gd name="T66" fmla="*/ 612 w 633"/>
              <a:gd name="T67" fmla="*/ 339 h 453"/>
              <a:gd name="T68" fmla="*/ 598 w 633"/>
              <a:gd name="T69" fmla="*/ 321 h 453"/>
              <a:gd name="T70" fmla="*/ 539 w 633"/>
              <a:gd name="T71" fmla="*/ 309 h 453"/>
              <a:gd name="T72" fmla="*/ 511 w 633"/>
              <a:gd name="T73" fmla="*/ 299 h 453"/>
              <a:gd name="T74" fmla="*/ 481 w 633"/>
              <a:gd name="T75" fmla="*/ 320 h 453"/>
              <a:gd name="T76" fmla="*/ 467 w 633"/>
              <a:gd name="T77" fmla="*/ 295 h 453"/>
              <a:gd name="T78" fmla="*/ 465 w 633"/>
              <a:gd name="T79" fmla="*/ 260 h 453"/>
              <a:gd name="T80" fmla="*/ 441 w 633"/>
              <a:gd name="T81" fmla="*/ 244 h 453"/>
              <a:gd name="T82" fmla="*/ 421 w 633"/>
              <a:gd name="T83" fmla="*/ 237 h 453"/>
              <a:gd name="T84" fmla="*/ 377 w 633"/>
              <a:gd name="T85" fmla="*/ 240 h 453"/>
              <a:gd name="T86" fmla="*/ 353 w 633"/>
              <a:gd name="T87" fmla="*/ 209 h 453"/>
              <a:gd name="T88" fmla="*/ 346 w 633"/>
              <a:gd name="T89" fmla="*/ 167 h 453"/>
              <a:gd name="T90" fmla="*/ 330 w 633"/>
              <a:gd name="T91" fmla="*/ 150 h 453"/>
              <a:gd name="T92" fmla="*/ 305 w 633"/>
              <a:gd name="T93" fmla="*/ 122 h 453"/>
              <a:gd name="T94" fmla="*/ 260 w 633"/>
              <a:gd name="T95" fmla="*/ 135 h 453"/>
              <a:gd name="T96" fmla="*/ 212 w 633"/>
              <a:gd name="T97" fmla="*/ 146 h 453"/>
              <a:gd name="T98" fmla="*/ 200 w 633"/>
              <a:gd name="T99" fmla="*/ 129 h 453"/>
              <a:gd name="T100" fmla="*/ 183 w 633"/>
              <a:gd name="T101" fmla="*/ 111 h 453"/>
              <a:gd name="T102" fmla="*/ 154 w 633"/>
              <a:gd name="T103" fmla="*/ 98 h 453"/>
              <a:gd name="T104" fmla="*/ 159 w 633"/>
              <a:gd name="T105" fmla="*/ 58 h 453"/>
              <a:gd name="T106" fmla="*/ 144 w 633"/>
              <a:gd name="T107" fmla="*/ 33 h 453"/>
              <a:gd name="T108" fmla="*/ 129 w 633"/>
              <a:gd name="T109" fmla="*/ 0 h 453"/>
              <a:gd name="T110" fmla="*/ 93 w 633"/>
              <a:gd name="T111" fmla="*/ 11 h 453"/>
              <a:gd name="T112" fmla="*/ 21 w 633"/>
              <a:gd name="T113" fmla="*/ 26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33" h="453">
                <a:moveTo>
                  <a:pt x="298" y="380"/>
                </a:moveTo>
                <a:lnTo>
                  <a:pt x="293" y="377"/>
                </a:lnTo>
                <a:lnTo>
                  <a:pt x="279" y="381"/>
                </a:lnTo>
                <a:lnTo>
                  <a:pt x="278" y="392"/>
                </a:lnTo>
                <a:lnTo>
                  <a:pt x="299" y="389"/>
                </a:lnTo>
                <a:lnTo>
                  <a:pt x="298" y="380"/>
                </a:lnTo>
                <a:close/>
                <a:moveTo>
                  <a:pt x="0" y="28"/>
                </a:moveTo>
                <a:lnTo>
                  <a:pt x="12" y="40"/>
                </a:lnTo>
                <a:lnTo>
                  <a:pt x="37" y="83"/>
                </a:lnTo>
                <a:lnTo>
                  <a:pt x="47" y="112"/>
                </a:lnTo>
                <a:lnTo>
                  <a:pt x="62" y="121"/>
                </a:lnTo>
                <a:lnTo>
                  <a:pt x="88" y="121"/>
                </a:lnTo>
                <a:lnTo>
                  <a:pt x="97" y="127"/>
                </a:lnTo>
                <a:lnTo>
                  <a:pt x="85" y="140"/>
                </a:lnTo>
                <a:lnTo>
                  <a:pt x="92" y="167"/>
                </a:lnTo>
                <a:lnTo>
                  <a:pt x="126" y="184"/>
                </a:lnTo>
                <a:lnTo>
                  <a:pt x="191" y="185"/>
                </a:lnTo>
                <a:lnTo>
                  <a:pt x="203" y="182"/>
                </a:lnTo>
                <a:lnTo>
                  <a:pt x="212" y="171"/>
                </a:lnTo>
                <a:lnTo>
                  <a:pt x="228" y="174"/>
                </a:lnTo>
                <a:lnTo>
                  <a:pt x="237" y="184"/>
                </a:lnTo>
                <a:lnTo>
                  <a:pt x="221" y="193"/>
                </a:lnTo>
                <a:lnTo>
                  <a:pt x="214" y="219"/>
                </a:lnTo>
                <a:lnTo>
                  <a:pt x="219" y="227"/>
                </a:lnTo>
                <a:lnTo>
                  <a:pt x="240" y="225"/>
                </a:lnTo>
                <a:lnTo>
                  <a:pt x="250" y="237"/>
                </a:lnTo>
                <a:lnTo>
                  <a:pt x="272" y="237"/>
                </a:lnTo>
                <a:lnTo>
                  <a:pt x="281" y="256"/>
                </a:lnTo>
                <a:lnTo>
                  <a:pt x="294" y="261"/>
                </a:lnTo>
                <a:lnTo>
                  <a:pt x="293" y="268"/>
                </a:lnTo>
                <a:lnTo>
                  <a:pt x="278" y="279"/>
                </a:lnTo>
                <a:lnTo>
                  <a:pt x="277" y="286"/>
                </a:lnTo>
                <a:lnTo>
                  <a:pt x="295" y="308"/>
                </a:lnTo>
                <a:lnTo>
                  <a:pt x="295" y="316"/>
                </a:lnTo>
                <a:lnTo>
                  <a:pt x="286" y="323"/>
                </a:lnTo>
                <a:lnTo>
                  <a:pt x="286" y="337"/>
                </a:lnTo>
                <a:lnTo>
                  <a:pt x="300" y="332"/>
                </a:lnTo>
                <a:lnTo>
                  <a:pt x="317" y="336"/>
                </a:lnTo>
                <a:lnTo>
                  <a:pt x="325" y="344"/>
                </a:lnTo>
                <a:lnTo>
                  <a:pt x="325" y="354"/>
                </a:lnTo>
                <a:lnTo>
                  <a:pt x="314" y="367"/>
                </a:lnTo>
                <a:lnTo>
                  <a:pt x="305" y="413"/>
                </a:lnTo>
                <a:lnTo>
                  <a:pt x="305" y="422"/>
                </a:lnTo>
                <a:lnTo>
                  <a:pt x="306" y="422"/>
                </a:lnTo>
                <a:lnTo>
                  <a:pt x="325" y="434"/>
                </a:lnTo>
                <a:lnTo>
                  <a:pt x="345" y="431"/>
                </a:lnTo>
                <a:lnTo>
                  <a:pt x="371" y="434"/>
                </a:lnTo>
                <a:lnTo>
                  <a:pt x="389" y="430"/>
                </a:lnTo>
                <a:lnTo>
                  <a:pt x="410" y="437"/>
                </a:lnTo>
                <a:lnTo>
                  <a:pt x="419" y="434"/>
                </a:lnTo>
                <a:lnTo>
                  <a:pt x="441" y="422"/>
                </a:lnTo>
                <a:lnTo>
                  <a:pt x="460" y="427"/>
                </a:lnTo>
                <a:lnTo>
                  <a:pt x="479" y="418"/>
                </a:lnTo>
                <a:lnTo>
                  <a:pt x="532" y="426"/>
                </a:lnTo>
                <a:lnTo>
                  <a:pt x="539" y="434"/>
                </a:lnTo>
                <a:lnTo>
                  <a:pt x="561" y="425"/>
                </a:lnTo>
                <a:lnTo>
                  <a:pt x="568" y="430"/>
                </a:lnTo>
                <a:lnTo>
                  <a:pt x="611" y="453"/>
                </a:lnTo>
                <a:lnTo>
                  <a:pt x="611" y="453"/>
                </a:lnTo>
                <a:lnTo>
                  <a:pt x="611" y="436"/>
                </a:lnTo>
                <a:lnTo>
                  <a:pt x="633" y="418"/>
                </a:lnTo>
                <a:lnTo>
                  <a:pt x="624" y="390"/>
                </a:lnTo>
                <a:lnTo>
                  <a:pt x="608" y="390"/>
                </a:lnTo>
                <a:lnTo>
                  <a:pt x="609" y="383"/>
                </a:lnTo>
                <a:lnTo>
                  <a:pt x="620" y="351"/>
                </a:lnTo>
                <a:lnTo>
                  <a:pt x="627" y="346"/>
                </a:lnTo>
                <a:lnTo>
                  <a:pt x="618" y="331"/>
                </a:lnTo>
                <a:lnTo>
                  <a:pt x="612" y="339"/>
                </a:lnTo>
                <a:lnTo>
                  <a:pt x="607" y="337"/>
                </a:lnTo>
                <a:lnTo>
                  <a:pt x="598" y="321"/>
                </a:lnTo>
                <a:lnTo>
                  <a:pt x="576" y="304"/>
                </a:lnTo>
                <a:lnTo>
                  <a:pt x="539" y="309"/>
                </a:lnTo>
                <a:lnTo>
                  <a:pt x="523" y="301"/>
                </a:lnTo>
                <a:lnTo>
                  <a:pt x="511" y="299"/>
                </a:lnTo>
                <a:lnTo>
                  <a:pt x="491" y="304"/>
                </a:lnTo>
                <a:lnTo>
                  <a:pt x="481" y="320"/>
                </a:lnTo>
                <a:lnTo>
                  <a:pt x="471" y="311"/>
                </a:lnTo>
                <a:lnTo>
                  <a:pt x="467" y="295"/>
                </a:lnTo>
                <a:lnTo>
                  <a:pt x="467" y="275"/>
                </a:lnTo>
                <a:lnTo>
                  <a:pt x="465" y="260"/>
                </a:lnTo>
                <a:lnTo>
                  <a:pt x="460" y="252"/>
                </a:lnTo>
                <a:lnTo>
                  <a:pt x="441" y="244"/>
                </a:lnTo>
                <a:lnTo>
                  <a:pt x="421" y="243"/>
                </a:lnTo>
                <a:lnTo>
                  <a:pt x="421" y="237"/>
                </a:lnTo>
                <a:lnTo>
                  <a:pt x="402" y="237"/>
                </a:lnTo>
                <a:lnTo>
                  <a:pt x="377" y="240"/>
                </a:lnTo>
                <a:lnTo>
                  <a:pt x="355" y="227"/>
                </a:lnTo>
                <a:lnTo>
                  <a:pt x="353" y="209"/>
                </a:lnTo>
                <a:lnTo>
                  <a:pt x="342" y="174"/>
                </a:lnTo>
                <a:lnTo>
                  <a:pt x="346" y="167"/>
                </a:lnTo>
                <a:lnTo>
                  <a:pt x="341" y="153"/>
                </a:lnTo>
                <a:lnTo>
                  <a:pt x="330" y="150"/>
                </a:lnTo>
                <a:lnTo>
                  <a:pt x="312" y="123"/>
                </a:lnTo>
                <a:lnTo>
                  <a:pt x="305" y="122"/>
                </a:lnTo>
                <a:lnTo>
                  <a:pt x="266" y="133"/>
                </a:lnTo>
                <a:lnTo>
                  <a:pt x="260" y="135"/>
                </a:lnTo>
                <a:lnTo>
                  <a:pt x="241" y="157"/>
                </a:lnTo>
                <a:lnTo>
                  <a:pt x="212" y="146"/>
                </a:lnTo>
                <a:lnTo>
                  <a:pt x="207" y="143"/>
                </a:lnTo>
                <a:lnTo>
                  <a:pt x="200" y="129"/>
                </a:lnTo>
                <a:lnTo>
                  <a:pt x="189" y="120"/>
                </a:lnTo>
                <a:lnTo>
                  <a:pt x="183" y="111"/>
                </a:lnTo>
                <a:lnTo>
                  <a:pt x="164" y="109"/>
                </a:lnTo>
                <a:lnTo>
                  <a:pt x="154" y="98"/>
                </a:lnTo>
                <a:lnTo>
                  <a:pt x="150" y="70"/>
                </a:lnTo>
                <a:lnTo>
                  <a:pt x="159" y="58"/>
                </a:lnTo>
                <a:lnTo>
                  <a:pt x="159" y="50"/>
                </a:lnTo>
                <a:lnTo>
                  <a:pt x="144" y="33"/>
                </a:lnTo>
                <a:lnTo>
                  <a:pt x="138" y="7"/>
                </a:lnTo>
                <a:lnTo>
                  <a:pt x="129" y="0"/>
                </a:lnTo>
                <a:lnTo>
                  <a:pt x="117" y="5"/>
                </a:lnTo>
                <a:lnTo>
                  <a:pt x="93" y="11"/>
                </a:lnTo>
                <a:lnTo>
                  <a:pt x="70" y="11"/>
                </a:lnTo>
                <a:lnTo>
                  <a:pt x="21" y="26"/>
                </a:lnTo>
                <a:lnTo>
                  <a:pt x="0" y="28"/>
                </a:lnTo>
                <a:close/>
              </a:path>
            </a:pathLst>
          </a:custGeom>
          <a:solidFill>
            <a:srgbClr val="25A1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6" name="60">
            <a:extLst>
              <a:ext uri="{FF2B5EF4-FFF2-40B4-BE49-F238E27FC236}">
                <a16:creationId xmlns:a16="http://schemas.microsoft.com/office/drawing/2014/main" id="{7B32F87D-ED6E-464B-9A96-2A29CE81DF69}"/>
              </a:ext>
            </a:extLst>
          </p:cNvPr>
          <p:cNvSpPr>
            <a:spLocks/>
          </p:cNvSpPr>
          <p:nvPr/>
        </p:nvSpPr>
        <p:spPr bwMode="auto">
          <a:xfrm>
            <a:off x="5262833" y="1787771"/>
            <a:ext cx="443123" cy="330613"/>
          </a:xfrm>
          <a:custGeom>
            <a:avLst/>
            <a:gdLst>
              <a:gd name="T0" fmla="*/ 394 w 438"/>
              <a:gd name="T1" fmla="*/ 34 h 285"/>
              <a:gd name="T2" fmla="*/ 368 w 438"/>
              <a:gd name="T3" fmla="*/ 30 h 285"/>
              <a:gd name="T4" fmla="*/ 330 w 438"/>
              <a:gd name="T5" fmla="*/ 45 h 285"/>
              <a:gd name="T6" fmla="*/ 298 w 438"/>
              <a:gd name="T7" fmla="*/ 60 h 285"/>
              <a:gd name="T8" fmla="*/ 276 w 438"/>
              <a:gd name="T9" fmla="*/ 64 h 285"/>
              <a:gd name="T10" fmla="*/ 247 w 438"/>
              <a:gd name="T11" fmla="*/ 57 h 285"/>
              <a:gd name="T12" fmla="*/ 222 w 438"/>
              <a:gd name="T13" fmla="*/ 47 h 285"/>
              <a:gd name="T14" fmla="*/ 183 w 438"/>
              <a:gd name="T15" fmla="*/ 32 h 285"/>
              <a:gd name="T16" fmla="*/ 113 w 438"/>
              <a:gd name="T17" fmla="*/ 34 h 285"/>
              <a:gd name="T18" fmla="*/ 50 w 438"/>
              <a:gd name="T19" fmla="*/ 27 h 285"/>
              <a:gd name="T20" fmla="*/ 21 w 438"/>
              <a:gd name="T21" fmla="*/ 0 h 285"/>
              <a:gd name="T22" fmla="*/ 0 w 438"/>
              <a:gd name="T23" fmla="*/ 24 h 285"/>
              <a:gd name="T24" fmla="*/ 11 w 438"/>
              <a:gd name="T25" fmla="*/ 30 h 285"/>
              <a:gd name="T26" fmla="*/ 8 w 438"/>
              <a:gd name="T27" fmla="*/ 45 h 285"/>
              <a:gd name="T28" fmla="*/ 9 w 438"/>
              <a:gd name="T29" fmla="*/ 106 h 285"/>
              <a:gd name="T30" fmla="*/ 23 w 438"/>
              <a:gd name="T31" fmla="*/ 118 h 285"/>
              <a:gd name="T32" fmla="*/ 11 w 438"/>
              <a:gd name="T33" fmla="*/ 141 h 285"/>
              <a:gd name="T34" fmla="*/ 12 w 438"/>
              <a:gd name="T35" fmla="*/ 158 h 285"/>
              <a:gd name="T36" fmla="*/ 31 w 438"/>
              <a:gd name="T37" fmla="*/ 212 h 285"/>
              <a:gd name="T38" fmla="*/ 4 w 438"/>
              <a:gd name="T39" fmla="*/ 216 h 285"/>
              <a:gd name="T40" fmla="*/ 10 w 438"/>
              <a:gd name="T41" fmla="*/ 225 h 285"/>
              <a:gd name="T42" fmla="*/ 34 w 438"/>
              <a:gd name="T43" fmla="*/ 239 h 285"/>
              <a:gd name="T44" fmla="*/ 71 w 438"/>
              <a:gd name="T45" fmla="*/ 244 h 285"/>
              <a:gd name="T46" fmla="*/ 165 w 438"/>
              <a:gd name="T47" fmla="*/ 249 h 285"/>
              <a:gd name="T48" fmla="*/ 183 w 438"/>
              <a:gd name="T49" fmla="*/ 244 h 285"/>
              <a:gd name="T50" fmla="*/ 246 w 438"/>
              <a:gd name="T51" fmla="*/ 269 h 285"/>
              <a:gd name="T52" fmla="*/ 268 w 438"/>
              <a:gd name="T53" fmla="*/ 281 h 285"/>
              <a:gd name="T54" fmla="*/ 299 w 438"/>
              <a:gd name="T55" fmla="*/ 285 h 285"/>
              <a:gd name="T56" fmla="*/ 349 w 438"/>
              <a:gd name="T57" fmla="*/ 285 h 285"/>
              <a:gd name="T58" fmla="*/ 391 w 438"/>
              <a:gd name="T59" fmla="*/ 280 h 285"/>
              <a:gd name="T60" fmla="*/ 414 w 438"/>
              <a:gd name="T61" fmla="*/ 273 h 285"/>
              <a:gd name="T62" fmla="*/ 429 w 438"/>
              <a:gd name="T63" fmla="*/ 251 h 285"/>
              <a:gd name="T64" fmla="*/ 409 w 438"/>
              <a:gd name="T65" fmla="*/ 234 h 285"/>
              <a:gd name="T66" fmla="*/ 381 w 438"/>
              <a:gd name="T67" fmla="*/ 233 h 285"/>
              <a:gd name="T68" fmla="*/ 392 w 438"/>
              <a:gd name="T69" fmla="*/ 215 h 285"/>
              <a:gd name="T70" fmla="*/ 392 w 438"/>
              <a:gd name="T71" fmla="*/ 199 h 285"/>
              <a:gd name="T72" fmla="*/ 387 w 438"/>
              <a:gd name="T73" fmla="*/ 178 h 285"/>
              <a:gd name="T74" fmla="*/ 409 w 438"/>
              <a:gd name="T75" fmla="*/ 171 h 285"/>
              <a:gd name="T76" fmla="*/ 424 w 438"/>
              <a:gd name="T77" fmla="*/ 139 h 285"/>
              <a:gd name="T78" fmla="*/ 438 w 438"/>
              <a:gd name="T79" fmla="*/ 130 h 285"/>
              <a:gd name="T80" fmla="*/ 424 w 438"/>
              <a:gd name="T81" fmla="*/ 104 h 285"/>
              <a:gd name="T82" fmla="*/ 419 w 438"/>
              <a:gd name="T83" fmla="*/ 53 h 285"/>
              <a:gd name="T84" fmla="*/ 422 w 438"/>
              <a:gd name="T85" fmla="*/ 26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38" h="285">
                <a:moveTo>
                  <a:pt x="402" y="22"/>
                </a:moveTo>
                <a:lnTo>
                  <a:pt x="394" y="34"/>
                </a:lnTo>
                <a:lnTo>
                  <a:pt x="385" y="27"/>
                </a:lnTo>
                <a:lnTo>
                  <a:pt x="368" y="30"/>
                </a:lnTo>
                <a:lnTo>
                  <a:pt x="358" y="24"/>
                </a:lnTo>
                <a:lnTo>
                  <a:pt x="330" y="45"/>
                </a:lnTo>
                <a:lnTo>
                  <a:pt x="322" y="63"/>
                </a:lnTo>
                <a:lnTo>
                  <a:pt x="298" y="60"/>
                </a:lnTo>
                <a:lnTo>
                  <a:pt x="283" y="79"/>
                </a:lnTo>
                <a:lnTo>
                  <a:pt x="276" y="64"/>
                </a:lnTo>
                <a:lnTo>
                  <a:pt x="258" y="67"/>
                </a:lnTo>
                <a:lnTo>
                  <a:pt x="247" y="57"/>
                </a:lnTo>
                <a:lnTo>
                  <a:pt x="230" y="56"/>
                </a:lnTo>
                <a:lnTo>
                  <a:pt x="222" y="47"/>
                </a:lnTo>
                <a:lnTo>
                  <a:pt x="198" y="42"/>
                </a:lnTo>
                <a:lnTo>
                  <a:pt x="183" y="32"/>
                </a:lnTo>
                <a:lnTo>
                  <a:pt x="163" y="29"/>
                </a:lnTo>
                <a:lnTo>
                  <a:pt x="113" y="34"/>
                </a:lnTo>
                <a:lnTo>
                  <a:pt x="84" y="22"/>
                </a:lnTo>
                <a:lnTo>
                  <a:pt x="50" y="27"/>
                </a:lnTo>
                <a:lnTo>
                  <a:pt x="40" y="7"/>
                </a:lnTo>
                <a:lnTo>
                  <a:pt x="21" y="0"/>
                </a:lnTo>
                <a:lnTo>
                  <a:pt x="19" y="3"/>
                </a:lnTo>
                <a:lnTo>
                  <a:pt x="0" y="24"/>
                </a:lnTo>
                <a:lnTo>
                  <a:pt x="1" y="33"/>
                </a:lnTo>
                <a:lnTo>
                  <a:pt x="11" y="30"/>
                </a:lnTo>
                <a:lnTo>
                  <a:pt x="15" y="34"/>
                </a:lnTo>
                <a:lnTo>
                  <a:pt x="8" y="45"/>
                </a:lnTo>
                <a:lnTo>
                  <a:pt x="3" y="65"/>
                </a:lnTo>
                <a:lnTo>
                  <a:pt x="9" y="106"/>
                </a:lnTo>
                <a:lnTo>
                  <a:pt x="23" y="106"/>
                </a:lnTo>
                <a:lnTo>
                  <a:pt x="23" y="118"/>
                </a:lnTo>
                <a:lnTo>
                  <a:pt x="16" y="124"/>
                </a:lnTo>
                <a:lnTo>
                  <a:pt x="11" y="141"/>
                </a:lnTo>
                <a:lnTo>
                  <a:pt x="11" y="146"/>
                </a:lnTo>
                <a:lnTo>
                  <a:pt x="12" y="158"/>
                </a:lnTo>
                <a:lnTo>
                  <a:pt x="21" y="188"/>
                </a:lnTo>
                <a:lnTo>
                  <a:pt x="31" y="212"/>
                </a:lnTo>
                <a:lnTo>
                  <a:pt x="19" y="208"/>
                </a:lnTo>
                <a:lnTo>
                  <a:pt x="4" y="216"/>
                </a:lnTo>
                <a:lnTo>
                  <a:pt x="6" y="221"/>
                </a:lnTo>
                <a:lnTo>
                  <a:pt x="10" y="225"/>
                </a:lnTo>
                <a:lnTo>
                  <a:pt x="18" y="238"/>
                </a:lnTo>
                <a:lnTo>
                  <a:pt x="34" y="239"/>
                </a:lnTo>
                <a:lnTo>
                  <a:pt x="61" y="246"/>
                </a:lnTo>
                <a:lnTo>
                  <a:pt x="71" y="244"/>
                </a:lnTo>
                <a:lnTo>
                  <a:pt x="116" y="228"/>
                </a:lnTo>
                <a:lnTo>
                  <a:pt x="165" y="249"/>
                </a:lnTo>
                <a:lnTo>
                  <a:pt x="174" y="249"/>
                </a:lnTo>
                <a:lnTo>
                  <a:pt x="183" y="244"/>
                </a:lnTo>
                <a:lnTo>
                  <a:pt x="193" y="244"/>
                </a:lnTo>
                <a:lnTo>
                  <a:pt x="246" y="269"/>
                </a:lnTo>
                <a:lnTo>
                  <a:pt x="261" y="276"/>
                </a:lnTo>
                <a:lnTo>
                  <a:pt x="268" y="281"/>
                </a:lnTo>
                <a:lnTo>
                  <a:pt x="281" y="275"/>
                </a:lnTo>
                <a:lnTo>
                  <a:pt x="299" y="285"/>
                </a:lnTo>
                <a:lnTo>
                  <a:pt x="327" y="280"/>
                </a:lnTo>
                <a:lnTo>
                  <a:pt x="349" y="285"/>
                </a:lnTo>
                <a:lnTo>
                  <a:pt x="387" y="284"/>
                </a:lnTo>
                <a:lnTo>
                  <a:pt x="391" y="280"/>
                </a:lnTo>
                <a:lnTo>
                  <a:pt x="407" y="276"/>
                </a:lnTo>
                <a:lnTo>
                  <a:pt x="414" y="273"/>
                </a:lnTo>
                <a:lnTo>
                  <a:pt x="418" y="269"/>
                </a:lnTo>
                <a:lnTo>
                  <a:pt x="429" y="251"/>
                </a:lnTo>
                <a:lnTo>
                  <a:pt x="428" y="246"/>
                </a:lnTo>
                <a:lnTo>
                  <a:pt x="409" y="234"/>
                </a:lnTo>
                <a:lnTo>
                  <a:pt x="389" y="239"/>
                </a:lnTo>
                <a:lnTo>
                  <a:pt x="381" y="233"/>
                </a:lnTo>
                <a:lnTo>
                  <a:pt x="379" y="223"/>
                </a:lnTo>
                <a:lnTo>
                  <a:pt x="392" y="215"/>
                </a:lnTo>
                <a:lnTo>
                  <a:pt x="395" y="208"/>
                </a:lnTo>
                <a:lnTo>
                  <a:pt x="392" y="199"/>
                </a:lnTo>
                <a:lnTo>
                  <a:pt x="379" y="186"/>
                </a:lnTo>
                <a:lnTo>
                  <a:pt x="387" y="178"/>
                </a:lnTo>
                <a:lnTo>
                  <a:pt x="401" y="176"/>
                </a:lnTo>
                <a:lnTo>
                  <a:pt x="409" y="171"/>
                </a:lnTo>
                <a:lnTo>
                  <a:pt x="418" y="144"/>
                </a:lnTo>
                <a:lnTo>
                  <a:pt x="424" y="139"/>
                </a:lnTo>
                <a:lnTo>
                  <a:pt x="434" y="143"/>
                </a:lnTo>
                <a:lnTo>
                  <a:pt x="438" y="130"/>
                </a:lnTo>
                <a:lnTo>
                  <a:pt x="428" y="122"/>
                </a:lnTo>
                <a:lnTo>
                  <a:pt x="424" y="104"/>
                </a:lnTo>
                <a:lnTo>
                  <a:pt x="427" y="85"/>
                </a:lnTo>
                <a:lnTo>
                  <a:pt x="419" y="53"/>
                </a:lnTo>
                <a:lnTo>
                  <a:pt x="423" y="29"/>
                </a:lnTo>
                <a:lnTo>
                  <a:pt x="422" y="26"/>
                </a:lnTo>
                <a:lnTo>
                  <a:pt x="402" y="22"/>
                </a:lnTo>
                <a:close/>
              </a:path>
            </a:pathLst>
          </a:custGeom>
          <a:solidFill>
            <a:srgbClr val="DAAEE8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7" name="61">
            <a:extLst>
              <a:ext uri="{FF2B5EF4-FFF2-40B4-BE49-F238E27FC236}">
                <a16:creationId xmlns:a16="http://schemas.microsoft.com/office/drawing/2014/main" id="{E9F973FC-B138-470F-8528-122D4260167E}"/>
              </a:ext>
            </a:extLst>
          </p:cNvPr>
          <p:cNvSpPr>
            <a:spLocks/>
          </p:cNvSpPr>
          <p:nvPr/>
        </p:nvSpPr>
        <p:spPr bwMode="auto">
          <a:xfrm>
            <a:off x="4504064" y="2168266"/>
            <a:ext cx="551374" cy="378175"/>
          </a:xfrm>
          <a:custGeom>
            <a:avLst/>
            <a:gdLst>
              <a:gd name="T0" fmla="*/ 357 w 545"/>
              <a:gd name="T1" fmla="*/ 10 h 326"/>
              <a:gd name="T2" fmla="*/ 338 w 545"/>
              <a:gd name="T3" fmla="*/ 0 h 326"/>
              <a:gd name="T4" fmla="*/ 312 w 545"/>
              <a:gd name="T5" fmla="*/ 12 h 326"/>
              <a:gd name="T6" fmla="*/ 295 w 545"/>
              <a:gd name="T7" fmla="*/ 10 h 326"/>
              <a:gd name="T8" fmla="*/ 272 w 545"/>
              <a:gd name="T9" fmla="*/ 28 h 326"/>
              <a:gd name="T10" fmla="*/ 164 w 545"/>
              <a:gd name="T11" fmla="*/ 47 h 326"/>
              <a:gd name="T12" fmla="*/ 138 w 545"/>
              <a:gd name="T13" fmla="*/ 45 h 326"/>
              <a:gd name="T14" fmla="*/ 110 w 545"/>
              <a:gd name="T15" fmla="*/ 49 h 326"/>
              <a:gd name="T16" fmla="*/ 47 w 545"/>
              <a:gd name="T17" fmla="*/ 57 h 326"/>
              <a:gd name="T18" fmla="*/ 12 w 545"/>
              <a:gd name="T19" fmla="*/ 88 h 326"/>
              <a:gd name="T20" fmla="*/ 5 w 545"/>
              <a:gd name="T21" fmla="*/ 99 h 326"/>
              <a:gd name="T22" fmla="*/ 37 w 545"/>
              <a:gd name="T23" fmla="*/ 117 h 326"/>
              <a:gd name="T24" fmla="*/ 33 w 545"/>
              <a:gd name="T25" fmla="*/ 147 h 326"/>
              <a:gd name="T26" fmla="*/ 7 w 545"/>
              <a:gd name="T27" fmla="*/ 184 h 326"/>
              <a:gd name="T28" fmla="*/ 4 w 545"/>
              <a:gd name="T29" fmla="*/ 198 h 326"/>
              <a:gd name="T30" fmla="*/ 22 w 545"/>
              <a:gd name="T31" fmla="*/ 213 h 326"/>
              <a:gd name="T32" fmla="*/ 38 w 545"/>
              <a:gd name="T33" fmla="*/ 210 h 326"/>
              <a:gd name="T34" fmla="*/ 66 w 545"/>
              <a:gd name="T35" fmla="*/ 213 h 326"/>
              <a:gd name="T36" fmla="*/ 107 w 545"/>
              <a:gd name="T37" fmla="*/ 193 h 326"/>
              <a:gd name="T38" fmla="*/ 155 w 545"/>
              <a:gd name="T39" fmla="*/ 197 h 326"/>
              <a:gd name="T40" fmla="*/ 175 w 545"/>
              <a:gd name="T41" fmla="*/ 187 h 326"/>
              <a:gd name="T42" fmla="*/ 186 w 545"/>
              <a:gd name="T43" fmla="*/ 169 h 326"/>
              <a:gd name="T44" fmla="*/ 205 w 545"/>
              <a:gd name="T45" fmla="*/ 188 h 326"/>
              <a:gd name="T46" fmla="*/ 238 w 545"/>
              <a:gd name="T47" fmla="*/ 222 h 326"/>
              <a:gd name="T48" fmla="*/ 258 w 545"/>
              <a:gd name="T49" fmla="*/ 242 h 326"/>
              <a:gd name="T50" fmla="*/ 277 w 545"/>
              <a:gd name="T51" fmla="*/ 234 h 326"/>
              <a:gd name="T52" fmla="*/ 338 w 545"/>
              <a:gd name="T53" fmla="*/ 205 h 326"/>
              <a:gd name="T54" fmla="*/ 367 w 545"/>
              <a:gd name="T55" fmla="*/ 226 h 326"/>
              <a:gd name="T56" fmla="*/ 373 w 545"/>
              <a:gd name="T57" fmla="*/ 267 h 326"/>
              <a:gd name="T58" fmla="*/ 402 w 545"/>
              <a:gd name="T59" fmla="*/ 275 h 326"/>
              <a:gd name="T60" fmla="*/ 433 w 545"/>
              <a:gd name="T61" fmla="*/ 297 h 326"/>
              <a:gd name="T62" fmla="*/ 471 w 545"/>
              <a:gd name="T63" fmla="*/ 321 h 326"/>
              <a:gd name="T64" fmla="*/ 492 w 545"/>
              <a:gd name="T65" fmla="*/ 324 h 326"/>
              <a:gd name="T66" fmla="*/ 498 w 545"/>
              <a:gd name="T67" fmla="*/ 307 h 326"/>
              <a:gd name="T68" fmla="*/ 486 w 545"/>
              <a:gd name="T69" fmla="*/ 267 h 326"/>
              <a:gd name="T70" fmla="*/ 521 w 545"/>
              <a:gd name="T71" fmla="*/ 252 h 326"/>
              <a:gd name="T72" fmla="*/ 545 w 545"/>
              <a:gd name="T73" fmla="*/ 219 h 326"/>
              <a:gd name="T74" fmla="*/ 537 w 545"/>
              <a:gd name="T75" fmla="*/ 191 h 326"/>
              <a:gd name="T76" fmla="*/ 511 w 545"/>
              <a:gd name="T77" fmla="*/ 164 h 326"/>
              <a:gd name="T78" fmla="*/ 497 w 545"/>
              <a:gd name="T79" fmla="*/ 126 h 326"/>
              <a:gd name="T80" fmla="*/ 483 w 545"/>
              <a:gd name="T81" fmla="*/ 121 h 326"/>
              <a:gd name="T82" fmla="*/ 478 w 545"/>
              <a:gd name="T83" fmla="*/ 87 h 326"/>
              <a:gd name="T84" fmla="*/ 437 w 545"/>
              <a:gd name="T85" fmla="*/ 51 h 326"/>
              <a:gd name="T86" fmla="*/ 415 w 545"/>
              <a:gd name="T87" fmla="*/ 42 h 326"/>
              <a:gd name="T88" fmla="*/ 372 w 545"/>
              <a:gd name="T89" fmla="*/ 27 h 326"/>
              <a:gd name="T90" fmla="*/ 378 w 545"/>
              <a:gd name="T91" fmla="*/ 1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45" h="326">
                <a:moveTo>
                  <a:pt x="371" y="3"/>
                </a:moveTo>
                <a:lnTo>
                  <a:pt x="357" y="10"/>
                </a:lnTo>
                <a:lnTo>
                  <a:pt x="342" y="5"/>
                </a:lnTo>
                <a:lnTo>
                  <a:pt x="338" y="0"/>
                </a:lnTo>
                <a:lnTo>
                  <a:pt x="325" y="11"/>
                </a:lnTo>
                <a:lnTo>
                  <a:pt x="312" y="12"/>
                </a:lnTo>
                <a:lnTo>
                  <a:pt x="299" y="17"/>
                </a:lnTo>
                <a:lnTo>
                  <a:pt x="295" y="10"/>
                </a:lnTo>
                <a:lnTo>
                  <a:pt x="286" y="10"/>
                </a:lnTo>
                <a:lnTo>
                  <a:pt x="272" y="28"/>
                </a:lnTo>
                <a:lnTo>
                  <a:pt x="214" y="61"/>
                </a:lnTo>
                <a:lnTo>
                  <a:pt x="164" y="47"/>
                </a:lnTo>
                <a:lnTo>
                  <a:pt x="146" y="55"/>
                </a:lnTo>
                <a:lnTo>
                  <a:pt x="138" y="45"/>
                </a:lnTo>
                <a:lnTo>
                  <a:pt x="124" y="40"/>
                </a:lnTo>
                <a:lnTo>
                  <a:pt x="110" y="49"/>
                </a:lnTo>
                <a:lnTo>
                  <a:pt x="74" y="57"/>
                </a:lnTo>
                <a:lnTo>
                  <a:pt x="47" y="57"/>
                </a:lnTo>
                <a:lnTo>
                  <a:pt x="46" y="70"/>
                </a:lnTo>
                <a:lnTo>
                  <a:pt x="12" y="88"/>
                </a:lnTo>
                <a:lnTo>
                  <a:pt x="7" y="90"/>
                </a:lnTo>
                <a:lnTo>
                  <a:pt x="5" y="99"/>
                </a:lnTo>
                <a:lnTo>
                  <a:pt x="13" y="100"/>
                </a:lnTo>
                <a:lnTo>
                  <a:pt x="37" y="117"/>
                </a:lnTo>
                <a:lnTo>
                  <a:pt x="28" y="133"/>
                </a:lnTo>
                <a:lnTo>
                  <a:pt x="33" y="147"/>
                </a:lnTo>
                <a:lnTo>
                  <a:pt x="22" y="169"/>
                </a:lnTo>
                <a:lnTo>
                  <a:pt x="7" y="184"/>
                </a:lnTo>
                <a:lnTo>
                  <a:pt x="0" y="193"/>
                </a:lnTo>
                <a:lnTo>
                  <a:pt x="4" y="198"/>
                </a:lnTo>
                <a:lnTo>
                  <a:pt x="13" y="213"/>
                </a:lnTo>
                <a:lnTo>
                  <a:pt x="22" y="213"/>
                </a:lnTo>
                <a:lnTo>
                  <a:pt x="35" y="217"/>
                </a:lnTo>
                <a:lnTo>
                  <a:pt x="38" y="210"/>
                </a:lnTo>
                <a:lnTo>
                  <a:pt x="58" y="205"/>
                </a:lnTo>
                <a:lnTo>
                  <a:pt x="66" y="213"/>
                </a:lnTo>
                <a:lnTo>
                  <a:pt x="96" y="204"/>
                </a:lnTo>
                <a:lnTo>
                  <a:pt x="107" y="193"/>
                </a:lnTo>
                <a:lnTo>
                  <a:pt x="116" y="191"/>
                </a:lnTo>
                <a:lnTo>
                  <a:pt x="155" y="197"/>
                </a:lnTo>
                <a:lnTo>
                  <a:pt x="161" y="188"/>
                </a:lnTo>
                <a:lnTo>
                  <a:pt x="175" y="187"/>
                </a:lnTo>
                <a:lnTo>
                  <a:pt x="183" y="181"/>
                </a:lnTo>
                <a:lnTo>
                  <a:pt x="186" y="169"/>
                </a:lnTo>
                <a:lnTo>
                  <a:pt x="204" y="175"/>
                </a:lnTo>
                <a:lnTo>
                  <a:pt x="205" y="188"/>
                </a:lnTo>
                <a:lnTo>
                  <a:pt x="219" y="210"/>
                </a:lnTo>
                <a:lnTo>
                  <a:pt x="238" y="222"/>
                </a:lnTo>
                <a:lnTo>
                  <a:pt x="239" y="244"/>
                </a:lnTo>
                <a:lnTo>
                  <a:pt x="258" y="242"/>
                </a:lnTo>
                <a:lnTo>
                  <a:pt x="269" y="244"/>
                </a:lnTo>
                <a:lnTo>
                  <a:pt x="277" y="234"/>
                </a:lnTo>
                <a:lnTo>
                  <a:pt x="312" y="210"/>
                </a:lnTo>
                <a:lnTo>
                  <a:pt x="338" y="205"/>
                </a:lnTo>
                <a:lnTo>
                  <a:pt x="359" y="211"/>
                </a:lnTo>
                <a:lnTo>
                  <a:pt x="367" y="226"/>
                </a:lnTo>
                <a:lnTo>
                  <a:pt x="366" y="249"/>
                </a:lnTo>
                <a:lnTo>
                  <a:pt x="373" y="267"/>
                </a:lnTo>
                <a:lnTo>
                  <a:pt x="387" y="275"/>
                </a:lnTo>
                <a:lnTo>
                  <a:pt x="402" y="275"/>
                </a:lnTo>
                <a:lnTo>
                  <a:pt x="403" y="278"/>
                </a:lnTo>
                <a:lnTo>
                  <a:pt x="433" y="297"/>
                </a:lnTo>
                <a:lnTo>
                  <a:pt x="453" y="298"/>
                </a:lnTo>
                <a:lnTo>
                  <a:pt x="471" y="321"/>
                </a:lnTo>
                <a:lnTo>
                  <a:pt x="484" y="326"/>
                </a:lnTo>
                <a:lnTo>
                  <a:pt x="492" y="324"/>
                </a:lnTo>
                <a:lnTo>
                  <a:pt x="496" y="322"/>
                </a:lnTo>
                <a:lnTo>
                  <a:pt x="498" y="307"/>
                </a:lnTo>
                <a:lnTo>
                  <a:pt x="492" y="298"/>
                </a:lnTo>
                <a:lnTo>
                  <a:pt x="486" y="267"/>
                </a:lnTo>
                <a:lnTo>
                  <a:pt x="487" y="263"/>
                </a:lnTo>
                <a:lnTo>
                  <a:pt x="521" y="252"/>
                </a:lnTo>
                <a:lnTo>
                  <a:pt x="537" y="239"/>
                </a:lnTo>
                <a:lnTo>
                  <a:pt x="545" y="219"/>
                </a:lnTo>
                <a:lnTo>
                  <a:pt x="535" y="201"/>
                </a:lnTo>
                <a:lnTo>
                  <a:pt x="537" y="191"/>
                </a:lnTo>
                <a:lnTo>
                  <a:pt x="520" y="169"/>
                </a:lnTo>
                <a:lnTo>
                  <a:pt x="511" y="164"/>
                </a:lnTo>
                <a:lnTo>
                  <a:pt x="499" y="145"/>
                </a:lnTo>
                <a:lnTo>
                  <a:pt x="497" y="126"/>
                </a:lnTo>
                <a:lnTo>
                  <a:pt x="489" y="123"/>
                </a:lnTo>
                <a:lnTo>
                  <a:pt x="483" y="121"/>
                </a:lnTo>
                <a:lnTo>
                  <a:pt x="471" y="106"/>
                </a:lnTo>
                <a:lnTo>
                  <a:pt x="478" y="87"/>
                </a:lnTo>
                <a:lnTo>
                  <a:pt x="450" y="69"/>
                </a:lnTo>
                <a:lnTo>
                  <a:pt x="437" y="51"/>
                </a:lnTo>
                <a:lnTo>
                  <a:pt x="430" y="39"/>
                </a:lnTo>
                <a:lnTo>
                  <a:pt x="415" y="42"/>
                </a:lnTo>
                <a:lnTo>
                  <a:pt x="392" y="36"/>
                </a:lnTo>
                <a:lnTo>
                  <a:pt x="372" y="27"/>
                </a:lnTo>
                <a:lnTo>
                  <a:pt x="377" y="12"/>
                </a:lnTo>
                <a:lnTo>
                  <a:pt x="378" y="10"/>
                </a:lnTo>
                <a:lnTo>
                  <a:pt x="371" y="3"/>
                </a:lnTo>
                <a:close/>
              </a:path>
            </a:pathLst>
          </a:custGeom>
          <a:solidFill>
            <a:srgbClr val="25A12C"/>
          </a:solidFill>
          <a:ln w="63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" name="62">
            <a:extLst>
              <a:ext uri="{FF2B5EF4-FFF2-40B4-BE49-F238E27FC236}">
                <a16:creationId xmlns:a16="http://schemas.microsoft.com/office/drawing/2014/main" id="{B9199CE9-EC48-4E1B-80F0-861253CC1D42}"/>
              </a:ext>
            </a:extLst>
          </p:cNvPr>
          <p:cNvSpPr>
            <a:spLocks noEditPoints="1"/>
          </p:cNvSpPr>
          <p:nvPr/>
        </p:nvSpPr>
        <p:spPr bwMode="auto">
          <a:xfrm>
            <a:off x="5222364" y="1196148"/>
            <a:ext cx="476507" cy="470980"/>
          </a:xfrm>
          <a:custGeom>
            <a:avLst/>
            <a:gdLst>
              <a:gd name="T0" fmla="*/ 460 w 471"/>
              <a:gd name="T1" fmla="*/ 339 h 406"/>
              <a:gd name="T2" fmla="*/ 471 w 471"/>
              <a:gd name="T3" fmla="*/ 316 h 406"/>
              <a:gd name="T4" fmla="*/ 446 w 471"/>
              <a:gd name="T5" fmla="*/ 304 h 406"/>
              <a:gd name="T6" fmla="*/ 432 w 471"/>
              <a:gd name="T7" fmla="*/ 295 h 406"/>
              <a:gd name="T8" fmla="*/ 441 w 471"/>
              <a:gd name="T9" fmla="*/ 280 h 406"/>
              <a:gd name="T10" fmla="*/ 424 w 471"/>
              <a:gd name="T11" fmla="*/ 251 h 406"/>
              <a:gd name="T12" fmla="*/ 440 w 471"/>
              <a:gd name="T13" fmla="*/ 233 h 406"/>
              <a:gd name="T14" fmla="*/ 418 w 471"/>
              <a:gd name="T15" fmla="*/ 209 h 406"/>
              <a:gd name="T16" fmla="*/ 386 w 471"/>
              <a:gd name="T17" fmla="*/ 197 h 406"/>
              <a:gd name="T18" fmla="*/ 360 w 471"/>
              <a:gd name="T19" fmla="*/ 191 h 406"/>
              <a:gd name="T20" fmla="*/ 383 w 471"/>
              <a:gd name="T21" fmla="*/ 156 h 406"/>
              <a:gd name="T22" fmla="*/ 358 w 471"/>
              <a:gd name="T23" fmla="*/ 143 h 406"/>
              <a:gd name="T24" fmla="*/ 337 w 471"/>
              <a:gd name="T25" fmla="*/ 157 h 406"/>
              <a:gd name="T26" fmla="*/ 238 w 471"/>
              <a:gd name="T27" fmla="*/ 139 h 406"/>
              <a:gd name="T28" fmla="*/ 243 w 471"/>
              <a:gd name="T29" fmla="*/ 99 h 406"/>
              <a:gd name="T30" fmla="*/ 208 w 471"/>
              <a:gd name="T31" fmla="*/ 93 h 406"/>
              <a:gd name="T32" fmla="*/ 183 w 471"/>
              <a:gd name="T33" fmla="*/ 55 h 406"/>
              <a:gd name="T34" fmla="*/ 146 w 471"/>
              <a:gd name="T35" fmla="*/ 0 h 406"/>
              <a:gd name="T36" fmla="*/ 104 w 471"/>
              <a:gd name="T37" fmla="*/ 7 h 406"/>
              <a:gd name="T38" fmla="*/ 27 w 471"/>
              <a:gd name="T39" fmla="*/ 51 h 406"/>
              <a:gd name="T40" fmla="*/ 6 w 471"/>
              <a:gd name="T41" fmla="*/ 59 h 406"/>
              <a:gd name="T42" fmla="*/ 3 w 471"/>
              <a:gd name="T43" fmla="*/ 122 h 406"/>
              <a:gd name="T44" fmla="*/ 15 w 471"/>
              <a:gd name="T45" fmla="*/ 189 h 406"/>
              <a:gd name="T46" fmla="*/ 5 w 471"/>
              <a:gd name="T47" fmla="*/ 232 h 406"/>
              <a:gd name="T48" fmla="*/ 16 w 471"/>
              <a:gd name="T49" fmla="*/ 263 h 406"/>
              <a:gd name="T50" fmla="*/ 23 w 471"/>
              <a:gd name="T51" fmla="*/ 271 h 406"/>
              <a:gd name="T52" fmla="*/ 54 w 471"/>
              <a:gd name="T53" fmla="*/ 269 h 406"/>
              <a:gd name="T54" fmla="*/ 98 w 471"/>
              <a:gd name="T55" fmla="*/ 286 h 406"/>
              <a:gd name="T56" fmla="*/ 116 w 471"/>
              <a:gd name="T57" fmla="*/ 283 h 406"/>
              <a:gd name="T58" fmla="*/ 144 w 471"/>
              <a:gd name="T59" fmla="*/ 310 h 406"/>
              <a:gd name="T60" fmla="*/ 163 w 471"/>
              <a:gd name="T61" fmla="*/ 332 h 406"/>
              <a:gd name="T62" fmla="*/ 209 w 471"/>
              <a:gd name="T63" fmla="*/ 326 h 406"/>
              <a:gd name="T64" fmla="*/ 246 w 471"/>
              <a:gd name="T65" fmla="*/ 321 h 406"/>
              <a:gd name="T66" fmla="*/ 268 w 471"/>
              <a:gd name="T67" fmla="*/ 335 h 406"/>
              <a:gd name="T68" fmla="*/ 241 w 471"/>
              <a:gd name="T69" fmla="*/ 358 h 406"/>
              <a:gd name="T70" fmla="*/ 251 w 471"/>
              <a:gd name="T71" fmla="*/ 376 h 406"/>
              <a:gd name="T72" fmla="*/ 284 w 471"/>
              <a:gd name="T73" fmla="*/ 364 h 406"/>
              <a:gd name="T74" fmla="*/ 299 w 471"/>
              <a:gd name="T75" fmla="*/ 371 h 406"/>
              <a:gd name="T76" fmla="*/ 339 w 471"/>
              <a:gd name="T77" fmla="*/ 362 h 406"/>
              <a:gd name="T78" fmla="*/ 349 w 471"/>
              <a:gd name="T79" fmla="*/ 394 h 406"/>
              <a:gd name="T80" fmla="*/ 375 w 471"/>
              <a:gd name="T81" fmla="*/ 385 h 406"/>
              <a:gd name="T82" fmla="*/ 418 w 471"/>
              <a:gd name="T83" fmla="*/ 392 h 406"/>
              <a:gd name="T84" fmla="*/ 434 w 471"/>
              <a:gd name="T85" fmla="*/ 385 h 406"/>
              <a:gd name="T86" fmla="*/ 451 w 471"/>
              <a:gd name="T87" fmla="*/ 385 h 406"/>
              <a:gd name="T88" fmla="*/ 445 w 471"/>
              <a:gd name="T89" fmla="*/ 361 h 406"/>
              <a:gd name="T90" fmla="*/ 425 w 471"/>
              <a:gd name="T91" fmla="*/ 353 h 406"/>
              <a:gd name="T92" fmla="*/ 444 w 471"/>
              <a:gd name="T93" fmla="*/ 352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71" h="406">
                <a:moveTo>
                  <a:pt x="451" y="385"/>
                </a:moveTo>
                <a:lnTo>
                  <a:pt x="460" y="339"/>
                </a:lnTo>
                <a:lnTo>
                  <a:pt x="471" y="326"/>
                </a:lnTo>
                <a:lnTo>
                  <a:pt x="471" y="316"/>
                </a:lnTo>
                <a:lnTo>
                  <a:pt x="463" y="308"/>
                </a:lnTo>
                <a:lnTo>
                  <a:pt x="446" y="304"/>
                </a:lnTo>
                <a:lnTo>
                  <a:pt x="432" y="309"/>
                </a:lnTo>
                <a:lnTo>
                  <a:pt x="432" y="295"/>
                </a:lnTo>
                <a:lnTo>
                  <a:pt x="441" y="288"/>
                </a:lnTo>
                <a:lnTo>
                  <a:pt x="441" y="280"/>
                </a:lnTo>
                <a:lnTo>
                  <a:pt x="423" y="258"/>
                </a:lnTo>
                <a:lnTo>
                  <a:pt x="424" y="251"/>
                </a:lnTo>
                <a:lnTo>
                  <a:pt x="439" y="240"/>
                </a:lnTo>
                <a:lnTo>
                  <a:pt x="440" y="233"/>
                </a:lnTo>
                <a:lnTo>
                  <a:pt x="427" y="228"/>
                </a:lnTo>
                <a:lnTo>
                  <a:pt x="418" y="209"/>
                </a:lnTo>
                <a:lnTo>
                  <a:pt x="396" y="209"/>
                </a:lnTo>
                <a:lnTo>
                  <a:pt x="386" y="197"/>
                </a:lnTo>
                <a:lnTo>
                  <a:pt x="365" y="199"/>
                </a:lnTo>
                <a:lnTo>
                  <a:pt x="360" y="191"/>
                </a:lnTo>
                <a:lnTo>
                  <a:pt x="367" y="165"/>
                </a:lnTo>
                <a:lnTo>
                  <a:pt x="383" y="156"/>
                </a:lnTo>
                <a:lnTo>
                  <a:pt x="374" y="146"/>
                </a:lnTo>
                <a:lnTo>
                  <a:pt x="358" y="143"/>
                </a:lnTo>
                <a:lnTo>
                  <a:pt x="349" y="154"/>
                </a:lnTo>
                <a:lnTo>
                  <a:pt x="337" y="157"/>
                </a:lnTo>
                <a:lnTo>
                  <a:pt x="272" y="156"/>
                </a:lnTo>
                <a:lnTo>
                  <a:pt x="238" y="139"/>
                </a:lnTo>
                <a:lnTo>
                  <a:pt x="231" y="112"/>
                </a:lnTo>
                <a:lnTo>
                  <a:pt x="243" y="99"/>
                </a:lnTo>
                <a:lnTo>
                  <a:pt x="234" y="93"/>
                </a:lnTo>
                <a:lnTo>
                  <a:pt x="208" y="93"/>
                </a:lnTo>
                <a:lnTo>
                  <a:pt x="193" y="84"/>
                </a:lnTo>
                <a:lnTo>
                  <a:pt x="183" y="55"/>
                </a:lnTo>
                <a:lnTo>
                  <a:pt x="158" y="12"/>
                </a:lnTo>
                <a:lnTo>
                  <a:pt x="146" y="0"/>
                </a:lnTo>
                <a:lnTo>
                  <a:pt x="120" y="2"/>
                </a:lnTo>
                <a:lnTo>
                  <a:pt x="104" y="7"/>
                </a:lnTo>
                <a:lnTo>
                  <a:pt x="49" y="28"/>
                </a:lnTo>
                <a:lnTo>
                  <a:pt x="27" y="51"/>
                </a:lnTo>
                <a:lnTo>
                  <a:pt x="13" y="54"/>
                </a:lnTo>
                <a:lnTo>
                  <a:pt x="6" y="59"/>
                </a:lnTo>
                <a:lnTo>
                  <a:pt x="13" y="90"/>
                </a:lnTo>
                <a:lnTo>
                  <a:pt x="3" y="122"/>
                </a:lnTo>
                <a:lnTo>
                  <a:pt x="6" y="174"/>
                </a:lnTo>
                <a:lnTo>
                  <a:pt x="15" y="189"/>
                </a:lnTo>
                <a:lnTo>
                  <a:pt x="6" y="197"/>
                </a:lnTo>
                <a:lnTo>
                  <a:pt x="5" y="232"/>
                </a:lnTo>
                <a:lnTo>
                  <a:pt x="0" y="248"/>
                </a:lnTo>
                <a:lnTo>
                  <a:pt x="16" y="263"/>
                </a:lnTo>
                <a:lnTo>
                  <a:pt x="12" y="262"/>
                </a:lnTo>
                <a:lnTo>
                  <a:pt x="23" y="271"/>
                </a:lnTo>
                <a:lnTo>
                  <a:pt x="34" y="276"/>
                </a:lnTo>
                <a:lnTo>
                  <a:pt x="54" y="269"/>
                </a:lnTo>
                <a:lnTo>
                  <a:pt x="77" y="269"/>
                </a:lnTo>
                <a:lnTo>
                  <a:pt x="98" y="286"/>
                </a:lnTo>
                <a:lnTo>
                  <a:pt x="108" y="280"/>
                </a:lnTo>
                <a:lnTo>
                  <a:pt x="116" y="283"/>
                </a:lnTo>
                <a:lnTo>
                  <a:pt x="112" y="293"/>
                </a:lnTo>
                <a:lnTo>
                  <a:pt x="144" y="310"/>
                </a:lnTo>
                <a:lnTo>
                  <a:pt x="151" y="324"/>
                </a:lnTo>
                <a:lnTo>
                  <a:pt x="163" y="332"/>
                </a:lnTo>
                <a:lnTo>
                  <a:pt x="202" y="328"/>
                </a:lnTo>
                <a:lnTo>
                  <a:pt x="209" y="326"/>
                </a:lnTo>
                <a:lnTo>
                  <a:pt x="238" y="327"/>
                </a:lnTo>
                <a:lnTo>
                  <a:pt x="246" y="321"/>
                </a:lnTo>
                <a:lnTo>
                  <a:pt x="268" y="332"/>
                </a:lnTo>
                <a:lnTo>
                  <a:pt x="268" y="335"/>
                </a:lnTo>
                <a:lnTo>
                  <a:pt x="246" y="349"/>
                </a:lnTo>
                <a:lnTo>
                  <a:pt x="241" y="358"/>
                </a:lnTo>
                <a:lnTo>
                  <a:pt x="244" y="373"/>
                </a:lnTo>
                <a:lnTo>
                  <a:pt x="251" y="376"/>
                </a:lnTo>
                <a:lnTo>
                  <a:pt x="261" y="363"/>
                </a:lnTo>
                <a:lnTo>
                  <a:pt x="284" y="364"/>
                </a:lnTo>
                <a:lnTo>
                  <a:pt x="292" y="359"/>
                </a:lnTo>
                <a:lnTo>
                  <a:pt x="299" y="371"/>
                </a:lnTo>
                <a:lnTo>
                  <a:pt x="334" y="382"/>
                </a:lnTo>
                <a:lnTo>
                  <a:pt x="339" y="362"/>
                </a:lnTo>
                <a:lnTo>
                  <a:pt x="355" y="380"/>
                </a:lnTo>
                <a:lnTo>
                  <a:pt x="349" y="394"/>
                </a:lnTo>
                <a:lnTo>
                  <a:pt x="356" y="399"/>
                </a:lnTo>
                <a:lnTo>
                  <a:pt x="375" y="385"/>
                </a:lnTo>
                <a:lnTo>
                  <a:pt x="382" y="406"/>
                </a:lnTo>
                <a:lnTo>
                  <a:pt x="418" y="392"/>
                </a:lnTo>
                <a:lnTo>
                  <a:pt x="417" y="387"/>
                </a:lnTo>
                <a:lnTo>
                  <a:pt x="434" y="385"/>
                </a:lnTo>
                <a:lnTo>
                  <a:pt x="451" y="394"/>
                </a:lnTo>
                <a:lnTo>
                  <a:pt x="451" y="385"/>
                </a:lnTo>
                <a:close/>
                <a:moveTo>
                  <a:pt x="444" y="352"/>
                </a:moveTo>
                <a:lnTo>
                  <a:pt x="445" y="361"/>
                </a:lnTo>
                <a:lnTo>
                  <a:pt x="424" y="364"/>
                </a:lnTo>
                <a:lnTo>
                  <a:pt x="425" y="353"/>
                </a:lnTo>
                <a:lnTo>
                  <a:pt x="439" y="349"/>
                </a:lnTo>
                <a:lnTo>
                  <a:pt x="444" y="352"/>
                </a:lnTo>
                <a:close/>
              </a:path>
            </a:pathLst>
          </a:custGeom>
          <a:solidFill>
            <a:srgbClr val="25A12C"/>
          </a:solidFill>
          <a:ln w="63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63">
            <a:extLst>
              <a:ext uri="{FF2B5EF4-FFF2-40B4-BE49-F238E27FC236}">
                <a16:creationId xmlns:a16="http://schemas.microsoft.com/office/drawing/2014/main" id="{9091E1EF-06EC-49FE-9401-CA487C43095E}"/>
              </a:ext>
            </a:extLst>
          </p:cNvPr>
          <p:cNvSpPr>
            <a:spLocks/>
          </p:cNvSpPr>
          <p:nvPr/>
        </p:nvSpPr>
        <p:spPr bwMode="auto">
          <a:xfrm>
            <a:off x="5493498" y="3467514"/>
            <a:ext cx="480557" cy="464019"/>
          </a:xfrm>
          <a:custGeom>
            <a:avLst/>
            <a:gdLst>
              <a:gd name="T0" fmla="*/ 356 w 475"/>
              <a:gd name="T1" fmla="*/ 106 h 400"/>
              <a:gd name="T2" fmla="*/ 318 w 475"/>
              <a:gd name="T3" fmla="*/ 106 h 400"/>
              <a:gd name="T4" fmla="*/ 311 w 475"/>
              <a:gd name="T5" fmla="*/ 78 h 400"/>
              <a:gd name="T6" fmla="*/ 274 w 475"/>
              <a:gd name="T7" fmla="*/ 84 h 400"/>
              <a:gd name="T8" fmla="*/ 224 w 475"/>
              <a:gd name="T9" fmla="*/ 79 h 400"/>
              <a:gd name="T10" fmla="*/ 207 w 475"/>
              <a:gd name="T11" fmla="*/ 61 h 400"/>
              <a:gd name="T12" fmla="*/ 175 w 475"/>
              <a:gd name="T13" fmla="*/ 60 h 400"/>
              <a:gd name="T14" fmla="*/ 156 w 475"/>
              <a:gd name="T15" fmla="*/ 36 h 400"/>
              <a:gd name="T16" fmla="*/ 145 w 475"/>
              <a:gd name="T17" fmla="*/ 0 h 400"/>
              <a:gd name="T18" fmla="*/ 125 w 475"/>
              <a:gd name="T19" fmla="*/ 8 h 400"/>
              <a:gd name="T20" fmla="*/ 118 w 475"/>
              <a:gd name="T21" fmla="*/ 26 h 400"/>
              <a:gd name="T22" fmla="*/ 82 w 475"/>
              <a:gd name="T23" fmla="*/ 50 h 400"/>
              <a:gd name="T24" fmla="*/ 49 w 475"/>
              <a:gd name="T25" fmla="*/ 52 h 400"/>
              <a:gd name="T26" fmla="*/ 59 w 475"/>
              <a:gd name="T27" fmla="*/ 103 h 400"/>
              <a:gd name="T28" fmla="*/ 32 w 475"/>
              <a:gd name="T29" fmla="*/ 160 h 400"/>
              <a:gd name="T30" fmla="*/ 0 w 475"/>
              <a:gd name="T31" fmla="*/ 178 h 400"/>
              <a:gd name="T32" fmla="*/ 26 w 475"/>
              <a:gd name="T33" fmla="*/ 214 h 400"/>
              <a:gd name="T34" fmla="*/ 35 w 475"/>
              <a:gd name="T35" fmla="*/ 225 h 400"/>
              <a:gd name="T36" fmla="*/ 37 w 475"/>
              <a:gd name="T37" fmla="*/ 252 h 400"/>
              <a:gd name="T38" fmla="*/ 21 w 475"/>
              <a:gd name="T39" fmla="*/ 278 h 400"/>
              <a:gd name="T40" fmla="*/ 33 w 475"/>
              <a:gd name="T41" fmla="*/ 318 h 400"/>
              <a:gd name="T42" fmla="*/ 44 w 475"/>
              <a:gd name="T43" fmla="*/ 322 h 400"/>
              <a:gd name="T44" fmla="*/ 83 w 475"/>
              <a:gd name="T45" fmla="*/ 340 h 400"/>
              <a:gd name="T46" fmla="*/ 107 w 475"/>
              <a:gd name="T47" fmla="*/ 360 h 400"/>
              <a:gd name="T48" fmla="*/ 153 w 475"/>
              <a:gd name="T49" fmla="*/ 365 h 400"/>
              <a:gd name="T50" fmla="*/ 183 w 475"/>
              <a:gd name="T51" fmla="*/ 400 h 400"/>
              <a:gd name="T52" fmla="*/ 215 w 475"/>
              <a:gd name="T53" fmla="*/ 374 h 400"/>
              <a:gd name="T54" fmla="*/ 245 w 475"/>
              <a:gd name="T55" fmla="*/ 371 h 400"/>
              <a:gd name="T56" fmla="*/ 287 w 475"/>
              <a:gd name="T57" fmla="*/ 346 h 400"/>
              <a:gd name="T58" fmla="*/ 329 w 475"/>
              <a:gd name="T59" fmla="*/ 347 h 400"/>
              <a:gd name="T60" fmla="*/ 373 w 475"/>
              <a:gd name="T61" fmla="*/ 376 h 400"/>
              <a:gd name="T62" fmla="*/ 406 w 475"/>
              <a:gd name="T63" fmla="*/ 375 h 400"/>
              <a:gd name="T64" fmla="*/ 427 w 475"/>
              <a:gd name="T65" fmla="*/ 360 h 400"/>
              <a:gd name="T66" fmla="*/ 454 w 475"/>
              <a:gd name="T67" fmla="*/ 357 h 400"/>
              <a:gd name="T68" fmla="*/ 461 w 475"/>
              <a:gd name="T69" fmla="*/ 282 h 400"/>
              <a:gd name="T70" fmla="*/ 405 w 475"/>
              <a:gd name="T71" fmla="*/ 212 h 400"/>
              <a:gd name="T72" fmla="*/ 391 w 475"/>
              <a:gd name="T73" fmla="*/ 189 h 400"/>
              <a:gd name="T74" fmla="*/ 383 w 475"/>
              <a:gd name="T75" fmla="*/ 129 h 400"/>
              <a:gd name="T76" fmla="*/ 378 w 475"/>
              <a:gd name="T77" fmla="*/ 12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75" h="400">
                <a:moveTo>
                  <a:pt x="378" y="121"/>
                </a:moveTo>
                <a:lnTo>
                  <a:pt x="356" y="106"/>
                </a:lnTo>
                <a:lnTo>
                  <a:pt x="337" y="101"/>
                </a:lnTo>
                <a:lnTo>
                  <a:pt x="318" y="106"/>
                </a:lnTo>
                <a:lnTo>
                  <a:pt x="318" y="99"/>
                </a:lnTo>
                <a:lnTo>
                  <a:pt x="311" y="78"/>
                </a:lnTo>
                <a:lnTo>
                  <a:pt x="280" y="89"/>
                </a:lnTo>
                <a:lnTo>
                  <a:pt x="274" y="84"/>
                </a:lnTo>
                <a:lnTo>
                  <a:pt x="250" y="77"/>
                </a:lnTo>
                <a:lnTo>
                  <a:pt x="224" y="79"/>
                </a:lnTo>
                <a:lnTo>
                  <a:pt x="214" y="74"/>
                </a:lnTo>
                <a:lnTo>
                  <a:pt x="207" y="61"/>
                </a:lnTo>
                <a:lnTo>
                  <a:pt x="185" y="65"/>
                </a:lnTo>
                <a:lnTo>
                  <a:pt x="175" y="60"/>
                </a:lnTo>
                <a:lnTo>
                  <a:pt x="164" y="49"/>
                </a:lnTo>
                <a:lnTo>
                  <a:pt x="156" y="36"/>
                </a:lnTo>
                <a:lnTo>
                  <a:pt x="152" y="3"/>
                </a:lnTo>
                <a:lnTo>
                  <a:pt x="145" y="0"/>
                </a:lnTo>
                <a:lnTo>
                  <a:pt x="129" y="3"/>
                </a:lnTo>
                <a:lnTo>
                  <a:pt x="125" y="8"/>
                </a:lnTo>
                <a:lnTo>
                  <a:pt x="124" y="24"/>
                </a:lnTo>
                <a:lnTo>
                  <a:pt x="118" y="26"/>
                </a:lnTo>
                <a:lnTo>
                  <a:pt x="99" y="15"/>
                </a:lnTo>
                <a:lnTo>
                  <a:pt x="82" y="50"/>
                </a:lnTo>
                <a:lnTo>
                  <a:pt x="57" y="55"/>
                </a:lnTo>
                <a:lnTo>
                  <a:pt x="49" y="52"/>
                </a:lnTo>
                <a:lnTo>
                  <a:pt x="47" y="70"/>
                </a:lnTo>
                <a:lnTo>
                  <a:pt x="59" y="103"/>
                </a:lnTo>
                <a:lnTo>
                  <a:pt x="53" y="126"/>
                </a:lnTo>
                <a:lnTo>
                  <a:pt x="32" y="160"/>
                </a:lnTo>
                <a:lnTo>
                  <a:pt x="17" y="164"/>
                </a:lnTo>
                <a:lnTo>
                  <a:pt x="0" y="178"/>
                </a:lnTo>
                <a:lnTo>
                  <a:pt x="10" y="197"/>
                </a:lnTo>
                <a:lnTo>
                  <a:pt x="26" y="214"/>
                </a:lnTo>
                <a:lnTo>
                  <a:pt x="28" y="217"/>
                </a:lnTo>
                <a:lnTo>
                  <a:pt x="35" y="225"/>
                </a:lnTo>
                <a:lnTo>
                  <a:pt x="38" y="231"/>
                </a:lnTo>
                <a:lnTo>
                  <a:pt x="37" y="252"/>
                </a:lnTo>
                <a:lnTo>
                  <a:pt x="24" y="265"/>
                </a:lnTo>
                <a:lnTo>
                  <a:pt x="21" y="278"/>
                </a:lnTo>
                <a:lnTo>
                  <a:pt x="29" y="290"/>
                </a:lnTo>
                <a:lnTo>
                  <a:pt x="33" y="318"/>
                </a:lnTo>
                <a:lnTo>
                  <a:pt x="37" y="322"/>
                </a:lnTo>
                <a:lnTo>
                  <a:pt x="44" y="322"/>
                </a:lnTo>
                <a:lnTo>
                  <a:pt x="59" y="333"/>
                </a:lnTo>
                <a:lnTo>
                  <a:pt x="83" y="340"/>
                </a:lnTo>
                <a:lnTo>
                  <a:pt x="94" y="359"/>
                </a:lnTo>
                <a:lnTo>
                  <a:pt x="107" y="360"/>
                </a:lnTo>
                <a:lnTo>
                  <a:pt x="133" y="355"/>
                </a:lnTo>
                <a:lnTo>
                  <a:pt x="153" y="365"/>
                </a:lnTo>
                <a:lnTo>
                  <a:pt x="168" y="392"/>
                </a:lnTo>
                <a:lnTo>
                  <a:pt x="183" y="400"/>
                </a:lnTo>
                <a:lnTo>
                  <a:pt x="195" y="395"/>
                </a:lnTo>
                <a:lnTo>
                  <a:pt x="215" y="374"/>
                </a:lnTo>
                <a:lnTo>
                  <a:pt x="235" y="374"/>
                </a:lnTo>
                <a:lnTo>
                  <a:pt x="245" y="371"/>
                </a:lnTo>
                <a:lnTo>
                  <a:pt x="282" y="346"/>
                </a:lnTo>
                <a:lnTo>
                  <a:pt x="287" y="346"/>
                </a:lnTo>
                <a:lnTo>
                  <a:pt x="303" y="354"/>
                </a:lnTo>
                <a:lnTo>
                  <a:pt x="329" y="347"/>
                </a:lnTo>
                <a:lnTo>
                  <a:pt x="337" y="347"/>
                </a:lnTo>
                <a:lnTo>
                  <a:pt x="373" y="376"/>
                </a:lnTo>
                <a:lnTo>
                  <a:pt x="392" y="368"/>
                </a:lnTo>
                <a:lnTo>
                  <a:pt x="406" y="375"/>
                </a:lnTo>
                <a:lnTo>
                  <a:pt x="419" y="372"/>
                </a:lnTo>
                <a:lnTo>
                  <a:pt x="427" y="360"/>
                </a:lnTo>
                <a:lnTo>
                  <a:pt x="451" y="371"/>
                </a:lnTo>
                <a:lnTo>
                  <a:pt x="454" y="357"/>
                </a:lnTo>
                <a:lnTo>
                  <a:pt x="475" y="321"/>
                </a:lnTo>
                <a:lnTo>
                  <a:pt x="461" y="282"/>
                </a:lnTo>
                <a:lnTo>
                  <a:pt x="425" y="252"/>
                </a:lnTo>
                <a:lnTo>
                  <a:pt x="405" y="212"/>
                </a:lnTo>
                <a:lnTo>
                  <a:pt x="400" y="210"/>
                </a:lnTo>
                <a:lnTo>
                  <a:pt x="391" y="189"/>
                </a:lnTo>
                <a:lnTo>
                  <a:pt x="395" y="182"/>
                </a:lnTo>
                <a:lnTo>
                  <a:pt x="383" y="129"/>
                </a:lnTo>
                <a:lnTo>
                  <a:pt x="385" y="125"/>
                </a:lnTo>
                <a:lnTo>
                  <a:pt x="378" y="121"/>
                </a:lnTo>
                <a:close/>
              </a:path>
            </a:pathLst>
          </a:custGeom>
          <a:solidFill>
            <a:srgbClr val="A3D9F9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0" name="64">
            <a:extLst>
              <a:ext uri="{FF2B5EF4-FFF2-40B4-BE49-F238E27FC236}">
                <a16:creationId xmlns:a16="http://schemas.microsoft.com/office/drawing/2014/main" id="{158B472C-D94C-493B-9C1F-908EE55F457F}"/>
              </a:ext>
            </a:extLst>
          </p:cNvPr>
          <p:cNvSpPr>
            <a:spLocks noEditPoints="1"/>
          </p:cNvSpPr>
          <p:nvPr/>
        </p:nvSpPr>
        <p:spPr bwMode="auto">
          <a:xfrm>
            <a:off x="4205613" y="4737764"/>
            <a:ext cx="563515" cy="381656"/>
          </a:xfrm>
          <a:custGeom>
            <a:avLst/>
            <a:gdLst>
              <a:gd name="T0" fmla="*/ 451 w 557"/>
              <a:gd name="T1" fmla="*/ 11 h 329"/>
              <a:gd name="T2" fmla="*/ 413 w 557"/>
              <a:gd name="T3" fmla="*/ 12 h 329"/>
              <a:gd name="T4" fmla="*/ 406 w 557"/>
              <a:gd name="T5" fmla="*/ 0 h 329"/>
              <a:gd name="T6" fmla="*/ 378 w 557"/>
              <a:gd name="T7" fmla="*/ 19 h 329"/>
              <a:gd name="T8" fmla="*/ 332 w 557"/>
              <a:gd name="T9" fmla="*/ 17 h 329"/>
              <a:gd name="T10" fmla="*/ 306 w 557"/>
              <a:gd name="T11" fmla="*/ 10 h 329"/>
              <a:gd name="T12" fmla="*/ 262 w 557"/>
              <a:gd name="T13" fmla="*/ 20 h 329"/>
              <a:gd name="T14" fmla="*/ 247 w 557"/>
              <a:gd name="T15" fmla="*/ 32 h 329"/>
              <a:gd name="T16" fmla="*/ 220 w 557"/>
              <a:gd name="T17" fmla="*/ 28 h 329"/>
              <a:gd name="T18" fmla="*/ 192 w 557"/>
              <a:gd name="T19" fmla="*/ 35 h 329"/>
              <a:gd name="T20" fmla="*/ 183 w 557"/>
              <a:gd name="T21" fmla="*/ 11 h 329"/>
              <a:gd name="T22" fmla="*/ 148 w 557"/>
              <a:gd name="T23" fmla="*/ 34 h 329"/>
              <a:gd name="T24" fmla="*/ 101 w 557"/>
              <a:gd name="T25" fmla="*/ 32 h 329"/>
              <a:gd name="T26" fmla="*/ 88 w 557"/>
              <a:gd name="T27" fmla="*/ 22 h 329"/>
              <a:gd name="T28" fmla="*/ 65 w 557"/>
              <a:gd name="T29" fmla="*/ 57 h 329"/>
              <a:gd name="T30" fmla="*/ 42 w 557"/>
              <a:gd name="T31" fmla="*/ 77 h 329"/>
              <a:gd name="T32" fmla="*/ 0 w 557"/>
              <a:gd name="T33" fmla="*/ 101 h 329"/>
              <a:gd name="T34" fmla="*/ 29 w 557"/>
              <a:gd name="T35" fmla="*/ 119 h 329"/>
              <a:gd name="T36" fmla="*/ 47 w 557"/>
              <a:gd name="T37" fmla="*/ 122 h 329"/>
              <a:gd name="T38" fmla="*/ 61 w 557"/>
              <a:gd name="T39" fmla="*/ 140 h 329"/>
              <a:gd name="T40" fmla="*/ 89 w 557"/>
              <a:gd name="T41" fmla="*/ 128 h 329"/>
              <a:gd name="T42" fmla="*/ 112 w 557"/>
              <a:gd name="T43" fmla="*/ 133 h 329"/>
              <a:gd name="T44" fmla="*/ 121 w 557"/>
              <a:gd name="T45" fmla="*/ 157 h 329"/>
              <a:gd name="T46" fmla="*/ 94 w 557"/>
              <a:gd name="T47" fmla="*/ 207 h 329"/>
              <a:gd name="T48" fmla="*/ 127 w 557"/>
              <a:gd name="T49" fmla="*/ 229 h 329"/>
              <a:gd name="T50" fmla="*/ 138 w 557"/>
              <a:gd name="T51" fmla="*/ 203 h 329"/>
              <a:gd name="T52" fmla="*/ 156 w 557"/>
              <a:gd name="T53" fmla="*/ 197 h 329"/>
              <a:gd name="T54" fmla="*/ 160 w 557"/>
              <a:gd name="T55" fmla="*/ 222 h 329"/>
              <a:gd name="T56" fmla="*/ 198 w 557"/>
              <a:gd name="T57" fmla="*/ 239 h 329"/>
              <a:gd name="T58" fmla="*/ 219 w 557"/>
              <a:gd name="T59" fmla="*/ 244 h 329"/>
              <a:gd name="T60" fmla="*/ 249 w 557"/>
              <a:gd name="T61" fmla="*/ 258 h 329"/>
              <a:gd name="T62" fmla="*/ 285 w 557"/>
              <a:gd name="T63" fmla="*/ 264 h 329"/>
              <a:gd name="T64" fmla="*/ 317 w 557"/>
              <a:gd name="T65" fmla="*/ 263 h 329"/>
              <a:gd name="T66" fmla="*/ 335 w 557"/>
              <a:gd name="T67" fmla="*/ 292 h 329"/>
              <a:gd name="T68" fmla="*/ 363 w 557"/>
              <a:gd name="T69" fmla="*/ 318 h 329"/>
              <a:gd name="T70" fmla="*/ 387 w 557"/>
              <a:gd name="T71" fmla="*/ 320 h 329"/>
              <a:gd name="T72" fmla="*/ 411 w 557"/>
              <a:gd name="T73" fmla="*/ 327 h 329"/>
              <a:gd name="T74" fmla="*/ 456 w 557"/>
              <a:gd name="T75" fmla="*/ 310 h 329"/>
              <a:gd name="T76" fmla="*/ 453 w 557"/>
              <a:gd name="T77" fmla="*/ 281 h 329"/>
              <a:gd name="T78" fmla="*/ 462 w 557"/>
              <a:gd name="T79" fmla="*/ 244 h 329"/>
              <a:gd name="T80" fmla="*/ 486 w 557"/>
              <a:gd name="T81" fmla="*/ 227 h 329"/>
              <a:gd name="T82" fmla="*/ 492 w 557"/>
              <a:gd name="T83" fmla="*/ 215 h 329"/>
              <a:gd name="T84" fmla="*/ 524 w 557"/>
              <a:gd name="T85" fmla="*/ 174 h 329"/>
              <a:gd name="T86" fmla="*/ 540 w 557"/>
              <a:gd name="T87" fmla="*/ 145 h 329"/>
              <a:gd name="T88" fmla="*/ 553 w 557"/>
              <a:gd name="T89" fmla="*/ 69 h 329"/>
              <a:gd name="T90" fmla="*/ 537 w 557"/>
              <a:gd name="T91" fmla="*/ 71 h 329"/>
              <a:gd name="T92" fmla="*/ 545 w 557"/>
              <a:gd name="T93" fmla="*/ 53 h 329"/>
              <a:gd name="T94" fmla="*/ 522 w 557"/>
              <a:gd name="T95" fmla="*/ 11 h 329"/>
              <a:gd name="T96" fmla="*/ 488 w 557"/>
              <a:gd name="T97" fmla="*/ 0 h 329"/>
              <a:gd name="T98" fmla="*/ 469 w 557"/>
              <a:gd name="T99" fmla="*/ 4 h 329"/>
              <a:gd name="T100" fmla="*/ 518 w 557"/>
              <a:gd name="T101" fmla="*/ 86 h 329"/>
              <a:gd name="T102" fmla="*/ 523 w 557"/>
              <a:gd name="T103" fmla="*/ 107 h 329"/>
              <a:gd name="T104" fmla="*/ 508 w 557"/>
              <a:gd name="T105" fmla="*/ 124 h 329"/>
              <a:gd name="T106" fmla="*/ 522 w 557"/>
              <a:gd name="T107" fmla="*/ 121 h 329"/>
              <a:gd name="T108" fmla="*/ 518 w 557"/>
              <a:gd name="T109" fmla="*/ 14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57" h="329">
                <a:moveTo>
                  <a:pt x="469" y="4"/>
                </a:moveTo>
                <a:lnTo>
                  <a:pt x="451" y="11"/>
                </a:lnTo>
                <a:lnTo>
                  <a:pt x="417" y="14"/>
                </a:lnTo>
                <a:lnTo>
                  <a:pt x="413" y="12"/>
                </a:lnTo>
                <a:lnTo>
                  <a:pt x="414" y="0"/>
                </a:lnTo>
                <a:lnTo>
                  <a:pt x="406" y="0"/>
                </a:lnTo>
                <a:lnTo>
                  <a:pt x="382" y="18"/>
                </a:lnTo>
                <a:lnTo>
                  <a:pt x="378" y="19"/>
                </a:lnTo>
                <a:lnTo>
                  <a:pt x="345" y="13"/>
                </a:lnTo>
                <a:lnTo>
                  <a:pt x="332" y="17"/>
                </a:lnTo>
                <a:lnTo>
                  <a:pt x="318" y="10"/>
                </a:lnTo>
                <a:lnTo>
                  <a:pt x="306" y="10"/>
                </a:lnTo>
                <a:lnTo>
                  <a:pt x="287" y="19"/>
                </a:lnTo>
                <a:lnTo>
                  <a:pt x="262" y="20"/>
                </a:lnTo>
                <a:lnTo>
                  <a:pt x="249" y="18"/>
                </a:lnTo>
                <a:lnTo>
                  <a:pt x="247" y="32"/>
                </a:lnTo>
                <a:lnTo>
                  <a:pt x="233" y="35"/>
                </a:lnTo>
                <a:lnTo>
                  <a:pt x="220" y="28"/>
                </a:lnTo>
                <a:lnTo>
                  <a:pt x="198" y="41"/>
                </a:lnTo>
                <a:lnTo>
                  <a:pt x="192" y="35"/>
                </a:lnTo>
                <a:lnTo>
                  <a:pt x="192" y="16"/>
                </a:lnTo>
                <a:lnTo>
                  <a:pt x="183" y="11"/>
                </a:lnTo>
                <a:lnTo>
                  <a:pt x="171" y="24"/>
                </a:lnTo>
                <a:lnTo>
                  <a:pt x="148" y="34"/>
                </a:lnTo>
                <a:lnTo>
                  <a:pt x="109" y="37"/>
                </a:lnTo>
                <a:lnTo>
                  <a:pt x="101" y="32"/>
                </a:lnTo>
                <a:lnTo>
                  <a:pt x="88" y="22"/>
                </a:lnTo>
                <a:lnTo>
                  <a:pt x="88" y="22"/>
                </a:lnTo>
                <a:lnTo>
                  <a:pt x="71" y="43"/>
                </a:lnTo>
                <a:lnTo>
                  <a:pt x="65" y="57"/>
                </a:lnTo>
                <a:lnTo>
                  <a:pt x="49" y="67"/>
                </a:lnTo>
                <a:lnTo>
                  <a:pt x="42" y="77"/>
                </a:lnTo>
                <a:lnTo>
                  <a:pt x="9" y="84"/>
                </a:lnTo>
                <a:lnTo>
                  <a:pt x="0" y="101"/>
                </a:lnTo>
                <a:lnTo>
                  <a:pt x="13" y="111"/>
                </a:lnTo>
                <a:lnTo>
                  <a:pt x="29" y="119"/>
                </a:lnTo>
                <a:lnTo>
                  <a:pt x="35" y="116"/>
                </a:lnTo>
                <a:lnTo>
                  <a:pt x="47" y="122"/>
                </a:lnTo>
                <a:lnTo>
                  <a:pt x="46" y="129"/>
                </a:lnTo>
                <a:lnTo>
                  <a:pt x="61" y="140"/>
                </a:lnTo>
                <a:lnTo>
                  <a:pt x="73" y="125"/>
                </a:lnTo>
                <a:lnTo>
                  <a:pt x="89" y="128"/>
                </a:lnTo>
                <a:lnTo>
                  <a:pt x="102" y="135"/>
                </a:lnTo>
                <a:lnTo>
                  <a:pt x="112" y="133"/>
                </a:lnTo>
                <a:lnTo>
                  <a:pt x="120" y="141"/>
                </a:lnTo>
                <a:lnTo>
                  <a:pt x="121" y="157"/>
                </a:lnTo>
                <a:lnTo>
                  <a:pt x="114" y="186"/>
                </a:lnTo>
                <a:lnTo>
                  <a:pt x="94" y="207"/>
                </a:lnTo>
                <a:lnTo>
                  <a:pt x="104" y="222"/>
                </a:lnTo>
                <a:lnTo>
                  <a:pt x="127" y="229"/>
                </a:lnTo>
                <a:lnTo>
                  <a:pt x="131" y="227"/>
                </a:lnTo>
                <a:lnTo>
                  <a:pt x="138" y="203"/>
                </a:lnTo>
                <a:lnTo>
                  <a:pt x="142" y="197"/>
                </a:lnTo>
                <a:lnTo>
                  <a:pt x="156" y="197"/>
                </a:lnTo>
                <a:lnTo>
                  <a:pt x="148" y="207"/>
                </a:lnTo>
                <a:lnTo>
                  <a:pt x="160" y="222"/>
                </a:lnTo>
                <a:lnTo>
                  <a:pt x="177" y="224"/>
                </a:lnTo>
                <a:lnTo>
                  <a:pt x="198" y="239"/>
                </a:lnTo>
                <a:lnTo>
                  <a:pt x="210" y="238"/>
                </a:lnTo>
                <a:lnTo>
                  <a:pt x="219" y="244"/>
                </a:lnTo>
                <a:lnTo>
                  <a:pt x="230" y="245"/>
                </a:lnTo>
                <a:lnTo>
                  <a:pt x="249" y="258"/>
                </a:lnTo>
                <a:lnTo>
                  <a:pt x="261" y="262"/>
                </a:lnTo>
                <a:lnTo>
                  <a:pt x="285" y="264"/>
                </a:lnTo>
                <a:lnTo>
                  <a:pt x="309" y="260"/>
                </a:lnTo>
                <a:lnTo>
                  <a:pt x="317" y="263"/>
                </a:lnTo>
                <a:lnTo>
                  <a:pt x="323" y="288"/>
                </a:lnTo>
                <a:lnTo>
                  <a:pt x="335" y="292"/>
                </a:lnTo>
                <a:lnTo>
                  <a:pt x="352" y="301"/>
                </a:lnTo>
                <a:lnTo>
                  <a:pt x="363" y="318"/>
                </a:lnTo>
                <a:lnTo>
                  <a:pt x="386" y="329"/>
                </a:lnTo>
                <a:lnTo>
                  <a:pt x="387" y="320"/>
                </a:lnTo>
                <a:lnTo>
                  <a:pt x="394" y="320"/>
                </a:lnTo>
                <a:lnTo>
                  <a:pt x="411" y="327"/>
                </a:lnTo>
                <a:lnTo>
                  <a:pt x="451" y="305"/>
                </a:lnTo>
                <a:lnTo>
                  <a:pt x="456" y="310"/>
                </a:lnTo>
                <a:lnTo>
                  <a:pt x="457" y="310"/>
                </a:lnTo>
                <a:lnTo>
                  <a:pt x="453" y="281"/>
                </a:lnTo>
                <a:lnTo>
                  <a:pt x="463" y="265"/>
                </a:lnTo>
                <a:lnTo>
                  <a:pt x="462" y="244"/>
                </a:lnTo>
                <a:lnTo>
                  <a:pt x="477" y="228"/>
                </a:lnTo>
                <a:lnTo>
                  <a:pt x="486" y="227"/>
                </a:lnTo>
                <a:lnTo>
                  <a:pt x="494" y="222"/>
                </a:lnTo>
                <a:lnTo>
                  <a:pt x="492" y="215"/>
                </a:lnTo>
                <a:lnTo>
                  <a:pt x="513" y="176"/>
                </a:lnTo>
                <a:lnTo>
                  <a:pt x="524" y="174"/>
                </a:lnTo>
                <a:lnTo>
                  <a:pt x="529" y="158"/>
                </a:lnTo>
                <a:lnTo>
                  <a:pt x="540" y="145"/>
                </a:lnTo>
                <a:lnTo>
                  <a:pt x="557" y="99"/>
                </a:lnTo>
                <a:lnTo>
                  <a:pt x="553" y="69"/>
                </a:lnTo>
                <a:lnTo>
                  <a:pt x="548" y="64"/>
                </a:lnTo>
                <a:lnTo>
                  <a:pt x="537" y="71"/>
                </a:lnTo>
                <a:lnTo>
                  <a:pt x="535" y="58"/>
                </a:lnTo>
                <a:lnTo>
                  <a:pt x="545" y="53"/>
                </a:lnTo>
                <a:lnTo>
                  <a:pt x="535" y="28"/>
                </a:lnTo>
                <a:lnTo>
                  <a:pt x="522" y="11"/>
                </a:lnTo>
                <a:lnTo>
                  <a:pt x="517" y="6"/>
                </a:lnTo>
                <a:lnTo>
                  <a:pt x="488" y="0"/>
                </a:lnTo>
                <a:lnTo>
                  <a:pt x="478" y="1"/>
                </a:lnTo>
                <a:lnTo>
                  <a:pt x="469" y="4"/>
                </a:lnTo>
                <a:close/>
                <a:moveTo>
                  <a:pt x="523" y="107"/>
                </a:moveTo>
                <a:lnTo>
                  <a:pt x="518" y="86"/>
                </a:lnTo>
                <a:lnTo>
                  <a:pt x="520" y="83"/>
                </a:lnTo>
                <a:lnTo>
                  <a:pt x="523" y="107"/>
                </a:lnTo>
                <a:close/>
                <a:moveTo>
                  <a:pt x="518" y="140"/>
                </a:moveTo>
                <a:lnTo>
                  <a:pt x="508" y="124"/>
                </a:lnTo>
                <a:lnTo>
                  <a:pt x="516" y="116"/>
                </a:lnTo>
                <a:lnTo>
                  <a:pt x="522" y="121"/>
                </a:lnTo>
                <a:lnTo>
                  <a:pt x="525" y="130"/>
                </a:lnTo>
                <a:lnTo>
                  <a:pt x="518" y="140"/>
                </a:lnTo>
                <a:close/>
              </a:path>
            </a:pathLst>
          </a:custGeom>
          <a:solidFill>
            <a:srgbClr val="5FACEB"/>
          </a:solidFill>
          <a:ln w="63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" name="66">
            <a:extLst>
              <a:ext uri="{FF2B5EF4-FFF2-40B4-BE49-F238E27FC236}">
                <a16:creationId xmlns:a16="http://schemas.microsoft.com/office/drawing/2014/main" id="{43E38419-4737-4BCB-9E36-3FBD1D1D18BE}"/>
              </a:ext>
            </a:extLst>
          </p:cNvPr>
          <p:cNvSpPr>
            <a:spLocks noEditPoints="1"/>
          </p:cNvSpPr>
          <p:nvPr/>
        </p:nvSpPr>
        <p:spPr bwMode="auto">
          <a:xfrm>
            <a:off x="5294196" y="5057937"/>
            <a:ext cx="457286" cy="272612"/>
          </a:xfrm>
          <a:custGeom>
            <a:avLst/>
            <a:gdLst>
              <a:gd name="T0" fmla="*/ 139 w 452"/>
              <a:gd name="T1" fmla="*/ 103 h 235"/>
              <a:gd name="T2" fmla="*/ 138 w 452"/>
              <a:gd name="T3" fmla="*/ 104 h 235"/>
              <a:gd name="T4" fmla="*/ 119 w 452"/>
              <a:gd name="T5" fmla="*/ 103 h 235"/>
              <a:gd name="T6" fmla="*/ 82 w 452"/>
              <a:gd name="T7" fmla="*/ 111 h 235"/>
              <a:gd name="T8" fmla="*/ 78 w 452"/>
              <a:gd name="T9" fmla="*/ 116 h 235"/>
              <a:gd name="T10" fmla="*/ 73 w 452"/>
              <a:gd name="T11" fmla="*/ 136 h 235"/>
              <a:gd name="T12" fmla="*/ 70 w 452"/>
              <a:gd name="T13" fmla="*/ 140 h 235"/>
              <a:gd name="T14" fmla="*/ 15 w 452"/>
              <a:gd name="T15" fmla="*/ 141 h 235"/>
              <a:gd name="T16" fmla="*/ 16 w 452"/>
              <a:gd name="T17" fmla="*/ 144 h 235"/>
              <a:gd name="T18" fmla="*/ 8 w 452"/>
              <a:gd name="T19" fmla="*/ 144 h 235"/>
              <a:gd name="T20" fmla="*/ 0 w 452"/>
              <a:gd name="T21" fmla="*/ 158 h 235"/>
              <a:gd name="T22" fmla="*/ 1 w 452"/>
              <a:gd name="T23" fmla="*/ 171 h 235"/>
              <a:gd name="T24" fmla="*/ 31 w 452"/>
              <a:gd name="T25" fmla="*/ 180 h 235"/>
              <a:gd name="T26" fmla="*/ 49 w 452"/>
              <a:gd name="T27" fmla="*/ 191 h 235"/>
              <a:gd name="T28" fmla="*/ 66 w 452"/>
              <a:gd name="T29" fmla="*/ 194 h 235"/>
              <a:gd name="T30" fmla="*/ 75 w 452"/>
              <a:gd name="T31" fmla="*/ 217 h 235"/>
              <a:gd name="T32" fmla="*/ 88 w 452"/>
              <a:gd name="T33" fmla="*/ 231 h 235"/>
              <a:gd name="T34" fmla="*/ 109 w 452"/>
              <a:gd name="T35" fmla="*/ 227 h 235"/>
              <a:gd name="T36" fmla="*/ 121 w 452"/>
              <a:gd name="T37" fmla="*/ 216 h 235"/>
              <a:gd name="T38" fmla="*/ 131 w 452"/>
              <a:gd name="T39" fmla="*/ 204 h 235"/>
              <a:gd name="T40" fmla="*/ 146 w 452"/>
              <a:gd name="T41" fmla="*/ 205 h 235"/>
              <a:gd name="T42" fmla="*/ 174 w 452"/>
              <a:gd name="T43" fmla="*/ 198 h 235"/>
              <a:gd name="T44" fmla="*/ 205 w 452"/>
              <a:gd name="T45" fmla="*/ 215 h 235"/>
              <a:gd name="T46" fmla="*/ 219 w 452"/>
              <a:gd name="T47" fmla="*/ 216 h 235"/>
              <a:gd name="T48" fmla="*/ 221 w 452"/>
              <a:gd name="T49" fmla="*/ 223 h 235"/>
              <a:gd name="T50" fmla="*/ 232 w 452"/>
              <a:gd name="T51" fmla="*/ 234 h 235"/>
              <a:gd name="T52" fmla="*/ 238 w 452"/>
              <a:gd name="T53" fmla="*/ 235 h 235"/>
              <a:gd name="T54" fmla="*/ 264 w 452"/>
              <a:gd name="T55" fmla="*/ 229 h 235"/>
              <a:gd name="T56" fmla="*/ 285 w 452"/>
              <a:gd name="T57" fmla="*/ 235 h 235"/>
              <a:gd name="T58" fmla="*/ 289 w 452"/>
              <a:gd name="T59" fmla="*/ 229 h 235"/>
              <a:gd name="T60" fmla="*/ 289 w 452"/>
              <a:gd name="T61" fmla="*/ 217 h 235"/>
              <a:gd name="T62" fmla="*/ 313 w 452"/>
              <a:gd name="T63" fmla="*/ 204 h 235"/>
              <a:gd name="T64" fmla="*/ 325 w 452"/>
              <a:gd name="T65" fmla="*/ 206 h 235"/>
              <a:gd name="T66" fmla="*/ 365 w 452"/>
              <a:gd name="T67" fmla="*/ 189 h 235"/>
              <a:gd name="T68" fmla="*/ 376 w 452"/>
              <a:gd name="T69" fmla="*/ 181 h 235"/>
              <a:gd name="T70" fmla="*/ 417 w 452"/>
              <a:gd name="T71" fmla="*/ 197 h 235"/>
              <a:gd name="T72" fmla="*/ 439 w 452"/>
              <a:gd name="T73" fmla="*/ 199 h 235"/>
              <a:gd name="T74" fmla="*/ 452 w 452"/>
              <a:gd name="T75" fmla="*/ 197 h 235"/>
              <a:gd name="T76" fmla="*/ 437 w 452"/>
              <a:gd name="T77" fmla="*/ 159 h 235"/>
              <a:gd name="T78" fmla="*/ 416 w 452"/>
              <a:gd name="T79" fmla="*/ 152 h 235"/>
              <a:gd name="T80" fmla="*/ 411 w 452"/>
              <a:gd name="T81" fmla="*/ 146 h 235"/>
              <a:gd name="T82" fmla="*/ 407 w 452"/>
              <a:gd name="T83" fmla="*/ 94 h 235"/>
              <a:gd name="T84" fmla="*/ 408 w 452"/>
              <a:gd name="T85" fmla="*/ 77 h 235"/>
              <a:gd name="T86" fmla="*/ 407 w 452"/>
              <a:gd name="T87" fmla="*/ 51 h 235"/>
              <a:gd name="T88" fmla="*/ 409 w 452"/>
              <a:gd name="T89" fmla="*/ 31 h 235"/>
              <a:gd name="T90" fmla="*/ 361 w 452"/>
              <a:gd name="T91" fmla="*/ 7 h 235"/>
              <a:gd name="T92" fmla="*/ 350 w 452"/>
              <a:gd name="T93" fmla="*/ 0 h 235"/>
              <a:gd name="T94" fmla="*/ 328 w 452"/>
              <a:gd name="T95" fmla="*/ 10 h 235"/>
              <a:gd name="T96" fmla="*/ 303 w 452"/>
              <a:gd name="T97" fmla="*/ 33 h 235"/>
              <a:gd name="T98" fmla="*/ 203 w 452"/>
              <a:gd name="T99" fmla="*/ 27 h 235"/>
              <a:gd name="T100" fmla="*/ 192 w 452"/>
              <a:gd name="T101" fmla="*/ 31 h 235"/>
              <a:gd name="T102" fmla="*/ 189 w 452"/>
              <a:gd name="T103" fmla="*/ 38 h 235"/>
              <a:gd name="T104" fmla="*/ 195 w 452"/>
              <a:gd name="T105" fmla="*/ 69 h 235"/>
              <a:gd name="T106" fmla="*/ 186 w 452"/>
              <a:gd name="T107" fmla="*/ 83 h 235"/>
              <a:gd name="T108" fmla="*/ 169 w 452"/>
              <a:gd name="T109" fmla="*/ 83 h 235"/>
              <a:gd name="T110" fmla="*/ 155 w 452"/>
              <a:gd name="T111" fmla="*/ 100 h 235"/>
              <a:gd name="T112" fmla="*/ 146 w 452"/>
              <a:gd name="T113" fmla="*/ 107 h 235"/>
              <a:gd name="T114" fmla="*/ 139 w 452"/>
              <a:gd name="T115" fmla="*/ 103 h 235"/>
              <a:gd name="T116" fmla="*/ 85 w 452"/>
              <a:gd name="T117" fmla="*/ 193 h 235"/>
              <a:gd name="T118" fmla="*/ 73 w 452"/>
              <a:gd name="T119" fmla="*/ 189 h 235"/>
              <a:gd name="T120" fmla="*/ 72 w 452"/>
              <a:gd name="T121" fmla="*/ 183 h 235"/>
              <a:gd name="T122" fmla="*/ 82 w 452"/>
              <a:gd name="T123" fmla="*/ 180 h 235"/>
              <a:gd name="T124" fmla="*/ 85 w 452"/>
              <a:gd name="T125" fmla="*/ 193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2" h="235">
                <a:moveTo>
                  <a:pt x="139" y="103"/>
                </a:moveTo>
                <a:lnTo>
                  <a:pt x="138" y="104"/>
                </a:lnTo>
                <a:lnTo>
                  <a:pt x="119" y="103"/>
                </a:lnTo>
                <a:lnTo>
                  <a:pt x="82" y="111"/>
                </a:lnTo>
                <a:lnTo>
                  <a:pt x="78" y="116"/>
                </a:lnTo>
                <a:lnTo>
                  <a:pt x="73" y="136"/>
                </a:lnTo>
                <a:lnTo>
                  <a:pt x="70" y="140"/>
                </a:lnTo>
                <a:lnTo>
                  <a:pt x="15" y="141"/>
                </a:lnTo>
                <a:lnTo>
                  <a:pt x="16" y="144"/>
                </a:lnTo>
                <a:lnTo>
                  <a:pt x="8" y="144"/>
                </a:lnTo>
                <a:lnTo>
                  <a:pt x="0" y="158"/>
                </a:lnTo>
                <a:lnTo>
                  <a:pt x="1" y="171"/>
                </a:lnTo>
                <a:lnTo>
                  <a:pt x="31" y="180"/>
                </a:lnTo>
                <a:lnTo>
                  <a:pt x="49" y="191"/>
                </a:lnTo>
                <a:lnTo>
                  <a:pt x="66" y="194"/>
                </a:lnTo>
                <a:lnTo>
                  <a:pt x="75" y="217"/>
                </a:lnTo>
                <a:lnTo>
                  <a:pt x="88" y="231"/>
                </a:lnTo>
                <a:lnTo>
                  <a:pt x="109" y="227"/>
                </a:lnTo>
                <a:lnTo>
                  <a:pt x="121" y="216"/>
                </a:lnTo>
                <a:lnTo>
                  <a:pt x="131" y="204"/>
                </a:lnTo>
                <a:lnTo>
                  <a:pt x="146" y="205"/>
                </a:lnTo>
                <a:lnTo>
                  <a:pt x="174" y="198"/>
                </a:lnTo>
                <a:lnTo>
                  <a:pt x="205" y="215"/>
                </a:lnTo>
                <a:lnTo>
                  <a:pt x="219" y="216"/>
                </a:lnTo>
                <a:lnTo>
                  <a:pt x="221" y="223"/>
                </a:lnTo>
                <a:lnTo>
                  <a:pt x="232" y="234"/>
                </a:lnTo>
                <a:lnTo>
                  <a:pt x="238" y="235"/>
                </a:lnTo>
                <a:lnTo>
                  <a:pt x="264" y="229"/>
                </a:lnTo>
                <a:lnTo>
                  <a:pt x="285" y="235"/>
                </a:lnTo>
                <a:lnTo>
                  <a:pt x="289" y="229"/>
                </a:lnTo>
                <a:lnTo>
                  <a:pt x="289" y="217"/>
                </a:lnTo>
                <a:lnTo>
                  <a:pt x="313" y="204"/>
                </a:lnTo>
                <a:lnTo>
                  <a:pt x="325" y="206"/>
                </a:lnTo>
                <a:lnTo>
                  <a:pt x="365" y="189"/>
                </a:lnTo>
                <a:lnTo>
                  <a:pt x="376" y="181"/>
                </a:lnTo>
                <a:lnTo>
                  <a:pt x="417" y="197"/>
                </a:lnTo>
                <a:lnTo>
                  <a:pt x="439" y="199"/>
                </a:lnTo>
                <a:lnTo>
                  <a:pt x="452" y="197"/>
                </a:lnTo>
                <a:lnTo>
                  <a:pt x="437" y="159"/>
                </a:lnTo>
                <a:lnTo>
                  <a:pt x="416" y="152"/>
                </a:lnTo>
                <a:lnTo>
                  <a:pt x="411" y="146"/>
                </a:lnTo>
                <a:lnTo>
                  <a:pt x="407" y="94"/>
                </a:lnTo>
                <a:lnTo>
                  <a:pt x="408" y="77"/>
                </a:lnTo>
                <a:lnTo>
                  <a:pt x="407" y="51"/>
                </a:lnTo>
                <a:lnTo>
                  <a:pt x="409" y="31"/>
                </a:lnTo>
                <a:lnTo>
                  <a:pt x="361" y="7"/>
                </a:lnTo>
                <a:lnTo>
                  <a:pt x="350" y="0"/>
                </a:lnTo>
                <a:lnTo>
                  <a:pt x="328" y="10"/>
                </a:lnTo>
                <a:lnTo>
                  <a:pt x="303" y="33"/>
                </a:lnTo>
                <a:lnTo>
                  <a:pt x="203" y="27"/>
                </a:lnTo>
                <a:lnTo>
                  <a:pt x="192" y="31"/>
                </a:lnTo>
                <a:lnTo>
                  <a:pt x="189" y="38"/>
                </a:lnTo>
                <a:lnTo>
                  <a:pt x="195" y="69"/>
                </a:lnTo>
                <a:lnTo>
                  <a:pt x="186" y="83"/>
                </a:lnTo>
                <a:lnTo>
                  <a:pt x="169" y="83"/>
                </a:lnTo>
                <a:lnTo>
                  <a:pt x="155" y="100"/>
                </a:lnTo>
                <a:lnTo>
                  <a:pt x="146" y="107"/>
                </a:lnTo>
                <a:lnTo>
                  <a:pt x="139" y="103"/>
                </a:lnTo>
                <a:close/>
                <a:moveTo>
                  <a:pt x="85" y="193"/>
                </a:moveTo>
                <a:lnTo>
                  <a:pt x="73" y="189"/>
                </a:lnTo>
                <a:lnTo>
                  <a:pt x="72" y="183"/>
                </a:lnTo>
                <a:lnTo>
                  <a:pt x="82" y="180"/>
                </a:lnTo>
                <a:lnTo>
                  <a:pt x="85" y="193"/>
                </a:lnTo>
                <a:close/>
              </a:path>
            </a:pathLst>
          </a:custGeom>
          <a:solidFill>
            <a:srgbClr val="FFD44B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69">
            <a:extLst>
              <a:ext uri="{FF2B5EF4-FFF2-40B4-BE49-F238E27FC236}">
                <a16:creationId xmlns:a16="http://schemas.microsoft.com/office/drawing/2014/main" id="{BC93D56C-A901-41AD-8E5D-135B6F0D2711}"/>
              </a:ext>
            </a:extLst>
          </p:cNvPr>
          <p:cNvSpPr>
            <a:spLocks/>
          </p:cNvSpPr>
          <p:nvPr/>
        </p:nvSpPr>
        <p:spPr bwMode="auto">
          <a:xfrm>
            <a:off x="6057013" y="3450115"/>
            <a:ext cx="278216" cy="407175"/>
          </a:xfrm>
          <a:custGeom>
            <a:avLst/>
            <a:gdLst>
              <a:gd name="T0" fmla="*/ 140 w 275"/>
              <a:gd name="T1" fmla="*/ 45 h 351"/>
              <a:gd name="T2" fmla="*/ 126 w 275"/>
              <a:gd name="T3" fmla="*/ 15 h 351"/>
              <a:gd name="T4" fmla="*/ 111 w 275"/>
              <a:gd name="T5" fmla="*/ 0 h 351"/>
              <a:gd name="T6" fmla="*/ 88 w 275"/>
              <a:gd name="T7" fmla="*/ 3 h 351"/>
              <a:gd name="T8" fmla="*/ 46 w 275"/>
              <a:gd name="T9" fmla="*/ 1 h 351"/>
              <a:gd name="T10" fmla="*/ 38 w 275"/>
              <a:gd name="T11" fmla="*/ 29 h 351"/>
              <a:gd name="T12" fmla="*/ 55 w 275"/>
              <a:gd name="T13" fmla="*/ 51 h 351"/>
              <a:gd name="T14" fmla="*/ 31 w 275"/>
              <a:gd name="T15" fmla="*/ 64 h 351"/>
              <a:gd name="T16" fmla="*/ 1 w 275"/>
              <a:gd name="T17" fmla="*/ 94 h 351"/>
              <a:gd name="T18" fmla="*/ 16 w 275"/>
              <a:gd name="T19" fmla="*/ 117 h 351"/>
              <a:gd name="T20" fmla="*/ 23 w 275"/>
              <a:gd name="T21" fmla="*/ 146 h 351"/>
              <a:gd name="T22" fmla="*/ 37 w 275"/>
              <a:gd name="T23" fmla="*/ 177 h 351"/>
              <a:gd name="T24" fmla="*/ 42 w 275"/>
              <a:gd name="T25" fmla="*/ 197 h 351"/>
              <a:gd name="T26" fmla="*/ 30 w 275"/>
              <a:gd name="T27" fmla="*/ 221 h 351"/>
              <a:gd name="T28" fmla="*/ 46 w 275"/>
              <a:gd name="T29" fmla="*/ 231 h 351"/>
              <a:gd name="T30" fmla="*/ 43 w 275"/>
              <a:gd name="T31" fmla="*/ 264 h 351"/>
              <a:gd name="T32" fmla="*/ 78 w 275"/>
              <a:gd name="T33" fmla="*/ 293 h 351"/>
              <a:gd name="T34" fmla="*/ 110 w 275"/>
              <a:gd name="T35" fmla="*/ 293 h 351"/>
              <a:gd name="T36" fmla="*/ 129 w 275"/>
              <a:gd name="T37" fmla="*/ 305 h 351"/>
              <a:gd name="T38" fmla="*/ 150 w 275"/>
              <a:gd name="T39" fmla="*/ 339 h 351"/>
              <a:gd name="T40" fmla="*/ 166 w 275"/>
              <a:gd name="T41" fmla="*/ 339 h 351"/>
              <a:gd name="T42" fmla="*/ 190 w 275"/>
              <a:gd name="T43" fmla="*/ 308 h 351"/>
              <a:gd name="T44" fmla="*/ 175 w 275"/>
              <a:gd name="T45" fmla="*/ 287 h 351"/>
              <a:gd name="T46" fmla="*/ 239 w 275"/>
              <a:gd name="T47" fmla="*/ 278 h 351"/>
              <a:gd name="T48" fmla="*/ 275 w 275"/>
              <a:gd name="T49" fmla="*/ 246 h 351"/>
              <a:gd name="T50" fmla="*/ 252 w 275"/>
              <a:gd name="T51" fmla="*/ 225 h 351"/>
              <a:gd name="T52" fmla="*/ 257 w 275"/>
              <a:gd name="T53" fmla="*/ 200 h 351"/>
              <a:gd name="T54" fmla="*/ 247 w 275"/>
              <a:gd name="T55" fmla="*/ 196 h 351"/>
              <a:gd name="T56" fmla="*/ 202 w 275"/>
              <a:gd name="T57" fmla="*/ 200 h 351"/>
              <a:gd name="T58" fmla="*/ 179 w 275"/>
              <a:gd name="T59" fmla="*/ 159 h 351"/>
              <a:gd name="T60" fmla="*/ 161 w 275"/>
              <a:gd name="T61" fmla="*/ 145 h 351"/>
              <a:gd name="T62" fmla="*/ 150 w 275"/>
              <a:gd name="T63" fmla="*/ 136 h 351"/>
              <a:gd name="T64" fmla="*/ 149 w 275"/>
              <a:gd name="T65" fmla="*/ 98 h 351"/>
              <a:gd name="T66" fmla="*/ 163 w 275"/>
              <a:gd name="T67" fmla="*/ 5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5" h="351">
                <a:moveTo>
                  <a:pt x="145" y="50"/>
                </a:moveTo>
                <a:lnTo>
                  <a:pt x="140" y="45"/>
                </a:lnTo>
                <a:lnTo>
                  <a:pt x="132" y="18"/>
                </a:lnTo>
                <a:lnTo>
                  <a:pt x="126" y="15"/>
                </a:lnTo>
                <a:lnTo>
                  <a:pt x="125" y="4"/>
                </a:lnTo>
                <a:lnTo>
                  <a:pt x="111" y="0"/>
                </a:lnTo>
                <a:lnTo>
                  <a:pt x="107" y="12"/>
                </a:lnTo>
                <a:lnTo>
                  <a:pt x="88" y="3"/>
                </a:lnTo>
                <a:lnTo>
                  <a:pt x="72" y="9"/>
                </a:lnTo>
                <a:lnTo>
                  <a:pt x="46" y="1"/>
                </a:lnTo>
                <a:lnTo>
                  <a:pt x="39" y="27"/>
                </a:lnTo>
                <a:lnTo>
                  <a:pt x="38" y="29"/>
                </a:lnTo>
                <a:lnTo>
                  <a:pt x="44" y="32"/>
                </a:lnTo>
                <a:lnTo>
                  <a:pt x="55" y="51"/>
                </a:lnTo>
                <a:lnTo>
                  <a:pt x="52" y="60"/>
                </a:lnTo>
                <a:lnTo>
                  <a:pt x="31" y="64"/>
                </a:lnTo>
                <a:lnTo>
                  <a:pt x="25" y="68"/>
                </a:lnTo>
                <a:lnTo>
                  <a:pt x="1" y="94"/>
                </a:lnTo>
                <a:lnTo>
                  <a:pt x="0" y="101"/>
                </a:lnTo>
                <a:lnTo>
                  <a:pt x="16" y="117"/>
                </a:lnTo>
                <a:lnTo>
                  <a:pt x="2" y="135"/>
                </a:lnTo>
                <a:lnTo>
                  <a:pt x="23" y="146"/>
                </a:lnTo>
                <a:lnTo>
                  <a:pt x="28" y="173"/>
                </a:lnTo>
                <a:lnTo>
                  <a:pt x="37" y="177"/>
                </a:lnTo>
                <a:lnTo>
                  <a:pt x="44" y="187"/>
                </a:lnTo>
                <a:lnTo>
                  <a:pt x="42" y="197"/>
                </a:lnTo>
                <a:lnTo>
                  <a:pt x="30" y="214"/>
                </a:lnTo>
                <a:lnTo>
                  <a:pt x="30" y="221"/>
                </a:lnTo>
                <a:lnTo>
                  <a:pt x="46" y="226"/>
                </a:lnTo>
                <a:lnTo>
                  <a:pt x="46" y="231"/>
                </a:lnTo>
                <a:lnTo>
                  <a:pt x="37" y="246"/>
                </a:lnTo>
                <a:lnTo>
                  <a:pt x="43" y="264"/>
                </a:lnTo>
                <a:lnTo>
                  <a:pt x="59" y="281"/>
                </a:lnTo>
                <a:lnTo>
                  <a:pt x="78" y="293"/>
                </a:lnTo>
                <a:lnTo>
                  <a:pt x="92" y="297"/>
                </a:lnTo>
                <a:lnTo>
                  <a:pt x="110" y="293"/>
                </a:lnTo>
                <a:lnTo>
                  <a:pt x="120" y="294"/>
                </a:lnTo>
                <a:lnTo>
                  <a:pt x="129" y="305"/>
                </a:lnTo>
                <a:lnTo>
                  <a:pt x="126" y="332"/>
                </a:lnTo>
                <a:lnTo>
                  <a:pt x="150" y="339"/>
                </a:lnTo>
                <a:lnTo>
                  <a:pt x="157" y="351"/>
                </a:lnTo>
                <a:lnTo>
                  <a:pt x="166" y="339"/>
                </a:lnTo>
                <a:lnTo>
                  <a:pt x="186" y="322"/>
                </a:lnTo>
                <a:lnTo>
                  <a:pt x="190" y="308"/>
                </a:lnTo>
                <a:lnTo>
                  <a:pt x="181" y="298"/>
                </a:lnTo>
                <a:lnTo>
                  <a:pt x="175" y="287"/>
                </a:lnTo>
                <a:lnTo>
                  <a:pt x="234" y="282"/>
                </a:lnTo>
                <a:lnTo>
                  <a:pt x="239" y="278"/>
                </a:lnTo>
                <a:lnTo>
                  <a:pt x="259" y="250"/>
                </a:lnTo>
                <a:lnTo>
                  <a:pt x="275" y="246"/>
                </a:lnTo>
                <a:lnTo>
                  <a:pt x="272" y="235"/>
                </a:lnTo>
                <a:lnTo>
                  <a:pt x="252" y="225"/>
                </a:lnTo>
                <a:lnTo>
                  <a:pt x="249" y="214"/>
                </a:lnTo>
                <a:lnTo>
                  <a:pt x="257" y="200"/>
                </a:lnTo>
                <a:lnTo>
                  <a:pt x="258" y="194"/>
                </a:lnTo>
                <a:lnTo>
                  <a:pt x="247" y="196"/>
                </a:lnTo>
                <a:lnTo>
                  <a:pt x="225" y="193"/>
                </a:lnTo>
                <a:lnTo>
                  <a:pt x="202" y="200"/>
                </a:lnTo>
                <a:lnTo>
                  <a:pt x="199" y="174"/>
                </a:lnTo>
                <a:lnTo>
                  <a:pt x="179" y="159"/>
                </a:lnTo>
                <a:lnTo>
                  <a:pt x="173" y="161"/>
                </a:lnTo>
                <a:lnTo>
                  <a:pt x="161" y="145"/>
                </a:lnTo>
                <a:lnTo>
                  <a:pt x="153" y="143"/>
                </a:lnTo>
                <a:lnTo>
                  <a:pt x="150" y="136"/>
                </a:lnTo>
                <a:lnTo>
                  <a:pt x="152" y="123"/>
                </a:lnTo>
                <a:lnTo>
                  <a:pt x="149" y="98"/>
                </a:lnTo>
                <a:lnTo>
                  <a:pt x="162" y="60"/>
                </a:lnTo>
                <a:lnTo>
                  <a:pt x="163" y="51"/>
                </a:lnTo>
                <a:lnTo>
                  <a:pt x="145" y="50"/>
                </a:lnTo>
                <a:close/>
              </a:path>
            </a:pathLst>
          </a:custGeom>
          <a:solidFill>
            <a:srgbClr val="25A1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71">
            <a:extLst>
              <a:ext uri="{FF2B5EF4-FFF2-40B4-BE49-F238E27FC236}">
                <a16:creationId xmlns:a16="http://schemas.microsoft.com/office/drawing/2014/main" id="{DF1B8312-76A9-4BBC-985E-0FD7E6A52D3A}"/>
              </a:ext>
            </a:extLst>
          </p:cNvPr>
          <p:cNvSpPr>
            <a:spLocks/>
          </p:cNvSpPr>
          <p:nvPr/>
        </p:nvSpPr>
        <p:spPr bwMode="auto">
          <a:xfrm>
            <a:off x="5860744" y="3039458"/>
            <a:ext cx="555419" cy="469819"/>
          </a:xfrm>
          <a:custGeom>
            <a:avLst/>
            <a:gdLst>
              <a:gd name="T0" fmla="*/ 459 w 549"/>
              <a:gd name="T1" fmla="*/ 78 h 405"/>
              <a:gd name="T2" fmla="*/ 407 w 549"/>
              <a:gd name="T3" fmla="*/ 77 h 405"/>
              <a:gd name="T4" fmla="*/ 347 w 549"/>
              <a:gd name="T5" fmla="*/ 95 h 405"/>
              <a:gd name="T6" fmla="*/ 321 w 549"/>
              <a:gd name="T7" fmla="*/ 103 h 405"/>
              <a:gd name="T8" fmla="*/ 308 w 549"/>
              <a:gd name="T9" fmla="*/ 88 h 405"/>
              <a:gd name="T10" fmla="*/ 286 w 549"/>
              <a:gd name="T11" fmla="*/ 78 h 405"/>
              <a:gd name="T12" fmla="*/ 262 w 549"/>
              <a:gd name="T13" fmla="*/ 56 h 405"/>
              <a:gd name="T14" fmla="*/ 228 w 549"/>
              <a:gd name="T15" fmla="*/ 33 h 405"/>
              <a:gd name="T16" fmla="*/ 207 w 549"/>
              <a:gd name="T17" fmla="*/ 21 h 405"/>
              <a:gd name="T18" fmla="*/ 178 w 549"/>
              <a:gd name="T19" fmla="*/ 1 h 405"/>
              <a:gd name="T20" fmla="*/ 166 w 549"/>
              <a:gd name="T21" fmla="*/ 1 h 405"/>
              <a:gd name="T22" fmla="*/ 126 w 549"/>
              <a:gd name="T23" fmla="*/ 16 h 405"/>
              <a:gd name="T24" fmla="*/ 130 w 549"/>
              <a:gd name="T25" fmla="*/ 53 h 405"/>
              <a:gd name="T26" fmla="*/ 110 w 549"/>
              <a:gd name="T27" fmla="*/ 68 h 405"/>
              <a:gd name="T28" fmla="*/ 124 w 549"/>
              <a:gd name="T29" fmla="*/ 101 h 405"/>
              <a:gd name="T30" fmla="*/ 139 w 549"/>
              <a:gd name="T31" fmla="*/ 119 h 405"/>
              <a:gd name="T32" fmla="*/ 111 w 549"/>
              <a:gd name="T33" fmla="*/ 155 h 405"/>
              <a:gd name="T34" fmla="*/ 70 w 549"/>
              <a:gd name="T35" fmla="*/ 177 h 405"/>
              <a:gd name="T36" fmla="*/ 42 w 549"/>
              <a:gd name="T37" fmla="*/ 171 h 405"/>
              <a:gd name="T38" fmla="*/ 0 w 549"/>
              <a:gd name="T39" fmla="*/ 171 h 405"/>
              <a:gd name="T40" fmla="*/ 11 w 549"/>
              <a:gd name="T41" fmla="*/ 193 h 405"/>
              <a:gd name="T42" fmla="*/ 37 w 549"/>
              <a:gd name="T43" fmla="*/ 224 h 405"/>
              <a:gd name="T44" fmla="*/ 49 w 549"/>
              <a:gd name="T45" fmla="*/ 256 h 405"/>
              <a:gd name="T46" fmla="*/ 78 w 549"/>
              <a:gd name="T47" fmla="*/ 273 h 405"/>
              <a:gd name="T48" fmla="*/ 108 w 549"/>
              <a:gd name="T49" fmla="*/ 284 h 405"/>
              <a:gd name="T50" fmla="*/ 109 w 549"/>
              <a:gd name="T51" fmla="*/ 318 h 405"/>
              <a:gd name="T52" fmla="*/ 109 w 549"/>
              <a:gd name="T53" fmla="*/ 347 h 405"/>
              <a:gd name="T54" fmla="*/ 85 w 549"/>
              <a:gd name="T55" fmla="*/ 367 h 405"/>
              <a:gd name="T56" fmla="*/ 100 w 549"/>
              <a:gd name="T57" fmla="*/ 395 h 405"/>
              <a:gd name="T58" fmla="*/ 145 w 549"/>
              <a:gd name="T59" fmla="*/ 398 h 405"/>
              <a:gd name="T60" fmla="*/ 189 w 549"/>
              <a:gd name="T61" fmla="*/ 401 h 405"/>
              <a:gd name="T62" fmla="*/ 224 w 549"/>
              <a:gd name="T63" fmla="*/ 395 h 405"/>
              <a:gd name="T64" fmla="*/ 233 w 549"/>
              <a:gd name="T65" fmla="*/ 381 h 405"/>
              <a:gd name="T66" fmla="*/ 266 w 549"/>
              <a:gd name="T67" fmla="*/ 363 h 405"/>
              <a:gd name="T68" fmla="*/ 301 w 549"/>
              <a:gd name="T69" fmla="*/ 366 h 405"/>
              <a:gd name="T70" fmla="*/ 319 w 549"/>
              <a:gd name="T71" fmla="*/ 358 h 405"/>
              <a:gd name="T72" fmla="*/ 326 w 549"/>
              <a:gd name="T73" fmla="*/ 372 h 405"/>
              <a:gd name="T74" fmla="*/ 339 w 549"/>
              <a:gd name="T75" fmla="*/ 404 h 405"/>
              <a:gd name="T76" fmla="*/ 356 w 549"/>
              <a:gd name="T77" fmla="*/ 402 h 405"/>
              <a:gd name="T78" fmla="*/ 377 w 549"/>
              <a:gd name="T79" fmla="*/ 337 h 405"/>
              <a:gd name="T80" fmla="*/ 389 w 549"/>
              <a:gd name="T81" fmla="*/ 289 h 405"/>
              <a:gd name="T82" fmla="*/ 411 w 549"/>
              <a:gd name="T83" fmla="*/ 267 h 405"/>
              <a:gd name="T84" fmla="*/ 462 w 549"/>
              <a:gd name="T85" fmla="*/ 265 h 405"/>
              <a:gd name="T86" fmla="*/ 487 w 549"/>
              <a:gd name="T87" fmla="*/ 283 h 405"/>
              <a:gd name="T88" fmla="*/ 515 w 549"/>
              <a:gd name="T89" fmla="*/ 285 h 405"/>
              <a:gd name="T90" fmla="*/ 537 w 549"/>
              <a:gd name="T91" fmla="*/ 265 h 405"/>
              <a:gd name="T92" fmla="*/ 525 w 549"/>
              <a:gd name="T93" fmla="*/ 238 h 405"/>
              <a:gd name="T94" fmla="*/ 540 w 549"/>
              <a:gd name="T95" fmla="*/ 211 h 405"/>
              <a:gd name="T96" fmla="*/ 517 w 549"/>
              <a:gd name="T97" fmla="*/ 142 h 405"/>
              <a:gd name="T98" fmla="*/ 529 w 549"/>
              <a:gd name="T99" fmla="*/ 112 h 405"/>
              <a:gd name="T100" fmla="*/ 493 w 549"/>
              <a:gd name="T101" fmla="*/ 86 h 405"/>
              <a:gd name="T102" fmla="*/ 484 w 549"/>
              <a:gd name="T103" fmla="*/ 71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9" h="405">
                <a:moveTo>
                  <a:pt x="479" y="70"/>
                </a:moveTo>
                <a:lnTo>
                  <a:pt x="459" y="78"/>
                </a:lnTo>
                <a:lnTo>
                  <a:pt x="421" y="72"/>
                </a:lnTo>
                <a:lnTo>
                  <a:pt x="407" y="77"/>
                </a:lnTo>
                <a:lnTo>
                  <a:pt x="382" y="79"/>
                </a:lnTo>
                <a:lnTo>
                  <a:pt x="347" y="95"/>
                </a:lnTo>
                <a:lnTo>
                  <a:pt x="332" y="95"/>
                </a:lnTo>
                <a:lnTo>
                  <a:pt x="321" y="103"/>
                </a:lnTo>
                <a:lnTo>
                  <a:pt x="312" y="101"/>
                </a:lnTo>
                <a:lnTo>
                  <a:pt x="308" y="88"/>
                </a:lnTo>
                <a:lnTo>
                  <a:pt x="290" y="83"/>
                </a:lnTo>
                <a:lnTo>
                  <a:pt x="286" y="78"/>
                </a:lnTo>
                <a:lnTo>
                  <a:pt x="276" y="57"/>
                </a:lnTo>
                <a:lnTo>
                  <a:pt x="262" y="56"/>
                </a:lnTo>
                <a:lnTo>
                  <a:pt x="242" y="49"/>
                </a:lnTo>
                <a:lnTo>
                  <a:pt x="228" y="33"/>
                </a:lnTo>
                <a:lnTo>
                  <a:pt x="216" y="36"/>
                </a:lnTo>
                <a:lnTo>
                  <a:pt x="207" y="21"/>
                </a:lnTo>
                <a:lnTo>
                  <a:pt x="190" y="14"/>
                </a:lnTo>
                <a:lnTo>
                  <a:pt x="178" y="1"/>
                </a:lnTo>
                <a:lnTo>
                  <a:pt x="172" y="0"/>
                </a:lnTo>
                <a:lnTo>
                  <a:pt x="166" y="1"/>
                </a:lnTo>
                <a:lnTo>
                  <a:pt x="148" y="12"/>
                </a:lnTo>
                <a:lnTo>
                  <a:pt x="126" y="16"/>
                </a:lnTo>
                <a:lnTo>
                  <a:pt x="125" y="33"/>
                </a:lnTo>
                <a:lnTo>
                  <a:pt x="130" y="53"/>
                </a:lnTo>
                <a:lnTo>
                  <a:pt x="123" y="60"/>
                </a:lnTo>
                <a:lnTo>
                  <a:pt x="110" y="68"/>
                </a:lnTo>
                <a:lnTo>
                  <a:pt x="122" y="77"/>
                </a:lnTo>
                <a:lnTo>
                  <a:pt x="124" y="101"/>
                </a:lnTo>
                <a:lnTo>
                  <a:pt x="138" y="113"/>
                </a:lnTo>
                <a:lnTo>
                  <a:pt x="139" y="119"/>
                </a:lnTo>
                <a:lnTo>
                  <a:pt x="127" y="149"/>
                </a:lnTo>
                <a:lnTo>
                  <a:pt x="111" y="155"/>
                </a:lnTo>
                <a:lnTo>
                  <a:pt x="88" y="171"/>
                </a:lnTo>
                <a:lnTo>
                  <a:pt x="70" y="177"/>
                </a:lnTo>
                <a:lnTo>
                  <a:pt x="56" y="187"/>
                </a:lnTo>
                <a:lnTo>
                  <a:pt x="42" y="171"/>
                </a:lnTo>
                <a:lnTo>
                  <a:pt x="35" y="166"/>
                </a:lnTo>
                <a:lnTo>
                  <a:pt x="0" y="171"/>
                </a:lnTo>
                <a:lnTo>
                  <a:pt x="8" y="184"/>
                </a:lnTo>
                <a:lnTo>
                  <a:pt x="11" y="193"/>
                </a:lnTo>
                <a:lnTo>
                  <a:pt x="30" y="219"/>
                </a:lnTo>
                <a:lnTo>
                  <a:pt x="37" y="224"/>
                </a:lnTo>
                <a:lnTo>
                  <a:pt x="36" y="248"/>
                </a:lnTo>
                <a:lnTo>
                  <a:pt x="49" y="256"/>
                </a:lnTo>
                <a:lnTo>
                  <a:pt x="70" y="266"/>
                </a:lnTo>
                <a:lnTo>
                  <a:pt x="78" y="273"/>
                </a:lnTo>
                <a:lnTo>
                  <a:pt x="99" y="278"/>
                </a:lnTo>
                <a:lnTo>
                  <a:pt x="108" y="284"/>
                </a:lnTo>
                <a:lnTo>
                  <a:pt x="112" y="300"/>
                </a:lnTo>
                <a:lnTo>
                  <a:pt x="109" y="318"/>
                </a:lnTo>
                <a:lnTo>
                  <a:pt x="117" y="340"/>
                </a:lnTo>
                <a:lnTo>
                  <a:pt x="109" y="347"/>
                </a:lnTo>
                <a:lnTo>
                  <a:pt x="83" y="363"/>
                </a:lnTo>
                <a:lnTo>
                  <a:pt x="85" y="367"/>
                </a:lnTo>
                <a:lnTo>
                  <a:pt x="88" y="390"/>
                </a:lnTo>
                <a:lnTo>
                  <a:pt x="100" y="395"/>
                </a:lnTo>
                <a:lnTo>
                  <a:pt x="114" y="404"/>
                </a:lnTo>
                <a:lnTo>
                  <a:pt x="145" y="398"/>
                </a:lnTo>
                <a:lnTo>
                  <a:pt x="157" y="401"/>
                </a:lnTo>
                <a:lnTo>
                  <a:pt x="189" y="401"/>
                </a:lnTo>
                <a:lnTo>
                  <a:pt x="198" y="405"/>
                </a:lnTo>
                <a:lnTo>
                  <a:pt x="224" y="395"/>
                </a:lnTo>
                <a:lnTo>
                  <a:pt x="232" y="383"/>
                </a:lnTo>
                <a:lnTo>
                  <a:pt x="233" y="381"/>
                </a:lnTo>
                <a:lnTo>
                  <a:pt x="240" y="355"/>
                </a:lnTo>
                <a:lnTo>
                  <a:pt x="266" y="363"/>
                </a:lnTo>
                <a:lnTo>
                  <a:pt x="282" y="357"/>
                </a:lnTo>
                <a:lnTo>
                  <a:pt x="301" y="366"/>
                </a:lnTo>
                <a:lnTo>
                  <a:pt x="305" y="354"/>
                </a:lnTo>
                <a:lnTo>
                  <a:pt x="319" y="358"/>
                </a:lnTo>
                <a:lnTo>
                  <a:pt x="320" y="369"/>
                </a:lnTo>
                <a:lnTo>
                  <a:pt x="326" y="372"/>
                </a:lnTo>
                <a:lnTo>
                  <a:pt x="334" y="399"/>
                </a:lnTo>
                <a:lnTo>
                  <a:pt x="339" y="404"/>
                </a:lnTo>
                <a:lnTo>
                  <a:pt x="357" y="405"/>
                </a:lnTo>
                <a:lnTo>
                  <a:pt x="356" y="402"/>
                </a:lnTo>
                <a:lnTo>
                  <a:pt x="358" y="393"/>
                </a:lnTo>
                <a:lnTo>
                  <a:pt x="377" y="337"/>
                </a:lnTo>
                <a:lnTo>
                  <a:pt x="385" y="313"/>
                </a:lnTo>
                <a:lnTo>
                  <a:pt x="389" y="289"/>
                </a:lnTo>
                <a:lnTo>
                  <a:pt x="398" y="267"/>
                </a:lnTo>
                <a:lnTo>
                  <a:pt x="411" y="267"/>
                </a:lnTo>
                <a:lnTo>
                  <a:pt x="422" y="272"/>
                </a:lnTo>
                <a:lnTo>
                  <a:pt x="462" y="265"/>
                </a:lnTo>
                <a:lnTo>
                  <a:pt x="474" y="272"/>
                </a:lnTo>
                <a:lnTo>
                  <a:pt x="487" y="283"/>
                </a:lnTo>
                <a:lnTo>
                  <a:pt x="508" y="289"/>
                </a:lnTo>
                <a:lnTo>
                  <a:pt x="515" y="285"/>
                </a:lnTo>
                <a:lnTo>
                  <a:pt x="536" y="281"/>
                </a:lnTo>
                <a:lnTo>
                  <a:pt x="537" y="265"/>
                </a:lnTo>
                <a:lnTo>
                  <a:pt x="528" y="260"/>
                </a:lnTo>
                <a:lnTo>
                  <a:pt x="525" y="238"/>
                </a:lnTo>
                <a:lnTo>
                  <a:pt x="536" y="230"/>
                </a:lnTo>
                <a:lnTo>
                  <a:pt x="540" y="211"/>
                </a:lnTo>
                <a:lnTo>
                  <a:pt x="527" y="155"/>
                </a:lnTo>
                <a:lnTo>
                  <a:pt x="517" y="142"/>
                </a:lnTo>
                <a:lnTo>
                  <a:pt x="549" y="125"/>
                </a:lnTo>
                <a:lnTo>
                  <a:pt x="529" y="112"/>
                </a:lnTo>
                <a:lnTo>
                  <a:pt x="516" y="108"/>
                </a:lnTo>
                <a:lnTo>
                  <a:pt x="493" y="86"/>
                </a:lnTo>
                <a:lnTo>
                  <a:pt x="484" y="72"/>
                </a:lnTo>
                <a:lnTo>
                  <a:pt x="484" y="71"/>
                </a:lnTo>
                <a:lnTo>
                  <a:pt x="479" y="70"/>
                </a:lnTo>
                <a:close/>
              </a:path>
            </a:pathLst>
          </a:custGeom>
          <a:solidFill>
            <a:srgbClr val="25A1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72">
            <a:extLst>
              <a:ext uri="{FF2B5EF4-FFF2-40B4-BE49-F238E27FC236}">
                <a16:creationId xmlns:a16="http://schemas.microsoft.com/office/drawing/2014/main" id="{851E3B77-6BA0-434A-BC14-D3D63A450A88}"/>
              </a:ext>
            </a:extLst>
          </p:cNvPr>
          <p:cNvSpPr>
            <a:spLocks/>
          </p:cNvSpPr>
          <p:nvPr/>
        </p:nvSpPr>
        <p:spPr bwMode="auto">
          <a:xfrm>
            <a:off x="4627489" y="2406076"/>
            <a:ext cx="408723" cy="428057"/>
          </a:xfrm>
          <a:custGeom>
            <a:avLst/>
            <a:gdLst>
              <a:gd name="T0" fmla="*/ 349 w 404"/>
              <a:gd name="T1" fmla="*/ 116 h 369"/>
              <a:gd name="T2" fmla="*/ 311 w 404"/>
              <a:gd name="T3" fmla="*/ 92 h 369"/>
              <a:gd name="T4" fmla="*/ 280 w 404"/>
              <a:gd name="T5" fmla="*/ 70 h 369"/>
              <a:gd name="T6" fmla="*/ 251 w 404"/>
              <a:gd name="T7" fmla="*/ 62 h 369"/>
              <a:gd name="T8" fmla="*/ 245 w 404"/>
              <a:gd name="T9" fmla="*/ 21 h 369"/>
              <a:gd name="T10" fmla="*/ 216 w 404"/>
              <a:gd name="T11" fmla="*/ 0 h 369"/>
              <a:gd name="T12" fmla="*/ 155 w 404"/>
              <a:gd name="T13" fmla="*/ 29 h 369"/>
              <a:gd name="T14" fmla="*/ 136 w 404"/>
              <a:gd name="T15" fmla="*/ 37 h 369"/>
              <a:gd name="T16" fmla="*/ 114 w 404"/>
              <a:gd name="T17" fmla="*/ 40 h 369"/>
              <a:gd name="T18" fmla="*/ 88 w 404"/>
              <a:gd name="T19" fmla="*/ 56 h 369"/>
              <a:gd name="T20" fmla="*/ 88 w 404"/>
              <a:gd name="T21" fmla="*/ 114 h 369"/>
              <a:gd name="T22" fmla="*/ 67 w 404"/>
              <a:gd name="T23" fmla="*/ 150 h 369"/>
              <a:gd name="T24" fmla="*/ 35 w 404"/>
              <a:gd name="T25" fmla="*/ 176 h 369"/>
              <a:gd name="T26" fmla="*/ 42 w 404"/>
              <a:gd name="T27" fmla="*/ 198 h 369"/>
              <a:gd name="T28" fmla="*/ 25 w 404"/>
              <a:gd name="T29" fmla="*/ 221 h 369"/>
              <a:gd name="T30" fmla="*/ 16 w 404"/>
              <a:gd name="T31" fmla="*/ 255 h 369"/>
              <a:gd name="T32" fmla="*/ 0 w 404"/>
              <a:gd name="T33" fmla="*/ 268 h 369"/>
              <a:gd name="T34" fmla="*/ 14 w 404"/>
              <a:gd name="T35" fmla="*/ 291 h 369"/>
              <a:gd name="T36" fmla="*/ 60 w 404"/>
              <a:gd name="T37" fmla="*/ 318 h 369"/>
              <a:gd name="T38" fmla="*/ 72 w 404"/>
              <a:gd name="T39" fmla="*/ 322 h 369"/>
              <a:gd name="T40" fmla="*/ 91 w 404"/>
              <a:gd name="T41" fmla="*/ 348 h 369"/>
              <a:gd name="T42" fmla="*/ 152 w 404"/>
              <a:gd name="T43" fmla="*/ 357 h 369"/>
              <a:gd name="T44" fmla="*/ 178 w 404"/>
              <a:gd name="T45" fmla="*/ 366 h 369"/>
              <a:gd name="T46" fmla="*/ 188 w 404"/>
              <a:gd name="T47" fmla="*/ 355 h 369"/>
              <a:gd name="T48" fmla="*/ 219 w 404"/>
              <a:gd name="T49" fmla="*/ 363 h 369"/>
              <a:gd name="T50" fmla="*/ 247 w 404"/>
              <a:gd name="T51" fmla="*/ 354 h 369"/>
              <a:gd name="T52" fmla="*/ 266 w 404"/>
              <a:gd name="T53" fmla="*/ 354 h 369"/>
              <a:gd name="T54" fmla="*/ 304 w 404"/>
              <a:gd name="T55" fmla="*/ 334 h 369"/>
              <a:gd name="T56" fmla="*/ 315 w 404"/>
              <a:gd name="T57" fmla="*/ 325 h 369"/>
              <a:gd name="T58" fmla="*/ 322 w 404"/>
              <a:gd name="T59" fmla="*/ 304 h 369"/>
              <a:gd name="T60" fmla="*/ 363 w 404"/>
              <a:gd name="T61" fmla="*/ 261 h 369"/>
              <a:gd name="T62" fmla="*/ 382 w 404"/>
              <a:gd name="T63" fmla="*/ 215 h 369"/>
              <a:gd name="T64" fmla="*/ 370 w 404"/>
              <a:gd name="T65" fmla="*/ 169 h 369"/>
              <a:gd name="T66" fmla="*/ 382 w 404"/>
              <a:gd name="T67" fmla="*/ 158 h 369"/>
              <a:gd name="T68" fmla="*/ 380 w 404"/>
              <a:gd name="T69" fmla="*/ 154 h 369"/>
              <a:gd name="T70" fmla="*/ 397 w 404"/>
              <a:gd name="T71" fmla="*/ 131 h 369"/>
              <a:gd name="T72" fmla="*/ 370 w 404"/>
              <a:gd name="T73" fmla="*/ 119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04" h="369">
                <a:moveTo>
                  <a:pt x="362" y="121"/>
                </a:moveTo>
                <a:lnTo>
                  <a:pt x="349" y="116"/>
                </a:lnTo>
                <a:lnTo>
                  <a:pt x="331" y="93"/>
                </a:lnTo>
                <a:lnTo>
                  <a:pt x="311" y="92"/>
                </a:lnTo>
                <a:lnTo>
                  <a:pt x="281" y="73"/>
                </a:lnTo>
                <a:lnTo>
                  <a:pt x="280" y="70"/>
                </a:lnTo>
                <a:lnTo>
                  <a:pt x="265" y="70"/>
                </a:lnTo>
                <a:lnTo>
                  <a:pt x="251" y="62"/>
                </a:lnTo>
                <a:lnTo>
                  <a:pt x="244" y="44"/>
                </a:lnTo>
                <a:lnTo>
                  <a:pt x="245" y="21"/>
                </a:lnTo>
                <a:lnTo>
                  <a:pt x="237" y="6"/>
                </a:lnTo>
                <a:lnTo>
                  <a:pt x="216" y="0"/>
                </a:lnTo>
                <a:lnTo>
                  <a:pt x="190" y="5"/>
                </a:lnTo>
                <a:lnTo>
                  <a:pt x="155" y="29"/>
                </a:lnTo>
                <a:lnTo>
                  <a:pt x="147" y="39"/>
                </a:lnTo>
                <a:lnTo>
                  <a:pt x="136" y="37"/>
                </a:lnTo>
                <a:lnTo>
                  <a:pt x="117" y="39"/>
                </a:lnTo>
                <a:lnTo>
                  <a:pt x="114" y="40"/>
                </a:lnTo>
                <a:lnTo>
                  <a:pt x="96" y="43"/>
                </a:lnTo>
                <a:lnTo>
                  <a:pt x="88" y="56"/>
                </a:lnTo>
                <a:lnTo>
                  <a:pt x="92" y="102"/>
                </a:lnTo>
                <a:lnTo>
                  <a:pt x="88" y="114"/>
                </a:lnTo>
                <a:lnTo>
                  <a:pt x="63" y="140"/>
                </a:lnTo>
                <a:lnTo>
                  <a:pt x="67" y="150"/>
                </a:lnTo>
                <a:lnTo>
                  <a:pt x="57" y="173"/>
                </a:lnTo>
                <a:lnTo>
                  <a:pt x="35" y="176"/>
                </a:lnTo>
                <a:lnTo>
                  <a:pt x="31" y="185"/>
                </a:lnTo>
                <a:lnTo>
                  <a:pt x="42" y="198"/>
                </a:lnTo>
                <a:lnTo>
                  <a:pt x="47" y="214"/>
                </a:lnTo>
                <a:lnTo>
                  <a:pt x="25" y="221"/>
                </a:lnTo>
                <a:lnTo>
                  <a:pt x="16" y="230"/>
                </a:lnTo>
                <a:lnTo>
                  <a:pt x="16" y="255"/>
                </a:lnTo>
                <a:lnTo>
                  <a:pt x="6" y="258"/>
                </a:lnTo>
                <a:lnTo>
                  <a:pt x="0" y="268"/>
                </a:lnTo>
                <a:lnTo>
                  <a:pt x="20" y="278"/>
                </a:lnTo>
                <a:lnTo>
                  <a:pt x="14" y="291"/>
                </a:lnTo>
                <a:lnTo>
                  <a:pt x="8" y="295"/>
                </a:lnTo>
                <a:lnTo>
                  <a:pt x="60" y="318"/>
                </a:lnTo>
                <a:lnTo>
                  <a:pt x="77" y="318"/>
                </a:lnTo>
                <a:lnTo>
                  <a:pt x="72" y="322"/>
                </a:lnTo>
                <a:lnTo>
                  <a:pt x="71" y="333"/>
                </a:lnTo>
                <a:lnTo>
                  <a:pt x="91" y="348"/>
                </a:lnTo>
                <a:lnTo>
                  <a:pt x="120" y="340"/>
                </a:lnTo>
                <a:lnTo>
                  <a:pt x="152" y="357"/>
                </a:lnTo>
                <a:lnTo>
                  <a:pt x="163" y="359"/>
                </a:lnTo>
                <a:lnTo>
                  <a:pt x="178" y="366"/>
                </a:lnTo>
                <a:lnTo>
                  <a:pt x="186" y="366"/>
                </a:lnTo>
                <a:lnTo>
                  <a:pt x="188" y="355"/>
                </a:lnTo>
                <a:lnTo>
                  <a:pt x="206" y="360"/>
                </a:lnTo>
                <a:lnTo>
                  <a:pt x="219" y="363"/>
                </a:lnTo>
                <a:lnTo>
                  <a:pt x="248" y="369"/>
                </a:lnTo>
                <a:lnTo>
                  <a:pt x="247" y="354"/>
                </a:lnTo>
                <a:lnTo>
                  <a:pt x="255" y="349"/>
                </a:lnTo>
                <a:lnTo>
                  <a:pt x="266" y="354"/>
                </a:lnTo>
                <a:lnTo>
                  <a:pt x="271" y="348"/>
                </a:lnTo>
                <a:lnTo>
                  <a:pt x="304" y="334"/>
                </a:lnTo>
                <a:lnTo>
                  <a:pt x="315" y="325"/>
                </a:lnTo>
                <a:lnTo>
                  <a:pt x="315" y="325"/>
                </a:lnTo>
                <a:lnTo>
                  <a:pt x="313" y="319"/>
                </a:lnTo>
                <a:lnTo>
                  <a:pt x="322" y="304"/>
                </a:lnTo>
                <a:lnTo>
                  <a:pt x="347" y="291"/>
                </a:lnTo>
                <a:lnTo>
                  <a:pt x="363" y="261"/>
                </a:lnTo>
                <a:lnTo>
                  <a:pt x="373" y="228"/>
                </a:lnTo>
                <a:lnTo>
                  <a:pt x="382" y="215"/>
                </a:lnTo>
                <a:lnTo>
                  <a:pt x="384" y="191"/>
                </a:lnTo>
                <a:lnTo>
                  <a:pt x="370" y="169"/>
                </a:lnTo>
                <a:lnTo>
                  <a:pt x="387" y="164"/>
                </a:lnTo>
                <a:lnTo>
                  <a:pt x="382" y="158"/>
                </a:lnTo>
                <a:lnTo>
                  <a:pt x="380" y="157"/>
                </a:lnTo>
                <a:lnTo>
                  <a:pt x="380" y="154"/>
                </a:lnTo>
                <a:lnTo>
                  <a:pt x="404" y="135"/>
                </a:lnTo>
                <a:lnTo>
                  <a:pt x="397" y="131"/>
                </a:lnTo>
                <a:lnTo>
                  <a:pt x="385" y="129"/>
                </a:lnTo>
                <a:lnTo>
                  <a:pt x="370" y="119"/>
                </a:lnTo>
                <a:lnTo>
                  <a:pt x="362" y="121"/>
                </a:lnTo>
                <a:close/>
              </a:path>
            </a:pathLst>
          </a:custGeom>
          <a:solidFill>
            <a:srgbClr val="25A1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73">
            <a:extLst>
              <a:ext uri="{FF2B5EF4-FFF2-40B4-BE49-F238E27FC236}">
                <a16:creationId xmlns:a16="http://schemas.microsoft.com/office/drawing/2014/main" id="{948899CD-A466-4A78-BF29-CA6712A9DF8A}"/>
              </a:ext>
            </a:extLst>
          </p:cNvPr>
          <p:cNvSpPr>
            <a:spLocks/>
          </p:cNvSpPr>
          <p:nvPr/>
        </p:nvSpPr>
        <p:spPr bwMode="auto">
          <a:xfrm>
            <a:off x="6470795" y="3620644"/>
            <a:ext cx="479543" cy="423416"/>
          </a:xfrm>
          <a:custGeom>
            <a:avLst/>
            <a:gdLst>
              <a:gd name="T0" fmla="*/ 70 w 474"/>
              <a:gd name="T1" fmla="*/ 3 h 365"/>
              <a:gd name="T2" fmla="*/ 54 w 474"/>
              <a:gd name="T3" fmla="*/ 58 h 365"/>
              <a:gd name="T4" fmla="*/ 0 w 474"/>
              <a:gd name="T5" fmla="*/ 117 h 365"/>
              <a:gd name="T6" fmla="*/ 45 w 474"/>
              <a:gd name="T7" fmla="*/ 202 h 365"/>
              <a:gd name="T8" fmla="*/ 97 w 474"/>
              <a:gd name="T9" fmla="*/ 225 h 365"/>
              <a:gd name="T10" fmla="*/ 102 w 474"/>
              <a:gd name="T11" fmla="*/ 187 h 365"/>
              <a:gd name="T12" fmla="*/ 137 w 474"/>
              <a:gd name="T13" fmla="*/ 204 h 365"/>
              <a:gd name="T14" fmla="*/ 182 w 474"/>
              <a:gd name="T15" fmla="*/ 251 h 365"/>
              <a:gd name="T16" fmla="*/ 165 w 474"/>
              <a:gd name="T17" fmla="*/ 279 h 365"/>
              <a:gd name="T18" fmla="*/ 195 w 474"/>
              <a:gd name="T19" fmla="*/ 325 h 365"/>
              <a:gd name="T20" fmla="*/ 208 w 474"/>
              <a:gd name="T21" fmla="*/ 336 h 365"/>
              <a:gd name="T22" fmla="*/ 228 w 474"/>
              <a:gd name="T23" fmla="*/ 340 h 365"/>
              <a:gd name="T24" fmla="*/ 246 w 474"/>
              <a:gd name="T25" fmla="*/ 357 h 365"/>
              <a:gd name="T26" fmla="*/ 273 w 474"/>
              <a:gd name="T27" fmla="*/ 362 h 365"/>
              <a:gd name="T28" fmla="*/ 296 w 474"/>
              <a:gd name="T29" fmla="*/ 343 h 365"/>
              <a:gd name="T30" fmla="*/ 317 w 474"/>
              <a:gd name="T31" fmla="*/ 336 h 365"/>
              <a:gd name="T32" fmla="*/ 342 w 474"/>
              <a:gd name="T33" fmla="*/ 327 h 365"/>
              <a:gd name="T34" fmla="*/ 383 w 474"/>
              <a:gd name="T35" fmla="*/ 333 h 365"/>
              <a:gd name="T36" fmla="*/ 390 w 474"/>
              <a:gd name="T37" fmla="*/ 319 h 365"/>
              <a:gd name="T38" fmla="*/ 426 w 474"/>
              <a:gd name="T39" fmla="*/ 296 h 365"/>
              <a:gd name="T40" fmla="*/ 447 w 474"/>
              <a:gd name="T41" fmla="*/ 297 h 365"/>
              <a:gd name="T42" fmla="*/ 460 w 474"/>
              <a:gd name="T43" fmla="*/ 280 h 365"/>
              <a:gd name="T44" fmla="*/ 472 w 474"/>
              <a:gd name="T45" fmla="*/ 230 h 365"/>
              <a:gd name="T46" fmla="*/ 455 w 474"/>
              <a:gd name="T47" fmla="*/ 208 h 365"/>
              <a:gd name="T48" fmla="*/ 420 w 474"/>
              <a:gd name="T49" fmla="*/ 176 h 365"/>
              <a:gd name="T50" fmla="*/ 414 w 474"/>
              <a:gd name="T51" fmla="*/ 129 h 365"/>
              <a:gd name="T52" fmla="*/ 375 w 474"/>
              <a:gd name="T53" fmla="*/ 106 h 365"/>
              <a:gd name="T54" fmla="*/ 356 w 474"/>
              <a:gd name="T55" fmla="*/ 75 h 365"/>
              <a:gd name="T56" fmla="*/ 335 w 474"/>
              <a:gd name="T57" fmla="*/ 87 h 365"/>
              <a:gd name="T58" fmla="*/ 330 w 474"/>
              <a:gd name="T59" fmla="*/ 75 h 365"/>
              <a:gd name="T60" fmla="*/ 285 w 474"/>
              <a:gd name="T61" fmla="*/ 47 h 365"/>
              <a:gd name="T62" fmla="*/ 288 w 474"/>
              <a:gd name="T63" fmla="*/ 22 h 365"/>
              <a:gd name="T64" fmla="*/ 258 w 474"/>
              <a:gd name="T65" fmla="*/ 30 h 365"/>
              <a:gd name="T66" fmla="*/ 220 w 474"/>
              <a:gd name="T67" fmla="*/ 97 h 365"/>
              <a:gd name="T68" fmla="*/ 194 w 474"/>
              <a:gd name="T69" fmla="*/ 104 h 365"/>
              <a:gd name="T70" fmla="*/ 161 w 474"/>
              <a:gd name="T71" fmla="*/ 75 h 365"/>
              <a:gd name="T72" fmla="*/ 142 w 474"/>
              <a:gd name="T73" fmla="*/ 81 h 365"/>
              <a:gd name="T74" fmla="*/ 113 w 474"/>
              <a:gd name="T75" fmla="*/ 68 h 365"/>
              <a:gd name="T76" fmla="*/ 93 w 474"/>
              <a:gd name="T77" fmla="*/ 51 h 365"/>
              <a:gd name="T78" fmla="*/ 78 w 474"/>
              <a:gd name="T79" fmla="*/ 8 h 365"/>
              <a:gd name="T80" fmla="*/ 69 w 474"/>
              <a:gd name="T81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74" h="365">
                <a:moveTo>
                  <a:pt x="69" y="0"/>
                </a:moveTo>
                <a:lnTo>
                  <a:pt x="70" y="3"/>
                </a:lnTo>
                <a:lnTo>
                  <a:pt x="68" y="17"/>
                </a:lnTo>
                <a:lnTo>
                  <a:pt x="54" y="58"/>
                </a:lnTo>
                <a:lnTo>
                  <a:pt x="6" y="122"/>
                </a:lnTo>
                <a:lnTo>
                  <a:pt x="0" y="117"/>
                </a:lnTo>
                <a:lnTo>
                  <a:pt x="8" y="134"/>
                </a:lnTo>
                <a:lnTo>
                  <a:pt x="45" y="202"/>
                </a:lnTo>
                <a:lnTo>
                  <a:pt x="50" y="207"/>
                </a:lnTo>
                <a:lnTo>
                  <a:pt x="97" y="225"/>
                </a:lnTo>
                <a:lnTo>
                  <a:pt x="98" y="191"/>
                </a:lnTo>
                <a:lnTo>
                  <a:pt x="102" y="187"/>
                </a:lnTo>
                <a:lnTo>
                  <a:pt x="118" y="189"/>
                </a:lnTo>
                <a:lnTo>
                  <a:pt x="137" y="204"/>
                </a:lnTo>
                <a:lnTo>
                  <a:pt x="175" y="222"/>
                </a:lnTo>
                <a:lnTo>
                  <a:pt x="182" y="251"/>
                </a:lnTo>
                <a:lnTo>
                  <a:pt x="169" y="264"/>
                </a:lnTo>
                <a:lnTo>
                  <a:pt x="165" y="279"/>
                </a:lnTo>
                <a:lnTo>
                  <a:pt x="178" y="324"/>
                </a:lnTo>
                <a:lnTo>
                  <a:pt x="195" y="325"/>
                </a:lnTo>
                <a:lnTo>
                  <a:pt x="205" y="328"/>
                </a:lnTo>
                <a:lnTo>
                  <a:pt x="208" y="336"/>
                </a:lnTo>
                <a:lnTo>
                  <a:pt x="212" y="339"/>
                </a:lnTo>
                <a:lnTo>
                  <a:pt x="228" y="340"/>
                </a:lnTo>
                <a:lnTo>
                  <a:pt x="242" y="348"/>
                </a:lnTo>
                <a:lnTo>
                  <a:pt x="246" y="357"/>
                </a:lnTo>
                <a:lnTo>
                  <a:pt x="267" y="365"/>
                </a:lnTo>
                <a:lnTo>
                  <a:pt x="273" y="362"/>
                </a:lnTo>
                <a:lnTo>
                  <a:pt x="282" y="345"/>
                </a:lnTo>
                <a:lnTo>
                  <a:pt x="296" y="343"/>
                </a:lnTo>
                <a:lnTo>
                  <a:pt x="307" y="337"/>
                </a:lnTo>
                <a:lnTo>
                  <a:pt x="317" y="336"/>
                </a:lnTo>
                <a:lnTo>
                  <a:pt x="318" y="336"/>
                </a:lnTo>
                <a:lnTo>
                  <a:pt x="342" y="327"/>
                </a:lnTo>
                <a:lnTo>
                  <a:pt x="347" y="324"/>
                </a:lnTo>
                <a:lnTo>
                  <a:pt x="383" y="333"/>
                </a:lnTo>
                <a:lnTo>
                  <a:pt x="392" y="328"/>
                </a:lnTo>
                <a:lnTo>
                  <a:pt x="390" y="319"/>
                </a:lnTo>
                <a:lnTo>
                  <a:pt x="403" y="316"/>
                </a:lnTo>
                <a:lnTo>
                  <a:pt x="426" y="296"/>
                </a:lnTo>
                <a:lnTo>
                  <a:pt x="437" y="292"/>
                </a:lnTo>
                <a:lnTo>
                  <a:pt x="447" y="297"/>
                </a:lnTo>
                <a:lnTo>
                  <a:pt x="452" y="287"/>
                </a:lnTo>
                <a:lnTo>
                  <a:pt x="460" y="280"/>
                </a:lnTo>
                <a:lnTo>
                  <a:pt x="455" y="254"/>
                </a:lnTo>
                <a:lnTo>
                  <a:pt x="472" y="230"/>
                </a:lnTo>
                <a:lnTo>
                  <a:pt x="474" y="222"/>
                </a:lnTo>
                <a:lnTo>
                  <a:pt x="455" y="208"/>
                </a:lnTo>
                <a:lnTo>
                  <a:pt x="447" y="193"/>
                </a:lnTo>
                <a:lnTo>
                  <a:pt x="420" y="176"/>
                </a:lnTo>
                <a:lnTo>
                  <a:pt x="410" y="143"/>
                </a:lnTo>
                <a:lnTo>
                  <a:pt x="414" y="129"/>
                </a:lnTo>
                <a:lnTo>
                  <a:pt x="412" y="123"/>
                </a:lnTo>
                <a:lnTo>
                  <a:pt x="375" y="106"/>
                </a:lnTo>
                <a:lnTo>
                  <a:pt x="361" y="92"/>
                </a:lnTo>
                <a:lnTo>
                  <a:pt x="356" y="75"/>
                </a:lnTo>
                <a:lnTo>
                  <a:pt x="356" y="73"/>
                </a:lnTo>
                <a:lnTo>
                  <a:pt x="335" y="87"/>
                </a:lnTo>
                <a:lnTo>
                  <a:pt x="328" y="87"/>
                </a:lnTo>
                <a:lnTo>
                  <a:pt x="330" y="75"/>
                </a:lnTo>
                <a:lnTo>
                  <a:pt x="325" y="65"/>
                </a:lnTo>
                <a:lnTo>
                  <a:pt x="285" y="47"/>
                </a:lnTo>
                <a:lnTo>
                  <a:pt x="282" y="40"/>
                </a:lnTo>
                <a:lnTo>
                  <a:pt x="288" y="22"/>
                </a:lnTo>
                <a:lnTo>
                  <a:pt x="272" y="14"/>
                </a:lnTo>
                <a:lnTo>
                  <a:pt x="258" y="30"/>
                </a:lnTo>
                <a:lnTo>
                  <a:pt x="248" y="53"/>
                </a:lnTo>
                <a:lnTo>
                  <a:pt x="220" y="97"/>
                </a:lnTo>
                <a:lnTo>
                  <a:pt x="213" y="103"/>
                </a:lnTo>
                <a:lnTo>
                  <a:pt x="194" y="104"/>
                </a:lnTo>
                <a:lnTo>
                  <a:pt x="180" y="87"/>
                </a:lnTo>
                <a:lnTo>
                  <a:pt x="161" y="75"/>
                </a:lnTo>
                <a:lnTo>
                  <a:pt x="151" y="75"/>
                </a:lnTo>
                <a:lnTo>
                  <a:pt x="142" y="81"/>
                </a:lnTo>
                <a:lnTo>
                  <a:pt x="121" y="78"/>
                </a:lnTo>
                <a:lnTo>
                  <a:pt x="113" y="68"/>
                </a:lnTo>
                <a:lnTo>
                  <a:pt x="105" y="52"/>
                </a:lnTo>
                <a:lnTo>
                  <a:pt x="93" y="51"/>
                </a:lnTo>
                <a:lnTo>
                  <a:pt x="82" y="37"/>
                </a:lnTo>
                <a:lnTo>
                  <a:pt x="78" y="8"/>
                </a:lnTo>
                <a:lnTo>
                  <a:pt x="75" y="2"/>
                </a:lnTo>
                <a:lnTo>
                  <a:pt x="69" y="0"/>
                </a:lnTo>
                <a:close/>
              </a:path>
            </a:pathLst>
          </a:custGeom>
          <a:solidFill>
            <a:srgbClr val="EE7F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6" name="76">
            <a:extLst>
              <a:ext uri="{FF2B5EF4-FFF2-40B4-BE49-F238E27FC236}">
                <a16:creationId xmlns:a16="http://schemas.microsoft.com/office/drawing/2014/main" id="{58E73576-AA53-4343-93B0-22D93B828B24}"/>
              </a:ext>
            </a:extLst>
          </p:cNvPr>
          <p:cNvSpPr>
            <a:spLocks/>
          </p:cNvSpPr>
          <p:nvPr/>
        </p:nvSpPr>
        <p:spPr bwMode="auto">
          <a:xfrm>
            <a:off x="4785315" y="1645086"/>
            <a:ext cx="500789" cy="386295"/>
          </a:xfrm>
          <a:custGeom>
            <a:avLst/>
            <a:gdLst>
              <a:gd name="T0" fmla="*/ 493 w 495"/>
              <a:gd name="T1" fmla="*/ 120 h 333"/>
              <a:gd name="T2" fmla="*/ 475 w 495"/>
              <a:gd name="T3" fmla="*/ 80 h 333"/>
              <a:gd name="T4" fmla="*/ 471 w 495"/>
              <a:gd name="T5" fmla="*/ 73 h 333"/>
              <a:gd name="T6" fmla="*/ 422 w 495"/>
              <a:gd name="T7" fmla="*/ 27 h 333"/>
              <a:gd name="T8" fmla="*/ 379 w 495"/>
              <a:gd name="T9" fmla="*/ 0 h 333"/>
              <a:gd name="T10" fmla="*/ 347 w 495"/>
              <a:gd name="T11" fmla="*/ 24 h 333"/>
              <a:gd name="T12" fmla="*/ 336 w 495"/>
              <a:gd name="T13" fmla="*/ 36 h 333"/>
              <a:gd name="T14" fmla="*/ 321 w 495"/>
              <a:gd name="T15" fmla="*/ 44 h 333"/>
              <a:gd name="T16" fmla="*/ 200 w 495"/>
              <a:gd name="T17" fmla="*/ 79 h 333"/>
              <a:gd name="T18" fmla="*/ 175 w 495"/>
              <a:gd name="T19" fmla="*/ 79 h 333"/>
              <a:gd name="T20" fmla="*/ 152 w 495"/>
              <a:gd name="T21" fmla="*/ 86 h 333"/>
              <a:gd name="T22" fmla="*/ 130 w 495"/>
              <a:gd name="T23" fmla="*/ 97 h 333"/>
              <a:gd name="T24" fmla="*/ 94 w 495"/>
              <a:gd name="T25" fmla="*/ 116 h 333"/>
              <a:gd name="T26" fmla="*/ 91 w 495"/>
              <a:gd name="T27" fmla="*/ 120 h 333"/>
              <a:gd name="T28" fmla="*/ 53 w 495"/>
              <a:gd name="T29" fmla="*/ 135 h 333"/>
              <a:gd name="T30" fmla="*/ 28 w 495"/>
              <a:gd name="T31" fmla="*/ 155 h 333"/>
              <a:gd name="T32" fmla="*/ 16 w 495"/>
              <a:gd name="T33" fmla="*/ 191 h 333"/>
              <a:gd name="T34" fmla="*/ 0 w 495"/>
              <a:gd name="T35" fmla="*/ 215 h 333"/>
              <a:gd name="T36" fmla="*/ 0 w 495"/>
              <a:gd name="T37" fmla="*/ 227 h 333"/>
              <a:gd name="T38" fmla="*/ 14 w 495"/>
              <a:gd name="T39" fmla="*/ 239 h 333"/>
              <a:gd name="T40" fmla="*/ 32 w 495"/>
              <a:gd name="T41" fmla="*/ 241 h 333"/>
              <a:gd name="T42" fmla="*/ 53 w 495"/>
              <a:gd name="T43" fmla="*/ 247 h 333"/>
              <a:gd name="T44" fmla="*/ 77 w 495"/>
              <a:gd name="T45" fmla="*/ 251 h 333"/>
              <a:gd name="T46" fmla="*/ 102 w 495"/>
              <a:gd name="T47" fmla="*/ 247 h 333"/>
              <a:gd name="T48" fmla="*/ 122 w 495"/>
              <a:gd name="T49" fmla="*/ 235 h 333"/>
              <a:gd name="T50" fmla="*/ 146 w 495"/>
              <a:gd name="T51" fmla="*/ 256 h 333"/>
              <a:gd name="T52" fmla="*/ 163 w 495"/>
              <a:gd name="T53" fmla="*/ 256 h 333"/>
              <a:gd name="T54" fmla="*/ 173 w 495"/>
              <a:gd name="T55" fmla="*/ 270 h 333"/>
              <a:gd name="T56" fmla="*/ 186 w 495"/>
              <a:gd name="T57" fmla="*/ 273 h 333"/>
              <a:gd name="T58" fmla="*/ 214 w 495"/>
              <a:gd name="T59" fmla="*/ 266 h 333"/>
              <a:gd name="T60" fmla="*/ 233 w 495"/>
              <a:gd name="T61" fmla="*/ 280 h 333"/>
              <a:gd name="T62" fmla="*/ 248 w 495"/>
              <a:gd name="T63" fmla="*/ 299 h 333"/>
              <a:gd name="T64" fmla="*/ 231 w 495"/>
              <a:gd name="T65" fmla="*/ 297 h 333"/>
              <a:gd name="T66" fmla="*/ 235 w 495"/>
              <a:gd name="T67" fmla="*/ 309 h 333"/>
              <a:gd name="T68" fmla="*/ 279 w 495"/>
              <a:gd name="T69" fmla="*/ 333 h 333"/>
              <a:gd name="T70" fmla="*/ 285 w 495"/>
              <a:gd name="T71" fmla="*/ 331 h 333"/>
              <a:gd name="T72" fmla="*/ 290 w 495"/>
              <a:gd name="T73" fmla="*/ 315 h 333"/>
              <a:gd name="T74" fmla="*/ 309 w 495"/>
              <a:gd name="T75" fmla="*/ 310 h 333"/>
              <a:gd name="T76" fmla="*/ 322 w 495"/>
              <a:gd name="T77" fmla="*/ 296 h 333"/>
              <a:gd name="T78" fmla="*/ 329 w 495"/>
              <a:gd name="T79" fmla="*/ 294 h 333"/>
              <a:gd name="T80" fmla="*/ 351 w 495"/>
              <a:gd name="T81" fmla="*/ 296 h 333"/>
              <a:gd name="T82" fmla="*/ 354 w 495"/>
              <a:gd name="T83" fmla="*/ 292 h 333"/>
              <a:gd name="T84" fmla="*/ 366 w 495"/>
              <a:gd name="T85" fmla="*/ 267 h 333"/>
              <a:gd name="T86" fmla="*/ 375 w 495"/>
              <a:gd name="T87" fmla="*/ 257 h 333"/>
              <a:gd name="T88" fmla="*/ 387 w 495"/>
              <a:gd name="T89" fmla="*/ 252 h 333"/>
              <a:gd name="T90" fmla="*/ 431 w 495"/>
              <a:gd name="T91" fmla="*/ 258 h 333"/>
              <a:gd name="T92" fmla="*/ 471 w 495"/>
              <a:gd name="T93" fmla="*/ 275 h 333"/>
              <a:gd name="T94" fmla="*/ 483 w 495"/>
              <a:gd name="T95" fmla="*/ 269 h 333"/>
              <a:gd name="T96" fmla="*/ 483 w 495"/>
              <a:gd name="T97" fmla="*/ 264 h 333"/>
              <a:gd name="T98" fmla="*/ 488 w 495"/>
              <a:gd name="T99" fmla="*/ 247 h 333"/>
              <a:gd name="T100" fmla="*/ 495 w 495"/>
              <a:gd name="T101" fmla="*/ 241 h 333"/>
              <a:gd name="T102" fmla="*/ 495 w 495"/>
              <a:gd name="T103" fmla="*/ 229 h 333"/>
              <a:gd name="T104" fmla="*/ 481 w 495"/>
              <a:gd name="T105" fmla="*/ 229 h 333"/>
              <a:gd name="T106" fmla="*/ 475 w 495"/>
              <a:gd name="T107" fmla="*/ 188 h 333"/>
              <a:gd name="T108" fmla="*/ 480 w 495"/>
              <a:gd name="T109" fmla="*/ 168 h 333"/>
              <a:gd name="T110" fmla="*/ 487 w 495"/>
              <a:gd name="T111" fmla="*/ 157 h 333"/>
              <a:gd name="T112" fmla="*/ 483 w 495"/>
              <a:gd name="T113" fmla="*/ 153 h 333"/>
              <a:gd name="T114" fmla="*/ 473 w 495"/>
              <a:gd name="T115" fmla="*/ 156 h 333"/>
              <a:gd name="T116" fmla="*/ 472 w 495"/>
              <a:gd name="T117" fmla="*/ 147 h 333"/>
              <a:gd name="T118" fmla="*/ 491 w 495"/>
              <a:gd name="T119" fmla="*/ 126 h 333"/>
              <a:gd name="T120" fmla="*/ 493 w 495"/>
              <a:gd name="T121" fmla="*/ 123 h 333"/>
              <a:gd name="T122" fmla="*/ 493 w 495"/>
              <a:gd name="T123" fmla="*/ 12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95" h="333">
                <a:moveTo>
                  <a:pt x="493" y="120"/>
                </a:moveTo>
                <a:lnTo>
                  <a:pt x="475" y="80"/>
                </a:lnTo>
                <a:lnTo>
                  <a:pt x="471" y="73"/>
                </a:lnTo>
                <a:lnTo>
                  <a:pt x="422" y="27"/>
                </a:lnTo>
                <a:lnTo>
                  <a:pt x="379" y="0"/>
                </a:lnTo>
                <a:lnTo>
                  <a:pt x="347" y="24"/>
                </a:lnTo>
                <a:lnTo>
                  <a:pt x="336" y="36"/>
                </a:lnTo>
                <a:lnTo>
                  <a:pt x="321" y="44"/>
                </a:lnTo>
                <a:lnTo>
                  <a:pt x="200" y="79"/>
                </a:lnTo>
                <a:lnTo>
                  <a:pt x="175" y="79"/>
                </a:lnTo>
                <a:lnTo>
                  <a:pt x="152" y="86"/>
                </a:lnTo>
                <a:lnTo>
                  <a:pt x="130" y="97"/>
                </a:lnTo>
                <a:lnTo>
                  <a:pt x="94" y="116"/>
                </a:lnTo>
                <a:lnTo>
                  <a:pt x="91" y="120"/>
                </a:lnTo>
                <a:lnTo>
                  <a:pt x="53" y="135"/>
                </a:lnTo>
                <a:lnTo>
                  <a:pt x="28" y="155"/>
                </a:lnTo>
                <a:lnTo>
                  <a:pt x="16" y="191"/>
                </a:lnTo>
                <a:lnTo>
                  <a:pt x="0" y="215"/>
                </a:lnTo>
                <a:lnTo>
                  <a:pt x="0" y="227"/>
                </a:lnTo>
                <a:lnTo>
                  <a:pt x="14" y="239"/>
                </a:lnTo>
                <a:lnTo>
                  <a:pt x="32" y="241"/>
                </a:lnTo>
                <a:lnTo>
                  <a:pt x="53" y="247"/>
                </a:lnTo>
                <a:lnTo>
                  <a:pt x="77" y="251"/>
                </a:lnTo>
                <a:lnTo>
                  <a:pt x="102" y="247"/>
                </a:lnTo>
                <a:lnTo>
                  <a:pt x="122" y="235"/>
                </a:lnTo>
                <a:lnTo>
                  <a:pt x="146" y="256"/>
                </a:lnTo>
                <a:lnTo>
                  <a:pt x="163" y="256"/>
                </a:lnTo>
                <a:lnTo>
                  <a:pt x="173" y="270"/>
                </a:lnTo>
                <a:lnTo>
                  <a:pt x="186" y="273"/>
                </a:lnTo>
                <a:lnTo>
                  <a:pt x="214" y="266"/>
                </a:lnTo>
                <a:lnTo>
                  <a:pt x="233" y="280"/>
                </a:lnTo>
                <a:lnTo>
                  <a:pt x="248" y="299"/>
                </a:lnTo>
                <a:lnTo>
                  <a:pt x="231" y="297"/>
                </a:lnTo>
                <a:lnTo>
                  <a:pt x="235" y="309"/>
                </a:lnTo>
                <a:lnTo>
                  <a:pt x="279" y="333"/>
                </a:lnTo>
                <a:lnTo>
                  <a:pt x="285" y="331"/>
                </a:lnTo>
                <a:lnTo>
                  <a:pt x="290" y="315"/>
                </a:lnTo>
                <a:lnTo>
                  <a:pt x="309" y="310"/>
                </a:lnTo>
                <a:lnTo>
                  <a:pt x="322" y="296"/>
                </a:lnTo>
                <a:lnTo>
                  <a:pt x="329" y="294"/>
                </a:lnTo>
                <a:lnTo>
                  <a:pt x="351" y="296"/>
                </a:lnTo>
                <a:lnTo>
                  <a:pt x="354" y="292"/>
                </a:lnTo>
                <a:lnTo>
                  <a:pt x="366" y="267"/>
                </a:lnTo>
                <a:lnTo>
                  <a:pt x="375" y="257"/>
                </a:lnTo>
                <a:lnTo>
                  <a:pt x="387" y="252"/>
                </a:lnTo>
                <a:lnTo>
                  <a:pt x="431" y="258"/>
                </a:lnTo>
                <a:lnTo>
                  <a:pt x="471" y="275"/>
                </a:lnTo>
                <a:lnTo>
                  <a:pt x="483" y="269"/>
                </a:lnTo>
                <a:lnTo>
                  <a:pt x="483" y="264"/>
                </a:lnTo>
                <a:lnTo>
                  <a:pt x="488" y="247"/>
                </a:lnTo>
                <a:lnTo>
                  <a:pt x="495" y="241"/>
                </a:lnTo>
                <a:lnTo>
                  <a:pt x="495" y="229"/>
                </a:lnTo>
                <a:lnTo>
                  <a:pt x="481" y="229"/>
                </a:lnTo>
                <a:lnTo>
                  <a:pt x="475" y="188"/>
                </a:lnTo>
                <a:lnTo>
                  <a:pt x="480" y="168"/>
                </a:lnTo>
                <a:lnTo>
                  <a:pt x="487" y="157"/>
                </a:lnTo>
                <a:lnTo>
                  <a:pt x="483" y="153"/>
                </a:lnTo>
                <a:lnTo>
                  <a:pt x="473" y="156"/>
                </a:lnTo>
                <a:lnTo>
                  <a:pt x="472" y="147"/>
                </a:lnTo>
                <a:lnTo>
                  <a:pt x="491" y="126"/>
                </a:lnTo>
                <a:lnTo>
                  <a:pt x="493" y="123"/>
                </a:lnTo>
                <a:lnTo>
                  <a:pt x="493" y="120"/>
                </a:lnTo>
                <a:close/>
              </a:path>
            </a:pathLst>
          </a:custGeom>
          <a:solidFill>
            <a:srgbClr val="A3D9F9"/>
          </a:solidFill>
          <a:ln w="63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7" name="80">
            <a:extLst>
              <a:ext uri="{FF2B5EF4-FFF2-40B4-BE49-F238E27FC236}">
                <a16:creationId xmlns:a16="http://schemas.microsoft.com/office/drawing/2014/main" id="{8DF3B2C2-253E-4679-84D8-5BE11CB8BCC4}"/>
              </a:ext>
            </a:extLst>
          </p:cNvPr>
          <p:cNvSpPr>
            <a:spLocks/>
          </p:cNvSpPr>
          <p:nvPr/>
        </p:nvSpPr>
        <p:spPr bwMode="auto">
          <a:xfrm>
            <a:off x="5168745" y="1497758"/>
            <a:ext cx="539233" cy="381656"/>
          </a:xfrm>
          <a:custGeom>
            <a:avLst/>
            <a:gdLst>
              <a:gd name="T0" fmla="*/ 58 w 533"/>
              <a:gd name="T1" fmla="*/ 0 h 329"/>
              <a:gd name="T2" fmla="*/ 53 w 533"/>
              <a:gd name="T3" fmla="*/ 44 h 329"/>
              <a:gd name="T4" fmla="*/ 85 w 533"/>
              <a:gd name="T5" fmla="*/ 67 h 329"/>
              <a:gd name="T6" fmla="*/ 83 w 533"/>
              <a:gd name="T7" fmla="*/ 78 h 329"/>
              <a:gd name="T8" fmla="*/ 44 w 533"/>
              <a:gd name="T9" fmla="*/ 67 h 329"/>
              <a:gd name="T10" fmla="*/ 28 w 533"/>
              <a:gd name="T11" fmla="*/ 101 h 329"/>
              <a:gd name="T12" fmla="*/ 0 w 533"/>
              <a:gd name="T13" fmla="*/ 127 h 329"/>
              <a:gd name="T14" fmla="*/ 92 w 533"/>
              <a:gd name="T15" fmla="*/ 200 h 329"/>
              <a:gd name="T16" fmla="*/ 114 w 533"/>
              <a:gd name="T17" fmla="*/ 247 h 329"/>
              <a:gd name="T18" fmla="*/ 133 w 533"/>
              <a:gd name="T19" fmla="*/ 257 h 329"/>
              <a:gd name="T20" fmla="*/ 177 w 533"/>
              <a:gd name="T21" fmla="*/ 272 h 329"/>
              <a:gd name="T22" fmla="*/ 256 w 533"/>
              <a:gd name="T23" fmla="*/ 279 h 329"/>
              <a:gd name="T24" fmla="*/ 291 w 533"/>
              <a:gd name="T25" fmla="*/ 292 h 329"/>
              <a:gd name="T26" fmla="*/ 323 w 533"/>
              <a:gd name="T27" fmla="*/ 306 h 329"/>
              <a:gd name="T28" fmla="*/ 351 w 533"/>
              <a:gd name="T29" fmla="*/ 317 h 329"/>
              <a:gd name="T30" fmla="*/ 376 w 533"/>
              <a:gd name="T31" fmla="*/ 329 h 329"/>
              <a:gd name="T32" fmla="*/ 415 w 533"/>
              <a:gd name="T33" fmla="*/ 313 h 329"/>
              <a:gd name="T34" fmla="*/ 451 w 533"/>
              <a:gd name="T35" fmla="*/ 274 h 329"/>
              <a:gd name="T36" fmla="*/ 478 w 533"/>
              <a:gd name="T37" fmla="*/ 277 h 329"/>
              <a:gd name="T38" fmla="*/ 495 w 533"/>
              <a:gd name="T39" fmla="*/ 272 h 329"/>
              <a:gd name="T40" fmla="*/ 512 w 533"/>
              <a:gd name="T41" fmla="*/ 269 h 329"/>
              <a:gd name="T42" fmla="*/ 496 w 533"/>
              <a:gd name="T43" fmla="*/ 245 h 329"/>
              <a:gd name="T44" fmla="*/ 504 w 533"/>
              <a:gd name="T45" fmla="*/ 212 h 329"/>
              <a:gd name="T46" fmla="*/ 523 w 533"/>
              <a:gd name="T47" fmla="*/ 178 h 329"/>
              <a:gd name="T48" fmla="*/ 524 w 533"/>
              <a:gd name="T49" fmla="*/ 146 h 329"/>
              <a:gd name="T50" fmla="*/ 504 w 533"/>
              <a:gd name="T51" fmla="*/ 134 h 329"/>
              <a:gd name="T52" fmla="*/ 470 w 533"/>
              <a:gd name="T53" fmla="*/ 127 h 329"/>
              <a:gd name="T54" fmla="*/ 435 w 533"/>
              <a:gd name="T55" fmla="*/ 146 h 329"/>
              <a:gd name="T56" fmla="*/ 409 w 533"/>
              <a:gd name="T57" fmla="*/ 139 h 329"/>
              <a:gd name="T58" fmla="*/ 408 w 533"/>
              <a:gd name="T59" fmla="*/ 120 h 329"/>
              <a:gd name="T60" fmla="*/ 387 w 533"/>
              <a:gd name="T61" fmla="*/ 122 h 329"/>
              <a:gd name="T62" fmla="*/ 345 w 533"/>
              <a:gd name="T63" fmla="*/ 99 h 329"/>
              <a:gd name="T64" fmla="*/ 314 w 533"/>
              <a:gd name="T65" fmla="*/ 103 h 329"/>
              <a:gd name="T66" fmla="*/ 297 w 533"/>
              <a:gd name="T67" fmla="*/ 113 h 329"/>
              <a:gd name="T68" fmla="*/ 299 w 533"/>
              <a:gd name="T69" fmla="*/ 89 h 329"/>
              <a:gd name="T70" fmla="*/ 321 w 533"/>
              <a:gd name="T71" fmla="*/ 72 h 329"/>
              <a:gd name="T72" fmla="*/ 291 w 533"/>
              <a:gd name="T73" fmla="*/ 67 h 329"/>
              <a:gd name="T74" fmla="*/ 255 w 533"/>
              <a:gd name="T75" fmla="*/ 68 h 329"/>
              <a:gd name="T76" fmla="*/ 204 w 533"/>
              <a:gd name="T77" fmla="*/ 64 h 329"/>
              <a:gd name="T78" fmla="*/ 165 w 533"/>
              <a:gd name="T79" fmla="*/ 33 h 329"/>
              <a:gd name="T80" fmla="*/ 161 w 533"/>
              <a:gd name="T81" fmla="*/ 20 h 329"/>
              <a:gd name="T82" fmla="*/ 130 w 533"/>
              <a:gd name="T83" fmla="*/ 9 h 329"/>
              <a:gd name="T84" fmla="*/ 87 w 533"/>
              <a:gd name="T85" fmla="*/ 16 h 329"/>
              <a:gd name="T86" fmla="*/ 65 w 533"/>
              <a:gd name="T87" fmla="*/ 2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33" h="329">
                <a:moveTo>
                  <a:pt x="65" y="2"/>
                </a:moveTo>
                <a:lnTo>
                  <a:pt x="58" y="0"/>
                </a:lnTo>
                <a:lnTo>
                  <a:pt x="53" y="11"/>
                </a:lnTo>
                <a:lnTo>
                  <a:pt x="53" y="44"/>
                </a:lnTo>
                <a:lnTo>
                  <a:pt x="65" y="50"/>
                </a:lnTo>
                <a:lnTo>
                  <a:pt x="85" y="67"/>
                </a:lnTo>
                <a:lnTo>
                  <a:pt x="80" y="67"/>
                </a:lnTo>
                <a:lnTo>
                  <a:pt x="83" y="78"/>
                </a:lnTo>
                <a:lnTo>
                  <a:pt x="54" y="66"/>
                </a:lnTo>
                <a:lnTo>
                  <a:pt x="44" y="67"/>
                </a:lnTo>
                <a:lnTo>
                  <a:pt x="33" y="79"/>
                </a:lnTo>
                <a:lnTo>
                  <a:pt x="28" y="101"/>
                </a:lnTo>
                <a:lnTo>
                  <a:pt x="6" y="124"/>
                </a:lnTo>
                <a:lnTo>
                  <a:pt x="0" y="127"/>
                </a:lnTo>
                <a:lnTo>
                  <a:pt x="43" y="154"/>
                </a:lnTo>
                <a:lnTo>
                  <a:pt x="92" y="200"/>
                </a:lnTo>
                <a:lnTo>
                  <a:pt x="96" y="207"/>
                </a:lnTo>
                <a:lnTo>
                  <a:pt x="114" y="247"/>
                </a:lnTo>
                <a:lnTo>
                  <a:pt x="114" y="250"/>
                </a:lnTo>
                <a:lnTo>
                  <a:pt x="133" y="257"/>
                </a:lnTo>
                <a:lnTo>
                  <a:pt x="143" y="277"/>
                </a:lnTo>
                <a:lnTo>
                  <a:pt x="177" y="272"/>
                </a:lnTo>
                <a:lnTo>
                  <a:pt x="206" y="284"/>
                </a:lnTo>
                <a:lnTo>
                  <a:pt x="256" y="279"/>
                </a:lnTo>
                <a:lnTo>
                  <a:pt x="276" y="282"/>
                </a:lnTo>
                <a:lnTo>
                  <a:pt x="291" y="292"/>
                </a:lnTo>
                <a:lnTo>
                  <a:pt x="315" y="297"/>
                </a:lnTo>
                <a:lnTo>
                  <a:pt x="323" y="306"/>
                </a:lnTo>
                <a:lnTo>
                  <a:pt x="340" y="307"/>
                </a:lnTo>
                <a:lnTo>
                  <a:pt x="351" y="317"/>
                </a:lnTo>
                <a:lnTo>
                  <a:pt x="369" y="314"/>
                </a:lnTo>
                <a:lnTo>
                  <a:pt x="376" y="329"/>
                </a:lnTo>
                <a:lnTo>
                  <a:pt x="391" y="310"/>
                </a:lnTo>
                <a:lnTo>
                  <a:pt x="415" y="313"/>
                </a:lnTo>
                <a:lnTo>
                  <a:pt x="423" y="295"/>
                </a:lnTo>
                <a:lnTo>
                  <a:pt x="451" y="274"/>
                </a:lnTo>
                <a:lnTo>
                  <a:pt x="461" y="280"/>
                </a:lnTo>
                <a:lnTo>
                  <a:pt x="478" y="277"/>
                </a:lnTo>
                <a:lnTo>
                  <a:pt x="487" y="284"/>
                </a:lnTo>
                <a:lnTo>
                  <a:pt x="495" y="272"/>
                </a:lnTo>
                <a:lnTo>
                  <a:pt x="515" y="276"/>
                </a:lnTo>
                <a:lnTo>
                  <a:pt x="512" y="269"/>
                </a:lnTo>
                <a:lnTo>
                  <a:pt x="510" y="255"/>
                </a:lnTo>
                <a:lnTo>
                  <a:pt x="496" y="245"/>
                </a:lnTo>
                <a:lnTo>
                  <a:pt x="502" y="235"/>
                </a:lnTo>
                <a:lnTo>
                  <a:pt x="504" y="212"/>
                </a:lnTo>
                <a:lnTo>
                  <a:pt x="513" y="202"/>
                </a:lnTo>
                <a:lnTo>
                  <a:pt x="523" y="178"/>
                </a:lnTo>
                <a:lnTo>
                  <a:pt x="533" y="160"/>
                </a:lnTo>
                <a:lnTo>
                  <a:pt x="524" y="146"/>
                </a:lnTo>
                <a:lnTo>
                  <a:pt x="505" y="134"/>
                </a:lnTo>
                <a:lnTo>
                  <a:pt x="504" y="134"/>
                </a:lnTo>
                <a:lnTo>
                  <a:pt x="487" y="125"/>
                </a:lnTo>
                <a:lnTo>
                  <a:pt x="470" y="127"/>
                </a:lnTo>
                <a:lnTo>
                  <a:pt x="471" y="132"/>
                </a:lnTo>
                <a:lnTo>
                  <a:pt x="435" y="146"/>
                </a:lnTo>
                <a:lnTo>
                  <a:pt x="428" y="125"/>
                </a:lnTo>
                <a:lnTo>
                  <a:pt x="409" y="139"/>
                </a:lnTo>
                <a:lnTo>
                  <a:pt x="402" y="134"/>
                </a:lnTo>
                <a:lnTo>
                  <a:pt x="408" y="120"/>
                </a:lnTo>
                <a:lnTo>
                  <a:pt x="392" y="102"/>
                </a:lnTo>
                <a:lnTo>
                  <a:pt x="387" y="122"/>
                </a:lnTo>
                <a:lnTo>
                  <a:pt x="352" y="111"/>
                </a:lnTo>
                <a:lnTo>
                  <a:pt x="345" y="99"/>
                </a:lnTo>
                <a:lnTo>
                  <a:pt x="337" y="104"/>
                </a:lnTo>
                <a:lnTo>
                  <a:pt x="314" y="103"/>
                </a:lnTo>
                <a:lnTo>
                  <a:pt x="304" y="116"/>
                </a:lnTo>
                <a:lnTo>
                  <a:pt x="297" y="113"/>
                </a:lnTo>
                <a:lnTo>
                  <a:pt x="294" y="98"/>
                </a:lnTo>
                <a:lnTo>
                  <a:pt x="299" y="89"/>
                </a:lnTo>
                <a:lnTo>
                  <a:pt x="321" y="75"/>
                </a:lnTo>
                <a:lnTo>
                  <a:pt x="321" y="72"/>
                </a:lnTo>
                <a:lnTo>
                  <a:pt x="299" y="61"/>
                </a:lnTo>
                <a:lnTo>
                  <a:pt x="291" y="67"/>
                </a:lnTo>
                <a:lnTo>
                  <a:pt x="262" y="66"/>
                </a:lnTo>
                <a:lnTo>
                  <a:pt x="255" y="68"/>
                </a:lnTo>
                <a:lnTo>
                  <a:pt x="216" y="72"/>
                </a:lnTo>
                <a:lnTo>
                  <a:pt x="204" y="64"/>
                </a:lnTo>
                <a:lnTo>
                  <a:pt x="197" y="50"/>
                </a:lnTo>
                <a:lnTo>
                  <a:pt x="165" y="33"/>
                </a:lnTo>
                <a:lnTo>
                  <a:pt x="169" y="23"/>
                </a:lnTo>
                <a:lnTo>
                  <a:pt x="161" y="20"/>
                </a:lnTo>
                <a:lnTo>
                  <a:pt x="151" y="26"/>
                </a:lnTo>
                <a:lnTo>
                  <a:pt x="130" y="9"/>
                </a:lnTo>
                <a:lnTo>
                  <a:pt x="107" y="9"/>
                </a:lnTo>
                <a:lnTo>
                  <a:pt x="87" y="16"/>
                </a:lnTo>
                <a:lnTo>
                  <a:pt x="76" y="11"/>
                </a:lnTo>
                <a:lnTo>
                  <a:pt x="65" y="2"/>
                </a:lnTo>
                <a:lnTo>
                  <a:pt x="65" y="2"/>
                </a:lnTo>
                <a:close/>
              </a:path>
            </a:pathLst>
          </a:custGeom>
          <a:solidFill>
            <a:srgbClr val="FFD44B"/>
          </a:solidFill>
          <a:ln w="63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8" name="81">
            <a:extLst>
              <a:ext uri="{FF2B5EF4-FFF2-40B4-BE49-F238E27FC236}">
                <a16:creationId xmlns:a16="http://schemas.microsoft.com/office/drawing/2014/main" id="{6B814A61-9E78-43C9-853D-59575BAD7C5D}"/>
              </a:ext>
            </a:extLst>
          </p:cNvPr>
          <p:cNvSpPr>
            <a:spLocks/>
          </p:cNvSpPr>
          <p:nvPr/>
        </p:nvSpPr>
        <p:spPr bwMode="auto">
          <a:xfrm>
            <a:off x="5239564" y="4452393"/>
            <a:ext cx="428957" cy="382814"/>
          </a:xfrm>
          <a:custGeom>
            <a:avLst/>
            <a:gdLst>
              <a:gd name="T0" fmla="*/ 414 w 424"/>
              <a:gd name="T1" fmla="*/ 186 h 330"/>
              <a:gd name="T2" fmla="*/ 365 w 424"/>
              <a:gd name="T3" fmla="*/ 189 h 330"/>
              <a:gd name="T4" fmla="*/ 343 w 424"/>
              <a:gd name="T5" fmla="*/ 180 h 330"/>
              <a:gd name="T6" fmla="*/ 317 w 424"/>
              <a:gd name="T7" fmla="*/ 148 h 330"/>
              <a:gd name="T8" fmla="*/ 306 w 424"/>
              <a:gd name="T9" fmla="*/ 112 h 330"/>
              <a:gd name="T10" fmla="*/ 296 w 424"/>
              <a:gd name="T11" fmla="*/ 87 h 330"/>
              <a:gd name="T12" fmla="*/ 268 w 424"/>
              <a:gd name="T13" fmla="*/ 58 h 330"/>
              <a:gd name="T14" fmla="*/ 229 w 424"/>
              <a:gd name="T15" fmla="*/ 29 h 330"/>
              <a:gd name="T16" fmla="*/ 208 w 424"/>
              <a:gd name="T17" fmla="*/ 20 h 330"/>
              <a:gd name="T18" fmla="*/ 184 w 424"/>
              <a:gd name="T19" fmla="*/ 1 h 330"/>
              <a:gd name="T20" fmla="*/ 143 w 424"/>
              <a:gd name="T21" fmla="*/ 16 h 330"/>
              <a:gd name="T22" fmla="*/ 130 w 424"/>
              <a:gd name="T23" fmla="*/ 9 h 330"/>
              <a:gd name="T24" fmla="*/ 115 w 424"/>
              <a:gd name="T25" fmla="*/ 12 h 330"/>
              <a:gd name="T26" fmla="*/ 92 w 424"/>
              <a:gd name="T27" fmla="*/ 19 h 330"/>
              <a:gd name="T28" fmla="*/ 70 w 424"/>
              <a:gd name="T29" fmla="*/ 38 h 330"/>
              <a:gd name="T30" fmla="*/ 33 w 424"/>
              <a:gd name="T31" fmla="*/ 31 h 330"/>
              <a:gd name="T32" fmla="*/ 46 w 424"/>
              <a:gd name="T33" fmla="*/ 58 h 330"/>
              <a:gd name="T34" fmla="*/ 5 w 424"/>
              <a:gd name="T35" fmla="*/ 94 h 330"/>
              <a:gd name="T36" fmla="*/ 2 w 424"/>
              <a:gd name="T37" fmla="*/ 112 h 330"/>
              <a:gd name="T38" fmla="*/ 10 w 424"/>
              <a:gd name="T39" fmla="*/ 145 h 330"/>
              <a:gd name="T40" fmla="*/ 31 w 424"/>
              <a:gd name="T41" fmla="*/ 167 h 330"/>
              <a:gd name="T42" fmla="*/ 55 w 424"/>
              <a:gd name="T43" fmla="*/ 212 h 330"/>
              <a:gd name="T44" fmla="*/ 44 w 424"/>
              <a:gd name="T45" fmla="*/ 229 h 330"/>
              <a:gd name="T46" fmla="*/ 84 w 424"/>
              <a:gd name="T47" fmla="*/ 251 h 330"/>
              <a:gd name="T48" fmla="*/ 134 w 424"/>
              <a:gd name="T49" fmla="*/ 288 h 330"/>
              <a:gd name="T50" fmla="*/ 153 w 424"/>
              <a:gd name="T51" fmla="*/ 283 h 330"/>
              <a:gd name="T52" fmla="*/ 148 w 424"/>
              <a:gd name="T53" fmla="*/ 301 h 330"/>
              <a:gd name="T54" fmla="*/ 149 w 424"/>
              <a:gd name="T55" fmla="*/ 315 h 330"/>
              <a:gd name="T56" fmla="*/ 170 w 424"/>
              <a:gd name="T57" fmla="*/ 327 h 330"/>
              <a:gd name="T58" fmla="*/ 205 w 424"/>
              <a:gd name="T59" fmla="*/ 330 h 330"/>
              <a:gd name="T60" fmla="*/ 213 w 424"/>
              <a:gd name="T61" fmla="*/ 307 h 330"/>
              <a:gd name="T62" fmla="*/ 251 w 424"/>
              <a:gd name="T63" fmla="*/ 313 h 330"/>
              <a:gd name="T64" fmla="*/ 312 w 424"/>
              <a:gd name="T65" fmla="*/ 313 h 330"/>
              <a:gd name="T66" fmla="*/ 332 w 424"/>
              <a:gd name="T67" fmla="*/ 306 h 330"/>
              <a:gd name="T68" fmla="*/ 329 w 424"/>
              <a:gd name="T69" fmla="*/ 256 h 330"/>
              <a:gd name="T70" fmla="*/ 355 w 424"/>
              <a:gd name="T71" fmla="*/ 228 h 330"/>
              <a:gd name="T72" fmla="*/ 376 w 424"/>
              <a:gd name="T73" fmla="*/ 234 h 330"/>
              <a:gd name="T74" fmla="*/ 418 w 424"/>
              <a:gd name="T75" fmla="*/ 209 h 330"/>
              <a:gd name="T76" fmla="*/ 419 w 424"/>
              <a:gd name="T77" fmla="*/ 192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24" h="330">
                <a:moveTo>
                  <a:pt x="419" y="192"/>
                </a:moveTo>
                <a:lnTo>
                  <a:pt x="414" y="186"/>
                </a:lnTo>
                <a:lnTo>
                  <a:pt x="388" y="178"/>
                </a:lnTo>
                <a:lnTo>
                  <a:pt x="365" y="189"/>
                </a:lnTo>
                <a:lnTo>
                  <a:pt x="354" y="187"/>
                </a:lnTo>
                <a:lnTo>
                  <a:pt x="343" y="180"/>
                </a:lnTo>
                <a:lnTo>
                  <a:pt x="325" y="161"/>
                </a:lnTo>
                <a:lnTo>
                  <a:pt x="317" y="148"/>
                </a:lnTo>
                <a:lnTo>
                  <a:pt x="310" y="133"/>
                </a:lnTo>
                <a:lnTo>
                  <a:pt x="306" y="112"/>
                </a:lnTo>
                <a:lnTo>
                  <a:pt x="295" y="99"/>
                </a:lnTo>
                <a:lnTo>
                  <a:pt x="296" y="87"/>
                </a:lnTo>
                <a:lnTo>
                  <a:pt x="277" y="60"/>
                </a:lnTo>
                <a:lnTo>
                  <a:pt x="268" y="58"/>
                </a:lnTo>
                <a:lnTo>
                  <a:pt x="243" y="31"/>
                </a:lnTo>
                <a:lnTo>
                  <a:pt x="229" y="29"/>
                </a:lnTo>
                <a:lnTo>
                  <a:pt x="221" y="20"/>
                </a:lnTo>
                <a:lnTo>
                  <a:pt x="208" y="20"/>
                </a:lnTo>
                <a:lnTo>
                  <a:pt x="199" y="11"/>
                </a:lnTo>
                <a:lnTo>
                  <a:pt x="184" y="1"/>
                </a:lnTo>
                <a:lnTo>
                  <a:pt x="170" y="0"/>
                </a:lnTo>
                <a:lnTo>
                  <a:pt x="143" y="16"/>
                </a:lnTo>
                <a:lnTo>
                  <a:pt x="133" y="18"/>
                </a:lnTo>
                <a:lnTo>
                  <a:pt x="130" y="9"/>
                </a:lnTo>
                <a:lnTo>
                  <a:pt x="127" y="12"/>
                </a:lnTo>
                <a:lnTo>
                  <a:pt x="115" y="12"/>
                </a:lnTo>
                <a:lnTo>
                  <a:pt x="106" y="19"/>
                </a:lnTo>
                <a:lnTo>
                  <a:pt x="92" y="19"/>
                </a:lnTo>
                <a:lnTo>
                  <a:pt x="80" y="26"/>
                </a:lnTo>
                <a:lnTo>
                  <a:pt x="70" y="38"/>
                </a:lnTo>
                <a:lnTo>
                  <a:pt x="42" y="28"/>
                </a:lnTo>
                <a:lnTo>
                  <a:pt x="33" y="31"/>
                </a:lnTo>
                <a:lnTo>
                  <a:pt x="31" y="38"/>
                </a:lnTo>
                <a:lnTo>
                  <a:pt x="46" y="58"/>
                </a:lnTo>
                <a:lnTo>
                  <a:pt x="18" y="94"/>
                </a:lnTo>
                <a:lnTo>
                  <a:pt x="5" y="94"/>
                </a:lnTo>
                <a:lnTo>
                  <a:pt x="2" y="108"/>
                </a:lnTo>
                <a:lnTo>
                  <a:pt x="2" y="112"/>
                </a:lnTo>
                <a:lnTo>
                  <a:pt x="0" y="125"/>
                </a:lnTo>
                <a:lnTo>
                  <a:pt x="10" y="145"/>
                </a:lnTo>
                <a:lnTo>
                  <a:pt x="10" y="154"/>
                </a:lnTo>
                <a:lnTo>
                  <a:pt x="31" y="167"/>
                </a:lnTo>
                <a:lnTo>
                  <a:pt x="42" y="196"/>
                </a:lnTo>
                <a:lnTo>
                  <a:pt x="55" y="212"/>
                </a:lnTo>
                <a:lnTo>
                  <a:pt x="56" y="218"/>
                </a:lnTo>
                <a:lnTo>
                  <a:pt x="44" y="229"/>
                </a:lnTo>
                <a:lnTo>
                  <a:pt x="74" y="248"/>
                </a:lnTo>
                <a:lnTo>
                  <a:pt x="84" y="251"/>
                </a:lnTo>
                <a:lnTo>
                  <a:pt x="125" y="289"/>
                </a:lnTo>
                <a:lnTo>
                  <a:pt x="134" y="288"/>
                </a:lnTo>
                <a:lnTo>
                  <a:pt x="140" y="280"/>
                </a:lnTo>
                <a:lnTo>
                  <a:pt x="153" y="283"/>
                </a:lnTo>
                <a:lnTo>
                  <a:pt x="155" y="288"/>
                </a:lnTo>
                <a:lnTo>
                  <a:pt x="148" y="301"/>
                </a:lnTo>
                <a:lnTo>
                  <a:pt x="148" y="307"/>
                </a:lnTo>
                <a:lnTo>
                  <a:pt x="149" y="315"/>
                </a:lnTo>
                <a:lnTo>
                  <a:pt x="160" y="324"/>
                </a:lnTo>
                <a:lnTo>
                  <a:pt x="170" y="327"/>
                </a:lnTo>
                <a:lnTo>
                  <a:pt x="190" y="323"/>
                </a:lnTo>
                <a:lnTo>
                  <a:pt x="205" y="330"/>
                </a:lnTo>
                <a:lnTo>
                  <a:pt x="209" y="328"/>
                </a:lnTo>
                <a:lnTo>
                  <a:pt x="213" y="307"/>
                </a:lnTo>
                <a:lnTo>
                  <a:pt x="216" y="306"/>
                </a:lnTo>
                <a:lnTo>
                  <a:pt x="251" y="313"/>
                </a:lnTo>
                <a:lnTo>
                  <a:pt x="281" y="311"/>
                </a:lnTo>
                <a:lnTo>
                  <a:pt x="312" y="313"/>
                </a:lnTo>
                <a:lnTo>
                  <a:pt x="317" y="313"/>
                </a:lnTo>
                <a:lnTo>
                  <a:pt x="332" y="306"/>
                </a:lnTo>
                <a:lnTo>
                  <a:pt x="340" y="299"/>
                </a:lnTo>
                <a:lnTo>
                  <a:pt x="329" y="256"/>
                </a:lnTo>
                <a:lnTo>
                  <a:pt x="329" y="242"/>
                </a:lnTo>
                <a:lnTo>
                  <a:pt x="355" y="228"/>
                </a:lnTo>
                <a:lnTo>
                  <a:pt x="368" y="234"/>
                </a:lnTo>
                <a:lnTo>
                  <a:pt x="376" y="234"/>
                </a:lnTo>
                <a:lnTo>
                  <a:pt x="408" y="221"/>
                </a:lnTo>
                <a:lnTo>
                  <a:pt x="418" y="209"/>
                </a:lnTo>
                <a:lnTo>
                  <a:pt x="424" y="204"/>
                </a:lnTo>
                <a:lnTo>
                  <a:pt x="419" y="192"/>
                </a:lnTo>
                <a:close/>
              </a:path>
            </a:pathLst>
          </a:custGeom>
          <a:solidFill>
            <a:srgbClr val="A3D9F9"/>
          </a:solidFill>
          <a:ln w="63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9" name="82">
            <a:extLst>
              <a:ext uri="{FF2B5EF4-FFF2-40B4-BE49-F238E27FC236}">
                <a16:creationId xmlns:a16="http://schemas.microsoft.com/office/drawing/2014/main" id="{A3A9E1E2-EBBF-4FE3-B69F-C727341691AE}"/>
              </a:ext>
            </a:extLst>
          </p:cNvPr>
          <p:cNvSpPr>
            <a:spLocks/>
          </p:cNvSpPr>
          <p:nvPr/>
        </p:nvSpPr>
        <p:spPr bwMode="auto">
          <a:xfrm>
            <a:off x="4989676" y="4357271"/>
            <a:ext cx="381408" cy="293490"/>
          </a:xfrm>
          <a:custGeom>
            <a:avLst/>
            <a:gdLst>
              <a:gd name="T0" fmla="*/ 313 w 377"/>
              <a:gd name="T1" fmla="*/ 26 h 253"/>
              <a:gd name="T2" fmla="*/ 276 w 377"/>
              <a:gd name="T3" fmla="*/ 50 h 253"/>
              <a:gd name="T4" fmla="*/ 254 w 377"/>
              <a:gd name="T5" fmla="*/ 41 h 253"/>
              <a:gd name="T6" fmla="*/ 245 w 377"/>
              <a:gd name="T7" fmla="*/ 65 h 253"/>
              <a:gd name="T8" fmla="*/ 223 w 377"/>
              <a:gd name="T9" fmla="*/ 44 h 253"/>
              <a:gd name="T10" fmla="*/ 190 w 377"/>
              <a:gd name="T11" fmla="*/ 71 h 253"/>
              <a:gd name="T12" fmla="*/ 171 w 377"/>
              <a:gd name="T13" fmla="*/ 50 h 253"/>
              <a:gd name="T14" fmla="*/ 155 w 377"/>
              <a:gd name="T15" fmla="*/ 50 h 253"/>
              <a:gd name="T16" fmla="*/ 124 w 377"/>
              <a:gd name="T17" fmla="*/ 36 h 253"/>
              <a:gd name="T18" fmla="*/ 115 w 377"/>
              <a:gd name="T19" fmla="*/ 0 h 253"/>
              <a:gd name="T20" fmla="*/ 99 w 377"/>
              <a:gd name="T21" fmla="*/ 6 h 253"/>
              <a:gd name="T22" fmla="*/ 94 w 377"/>
              <a:gd name="T23" fmla="*/ 11 h 253"/>
              <a:gd name="T24" fmla="*/ 55 w 377"/>
              <a:gd name="T25" fmla="*/ 6 h 253"/>
              <a:gd name="T26" fmla="*/ 51 w 377"/>
              <a:gd name="T27" fmla="*/ 41 h 253"/>
              <a:gd name="T28" fmla="*/ 62 w 377"/>
              <a:gd name="T29" fmla="*/ 54 h 253"/>
              <a:gd name="T30" fmla="*/ 40 w 377"/>
              <a:gd name="T31" fmla="*/ 89 h 253"/>
              <a:gd name="T32" fmla="*/ 20 w 377"/>
              <a:gd name="T33" fmla="*/ 102 h 253"/>
              <a:gd name="T34" fmla="*/ 6 w 377"/>
              <a:gd name="T35" fmla="*/ 118 h 253"/>
              <a:gd name="T36" fmla="*/ 0 w 377"/>
              <a:gd name="T37" fmla="*/ 134 h 253"/>
              <a:gd name="T38" fmla="*/ 30 w 377"/>
              <a:gd name="T39" fmla="*/ 140 h 253"/>
              <a:gd name="T40" fmla="*/ 15 w 377"/>
              <a:gd name="T41" fmla="*/ 178 h 253"/>
              <a:gd name="T42" fmla="*/ 20 w 377"/>
              <a:gd name="T43" fmla="*/ 193 h 253"/>
              <a:gd name="T44" fmla="*/ 45 w 377"/>
              <a:gd name="T45" fmla="*/ 199 h 253"/>
              <a:gd name="T46" fmla="*/ 48 w 377"/>
              <a:gd name="T47" fmla="*/ 247 h 253"/>
              <a:gd name="T48" fmla="*/ 96 w 377"/>
              <a:gd name="T49" fmla="*/ 240 h 253"/>
              <a:gd name="T50" fmla="*/ 130 w 377"/>
              <a:gd name="T51" fmla="*/ 236 h 253"/>
              <a:gd name="T52" fmla="*/ 155 w 377"/>
              <a:gd name="T53" fmla="*/ 253 h 253"/>
              <a:gd name="T54" fmla="*/ 171 w 377"/>
              <a:gd name="T55" fmla="*/ 222 h 253"/>
              <a:gd name="T56" fmla="*/ 218 w 377"/>
              <a:gd name="T57" fmla="*/ 208 h 253"/>
              <a:gd name="T58" fmla="*/ 249 w 377"/>
              <a:gd name="T59" fmla="*/ 194 h 253"/>
              <a:gd name="T60" fmla="*/ 252 w 377"/>
              <a:gd name="T61" fmla="*/ 176 h 253"/>
              <a:gd name="T62" fmla="*/ 293 w 377"/>
              <a:gd name="T63" fmla="*/ 140 h 253"/>
              <a:gd name="T64" fmla="*/ 280 w 377"/>
              <a:gd name="T65" fmla="*/ 113 h 253"/>
              <a:gd name="T66" fmla="*/ 317 w 377"/>
              <a:gd name="T67" fmla="*/ 120 h 253"/>
              <a:gd name="T68" fmla="*/ 339 w 377"/>
              <a:gd name="T69" fmla="*/ 101 h 253"/>
              <a:gd name="T70" fmla="*/ 362 w 377"/>
              <a:gd name="T71" fmla="*/ 94 h 253"/>
              <a:gd name="T72" fmla="*/ 377 w 377"/>
              <a:gd name="T73" fmla="*/ 91 h 253"/>
              <a:gd name="T74" fmla="*/ 359 w 377"/>
              <a:gd name="T75" fmla="*/ 83 h 253"/>
              <a:gd name="T76" fmla="*/ 360 w 377"/>
              <a:gd name="T77" fmla="*/ 65 h 253"/>
              <a:gd name="T78" fmla="*/ 375 w 377"/>
              <a:gd name="T79" fmla="*/ 48 h 253"/>
              <a:gd name="T80" fmla="*/ 343 w 377"/>
              <a:gd name="T81" fmla="*/ 41 h 253"/>
              <a:gd name="T82" fmla="*/ 348 w 377"/>
              <a:gd name="T83" fmla="*/ 22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77" h="253">
                <a:moveTo>
                  <a:pt x="337" y="25"/>
                </a:moveTo>
                <a:lnTo>
                  <a:pt x="313" y="26"/>
                </a:lnTo>
                <a:lnTo>
                  <a:pt x="288" y="37"/>
                </a:lnTo>
                <a:lnTo>
                  <a:pt x="276" y="50"/>
                </a:lnTo>
                <a:lnTo>
                  <a:pt x="259" y="38"/>
                </a:lnTo>
                <a:lnTo>
                  <a:pt x="254" y="41"/>
                </a:lnTo>
                <a:lnTo>
                  <a:pt x="252" y="65"/>
                </a:lnTo>
                <a:lnTo>
                  <a:pt x="245" y="65"/>
                </a:lnTo>
                <a:lnTo>
                  <a:pt x="236" y="54"/>
                </a:lnTo>
                <a:lnTo>
                  <a:pt x="223" y="44"/>
                </a:lnTo>
                <a:lnTo>
                  <a:pt x="212" y="59"/>
                </a:lnTo>
                <a:lnTo>
                  <a:pt x="190" y="71"/>
                </a:lnTo>
                <a:lnTo>
                  <a:pt x="166" y="65"/>
                </a:lnTo>
                <a:lnTo>
                  <a:pt x="171" y="50"/>
                </a:lnTo>
                <a:lnTo>
                  <a:pt x="166" y="46"/>
                </a:lnTo>
                <a:lnTo>
                  <a:pt x="155" y="50"/>
                </a:lnTo>
                <a:lnTo>
                  <a:pt x="146" y="48"/>
                </a:lnTo>
                <a:lnTo>
                  <a:pt x="124" y="36"/>
                </a:lnTo>
                <a:lnTo>
                  <a:pt x="115" y="25"/>
                </a:lnTo>
                <a:lnTo>
                  <a:pt x="115" y="0"/>
                </a:lnTo>
                <a:lnTo>
                  <a:pt x="110" y="1"/>
                </a:lnTo>
                <a:lnTo>
                  <a:pt x="99" y="6"/>
                </a:lnTo>
                <a:lnTo>
                  <a:pt x="99" y="6"/>
                </a:lnTo>
                <a:lnTo>
                  <a:pt x="94" y="11"/>
                </a:lnTo>
                <a:lnTo>
                  <a:pt x="70" y="12"/>
                </a:lnTo>
                <a:lnTo>
                  <a:pt x="55" y="6"/>
                </a:lnTo>
                <a:lnTo>
                  <a:pt x="48" y="11"/>
                </a:lnTo>
                <a:lnTo>
                  <a:pt x="51" y="41"/>
                </a:lnTo>
                <a:lnTo>
                  <a:pt x="58" y="43"/>
                </a:lnTo>
                <a:lnTo>
                  <a:pt x="62" y="54"/>
                </a:lnTo>
                <a:lnTo>
                  <a:pt x="51" y="78"/>
                </a:lnTo>
                <a:lnTo>
                  <a:pt x="40" y="89"/>
                </a:lnTo>
                <a:lnTo>
                  <a:pt x="46" y="101"/>
                </a:lnTo>
                <a:lnTo>
                  <a:pt x="20" y="102"/>
                </a:lnTo>
                <a:lnTo>
                  <a:pt x="17" y="111"/>
                </a:lnTo>
                <a:lnTo>
                  <a:pt x="6" y="118"/>
                </a:lnTo>
                <a:lnTo>
                  <a:pt x="1" y="129"/>
                </a:lnTo>
                <a:lnTo>
                  <a:pt x="0" y="134"/>
                </a:lnTo>
                <a:lnTo>
                  <a:pt x="4" y="136"/>
                </a:lnTo>
                <a:lnTo>
                  <a:pt x="30" y="140"/>
                </a:lnTo>
                <a:lnTo>
                  <a:pt x="31" y="157"/>
                </a:lnTo>
                <a:lnTo>
                  <a:pt x="15" y="178"/>
                </a:lnTo>
                <a:lnTo>
                  <a:pt x="11" y="188"/>
                </a:lnTo>
                <a:lnTo>
                  <a:pt x="20" y="193"/>
                </a:lnTo>
                <a:lnTo>
                  <a:pt x="42" y="193"/>
                </a:lnTo>
                <a:lnTo>
                  <a:pt x="45" y="199"/>
                </a:lnTo>
                <a:lnTo>
                  <a:pt x="52" y="236"/>
                </a:lnTo>
                <a:lnTo>
                  <a:pt x="48" y="247"/>
                </a:lnTo>
                <a:lnTo>
                  <a:pt x="66" y="247"/>
                </a:lnTo>
                <a:lnTo>
                  <a:pt x="96" y="240"/>
                </a:lnTo>
                <a:lnTo>
                  <a:pt x="112" y="241"/>
                </a:lnTo>
                <a:lnTo>
                  <a:pt x="130" y="236"/>
                </a:lnTo>
                <a:lnTo>
                  <a:pt x="148" y="253"/>
                </a:lnTo>
                <a:lnTo>
                  <a:pt x="155" y="253"/>
                </a:lnTo>
                <a:lnTo>
                  <a:pt x="189" y="234"/>
                </a:lnTo>
                <a:lnTo>
                  <a:pt x="171" y="222"/>
                </a:lnTo>
                <a:lnTo>
                  <a:pt x="194" y="207"/>
                </a:lnTo>
                <a:lnTo>
                  <a:pt x="218" y="208"/>
                </a:lnTo>
                <a:lnTo>
                  <a:pt x="246" y="195"/>
                </a:lnTo>
                <a:lnTo>
                  <a:pt x="249" y="194"/>
                </a:lnTo>
                <a:lnTo>
                  <a:pt x="249" y="190"/>
                </a:lnTo>
                <a:lnTo>
                  <a:pt x="252" y="176"/>
                </a:lnTo>
                <a:lnTo>
                  <a:pt x="265" y="176"/>
                </a:lnTo>
                <a:lnTo>
                  <a:pt x="293" y="140"/>
                </a:lnTo>
                <a:lnTo>
                  <a:pt x="278" y="120"/>
                </a:lnTo>
                <a:lnTo>
                  <a:pt x="280" y="113"/>
                </a:lnTo>
                <a:lnTo>
                  <a:pt x="289" y="110"/>
                </a:lnTo>
                <a:lnTo>
                  <a:pt x="317" y="120"/>
                </a:lnTo>
                <a:lnTo>
                  <a:pt x="327" y="108"/>
                </a:lnTo>
                <a:lnTo>
                  <a:pt x="339" y="101"/>
                </a:lnTo>
                <a:lnTo>
                  <a:pt x="353" y="101"/>
                </a:lnTo>
                <a:lnTo>
                  <a:pt x="362" y="94"/>
                </a:lnTo>
                <a:lnTo>
                  <a:pt x="374" y="94"/>
                </a:lnTo>
                <a:lnTo>
                  <a:pt x="377" y="91"/>
                </a:lnTo>
                <a:lnTo>
                  <a:pt x="376" y="89"/>
                </a:lnTo>
                <a:lnTo>
                  <a:pt x="359" y="83"/>
                </a:lnTo>
                <a:lnTo>
                  <a:pt x="356" y="75"/>
                </a:lnTo>
                <a:lnTo>
                  <a:pt x="360" y="65"/>
                </a:lnTo>
                <a:lnTo>
                  <a:pt x="372" y="59"/>
                </a:lnTo>
                <a:lnTo>
                  <a:pt x="375" y="48"/>
                </a:lnTo>
                <a:lnTo>
                  <a:pt x="351" y="46"/>
                </a:lnTo>
                <a:lnTo>
                  <a:pt x="343" y="41"/>
                </a:lnTo>
                <a:lnTo>
                  <a:pt x="344" y="26"/>
                </a:lnTo>
                <a:lnTo>
                  <a:pt x="348" y="22"/>
                </a:lnTo>
                <a:lnTo>
                  <a:pt x="337" y="25"/>
                </a:lnTo>
                <a:close/>
              </a:path>
            </a:pathLst>
          </a:custGeom>
          <a:solidFill>
            <a:srgbClr val="FFD44B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0" name="90">
            <a:extLst>
              <a:ext uri="{FF2B5EF4-FFF2-40B4-BE49-F238E27FC236}">
                <a16:creationId xmlns:a16="http://schemas.microsoft.com/office/drawing/2014/main" id="{E1AC7D77-E3E3-4D62-A8C5-CE6E1EED975C}"/>
              </a:ext>
            </a:extLst>
          </p:cNvPr>
          <p:cNvSpPr>
            <a:spLocks/>
          </p:cNvSpPr>
          <p:nvPr/>
        </p:nvSpPr>
        <p:spPr bwMode="auto">
          <a:xfrm>
            <a:off x="6799594" y="2716967"/>
            <a:ext cx="119381" cy="191408"/>
          </a:xfrm>
          <a:custGeom>
            <a:avLst/>
            <a:gdLst>
              <a:gd name="T0" fmla="*/ 23 w 118"/>
              <a:gd name="T1" fmla="*/ 3 h 165"/>
              <a:gd name="T2" fmla="*/ 20 w 118"/>
              <a:gd name="T3" fmla="*/ 0 h 165"/>
              <a:gd name="T4" fmla="*/ 6 w 118"/>
              <a:gd name="T5" fmla="*/ 19 h 165"/>
              <a:gd name="T6" fmla="*/ 0 w 118"/>
              <a:gd name="T7" fmla="*/ 30 h 165"/>
              <a:gd name="T8" fmla="*/ 8 w 118"/>
              <a:gd name="T9" fmla="*/ 75 h 165"/>
              <a:gd name="T10" fmla="*/ 11 w 118"/>
              <a:gd name="T11" fmla="*/ 94 h 165"/>
              <a:gd name="T12" fmla="*/ 16 w 118"/>
              <a:gd name="T13" fmla="*/ 103 h 165"/>
              <a:gd name="T14" fmla="*/ 15 w 118"/>
              <a:gd name="T15" fmla="*/ 109 h 165"/>
              <a:gd name="T16" fmla="*/ 20 w 118"/>
              <a:gd name="T17" fmla="*/ 115 h 165"/>
              <a:gd name="T18" fmla="*/ 41 w 118"/>
              <a:gd name="T19" fmla="*/ 114 h 165"/>
              <a:gd name="T20" fmla="*/ 50 w 118"/>
              <a:gd name="T21" fmla="*/ 126 h 165"/>
              <a:gd name="T22" fmla="*/ 48 w 118"/>
              <a:gd name="T23" fmla="*/ 136 h 165"/>
              <a:gd name="T24" fmla="*/ 57 w 118"/>
              <a:gd name="T25" fmla="*/ 165 h 165"/>
              <a:gd name="T26" fmla="*/ 61 w 118"/>
              <a:gd name="T27" fmla="*/ 164 h 165"/>
              <a:gd name="T28" fmla="*/ 72 w 118"/>
              <a:gd name="T29" fmla="*/ 155 h 165"/>
              <a:gd name="T30" fmla="*/ 65 w 118"/>
              <a:gd name="T31" fmla="*/ 139 h 165"/>
              <a:gd name="T32" fmla="*/ 105 w 118"/>
              <a:gd name="T33" fmla="*/ 136 h 165"/>
              <a:gd name="T34" fmla="*/ 117 w 118"/>
              <a:gd name="T35" fmla="*/ 140 h 165"/>
              <a:gd name="T36" fmla="*/ 117 w 118"/>
              <a:gd name="T37" fmla="*/ 140 h 165"/>
              <a:gd name="T38" fmla="*/ 118 w 118"/>
              <a:gd name="T39" fmla="*/ 121 h 165"/>
              <a:gd name="T40" fmla="*/ 96 w 118"/>
              <a:gd name="T41" fmla="*/ 97 h 165"/>
              <a:gd name="T42" fmla="*/ 79 w 118"/>
              <a:gd name="T43" fmla="*/ 91 h 165"/>
              <a:gd name="T44" fmla="*/ 89 w 118"/>
              <a:gd name="T45" fmla="*/ 60 h 165"/>
              <a:gd name="T46" fmla="*/ 87 w 118"/>
              <a:gd name="T47" fmla="*/ 51 h 165"/>
              <a:gd name="T48" fmla="*/ 77 w 118"/>
              <a:gd name="T49" fmla="*/ 38 h 165"/>
              <a:gd name="T50" fmla="*/ 35 w 118"/>
              <a:gd name="T51" fmla="*/ 15 h 165"/>
              <a:gd name="T52" fmla="*/ 31 w 118"/>
              <a:gd name="T53" fmla="*/ 10 h 165"/>
              <a:gd name="T54" fmla="*/ 30 w 118"/>
              <a:gd name="T55" fmla="*/ 3 h 165"/>
              <a:gd name="T56" fmla="*/ 23 w 118"/>
              <a:gd name="T57" fmla="*/ 3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8" h="165">
                <a:moveTo>
                  <a:pt x="23" y="3"/>
                </a:moveTo>
                <a:lnTo>
                  <a:pt x="20" y="0"/>
                </a:lnTo>
                <a:lnTo>
                  <a:pt x="6" y="19"/>
                </a:lnTo>
                <a:lnTo>
                  <a:pt x="0" y="30"/>
                </a:lnTo>
                <a:lnTo>
                  <a:pt x="8" y="75"/>
                </a:lnTo>
                <a:lnTo>
                  <a:pt x="11" y="94"/>
                </a:lnTo>
                <a:lnTo>
                  <a:pt x="16" y="103"/>
                </a:lnTo>
                <a:lnTo>
                  <a:pt x="15" y="109"/>
                </a:lnTo>
                <a:lnTo>
                  <a:pt x="20" y="115"/>
                </a:lnTo>
                <a:lnTo>
                  <a:pt x="41" y="114"/>
                </a:lnTo>
                <a:lnTo>
                  <a:pt x="50" y="126"/>
                </a:lnTo>
                <a:lnTo>
                  <a:pt x="48" y="136"/>
                </a:lnTo>
                <a:lnTo>
                  <a:pt x="57" y="165"/>
                </a:lnTo>
                <a:lnTo>
                  <a:pt x="61" y="164"/>
                </a:lnTo>
                <a:lnTo>
                  <a:pt x="72" y="155"/>
                </a:lnTo>
                <a:lnTo>
                  <a:pt x="65" y="139"/>
                </a:lnTo>
                <a:lnTo>
                  <a:pt x="105" y="136"/>
                </a:lnTo>
                <a:lnTo>
                  <a:pt x="117" y="140"/>
                </a:lnTo>
                <a:lnTo>
                  <a:pt x="117" y="140"/>
                </a:lnTo>
                <a:lnTo>
                  <a:pt x="118" y="121"/>
                </a:lnTo>
                <a:lnTo>
                  <a:pt x="96" y="97"/>
                </a:lnTo>
                <a:lnTo>
                  <a:pt x="79" y="91"/>
                </a:lnTo>
                <a:lnTo>
                  <a:pt x="89" y="60"/>
                </a:lnTo>
                <a:lnTo>
                  <a:pt x="87" y="51"/>
                </a:lnTo>
                <a:lnTo>
                  <a:pt x="77" y="38"/>
                </a:lnTo>
                <a:lnTo>
                  <a:pt x="35" y="15"/>
                </a:lnTo>
                <a:lnTo>
                  <a:pt x="31" y="10"/>
                </a:lnTo>
                <a:lnTo>
                  <a:pt x="30" y="3"/>
                </a:lnTo>
                <a:lnTo>
                  <a:pt x="23" y="3"/>
                </a:lnTo>
                <a:close/>
              </a:path>
            </a:pathLst>
          </a:custGeom>
          <a:solidFill>
            <a:srgbClr val="BFBFBF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1" name="83">
            <a:extLst>
              <a:ext uri="{FF2B5EF4-FFF2-40B4-BE49-F238E27FC236}">
                <a16:creationId xmlns:a16="http://schemas.microsoft.com/office/drawing/2014/main" id="{002706C9-F963-4F14-9348-B1954C95E10C}"/>
              </a:ext>
            </a:extLst>
          </p:cNvPr>
          <p:cNvSpPr>
            <a:spLocks noEditPoints="1"/>
          </p:cNvSpPr>
          <p:nvPr/>
        </p:nvSpPr>
        <p:spPr bwMode="auto">
          <a:xfrm>
            <a:off x="6516321" y="4635681"/>
            <a:ext cx="389503" cy="387455"/>
          </a:xfrm>
          <a:custGeom>
            <a:avLst/>
            <a:gdLst>
              <a:gd name="T0" fmla="*/ 159 w 385"/>
              <a:gd name="T1" fmla="*/ 326 h 334"/>
              <a:gd name="T2" fmla="*/ 181 w 385"/>
              <a:gd name="T3" fmla="*/ 328 h 334"/>
              <a:gd name="T4" fmla="*/ 242 w 385"/>
              <a:gd name="T5" fmla="*/ 323 h 334"/>
              <a:gd name="T6" fmla="*/ 249 w 385"/>
              <a:gd name="T7" fmla="*/ 307 h 334"/>
              <a:gd name="T8" fmla="*/ 242 w 385"/>
              <a:gd name="T9" fmla="*/ 323 h 334"/>
              <a:gd name="T10" fmla="*/ 29 w 385"/>
              <a:gd name="T11" fmla="*/ 32 h 334"/>
              <a:gd name="T12" fmla="*/ 41 w 385"/>
              <a:gd name="T13" fmla="*/ 47 h 334"/>
              <a:gd name="T14" fmla="*/ 9 w 385"/>
              <a:gd name="T15" fmla="*/ 66 h 334"/>
              <a:gd name="T16" fmla="*/ 1 w 385"/>
              <a:gd name="T17" fmla="*/ 90 h 334"/>
              <a:gd name="T18" fmla="*/ 12 w 385"/>
              <a:gd name="T19" fmla="*/ 134 h 334"/>
              <a:gd name="T20" fmla="*/ 10 w 385"/>
              <a:gd name="T21" fmla="*/ 163 h 334"/>
              <a:gd name="T22" fmla="*/ 16 w 385"/>
              <a:gd name="T23" fmla="*/ 201 h 334"/>
              <a:gd name="T24" fmla="*/ 29 w 385"/>
              <a:gd name="T25" fmla="*/ 215 h 334"/>
              <a:gd name="T26" fmla="*/ 2 w 385"/>
              <a:gd name="T27" fmla="*/ 256 h 334"/>
              <a:gd name="T28" fmla="*/ 10 w 385"/>
              <a:gd name="T29" fmla="*/ 269 h 334"/>
              <a:gd name="T30" fmla="*/ 44 w 385"/>
              <a:gd name="T31" fmla="*/ 293 h 334"/>
              <a:gd name="T32" fmla="*/ 60 w 385"/>
              <a:gd name="T33" fmla="*/ 310 h 334"/>
              <a:gd name="T34" fmla="*/ 85 w 385"/>
              <a:gd name="T35" fmla="*/ 300 h 334"/>
              <a:gd name="T36" fmla="*/ 67 w 385"/>
              <a:gd name="T37" fmla="*/ 280 h 334"/>
              <a:gd name="T38" fmla="*/ 83 w 385"/>
              <a:gd name="T39" fmla="*/ 282 h 334"/>
              <a:gd name="T40" fmla="*/ 108 w 385"/>
              <a:gd name="T41" fmla="*/ 288 h 334"/>
              <a:gd name="T42" fmla="*/ 138 w 385"/>
              <a:gd name="T43" fmla="*/ 294 h 334"/>
              <a:gd name="T44" fmla="*/ 135 w 385"/>
              <a:gd name="T45" fmla="*/ 316 h 334"/>
              <a:gd name="T46" fmla="*/ 151 w 385"/>
              <a:gd name="T47" fmla="*/ 309 h 334"/>
              <a:gd name="T48" fmla="*/ 171 w 385"/>
              <a:gd name="T49" fmla="*/ 281 h 334"/>
              <a:gd name="T50" fmla="*/ 209 w 385"/>
              <a:gd name="T51" fmla="*/ 292 h 334"/>
              <a:gd name="T52" fmla="*/ 219 w 385"/>
              <a:gd name="T53" fmla="*/ 274 h 334"/>
              <a:gd name="T54" fmla="*/ 249 w 385"/>
              <a:gd name="T55" fmla="*/ 265 h 334"/>
              <a:gd name="T56" fmla="*/ 268 w 385"/>
              <a:gd name="T57" fmla="*/ 254 h 334"/>
              <a:gd name="T58" fmla="*/ 310 w 385"/>
              <a:gd name="T59" fmla="*/ 247 h 334"/>
              <a:gd name="T60" fmla="*/ 311 w 385"/>
              <a:gd name="T61" fmla="*/ 228 h 334"/>
              <a:gd name="T62" fmla="*/ 288 w 385"/>
              <a:gd name="T63" fmla="*/ 221 h 334"/>
              <a:gd name="T64" fmla="*/ 284 w 385"/>
              <a:gd name="T65" fmla="*/ 213 h 334"/>
              <a:gd name="T66" fmla="*/ 307 w 385"/>
              <a:gd name="T67" fmla="*/ 187 h 334"/>
              <a:gd name="T68" fmla="*/ 325 w 385"/>
              <a:gd name="T69" fmla="*/ 172 h 334"/>
              <a:gd name="T70" fmla="*/ 337 w 385"/>
              <a:gd name="T71" fmla="*/ 158 h 334"/>
              <a:gd name="T72" fmla="*/ 374 w 385"/>
              <a:gd name="T73" fmla="*/ 154 h 334"/>
              <a:gd name="T74" fmla="*/ 382 w 385"/>
              <a:gd name="T75" fmla="*/ 136 h 334"/>
              <a:gd name="T76" fmla="*/ 371 w 385"/>
              <a:gd name="T77" fmla="*/ 124 h 334"/>
              <a:gd name="T78" fmla="*/ 377 w 385"/>
              <a:gd name="T79" fmla="*/ 84 h 334"/>
              <a:gd name="T80" fmla="*/ 358 w 385"/>
              <a:gd name="T81" fmla="*/ 81 h 334"/>
              <a:gd name="T82" fmla="*/ 332 w 385"/>
              <a:gd name="T83" fmla="*/ 57 h 334"/>
              <a:gd name="T84" fmla="*/ 326 w 385"/>
              <a:gd name="T85" fmla="*/ 28 h 334"/>
              <a:gd name="T86" fmla="*/ 299 w 385"/>
              <a:gd name="T87" fmla="*/ 22 h 334"/>
              <a:gd name="T88" fmla="*/ 291 w 385"/>
              <a:gd name="T89" fmla="*/ 7 h 334"/>
              <a:gd name="T90" fmla="*/ 254 w 385"/>
              <a:gd name="T91" fmla="*/ 1 h 334"/>
              <a:gd name="T92" fmla="*/ 226 w 385"/>
              <a:gd name="T93" fmla="*/ 5 h 334"/>
              <a:gd name="T94" fmla="*/ 205 w 385"/>
              <a:gd name="T95" fmla="*/ 28 h 334"/>
              <a:gd name="T96" fmla="*/ 177 w 385"/>
              <a:gd name="T97" fmla="*/ 6 h 334"/>
              <a:gd name="T98" fmla="*/ 162 w 385"/>
              <a:gd name="T99" fmla="*/ 6 h 334"/>
              <a:gd name="T100" fmla="*/ 119 w 385"/>
              <a:gd name="T101" fmla="*/ 37 h 334"/>
              <a:gd name="T102" fmla="*/ 94 w 385"/>
              <a:gd name="T103" fmla="*/ 40 h 334"/>
              <a:gd name="T104" fmla="*/ 61 w 385"/>
              <a:gd name="T105" fmla="*/ 32 h 334"/>
              <a:gd name="T106" fmla="*/ 29 w 385"/>
              <a:gd name="T107" fmla="*/ 19 h 334"/>
              <a:gd name="T108" fmla="*/ 22 w 385"/>
              <a:gd name="T109" fmla="*/ 30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85" h="334">
                <a:moveTo>
                  <a:pt x="181" y="322"/>
                </a:moveTo>
                <a:lnTo>
                  <a:pt x="159" y="326"/>
                </a:lnTo>
                <a:lnTo>
                  <a:pt x="166" y="334"/>
                </a:lnTo>
                <a:lnTo>
                  <a:pt x="181" y="328"/>
                </a:lnTo>
                <a:lnTo>
                  <a:pt x="181" y="322"/>
                </a:lnTo>
                <a:close/>
                <a:moveTo>
                  <a:pt x="242" y="323"/>
                </a:moveTo>
                <a:lnTo>
                  <a:pt x="259" y="307"/>
                </a:lnTo>
                <a:lnTo>
                  <a:pt x="249" y="307"/>
                </a:lnTo>
                <a:lnTo>
                  <a:pt x="237" y="317"/>
                </a:lnTo>
                <a:lnTo>
                  <a:pt x="242" y="323"/>
                </a:lnTo>
                <a:close/>
                <a:moveTo>
                  <a:pt x="22" y="30"/>
                </a:moveTo>
                <a:lnTo>
                  <a:pt x="29" y="32"/>
                </a:lnTo>
                <a:lnTo>
                  <a:pt x="35" y="44"/>
                </a:lnTo>
                <a:lnTo>
                  <a:pt x="41" y="47"/>
                </a:lnTo>
                <a:lnTo>
                  <a:pt x="34" y="59"/>
                </a:lnTo>
                <a:lnTo>
                  <a:pt x="9" y="66"/>
                </a:lnTo>
                <a:lnTo>
                  <a:pt x="0" y="79"/>
                </a:lnTo>
                <a:lnTo>
                  <a:pt x="1" y="90"/>
                </a:lnTo>
                <a:lnTo>
                  <a:pt x="14" y="104"/>
                </a:lnTo>
                <a:lnTo>
                  <a:pt x="12" y="134"/>
                </a:lnTo>
                <a:lnTo>
                  <a:pt x="33" y="161"/>
                </a:lnTo>
                <a:lnTo>
                  <a:pt x="10" y="163"/>
                </a:lnTo>
                <a:lnTo>
                  <a:pt x="4" y="166"/>
                </a:lnTo>
                <a:lnTo>
                  <a:pt x="16" y="201"/>
                </a:lnTo>
                <a:lnTo>
                  <a:pt x="24" y="206"/>
                </a:lnTo>
                <a:lnTo>
                  <a:pt x="29" y="215"/>
                </a:lnTo>
                <a:lnTo>
                  <a:pt x="5" y="241"/>
                </a:lnTo>
                <a:lnTo>
                  <a:pt x="2" y="256"/>
                </a:lnTo>
                <a:lnTo>
                  <a:pt x="2" y="256"/>
                </a:lnTo>
                <a:lnTo>
                  <a:pt x="10" y="269"/>
                </a:lnTo>
                <a:lnTo>
                  <a:pt x="48" y="288"/>
                </a:lnTo>
                <a:lnTo>
                  <a:pt x="44" y="293"/>
                </a:lnTo>
                <a:lnTo>
                  <a:pt x="48" y="307"/>
                </a:lnTo>
                <a:lnTo>
                  <a:pt x="60" y="310"/>
                </a:lnTo>
                <a:lnTo>
                  <a:pt x="66" y="300"/>
                </a:lnTo>
                <a:lnTo>
                  <a:pt x="85" y="300"/>
                </a:lnTo>
                <a:lnTo>
                  <a:pt x="89" y="297"/>
                </a:lnTo>
                <a:lnTo>
                  <a:pt x="67" y="280"/>
                </a:lnTo>
                <a:lnTo>
                  <a:pt x="85" y="274"/>
                </a:lnTo>
                <a:lnTo>
                  <a:pt x="83" y="282"/>
                </a:lnTo>
                <a:lnTo>
                  <a:pt x="91" y="287"/>
                </a:lnTo>
                <a:lnTo>
                  <a:pt x="108" y="288"/>
                </a:lnTo>
                <a:lnTo>
                  <a:pt x="112" y="297"/>
                </a:lnTo>
                <a:lnTo>
                  <a:pt x="138" y="294"/>
                </a:lnTo>
                <a:lnTo>
                  <a:pt x="144" y="307"/>
                </a:lnTo>
                <a:lnTo>
                  <a:pt x="135" y="316"/>
                </a:lnTo>
                <a:lnTo>
                  <a:pt x="160" y="315"/>
                </a:lnTo>
                <a:lnTo>
                  <a:pt x="151" y="309"/>
                </a:lnTo>
                <a:lnTo>
                  <a:pt x="153" y="291"/>
                </a:lnTo>
                <a:lnTo>
                  <a:pt x="171" y="281"/>
                </a:lnTo>
                <a:lnTo>
                  <a:pt x="181" y="280"/>
                </a:lnTo>
                <a:lnTo>
                  <a:pt x="209" y="292"/>
                </a:lnTo>
                <a:lnTo>
                  <a:pt x="219" y="292"/>
                </a:lnTo>
                <a:lnTo>
                  <a:pt x="219" y="274"/>
                </a:lnTo>
                <a:lnTo>
                  <a:pt x="226" y="269"/>
                </a:lnTo>
                <a:lnTo>
                  <a:pt x="249" y="265"/>
                </a:lnTo>
                <a:lnTo>
                  <a:pt x="258" y="266"/>
                </a:lnTo>
                <a:lnTo>
                  <a:pt x="268" y="254"/>
                </a:lnTo>
                <a:lnTo>
                  <a:pt x="290" y="258"/>
                </a:lnTo>
                <a:lnTo>
                  <a:pt x="310" y="247"/>
                </a:lnTo>
                <a:lnTo>
                  <a:pt x="307" y="231"/>
                </a:lnTo>
                <a:lnTo>
                  <a:pt x="311" y="228"/>
                </a:lnTo>
                <a:lnTo>
                  <a:pt x="307" y="216"/>
                </a:lnTo>
                <a:lnTo>
                  <a:pt x="288" y="221"/>
                </a:lnTo>
                <a:lnTo>
                  <a:pt x="283" y="219"/>
                </a:lnTo>
                <a:lnTo>
                  <a:pt x="284" y="213"/>
                </a:lnTo>
                <a:lnTo>
                  <a:pt x="293" y="209"/>
                </a:lnTo>
                <a:lnTo>
                  <a:pt x="307" y="187"/>
                </a:lnTo>
                <a:lnTo>
                  <a:pt x="320" y="186"/>
                </a:lnTo>
                <a:lnTo>
                  <a:pt x="325" y="172"/>
                </a:lnTo>
                <a:lnTo>
                  <a:pt x="323" y="163"/>
                </a:lnTo>
                <a:lnTo>
                  <a:pt x="337" y="158"/>
                </a:lnTo>
                <a:lnTo>
                  <a:pt x="340" y="161"/>
                </a:lnTo>
                <a:lnTo>
                  <a:pt x="374" y="154"/>
                </a:lnTo>
                <a:lnTo>
                  <a:pt x="381" y="146"/>
                </a:lnTo>
                <a:lnTo>
                  <a:pt x="382" y="136"/>
                </a:lnTo>
                <a:lnTo>
                  <a:pt x="385" y="133"/>
                </a:lnTo>
                <a:lnTo>
                  <a:pt x="371" y="124"/>
                </a:lnTo>
                <a:lnTo>
                  <a:pt x="367" y="117"/>
                </a:lnTo>
                <a:lnTo>
                  <a:pt x="377" y="84"/>
                </a:lnTo>
                <a:lnTo>
                  <a:pt x="374" y="81"/>
                </a:lnTo>
                <a:lnTo>
                  <a:pt x="358" y="81"/>
                </a:lnTo>
                <a:lnTo>
                  <a:pt x="354" y="78"/>
                </a:lnTo>
                <a:lnTo>
                  <a:pt x="332" y="57"/>
                </a:lnTo>
                <a:lnTo>
                  <a:pt x="333" y="47"/>
                </a:lnTo>
                <a:lnTo>
                  <a:pt x="326" y="28"/>
                </a:lnTo>
                <a:lnTo>
                  <a:pt x="315" y="26"/>
                </a:lnTo>
                <a:lnTo>
                  <a:pt x="299" y="22"/>
                </a:lnTo>
                <a:lnTo>
                  <a:pt x="294" y="17"/>
                </a:lnTo>
                <a:lnTo>
                  <a:pt x="291" y="7"/>
                </a:lnTo>
                <a:lnTo>
                  <a:pt x="284" y="0"/>
                </a:lnTo>
                <a:lnTo>
                  <a:pt x="254" y="1"/>
                </a:lnTo>
                <a:lnTo>
                  <a:pt x="247" y="5"/>
                </a:lnTo>
                <a:lnTo>
                  <a:pt x="226" y="5"/>
                </a:lnTo>
                <a:lnTo>
                  <a:pt x="214" y="26"/>
                </a:lnTo>
                <a:lnTo>
                  <a:pt x="205" y="28"/>
                </a:lnTo>
                <a:lnTo>
                  <a:pt x="197" y="23"/>
                </a:lnTo>
                <a:lnTo>
                  <a:pt x="177" y="6"/>
                </a:lnTo>
                <a:lnTo>
                  <a:pt x="171" y="2"/>
                </a:lnTo>
                <a:lnTo>
                  <a:pt x="162" y="6"/>
                </a:lnTo>
                <a:lnTo>
                  <a:pt x="140" y="28"/>
                </a:lnTo>
                <a:lnTo>
                  <a:pt x="119" y="37"/>
                </a:lnTo>
                <a:lnTo>
                  <a:pt x="101" y="53"/>
                </a:lnTo>
                <a:lnTo>
                  <a:pt x="94" y="40"/>
                </a:lnTo>
                <a:lnTo>
                  <a:pt x="69" y="23"/>
                </a:lnTo>
                <a:lnTo>
                  <a:pt x="61" y="32"/>
                </a:lnTo>
                <a:lnTo>
                  <a:pt x="53" y="32"/>
                </a:lnTo>
                <a:lnTo>
                  <a:pt x="29" y="19"/>
                </a:lnTo>
                <a:lnTo>
                  <a:pt x="23" y="28"/>
                </a:lnTo>
                <a:lnTo>
                  <a:pt x="22" y="30"/>
                </a:lnTo>
                <a:close/>
              </a:path>
            </a:pathLst>
          </a:custGeom>
          <a:solidFill>
            <a:srgbClr val="BFBFBF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2" name="84">
            <a:extLst>
              <a:ext uri="{FF2B5EF4-FFF2-40B4-BE49-F238E27FC236}">
                <a16:creationId xmlns:a16="http://schemas.microsoft.com/office/drawing/2014/main" id="{93734EB6-5B3D-4912-A4F8-D5326C3B26AE}"/>
              </a:ext>
            </a:extLst>
          </p:cNvPr>
          <p:cNvSpPr>
            <a:spLocks noEditPoints="1"/>
          </p:cNvSpPr>
          <p:nvPr/>
        </p:nvSpPr>
        <p:spPr bwMode="auto">
          <a:xfrm>
            <a:off x="6195614" y="4339869"/>
            <a:ext cx="342966" cy="361936"/>
          </a:xfrm>
          <a:custGeom>
            <a:avLst/>
            <a:gdLst>
              <a:gd name="T0" fmla="*/ 0 w 339"/>
              <a:gd name="T1" fmla="*/ 43 h 312"/>
              <a:gd name="T2" fmla="*/ 0 w 339"/>
              <a:gd name="T3" fmla="*/ 61 h 312"/>
              <a:gd name="T4" fmla="*/ 3 w 339"/>
              <a:gd name="T5" fmla="*/ 70 h 312"/>
              <a:gd name="T6" fmla="*/ 20 w 339"/>
              <a:gd name="T7" fmla="*/ 98 h 312"/>
              <a:gd name="T8" fmla="*/ 21 w 339"/>
              <a:gd name="T9" fmla="*/ 138 h 312"/>
              <a:gd name="T10" fmla="*/ 38 w 339"/>
              <a:gd name="T11" fmla="*/ 141 h 312"/>
              <a:gd name="T12" fmla="*/ 53 w 339"/>
              <a:gd name="T13" fmla="*/ 161 h 312"/>
              <a:gd name="T14" fmla="*/ 60 w 339"/>
              <a:gd name="T15" fmla="*/ 174 h 312"/>
              <a:gd name="T16" fmla="*/ 40 w 339"/>
              <a:gd name="T17" fmla="*/ 201 h 312"/>
              <a:gd name="T18" fmla="*/ 38 w 339"/>
              <a:gd name="T19" fmla="*/ 203 h 312"/>
              <a:gd name="T20" fmla="*/ 79 w 339"/>
              <a:gd name="T21" fmla="*/ 219 h 312"/>
              <a:gd name="T22" fmla="*/ 98 w 339"/>
              <a:gd name="T23" fmla="*/ 230 h 312"/>
              <a:gd name="T24" fmla="*/ 135 w 339"/>
              <a:gd name="T25" fmla="*/ 263 h 312"/>
              <a:gd name="T26" fmla="*/ 168 w 339"/>
              <a:gd name="T27" fmla="*/ 278 h 312"/>
              <a:gd name="T28" fmla="*/ 186 w 339"/>
              <a:gd name="T29" fmla="*/ 278 h 312"/>
              <a:gd name="T30" fmla="*/ 215 w 339"/>
              <a:gd name="T31" fmla="*/ 284 h 312"/>
              <a:gd name="T32" fmla="*/ 224 w 339"/>
              <a:gd name="T33" fmla="*/ 293 h 312"/>
              <a:gd name="T34" fmla="*/ 271 w 339"/>
              <a:gd name="T35" fmla="*/ 310 h 312"/>
              <a:gd name="T36" fmla="*/ 287 w 339"/>
              <a:gd name="T37" fmla="*/ 312 h 312"/>
              <a:gd name="T38" fmla="*/ 306 w 339"/>
              <a:gd name="T39" fmla="*/ 299 h 312"/>
              <a:gd name="T40" fmla="*/ 326 w 339"/>
              <a:gd name="T41" fmla="*/ 296 h 312"/>
              <a:gd name="T42" fmla="*/ 339 w 339"/>
              <a:gd name="T43" fmla="*/ 285 h 312"/>
              <a:gd name="T44" fmla="*/ 339 w 339"/>
              <a:gd name="T45" fmla="*/ 285 h 312"/>
              <a:gd name="T46" fmla="*/ 339 w 339"/>
              <a:gd name="T47" fmla="*/ 285 h 312"/>
              <a:gd name="T48" fmla="*/ 311 w 339"/>
              <a:gd name="T49" fmla="*/ 252 h 312"/>
              <a:gd name="T50" fmla="*/ 293 w 339"/>
              <a:gd name="T51" fmla="*/ 243 h 312"/>
              <a:gd name="T52" fmla="*/ 274 w 339"/>
              <a:gd name="T53" fmla="*/ 250 h 312"/>
              <a:gd name="T54" fmla="*/ 275 w 339"/>
              <a:gd name="T55" fmla="*/ 242 h 312"/>
              <a:gd name="T56" fmla="*/ 286 w 339"/>
              <a:gd name="T57" fmla="*/ 221 h 312"/>
              <a:gd name="T58" fmla="*/ 282 w 339"/>
              <a:gd name="T59" fmla="*/ 202 h 312"/>
              <a:gd name="T60" fmla="*/ 268 w 339"/>
              <a:gd name="T61" fmla="*/ 199 h 312"/>
              <a:gd name="T62" fmla="*/ 262 w 339"/>
              <a:gd name="T63" fmla="*/ 189 h 312"/>
              <a:gd name="T64" fmla="*/ 270 w 339"/>
              <a:gd name="T65" fmla="*/ 167 h 312"/>
              <a:gd name="T66" fmla="*/ 269 w 339"/>
              <a:gd name="T67" fmla="*/ 151 h 312"/>
              <a:gd name="T68" fmla="*/ 258 w 339"/>
              <a:gd name="T69" fmla="*/ 150 h 312"/>
              <a:gd name="T70" fmla="*/ 259 w 339"/>
              <a:gd name="T71" fmla="*/ 126 h 312"/>
              <a:gd name="T72" fmla="*/ 248 w 339"/>
              <a:gd name="T73" fmla="*/ 125 h 312"/>
              <a:gd name="T74" fmla="*/ 218 w 339"/>
              <a:gd name="T75" fmla="*/ 92 h 312"/>
              <a:gd name="T76" fmla="*/ 208 w 339"/>
              <a:gd name="T77" fmla="*/ 91 h 312"/>
              <a:gd name="T78" fmla="*/ 186 w 339"/>
              <a:gd name="T79" fmla="*/ 82 h 312"/>
              <a:gd name="T80" fmla="*/ 172 w 339"/>
              <a:gd name="T81" fmla="*/ 84 h 312"/>
              <a:gd name="T82" fmla="*/ 156 w 339"/>
              <a:gd name="T83" fmla="*/ 78 h 312"/>
              <a:gd name="T84" fmla="*/ 153 w 339"/>
              <a:gd name="T85" fmla="*/ 65 h 312"/>
              <a:gd name="T86" fmla="*/ 143 w 339"/>
              <a:gd name="T87" fmla="*/ 57 h 312"/>
              <a:gd name="T88" fmla="*/ 120 w 339"/>
              <a:gd name="T89" fmla="*/ 55 h 312"/>
              <a:gd name="T90" fmla="*/ 79 w 339"/>
              <a:gd name="T91" fmla="*/ 69 h 312"/>
              <a:gd name="T92" fmla="*/ 71 w 339"/>
              <a:gd name="T93" fmla="*/ 70 h 312"/>
              <a:gd name="T94" fmla="*/ 53 w 339"/>
              <a:gd name="T95" fmla="*/ 79 h 312"/>
              <a:gd name="T96" fmla="*/ 46 w 339"/>
              <a:gd name="T97" fmla="*/ 74 h 312"/>
              <a:gd name="T98" fmla="*/ 39 w 339"/>
              <a:gd name="T99" fmla="*/ 55 h 312"/>
              <a:gd name="T100" fmla="*/ 17 w 339"/>
              <a:gd name="T101" fmla="*/ 41 h 312"/>
              <a:gd name="T102" fmla="*/ 8 w 339"/>
              <a:gd name="T103" fmla="*/ 41 h 312"/>
              <a:gd name="T104" fmla="*/ 0 w 339"/>
              <a:gd name="T105" fmla="*/ 43 h 312"/>
              <a:gd name="T106" fmla="*/ 98 w 339"/>
              <a:gd name="T107" fmla="*/ 49 h 312"/>
              <a:gd name="T108" fmla="*/ 101 w 339"/>
              <a:gd name="T109" fmla="*/ 46 h 312"/>
              <a:gd name="T110" fmla="*/ 116 w 339"/>
              <a:gd name="T111" fmla="*/ 26 h 312"/>
              <a:gd name="T112" fmla="*/ 112 w 339"/>
              <a:gd name="T113" fmla="*/ 15 h 312"/>
              <a:gd name="T114" fmla="*/ 97 w 339"/>
              <a:gd name="T115" fmla="*/ 0 h 312"/>
              <a:gd name="T116" fmla="*/ 84 w 339"/>
              <a:gd name="T117" fmla="*/ 5 h 312"/>
              <a:gd name="T118" fmla="*/ 69 w 339"/>
              <a:gd name="T119" fmla="*/ 30 h 312"/>
              <a:gd name="T120" fmla="*/ 73 w 339"/>
              <a:gd name="T121" fmla="*/ 49 h 312"/>
              <a:gd name="T122" fmla="*/ 98 w 339"/>
              <a:gd name="T123" fmla="*/ 49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9" h="312">
                <a:moveTo>
                  <a:pt x="0" y="43"/>
                </a:moveTo>
                <a:lnTo>
                  <a:pt x="0" y="61"/>
                </a:lnTo>
                <a:lnTo>
                  <a:pt x="3" y="70"/>
                </a:lnTo>
                <a:lnTo>
                  <a:pt x="20" y="98"/>
                </a:lnTo>
                <a:lnTo>
                  <a:pt x="21" y="138"/>
                </a:lnTo>
                <a:lnTo>
                  <a:pt x="38" y="141"/>
                </a:lnTo>
                <a:lnTo>
                  <a:pt x="53" y="161"/>
                </a:lnTo>
                <a:lnTo>
                  <a:pt x="60" y="174"/>
                </a:lnTo>
                <a:lnTo>
                  <a:pt x="40" y="201"/>
                </a:lnTo>
                <a:lnTo>
                  <a:pt x="38" y="203"/>
                </a:lnTo>
                <a:lnTo>
                  <a:pt x="79" y="219"/>
                </a:lnTo>
                <a:lnTo>
                  <a:pt x="98" y="230"/>
                </a:lnTo>
                <a:lnTo>
                  <a:pt x="135" y="263"/>
                </a:lnTo>
                <a:lnTo>
                  <a:pt x="168" y="278"/>
                </a:lnTo>
                <a:lnTo>
                  <a:pt x="186" y="278"/>
                </a:lnTo>
                <a:lnTo>
                  <a:pt x="215" y="284"/>
                </a:lnTo>
                <a:lnTo>
                  <a:pt x="224" y="293"/>
                </a:lnTo>
                <a:lnTo>
                  <a:pt x="271" y="310"/>
                </a:lnTo>
                <a:lnTo>
                  <a:pt x="287" y="312"/>
                </a:lnTo>
                <a:lnTo>
                  <a:pt x="306" y="299"/>
                </a:lnTo>
                <a:lnTo>
                  <a:pt x="326" y="296"/>
                </a:lnTo>
                <a:lnTo>
                  <a:pt x="339" y="285"/>
                </a:lnTo>
                <a:lnTo>
                  <a:pt x="339" y="285"/>
                </a:lnTo>
                <a:lnTo>
                  <a:pt x="339" y="285"/>
                </a:lnTo>
                <a:lnTo>
                  <a:pt x="311" y="252"/>
                </a:lnTo>
                <a:lnTo>
                  <a:pt x="293" y="243"/>
                </a:lnTo>
                <a:lnTo>
                  <a:pt x="274" y="250"/>
                </a:lnTo>
                <a:lnTo>
                  <a:pt x="275" y="242"/>
                </a:lnTo>
                <a:lnTo>
                  <a:pt x="286" y="221"/>
                </a:lnTo>
                <a:lnTo>
                  <a:pt x="282" y="202"/>
                </a:lnTo>
                <a:lnTo>
                  <a:pt x="268" y="199"/>
                </a:lnTo>
                <a:lnTo>
                  <a:pt x="262" y="189"/>
                </a:lnTo>
                <a:lnTo>
                  <a:pt x="270" y="167"/>
                </a:lnTo>
                <a:lnTo>
                  <a:pt x="269" y="151"/>
                </a:lnTo>
                <a:lnTo>
                  <a:pt x="258" y="150"/>
                </a:lnTo>
                <a:lnTo>
                  <a:pt x="259" y="126"/>
                </a:lnTo>
                <a:lnTo>
                  <a:pt x="248" y="125"/>
                </a:lnTo>
                <a:lnTo>
                  <a:pt x="218" y="92"/>
                </a:lnTo>
                <a:lnTo>
                  <a:pt x="208" y="91"/>
                </a:lnTo>
                <a:lnTo>
                  <a:pt x="186" y="82"/>
                </a:lnTo>
                <a:lnTo>
                  <a:pt x="172" y="84"/>
                </a:lnTo>
                <a:lnTo>
                  <a:pt x="156" y="78"/>
                </a:lnTo>
                <a:lnTo>
                  <a:pt x="153" y="65"/>
                </a:lnTo>
                <a:lnTo>
                  <a:pt x="143" y="57"/>
                </a:lnTo>
                <a:lnTo>
                  <a:pt x="120" y="55"/>
                </a:lnTo>
                <a:lnTo>
                  <a:pt x="79" y="69"/>
                </a:lnTo>
                <a:lnTo>
                  <a:pt x="71" y="70"/>
                </a:lnTo>
                <a:lnTo>
                  <a:pt x="53" y="79"/>
                </a:lnTo>
                <a:lnTo>
                  <a:pt x="46" y="74"/>
                </a:lnTo>
                <a:lnTo>
                  <a:pt x="39" y="55"/>
                </a:lnTo>
                <a:lnTo>
                  <a:pt x="17" y="41"/>
                </a:lnTo>
                <a:lnTo>
                  <a:pt x="8" y="41"/>
                </a:lnTo>
                <a:lnTo>
                  <a:pt x="0" y="43"/>
                </a:lnTo>
                <a:close/>
                <a:moveTo>
                  <a:pt x="98" y="49"/>
                </a:moveTo>
                <a:lnTo>
                  <a:pt x="101" y="46"/>
                </a:lnTo>
                <a:lnTo>
                  <a:pt x="116" y="26"/>
                </a:lnTo>
                <a:lnTo>
                  <a:pt x="112" y="15"/>
                </a:lnTo>
                <a:lnTo>
                  <a:pt x="97" y="0"/>
                </a:lnTo>
                <a:lnTo>
                  <a:pt x="84" y="5"/>
                </a:lnTo>
                <a:lnTo>
                  <a:pt x="69" y="30"/>
                </a:lnTo>
                <a:lnTo>
                  <a:pt x="73" y="49"/>
                </a:lnTo>
                <a:lnTo>
                  <a:pt x="98" y="49"/>
                </a:lnTo>
                <a:close/>
              </a:path>
            </a:pathLst>
          </a:custGeom>
          <a:solidFill>
            <a:srgbClr val="A3D9F9"/>
          </a:solidFill>
          <a:ln w="63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3" name="85">
            <a:extLst>
              <a:ext uri="{FF2B5EF4-FFF2-40B4-BE49-F238E27FC236}">
                <a16:creationId xmlns:a16="http://schemas.microsoft.com/office/drawing/2014/main" id="{1ADE4D7F-BEAB-4960-9D74-B81D00FF9591}"/>
              </a:ext>
            </a:extLst>
          </p:cNvPr>
          <p:cNvSpPr>
            <a:spLocks noEditPoints="1"/>
          </p:cNvSpPr>
          <p:nvPr/>
        </p:nvSpPr>
        <p:spPr bwMode="auto">
          <a:xfrm>
            <a:off x="4042732" y="3076581"/>
            <a:ext cx="547325" cy="381656"/>
          </a:xfrm>
          <a:custGeom>
            <a:avLst/>
            <a:gdLst>
              <a:gd name="T0" fmla="*/ 23 w 541"/>
              <a:gd name="T1" fmla="*/ 147 h 329"/>
              <a:gd name="T2" fmla="*/ 1 w 541"/>
              <a:gd name="T3" fmla="*/ 153 h 329"/>
              <a:gd name="T4" fmla="*/ 28 w 541"/>
              <a:gd name="T5" fmla="*/ 151 h 329"/>
              <a:gd name="T6" fmla="*/ 53 w 541"/>
              <a:gd name="T7" fmla="*/ 38 h 329"/>
              <a:gd name="T8" fmla="*/ 47 w 541"/>
              <a:gd name="T9" fmla="*/ 18 h 329"/>
              <a:gd name="T10" fmla="*/ 29 w 541"/>
              <a:gd name="T11" fmla="*/ 24 h 329"/>
              <a:gd name="T12" fmla="*/ 39 w 541"/>
              <a:gd name="T13" fmla="*/ 46 h 329"/>
              <a:gd name="T14" fmla="*/ 54 w 541"/>
              <a:gd name="T15" fmla="*/ 47 h 329"/>
              <a:gd name="T16" fmla="*/ 72 w 541"/>
              <a:gd name="T17" fmla="*/ 63 h 329"/>
              <a:gd name="T18" fmla="*/ 56 w 541"/>
              <a:gd name="T19" fmla="*/ 41 h 329"/>
              <a:gd name="T20" fmla="*/ 98 w 541"/>
              <a:gd name="T21" fmla="*/ 50 h 329"/>
              <a:gd name="T22" fmla="*/ 74 w 541"/>
              <a:gd name="T23" fmla="*/ 99 h 329"/>
              <a:gd name="T24" fmla="*/ 97 w 541"/>
              <a:gd name="T25" fmla="*/ 117 h 329"/>
              <a:gd name="T26" fmla="*/ 142 w 541"/>
              <a:gd name="T27" fmla="*/ 169 h 329"/>
              <a:gd name="T28" fmla="*/ 163 w 541"/>
              <a:gd name="T29" fmla="*/ 206 h 329"/>
              <a:gd name="T30" fmla="*/ 175 w 541"/>
              <a:gd name="T31" fmla="*/ 241 h 329"/>
              <a:gd name="T32" fmla="*/ 186 w 541"/>
              <a:gd name="T33" fmla="*/ 244 h 329"/>
              <a:gd name="T34" fmla="*/ 205 w 541"/>
              <a:gd name="T35" fmla="*/ 255 h 329"/>
              <a:gd name="T36" fmla="*/ 222 w 541"/>
              <a:gd name="T37" fmla="*/ 267 h 329"/>
              <a:gd name="T38" fmla="*/ 270 w 541"/>
              <a:gd name="T39" fmla="*/ 284 h 329"/>
              <a:gd name="T40" fmla="*/ 284 w 541"/>
              <a:gd name="T41" fmla="*/ 303 h 329"/>
              <a:gd name="T42" fmla="*/ 310 w 541"/>
              <a:gd name="T43" fmla="*/ 305 h 329"/>
              <a:gd name="T44" fmla="*/ 333 w 541"/>
              <a:gd name="T45" fmla="*/ 320 h 329"/>
              <a:gd name="T46" fmla="*/ 347 w 541"/>
              <a:gd name="T47" fmla="*/ 316 h 329"/>
              <a:gd name="T48" fmla="*/ 371 w 541"/>
              <a:gd name="T49" fmla="*/ 310 h 329"/>
              <a:gd name="T50" fmla="*/ 386 w 541"/>
              <a:gd name="T51" fmla="*/ 303 h 329"/>
              <a:gd name="T52" fmla="*/ 423 w 541"/>
              <a:gd name="T53" fmla="*/ 302 h 329"/>
              <a:gd name="T54" fmla="*/ 456 w 541"/>
              <a:gd name="T55" fmla="*/ 306 h 329"/>
              <a:gd name="T56" fmla="*/ 484 w 541"/>
              <a:gd name="T57" fmla="*/ 320 h 329"/>
              <a:gd name="T58" fmla="*/ 518 w 541"/>
              <a:gd name="T59" fmla="*/ 309 h 329"/>
              <a:gd name="T60" fmla="*/ 541 w 541"/>
              <a:gd name="T61" fmla="*/ 297 h 329"/>
              <a:gd name="T62" fmla="*/ 522 w 541"/>
              <a:gd name="T63" fmla="*/ 276 h 329"/>
              <a:gd name="T64" fmla="*/ 519 w 541"/>
              <a:gd name="T65" fmla="*/ 232 h 329"/>
              <a:gd name="T66" fmla="*/ 517 w 541"/>
              <a:gd name="T67" fmla="*/ 183 h 329"/>
              <a:gd name="T68" fmla="*/ 494 w 541"/>
              <a:gd name="T69" fmla="*/ 128 h 329"/>
              <a:gd name="T70" fmla="*/ 470 w 541"/>
              <a:gd name="T71" fmla="*/ 92 h 329"/>
              <a:gd name="T72" fmla="*/ 449 w 541"/>
              <a:gd name="T73" fmla="*/ 56 h 329"/>
              <a:gd name="T74" fmla="*/ 428 w 541"/>
              <a:gd name="T75" fmla="*/ 31 h 329"/>
              <a:gd name="T76" fmla="*/ 415 w 541"/>
              <a:gd name="T77" fmla="*/ 23 h 329"/>
              <a:gd name="T78" fmla="*/ 389 w 541"/>
              <a:gd name="T79" fmla="*/ 28 h 329"/>
              <a:gd name="T80" fmla="*/ 342 w 541"/>
              <a:gd name="T81" fmla="*/ 4 h 329"/>
              <a:gd name="T82" fmla="*/ 321 w 541"/>
              <a:gd name="T83" fmla="*/ 16 h 329"/>
              <a:gd name="T84" fmla="*/ 302 w 541"/>
              <a:gd name="T85" fmla="*/ 22 h 329"/>
              <a:gd name="T86" fmla="*/ 299 w 541"/>
              <a:gd name="T87" fmla="*/ 50 h 329"/>
              <a:gd name="T88" fmla="*/ 272 w 541"/>
              <a:gd name="T89" fmla="*/ 50 h 329"/>
              <a:gd name="T90" fmla="*/ 263 w 541"/>
              <a:gd name="T91" fmla="*/ 17 h 329"/>
              <a:gd name="T92" fmla="*/ 246 w 541"/>
              <a:gd name="T93" fmla="*/ 34 h 329"/>
              <a:gd name="T94" fmla="*/ 257 w 541"/>
              <a:gd name="T95" fmla="*/ 72 h 329"/>
              <a:gd name="T96" fmla="*/ 246 w 541"/>
              <a:gd name="T97" fmla="*/ 89 h 329"/>
              <a:gd name="T98" fmla="*/ 196 w 541"/>
              <a:gd name="T99" fmla="*/ 79 h 329"/>
              <a:gd name="T100" fmla="*/ 149 w 541"/>
              <a:gd name="T101" fmla="*/ 48 h 329"/>
              <a:gd name="T102" fmla="*/ 122 w 541"/>
              <a:gd name="T103" fmla="*/ 21 h 329"/>
              <a:gd name="T104" fmla="*/ 111 w 541"/>
              <a:gd name="T105" fmla="*/ 21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1" h="329">
                <a:moveTo>
                  <a:pt x="28" y="151"/>
                </a:moveTo>
                <a:lnTo>
                  <a:pt x="23" y="147"/>
                </a:lnTo>
                <a:lnTo>
                  <a:pt x="0" y="142"/>
                </a:lnTo>
                <a:lnTo>
                  <a:pt x="1" y="153"/>
                </a:lnTo>
                <a:lnTo>
                  <a:pt x="24" y="153"/>
                </a:lnTo>
                <a:lnTo>
                  <a:pt x="28" y="151"/>
                </a:lnTo>
                <a:close/>
                <a:moveTo>
                  <a:pt x="56" y="41"/>
                </a:moveTo>
                <a:lnTo>
                  <a:pt x="53" y="38"/>
                </a:lnTo>
                <a:lnTo>
                  <a:pt x="53" y="21"/>
                </a:lnTo>
                <a:lnTo>
                  <a:pt x="47" y="18"/>
                </a:lnTo>
                <a:lnTo>
                  <a:pt x="25" y="18"/>
                </a:lnTo>
                <a:lnTo>
                  <a:pt x="29" y="24"/>
                </a:lnTo>
                <a:lnTo>
                  <a:pt x="34" y="40"/>
                </a:lnTo>
                <a:lnTo>
                  <a:pt x="39" y="46"/>
                </a:lnTo>
                <a:lnTo>
                  <a:pt x="47" y="42"/>
                </a:lnTo>
                <a:lnTo>
                  <a:pt x="54" y="47"/>
                </a:lnTo>
                <a:lnTo>
                  <a:pt x="70" y="69"/>
                </a:lnTo>
                <a:lnTo>
                  <a:pt x="72" y="63"/>
                </a:lnTo>
                <a:lnTo>
                  <a:pt x="66" y="46"/>
                </a:lnTo>
                <a:lnTo>
                  <a:pt x="56" y="41"/>
                </a:lnTo>
                <a:close/>
                <a:moveTo>
                  <a:pt x="111" y="21"/>
                </a:moveTo>
                <a:lnTo>
                  <a:pt x="98" y="50"/>
                </a:lnTo>
                <a:lnTo>
                  <a:pt x="74" y="76"/>
                </a:lnTo>
                <a:lnTo>
                  <a:pt x="74" y="99"/>
                </a:lnTo>
                <a:lnTo>
                  <a:pt x="76" y="106"/>
                </a:lnTo>
                <a:lnTo>
                  <a:pt x="97" y="117"/>
                </a:lnTo>
                <a:lnTo>
                  <a:pt x="138" y="158"/>
                </a:lnTo>
                <a:lnTo>
                  <a:pt x="142" y="169"/>
                </a:lnTo>
                <a:lnTo>
                  <a:pt x="155" y="182"/>
                </a:lnTo>
                <a:lnTo>
                  <a:pt x="163" y="206"/>
                </a:lnTo>
                <a:lnTo>
                  <a:pt x="170" y="237"/>
                </a:lnTo>
                <a:lnTo>
                  <a:pt x="175" y="241"/>
                </a:lnTo>
                <a:lnTo>
                  <a:pt x="174" y="229"/>
                </a:lnTo>
                <a:lnTo>
                  <a:pt x="186" y="244"/>
                </a:lnTo>
                <a:lnTo>
                  <a:pt x="195" y="246"/>
                </a:lnTo>
                <a:lnTo>
                  <a:pt x="205" y="255"/>
                </a:lnTo>
                <a:lnTo>
                  <a:pt x="220" y="257"/>
                </a:lnTo>
                <a:lnTo>
                  <a:pt x="222" y="267"/>
                </a:lnTo>
                <a:lnTo>
                  <a:pt x="266" y="276"/>
                </a:lnTo>
                <a:lnTo>
                  <a:pt x="270" y="284"/>
                </a:lnTo>
                <a:lnTo>
                  <a:pt x="276" y="303"/>
                </a:lnTo>
                <a:lnTo>
                  <a:pt x="284" y="303"/>
                </a:lnTo>
                <a:lnTo>
                  <a:pt x="300" y="298"/>
                </a:lnTo>
                <a:lnTo>
                  <a:pt x="310" y="305"/>
                </a:lnTo>
                <a:lnTo>
                  <a:pt x="327" y="313"/>
                </a:lnTo>
                <a:lnTo>
                  <a:pt x="333" y="320"/>
                </a:lnTo>
                <a:lnTo>
                  <a:pt x="347" y="329"/>
                </a:lnTo>
                <a:lnTo>
                  <a:pt x="347" y="316"/>
                </a:lnTo>
                <a:lnTo>
                  <a:pt x="358" y="310"/>
                </a:lnTo>
                <a:lnTo>
                  <a:pt x="371" y="310"/>
                </a:lnTo>
                <a:lnTo>
                  <a:pt x="375" y="316"/>
                </a:lnTo>
                <a:lnTo>
                  <a:pt x="386" y="303"/>
                </a:lnTo>
                <a:lnTo>
                  <a:pt x="420" y="294"/>
                </a:lnTo>
                <a:lnTo>
                  <a:pt x="423" y="302"/>
                </a:lnTo>
                <a:lnTo>
                  <a:pt x="423" y="313"/>
                </a:lnTo>
                <a:lnTo>
                  <a:pt x="456" y="306"/>
                </a:lnTo>
                <a:lnTo>
                  <a:pt x="463" y="308"/>
                </a:lnTo>
                <a:lnTo>
                  <a:pt x="484" y="320"/>
                </a:lnTo>
                <a:lnTo>
                  <a:pt x="488" y="320"/>
                </a:lnTo>
                <a:lnTo>
                  <a:pt x="518" y="309"/>
                </a:lnTo>
                <a:lnTo>
                  <a:pt x="527" y="299"/>
                </a:lnTo>
                <a:lnTo>
                  <a:pt x="541" y="297"/>
                </a:lnTo>
                <a:lnTo>
                  <a:pt x="530" y="276"/>
                </a:lnTo>
                <a:lnTo>
                  <a:pt x="522" y="276"/>
                </a:lnTo>
                <a:lnTo>
                  <a:pt x="524" y="255"/>
                </a:lnTo>
                <a:lnTo>
                  <a:pt x="519" y="232"/>
                </a:lnTo>
                <a:lnTo>
                  <a:pt x="524" y="194"/>
                </a:lnTo>
                <a:lnTo>
                  <a:pt x="517" y="183"/>
                </a:lnTo>
                <a:lnTo>
                  <a:pt x="513" y="163"/>
                </a:lnTo>
                <a:lnTo>
                  <a:pt x="494" y="128"/>
                </a:lnTo>
                <a:lnTo>
                  <a:pt x="488" y="101"/>
                </a:lnTo>
                <a:lnTo>
                  <a:pt x="470" y="92"/>
                </a:lnTo>
                <a:lnTo>
                  <a:pt x="458" y="59"/>
                </a:lnTo>
                <a:lnTo>
                  <a:pt x="449" y="56"/>
                </a:lnTo>
                <a:lnTo>
                  <a:pt x="439" y="39"/>
                </a:lnTo>
                <a:lnTo>
                  <a:pt x="428" y="31"/>
                </a:lnTo>
                <a:lnTo>
                  <a:pt x="423" y="30"/>
                </a:lnTo>
                <a:lnTo>
                  <a:pt x="415" y="23"/>
                </a:lnTo>
                <a:lnTo>
                  <a:pt x="401" y="30"/>
                </a:lnTo>
                <a:lnTo>
                  <a:pt x="389" y="28"/>
                </a:lnTo>
                <a:lnTo>
                  <a:pt x="368" y="19"/>
                </a:lnTo>
                <a:lnTo>
                  <a:pt x="342" y="4"/>
                </a:lnTo>
                <a:lnTo>
                  <a:pt x="332" y="0"/>
                </a:lnTo>
                <a:lnTo>
                  <a:pt x="321" y="16"/>
                </a:lnTo>
                <a:lnTo>
                  <a:pt x="310" y="13"/>
                </a:lnTo>
                <a:lnTo>
                  <a:pt x="302" y="22"/>
                </a:lnTo>
                <a:lnTo>
                  <a:pt x="303" y="38"/>
                </a:lnTo>
                <a:lnTo>
                  <a:pt x="299" y="50"/>
                </a:lnTo>
                <a:lnTo>
                  <a:pt x="285" y="58"/>
                </a:lnTo>
                <a:lnTo>
                  <a:pt x="272" y="50"/>
                </a:lnTo>
                <a:lnTo>
                  <a:pt x="272" y="27"/>
                </a:lnTo>
                <a:lnTo>
                  <a:pt x="263" y="17"/>
                </a:lnTo>
                <a:lnTo>
                  <a:pt x="249" y="23"/>
                </a:lnTo>
                <a:lnTo>
                  <a:pt x="246" y="34"/>
                </a:lnTo>
                <a:lnTo>
                  <a:pt x="251" y="54"/>
                </a:lnTo>
                <a:lnTo>
                  <a:pt x="257" y="72"/>
                </a:lnTo>
                <a:lnTo>
                  <a:pt x="256" y="86"/>
                </a:lnTo>
                <a:lnTo>
                  <a:pt x="246" y="89"/>
                </a:lnTo>
                <a:lnTo>
                  <a:pt x="217" y="81"/>
                </a:lnTo>
                <a:lnTo>
                  <a:pt x="196" y="79"/>
                </a:lnTo>
                <a:lnTo>
                  <a:pt x="181" y="63"/>
                </a:lnTo>
                <a:lnTo>
                  <a:pt x="149" y="48"/>
                </a:lnTo>
                <a:lnTo>
                  <a:pt x="140" y="41"/>
                </a:lnTo>
                <a:lnTo>
                  <a:pt x="122" y="21"/>
                </a:lnTo>
                <a:lnTo>
                  <a:pt x="115" y="17"/>
                </a:lnTo>
                <a:lnTo>
                  <a:pt x="111" y="21"/>
                </a:lnTo>
                <a:close/>
              </a:path>
            </a:pathLst>
          </a:custGeom>
          <a:solidFill>
            <a:srgbClr val="25A12C"/>
          </a:solidFill>
          <a:ln w="63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4" name="86">
            <a:extLst>
              <a:ext uri="{FF2B5EF4-FFF2-40B4-BE49-F238E27FC236}">
                <a16:creationId xmlns:a16="http://schemas.microsoft.com/office/drawing/2014/main" id="{FE9138F7-A08E-465D-852F-486A640F842D}"/>
              </a:ext>
            </a:extLst>
          </p:cNvPr>
          <p:cNvSpPr>
            <a:spLocks/>
          </p:cNvSpPr>
          <p:nvPr/>
        </p:nvSpPr>
        <p:spPr bwMode="auto">
          <a:xfrm>
            <a:off x="4729672" y="3035979"/>
            <a:ext cx="395573" cy="530142"/>
          </a:xfrm>
          <a:custGeom>
            <a:avLst/>
            <a:gdLst>
              <a:gd name="T0" fmla="*/ 30 w 391"/>
              <a:gd name="T1" fmla="*/ 1 h 457"/>
              <a:gd name="T2" fmla="*/ 18 w 391"/>
              <a:gd name="T3" fmla="*/ 23 h 457"/>
              <a:gd name="T4" fmla="*/ 0 w 391"/>
              <a:gd name="T5" fmla="*/ 38 h 457"/>
              <a:gd name="T6" fmla="*/ 6 w 391"/>
              <a:gd name="T7" fmla="*/ 53 h 457"/>
              <a:gd name="T8" fmla="*/ 20 w 391"/>
              <a:gd name="T9" fmla="*/ 75 h 457"/>
              <a:gd name="T10" fmla="*/ 28 w 391"/>
              <a:gd name="T11" fmla="*/ 112 h 457"/>
              <a:gd name="T12" fmla="*/ 27 w 391"/>
              <a:gd name="T13" fmla="*/ 138 h 457"/>
              <a:gd name="T14" fmla="*/ 35 w 391"/>
              <a:gd name="T15" fmla="*/ 169 h 457"/>
              <a:gd name="T16" fmla="*/ 24 w 391"/>
              <a:gd name="T17" fmla="*/ 211 h 457"/>
              <a:gd name="T18" fmla="*/ 37 w 391"/>
              <a:gd name="T19" fmla="*/ 227 h 457"/>
              <a:gd name="T20" fmla="*/ 30 w 391"/>
              <a:gd name="T21" fmla="*/ 257 h 457"/>
              <a:gd name="T22" fmla="*/ 26 w 391"/>
              <a:gd name="T23" fmla="*/ 285 h 457"/>
              <a:gd name="T24" fmla="*/ 37 w 391"/>
              <a:gd name="T25" fmla="*/ 321 h 457"/>
              <a:gd name="T26" fmla="*/ 52 w 391"/>
              <a:gd name="T27" fmla="*/ 352 h 457"/>
              <a:gd name="T28" fmla="*/ 72 w 391"/>
              <a:gd name="T29" fmla="*/ 337 h 457"/>
              <a:gd name="T30" fmla="*/ 85 w 391"/>
              <a:gd name="T31" fmla="*/ 352 h 457"/>
              <a:gd name="T32" fmla="*/ 67 w 391"/>
              <a:gd name="T33" fmla="*/ 405 h 457"/>
              <a:gd name="T34" fmla="*/ 90 w 391"/>
              <a:gd name="T35" fmla="*/ 436 h 457"/>
              <a:gd name="T36" fmla="*/ 99 w 391"/>
              <a:gd name="T37" fmla="*/ 442 h 457"/>
              <a:gd name="T38" fmla="*/ 154 w 391"/>
              <a:gd name="T39" fmla="*/ 454 h 457"/>
              <a:gd name="T40" fmla="*/ 173 w 391"/>
              <a:gd name="T41" fmla="*/ 446 h 457"/>
              <a:gd name="T42" fmla="*/ 169 w 391"/>
              <a:gd name="T43" fmla="*/ 432 h 457"/>
              <a:gd name="T44" fmla="*/ 198 w 391"/>
              <a:gd name="T45" fmla="*/ 442 h 457"/>
              <a:gd name="T46" fmla="*/ 227 w 391"/>
              <a:gd name="T47" fmla="*/ 442 h 457"/>
              <a:gd name="T48" fmla="*/ 272 w 391"/>
              <a:gd name="T49" fmla="*/ 425 h 457"/>
              <a:gd name="T50" fmla="*/ 281 w 391"/>
              <a:gd name="T51" fmla="*/ 422 h 457"/>
              <a:gd name="T52" fmla="*/ 269 w 391"/>
              <a:gd name="T53" fmla="*/ 389 h 457"/>
              <a:gd name="T54" fmla="*/ 305 w 391"/>
              <a:gd name="T55" fmla="*/ 364 h 457"/>
              <a:gd name="T56" fmla="*/ 332 w 391"/>
              <a:gd name="T57" fmla="*/ 352 h 457"/>
              <a:gd name="T58" fmla="*/ 361 w 391"/>
              <a:gd name="T59" fmla="*/ 329 h 457"/>
              <a:gd name="T60" fmla="*/ 385 w 391"/>
              <a:gd name="T61" fmla="*/ 320 h 457"/>
              <a:gd name="T62" fmla="*/ 374 w 391"/>
              <a:gd name="T63" fmla="*/ 284 h 457"/>
              <a:gd name="T64" fmla="*/ 371 w 391"/>
              <a:gd name="T65" fmla="*/ 263 h 457"/>
              <a:gd name="T66" fmla="*/ 344 w 391"/>
              <a:gd name="T67" fmla="*/ 258 h 457"/>
              <a:gd name="T68" fmla="*/ 320 w 391"/>
              <a:gd name="T69" fmla="*/ 239 h 457"/>
              <a:gd name="T70" fmla="*/ 305 w 391"/>
              <a:gd name="T71" fmla="*/ 220 h 457"/>
              <a:gd name="T72" fmla="*/ 296 w 391"/>
              <a:gd name="T73" fmla="*/ 169 h 457"/>
              <a:gd name="T74" fmla="*/ 281 w 391"/>
              <a:gd name="T75" fmla="*/ 157 h 457"/>
              <a:gd name="T76" fmla="*/ 236 w 391"/>
              <a:gd name="T77" fmla="*/ 83 h 457"/>
              <a:gd name="T78" fmla="*/ 203 w 391"/>
              <a:gd name="T79" fmla="*/ 66 h 457"/>
              <a:gd name="T80" fmla="*/ 177 w 391"/>
              <a:gd name="T81" fmla="*/ 87 h 457"/>
              <a:gd name="T82" fmla="*/ 126 w 391"/>
              <a:gd name="T83" fmla="*/ 89 h 457"/>
              <a:gd name="T84" fmla="*/ 125 w 391"/>
              <a:gd name="T85" fmla="*/ 58 h 457"/>
              <a:gd name="T86" fmla="*/ 89 w 391"/>
              <a:gd name="T87" fmla="*/ 41 h 457"/>
              <a:gd name="T88" fmla="*/ 81 w 391"/>
              <a:gd name="T89" fmla="*/ 25 h 457"/>
              <a:gd name="T90" fmla="*/ 52 w 391"/>
              <a:gd name="T91" fmla="*/ 3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91" h="457">
                <a:moveTo>
                  <a:pt x="37" y="0"/>
                </a:moveTo>
                <a:lnTo>
                  <a:pt x="30" y="1"/>
                </a:lnTo>
                <a:lnTo>
                  <a:pt x="22" y="13"/>
                </a:lnTo>
                <a:lnTo>
                  <a:pt x="18" y="23"/>
                </a:lnTo>
                <a:lnTo>
                  <a:pt x="4" y="31"/>
                </a:lnTo>
                <a:lnTo>
                  <a:pt x="0" y="38"/>
                </a:lnTo>
                <a:lnTo>
                  <a:pt x="0" y="38"/>
                </a:lnTo>
                <a:lnTo>
                  <a:pt x="6" y="53"/>
                </a:lnTo>
                <a:lnTo>
                  <a:pt x="7" y="64"/>
                </a:lnTo>
                <a:lnTo>
                  <a:pt x="20" y="75"/>
                </a:lnTo>
                <a:lnTo>
                  <a:pt x="19" y="85"/>
                </a:lnTo>
                <a:lnTo>
                  <a:pt x="28" y="112"/>
                </a:lnTo>
                <a:lnTo>
                  <a:pt x="40" y="134"/>
                </a:lnTo>
                <a:lnTo>
                  <a:pt x="27" y="138"/>
                </a:lnTo>
                <a:lnTo>
                  <a:pt x="30" y="164"/>
                </a:lnTo>
                <a:lnTo>
                  <a:pt x="35" y="169"/>
                </a:lnTo>
                <a:lnTo>
                  <a:pt x="36" y="180"/>
                </a:lnTo>
                <a:lnTo>
                  <a:pt x="24" y="211"/>
                </a:lnTo>
                <a:lnTo>
                  <a:pt x="24" y="217"/>
                </a:lnTo>
                <a:lnTo>
                  <a:pt x="37" y="227"/>
                </a:lnTo>
                <a:lnTo>
                  <a:pt x="37" y="237"/>
                </a:lnTo>
                <a:lnTo>
                  <a:pt x="30" y="257"/>
                </a:lnTo>
                <a:lnTo>
                  <a:pt x="22" y="268"/>
                </a:lnTo>
                <a:lnTo>
                  <a:pt x="26" y="285"/>
                </a:lnTo>
                <a:lnTo>
                  <a:pt x="28" y="309"/>
                </a:lnTo>
                <a:lnTo>
                  <a:pt x="37" y="321"/>
                </a:lnTo>
                <a:lnTo>
                  <a:pt x="40" y="340"/>
                </a:lnTo>
                <a:lnTo>
                  <a:pt x="52" y="352"/>
                </a:lnTo>
                <a:lnTo>
                  <a:pt x="57" y="351"/>
                </a:lnTo>
                <a:lnTo>
                  <a:pt x="72" y="337"/>
                </a:lnTo>
                <a:lnTo>
                  <a:pt x="84" y="343"/>
                </a:lnTo>
                <a:lnTo>
                  <a:pt x="85" y="352"/>
                </a:lnTo>
                <a:lnTo>
                  <a:pt x="65" y="402"/>
                </a:lnTo>
                <a:lnTo>
                  <a:pt x="67" y="405"/>
                </a:lnTo>
                <a:lnTo>
                  <a:pt x="91" y="417"/>
                </a:lnTo>
                <a:lnTo>
                  <a:pt x="90" y="436"/>
                </a:lnTo>
                <a:lnTo>
                  <a:pt x="91" y="440"/>
                </a:lnTo>
                <a:lnTo>
                  <a:pt x="99" y="442"/>
                </a:lnTo>
                <a:lnTo>
                  <a:pt x="119" y="454"/>
                </a:lnTo>
                <a:lnTo>
                  <a:pt x="154" y="454"/>
                </a:lnTo>
                <a:lnTo>
                  <a:pt x="166" y="457"/>
                </a:lnTo>
                <a:lnTo>
                  <a:pt x="173" y="446"/>
                </a:lnTo>
                <a:lnTo>
                  <a:pt x="166" y="439"/>
                </a:lnTo>
                <a:lnTo>
                  <a:pt x="169" y="432"/>
                </a:lnTo>
                <a:lnTo>
                  <a:pt x="183" y="425"/>
                </a:lnTo>
                <a:lnTo>
                  <a:pt x="198" y="442"/>
                </a:lnTo>
                <a:lnTo>
                  <a:pt x="213" y="445"/>
                </a:lnTo>
                <a:lnTo>
                  <a:pt x="227" y="442"/>
                </a:lnTo>
                <a:lnTo>
                  <a:pt x="248" y="422"/>
                </a:lnTo>
                <a:lnTo>
                  <a:pt x="272" y="425"/>
                </a:lnTo>
                <a:lnTo>
                  <a:pt x="279" y="426"/>
                </a:lnTo>
                <a:lnTo>
                  <a:pt x="281" y="422"/>
                </a:lnTo>
                <a:lnTo>
                  <a:pt x="278" y="405"/>
                </a:lnTo>
                <a:lnTo>
                  <a:pt x="269" y="389"/>
                </a:lnTo>
                <a:lnTo>
                  <a:pt x="286" y="380"/>
                </a:lnTo>
                <a:lnTo>
                  <a:pt x="305" y="364"/>
                </a:lnTo>
                <a:lnTo>
                  <a:pt x="328" y="362"/>
                </a:lnTo>
                <a:lnTo>
                  <a:pt x="332" y="352"/>
                </a:lnTo>
                <a:lnTo>
                  <a:pt x="350" y="331"/>
                </a:lnTo>
                <a:lnTo>
                  <a:pt x="361" y="329"/>
                </a:lnTo>
                <a:lnTo>
                  <a:pt x="382" y="320"/>
                </a:lnTo>
                <a:lnTo>
                  <a:pt x="385" y="320"/>
                </a:lnTo>
                <a:lnTo>
                  <a:pt x="391" y="303"/>
                </a:lnTo>
                <a:lnTo>
                  <a:pt x="374" y="284"/>
                </a:lnTo>
                <a:lnTo>
                  <a:pt x="377" y="274"/>
                </a:lnTo>
                <a:lnTo>
                  <a:pt x="371" y="263"/>
                </a:lnTo>
                <a:lnTo>
                  <a:pt x="362" y="258"/>
                </a:lnTo>
                <a:lnTo>
                  <a:pt x="344" y="258"/>
                </a:lnTo>
                <a:lnTo>
                  <a:pt x="338" y="249"/>
                </a:lnTo>
                <a:lnTo>
                  <a:pt x="320" y="239"/>
                </a:lnTo>
                <a:lnTo>
                  <a:pt x="307" y="226"/>
                </a:lnTo>
                <a:lnTo>
                  <a:pt x="305" y="220"/>
                </a:lnTo>
                <a:lnTo>
                  <a:pt x="300" y="174"/>
                </a:lnTo>
                <a:lnTo>
                  <a:pt x="296" y="169"/>
                </a:lnTo>
                <a:lnTo>
                  <a:pt x="295" y="167"/>
                </a:lnTo>
                <a:lnTo>
                  <a:pt x="281" y="157"/>
                </a:lnTo>
                <a:lnTo>
                  <a:pt x="245" y="107"/>
                </a:lnTo>
                <a:lnTo>
                  <a:pt x="236" y="83"/>
                </a:lnTo>
                <a:lnTo>
                  <a:pt x="207" y="65"/>
                </a:lnTo>
                <a:lnTo>
                  <a:pt x="203" y="66"/>
                </a:lnTo>
                <a:lnTo>
                  <a:pt x="201" y="86"/>
                </a:lnTo>
                <a:lnTo>
                  <a:pt x="177" y="87"/>
                </a:lnTo>
                <a:lnTo>
                  <a:pt x="161" y="94"/>
                </a:lnTo>
                <a:lnTo>
                  <a:pt x="126" y="89"/>
                </a:lnTo>
                <a:lnTo>
                  <a:pt x="124" y="87"/>
                </a:lnTo>
                <a:lnTo>
                  <a:pt x="125" y="58"/>
                </a:lnTo>
                <a:lnTo>
                  <a:pt x="107" y="40"/>
                </a:lnTo>
                <a:lnTo>
                  <a:pt x="89" y="41"/>
                </a:lnTo>
                <a:lnTo>
                  <a:pt x="90" y="27"/>
                </a:lnTo>
                <a:lnTo>
                  <a:pt x="81" y="25"/>
                </a:lnTo>
                <a:lnTo>
                  <a:pt x="55" y="9"/>
                </a:lnTo>
                <a:lnTo>
                  <a:pt x="52" y="3"/>
                </a:lnTo>
                <a:lnTo>
                  <a:pt x="37" y="0"/>
                </a:lnTo>
                <a:close/>
              </a:path>
            </a:pathLst>
          </a:custGeom>
          <a:solidFill>
            <a:srgbClr val="25A1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5" name="88">
            <a:extLst>
              <a:ext uri="{FF2B5EF4-FFF2-40B4-BE49-F238E27FC236}">
                <a16:creationId xmlns:a16="http://schemas.microsoft.com/office/drawing/2014/main" id="{A1365FA2-C154-475F-9874-2B1DF31F9BB0}"/>
              </a:ext>
            </a:extLst>
          </p:cNvPr>
          <p:cNvSpPr>
            <a:spLocks/>
          </p:cNvSpPr>
          <p:nvPr/>
        </p:nvSpPr>
        <p:spPr bwMode="auto">
          <a:xfrm>
            <a:off x="6389859" y="2382874"/>
            <a:ext cx="535186" cy="337573"/>
          </a:xfrm>
          <a:custGeom>
            <a:avLst/>
            <a:gdLst>
              <a:gd name="T0" fmla="*/ 519 w 529"/>
              <a:gd name="T1" fmla="*/ 78 h 291"/>
              <a:gd name="T2" fmla="*/ 499 w 529"/>
              <a:gd name="T3" fmla="*/ 70 h 291"/>
              <a:gd name="T4" fmla="*/ 503 w 529"/>
              <a:gd name="T5" fmla="*/ 16 h 291"/>
              <a:gd name="T6" fmla="*/ 491 w 529"/>
              <a:gd name="T7" fmla="*/ 0 h 291"/>
              <a:gd name="T8" fmla="*/ 456 w 529"/>
              <a:gd name="T9" fmla="*/ 20 h 291"/>
              <a:gd name="T10" fmla="*/ 433 w 529"/>
              <a:gd name="T11" fmla="*/ 42 h 291"/>
              <a:gd name="T12" fmla="*/ 409 w 529"/>
              <a:gd name="T13" fmla="*/ 52 h 291"/>
              <a:gd name="T14" fmla="*/ 367 w 529"/>
              <a:gd name="T15" fmla="*/ 41 h 291"/>
              <a:gd name="T16" fmla="*/ 358 w 529"/>
              <a:gd name="T17" fmla="*/ 22 h 291"/>
              <a:gd name="T18" fmla="*/ 318 w 529"/>
              <a:gd name="T19" fmla="*/ 44 h 291"/>
              <a:gd name="T20" fmla="*/ 285 w 529"/>
              <a:gd name="T21" fmla="*/ 54 h 291"/>
              <a:gd name="T22" fmla="*/ 261 w 529"/>
              <a:gd name="T23" fmla="*/ 43 h 291"/>
              <a:gd name="T24" fmla="*/ 246 w 529"/>
              <a:gd name="T25" fmla="*/ 49 h 291"/>
              <a:gd name="T26" fmla="*/ 214 w 529"/>
              <a:gd name="T27" fmla="*/ 47 h 291"/>
              <a:gd name="T28" fmla="*/ 205 w 529"/>
              <a:gd name="T29" fmla="*/ 66 h 291"/>
              <a:gd name="T30" fmla="*/ 156 w 529"/>
              <a:gd name="T31" fmla="*/ 65 h 291"/>
              <a:gd name="T32" fmla="*/ 133 w 529"/>
              <a:gd name="T33" fmla="*/ 44 h 291"/>
              <a:gd name="T34" fmla="*/ 138 w 529"/>
              <a:gd name="T35" fmla="*/ 14 h 291"/>
              <a:gd name="T36" fmla="*/ 103 w 529"/>
              <a:gd name="T37" fmla="*/ 16 h 291"/>
              <a:gd name="T38" fmla="*/ 96 w 529"/>
              <a:gd name="T39" fmla="*/ 18 h 291"/>
              <a:gd name="T40" fmla="*/ 55 w 529"/>
              <a:gd name="T41" fmla="*/ 34 h 291"/>
              <a:gd name="T42" fmla="*/ 16 w 529"/>
              <a:gd name="T43" fmla="*/ 46 h 291"/>
              <a:gd name="T44" fmla="*/ 5 w 529"/>
              <a:gd name="T45" fmla="*/ 49 h 291"/>
              <a:gd name="T46" fmla="*/ 2 w 529"/>
              <a:gd name="T47" fmla="*/ 72 h 291"/>
              <a:gd name="T48" fmla="*/ 16 w 529"/>
              <a:gd name="T49" fmla="*/ 71 h 291"/>
              <a:gd name="T50" fmla="*/ 48 w 529"/>
              <a:gd name="T51" fmla="*/ 99 h 291"/>
              <a:gd name="T52" fmla="*/ 68 w 529"/>
              <a:gd name="T53" fmla="*/ 112 h 291"/>
              <a:gd name="T54" fmla="*/ 72 w 529"/>
              <a:gd name="T55" fmla="*/ 176 h 291"/>
              <a:gd name="T56" fmla="*/ 111 w 529"/>
              <a:gd name="T57" fmla="*/ 206 h 291"/>
              <a:gd name="T58" fmla="*/ 131 w 529"/>
              <a:gd name="T59" fmla="*/ 229 h 291"/>
              <a:gd name="T60" fmla="*/ 149 w 529"/>
              <a:gd name="T61" fmla="*/ 242 h 291"/>
              <a:gd name="T62" fmla="*/ 166 w 529"/>
              <a:gd name="T63" fmla="*/ 231 h 291"/>
              <a:gd name="T64" fmla="*/ 191 w 529"/>
              <a:gd name="T65" fmla="*/ 219 h 291"/>
              <a:gd name="T66" fmla="*/ 225 w 529"/>
              <a:gd name="T67" fmla="*/ 219 h 291"/>
              <a:gd name="T68" fmla="*/ 248 w 529"/>
              <a:gd name="T69" fmla="*/ 243 h 291"/>
              <a:gd name="T70" fmla="*/ 287 w 529"/>
              <a:gd name="T71" fmla="*/ 235 h 291"/>
              <a:gd name="T72" fmla="*/ 324 w 529"/>
              <a:gd name="T73" fmla="*/ 256 h 291"/>
              <a:gd name="T74" fmla="*/ 361 w 529"/>
              <a:gd name="T75" fmla="*/ 240 h 291"/>
              <a:gd name="T76" fmla="*/ 403 w 529"/>
              <a:gd name="T77" fmla="*/ 272 h 291"/>
              <a:gd name="T78" fmla="*/ 428 w 529"/>
              <a:gd name="T79" fmla="*/ 291 h 291"/>
              <a:gd name="T80" fmla="*/ 439 w 529"/>
              <a:gd name="T81" fmla="*/ 291 h 291"/>
              <a:gd name="T82" fmla="*/ 458 w 529"/>
              <a:gd name="T83" fmla="*/ 234 h 291"/>
              <a:gd name="T84" fmla="*/ 489 w 529"/>
              <a:gd name="T85" fmla="*/ 181 h 291"/>
              <a:gd name="T86" fmla="*/ 529 w 529"/>
              <a:gd name="T87" fmla="*/ 9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9" h="291">
                <a:moveTo>
                  <a:pt x="529" y="85"/>
                </a:moveTo>
                <a:lnTo>
                  <a:pt x="519" y="78"/>
                </a:lnTo>
                <a:lnTo>
                  <a:pt x="500" y="75"/>
                </a:lnTo>
                <a:lnTo>
                  <a:pt x="499" y="70"/>
                </a:lnTo>
                <a:lnTo>
                  <a:pt x="503" y="31"/>
                </a:lnTo>
                <a:lnTo>
                  <a:pt x="503" y="16"/>
                </a:lnTo>
                <a:lnTo>
                  <a:pt x="506" y="7"/>
                </a:lnTo>
                <a:lnTo>
                  <a:pt x="491" y="0"/>
                </a:lnTo>
                <a:lnTo>
                  <a:pt x="481" y="1"/>
                </a:lnTo>
                <a:lnTo>
                  <a:pt x="456" y="20"/>
                </a:lnTo>
                <a:lnTo>
                  <a:pt x="441" y="37"/>
                </a:lnTo>
                <a:lnTo>
                  <a:pt x="433" y="42"/>
                </a:lnTo>
                <a:lnTo>
                  <a:pt x="425" y="36"/>
                </a:lnTo>
                <a:lnTo>
                  <a:pt x="409" y="52"/>
                </a:lnTo>
                <a:lnTo>
                  <a:pt x="388" y="44"/>
                </a:lnTo>
                <a:lnTo>
                  <a:pt x="367" y="41"/>
                </a:lnTo>
                <a:lnTo>
                  <a:pt x="362" y="37"/>
                </a:lnTo>
                <a:lnTo>
                  <a:pt x="358" y="22"/>
                </a:lnTo>
                <a:lnTo>
                  <a:pt x="349" y="22"/>
                </a:lnTo>
                <a:lnTo>
                  <a:pt x="318" y="44"/>
                </a:lnTo>
                <a:lnTo>
                  <a:pt x="298" y="47"/>
                </a:lnTo>
                <a:lnTo>
                  <a:pt x="285" y="54"/>
                </a:lnTo>
                <a:lnTo>
                  <a:pt x="286" y="47"/>
                </a:lnTo>
                <a:lnTo>
                  <a:pt x="261" y="43"/>
                </a:lnTo>
                <a:lnTo>
                  <a:pt x="254" y="35"/>
                </a:lnTo>
                <a:lnTo>
                  <a:pt x="246" y="49"/>
                </a:lnTo>
                <a:lnTo>
                  <a:pt x="221" y="50"/>
                </a:lnTo>
                <a:lnTo>
                  <a:pt x="214" y="47"/>
                </a:lnTo>
                <a:lnTo>
                  <a:pt x="215" y="63"/>
                </a:lnTo>
                <a:lnTo>
                  <a:pt x="205" y="66"/>
                </a:lnTo>
                <a:lnTo>
                  <a:pt x="163" y="69"/>
                </a:lnTo>
                <a:lnTo>
                  <a:pt x="156" y="65"/>
                </a:lnTo>
                <a:lnTo>
                  <a:pt x="157" y="55"/>
                </a:lnTo>
                <a:lnTo>
                  <a:pt x="133" y="44"/>
                </a:lnTo>
                <a:lnTo>
                  <a:pt x="138" y="30"/>
                </a:lnTo>
                <a:lnTo>
                  <a:pt x="138" y="14"/>
                </a:lnTo>
                <a:lnTo>
                  <a:pt x="122" y="8"/>
                </a:lnTo>
                <a:lnTo>
                  <a:pt x="103" y="16"/>
                </a:lnTo>
                <a:lnTo>
                  <a:pt x="99" y="11"/>
                </a:lnTo>
                <a:lnTo>
                  <a:pt x="96" y="18"/>
                </a:lnTo>
                <a:lnTo>
                  <a:pt x="71" y="23"/>
                </a:lnTo>
                <a:lnTo>
                  <a:pt x="55" y="34"/>
                </a:lnTo>
                <a:lnTo>
                  <a:pt x="38" y="35"/>
                </a:lnTo>
                <a:lnTo>
                  <a:pt x="16" y="46"/>
                </a:lnTo>
                <a:lnTo>
                  <a:pt x="8" y="42"/>
                </a:lnTo>
                <a:lnTo>
                  <a:pt x="5" y="49"/>
                </a:lnTo>
                <a:lnTo>
                  <a:pt x="0" y="55"/>
                </a:lnTo>
                <a:lnTo>
                  <a:pt x="2" y="72"/>
                </a:lnTo>
                <a:lnTo>
                  <a:pt x="6" y="79"/>
                </a:lnTo>
                <a:lnTo>
                  <a:pt x="16" y="71"/>
                </a:lnTo>
                <a:lnTo>
                  <a:pt x="28" y="73"/>
                </a:lnTo>
                <a:lnTo>
                  <a:pt x="48" y="99"/>
                </a:lnTo>
                <a:lnTo>
                  <a:pt x="64" y="100"/>
                </a:lnTo>
                <a:lnTo>
                  <a:pt x="68" y="112"/>
                </a:lnTo>
                <a:lnTo>
                  <a:pt x="89" y="131"/>
                </a:lnTo>
                <a:lnTo>
                  <a:pt x="72" y="176"/>
                </a:lnTo>
                <a:lnTo>
                  <a:pt x="98" y="199"/>
                </a:lnTo>
                <a:lnTo>
                  <a:pt x="111" y="206"/>
                </a:lnTo>
                <a:lnTo>
                  <a:pt x="115" y="230"/>
                </a:lnTo>
                <a:lnTo>
                  <a:pt x="131" y="229"/>
                </a:lnTo>
                <a:lnTo>
                  <a:pt x="143" y="243"/>
                </a:lnTo>
                <a:lnTo>
                  <a:pt x="149" y="242"/>
                </a:lnTo>
                <a:lnTo>
                  <a:pt x="158" y="228"/>
                </a:lnTo>
                <a:lnTo>
                  <a:pt x="166" y="231"/>
                </a:lnTo>
                <a:lnTo>
                  <a:pt x="170" y="240"/>
                </a:lnTo>
                <a:lnTo>
                  <a:pt x="191" y="219"/>
                </a:lnTo>
                <a:lnTo>
                  <a:pt x="204" y="212"/>
                </a:lnTo>
                <a:lnTo>
                  <a:pt x="225" y="219"/>
                </a:lnTo>
                <a:lnTo>
                  <a:pt x="229" y="233"/>
                </a:lnTo>
                <a:lnTo>
                  <a:pt x="248" y="243"/>
                </a:lnTo>
                <a:lnTo>
                  <a:pt x="255" y="245"/>
                </a:lnTo>
                <a:lnTo>
                  <a:pt x="287" y="235"/>
                </a:lnTo>
                <a:lnTo>
                  <a:pt x="298" y="240"/>
                </a:lnTo>
                <a:lnTo>
                  <a:pt x="324" y="256"/>
                </a:lnTo>
                <a:lnTo>
                  <a:pt x="344" y="256"/>
                </a:lnTo>
                <a:lnTo>
                  <a:pt x="361" y="240"/>
                </a:lnTo>
                <a:lnTo>
                  <a:pt x="383" y="262"/>
                </a:lnTo>
                <a:lnTo>
                  <a:pt x="403" y="272"/>
                </a:lnTo>
                <a:lnTo>
                  <a:pt x="425" y="288"/>
                </a:lnTo>
                <a:lnTo>
                  <a:pt x="428" y="291"/>
                </a:lnTo>
                <a:lnTo>
                  <a:pt x="435" y="291"/>
                </a:lnTo>
                <a:lnTo>
                  <a:pt x="439" y="291"/>
                </a:lnTo>
                <a:lnTo>
                  <a:pt x="452" y="281"/>
                </a:lnTo>
                <a:lnTo>
                  <a:pt x="458" y="234"/>
                </a:lnTo>
                <a:lnTo>
                  <a:pt x="475" y="212"/>
                </a:lnTo>
                <a:lnTo>
                  <a:pt x="489" y="181"/>
                </a:lnTo>
                <a:lnTo>
                  <a:pt x="494" y="148"/>
                </a:lnTo>
                <a:lnTo>
                  <a:pt x="529" y="90"/>
                </a:lnTo>
                <a:lnTo>
                  <a:pt x="529" y="85"/>
                </a:lnTo>
                <a:close/>
              </a:path>
            </a:pathLst>
          </a:custGeom>
          <a:solidFill>
            <a:srgbClr val="A3D9F9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6" name="89">
            <a:extLst>
              <a:ext uri="{FF2B5EF4-FFF2-40B4-BE49-F238E27FC236}">
                <a16:creationId xmlns:a16="http://schemas.microsoft.com/office/drawing/2014/main" id="{E9C05811-2510-4BC0-B427-72E18973B105}"/>
              </a:ext>
            </a:extLst>
          </p:cNvPr>
          <p:cNvSpPr>
            <a:spLocks/>
          </p:cNvSpPr>
          <p:nvPr/>
        </p:nvSpPr>
        <p:spPr bwMode="auto">
          <a:xfrm>
            <a:off x="5614902" y="2436235"/>
            <a:ext cx="453239" cy="526659"/>
          </a:xfrm>
          <a:custGeom>
            <a:avLst/>
            <a:gdLst>
              <a:gd name="T0" fmla="*/ 410 w 448"/>
              <a:gd name="T1" fmla="*/ 182 h 454"/>
              <a:gd name="T2" fmla="*/ 399 w 448"/>
              <a:gd name="T3" fmla="*/ 189 h 454"/>
              <a:gd name="T4" fmla="*/ 364 w 448"/>
              <a:gd name="T5" fmla="*/ 196 h 454"/>
              <a:gd name="T6" fmla="*/ 325 w 448"/>
              <a:gd name="T7" fmla="*/ 199 h 454"/>
              <a:gd name="T8" fmla="*/ 307 w 448"/>
              <a:gd name="T9" fmla="*/ 177 h 454"/>
              <a:gd name="T10" fmla="*/ 303 w 448"/>
              <a:gd name="T11" fmla="*/ 160 h 454"/>
              <a:gd name="T12" fmla="*/ 268 w 448"/>
              <a:gd name="T13" fmla="*/ 107 h 454"/>
              <a:gd name="T14" fmla="*/ 250 w 448"/>
              <a:gd name="T15" fmla="*/ 111 h 454"/>
              <a:gd name="T16" fmla="*/ 230 w 448"/>
              <a:gd name="T17" fmla="*/ 78 h 454"/>
              <a:gd name="T18" fmla="*/ 202 w 448"/>
              <a:gd name="T19" fmla="*/ 30 h 454"/>
              <a:gd name="T20" fmla="*/ 172 w 448"/>
              <a:gd name="T21" fmla="*/ 18 h 454"/>
              <a:gd name="T22" fmla="*/ 164 w 448"/>
              <a:gd name="T23" fmla="*/ 0 h 454"/>
              <a:gd name="T24" fmla="*/ 138 w 448"/>
              <a:gd name="T25" fmla="*/ 14 h 454"/>
              <a:gd name="T26" fmla="*/ 57 w 448"/>
              <a:gd name="T27" fmla="*/ 21 h 454"/>
              <a:gd name="T28" fmla="*/ 48 w 448"/>
              <a:gd name="T29" fmla="*/ 76 h 454"/>
              <a:gd name="T30" fmla="*/ 27 w 448"/>
              <a:gd name="T31" fmla="*/ 100 h 454"/>
              <a:gd name="T32" fmla="*/ 30 w 448"/>
              <a:gd name="T33" fmla="*/ 106 h 454"/>
              <a:gd name="T34" fmla="*/ 61 w 448"/>
              <a:gd name="T35" fmla="*/ 138 h 454"/>
              <a:gd name="T36" fmla="*/ 77 w 448"/>
              <a:gd name="T37" fmla="*/ 188 h 454"/>
              <a:gd name="T38" fmla="*/ 53 w 448"/>
              <a:gd name="T39" fmla="*/ 232 h 454"/>
              <a:gd name="T40" fmla="*/ 48 w 448"/>
              <a:gd name="T41" fmla="*/ 255 h 454"/>
              <a:gd name="T42" fmla="*/ 4 w 448"/>
              <a:gd name="T43" fmla="*/ 271 h 454"/>
              <a:gd name="T44" fmla="*/ 5 w 448"/>
              <a:gd name="T45" fmla="*/ 289 h 454"/>
              <a:gd name="T46" fmla="*/ 31 w 448"/>
              <a:gd name="T47" fmla="*/ 319 h 454"/>
              <a:gd name="T48" fmla="*/ 40 w 448"/>
              <a:gd name="T49" fmla="*/ 342 h 454"/>
              <a:gd name="T50" fmla="*/ 49 w 448"/>
              <a:gd name="T51" fmla="*/ 351 h 454"/>
              <a:gd name="T52" fmla="*/ 88 w 448"/>
              <a:gd name="T53" fmla="*/ 349 h 454"/>
              <a:gd name="T54" fmla="*/ 95 w 448"/>
              <a:gd name="T55" fmla="*/ 366 h 454"/>
              <a:gd name="T56" fmla="*/ 123 w 448"/>
              <a:gd name="T57" fmla="*/ 380 h 454"/>
              <a:gd name="T58" fmla="*/ 151 w 448"/>
              <a:gd name="T59" fmla="*/ 384 h 454"/>
              <a:gd name="T60" fmla="*/ 175 w 448"/>
              <a:gd name="T61" fmla="*/ 372 h 454"/>
              <a:gd name="T62" fmla="*/ 199 w 448"/>
              <a:gd name="T63" fmla="*/ 365 h 454"/>
              <a:gd name="T64" fmla="*/ 219 w 448"/>
              <a:gd name="T65" fmla="*/ 377 h 454"/>
              <a:gd name="T66" fmla="*/ 245 w 448"/>
              <a:gd name="T67" fmla="*/ 394 h 454"/>
              <a:gd name="T68" fmla="*/ 293 w 448"/>
              <a:gd name="T69" fmla="*/ 424 h 454"/>
              <a:gd name="T70" fmla="*/ 305 w 448"/>
              <a:gd name="T71" fmla="*/ 406 h 454"/>
              <a:gd name="T72" fmla="*/ 312 w 448"/>
              <a:gd name="T73" fmla="*/ 429 h 454"/>
              <a:gd name="T74" fmla="*/ 337 w 448"/>
              <a:gd name="T75" fmla="*/ 421 h 454"/>
              <a:gd name="T76" fmla="*/ 344 w 448"/>
              <a:gd name="T77" fmla="*/ 448 h 454"/>
              <a:gd name="T78" fmla="*/ 369 w 448"/>
              <a:gd name="T79" fmla="*/ 442 h 454"/>
              <a:gd name="T80" fmla="*/ 381 w 448"/>
              <a:gd name="T81" fmla="*/ 431 h 454"/>
              <a:gd name="T82" fmla="*/ 372 w 448"/>
              <a:gd name="T83" fmla="*/ 409 h 454"/>
              <a:gd name="T84" fmla="*/ 385 w 448"/>
              <a:gd name="T85" fmla="*/ 375 h 454"/>
              <a:gd name="T86" fmla="*/ 410 w 448"/>
              <a:gd name="T87" fmla="*/ 335 h 454"/>
              <a:gd name="T88" fmla="*/ 425 w 448"/>
              <a:gd name="T89" fmla="*/ 280 h 454"/>
              <a:gd name="T90" fmla="*/ 448 w 448"/>
              <a:gd name="T91" fmla="*/ 257 h 454"/>
              <a:gd name="T92" fmla="*/ 426 w 448"/>
              <a:gd name="T93" fmla="*/ 235 h 454"/>
              <a:gd name="T94" fmla="*/ 433 w 448"/>
              <a:gd name="T95" fmla="*/ 201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48" h="454">
                <a:moveTo>
                  <a:pt x="429" y="201"/>
                </a:moveTo>
                <a:lnTo>
                  <a:pt x="410" y="182"/>
                </a:lnTo>
                <a:lnTo>
                  <a:pt x="406" y="195"/>
                </a:lnTo>
                <a:lnTo>
                  <a:pt x="399" y="189"/>
                </a:lnTo>
                <a:lnTo>
                  <a:pt x="387" y="196"/>
                </a:lnTo>
                <a:lnTo>
                  <a:pt x="364" y="196"/>
                </a:lnTo>
                <a:lnTo>
                  <a:pt x="361" y="200"/>
                </a:lnTo>
                <a:lnTo>
                  <a:pt x="325" y="199"/>
                </a:lnTo>
                <a:lnTo>
                  <a:pt x="318" y="179"/>
                </a:lnTo>
                <a:lnTo>
                  <a:pt x="307" y="177"/>
                </a:lnTo>
                <a:lnTo>
                  <a:pt x="297" y="169"/>
                </a:lnTo>
                <a:lnTo>
                  <a:pt x="303" y="160"/>
                </a:lnTo>
                <a:lnTo>
                  <a:pt x="271" y="117"/>
                </a:lnTo>
                <a:lnTo>
                  <a:pt x="268" y="107"/>
                </a:lnTo>
                <a:lnTo>
                  <a:pt x="258" y="103"/>
                </a:lnTo>
                <a:lnTo>
                  <a:pt x="250" y="111"/>
                </a:lnTo>
                <a:lnTo>
                  <a:pt x="221" y="95"/>
                </a:lnTo>
                <a:lnTo>
                  <a:pt x="230" y="78"/>
                </a:lnTo>
                <a:lnTo>
                  <a:pt x="222" y="54"/>
                </a:lnTo>
                <a:lnTo>
                  <a:pt x="202" y="30"/>
                </a:lnTo>
                <a:lnTo>
                  <a:pt x="184" y="18"/>
                </a:lnTo>
                <a:lnTo>
                  <a:pt x="172" y="18"/>
                </a:lnTo>
                <a:lnTo>
                  <a:pt x="168" y="3"/>
                </a:lnTo>
                <a:lnTo>
                  <a:pt x="164" y="0"/>
                </a:lnTo>
                <a:lnTo>
                  <a:pt x="156" y="8"/>
                </a:lnTo>
                <a:lnTo>
                  <a:pt x="138" y="14"/>
                </a:lnTo>
                <a:lnTo>
                  <a:pt x="108" y="19"/>
                </a:lnTo>
                <a:lnTo>
                  <a:pt x="57" y="21"/>
                </a:lnTo>
                <a:lnTo>
                  <a:pt x="51" y="39"/>
                </a:lnTo>
                <a:lnTo>
                  <a:pt x="48" y="76"/>
                </a:lnTo>
                <a:lnTo>
                  <a:pt x="35" y="83"/>
                </a:lnTo>
                <a:lnTo>
                  <a:pt x="27" y="100"/>
                </a:lnTo>
                <a:lnTo>
                  <a:pt x="27" y="106"/>
                </a:lnTo>
                <a:lnTo>
                  <a:pt x="30" y="106"/>
                </a:lnTo>
                <a:lnTo>
                  <a:pt x="46" y="109"/>
                </a:lnTo>
                <a:lnTo>
                  <a:pt x="61" y="138"/>
                </a:lnTo>
                <a:lnTo>
                  <a:pt x="81" y="156"/>
                </a:lnTo>
                <a:lnTo>
                  <a:pt x="77" y="188"/>
                </a:lnTo>
                <a:lnTo>
                  <a:pt x="47" y="211"/>
                </a:lnTo>
                <a:lnTo>
                  <a:pt x="53" y="232"/>
                </a:lnTo>
                <a:lnTo>
                  <a:pt x="49" y="241"/>
                </a:lnTo>
                <a:lnTo>
                  <a:pt x="48" y="255"/>
                </a:lnTo>
                <a:lnTo>
                  <a:pt x="27" y="267"/>
                </a:lnTo>
                <a:lnTo>
                  <a:pt x="4" y="271"/>
                </a:lnTo>
                <a:lnTo>
                  <a:pt x="0" y="278"/>
                </a:lnTo>
                <a:lnTo>
                  <a:pt x="5" y="289"/>
                </a:lnTo>
                <a:lnTo>
                  <a:pt x="13" y="293"/>
                </a:lnTo>
                <a:lnTo>
                  <a:pt x="31" y="319"/>
                </a:lnTo>
                <a:lnTo>
                  <a:pt x="29" y="324"/>
                </a:lnTo>
                <a:lnTo>
                  <a:pt x="40" y="342"/>
                </a:lnTo>
                <a:lnTo>
                  <a:pt x="42" y="348"/>
                </a:lnTo>
                <a:lnTo>
                  <a:pt x="49" y="351"/>
                </a:lnTo>
                <a:lnTo>
                  <a:pt x="81" y="343"/>
                </a:lnTo>
                <a:lnTo>
                  <a:pt x="88" y="349"/>
                </a:lnTo>
                <a:lnTo>
                  <a:pt x="89" y="358"/>
                </a:lnTo>
                <a:lnTo>
                  <a:pt x="95" y="366"/>
                </a:lnTo>
                <a:lnTo>
                  <a:pt x="108" y="368"/>
                </a:lnTo>
                <a:lnTo>
                  <a:pt x="123" y="380"/>
                </a:lnTo>
                <a:lnTo>
                  <a:pt x="138" y="376"/>
                </a:lnTo>
                <a:lnTo>
                  <a:pt x="151" y="384"/>
                </a:lnTo>
                <a:lnTo>
                  <a:pt x="168" y="374"/>
                </a:lnTo>
                <a:lnTo>
                  <a:pt x="175" y="372"/>
                </a:lnTo>
                <a:lnTo>
                  <a:pt x="197" y="380"/>
                </a:lnTo>
                <a:lnTo>
                  <a:pt x="199" y="365"/>
                </a:lnTo>
                <a:lnTo>
                  <a:pt x="210" y="368"/>
                </a:lnTo>
                <a:lnTo>
                  <a:pt x="219" y="377"/>
                </a:lnTo>
                <a:lnTo>
                  <a:pt x="227" y="392"/>
                </a:lnTo>
                <a:lnTo>
                  <a:pt x="245" y="394"/>
                </a:lnTo>
                <a:lnTo>
                  <a:pt x="266" y="413"/>
                </a:lnTo>
                <a:lnTo>
                  <a:pt x="293" y="424"/>
                </a:lnTo>
                <a:lnTo>
                  <a:pt x="299" y="418"/>
                </a:lnTo>
                <a:lnTo>
                  <a:pt x="305" y="406"/>
                </a:lnTo>
                <a:lnTo>
                  <a:pt x="313" y="407"/>
                </a:lnTo>
                <a:lnTo>
                  <a:pt x="312" y="429"/>
                </a:lnTo>
                <a:lnTo>
                  <a:pt x="317" y="431"/>
                </a:lnTo>
                <a:lnTo>
                  <a:pt x="337" y="421"/>
                </a:lnTo>
                <a:lnTo>
                  <a:pt x="341" y="428"/>
                </a:lnTo>
                <a:lnTo>
                  <a:pt x="344" y="448"/>
                </a:lnTo>
                <a:lnTo>
                  <a:pt x="356" y="454"/>
                </a:lnTo>
                <a:lnTo>
                  <a:pt x="369" y="442"/>
                </a:lnTo>
                <a:lnTo>
                  <a:pt x="382" y="444"/>
                </a:lnTo>
                <a:lnTo>
                  <a:pt x="381" y="431"/>
                </a:lnTo>
                <a:lnTo>
                  <a:pt x="375" y="427"/>
                </a:lnTo>
                <a:lnTo>
                  <a:pt x="372" y="409"/>
                </a:lnTo>
                <a:lnTo>
                  <a:pt x="385" y="395"/>
                </a:lnTo>
                <a:lnTo>
                  <a:pt x="385" y="375"/>
                </a:lnTo>
                <a:lnTo>
                  <a:pt x="392" y="366"/>
                </a:lnTo>
                <a:lnTo>
                  <a:pt x="410" y="335"/>
                </a:lnTo>
                <a:lnTo>
                  <a:pt x="425" y="299"/>
                </a:lnTo>
                <a:lnTo>
                  <a:pt x="425" y="280"/>
                </a:lnTo>
                <a:lnTo>
                  <a:pt x="446" y="269"/>
                </a:lnTo>
                <a:lnTo>
                  <a:pt x="448" y="257"/>
                </a:lnTo>
                <a:lnTo>
                  <a:pt x="440" y="235"/>
                </a:lnTo>
                <a:lnTo>
                  <a:pt x="426" y="235"/>
                </a:lnTo>
                <a:lnTo>
                  <a:pt x="427" y="217"/>
                </a:lnTo>
                <a:lnTo>
                  <a:pt x="433" y="201"/>
                </a:lnTo>
                <a:lnTo>
                  <a:pt x="429" y="201"/>
                </a:lnTo>
                <a:close/>
              </a:path>
            </a:pathLst>
          </a:custGeom>
          <a:solidFill>
            <a:srgbClr val="25A12C"/>
          </a:solidFill>
          <a:ln w="63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7" name="95">
            <a:extLst>
              <a:ext uri="{FF2B5EF4-FFF2-40B4-BE49-F238E27FC236}">
                <a16:creationId xmlns:a16="http://schemas.microsoft.com/office/drawing/2014/main" id="{5E9CB5AB-ADDB-4471-B669-EE980E971BB2}"/>
              </a:ext>
            </a:extLst>
          </p:cNvPr>
          <p:cNvSpPr>
            <a:spLocks/>
          </p:cNvSpPr>
          <p:nvPr/>
        </p:nvSpPr>
        <p:spPr bwMode="auto">
          <a:xfrm>
            <a:off x="5246646" y="2044141"/>
            <a:ext cx="287322" cy="165885"/>
          </a:xfrm>
          <a:custGeom>
            <a:avLst/>
            <a:gdLst>
              <a:gd name="T0" fmla="*/ 277 w 284"/>
              <a:gd name="T1" fmla="*/ 55 h 143"/>
              <a:gd name="T2" fmla="*/ 262 w 284"/>
              <a:gd name="T3" fmla="*/ 48 h 143"/>
              <a:gd name="T4" fmla="*/ 209 w 284"/>
              <a:gd name="T5" fmla="*/ 23 h 143"/>
              <a:gd name="T6" fmla="*/ 199 w 284"/>
              <a:gd name="T7" fmla="*/ 23 h 143"/>
              <a:gd name="T8" fmla="*/ 190 w 284"/>
              <a:gd name="T9" fmla="*/ 28 h 143"/>
              <a:gd name="T10" fmla="*/ 181 w 284"/>
              <a:gd name="T11" fmla="*/ 28 h 143"/>
              <a:gd name="T12" fmla="*/ 132 w 284"/>
              <a:gd name="T13" fmla="*/ 7 h 143"/>
              <a:gd name="T14" fmla="*/ 87 w 284"/>
              <a:gd name="T15" fmla="*/ 23 h 143"/>
              <a:gd name="T16" fmla="*/ 77 w 284"/>
              <a:gd name="T17" fmla="*/ 25 h 143"/>
              <a:gd name="T18" fmla="*/ 50 w 284"/>
              <a:gd name="T19" fmla="*/ 18 h 143"/>
              <a:gd name="T20" fmla="*/ 34 w 284"/>
              <a:gd name="T21" fmla="*/ 17 h 143"/>
              <a:gd name="T22" fmla="*/ 26 w 284"/>
              <a:gd name="T23" fmla="*/ 4 h 143"/>
              <a:gd name="T24" fmla="*/ 22 w 284"/>
              <a:gd name="T25" fmla="*/ 0 h 143"/>
              <a:gd name="T26" fmla="*/ 13 w 284"/>
              <a:gd name="T27" fmla="*/ 16 h 143"/>
              <a:gd name="T28" fmla="*/ 0 w 284"/>
              <a:gd name="T29" fmla="*/ 61 h 143"/>
              <a:gd name="T30" fmla="*/ 10 w 284"/>
              <a:gd name="T31" fmla="*/ 63 h 143"/>
              <a:gd name="T32" fmla="*/ 15 w 284"/>
              <a:gd name="T33" fmla="*/ 64 h 143"/>
              <a:gd name="T34" fmla="*/ 25 w 284"/>
              <a:gd name="T35" fmla="*/ 76 h 143"/>
              <a:gd name="T36" fmla="*/ 30 w 284"/>
              <a:gd name="T37" fmla="*/ 76 h 143"/>
              <a:gd name="T38" fmla="*/ 53 w 284"/>
              <a:gd name="T39" fmla="*/ 65 h 143"/>
              <a:gd name="T40" fmla="*/ 68 w 284"/>
              <a:gd name="T41" fmla="*/ 72 h 143"/>
              <a:gd name="T42" fmla="*/ 76 w 284"/>
              <a:gd name="T43" fmla="*/ 95 h 143"/>
              <a:gd name="T44" fmla="*/ 95 w 284"/>
              <a:gd name="T45" fmla="*/ 89 h 143"/>
              <a:gd name="T46" fmla="*/ 109 w 284"/>
              <a:gd name="T47" fmla="*/ 94 h 143"/>
              <a:gd name="T48" fmla="*/ 120 w 284"/>
              <a:gd name="T49" fmla="*/ 118 h 143"/>
              <a:gd name="T50" fmla="*/ 124 w 284"/>
              <a:gd name="T51" fmla="*/ 115 h 143"/>
              <a:gd name="T52" fmla="*/ 139 w 284"/>
              <a:gd name="T53" fmla="*/ 95 h 143"/>
              <a:gd name="T54" fmla="*/ 155 w 284"/>
              <a:gd name="T55" fmla="*/ 96 h 143"/>
              <a:gd name="T56" fmla="*/ 161 w 284"/>
              <a:gd name="T57" fmla="*/ 115 h 143"/>
              <a:gd name="T58" fmla="*/ 153 w 284"/>
              <a:gd name="T59" fmla="*/ 121 h 143"/>
              <a:gd name="T60" fmla="*/ 148 w 284"/>
              <a:gd name="T61" fmla="*/ 131 h 143"/>
              <a:gd name="T62" fmla="*/ 149 w 284"/>
              <a:gd name="T63" fmla="*/ 142 h 143"/>
              <a:gd name="T64" fmla="*/ 157 w 284"/>
              <a:gd name="T65" fmla="*/ 143 h 143"/>
              <a:gd name="T66" fmla="*/ 160 w 284"/>
              <a:gd name="T67" fmla="*/ 140 h 143"/>
              <a:gd name="T68" fmla="*/ 167 w 284"/>
              <a:gd name="T69" fmla="*/ 131 h 143"/>
              <a:gd name="T70" fmla="*/ 180 w 284"/>
              <a:gd name="T71" fmla="*/ 124 h 143"/>
              <a:gd name="T72" fmla="*/ 187 w 284"/>
              <a:gd name="T73" fmla="*/ 117 h 143"/>
              <a:gd name="T74" fmla="*/ 198 w 284"/>
              <a:gd name="T75" fmla="*/ 112 h 143"/>
              <a:gd name="T76" fmla="*/ 206 w 284"/>
              <a:gd name="T77" fmla="*/ 112 h 143"/>
              <a:gd name="T78" fmla="*/ 214 w 284"/>
              <a:gd name="T79" fmla="*/ 106 h 143"/>
              <a:gd name="T80" fmla="*/ 242 w 284"/>
              <a:gd name="T81" fmla="*/ 113 h 143"/>
              <a:gd name="T82" fmla="*/ 252 w 284"/>
              <a:gd name="T83" fmla="*/ 110 h 143"/>
              <a:gd name="T84" fmla="*/ 267 w 284"/>
              <a:gd name="T85" fmla="*/ 95 h 143"/>
              <a:gd name="T86" fmla="*/ 275 w 284"/>
              <a:gd name="T87" fmla="*/ 90 h 143"/>
              <a:gd name="T88" fmla="*/ 279 w 284"/>
              <a:gd name="T89" fmla="*/ 83 h 143"/>
              <a:gd name="T90" fmla="*/ 280 w 284"/>
              <a:gd name="T91" fmla="*/ 67 h 143"/>
              <a:gd name="T92" fmla="*/ 284 w 284"/>
              <a:gd name="T93" fmla="*/ 60 h 143"/>
              <a:gd name="T94" fmla="*/ 277 w 284"/>
              <a:gd name="T95" fmla="*/ 55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4" h="143">
                <a:moveTo>
                  <a:pt x="277" y="55"/>
                </a:moveTo>
                <a:lnTo>
                  <a:pt x="262" y="48"/>
                </a:lnTo>
                <a:lnTo>
                  <a:pt x="209" y="23"/>
                </a:lnTo>
                <a:lnTo>
                  <a:pt x="199" y="23"/>
                </a:lnTo>
                <a:lnTo>
                  <a:pt x="190" y="28"/>
                </a:lnTo>
                <a:lnTo>
                  <a:pt x="181" y="28"/>
                </a:lnTo>
                <a:lnTo>
                  <a:pt x="132" y="7"/>
                </a:lnTo>
                <a:lnTo>
                  <a:pt x="87" y="23"/>
                </a:lnTo>
                <a:lnTo>
                  <a:pt x="77" y="25"/>
                </a:lnTo>
                <a:lnTo>
                  <a:pt x="50" y="18"/>
                </a:lnTo>
                <a:lnTo>
                  <a:pt x="34" y="17"/>
                </a:lnTo>
                <a:lnTo>
                  <a:pt x="26" y="4"/>
                </a:lnTo>
                <a:lnTo>
                  <a:pt x="22" y="0"/>
                </a:lnTo>
                <a:lnTo>
                  <a:pt x="13" y="16"/>
                </a:lnTo>
                <a:lnTo>
                  <a:pt x="0" y="61"/>
                </a:lnTo>
                <a:lnTo>
                  <a:pt x="10" y="63"/>
                </a:lnTo>
                <a:lnTo>
                  <a:pt x="15" y="64"/>
                </a:lnTo>
                <a:lnTo>
                  <a:pt x="25" y="76"/>
                </a:lnTo>
                <a:lnTo>
                  <a:pt x="30" y="76"/>
                </a:lnTo>
                <a:lnTo>
                  <a:pt x="53" y="65"/>
                </a:lnTo>
                <a:lnTo>
                  <a:pt x="68" y="72"/>
                </a:lnTo>
                <a:lnTo>
                  <a:pt x="76" y="95"/>
                </a:lnTo>
                <a:lnTo>
                  <a:pt x="95" y="89"/>
                </a:lnTo>
                <a:lnTo>
                  <a:pt x="109" y="94"/>
                </a:lnTo>
                <a:lnTo>
                  <a:pt x="120" y="118"/>
                </a:lnTo>
                <a:lnTo>
                  <a:pt x="124" y="115"/>
                </a:lnTo>
                <a:lnTo>
                  <a:pt x="139" y="95"/>
                </a:lnTo>
                <a:lnTo>
                  <a:pt x="155" y="96"/>
                </a:lnTo>
                <a:lnTo>
                  <a:pt x="161" y="115"/>
                </a:lnTo>
                <a:lnTo>
                  <a:pt x="153" y="121"/>
                </a:lnTo>
                <a:lnTo>
                  <a:pt x="148" y="131"/>
                </a:lnTo>
                <a:lnTo>
                  <a:pt x="149" y="142"/>
                </a:lnTo>
                <a:lnTo>
                  <a:pt x="157" y="143"/>
                </a:lnTo>
                <a:lnTo>
                  <a:pt x="160" y="140"/>
                </a:lnTo>
                <a:lnTo>
                  <a:pt x="167" y="131"/>
                </a:lnTo>
                <a:lnTo>
                  <a:pt x="180" y="124"/>
                </a:lnTo>
                <a:lnTo>
                  <a:pt x="187" y="117"/>
                </a:lnTo>
                <a:lnTo>
                  <a:pt x="198" y="112"/>
                </a:lnTo>
                <a:lnTo>
                  <a:pt x="206" y="112"/>
                </a:lnTo>
                <a:lnTo>
                  <a:pt x="214" y="106"/>
                </a:lnTo>
                <a:lnTo>
                  <a:pt x="242" y="113"/>
                </a:lnTo>
                <a:lnTo>
                  <a:pt x="252" y="110"/>
                </a:lnTo>
                <a:lnTo>
                  <a:pt x="267" y="95"/>
                </a:lnTo>
                <a:lnTo>
                  <a:pt x="275" y="90"/>
                </a:lnTo>
                <a:lnTo>
                  <a:pt x="279" y="83"/>
                </a:lnTo>
                <a:lnTo>
                  <a:pt x="280" y="67"/>
                </a:lnTo>
                <a:lnTo>
                  <a:pt x="284" y="60"/>
                </a:lnTo>
                <a:lnTo>
                  <a:pt x="277" y="55"/>
                </a:lnTo>
                <a:close/>
              </a:path>
            </a:pathLst>
          </a:custGeom>
          <a:solidFill>
            <a:srgbClr val="25A12C"/>
          </a:solidFill>
          <a:ln w="6350" cap="flat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9" name="Etiquette - 71">
            <a:extLst>
              <a:ext uri="{FF2B5EF4-FFF2-40B4-BE49-F238E27FC236}">
                <a16:creationId xmlns:a16="http://schemas.microsoft.com/office/drawing/2014/main" id="{06EB8662-E874-416C-A94B-868020793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432" y="3203182"/>
            <a:ext cx="231317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</a:rPr>
              <a:t>71</a:t>
            </a:r>
          </a:p>
        </p:txBody>
      </p:sp>
      <p:sp>
        <p:nvSpPr>
          <p:cNvPr id="140" name="Etiquette - 21">
            <a:extLst>
              <a:ext uri="{FF2B5EF4-FFF2-40B4-BE49-F238E27FC236}">
                <a16:creationId xmlns:a16="http://schemas.microsoft.com/office/drawing/2014/main" id="{7312AE09-0318-49C7-BFC7-A3AAE4390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388" y="2894563"/>
            <a:ext cx="231317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21</a:t>
            </a:r>
          </a:p>
        </p:txBody>
      </p:sp>
      <p:sp>
        <p:nvSpPr>
          <p:cNvPr id="141" name="Etiquette - 52">
            <a:extLst>
              <a:ext uri="{FF2B5EF4-FFF2-40B4-BE49-F238E27FC236}">
                <a16:creationId xmlns:a16="http://schemas.microsoft.com/office/drawing/2014/main" id="{AD4A6573-2FE6-4DE8-B4C7-369F86B77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7132" y="2525070"/>
            <a:ext cx="158427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</a:rPr>
              <a:t>52</a:t>
            </a:r>
          </a:p>
        </p:txBody>
      </p:sp>
      <p:sp>
        <p:nvSpPr>
          <p:cNvPr id="142" name="Etiquette - 88">
            <a:extLst>
              <a:ext uri="{FF2B5EF4-FFF2-40B4-BE49-F238E27FC236}">
                <a16:creationId xmlns:a16="http://schemas.microsoft.com/office/drawing/2014/main" id="{84D3FC1A-C691-48F8-8225-C3E76BA1E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2756" y="2516116"/>
            <a:ext cx="231317" cy="92333"/>
          </a:xfrm>
          <a:prstGeom prst="rect">
            <a:avLst/>
          </a:prstGeom>
          <a:solidFill>
            <a:srgbClr val="A3D9F9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88</a:t>
            </a:r>
          </a:p>
        </p:txBody>
      </p:sp>
      <p:sp>
        <p:nvSpPr>
          <p:cNvPr id="143" name="Etiquette - 70">
            <a:extLst>
              <a:ext uri="{FF2B5EF4-FFF2-40B4-BE49-F238E27FC236}">
                <a16:creationId xmlns:a16="http://schemas.microsoft.com/office/drawing/2014/main" id="{F72C6B9D-8B80-4041-8972-E507274DC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7098" y="2724025"/>
            <a:ext cx="231317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70</a:t>
            </a:r>
          </a:p>
        </p:txBody>
      </p:sp>
      <p:sp>
        <p:nvSpPr>
          <p:cNvPr id="144" name="Etiquette - 25">
            <a:extLst>
              <a:ext uri="{FF2B5EF4-FFF2-40B4-BE49-F238E27FC236}">
                <a16:creationId xmlns:a16="http://schemas.microsoft.com/office/drawing/2014/main" id="{29971EB2-34DE-4CC1-A074-F3EC9E3F2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4050" y="2983835"/>
            <a:ext cx="231317" cy="92333"/>
          </a:xfrm>
          <a:prstGeom prst="rect">
            <a:avLst/>
          </a:prstGeom>
          <a:solidFill>
            <a:srgbClr val="DAAEE8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</a:rPr>
              <a:t>25</a:t>
            </a:r>
          </a:p>
        </p:txBody>
      </p:sp>
      <p:sp>
        <p:nvSpPr>
          <p:cNvPr id="145" name="Etiquette - 39">
            <a:extLst>
              <a:ext uri="{FF2B5EF4-FFF2-40B4-BE49-F238E27FC236}">
                <a16:creationId xmlns:a16="http://schemas.microsoft.com/office/drawing/2014/main" id="{063265AF-D550-4EA4-AAA2-5F753A550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0914" y="3191336"/>
            <a:ext cx="146348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</a:rPr>
              <a:t>39</a:t>
            </a:r>
          </a:p>
        </p:txBody>
      </p:sp>
      <p:sp>
        <p:nvSpPr>
          <p:cNvPr id="146" name="Etiquette - 1">
            <a:extLst>
              <a:ext uri="{FF2B5EF4-FFF2-40B4-BE49-F238E27FC236}">
                <a16:creationId xmlns:a16="http://schemas.microsoft.com/office/drawing/2014/main" id="{8535D392-E275-4052-AD58-44ED677CA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0428" y="3482906"/>
            <a:ext cx="166565" cy="92333"/>
          </a:xfrm>
          <a:prstGeom prst="rect">
            <a:avLst/>
          </a:prstGeom>
          <a:solidFill>
            <a:srgbClr val="A3D9F9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>
                <a:latin typeface="Calibri" panose="020F0502020204030204"/>
              </a:rPr>
              <a:t>01</a:t>
            </a:r>
          </a:p>
        </p:txBody>
      </p:sp>
      <p:sp>
        <p:nvSpPr>
          <p:cNvPr id="147" name="Etiquette - 38">
            <a:extLst>
              <a:ext uri="{FF2B5EF4-FFF2-40B4-BE49-F238E27FC236}">
                <a16:creationId xmlns:a16="http://schemas.microsoft.com/office/drawing/2014/main" id="{B165E146-E6F7-481F-9AC4-008593F88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4681" y="3876952"/>
            <a:ext cx="191171" cy="92333"/>
          </a:xfrm>
          <a:prstGeom prst="rect">
            <a:avLst/>
          </a:prstGeom>
          <a:solidFill>
            <a:srgbClr val="A3D9F9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</a:rPr>
              <a:t>38</a:t>
            </a:r>
          </a:p>
        </p:txBody>
      </p:sp>
      <p:sp>
        <p:nvSpPr>
          <p:cNvPr id="148" name="Etiquette - 74">
            <a:extLst>
              <a:ext uri="{FF2B5EF4-FFF2-40B4-BE49-F238E27FC236}">
                <a16:creationId xmlns:a16="http://schemas.microsoft.com/office/drawing/2014/main" id="{4EE43F7A-531A-4082-8FA3-2AF808B4C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4733" y="3517299"/>
            <a:ext cx="191171" cy="92333"/>
          </a:xfrm>
          <a:prstGeom prst="rect">
            <a:avLst/>
          </a:prstGeom>
          <a:solidFill>
            <a:srgbClr val="A3D9F9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74</a:t>
            </a:r>
          </a:p>
        </p:txBody>
      </p:sp>
      <p:sp>
        <p:nvSpPr>
          <p:cNvPr id="149" name="Etiquette - 73">
            <a:extLst>
              <a:ext uri="{FF2B5EF4-FFF2-40B4-BE49-F238E27FC236}">
                <a16:creationId xmlns:a16="http://schemas.microsoft.com/office/drawing/2014/main" id="{B43E3100-6CE8-4308-882D-C4218CC53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2310" y="3800389"/>
            <a:ext cx="108000" cy="92333"/>
          </a:xfrm>
          <a:prstGeom prst="rect">
            <a:avLst/>
          </a:prstGeom>
          <a:solidFill>
            <a:srgbClr val="EE7F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73</a:t>
            </a:r>
          </a:p>
        </p:txBody>
      </p:sp>
      <p:sp>
        <p:nvSpPr>
          <p:cNvPr id="150" name="Etiquette - 69">
            <a:extLst>
              <a:ext uri="{FF2B5EF4-FFF2-40B4-BE49-F238E27FC236}">
                <a16:creationId xmlns:a16="http://schemas.microsoft.com/office/drawing/2014/main" id="{D0D9D5A0-93C1-4CC2-BEA4-F12478851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396" y="3643525"/>
            <a:ext cx="108000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 dirty="0">
                <a:latin typeface="Calibri" panose="020F0502020204030204"/>
                <a:cs typeface="Arial" pitchFamily="34" charset="0"/>
              </a:rPr>
              <a:t>69</a:t>
            </a:r>
          </a:p>
        </p:txBody>
      </p:sp>
      <p:sp>
        <p:nvSpPr>
          <p:cNvPr id="151" name="Etiquette - 42">
            <a:extLst>
              <a:ext uri="{FF2B5EF4-FFF2-40B4-BE49-F238E27FC236}">
                <a16:creationId xmlns:a16="http://schemas.microsoft.com/office/drawing/2014/main" id="{01173969-71C5-4207-898D-46AC3CACF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691" y="3751912"/>
            <a:ext cx="108000" cy="92333"/>
          </a:xfrm>
          <a:prstGeom prst="rect">
            <a:avLst/>
          </a:prstGeom>
          <a:solidFill>
            <a:srgbClr val="A3D9F9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 dirty="0">
                <a:solidFill>
                  <a:prstClr val="black"/>
                </a:solidFill>
                <a:latin typeface="Calibri" panose="020F0502020204030204"/>
              </a:rPr>
              <a:t>42</a:t>
            </a:r>
          </a:p>
        </p:txBody>
      </p:sp>
      <p:sp>
        <p:nvSpPr>
          <p:cNvPr id="152" name="Etiquette - 43">
            <a:extLst>
              <a:ext uri="{FF2B5EF4-FFF2-40B4-BE49-F238E27FC236}">
                <a16:creationId xmlns:a16="http://schemas.microsoft.com/office/drawing/2014/main" id="{BA5D2E13-58D8-4AD1-9B3A-FD5C24A7F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1522" y="3965775"/>
            <a:ext cx="191171" cy="92333"/>
          </a:xfrm>
          <a:prstGeom prst="rect">
            <a:avLst/>
          </a:prstGeom>
          <a:solidFill>
            <a:srgbClr val="FFD44B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</a:rPr>
              <a:t>43</a:t>
            </a:r>
          </a:p>
        </p:txBody>
      </p:sp>
      <p:sp>
        <p:nvSpPr>
          <p:cNvPr id="153" name="Etiquette - 7">
            <a:extLst>
              <a:ext uri="{FF2B5EF4-FFF2-40B4-BE49-F238E27FC236}">
                <a16:creationId xmlns:a16="http://schemas.microsoft.com/office/drawing/2014/main" id="{B79AB491-5682-4DFB-90F9-5E6C9E02F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7028" y="4195349"/>
            <a:ext cx="191171" cy="92333"/>
          </a:xfrm>
          <a:prstGeom prst="rect">
            <a:avLst/>
          </a:prstGeom>
          <a:solidFill>
            <a:srgbClr val="FFD44B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>
                <a:latin typeface="Calibri" panose="020F0502020204030204"/>
                <a:cs typeface="Arial" pitchFamily="34" charset="0"/>
              </a:rPr>
              <a:t>07</a:t>
            </a:r>
          </a:p>
        </p:txBody>
      </p:sp>
      <p:sp>
        <p:nvSpPr>
          <p:cNvPr id="154" name="Etiquette - 26">
            <a:extLst>
              <a:ext uri="{FF2B5EF4-FFF2-40B4-BE49-F238E27FC236}">
                <a16:creationId xmlns:a16="http://schemas.microsoft.com/office/drawing/2014/main" id="{CE3AE7C2-3E1C-4800-BE57-1CD6396F6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0608" y="4159429"/>
            <a:ext cx="191171" cy="92333"/>
          </a:xfrm>
          <a:prstGeom prst="rect">
            <a:avLst/>
          </a:prstGeom>
          <a:solidFill>
            <a:srgbClr val="A3D9F9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</a:rPr>
              <a:t>26</a:t>
            </a:r>
          </a:p>
        </p:txBody>
      </p:sp>
      <p:sp>
        <p:nvSpPr>
          <p:cNvPr id="155" name="Etiquette - 5">
            <a:extLst>
              <a:ext uri="{FF2B5EF4-FFF2-40B4-BE49-F238E27FC236}">
                <a16:creationId xmlns:a16="http://schemas.microsoft.com/office/drawing/2014/main" id="{DED9B803-7AE2-4CF2-9FCA-0BBD75FD0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115" y="4158654"/>
            <a:ext cx="108000" cy="92333"/>
          </a:xfrm>
          <a:prstGeom prst="rect">
            <a:avLst/>
          </a:prstGeom>
          <a:solidFill>
            <a:srgbClr val="FFD44B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 dirty="0">
                <a:solidFill>
                  <a:prstClr val="black"/>
                </a:solidFill>
                <a:latin typeface="Calibri" panose="020F0502020204030204"/>
              </a:rPr>
              <a:t>05</a:t>
            </a:r>
          </a:p>
        </p:txBody>
      </p:sp>
      <p:sp>
        <p:nvSpPr>
          <p:cNvPr id="156" name="Etiquette - 4">
            <a:extLst>
              <a:ext uri="{FF2B5EF4-FFF2-40B4-BE49-F238E27FC236}">
                <a16:creationId xmlns:a16="http://schemas.microsoft.com/office/drawing/2014/main" id="{6D1F176C-8B84-495C-8EEE-8D60792F6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713" y="4457867"/>
            <a:ext cx="191171" cy="92333"/>
          </a:xfrm>
          <a:prstGeom prst="rect">
            <a:avLst/>
          </a:prstGeom>
          <a:solidFill>
            <a:srgbClr val="DAAEE8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04</a:t>
            </a:r>
          </a:p>
        </p:txBody>
      </p:sp>
      <p:sp>
        <p:nvSpPr>
          <p:cNvPr id="157" name="Etiquette - 83">
            <a:extLst>
              <a:ext uri="{FF2B5EF4-FFF2-40B4-BE49-F238E27FC236}">
                <a16:creationId xmlns:a16="http://schemas.microsoft.com/office/drawing/2014/main" id="{4A8A77E0-1ACE-47F5-A461-D63A3A2C1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8399" y="4761316"/>
            <a:ext cx="191171" cy="92333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83</a:t>
            </a:r>
          </a:p>
        </p:txBody>
      </p:sp>
      <p:sp>
        <p:nvSpPr>
          <p:cNvPr id="158" name="Etiquette - 6">
            <a:extLst>
              <a:ext uri="{FF2B5EF4-FFF2-40B4-BE49-F238E27FC236}">
                <a16:creationId xmlns:a16="http://schemas.microsoft.com/office/drawing/2014/main" id="{F735CFF7-7832-4269-978C-C581D55E9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722" y="4506550"/>
            <a:ext cx="272865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 dirty="0">
                <a:latin typeface="Calibri" panose="020F0502020204030204"/>
              </a:rPr>
              <a:t>06</a:t>
            </a:r>
          </a:p>
        </p:txBody>
      </p:sp>
      <p:sp>
        <p:nvSpPr>
          <p:cNvPr id="159" name="Etiquette - 84">
            <a:extLst>
              <a:ext uri="{FF2B5EF4-FFF2-40B4-BE49-F238E27FC236}">
                <a16:creationId xmlns:a16="http://schemas.microsoft.com/office/drawing/2014/main" id="{E82A7F56-B5E7-45DB-8B08-8C9483653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6999" y="4499032"/>
            <a:ext cx="191171" cy="92333"/>
          </a:xfrm>
          <a:prstGeom prst="rect">
            <a:avLst/>
          </a:prstGeom>
          <a:solidFill>
            <a:srgbClr val="A3D9F9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84</a:t>
            </a:r>
          </a:p>
        </p:txBody>
      </p:sp>
      <p:sp>
        <p:nvSpPr>
          <p:cNvPr id="160" name="Etiquette - 13">
            <a:extLst>
              <a:ext uri="{FF2B5EF4-FFF2-40B4-BE49-F238E27FC236}">
                <a16:creationId xmlns:a16="http://schemas.microsoft.com/office/drawing/2014/main" id="{7AE6F28A-F34D-4FF1-A993-C125DC1D2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9053" y="4659157"/>
            <a:ext cx="174737" cy="92333"/>
          </a:xfrm>
          <a:prstGeom prst="rect">
            <a:avLst/>
          </a:prstGeom>
          <a:solidFill>
            <a:srgbClr val="EE7F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 dirty="0">
                <a:latin typeface="Calibri" panose="020F0502020204030204"/>
              </a:rPr>
              <a:t>13</a:t>
            </a:r>
          </a:p>
        </p:txBody>
      </p:sp>
      <p:sp>
        <p:nvSpPr>
          <p:cNvPr id="161" name="Etiquette - 30">
            <a:extLst>
              <a:ext uri="{FF2B5EF4-FFF2-40B4-BE49-F238E27FC236}">
                <a16:creationId xmlns:a16="http://schemas.microsoft.com/office/drawing/2014/main" id="{E18D4F70-D0B7-4CA4-BECB-2A00049BB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55" y="4482791"/>
            <a:ext cx="191171" cy="92333"/>
          </a:xfrm>
          <a:prstGeom prst="rect">
            <a:avLst/>
          </a:prstGeom>
          <a:solidFill>
            <a:srgbClr val="DAAEE8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</a:rPr>
              <a:t>30</a:t>
            </a:r>
          </a:p>
        </p:txBody>
      </p:sp>
      <p:sp>
        <p:nvSpPr>
          <p:cNvPr id="162" name="Etiquette - 34">
            <a:extLst>
              <a:ext uri="{FF2B5EF4-FFF2-40B4-BE49-F238E27FC236}">
                <a16:creationId xmlns:a16="http://schemas.microsoft.com/office/drawing/2014/main" id="{B9E80EFA-AE06-4130-9F12-6574214C0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9358" y="4683479"/>
            <a:ext cx="191171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</a:rPr>
              <a:t>34</a:t>
            </a:r>
          </a:p>
        </p:txBody>
      </p:sp>
      <p:sp>
        <p:nvSpPr>
          <p:cNvPr id="163" name="Etiquette - 48">
            <a:extLst>
              <a:ext uri="{FF2B5EF4-FFF2-40B4-BE49-F238E27FC236}">
                <a16:creationId xmlns:a16="http://schemas.microsoft.com/office/drawing/2014/main" id="{E35E91F5-AB57-438B-970E-35C0B5BF3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9358" y="4230750"/>
            <a:ext cx="191171" cy="92333"/>
          </a:xfrm>
          <a:prstGeom prst="rect">
            <a:avLst/>
          </a:prstGeom>
          <a:solidFill>
            <a:srgbClr val="DAAEE8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</a:rPr>
              <a:t>48</a:t>
            </a:r>
          </a:p>
        </p:txBody>
      </p:sp>
      <p:sp>
        <p:nvSpPr>
          <p:cNvPr id="164" name="Etiquette - 12">
            <a:extLst>
              <a:ext uri="{FF2B5EF4-FFF2-40B4-BE49-F238E27FC236}">
                <a16:creationId xmlns:a16="http://schemas.microsoft.com/office/drawing/2014/main" id="{E85F4ACA-26AF-4886-B984-6F4B0121A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0704" y="4306463"/>
            <a:ext cx="108000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 dirty="0">
                <a:latin typeface="Calibri" panose="020F0502020204030204"/>
              </a:rPr>
              <a:t>12</a:t>
            </a:r>
          </a:p>
        </p:txBody>
      </p:sp>
      <p:sp>
        <p:nvSpPr>
          <p:cNvPr id="165" name="Etiquette - 15">
            <a:extLst>
              <a:ext uri="{FF2B5EF4-FFF2-40B4-BE49-F238E27FC236}">
                <a16:creationId xmlns:a16="http://schemas.microsoft.com/office/drawing/2014/main" id="{5CA55237-F448-432A-8B22-38B058728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7786" y="3976996"/>
            <a:ext cx="108000" cy="92333"/>
          </a:xfrm>
          <a:prstGeom prst="rect">
            <a:avLst/>
          </a:prstGeom>
          <a:solidFill>
            <a:srgbClr val="A3D9F9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15</a:t>
            </a:r>
          </a:p>
        </p:txBody>
      </p:sp>
      <p:sp>
        <p:nvSpPr>
          <p:cNvPr id="166" name="Etiquette - 63">
            <a:extLst>
              <a:ext uri="{FF2B5EF4-FFF2-40B4-BE49-F238E27FC236}">
                <a16:creationId xmlns:a16="http://schemas.microsoft.com/office/drawing/2014/main" id="{D2AE3610-F89D-454A-8C3C-123BC528E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9302" y="3670519"/>
            <a:ext cx="108000" cy="92333"/>
          </a:xfrm>
          <a:prstGeom prst="rect">
            <a:avLst/>
          </a:prstGeom>
          <a:solidFill>
            <a:srgbClr val="A3D9F9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63</a:t>
            </a:r>
          </a:p>
        </p:txBody>
      </p:sp>
      <p:sp>
        <p:nvSpPr>
          <p:cNvPr id="167" name="Etiquette - 3">
            <a:extLst>
              <a:ext uri="{FF2B5EF4-FFF2-40B4-BE49-F238E27FC236}">
                <a16:creationId xmlns:a16="http://schemas.microsoft.com/office/drawing/2014/main" id="{5CD46C5D-8DCE-4C42-83C9-8645BCA02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077" y="3313024"/>
            <a:ext cx="108000" cy="92333"/>
          </a:xfrm>
          <a:prstGeom prst="rect">
            <a:avLst/>
          </a:prstGeom>
          <a:solidFill>
            <a:srgbClr val="A3D9F9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</a:rPr>
              <a:t>03</a:t>
            </a:r>
          </a:p>
        </p:txBody>
      </p:sp>
      <p:sp>
        <p:nvSpPr>
          <p:cNvPr id="168" name="Etiquette - 81">
            <a:extLst>
              <a:ext uri="{FF2B5EF4-FFF2-40B4-BE49-F238E27FC236}">
                <a16:creationId xmlns:a16="http://schemas.microsoft.com/office/drawing/2014/main" id="{927FAE65-3C07-41EB-BB90-B131BA0E4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770" y="4559664"/>
            <a:ext cx="108000" cy="92333"/>
          </a:xfrm>
          <a:prstGeom prst="rect">
            <a:avLst/>
          </a:prstGeom>
          <a:solidFill>
            <a:srgbClr val="A3D9F9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81</a:t>
            </a:r>
          </a:p>
        </p:txBody>
      </p:sp>
      <p:sp>
        <p:nvSpPr>
          <p:cNvPr id="169" name="Etiquette - 46">
            <a:extLst>
              <a:ext uri="{FF2B5EF4-FFF2-40B4-BE49-F238E27FC236}">
                <a16:creationId xmlns:a16="http://schemas.microsoft.com/office/drawing/2014/main" id="{67196A28-CC76-41C7-BC13-D0208048B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594" y="4185516"/>
            <a:ext cx="108000" cy="92333"/>
          </a:xfrm>
          <a:prstGeom prst="rect">
            <a:avLst/>
          </a:prstGeom>
          <a:solidFill>
            <a:srgbClr val="DAAEE8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</a:rPr>
              <a:t>46</a:t>
            </a:r>
          </a:p>
        </p:txBody>
      </p:sp>
      <p:sp>
        <p:nvSpPr>
          <p:cNvPr id="170" name="Etiquette - 19">
            <a:extLst>
              <a:ext uri="{FF2B5EF4-FFF2-40B4-BE49-F238E27FC236}">
                <a16:creationId xmlns:a16="http://schemas.microsoft.com/office/drawing/2014/main" id="{47C5A167-0C6C-4F1B-8AB6-0A3AF75DF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580" y="3829593"/>
            <a:ext cx="108000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19</a:t>
            </a:r>
          </a:p>
        </p:txBody>
      </p:sp>
      <p:sp>
        <p:nvSpPr>
          <p:cNvPr id="171" name="Etiquette - 23">
            <a:extLst>
              <a:ext uri="{FF2B5EF4-FFF2-40B4-BE49-F238E27FC236}">
                <a16:creationId xmlns:a16="http://schemas.microsoft.com/office/drawing/2014/main" id="{C4BCC8F7-1ABC-4CCF-819F-57207BC83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720" y="3503683"/>
            <a:ext cx="108000" cy="92333"/>
          </a:xfrm>
          <a:prstGeom prst="rect">
            <a:avLst/>
          </a:prstGeom>
          <a:solidFill>
            <a:srgbClr val="DAAEE8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</a:rPr>
              <a:t>23</a:t>
            </a:r>
          </a:p>
        </p:txBody>
      </p:sp>
      <p:sp>
        <p:nvSpPr>
          <p:cNvPr id="172" name="Etiquette - 11">
            <a:extLst>
              <a:ext uri="{FF2B5EF4-FFF2-40B4-BE49-F238E27FC236}">
                <a16:creationId xmlns:a16="http://schemas.microsoft.com/office/drawing/2014/main" id="{D8E97A8D-C17C-4DAB-A0B4-A57B6C016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4451" y="4905628"/>
            <a:ext cx="108000" cy="92333"/>
          </a:xfrm>
          <a:prstGeom prst="rect">
            <a:avLst/>
          </a:prstGeom>
          <a:solidFill>
            <a:srgbClr val="FFD44B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>
                <a:latin typeface="Calibri" panose="020F0502020204030204"/>
                <a:cs typeface="Arial" pitchFamily="34" charset="0"/>
              </a:rPr>
              <a:t>11</a:t>
            </a:r>
          </a:p>
        </p:txBody>
      </p:sp>
      <p:sp>
        <p:nvSpPr>
          <p:cNvPr id="173" name="Etiquette - 66">
            <a:extLst>
              <a:ext uri="{FF2B5EF4-FFF2-40B4-BE49-F238E27FC236}">
                <a16:creationId xmlns:a16="http://schemas.microsoft.com/office/drawing/2014/main" id="{FABDAA04-012E-415C-9D55-4EDF918E1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555" y="5166283"/>
            <a:ext cx="108000" cy="92333"/>
          </a:xfrm>
          <a:prstGeom prst="rect">
            <a:avLst/>
          </a:prstGeom>
          <a:solidFill>
            <a:srgbClr val="FFD44B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66</a:t>
            </a:r>
          </a:p>
        </p:txBody>
      </p:sp>
      <p:sp>
        <p:nvSpPr>
          <p:cNvPr id="174" name="Etiquette - 2B">
            <a:extLst>
              <a:ext uri="{FF2B5EF4-FFF2-40B4-BE49-F238E27FC236}">
                <a16:creationId xmlns:a16="http://schemas.microsoft.com/office/drawing/2014/main" id="{C6C93119-4DED-4A4A-94D4-728164027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4065" y="4754298"/>
            <a:ext cx="108000" cy="92333"/>
          </a:xfrm>
          <a:prstGeom prst="rect">
            <a:avLst/>
          </a:prstGeom>
          <a:solidFill>
            <a:srgbClr val="FFD44B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</a:rPr>
              <a:t>2B</a:t>
            </a:r>
          </a:p>
        </p:txBody>
      </p:sp>
      <p:sp>
        <p:nvSpPr>
          <p:cNvPr id="175" name="Etiquette - 2A">
            <a:extLst>
              <a:ext uri="{FF2B5EF4-FFF2-40B4-BE49-F238E27FC236}">
                <a16:creationId xmlns:a16="http://schemas.microsoft.com/office/drawing/2014/main" id="{3B22F546-C557-48B3-BE9C-3FA268457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508" y="4965974"/>
            <a:ext cx="108000" cy="92333"/>
          </a:xfrm>
          <a:prstGeom prst="rect">
            <a:avLst/>
          </a:prstGeom>
          <a:solidFill>
            <a:srgbClr val="FFD44B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</a:rPr>
              <a:t>2A</a:t>
            </a:r>
          </a:p>
        </p:txBody>
      </p:sp>
      <p:sp>
        <p:nvSpPr>
          <p:cNvPr id="176" name="Etiquette - 9">
            <a:extLst>
              <a:ext uri="{FF2B5EF4-FFF2-40B4-BE49-F238E27FC236}">
                <a16:creationId xmlns:a16="http://schemas.microsoft.com/office/drawing/2014/main" id="{945159E0-D5C9-475F-B8C1-154B370F6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9930" y="5009773"/>
            <a:ext cx="108000" cy="92333"/>
          </a:xfrm>
          <a:prstGeom prst="rect">
            <a:avLst/>
          </a:prstGeom>
          <a:solidFill>
            <a:srgbClr val="A3D9F9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</a:rPr>
              <a:t>09</a:t>
            </a:r>
          </a:p>
        </p:txBody>
      </p:sp>
      <p:sp>
        <p:nvSpPr>
          <p:cNvPr id="177" name="Etiquette - 31">
            <a:extLst>
              <a:ext uri="{FF2B5EF4-FFF2-40B4-BE49-F238E27FC236}">
                <a16:creationId xmlns:a16="http://schemas.microsoft.com/office/drawing/2014/main" id="{8DC0FCC8-A695-432C-9E7A-577282624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501" y="4710989"/>
            <a:ext cx="108000" cy="92333"/>
          </a:xfrm>
          <a:prstGeom prst="rect">
            <a:avLst/>
          </a:prstGeom>
          <a:solidFill>
            <a:srgbClr val="A3D9F9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 dirty="0">
                <a:latin typeface="Calibri" panose="020F0502020204030204"/>
                <a:cs typeface="Arial" pitchFamily="34" charset="0"/>
              </a:rPr>
              <a:t>31</a:t>
            </a:r>
          </a:p>
        </p:txBody>
      </p:sp>
      <p:sp>
        <p:nvSpPr>
          <p:cNvPr id="179" name="Etiquette - 32">
            <a:extLst>
              <a:ext uri="{FF2B5EF4-FFF2-40B4-BE49-F238E27FC236}">
                <a16:creationId xmlns:a16="http://schemas.microsoft.com/office/drawing/2014/main" id="{0FC06E75-7940-4C03-91D4-0E81C1E5A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735" y="4630252"/>
            <a:ext cx="108000" cy="92333"/>
          </a:xfrm>
          <a:prstGeom prst="rect">
            <a:avLst/>
          </a:prstGeom>
          <a:solidFill>
            <a:srgbClr val="FFD44B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>
                <a:latin typeface="Calibri" panose="020F0502020204030204"/>
                <a:cs typeface="Arial" pitchFamily="34" charset="0"/>
              </a:rPr>
              <a:t>32</a:t>
            </a:r>
          </a:p>
        </p:txBody>
      </p:sp>
      <p:sp>
        <p:nvSpPr>
          <p:cNvPr id="180" name="Etiquette - 64">
            <a:extLst>
              <a:ext uri="{FF2B5EF4-FFF2-40B4-BE49-F238E27FC236}">
                <a16:creationId xmlns:a16="http://schemas.microsoft.com/office/drawing/2014/main" id="{3C23F6D0-48EA-46F4-8800-BE6ACF26E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399" y="4870249"/>
            <a:ext cx="108000" cy="92333"/>
          </a:xfrm>
          <a:prstGeom prst="rect">
            <a:avLst/>
          </a:prstGeom>
          <a:solidFill>
            <a:srgbClr val="5FACEB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 dirty="0">
                <a:solidFill>
                  <a:prstClr val="black"/>
                </a:solidFill>
                <a:latin typeface="Calibri" panose="020F0502020204030204"/>
              </a:rPr>
              <a:t>64</a:t>
            </a:r>
            <a:endParaRPr lang="en-US" altLang="fr-FR" sz="600" kern="0" dirty="0">
              <a:solidFill>
                <a:srgbClr val="FDCF37"/>
              </a:solidFill>
              <a:latin typeface="Calibri" panose="020F0502020204030204"/>
            </a:endParaRPr>
          </a:p>
        </p:txBody>
      </p:sp>
      <p:sp>
        <p:nvSpPr>
          <p:cNvPr id="181" name="Etiquette - 40">
            <a:extLst>
              <a:ext uri="{FF2B5EF4-FFF2-40B4-BE49-F238E27FC236}">
                <a16:creationId xmlns:a16="http://schemas.microsoft.com/office/drawing/2014/main" id="{70A0573A-AEED-4E84-88E6-05DD1544F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8597" y="4536532"/>
            <a:ext cx="108000" cy="92333"/>
          </a:xfrm>
          <a:prstGeom prst="rect">
            <a:avLst/>
          </a:prstGeom>
          <a:solidFill>
            <a:srgbClr val="5FACEB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</a:rPr>
              <a:t>40</a:t>
            </a:r>
          </a:p>
        </p:txBody>
      </p:sp>
      <p:sp>
        <p:nvSpPr>
          <p:cNvPr id="178" name="Etiquette - 65">
            <a:extLst>
              <a:ext uri="{FF2B5EF4-FFF2-40B4-BE49-F238E27FC236}">
                <a16:creationId xmlns:a16="http://schemas.microsoft.com/office/drawing/2014/main" id="{6137380B-A6B5-4466-A92C-00529D531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310" y="4916415"/>
            <a:ext cx="108000" cy="92333"/>
          </a:xfrm>
          <a:prstGeom prst="rect">
            <a:avLst/>
          </a:prstGeom>
          <a:solidFill>
            <a:srgbClr val="FFD44B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65</a:t>
            </a:r>
          </a:p>
        </p:txBody>
      </p:sp>
      <p:sp>
        <p:nvSpPr>
          <p:cNvPr id="182" name="Etiquette - 33">
            <a:extLst>
              <a:ext uri="{FF2B5EF4-FFF2-40B4-BE49-F238E27FC236}">
                <a16:creationId xmlns:a16="http://schemas.microsoft.com/office/drawing/2014/main" id="{3BC687CE-CF6B-457A-A640-C42DFFA91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7012" y="4168300"/>
            <a:ext cx="108000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33</a:t>
            </a:r>
          </a:p>
        </p:txBody>
      </p:sp>
      <p:sp>
        <p:nvSpPr>
          <p:cNvPr id="183" name="Etiquette - 16">
            <a:extLst>
              <a:ext uri="{FF2B5EF4-FFF2-40B4-BE49-F238E27FC236}">
                <a16:creationId xmlns:a16="http://schemas.microsoft.com/office/drawing/2014/main" id="{72B05323-D9D2-4129-B41B-9BADB29DC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66" y="3672082"/>
            <a:ext cx="108000" cy="92333"/>
          </a:xfrm>
          <a:prstGeom prst="rect">
            <a:avLst/>
          </a:prstGeom>
          <a:solidFill>
            <a:srgbClr val="A3D9F9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 dirty="0">
                <a:solidFill>
                  <a:prstClr val="black"/>
                </a:solidFill>
                <a:latin typeface="Calibri" panose="020F0502020204030204"/>
              </a:rPr>
              <a:t>16</a:t>
            </a:r>
          </a:p>
        </p:txBody>
      </p:sp>
      <p:sp>
        <p:nvSpPr>
          <p:cNvPr id="184" name="Etiquette - 86">
            <a:extLst>
              <a:ext uri="{FF2B5EF4-FFF2-40B4-BE49-F238E27FC236}">
                <a16:creationId xmlns:a16="http://schemas.microsoft.com/office/drawing/2014/main" id="{DADB63BE-19B9-4F57-854D-A36E3E87D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426" y="3261244"/>
            <a:ext cx="108000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86</a:t>
            </a:r>
          </a:p>
        </p:txBody>
      </p:sp>
      <p:sp>
        <p:nvSpPr>
          <p:cNvPr id="185" name="Etiquette - 37">
            <a:extLst>
              <a:ext uri="{FF2B5EF4-FFF2-40B4-BE49-F238E27FC236}">
                <a16:creationId xmlns:a16="http://schemas.microsoft.com/office/drawing/2014/main" id="{79570EDA-4A00-45D5-8EEE-015C526A0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3229" y="2920903"/>
            <a:ext cx="108000" cy="92333"/>
          </a:xfrm>
          <a:prstGeom prst="rect">
            <a:avLst/>
          </a:prstGeom>
          <a:solidFill>
            <a:srgbClr val="DAAEE8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37</a:t>
            </a:r>
          </a:p>
        </p:txBody>
      </p:sp>
      <p:sp>
        <p:nvSpPr>
          <p:cNvPr id="186" name="Etiquette - 28">
            <a:extLst>
              <a:ext uri="{FF2B5EF4-FFF2-40B4-BE49-F238E27FC236}">
                <a16:creationId xmlns:a16="http://schemas.microsoft.com/office/drawing/2014/main" id="{FCA101AE-83D4-472F-AF76-849CACB2E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630" y="2409092"/>
            <a:ext cx="108000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28</a:t>
            </a:r>
          </a:p>
        </p:txBody>
      </p:sp>
      <p:sp>
        <p:nvSpPr>
          <p:cNvPr id="187" name="Etiquette - 60">
            <a:extLst>
              <a:ext uri="{FF2B5EF4-FFF2-40B4-BE49-F238E27FC236}">
                <a16:creationId xmlns:a16="http://schemas.microsoft.com/office/drawing/2014/main" id="{16D2F8AF-843C-42F9-A5CA-E41ED2DD5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992" y="1917730"/>
            <a:ext cx="108000" cy="92333"/>
          </a:xfrm>
          <a:prstGeom prst="rect">
            <a:avLst/>
          </a:prstGeom>
          <a:solidFill>
            <a:srgbClr val="DAAEE8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 dirty="0">
                <a:latin typeface="Calibri" panose="020F0502020204030204"/>
              </a:rPr>
              <a:t>60</a:t>
            </a:r>
          </a:p>
        </p:txBody>
      </p:sp>
      <p:sp>
        <p:nvSpPr>
          <p:cNvPr id="188" name="Etiquette - 59">
            <a:extLst>
              <a:ext uri="{FF2B5EF4-FFF2-40B4-BE49-F238E27FC236}">
                <a16:creationId xmlns:a16="http://schemas.microsoft.com/office/drawing/2014/main" id="{16C1A83B-0058-428F-956A-C21AF2BFD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4963" y="1502036"/>
            <a:ext cx="108000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</a:rPr>
              <a:t>59</a:t>
            </a:r>
          </a:p>
        </p:txBody>
      </p:sp>
      <p:sp>
        <p:nvSpPr>
          <p:cNvPr id="189" name="Etiquette - 2">
            <a:extLst>
              <a:ext uri="{FF2B5EF4-FFF2-40B4-BE49-F238E27FC236}">
                <a16:creationId xmlns:a16="http://schemas.microsoft.com/office/drawing/2014/main" id="{AEAF657E-8A9C-4C5D-8C0F-F3E472611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3775" y="1802218"/>
            <a:ext cx="191171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02</a:t>
            </a:r>
          </a:p>
        </p:txBody>
      </p:sp>
      <p:sp>
        <p:nvSpPr>
          <p:cNvPr id="190" name="Etiquette - 51">
            <a:extLst>
              <a:ext uri="{FF2B5EF4-FFF2-40B4-BE49-F238E27FC236}">
                <a16:creationId xmlns:a16="http://schemas.microsoft.com/office/drawing/2014/main" id="{28DDC260-DA14-4D55-BC58-7A51A367D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941" y="2120139"/>
            <a:ext cx="200537" cy="92333"/>
          </a:xfrm>
          <a:prstGeom prst="rect">
            <a:avLst/>
          </a:prstGeom>
          <a:solidFill>
            <a:srgbClr val="FFD44B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 dirty="0">
                <a:latin typeface="Calibri" panose="020F0502020204030204"/>
              </a:rPr>
              <a:t>51</a:t>
            </a:r>
          </a:p>
        </p:txBody>
      </p:sp>
      <p:sp>
        <p:nvSpPr>
          <p:cNvPr id="191" name="Etiquette - 55">
            <a:extLst>
              <a:ext uri="{FF2B5EF4-FFF2-40B4-BE49-F238E27FC236}">
                <a16:creationId xmlns:a16="http://schemas.microsoft.com/office/drawing/2014/main" id="{6152948A-EAC9-4EF0-B161-FB3FFC5FE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3611" y="2123839"/>
            <a:ext cx="191171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>
                <a:latin typeface="Calibri" panose="020F0502020204030204"/>
                <a:cs typeface="Arial" pitchFamily="34" charset="0"/>
              </a:rPr>
              <a:t>55</a:t>
            </a:r>
          </a:p>
        </p:txBody>
      </p:sp>
      <p:sp>
        <p:nvSpPr>
          <p:cNvPr id="192" name="Etiquette - 57">
            <a:extLst>
              <a:ext uri="{FF2B5EF4-FFF2-40B4-BE49-F238E27FC236}">
                <a16:creationId xmlns:a16="http://schemas.microsoft.com/office/drawing/2014/main" id="{E8F400F2-5ACC-4D5E-A309-C414DEDBA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5623" y="2110248"/>
            <a:ext cx="191171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>
                <a:latin typeface="Calibri" panose="020F0502020204030204"/>
                <a:cs typeface="Arial" pitchFamily="34" charset="0"/>
              </a:rPr>
              <a:t>57</a:t>
            </a:r>
          </a:p>
        </p:txBody>
      </p:sp>
      <p:sp>
        <p:nvSpPr>
          <p:cNvPr id="193" name="Etiquette - 67">
            <a:extLst>
              <a:ext uri="{FF2B5EF4-FFF2-40B4-BE49-F238E27FC236}">
                <a16:creationId xmlns:a16="http://schemas.microsoft.com/office/drawing/2014/main" id="{195CD053-195F-4B07-A827-A1695D305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4742" y="2228436"/>
            <a:ext cx="140093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</a:rPr>
              <a:t>67</a:t>
            </a:r>
          </a:p>
        </p:txBody>
      </p:sp>
      <p:sp>
        <p:nvSpPr>
          <p:cNvPr id="194" name="Etiquette - 68">
            <a:extLst>
              <a:ext uri="{FF2B5EF4-FFF2-40B4-BE49-F238E27FC236}">
                <a16:creationId xmlns:a16="http://schemas.microsoft.com/office/drawing/2014/main" id="{B5DDAA53-5A9F-435D-98A6-215D97C6C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3372" y="2632053"/>
            <a:ext cx="191171" cy="92333"/>
          </a:xfrm>
          <a:prstGeom prst="rect">
            <a:avLst/>
          </a:prstGeom>
          <a:solidFill>
            <a:srgbClr val="DAAEE8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</a:rPr>
              <a:t>68</a:t>
            </a:r>
          </a:p>
        </p:txBody>
      </p:sp>
      <p:sp>
        <p:nvSpPr>
          <p:cNvPr id="195" name="Etiquette - 80">
            <a:extLst>
              <a:ext uri="{FF2B5EF4-FFF2-40B4-BE49-F238E27FC236}">
                <a16:creationId xmlns:a16="http://schemas.microsoft.com/office/drawing/2014/main" id="{D54EFE5E-A411-4D27-8BE9-B56DD22C4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7193" y="1666750"/>
            <a:ext cx="191171" cy="92333"/>
          </a:xfrm>
          <a:prstGeom prst="rect">
            <a:avLst/>
          </a:prstGeom>
          <a:solidFill>
            <a:srgbClr val="FFD44B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80</a:t>
            </a:r>
          </a:p>
        </p:txBody>
      </p:sp>
      <p:sp>
        <p:nvSpPr>
          <p:cNvPr id="196" name="Etiquette - 62">
            <a:extLst>
              <a:ext uri="{FF2B5EF4-FFF2-40B4-BE49-F238E27FC236}">
                <a16:creationId xmlns:a16="http://schemas.microsoft.com/office/drawing/2014/main" id="{2FCCD306-48E8-486A-9598-EFABB1B12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844" y="1398085"/>
            <a:ext cx="191171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>
                <a:latin typeface="Calibri" panose="020F0502020204030204"/>
              </a:rPr>
              <a:t>62</a:t>
            </a:r>
          </a:p>
        </p:txBody>
      </p:sp>
      <p:sp>
        <p:nvSpPr>
          <p:cNvPr id="197" name="Etiquette - 76">
            <a:extLst>
              <a:ext uri="{FF2B5EF4-FFF2-40B4-BE49-F238E27FC236}">
                <a16:creationId xmlns:a16="http://schemas.microsoft.com/office/drawing/2014/main" id="{6B6737A3-D3C3-43B3-B967-A1077236D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843" y="1775826"/>
            <a:ext cx="191171" cy="92333"/>
          </a:xfrm>
          <a:prstGeom prst="rect">
            <a:avLst/>
          </a:prstGeom>
          <a:solidFill>
            <a:srgbClr val="A3D9F9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 dirty="0">
                <a:latin typeface="Calibri" panose="020F0502020204030204"/>
                <a:cs typeface="Arial" pitchFamily="34" charset="0"/>
              </a:rPr>
              <a:t>76</a:t>
            </a:r>
          </a:p>
        </p:txBody>
      </p:sp>
      <p:sp>
        <p:nvSpPr>
          <p:cNvPr id="198" name="Etiquette - 14">
            <a:extLst>
              <a:ext uri="{FF2B5EF4-FFF2-40B4-BE49-F238E27FC236}">
                <a16:creationId xmlns:a16="http://schemas.microsoft.com/office/drawing/2014/main" id="{07E69AC0-5E5E-44C1-B646-37348CFCF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0952" y="2049155"/>
            <a:ext cx="191171" cy="92333"/>
          </a:xfrm>
          <a:prstGeom prst="rect">
            <a:avLst/>
          </a:prstGeom>
          <a:solidFill>
            <a:srgbClr val="A3D9F9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>
                <a:latin typeface="Calibri" panose="020F0502020204030204"/>
                <a:cs typeface="Arial" pitchFamily="34" charset="0"/>
              </a:rPr>
              <a:t>14</a:t>
            </a:r>
          </a:p>
        </p:txBody>
      </p:sp>
      <p:sp>
        <p:nvSpPr>
          <p:cNvPr id="199" name="Etiquette - 50">
            <a:extLst>
              <a:ext uri="{FF2B5EF4-FFF2-40B4-BE49-F238E27FC236}">
                <a16:creationId xmlns:a16="http://schemas.microsoft.com/office/drawing/2014/main" id="{70F06F06-D13D-402F-B04D-6B378D0EF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892" y="2094533"/>
            <a:ext cx="109224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</a:rPr>
              <a:t>50</a:t>
            </a:r>
          </a:p>
        </p:txBody>
      </p:sp>
      <p:sp>
        <p:nvSpPr>
          <p:cNvPr id="200" name="Etiquette - 61">
            <a:extLst>
              <a:ext uri="{FF2B5EF4-FFF2-40B4-BE49-F238E27FC236}">
                <a16:creationId xmlns:a16="http://schemas.microsoft.com/office/drawing/2014/main" id="{7482581F-BE19-4DF3-AEA1-C121A1127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858" y="2254207"/>
            <a:ext cx="191171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</a:rPr>
              <a:t>61</a:t>
            </a:r>
          </a:p>
        </p:txBody>
      </p:sp>
      <p:sp>
        <p:nvSpPr>
          <p:cNvPr id="201" name="Etiquette - 27">
            <a:extLst>
              <a:ext uri="{FF2B5EF4-FFF2-40B4-BE49-F238E27FC236}">
                <a16:creationId xmlns:a16="http://schemas.microsoft.com/office/drawing/2014/main" id="{06CBB58C-C179-484B-9AC9-4407C068B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538" y="2079055"/>
            <a:ext cx="270959" cy="92333"/>
          </a:xfrm>
          <a:prstGeom prst="rect">
            <a:avLst/>
          </a:prstGeom>
          <a:solidFill>
            <a:srgbClr val="DAAEE8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 dirty="0">
                <a:latin typeface="Calibri" panose="020F0502020204030204"/>
                <a:cs typeface="Arial" pitchFamily="34" charset="0"/>
              </a:rPr>
              <a:t>27</a:t>
            </a:r>
          </a:p>
        </p:txBody>
      </p:sp>
      <p:sp>
        <p:nvSpPr>
          <p:cNvPr id="202" name="Etiquette - 8">
            <a:extLst>
              <a:ext uri="{FF2B5EF4-FFF2-40B4-BE49-F238E27FC236}">
                <a16:creationId xmlns:a16="http://schemas.microsoft.com/office/drawing/2014/main" id="{9A745E8A-896D-48EA-9A52-722B6471C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2111" y="1814551"/>
            <a:ext cx="191171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08</a:t>
            </a:r>
          </a:p>
        </p:txBody>
      </p:sp>
      <p:sp>
        <p:nvSpPr>
          <p:cNvPr id="203" name="Etiquette - 54">
            <a:extLst>
              <a:ext uri="{FF2B5EF4-FFF2-40B4-BE49-F238E27FC236}">
                <a16:creationId xmlns:a16="http://schemas.microsoft.com/office/drawing/2014/main" id="{CA5CF8BC-F374-4C0D-9EC8-A30220A0D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257" y="2270983"/>
            <a:ext cx="146016" cy="92333"/>
          </a:xfrm>
          <a:prstGeom prst="rect">
            <a:avLst/>
          </a:prstGeom>
          <a:solidFill>
            <a:srgbClr val="FFD44B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 dirty="0">
                <a:latin typeface="Calibri" panose="020F0502020204030204"/>
              </a:rPr>
              <a:t>54</a:t>
            </a:r>
          </a:p>
        </p:txBody>
      </p:sp>
      <p:sp>
        <p:nvSpPr>
          <p:cNvPr id="204" name="Etiquette - 10">
            <a:extLst>
              <a:ext uri="{FF2B5EF4-FFF2-40B4-BE49-F238E27FC236}">
                <a16:creationId xmlns:a16="http://schemas.microsoft.com/office/drawing/2014/main" id="{7F9C3B21-CF46-41AE-9EEA-ECD491E9D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391" y="2412830"/>
            <a:ext cx="191171" cy="92333"/>
          </a:xfrm>
          <a:prstGeom prst="rect">
            <a:avLst/>
          </a:prstGeom>
          <a:solidFill>
            <a:srgbClr val="A3D9F9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10</a:t>
            </a:r>
          </a:p>
        </p:txBody>
      </p:sp>
      <p:sp>
        <p:nvSpPr>
          <p:cNvPr id="205" name="Etiquette - 45">
            <a:extLst>
              <a:ext uri="{FF2B5EF4-FFF2-40B4-BE49-F238E27FC236}">
                <a16:creationId xmlns:a16="http://schemas.microsoft.com/office/drawing/2014/main" id="{38583164-18B9-436E-8A75-9875B9546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9183" y="2600776"/>
            <a:ext cx="108000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45</a:t>
            </a:r>
          </a:p>
        </p:txBody>
      </p:sp>
      <p:sp>
        <p:nvSpPr>
          <p:cNvPr id="206" name="Etiquette - 72">
            <a:extLst>
              <a:ext uri="{FF2B5EF4-FFF2-40B4-BE49-F238E27FC236}">
                <a16:creationId xmlns:a16="http://schemas.microsoft.com/office/drawing/2014/main" id="{FC4FBA1E-79FF-46F7-A373-9391B2D28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181" y="2574739"/>
            <a:ext cx="108000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 dirty="0">
                <a:latin typeface="Calibri" panose="020F0502020204030204"/>
                <a:cs typeface="Arial" pitchFamily="34" charset="0"/>
              </a:rPr>
              <a:t>72</a:t>
            </a:r>
          </a:p>
        </p:txBody>
      </p:sp>
      <p:sp>
        <p:nvSpPr>
          <p:cNvPr id="207" name="Etiquette - 35">
            <a:extLst>
              <a:ext uri="{FF2B5EF4-FFF2-40B4-BE49-F238E27FC236}">
                <a16:creationId xmlns:a16="http://schemas.microsoft.com/office/drawing/2014/main" id="{DAAD03B4-E620-4A01-AF3B-6BC4492D0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783" y="2500273"/>
            <a:ext cx="108000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 dirty="0">
                <a:solidFill>
                  <a:prstClr val="black"/>
                </a:solidFill>
                <a:latin typeface="Calibri" panose="020F0502020204030204"/>
              </a:rPr>
              <a:t>35</a:t>
            </a:r>
          </a:p>
        </p:txBody>
      </p:sp>
      <p:sp>
        <p:nvSpPr>
          <p:cNvPr id="208" name="Etiquette - 22">
            <a:extLst>
              <a:ext uri="{FF2B5EF4-FFF2-40B4-BE49-F238E27FC236}">
                <a16:creationId xmlns:a16="http://schemas.microsoft.com/office/drawing/2014/main" id="{9845FBBD-0A84-4F3D-B394-D750DEFA5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866" y="2392132"/>
            <a:ext cx="108000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22</a:t>
            </a:r>
          </a:p>
        </p:txBody>
      </p:sp>
      <p:sp>
        <p:nvSpPr>
          <p:cNvPr id="209" name="Etiquette - 29">
            <a:extLst>
              <a:ext uri="{FF2B5EF4-FFF2-40B4-BE49-F238E27FC236}">
                <a16:creationId xmlns:a16="http://schemas.microsoft.com/office/drawing/2014/main" id="{23501999-34C3-42D0-94D7-2767D2D9C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901" y="2436236"/>
            <a:ext cx="108000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 dirty="0">
                <a:latin typeface="Calibri" panose="020F0502020204030204"/>
                <a:cs typeface="Arial" pitchFamily="34" charset="0"/>
              </a:rPr>
              <a:t>29</a:t>
            </a:r>
          </a:p>
        </p:txBody>
      </p:sp>
      <p:sp>
        <p:nvSpPr>
          <p:cNvPr id="210" name="Etiquette - 56">
            <a:extLst>
              <a:ext uri="{FF2B5EF4-FFF2-40B4-BE49-F238E27FC236}">
                <a16:creationId xmlns:a16="http://schemas.microsoft.com/office/drawing/2014/main" id="{4F15A806-B692-4823-B96C-98005B942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1509" y="2634946"/>
            <a:ext cx="108000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 dirty="0">
                <a:solidFill>
                  <a:prstClr val="black"/>
                </a:solidFill>
                <a:latin typeface="Calibri" panose="020F0502020204030204"/>
              </a:rPr>
              <a:t>56</a:t>
            </a:r>
            <a:endParaRPr lang="en-US" altLang="fr-FR" sz="600" kern="0" dirty="0">
              <a:solidFill>
                <a:srgbClr val="FDCF37"/>
              </a:solidFill>
              <a:latin typeface="Calibri" panose="020F0502020204030204"/>
            </a:endParaRPr>
          </a:p>
        </p:txBody>
      </p:sp>
      <p:sp>
        <p:nvSpPr>
          <p:cNvPr id="211" name="Etiquette - 44">
            <a:extLst>
              <a:ext uri="{FF2B5EF4-FFF2-40B4-BE49-F238E27FC236}">
                <a16:creationId xmlns:a16="http://schemas.microsoft.com/office/drawing/2014/main" id="{2B28EFC2-EC04-4985-A44E-5F7D8C72E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5792" y="2866447"/>
            <a:ext cx="108000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 dirty="0">
                <a:latin typeface="Calibri" panose="020F0502020204030204"/>
              </a:rPr>
              <a:t>44</a:t>
            </a:r>
          </a:p>
        </p:txBody>
      </p:sp>
      <p:sp>
        <p:nvSpPr>
          <p:cNvPr id="212" name="Etiquette - 79">
            <a:extLst>
              <a:ext uri="{FF2B5EF4-FFF2-40B4-BE49-F238E27FC236}">
                <a16:creationId xmlns:a16="http://schemas.microsoft.com/office/drawing/2014/main" id="{0C1B15FD-5D67-4AD4-8C47-40FDE41A4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659" y="3330169"/>
            <a:ext cx="108000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 dirty="0">
                <a:solidFill>
                  <a:prstClr val="black"/>
                </a:solidFill>
                <a:latin typeface="Calibri" panose="020F0502020204030204"/>
              </a:rPr>
              <a:t>79</a:t>
            </a:r>
          </a:p>
        </p:txBody>
      </p:sp>
      <p:sp>
        <p:nvSpPr>
          <p:cNvPr id="213" name="Etiquette - 36">
            <a:extLst>
              <a:ext uri="{FF2B5EF4-FFF2-40B4-BE49-F238E27FC236}">
                <a16:creationId xmlns:a16="http://schemas.microsoft.com/office/drawing/2014/main" id="{8CDFA17B-C347-42F2-B2E2-4A324321D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2443" y="3152799"/>
            <a:ext cx="108000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</a:rPr>
              <a:t>36</a:t>
            </a:r>
          </a:p>
        </p:txBody>
      </p:sp>
      <p:sp>
        <p:nvSpPr>
          <p:cNvPr id="214" name="Etiquette - 58">
            <a:extLst>
              <a:ext uri="{FF2B5EF4-FFF2-40B4-BE49-F238E27FC236}">
                <a16:creationId xmlns:a16="http://schemas.microsoft.com/office/drawing/2014/main" id="{73F7D54F-0B88-4B8E-95A8-08D3D505D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954" y="3021653"/>
            <a:ext cx="108000" cy="92333"/>
          </a:xfrm>
          <a:prstGeom prst="rect">
            <a:avLst/>
          </a:prstGeom>
          <a:solidFill>
            <a:srgbClr val="FFD44B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 dirty="0">
                <a:solidFill>
                  <a:prstClr val="black"/>
                </a:solidFill>
                <a:latin typeface="Calibri" panose="020F0502020204030204"/>
              </a:rPr>
              <a:t>58</a:t>
            </a:r>
          </a:p>
        </p:txBody>
      </p:sp>
      <p:sp>
        <p:nvSpPr>
          <p:cNvPr id="215" name="Etiquette - 89">
            <a:extLst>
              <a:ext uri="{FF2B5EF4-FFF2-40B4-BE49-F238E27FC236}">
                <a16:creationId xmlns:a16="http://schemas.microsoft.com/office/drawing/2014/main" id="{6BD3992B-1A8A-4259-9D67-04BDCBD66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1480" y="2704304"/>
            <a:ext cx="108000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</a:rPr>
              <a:t>89</a:t>
            </a:r>
          </a:p>
        </p:txBody>
      </p:sp>
      <p:sp>
        <p:nvSpPr>
          <p:cNvPr id="216" name="Etiquette - 41">
            <a:extLst>
              <a:ext uri="{FF2B5EF4-FFF2-40B4-BE49-F238E27FC236}">
                <a16:creationId xmlns:a16="http://schemas.microsoft.com/office/drawing/2014/main" id="{21731DC3-D1D4-460A-8761-D29ABC375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2414" y="2782028"/>
            <a:ext cx="108000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41</a:t>
            </a:r>
          </a:p>
        </p:txBody>
      </p:sp>
      <p:sp>
        <p:nvSpPr>
          <p:cNvPr id="217" name="Etiquette - 85">
            <a:extLst>
              <a:ext uri="{FF2B5EF4-FFF2-40B4-BE49-F238E27FC236}">
                <a16:creationId xmlns:a16="http://schemas.microsoft.com/office/drawing/2014/main" id="{D43E7CF5-75F3-4816-9501-DE0B0F4AE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830" y="3234580"/>
            <a:ext cx="108000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85</a:t>
            </a:r>
          </a:p>
        </p:txBody>
      </p:sp>
      <p:sp>
        <p:nvSpPr>
          <p:cNvPr id="218" name="Etiquette - 17">
            <a:extLst>
              <a:ext uri="{FF2B5EF4-FFF2-40B4-BE49-F238E27FC236}">
                <a16:creationId xmlns:a16="http://schemas.microsoft.com/office/drawing/2014/main" id="{195FAB34-DBD5-46F5-89B9-1684FC14F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364" y="3635777"/>
            <a:ext cx="108000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17</a:t>
            </a:r>
          </a:p>
        </p:txBody>
      </p:sp>
      <p:sp>
        <p:nvSpPr>
          <p:cNvPr id="219" name="Etiquette - 47">
            <a:extLst>
              <a:ext uri="{FF2B5EF4-FFF2-40B4-BE49-F238E27FC236}">
                <a16:creationId xmlns:a16="http://schemas.microsoft.com/office/drawing/2014/main" id="{64805BBE-9EA2-4DB2-8927-C1E7469A5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4736" y="4311241"/>
            <a:ext cx="108000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</a:rPr>
              <a:t>47</a:t>
            </a:r>
          </a:p>
        </p:txBody>
      </p:sp>
      <p:sp>
        <p:nvSpPr>
          <p:cNvPr id="220" name="Etiquette - 24">
            <a:extLst>
              <a:ext uri="{FF2B5EF4-FFF2-40B4-BE49-F238E27FC236}">
                <a16:creationId xmlns:a16="http://schemas.microsoft.com/office/drawing/2014/main" id="{67379399-5128-4B09-BC57-A742BA6AA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3459" y="3984995"/>
            <a:ext cx="108000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>
                <a:latin typeface="Calibri" panose="020F0502020204030204"/>
                <a:cs typeface="Arial" pitchFamily="34" charset="0"/>
              </a:rPr>
              <a:t>24</a:t>
            </a:r>
          </a:p>
        </p:txBody>
      </p:sp>
      <p:sp>
        <p:nvSpPr>
          <p:cNvPr id="221" name="Etiquette - 82">
            <a:extLst>
              <a:ext uri="{FF2B5EF4-FFF2-40B4-BE49-F238E27FC236}">
                <a16:creationId xmlns:a16="http://schemas.microsoft.com/office/drawing/2014/main" id="{E77D4DBE-601A-4BD7-86BD-FD3BCA3BC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8418" y="4471052"/>
            <a:ext cx="108000" cy="92333"/>
          </a:xfrm>
          <a:prstGeom prst="rect">
            <a:avLst/>
          </a:prstGeom>
          <a:solidFill>
            <a:srgbClr val="FFD44B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82</a:t>
            </a:r>
          </a:p>
        </p:txBody>
      </p:sp>
      <p:sp>
        <p:nvSpPr>
          <p:cNvPr id="222" name="Etiquette - 87">
            <a:extLst>
              <a:ext uri="{FF2B5EF4-FFF2-40B4-BE49-F238E27FC236}">
                <a16:creationId xmlns:a16="http://schemas.microsoft.com/office/drawing/2014/main" id="{519F710F-F724-41BB-95D1-AC971F5F4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4908" y="3585826"/>
            <a:ext cx="108000" cy="92333"/>
          </a:xfrm>
          <a:prstGeom prst="rect">
            <a:avLst/>
          </a:prstGeom>
          <a:solidFill>
            <a:srgbClr val="DAAEE8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87</a:t>
            </a:r>
          </a:p>
        </p:txBody>
      </p:sp>
      <p:sp>
        <p:nvSpPr>
          <p:cNvPr id="223" name="Etiquette - 18">
            <a:extLst>
              <a:ext uri="{FF2B5EF4-FFF2-40B4-BE49-F238E27FC236}">
                <a16:creationId xmlns:a16="http://schemas.microsoft.com/office/drawing/2014/main" id="{5AF7BA9F-C702-4F77-9459-8300E1C81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214" y="3066043"/>
            <a:ext cx="108000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 dirty="0">
                <a:solidFill>
                  <a:prstClr val="black"/>
                </a:solidFill>
                <a:latin typeface="Calibri" panose="020F0502020204030204"/>
              </a:rPr>
              <a:t>18</a:t>
            </a:r>
          </a:p>
        </p:txBody>
      </p:sp>
      <p:sp>
        <p:nvSpPr>
          <p:cNvPr id="224" name="Etiquette - 49">
            <a:extLst>
              <a:ext uri="{FF2B5EF4-FFF2-40B4-BE49-F238E27FC236}">
                <a16:creationId xmlns:a16="http://schemas.microsoft.com/office/drawing/2014/main" id="{9F91EAD6-5E83-4222-A04C-92B946B08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492" y="2887182"/>
            <a:ext cx="108000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600" kern="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rPr>
              <a:t>49</a:t>
            </a:r>
            <a:endParaRPr lang="en-US" altLang="fr-FR" sz="600" kern="0" dirty="0">
              <a:solidFill>
                <a:srgbClr val="FDCF37"/>
              </a:solidFill>
              <a:latin typeface="Calibri" panose="020F0502020204030204"/>
              <a:cs typeface="Arial" pitchFamily="34" charset="0"/>
            </a:endParaRPr>
          </a:p>
        </p:txBody>
      </p:sp>
      <p:sp>
        <p:nvSpPr>
          <p:cNvPr id="225" name="Etiquette - 53">
            <a:extLst>
              <a:ext uri="{FF2B5EF4-FFF2-40B4-BE49-F238E27FC236}">
                <a16:creationId xmlns:a16="http://schemas.microsoft.com/office/drawing/2014/main" id="{585D7472-AEFF-41C7-942F-40380C21F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202" y="2540738"/>
            <a:ext cx="108000" cy="92333"/>
          </a:xfrm>
          <a:prstGeom prst="rect">
            <a:avLst/>
          </a:prstGeom>
          <a:solidFill>
            <a:srgbClr val="25A12C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>
                <a:solidFill>
                  <a:prstClr val="black"/>
                </a:solidFill>
                <a:latin typeface="Calibri" panose="020F0502020204030204"/>
              </a:rPr>
              <a:t>53</a:t>
            </a:r>
          </a:p>
        </p:txBody>
      </p:sp>
      <p:sp>
        <p:nvSpPr>
          <p:cNvPr id="226" name="Etiquette - 90">
            <a:extLst>
              <a:ext uri="{FF2B5EF4-FFF2-40B4-BE49-F238E27FC236}">
                <a16:creationId xmlns:a16="http://schemas.microsoft.com/office/drawing/2014/main" id="{3B2CB943-A3E1-4420-B477-FCE359873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6152" y="2763258"/>
            <a:ext cx="108000" cy="92333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 dirty="0">
                <a:solidFill>
                  <a:prstClr val="black"/>
                </a:solidFill>
                <a:latin typeface="Calibri" panose="020F0502020204030204"/>
              </a:rPr>
              <a:t>90</a:t>
            </a:r>
          </a:p>
        </p:txBody>
      </p:sp>
      <p:cxnSp>
        <p:nvCxnSpPr>
          <p:cNvPr id="227" name="Connecteur droit 226">
            <a:extLst>
              <a:ext uri="{FF2B5EF4-FFF2-40B4-BE49-F238E27FC236}">
                <a16:creationId xmlns:a16="http://schemas.microsoft.com/office/drawing/2014/main" id="{BD58B480-5092-48A3-8BBF-4CB059E8D13C}"/>
              </a:ext>
            </a:extLst>
          </p:cNvPr>
          <p:cNvCxnSpPr>
            <a:cxnSpLocks/>
            <a:endCxn id="42" idx="36"/>
          </p:cNvCxnSpPr>
          <p:nvPr/>
        </p:nvCxnSpPr>
        <p:spPr>
          <a:xfrm flipH="1" flipV="1">
            <a:off x="5526892" y="2302841"/>
            <a:ext cx="1837991" cy="939473"/>
          </a:xfrm>
          <a:prstGeom prst="line">
            <a:avLst/>
          </a:prstGeom>
          <a:solidFill>
            <a:srgbClr val="B4BAAF"/>
          </a:solidFill>
          <a:ln w="9525" cap="flat" cmpd="sng" algn="ctr">
            <a:solidFill>
              <a:srgbClr val="27348B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28" name="Etiquette - 92">
            <a:extLst>
              <a:ext uri="{FF2B5EF4-FFF2-40B4-BE49-F238E27FC236}">
                <a16:creationId xmlns:a16="http://schemas.microsoft.com/office/drawing/2014/main" id="{454D24FB-E11A-4166-9451-1FEF09E8C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1282" y="3334870"/>
            <a:ext cx="92841" cy="92333"/>
          </a:xfrm>
          <a:prstGeom prst="rect">
            <a:avLst/>
          </a:prstGeom>
          <a:solidFill>
            <a:srgbClr val="FFD44B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fr-FR" sz="600" kern="0" dirty="0">
                <a:solidFill>
                  <a:prstClr val="black"/>
                </a:solidFill>
                <a:latin typeface="Calibri" panose="020F0502020204030204"/>
              </a:rPr>
              <a:t>92</a:t>
            </a:r>
          </a:p>
        </p:txBody>
      </p:sp>
      <p:sp>
        <p:nvSpPr>
          <p:cNvPr id="2" name="Bouton d’action : vide 1">
            <a:hlinkClick r:id="" action="ppaction://macro?name=ClicHistorique" highlightClick="1"/>
            <a:extLst>
              <a:ext uri="{FF2B5EF4-FFF2-40B4-BE49-F238E27FC236}">
                <a16:creationId xmlns:a16="http://schemas.microsoft.com/office/drawing/2014/main" id="{12F34DEF-5E11-4546-B2D4-3CBC4AABE27A}"/>
              </a:ext>
            </a:extLst>
          </p:cNvPr>
          <p:cNvSpPr/>
          <p:nvPr/>
        </p:nvSpPr>
        <p:spPr bwMode="auto">
          <a:xfrm>
            <a:off x="520653" y="1905663"/>
            <a:ext cx="1848395" cy="381656"/>
          </a:xfrm>
          <a:prstGeom prst="actionButtonBlank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900" b="1" dirty="0">
                <a:solidFill>
                  <a:srgbClr val="D96711"/>
                </a:solidFill>
                <a:latin typeface="Calibri" panose="020F0502020204030204" pitchFamily="34" charset="0"/>
                <a:ea typeface="ＭＳ Ｐゴシック" pitchFamily="-48" charset="-128"/>
                <a:cs typeface="Calibri" panose="020F0502020204030204" pitchFamily="34" charset="0"/>
              </a:rPr>
              <a:t>Services départementaux</a:t>
            </a:r>
            <a:br>
              <a:rPr lang="fr-FR" sz="900" b="1" dirty="0">
                <a:solidFill>
                  <a:srgbClr val="D96711"/>
                </a:solidFill>
                <a:latin typeface="Calibri" panose="020F0502020204030204" pitchFamily="34" charset="0"/>
                <a:ea typeface="ＭＳ Ｐゴシック" pitchFamily="-48" charset="-128"/>
                <a:cs typeface="Calibri" panose="020F0502020204030204" pitchFamily="34" charset="0"/>
              </a:rPr>
            </a:br>
            <a:r>
              <a:rPr lang="fr-FR" sz="900" b="1" dirty="0">
                <a:solidFill>
                  <a:srgbClr val="D96711"/>
                </a:solidFill>
                <a:latin typeface="Calibri" panose="020F0502020204030204" pitchFamily="34" charset="0"/>
                <a:ea typeface="ＭＳ Ｐゴシック" pitchFamily="-48" charset="-128"/>
                <a:cs typeface="Calibri" panose="020F0502020204030204" pitchFamily="34" charset="0"/>
              </a:rPr>
              <a:t>historiques : </a:t>
            </a:r>
            <a:r>
              <a:rPr lang="fr-FR" sz="900" dirty="0">
                <a:solidFill>
                  <a:srgbClr val="D96711"/>
                </a:solidFill>
                <a:latin typeface="Calibri" panose="020F0502020204030204" pitchFamily="34" charset="0"/>
                <a:ea typeface="ＭＳ Ｐゴシック" pitchFamily="-48" charset="-128"/>
                <a:cs typeface="Calibri" panose="020F0502020204030204" pitchFamily="34" charset="0"/>
              </a:rPr>
              <a:t>13, 73, 94</a:t>
            </a:r>
          </a:p>
        </p:txBody>
      </p:sp>
      <p:sp>
        <p:nvSpPr>
          <p:cNvPr id="229" name="Bouton d’action : vide 228">
            <a:hlinkClick r:id="" action="ppaction://macro?name=ClicFevrier" highlightClick="1"/>
            <a:extLst>
              <a:ext uri="{FF2B5EF4-FFF2-40B4-BE49-F238E27FC236}">
                <a16:creationId xmlns:a16="http://schemas.microsoft.com/office/drawing/2014/main" id="{129498B0-A8C2-4B4D-BD0F-FD06C33018F5}"/>
              </a:ext>
            </a:extLst>
          </p:cNvPr>
          <p:cNvSpPr/>
          <p:nvPr/>
        </p:nvSpPr>
        <p:spPr bwMode="auto">
          <a:xfrm>
            <a:off x="529617" y="2415208"/>
            <a:ext cx="1848395" cy="381656"/>
          </a:xfrm>
          <a:prstGeom prst="actionButtonBlank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1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900" b="1" dirty="0">
                <a:solidFill>
                  <a:srgbClr val="529C00"/>
                </a:solidFill>
                <a:latin typeface="Calibri" panose="020F0502020204030204" pitchFamily="34" charset="0"/>
                <a:ea typeface="ＭＳ Ｐゴシック" pitchFamily="-48" charset="-128"/>
                <a:cs typeface="Calibri" panose="020F0502020204030204" pitchFamily="34" charset="0"/>
              </a:rPr>
              <a:t>Déploiement en FEVRIER</a:t>
            </a:r>
            <a:endParaRPr lang="fr-FR" sz="900" dirty="0">
              <a:solidFill>
                <a:srgbClr val="529C00"/>
              </a:solidFill>
              <a:latin typeface="Calibri" panose="020F0502020204030204" pitchFamily="34" charset="0"/>
              <a:ea typeface="ＭＳ Ｐゴシック" pitchFamily="-48" charset="-128"/>
              <a:cs typeface="Calibri" panose="020F0502020204030204" pitchFamily="34" charset="0"/>
            </a:endParaRPr>
          </a:p>
        </p:txBody>
      </p:sp>
      <p:sp>
        <p:nvSpPr>
          <p:cNvPr id="230" name="Bouton d’action : vide 229">
            <a:hlinkClick r:id="" action="ppaction://macro?name=ClicMars" highlightClick="1"/>
            <a:extLst>
              <a:ext uri="{FF2B5EF4-FFF2-40B4-BE49-F238E27FC236}">
                <a16:creationId xmlns:a16="http://schemas.microsoft.com/office/drawing/2014/main" id="{BC47CFFA-DE6F-42EB-A77A-073027A6CB4C}"/>
              </a:ext>
            </a:extLst>
          </p:cNvPr>
          <p:cNvSpPr/>
          <p:nvPr/>
        </p:nvSpPr>
        <p:spPr bwMode="auto">
          <a:xfrm>
            <a:off x="520653" y="2940518"/>
            <a:ext cx="1848395" cy="381656"/>
          </a:xfrm>
          <a:prstGeom prst="actionButtonBlank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1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900" b="1" dirty="0">
                <a:solidFill>
                  <a:srgbClr val="006EB9"/>
                </a:solidFill>
                <a:latin typeface="Calibri" panose="020F0502020204030204" pitchFamily="34" charset="0"/>
                <a:ea typeface="ＭＳ Ｐゴシック" pitchFamily="-48" charset="-128"/>
                <a:cs typeface="Calibri" panose="020F0502020204030204" pitchFamily="34" charset="0"/>
              </a:rPr>
              <a:t>Déploiement en MARS</a:t>
            </a:r>
            <a:endParaRPr lang="fr-FR" sz="900" dirty="0">
              <a:solidFill>
                <a:srgbClr val="006EB9"/>
              </a:solidFill>
              <a:latin typeface="Calibri" panose="020F0502020204030204" pitchFamily="34" charset="0"/>
              <a:ea typeface="ＭＳ Ｐゴシック" pitchFamily="-48" charset="-128"/>
              <a:cs typeface="Calibri" panose="020F0502020204030204" pitchFamily="34" charset="0"/>
            </a:endParaRPr>
          </a:p>
        </p:txBody>
      </p:sp>
      <p:sp>
        <p:nvSpPr>
          <p:cNvPr id="231" name="Bouton d’action : vide 230">
            <a:hlinkClick r:id="" action="ppaction://macro?name=ClicAvril" highlightClick="1"/>
            <a:extLst>
              <a:ext uri="{FF2B5EF4-FFF2-40B4-BE49-F238E27FC236}">
                <a16:creationId xmlns:a16="http://schemas.microsoft.com/office/drawing/2014/main" id="{E21F36AC-9E1D-496E-B01A-78481181D35F}"/>
              </a:ext>
            </a:extLst>
          </p:cNvPr>
          <p:cNvSpPr/>
          <p:nvPr/>
        </p:nvSpPr>
        <p:spPr bwMode="auto">
          <a:xfrm>
            <a:off x="529617" y="3450063"/>
            <a:ext cx="1848395" cy="381656"/>
          </a:xfrm>
          <a:prstGeom prst="actionButtonBlank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1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900" b="1" dirty="0">
                <a:solidFill>
                  <a:srgbClr val="B113B5"/>
                </a:solidFill>
                <a:latin typeface="Calibri" panose="020F0502020204030204" pitchFamily="34" charset="0"/>
                <a:ea typeface="ＭＳ Ｐゴシック" pitchFamily="-48" charset="-128"/>
                <a:cs typeface="Calibri" panose="020F0502020204030204" pitchFamily="34" charset="0"/>
              </a:rPr>
              <a:t>Prévisionnel : AVRIL</a:t>
            </a:r>
            <a:endParaRPr lang="fr-FR" sz="900" dirty="0">
              <a:solidFill>
                <a:srgbClr val="B113B5"/>
              </a:solidFill>
              <a:latin typeface="Calibri" panose="020F0502020204030204" pitchFamily="34" charset="0"/>
              <a:ea typeface="ＭＳ Ｐゴシック" pitchFamily="-48" charset="-128"/>
              <a:cs typeface="Calibri" panose="020F0502020204030204" pitchFamily="34" charset="0"/>
            </a:endParaRPr>
          </a:p>
        </p:txBody>
      </p:sp>
      <p:sp>
        <p:nvSpPr>
          <p:cNvPr id="232" name="Bouton d’action : vide 231">
            <a:hlinkClick r:id="" action="ppaction://macro?name=ClicMai" highlightClick="1"/>
            <a:extLst>
              <a:ext uri="{FF2B5EF4-FFF2-40B4-BE49-F238E27FC236}">
                <a16:creationId xmlns:a16="http://schemas.microsoft.com/office/drawing/2014/main" id="{7FE0111E-8585-4D36-BFF3-5F8A9F95BCF1}"/>
              </a:ext>
            </a:extLst>
          </p:cNvPr>
          <p:cNvSpPr/>
          <p:nvPr/>
        </p:nvSpPr>
        <p:spPr bwMode="auto">
          <a:xfrm>
            <a:off x="516164" y="3961360"/>
            <a:ext cx="1848395" cy="381656"/>
          </a:xfrm>
          <a:prstGeom prst="actionButtonBlank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1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900" b="1" dirty="0">
                <a:solidFill>
                  <a:srgbClr val="EE7F2C"/>
                </a:solidFill>
                <a:latin typeface="Calibri" panose="020F0502020204030204" pitchFamily="34" charset="0"/>
                <a:ea typeface="ＭＳ Ｐゴシック" pitchFamily="-48" charset="-128"/>
                <a:cs typeface="Calibri" panose="020F0502020204030204" pitchFamily="34" charset="0"/>
              </a:rPr>
              <a:t>Prévisionnel : MAI</a:t>
            </a:r>
            <a:endParaRPr lang="fr-FR" sz="900" dirty="0">
              <a:solidFill>
                <a:srgbClr val="EE7F2C"/>
              </a:solidFill>
              <a:latin typeface="Calibri" panose="020F0502020204030204" pitchFamily="34" charset="0"/>
              <a:ea typeface="ＭＳ Ｐゴシック" pitchFamily="-48" charset="-128"/>
              <a:cs typeface="Calibri" panose="020F0502020204030204" pitchFamily="34" charset="0"/>
            </a:endParaRPr>
          </a:p>
        </p:txBody>
      </p:sp>
      <p:sp>
        <p:nvSpPr>
          <p:cNvPr id="233" name="Bouton d’action : vide 232">
            <a:hlinkClick r:id="" action="ppaction://macro?name=ClicJuin" highlightClick="1"/>
            <a:extLst>
              <a:ext uri="{FF2B5EF4-FFF2-40B4-BE49-F238E27FC236}">
                <a16:creationId xmlns:a16="http://schemas.microsoft.com/office/drawing/2014/main" id="{2F2B2503-F5ED-43EB-AF5F-79E45E4B8B8C}"/>
              </a:ext>
            </a:extLst>
          </p:cNvPr>
          <p:cNvSpPr/>
          <p:nvPr/>
        </p:nvSpPr>
        <p:spPr bwMode="auto">
          <a:xfrm>
            <a:off x="525128" y="4470905"/>
            <a:ext cx="1848395" cy="381656"/>
          </a:xfrm>
          <a:prstGeom prst="actionButtonBlank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1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900" b="1" dirty="0">
                <a:solidFill>
                  <a:srgbClr val="12738A"/>
                </a:solidFill>
                <a:latin typeface="Calibri" panose="020F0502020204030204" pitchFamily="34" charset="0"/>
                <a:ea typeface="ＭＳ Ｐゴシック" pitchFamily="-48" charset="-128"/>
                <a:cs typeface="Calibri" panose="020F0502020204030204" pitchFamily="34" charset="0"/>
              </a:rPr>
              <a:t>Prévisionnel : JUIN</a:t>
            </a:r>
            <a:endParaRPr lang="fr-FR" sz="900" dirty="0">
              <a:solidFill>
                <a:srgbClr val="12738A"/>
              </a:solidFill>
              <a:latin typeface="Calibri" panose="020F0502020204030204" pitchFamily="34" charset="0"/>
              <a:ea typeface="ＭＳ Ｐゴシック" pitchFamily="-48" charset="-128"/>
              <a:cs typeface="Calibri" panose="020F0502020204030204" pitchFamily="34" charset="0"/>
            </a:endParaRPr>
          </a:p>
        </p:txBody>
      </p:sp>
      <p:graphicFrame>
        <p:nvGraphicFramePr>
          <p:cNvPr id="234" name="Tab_Dept" hidden="1">
            <a:extLst>
              <a:ext uri="{FF2B5EF4-FFF2-40B4-BE49-F238E27FC236}">
                <a16:creationId xmlns:a16="http://schemas.microsoft.com/office/drawing/2014/main" id="{95DBB9FD-24CE-4C65-A2F9-611E9CC3BA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2515" y="1798320"/>
          <a:ext cx="1089660" cy="1426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">
                  <a:extLst>
                    <a:ext uri="{9D8B030D-6E8A-4147-A177-3AD203B41FA5}">
                      <a16:colId xmlns:a16="http://schemas.microsoft.com/office/drawing/2014/main" val="1728333892"/>
                    </a:ext>
                  </a:extLst>
                </a:gridCol>
                <a:gridCol w="845820">
                  <a:extLst>
                    <a:ext uri="{9D8B030D-6E8A-4147-A177-3AD203B41FA5}">
                      <a16:colId xmlns:a16="http://schemas.microsoft.com/office/drawing/2014/main" val="3962154179"/>
                    </a:ext>
                  </a:extLst>
                </a:gridCol>
              </a:tblGrid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028192696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125789328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699612694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avril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022104642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80598949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879959655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125538598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395232484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193619413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754159252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962824279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526172832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historique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368382093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207724662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35835632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846156468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19514636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755226830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704072727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417620929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2B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94175155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352753556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44083000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avril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109293234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969399068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avril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064835199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32931416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avril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089114623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031035905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654123578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avril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926988955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495912362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54260135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736042445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608542557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303366192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188803894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avril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63952716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04381711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525261618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64214401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22031438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4229870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22596297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33813933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318709253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avril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881938992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297612715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avril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876712548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415775269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9309329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950062153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20499605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246413665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6565915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873248460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263786644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370006193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574825204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62290678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avril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340266599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019768328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180257970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69474562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22237092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026696640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28534189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7858315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avril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142163045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452964942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72547812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52064459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480622510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historique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680440065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072749844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86229747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70783239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avril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159410217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59485619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10830191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727735644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615414644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12953352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407771833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818421344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249546959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229343511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avril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980496299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066931925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260048467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585350295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838843764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965428242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771619256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historique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007341903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837135528"/>
                  </a:ext>
                </a:extLst>
              </a:tr>
            </a:tbl>
          </a:graphicData>
        </a:graphic>
      </p:graphicFrame>
      <p:sp>
        <p:nvSpPr>
          <p:cNvPr id="22" name="Etiquette - 77">
            <a:extLst>
              <a:ext uri="{FF2B5EF4-FFF2-40B4-BE49-F238E27FC236}">
                <a16:creationId xmlns:a16="http://schemas.microsoft.com/office/drawing/2014/main" id="{8CD9C9BE-7B59-4E31-B3D5-A344751325E2}"/>
              </a:ext>
            </a:extLst>
          </p:cNvPr>
          <p:cNvSpPr txBox="1"/>
          <p:nvPr/>
        </p:nvSpPr>
        <p:spPr>
          <a:xfrm>
            <a:off x="5565836" y="2229376"/>
            <a:ext cx="162000" cy="184666"/>
          </a:xfrm>
          <a:prstGeom prst="rect">
            <a:avLst/>
          </a:prstGeom>
          <a:noFill/>
        </p:spPr>
        <p:txBody>
          <a:bodyPr wrap="square" lIns="0" rIns="0" rtlCol="0" anchor="t" anchorCtr="1">
            <a:spAutoFit/>
          </a:bodyPr>
          <a:lstStyle/>
          <a:p>
            <a:r>
              <a:rPr lang="fr-FR" sz="600" dirty="0">
                <a:latin typeface="Calibri" panose="020F0502020204030204" pitchFamily="34" charset="0"/>
                <a:cs typeface="Calibri" panose="020F0502020204030204" pitchFamily="34" charset="0"/>
              </a:rPr>
              <a:t>77</a:t>
            </a:r>
          </a:p>
        </p:txBody>
      </p:sp>
      <p:sp>
        <p:nvSpPr>
          <p:cNvPr id="237" name="Etiquette - 78">
            <a:extLst>
              <a:ext uri="{FF2B5EF4-FFF2-40B4-BE49-F238E27FC236}">
                <a16:creationId xmlns:a16="http://schemas.microsoft.com/office/drawing/2014/main" id="{088773D5-83AA-4CDB-BC0D-972BF706906F}"/>
              </a:ext>
            </a:extLst>
          </p:cNvPr>
          <p:cNvSpPr txBox="1"/>
          <p:nvPr/>
        </p:nvSpPr>
        <p:spPr>
          <a:xfrm>
            <a:off x="5221321" y="2185741"/>
            <a:ext cx="162000" cy="184666"/>
          </a:xfrm>
          <a:prstGeom prst="rect">
            <a:avLst/>
          </a:prstGeom>
          <a:noFill/>
        </p:spPr>
        <p:txBody>
          <a:bodyPr wrap="square" lIns="0" rIns="0" rtlCol="0" anchor="t" anchorCtr="1">
            <a:spAutoFit/>
          </a:bodyPr>
          <a:lstStyle/>
          <a:p>
            <a:r>
              <a:rPr lang="fr-FR" sz="600" dirty="0">
                <a:latin typeface="Calibri" panose="020F0502020204030204" pitchFamily="34" charset="0"/>
                <a:cs typeface="Calibri" panose="020F0502020204030204" pitchFamily="34" charset="0"/>
              </a:rPr>
              <a:t>78</a:t>
            </a:r>
          </a:p>
        </p:txBody>
      </p:sp>
      <p:sp>
        <p:nvSpPr>
          <p:cNvPr id="238" name="Etiquette - 95">
            <a:extLst>
              <a:ext uri="{FF2B5EF4-FFF2-40B4-BE49-F238E27FC236}">
                <a16:creationId xmlns:a16="http://schemas.microsoft.com/office/drawing/2014/main" id="{FB4B2FF4-74B7-4AAE-A337-DD75CD303346}"/>
              </a:ext>
            </a:extLst>
          </p:cNvPr>
          <p:cNvSpPr txBox="1"/>
          <p:nvPr/>
        </p:nvSpPr>
        <p:spPr>
          <a:xfrm>
            <a:off x="5328619" y="2051312"/>
            <a:ext cx="162000" cy="184666"/>
          </a:xfrm>
          <a:prstGeom prst="rect">
            <a:avLst/>
          </a:prstGeom>
          <a:noFill/>
        </p:spPr>
        <p:txBody>
          <a:bodyPr wrap="square" lIns="0" rIns="0" rtlCol="0" anchor="t" anchorCtr="1">
            <a:spAutoFit/>
          </a:bodyPr>
          <a:lstStyle/>
          <a:p>
            <a:r>
              <a:rPr lang="fr-FR" sz="600" dirty="0">
                <a:latin typeface="Calibri" panose="020F0502020204030204" pitchFamily="34" charset="0"/>
                <a:cs typeface="Calibri" panose="020F0502020204030204" pitchFamily="34" charset="0"/>
              </a:rPr>
              <a:t>95</a:t>
            </a:r>
          </a:p>
        </p:txBody>
      </p:sp>
      <p:sp>
        <p:nvSpPr>
          <p:cNvPr id="239" name="Etiquette - 91">
            <a:extLst>
              <a:ext uri="{FF2B5EF4-FFF2-40B4-BE49-F238E27FC236}">
                <a16:creationId xmlns:a16="http://schemas.microsoft.com/office/drawing/2014/main" id="{F6624990-E30D-4728-9331-5601C8D48B9E}"/>
              </a:ext>
            </a:extLst>
          </p:cNvPr>
          <p:cNvSpPr txBox="1"/>
          <p:nvPr/>
        </p:nvSpPr>
        <p:spPr>
          <a:xfrm>
            <a:off x="5364884" y="2314586"/>
            <a:ext cx="162000" cy="184666"/>
          </a:xfrm>
          <a:prstGeom prst="rect">
            <a:avLst/>
          </a:prstGeom>
          <a:noFill/>
        </p:spPr>
        <p:txBody>
          <a:bodyPr wrap="square" lIns="0" rIns="0" rtlCol="0" anchor="t" anchorCtr="1">
            <a:spAutoFit/>
          </a:bodyPr>
          <a:lstStyle/>
          <a:p>
            <a:r>
              <a:rPr lang="fr-FR" sz="600" dirty="0">
                <a:latin typeface="Calibri" panose="020F0502020204030204" pitchFamily="34" charset="0"/>
                <a:cs typeface="Calibri" panose="020F0502020204030204" pitchFamily="34" charset="0"/>
              </a:rPr>
              <a:t>91</a:t>
            </a:r>
          </a:p>
        </p:txBody>
      </p:sp>
      <p:sp>
        <p:nvSpPr>
          <p:cNvPr id="235" name="Title 1">
            <a:extLst>
              <a:ext uri="{FF2B5EF4-FFF2-40B4-BE49-F238E27FC236}">
                <a16:creationId xmlns:a16="http://schemas.microsoft.com/office/drawing/2014/main" id="{6025ACC9-AEAA-4695-993E-0FC096B17E22}"/>
              </a:ext>
            </a:extLst>
          </p:cNvPr>
          <p:cNvSpPr txBox="1">
            <a:spLocks/>
          </p:cNvSpPr>
          <p:nvPr/>
        </p:nvSpPr>
        <p:spPr>
          <a:xfrm>
            <a:off x="734939" y="57150"/>
            <a:ext cx="7975385" cy="6453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800" b="1" kern="1200">
                <a:solidFill>
                  <a:srgbClr val="808080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defTabSz="685800">
              <a:defRPr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S’habiliter à </a:t>
            </a:r>
            <a:r>
              <a:rPr lang="fr-F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Expadon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– Gestion des utilisateurs 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/5) </a:t>
            </a:r>
            <a:endParaRPr lang="fr-F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defRPr/>
            </a:pPr>
            <a:r>
              <a:rPr lang="fr-FR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Déploiement d’</a:t>
            </a:r>
            <a:r>
              <a:rPr lang="fr-FR" b="0" i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Expadon</a:t>
            </a:r>
            <a:r>
              <a:rPr lang="fr-FR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dans les services départementaux</a:t>
            </a:r>
            <a:endParaRPr lang="fr-FR" sz="1200" b="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14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FZSTh2dt6Vy.kUUDrKJ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Y_Presentation français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45176</TotalTime>
  <Words>3103</Words>
  <Application>Microsoft Office PowerPoint</Application>
  <PresentationFormat>Affichage à l'écran (4:3)</PresentationFormat>
  <Paragraphs>705</Paragraphs>
  <Slides>26</Slides>
  <Notes>23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6" baseType="lpstr">
      <vt:lpstr>ＭＳ Ｐゴシック</vt:lpstr>
      <vt:lpstr>Arial</vt:lpstr>
      <vt:lpstr>Batang</vt:lpstr>
      <vt:lpstr>Book Antiqua</vt:lpstr>
      <vt:lpstr>Calibri</vt:lpstr>
      <vt:lpstr>Courier New</vt:lpstr>
      <vt:lpstr>EYInterstate</vt:lpstr>
      <vt:lpstr>Wingdings</vt:lpstr>
      <vt:lpstr>EY_Presentation français</vt:lpstr>
      <vt:lpstr>Diapositive think-cell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Oumaima Belgarch</dc:creator>
  <cp:lastModifiedBy>Manuella HIAG</cp:lastModifiedBy>
  <cp:revision>584</cp:revision>
  <dcterms:created xsi:type="dcterms:W3CDTF">2019-10-21T13:52:48Z</dcterms:created>
  <dcterms:modified xsi:type="dcterms:W3CDTF">2021-03-18T14:51:05Z</dcterms:modified>
</cp:coreProperties>
</file>