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0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0"/>
  <c:style val="2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Le Havre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2"/>
                <c:pt idx="0">
                  <c:v>2400000</c:v>
                </c:pt>
                <c:pt idx="1">
                  <c:v>2215262</c:v>
                </c:pt>
                <c:pt idx="2">
                  <c:v>2306000</c:v>
                </c:pt>
                <c:pt idx="3">
                  <c:v>2486077</c:v>
                </c:pt>
                <c:pt idx="4">
                  <c:v>2551121</c:v>
                </c:pt>
                <c:pt idx="5">
                  <c:v>2559410</c:v>
                </c:pt>
                <c:pt idx="6">
                  <c:v>2518000</c:v>
                </c:pt>
                <c:pt idx="7">
                  <c:v>2900000</c:v>
                </c:pt>
                <c:pt idx="8">
                  <c:v>2900000</c:v>
                </c:pt>
                <c:pt idx="9">
                  <c:v>3020000</c:v>
                </c:pt>
                <c:pt idx="10">
                  <c:v>2417000</c:v>
                </c:pt>
                <c:pt idx="11">
                  <c:v>3070000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Range Nord</c:v>
                </c:pt>
              </c:strCache>
            </c:strRef>
          </c:tx>
          <c:spPr>
            <a:solidFill>
              <a:srgbClr val="C0504D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2"/>
                <c:pt idx="0">
                  <c:v>35081632</c:v>
                </c:pt>
                <c:pt idx="1">
                  <c:v>37991872</c:v>
                </c:pt>
                <c:pt idx="2">
                  <c:v>37693362</c:v>
                </c:pt>
                <c:pt idx="3">
                  <c:v>37726463</c:v>
                </c:pt>
                <c:pt idx="4">
                  <c:v>39225838</c:v>
                </c:pt>
                <c:pt idx="5">
                  <c:v>38561184</c:v>
                </c:pt>
                <c:pt idx="6">
                  <c:v>38571120</c:v>
                </c:pt>
                <c:pt idx="7">
                  <c:v>40614530.883000001</c:v>
                </c:pt>
                <c:pt idx="8">
                  <c:v>42546161</c:v>
                </c:pt>
                <c:pt idx="9">
                  <c:v>43616965</c:v>
                </c:pt>
                <c:pt idx="10">
                  <c:v>42389158</c:v>
                </c:pt>
                <c:pt idx="11">
                  <c:v>44745000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8388784"/>
        <c:axId val="158392312"/>
      </c:barChart>
      <c:catAx>
        <c:axId val="15838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200" b="0" strike="noStrike" spc="-1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158392312"/>
        <c:crosses val="autoZero"/>
        <c:auto val="1"/>
        <c:lblAlgn val="ctr"/>
        <c:lblOffset val="100"/>
        <c:noMultiLvlLbl val="1"/>
      </c:catAx>
      <c:valAx>
        <c:axId val="158392312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#,##0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200" b="0" strike="noStrike" spc="-1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158388784"/>
        <c:crosses val="autoZero"/>
        <c:crossBetween val="between"/>
      </c:val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/>
        <a:lstStyle/>
        <a:p>
          <a:pPr>
            <a:defRPr sz="1200" b="0" strike="noStrike" spc="-1">
              <a:solidFill>
                <a:srgbClr val="000000"/>
              </a:solidFill>
              <a:latin typeface="Calibri"/>
            </a:defRPr>
          </a:pPr>
          <a:endParaRPr lang="fr-FR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0"/>
  <c:style val="2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Extrême-Orient/Europe</c:v>
                </c:pt>
              </c:strCache>
            </c:strRef>
          </c:tx>
          <c:spPr>
            <a:ln w="28440">
              <a:solidFill>
                <a:srgbClr val="4F81BD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2"/>
                <c:pt idx="0">
                  <c:v>Sep-19</c:v>
                </c:pt>
                <c:pt idx="1">
                  <c:v>Oct-19</c:v>
                </c:pt>
                <c:pt idx="2">
                  <c:v>Nov-19</c:v>
                </c:pt>
                <c:pt idx="3">
                  <c:v>Dec-19</c:v>
                </c:pt>
                <c:pt idx="4">
                  <c:v>Jan-20</c:v>
                </c:pt>
                <c:pt idx="5">
                  <c:v>Feb-20</c:v>
                </c:pt>
                <c:pt idx="6">
                  <c:v>Mar-20</c:v>
                </c:pt>
                <c:pt idx="7">
                  <c:v>Apr-20</c:v>
                </c:pt>
                <c:pt idx="8">
                  <c:v>May-20</c:v>
                </c:pt>
                <c:pt idx="9">
                  <c:v>Jun-20</c:v>
                </c:pt>
                <c:pt idx="10">
                  <c:v>Jul-20</c:v>
                </c:pt>
                <c:pt idx="11">
                  <c:v>Aug-20</c:v>
                </c:pt>
                <c:pt idx="12">
                  <c:v>Sep-20</c:v>
                </c:pt>
                <c:pt idx="13">
                  <c:v>Oct-20</c:v>
                </c:pt>
                <c:pt idx="14">
                  <c:v>Nov-20</c:v>
                </c:pt>
                <c:pt idx="15">
                  <c:v>Dec-20</c:v>
                </c:pt>
                <c:pt idx="16">
                  <c:v>Jan-21</c:v>
                </c:pt>
                <c:pt idx="17">
                  <c:v>Feb-21</c:v>
                </c:pt>
                <c:pt idx="18">
                  <c:v>Mar-21</c:v>
                </c:pt>
                <c:pt idx="19">
                  <c:v>Apr-21</c:v>
                </c:pt>
                <c:pt idx="20">
                  <c:v>May-21</c:v>
                </c:pt>
                <c:pt idx="21">
                  <c:v>Jun-21</c:v>
                </c:pt>
                <c:pt idx="22">
                  <c:v>Jul-21</c:v>
                </c:pt>
                <c:pt idx="23">
                  <c:v>Aug-21</c:v>
                </c:pt>
                <c:pt idx="24">
                  <c:v>Sep-21</c:v>
                </c:pt>
                <c:pt idx="25">
                  <c:v>Oct-21</c:v>
                </c:pt>
                <c:pt idx="26">
                  <c:v>Nov-21</c:v>
                </c:pt>
                <c:pt idx="27">
                  <c:v>Dec-21</c:v>
                </c:pt>
                <c:pt idx="28">
                  <c:v>Jan-22</c:v>
                </c:pt>
                <c:pt idx="29">
                  <c:v>Feb-22</c:v>
                </c:pt>
                <c:pt idx="30">
                  <c:v>Mar-22</c:v>
                </c:pt>
                <c:pt idx="31">
                  <c:v>Apr-22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2"/>
                <c:pt idx="0">
                  <c:v>417392</c:v>
                </c:pt>
                <c:pt idx="1">
                  <c:v>393298</c:v>
                </c:pt>
                <c:pt idx="2">
                  <c:v>393863</c:v>
                </c:pt>
                <c:pt idx="3">
                  <c:v>408229</c:v>
                </c:pt>
                <c:pt idx="4">
                  <c:v>419055</c:v>
                </c:pt>
                <c:pt idx="5">
                  <c:v>407546</c:v>
                </c:pt>
                <c:pt idx="6">
                  <c:v>366783</c:v>
                </c:pt>
                <c:pt idx="7">
                  <c:v>366844</c:v>
                </c:pt>
                <c:pt idx="8">
                  <c:v>339871</c:v>
                </c:pt>
                <c:pt idx="9">
                  <c:v>361085</c:v>
                </c:pt>
                <c:pt idx="10">
                  <c:v>373442</c:v>
                </c:pt>
                <c:pt idx="11">
                  <c:v>396349</c:v>
                </c:pt>
                <c:pt idx="12">
                  <c:v>407055</c:v>
                </c:pt>
                <c:pt idx="13">
                  <c:v>404451</c:v>
                </c:pt>
                <c:pt idx="14">
                  <c:v>404544</c:v>
                </c:pt>
                <c:pt idx="15">
                  <c:v>409633</c:v>
                </c:pt>
                <c:pt idx="16">
                  <c:v>411564</c:v>
                </c:pt>
                <c:pt idx="17">
                  <c:v>419437</c:v>
                </c:pt>
                <c:pt idx="18">
                  <c:v>413703</c:v>
                </c:pt>
                <c:pt idx="19">
                  <c:v>414881</c:v>
                </c:pt>
                <c:pt idx="20">
                  <c:v>423475</c:v>
                </c:pt>
                <c:pt idx="21">
                  <c:v>432247</c:v>
                </c:pt>
                <c:pt idx="22">
                  <c:v>436305</c:v>
                </c:pt>
                <c:pt idx="23">
                  <c:v>443548</c:v>
                </c:pt>
                <c:pt idx="24">
                  <c:v>441163</c:v>
                </c:pt>
                <c:pt idx="25">
                  <c:v>437741</c:v>
                </c:pt>
                <c:pt idx="26">
                  <c:v>437753</c:v>
                </c:pt>
                <c:pt idx="27">
                  <c:v>440960</c:v>
                </c:pt>
                <c:pt idx="28">
                  <c:v>444255</c:v>
                </c:pt>
                <c:pt idx="29">
                  <c:v>446899</c:v>
                </c:pt>
                <c:pt idx="30">
                  <c:v>449882</c:v>
                </c:pt>
                <c:pt idx="31">
                  <c:v>445710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Extrême-Orient/Etats-Unis</c:v>
                </c:pt>
              </c:strCache>
            </c:strRef>
          </c:tx>
          <c:spPr>
            <a:ln w="28440">
              <a:solidFill>
                <a:srgbClr val="C0504D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2"/>
                <c:pt idx="0">
                  <c:v>Sep-19</c:v>
                </c:pt>
                <c:pt idx="1">
                  <c:v>Oct-19</c:v>
                </c:pt>
                <c:pt idx="2">
                  <c:v>Nov-19</c:v>
                </c:pt>
                <c:pt idx="3">
                  <c:v>Dec-19</c:v>
                </c:pt>
                <c:pt idx="4">
                  <c:v>Jan-20</c:v>
                </c:pt>
                <c:pt idx="5">
                  <c:v>Feb-20</c:v>
                </c:pt>
                <c:pt idx="6">
                  <c:v>Mar-20</c:v>
                </c:pt>
                <c:pt idx="7">
                  <c:v>Apr-20</c:v>
                </c:pt>
                <c:pt idx="8">
                  <c:v>May-20</c:v>
                </c:pt>
                <c:pt idx="9">
                  <c:v>Jun-20</c:v>
                </c:pt>
                <c:pt idx="10">
                  <c:v>Jul-20</c:v>
                </c:pt>
                <c:pt idx="11">
                  <c:v>Aug-20</c:v>
                </c:pt>
                <c:pt idx="12">
                  <c:v>Sep-20</c:v>
                </c:pt>
                <c:pt idx="13">
                  <c:v>Oct-20</c:v>
                </c:pt>
                <c:pt idx="14">
                  <c:v>Nov-20</c:v>
                </c:pt>
                <c:pt idx="15">
                  <c:v>Dec-20</c:v>
                </c:pt>
                <c:pt idx="16">
                  <c:v>Jan-21</c:v>
                </c:pt>
                <c:pt idx="17">
                  <c:v>Feb-21</c:v>
                </c:pt>
                <c:pt idx="18">
                  <c:v>Mar-21</c:v>
                </c:pt>
                <c:pt idx="19">
                  <c:v>Apr-21</c:v>
                </c:pt>
                <c:pt idx="20">
                  <c:v>May-21</c:v>
                </c:pt>
                <c:pt idx="21">
                  <c:v>Jun-21</c:v>
                </c:pt>
                <c:pt idx="22">
                  <c:v>Jul-21</c:v>
                </c:pt>
                <c:pt idx="23">
                  <c:v>Aug-21</c:v>
                </c:pt>
                <c:pt idx="24">
                  <c:v>Sep-21</c:v>
                </c:pt>
                <c:pt idx="25">
                  <c:v>Oct-21</c:v>
                </c:pt>
                <c:pt idx="26">
                  <c:v>Nov-21</c:v>
                </c:pt>
                <c:pt idx="27">
                  <c:v>Dec-21</c:v>
                </c:pt>
                <c:pt idx="28">
                  <c:v>Jan-22</c:v>
                </c:pt>
                <c:pt idx="29">
                  <c:v>Feb-22</c:v>
                </c:pt>
                <c:pt idx="30">
                  <c:v>Mar-22</c:v>
                </c:pt>
                <c:pt idx="31">
                  <c:v>Apr-22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2"/>
                <c:pt idx="0">
                  <c:v>468660</c:v>
                </c:pt>
                <c:pt idx="1">
                  <c:v>465648</c:v>
                </c:pt>
                <c:pt idx="2">
                  <c:v>451217</c:v>
                </c:pt>
                <c:pt idx="3">
                  <c:v>440990</c:v>
                </c:pt>
                <c:pt idx="4">
                  <c:v>445315</c:v>
                </c:pt>
                <c:pt idx="5">
                  <c:v>444665</c:v>
                </c:pt>
                <c:pt idx="6">
                  <c:v>393384</c:v>
                </c:pt>
                <c:pt idx="7">
                  <c:v>396495</c:v>
                </c:pt>
                <c:pt idx="8">
                  <c:v>385337</c:v>
                </c:pt>
                <c:pt idx="9">
                  <c:v>436279</c:v>
                </c:pt>
                <c:pt idx="10">
                  <c:v>458081</c:v>
                </c:pt>
                <c:pt idx="11">
                  <c:v>491489</c:v>
                </c:pt>
                <c:pt idx="12">
                  <c:v>523082</c:v>
                </c:pt>
                <c:pt idx="13">
                  <c:v>526967</c:v>
                </c:pt>
                <c:pt idx="14">
                  <c:v>526352</c:v>
                </c:pt>
                <c:pt idx="15">
                  <c:v>529346</c:v>
                </c:pt>
                <c:pt idx="16">
                  <c:v>527085</c:v>
                </c:pt>
                <c:pt idx="17">
                  <c:v>550429</c:v>
                </c:pt>
                <c:pt idx="18">
                  <c:v>565717</c:v>
                </c:pt>
                <c:pt idx="19">
                  <c:v>564717</c:v>
                </c:pt>
                <c:pt idx="20">
                  <c:v>568820</c:v>
                </c:pt>
                <c:pt idx="21">
                  <c:v>575441</c:v>
                </c:pt>
                <c:pt idx="22">
                  <c:v>586289</c:v>
                </c:pt>
                <c:pt idx="23">
                  <c:v>600571</c:v>
                </c:pt>
                <c:pt idx="24">
                  <c:v>620119</c:v>
                </c:pt>
                <c:pt idx="25">
                  <c:v>655906</c:v>
                </c:pt>
                <c:pt idx="26">
                  <c:v>660556</c:v>
                </c:pt>
                <c:pt idx="27">
                  <c:v>665583</c:v>
                </c:pt>
                <c:pt idx="28">
                  <c:v>662673</c:v>
                </c:pt>
                <c:pt idx="29">
                  <c:v>671165</c:v>
                </c:pt>
                <c:pt idx="30">
                  <c:v>672285</c:v>
                </c:pt>
                <c:pt idx="31">
                  <c:v>677241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>
              <a:noFill/>
            </a:ln>
          </c:spPr>
        </c:hiLowLines>
        <c:smooth val="0"/>
        <c:axId val="158389568"/>
        <c:axId val="158385256"/>
      </c:lineChart>
      <c:catAx>
        <c:axId val="15838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200" b="0" strike="noStrike" spc="-1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158385256"/>
        <c:crosses val="autoZero"/>
        <c:auto val="1"/>
        <c:lblAlgn val="ctr"/>
        <c:lblOffset val="100"/>
        <c:noMultiLvlLbl val="1"/>
      </c:catAx>
      <c:valAx>
        <c:axId val="158385256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#,##0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200" b="0" strike="noStrike" spc="-1">
                <a:solidFill>
                  <a:srgbClr val="000000"/>
                </a:solidFill>
                <a:latin typeface="Calibri"/>
              </a:defRPr>
            </a:pPr>
            <a:endParaRPr lang="fr-FR"/>
          </a:p>
        </c:txPr>
        <c:crossAx val="158389568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déplacer la diapo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20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&lt;en-tête&gt;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CEC9C1D8-EEE6-40B5-A306-176D3353A139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500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240" y="741240"/>
            <a:ext cx="4928760" cy="3698640"/>
          </a:xfrm>
          <a:prstGeom prst="rect">
            <a:avLst/>
          </a:prstGeom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73560" y="4686480"/>
            <a:ext cx="5388120" cy="4439520"/>
          </a:xfrm>
          <a:prstGeom prst="rect">
            <a:avLst/>
          </a:prstGeom>
        </p:spPr>
        <p:txBody>
          <a:bodyPr lIns="94680" tIns="47520" rIns="94680" bIns="47520">
            <a:norm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05" name="TextShape 3"/>
          <p:cNvSpPr txBox="1"/>
          <p:nvPr/>
        </p:nvSpPr>
        <p:spPr>
          <a:xfrm>
            <a:off x="3815280" y="9371160"/>
            <a:ext cx="2918520" cy="492840"/>
          </a:xfrm>
          <a:prstGeom prst="rect">
            <a:avLst/>
          </a:prstGeom>
          <a:noFill/>
          <a:ln>
            <a:noFill/>
          </a:ln>
        </p:spPr>
        <p:txBody>
          <a:bodyPr lIns="94680" tIns="47520" rIns="94680" bIns="47520" anchor="b">
            <a:noAutofit/>
          </a:bodyPr>
          <a:lstStyle/>
          <a:p>
            <a:pPr algn="r">
              <a:lnSpc>
                <a:spcPct val="100000"/>
              </a:lnSpc>
            </a:pPr>
            <a:fld id="{5D3189F1-B5E8-46F2-91BA-3FEEFF99F4BF}" type="slidenum">
              <a:rPr lang="fr-F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fr-F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5607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Modifiez le style du titre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CBCD57F-1951-4F92-9AA5-4049C80CE7C9}" type="datetime">
              <a:rPr lang="fr-FR" sz="1200" b="0" strike="noStrike" spc="-1">
                <a:solidFill>
                  <a:srgbClr val="8B8B8B"/>
                </a:solidFill>
                <a:latin typeface="Calibri"/>
              </a:rPr>
              <a:t>31/05/2022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9F70B0B-E126-4C07-B492-861F25D38860}" type="slidenum">
              <a:rPr lang="fr-FR" sz="12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05EA96B-9142-4318-90F3-BDCCF52C8F93}" type="datetime">
              <a:rPr lang="fr-FR" sz="1200" b="0" strike="noStrike" spc="-1">
                <a:solidFill>
                  <a:srgbClr val="8B8B8B"/>
                </a:solidFill>
                <a:latin typeface="Calibri"/>
              </a:rPr>
              <a:t>31/05/2022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83F1004-E87C-4D64-AAE4-F3F49C8E0810}" type="slidenum">
              <a:rPr lang="fr-FR" sz="12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</a:rPr>
              <a:t>Modifiez le style du titre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Modifiez les styles du texte du masque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6FB132D5-56E4-4EDA-A067-89E4788CD7E5}" type="datetime">
              <a:rPr lang="fr-FR" sz="1200" b="0" strike="noStrike" spc="-1">
                <a:solidFill>
                  <a:srgbClr val="8B8B8B"/>
                </a:solidFill>
                <a:latin typeface="Calibri"/>
              </a:rPr>
              <a:t>31/05/2022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19AC576-4B38-41EF-B593-237FBFE56A84}" type="slidenum">
              <a:rPr lang="fr-FR" sz="12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jpe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3" descr="C:\Users\od\Documents\logos\ISEMAR-CMJN-sans baseline_1.jpg"/>
          <p:cNvPicPr/>
          <p:nvPr/>
        </p:nvPicPr>
        <p:blipFill>
          <a:blip r:embed="rId3"/>
          <a:stretch/>
        </p:blipFill>
        <p:spPr>
          <a:xfrm>
            <a:off x="4428000" y="2133000"/>
            <a:ext cx="4594320" cy="4594320"/>
          </a:xfrm>
          <a:prstGeom prst="rect">
            <a:avLst/>
          </a:prstGeom>
          <a:ln>
            <a:noFill/>
          </a:ln>
        </p:spPr>
      </p:pic>
      <p:sp>
        <p:nvSpPr>
          <p:cNvPr id="130" name="TextShape 1"/>
          <p:cNvSpPr txBox="1"/>
          <p:nvPr/>
        </p:nvSpPr>
        <p:spPr>
          <a:xfrm>
            <a:off x="827640" y="1256400"/>
            <a:ext cx="7200360" cy="1752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La conteneurisation à l’heure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de la crise sanitaire mondiale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31" name="Line 2"/>
          <p:cNvSpPr/>
          <p:nvPr/>
        </p:nvSpPr>
        <p:spPr>
          <a:xfrm>
            <a:off x="72000" y="332640"/>
            <a:ext cx="896436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Line 3"/>
          <p:cNvSpPr/>
          <p:nvPr/>
        </p:nvSpPr>
        <p:spPr>
          <a:xfrm>
            <a:off x="72000" y="476640"/>
            <a:ext cx="896436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ustomShape 4"/>
          <p:cNvSpPr/>
          <p:nvPr/>
        </p:nvSpPr>
        <p:spPr>
          <a:xfrm>
            <a:off x="837000" y="2967480"/>
            <a:ext cx="18788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UMEP - HAROPA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t/>
            </a:r>
            <a:br/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Jeudi 19 mai 2022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 1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Line 2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CustomShape 3"/>
          <p:cNvSpPr/>
          <p:nvPr/>
        </p:nvSpPr>
        <p:spPr>
          <a:xfrm>
            <a:off x="1368000" y="776520"/>
            <a:ext cx="64800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Les disfonctionnements : la congestion portuaire mondiale  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82080" y="6488640"/>
            <a:ext cx="17600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Source : Vessels Value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209" name="Picture 2" descr="C:\Users\od\Documents\logos\ISEMAR-CMJN-sans baseline_2.jpg"/>
          <p:cNvPicPr/>
          <p:nvPr/>
        </p:nvPicPr>
        <p:blipFill>
          <a:blip r:embed="rId2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pic>
        <p:nvPicPr>
          <p:cNvPr id="210" name="Image 2"/>
          <p:cNvPicPr/>
          <p:nvPr/>
        </p:nvPicPr>
        <p:blipFill>
          <a:blip r:embed="rId3"/>
          <a:stretch/>
        </p:blipFill>
        <p:spPr>
          <a:xfrm>
            <a:off x="2627640" y="5850360"/>
            <a:ext cx="6083640" cy="601560"/>
          </a:xfrm>
          <a:prstGeom prst="rect">
            <a:avLst/>
          </a:prstGeom>
          <a:ln>
            <a:noFill/>
          </a:ln>
        </p:spPr>
      </p:pic>
      <p:pic>
        <p:nvPicPr>
          <p:cNvPr id="211" name="Picture 2"/>
          <p:cNvPicPr/>
          <p:nvPr/>
        </p:nvPicPr>
        <p:blipFill>
          <a:blip r:embed="rId4"/>
          <a:stretch/>
        </p:blipFill>
        <p:spPr>
          <a:xfrm>
            <a:off x="954000" y="1233720"/>
            <a:ext cx="6876000" cy="445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 2"/>
          <p:cNvPicPr/>
          <p:nvPr/>
        </p:nvPicPr>
        <p:blipFill>
          <a:blip r:embed="rId2"/>
          <a:stretch/>
        </p:blipFill>
        <p:spPr>
          <a:xfrm>
            <a:off x="275040" y="1073160"/>
            <a:ext cx="4008600" cy="2494080"/>
          </a:xfrm>
          <a:prstGeom prst="rect">
            <a:avLst/>
          </a:prstGeom>
          <a:ln>
            <a:noFill/>
          </a:ln>
        </p:spPr>
      </p:pic>
      <p:sp>
        <p:nvSpPr>
          <p:cNvPr id="213" name="CustomShape 1"/>
          <p:cNvSpPr/>
          <p:nvPr/>
        </p:nvSpPr>
        <p:spPr>
          <a:xfrm>
            <a:off x="1564920" y="633960"/>
            <a:ext cx="57254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Les disfonctionnements : Le bouchon Sud californien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82800" y="6488640"/>
            <a:ext cx="19396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Source : Wolfstreet, DHL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215" name="Line 3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Line 4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7" name="Picture 2" descr="C:\Users\od\Documents\logos\ISEMAR-CMJN-sans baseline_2.jpg"/>
          <p:cNvPicPr/>
          <p:nvPr/>
        </p:nvPicPr>
        <p:blipFill>
          <a:blip r:embed="rId3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pic>
        <p:nvPicPr>
          <p:cNvPr id="218" name="Image 9"/>
          <p:cNvPicPr/>
          <p:nvPr/>
        </p:nvPicPr>
        <p:blipFill>
          <a:blip r:embed="rId4"/>
          <a:stretch/>
        </p:blipFill>
        <p:spPr>
          <a:xfrm>
            <a:off x="4428000" y="1090080"/>
            <a:ext cx="4813200" cy="2477160"/>
          </a:xfrm>
          <a:prstGeom prst="rect">
            <a:avLst/>
          </a:prstGeom>
          <a:ln>
            <a:noFill/>
          </a:ln>
        </p:spPr>
      </p:pic>
      <p:pic>
        <p:nvPicPr>
          <p:cNvPr id="219" name="Image 10"/>
          <p:cNvPicPr/>
          <p:nvPr/>
        </p:nvPicPr>
        <p:blipFill>
          <a:blip r:embed="rId5"/>
          <a:stretch/>
        </p:blipFill>
        <p:spPr>
          <a:xfrm>
            <a:off x="275040" y="3678840"/>
            <a:ext cx="5075640" cy="2770560"/>
          </a:xfrm>
          <a:prstGeom prst="rect">
            <a:avLst/>
          </a:prstGeom>
          <a:ln>
            <a:noFill/>
          </a:ln>
        </p:spPr>
      </p:pic>
      <p:pic>
        <p:nvPicPr>
          <p:cNvPr id="220" name="Picture 2"/>
          <p:cNvPicPr/>
          <p:nvPr/>
        </p:nvPicPr>
        <p:blipFill>
          <a:blip r:embed="rId6"/>
          <a:stretch/>
        </p:blipFill>
        <p:spPr>
          <a:xfrm>
            <a:off x="5442120" y="3778200"/>
            <a:ext cx="3694320" cy="198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 6"/>
          <p:cNvPicPr/>
          <p:nvPr/>
        </p:nvPicPr>
        <p:blipFill>
          <a:blip r:embed="rId2"/>
          <a:stretch/>
        </p:blipFill>
        <p:spPr>
          <a:xfrm>
            <a:off x="323640" y="1402560"/>
            <a:ext cx="5075640" cy="855360"/>
          </a:xfrm>
          <a:prstGeom prst="rect">
            <a:avLst/>
          </a:prstGeom>
          <a:ln>
            <a:noFill/>
          </a:ln>
        </p:spPr>
      </p:pic>
      <p:pic>
        <p:nvPicPr>
          <p:cNvPr id="222" name="Image 7"/>
          <p:cNvPicPr/>
          <p:nvPr/>
        </p:nvPicPr>
        <p:blipFill>
          <a:blip r:embed="rId3"/>
          <a:stretch/>
        </p:blipFill>
        <p:spPr>
          <a:xfrm>
            <a:off x="1187640" y="2487240"/>
            <a:ext cx="7092360" cy="4224960"/>
          </a:xfrm>
          <a:prstGeom prst="rect">
            <a:avLst/>
          </a:prstGeom>
          <a:ln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1639800" y="693720"/>
            <a:ext cx="61657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Les disfonctionnements : Les perturbations européennes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24" name="Line 2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5" name="Line 3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6" name="Picture 2" descr="C:\Users\od\Documents\logos\ISEMAR-CMJN-sans baseline_2.jpg"/>
          <p:cNvPicPr/>
          <p:nvPr/>
        </p:nvPicPr>
        <p:blipFill>
          <a:blip r:embed="rId4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 2"/>
          <p:cNvPicPr/>
          <p:nvPr/>
        </p:nvPicPr>
        <p:blipFill>
          <a:blip r:embed="rId2"/>
          <a:stretch/>
        </p:blipFill>
        <p:spPr>
          <a:xfrm>
            <a:off x="178560" y="1026000"/>
            <a:ext cx="4607280" cy="4824000"/>
          </a:xfrm>
          <a:prstGeom prst="rect">
            <a:avLst/>
          </a:prstGeom>
          <a:ln>
            <a:noFill/>
          </a:ln>
        </p:spPr>
      </p:pic>
      <p:sp>
        <p:nvSpPr>
          <p:cNvPr id="228" name="Line 1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Line 2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CustomShape 3"/>
          <p:cNvSpPr/>
          <p:nvPr/>
        </p:nvSpPr>
        <p:spPr>
          <a:xfrm>
            <a:off x="2498040" y="825840"/>
            <a:ext cx="39682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Les disfonctionnements : les retards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231" name="Picture 2" descr="C:\Users\od\Documents\logos\ISEMAR-CMJN-sans baseline_2.jpg"/>
          <p:cNvPicPr/>
          <p:nvPr/>
        </p:nvPicPr>
        <p:blipFill>
          <a:blip r:embed="rId3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sp>
        <p:nvSpPr>
          <p:cNvPr id="232" name="CustomShape 4"/>
          <p:cNvSpPr/>
          <p:nvPr/>
        </p:nvSpPr>
        <p:spPr>
          <a:xfrm>
            <a:off x="178560" y="1628640"/>
            <a:ext cx="2084760" cy="3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</a:rPr>
              <a:t>Fiabilité des escales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233" name="Image 9"/>
          <p:cNvPicPr/>
          <p:nvPr/>
        </p:nvPicPr>
        <p:blipFill>
          <a:blip r:embed="rId4"/>
          <a:stretch/>
        </p:blipFill>
        <p:spPr>
          <a:xfrm>
            <a:off x="4751280" y="1249200"/>
            <a:ext cx="4347000" cy="527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 10"/>
          <p:cNvPicPr/>
          <p:nvPr/>
        </p:nvPicPr>
        <p:blipFill>
          <a:blip r:embed="rId2"/>
          <a:stretch/>
        </p:blipFill>
        <p:spPr>
          <a:xfrm>
            <a:off x="3276000" y="1254600"/>
            <a:ext cx="5012280" cy="877680"/>
          </a:xfrm>
          <a:prstGeom prst="rect">
            <a:avLst/>
          </a:prstGeom>
          <a:ln>
            <a:noFill/>
          </a:ln>
        </p:spPr>
      </p:pic>
      <p:sp>
        <p:nvSpPr>
          <p:cNvPr id="235" name="CustomShape 1"/>
          <p:cNvSpPr/>
          <p:nvPr/>
        </p:nvSpPr>
        <p:spPr>
          <a:xfrm>
            <a:off x="77760" y="6488640"/>
            <a:ext cx="10908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Source : DSV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1636920" y="758880"/>
            <a:ext cx="61581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Les disfonctionnements : le manque de conteneurs vides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37" name="Line 3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8" name="Line 4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9" name="Image 1"/>
          <p:cNvPicPr/>
          <p:nvPr/>
        </p:nvPicPr>
        <p:blipFill>
          <a:blip r:embed="rId3"/>
          <a:stretch/>
        </p:blipFill>
        <p:spPr>
          <a:xfrm>
            <a:off x="63720" y="2132640"/>
            <a:ext cx="5012280" cy="2809080"/>
          </a:xfrm>
          <a:prstGeom prst="rect">
            <a:avLst/>
          </a:prstGeom>
          <a:ln>
            <a:noFill/>
          </a:ln>
        </p:spPr>
      </p:pic>
      <p:pic>
        <p:nvPicPr>
          <p:cNvPr id="240" name="Picture 2" descr="C:\Users\od\Documents\logos\ISEMAR-CMJN-sans baseline_2.jpg"/>
          <p:cNvPicPr/>
          <p:nvPr/>
        </p:nvPicPr>
        <p:blipFill>
          <a:blip r:embed="rId4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pic>
        <p:nvPicPr>
          <p:cNvPr id="241" name="Image 3"/>
          <p:cNvPicPr/>
          <p:nvPr/>
        </p:nvPicPr>
        <p:blipFill>
          <a:blip r:embed="rId5"/>
          <a:stretch/>
        </p:blipFill>
        <p:spPr>
          <a:xfrm>
            <a:off x="4716000" y="3966120"/>
            <a:ext cx="4222440" cy="245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1953000" y="865080"/>
            <a:ext cx="52376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Les disfonctionnements : les reefer sous tension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43" name="Line 2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Line 3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5" name="Picture 2" descr="C:\Users\od\Documents\logos\ISEMAR-CMJN-sans baseline_2.jpg"/>
          <p:cNvPicPr/>
          <p:nvPr/>
        </p:nvPicPr>
        <p:blipFill>
          <a:blip r:embed="rId2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pic>
        <p:nvPicPr>
          <p:cNvPr id="246" name="Image 10"/>
          <p:cNvPicPr/>
          <p:nvPr/>
        </p:nvPicPr>
        <p:blipFill>
          <a:blip r:embed="rId3"/>
          <a:stretch/>
        </p:blipFill>
        <p:spPr>
          <a:xfrm>
            <a:off x="0" y="1751400"/>
            <a:ext cx="9143640" cy="1383480"/>
          </a:xfrm>
          <a:prstGeom prst="rect">
            <a:avLst/>
          </a:prstGeom>
          <a:ln>
            <a:noFill/>
          </a:ln>
        </p:spPr>
      </p:pic>
      <p:pic>
        <p:nvPicPr>
          <p:cNvPr id="247" name="Image 12"/>
          <p:cNvPicPr/>
          <p:nvPr/>
        </p:nvPicPr>
        <p:blipFill>
          <a:blip r:embed="rId4"/>
          <a:stretch/>
        </p:blipFill>
        <p:spPr>
          <a:xfrm>
            <a:off x="0" y="3135600"/>
            <a:ext cx="9143640" cy="152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Line 1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Line 2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CustomShape 3"/>
          <p:cNvSpPr/>
          <p:nvPr/>
        </p:nvSpPr>
        <p:spPr>
          <a:xfrm>
            <a:off x="81000" y="6488640"/>
            <a:ext cx="15418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Source : Alphaliner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251" name="Picture 2" descr="C:\Users\od\Documents\logos\ISEMAR-CMJN-sans baseline_2.jpg"/>
          <p:cNvPicPr/>
          <p:nvPr/>
        </p:nvPicPr>
        <p:blipFill>
          <a:blip r:embed="rId2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pic>
        <p:nvPicPr>
          <p:cNvPr id="252" name="Image 2"/>
          <p:cNvPicPr/>
          <p:nvPr/>
        </p:nvPicPr>
        <p:blipFill>
          <a:blip r:embed="rId3"/>
          <a:stretch/>
        </p:blipFill>
        <p:spPr>
          <a:xfrm>
            <a:off x="0" y="1494720"/>
            <a:ext cx="9143640" cy="4837680"/>
          </a:xfrm>
          <a:prstGeom prst="rect">
            <a:avLst/>
          </a:prstGeom>
          <a:ln>
            <a:noFill/>
          </a:ln>
        </p:spPr>
      </p:pic>
      <p:sp>
        <p:nvSpPr>
          <p:cNvPr id="253" name="CustomShape 4"/>
          <p:cNvSpPr/>
          <p:nvPr/>
        </p:nvSpPr>
        <p:spPr>
          <a:xfrm>
            <a:off x="2384280" y="807480"/>
            <a:ext cx="44467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Les disfonctionnements : les taux de fret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8028360" y="2637000"/>
            <a:ext cx="359640" cy="431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6"/>
          <p:cNvSpPr/>
          <p:nvPr/>
        </p:nvSpPr>
        <p:spPr>
          <a:xfrm>
            <a:off x="8028360" y="3540240"/>
            <a:ext cx="359640" cy="215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 1"/>
          <p:cNvPicPr/>
          <p:nvPr/>
        </p:nvPicPr>
        <p:blipFill>
          <a:blip r:embed="rId2"/>
          <a:stretch/>
        </p:blipFill>
        <p:spPr>
          <a:xfrm>
            <a:off x="0" y="1412640"/>
            <a:ext cx="9068760" cy="4896360"/>
          </a:xfrm>
          <a:prstGeom prst="rect">
            <a:avLst/>
          </a:prstGeom>
          <a:ln>
            <a:noFill/>
          </a:ln>
        </p:spPr>
      </p:pic>
      <p:pic>
        <p:nvPicPr>
          <p:cNvPr id="257" name="Picture 2" descr="C:\Users\od\Documents\logos\ISEMAR-CMJN-sans baseline_2.jpg"/>
          <p:cNvPicPr/>
          <p:nvPr/>
        </p:nvPicPr>
        <p:blipFill>
          <a:blip r:embed="rId3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sp>
        <p:nvSpPr>
          <p:cNvPr id="258" name="Line 1"/>
          <p:cNvSpPr/>
          <p:nvPr/>
        </p:nvSpPr>
        <p:spPr>
          <a:xfrm>
            <a:off x="72000" y="332640"/>
            <a:ext cx="6300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Line 2"/>
          <p:cNvSpPr/>
          <p:nvPr/>
        </p:nvSpPr>
        <p:spPr>
          <a:xfrm>
            <a:off x="72000" y="476640"/>
            <a:ext cx="6300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0" name="CustomShape 3"/>
          <p:cNvSpPr/>
          <p:nvPr/>
        </p:nvSpPr>
        <p:spPr>
          <a:xfrm>
            <a:off x="8028360" y="2637000"/>
            <a:ext cx="107640" cy="1076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4"/>
          <p:cNvSpPr/>
          <p:nvPr/>
        </p:nvSpPr>
        <p:spPr>
          <a:xfrm>
            <a:off x="3222000" y="5157360"/>
            <a:ext cx="845640" cy="455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Crise</a:t>
            </a:r>
            <a:endParaRPr lang="fr-F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UE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262" name="CustomShape 5"/>
          <p:cNvSpPr/>
          <p:nvPr/>
        </p:nvSpPr>
        <p:spPr>
          <a:xfrm>
            <a:off x="5089320" y="5157360"/>
            <a:ext cx="845640" cy="455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Ralentis.</a:t>
            </a:r>
            <a:endParaRPr lang="fr-F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échanges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263" name="CustomShape 6"/>
          <p:cNvSpPr/>
          <p:nvPr/>
        </p:nvSpPr>
        <p:spPr>
          <a:xfrm>
            <a:off x="7696800" y="5341680"/>
            <a:ext cx="771120" cy="2728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Covid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264" name="CustomShape 7"/>
          <p:cNvSpPr/>
          <p:nvPr/>
        </p:nvSpPr>
        <p:spPr>
          <a:xfrm>
            <a:off x="899640" y="5157360"/>
            <a:ext cx="935640" cy="455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Crise</a:t>
            </a:r>
            <a:endParaRPr lang="fr-F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mondiale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265" name="CustomShape 8"/>
          <p:cNvSpPr/>
          <p:nvPr/>
        </p:nvSpPr>
        <p:spPr>
          <a:xfrm>
            <a:off x="2325600" y="796680"/>
            <a:ext cx="44924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Les disfonctionnements : Les taux de fret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66" name="CustomShape 9"/>
          <p:cNvSpPr/>
          <p:nvPr/>
        </p:nvSpPr>
        <p:spPr>
          <a:xfrm flipV="1">
            <a:off x="5364000" y="2131920"/>
            <a:ext cx="2088000" cy="611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920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10"/>
          <p:cNvSpPr/>
          <p:nvPr/>
        </p:nvSpPr>
        <p:spPr>
          <a:xfrm>
            <a:off x="5608440" y="3890880"/>
            <a:ext cx="2419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9200">
            <a:solidFill>
              <a:srgbClr val="00206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11"/>
          <p:cNvSpPr/>
          <p:nvPr/>
        </p:nvSpPr>
        <p:spPr>
          <a:xfrm rot="20571600">
            <a:off x="5635440" y="2147400"/>
            <a:ext cx="11001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Demande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69" name="CustomShape 12"/>
          <p:cNvSpPr/>
          <p:nvPr/>
        </p:nvSpPr>
        <p:spPr>
          <a:xfrm>
            <a:off x="6821280" y="3496320"/>
            <a:ext cx="545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</a:rPr>
              <a:t>Prix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Line 1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1" name="Line 2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2" name="CustomShape 3"/>
          <p:cNvSpPr/>
          <p:nvPr/>
        </p:nvSpPr>
        <p:spPr>
          <a:xfrm>
            <a:off x="3407760" y="783360"/>
            <a:ext cx="2328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L’envolée des soutes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73" name="CustomShape 4"/>
          <p:cNvSpPr/>
          <p:nvPr/>
        </p:nvSpPr>
        <p:spPr>
          <a:xfrm>
            <a:off x="81000" y="6488640"/>
            <a:ext cx="15418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Source : Alphaliner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274" name="Picture 2" descr="C:\Users\od\Documents\logos\ISEMAR-CMJN-sans baseline_2.jpg"/>
          <p:cNvPicPr/>
          <p:nvPr/>
        </p:nvPicPr>
        <p:blipFill>
          <a:blip r:embed="rId2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pic>
        <p:nvPicPr>
          <p:cNvPr id="275" name="Image 7"/>
          <p:cNvPicPr/>
          <p:nvPr/>
        </p:nvPicPr>
        <p:blipFill>
          <a:blip r:embed="rId3"/>
          <a:stretch/>
        </p:blipFill>
        <p:spPr>
          <a:xfrm>
            <a:off x="0" y="1400040"/>
            <a:ext cx="9143640" cy="4944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 2"/>
          <p:cNvPicPr/>
          <p:nvPr/>
        </p:nvPicPr>
        <p:blipFill>
          <a:blip r:embed="rId2"/>
          <a:stretch/>
        </p:blipFill>
        <p:spPr>
          <a:xfrm>
            <a:off x="323640" y="1232640"/>
            <a:ext cx="3666600" cy="4392000"/>
          </a:xfrm>
          <a:prstGeom prst="rect">
            <a:avLst/>
          </a:prstGeom>
          <a:ln>
            <a:noFill/>
          </a:ln>
        </p:spPr>
      </p:pic>
      <p:sp>
        <p:nvSpPr>
          <p:cNvPr id="277" name="Line 1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Line 2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9" name="Picture 2" descr="C:\Users\od\Documents\logos\ISEMAR-CMJN-sans baseline_2.jpg"/>
          <p:cNvPicPr/>
          <p:nvPr/>
        </p:nvPicPr>
        <p:blipFill>
          <a:blip r:embed="rId3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pic>
        <p:nvPicPr>
          <p:cNvPr id="280" name="Image 10"/>
          <p:cNvPicPr/>
          <p:nvPr/>
        </p:nvPicPr>
        <p:blipFill>
          <a:blip r:embed="rId4"/>
          <a:stretch/>
        </p:blipFill>
        <p:spPr>
          <a:xfrm>
            <a:off x="4258800" y="3606120"/>
            <a:ext cx="4514760" cy="3232080"/>
          </a:xfrm>
          <a:prstGeom prst="rect">
            <a:avLst/>
          </a:prstGeom>
          <a:ln>
            <a:noFill/>
          </a:ln>
        </p:spPr>
      </p:pic>
      <p:sp>
        <p:nvSpPr>
          <p:cNvPr id="281" name="CustomShape 3"/>
          <p:cNvSpPr/>
          <p:nvPr/>
        </p:nvSpPr>
        <p:spPr>
          <a:xfrm>
            <a:off x="3382920" y="620640"/>
            <a:ext cx="22521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Interrogations 2022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82" name="CustomShape 4"/>
          <p:cNvSpPr/>
          <p:nvPr/>
        </p:nvSpPr>
        <p:spPr>
          <a:xfrm>
            <a:off x="0" y="0"/>
            <a:ext cx="914364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3" name="Image 2"/>
          <p:cNvPicPr/>
          <p:nvPr/>
        </p:nvPicPr>
        <p:blipFill>
          <a:blip r:embed="rId5"/>
          <a:stretch/>
        </p:blipFill>
        <p:spPr>
          <a:xfrm>
            <a:off x="4258800" y="1251360"/>
            <a:ext cx="4594320" cy="2023560"/>
          </a:xfrm>
          <a:prstGeom prst="rect">
            <a:avLst/>
          </a:prstGeom>
          <a:ln>
            <a:noFill/>
          </a:ln>
        </p:spPr>
      </p:pic>
      <p:pic>
        <p:nvPicPr>
          <p:cNvPr id="284" name="Image 4"/>
          <p:cNvPicPr/>
          <p:nvPr/>
        </p:nvPicPr>
        <p:blipFill>
          <a:blip r:embed="rId6"/>
          <a:stretch/>
        </p:blipFill>
        <p:spPr>
          <a:xfrm>
            <a:off x="-15120" y="6081480"/>
            <a:ext cx="5363640" cy="49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 1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Line 2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6" name="Picture 2" descr="C:\Users\od\Documents\logos\ISEMAR-CMJN-sans baseline_2.jpg"/>
          <p:cNvPicPr/>
          <p:nvPr/>
        </p:nvPicPr>
        <p:blipFill>
          <a:blip r:embed="rId2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sp>
        <p:nvSpPr>
          <p:cNvPr id="137" name="CustomShape 3"/>
          <p:cNvSpPr/>
          <p:nvPr/>
        </p:nvSpPr>
        <p:spPr>
          <a:xfrm>
            <a:off x="3570840" y="720360"/>
            <a:ext cx="1752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 temps covid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138" name="Image 2"/>
          <p:cNvPicPr/>
          <p:nvPr/>
        </p:nvPicPr>
        <p:blipFill>
          <a:blip r:embed="rId3"/>
          <a:stretch/>
        </p:blipFill>
        <p:spPr>
          <a:xfrm>
            <a:off x="467640" y="1451160"/>
            <a:ext cx="7611840" cy="5406480"/>
          </a:xfrm>
          <a:prstGeom prst="rect">
            <a:avLst/>
          </a:prstGeom>
          <a:ln>
            <a:noFill/>
          </a:ln>
        </p:spPr>
      </p:pic>
      <p:sp>
        <p:nvSpPr>
          <p:cNvPr id="139" name="CustomShape 4"/>
          <p:cNvSpPr/>
          <p:nvPr/>
        </p:nvSpPr>
        <p:spPr>
          <a:xfrm>
            <a:off x="1502280" y="4528440"/>
            <a:ext cx="575640" cy="4161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Conf.</a:t>
            </a:r>
            <a:endParaRPr lang="fr-F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Chine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140" name="CustomShape 5"/>
          <p:cNvSpPr/>
          <p:nvPr/>
        </p:nvSpPr>
        <p:spPr>
          <a:xfrm>
            <a:off x="2123640" y="4046760"/>
            <a:ext cx="575640" cy="5605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Conf.</a:t>
            </a:r>
            <a:endParaRPr lang="fr-F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US </a:t>
            </a:r>
            <a:endParaRPr lang="fr-F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UE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141" name="CustomShape 6"/>
          <p:cNvSpPr/>
          <p:nvPr/>
        </p:nvSpPr>
        <p:spPr>
          <a:xfrm>
            <a:off x="2823480" y="3766320"/>
            <a:ext cx="842040" cy="5605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Demande post conf.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142" name="CustomShape 7"/>
          <p:cNvSpPr/>
          <p:nvPr/>
        </p:nvSpPr>
        <p:spPr>
          <a:xfrm>
            <a:off x="4536720" y="3399120"/>
            <a:ext cx="983160" cy="4161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Poussée conso. US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143" name="CustomShape 8"/>
          <p:cNvSpPr/>
          <p:nvPr/>
        </p:nvSpPr>
        <p:spPr>
          <a:xfrm>
            <a:off x="6948360" y="4327200"/>
            <a:ext cx="773280" cy="4161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Guerre </a:t>
            </a:r>
            <a:endParaRPr lang="fr-F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RU vs Uk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144" name="CustomShape 9"/>
          <p:cNvSpPr/>
          <p:nvPr/>
        </p:nvSpPr>
        <p:spPr>
          <a:xfrm>
            <a:off x="7335000" y="2472480"/>
            <a:ext cx="773280" cy="4161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Conf.</a:t>
            </a:r>
            <a:endParaRPr lang="fr-F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Shanghai</a:t>
            </a:r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 6"/>
          <p:cNvPicPr/>
          <p:nvPr/>
        </p:nvPicPr>
        <p:blipFill>
          <a:blip r:embed="rId2"/>
          <a:stretch/>
        </p:blipFill>
        <p:spPr>
          <a:xfrm>
            <a:off x="53640" y="1461960"/>
            <a:ext cx="4410720" cy="1058040"/>
          </a:xfrm>
          <a:prstGeom prst="rect">
            <a:avLst/>
          </a:prstGeom>
          <a:ln>
            <a:noFill/>
          </a:ln>
        </p:spPr>
      </p:pic>
      <p:pic>
        <p:nvPicPr>
          <p:cNvPr id="286" name="Image 8"/>
          <p:cNvPicPr/>
          <p:nvPr/>
        </p:nvPicPr>
        <p:blipFill>
          <a:blip r:embed="rId3"/>
          <a:stretch/>
        </p:blipFill>
        <p:spPr>
          <a:xfrm>
            <a:off x="107640" y="2520360"/>
            <a:ext cx="4355640" cy="176400"/>
          </a:xfrm>
          <a:prstGeom prst="rect">
            <a:avLst/>
          </a:prstGeom>
          <a:ln>
            <a:noFill/>
          </a:ln>
        </p:spPr>
      </p:pic>
      <p:sp>
        <p:nvSpPr>
          <p:cNvPr id="287" name="Line 1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Line 2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CustomShape 3"/>
          <p:cNvSpPr/>
          <p:nvPr/>
        </p:nvSpPr>
        <p:spPr>
          <a:xfrm>
            <a:off x="3382920" y="620640"/>
            <a:ext cx="22521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Interrogations 2022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290" name="Picture 2" descr="C:\Users\od\Documents\logos\ISEMAR-CMJN-sans baseline_2.jpg"/>
          <p:cNvPicPr/>
          <p:nvPr/>
        </p:nvPicPr>
        <p:blipFill>
          <a:blip r:embed="rId4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sp>
        <p:nvSpPr>
          <p:cNvPr id="291" name="CustomShape 4"/>
          <p:cNvSpPr/>
          <p:nvPr/>
        </p:nvSpPr>
        <p:spPr>
          <a:xfrm>
            <a:off x="1558440" y="1115640"/>
            <a:ext cx="17341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</a:rPr>
              <a:t>Croissance des PIB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92" name="CustomShape 5"/>
          <p:cNvSpPr/>
          <p:nvPr/>
        </p:nvSpPr>
        <p:spPr>
          <a:xfrm>
            <a:off x="6154200" y="1115640"/>
            <a:ext cx="22644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</a:rPr>
              <a:t>Croissance du commerce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93" name="CustomShape 6"/>
          <p:cNvSpPr/>
          <p:nvPr/>
        </p:nvSpPr>
        <p:spPr>
          <a:xfrm>
            <a:off x="3304080" y="1454400"/>
            <a:ext cx="547560" cy="1242720"/>
          </a:xfrm>
          <a:prstGeom prst="ellipse">
            <a:avLst/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4" name="Image 3"/>
          <p:cNvPicPr/>
          <p:nvPr/>
        </p:nvPicPr>
        <p:blipFill>
          <a:blip r:embed="rId5"/>
          <a:stretch/>
        </p:blipFill>
        <p:spPr>
          <a:xfrm>
            <a:off x="4708080" y="1710000"/>
            <a:ext cx="4111920" cy="1058040"/>
          </a:xfrm>
          <a:prstGeom prst="rect">
            <a:avLst/>
          </a:prstGeom>
          <a:ln>
            <a:noFill/>
          </a:ln>
        </p:spPr>
      </p:pic>
      <p:pic>
        <p:nvPicPr>
          <p:cNvPr id="295" name="Image 22"/>
          <p:cNvPicPr/>
          <p:nvPr/>
        </p:nvPicPr>
        <p:blipFill>
          <a:blip r:embed="rId6"/>
          <a:stretch/>
        </p:blipFill>
        <p:spPr>
          <a:xfrm>
            <a:off x="4716000" y="1400760"/>
            <a:ext cx="4108320" cy="327600"/>
          </a:xfrm>
          <a:prstGeom prst="rect">
            <a:avLst/>
          </a:prstGeom>
          <a:ln>
            <a:noFill/>
          </a:ln>
        </p:spPr>
      </p:pic>
      <p:sp>
        <p:nvSpPr>
          <p:cNvPr id="296" name="CustomShape 7"/>
          <p:cNvSpPr/>
          <p:nvPr/>
        </p:nvSpPr>
        <p:spPr>
          <a:xfrm>
            <a:off x="8000640" y="1302480"/>
            <a:ext cx="547560" cy="1465560"/>
          </a:xfrm>
          <a:prstGeom prst="ellipse">
            <a:avLst/>
          </a:prstGeom>
          <a:noFill/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CustomShape 8"/>
          <p:cNvSpPr/>
          <p:nvPr/>
        </p:nvSpPr>
        <p:spPr>
          <a:xfrm>
            <a:off x="3396600" y="2984760"/>
            <a:ext cx="29394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</a:rPr>
              <a:t>Les trafics conteneurisés en 2022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298" name="Image 5"/>
          <p:cNvPicPr/>
          <p:nvPr/>
        </p:nvPicPr>
        <p:blipFill>
          <a:blip r:embed="rId7"/>
          <a:stretch/>
        </p:blipFill>
        <p:spPr>
          <a:xfrm>
            <a:off x="5661000" y="3434040"/>
            <a:ext cx="2655000" cy="1504080"/>
          </a:xfrm>
          <a:prstGeom prst="rect">
            <a:avLst/>
          </a:prstGeom>
          <a:ln>
            <a:noFill/>
          </a:ln>
        </p:spPr>
      </p:pic>
      <p:pic>
        <p:nvPicPr>
          <p:cNvPr id="299" name="Image 9"/>
          <p:cNvPicPr/>
          <p:nvPr/>
        </p:nvPicPr>
        <p:blipFill>
          <a:blip r:embed="rId8"/>
          <a:stretch/>
        </p:blipFill>
        <p:spPr>
          <a:xfrm>
            <a:off x="5710680" y="4953960"/>
            <a:ext cx="2555280" cy="417240"/>
          </a:xfrm>
          <a:prstGeom prst="rect">
            <a:avLst/>
          </a:prstGeom>
          <a:ln>
            <a:noFill/>
          </a:ln>
        </p:spPr>
      </p:pic>
      <p:pic>
        <p:nvPicPr>
          <p:cNvPr id="300" name="Picture 2"/>
          <p:cNvPicPr/>
          <p:nvPr/>
        </p:nvPicPr>
        <p:blipFill>
          <a:blip r:embed="rId9"/>
          <a:stretch/>
        </p:blipFill>
        <p:spPr>
          <a:xfrm>
            <a:off x="539640" y="3257280"/>
            <a:ext cx="4883040" cy="274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2994480" y="1125360"/>
            <a:ext cx="3200040" cy="62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Merci de votre attention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pic>
        <p:nvPicPr>
          <p:cNvPr id="302" name="Image 4"/>
          <p:cNvPicPr/>
          <p:nvPr/>
        </p:nvPicPr>
        <p:blipFill>
          <a:blip r:embed="rId2"/>
          <a:stretch/>
        </p:blipFill>
        <p:spPr>
          <a:xfrm>
            <a:off x="3199320" y="1861200"/>
            <a:ext cx="2520000" cy="317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Line 1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Line 2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7" name="Picture 2" descr="C:\Users\od\Documents\logos\ISEMAR-CMJN-sans baseline_2.jpg"/>
          <p:cNvPicPr/>
          <p:nvPr/>
        </p:nvPicPr>
        <p:blipFill>
          <a:blip r:embed="rId2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sp>
        <p:nvSpPr>
          <p:cNvPr id="148" name="CustomShape 3"/>
          <p:cNvSpPr/>
          <p:nvPr/>
        </p:nvSpPr>
        <p:spPr>
          <a:xfrm>
            <a:off x="3570840" y="720360"/>
            <a:ext cx="1752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 temps covid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149" name="Image 35"/>
          <p:cNvPicPr/>
          <p:nvPr/>
        </p:nvPicPr>
        <p:blipFill>
          <a:blip r:embed="rId3"/>
          <a:stretch/>
        </p:blipFill>
        <p:spPr>
          <a:xfrm>
            <a:off x="636480" y="1120680"/>
            <a:ext cx="7620840" cy="5260320"/>
          </a:xfrm>
          <a:prstGeom prst="rect">
            <a:avLst/>
          </a:prstGeom>
          <a:ln>
            <a:noFill/>
          </a:ln>
        </p:spPr>
      </p:pic>
      <p:pic>
        <p:nvPicPr>
          <p:cNvPr id="150" name="Image 37"/>
          <p:cNvPicPr/>
          <p:nvPr/>
        </p:nvPicPr>
        <p:blipFill>
          <a:blip r:embed="rId4"/>
          <a:stretch/>
        </p:blipFill>
        <p:spPr>
          <a:xfrm>
            <a:off x="3996000" y="5877000"/>
            <a:ext cx="4968360" cy="90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Line 1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Line 2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3" name="Picture 2" descr="C:\Users\od\Documents\logos\ISEMAR-CMJN-sans baseline_2.jpg"/>
          <p:cNvPicPr/>
          <p:nvPr/>
        </p:nvPicPr>
        <p:blipFill>
          <a:blip r:embed="rId2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pic>
        <p:nvPicPr>
          <p:cNvPr id="154" name="Picture 2" descr="K-shaped recovery"/>
          <p:cNvPicPr/>
          <p:nvPr/>
        </p:nvPicPr>
        <p:blipFill>
          <a:blip r:embed="rId3"/>
          <a:stretch/>
        </p:blipFill>
        <p:spPr>
          <a:xfrm>
            <a:off x="396000" y="1465560"/>
            <a:ext cx="8423640" cy="4989600"/>
          </a:xfrm>
          <a:prstGeom prst="rect">
            <a:avLst/>
          </a:prstGeom>
          <a:ln>
            <a:noFill/>
          </a:ln>
        </p:spPr>
      </p:pic>
      <p:sp>
        <p:nvSpPr>
          <p:cNvPr id="155" name="CustomShape 3"/>
          <p:cNvSpPr/>
          <p:nvPr/>
        </p:nvSpPr>
        <p:spPr>
          <a:xfrm>
            <a:off x="2893680" y="1650240"/>
            <a:ext cx="2901960" cy="33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</a:rPr>
              <a:t>La reprise en K 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56" name="CustomShape 4"/>
          <p:cNvSpPr/>
          <p:nvPr/>
        </p:nvSpPr>
        <p:spPr>
          <a:xfrm>
            <a:off x="3731400" y="712080"/>
            <a:ext cx="1752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 temps covid</a:t>
            </a:r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ine 1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Line 2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9" name="Picture 2" descr="C:\Users\od\Documents\logos\ISEMAR-CMJN-sans baseline_2.jpg"/>
          <p:cNvPicPr/>
          <p:nvPr/>
        </p:nvPicPr>
        <p:blipFill>
          <a:blip r:embed="rId2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sp>
        <p:nvSpPr>
          <p:cNvPr id="160" name="CustomShape 3"/>
          <p:cNvSpPr/>
          <p:nvPr/>
        </p:nvSpPr>
        <p:spPr>
          <a:xfrm>
            <a:off x="120960" y="1287720"/>
            <a:ext cx="2253960" cy="21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1" name="Image 11"/>
          <p:cNvPicPr/>
          <p:nvPr/>
        </p:nvPicPr>
        <p:blipFill>
          <a:blip r:embed="rId3"/>
          <a:stretch/>
        </p:blipFill>
        <p:spPr>
          <a:xfrm>
            <a:off x="3564000" y="4349520"/>
            <a:ext cx="5434920" cy="2378880"/>
          </a:xfrm>
          <a:prstGeom prst="rect">
            <a:avLst/>
          </a:prstGeom>
          <a:ln>
            <a:noFill/>
          </a:ln>
        </p:spPr>
      </p:pic>
      <p:sp>
        <p:nvSpPr>
          <p:cNvPr id="162" name="CustomShape 4"/>
          <p:cNvSpPr/>
          <p:nvPr/>
        </p:nvSpPr>
        <p:spPr>
          <a:xfrm>
            <a:off x="4373280" y="4072680"/>
            <a:ext cx="381600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>
                <a:solidFill>
                  <a:srgbClr val="000000"/>
                </a:solidFill>
                <a:latin typeface="Calibri"/>
              </a:rPr>
              <a:t>Importations de conteneurs pleins aux Etats-Unis (M evp)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163" name="CustomShape 5"/>
          <p:cNvSpPr/>
          <p:nvPr/>
        </p:nvSpPr>
        <p:spPr>
          <a:xfrm>
            <a:off x="7022520" y="6044040"/>
            <a:ext cx="1714320" cy="2728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Calibri"/>
              </a:rPr>
              <a:t>H1 2022 prévision +5,1%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164" name="CustomShape 6"/>
          <p:cNvSpPr/>
          <p:nvPr/>
        </p:nvSpPr>
        <p:spPr>
          <a:xfrm>
            <a:off x="3606480" y="724680"/>
            <a:ext cx="1752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 temps covid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65" name="CustomShape 7"/>
          <p:cNvSpPr/>
          <p:nvPr/>
        </p:nvSpPr>
        <p:spPr>
          <a:xfrm>
            <a:off x="3538800" y="1149840"/>
            <a:ext cx="18878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</a:rPr>
              <a:t>Le facteur américain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166" name="Image 14"/>
          <p:cNvPicPr/>
          <p:nvPr/>
        </p:nvPicPr>
        <p:blipFill>
          <a:blip r:embed="rId4"/>
          <a:stretch/>
        </p:blipFill>
        <p:spPr>
          <a:xfrm>
            <a:off x="241920" y="1553400"/>
            <a:ext cx="5402160" cy="2515320"/>
          </a:xfrm>
          <a:prstGeom prst="rect">
            <a:avLst/>
          </a:prstGeom>
          <a:ln>
            <a:noFill/>
          </a:ln>
        </p:spPr>
      </p:pic>
      <p:sp>
        <p:nvSpPr>
          <p:cNvPr id="167" name="CustomShape 8"/>
          <p:cNvSpPr/>
          <p:nvPr/>
        </p:nvSpPr>
        <p:spPr>
          <a:xfrm>
            <a:off x="241920" y="1545840"/>
            <a:ext cx="5402160" cy="27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>
                <a:solidFill>
                  <a:srgbClr val="000000"/>
                </a:solidFill>
                <a:latin typeface="Calibri"/>
              </a:rPr>
              <a:t>Valeur mensuel des ventes de détail américaines</a:t>
            </a:r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Line 1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Line 2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0" name="Picture 2" descr="C:\Users\od\Documents\logos\ISEMAR-CMJN-sans baseline_2.jpg"/>
          <p:cNvPicPr/>
          <p:nvPr/>
        </p:nvPicPr>
        <p:blipFill>
          <a:blip r:embed="rId2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sp>
        <p:nvSpPr>
          <p:cNvPr id="171" name="CustomShape 3"/>
          <p:cNvSpPr/>
          <p:nvPr/>
        </p:nvSpPr>
        <p:spPr>
          <a:xfrm>
            <a:off x="120960" y="1503720"/>
            <a:ext cx="2253960" cy="21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72" name="Graphique 7"/>
          <p:cNvGraphicFramePr/>
          <p:nvPr/>
        </p:nvGraphicFramePr>
        <p:xfrm>
          <a:off x="456480" y="1886040"/>
          <a:ext cx="8219520" cy="499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3" name="CustomShape 4"/>
          <p:cNvSpPr/>
          <p:nvPr/>
        </p:nvSpPr>
        <p:spPr>
          <a:xfrm>
            <a:off x="3436200" y="645840"/>
            <a:ext cx="1752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 temps covid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74" name="CustomShape 5"/>
          <p:cNvSpPr/>
          <p:nvPr/>
        </p:nvSpPr>
        <p:spPr>
          <a:xfrm>
            <a:off x="2781000" y="1611720"/>
            <a:ext cx="32245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</a:rPr>
              <a:t>Evolution des trafics du Range Nord (evp)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175" name="CustomShape 6"/>
          <p:cNvSpPr/>
          <p:nvPr/>
        </p:nvSpPr>
        <p:spPr>
          <a:xfrm>
            <a:off x="2768040" y="2890080"/>
            <a:ext cx="773280" cy="4161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Crise UE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176" name="CustomShape 7"/>
          <p:cNvSpPr/>
          <p:nvPr/>
        </p:nvSpPr>
        <p:spPr>
          <a:xfrm>
            <a:off x="4608000" y="2844360"/>
            <a:ext cx="773280" cy="4161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$ = €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177" name="CustomShape 8"/>
          <p:cNvSpPr/>
          <p:nvPr/>
        </p:nvSpPr>
        <p:spPr>
          <a:xfrm>
            <a:off x="7308360" y="2463480"/>
            <a:ext cx="773280" cy="4161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</a:rPr>
              <a:t>Covid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178" name="CustomShape 9"/>
          <p:cNvSpPr/>
          <p:nvPr/>
        </p:nvSpPr>
        <p:spPr>
          <a:xfrm>
            <a:off x="3122280" y="1169640"/>
            <a:ext cx="23803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</a:rPr>
              <a:t>L’Europe moins concernée</a:t>
            </a:r>
            <a:endParaRPr lang="fr-FR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ine 1"/>
          <p:cNvSpPr/>
          <p:nvPr/>
        </p:nvSpPr>
        <p:spPr>
          <a:xfrm>
            <a:off x="72000" y="332640"/>
            <a:ext cx="9072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Line 2"/>
          <p:cNvSpPr/>
          <p:nvPr/>
        </p:nvSpPr>
        <p:spPr>
          <a:xfrm>
            <a:off x="72000" y="476640"/>
            <a:ext cx="9072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1" name="Picture 3"/>
          <p:cNvPicPr/>
          <p:nvPr/>
        </p:nvPicPr>
        <p:blipFill>
          <a:blip r:embed="rId2"/>
          <a:stretch/>
        </p:blipFill>
        <p:spPr>
          <a:xfrm>
            <a:off x="608760" y="1225080"/>
            <a:ext cx="8196840" cy="5466960"/>
          </a:xfrm>
          <a:prstGeom prst="rect">
            <a:avLst/>
          </a:prstGeom>
          <a:ln>
            <a:noFill/>
          </a:ln>
        </p:spPr>
      </p:pic>
      <p:sp>
        <p:nvSpPr>
          <p:cNvPr id="182" name="CustomShape 3"/>
          <p:cNvSpPr/>
          <p:nvPr/>
        </p:nvSpPr>
        <p:spPr>
          <a:xfrm>
            <a:off x="3864240" y="4432680"/>
            <a:ext cx="2516400" cy="820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Extrême-Orient / Europe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2020-2021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+10,9% 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83" name="CustomShape 4"/>
          <p:cNvSpPr/>
          <p:nvPr/>
        </p:nvSpPr>
        <p:spPr>
          <a:xfrm>
            <a:off x="80640" y="6550200"/>
            <a:ext cx="1197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050" b="0" strike="noStrike" spc="-1">
                <a:solidFill>
                  <a:srgbClr val="000000"/>
                </a:solidFill>
                <a:latin typeface="Calibri"/>
              </a:rPr>
              <a:t>Source : Alphaliner</a:t>
            </a:r>
            <a:endParaRPr lang="fr-FR" sz="1050" b="0" strike="noStrike" spc="-1">
              <a:latin typeface="Arial"/>
            </a:endParaRPr>
          </a:p>
        </p:txBody>
      </p:sp>
      <p:pic>
        <p:nvPicPr>
          <p:cNvPr id="184" name="Picture 2" descr="C:\Users\od\Documents\logos\ISEMAR-CMJN-sans baseline_2.jpg"/>
          <p:cNvPicPr/>
          <p:nvPr/>
        </p:nvPicPr>
        <p:blipFill>
          <a:blip r:embed="rId3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sp>
        <p:nvSpPr>
          <p:cNvPr id="185" name="CustomShape 5"/>
          <p:cNvSpPr/>
          <p:nvPr/>
        </p:nvSpPr>
        <p:spPr>
          <a:xfrm>
            <a:off x="5360400" y="3115440"/>
            <a:ext cx="1806120" cy="820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Trafic mondial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2020-2021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+6%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86" name="CustomShape 6"/>
          <p:cNvSpPr/>
          <p:nvPr/>
        </p:nvSpPr>
        <p:spPr>
          <a:xfrm>
            <a:off x="899640" y="1989000"/>
            <a:ext cx="2298960" cy="820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Extrême-Orient / USA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2020-2021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+21,2% 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87" name="CustomShape 7"/>
          <p:cNvSpPr/>
          <p:nvPr/>
        </p:nvSpPr>
        <p:spPr>
          <a:xfrm>
            <a:off x="3416760" y="1130040"/>
            <a:ext cx="12859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000000"/>
                </a:solidFill>
                <a:latin typeface="Calibri"/>
              </a:rPr>
              <a:t>Le bilan 2021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88" name="CustomShape 8"/>
          <p:cNvSpPr/>
          <p:nvPr/>
        </p:nvSpPr>
        <p:spPr>
          <a:xfrm>
            <a:off x="3615480" y="2189880"/>
            <a:ext cx="1168560" cy="13071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Range Nord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2020-2021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+10,9%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2019-2021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FFFFFF"/>
                </a:solidFill>
                <a:latin typeface="Calibri"/>
              </a:rPr>
              <a:t>+2,5%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89" name="CustomShape 9"/>
          <p:cNvSpPr/>
          <p:nvPr/>
        </p:nvSpPr>
        <p:spPr>
          <a:xfrm>
            <a:off x="3427560" y="565560"/>
            <a:ext cx="1752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 temps covid</a:t>
            </a:r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2" descr="C:\Users\od\Documents\logos\ISEMAR-CMJN-sans baseline_2.jpg"/>
          <p:cNvPicPr/>
          <p:nvPr/>
        </p:nvPicPr>
        <p:blipFill>
          <a:blip r:embed="rId2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sp>
        <p:nvSpPr>
          <p:cNvPr id="191" name="Line 1"/>
          <p:cNvSpPr/>
          <p:nvPr/>
        </p:nvSpPr>
        <p:spPr>
          <a:xfrm>
            <a:off x="72000" y="332640"/>
            <a:ext cx="6300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Line 2"/>
          <p:cNvSpPr/>
          <p:nvPr/>
        </p:nvSpPr>
        <p:spPr>
          <a:xfrm>
            <a:off x="72000" y="476640"/>
            <a:ext cx="6300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3" name="CustomShape 3"/>
          <p:cNvSpPr/>
          <p:nvPr/>
        </p:nvSpPr>
        <p:spPr>
          <a:xfrm>
            <a:off x="2200320" y="742680"/>
            <a:ext cx="49482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Les disfonctionnements : les voyages annulés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194" name="Image 7"/>
          <p:cNvPicPr/>
          <p:nvPr/>
        </p:nvPicPr>
        <p:blipFill>
          <a:blip r:embed="rId3"/>
          <a:stretch/>
        </p:blipFill>
        <p:spPr>
          <a:xfrm>
            <a:off x="755640" y="1237680"/>
            <a:ext cx="7543440" cy="515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 descr="C:\Users\od\Documents\logos\ISEMAR-CMJN-sans baseline_2.jpg"/>
          <p:cNvPicPr/>
          <p:nvPr/>
        </p:nvPicPr>
        <p:blipFill>
          <a:blip r:embed="rId2"/>
          <a:stretch/>
        </p:blipFill>
        <p:spPr>
          <a:xfrm>
            <a:off x="6516360" y="19440"/>
            <a:ext cx="2627280" cy="643680"/>
          </a:xfrm>
          <a:prstGeom prst="rect">
            <a:avLst/>
          </a:prstGeom>
          <a:ln>
            <a:noFill/>
          </a:ln>
        </p:spPr>
      </p:pic>
      <p:sp>
        <p:nvSpPr>
          <p:cNvPr id="196" name="Line 1"/>
          <p:cNvSpPr/>
          <p:nvPr/>
        </p:nvSpPr>
        <p:spPr>
          <a:xfrm>
            <a:off x="72000" y="332640"/>
            <a:ext cx="6300000" cy="0"/>
          </a:xfrm>
          <a:prstGeom prst="line">
            <a:avLst/>
          </a:prstGeom>
          <a:ln w="3816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Line 2"/>
          <p:cNvSpPr/>
          <p:nvPr/>
        </p:nvSpPr>
        <p:spPr>
          <a:xfrm>
            <a:off x="72000" y="476640"/>
            <a:ext cx="6300000" cy="0"/>
          </a:xfrm>
          <a:prstGeom prst="line">
            <a:avLst/>
          </a:prstGeom>
          <a:ln w="3816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CustomShape 3"/>
          <p:cNvSpPr/>
          <p:nvPr/>
        </p:nvSpPr>
        <p:spPr>
          <a:xfrm>
            <a:off x="2006280" y="753840"/>
            <a:ext cx="51310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latin typeface="Calibri"/>
              </a:rPr>
              <a:t>Les disfonctionnements : l’adaptation de l’offre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99" name="CustomShape 4"/>
          <p:cNvSpPr/>
          <p:nvPr/>
        </p:nvSpPr>
        <p:spPr>
          <a:xfrm>
            <a:off x="2339640" y="1268640"/>
            <a:ext cx="4464000" cy="1295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200" name="Graphique 10"/>
          <p:cNvGraphicFramePr/>
          <p:nvPr/>
        </p:nvGraphicFramePr>
        <p:xfrm>
          <a:off x="179640" y="1412640"/>
          <a:ext cx="8496720" cy="533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1" name="CustomShape 5"/>
          <p:cNvSpPr/>
          <p:nvPr/>
        </p:nvSpPr>
        <p:spPr>
          <a:xfrm>
            <a:off x="1883520" y="1195200"/>
            <a:ext cx="53762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000000"/>
                </a:solidFill>
                <a:latin typeface="Calibri"/>
              </a:rPr>
              <a:t>Evolution de l’offre des armateurs (capacité déployée par mois en evp)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202" name="CustomShape 6"/>
          <p:cNvSpPr/>
          <p:nvPr/>
        </p:nvSpPr>
        <p:spPr>
          <a:xfrm>
            <a:off x="6591600" y="2077560"/>
            <a:ext cx="154044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>
                <a:solidFill>
                  <a:srgbClr val="000000"/>
                </a:solidFill>
                <a:latin typeface="Calibri"/>
              </a:rPr>
              <a:t>Extrême-Orient - USA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203" name="CustomShape 7"/>
          <p:cNvSpPr/>
          <p:nvPr/>
        </p:nvSpPr>
        <p:spPr>
          <a:xfrm>
            <a:off x="6593400" y="3246120"/>
            <a:ext cx="172800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>
                <a:solidFill>
                  <a:srgbClr val="000000"/>
                </a:solidFill>
                <a:latin typeface="Calibri"/>
              </a:rPr>
              <a:t>Extrême-Orient - Europe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204" name="CustomShape 8"/>
          <p:cNvSpPr/>
          <p:nvPr/>
        </p:nvSpPr>
        <p:spPr>
          <a:xfrm>
            <a:off x="-7200" y="6597360"/>
            <a:ext cx="1197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050" b="0" strike="noStrike" spc="-1">
                <a:solidFill>
                  <a:srgbClr val="000000"/>
                </a:solidFill>
                <a:latin typeface="Calibri"/>
              </a:rPr>
              <a:t>Source : Alphaliner</a:t>
            </a:r>
            <a:endParaRPr lang="fr-FR" sz="105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15768</TotalTime>
  <Words>278</Words>
  <Application>Microsoft Office PowerPoint</Application>
  <PresentationFormat>Affichage à l'écran (4:3)</PresentationFormat>
  <Paragraphs>84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21</vt:i4>
      </vt:variant>
    </vt:vector>
  </HeadingPairs>
  <TitlesOfParts>
    <vt:vector size="30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isemar104</dc:creator>
  <dc:description/>
  <cp:lastModifiedBy>PRONESTI Marielle</cp:lastModifiedBy>
  <cp:revision>1164</cp:revision>
  <cp:lastPrinted>2017-01-05T14:06:45Z</cp:lastPrinted>
  <dcterms:created xsi:type="dcterms:W3CDTF">2009-12-21T15:27:19Z</dcterms:created>
  <dcterms:modified xsi:type="dcterms:W3CDTF">2022-05-31T08:06:05Z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21</vt:i4>
  </property>
</Properties>
</file>