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7559675" cy="1069181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VOT Barbara" initials="CB" lastIdx="6" clrIdx="0">
    <p:extLst>
      <p:ext uri="{19B8F6BF-5375-455C-9EA6-DF929625EA0E}">
        <p15:presenceInfo xmlns:p15="http://schemas.microsoft.com/office/powerpoint/2012/main" userId="CHARVOT Barbara" providerId="None"/>
      </p:ext>
    </p:extLst>
  </p:cmAuthor>
  <p:cmAuthor id="2" name="LELOIR Manon" initials="LM" lastIdx="2" clrIdx="1">
    <p:extLst>
      <p:ext uri="{19B8F6BF-5375-455C-9EA6-DF929625EA0E}">
        <p15:presenceInfo xmlns:p15="http://schemas.microsoft.com/office/powerpoint/2012/main" userId="LELOIR Man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10" d="100"/>
          <a:sy n="110" d="100"/>
        </p:scale>
        <p:origin x="1566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6145-46C9-45C7-A245-DD47B7B66475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E9C0-EB30-4FAF-94F3-D230AC03CC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B6B5-13B5-470E-9ABA-9C4CF0738D1A}" type="datetime1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CC5E-BB82-4C99-995D-0059811A16ED}" type="datetime1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238F-D5D5-4807-988C-99B8AEBBCB46}" type="datetime1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2C18-288F-4E0E-90EF-003E058BE7C3}" type="datetime1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F9D-2A54-427C-9869-1BF684E84379}" type="datetime1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3619-E0A2-4D77-9887-3AEE627158FB}" type="datetime1">
              <a:rPr lang="fr-FR" smtClean="0"/>
              <a:t>15/05/2023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5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03CC-C23A-4AD3-A252-01AACEDDA925}" type="datetime1">
              <a:rPr lang="fr-FR" smtClean="0"/>
              <a:t>15/05/2023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5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D9F-EA3F-49C6-A87A-005F0530711A}" type="datetime1">
              <a:rPr lang="fr-FR" smtClean="0"/>
              <a:t>15/05/2023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E8A-C1D1-4E80-B802-CBA45A77CD94}" type="datetime1">
              <a:rPr lang="fr-FR" smtClean="0"/>
              <a:t>15/05/2023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5C4-9E6C-4192-BA5A-83A65631A9B5}" type="datetime1">
              <a:rPr lang="fr-FR" smtClean="0"/>
              <a:t>15/05/2023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F61-22A1-407B-8294-F54B36EC6632}" type="datetime1">
              <a:rPr lang="fr-FR" smtClean="0"/>
              <a:t>15/05/2023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2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30E-9A07-4792-8D10-CE35126543A7}" type="datetime1">
              <a:rPr lang="fr-FR" smtClean="0"/>
              <a:t>15/05/2023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445" y="1340752"/>
            <a:ext cx="52373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E-Synergie</a:t>
            </a:r>
          </a:p>
          <a:p>
            <a:pPr algn="ctr"/>
            <a:r>
              <a:rPr lang="fr-FR" sz="2800" b="1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Liste des pièces justificatives </a:t>
            </a:r>
          </a:p>
          <a:p>
            <a:pPr algn="ctr"/>
            <a:r>
              <a:rPr lang="fr-FR" sz="1600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Programme opérationnel FEAMPA FranceAgrimer 2021-2027</a:t>
            </a:r>
            <a:endParaRPr lang="fr-FR" sz="1600" cap="none" spc="0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02042" y="1340752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02042" y="2837053"/>
            <a:ext cx="6882849" cy="224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9909729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5339020" y="9866566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80841" y="3141244"/>
            <a:ext cx="4417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Pièces nécessaires à l’instruction du dossier</a:t>
            </a:r>
            <a:endParaRPr lang="fr-FR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302042" y="3755627"/>
            <a:ext cx="688284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/>
              <a:t>Les pièces à fournir listées ci-dessous doivent être transmises en cliquant sur le bouton « + Ajouter une pièce » -&gt; </a:t>
            </a:r>
            <a:r>
              <a:rPr lang="fr-FR" sz="1600" i="1" dirty="0" smtClean="0">
                <a:solidFill>
                  <a:srgbClr val="FF0000"/>
                </a:solidFill>
              </a:rPr>
              <a:t>limite de 100 Mo par fichier et de 1000 Mo pour l’ensemble de fichiers joints. </a:t>
            </a:r>
          </a:p>
          <a:p>
            <a:pPr algn="ctr"/>
            <a:endParaRPr lang="fr-FR" sz="1600" dirty="0"/>
          </a:p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NB : Le service guichet pourra demander des pièces complémentaires qu'il juge nécessaires à l'instruction de votre dossier en fonction de la nature de votre, du statut de votre structure et des dépenses qui seront présentées.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23292" y="8288447"/>
            <a:ext cx="531665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XXXX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25064" y="8314796"/>
            <a:ext cx="10982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Projet :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723293" y="9085913"/>
            <a:ext cx="1828800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12532" y="9154838"/>
            <a:ext cx="172329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Contrôlé le :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743466" y="9154838"/>
            <a:ext cx="78255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Par :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496975" y="9102139"/>
            <a:ext cx="2542971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87102" y="7642116"/>
            <a:ext cx="6882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Une 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partie est réservé au service instructeur pour vérification des </a:t>
            </a:r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pièces, merci d’imprimer, scanner et télécharger ce document  dans l’onglet 7 : pièces justificatives.</a:t>
            </a:r>
          </a:p>
        </p:txBody>
      </p:sp>
      <p:pic>
        <p:nvPicPr>
          <p:cNvPr id="22" name="Image 21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1" y="177982"/>
            <a:ext cx="15557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5626583" y="218750"/>
            <a:ext cx="1400175" cy="930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9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2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664233"/>
              </p:ext>
            </p:extLst>
          </p:nvPr>
        </p:nvGraphicFramePr>
        <p:xfrm>
          <a:off x="302039" y="1313853"/>
          <a:ext cx="6882850" cy="847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xmlns="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xmlns="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xmlns="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xmlns="" val="2921261580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793808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Pièces à fournir pour tous les bénéficiaires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58284"/>
                  </a:ext>
                </a:extLst>
              </a:tr>
              <a:tr h="14169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Lettre d’engagement signée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Document</a:t>
                      </a:r>
                      <a:r>
                        <a:rPr lang="fr-FR" sz="1000" baseline="0" dirty="0" smtClean="0"/>
                        <a:t> attestant la capacité du représentant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légal ou du pouvoir donné (convention, délégation, procuration) et sa pièce d’identité et celle du mandant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Délégation</a:t>
                      </a:r>
                      <a:r>
                        <a:rPr lang="fr-FR" sz="1000" baseline="0" dirty="0" smtClean="0"/>
                        <a:t> éventuelle de signature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Relevé d’identité bancaire IBAN/code BIC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Attestation de non assujettissement à la TVA le cas échéant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 attestant de l’engagement de chaque cofinancer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(certification des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-financeurs ou lettre d’intention, convention et ou arrêtés attributifs), et privé le cas échéant.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appels à projet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fournir la preuve de la réponse à l’appel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mtClean="0"/>
                        <a:t>☐</a:t>
                      </a: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736539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3908383"/>
                  </a:ext>
                </a:extLst>
              </a:tr>
              <a:tr h="1612131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 (URSSAF/MSA/ENIM - sauf nouvel installé n’ayant pas encore eu à s’acquitter de ces obligations)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 / Compte rendu d’activité 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Dernière liasse fiscale complète de l’année écoulée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 comptable ou comptes de résultat des trois dernières années, ou compte d’exploitation et bilan du dernier exercice clos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 appartenant à un groupe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L’organigramme précisant les niveaux de participation, effectifs, chiffre d’affaire, bilan des entreprises du groupe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liste des associés et des filiales, composition du capital et liens éventuels avec d’autres personnes privées si cela n’apparait pas dans la liasse fiscale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7599392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personnes physiques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9648508"/>
                  </a:ext>
                </a:extLst>
              </a:tr>
              <a:tr h="53135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 d’identité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Dernier avis </a:t>
                      </a: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d’imp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ôt sur le revenu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 de copropriété (le cas échéant)</a:t>
                      </a: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0369970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collectivités et organismes publics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4862952"/>
                  </a:ext>
                </a:extLst>
              </a:tr>
              <a:tr h="67895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délibération de l’organe compétent (ou pièce équivalente) de la collectivité territoriale ou de l’organisme public approuvant le projet d’investissement et le plan de financement prévisionnel.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Délégation éventuelle de signature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954412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associations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8524787"/>
                  </a:ext>
                </a:extLst>
              </a:tr>
              <a:tr h="1121757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Statuts approuvés ou déposés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Copie publication JO ou récépissé de déclaration en préfecture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Organigramme de la structure comprenant la liste des membres du Conseil d’administration détaillant les mandats des membres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et CR approuvés par l’organe délibérant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Délibération de l’organe compétent approuvant l’opération et le plan de financement prévisionnel et autorisant le responsable légal à solliciter l’aide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2211716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48736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Les pièces ci-dessous sont nécessaires à l’instruction du </a:t>
            </a:r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dossier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474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60179"/>
              </p:ext>
            </p:extLst>
          </p:nvPr>
        </p:nvGraphicFramePr>
        <p:xfrm>
          <a:off x="290508" y="1046163"/>
          <a:ext cx="6882852" cy="490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8">
                  <a:extLst>
                    <a:ext uri="{9D8B030D-6E8A-4147-A177-3AD203B41FA5}">
                      <a16:colId xmlns:a16="http://schemas.microsoft.com/office/drawing/2014/main" xmlns="" val="3448400694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xmlns="" val="3198261938"/>
                    </a:ext>
                  </a:extLst>
                </a:gridCol>
                <a:gridCol w="879095">
                  <a:extLst>
                    <a:ext uri="{9D8B030D-6E8A-4147-A177-3AD203B41FA5}">
                      <a16:colId xmlns:a16="http://schemas.microsoft.com/office/drawing/2014/main" xmlns="" val="764796383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xmlns="" val="2438773549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 </a:t>
                      </a:r>
                    </a:p>
                    <a:p>
                      <a:pPr algn="ctr"/>
                      <a:r>
                        <a:rPr lang="fr-FR" sz="1000" dirty="0" smtClean="0"/>
                        <a:t>Objet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578469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lv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groupes d’intérêts public (GIP)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235485901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constitutive du GIP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Parution au JO de l’arrêté d’approbation de la convention constitutive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Décision approuvant l’opération et le plan de financement prévisionnel 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approuvés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3476380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Pour les partenariats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1428191"/>
                  </a:ext>
                </a:extLst>
              </a:tr>
              <a:tr h="3230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partenariat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829035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 de financement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8259910"/>
                  </a:ext>
                </a:extLst>
              </a:tr>
              <a:tr h="895603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Calculatrice de l’aide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Pièces justificatives pour les dépenses prévisionnelles (devis, attestation ou tout document probant)</a:t>
                      </a:r>
                      <a:endParaRPr lang="fr-FR" sz="1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bénéficiaires soumis à la commande publique : 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rocédure interne des achats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8393539"/>
                  </a:ext>
                </a:extLst>
              </a:tr>
              <a:tr h="244800">
                <a:tc gridSpan="4"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  <a:r>
                        <a:rPr lang="fr-FR" sz="100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à coûts simplifiés</a:t>
                      </a:r>
                      <a:endParaRPr lang="fr-FR" sz="1000" i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DC3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2646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Frais</a:t>
                      </a:r>
                      <a:r>
                        <a:rPr lang="fr-FR" sz="1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personnel :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derniers  bulletins de paie ou DSN ou tout document probant équivalent (livre de paie, </a:t>
                      </a:r>
                      <a:r>
                        <a:rPr lang="fr-FR" sz="1000" b="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dashboard</a:t>
                      </a: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(extraction d’un logiciel de paie de la structure) …)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stage ou d’apprentissage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Statut de la société ou PV de l’assemblée générale pour les salaires du gérant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mise à disposition du personnel le cas échéant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13048314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3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41422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662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4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099665"/>
              </p:ext>
            </p:extLst>
          </p:nvPr>
        </p:nvGraphicFramePr>
        <p:xfrm>
          <a:off x="302039" y="1313853"/>
          <a:ext cx="6882850" cy="2934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xmlns="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xmlns="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xmlns="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xmlns="" val="2921261580"/>
                    </a:ext>
                  </a:extLst>
                </a:gridCol>
              </a:tblGrid>
              <a:tr h="48304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COMPLEMENTAIRE 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PAR DISPOSITIF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793808"/>
                  </a:ext>
                </a:extLst>
              </a:tr>
              <a:tr h="359978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OS</a:t>
                      </a:r>
                      <a:r>
                        <a:rPr lang="fr-FR" sz="1000" i="1" baseline="0" dirty="0" smtClean="0">
                          <a:solidFill>
                            <a:schemeClr val="bg1"/>
                          </a:solidFill>
                        </a:rPr>
                        <a:t> 4,1 TA 3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58284"/>
                  </a:ext>
                </a:extLst>
              </a:tr>
              <a:tr h="2091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u="none" baseline="0" smtClean="0"/>
                        <a:t>Diagramme de Gantt </a:t>
                      </a:r>
                      <a:r>
                        <a:rPr lang="fr-FR" sz="1000" b="0" u="none" baseline="0" dirty="0" smtClean="0"/>
                        <a:t>de réalisation </a:t>
                      </a:r>
                      <a:r>
                        <a:rPr lang="fr-FR" sz="1000" b="0" u="none" baseline="0" smtClean="0"/>
                        <a:t>des </a:t>
                      </a:r>
                      <a:r>
                        <a:rPr lang="fr-FR" sz="1000" b="0" u="none" baseline="0" smtClean="0"/>
                        <a:t>opérations</a:t>
                      </a:r>
                      <a:endParaRPr lang="fr-FR" sz="1000" b="0" u="none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u="none" baseline="0" dirty="0" smtClean="0"/>
                        <a:t>Planning des missions  le cas échéants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u="none" baseline="0" dirty="0" smtClean="0"/>
                        <a:t>Planning de formation le cas échéant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u="none" baseline="0" dirty="0" smtClean="0"/>
                        <a:t>Convention de partenariat en cas de projet collaboratif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dirty="0" smtClean="0"/>
                    </a:p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736539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39211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Ci-dessous les pièces complémentaires par dispositif nécessaire pour l’instruction du dossier :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326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1814</TotalTime>
  <Words>838</Words>
  <Application>Microsoft Office PowerPoint</Application>
  <PresentationFormat>Personnalisé</PresentationFormat>
  <Paragraphs>284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MTES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BURNY Cynthia</dc:creator>
  <cp:lastModifiedBy>M'HIMDI Sophia</cp:lastModifiedBy>
  <cp:revision>70</cp:revision>
  <cp:lastPrinted>2022-11-28T10:05:49Z</cp:lastPrinted>
  <dcterms:created xsi:type="dcterms:W3CDTF">2022-06-01T16:29:40Z</dcterms:created>
  <dcterms:modified xsi:type="dcterms:W3CDTF">2023-05-15T09:41:08Z</dcterms:modified>
</cp:coreProperties>
</file>