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9" r:id="rId3"/>
    <p:sldId id="258" r:id="rId4"/>
    <p:sldId id="261" r:id="rId5"/>
    <p:sldId id="260" r:id="rId6"/>
  </p:sldIdLst>
  <p:sldSz cx="7559675" cy="1069181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WENDLING Lydie" initials="WL" lastIdx="3" clrIdx="2">
    <p:extLst>
      <p:ext uri="{19B8F6BF-5375-455C-9EA6-DF929625EA0E}">
        <p15:presenceInfo xmlns:p15="http://schemas.microsoft.com/office/powerpoint/2012/main" userId="WENDLING Lyd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80" d="100"/>
          <a:sy n="80" d="100"/>
        </p:scale>
        <p:origin x="288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E4D6145-46C9-45C7-A245-DD47B7B66475}" type="datetimeFigureOut">
              <a:rPr lang="fr-FR" smtClean="0"/>
              <a:t>21/12/2023</a:t>
            </a:fld>
            <a:endParaRPr lang="fr-FR"/>
          </a:p>
        </p:txBody>
      </p:sp>
      <p:sp>
        <p:nvSpPr>
          <p:cNvPr id="4" name="Espace réservé de l'image des diapositives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smtClean="0"/>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21/12/2023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21/12/2023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21/12/2023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21/12/2023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smtClean="0"/>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21/12/2023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21/12/2023</a:t>
            </a:fld>
            <a:endParaRPr lang="fr-FR"/>
          </a:p>
        </p:txBody>
      </p:sp>
      <p:sp>
        <p:nvSpPr>
          <p:cNvPr id="6" name="Footer Placeholder 5"/>
          <p:cNvSpPr>
            <a:spLocks noGrp="1"/>
          </p:cNvSpPr>
          <p:nvPr>
            <p:ph type="ftr" sz="quarter" idx="11"/>
          </p:nvPr>
        </p:nvSpPr>
        <p:spPr/>
        <p:txBody>
          <a:bodyPr/>
          <a:lstStyle/>
          <a:p>
            <a:r>
              <a:rPr lang="fr-FR" smtClean="0"/>
              <a:t>Version du 01/06/2022                                </a:t>
            </a:r>
            <a:endParaRPr lang="fr-F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21/12/2023</a:t>
            </a:fld>
            <a:endParaRPr lang="fr-FR"/>
          </a:p>
        </p:txBody>
      </p:sp>
      <p:sp>
        <p:nvSpPr>
          <p:cNvPr id="8" name="Footer Placeholder 7"/>
          <p:cNvSpPr>
            <a:spLocks noGrp="1"/>
          </p:cNvSpPr>
          <p:nvPr>
            <p:ph type="ftr" sz="quarter" idx="11"/>
          </p:nvPr>
        </p:nvSpPr>
        <p:spPr/>
        <p:txBody>
          <a:bodyPr/>
          <a:lstStyle/>
          <a:p>
            <a:r>
              <a:rPr lang="fr-FR" smtClean="0"/>
              <a:t>Version du 01/06/2022                                </a:t>
            </a:r>
            <a:endParaRPr lang="fr-F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21/12/2023</a:t>
            </a:fld>
            <a:endParaRPr lang="fr-FR"/>
          </a:p>
        </p:txBody>
      </p:sp>
      <p:sp>
        <p:nvSpPr>
          <p:cNvPr id="4" name="Footer Placeholder 3"/>
          <p:cNvSpPr>
            <a:spLocks noGrp="1"/>
          </p:cNvSpPr>
          <p:nvPr>
            <p:ph type="ftr" sz="quarter" idx="11"/>
          </p:nvPr>
        </p:nvSpPr>
        <p:spPr/>
        <p:txBody>
          <a:bodyPr/>
          <a:lstStyle/>
          <a:p>
            <a:r>
              <a:rPr lang="fr-FR" smtClean="0"/>
              <a:t>Version du 01/06/2022                                </a:t>
            </a:r>
            <a:endParaRPr lang="fr-F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21/12/2023</a:t>
            </a:fld>
            <a:endParaRPr lang="fr-FR"/>
          </a:p>
        </p:txBody>
      </p:sp>
      <p:sp>
        <p:nvSpPr>
          <p:cNvPr id="3" name="Footer Placeholder 2"/>
          <p:cNvSpPr>
            <a:spLocks noGrp="1"/>
          </p:cNvSpPr>
          <p:nvPr>
            <p:ph type="ftr" sz="quarter" idx="11"/>
          </p:nvPr>
        </p:nvSpPr>
        <p:spPr/>
        <p:txBody>
          <a:bodyPr/>
          <a:lstStyle/>
          <a:p>
            <a:r>
              <a:rPr lang="fr-FR" smtClean="0"/>
              <a:t>Version du 01/06/2022                                </a:t>
            </a:r>
            <a:endParaRPr lang="fr-F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21/12/2023</a:t>
            </a:fld>
            <a:endParaRPr lang="fr-FR"/>
          </a:p>
        </p:txBody>
      </p:sp>
      <p:sp>
        <p:nvSpPr>
          <p:cNvPr id="6" name="Footer Placeholder 5"/>
          <p:cNvSpPr>
            <a:spLocks noGrp="1"/>
          </p:cNvSpPr>
          <p:nvPr>
            <p:ph type="ftr" sz="quarter" idx="11"/>
          </p:nvPr>
        </p:nvSpPr>
        <p:spPr/>
        <p:txBody>
          <a:bodyPr/>
          <a:lstStyle/>
          <a:p>
            <a:r>
              <a:rPr lang="fr-FR" smtClean="0"/>
              <a:t>Version du 01/06/2022                                </a:t>
            </a:r>
            <a:endParaRPr lang="fr-F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21/12/2023</a:t>
            </a:fld>
            <a:endParaRPr lang="fr-FR"/>
          </a:p>
        </p:txBody>
      </p:sp>
      <p:sp>
        <p:nvSpPr>
          <p:cNvPr id="6" name="Footer Placeholder 5"/>
          <p:cNvSpPr>
            <a:spLocks noGrp="1"/>
          </p:cNvSpPr>
          <p:nvPr>
            <p:ph type="ftr" sz="quarter" idx="11"/>
          </p:nvPr>
        </p:nvSpPr>
        <p:spPr/>
        <p:txBody>
          <a:bodyPr/>
          <a:lstStyle/>
          <a:p>
            <a:r>
              <a:rPr lang="fr-FR" smtClean="0"/>
              <a:t>Version du 01/06/2022                                </a:t>
            </a:r>
            <a:endParaRPr lang="fr-F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21/12/2023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smtClean="0"/>
              <a:t>Version du 01/06/2022                                </a:t>
            </a:r>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8445" y="1340752"/>
            <a:ext cx="5237331" cy="1323439"/>
          </a:xfrm>
          <a:prstGeom prst="rect">
            <a:avLst/>
          </a:prstGeom>
          <a:noFill/>
        </p:spPr>
        <p:txBody>
          <a:bodyPr wrap="none" lIns="91440" tIns="45720" rIns="91440" bIns="45720">
            <a:spAutoFit/>
          </a:bodyPr>
          <a:lstStyle/>
          <a:p>
            <a:pPr algn="ctr"/>
            <a:r>
              <a:rPr lang="fr-FR" sz="3600" b="1" cap="none" spc="0" dirty="0" smtClean="0">
                <a:ln w="0"/>
                <a:solidFill>
                  <a:srgbClr val="5B9BD5"/>
                </a:solidFill>
                <a:effectLst>
                  <a:outerShdw blurRad="38100" dist="25400" dir="5400000" algn="ctr" rotWithShape="0">
                    <a:srgbClr val="6E747A">
                      <a:alpha val="43000"/>
                    </a:srgbClr>
                  </a:outerShdw>
                </a:effectLst>
              </a:rPr>
              <a:t>E-Synergie</a:t>
            </a:r>
          </a:p>
          <a:p>
            <a:pPr algn="ctr"/>
            <a:r>
              <a:rPr lang="fr-FR" sz="2800" b="1" dirty="0" smtClean="0">
                <a:ln w="0"/>
                <a:solidFill>
                  <a:srgbClr val="5B9BD5"/>
                </a:solidFill>
                <a:effectLst>
                  <a:outerShdw blurRad="38100" dist="25400" dir="5400000" algn="ctr" rotWithShape="0">
                    <a:srgbClr val="6E747A">
                      <a:alpha val="43000"/>
                    </a:srgbClr>
                  </a:outerShdw>
                </a:effectLst>
              </a:rPr>
              <a:t>Liste des pièces justificatives </a:t>
            </a:r>
          </a:p>
          <a:p>
            <a:pPr algn="ctr"/>
            <a:r>
              <a:rPr lang="fr-FR" sz="1600" cap="none" spc="0" dirty="0" smtClean="0">
                <a:ln w="0"/>
                <a:solidFill>
                  <a:srgbClr val="5B9BD5"/>
                </a:solidFill>
                <a:effectLst>
                  <a:outerShdw blurRad="38100" dist="25400" dir="5400000" algn="ctr" rotWithShape="0">
                    <a:srgbClr val="6E747A">
                      <a:alpha val="43000"/>
                    </a:srgbClr>
                  </a:outerShdw>
                </a:effectLst>
              </a:rPr>
              <a:t>Programme opérationnel FEAMPA FranceAgrimer 2021-2027</a:t>
            </a:r>
            <a:endParaRPr lang="fr-FR" sz="1600" cap="none" spc="0" dirty="0">
              <a:ln w="0"/>
              <a:solidFill>
                <a:srgbClr val="5B9BD5"/>
              </a:solidFill>
              <a:effectLst>
                <a:outerShdw blurRad="38100" dist="25400" dir="5400000" algn="ctr" rotWithShape="0">
                  <a:srgbClr val="6E747A">
                    <a:alpha val="43000"/>
                  </a:srgbClr>
                </a:outerShdw>
              </a:effectLst>
            </a:endParaRP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0" y="9909729"/>
            <a:ext cx="2551390" cy="569240"/>
          </a:xfrm>
        </p:spPr>
        <p:txBody>
          <a:bodyPr/>
          <a:lstStyle/>
          <a:p>
            <a:r>
              <a:rPr lang="fr-FR" dirty="0" smtClean="0"/>
              <a:t>Version du 01/06/2022                                </a:t>
            </a:r>
            <a:endParaRPr lang="fr-FR" dirty="0"/>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880841" y="3141244"/>
            <a:ext cx="4417235" cy="369332"/>
          </a:xfrm>
          <a:prstGeom prst="rect">
            <a:avLst/>
          </a:prstGeom>
        </p:spPr>
        <p:txBody>
          <a:bodyPr wrap="none">
            <a:spAutoFit/>
          </a:bodyPr>
          <a:lstStyle/>
          <a:p>
            <a:r>
              <a:rPr lang="fr-FR" b="1" u="sng" dirty="0" smtClean="0"/>
              <a:t>Pièces nécessaires à l’instruction du dossier</a:t>
            </a:r>
            <a:endParaRPr lang="fr-FR" b="1" u="sng" dirty="0"/>
          </a:p>
        </p:txBody>
      </p:sp>
      <p:sp>
        <p:nvSpPr>
          <p:cNvPr id="13" name="Rectangle 12"/>
          <p:cNvSpPr/>
          <p:nvPr/>
        </p:nvSpPr>
        <p:spPr>
          <a:xfrm>
            <a:off x="302042" y="3755627"/>
            <a:ext cx="6882849" cy="1723549"/>
          </a:xfrm>
          <a:prstGeom prst="rect">
            <a:avLst/>
          </a:prstGeom>
        </p:spPr>
        <p:txBody>
          <a:bodyPr wrap="square">
            <a:spAutoFit/>
          </a:bodyPr>
          <a:lstStyle/>
          <a:p>
            <a:pPr algn="ctr"/>
            <a:r>
              <a:rPr lang="fr-FR" sz="1600" dirty="0" smtClean="0"/>
              <a:t>Les pièces à fournir listées ci-dessous doivent être transmises en cliquant sur le bouton « + Ajouter une pièce » -&gt; </a:t>
            </a:r>
            <a:r>
              <a:rPr lang="fr-FR" sz="1600" i="1" dirty="0" smtClean="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a:t>
            </a:r>
            <a:r>
              <a:rPr lang="fr-FR" sz="1400" b="1" u="sng" smtClean="0">
                <a:solidFill>
                  <a:schemeClr val="accent2"/>
                </a:solidFill>
                <a:latin typeface="Calibri" panose="020F0502020204030204" pitchFamily="34" charset="0"/>
              </a:rPr>
              <a:t>votre opération, </a:t>
            </a:r>
            <a:r>
              <a:rPr lang="fr-FR" sz="1400" b="1" u="sng" dirty="0">
                <a:solidFill>
                  <a:schemeClr val="accent2"/>
                </a:solidFill>
                <a:latin typeface="Calibri" panose="020F0502020204030204" pitchFamily="34" charset="0"/>
              </a:rPr>
              <a:t>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smtClean="0"/>
              <a:t>Projet :</a:t>
            </a:r>
            <a:endParaRPr lang="fr-FR" dirty="0"/>
          </a:p>
        </p:txBody>
      </p:sp>
      <p:sp>
        <p:nvSpPr>
          <p:cNvPr id="18" name="ZoneTexte 17"/>
          <p:cNvSpPr txBox="1"/>
          <p:nvPr/>
        </p:nvSpPr>
        <p:spPr>
          <a:xfrm>
            <a:off x="1723293" y="9085913"/>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312532" y="9154838"/>
            <a:ext cx="1723292" cy="369332"/>
          </a:xfrm>
          <a:prstGeom prst="rect">
            <a:avLst/>
          </a:prstGeom>
          <a:noFill/>
          <a:ln w="12700">
            <a:noFill/>
          </a:ln>
        </p:spPr>
        <p:txBody>
          <a:bodyPr wrap="square" rtlCol="0">
            <a:spAutoFit/>
          </a:bodyPr>
          <a:lstStyle/>
          <a:p>
            <a:r>
              <a:rPr lang="fr-FR" dirty="0" smtClean="0"/>
              <a:t>Contrôlé le :</a:t>
            </a:r>
            <a:endParaRPr lang="fr-FR" dirty="0"/>
          </a:p>
        </p:txBody>
      </p:sp>
      <p:sp>
        <p:nvSpPr>
          <p:cNvPr id="20" name="ZoneTexte 19"/>
          <p:cNvSpPr txBox="1"/>
          <p:nvPr/>
        </p:nvSpPr>
        <p:spPr>
          <a:xfrm>
            <a:off x="3743466" y="9154838"/>
            <a:ext cx="782557" cy="369332"/>
          </a:xfrm>
          <a:prstGeom prst="rect">
            <a:avLst/>
          </a:prstGeom>
          <a:noFill/>
          <a:ln w="12700">
            <a:noFill/>
          </a:ln>
        </p:spPr>
        <p:txBody>
          <a:bodyPr wrap="square" rtlCol="0">
            <a:spAutoFit/>
          </a:bodyPr>
          <a:lstStyle/>
          <a:p>
            <a:r>
              <a:rPr lang="fr-FR" dirty="0" smtClean="0"/>
              <a:t>Par :</a:t>
            </a:r>
            <a:endParaRPr lang="fr-FR" dirty="0"/>
          </a:p>
        </p:txBody>
      </p:sp>
      <p:sp>
        <p:nvSpPr>
          <p:cNvPr id="21" name="ZoneTexte 20"/>
          <p:cNvSpPr txBox="1"/>
          <p:nvPr/>
        </p:nvSpPr>
        <p:spPr>
          <a:xfrm>
            <a:off x="4496975" y="9102139"/>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smtClean="0">
                <a:solidFill>
                  <a:schemeClr val="accent2"/>
                </a:solidFill>
                <a:latin typeface="Calibri" panose="020F0502020204030204" pitchFamily="34" charset="0"/>
              </a:rPr>
              <a:t>Une </a:t>
            </a:r>
            <a:r>
              <a:rPr lang="fr-FR" sz="1100" i="1" dirty="0">
                <a:solidFill>
                  <a:schemeClr val="accent2"/>
                </a:solidFill>
                <a:latin typeface="Calibri" panose="020F0502020204030204" pitchFamily="34" charset="0"/>
              </a:rPr>
              <a:t>partie est réservé au service instructeur pour vérification des </a:t>
            </a:r>
            <a:r>
              <a:rPr lang="fr-FR" sz="1100" i="1" dirty="0" smtClean="0">
                <a:solidFill>
                  <a:schemeClr val="accent2"/>
                </a:solidFill>
                <a:latin typeface="Calibri" panose="020F0502020204030204" pitchFamily="34" charset="0"/>
              </a:rPr>
              <a:t>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smtClean="0"/>
              <a:t>Version du 01/06/2022                                </a:t>
            </a:r>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2001371665"/>
              </p:ext>
            </p:extLst>
          </p:nvPr>
        </p:nvGraphicFramePr>
        <p:xfrm>
          <a:off x="302039" y="1313853"/>
          <a:ext cx="6882850" cy="847344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83759">
                <a:tc>
                  <a:txBody>
                    <a:bodyPr/>
                    <a:lstStyle/>
                    <a:p>
                      <a:pPr algn="ctr"/>
                      <a:r>
                        <a:rPr lang="fr-FR" sz="1200" dirty="0" smtClean="0"/>
                        <a:t>PIECES</a:t>
                      </a:r>
                      <a:r>
                        <a:rPr lang="fr-FR" sz="1200" baseline="0" dirty="0" smtClean="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smtClean="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36159">
                <a:tc gridSpan="4">
                  <a:txBody>
                    <a:bodyPr/>
                    <a:lstStyle/>
                    <a:p>
                      <a:r>
                        <a:rPr lang="fr-FR" sz="1000" i="1" dirty="0" smtClean="0">
                          <a:solidFill>
                            <a:schemeClr val="bg1"/>
                          </a:solidFill>
                        </a:rPr>
                        <a:t>Pièces à fournir pour tous les bénéficiaires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1416956">
                <a:tc>
                  <a:txBody>
                    <a:bodyPr/>
                    <a:lstStyle/>
                    <a:p>
                      <a:pPr marL="285750" indent="-285750">
                        <a:buFont typeface="Arial" panose="020B0604020202020204" pitchFamily="34" charset="0"/>
                        <a:buChar char="•"/>
                      </a:pPr>
                      <a:r>
                        <a:rPr lang="fr-FR" sz="1000" dirty="0" smtClean="0"/>
                        <a:t>Lettre d’engagement signée </a:t>
                      </a:r>
                    </a:p>
                    <a:p>
                      <a:pPr marL="285750" indent="-285750">
                        <a:buFont typeface="Arial" panose="020B0604020202020204" pitchFamily="34" charset="0"/>
                        <a:buChar char="•"/>
                      </a:pPr>
                      <a:r>
                        <a:rPr lang="fr-FR" sz="1000" dirty="0" smtClean="0"/>
                        <a:t>Document</a:t>
                      </a:r>
                      <a:r>
                        <a:rPr lang="fr-FR" sz="1000" baseline="0" dirty="0" smtClean="0"/>
                        <a:t> attestant la capacité du représentant </a:t>
                      </a:r>
                      <a:r>
                        <a:rPr lang="fr-FR" sz="1000" kern="1200" baseline="0" dirty="0" smtClean="0">
                          <a:solidFill>
                            <a:schemeClr val="dk1"/>
                          </a:solidFill>
                          <a:latin typeface="+mn-lt"/>
                          <a:ea typeface="+mn-ea"/>
                          <a:cs typeface="+mn-cs"/>
                        </a:rPr>
                        <a:t>légal ou du pouvoir donné (convention, délégation, procuration) et sa pièce d’identité et celle du mandant</a:t>
                      </a:r>
                    </a:p>
                    <a:p>
                      <a:pPr marL="285750" indent="-285750">
                        <a:buFont typeface="Arial" panose="020B0604020202020204" pitchFamily="34" charset="0"/>
                        <a:buChar char="•"/>
                      </a:pPr>
                      <a:r>
                        <a:rPr lang="fr-FR" sz="1000" kern="1200" baseline="0" dirty="0" smtClean="0">
                          <a:solidFill>
                            <a:schemeClr val="dk1"/>
                          </a:solidFill>
                          <a:latin typeface="+mn-lt"/>
                          <a:ea typeface="+mn-ea"/>
                          <a:cs typeface="+mn-cs"/>
                        </a:rPr>
                        <a:t>Délégation</a:t>
                      </a:r>
                      <a:r>
                        <a:rPr lang="fr-FR" sz="1000" baseline="0" dirty="0" smtClean="0"/>
                        <a:t> éventuelle de signature</a:t>
                      </a:r>
                    </a:p>
                    <a:p>
                      <a:pPr marL="285750" indent="-285750">
                        <a:buFont typeface="Arial" panose="020B0604020202020204" pitchFamily="34" charset="0"/>
                        <a:buChar char="•"/>
                      </a:pPr>
                      <a:r>
                        <a:rPr lang="fr-FR" sz="1000" baseline="0" dirty="0" smtClean="0"/>
                        <a:t>Relevé d’identité bancaire IBAN/code BIC</a:t>
                      </a:r>
                    </a:p>
                    <a:p>
                      <a:pPr marL="285750" indent="-285750">
                        <a:buFont typeface="Arial" panose="020B0604020202020204" pitchFamily="34" charset="0"/>
                        <a:buChar char="•"/>
                      </a:pPr>
                      <a:r>
                        <a:rPr lang="fr-FR" sz="1000" baseline="0" dirty="0" smtClean="0"/>
                        <a:t>Attestation de non assujettissement à la TVA le cas échéant </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kern="1200" dirty="0" smtClean="0">
                          <a:solidFill>
                            <a:schemeClr val="dk1"/>
                          </a:solidFill>
                          <a:latin typeface="+mn-lt"/>
                          <a:ea typeface="+mn-ea"/>
                          <a:cs typeface="+mn-cs"/>
                        </a:rPr>
                        <a:t>Document attestant de l’engagement de chaque cofinancer</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public (certification des </a:t>
                      </a:r>
                      <a:r>
                        <a:rPr lang="fr-FR" sz="1000" kern="1200" dirty="0" err="1" smtClean="0">
                          <a:solidFill>
                            <a:schemeClr val="dk1"/>
                          </a:solidFill>
                          <a:latin typeface="+mn-lt"/>
                          <a:ea typeface="+mn-ea"/>
                          <a:cs typeface="+mn-cs"/>
                        </a:rPr>
                        <a:t>co</a:t>
                      </a:r>
                      <a:r>
                        <a:rPr lang="fr-FR" sz="1000" kern="1200" dirty="0" smtClean="0">
                          <a:solidFill>
                            <a:schemeClr val="dk1"/>
                          </a:solidFill>
                          <a:latin typeface="+mn-lt"/>
                          <a:ea typeface="+mn-ea"/>
                          <a:cs typeface="+mn-cs"/>
                        </a:rPr>
                        <a:t>-financeurs ou lettre d’intention, convention et ou arrêtés attributifs), et privé le cas échéant.</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u="sng" kern="1200" dirty="0" smtClean="0">
                          <a:solidFill>
                            <a:schemeClr val="dk1"/>
                          </a:solidFill>
                          <a:latin typeface="+mn-lt"/>
                          <a:ea typeface="+mn-ea"/>
                          <a:cs typeface="+mn-cs"/>
                        </a:rPr>
                        <a:t>Pour les appels à projet </a:t>
                      </a:r>
                      <a:r>
                        <a:rPr lang="fr-FR" sz="1000" kern="1200" dirty="0" smtClean="0">
                          <a:solidFill>
                            <a:schemeClr val="dk1"/>
                          </a:solidFill>
                          <a:latin typeface="+mn-lt"/>
                          <a:ea typeface="+mn-ea"/>
                          <a:cs typeface="+mn-cs"/>
                        </a:rPr>
                        <a:t>: fournir la preuve de la réponse à l’appel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smtClean="0"/>
                        <a:t>☐</a:t>
                      </a:r>
                      <a:endParaRPr lang="fr-FR"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236159">
                <a:tc gridSpan="4">
                  <a:txBody>
                    <a:bodyPr/>
                    <a:lstStyle/>
                    <a:p>
                      <a:pPr marL="0" algn="l" defTabSz="755934" rtl="0" eaLnBrk="1" latinLnBrk="0" hangingPunct="1"/>
                      <a:r>
                        <a:rPr lang="fr-FR" sz="1000" i="1" kern="1200" dirty="0" smtClean="0">
                          <a:solidFill>
                            <a:schemeClr val="bg1"/>
                          </a:solidFill>
                          <a:latin typeface="+mn-lt"/>
                          <a:ea typeface="+mn-ea"/>
                          <a:cs typeface="+mn-cs"/>
                        </a:rPr>
                        <a:t>Pour les entreprises</a:t>
                      </a:r>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1612131">
                <a:tc>
                  <a:txBody>
                    <a:bodyPr/>
                    <a:lstStyle/>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Attestation de régularité fiscale et sociale (URSSAF/MSA/ENIM - sauf nouvel installé n’ayant pas encore eu à s’acquitter de ces obligations)</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Rapport / Compte rendu d’activité </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Dernière liasse fiscale complète de l’année écoulée</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Bilan comptable ou comptes de résultat des trois dernières années, ou compte d’exploitation et bilan du dernier exercice clos </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u="sng" kern="1200" baseline="0" dirty="0" smtClean="0">
                          <a:solidFill>
                            <a:schemeClr val="dk1"/>
                          </a:solidFill>
                          <a:latin typeface="+mn-lt"/>
                          <a:ea typeface="+mn-ea"/>
                          <a:cs typeface="+mn-cs"/>
                        </a:rPr>
                        <a:t>Pour les entreprises appartenant à un groupe </a:t>
                      </a:r>
                      <a:r>
                        <a:rPr lang="fr-FR" sz="1000" kern="1200" baseline="0" dirty="0" smtClean="0">
                          <a:solidFill>
                            <a:schemeClr val="dk1"/>
                          </a:solidFill>
                          <a:latin typeface="+mn-lt"/>
                          <a:ea typeface="+mn-ea"/>
                          <a:cs typeface="+mn-cs"/>
                        </a:rPr>
                        <a:t>: </a:t>
                      </a:r>
                    </a:p>
                    <a:p>
                      <a:pPr marL="228600" marR="0" lvl="0" indent="-228600" algn="l" defTabSz="755934" rtl="0" eaLnBrk="1" fontAlgn="auto" latinLnBrk="0" hangingPunct="1">
                        <a:lnSpc>
                          <a:spcPct val="100000"/>
                        </a:lnSpc>
                        <a:spcBef>
                          <a:spcPts val="0"/>
                        </a:spcBef>
                        <a:spcAft>
                          <a:spcPts val="0"/>
                        </a:spcAft>
                        <a:buClrTx/>
                        <a:buSzTx/>
                        <a:buFont typeface="+mj-lt"/>
                        <a:buAutoNum type="arabicPeriod"/>
                        <a:tabLst/>
                        <a:defRPr/>
                      </a:pPr>
                      <a:r>
                        <a:rPr lang="fr-FR" sz="1000" kern="1200" baseline="0" dirty="0" smtClean="0">
                          <a:solidFill>
                            <a:schemeClr val="dk1"/>
                          </a:solidFill>
                          <a:latin typeface="+mn-lt"/>
                          <a:ea typeface="+mn-ea"/>
                          <a:cs typeface="+mn-cs"/>
                        </a:rPr>
                        <a:t>L’organigramme précisant les niveaux de participation, effectifs, chiffre d’affaire, bilan des entreprises du groupe</a:t>
                      </a:r>
                    </a:p>
                    <a:p>
                      <a:pPr marL="228600" marR="0" lvl="0" indent="-228600" algn="l" defTabSz="755934" rtl="0" eaLnBrk="1" fontAlgn="auto" latinLnBrk="0" hangingPunct="1">
                        <a:lnSpc>
                          <a:spcPct val="100000"/>
                        </a:lnSpc>
                        <a:spcBef>
                          <a:spcPts val="0"/>
                        </a:spcBef>
                        <a:spcAft>
                          <a:spcPts val="0"/>
                        </a:spcAft>
                        <a:buClrTx/>
                        <a:buSzTx/>
                        <a:buFont typeface="+mj-lt"/>
                        <a:buAutoNum type="arabicPeriod"/>
                        <a:tabLst/>
                        <a:defRPr/>
                      </a:pPr>
                      <a:r>
                        <a:rPr lang="fr-FR" sz="1000" kern="1200" baseline="0" dirty="0" smtClean="0">
                          <a:solidFill>
                            <a:schemeClr val="dk1"/>
                          </a:solidFill>
                          <a:latin typeface="+mn-lt"/>
                          <a:ea typeface="+mn-ea"/>
                          <a:cs typeface="+mn-cs"/>
                        </a:rPr>
                        <a:t>La liste des associés et des filiales, composition du capital et liens éventuels avec d’autres personnes privées si cela n’apparait pas dans la liasse fiscale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967599392"/>
                  </a:ext>
                </a:extLst>
              </a:tr>
              <a:tr h="236159">
                <a:tc gridSpan="4">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kern="1200" dirty="0" smtClean="0">
                          <a:solidFill>
                            <a:schemeClr val="bg1"/>
                          </a:solidFill>
                          <a:latin typeface="+mn-lt"/>
                          <a:ea typeface="+mn-ea"/>
                          <a:cs typeface="+mn-cs"/>
                        </a:rPr>
                        <a:t>Pour les personnes physiques</a:t>
                      </a:r>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lang="fr-FR" dirty="0"/>
                    </a:p>
                  </a:txBody>
                  <a:tcPr/>
                </a:tc>
                <a:tc hMerge="1">
                  <a:txBody>
                    <a:bodyPr/>
                    <a:lstStyle/>
                    <a:p>
                      <a:endParaRPr lang="fr-FR" dirty="0"/>
                    </a:p>
                  </a:txBody>
                  <a:tcPr/>
                </a:tc>
                <a:tc h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4099648508"/>
                  </a:ext>
                </a:extLst>
              </a:tr>
              <a:tr h="531358">
                <a:tc>
                  <a:txBody>
                    <a:bodyPr/>
                    <a:lstStyle/>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Pièce d’identité </a:t>
                      </a:r>
                    </a:p>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Dernier avis </a:t>
                      </a:r>
                      <a:r>
                        <a:rPr lang="fr-FR" sz="1000" u="none" kern="1200" baseline="0" dirty="0" smtClean="0">
                          <a:solidFill>
                            <a:schemeClr val="dk1"/>
                          </a:solidFill>
                          <a:latin typeface="+mn-lt"/>
                          <a:ea typeface="+mn-ea"/>
                          <a:cs typeface="+mn-cs"/>
                        </a:rPr>
                        <a:t>d’imp</a:t>
                      </a:r>
                      <a:r>
                        <a:rPr lang="fr-FR" sz="1000" kern="1200" baseline="0" dirty="0" smtClean="0">
                          <a:solidFill>
                            <a:schemeClr val="dk1"/>
                          </a:solidFill>
                          <a:latin typeface="+mn-lt"/>
                          <a:ea typeface="+mn-ea"/>
                          <a:cs typeface="+mn-cs"/>
                        </a:rPr>
                        <a:t>ôt sur le revenu</a:t>
                      </a:r>
                    </a:p>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Statut de copropriété (le cas échéant)</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u="none" kern="1200" baseline="0" dirty="0" smtClean="0">
                          <a:solidFill>
                            <a:schemeClr val="dk1"/>
                          </a:solidFill>
                          <a:latin typeface="+mn-lt"/>
                          <a:ea typeface="+mn-ea"/>
                          <a:cs typeface="+mn-cs"/>
                        </a:rPr>
                        <a:t>Attestation de régularité fiscale et sociale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extLst>
                  <a:ext uri="{0D108BD9-81ED-4DB2-BD59-A6C34878D82A}">
                    <a16:rowId xmlns:a16="http://schemas.microsoft.com/office/drawing/2014/main" val="2120369970"/>
                  </a:ext>
                </a:extLst>
              </a:tr>
              <a:tr h="236159">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kern="1200" dirty="0" smtClean="0">
                          <a:solidFill>
                            <a:schemeClr val="bg1"/>
                          </a:solidFill>
                          <a:latin typeface="+mn-lt"/>
                          <a:ea typeface="+mn-ea"/>
                          <a:cs typeface="+mn-cs"/>
                        </a:rPr>
                        <a:t>Pour les collectivités et organismes publics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extLst>
                  <a:ext uri="{0D108BD9-81ED-4DB2-BD59-A6C34878D82A}">
                    <a16:rowId xmlns:a16="http://schemas.microsoft.com/office/drawing/2014/main" val="1094862952"/>
                  </a:ext>
                </a:extLst>
              </a:tr>
              <a:tr h="678958">
                <a:tc>
                  <a:txBody>
                    <a:bodyPr/>
                    <a:lstStyle/>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La délibération de l’organe compétent (ou pièce équivalente) de la collectivité territoriale ou de l’organisme public approuvant le projet d’investissement et le plan de financement prévisionnel.</a:t>
                      </a:r>
                    </a:p>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 Délégation éventuelle de signature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extLst>
                  <a:ext uri="{0D108BD9-81ED-4DB2-BD59-A6C34878D82A}">
                    <a16:rowId xmlns:a16="http://schemas.microsoft.com/office/drawing/2014/main" val="414954412"/>
                  </a:ext>
                </a:extLst>
              </a:tr>
              <a:tr h="236159">
                <a:tc>
                  <a:txBody>
                    <a:bodyPr/>
                    <a:lstStyle/>
                    <a:p>
                      <a:pPr marL="0" indent="0">
                        <a:buFont typeface="Arial" panose="020B0604020202020204" pitchFamily="34" charset="0"/>
                        <a:buNone/>
                      </a:pPr>
                      <a:r>
                        <a:rPr lang="fr-FR" sz="1000" i="1" kern="1200" dirty="0" smtClean="0">
                          <a:solidFill>
                            <a:schemeClr val="bg1"/>
                          </a:solidFill>
                          <a:latin typeface="+mn-lt"/>
                          <a:ea typeface="+mn-ea"/>
                          <a:cs typeface="+mn-cs"/>
                        </a:rPr>
                        <a:t>Pour les associations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tc>
                  <a:txBody>
                    <a:bodyPr/>
                    <a:lstStyle/>
                    <a:p>
                      <a:pPr marL="0" algn="ctr" defTabSz="755934" rtl="0" eaLnBrk="1" latinLnBrk="0" hangingPunct="1"/>
                      <a:endParaRPr lang="fr-FR" sz="1000" kern="1200" dirty="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extLst>
                  <a:ext uri="{0D108BD9-81ED-4DB2-BD59-A6C34878D82A}">
                    <a16:rowId xmlns:a16="http://schemas.microsoft.com/office/drawing/2014/main" val="2218524787"/>
                  </a:ext>
                </a:extLst>
              </a:tr>
              <a:tr h="1121757">
                <a:tc>
                  <a:txBody>
                    <a:bodyPr/>
                    <a:lstStyle/>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Attestation de régularité fiscale et sociale</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Statuts approuvés ou déposés</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Copie publication JO ou récépissé de déclaration en préfecture</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Organigramme de la structure comprenant la liste des membres du Conseil d’administration détaillant les mandats des membres</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Bilans comptables des trois derniers exercices fiscaux et CR approuvés par l’organe délibérant</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Délibération de l’organe compétent approuvant l’opération et le plan de financement prévisionnel et autorisant le responsable légal à solliciter l’aide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42211716"/>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a:t>
            </a:r>
            <a:r>
              <a:rPr lang="fr-FR" sz="1200" b="1" u="sng" dirty="0" smtClean="0">
                <a:solidFill>
                  <a:schemeClr val="accent2"/>
                </a:solidFill>
                <a:latin typeface="Calibri" panose="020F0502020204030204" pitchFamily="34" charset="0"/>
              </a:rPr>
              <a:t>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474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ce réservé du contenu 8"/>
          <p:cNvGraphicFramePr>
            <a:graphicFrameLocks noGrp="1"/>
          </p:cNvGraphicFramePr>
          <p:nvPr>
            <p:ph idx="1"/>
            <p:extLst>
              <p:ext uri="{D42A27DB-BD31-4B8C-83A1-F6EECF244321}">
                <p14:modId xmlns:p14="http://schemas.microsoft.com/office/powerpoint/2010/main" val="44060179"/>
              </p:ext>
            </p:extLst>
          </p:nvPr>
        </p:nvGraphicFramePr>
        <p:xfrm>
          <a:off x="290508" y="1046163"/>
          <a:ext cx="6882852" cy="4907674"/>
        </p:xfrm>
        <a:graphic>
          <a:graphicData uri="http://schemas.openxmlformats.org/drawingml/2006/table">
            <a:tbl>
              <a:tblPr firstRow="1" bandRow="1">
                <a:tableStyleId>{5C22544A-7EE6-4342-B048-85BDC9FD1C3A}</a:tableStyleId>
              </a:tblPr>
              <a:tblGrid>
                <a:gridCol w="3946568">
                  <a:extLst>
                    <a:ext uri="{9D8B030D-6E8A-4147-A177-3AD203B41FA5}">
                      <a16:colId xmlns:a16="http://schemas.microsoft.com/office/drawing/2014/main" val="3448400694"/>
                    </a:ext>
                  </a:extLst>
                </a:gridCol>
                <a:gridCol w="1044656">
                  <a:extLst>
                    <a:ext uri="{9D8B030D-6E8A-4147-A177-3AD203B41FA5}">
                      <a16:colId xmlns:a16="http://schemas.microsoft.com/office/drawing/2014/main" val="3198261938"/>
                    </a:ext>
                  </a:extLst>
                </a:gridCol>
                <a:gridCol w="879095">
                  <a:extLst>
                    <a:ext uri="{9D8B030D-6E8A-4147-A177-3AD203B41FA5}">
                      <a16:colId xmlns:a16="http://schemas.microsoft.com/office/drawing/2014/main" val="764796383"/>
                    </a:ext>
                  </a:extLst>
                </a:gridCol>
                <a:gridCol w="1012533">
                  <a:extLst>
                    <a:ext uri="{9D8B030D-6E8A-4147-A177-3AD203B41FA5}">
                      <a16:colId xmlns:a16="http://schemas.microsoft.com/office/drawing/2014/main" val="2438773549"/>
                    </a:ext>
                  </a:extLst>
                </a:gridCol>
              </a:tblGrid>
              <a:tr h="383759">
                <a:tc>
                  <a:txBody>
                    <a:bodyPr/>
                    <a:lstStyle/>
                    <a:p>
                      <a:pPr algn="ctr"/>
                      <a:r>
                        <a:rPr lang="fr-FR" sz="1200" dirty="0" smtClean="0"/>
                        <a:t>PIECES</a:t>
                      </a:r>
                      <a:r>
                        <a:rPr lang="fr-FR" sz="1200" baseline="0" dirty="0" smtClean="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97578469"/>
                  </a:ext>
                </a:extLst>
              </a:tr>
              <a:tr h="236159">
                <a:tc>
                  <a:txBody>
                    <a:bodyPr/>
                    <a:lstStyle/>
                    <a:p>
                      <a:pPr marL="0" lvl="0" indent="0" algn="l" defTabSz="755934" rtl="0" eaLnBrk="1" latinLnBrk="0" hangingPunct="1">
                        <a:buFont typeface="Arial" panose="020B0604020202020204" pitchFamily="34" charset="0"/>
                        <a:buNone/>
                      </a:pPr>
                      <a:r>
                        <a:rPr lang="fr-FR" sz="1000" i="1" kern="1200" dirty="0" smtClean="0">
                          <a:solidFill>
                            <a:schemeClr val="bg1"/>
                          </a:solidFill>
                          <a:latin typeface="+mn-lt"/>
                          <a:ea typeface="+mn-ea"/>
                          <a:cs typeface="+mn-cs"/>
                        </a:rPr>
                        <a:t>Pour les groupes d’intérêts public (GIP)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a:txBody>
                    <a:bodyPr/>
                    <a:lstStyle/>
                    <a:p>
                      <a:pPr marL="0" algn="ctr" defTabSz="755934" rtl="0" eaLnBrk="1" latinLnBrk="0" hangingPunct="1"/>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35485901"/>
                  </a:ext>
                </a:extLst>
              </a:tr>
              <a:tr h="236159">
                <a:tc>
                  <a:txBody>
                    <a:bodyPr/>
                    <a:lstStyle/>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Convention constitutive du GIP</a:t>
                      </a:r>
                    </a:p>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Parution au JO de l’arrêté d’approbation de la convention constitutive</a:t>
                      </a:r>
                    </a:p>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Décision approuvant l’opération et le plan de financement prévisionnel </a:t>
                      </a:r>
                    </a:p>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Bilans comptables des trois derniers exercices fiscaux approuvés</a:t>
                      </a:r>
                      <a:endParaRPr lang="fr-FR" sz="160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extLst>
                  <a:ext uri="{0D108BD9-81ED-4DB2-BD59-A6C34878D82A}">
                    <a16:rowId xmlns:a16="http://schemas.microsoft.com/office/drawing/2014/main" val="3853476380"/>
                  </a:ext>
                </a:extLst>
              </a:tr>
              <a:tr h="236159">
                <a:tc gridSpan="4">
                  <a:txBody>
                    <a:bodyPr/>
                    <a:lstStyle/>
                    <a:p>
                      <a:r>
                        <a:rPr lang="fr-FR" sz="1000" i="1" dirty="0" smtClean="0">
                          <a:solidFill>
                            <a:schemeClr val="bg1"/>
                          </a:solidFill>
                        </a:rPr>
                        <a:t>Pour les partenariats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751428191"/>
                  </a:ext>
                </a:extLst>
              </a:tr>
              <a:tr h="323031">
                <a:tc>
                  <a:txBody>
                    <a:bodyPr/>
                    <a:lstStyle/>
                    <a:p>
                      <a:pPr marL="285750" indent="-285750">
                        <a:buFont typeface="Arial" panose="020B0604020202020204" pitchFamily="34" charset="0"/>
                        <a:buChar char="•"/>
                      </a:pPr>
                      <a:r>
                        <a:rPr lang="fr-FR" sz="1000" kern="1200" dirty="0" smtClean="0">
                          <a:solidFill>
                            <a:schemeClr val="dk1"/>
                          </a:solidFill>
                          <a:latin typeface="+mn-lt"/>
                          <a:ea typeface="+mn-ea"/>
                          <a:cs typeface="+mn-cs"/>
                        </a:rPr>
                        <a:t>Convention de partenariat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81829035"/>
                  </a:ext>
                </a:extLst>
              </a:tr>
              <a:tr h="236159">
                <a:tc gridSpan="4">
                  <a:txBody>
                    <a:bodyPr/>
                    <a:lstStyle/>
                    <a:p>
                      <a:pPr marL="0" algn="l" defTabSz="755934" rtl="0" eaLnBrk="1" latinLnBrk="0" hangingPunct="1"/>
                      <a:r>
                        <a:rPr lang="fr-FR" sz="1000" i="1" kern="1200" dirty="0" smtClean="0">
                          <a:solidFill>
                            <a:schemeClr val="bg1"/>
                          </a:solidFill>
                          <a:latin typeface="+mn-lt"/>
                          <a:ea typeface="+mn-ea"/>
                          <a:cs typeface="+mn-cs"/>
                        </a:rPr>
                        <a:t>Plan de financement</a:t>
                      </a:r>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3348259910"/>
                  </a:ext>
                </a:extLst>
              </a:tr>
              <a:tr h="895603">
                <a:tc>
                  <a:txBody>
                    <a:bodyPr/>
                    <a:lstStyle/>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Calculatrice de l’aide</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Pièces justificatives pour les dépenses prévisionnelles (devis, attestation ou tout document probant)</a:t>
                      </a:r>
                      <a:endParaRPr lang="fr-FR" sz="1000" b="1" kern="1200" baseline="0" dirty="0" smtClean="0">
                        <a:solidFill>
                          <a:schemeClr val="dk1"/>
                        </a:solidFill>
                        <a:latin typeface="+mn-lt"/>
                        <a:ea typeface="+mn-ea"/>
                        <a:cs typeface="+mn-cs"/>
                      </a:endParaRPr>
                    </a:p>
                    <a:p>
                      <a:pPr marL="0" indent="0" algn="l" defTabSz="755934" rtl="0" eaLnBrk="1" latinLnBrk="0" hangingPunct="1">
                        <a:buFont typeface="Arial" panose="020B0604020202020204" pitchFamily="34" charset="0"/>
                        <a:buNone/>
                      </a:pPr>
                      <a:r>
                        <a:rPr lang="fr-FR" sz="1000" b="1" kern="1200" baseline="0" dirty="0" smtClean="0">
                          <a:solidFill>
                            <a:schemeClr val="dk1"/>
                          </a:solidFill>
                          <a:latin typeface="+mn-lt"/>
                          <a:ea typeface="+mn-ea"/>
                          <a:cs typeface="+mn-cs"/>
                        </a:rPr>
                        <a:t>Pour les bénéficiaires soumis à la commande publique : </a:t>
                      </a:r>
                    </a:p>
                    <a:p>
                      <a:pPr marL="171450" indent="-171450" algn="l" defTabSz="755934" rtl="0" eaLnBrk="1" latinLnBrk="0" hangingPunct="1">
                        <a:buFont typeface="Arial" panose="020B0604020202020204" pitchFamily="34" charset="0"/>
                        <a:buChar char="•"/>
                      </a:pPr>
                      <a:r>
                        <a:rPr lang="fr-FR" sz="1000" b="0" kern="1200" baseline="0" dirty="0" smtClean="0">
                          <a:solidFill>
                            <a:schemeClr val="dk1"/>
                          </a:solidFill>
                          <a:latin typeface="+mn-lt"/>
                          <a:ea typeface="+mn-ea"/>
                          <a:cs typeface="+mn-cs"/>
                        </a:rPr>
                        <a:t>P</a:t>
                      </a:r>
                      <a:r>
                        <a:rPr lang="fr-FR" sz="1000" kern="1200" baseline="0" dirty="0" smtClean="0">
                          <a:solidFill>
                            <a:schemeClr val="dk1"/>
                          </a:solidFill>
                          <a:latin typeface="+mn-lt"/>
                          <a:ea typeface="+mn-ea"/>
                          <a:cs typeface="+mn-cs"/>
                        </a:rPr>
                        <a:t>rocédure interne des achats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678393539"/>
                  </a:ext>
                </a:extLst>
              </a:tr>
              <a:tr h="244800">
                <a:tc gridSpan="4">
                  <a:txBody>
                    <a:bodyPr/>
                    <a:lstStyle/>
                    <a:p>
                      <a:pPr marL="0" indent="0" algn="l" defTabSz="755934" rtl="0" eaLnBrk="1" latinLnBrk="0" hangingPunct="1">
                        <a:buFont typeface="Arial" panose="020B0604020202020204" pitchFamily="34" charset="0"/>
                        <a:buNone/>
                      </a:pPr>
                      <a:r>
                        <a:rPr lang="fr-FR" sz="1000" i="1" kern="1200" dirty="0" smtClean="0">
                          <a:solidFill>
                            <a:schemeClr val="bg1"/>
                          </a:solidFill>
                          <a:latin typeface="+mn-lt"/>
                          <a:ea typeface="+mn-ea"/>
                          <a:cs typeface="+mn-cs"/>
                        </a:rPr>
                        <a:t>Options</a:t>
                      </a:r>
                      <a:r>
                        <a:rPr lang="fr-FR" sz="1000" i="1" kern="1200" baseline="0" dirty="0" smtClean="0">
                          <a:solidFill>
                            <a:schemeClr val="bg1"/>
                          </a:solidFill>
                          <a:latin typeface="+mn-lt"/>
                          <a:ea typeface="+mn-ea"/>
                          <a:cs typeface="+mn-cs"/>
                        </a:rPr>
                        <a:t> à coûts simplifiés</a:t>
                      </a:r>
                      <a:endParaRPr lang="fr-FR" sz="1000" i="1" kern="1200" dirty="0" smtClean="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9DC3E6"/>
                    </a:solidFill>
                  </a:tcPr>
                </a:tc>
                <a:tc hMerge="1">
                  <a:txBody>
                    <a:bodyPr/>
                    <a:lstStyle/>
                    <a:p>
                      <a:pPr algn="ct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326466"/>
                  </a:ext>
                </a:extLst>
              </a:tr>
              <a:tr h="244800">
                <a:tc>
                  <a:txBody>
                    <a:bodyPr/>
                    <a:lstStyle/>
                    <a:p>
                      <a:pPr marL="0" indent="0" algn="l" defTabSz="755934" rtl="0" eaLnBrk="1" latinLnBrk="0" hangingPunct="1">
                        <a:buFont typeface="Arial" panose="020B0604020202020204" pitchFamily="34" charset="0"/>
                        <a:buNone/>
                      </a:pPr>
                      <a:r>
                        <a:rPr lang="fr-FR" sz="1000" b="1" i="0" kern="1200" dirty="0" smtClean="0">
                          <a:solidFill>
                            <a:schemeClr val="tx1"/>
                          </a:solidFill>
                          <a:latin typeface="+mn-lt"/>
                          <a:ea typeface="+mn-ea"/>
                          <a:cs typeface="+mn-cs"/>
                        </a:rPr>
                        <a:t>Frais</a:t>
                      </a:r>
                      <a:r>
                        <a:rPr lang="fr-FR" sz="1000" b="1" i="0" kern="1200" baseline="0" dirty="0" smtClean="0">
                          <a:solidFill>
                            <a:schemeClr val="tx1"/>
                          </a:solidFill>
                          <a:latin typeface="+mn-lt"/>
                          <a:ea typeface="+mn-ea"/>
                          <a:cs typeface="+mn-cs"/>
                        </a:rPr>
                        <a:t> de personnel :</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12 derniers  bulletins de paie ou DSN ou tout document probant équivalent (livre de paie, </a:t>
                      </a:r>
                      <a:r>
                        <a:rPr lang="fr-FR" sz="1000" b="0" i="0" kern="1200" baseline="0" dirty="0" err="1" smtClean="0">
                          <a:solidFill>
                            <a:schemeClr val="tx1"/>
                          </a:solidFill>
                          <a:latin typeface="+mn-lt"/>
                          <a:ea typeface="+mn-ea"/>
                          <a:cs typeface="+mn-cs"/>
                        </a:rPr>
                        <a:t>dashboard</a:t>
                      </a:r>
                      <a:r>
                        <a:rPr lang="fr-FR" sz="1000" b="0" i="0" kern="1200" baseline="0" dirty="0" smtClean="0">
                          <a:solidFill>
                            <a:schemeClr val="tx1"/>
                          </a:solidFill>
                          <a:latin typeface="+mn-lt"/>
                          <a:ea typeface="+mn-ea"/>
                          <a:cs typeface="+mn-cs"/>
                        </a:rPr>
                        <a:t> (extraction d’un logiciel de paie de la structure) …)</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Convention de stage ou d’apprentissage le cas échéant</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Statut de la société ou PV de l’assemblée générale pour les salaires du gérant le cas échéant</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Convention de mise à disposition du personnel le cas échéant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3048314"/>
                  </a:ext>
                </a:extLst>
              </a:tr>
            </a:tbl>
          </a:graphicData>
        </a:graphic>
      </p:graphicFrame>
      <p:sp>
        <p:nvSpPr>
          <p:cNvPr id="4" name="Espace réservé du pied de page 3"/>
          <p:cNvSpPr>
            <a:spLocks noGrp="1"/>
          </p:cNvSpPr>
          <p:nvPr>
            <p:ph type="ftr" sz="quarter" idx="11"/>
          </p:nvPr>
        </p:nvSpPr>
        <p:spPr/>
        <p:txBody>
          <a:bodyPr/>
          <a:lstStyle/>
          <a:p>
            <a:r>
              <a:rPr lang="fr-FR" smtClean="0"/>
              <a:t>Version du 01/06/2022                                </a:t>
            </a:r>
            <a:endParaRPr lang="fr-FR"/>
          </a:p>
        </p:txBody>
      </p:sp>
      <p:sp>
        <p:nvSpPr>
          <p:cNvPr id="5" name="Espace réservé du numéro de diapositive 4"/>
          <p:cNvSpPr>
            <a:spLocks noGrp="1"/>
          </p:cNvSpPr>
          <p:nvPr>
            <p:ph type="sldNum" sz="quarter" idx="12"/>
          </p:nvPr>
        </p:nvSpPr>
        <p:spPr/>
        <p:txBody>
          <a:bodyPr/>
          <a:lstStyle/>
          <a:p>
            <a:fld id="{DE2FA2C3-344A-4AAA-B278-B58E566A51AB}" type="slidenum">
              <a:rPr lang="fr-FR" smtClean="0"/>
              <a:t>3</a:t>
            </a:fld>
            <a:endParaRPr lang="fr-FR"/>
          </a:p>
        </p:txBody>
      </p:sp>
      <p:cxnSp>
        <p:nvCxnSpPr>
          <p:cNvPr id="8" name="Connecteur droit 7"/>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10" name="Image 9"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1" name="Image 10"/>
          <p:cNvPicPr/>
          <p:nvPr/>
        </p:nvPicPr>
        <p:blipFill rotWithShape="1">
          <a:blip r:embed="rId3"/>
          <a:srcRect l="29056" t="51863" r="63160" b="39861"/>
          <a:stretch/>
        </p:blipFill>
        <p:spPr bwMode="auto">
          <a:xfrm>
            <a:off x="6102328" y="41422"/>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1662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smtClean="0"/>
              <a:t>Version du 01/06/2022                                </a:t>
            </a:r>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4</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1269166817"/>
              </p:ext>
            </p:extLst>
          </p:nvPr>
        </p:nvGraphicFramePr>
        <p:xfrm>
          <a:off x="302039" y="1313853"/>
          <a:ext cx="6882850" cy="9011667"/>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483049">
                <a:tc>
                  <a:txBody>
                    <a:bodyPr/>
                    <a:lstStyle/>
                    <a:p>
                      <a:pPr algn="ctr"/>
                      <a:r>
                        <a:rPr lang="fr-FR" sz="1200" dirty="0" smtClean="0"/>
                        <a:t>PIECES</a:t>
                      </a:r>
                      <a:r>
                        <a:rPr lang="fr-FR" sz="1200" baseline="0" dirty="0" smtClean="0"/>
                        <a:t> JUSTIFICATIVES COMPLEMENTAIRE </a:t>
                      </a:r>
                    </a:p>
                    <a:p>
                      <a:pPr algn="ctr"/>
                      <a:r>
                        <a:rPr lang="fr-FR" sz="1200" baseline="0" dirty="0" smtClean="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359978">
                <a:tc gridSpan="4">
                  <a:txBody>
                    <a:bodyPr/>
                    <a:lstStyle/>
                    <a:p>
                      <a:r>
                        <a:rPr lang="fr-FR" sz="1000" i="1" baseline="0" dirty="0" smtClean="0">
                          <a:solidFill>
                            <a:schemeClr val="bg1"/>
                          </a:solidFill>
                        </a:rPr>
                        <a:t> </a:t>
                      </a:r>
                      <a:r>
                        <a:rPr lang="fr-FR" sz="1000" i="1" dirty="0" smtClean="0">
                          <a:solidFill>
                            <a:schemeClr val="bg1"/>
                          </a:solidFill>
                        </a:rPr>
                        <a:t>OS 2.1  TA.5 Prévention et Gestion des risques (N) </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91834">
                <a:tc>
                  <a:txBody>
                    <a:bodyPr/>
                    <a:lstStyle/>
                    <a:p>
                      <a:pPr marL="0" marR="0" lvl="0" indent="0" algn="l" defTabSz="755934"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sz="1000" b="1" kern="1200" cap="all" baseline="0" dirty="0" smtClean="0">
                          <a:solidFill>
                            <a:schemeClr val="dk1"/>
                          </a:solidFill>
                          <a:effectLst/>
                          <a:latin typeface="+mn-lt"/>
                          <a:ea typeface="+mn-ea"/>
                          <a:cs typeface="+mn-cs"/>
                        </a:rPr>
                        <a:t>Fonds de mutualisation</a:t>
                      </a:r>
                      <a:endParaRPr lang="fr-FR" sz="1000" b="0" kern="1200" cap="all" baseline="0" dirty="0" smtClean="0">
                        <a:solidFill>
                          <a:schemeClr val="dk1"/>
                        </a:solidFill>
                        <a:effectLst/>
                        <a:latin typeface="+mn-lt"/>
                        <a:ea typeface="+mn-ea"/>
                        <a:cs typeface="+mn-cs"/>
                      </a:endParaRP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0" kern="1200" dirty="0" smtClean="0">
                          <a:solidFill>
                            <a:schemeClr val="dk1"/>
                          </a:solidFill>
                          <a:effectLst/>
                          <a:latin typeface="+mn-lt"/>
                          <a:ea typeface="+mn-ea"/>
                          <a:cs typeface="+mn-cs"/>
                        </a:rPr>
                        <a:t>Procès Verbal d’Assemblée Générale, de conseil(s) </a:t>
                      </a:r>
                      <a:r>
                        <a:rPr kumimoji="0" lang="fr-FR" sz="1000" b="0" i="0" u="none" strike="noStrike" kern="1200" cap="none" spc="0" normalizeH="0" baseline="0" dirty="0" smtClean="0">
                          <a:ln>
                            <a:noFill/>
                          </a:ln>
                          <a:solidFill>
                            <a:prstClr val="black"/>
                          </a:solidFill>
                          <a:effectLst/>
                          <a:uLnTx/>
                          <a:uFillTx/>
                          <a:latin typeface="+mn-lt"/>
                          <a:ea typeface="+mn-ea"/>
                          <a:cs typeface="+mn-cs"/>
                        </a:rPr>
                        <a:t>d’administration</a:t>
                      </a:r>
                      <a:r>
                        <a:rPr lang="fr-FR" sz="1000" b="0" kern="1200" dirty="0" smtClean="0">
                          <a:solidFill>
                            <a:schemeClr val="dk1"/>
                          </a:solidFill>
                          <a:effectLst/>
                          <a:latin typeface="+mn-lt"/>
                          <a:ea typeface="+mn-ea"/>
                          <a:cs typeface="+mn-cs"/>
                        </a:rPr>
                        <a:t> de l’année n-1</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0" kern="1200" dirty="0" smtClean="0">
                          <a:solidFill>
                            <a:schemeClr val="dk1"/>
                          </a:solidFill>
                          <a:effectLst/>
                          <a:latin typeface="+mn-lt"/>
                          <a:ea typeface="+mn-ea"/>
                          <a:cs typeface="+mn-cs"/>
                        </a:rPr>
                        <a:t>Règlement intérieur</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1" kern="1200" dirty="0" smtClean="0">
                        <a:solidFill>
                          <a:schemeClr val="dk1"/>
                        </a:solidFill>
                        <a:effectLst/>
                        <a:latin typeface="+mn-lt"/>
                        <a:ea typeface="+mn-ea"/>
                        <a:cs typeface="+mn-cs"/>
                      </a:endParaRPr>
                    </a:p>
                    <a:p>
                      <a:pPr marL="0" marR="0" lvl="0" indent="0" algn="l" defTabSz="755934"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sz="1000" b="1" kern="1200" cap="all" baseline="0" dirty="0" smtClean="0">
                          <a:solidFill>
                            <a:schemeClr val="dk1"/>
                          </a:solidFill>
                          <a:effectLst/>
                          <a:latin typeface="+mn-lt"/>
                          <a:ea typeface="+mn-ea"/>
                          <a:cs typeface="+mn-cs"/>
                        </a:rPr>
                        <a:t>Aide à l’assurance</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0" kern="1200" dirty="0" smtClean="0">
                          <a:solidFill>
                            <a:schemeClr val="dk1"/>
                          </a:solidFill>
                          <a:effectLst/>
                          <a:latin typeface="+mn-lt"/>
                          <a:ea typeface="+mn-ea"/>
                          <a:cs typeface="+mn-cs"/>
                        </a:rPr>
                        <a:t>Attestation d’assurance précisant explicitement la couverture des pertes liées à au moins l'une des causes suivantes :</a:t>
                      </a:r>
                    </a:p>
                    <a:p>
                      <a:pPr marL="360000" marR="0" lvl="0" indent="-171450" algn="l"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dk1"/>
                          </a:solidFill>
                          <a:effectLst/>
                          <a:latin typeface="+mn-lt"/>
                          <a:ea typeface="+mn-ea"/>
                          <a:cs typeface="+mn-cs"/>
                        </a:rPr>
                        <a:t>des catastrophes naturelles; </a:t>
                      </a:r>
                    </a:p>
                    <a:p>
                      <a:pPr marL="360000" marR="0" lvl="0" indent="-171450" algn="l"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dk1"/>
                          </a:solidFill>
                          <a:effectLst/>
                          <a:latin typeface="+mn-lt"/>
                          <a:ea typeface="+mn-ea"/>
                          <a:cs typeface="+mn-cs"/>
                        </a:rPr>
                        <a:t>des conditions météorologiques défavorables; </a:t>
                      </a:r>
                    </a:p>
                    <a:p>
                      <a:pPr marL="360000" marR="0" lvl="0" indent="-171450" algn="l"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dk1"/>
                          </a:solidFill>
                          <a:effectLst/>
                          <a:latin typeface="+mn-lt"/>
                          <a:ea typeface="+mn-ea"/>
                          <a:cs typeface="+mn-cs"/>
                        </a:rPr>
                        <a:t>de brusques changements dans la qualité et la quantité des eaux dont l’opérateur n’est pas responsable; </a:t>
                      </a:r>
                    </a:p>
                    <a:p>
                      <a:pPr marL="360000" marR="0" lvl="0" indent="-171450" algn="l"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dk1"/>
                          </a:solidFill>
                          <a:effectLst/>
                          <a:latin typeface="+mn-lt"/>
                          <a:ea typeface="+mn-ea"/>
                          <a:cs typeface="+mn-cs"/>
                        </a:rPr>
                        <a:t>des maladies dans le secteur aquacole, </a:t>
                      </a:r>
                    </a:p>
                    <a:p>
                      <a:pPr marL="360000" marR="0" lvl="0" indent="-171450" algn="l"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dk1"/>
                          </a:solidFill>
                          <a:effectLst/>
                          <a:latin typeface="+mn-lt"/>
                          <a:ea typeface="+mn-ea"/>
                          <a:cs typeface="+mn-cs"/>
                        </a:rPr>
                        <a:t>une défaillance ou la destruction des installations de production dont l’opérateur n’est pas responsable; </a:t>
                      </a:r>
                    </a:p>
                    <a:p>
                      <a:pPr marL="360000" marR="0" lvl="0" indent="-171450" algn="l"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dk1"/>
                          </a:solidFill>
                          <a:effectLst/>
                          <a:latin typeface="+mn-lt"/>
                          <a:ea typeface="+mn-ea"/>
                          <a:cs typeface="+mn-cs"/>
                        </a:rPr>
                        <a:t>des crises de santé publique</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1" kern="1200" dirty="0" smtClean="0">
                        <a:solidFill>
                          <a:schemeClr val="dk1"/>
                        </a:solidFill>
                        <a:effectLst/>
                        <a:latin typeface="+mn-lt"/>
                        <a:ea typeface="+mn-ea"/>
                        <a:cs typeface="+mn-cs"/>
                      </a:endParaRPr>
                    </a:p>
                    <a:p>
                      <a:pPr marL="0" marR="0" lvl="0" indent="0" algn="l" defTabSz="755934" rtl="0" eaLnBrk="1" fontAlgn="auto" latinLnBrk="0" hangingPunct="1">
                        <a:lnSpc>
                          <a:spcPct val="100000"/>
                        </a:lnSpc>
                        <a:spcBef>
                          <a:spcPts val="0"/>
                        </a:spcBef>
                        <a:spcAft>
                          <a:spcPts val="600"/>
                        </a:spcAft>
                        <a:buClrTx/>
                        <a:buSzTx/>
                        <a:buFont typeface="Arial" panose="020B0604020202020204" pitchFamily="34" charset="0"/>
                        <a:buNone/>
                        <a:tabLst/>
                        <a:defRPr/>
                      </a:pPr>
                      <a:r>
                        <a:rPr lang="fr-FR" sz="1000" b="1" kern="1200" cap="all" baseline="0" dirty="0" smtClean="0">
                          <a:solidFill>
                            <a:schemeClr val="dk1"/>
                          </a:solidFill>
                          <a:effectLst/>
                          <a:latin typeface="+mn-lt"/>
                          <a:ea typeface="+mn-ea"/>
                          <a:cs typeface="+mn-cs"/>
                        </a:rPr>
                        <a:t>Aide temporaire  visant à compenser les conchyliculteurs ayant subi une mortalité de masse exceptionnelle l’année N</a:t>
                      </a:r>
                      <a:endParaRPr lang="fr-FR" sz="1000" b="0" kern="1200" dirty="0" smtClean="0">
                        <a:solidFill>
                          <a:schemeClr val="dk1"/>
                        </a:solidFill>
                        <a:effectLst/>
                        <a:latin typeface="+mn-lt"/>
                        <a:ea typeface="+mn-ea"/>
                        <a:cs typeface="+mn-cs"/>
                      </a:endParaRPr>
                    </a:p>
                    <a:p>
                      <a:pPr marL="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kern="1200" dirty="0" smtClean="0">
                          <a:solidFill>
                            <a:schemeClr val="dk1"/>
                          </a:solidFill>
                          <a:effectLst/>
                          <a:latin typeface="+mn-lt"/>
                          <a:ea typeface="+mn-ea"/>
                          <a:cs typeface="+mn-cs"/>
                        </a:rPr>
                        <a:t>Pour tous les demandeurs :</a:t>
                      </a: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Dépôt de la demande de subvention sur SYNERGIE, comprenant</a:t>
                      </a:r>
                      <a:r>
                        <a:rPr lang="fr-FR" sz="1000" b="0" kern="1200" baseline="0" dirty="0" smtClean="0">
                          <a:solidFill>
                            <a:schemeClr val="tx1"/>
                          </a:solidFill>
                          <a:effectLst/>
                          <a:latin typeface="+mn-lt"/>
                          <a:ea typeface="+mn-ea"/>
                          <a:cs typeface="+mn-cs"/>
                        </a:rPr>
                        <a:t> l’annexe financière</a:t>
                      </a: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Annexe relative aux </a:t>
                      </a:r>
                      <a:r>
                        <a:rPr lang="fr-FR" sz="1000" b="0" kern="1200" dirty="0" smtClean="0">
                          <a:solidFill>
                            <a:schemeClr val="tx1"/>
                          </a:solidFill>
                          <a:effectLst/>
                          <a:latin typeface="+mn-lt"/>
                          <a:ea typeface="+mn-ea"/>
                          <a:cs typeface="+mn-cs"/>
                        </a:rPr>
                        <a:t>autres aides publiques </a:t>
                      </a:r>
                      <a:r>
                        <a:rPr lang="fr-FR" sz="1000" b="0" kern="1200" dirty="0" smtClean="0">
                          <a:solidFill>
                            <a:schemeClr val="tx1"/>
                          </a:solidFill>
                          <a:effectLst/>
                          <a:latin typeface="+mn-lt"/>
                          <a:ea typeface="+mn-ea"/>
                          <a:cs typeface="+mn-cs"/>
                        </a:rPr>
                        <a:t>demandées/perçues </a:t>
                      </a:r>
                      <a:r>
                        <a:rPr lang="fr-FR" sz="1000" b="0" kern="1200" dirty="0" smtClean="0">
                          <a:solidFill>
                            <a:schemeClr val="tx1"/>
                          </a:solidFill>
                          <a:effectLst/>
                          <a:latin typeface="+mn-lt"/>
                          <a:ea typeface="+mn-ea"/>
                          <a:cs typeface="+mn-cs"/>
                        </a:rPr>
                        <a:t>au titre du même phénomène de mortalité de masse </a:t>
                      </a:r>
                      <a:r>
                        <a:rPr lang="fr-FR" sz="1000" b="0" kern="1200" dirty="0" smtClean="0">
                          <a:solidFill>
                            <a:schemeClr val="tx1"/>
                          </a:solidFill>
                          <a:effectLst/>
                          <a:latin typeface="+mn-lt"/>
                          <a:ea typeface="+mn-ea"/>
                          <a:cs typeface="+mn-cs"/>
                        </a:rPr>
                        <a:t>exceptionnelle</a:t>
                      </a: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document </a:t>
                      </a:r>
                      <a:r>
                        <a:rPr lang="fr-FR" sz="1000" b="0" kern="1200" dirty="0" smtClean="0">
                          <a:solidFill>
                            <a:schemeClr val="tx1"/>
                          </a:solidFill>
                          <a:effectLst/>
                          <a:latin typeface="+mn-lt"/>
                          <a:ea typeface="+mn-ea"/>
                          <a:cs typeface="+mn-cs"/>
                        </a:rPr>
                        <a:t>attestant du lien de causalité entre la perte de production et l’épisode de mortalité (par ex déclaration dans REPAMO) </a:t>
                      </a:r>
                      <a:endParaRPr lang="fr-FR" sz="1000" b="0" kern="1200" dirty="0" smtClean="0">
                        <a:solidFill>
                          <a:schemeClr val="tx1"/>
                        </a:solidFill>
                        <a:effectLst/>
                        <a:latin typeface="+mn-lt"/>
                        <a:ea typeface="+mn-ea"/>
                        <a:cs typeface="+mn-cs"/>
                      </a:endParaRP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Copie </a:t>
                      </a:r>
                      <a:r>
                        <a:rPr lang="fr-FR" sz="1000" b="0" kern="1200" baseline="0" dirty="0" smtClean="0">
                          <a:solidFill>
                            <a:schemeClr val="tx1"/>
                          </a:solidFill>
                          <a:effectLst/>
                          <a:latin typeface="+mn-lt"/>
                          <a:ea typeface="+mn-ea"/>
                          <a:cs typeface="+mn-cs"/>
                        </a:rPr>
                        <a:t>de la déclaration de production de l’année N transmise à la DDTM conformément aux dispositions de l'article R.923-11 du code rural et de la pêche </a:t>
                      </a:r>
                      <a:r>
                        <a:rPr lang="fr-FR" sz="1000" b="0" kern="1200" baseline="0" dirty="0" smtClean="0">
                          <a:solidFill>
                            <a:schemeClr val="tx1"/>
                          </a:solidFill>
                          <a:effectLst/>
                          <a:latin typeface="+mn-lt"/>
                          <a:ea typeface="+mn-ea"/>
                          <a:cs typeface="+mn-cs"/>
                        </a:rPr>
                        <a:t>maritime</a:t>
                      </a: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attestation de quitus du CNC et du (ou des CRC) en fonction de la localisation des concessions</a:t>
                      </a:r>
                      <a:endParaRPr lang="fr-FR" sz="1000" b="0" kern="1200" dirty="0" smtClean="0">
                        <a:solidFill>
                          <a:schemeClr val="tx1"/>
                        </a:solidFill>
                        <a:effectLst/>
                        <a:latin typeface="+mn-lt"/>
                        <a:ea typeface="+mn-ea"/>
                        <a:cs typeface="+mn-cs"/>
                      </a:endParaRPr>
                    </a:p>
                    <a:p>
                      <a:pPr marL="171450" marR="0" lvl="0" indent="-171450" algn="just" defTabSz="755934"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fr-FR" sz="1000" b="1" kern="1200" dirty="0" smtClean="0">
                          <a:solidFill>
                            <a:schemeClr val="tx1"/>
                          </a:solidFill>
                          <a:effectLst/>
                          <a:latin typeface="+mn-lt"/>
                          <a:ea typeface="+mn-ea"/>
                          <a:cs typeface="+mn-cs"/>
                        </a:rPr>
                        <a:t>Pour les exploitants qui peuvent justifier de cinq années de CA antérieures à l’année N de mortalité massive :</a:t>
                      </a: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Document justifiant le chiffre d’affaire global de</a:t>
                      </a:r>
                      <a:r>
                        <a:rPr lang="fr-FR" sz="1000" b="0" kern="1200" baseline="0" dirty="0" smtClean="0">
                          <a:solidFill>
                            <a:schemeClr val="tx1"/>
                          </a:solidFill>
                          <a:effectLst/>
                          <a:latin typeface="+mn-lt"/>
                          <a:ea typeface="+mn-ea"/>
                          <a:cs typeface="+mn-cs"/>
                        </a:rPr>
                        <a:t> l’entreprise pour les</a:t>
                      </a:r>
                      <a:r>
                        <a:rPr lang="fr-FR" sz="1000" b="0" kern="1200" dirty="0" smtClean="0">
                          <a:solidFill>
                            <a:schemeClr val="tx1"/>
                          </a:solidFill>
                          <a:effectLst/>
                          <a:latin typeface="+mn-lt"/>
                          <a:ea typeface="+mn-ea"/>
                          <a:cs typeface="+mn-cs"/>
                        </a:rPr>
                        <a:t> années N-5 à N (attestation d’un expert comptable, du centre de gestion ou, pour les exploitations « au forfait » ne possédant pas de comptabilité certifiée, liasse comptable ou déclarations d'impôt des années N-5 à N et notification du forfait par l’administration)</a:t>
                      </a: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Document justifiant le chiffre d’affaire provenant de la vente des produits aquacoles sur la zone concernée par la mortalité des années N-5 à N (attestation d’un expert comptable, du centre de gestion ou, pour les exploitations « au forfait » ne possédant pas de comptabilité certifiée, liasse comptable ou déclarations d'impôt des années N-5 à N et notification du forfait par l’administration)</a:t>
                      </a:r>
                    </a:p>
                    <a:p>
                      <a:pPr marL="361950" marR="0" lvl="0" indent="0" algn="l" defTabSz="755934" rtl="0" eaLnBrk="1" fontAlgn="auto" latinLnBrk="0" hangingPunct="1">
                        <a:lnSpc>
                          <a:spcPct val="100000"/>
                        </a:lnSpc>
                        <a:spcBef>
                          <a:spcPts val="0"/>
                        </a:spcBef>
                        <a:spcAft>
                          <a:spcPts val="0"/>
                        </a:spcAft>
                        <a:buClrTx/>
                        <a:buSzTx/>
                        <a:buFontTx/>
                        <a:buNone/>
                        <a:tabLst/>
                        <a:defRPr/>
                      </a:pPr>
                      <a:endParaRPr lang="fr-FR" sz="1000" b="0" kern="1200" dirty="0" smtClean="0">
                        <a:solidFill>
                          <a:schemeClr val="tx1"/>
                        </a:solidFill>
                        <a:effectLst/>
                        <a:latin typeface="+mn-lt"/>
                        <a:ea typeface="+mn-ea"/>
                        <a:cs typeface="+mn-cs"/>
                      </a:endParaRPr>
                    </a:p>
                    <a:p>
                      <a:pPr marL="36195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b="0" kern="1200" dirty="0" smtClean="0">
                        <a:solidFill>
                          <a:schemeClr val="tx1"/>
                        </a:solidFill>
                        <a:effectLst/>
                        <a:latin typeface="+mn-lt"/>
                        <a:ea typeface="+mn-ea"/>
                        <a:cs typeface="+mn-cs"/>
                      </a:endParaRP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6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8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5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36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2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6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8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5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36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2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6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8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5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36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2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bl>
          </a:graphicData>
        </a:graphic>
      </p:graphicFrame>
      <p:sp>
        <p:nvSpPr>
          <p:cNvPr id="10" name="ZoneTexte 9"/>
          <p:cNvSpPr txBox="1"/>
          <p:nvPr/>
        </p:nvSpPr>
        <p:spPr>
          <a:xfrm>
            <a:off x="302039" y="939211"/>
            <a:ext cx="6882850" cy="461665"/>
          </a:xfrm>
          <a:prstGeom prst="rect">
            <a:avLst/>
          </a:prstGeom>
          <a:noFill/>
        </p:spPr>
        <p:txBody>
          <a:bodyPr wrap="square" rtlCol="0">
            <a:spAutoFit/>
          </a:bodyPr>
          <a:lstStyle/>
          <a:p>
            <a:r>
              <a:rPr lang="fr-FR" sz="1200" b="1" u="sng" dirty="0" smtClean="0">
                <a:solidFill>
                  <a:schemeClr val="accent2"/>
                </a:solidFill>
                <a:latin typeface="Calibri" panose="020F0502020204030204" pitchFamily="34" charset="0"/>
              </a:rPr>
              <a:t>Ci-dessous les pièces complémentaires par dispositif nécessaire pour </a:t>
            </a:r>
            <a:r>
              <a:rPr lang="fr-FR" sz="1200" b="1" u="sng" dirty="0">
                <a:solidFill>
                  <a:schemeClr val="accent2"/>
                </a:solidFill>
                <a:latin typeface="Calibri" panose="020F0502020204030204" pitchFamily="34" charset="0"/>
              </a:rPr>
              <a:t>l’</a:t>
            </a:r>
            <a:r>
              <a:rPr lang="fr-FR" sz="1200" b="1" u="sng" dirty="0" err="1">
                <a:solidFill>
                  <a:schemeClr val="accent2"/>
                </a:solidFill>
                <a:latin typeface="Calibri" panose="020F0502020204030204" pitchFamily="34" charset="0"/>
              </a:rPr>
              <a:t>instruc</a:t>
            </a:r>
            <a:r>
              <a:rPr lang="fr-FR" sz="1200" b="1" u="sng" dirty="0">
                <a:solidFill>
                  <a:schemeClr val="accent2"/>
                </a:solidFill>
                <a:latin typeface="Calibri" panose="020F0502020204030204" pitchFamily="34" charset="0"/>
              </a:rPr>
              <a:t>☐</a:t>
            </a:r>
          </a:p>
          <a:p>
            <a:r>
              <a:rPr lang="fr-FR" sz="1200" b="1" u="sng" dirty="0" err="1" smtClean="0">
                <a:solidFill>
                  <a:schemeClr val="accent2"/>
                </a:solidFill>
                <a:latin typeface="Calibri" panose="020F0502020204030204" pitchFamily="34" charset="0"/>
              </a:rPr>
              <a:t>tion</a:t>
            </a:r>
            <a:r>
              <a:rPr lang="fr-FR" sz="1200" b="1" u="sng" dirty="0" smtClean="0">
                <a:solidFill>
                  <a:schemeClr val="accent2"/>
                </a:solidFill>
                <a:latin typeface="Calibri" panose="020F0502020204030204" pitchFamily="34" charset="0"/>
              </a:rPr>
              <a:t>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8594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smtClean="0"/>
              <a:t>Version du 01/06/2022                                </a:t>
            </a:r>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5</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4256856646"/>
              </p:ext>
            </p:extLst>
          </p:nvPr>
        </p:nvGraphicFramePr>
        <p:xfrm>
          <a:off x="302039" y="1313853"/>
          <a:ext cx="6882850" cy="3830067"/>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483049">
                <a:tc>
                  <a:txBody>
                    <a:bodyPr/>
                    <a:lstStyle/>
                    <a:p>
                      <a:pPr algn="ctr"/>
                      <a:r>
                        <a:rPr lang="fr-FR" sz="1200" dirty="0" smtClean="0"/>
                        <a:t>PIECES</a:t>
                      </a:r>
                      <a:r>
                        <a:rPr lang="fr-FR" sz="1200" baseline="0" dirty="0" smtClean="0"/>
                        <a:t> JUSTIFICATIVES COMPLEMENTAIRE </a:t>
                      </a:r>
                    </a:p>
                    <a:p>
                      <a:pPr algn="ctr"/>
                      <a:r>
                        <a:rPr lang="fr-FR" sz="1200" baseline="0" dirty="0" smtClean="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359978">
                <a:tc gridSpan="4">
                  <a:txBody>
                    <a:bodyPr/>
                    <a:lstStyle/>
                    <a:p>
                      <a:r>
                        <a:rPr lang="fr-FR" sz="1000" i="1" baseline="0" dirty="0" smtClean="0">
                          <a:solidFill>
                            <a:schemeClr val="bg1"/>
                          </a:solidFill>
                        </a:rPr>
                        <a:t> </a:t>
                      </a:r>
                      <a:r>
                        <a:rPr lang="fr-FR" sz="1000" i="1" dirty="0" smtClean="0">
                          <a:solidFill>
                            <a:schemeClr val="bg1"/>
                          </a:solidFill>
                        </a:rPr>
                        <a:t>OS 2.1  TA.5 Prévention et Gestion des risques (N) </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91834">
                <a:tc>
                  <a:txBody>
                    <a:bodyPr/>
                    <a:lstStyle/>
                    <a:p>
                      <a:pPr marL="171450" marR="0" lvl="0" indent="-171450" algn="just" defTabSz="755934"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fr-FR" sz="1000" b="1" kern="1200" dirty="0" smtClean="0">
                          <a:solidFill>
                            <a:schemeClr val="tx1"/>
                          </a:solidFill>
                          <a:effectLst/>
                          <a:latin typeface="+mn-lt"/>
                          <a:ea typeface="+mn-ea"/>
                          <a:cs typeface="+mn-cs"/>
                        </a:rPr>
                        <a:t>Pour les exploitants qui ne peuvent justifier de cinq années de CA du fait de leur récente installation :</a:t>
                      </a: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Document justifiant de la date d’installation (attestation de l’organisme de protection sociale - MSA-ENIM - indiquant la première date d’installation en tant que chef d’exploitation)</a:t>
                      </a: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Document justifiant le chiffre d’affaire global de l’entreprise depuis la date d’installation (attestation d’un expert comptable ou, pour les exploitations « au forfait » ne possédant pas de comptabilité certifiée, liasse comptable ou déclarations d'impôt et notification du forfait par l’administration)</a:t>
                      </a:r>
                    </a:p>
                    <a:p>
                      <a:pPr marL="360000" marR="0" lvl="0" indent="-171450" algn="just" defTabSz="755934" rtl="0" eaLnBrk="1" fontAlgn="auto" latinLnBrk="0" hangingPunct="1">
                        <a:lnSpc>
                          <a:spcPct val="100000"/>
                        </a:lnSpc>
                        <a:spcBef>
                          <a:spcPts val="0"/>
                        </a:spcBef>
                        <a:spcAft>
                          <a:spcPts val="0"/>
                        </a:spcAft>
                        <a:buClrTx/>
                        <a:buSzTx/>
                        <a:buFontTx/>
                        <a:buChar char="-"/>
                        <a:tabLst/>
                        <a:defRPr/>
                      </a:pPr>
                      <a:r>
                        <a:rPr lang="fr-FR" sz="1000" b="0" kern="1200" dirty="0" smtClean="0">
                          <a:solidFill>
                            <a:schemeClr val="tx1"/>
                          </a:solidFill>
                          <a:effectLst/>
                          <a:latin typeface="+mn-lt"/>
                          <a:ea typeface="+mn-ea"/>
                          <a:cs typeface="+mn-cs"/>
                        </a:rPr>
                        <a:t>Document justifiant le chiffre d’affaire provenant de la vente des produits aquacoles sur la zone concernée par la mortalité depuis la date d’installation (attestation d’un expert comptable ou, pour les exploitations « au forfait » ne possédant pas de comptabilité certifiée, liasse comptable ou déclarations d'impôt et notification du forfait par l’administration)</a:t>
                      </a:r>
                    </a:p>
                    <a:p>
                      <a:pPr marL="361950" marR="0" lvl="0" indent="0" algn="l" defTabSz="755934" rtl="0" eaLnBrk="1" fontAlgn="auto" latinLnBrk="0" hangingPunct="1">
                        <a:lnSpc>
                          <a:spcPct val="100000"/>
                        </a:lnSpc>
                        <a:spcBef>
                          <a:spcPts val="0"/>
                        </a:spcBef>
                        <a:spcAft>
                          <a:spcPts val="0"/>
                        </a:spcAft>
                        <a:buClrTx/>
                        <a:buSzTx/>
                        <a:buFontTx/>
                        <a:buNone/>
                        <a:tabLst/>
                        <a:defRPr/>
                      </a:pPr>
                      <a:endParaRPr lang="fr-FR" sz="1000" b="0" kern="1200" dirty="0" smtClean="0">
                        <a:solidFill>
                          <a:schemeClr val="dk1"/>
                        </a:solidFill>
                        <a:effectLst/>
                        <a:latin typeface="+mn-lt"/>
                        <a:ea typeface="+mn-ea"/>
                        <a:cs typeface="+mn-cs"/>
                      </a:endParaRPr>
                    </a:p>
                    <a:p>
                      <a:pPr marL="36195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b="0" kern="1200" dirty="0" smtClean="0">
                        <a:solidFill>
                          <a:schemeClr val="dk1"/>
                        </a:solidFill>
                        <a:effectLst/>
                        <a:latin typeface="+mn-lt"/>
                        <a:ea typeface="+mn-ea"/>
                        <a:cs typeface="+mn-cs"/>
                      </a:endParaRP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bl>
          </a:graphicData>
        </a:graphic>
      </p:graphicFrame>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3235</TotalTime>
  <Words>1383</Words>
  <Application>Microsoft Office PowerPoint</Application>
  <PresentationFormat>Personnalisé</PresentationFormat>
  <Paragraphs>478</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WENDLING Lydie</cp:lastModifiedBy>
  <cp:revision>81</cp:revision>
  <cp:lastPrinted>2023-10-10T17:38:00Z</cp:lastPrinted>
  <dcterms:created xsi:type="dcterms:W3CDTF">2022-06-01T16:29:40Z</dcterms:created>
  <dcterms:modified xsi:type="dcterms:W3CDTF">2023-12-21T11:50:42Z</dcterms:modified>
</cp:coreProperties>
</file>