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  <p:cmAuthor id="3" name="FURET Maiwen" initials="FM" lastIdx="23" clrIdx="2">
    <p:extLst>
      <p:ext uri="{19B8F6BF-5375-455C-9EA6-DF929625EA0E}">
        <p15:presenceInfo xmlns:p15="http://schemas.microsoft.com/office/powerpoint/2012/main" userId="FURET Maiw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8" autoAdjust="0"/>
    <p:restoredTop sz="94660"/>
  </p:normalViewPr>
  <p:slideViewPr>
    <p:cSldViewPr snapToGrid="0">
      <p:cViewPr varScale="1">
        <p:scale>
          <a:sx n="47" d="100"/>
          <a:sy n="47" d="100"/>
        </p:scale>
        <p:origin x="26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05/02/2025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05/02/2025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05/02/2025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05/02/2025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05/02/2025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05/02/2025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2519" y="1340752"/>
            <a:ext cx="45091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PAD</a:t>
            </a:r>
          </a:p>
          <a:p>
            <a:pPr algn="ctr"/>
            <a:r>
              <a:rPr lang="fr-FR" sz="2800" b="1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Plan Cétacés – Arrêts temporaires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/>
              <a:t>Version du 14/01/2025                             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/>
              <a:t>Pièces nécessaires à l’instruction du dossier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dossier. 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476416" y="8339136"/>
            <a:ext cx="531665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/>
              <a:t>AT </a:t>
            </a:r>
            <a:r>
              <a:rPr lang="fr-FR" b="1" smtClean="0"/>
              <a:t>Cétacés 2025</a:t>
            </a:r>
            <a:endParaRPr lang="fr-FR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Projet :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Contrôlé le :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Par :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Une partie </a:t>
            </a:r>
            <a:r>
              <a:rPr lang="fr-FR" sz="1100" i="1">
                <a:solidFill>
                  <a:schemeClr val="accent2"/>
                </a:solidFill>
                <a:latin typeface="Calibri" panose="020F0502020204030204" pitchFamily="34" charset="0"/>
              </a:rPr>
              <a:t>est réservée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au service instructeur pour vérification des pièces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534" y="173517"/>
            <a:ext cx="1597357" cy="107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/>
              <a:t>Version de janvier 2025</a:t>
            </a:r>
          </a:p>
        </p:txBody>
      </p:sp>
      <p:cxnSp>
        <p:nvCxnSpPr>
          <p:cNvPr id="6" name="Connecteur droit 5"/>
          <p:cNvCxnSpPr>
            <a:cxnSpLocks/>
          </p:cNvCxnSpPr>
          <p:nvPr/>
        </p:nvCxnSpPr>
        <p:spPr>
          <a:xfrm>
            <a:off x="178363" y="624685"/>
            <a:ext cx="721303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04250"/>
              </p:ext>
            </p:extLst>
          </p:nvPr>
        </p:nvGraphicFramePr>
        <p:xfrm>
          <a:off x="139700" y="985505"/>
          <a:ext cx="7251699" cy="962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2200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53973709"/>
                    </a:ext>
                  </a:extLst>
                </a:gridCol>
                <a:gridCol w="745955">
                  <a:extLst>
                    <a:ext uri="{9D8B030D-6E8A-4147-A177-3AD203B41FA5}">
                      <a16:colId xmlns:a16="http://schemas.microsoft.com/office/drawing/2014/main" val="1156988050"/>
                    </a:ext>
                  </a:extLst>
                </a:gridCol>
                <a:gridCol w="885994">
                  <a:extLst>
                    <a:ext uri="{9D8B030D-6E8A-4147-A177-3AD203B41FA5}">
                      <a16:colId xmlns:a16="http://schemas.microsoft.com/office/drawing/2014/main" val="1104825840"/>
                    </a:ext>
                  </a:extLst>
                </a:gridCol>
              </a:tblGrid>
              <a:tr h="38684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PIECES</a:t>
                      </a:r>
                      <a:r>
                        <a:rPr lang="fr-FR" sz="1200" baseline="0" dirty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Pièce</a:t>
                      </a:r>
                      <a:r>
                        <a:rPr lang="fr-FR" sz="1000" baseline="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Jointe 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Sans </a:t>
                      </a:r>
                    </a:p>
                    <a:p>
                      <a:pPr algn="ctr"/>
                      <a:r>
                        <a:rPr lang="fr-FR" sz="1000" dirty="0"/>
                        <a:t>Objet 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Service </a:t>
                      </a:r>
                    </a:p>
                    <a:p>
                      <a:pPr algn="ctr"/>
                      <a:r>
                        <a:rPr lang="fr-FR" sz="1000" dirty="0"/>
                        <a:t>Instructeur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238060">
                <a:tc gridSpan="4">
                  <a:txBody>
                    <a:bodyPr/>
                    <a:lstStyle/>
                    <a:p>
                      <a:r>
                        <a:rPr lang="fr-FR" sz="1000" i="1" dirty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728067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1000" b="1" dirty="0"/>
                        <a:t>Documents obligatoires pour toutes les demandes :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/>
                        <a:t>Document</a:t>
                      </a:r>
                      <a:r>
                        <a:rPr lang="fr-FR" sz="1000" baseline="0" dirty="0"/>
                        <a:t> attestant la capacité du représentant 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procuration), sa pièce d’identité, celle du mandant.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 de pouvoir/convention de mandat/procuration et CNI en cas de dépôt par une tierce personne.</a:t>
                      </a:r>
                      <a:endParaRPr lang="fr-FR" sz="1000" baseline="0" dirty="0"/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Relevé d’identité bancaire 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Permis de navigation indiquant la catégorie de navigation du navire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Permis d’armement du demandeur (ou permis de navigation)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Copie de licence de pêche européenne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Acte de francisation à jour du navire objet de la demande d’aide ou, depuis le 1er janvier 2022, certificat d’enregistrement de navire.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Contrat d’affrètement, ou toute pièce officielle permettant d’attester du lien entre le propriétaire et l’armateur.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Document attestant que la VMS est un modèle homologué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Attestation sur l’honneur de payer l’équipage du navire objet de la demande d’aide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Annexes financières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présentant le chiffre d’affaires du 1</a:t>
                      </a:r>
                      <a:r>
                        <a:rPr lang="fr-FR" sz="1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trimestre ou de février du navire objet de la demande certifiées + annexe AUTRES AIDES PUBLIQUES PERCUES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Relevés DSN à jour de janvier et février 2025</a:t>
                      </a:r>
                      <a:endParaRPr lang="fr-FR" sz="1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pour les cas particuliers :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sur l’honneur d’effectuer au moins 1 jour de mer au premier trimestre 2025 avec un engin à risque dans la zone VIII (+ justificatif changement d’activité si besoin).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présentant le caractère anormal de l’activité du navire sur une période entraînant le non-respect des 120 jours de mer.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Annexe financière comptable présentant le caractère anormal d’un trimestre de 2022, 2023 ou 2024.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attestant du nombre de jours de travaux effectués pendant la période de fermeture. 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attestant de l’impossibilité de récupérer le CA de l’ancien armateur Ex: échanges de mails, attestation de l’ancien armateur, etc.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de l’ancien navire et du nouveau navire attestant que le navire remplaçant est différent du navire remplacé.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Notifications faites à la DDTM en cas d’un arrêt à l’étranger et en cas de déplacement intra-portuaire pour motif impérieux à l’étranger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Notification faite à la DDTM en cas de déplacement pendant la période d’arrêt.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Notification faite à la DDTM en cas d’avarie de la VMS puis après la réparation de la VMS dans un délai raisonnable.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Justificatif d’installation d’un dispositif technique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 de transport de biens et de personnes entre île et continent à titre gracieux précisant les jours d’activité à ce titre.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                                                                    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  <a:tr h="238321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908383"/>
                  </a:ext>
                </a:extLst>
              </a:tr>
              <a:tr h="454345">
                <a:tc>
                  <a:txBody>
                    <a:bodyPr/>
                    <a:lstStyle/>
                    <a:p>
                      <a:pPr marL="171450" indent="-171450" algn="l" defTabSz="755934" rtl="0" eaLnBrk="1" latinLnBrk="0" hangingPunct="1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(URSSAF/ENIM)</a:t>
                      </a:r>
                    </a:p>
                    <a:p>
                      <a:pPr marL="171450" indent="-171450" algn="l" defTabSz="755934" rtl="0" eaLnBrk="1" latinLnBrk="0" hangingPunct="1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Preuve de la représentation légale par un KBIS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599392"/>
                  </a:ext>
                </a:extLst>
              </a:tr>
              <a:tr h="238060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648508"/>
                  </a:ext>
                </a:extLst>
              </a:tr>
              <a:tr h="69057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  <a:r>
                        <a:rPr lang="fr-FR" sz="10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 demandeur</a:t>
                      </a:r>
                      <a:endParaRPr lang="fr-FR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36997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127000" y="636255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dossier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b="17147"/>
          <a:stretch/>
        </p:blipFill>
        <p:spPr>
          <a:xfrm>
            <a:off x="6099706" y="0"/>
            <a:ext cx="961506" cy="537056"/>
          </a:xfrm>
          <a:prstGeom prst="rect">
            <a:avLst/>
          </a:prstGeom>
        </p:spPr>
      </p:pic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120CAFD3-4C15-4110-99EA-958DC19BAE27}"/>
              </a:ext>
            </a:extLst>
          </p:cNvPr>
          <p:cNvCxnSpPr>
            <a:cxnSpLocks/>
          </p:cNvCxnSpPr>
          <p:nvPr/>
        </p:nvCxnSpPr>
        <p:spPr>
          <a:xfrm flipV="1">
            <a:off x="127000" y="2217422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D631DF1-FFD3-4928-AF28-605C6D6EB216}"/>
              </a:ext>
            </a:extLst>
          </p:cNvPr>
          <p:cNvCxnSpPr>
            <a:cxnSpLocks/>
          </p:cNvCxnSpPr>
          <p:nvPr/>
        </p:nvCxnSpPr>
        <p:spPr>
          <a:xfrm flipV="1">
            <a:off x="127000" y="2541272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099C230F-6885-4832-AF15-57D6ED7E42C7}"/>
              </a:ext>
            </a:extLst>
          </p:cNvPr>
          <p:cNvCxnSpPr>
            <a:cxnSpLocks/>
          </p:cNvCxnSpPr>
          <p:nvPr/>
        </p:nvCxnSpPr>
        <p:spPr>
          <a:xfrm flipV="1">
            <a:off x="147637" y="2779397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FDA8DED-B262-479E-9408-7036ED858D79}"/>
              </a:ext>
            </a:extLst>
          </p:cNvPr>
          <p:cNvCxnSpPr>
            <a:cxnSpLocks/>
          </p:cNvCxnSpPr>
          <p:nvPr/>
        </p:nvCxnSpPr>
        <p:spPr>
          <a:xfrm flipV="1">
            <a:off x="127000" y="292989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B5F1CFB8-6970-47FB-87FC-14568F33FA2D}"/>
              </a:ext>
            </a:extLst>
          </p:cNvPr>
          <p:cNvCxnSpPr>
            <a:cxnSpLocks/>
          </p:cNvCxnSpPr>
          <p:nvPr/>
        </p:nvCxnSpPr>
        <p:spPr>
          <a:xfrm flipV="1">
            <a:off x="127000" y="315849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7C9B1E4C-A0BF-4B97-B3B3-374254A8586E}"/>
              </a:ext>
            </a:extLst>
          </p:cNvPr>
          <p:cNvCxnSpPr>
            <a:cxnSpLocks/>
          </p:cNvCxnSpPr>
          <p:nvPr/>
        </p:nvCxnSpPr>
        <p:spPr>
          <a:xfrm flipV="1">
            <a:off x="139700" y="336804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053D7CBD-503D-4F74-8E0A-843DD986170D}"/>
              </a:ext>
            </a:extLst>
          </p:cNvPr>
          <p:cNvCxnSpPr>
            <a:cxnSpLocks/>
          </p:cNvCxnSpPr>
          <p:nvPr/>
        </p:nvCxnSpPr>
        <p:spPr>
          <a:xfrm flipV="1">
            <a:off x="127000" y="3720469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1328E724-3DE6-4A8F-A9DF-BBF2367948B9}"/>
              </a:ext>
            </a:extLst>
          </p:cNvPr>
          <p:cNvCxnSpPr>
            <a:cxnSpLocks/>
          </p:cNvCxnSpPr>
          <p:nvPr/>
        </p:nvCxnSpPr>
        <p:spPr>
          <a:xfrm flipV="1">
            <a:off x="127000" y="407289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92FC1E90-DB91-4237-8D4D-9228957EB3EC}"/>
              </a:ext>
            </a:extLst>
          </p:cNvPr>
          <p:cNvCxnSpPr>
            <a:cxnSpLocks/>
          </p:cNvCxnSpPr>
          <p:nvPr/>
        </p:nvCxnSpPr>
        <p:spPr>
          <a:xfrm flipV="1">
            <a:off x="147637" y="4272919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E5DAB774-289B-4F1E-BD6D-E44DAE923CF5}"/>
              </a:ext>
            </a:extLst>
          </p:cNvPr>
          <p:cNvCxnSpPr>
            <a:cxnSpLocks/>
          </p:cNvCxnSpPr>
          <p:nvPr/>
        </p:nvCxnSpPr>
        <p:spPr>
          <a:xfrm flipV="1">
            <a:off x="147637" y="4482469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1C763740-B6B0-4752-AA82-92B918D26818}"/>
              </a:ext>
            </a:extLst>
          </p:cNvPr>
          <p:cNvCxnSpPr>
            <a:cxnSpLocks/>
          </p:cNvCxnSpPr>
          <p:nvPr/>
        </p:nvCxnSpPr>
        <p:spPr>
          <a:xfrm flipV="1">
            <a:off x="159281" y="483489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E0957068-A1D1-4C8A-A738-932FCDB4DC2E}"/>
              </a:ext>
            </a:extLst>
          </p:cNvPr>
          <p:cNvCxnSpPr>
            <a:cxnSpLocks/>
          </p:cNvCxnSpPr>
          <p:nvPr/>
        </p:nvCxnSpPr>
        <p:spPr>
          <a:xfrm flipV="1">
            <a:off x="159281" y="569214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4B9DDF21-0F59-4630-8DFE-D269A5A6735E}"/>
              </a:ext>
            </a:extLst>
          </p:cNvPr>
          <p:cNvCxnSpPr>
            <a:cxnSpLocks/>
          </p:cNvCxnSpPr>
          <p:nvPr/>
        </p:nvCxnSpPr>
        <p:spPr>
          <a:xfrm flipV="1">
            <a:off x="127000" y="6044569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77FF8941-ABC0-42FB-80A7-71B6C5B52905}"/>
              </a:ext>
            </a:extLst>
          </p:cNvPr>
          <p:cNvCxnSpPr>
            <a:cxnSpLocks/>
          </p:cNvCxnSpPr>
          <p:nvPr/>
        </p:nvCxnSpPr>
        <p:spPr>
          <a:xfrm flipV="1">
            <a:off x="147637" y="6387469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CBF3D4A2-D30E-4704-9560-398E5943D99E}"/>
              </a:ext>
            </a:extLst>
          </p:cNvPr>
          <p:cNvCxnSpPr>
            <a:cxnSpLocks/>
          </p:cNvCxnSpPr>
          <p:nvPr/>
        </p:nvCxnSpPr>
        <p:spPr>
          <a:xfrm flipV="1">
            <a:off x="159281" y="675894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B91B3D2E-6A04-4F98-9047-2DC8870BD90C}"/>
              </a:ext>
            </a:extLst>
          </p:cNvPr>
          <p:cNvCxnSpPr>
            <a:cxnSpLocks/>
          </p:cNvCxnSpPr>
          <p:nvPr/>
        </p:nvCxnSpPr>
        <p:spPr>
          <a:xfrm flipV="1">
            <a:off x="127000" y="7111369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4E0DB58A-6FB7-429A-806B-CB30B035338C}"/>
              </a:ext>
            </a:extLst>
          </p:cNvPr>
          <p:cNvCxnSpPr>
            <a:cxnSpLocks/>
          </p:cNvCxnSpPr>
          <p:nvPr/>
        </p:nvCxnSpPr>
        <p:spPr>
          <a:xfrm flipV="1">
            <a:off x="139700" y="746379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CDD82E78-D324-464E-82D8-9C888DCADC48}"/>
              </a:ext>
            </a:extLst>
          </p:cNvPr>
          <p:cNvCxnSpPr>
            <a:cxnSpLocks/>
          </p:cNvCxnSpPr>
          <p:nvPr/>
        </p:nvCxnSpPr>
        <p:spPr>
          <a:xfrm flipV="1">
            <a:off x="127000" y="7835269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F6B0A919-FC6E-4311-97D7-FA3B11A5BA76}"/>
              </a:ext>
            </a:extLst>
          </p:cNvPr>
          <p:cNvCxnSpPr>
            <a:cxnSpLocks/>
          </p:cNvCxnSpPr>
          <p:nvPr/>
        </p:nvCxnSpPr>
        <p:spPr>
          <a:xfrm flipV="1">
            <a:off x="127000" y="8044819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12FEC44B-6B1D-42B0-9E70-3BF8E3DC886C}"/>
              </a:ext>
            </a:extLst>
          </p:cNvPr>
          <p:cNvCxnSpPr>
            <a:cxnSpLocks/>
          </p:cNvCxnSpPr>
          <p:nvPr/>
        </p:nvCxnSpPr>
        <p:spPr>
          <a:xfrm flipV="1">
            <a:off x="127000" y="837819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7A905FB3-BB85-42D3-B837-C969A321F2D9}"/>
              </a:ext>
            </a:extLst>
          </p:cNvPr>
          <p:cNvCxnSpPr>
            <a:cxnSpLocks/>
          </p:cNvCxnSpPr>
          <p:nvPr/>
        </p:nvCxnSpPr>
        <p:spPr>
          <a:xfrm flipV="1">
            <a:off x="147637" y="860679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42F7E38B-459D-4AF3-B805-F3D8DC552ABA}"/>
              </a:ext>
            </a:extLst>
          </p:cNvPr>
          <p:cNvCxnSpPr>
            <a:cxnSpLocks/>
          </p:cNvCxnSpPr>
          <p:nvPr/>
        </p:nvCxnSpPr>
        <p:spPr>
          <a:xfrm flipV="1">
            <a:off x="139700" y="944499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843B02D-9AFB-4B55-A237-8986CBD4FD7A}"/>
              </a:ext>
            </a:extLst>
          </p:cNvPr>
          <p:cNvCxnSpPr>
            <a:cxnSpLocks/>
          </p:cNvCxnSpPr>
          <p:nvPr/>
        </p:nvCxnSpPr>
        <p:spPr>
          <a:xfrm flipV="1">
            <a:off x="139700" y="10122573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3B4D641B-C258-426C-92B1-5A2EC435F57B}"/>
              </a:ext>
            </a:extLst>
          </p:cNvPr>
          <p:cNvCxnSpPr>
            <a:cxnSpLocks/>
          </p:cNvCxnSpPr>
          <p:nvPr/>
        </p:nvCxnSpPr>
        <p:spPr>
          <a:xfrm flipV="1">
            <a:off x="127000" y="10332123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3813</TotalTime>
  <Words>696</Words>
  <Application>Microsoft Office PowerPoint</Application>
  <PresentationFormat>Personnalisé</PresentationFormat>
  <Paragraphs>112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FURET Maiwen</cp:lastModifiedBy>
  <cp:revision>191</cp:revision>
  <dcterms:created xsi:type="dcterms:W3CDTF">2022-06-01T16:29:40Z</dcterms:created>
  <dcterms:modified xsi:type="dcterms:W3CDTF">2025-02-05T09:48:49Z</dcterms:modified>
</cp:coreProperties>
</file>