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Lst>
  <p:notesMasterIdLst>
    <p:notesMasterId r:id="rId24"/>
  </p:notesMasterIdLst>
  <p:handoutMasterIdLst>
    <p:handoutMasterId r:id="rId25"/>
  </p:handoutMasterIdLst>
  <p:sldIdLst>
    <p:sldId id="326" r:id="rId6"/>
    <p:sldId id="331" r:id="rId7"/>
    <p:sldId id="369" r:id="rId8"/>
    <p:sldId id="363" r:id="rId9"/>
    <p:sldId id="372" r:id="rId10"/>
    <p:sldId id="364" r:id="rId11"/>
    <p:sldId id="388" r:id="rId12"/>
    <p:sldId id="344" r:id="rId13"/>
    <p:sldId id="387" r:id="rId14"/>
    <p:sldId id="386" r:id="rId15"/>
    <p:sldId id="375" r:id="rId16"/>
    <p:sldId id="349" r:id="rId17"/>
    <p:sldId id="351" r:id="rId18"/>
    <p:sldId id="355" r:id="rId19"/>
    <p:sldId id="389" r:id="rId20"/>
    <p:sldId id="370" r:id="rId21"/>
    <p:sldId id="378" r:id="rId22"/>
    <p:sldId id="391" r:id="rId23"/>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6"/>
            <p14:sldId id="331"/>
            <p14:sldId id="369"/>
            <p14:sldId id="363"/>
            <p14:sldId id="372"/>
            <p14:sldId id="364"/>
            <p14:sldId id="388"/>
            <p14:sldId id="344"/>
            <p14:sldId id="387"/>
            <p14:sldId id="386"/>
            <p14:sldId id="375"/>
            <p14:sldId id="349"/>
            <p14:sldId id="351"/>
            <p14:sldId id="355"/>
            <p14:sldId id="389"/>
            <p14:sldId id="370"/>
            <p14:sldId id="378"/>
            <p14:sldId id="39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FKI Tassadit" initials="TL" lastIdx="1" clrIdx="0">
    <p:extLst>
      <p:ext uri="{19B8F6BF-5375-455C-9EA6-DF929625EA0E}">
        <p15:presenceInfo xmlns:p15="http://schemas.microsoft.com/office/powerpoint/2012/main" userId="LEFKI Tassad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99CCFF"/>
    <a:srgbClr val="0099CC"/>
    <a:srgbClr val="0033CC"/>
    <a:srgbClr val="FFCCFF"/>
    <a:srgbClr val="3399FF"/>
    <a:srgbClr val="33CCFF"/>
    <a:srgbClr val="6699FF"/>
    <a:srgbClr val="FFFF99"/>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4" autoAdjust="0"/>
    <p:restoredTop sz="75422" autoAdjust="0"/>
  </p:normalViewPr>
  <p:slideViewPr>
    <p:cSldViewPr showGuides="1">
      <p:cViewPr varScale="1">
        <p:scale>
          <a:sx n="110" d="100"/>
          <a:sy n="110" d="100"/>
        </p:scale>
        <p:origin x="1320"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Feuille_de_calcul_Microsoft_Excel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endParaRPr lang="fr-FR"/>
        </a:p>
      </c:txPr>
    </c:title>
    <c:autoTitleDeleted val="0"/>
    <c:plotArea>
      <c:layout/>
      <c:barChart>
        <c:barDir val="col"/>
        <c:grouping val="clustered"/>
        <c:varyColors val="0"/>
        <c:ser>
          <c:idx val="0"/>
          <c:order val="0"/>
          <c:tx>
            <c:strRef>
              <c:f>Feuil1!$B$16</c:f>
              <c:strCache>
                <c:ptCount val="1"/>
                <c:pt idx="0">
                  <c:v>nombre de producteurs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Feuil1!$A$17:$A$24</c:f>
              <c:numCache>
                <c:formatCode>General</c:formatCode>
                <c:ptCount val="8"/>
                <c:pt idx="0">
                  <c:v>2016</c:v>
                </c:pt>
                <c:pt idx="1">
                  <c:v>2017</c:v>
                </c:pt>
                <c:pt idx="2">
                  <c:v>2018</c:v>
                </c:pt>
                <c:pt idx="3">
                  <c:v>2019</c:v>
                </c:pt>
                <c:pt idx="4">
                  <c:v>2020</c:v>
                </c:pt>
                <c:pt idx="5">
                  <c:v>2021</c:v>
                </c:pt>
                <c:pt idx="6">
                  <c:v>2022</c:v>
                </c:pt>
                <c:pt idx="7">
                  <c:v>2023</c:v>
                </c:pt>
              </c:numCache>
            </c:numRef>
          </c:cat>
          <c:val>
            <c:numRef>
              <c:f>Feuil1!$B$17:$B$24</c:f>
              <c:numCache>
                <c:formatCode>#,##0</c:formatCode>
                <c:ptCount val="8"/>
                <c:pt idx="0">
                  <c:v>809</c:v>
                </c:pt>
                <c:pt idx="1">
                  <c:v>701</c:v>
                </c:pt>
                <c:pt idx="2">
                  <c:v>671</c:v>
                </c:pt>
                <c:pt idx="3">
                  <c:v>428</c:v>
                </c:pt>
                <c:pt idx="4">
                  <c:v>345</c:v>
                </c:pt>
                <c:pt idx="5">
                  <c:v>370</c:v>
                </c:pt>
                <c:pt idx="6">
                  <c:v>585</c:v>
                </c:pt>
                <c:pt idx="7">
                  <c:v>509</c:v>
                </c:pt>
              </c:numCache>
            </c:numRef>
          </c:val>
          <c:extLst>
            <c:ext xmlns:c16="http://schemas.microsoft.com/office/drawing/2014/chart" uri="{C3380CC4-5D6E-409C-BE32-E72D297353CC}">
              <c16:uniqueId val="{00000000-680E-4409-8770-A75698A0AB22}"/>
            </c:ext>
          </c:extLst>
        </c:ser>
        <c:dLbls>
          <c:dLblPos val="outEnd"/>
          <c:showLegendKey val="0"/>
          <c:showVal val="1"/>
          <c:showCatName val="0"/>
          <c:showSerName val="0"/>
          <c:showPercent val="0"/>
          <c:showBubbleSize val="0"/>
        </c:dLbls>
        <c:gapWidth val="219"/>
        <c:overlap val="-27"/>
        <c:axId val="434939952"/>
        <c:axId val="434942248"/>
      </c:barChart>
      <c:catAx>
        <c:axId val="43493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434942248"/>
        <c:crosses val="autoZero"/>
        <c:auto val="1"/>
        <c:lblAlgn val="ctr"/>
        <c:lblOffset val="100"/>
        <c:noMultiLvlLbl val="0"/>
      </c:catAx>
      <c:valAx>
        <c:axId val="434942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4349399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endParaRPr lang="fr-FR"/>
        </a:p>
      </c:txPr>
    </c:title>
    <c:autoTitleDeleted val="0"/>
    <c:plotArea>
      <c:layout/>
      <c:barChart>
        <c:barDir val="col"/>
        <c:grouping val="clustered"/>
        <c:varyColors val="0"/>
        <c:ser>
          <c:idx val="0"/>
          <c:order val="0"/>
          <c:tx>
            <c:strRef>
              <c:f>Feuil1!$B$39</c:f>
              <c:strCache>
                <c:ptCount val="1"/>
                <c:pt idx="0">
                  <c:v>production (tonnes)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Feuil1!$A$40:$A$47</c:f>
              <c:numCache>
                <c:formatCode>General</c:formatCode>
                <c:ptCount val="8"/>
                <c:pt idx="0">
                  <c:v>2016</c:v>
                </c:pt>
                <c:pt idx="1">
                  <c:v>2017</c:v>
                </c:pt>
                <c:pt idx="2">
                  <c:v>2018</c:v>
                </c:pt>
                <c:pt idx="3">
                  <c:v>2019</c:v>
                </c:pt>
                <c:pt idx="4">
                  <c:v>2020</c:v>
                </c:pt>
                <c:pt idx="5">
                  <c:v>2021</c:v>
                </c:pt>
                <c:pt idx="6">
                  <c:v>2022</c:v>
                </c:pt>
                <c:pt idx="7">
                  <c:v>2023</c:v>
                </c:pt>
              </c:numCache>
            </c:numRef>
          </c:cat>
          <c:val>
            <c:numRef>
              <c:f>Feuil1!$B$40:$B$47</c:f>
              <c:numCache>
                <c:formatCode>#,##0</c:formatCode>
                <c:ptCount val="8"/>
                <c:pt idx="0">
                  <c:v>7564</c:v>
                </c:pt>
                <c:pt idx="1">
                  <c:v>7967</c:v>
                </c:pt>
                <c:pt idx="2">
                  <c:v>6743</c:v>
                </c:pt>
                <c:pt idx="3">
                  <c:v>4505</c:v>
                </c:pt>
                <c:pt idx="4">
                  <c:v>4230</c:v>
                </c:pt>
                <c:pt idx="5">
                  <c:v>3500</c:v>
                </c:pt>
                <c:pt idx="6">
                  <c:v>4374</c:v>
                </c:pt>
                <c:pt idx="7">
                  <c:v>3677</c:v>
                </c:pt>
              </c:numCache>
            </c:numRef>
          </c:val>
          <c:extLst>
            <c:ext xmlns:c16="http://schemas.microsoft.com/office/drawing/2014/chart" uri="{C3380CC4-5D6E-409C-BE32-E72D297353CC}">
              <c16:uniqueId val="{00000000-EF03-473C-A277-7F49AF3692F5}"/>
            </c:ext>
          </c:extLst>
        </c:ser>
        <c:dLbls>
          <c:dLblPos val="outEnd"/>
          <c:showLegendKey val="0"/>
          <c:showVal val="1"/>
          <c:showCatName val="0"/>
          <c:showSerName val="0"/>
          <c:showPercent val="0"/>
          <c:showBubbleSize val="0"/>
        </c:dLbls>
        <c:gapWidth val="219"/>
        <c:overlap val="-27"/>
        <c:axId val="533054856"/>
        <c:axId val="533053216"/>
      </c:barChart>
      <c:catAx>
        <c:axId val="53305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533053216"/>
        <c:crosses val="autoZero"/>
        <c:auto val="1"/>
        <c:lblAlgn val="ctr"/>
        <c:lblOffset val="100"/>
        <c:noMultiLvlLbl val="0"/>
      </c:catAx>
      <c:valAx>
        <c:axId val="53305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533054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r>
              <a:rPr lang="fr-FR"/>
              <a:t>surfaces</a:t>
            </a:r>
            <a:r>
              <a:rPr lang="fr-FR" baseline="0"/>
              <a:t> (ha) et production (tonnes)</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endParaRPr lang="fr-FR"/>
        </a:p>
      </c:txPr>
    </c:title>
    <c:autoTitleDeleted val="0"/>
    <c:plotArea>
      <c:layout/>
      <c:barChart>
        <c:barDir val="col"/>
        <c:grouping val="clustered"/>
        <c:varyColors val="0"/>
        <c:ser>
          <c:idx val="0"/>
          <c:order val="0"/>
          <c:tx>
            <c:strRef>
              <c:f>Feuil1!$B$52</c:f>
              <c:strCache>
                <c:ptCount val="1"/>
                <c:pt idx="0">
                  <c:v>surfaces (ha)</c:v>
                </c:pt>
              </c:strCache>
            </c:strRef>
          </c:tx>
          <c:spPr>
            <a:solidFill>
              <a:schemeClr val="accent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32C-4B10-A1A2-B9FC3F7FD090}"/>
                </c:ext>
              </c:extLst>
            </c:dLbl>
            <c:dLbl>
              <c:idx val="1"/>
              <c:delete val="1"/>
              <c:extLst>
                <c:ext xmlns:c15="http://schemas.microsoft.com/office/drawing/2012/chart" uri="{CE6537A1-D6FC-4f65-9D91-7224C49458BB}"/>
                <c:ext xmlns:c16="http://schemas.microsoft.com/office/drawing/2014/chart" uri="{C3380CC4-5D6E-409C-BE32-E72D297353CC}">
                  <c16:uniqueId val="{00000001-032C-4B10-A1A2-B9FC3F7FD090}"/>
                </c:ext>
              </c:extLst>
            </c:dLbl>
            <c:dLbl>
              <c:idx val="2"/>
              <c:delete val="1"/>
              <c:extLst>
                <c:ext xmlns:c15="http://schemas.microsoft.com/office/drawing/2012/chart" uri="{CE6537A1-D6FC-4f65-9D91-7224C49458BB}"/>
                <c:ext xmlns:c16="http://schemas.microsoft.com/office/drawing/2014/chart" uri="{C3380CC4-5D6E-409C-BE32-E72D297353CC}">
                  <c16:uniqueId val="{00000002-032C-4B10-A1A2-B9FC3F7FD090}"/>
                </c:ext>
              </c:extLst>
            </c:dLbl>
            <c:dLbl>
              <c:idx val="3"/>
              <c:delete val="1"/>
              <c:extLst>
                <c:ext xmlns:c15="http://schemas.microsoft.com/office/drawing/2012/chart" uri="{CE6537A1-D6FC-4f65-9D91-7224C49458BB}"/>
                <c:ext xmlns:c16="http://schemas.microsoft.com/office/drawing/2014/chart" uri="{C3380CC4-5D6E-409C-BE32-E72D297353CC}">
                  <c16:uniqueId val="{00000003-032C-4B10-A1A2-B9FC3F7FD090}"/>
                </c:ext>
              </c:extLst>
            </c:dLbl>
            <c:dLbl>
              <c:idx val="4"/>
              <c:delete val="1"/>
              <c:extLst>
                <c:ext xmlns:c15="http://schemas.microsoft.com/office/drawing/2012/chart" uri="{CE6537A1-D6FC-4f65-9D91-7224C49458BB}"/>
                <c:ext xmlns:c16="http://schemas.microsoft.com/office/drawing/2014/chart" uri="{C3380CC4-5D6E-409C-BE32-E72D297353CC}">
                  <c16:uniqueId val="{00000004-032C-4B10-A1A2-B9FC3F7FD090}"/>
                </c:ext>
              </c:extLst>
            </c:dLbl>
            <c:dLbl>
              <c:idx val="5"/>
              <c:delete val="1"/>
              <c:extLst>
                <c:ext xmlns:c15="http://schemas.microsoft.com/office/drawing/2012/chart" uri="{CE6537A1-D6FC-4f65-9D91-7224C49458BB}"/>
                <c:ext xmlns:c16="http://schemas.microsoft.com/office/drawing/2014/chart" uri="{C3380CC4-5D6E-409C-BE32-E72D297353CC}">
                  <c16:uniqueId val="{00000005-032C-4B10-A1A2-B9FC3F7FD090}"/>
                </c:ext>
              </c:extLst>
            </c:dLbl>
            <c:dLbl>
              <c:idx val="6"/>
              <c:delete val="1"/>
              <c:extLst>
                <c:ext xmlns:c15="http://schemas.microsoft.com/office/drawing/2012/chart" uri="{CE6537A1-D6FC-4f65-9D91-7224C49458BB}"/>
                <c:ext xmlns:c16="http://schemas.microsoft.com/office/drawing/2014/chart" uri="{C3380CC4-5D6E-409C-BE32-E72D297353CC}">
                  <c16:uniqueId val="{00000006-032C-4B10-A1A2-B9FC3F7FD090}"/>
                </c:ext>
              </c:extLst>
            </c:dLbl>
            <c:dLbl>
              <c:idx val="7"/>
              <c:layout>
                <c:manualLayout>
                  <c:x val="4.6865846514350948E-3"/>
                  <c:y val="5.116574912815495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32C-4B10-A1A2-B9FC3F7FD0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Feuil1!$A$53:$A$60</c:f>
              <c:numCache>
                <c:formatCode>General</c:formatCode>
                <c:ptCount val="8"/>
                <c:pt idx="0">
                  <c:v>2016</c:v>
                </c:pt>
                <c:pt idx="1">
                  <c:v>2017</c:v>
                </c:pt>
                <c:pt idx="2">
                  <c:v>2018</c:v>
                </c:pt>
                <c:pt idx="3">
                  <c:v>2019</c:v>
                </c:pt>
                <c:pt idx="4">
                  <c:v>2020</c:v>
                </c:pt>
                <c:pt idx="5">
                  <c:v>2021</c:v>
                </c:pt>
                <c:pt idx="6">
                  <c:v>2022</c:v>
                </c:pt>
                <c:pt idx="7">
                  <c:v>2023</c:v>
                </c:pt>
              </c:numCache>
            </c:numRef>
          </c:cat>
          <c:val>
            <c:numRef>
              <c:f>Feuil1!$B$53:$B$60</c:f>
              <c:numCache>
                <c:formatCode>#,##0</c:formatCode>
                <c:ptCount val="8"/>
                <c:pt idx="0">
                  <c:v>3149</c:v>
                </c:pt>
                <c:pt idx="1">
                  <c:v>2856</c:v>
                </c:pt>
                <c:pt idx="2">
                  <c:v>2610</c:v>
                </c:pt>
                <c:pt idx="3">
                  <c:v>1680</c:v>
                </c:pt>
                <c:pt idx="4">
                  <c:v>1607</c:v>
                </c:pt>
                <c:pt idx="5">
                  <c:v>1205</c:v>
                </c:pt>
                <c:pt idx="6">
                  <c:v>1514</c:v>
                </c:pt>
                <c:pt idx="7">
                  <c:v>1312</c:v>
                </c:pt>
              </c:numCache>
            </c:numRef>
          </c:val>
          <c:extLst>
            <c:ext xmlns:c16="http://schemas.microsoft.com/office/drawing/2014/chart" uri="{C3380CC4-5D6E-409C-BE32-E72D297353CC}">
              <c16:uniqueId val="{00000008-032C-4B10-A1A2-B9FC3F7FD090}"/>
            </c:ext>
          </c:extLst>
        </c:ser>
        <c:dLbls>
          <c:showLegendKey val="0"/>
          <c:showVal val="0"/>
          <c:showCatName val="0"/>
          <c:showSerName val="0"/>
          <c:showPercent val="0"/>
          <c:showBubbleSize val="0"/>
        </c:dLbls>
        <c:gapWidth val="219"/>
        <c:overlap val="-27"/>
        <c:axId val="531345360"/>
        <c:axId val="531346672"/>
      </c:barChart>
      <c:lineChart>
        <c:grouping val="standard"/>
        <c:varyColors val="0"/>
        <c:ser>
          <c:idx val="1"/>
          <c:order val="1"/>
          <c:tx>
            <c:strRef>
              <c:f>Feuil1!$C$52</c:f>
              <c:strCache>
                <c:ptCount val="1"/>
                <c:pt idx="0">
                  <c:v>production (tonnes)</c:v>
                </c:pt>
              </c:strCache>
            </c:strRef>
          </c:tx>
          <c:spPr>
            <a:ln w="28575" cap="rnd">
              <a:solidFill>
                <a:schemeClr val="accent2"/>
              </a:solidFill>
              <a:round/>
            </a:ln>
            <a:effectLst/>
          </c:spPr>
          <c:marker>
            <c:symbol val="none"/>
          </c:marker>
          <c:dLbls>
            <c:dLbl>
              <c:idx val="7"/>
              <c:layout>
                <c:manualLayout>
                  <c:x val="-7.2222222222222215E-2"/>
                  <c:y val="-8.33333333333333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32C-4B10-A1A2-B9FC3F7FD0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Feuil1!$A$53:$A$60</c:f>
              <c:numCache>
                <c:formatCode>General</c:formatCode>
                <c:ptCount val="8"/>
                <c:pt idx="0">
                  <c:v>2016</c:v>
                </c:pt>
                <c:pt idx="1">
                  <c:v>2017</c:v>
                </c:pt>
                <c:pt idx="2">
                  <c:v>2018</c:v>
                </c:pt>
                <c:pt idx="3">
                  <c:v>2019</c:v>
                </c:pt>
                <c:pt idx="4">
                  <c:v>2020</c:v>
                </c:pt>
                <c:pt idx="5">
                  <c:v>2021</c:v>
                </c:pt>
                <c:pt idx="6">
                  <c:v>2022</c:v>
                </c:pt>
                <c:pt idx="7">
                  <c:v>2023</c:v>
                </c:pt>
              </c:numCache>
            </c:numRef>
          </c:cat>
          <c:val>
            <c:numRef>
              <c:f>Feuil1!$C$53:$C$60</c:f>
              <c:numCache>
                <c:formatCode>#,##0</c:formatCode>
                <c:ptCount val="8"/>
                <c:pt idx="0">
                  <c:v>7564</c:v>
                </c:pt>
                <c:pt idx="1">
                  <c:v>7967</c:v>
                </c:pt>
                <c:pt idx="2">
                  <c:v>6743</c:v>
                </c:pt>
                <c:pt idx="3">
                  <c:v>4505</c:v>
                </c:pt>
                <c:pt idx="4">
                  <c:v>4230</c:v>
                </c:pt>
                <c:pt idx="5">
                  <c:v>3500</c:v>
                </c:pt>
                <c:pt idx="6">
                  <c:v>4374</c:v>
                </c:pt>
                <c:pt idx="7">
                  <c:v>3677</c:v>
                </c:pt>
              </c:numCache>
            </c:numRef>
          </c:val>
          <c:smooth val="0"/>
          <c:extLst>
            <c:ext xmlns:c16="http://schemas.microsoft.com/office/drawing/2014/chart" uri="{C3380CC4-5D6E-409C-BE32-E72D297353CC}">
              <c16:uniqueId val="{0000000A-032C-4B10-A1A2-B9FC3F7FD090}"/>
            </c:ext>
          </c:extLst>
        </c:ser>
        <c:dLbls>
          <c:showLegendKey val="0"/>
          <c:showVal val="0"/>
          <c:showCatName val="0"/>
          <c:showSerName val="0"/>
          <c:showPercent val="0"/>
          <c:showBubbleSize val="0"/>
        </c:dLbls>
        <c:marker val="1"/>
        <c:smooth val="0"/>
        <c:axId val="531334864"/>
        <c:axId val="531343392"/>
      </c:lineChart>
      <c:catAx>
        <c:axId val="53133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531343392"/>
        <c:crosses val="autoZero"/>
        <c:auto val="1"/>
        <c:lblAlgn val="ctr"/>
        <c:lblOffset val="100"/>
        <c:noMultiLvlLbl val="0"/>
      </c:catAx>
      <c:valAx>
        <c:axId val="531343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531334864"/>
        <c:crosses val="autoZero"/>
        <c:crossBetween val="between"/>
      </c:valAx>
      <c:valAx>
        <c:axId val="5313466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531345360"/>
        <c:crosses val="max"/>
        <c:crossBetween val="between"/>
      </c:valAx>
      <c:catAx>
        <c:axId val="531345360"/>
        <c:scaling>
          <c:orientation val="minMax"/>
        </c:scaling>
        <c:delete val="1"/>
        <c:axPos val="b"/>
        <c:numFmt formatCode="General" sourceLinked="1"/>
        <c:majorTickMark val="out"/>
        <c:minorTickMark val="none"/>
        <c:tickLblPos val="nextTo"/>
        <c:crossAx val="5313466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legend>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r>
              <a:rPr lang="fr-FR"/>
              <a:t>Production mondiale de tabac</a:t>
            </a:r>
          </a:p>
        </c:rich>
      </c:tx>
      <c:layout>
        <c:manualLayout>
          <c:xMode val="edge"/>
          <c:yMode val="edge"/>
          <c:x val="0.23279498270840776"/>
          <c:y val="1.87072917684479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endParaRPr lang="fr-FR"/>
        </a:p>
      </c:txPr>
    </c:title>
    <c:autoTitleDeleted val="0"/>
    <c:plotArea>
      <c:layout>
        <c:manualLayout>
          <c:layoutTarget val="inner"/>
          <c:xMode val="edge"/>
          <c:yMode val="edge"/>
          <c:x val="0.18882387534454489"/>
          <c:y val="0.10912586864927952"/>
          <c:w val="0.64050764121466996"/>
          <c:h val="0.806437959795525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C8-4FE3-A3DC-E699847872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C8-4FE3-A3DC-E699847872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C8-4FE3-A3DC-E699847872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C8-4FE3-A3DC-E699847872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C8-4FE3-A3DC-E699847872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C8-4FE3-A3DC-E699847872A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4C8-4FE3-A3DC-E699847872A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4C8-4FE3-A3DC-E699847872A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4C8-4FE3-A3DC-E699847872AF}"/>
              </c:ext>
            </c:extLst>
          </c:dPt>
          <c:dLbls>
            <c:dLbl>
              <c:idx val="4"/>
              <c:layout>
                <c:manualLayout>
                  <c:x val="-0.16945370492126777"/>
                  <c:y val="7.22114618028578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4C8-4FE3-A3DC-E699847872AF}"/>
                </c:ext>
              </c:extLst>
            </c:dLbl>
            <c:dLbl>
              <c:idx val="5"/>
              <c:layout>
                <c:manualLayout>
                  <c:x val="-0.14269785677580443"/>
                  <c:y val="3.868471168010240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04C8-4FE3-A3DC-E699847872AF}"/>
                </c:ext>
              </c:extLst>
            </c:dLbl>
            <c:dLbl>
              <c:idx val="6"/>
              <c:layout>
                <c:manualLayout>
                  <c:x val="-0.1560757808485361"/>
                  <c:y val="-2.578980778673494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04C8-4FE3-A3DC-E699847872AF}"/>
                </c:ext>
              </c:extLst>
            </c:dLbl>
            <c:dLbl>
              <c:idx val="7"/>
              <c:layout>
                <c:manualLayout>
                  <c:x val="-0.15384612683641416"/>
                  <c:y val="-5.415859635214337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04C8-4FE3-A3DC-E699847872A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'[FAOSTAT_data_fr_10-31-2024.xls]production monde tabac 2022'!$E$2:$E$10</c:f>
              <c:strCache>
                <c:ptCount val="9"/>
                <c:pt idx="0">
                  <c:v>Chine</c:v>
                </c:pt>
                <c:pt idx="1">
                  <c:v>Inde</c:v>
                </c:pt>
                <c:pt idx="2">
                  <c:v>Brésil</c:v>
                </c:pt>
                <c:pt idx="3">
                  <c:v>Indonésie</c:v>
                </c:pt>
                <c:pt idx="4">
                  <c:v>États-Unis </c:v>
                </c:pt>
                <c:pt idx="5">
                  <c:v>Zimbabwe</c:v>
                </c:pt>
                <c:pt idx="6">
                  <c:v>Pakistan</c:v>
                </c:pt>
                <c:pt idx="7">
                  <c:v>Malawi</c:v>
                </c:pt>
                <c:pt idx="8">
                  <c:v>Autres pays</c:v>
                </c:pt>
              </c:strCache>
            </c:strRef>
          </c:cat>
          <c:val>
            <c:numRef>
              <c:f>'[FAOSTAT_data_fr_10-31-2024.xls]production monde tabac 2022'!$F$2:$F$10</c:f>
              <c:numCache>
                <c:formatCode>#,##0</c:formatCode>
                <c:ptCount val="9"/>
                <c:pt idx="0">
                  <c:v>2188100</c:v>
                </c:pt>
                <c:pt idx="1">
                  <c:v>772151.93</c:v>
                </c:pt>
                <c:pt idx="2">
                  <c:v>667293</c:v>
                </c:pt>
                <c:pt idx="3">
                  <c:v>225579</c:v>
                </c:pt>
                <c:pt idx="4">
                  <c:v>202920</c:v>
                </c:pt>
                <c:pt idx="5">
                  <c:v>166918.74</c:v>
                </c:pt>
                <c:pt idx="6">
                  <c:v>133562</c:v>
                </c:pt>
                <c:pt idx="7">
                  <c:v>103805.68</c:v>
                </c:pt>
                <c:pt idx="8">
                  <c:v>1320609</c:v>
                </c:pt>
              </c:numCache>
            </c:numRef>
          </c:val>
          <c:extLst>
            <c:ext xmlns:c16="http://schemas.microsoft.com/office/drawing/2014/chart" uri="{C3380CC4-5D6E-409C-BE32-E72D297353CC}">
              <c16:uniqueId val="{00000012-04C8-4FE3-A3DC-E699847872AF}"/>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arianne" panose="02000000000000000000" pitchFamily="50" charset="0"/>
                <a:ea typeface="+mn-ea"/>
                <a:cs typeface="+mn-cs"/>
              </a:defRPr>
            </a:pPr>
            <a:r>
              <a:rPr lang="fr-FR"/>
              <a:t>Supeficies mondiales de tabac</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arianne" panose="02000000000000000000" pitchFamily="50" charset="0"/>
              <a:ea typeface="+mn-ea"/>
              <a:cs typeface="+mn-cs"/>
            </a:defRPr>
          </a:pPr>
          <a:endParaRPr lang="fr-FR"/>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E4-4CE0-8A7F-A2C67104B3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E4-4CE0-8A7F-A2C67104B3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E4-4CE0-8A7F-A2C67104B3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E4-4CE0-8A7F-A2C67104B3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E4-4CE0-8A7F-A2C67104B3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E4-4CE0-8A7F-A2C67104B34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E4-4CE0-8A7F-A2C67104B34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0E4-4CE0-8A7F-A2C67104B34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0E4-4CE0-8A7F-A2C67104B34C}"/>
              </c:ext>
            </c:extLst>
          </c:dPt>
          <c:dLbls>
            <c:dLbl>
              <c:idx val="4"/>
              <c:layout>
                <c:manualLayout>
                  <c:x val="-0.14526588845654995"/>
                  <c:y val="0.1802721088435374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0E4-4CE0-8A7F-A2C67104B34C}"/>
                </c:ext>
              </c:extLst>
            </c:dLbl>
            <c:dLbl>
              <c:idx val="5"/>
              <c:layout>
                <c:manualLayout>
                  <c:x val="-0.19974059662775617"/>
                  <c:y val="0.1326530612244898"/>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B0E4-4CE0-8A7F-A2C67104B34C}"/>
                </c:ext>
              </c:extLst>
            </c:dLbl>
            <c:dLbl>
              <c:idx val="6"/>
              <c:layout>
                <c:manualLayout>
                  <c:x val="-0.23865110246433205"/>
                  <c:y val="6.122448979591836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B0E4-4CE0-8A7F-A2C67104B34C}"/>
                </c:ext>
              </c:extLst>
            </c:dLbl>
            <c:dLbl>
              <c:idx val="7"/>
              <c:layout>
                <c:manualLayout>
                  <c:x val="-0.15045395590142674"/>
                  <c:y val="-6.2357556284179556E-17"/>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B0E4-4CE0-8A7F-A2C67104B34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arianne" panose="02000000000000000000" pitchFamily="50"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'[FAOSTAT_data_fr_10-31-2024.xls] (ha)'!$F$2:$F$10</c:f>
              <c:strCache>
                <c:ptCount val="9"/>
                <c:pt idx="0">
                  <c:v>Chine </c:v>
                </c:pt>
                <c:pt idx="1">
                  <c:v>Inde</c:v>
                </c:pt>
                <c:pt idx="2">
                  <c:v>Brésil</c:v>
                </c:pt>
                <c:pt idx="3">
                  <c:v>Indonésie</c:v>
                </c:pt>
                <c:pt idx="4">
                  <c:v>Tanzanie</c:v>
                </c:pt>
                <c:pt idx="5">
                  <c:v>Zimbabwe</c:v>
                </c:pt>
                <c:pt idx="6">
                  <c:v>États-Unis </c:v>
                </c:pt>
                <c:pt idx="7">
                  <c:v>Malawi</c:v>
                </c:pt>
                <c:pt idx="8">
                  <c:v>Autres pays</c:v>
                </c:pt>
              </c:strCache>
            </c:strRef>
          </c:cat>
          <c:val>
            <c:numRef>
              <c:f>'[FAOSTAT_data_fr_10-31-2024.xls] (ha)'!$G$2:$G$10</c:f>
              <c:numCache>
                <c:formatCode>#,##0</c:formatCode>
                <c:ptCount val="9"/>
                <c:pt idx="0">
                  <c:v>1004707</c:v>
                </c:pt>
                <c:pt idx="1">
                  <c:v>425296</c:v>
                </c:pt>
                <c:pt idx="2">
                  <c:v>325163</c:v>
                </c:pt>
                <c:pt idx="3">
                  <c:v>204933</c:v>
                </c:pt>
                <c:pt idx="4">
                  <c:v>107142</c:v>
                </c:pt>
                <c:pt idx="5">
                  <c:v>105227</c:v>
                </c:pt>
                <c:pt idx="6">
                  <c:v>81650</c:v>
                </c:pt>
                <c:pt idx="7">
                  <c:v>81256</c:v>
                </c:pt>
                <c:pt idx="8" formatCode="General">
                  <c:v>801407</c:v>
                </c:pt>
              </c:numCache>
            </c:numRef>
          </c:val>
          <c:extLst>
            <c:ext xmlns:c16="http://schemas.microsoft.com/office/drawing/2014/chart" uri="{C3380CC4-5D6E-409C-BE32-E72D297353CC}">
              <c16:uniqueId val="{00000012-B0E4-4CE0-8A7F-A2C67104B34C}"/>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Marianne" panose="02000000000000000000" pitchFamily="50" charset="0"/>
        </a:defRPr>
      </a:pPr>
      <a:endParaRPr lang="fr-F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r>
              <a:rPr lang="fr-FR"/>
              <a:t>exportations-importations-balance commerciale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arianne" panose="02000000000000000000" pitchFamily="50" charset="0"/>
              <a:ea typeface="+mn-ea"/>
              <a:cs typeface="+mn-cs"/>
            </a:defRPr>
          </a:pPr>
          <a:endParaRPr lang="fr-FR"/>
        </a:p>
      </c:txPr>
    </c:title>
    <c:autoTitleDeleted val="0"/>
    <c:plotArea>
      <c:layout/>
      <c:barChart>
        <c:barDir val="col"/>
        <c:grouping val="clustered"/>
        <c:varyColors val="0"/>
        <c:ser>
          <c:idx val="0"/>
          <c:order val="0"/>
          <c:tx>
            <c:strRef>
              <c:f>'[France Douanes_Trade_Balance.xlsx]Feuil1'!$A$5</c:f>
              <c:strCache>
                <c:ptCount val="1"/>
                <c:pt idx="0">
                  <c:v>Exportations</c:v>
                </c:pt>
              </c:strCache>
            </c:strRef>
          </c:tx>
          <c:spPr>
            <a:solidFill>
              <a:schemeClr val="accent1"/>
            </a:solidFill>
            <a:ln>
              <a:noFill/>
            </a:ln>
            <a:effectLst/>
          </c:spPr>
          <c:invertIfNegative val="0"/>
          <c:dLbls>
            <c:dLbl>
              <c:idx val="13"/>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F64-4F87-AFE6-0E122F6F183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 Douanes_Trade_Balance.xlsx]Feuil1'!$B$4:$O$4</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'[France Douanes_Trade_Balance.xlsx]Feuil1'!$B$5:$O$5</c:f>
              <c:numCache>
                <c:formatCode>#,##0</c:formatCode>
                <c:ptCount val="14"/>
                <c:pt idx="0">
                  <c:v>574838641</c:v>
                </c:pt>
                <c:pt idx="1">
                  <c:v>597278637</c:v>
                </c:pt>
                <c:pt idx="2">
                  <c:v>627886855</c:v>
                </c:pt>
                <c:pt idx="3">
                  <c:v>611851589</c:v>
                </c:pt>
                <c:pt idx="4">
                  <c:v>465577230</c:v>
                </c:pt>
                <c:pt idx="5">
                  <c:v>440970810</c:v>
                </c:pt>
                <c:pt idx="6">
                  <c:v>417366622</c:v>
                </c:pt>
                <c:pt idx="7">
                  <c:v>354466220</c:v>
                </c:pt>
                <c:pt idx="8">
                  <c:v>366162864</c:v>
                </c:pt>
                <c:pt idx="9">
                  <c:v>345934561</c:v>
                </c:pt>
                <c:pt idx="10">
                  <c:v>292523047</c:v>
                </c:pt>
                <c:pt idx="11">
                  <c:v>337559548</c:v>
                </c:pt>
                <c:pt idx="12">
                  <c:v>389789032</c:v>
                </c:pt>
                <c:pt idx="13">
                  <c:v>391110134</c:v>
                </c:pt>
              </c:numCache>
            </c:numRef>
          </c:val>
          <c:extLst>
            <c:ext xmlns:c16="http://schemas.microsoft.com/office/drawing/2014/chart" uri="{C3380CC4-5D6E-409C-BE32-E72D297353CC}">
              <c16:uniqueId val="{00000001-AF64-4F87-AFE6-0E122F6F183B}"/>
            </c:ext>
          </c:extLst>
        </c:ser>
        <c:ser>
          <c:idx val="1"/>
          <c:order val="1"/>
          <c:tx>
            <c:strRef>
              <c:f>'[France Douanes_Trade_Balance.xlsx]Feuil1'!$A$6</c:f>
              <c:strCache>
                <c:ptCount val="1"/>
                <c:pt idx="0">
                  <c:v>Importations</c:v>
                </c:pt>
              </c:strCache>
            </c:strRef>
          </c:tx>
          <c:spPr>
            <a:solidFill>
              <a:schemeClr val="accent2"/>
            </a:solidFill>
            <a:ln>
              <a:noFill/>
            </a:ln>
            <a:effectLst/>
          </c:spPr>
          <c:invertIfNegative val="0"/>
          <c:dLbls>
            <c:dLbl>
              <c:idx val="13"/>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F64-4F87-AFE6-0E122F6F183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 Douanes_Trade_Balance.xlsx]Feuil1'!$B$4:$O$4</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'[France Douanes_Trade_Balance.xlsx]Feuil1'!$B$6:$O$6</c:f>
              <c:numCache>
                <c:formatCode>#,##0</c:formatCode>
                <c:ptCount val="14"/>
                <c:pt idx="0">
                  <c:v>1687227883</c:v>
                </c:pt>
                <c:pt idx="1">
                  <c:v>1892645805</c:v>
                </c:pt>
                <c:pt idx="2">
                  <c:v>1981957938</c:v>
                </c:pt>
                <c:pt idx="3">
                  <c:v>1931986571</c:v>
                </c:pt>
                <c:pt idx="4">
                  <c:v>1778722359</c:v>
                </c:pt>
                <c:pt idx="5">
                  <c:v>1821610115</c:v>
                </c:pt>
                <c:pt idx="6">
                  <c:v>1869253652</c:v>
                </c:pt>
                <c:pt idx="7">
                  <c:v>1747221466</c:v>
                </c:pt>
                <c:pt idx="8">
                  <c:v>1593011054</c:v>
                </c:pt>
                <c:pt idx="9">
                  <c:v>1631604840</c:v>
                </c:pt>
                <c:pt idx="10">
                  <c:v>1571568511</c:v>
                </c:pt>
                <c:pt idx="11">
                  <c:v>1543063263</c:v>
                </c:pt>
                <c:pt idx="12">
                  <c:v>1491030552</c:v>
                </c:pt>
                <c:pt idx="13">
                  <c:v>1484419415</c:v>
                </c:pt>
              </c:numCache>
            </c:numRef>
          </c:val>
          <c:extLst>
            <c:ext xmlns:c16="http://schemas.microsoft.com/office/drawing/2014/chart" uri="{C3380CC4-5D6E-409C-BE32-E72D297353CC}">
              <c16:uniqueId val="{00000003-AF64-4F87-AFE6-0E122F6F183B}"/>
            </c:ext>
          </c:extLst>
        </c:ser>
        <c:ser>
          <c:idx val="2"/>
          <c:order val="2"/>
          <c:tx>
            <c:strRef>
              <c:f>'[France Douanes_Trade_Balance.xlsx]Feuil1'!$A$7</c:f>
              <c:strCache>
                <c:ptCount val="1"/>
                <c:pt idx="0">
                  <c:v>Balance Commerciale</c:v>
                </c:pt>
              </c:strCache>
            </c:strRef>
          </c:tx>
          <c:spPr>
            <a:solidFill>
              <a:schemeClr val="accent3"/>
            </a:solidFill>
            <a:ln>
              <a:noFill/>
            </a:ln>
            <a:effectLst/>
          </c:spPr>
          <c:invertIfNegative val="0"/>
          <c:dLbls>
            <c:dLbl>
              <c:idx val="13"/>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F64-4F87-AFE6-0E122F6F183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 Douanes_Trade_Balance.xlsx]Feuil1'!$B$4:$O$4</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'[France Douanes_Trade_Balance.xlsx]Feuil1'!$B$7:$O$7</c:f>
              <c:numCache>
                <c:formatCode>#,##0</c:formatCode>
                <c:ptCount val="14"/>
                <c:pt idx="0">
                  <c:v>-1112389242</c:v>
                </c:pt>
                <c:pt idx="1">
                  <c:v>-1295367168</c:v>
                </c:pt>
                <c:pt idx="2">
                  <c:v>-1354071083</c:v>
                </c:pt>
                <c:pt idx="3">
                  <c:v>-1320134982</c:v>
                </c:pt>
                <c:pt idx="4">
                  <c:v>-1313145129</c:v>
                </c:pt>
                <c:pt idx="5">
                  <c:v>-1380639305</c:v>
                </c:pt>
                <c:pt idx="6">
                  <c:v>-1451887030</c:v>
                </c:pt>
                <c:pt idx="7">
                  <c:v>-1392755246</c:v>
                </c:pt>
                <c:pt idx="8">
                  <c:v>-1226848190</c:v>
                </c:pt>
                <c:pt idx="9">
                  <c:v>-1285670279</c:v>
                </c:pt>
                <c:pt idx="10">
                  <c:v>-1279045464</c:v>
                </c:pt>
                <c:pt idx="11">
                  <c:v>-1205503715</c:v>
                </c:pt>
                <c:pt idx="12">
                  <c:v>-1101241520</c:v>
                </c:pt>
                <c:pt idx="13">
                  <c:v>-1093309281</c:v>
                </c:pt>
              </c:numCache>
            </c:numRef>
          </c:val>
          <c:extLst>
            <c:ext xmlns:c16="http://schemas.microsoft.com/office/drawing/2014/chart" uri="{C3380CC4-5D6E-409C-BE32-E72D297353CC}">
              <c16:uniqueId val="{00000005-AF64-4F87-AFE6-0E122F6F183B}"/>
            </c:ext>
          </c:extLst>
        </c:ser>
        <c:dLbls>
          <c:showLegendKey val="0"/>
          <c:showVal val="0"/>
          <c:showCatName val="0"/>
          <c:showSerName val="0"/>
          <c:showPercent val="0"/>
          <c:showBubbleSize val="0"/>
        </c:dLbls>
        <c:gapWidth val="219"/>
        <c:overlap val="-27"/>
        <c:axId val="461192904"/>
        <c:axId val="461183720"/>
      </c:barChart>
      <c:catAx>
        <c:axId val="46119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461183720"/>
        <c:crosses val="autoZero"/>
        <c:auto val="1"/>
        <c:lblAlgn val="ctr"/>
        <c:lblOffset val="100"/>
        <c:noMultiLvlLbl val="0"/>
      </c:catAx>
      <c:valAx>
        <c:axId val="461183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crossAx val="461192904"/>
        <c:crosses val="autoZero"/>
        <c:crossBetween val="between"/>
        <c:dispUnits>
          <c:builtInUnit val="billion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arianne" panose="02000000000000000000" pitchFamily="50" charset="0"/>
                      <a:ea typeface="+mn-ea"/>
                      <a:cs typeface="+mn-cs"/>
                    </a:defRPr>
                  </a:pPr>
                  <a:r>
                    <a:rPr lang="fr-FR"/>
                    <a:t>Milliards d'euros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arianne" panose="02000000000000000000" pitchFamily="50" charset="0"/>
                    <a:ea typeface="+mn-ea"/>
                    <a:cs typeface="+mn-cs"/>
                  </a:defRPr>
                </a:pPr>
                <a:endParaRPr lang="fr-F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legend>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90286544760417"/>
          <c:y val="0.1224646919135108"/>
          <c:w val="0.62276176221773927"/>
          <c:h val="0.7973986585010206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09-43D1-AC84-3EE06E4E2F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09-43D1-AC84-3EE06E4E2F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09-43D1-AC84-3EE06E4E2F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09-43D1-AC84-3EE06E4E2FA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09-43D1-AC84-3EE06E4E2FA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B09-43D1-AC84-3EE06E4E2FA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B09-43D1-AC84-3EE06E4E2FA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B09-43D1-AC84-3EE06E4E2FA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B09-43D1-AC84-3EE06E4E2FA1}"/>
              </c:ext>
            </c:extLst>
          </c:dPt>
          <c:dLbls>
            <c:dLbl>
              <c:idx val="5"/>
              <c:layout>
                <c:manualLayout>
                  <c:x val="-0.23966942148760331"/>
                  <c:y val="-4.232804232804232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2B09-43D1-AC84-3EE06E4E2FA1}"/>
                </c:ext>
              </c:extLst>
            </c:dLbl>
            <c:dLbl>
              <c:idx val="6"/>
              <c:layout>
                <c:manualLayout>
                  <c:x val="-0.19008264462809918"/>
                  <c:y val="-6.34920634920635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2B09-43D1-AC84-3EE06E4E2FA1}"/>
                </c:ext>
              </c:extLst>
            </c:dLbl>
            <c:dLbl>
              <c:idx val="7"/>
              <c:layout>
                <c:manualLayout>
                  <c:x val="-0.14049586776859507"/>
                  <c:y val="-0.1058201058201058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2B09-43D1-AC84-3EE06E4E2FA1}"/>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arianne" panose="02000000000000000000" pitchFamily="50"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'imp euros'!$F$7:$F$15</c:f>
              <c:strCache>
                <c:ptCount val="9"/>
                <c:pt idx="0">
                  <c:v>Pays-Bas</c:v>
                </c:pt>
                <c:pt idx="1">
                  <c:v>Pologne</c:v>
                </c:pt>
                <c:pt idx="2">
                  <c:v>Allemagne</c:v>
                </c:pt>
                <c:pt idx="3">
                  <c:v>Chine</c:v>
                </c:pt>
                <c:pt idx="4">
                  <c:v>Belgique</c:v>
                </c:pt>
                <c:pt idx="5">
                  <c:v>Brésil</c:v>
                </c:pt>
                <c:pt idx="6">
                  <c:v>Roumanie</c:v>
                </c:pt>
                <c:pt idx="7">
                  <c:v>Suède</c:v>
                </c:pt>
                <c:pt idx="8">
                  <c:v>Autres pays</c:v>
                </c:pt>
              </c:strCache>
            </c:strRef>
          </c:cat>
          <c:val>
            <c:numRef>
              <c:f>'imp euros'!$G$7:$G$15</c:f>
              <c:numCache>
                <c:formatCode>#,##0</c:formatCode>
                <c:ptCount val="9"/>
                <c:pt idx="0">
                  <c:v>396194068</c:v>
                </c:pt>
                <c:pt idx="1">
                  <c:v>351308780</c:v>
                </c:pt>
                <c:pt idx="2">
                  <c:v>202030125</c:v>
                </c:pt>
                <c:pt idx="3">
                  <c:v>133473356</c:v>
                </c:pt>
                <c:pt idx="4">
                  <c:v>94308164</c:v>
                </c:pt>
                <c:pt idx="5">
                  <c:v>38621271</c:v>
                </c:pt>
                <c:pt idx="6">
                  <c:v>33401054</c:v>
                </c:pt>
                <c:pt idx="7">
                  <c:v>26606938</c:v>
                </c:pt>
                <c:pt idx="8">
                  <c:v>208475659</c:v>
                </c:pt>
              </c:numCache>
            </c:numRef>
          </c:val>
          <c:extLst>
            <c:ext xmlns:c16="http://schemas.microsoft.com/office/drawing/2014/chart" uri="{C3380CC4-5D6E-409C-BE32-E72D297353CC}">
              <c16:uniqueId val="{00000012-2B09-43D1-AC84-3EE06E4E2FA1}"/>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arianne" panose="02000000000000000000" pitchFamily="50" charset="0"/>
        </a:defRPr>
      </a:pPr>
      <a:endParaRPr lang="fr-FR"/>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43341657682736"/>
          <c:y val="0.12017577955427328"/>
          <c:w val="0.53126834882208185"/>
          <c:h val="0.78000467498814552"/>
        </c:manualLayout>
      </c:layout>
      <c:doughnutChart>
        <c:varyColors val="1"/>
        <c:ser>
          <c:idx val="0"/>
          <c:order val="0"/>
          <c:tx>
            <c:strRef>
              <c:f>'exp euros'!$I$15</c:f>
              <c:strCache>
                <c:ptCount val="1"/>
                <c:pt idx="0">
                  <c:v>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97-4920-8B22-3254C8ACE2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97-4920-8B22-3254C8ACE2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97-4920-8B22-3254C8ACE2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97-4920-8B22-3254C8ACE2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97-4920-8B22-3254C8ACE28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97-4920-8B22-3254C8ACE288}"/>
              </c:ext>
            </c:extLst>
          </c:dPt>
          <c:dLbls>
            <c:dLbl>
              <c:idx val="3"/>
              <c:layout>
                <c:manualLayout>
                  <c:x val="0.11322934719815145"/>
                  <c:y val="0.1323155216284987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997-4920-8B22-3254C8ACE28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arianne" panose="02000000000000000000" pitchFamily="50"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'exp euros'!$H$16:$H$21</c:f>
              <c:strCache>
                <c:ptCount val="6"/>
                <c:pt idx="0">
                  <c:v>Côte d'Ivoire</c:v>
                </c:pt>
                <c:pt idx="1">
                  <c:v>Belgique</c:v>
                </c:pt>
                <c:pt idx="2">
                  <c:v>Pologne</c:v>
                </c:pt>
                <c:pt idx="3">
                  <c:v>Allemagne</c:v>
                </c:pt>
                <c:pt idx="4">
                  <c:v>Turquie</c:v>
                </c:pt>
                <c:pt idx="5">
                  <c:v>Autres Pays</c:v>
                </c:pt>
              </c:strCache>
            </c:strRef>
          </c:cat>
          <c:val>
            <c:numRef>
              <c:f>'exp euros'!$I$16:$I$21</c:f>
              <c:numCache>
                <c:formatCode>#,##0</c:formatCode>
                <c:ptCount val="6"/>
                <c:pt idx="0">
                  <c:v>76319218</c:v>
                </c:pt>
                <c:pt idx="1">
                  <c:v>52759699</c:v>
                </c:pt>
                <c:pt idx="2">
                  <c:v>37000415</c:v>
                </c:pt>
                <c:pt idx="3">
                  <c:v>19236818</c:v>
                </c:pt>
                <c:pt idx="4">
                  <c:v>18697446</c:v>
                </c:pt>
                <c:pt idx="5">
                  <c:v>187096538</c:v>
                </c:pt>
              </c:numCache>
            </c:numRef>
          </c:val>
          <c:extLst>
            <c:ext xmlns:c16="http://schemas.microsoft.com/office/drawing/2014/chart" uri="{C3380CC4-5D6E-409C-BE32-E72D297353CC}">
              <c16:uniqueId val="{0000000C-4997-4920-8B22-3254C8ACE28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Marianne" panose="02000000000000000000" pitchFamily="50" charset="0"/>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11-15T10:17:30.592"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0.79444</cdr:x>
      <cdr:y>0.27199</cdr:y>
    </cdr:from>
    <cdr:to>
      <cdr:x>0.92043</cdr:x>
      <cdr:y>0.39699</cdr:y>
    </cdr:to>
    <cdr:cxnSp macro="">
      <cdr:nvCxnSpPr>
        <cdr:cNvPr id="4" name="Connecteur droit avec flèche 3"/>
        <cdr:cNvCxnSpPr/>
      </cdr:nvCxnSpPr>
      <cdr:spPr>
        <a:xfrm xmlns:a="http://schemas.openxmlformats.org/drawingml/2006/main">
          <a:off x="3632200" y="746125"/>
          <a:ext cx="576000" cy="34290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0.83819</cdr:x>
      <cdr:y>0.22338</cdr:y>
    </cdr:from>
    <cdr:to>
      <cdr:x>0.94634</cdr:x>
      <cdr:y>0.32835</cdr:y>
    </cdr:to>
    <cdr:sp macro="" textlink="">
      <cdr:nvSpPr>
        <cdr:cNvPr id="5" name="ZoneTexte 5"/>
        <cdr:cNvSpPr txBox="1"/>
      </cdr:nvSpPr>
      <cdr:spPr>
        <a:xfrm xmlns:a="http://schemas.openxmlformats.org/drawingml/2006/main">
          <a:off x="3832225" y="612775"/>
          <a:ext cx="494431" cy="28796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r-FR" sz="1100">
              <a:solidFill>
                <a:srgbClr val="FF0000"/>
              </a:solidFill>
              <a:latin typeface="Marianne" panose="02000000000000000000" pitchFamily="50" charset="0"/>
            </a:rPr>
            <a:t>-13%</a:t>
          </a:r>
        </a:p>
      </cdr:txBody>
    </cdr:sp>
  </cdr:relSizeAnchor>
</c:userShapes>
</file>

<file path=ppt/drawings/drawing2.xml><?xml version="1.0" encoding="utf-8"?>
<c:userShapes xmlns:c="http://schemas.openxmlformats.org/drawingml/2006/chart">
  <cdr:relSizeAnchor xmlns:cdr="http://schemas.openxmlformats.org/drawingml/2006/chartDrawing">
    <cdr:from>
      <cdr:x>0.79477</cdr:x>
      <cdr:y>0.38542</cdr:y>
    </cdr:from>
    <cdr:to>
      <cdr:x>0.91644</cdr:x>
      <cdr:y>0.51042</cdr:y>
    </cdr:to>
    <cdr:cxnSp macro="">
      <cdr:nvCxnSpPr>
        <cdr:cNvPr id="3" name="Connecteur droit avec flèche 2"/>
        <cdr:cNvCxnSpPr/>
      </cdr:nvCxnSpPr>
      <cdr:spPr>
        <a:xfrm xmlns:a="http://schemas.openxmlformats.org/drawingml/2006/main">
          <a:off x="3762375" y="1057275"/>
          <a:ext cx="576000" cy="34290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0.33929</cdr:x>
      <cdr:y>0.47731</cdr:y>
    </cdr:from>
    <cdr:to>
      <cdr:x>0.68213</cdr:x>
      <cdr:y>0.54801</cdr:y>
    </cdr:to>
    <cdr:sp macro="" textlink="">
      <cdr:nvSpPr>
        <cdr:cNvPr id="2" name="ZoneTexte 2"/>
        <cdr:cNvSpPr txBox="1"/>
      </cdr:nvSpPr>
      <cdr:spPr>
        <a:xfrm xmlns:a="http://schemas.openxmlformats.org/drawingml/2006/main">
          <a:off x="1740072" y="1944215"/>
          <a:ext cx="1758238" cy="28796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r-FR" sz="1100" b="1">
              <a:latin typeface="Marianne" panose="02000000000000000000" pitchFamily="50" charset="0"/>
            </a:rPr>
            <a:t>5,78 millions de tonnes</a:t>
          </a:r>
        </a:p>
      </cdr:txBody>
    </cdr:sp>
  </cdr:relSizeAnchor>
</c:userShapes>
</file>

<file path=ppt/drawings/drawing4.xml><?xml version="1.0" encoding="utf-8"?>
<c:userShapes xmlns:c="http://schemas.openxmlformats.org/drawingml/2006/chart">
  <cdr:relSizeAnchor xmlns:cdr="http://schemas.openxmlformats.org/drawingml/2006/chartDrawing">
    <cdr:from>
      <cdr:x>0.34825</cdr:x>
      <cdr:y>0.49745</cdr:y>
    </cdr:from>
    <cdr:to>
      <cdr:x>0.73346</cdr:x>
      <cdr:y>0.58163</cdr:y>
    </cdr:to>
    <cdr:sp macro="" textlink="">
      <cdr:nvSpPr>
        <cdr:cNvPr id="2" name="ZoneTexte 1"/>
        <cdr:cNvSpPr txBox="1"/>
      </cdr:nvSpPr>
      <cdr:spPr>
        <a:xfrm xmlns:a="http://schemas.openxmlformats.org/drawingml/2006/main">
          <a:off x="1704975" y="1857375"/>
          <a:ext cx="1885950"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b="1" dirty="0">
              <a:latin typeface="Marianne" panose="02000000000000000000" pitchFamily="50" charset="0"/>
            </a:rPr>
            <a:t>3,14 millions d'hectares</a:t>
          </a:r>
        </a:p>
      </cdr:txBody>
    </cdr:sp>
  </cdr:relSizeAnchor>
</c:userShapes>
</file>

<file path=ppt/drawings/drawing5.xml><?xml version="1.0" encoding="utf-8"?>
<c:userShapes xmlns:c="http://schemas.openxmlformats.org/drawingml/2006/chart">
  <cdr:relSizeAnchor xmlns:cdr="http://schemas.openxmlformats.org/drawingml/2006/chartDrawing">
    <cdr:from>
      <cdr:x>0.37756</cdr:x>
      <cdr:y>0.46244</cdr:y>
    </cdr:from>
    <cdr:to>
      <cdr:x>0.5919</cdr:x>
      <cdr:y>0.58243</cdr:y>
    </cdr:to>
    <cdr:sp macro="" textlink="">
      <cdr:nvSpPr>
        <cdr:cNvPr id="2" name="ZoneTexte 1"/>
        <cdr:cNvSpPr txBox="1"/>
      </cdr:nvSpPr>
      <cdr:spPr>
        <a:xfrm xmlns:a="http://schemas.openxmlformats.org/drawingml/2006/main">
          <a:off x="1740576" y="1664977"/>
          <a:ext cx="98814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b="1" dirty="0" smtClean="0">
              <a:solidFill>
                <a:schemeClr val="tx1">
                  <a:lumMod val="95000"/>
                  <a:lumOff val="5000"/>
                </a:schemeClr>
              </a:solidFill>
              <a:latin typeface="+mn-lt"/>
            </a:rPr>
            <a:t>1,48 milliards d’euros</a:t>
          </a:r>
          <a:endParaRPr lang="fr-FR" sz="1000" b="1" dirty="0">
            <a:solidFill>
              <a:schemeClr val="tx1">
                <a:lumMod val="95000"/>
                <a:lumOff val="5000"/>
              </a:schemeClr>
            </a:solidFill>
            <a:latin typeface="+mn-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0.37628</cdr:x>
      <cdr:y>0.46512</cdr:y>
    </cdr:from>
    <cdr:to>
      <cdr:x>0.54266</cdr:x>
      <cdr:y>0.7094</cdr:y>
    </cdr:to>
    <cdr:sp macro="" textlink="">
      <cdr:nvSpPr>
        <cdr:cNvPr id="2" name="ZoneTexte 1"/>
        <cdr:cNvSpPr txBox="1"/>
      </cdr:nvSpPr>
      <cdr:spPr>
        <a:xfrm xmlns:a="http://schemas.openxmlformats.org/drawingml/2006/main">
          <a:off x="2068031" y="17411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b="1" dirty="0" smtClean="0">
              <a:solidFill>
                <a:schemeClr val="tx1">
                  <a:lumMod val="95000"/>
                  <a:lumOff val="5000"/>
                </a:schemeClr>
              </a:solidFill>
              <a:latin typeface="+mn-lt"/>
            </a:rPr>
            <a:t>391,11 millions d’euros</a:t>
          </a:r>
          <a:endParaRPr lang="fr-FR" sz="1000" b="1" dirty="0">
            <a:solidFill>
              <a:schemeClr val="tx1">
                <a:lumMod val="95000"/>
                <a:lumOff val="5000"/>
              </a:schemeClr>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5591" tIns="47796" rIns="95591" bIns="47796" rtlCol="0"/>
          <a:lstStyle>
            <a:lvl1pPr algn="l">
              <a:defRPr sz="1300"/>
            </a:lvl1pPr>
          </a:lstStyle>
          <a:p>
            <a:endParaRPr lang="fr-FR"/>
          </a:p>
        </p:txBody>
      </p:sp>
      <p:sp>
        <p:nvSpPr>
          <p:cNvPr id="3" name="Espace réservé de la date 2"/>
          <p:cNvSpPr>
            <a:spLocks noGrp="1"/>
          </p:cNvSpPr>
          <p:nvPr>
            <p:ph type="dt" sz="quarter" idx="1"/>
          </p:nvPr>
        </p:nvSpPr>
        <p:spPr>
          <a:xfrm>
            <a:off x="3851343" y="0"/>
            <a:ext cx="2946347" cy="498215"/>
          </a:xfrm>
          <a:prstGeom prst="rect">
            <a:avLst/>
          </a:prstGeom>
        </p:spPr>
        <p:txBody>
          <a:bodyPr vert="horz" lIns="95591" tIns="47796" rIns="95591" bIns="47796" rtlCol="0"/>
          <a:lstStyle>
            <a:lvl1pPr algn="r">
              <a:defRPr sz="1300"/>
            </a:lvl1pPr>
          </a:lstStyle>
          <a:p>
            <a:fld id="{826EA78C-A5C9-46BB-944C-8A7FBD538730}" type="datetimeFigureOut">
              <a:rPr lang="fr-FR" smtClean="0"/>
              <a:t>15/11/2024</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5591" tIns="47796" rIns="95591" bIns="47796"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1343" y="9431600"/>
            <a:ext cx="2946347" cy="498214"/>
          </a:xfrm>
          <a:prstGeom prst="rect">
            <a:avLst/>
          </a:prstGeom>
        </p:spPr>
        <p:txBody>
          <a:bodyPr vert="horz" lIns="95591" tIns="47796" rIns="95591" bIns="47796" rtlCol="0" anchor="b"/>
          <a:lstStyle>
            <a:lvl1pPr algn="r">
              <a:defRPr sz="1300"/>
            </a:lvl1pPr>
          </a:lstStyle>
          <a:p>
            <a:fld id="{1CF4AE38-5C79-4945-A8D4-B016B59C2A86}" type="slidenum">
              <a:rPr lang="fr-FR" smtClean="0"/>
              <a:t>‹N°›</a:t>
            </a:fld>
            <a:endParaRPr lang="fr-FR"/>
          </a:p>
        </p:txBody>
      </p:sp>
    </p:spTree>
    <p:extLst>
      <p:ext uri="{BB962C8B-B14F-4D97-AF65-F5344CB8AC3E}">
        <p14:creationId xmlns:p14="http://schemas.microsoft.com/office/powerpoint/2010/main" val="164796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5591" tIns="47796" rIns="95591" bIns="47796"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3851343" y="0"/>
            <a:ext cx="2946347" cy="496491"/>
          </a:xfrm>
          <a:prstGeom prst="rect">
            <a:avLst/>
          </a:prstGeom>
        </p:spPr>
        <p:txBody>
          <a:bodyPr vert="horz" lIns="95591" tIns="47796" rIns="95591" bIns="47796" rtlCol="0"/>
          <a:lstStyle>
            <a:lvl1pPr algn="r">
              <a:defRPr sz="1300">
                <a:latin typeface="Arial" pitchFamily="34" charset="0"/>
              </a:defRPr>
            </a:lvl1pPr>
          </a:lstStyle>
          <a:p>
            <a:fld id="{D680E798-53FF-4C51-A981-953463752515}" type="datetimeFigureOut">
              <a:rPr lang="fr-FR" smtClean="0"/>
              <a:pPr/>
              <a:t>15/11/2024</a:t>
            </a:fld>
            <a:endParaRPr lang="fr-FR" dirty="0"/>
          </a:p>
        </p:txBody>
      </p:sp>
      <p:sp>
        <p:nvSpPr>
          <p:cNvPr id="4" name="Espace réservé de l'image des diapositives 3"/>
          <p:cNvSpPr>
            <a:spLocks noGrp="1" noRot="1" noChangeAspect="1"/>
          </p:cNvSpPr>
          <p:nvPr>
            <p:ph type="sldImg" idx="2"/>
          </p:nvPr>
        </p:nvSpPr>
        <p:spPr>
          <a:xfrm>
            <a:off x="92075" y="746125"/>
            <a:ext cx="6615113" cy="3722688"/>
          </a:xfrm>
          <a:prstGeom prst="rect">
            <a:avLst/>
          </a:prstGeom>
          <a:noFill/>
          <a:ln w="12700">
            <a:solidFill>
              <a:prstClr val="black"/>
            </a:solidFill>
          </a:ln>
        </p:spPr>
        <p:txBody>
          <a:bodyPr vert="horz" lIns="95591" tIns="47796" rIns="95591" bIns="47796"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5591" tIns="47796" rIns="95591" bIns="47796"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5591" tIns="47796" rIns="95591" bIns="47796"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1343" y="9431599"/>
            <a:ext cx="2946347" cy="496491"/>
          </a:xfrm>
          <a:prstGeom prst="rect">
            <a:avLst/>
          </a:prstGeom>
        </p:spPr>
        <p:txBody>
          <a:bodyPr vert="horz" lIns="95591" tIns="47796" rIns="95591" bIns="47796"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94808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aseline="0" dirty="0" smtClean="0">
                <a:latin typeface="Marianne" panose="02000000000000000000" pitchFamily="50" charset="0"/>
              </a:rPr>
              <a:t>Production mondiale en recul de 2% pour atteindre 5,78 millions de tonnes,</a:t>
            </a:r>
          </a:p>
          <a:p>
            <a:r>
              <a:rPr lang="fr-FR" sz="1200" baseline="0" dirty="0" smtClean="0">
                <a:latin typeface="Marianne" panose="02000000000000000000" pitchFamily="50" charset="0"/>
              </a:rPr>
              <a:t>La Chine est le premier producteur de tabac avec 2,18 millions de tonnes</a:t>
            </a:r>
          </a:p>
          <a:p>
            <a:r>
              <a:rPr lang="fr-FR" sz="1200" baseline="0" dirty="0" smtClean="0">
                <a:latin typeface="Marianne" panose="02000000000000000000" pitchFamily="50" charset="0"/>
              </a:rPr>
              <a:t>Suivi de l’Inde avec plus de 770 000 tonnes</a:t>
            </a:r>
          </a:p>
          <a:p>
            <a:r>
              <a:rPr lang="fr-FR" sz="1200" baseline="0" dirty="0" smtClean="0">
                <a:latin typeface="Marianne" panose="02000000000000000000" pitchFamily="50" charset="0"/>
              </a:rPr>
              <a:t>Et du Brésil</a:t>
            </a:r>
          </a:p>
          <a:p>
            <a:r>
              <a:rPr lang="fr-FR" sz="1200" baseline="0" dirty="0" smtClean="0">
                <a:latin typeface="Marianne" panose="02000000000000000000" pitchFamily="50" charset="0"/>
              </a:rPr>
              <a:t>La France se place à la 60è position (sur 138, sachant que 17 pays n’en produisent pas du tout)</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37174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Les superficies mondiales consacrées à la culture du tabac atteignent en 2022 : 3,14 millions d’hectares </a:t>
            </a:r>
          </a:p>
          <a:p>
            <a:r>
              <a:rPr lang="fr-FR" baseline="0" dirty="0" smtClean="0"/>
              <a:t>Les plus grands pays producteurs de tabac sont aussi ceux ayant les plus grandes superficies</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423374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valeur</a:t>
            </a:r>
            <a:r>
              <a:rPr lang="fr-FR" baseline="0" dirty="0" smtClean="0"/>
              <a:t> de la production (à prix courant) est de 472 millions d’euros en 2023</a:t>
            </a:r>
          </a:p>
          <a:p>
            <a:r>
              <a:rPr lang="fr-FR" baseline="0" dirty="0" smtClean="0"/>
              <a:t>Elle progresse de 17% par rapport à 2023</a:t>
            </a:r>
          </a:p>
          <a:p>
            <a:r>
              <a:rPr lang="fr-FR" baseline="0" dirty="0" smtClean="0"/>
              <a:t>La valeur de la production pour la France est de 13 millions d’euros (+25%)</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20680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Balance commerciale</a:t>
            </a:r>
            <a:r>
              <a:rPr lang="fr-FR" baseline="0" dirty="0" smtClean="0"/>
              <a:t> déficitaire de plus d’1 milliards d’euros</a:t>
            </a:r>
          </a:p>
          <a:p>
            <a:r>
              <a:rPr lang="fr-FR" baseline="0" dirty="0" smtClean="0"/>
              <a:t>La France importe plus de tabac qu’elle n’en exporte</a:t>
            </a:r>
          </a:p>
          <a:p>
            <a:r>
              <a:rPr lang="fr-FR" baseline="0" dirty="0" smtClean="0"/>
              <a:t>Elle a exporté pour 391 millions d’euros et a importé pour 1,48 milliards d’euros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14303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smtClean="0"/>
              <a:t>Une balance commerciale</a:t>
            </a:r>
            <a:r>
              <a:rPr lang="fr-FR" b="0" baseline="0" dirty="0" smtClean="0"/>
              <a:t> déficitaire mais dont le déficit se résorbe légèrement en 2023</a:t>
            </a:r>
            <a:endParaRPr lang="fr-FR" b="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173310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La France importe du Pays-Bas,</a:t>
            </a:r>
          </a:p>
          <a:p>
            <a:r>
              <a:rPr lang="fr-FR" baseline="0" dirty="0" smtClean="0"/>
              <a:t>Les Pays-Bas n’étant pas un pas producteur mais transformateur de tabac voir de </a:t>
            </a:r>
            <a:r>
              <a:rPr lang="fr-FR" baseline="0" dirty="0" err="1" smtClean="0"/>
              <a:t>re-exporte</a:t>
            </a:r>
            <a:r>
              <a:rPr lang="fr-FR" baseline="0" dirty="0" smtClean="0"/>
              <a:t> de produits finis</a:t>
            </a:r>
          </a:p>
          <a:p>
            <a:r>
              <a:rPr lang="fr-FR" baseline="0" dirty="0" smtClean="0"/>
              <a:t>La France exporte vers la Côte d’Ivoire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67982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61441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baseline="0" smtClean="0"/>
              <a:t> </a:t>
            </a:r>
            <a:endParaRPr lang="fr-FR" b="1"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188566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157696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0937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14954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99680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90855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12319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On observe une baisse du nombre de producteurs de 13% en 2023 par rapport à 2022</a:t>
            </a:r>
          </a:p>
          <a:p>
            <a:r>
              <a:rPr lang="fr-FR" baseline="0" dirty="0" smtClean="0"/>
              <a:t>En 2023, on dénombre 509 producteurs de tabac (tous types de tabac confondus)</a:t>
            </a:r>
          </a:p>
          <a:p>
            <a:endParaRPr lang="fr-FR" baseline="0" dirty="0" smtClean="0"/>
          </a:p>
          <a:p>
            <a:r>
              <a:rPr lang="fr-FR" baseline="0" dirty="0" smtClean="0"/>
              <a:t>Un des principales raison est notamment:</a:t>
            </a:r>
          </a:p>
          <a:p>
            <a:pPr marL="171450" indent="-171450">
              <a:buFontTx/>
              <a:buChar char="-"/>
            </a:pPr>
            <a:r>
              <a:rPr lang="fr-FR" baseline="0" dirty="0" smtClean="0"/>
              <a:t>Une population de producteurs vieillissante et non renouvelée</a:t>
            </a:r>
          </a:p>
          <a:p>
            <a:pPr marL="0" indent="0">
              <a:buFontTx/>
              <a:buNone/>
            </a:pPr>
            <a:endParaRPr lang="fr-FR" baseline="0" dirty="0" smtClean="0"/>
          </a:p>
          <a:p>
            <a:pPr marL="0" indent="0">
              <a:buFontTx/>
              <a:buNone/>
            </a:pPr>
            <a:r>
              <a:rPr lang="fr-FR" baseline="0" dirty="0" smtClean="0"/>
              <a:t>La baisse observée en 2019/ 2020 et 2021  ne signifie pas  forcément une baisse réelle du nombre de producteur mais cette baisse peut-être lié à un changement de méthodologie avec la fin de France Tabac et la mise en place du recueil des données directement auprès des coopératives,  </a:t>
            </a:r>
          </a:p>
          <a:p>
            <a:pPr marL="171450" indent="-171450">
              <a:buFontTx/>
              <a:buChar char="-"/>
            </a:pP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89650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baseline="0" dirty="0" smtClean="0"/>
              <a:t>On cultive 3 variétés de </a:t>
            </a:r>
            <a:r>
              <a:rPr lang="fr-FR" baseline="0" dirty="0" err="1" smtClean="0"/>
              <a:t>tabacen</a:t>
            </a:r>
            <a:r>
              <a:rPr lang="fr-FR" baseline="0" dirty="0" smtClean="0"/>
              <a:t> France  :</a:t>
            </a:r>
          </a:p>
          <a:p>
            <a:r>
              <a:rPr lang="fr-FR" baseline="0" dirty="0" smtClean="0"/>
              <a:t>Le Virginie</a:t>
            </a:r>
          </a:p>
          <a:p>
            <a:r>
              <a:rPr lang="fr-FR" baseline="0" dirty="0" smtClean="0"/>
              <a:t>Le Burley</a:t>
            </a:r>
          </a:p>
          <a:p>
            <a:r>
              <a:rPr lang="fr-FR" baseline="0" dirty="0" smtClean="0"/>
              <a:t>Le tabac noir</a:t>
            </a:r>
          </a:p>
          <a:p>
            <a:endParaRPr lang="fr-FR" baseline="0" dirty="0" smtClean="0"/>
          </a:p>
          <a:p>
            <a:r>
              <a:rPr lang="fr-FR" baseline="0" dirty="0" smtClean="0"/>
              <a:t>On observe un recul de la production de 16% en 2023  pour atteindre 3 677 tonnes mais ce recul s’observe également sur un historique plus long</a:t>
            </a:r>
          </a:p>
          <a:p>
            <a:endParaRPr lang="fr-FR" baseline="0" dirty="0" smtClean="0"/>
          </a:p>
          <a:p>
            <a:r>
              <a:rPr lang="fr-FR" baseline="0" dirty="0" smtClean="0"/>
              <a:t>Le déclin de la culture de tabac est due notamment à la concurrence des géants chinois, brésilien et indien</a:t>
            </a:r>
          </a:p>
          <a:p>
            <a:endParaRPr lang="fr-FR" baseline="0" dirty="0" smtClean="0"/>
          </a:p>
          <a:p>
            <a:r>
              <a:rPr lang="fr-FR" baseline="0" dirty="0" smtClean="0"/>
              <a:t>Pour faire face à la concurrence internationale les producteurs français visent des marchés de niche qui permettent une meilleure valorisation de la production notamment pour le Virginie avec le marché de la chicha. </a:t>
            </a:r>
          </a:p>
          <a:p>
            <a:r>
              <a:rPr lang="fr-FR" baseline="0" dirty="0" smtClean="0"/>
              <a:t>Ces marchés sont des marchés plus rémunérateurs permettant une bonne valorisation des feuilles de tabac, ces marchés sont meilleures que pour la cigarette,</a:t>
            </a:r>
          </a:p>
          <a:p>
            <a:r>
              <a:rPr lang="fr-FR" baseline="0" dirty="0" smtClean="0"/>
              <a:t>On observe également l’ouverture de nouveau marché tel que le marché de la cigarette électronique avec l’utilisation du tabac français pour des produits alternatifs tel que les e-liquides, la synthèse de nicotine</a:t>
            </a:r>
          </a:p>
          <a:p>
            <a:endParaRPr lang="fr-FR" baseline="0" dirty="0" smtClean="0"/>
          </a:p>
          <a:p>
            <a:r>
              <a:rPr lang="fr-FR" dirty="0" smtClean="0"/>
              <a:t>Le secteur est en difficulté également avec la baisse constante du nombre</a:t>
            </a:r>
            <a:r>
              <a:rPr lang="fr-FR" baseline="0" dirty="0" smtClean="0"/>
              <a:t> de fumeurs et avec la mise en place de politiques publiques de lutte contre le tabagisme</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 tabac est principalement cultivé en en Nouvelle-Aquitaine ; Grand-Est ; Auvergne-Rhône –Alpes ; Pays-de-le-Loire ; Occitanie ; Centre- Val de Loire; Hauts-de- France</a:t>
            </a:r>
          </a:p>
          <a:p>
            <a:endParaRPr lang="fr-FR" baseline="0" dirty="0" smtClean="0"/>
          </a:p>
          <a:p>
            <a:r>
              <a:rPr lang="fr-FR" b="1" baseline="0" dirty="0" smtClean="0"/>
              <a:t>2016</a:t>
            </a:r>
            <a:r>
              <a:rPr lang="fr-FR" baseline="0" dirty="0" smtClean="0"/>
              <a:t> : temps frais et humide peu favorable</a:t>
            </a:r>
          </a:p>
          <a:p>
            <a:r>
              <a:rPr lang="fr-FR" b="1" baseline="0" dirty="0" smtClean="0"/>
              <a:t>2017</a:t>
            </a:r>
            <a:r>
              <a:rPr lang="fr-FR" baseline="0" dirty="0" smtClean="0"/>
              <a:t>: forte production -&gt; année exceptionnelle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t>En 2019 </a:t>
            </a:r>
            <a:r>
              <a:rPr lang="fr-FR" baseline="0" dirty="0" smtClean="0"/>
              <a:t>: arrêt de la dernière usine française (Sarlat-la-Canéda en Dordogne)</a:t>
            </a:r>
          </a:p>
          <a:p>
            <a:r>
              <a:rPr lang="fr-FR" b="1" baseline="0" dirty="0" smtClean="0"/>
              <a:t>2020 </a:t>
            </a:r>
            <a:r>
              <a:rPr lang="fr-FR" baseline="0" dirty="0" smtClean="0"/>
              <a:t>: bonne récolte malgré les aléas climatiques et sanitaire (virus Y)</a:t>
            </a:r>
          </a:p>
          <a:p>
            <a:r>
              <a:rPr lang="fr-FR" baseline="0" dirty="0" smtClean="0"/>
              <a:t>Sur le plan commerciale la crise du </a:t>
            </a:r>
            <a:r>
              <a:rPr lang="fr-FR" baseline="0" dirty="0" err="1" smtClean="0"/>
              <a:t>Covid</a:t>
            </a:r>
            <a:r>
              <a:rPr lang="fr-FR" baseline="0" dirty="0" smtClean="0"/>
              <a:t> à fortement impactée le marché de niche de la chicha dans les pays confinés du Moyen-Orient,</a:t>
            </a:r>
          </a:p>
          <a:p>
            <a:r>
              <a:rPr lang="fr-FR" b="1" baseline="0" dirty="0" smtClean="0"/>
              <a:t>2021</a:t>
            </a:r>
            <a:r>
              <a:rPr lang="fr-FR" baseline="0" dirty="0" smtClean="0"/>
              <a:t> : production en baisse notamment due à une météo complexe et à une population de producteurs vieillissante et une production que a du mal à séduire les jeunes générations,</a:t>
            </a:r>
          </a:p>
          <a:p>
            <a:r>
              <a:rPr lang="fr-FR" b="1" baseline="0" dirty="0" smtClean="0"/>
              <a:t>2022 </a:t>
            </a:r>
            <a:r>
              <a:rPr lang="fr-FR" baseline="0" dirty="0" smtClean="0"/>
              <a:t>l’été caniculaire et l’automne clément -&gt; bonne année qualitativement et quantitativement,</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372388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Les surfaces sont également en recul -13% entre 2022 et 2023</a:t>
            </a:r>
          </a:p>
          <a:p>
            <a:endParaRPr lang="fr-FR" baseline="0" dirty="0" smtClean="0"/>
          </a:p>
          <a:p>
            <a:r>
              <a:rPr lang="fr-FR" baseline="0" dirty="0" smtClean="0"/>
              <a:t>La culture du tabac est souvent associé à d’autres cultures par exemple polyculture-élevage </a:t>
            </a:r>
          </a:p>
          <a:p>
            <a:endParaRPr lang="fr-FR" baseline="0" dirty="0" smtClean="0"/>
          </a:p>
          <a:p>
            <a:r>
              <a:rPr lang="fr-FR" baseline="0" dirty="0" smtClean="0"/>
              <a:t>La production de tabac nécessite beaucoup d’irrigation et des investissements pour le séchage notamment des fours pour le Virginie et des serres maraîchères pour le Burley,</a:t>
            </a:r>
          </a:p>
          <a:p>
            <a:r>
              <a:rPr lang="fr-FR" baseline="0" dirty="0" smtClean="0"/>
              <a:t> __________________________________________________________________________________________________________________________________________________________________________________________</a:t>
            </a:r>
          </a:p>
          <a:p>
            <a:r>
              <a:rPr lang="fr-FR" baseline="0" dirty="0" smtClean="0"/>
              <a:t>Une autre raison du déclin de la production est le coût de la main-d’œuvre :</a:t>
            </a:r>
          </a:p>
          <a:p>
            <a:pPr marL="171450" indent="-171450">
              <a:buFontTx/>
              <a:buChar char="-"/>
            </a:pPr>
            <a:r>
              <a:rPr lang="fr-FR" baseline="0" dirty="0" smtClean="0"/>
              <a:t>Un hectare de tabac nécessite près de 300 heures de travail tandis qu’un hectare de maïs demande 5 heures de travail</a:t>
            </a:r>
          </a:p>
          <a:p>
            <a:pPr marL="171450" indent="-171450">
              <a:buFontTx/>
              <a:buChar char="-"/>
            </a:pPr>
            <a:r>
              <a:rPr lang="fr-FR" baseline="0" dirty="0" smtClean="0"/>
              <a:t>Autrefois le travail était fait de façon informel par le cercle familial élargie mais ce type de travail a quasiment disparu</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110915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r="10775"/>
          <a:stretch/>
        </p:blipFill>
        <p:spPr>
          <a:xfrm>
            <a:off x="3023320" y="90000"/>
            <a:ext cx="6120680" cy="5143500"/>
          </a:xfrm>
          <a:prstGeom prst="rect">
            <a:avLst/>
          </a:prstGeom>
        </p:spPr>
      </p:pic>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07/11/2024</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Direction Marchés Etudes et Prospective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372200" y="483518"/>
            <a:ext cx="1944216" cy="1070757"/>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40000" y="360000"/>
            <a:ext cx="2211750" cy="2211750"/>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14139" cy="51435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164" y="117123"/>
            <a:ext cx="6336704" cy="475126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sp>
        <p:nvSpPr>
          <p:cNvPr id="2" name="Espace réservé de la date 1"/>
          <p:cNvSpPr>
            <a:spLocks noGrp="1"/>
          </p:cNvSpPr>
          <p:nvPr>
            <p:ph type="dt" sz="half" idx="10"/>
          </p:nvPr>
        </p:nvSpPr>
        <p:spPr bwMode="gray"/>
        <p:txBody>
          <a:bodyPr/>
          <a:lstStyle/>
          <a:p>
            <a:pPr algn="r"/>
            <a:r>
              <a:rPr lang="fr-FR" cap="all" smtClean="0"/>
              <a:t>07/11/2024</a:t>
            </a:r>
            <a:endParaRPr lang="fr-FR" cap="all" dirty="0"/>
          </a:p>
        </p:txBody>
      </p:sp>
      <p:sp>
        <p:nvSpPr>
          <p:cNvPr id="3" name="Espace réservé du pied de page 2"/>
          <p:cNvSpPr>
            <a:spLocks noGrp="1"/>
          </p:cNvSpPr>
          <p:nvPr>
            <p:ph type="ftr" sz="quarter" idx="11"/>
          </p:nvPr>
        </p:nvSpPr>
        <p:spPr bwMode="gray"/>
        <p:txBody>
          <a:bodyPr/>
          <a:lstStyle/>
          <a:p>
            <a:r>
              <a:rPr lang="fr-FR" smtClean="0"/>
              <a:t>Direction Marchés Etudes et Prospective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493208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smtClean="0"/>
              <a:t>Titre</a:t>
            </a:r>
          </a:p>
          <a:p>
            <a:pPr lvl="1"/>
            <a:r>
              <a:rPr lang="fr-FR" dirty="0" smtClean="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041516" y="339502"/>
            <a:ext cx="1742484" cy="959656"/>
          </a:xfrm>
          <a:prstGeom prst="rect">
            <a:avLst/>
          </a:prstGeom>
        </p:spPr>
      </p:pic>
      <p:pic>
        <p:nvPicPr>
          <p:cNvPr id="6" name="Imag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60174" y="180000"/>
            <a:ext cx="1331506" cy="1331506"/>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t>07/11/2024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Marchés Etudes et Prospective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9861" y="0"/>
            <a:ext cx="114139" cy="5143500"/>
          </a:xfrm>
          <a:prstGeom prst="rect">
            <a:avLst/>
          </a:prstGeom>
        </p:spPr>
      </p:pic>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smtClean="0"/>
              <a:t>07/11/2024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Marchés Etudes et Prospective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9861" y="0"/>
            <a:ext cx="114139" cy="5143500"/>
          </a:xfrm>
          <a:prstGeom prst="rect">
            <a:avLst/>
          </a:prstGeom>
        </p:spPr>
      </p:pic>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textes 3 colon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smtClean="0"/>
              <a:t>07/11/2024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Marchés Etudes et Prospective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9861" y="0"/>
            <a:ext cx="114139" cy="5143500"/>
          </a:xfrm>
          <a:prstGeom prst="rect">
            <a:avLst/>
          </a:prstGeom>
        </p:spPr>
      </p:pic>
    </p:spTree>
    <p:extLst>
      <p:ext uri="{BB962C8B-B14F-4D97-AF65-F5344CB8AC3E}">
        <p14:creationId xmlns:p14="http://schemas.microsoft.com/office/powerpoint/2010/main" val="3365587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Titre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07/11/2024</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Direction Marchés Etudes et Prospective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1149472" y="180000"/>
            <a:ext cx="653665" cy="360000"/>
          </a:xfrm>
          <a:prstGeom prst="rect">
            <a:avLst/>
          </a:prstGeom>
        </p:spPr>
      </p:pic>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09" r:id="rId4"/>
    <p:sldLayoutId id="2147483813"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smtClean="0"/>
              <a:t>07/11/2024</a:t>
            </a:r>
            <a:endParaRPr lang="fr-FR" dirty="0"/>
          </a:p>
        </p:txBody>
      </p:sp>
      <p:sp>
        <p:nvSpPr>
          <p:cNvPr id="8" name="Espace réservé du pied de page 7"/>
          <p:cNvSpPr>
            <a:spLocks noGrp="1"/>
          </p:cNvSpPr>
          <p:nvPr>
            <p:ph type="ftr" sz="quarter" idx="11"/>
          </p:nvPr>
        </p:nvSpPr>
        <p:spPr/>
        <p:txBody>
          <a:bodyPr/>
          <a:lstStyle/>
          <a:p>
            <a:r>
              <a:rPr lang="fr-FR" smtClean="0"/>
              <a:t>Direction Marchés Etudes et Prospective</a:t>
            </a:r>
            <a:endParaRPr lang="fr-FR" b="0" dirty="0"/>
          </a:p>
        </p:txBody>
      </p:sp>
      <p:sp>
        <p:nvSpPr>
          <p:cNvPr id="2" name="Espace réservé du numéro de diapositive 1"/>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285750" indent="-285750">
              <a:spcAft>
                <a:spcPts val="1800"/>
              </a:spcAft>
              <a:buFont typeface="Arial" panose="020B0604020202020204" pitchFamily="34" charset="0"/>
              <a:buChar char="•"/>
            </a:pPr>
            <a:endParaRPr lang="fr-FR" sz="1600" dirty="0" smtClean="0"/>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10</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875993" y="115972"/>
            <a:ext cx="6975415" cy="448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a:latin typeface="+mn-lt"/>
              </a:rPr>
              <a:t>3</a:t>
            </a:r>
            <a:r>
              <a:rPr lang="fr-FR" sz="1600" b="1" dirty="0" smtClean="0">
                <a:latin typeface="+mn-lt"/>
              </a:rPr>
              <a:t>-La répartition mondiale de la production de tabac en 2022</a:t>
            </a:r>
            <a:endParaRPr lang="fr-FR" sz="1600" b="1" dirty="0">
              <a:latin typeface="+mn-lt"/>
            </a:endParaRPr>
          </a:p>
          <a:p>
            <a:r>
              <a:rPr lang="fr-FR" sz="1600" b="1" dirty="0">
                <a:latin typeface="+mn-lt"/>
              </a:rPr>
              <a:t> </a:t>
            </a:r>
          </a:p>
        </p:txBody>
      </p:sp>
      <p:sp>
        <p:nvSpPr>
          <p:cNvPr id="9" name="ZoneTexte 8"/>
          <p:cNvSpPr txBox="1"/>
          <p:nvPr/>
        </p:nvSpPr>
        <p:spPr>
          <a:xfrm>
            <a:off x="356837" y="4531308"/>
            <a:ext cx="3477752" cy="230832"/>
          </a:xfrm>
          <a:prstGeom prst="rect">
            <a:avLst/>
          </a:prstGeom>
          <a:noFill/>
        </p:spPr>
        <p:txBody>
          <a:bodyPr wrap="square" rtlCol="0">
            <a:spAutoFit/>
          </a:bodyPr>
          <a:lstStyle/>
          <a:p>
            <a:r>
              <a:rPr lang="fr-FR" sz="900" dirty="0" smtClean="0"/>
              <a:t>Source : FAOStats- Élaboration FranceAgriMer</a:t>
            </a:r>
            <a:endParaRPr lang="fr-FR" sz="900" dirty="0"/>
          </a:p>
        </p:txBody>
      </p:sp>
      <p:sp>
        <p:nvSpPr>
          <p:cNvPr id="3" name="Rectangle 2"/>
          <p:cNvSpPr/>
          <p:nvPr/>
        </p:nvSpPr>
        <p:spPr>
          <a:xfrm>
            <a:off x="6092341" y="2518312"/>
            <a:ext cx="2759067" cy="393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France : 60</a:t>
            </a:r>
            <a:r>
              <a:rPr lang="fr-FR" baseline="30000" dirty="0" smtClean="0">
                <a:solidFill>
                  <a:schemeClr val="tx1">
                    <a:lumMod val="95000"/>
                    <a:lumOff val="5000"/>
                  </a:schemeClr>
                </a:solidFill>
              </a:rPr>
              <a:t>e</a:t>
            </a:r>
            <a:endParaRPr lang="fr-FR" dirty="0">
              <a:solidFill>
                <a:schemeClr val="tx1">
                  <a:lumMod val="95000"/>
                  <a:lumOff val="5000"/>
                </a:schemeClr>
              </a:solidFill>
            </a:endParaRPr>
          </a:p>
        </p:txBody>
      </p:sp>
      <p:sp>
        <p:nvSpPr>
          <p:cNvPr id="10" name="Rectangle 9"/>
          <p:cNvSpPr/>
          <p:nvPr/>
        </p:nvSpPr>
        <p:spPr>
          <a:xfrm>
            <a:off x="6124052" y="1289577"/>
            <a:ext cx="275906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Production en 2022  :</a:t>
            </a:r>
          </a:p>
          <a:p>
            <a:pPr algn="ctr"/>
            <a:r>
              <a:rPr lang="fr-FR" dirty="0" smtClean="0">
                <a:solidFill>
                  <a:schemeClr val="tx1">
                    <a:lumMod val="95000"/>
                    <a:lumOff val="5000"/>
                  </a:schemeClr>
                </a:solidFill>
              </a:rPr>
              <a:t> 5 780 940 tonnes</a:t>
            </a:r>
          </a:p>
          <a:p>
            <a:pPr algn="ctr"/>
            <a:r>
              <a:rPr lang="fr-FR" dirty="0" smtClean="0">
                <a:solidFill>
                  <a:schemeClr val="tx1">
                    <a:lumMod val="95000"/>
                    <a:lumOff val="5000"/>
                  </a:schemeClr>
                </a:solidFill>
              </a:rPr>
              <a:t>- </a:t>
            </a:r>
            <a:r>
              <a:rPr lang="fr-FR" dirty="0">
                <a:solidFill>
                  <a:schemeClr val="tx1">
                    <a:lumMod val="95000"/>
                    <a:lumOff val="5000"/>
                  </a:schemeClr>
                </a:solidFill>
              </a:rPr>
              <a:t>2</a:t>
            </a:r>
            <a:r>
              <a:rPr lang="fr-FR" dirty="0" smtClean="0">
                <a:solidFill>
                  <a:schemeClr val="tx1">
                    <a:lumMod val="95000"/>
                    <a:lumOff val="5000"/>
                  </a:schemeClr>
                </a:solidFill>
              </a:rPr>
              <a:t> % 2022 </a:t>
            </a:r>
            <a:r>
              <a:rPr lang="fr-FR" i="1" dirty="0" smtClean="0">
                <a:solidFill>
                  <a:schemeClr val="tx1">
                    <a:lumMod val="95000"/>
                    <a:lumOff val="5000"/>
                  </a:schemeClr>
                </a:solidFill>
              </a:rPr>
              <a:t>vs</a:t>
            </a:r>
            <a:r>
              <a:rPr lang="fr-FR" dirty="0" smtClean="0">
                <a:solidFill>
                  <a:schemeClr val="tx1">
                    <a:lumMod val="95000"/>
                    <a:lumOff val="5000"/>
                  </a:schemeClr>
                </a:solidFill>
              </a:rPr>
              <a:t> 2021</a:t>
            </a:r>
            <a:endParaRPr lang="fr-FR" dirty="0">
              <a:solidFill>
                <a:schemeClr val="tx1">
                  <a:lumMod val="95000"/>
                  <a:lumOff val="5000"/>
                </a:schemeClr>
              </a:solidFill>
            </a:endParaRPr>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graphicFrame>
        <p:nvGraphicFramePr>
          <p:cNvPr id="11" name="Graphique 10"/>
          <p:cNvGraphicFramePr>
            <a:graphicFrameLocks/>
          </p:cNvGraphicFramePr>
          <p:nvPr>
            <p:extLst>
              <p:ext uri="{D42A27DB-BD31-4B8C-83A1-F6EECF244321}">
                <p14:modId xmlns:p14="http://schemas.microsoft.com/office/powerpoint/2010/main" val="2464530559"/>
              </p:ext>
            </p:extLst>
          </p:nvPr>
        </p:nvGraphicFramePr>
        <p:xfrm>
          <a:off x="356837" y="699543"/>
          <a:ext cx="5128504" cy="4073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96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285750" indent="-285750">
              <a:spcAft>
                <a:spcPts val="1800"/>
              </a:spcAft>
              <a:buFont typeface="Arial" panose="020B0604020202020204" pitchFamily="34" charset="0"/>
              <a:buChar char="•"/>
            </a:pPr>
            <a:endParaRPr lang="fr-FR" sz="1600" dirty="0" smtClean="0"/>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11</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907704" y="137073"/>
            <a:ext cx="6975415" cy="448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smtClean="0">
                <a:latin typeface="+mn-lt"/>
              </a:rPr>
              <a:t>3-La répartition des superficies de tabac en 2022</a:t>
            </a:r>
            <a:endParaRPr lang="fr-FR" sz="1600" b="1" dirty="0">
              <a:latin typeface="+mn-lt"/>
            </a:endParaRPr>
          </a:p>
          <a:p>
            <a:r>
              <a:rPr lang="fr-FR" sz="1800" b="1" dirty="0">
                <a:latin typeface="+mn-lt"/>
              </a:rPr>
              <a:t> </a:t>
            </a:r>
          </a:p>
        </p:txBody>
      </p:sp>
      <p:sp>
        <p:nvSpPr>
          <p:cNvPr id="9" name="ZoneTexte 8"/>
          <p:cNvSpPr txBox="1"/>
          <p:nvPr/>
        </p:nvSpPr>
        <p:spPr>
          <a:xfrm>
            <a:off x="356837" y="4531308"/>
            <a:ext cx="3477752" cy="230832"/>
          </a:xfrm>
          <a:prstGeom prst="rect">
            <a:avLst/>
          </a:prstGeom>
          <a:noFill/>
        </p:spPr>
        <p:txBody>
          <a:bodyPr wrap="square" rtlCol="0">
            <a:spAutoFit/>
          </a:bodyPr>
          <a:lstStyle/>
          <a:p>
            <a:r>
              <a:rPr lang="fr-FR" sz="900" dirty="0" smtClean="0"/>
              <a:t>Source : FAOStats- Élaboration FranceAgriMer</a:t>
            </a:r>
            <a:endParaRPr lang="fr-FR" sz="900" dirty="0"/>
          </a:p>
        </p:txBody>
      </p:sp>
      <p:sp>
        <p:nvSpPr>
          <p:cNvPr id="3" name="Rectangle 2"/>
          <p:cNvSpPr/>
          <p:nvPr/>
        </p:nvSpPr>
        <p:spPr>
          <a:xfrm>
            <a:off x="6264001" y="2750309"/>
            <a:ext cx="2619118" cy="5415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France : 74</a:t>
            </a:r>
            <a:r>
              <a:rPr lang="fr-FR" baseline="30000" dirty="0" smtClean="0">
                <a:solidFill>
                  <a:schemeClr val="tx1">
                    <a:lumMod val="95000"/>
                    <a:lumOff val="5000"/>
                  </a:schemeClr>
                </a:solidFill>
              </a:rPr>
              <a:t>e</a:t>
            </a:r>
            <a:endParaRPr lang="fr-FR" dirty="0">
              <a:solidFill>
                <a:schemeClr val="tx1">
                  <a:lumMod val="95000"/>
                  <a:lumOff val="5000"/>
                </a:schemeClr>
              </a:solidFill>
            </a:endParaRPr>
          </a:p>
        </p:txBody>
      </p:sp>
      <p:sp>
        <p:nvSpPr>
          <p:cNvPr id="10" name="Rectangle 9"/>
          <p:cNvSpPr/>
          <p:nvPr/>
        </p:nvSpPr>
        <p:spPr>
          <a:xfrm>
            <a:off x="6264000" y="1289577"/>
            <a:ext cx="261911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Superficies en 2022  : </a:t>
            </a:r>
          </a:p>
          <a:p>
            <a:pPr algn="ctr"/>
            <a:r>
              <a:rPr lang="fr-FR" dirty="0" smtClean="0">
                <a:solidFill>
                  <a:schemeClr val="tx1">
                    <a:lumMod val="95000"/>
                    <a:lumOff val="5000"/>
                  </a:schemeClr>
                </a:solidFill>
              </a:rPr>
              <a:t>3 136 781 ha </a:t>
            </a:r>
          </a:p>
          <a:p>
            <a:pPr algn="ctr"/>
            <a:r>
              <a:rPr lang="fr-FR" dirty="0" smtClean="0">
                <a:solidFill>
                  <a:schemeClr val="tx1">
                    <a:lumMod val="95000"/>
                    <a:lumOff val="5000"/>
                  </a:schemeClr>
                </a:solidFill>
              </a:rPr>
              <a:t>- 1 % 2022 </a:t>
            </a:r>
            <a:r>
              <a:rPr lang="fr-FR" i="1" dirty="0" smtClean="0">
                <a:solidFill>
                  <a:schemeClr val="tx1">
                    <a:lumMod val="95000"/>
                    <a:lumOff val="5000"/>
                  </a:schemeClr>
                </a:solidFill>
              </a:rPr>
              <a:t>vs</a:t>
            </a:r>
            <a:r>
              <a:rPr lang="fr-FR" dirty="0" smtClean="0">
                <a:solidFill>
                  <a:schemeClr val="tx1">
                    <a:lumMod val="95000"/>
                    <a:lumOff val="5000"/>
                  </a:schemeClr>
                </a:solidFill>
              </a:rPr>
              <a:t> 2021</a:t>
            </a:r>
            <a:endParaRPr lang="fr-FR" dirty="0">
              <a:solidFill>
                <a:schemeClr val="tx1">
                  <a:lumMod val="95000"/>
                  <a:lumOff val="5000"/>
                </a:schemeClr>
              </a:solidFill>
            </a:endParaRPr>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graphicFrame>
        <p:nvGraphicFramePr>
          <p:cNvPr id="14" name="Graphique 13"/>
          <p:cNvGraphicFramePr>
            <a:graphicFrameLocks/>
          </p:cNvGraphicFramePr>
          <p:nvPr>
            <p:extLst>
              <p:ext uri="{D42A27DB-BD31-4B8C-83A1-F6EECF244321}">
                <p14:modId xmlns:p14="http://schemas.microsoft.com/office/powerpoint/2010/main" val="3388128691"/>
              </p:ext>
            </p:extLst>
          </p:nvPr>
        </p:nvGraphicFramePr>
        <p:xfrm>
          <a:off x="356836" y="677081"/>
          <a:ext cx="5511308" cy="4085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42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dirty="0"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285750" indent="-285750">
              <a:spcAft>
                <a:spcPts val="1800"/>
              </a:spcAft>
              <a:buFont typeface="Arial" panose="020B0604020202020204" pitchFamily="34" charset="0"/>
              <a:buChar char="•"/>
            </a:pPr>
            <a:endParaRPr lang="fr-FR" sz="1600" dirty="0" smtClean="0"/>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12</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520135" y="135206"/>
            <a:ext cx="7524328" cy="448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b="1" dirty="0" smtClean="0">
                <a:latin typeface="+mn-lt"/>
              </a:rPr>
              <a:t>4-La répartition de la valeur de la production en 2023 (en millions d’euros)*</a:t>
            </a:r>
          </a:p>
          <a:p>
            <a:pPr algn="ctr"/>
            <a:r>
              <a:rPr lang="fr-FR" sz="1800" b="1" dirty="0" smtClean="0">
                <a:latin typeface="+mn-lt"/>
              </a:rPr>
              <a:t> </a:t>
            </a:r>
            <a:endParaRPr lang="fr-FR" sz="1800" b="1" dirty="0">
              <a:latin typeface="+mn-lt"/>
            </a:endParaRPr>
          </a:p>
        </p:txBody>
      </p:sp>
      <p:sp>
        <p:nvSpPr>
          <p:cNvPr id="9" name="ZoneTexte 8"/>
          <p:cNvSpPr txBox="1"/>
          <p:nvPr/>
        </p:nvSpPr>
        <p:spPr>
          <a:xfrm>
            <a:off x="346639" y="4428329"/>
            <a:ext cx="8498726" cy="369332"/>
          </a:xfrm>
          <a:prstGeom prst="rect">
            <a:avLst/>
          </a:prstGeom>
          <a:noFill/>
        </p:spPr>
        <p:txBody>
          <a:bodyPr wrap="square" rtlCol="0">
            <a:spAutoFit/>
          </a:bodyPr>
          <a:lstStyle/>
          <a:p>
            <a:r>
              <a:rPr lang="fr-FR" sz="900" dirty="0"/>
              <a:t>Source : </a:t>
            </a:r>
            <a:r>
              <a:rPr lang="fr-FR" sz="900" dirty="0" smtClean="0"/>
              <a:t>Eurostat - Comptes économiques </a:t>
            </a:r>
            <a:r>
              <a:rPr lang="fr-FR" sz="900" dirty="0"/>
              <a:t>de l'agriculture - valeurs à prix courants (valeur de la production au prix de base)  [AACT_EAA01] </a:t>
            </a:r>
            <a:endParaRPr lang="fr-FR" sz="900" dirty="0" smtClean="0"/>
          </a:p>
          <a:p>
            <a:r>
              <a:rPr lang="fr-FR" sz="900" dirty="0" smtClean="0"/>
              <a:t>* Tabac brut</a:t>
            </a:r>
            <a:endParaRPr lang="fr-FR" sz="900" dirty="0"/>
          </a:p>
        </p:txBody>
      </p:sp>
      <p:pic>
        <p:nvPicPr>
          <p:cNvPr id="10" name="Picture 11"/>
          <p:cNvPicPr/>
          <p:nvPr/>
        </p:nvPicPr>
        <p:blipFill rotWithShape="1">
          <a:blip r:embed="rId3">
            <a:extLst>
              <a:ext uri="{28A0092B-C50C-407E-A947-70E740481C1C}">
                <a14:useLocalDpi xmlns:a14="http://schemas.microsoft.com/office/drawing/2010/main" val="0"/>
              </a:ext>
            </a:extLst>
          </a:blip>
          <a:srcRect t="7089" b="8359"/>
          <a:stretch/>
        </p:blipFill>
        <p:spPr bwMode="auto">
          <a:xfrm rot="21074032">
            <a:off x="660123" y="1065521"/>
            <a:ext cx="5399683" cy="3005633"/>
          </a:xfrm>
          <a:prstGeom prst="rect">
            <a:avLst/>
          </a:prstGeom>
          <a:noFill/>
          <a:ln>
            <a:noFill/>
          </a:ln>
        </p:spPr>
      </p:pic>
      <p:sp>
        <p:nvSpPr>
          <p:cNvPr id="18" name="Text Box 12"/>
          <p:cNvSpPr txBox="1">
            <a:spLocks noChangeArrowheads="1"/>
          </p:cNvSpPr>
          <p:nvPr/>
        </p:nvSpPr>
        <p:spPr bwMode="auto">
          <a:xfrm>
            <a:off x="2215221" y="2642649"/>
            <a:ext cx="1047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France 2,9 %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pic>
        <p:nvPicPr>
          <p:cNvPr id="26" name="Image 25" descr="https://static.fnac-static.com/multimedia/Images/AD/AD/AD/41/4304301-1505-1505-1/tsp20201028171420/Drapeau-France-90-X-150-cm.jpg#e96374c2-87e9-4828-a002-88be2a01f4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146" y="2371642"/>
            <a:ext cx="424609" cy="25731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descr="Afficher l’image 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135" y="3357086"/>
            <a:ext cx="459461" cy="30603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2"/>
          <p:cNvSpPr txBox="1">
            <a:spLocks noChangeArrowheads="1"/>
          </p:cNvSpPr>
          <p:nvPr/>
        </p:nvSpPr>
        <p:spPr bwMode="auto">
          <a:xfrm>
            <a:off x="5413768" y="3475197"/>
            <a:ext cx="1143066" cy="3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Bulgarie 3,6 %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1" name="Text Box 12"/>
          <p:cNvSpPr txBox="1">
            <a:spLocks noChangeArrowheads="1"/>
          </p:cNvSpPr>
          <p:nvPr/>
        </p:nvSpPr>
        <p:spPr bwMode="auto">
          <a:xfrm>
            <a:off x="1118993" y="3699560"/>
            <a:ext cx="126174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Espagne 13,9 %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2" name="Text Box 12"/>
          <p:cNvSpPr txBox="1">
            <a:spLocks noChangeArrowheads="1"/>
          </p:cNvSpPr>
          <p:nvPr/>
        </p:nvSpPr>
        <p:spPr bwMode="auto">
          <a:xfrm>
            <a:off x="4558284" y="3930933"/>
            <a:ext cx="147505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Grèce </a:t>
            </a:r>
            <a:r>
              <a:rPr lang="fr-FR" sz="1000" b="1" dirty="0" smtClean="0">
                <a:solidFill>
                  <a:schemeClr val="tx1">
                    <a:lumMod val="95000"/>
                    <a:lumOff val="5000"/>
                  </a:schemeClr>
                </a:solidFill>
                <a:latin typeface="Marianne" panose="02000000000000000000" pitchFamily="50" charset="0"/>
                <a:ea typeface="MS PGothic" panose="020B0600070205080204" pitchFamily="34" charset="-128"/>
                <a:cs typeface="Times New Roman" panose="02020603050405020304" pitchFamily="18" charset="0"/>
              </a:rPr>
              <a:t>12</a:t>
            </a: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,8 %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3" name="Text Box 12"/>
          <p:cNvSpPr txBox="1">
            <a:spLocks noChangeArrowheads="1"/>
          </p:cNvSpPr>
          <p:nvPr/>
        </p:nvSpPr>
        <p:spPr bwMode="auto">
          <a:xfrm>
            <a:off x="3245862" y="3479336"/>
            <a:ext cx="1350140" cy="29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Italie 33,2 %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4" name="Text Box 12"/>
          <p:cNvSpPr txBox="1">
            <a:spLocks noChangeArrowheads="1"/>
          </p:cNvSpPr>
          <p:nvPr/>
        </p:nvSpPr>
        <p:spPr bwMode="auto">
          <a:xfrm>
            <a:off x="3896080" y="1843058"/>
            <a:ext cx="109594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Pologne </a:t>
            </a:r>
            <a:r>
              <a:rPr lang="fr-FR" sz="1000" b="1" dirty="0" smtClean="0">
                <a:solidFill>
                  <a:schemeClr val="tx1">
                    <a:lumMod val="95000"/>
                    <a:lumOff val="5000"/>
                  </a:schemeClr>
                </a:solidFill>
                <a:latin typeface="Marianne" panose="02000000000000000000" pitchFamily="50" charset="0"/>
                <a:ea typeface="MS PGothic" panose="020B0600070205080204" pitchFamily="34" charset="-128"/>
                <a:cs typeface="Times New Roman" panose="02020603050405020304" pitchFamily="18" charset="0"/>
              </a:rPr>
              <a:t>21</a:t>
            </a: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,1 %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7" name="Text Box 12"/>
          <p:cNvSpPr txBox="1">
            <a:spLocks noChangeArrowheads="1"/>
          </p:cNvSpPr>
          <p:nvPr/>
        </p:nvSpPr>
        <p:spPr bwMode="auto">
          <a:xfrm>
            <a:off x="3559126" y="2825748"/>
            <a:ext cx="147505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Croatie </a:t>
            </a:r>
            <a:r>
              <a:rPr lang="fr-FR" sz="1000" b="1" dirty="0" smtClean="0">
                <a:solidFill>
                  <a:schemeClr val="tx1">
                    <a:lumMod val="95000"/>
                    <a:lumOff val="5000"/>
                  </a:schemeClr>
                </a:solidFill>
                <a:latin typeface="Marianne" panose="02000000000000000000" pitchFamily="50" charset="0"/>
                <a:ea typeface="MS PGothic" panose="020B0600070205080204" pitchFamily="34" charset="-128"/>
                <a:cs typeface="Times New Roman" panose="02020603050405020304" pitchFamily="18" charset="0"/>
              </a:rPr>
              <a:t>3</a:t>
            </a: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,2 %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38" name="Rectangle 37"/>
          <p:cNvSpPr/>
          <p:nvPr/>
        </p:nvSpPr>
        <p:spPr>
          <a:xfrm>
            <a:off x="6547776" y="860721"/>
            <a:ext cx="2268160" cy="2641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95000"/>
                    <a:lumOff val="5000"/>
                  </a:schemeClr>
                </a:solidFill>
              </a:rPr>
              <a:t>Valeur de la production UE 27 en 2023 : 471 ,89 millions d’euros</a:t>
            </a:r>
          </a:p>
          <a:p>
            <a:pPr algn="ctr"/>
            <a:r>
              <a:rPr lang="fr-FR" sz="1400" dirty="0" smtClean="0">
                <a:solidFill>
                  <a:schemeClr val="tx1">
                    <a:lumMod val="95000"/>
                    <a:lumOff val="5000"/>
                  </a:schemeClr>
                </a:solidFill>
              </a:rPr>
              <a:t>(+16,82 </a:t>
            </a:r>
            <a:r>
              <a:rPr lang="fr-FR" sz="1400" i="1" dirty="0" smtClean="0">
                <a:solidFill>
                  <a:schemeClr val="tx1">
                    <a:lumMod val="95000"/>
                    <a:lumOff val="5000"/>
                  </a:schemeClr>
                </a:solidFill>
              </a:rPr>
              <a:t>vs</a:t>
            </a:r>
            <a:r>
              <a:rPr lang="fr-FR" sz="1400" dirty="0" smtClean="0">
                <a:solidFill>
                  <a:schemeClr val="tx1">
                    <a:lumMod val="95000"/>
                    <a:lumOff val="5000"/>
                  </a:schemeClr>
                </a:solidFill>
              </a:rPr>
              <a:t> 2022)</a:t>
            </a:r>
          </a:p>
          <a:p>
            <a:pPr algn="ctr"/>
            <a:endParaRPr lang="fr-FR" sz="1600" dirty="0">
              <a:solidFill>
                <a:schemeClr val="tx1">
                  <a:lumMod val="95000"/>
                  <a:lumOff val="5000"/>
                </a:schemeClr>
              </a:solidFill>
            </a:endParaRPr>
          </a:p>
          <a:p>
            <a:pPr algn="ctr"/>
            <a:r>
              <a:rPr lang="fr-FR" sz="1400" dirty="0" smtClean="0">
                <a:solidFill>
                  <a:schemeClr val="tx1">
                    <a:lumMod val="95000"/>
                    <a:lumOff val="5000"/>
                  </a:schemeClr>
                </a:solidFill>
              </a:rPr>
              <a:t>France : 13,45 millions d’euros </a:t>
            </a:r>
          </a:p>
          <a:p>
            <a:pPr algn="ctr"/>
            <a:r>
              <a:rPr lang="fr-FR" sz="1400" dirty="0" smtClean="0">
                <a:solidFill>
                  <a:schemeClr val="tx1">
                    <a:lumMod val="95000"/>
                    <a:lumOff val="5000"/>
                  </a:schemeClr>
                </a:solidFill>
              </a:rPr>
              <a:t>(+24,65 % </a:t>
            </a:r>
            <a:r>
              <a:rPr lang="fr-FR" sz="1400" i="1" dirty="0" smtClean="0">
                <a:solidFill>
                  <a:schemeClr val="tx1">
                    <a:lumMod val="95000"/>
                    <a:lumOff val="5000"/>
                  </a:schemeClr>
                </a:solidFill>
              </a:rPr>
              <a:t>vs</a:t>
            </a:r>
            <a:r>
              <a:rPr lang="fr-FR" sz="1400" dirty="0" smtClean="0">
                <a:solidFill>
                  <a:schemeClr val="tx1">
                    <a:lumMod val="95000"/>
                    <a:lumOff val="5000"/>
                  </a:schemeClr>
                </a:solidFill>
              </a:rPr>
              <a:t> 2022)</a:t>
            </a:r>
          </a:p>
        </p:txBody>
      </p:sp>
      <p:sp>
        <p:nvSpPr>
          <p:cNvPr id="24" name="Text Box 12"/>
          <p:cNvSpPr txBox="1">
            <a:spLocks noChangeArrowheads="1"/>
          </p:cNvSpPr>
          <p:nvPr/>
        </p:nvSpPr>
        <p:spPr bwMode="auto">
          <a:xfrm>
            <a:off x="2215222" y="4123548"/>
            <a:ext cx="2119098" cy="3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0" fontAlgn="base" hangingPunct="0">
              <a:spcAft>
                <a:spcPts val="0"/>
              </a:spcAft>
            </a:pP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Autres pays  </a:t>
            </a:r>
            <a:r>
              <a:rPr lang="fr-FR" sz="1000" b="1" dirty="0" smtClean="0">
                <a:solidFill>
                  <a:schemeClr val="tx1">
                    <a:lumMod val="95000"/>
                    <a:lumOff val="5000"/>
                  </a:schemeClr>
                </a:solidFill>
                <a:latin typeface="Marianne" panose="02000000000000000000" pitchFamily="50" charset="0"/>
                <a:ea typeface="MS PGothic" panose="020B0600070205080204" pitchFamily="34" charset="-128"/>
                <a:cs typeface="Times New Roman" panose="02020603050405020304" pitchFamily="18" charset="0"/>
              </a:rPr>
              <a:t>9</a:t>
            </a:r>
            <a:r>
              <a:rPr lang="fr-FR" sz="1000" b="1" kern="1200" dirty="0" smtClean="0">
                <a:solidFill>
                  <a:schemeClr val="tx1">
                    <a:lumMod val="95000"/>
                    <a:lumOff val="5000"/>
                  </a:schemeClr>
                </a:solidFill>
                <a:effectLst/>
                <a:latin typeface="Marianne" panose="02000000000000000000" pitchFamily="50" charset="0"/>
                <a:ea typeface="MS PGothic" panose="020B0600070205080204" pitchFamily="34" charset="-128"/>
                <a:cs typeface="Times New Roman" panose="02020603050405020304" pitchFamily="18" charset="0"/>
              </a:rPr>
              <a:t>,3 %</a:t>
            </a:r>
            <a:endParaRPr lang="fr-FR"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rPr>
              <a:t> </a:t>
            </a:r>
          </a:p>
        </p:txBody>
      </p:sp>
      <p:sp>
        <p:nvSpPr>
          <p:cNvPr id="27"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pic>
        <p:nvPicPr>
          <p:cNvPr id="2" name="Image 1"/>
          <p:cNvPicPr>
            <a:picLocks noChangeAspect="1"/>
          </p:cNvPicPr>
          <p:nvPr/>
        </p:nvPicPr>
        <p:blipFill>
          <a:blip r:embed="rId6"/>
          <a:stretch>
            <a:fillRect/>
          </a:stretch>
        </p:blipFill>
        <p:spPr>
          <a:xfrm>
            <a:off x="5023859" y="3642987"/>
            <a:ext cx="389909" cy="296588"/>
          </a:xfrm>
          <a:prstGeom prst="rect">
            <a:avLst/>
          </a:prstGeom>
        </p:spPr>
      </p:pic>
      <p:pic>
        <p:nvPicPr>
          <p:cNvPr id="5" name="Image 4"/>
          <p:cNvPicPr>
            <a:picLocks noChangeAspect="1"/>
          </p:cNvPicPr>
          <p:nvPr/>
        </p:nvPicPr>
        <p:blipFill>
          <a:blip r:embed="rId7"/>
          <a:stretch>
            <a:fillRect/>
          </a:stretch>
        </p:blipFill>
        <p:spPr>
          <a:xfrm>
            <a:off x="5559170" y="3116014"/>
            <a:ext cx="417078" cy="401645"/>
          </a:xfrm>
          <a:prstGeom prst="rect">
            <a:avLst/>
          </a:prstGeom>
        </p:spPr>
      </p:pic>
      <p:pic>
        <p:nvPicPr>
          <p:cNvPr id="7" name="Image 6"/>
          <p:cNvPicPr>
            <a:picLocks noChangeAspect="1"/>
          </p:cNvPicPr>
          <p:nvPr/>
        </p:nvPicPr>
        <p:blipFill>
          <a:blip r:embed="rId8"/>
          <a:stretch>
            <a:fillRect/>
          </a:stretch>
        </p:blipFill>
        <p:spPr>
          <a:xfrm>
            <a:off x="4077467" y="2502648"/>
            <a:ext cx="371420" cy="371420"/>
          </a:xfrm>
          <a:prstGeom prst="rect">
            <a:avLst/>
          </a:prstGeom>
        </p:spPr>
      </p:pic>
      <p:pic>
        <p:nvPicPr>
          <p:cNvPr id="11" name="Image 10"/>
          <p:cNvPicPr>
            <a:picLocks noChangeAspect="1"/>
          </p:cNvPicPr>
          <p:nvPr/>
        </p:nvPicPr>
        <p:blipFill>
          <a:blip r:embed="rId9"/>
          <a:stretch>
            <a:fillRect/>
          </a:stretch>
        </p:blipFill>
        <p:spPr>
          <a:xfrm>
            <a:off x="3667170" y="3161558"/>
            <a:ext cx="390302" cy="390302"/>
          </a:xfrm>
          <a:prstGeom prst="rect">
            <a:avLst/>
          </a:prstGeom>
        </p:spPr>
      </p:pic>
      <p:pic>
        <p:nvPicPr>
          <p:cNvPr id="12" name="Image 11"/>
          <p:cNvPicPr>
            <a:picLocks noChangeAspect="1"/>
          </p:cNvPicPr>
          <p:nvPr/>
        </p:nvPicPr>
        <p:blipFill>
          <a:blip r:embed="rId10"/>
          <a:stretch>
            <a:fillRect/>
          </a:stretch>
        </p:blipFill>
        <p:spPr>
          <a:xfrm>
            <a:off x="4193002" y="1432250"/>
            <a:ext cx="468236" cy="468236"/>
          </a:xfrm>
          <a:prstGeom prst="rect">
            <a:avLst/>
          </a:prstGeom>
        </p:spPr>
      </p:pic>
    </p:spTree>
    <p:extLst>
      <p:ext uri="{BB962C8B-B14F-4D97-AF65-F5344CB8AC3E}">
        <p14:creationId xmlns:p14="http://schemas.microsoft.com/office/powerpoint/2010/main" val="1310515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285750" indent="-285750">
              <a:spcAft>
                <a:spcPts val="1800"/>
              </a:spcAft>
              <a:buFont typeface="Arial" panose="020B0604020202020204" pitchFamily="34" charset="0"/>
              <a:buChar char="•"/>
            </a:pPr>
            <a:endParaRPr lang="fr-FR" sz="1600" dirty="0" smtClean="0"/>
          </a:p>
          <a:p>
            <a:pPr marL="0" indent="0" algn="ctr" defTabSz="720725">
              <a:spcAft>
                <a:spcPts val="1800"/>
              </a:spcAft>
              <a:buNone/>
            </a:pPr>
            <a:r>
              <a:rPr lang="fr-FR" sz="1600" dirty="0" smtClean="0"/>
              <a:t> </a:t>
            </a:r>
            <a:endParaRPr lang="fr-FR" sz="1000" dirty="0">
              <a:solidFill>
                <a:srgbClr val="114FFB"/>
              </a:solidFill>
              <a:ea typeface="ＭＳ Ｐゴシック" panose="020B0600070205080204" pitchFamily="34" charset="-128"/>
            </a:endParaRPr>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13</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937371" y="117306"/>
            <a:ext cx="6858000" cy="448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smtClean="0">
                <a:latin typeface="+mn-lt"/>
              </a:rPr>
              <a:t>5- Le commerce extérieur de la France en 2023</a:t>
            </a:r>
            <a:endParaRPr lang="fr-FR" sz="1600" b="1" dirty="0">
              <a:latin typeface="+mn-lt"/>
            </a:endParaRPr>
          </a:p>
          <a:p>
            <a:r>
              <a:rPr lang="fr-FR" sz="1600" b="1" dirty="0">
                <a:latin typeface="+mn-lt"/>
              </a:rPr>
              <a:t> </a:t>
            </a:r>
          </a:p>
        </p:txBody>
      </p:sp>
      <p:sp>
        <p:nvSpPr>
          <p:cNvPr id="9" name="ZoneTexte 8"/>
          <p:cNvSpPr txBox="1"/>
          <p:nvPr/>
        </p:nvSpPr>
        <p:spPr>
          <a:xfrm>
            <a:off x="360444" y="4481857"/>
            <a:ext cx="4499587" cy="246221"/>
          </a:xfrm>
          <a:prstGeom prst="rect">
            <a:avLst/>
          </a:prstGeom>
          <a:noFill/>
        </p:spPr>
        <p:txBody>
          <a:bodyPr wrap="square" rtlCol="0">
            <a:spAutoFit/>
          </a:bodyPr>
          <a:lstStyle/>
          <a:p>
            <a:pPr defTabSz="717947"/>
            <a:r>
              <a:rPr lang="fr-FR" sz="1000"/>
              <a:t>Source : TDM/Douane française/Élaboration FranceAgriMer</a:t>
            </a:r>
            <a:endParaRPr lang="fr-FR" sz="1000" dirty="0"/>
          </a:p>
        </p:txBody>
      </p:sp>
      <p:graphicFrame>
        <p:nvGraphicFramePr>
          <p:cNvPr id="10" name="Object 5">
            <a:hlinkClick r:id="" action="ppaction://ole?verb=0"/>
          </p:cNvPr>
          <p:cNvGraphicFramePr>
            <a:graphicFrameLocks/>
          </p:cNvGraphicFramePr>
          <p:nvPr>
            <p:extLst>
              <p:ext uri="{D42A27DB-BD31-4B8C-83A1-F6EECF244321}">
                <p14:modId xmlns:p14="http://schemas.microsoft.com/office/powerpoint/2010/main" val="2348540084"/>
              </p:ext>
            </p:extLst>
          </p:nvPr>
        </p:nvGraphicFramePr>
        <p:xfrm>
          <a:off x="92195" y="790358"/>
          <a:ext cx="2837549" cy="3385081"/>
        </p:xfrm>
        <a:graphic>
          <a:graphicData uri="http://schemas.openxmlformats.org/presentationml/2006/ole">
            <mc:AlternateContent xmlns:mc="http://schemas.openxmlformats.org/markup-compatibility/2006">
              <mc:Choice xmlns:v="urn:schemas-microsoft-com:vml" Requires="v">
                <p:oleObj spid="_x0000_s2290" name="Clip" r:id="rId4" imgW="1990670" imgH="2981454" progId="MS_ClipArt_Gallery.2">
                  <p:embed/>
                </p:oleObj>
              </mc:Choice>
              <mc:Fallback>
                <p:oleObj name="Clip" r:id="rId4" imgW="1990670" imgH="2981454"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95" y="790358"/>
                        <a:ext cx="2837549" cy="3385081"/>
                      </a:xfrm>
                      <a:prstGeom prst="rect">
                        <a:avLst/>
                      </a:prstGeom>
                      <a:noFill/>
                      <a:ln>
                        <a:noFill/>
                      </a:ln>
                      <a:effectLst/>
                      <a:extLst/>
                    </p:spPr>
                  </p:pic>
                </p:oleObj>
              </mc:Fallback>
            </mc:AlternateContent>
          </a:graphicData>
        </a:graphic>
      </p:graphicFrame>
      <p:graphicFrame>
        <p:nvGraphicFramePr>
          <p:cNvPr id="12" name="Object 6">
            <a:hlinkClick r:id="" action="ppaction://ole?verb=0"/>
          </p:cNvPr>
          <p:cNvGraphicFramePr>
            <a:graphicFrameLocks/>
          </p:cNvGraphicFramePr>
          <p:nvPr>
            <p:extLst>
              <p:ext uri="{D42A27DB-BD31-4B8C-83A1-F6EECF244321}">
                <p14:modId xmlns:p14="http://schemas.microsoft.com/office/powerpoint/2010/main" val="739668952"/>
              </p:ext>
            </p:extLst>
          </p:nvPr>
        </p:nvGraphicFramePr>
        <p:xfrm>
          <a:off x="6180893" y="921566"/>
          <a:ext cx="2614478" cy="2504007"/>
        </p:xfrm>
        <a:graphic>
          <a:graphicData uri="http://schemas.openxmlformats.org/presentationml/2006/ole">
            <mc:AlternateContent xmlns:mc="http://schemas.openxmlformats.org/markup-compatibility/2006">
              <mc:Choice xmlns:v="urn:schemas-microsoft-com:vml" Requires="v">
                <p:oleObj spid="_x0000_s2291" name="Clip" r:id="rId6" imgW="5219674" imgH="2219196" progId="MS_ClipArt_Gallery.2">
                  <p:embed/>
                </p:oleObj>
              </mc:Choice>
              <mc:Fallback>
                <p:oleObj name="Clip" r:id="rId6" imgW="5219674" imgH="2219196"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893" y="921566"/>
                        <a:ext cx="2614478" cy="2504007"/>
                      </a:xfrm>
                      <a:prstGeom prst="rect">
                        <a:avLst/>
                      </a:prstGeom>
                      <a:noFill/>
                      <a:ln>
                        <a:noFill/>
                      </a:ln>
                      <a:effectLst/>
                      <a:extLst/>
                    </p:spPr>
                  </p:pic>
                </p:oleObj>
              </mc:Fallback>
            </mc:AlternateContent>
          </a:graphicData>
        </a:graphic>
      </p:graphicFrame>
      <p:sp>
        <p:nvSpPr>
          <p:cNvPr id="13" name="Rectangle 12"/>
          <p:cNvSpPr/>
          <p:nvPr/>
        </p:nvSpPr>
        <p:spPr>
          <a:xfrm>
            <a:off x="3434735" y="736900"/>
            <a:ext cx="2551084" cy="369332"/>
          </a:xfrm>
          <a:prstGeom prst="rect">
            <a:avLst/>
          </a:prstGeom>
        </p:spPr>
        <p:txBody>
          <a:bodyPr wrap="none">
            <a:spAutoFit/>
          </a:bodyPr>
          <a:lstStyle/>
          <a:p>
            <a:pPr algn="ctr">
              <a:spcBef>
                <a:spcPct val="50000"/>
              </a:spcBef>
            </a:pPr>
            <a:r>
              <a:rPr lang="fr-FR" altLang="fr-FR" b="1" dirty="0" smtClean="0"/>
              <a:t>Balance commerciale</a:t>
            </a:r>
            <a:endParaRPr lang="fr-FR" altLang="fr-FR" b="1" dirty="0"/>
          </a:p>
        </p:txBody>
      </p:sp>
      <p:sp>
        <p:nvSpPr>
          <p:cNvPr id="14" name="Line 8"/>
          <p:cNvSpPr>
            <a:spLocks noChangeShapeType="1"/>
          </p:cNvSpPr>
          <p:nvPr/>
        </p:nvSpPr>
        <p:spPr bwMode="auto">
          <a:xfrm flipH="1">
            <a:off x="3254801" y="1347614"/>
            <a:ext cx="2800631" cy="0"/>
          </a:xfrm>
          <a:prstGeom prst="line">
            <a:avLst/>
          </a:prstGeom>
          <a:noFill/>
          <a:ln w="101600">
            <a:solidFill>
              <a:srgbClr val="114FF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sp>
        <p:nvSpPr>
          <p:cNvPr id="18" name="Line 9"/>
          <p:cNvSpPr>
            <a:spLocks noChangeShapeType="1"/>
          </p:cNvSpPr>
          <p:nvPr/>
        </p:nvSpPr>
        <p:spPr bwMode="auto">
          <a:xfrm>
            <a:off x="3365120" y="2125642"/>
            <a:ext cx="2690314" cy="0"/>
          </a:xfrm>
          <a:prstGeom prst="line">
            <a:avLst/>
          </a:prstGeom>
          <a:noFill/>
          <a:ln w="1270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sp>
        <p:nvSpPr>
          <p:cNvPr id="19" name="Rectangle 13"/>
          <p:cNvSpPr>
            <a:spLocks noChangeArrowheads="1"/>
          </p:cNvSpPr>
          <p:nvPr/>
        </p:nvSpPr>
        <p:spPr bwMode="auto">
          <a:xfrm>
            <a:off x="4034126" y="1565306"/>
            <a:ext cx="1200372" cy="217519"/>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64140" tIns="31508" rIns="64140" bIns="31508">
            <a:spAutoFit/>
          </a:bodyPr>
          <a:lstStyle>
            <a:lvl1pPr defTabSz="720725">
              <a:defRPr sz="2400">
                <a:solidFill>
                  <a:schemeClr val="tx1"/>
                </a:solidFill>
                <a:latin typeface="Arial" panose="020B0604020202020204" pitchFamily="34" charset="0"/>
                <a:ea typeface="ＭＳ Ｐゴシック" panose="020B0600070205080204" pitchFamily="34" charset="-128"/>
              </a:defRPr>
            </a:lvl1pPr>
            <a:lvl2pPr marL="742950" indent="-285750" defTabSz="720725">
              <a:defRPr sz="2400">
                <a:solidFill>
                  <a:schemeClr val="tx1"/>
                </a:solidFill>
                <a:latin typeface="Arial" panose="020B0604020202020204" pitchFamily="34" charset="0"/>
                <a:ea typeface="ＭＳ Ｐゴシック" panose="020B0600070205080204" pitchFamily="34" charset="-128"/>
              </a:defRPr>
            </a:lvl2pPr>
            <a:lvl3pPr marL="1143000" indent="-228600" defTabSz="720725">
              <a:defRPr sz="2400">
                <a:solidFill>
                  <a:schemeClr val="tx1"/>
                </a:solidFill>
                <a:latin typeface="Arial" panose="020B0604020202020204" pitchFamily="34" charset="0"/>
                <a:ea typeface="ＭＳ Ｐゴシック" panose="020B0600070205080204" pitchFamily="34" charset="-128"/>
              </a:defRPr>
            </a:lvl3pPr>
            <a:lvl4pPr marL="1600200" indent="-228600" defTabSz="720725">
              <a:defRPr sz="2400">
                <a:solidFill>
                  <a:schemeClr val="tx1"/>
                </a:solidFill>
                <a:latin typeface="Arial" panose="020B0604020202020204" pitchFamily="34" charset="0"/>
                <a:ea typeface="ＭＳ Ｐゴシック" panose="020B0600070205080204" pitchFamily="34" charset="-128"/>
              </a:defRPr>
            </a:lvl4pPr>
            <a:lvl5pPr marL="2057400" indent="-228600" defTabSz="720725">
              <a:defRPr sz="2400">
                <a:solidFill>
                  <a:schemeClr val="tx1"/>
                </a:solidFill>
                <a:latin typeface="Arial" panose="020B0604020202020204" pitchFamily="34" charset="0"/>
                <a:ea typeface="ＭＳ Ｐゴシック" panose="020B0600070205080204" pitchFamily="34" charset="-128"/>
              </a:defRPr>
            </a:lvl5pPr>
            <a:lvl6pPr marL="25146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smtClean="0">
                <a:solidFill>
                  <a:srgbClr val="0070C0"/>
                </a:solidFill>
                <a:latin typeface="+mn-lt"/>
              </a:rPr>
              <a:t>1,48 milliard </a:t>
            </a:r>
            <a:r>
              <a:rPr lang="fr-FR" altLang="fr-FR" sz="1000" dirty="0">
                <a:solidFill>
                  <a:srgbClr val="0070C0"/>
                </a:solidFill>
                <a:latin typeface="+mn-lt"/>
              </a:rPr>
              <a:t>d’€</a:t>
            </a:r>
          </a:p>
        </p:txBody>
      </p:sp>
      <p:sp>
        <p:nvSpPr>
          <p:cNvPr id="22" name="Oval 14"/>
          <p:cNvSpPr>
            <a:spLocks noChangeArrowheads="1"/>
          </p:cNvSpPr>
          <p:nvPr/>
        </p:nvSpPr>
        <p:spPr bwMode="auto">
          <a:xfrm>
            <a:off x="3777047" y="3238435"/>
            <a:ext cx="1915835" cy="1188000"/>
          </a:xfrm>
          <a:prstGeom prst="ellipse">
            <a:avLst/>
          </a:prstGeom>
          <a:solidFill>
            <a:schemeClr val="accent1">
              <a:lumMod val="90000"/>
              <a:lumOff val="10000"/>
            </a:schemeClr>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400" b="1" dirty="0">
                <a:solidFill>
                  <a:schemeClr val="bg1"/>
                </a:solidFill>
                <a:latin typeface="+mj-lt"/>
              </a:rPr>
              <a:t>Soldes</a:t>
            </a:r>
          </a:p>
          <a:p>
            <a:pPr algn="ctr"/>
            <a:r>
              <a:rPr lang="fr-FR" altLang="fr-FR" sz="1400" b="1" dirty="0" smtClean="0">
                <a:solidFill>
                  <a:schemeClr val="bg1"/>
                </a:solidFill>
                <a:latin typeface="+mj-lt"/>
              </a:rPr>
              <a:t>- 1,09 milliards d</a:t>
            </a:r>
            <a:r>
              <a:rPr lang="fr-FR" altLang="fr-FR" sz="1400" b="1" dirty="0">
                <a:solidFill>
                  <a:schemeClr val="bg1"/>
                </a:solidFill>
                <a:latin typeface="+mj-lt"/>
              </a:rPr>
              <a:t>’</a:t>
            </a:r>
            <a:r>
              <a:rPr lang="fr-FR" altLang="fr-FR" sz="1400" b="1" dirty="0" smtClean="0">
                <a:solidFill>
                  <a:schemeClr val="bg1"/>
                </a:solidFill>
                <a:latin typeface="+mj-lt"/>
              </a:rPr>
              <a:t>€</a:t>
            </a:r>
            <a:endParaRPr lang="fr-FR" altLang="fr-FR" sz="1400" b="1" dirty="0">
              <a:solidFill>
                <a:schemeClr val="bg1"/>
              </a:solidFill>
              <a:latin typeface="+mj-lt"/>
            </a:endParaRPr>
          </a:p>
        </p:txBody>
      </p:sp>
      <p:sp>
        <p:nvSpPr>
          <p:cNvPr id="23" name="Arc 4"/>
          <p:cNvSpPr>
            <a:spLocks/>
          </p:cNvSpPr>
          <p:nvPr/>
        </p:nvSpPr>
        <p:spPr bwMode="auto">
          <a:xfrm rot="836254">
            <a:off x="2959505" y="3282941"/>
            <a:ext cx="897165" cy="551487"/>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88900" cap="rnd">
            <a:solidFill>
              <a:schemeClr val="accent1">
                <a:lumMod val="90000"/>
                <a:lumOff val="10000"/>
              </a:schemeClr>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sp>
        <p:nvSpPr>
          <p:cNvPr id="24"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sp>
        <p:nvSpPr>
          <p:cNvPr id="17" name="Rectangle 10"/>
          <p:cNvSpPr>
            <a:spLocks noChangeArrowheads="1"/>
          </p:cNvSpPr>
          <p:nvPr/>
        </p:nvSpPr>
        <p:spPr bwMode="auto">
          <a:xfrm>
            <a:off x="4031428" y="2291392"/>
            <a:ext cx="1169329" cy="216001"/>
          </a:xfrm>
          <a:prstGeom prst="rect">
            <a:avLst/>
          </a:prstGeom>
          <a:noFill/>
          <a:ln w="12700">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64140" tIns="31508" rIns="64140" bIns="31508">
            <a:spAutoFit/>
          </a:bodyPr>
          <a:lstStyle>
            <a:lvl1pPr defTabSz="720725">
              <a:defRPr sz="2400">
                <a:solidFill>
                  <a:schemeClr val="tx1"/>
                </a:solidFill>
                <a:latin typeface="Arial" panose="020B0604020202020204" pitchFamily="34" charset="0"/>
                <a:ea typeface="ＭＳ Ｐゴシック" panose="020B0600070205080204" pitchFamily="34" charset="-128"/>
              </a:defRPr>
            </a:lvl1pPr>
            <a:lvl2pPr marL="742950" indent="-285750" defTabSz="720725">
              <a:defRPr sz="2400">
                <a:solidFill>
                  <a:schemeClr val="tx1"/>
                </a:solidFill>
                <a:latin typeface="Arial" panose="020B0604020202020204" pitchFamily="34" charset="0"/>
                <a:ea typeface="ＭＳ Ｐゴシック" panose="020B0600070205080204" pitchFamily="34" charset="-128"/>
              </a:defRPr>
            </a:lvl2pPr>
            <a:lvl3pPr marL="1143000" indent="-228600" defTabSz="720725">
              <a:defRPr sz="2400">
                <a:solidFill>
                  <a:schemeClr val="tx1"/>
                </a:solidFill>
                <a:latin typeface="Arial" panose="020B0604020202020204" pitchFamily="34" charset="0"/>
                <a:ea typeface="ＭＳ Ｐゴシック" panose="020B0600070205080204" pitchFamily="34" charset="-128"/>
              </a:defRPr>
            </a:lvl3pPr>
            <a:lvl4pPr marL="1600200" indent="-228600" defTabSz="720725">
              <a:defRPr sz="2400">
                <a:solidFill>
                  <a:schemeClr val="tx1"/>
                </a:solidFill>
                <a:latin typeface="Arial" panose="020B0604020202020204" pitchFamily="34" charset="0"/>
                <a:ea typeface="ＭＳ Ｐゴシック" panose="020B0600070205080204" pitchFamily="34" charset="-128"/>
              </a:defRPr>
            </a:lvl4pPr>
            <a:lvl5pPr marL="2057400" indent="-228600" defTabSz="720725">
              <a:defRPr sz="2400">
                <a:solidFill>
                  <a:schemeClr val="tx1"/>
                </a:solidFill>
                <a:latin typeface="Arial" panose="020B0604020202020204" pitchFamily="34" charset="0"/>
                <a:ea typeface="ＭＳ Ｐゴシック" panose="020B0600070205080204" pitchFamily="34" charset="-128"/>
              </a:defRPr>
            </a:lvl5pPr>
            <a:lvl6pPr marL="25146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207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smtClean="0">
                <a:solidFill>
                  <a:schemeClr val="accent5">
                    <a:lumMod val="60000"/>
                    <a:lumOff val="40000"/>
                  </a:schemeClr>
                </a:solidFill>
                <a:latin typeface="+mn-lt"/>
              </a:rPr>
              <a:t>391 millions </a:t>
            </a:r>
            <a:r>
              <a:rPr lang="fr-FR" altLang="fr-FR" sz="1000" dirty="0">
                <a:solidFill>
                  <a:schemeClr val="accent5">
                    <a:lumMod val="60000"/>
                    <a:lumOff val="40000"/>
                  </a:schemeClr>
                </a:solidFill>
                <a:latin typeface="+mn-lt"/>
              </a:rPr>
              <a:t>d’€</a:t>
            </a:r>
          </a:p>
        </p:txBody>
      </p:sp>
      <p:sp>
        <p:nvSpPr>
          <p:cNvPr id="2" name="ZoneTexte 1"/>
          <p:cNvSpPr txBox="1"/>
          <p:nvPr/>
        </p:nvSpPr>
        <p:spPr>
          <a:xfrm>
            <a:off x="6948264" y="4371950"/>
            <a:ext cx="1715085" cy="307777"/>
          </a:xfrm>
          <a:prstGeom prst="rect">
            <a:avLst/>
          </a:prstGeom>
          <a:noFill/>
        </p:spPr>
        <p:txBody>
          <a:bodyPr wrap="none" rtlCol="0">
            <a:spAutoFit/>
          </a:bodyPr>
          <a:lstStyle/>
          <a:p>
            <a:r>
              <a:rPr lang="fr-FR" sz="1400" dirty="0" smtClean="0"/>
              <a:t>Code douane : 24</a:t>
            </a:r>
            <a:endParaRPr lang="fr-FR" sz="1400" dirty="0"/>
          </a:p>
        </p:txBody>
      </p:sp>
    </p:spTree>
    <p:extLst>
      <p:ext uri="{BB962C8B-B14F-4D97-AF65-F5344CB8AC3E}">
        <p14:creationId xmlns:p14="http://schemas.microsoft.com/office/powerpoint/2010/main" val="3621635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a:xfrm>
            <a:off x="360000" y="4783500"/>
            <a:ext cx="8500892" cy="360000"/>
          </a:xfrm>
        </p:spPr>
        <p:txBody>
          <a:bodyPr/>
          <a:lstStyle/>
          <a:p>
            <a:r>
              <a:rPr lang="fr-FR" smtClean="0">
                <a:latin typeface="+mj-lt"/>
              </a:rPr>
              <a:t>Direction Marchés Etudes et Prospective</a:t>
            </a:r>
            <a:endParaRPr lang="fr-FR" dirty="0">
              <a:latin typeface="+mj-lt"/>
            </a:endParaRPr>
          </a:p>
        </p:txBody>
      </p:sp>
      <p:sp>
        <p:nvSpPr>
          <p:cNvPr id="23" name="Espace réservé du numéro de diapositive 22"/>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Rectangle 11"/>
          <p:cNvSpPr>
            <a:spLocks noChangeArrowheads="1"/>
          </p:cNvSpPr>
          <p:nvPr/>
        </p:nvSpPr>
        <p:spPr bwMode="auto">
          <a:xfrm>
            <a:off x="611560" y="4437211"/>
            <a:ext cx="3790582" cy="209019"/>
          </a:xfrm>
          <a:prstGeom prst="rect">
            <a:avLst/>
          </a:prstGeom>
          <a:solidFill>
            <a:srgbClr val="FFFFFF"/>
          </a:solidFill>
          <a:ln w="12700">
            <a:noFill/>
            <a:miter lim="800000"/>
            <a:headEnd/>
            <a:tailEnd/>
          </a:ln>
        </p:spPr>
        <p:txBody>
          <a:bodyPr wrap="square" lIns="71084" tIns="34919" rIns="71084" bIns="34919">
            <a:spAutoFit/>
          </a:bodyPr>
          <a:lstStyle/>
          <a:p>
            <a:pPr defTabSz="717947"/>
            <a:r>
              <a:rPr lang="fr-FR" sz="900" dirty="0">
                <a:latin typeface="+mj-lt"/>
              </a:rPr>
              <a:t>Source : TDM/Douane </a:t>
            </a:r>
            <a:r>
              <a:rPr lang="fr-FR" sz="900" dirty="0" smtClean="0">
                <a:latin typeface="+mj-lt"/>
              </a:rPr>
              <a:t>française/Élaboration </a:t>
            </a:r>
            <a:r>
              <a:rPr lang="fr-FR" sz="900" dirty="0">
                <a:latin typeface="+mj-lt"/>
              </a:rPr>
              <a:t>FranceAgriMer</a:t>
            </a:r>
          </a:p>
        </p:txBody>
      </p:sp>
      <p:sp>
        <p:nvSpPr>
          <p:cNvPr id="11" name="Titre 1"/>
          <p:cNvSpPr txBox="1">
            <a:spLocks/>
          </p:cNvSpPr>
          <p:nvPr/>
        </p:nvSpPr>
        <p:spPr>
          <a:xfrm>
            <a:off x="1835696" y="28863"/>
            <a:ext cx="7128792" cy="72000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dirty="0" smtClean="0"/>
              <a:t>5- Le commerce </a:t>
            </a:r>
            <a:r>
              <a:rPr lang="fr-FR" sz="1600" dirty="0"/>
              <a:t>e</a:t>
            </a:r>
            <a:r>
              <a:rPr lang="fr-FR" sz="1600" dirty="0" smtClean="0"/>
              <a:t>xtérieur : évolution de la balance commerciale en valeur (code douane 24)</a:t>
            </a:r>
            <a:endParaRPr lang="fr-FR" sz="1600" dirty="0"/>
          </a:p>
        </p:txBody>
      </p:sp>
      <p:sp>
        <p:nvSpPr>
          <p:cNvPr id="10" name="Rectangle 9"/>
          <p:cNvSpPr/>
          <p:nvPr/>
        </p:nvSpPr>
        <p:spPr>
          <a:xfrm>
            <a:off x="860234" y="305486"/>
            <a:ext cx="5400600" cy="784830"/>
          </a:xfrm>
          <a:prstGeom prst="rect">
            <a:avLst/>
          </a:prstGeom>
        </p:spPr>
        <p:txBody>
          <a:bodyPr wrap="square">
            <a:spAutoFit/>
          </a:bodyPr>
          <a:lstStyle/>
          <a:p>
            <a:pPr algn="ctr">
              <a:spcBef>
                <a:spcPct val="50000"/>
              </a:spcBef>
            </a:pPr>
            <a:endParaRPr lang="fr-FR" altLang="fr-FR" b="1" dirty="0" smtClean="0"/>
          </a:p>
          <a:p>
            <a:pPr algn="ctr">
              <a:spcBef>
                <a:spcPct val="50000"/>
              </a:spcBef>
            </a:pPr>
            <a:endParaRPr lang="fr-FR" altLang="fr-FR" b="1" dirty="0" smtClean="0"/>
          </a:p>
        </p:txBody>
      </p:sp>
      <p:sp>
        <p:nvSpPr>
          <p:cNvPr id="2" name="Espace réservé de la date 1"/>
          <p:cNvSpPr>
            <a:spLocks noGrp="1"/>
          </p:cNvSpPr>
          <p:nvPr>
            <p:ph type="dt" sz="half" idx="10"/>
          </p:nvPr>
        </p:nvSpPr>
        <p:spPr/>
        <p:txBody>
          <a:bodyPr/>
          <a:lstStyle/>
          <a:p>
            <a:pPr algn="r"/>
            <a:r>
              <a:rPr lang="fr-FR" cap="all" smtClean="0"/>
              <a:t>07/11/2024</a:t>
            </a:r>
            <a:endParaRPr lang="fr-FR" cap="all" dirty="0"/>
          </a:p>
        </p:txBody>
      </p:sp>
      <p:graphicFrame>
        <p:nvGraphicFramePr>
          <p:cNvPr id="12" name="Graphique 11"/>
          <p:cNvGraphicFramePr>
            <a:graphicFrameLocks/>
          </p:cNvGraphicFramePr>
          <p:nvPr>
            <p:extLst>
              <p:ext uri="{D42A27DB-BD31-4B8C-83A1-F6EECF244321}">
                <p14:modId xmlns:p14="http://schemas.microsoft.com/office/powerpoint/2010/main" val="1340350549"/>
              </p:ext>
            </p:extLst>
          </p:nvPr>
        </p:nvGraphicFramePr>
        <p:xfrm>
          <a:off x="107504" y="846286"/>
          <a:ext cx="6334125" cy="359092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6730456" y="1203598"/>
            <a:ext cx="2130436" cy="646331"/>
          </a:xfrm>
          <a:prstGeom prst="rect">
            <a:avLst/>
          </a:prstGeom>
          <a:noFill/>
          <a:ln w="25400">
            <a:solidFill>
              <a:schemeClr val="tx2">
                <a:lumMod val="75000"/>
              </a:schemeClr>
            </a:solidFill>
          </a:ln>
        </p:spPr>
        <p:txBody>
          <a:bodyPr wrap="square" rtlCol="0">
            <a:spAutoFit/>
          </a:bodyPr>
          <a:lstStyle/>
          <a:p>
            <a:r>
              <a:rPr lang="fr-FR" sz="1200" dirty="0" smtClean="0"/>
              <a:t>Une balance commerciale déficitaire mais qui se résorbe depuis 2020</a:t>
            </a:r>
            <a:endParaRPr lang="fr-FR" sz="1200" dirty="0"/>
          </a:p>
        </p:txBody>
      </p:sp>
    </p:spTree>
    <p:extLst>
      <p:ext uri="{BB962C8B-B14F-4D97-AF65-F5344CB8AC3E}">
        <p14:creationId xmlns:p14="http://schemas.microsoft.com/office/powerpoint/2010/main" val="475164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a:xfrm>
            <a:off x="395536" y="4783500"/>
            <a:ext cx="8500892" cy="360000"/>
          </a:xfrm>
        </p:spPr>
        <p:txBody>
          <a:bodyPr/>
          <a:lstStyle/>
          <a:p>
            <a:r>
              <a:rPr lang="fr-FR" smtClean="0">
                <a:latin typeface="+mj-lt"/>
              </a:rPr>
              <a:t>Direction Marchés Etudes et Prospective</a:t>
            </a:r>
            <a:endParaRPr lang="fr-FR" dirty="0">
              <a:latin typeface="+mj-lt"/>
            </a:endParaRPr>
          </a:p>
        </p:txBody>
      </p:sp>
      <p:sp>
        <p:nvSpPr>
          <p:cNvPr id="23" name="Espace réservé du numéro de diapositive 22"/>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Rectangle 11"/>
          <p:cNvSpPr>
            <a:spLocks noChangeArrowheads="1"/>
          </p:cNvSpPr>
          <p:nvPr/>
        </p:nvSpPr>
        <p:spPr bwMode="auto">
          <a:xfrm>
            <a:off x="179512" y="4574481"/>
            <a:ext cx="3790582" cy="209019"/>
          </a:xfrm>
          <a:prstGeom prst="rect">
            <a:avLst/>
          </a:prstGeom>
          <a:solidFill>
            <a:srgbClr val="FFFFFF"/>
          </a:solidFill>
          <a:ln w="12700">
            <a:noFill/>
            <a:miter lim="800000"/>
            <a:headEnd/>
            <a:tailEnd/>
          </a:ln>
        </p:spPr>
        <p:txBody>
          <a:bodyPr wrap="square" lIns="71084" tIns="34919" rIns="71084" bIns="34919">
            <a:spAutoFit/>
          </a:bodyPr>
          <a:lstStyle/>
          <a:p>
            <a:pPr defTabSz="717947"/>
            <a:r>
              <a:rPr lang="fr-FR" sz="900" dirty="0">
                <a:latin typeface="+mj-lt"/>
              </a:rPr>
              <a:t>Source : TDM/Douane </a:t>
            </a:r>
            <a:r>
              <a:rPr lang="fr-FR" sz="900" dirty="0" smtClean="0">
                <a:latin typeface="+mj-lt"/>
              </a:rPr>
              <a:t>française/Élaboration </a:t>
            </a:r>
            <a:r>
              <a:rPr lang="fr-FR" sz="900" dirty="0">
                <a:latin typeface="+mj-lt"/>
              </a:rPr>
              <a:t>FranceAgriMer</a:t>
            </a:r>
          </a:p>
        </p:txBody>
      </p:sp>
      <p:sp>
        <p:nvSpPr>
          <p:cNvPr id="4" name="Rectangle 3"/>
          <p:cNvSpPr/>
          <p:nvPr/>
        </p:nvSpPr>
        <p:spPr>
          <a:xfrm>
            <a:off x="1999058" y="273969"/>
            <a:ext cx="4876528" cy="307777"/>
          </a:xfrm>
          <a:prstGeom prst="rect">
            <a:avLst/>
          </a:prstGeom>
        </p:spPr>
        <p:txBody>
          <a:bodyPr wrap="none">
            <a:spAutoFit/>
          </a:bodyPr>
          <a:lstStyle/>
          <a:p>
            <a:pPr>
              <a:spcBef>
                <a:spcPct val="50000"/>
              </a:spcBef>
            </a:pPr>
            <a:r>
              <a:rPr lang="fr-FR" altLang="fr-FR" sz="1400" b="1" dirty="0" smtClean="0"/>
              <a:t>Bilan des échanges par partenaires en 2023 (en valeur)</a:t>
            </a:r>
          </a:p>
        </p:txBody>
      </p:sp>
      <p:sp>
        <p:nvSpPr>
          <p:cNvPr id="11" name="Titre 1"/>
          <p:cNvSpPr txBox="1">
            <a:spLocks/>
          </p:cNvSpPr>
          <p:nvPr/>
        </p:nvSpPr>
        <p:spPr>
          <a:xfrm>
            <a:off x="1763688" y="12622"/>
            <a:ext cx="6844428" cy="72000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dirty="0" smtClean="0"/>
              <a:t>5- Le </a:t>
            </a:r>
            <a:r>
              <a:rPr lang="fr-FR" sz="1600" dirty="0"/>
              <a:t>c</a:t>
            </a:r>
            <a:r>
              <a:rPr lang="fr-FR" sz="1600" dirty="0" smtClean="0"/>
              <a:t>ommerce extérieur (code douane 24) </a:t>
            </a:r>
            <a:endParaRPr lang="fr-FR" sz="1600" dirty="0"/>
          </a:p>
        </p:txBody>
      </p:sp>
      <p:sp>
        <p:nvSpPr>
          <p:cNvPr id="14" name="Rectangle 13"/>
          <p:cNvSpPr/>
          <p:nvPr/>
        </p:nvSpPr>
        <p:spPr>
          <a:xfrm>
            <a:off x="0" y="914769"/>
            <a:ext cx="4444920" cy="407804"/>
          </a:xfrm>
          <a:prstGeom prst="rect">
            <a:avLst/>
          </a:prstGeom>
        </p:spPr>
        <p:txBody>
          <a:bodyPr wrap="square">
            <a:spAutoFit/>
          </a:bodyPr>
          <a:lstStyle/>
          <a:p>
            <a:pPr algn="ctr">
              <a:spcBef>
                <a:spcPct val="50000"/>
              </a:spcBef>
            </a:pPr>
            <a:r>
              <a:rPr lang="fr-FR" altLang="fr-FR" sz="1000" dirty="0" smtClean="0"/>
              <a:t>Répartition des </a:t>
            </a:r>
            <a:r>
              <a:rPr lang="fr-FR" altLang="fr-FR" sz="1050" b="1" dirty="0" smtClean="0"/>
              <a:t>im</a:t>
            </a:r>
            <a:r>
              <a:rPr lang="fr-FR" altLang="fr-FR" sz="1050" b="1" dirty="0"/>
              <a:t>p</a:t>
            </a:r>
            <a:r>
              <a:rPr lang="fr-FR" altLang="fr-FR" sz="1050" b="1" dirty="0" smtClean="0"/>
              <a:t>ortations</a:t>
            </a:r>
            <a:r>
              <a:rPr lang="fr-FR" altLang="fr-FR" sz="1000" dirty="0" smtClean="0"/>
              <a:t> </a:t>
            </a:r>
            <a:r>
              <a:rPr lang="fr-FR" altLang="fr-FR" sz="1000" b="1" dirty="0" smtClean="0"/>
              <a:t>de la France </a:t>
            </a:r>
            <a:r>
              <a:rPr lang="fr-FR" altLang="fr-FR" sz="1000" dirty="0" smtClean="0"/>
              <a:t>en provenance des principaux partenaires</a:t>
            </a:r>
          </a:p>
        </p:txBody>
      </p:sp>
      <p:sp>
        <p:nvSpPr>
          <p:cNvPr id="16" name="Rectangle 15"/>
          <p:cNvSpPr/>
          <p:nvPr/>
        </p:nvSpPr>
        <p:spPr>
          <a:xfrm>
            <a:off x="4722334" y="942942"/>
            <a:ext cx="4433332" cy="407804"/>
          </a:xfrm>
          <a:prstGeom prst="rect">
            <a:avLst/>
          </a:prstGeom>
        </p:spPr>
        <p:txBody>
          <a:bodyPr wrap="square">
            <a:spAutoFit/>
          </a:bodyPr>
          <a:lstStyle/>
          <a:p>
            <a:pPr algn="ctr">
              <a:spcBef>
                <a:spcPct val="50000"/>
              </a:spcBef>
            </a:pPr>
            <a:r>
              <a:rPr lang="fr-FR" altLang="fr-FR" sz="1000" dirty="0" smtClean="0"/>
              <a:t>Répartition des </a:t>
            </a:r>
            <a:r>
              <a:rPr lang="fr-FR" altLang="fr-FR" sz="1050" b="1" dirty="0" smtClean="0"/>
              <a:t>exportations de la France</a:t>
            </a:r>
            <a:r>
              <a:rPr lang="fr-FR" altLang="fr-FR" sz="1000" dirty="0" smtClean="0"/>
              <a:t> à destination des principaux partenaires</a:t>
            </a:r>
          </a:p>
        </p:txBody>
      </p:sp>
      <p:sp>
        <p:nvSpPr>
          <p:cNvPr id="2" name="Espace réservé de la date 1"/>
          <p:cNvSpPr>
            <a:spLocks noGrp="1"/>
          </p:cNvSpPr>
          <p:nvPr>
            <p:ph type="dt" sz="half" idx="10"/>
          </p:nvPr>
        </p:nvSpPr>
        <p:spPr/>
        <p:txBody>
          <a:bodyPr/>
          <a:lstStyle/>
          <a:p>
            <a:pPr algn="r"/>
            <a:r>
              <a:rPr lang="fr-FR" cap="all" smtClean="0"/>
              <a:t>07/11/2024</a:t>
            </a:r>
            <a:endParaRPr lang="fr-FR" cap="all" dirty="0"/>
          </a:p>
        </p:txBody>
      </p:sp>
      <p:graphicFrame>
        <p:nvGraphicFramePr>
          <p:cNvPr id="13" name="Graphique 12"/>
          <p:cNvGraphicFramePr>
            <a:graphicFrameLocks/>
          </p:cNvGraphicFramePr>
          <p:nvPr>
            <p:extLst>
              <p:ext uri="{D42A27DB-BD31-4B8C-83A1-F6EECF244321}">
                <p14:modId xmlns:p14="http://schemas.microsoft.com/office/powerpoint/2010/main" val="1389555162"/>
              </p:ext>
            </p:extLst>
          </p:nvPr>
        </p:nvGraphicFramePr>
        <p:xfrm>
          <a:off x="4222" y="1177025"/>
          <a:ext cx="4610100" cy="3600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16"/>
          <p:cNvGraphicFramePr>
            <a:graphicFrameLocks/>
          </p:cNvGraphicFramePr>
          <p:nvPr>
            <p:extLst>
              <p:ext uri="{D42A27DB-BD31-4B8C-83A1-F6EECF244321}">
                <p14:modId xmlns:p14="http://schemas.microsoft.com/office/powerpoint/2010/main" val="290462909"/>
              </p:ext>
            </p:extLst>
          </p:nvPr>
        </p:nvGraphicFramePr>
        <p:xfrm>
          <a:off x="4145384" y="1118671"/>
          <a:ext cx="5495925" cy="374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336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a:xfrm>
            <a:off x="395536" y="4783500"/>
            <a:ext cx="8500892" cy="360000"/>
          </a:xfrm>
        </p:spPr>
        <p:txBody>
          <a:bodyPr/>
          <a:lstStyle/>
          <a:p>
            <a:r>
              <a:rPr lang="fr-FR" smtClean="0">
                <a:latin typeface="+mj-lt"/>
              </a:rPr>
              <a:t>Direction Marchés Etudes et Prospective</a:t>
            </a:r>
            <a:endParaRPr lang="fr-FR" dirty="0">
              <a:latin typeface="+mj-lt"/>
            </a:endParaRPr>
          </a:p>
        </p:txBody>
      </p:sp>
      <p:sp>
        <p:nvSpPr>
          <p:cNvPr id="23" name="Espace réservé du numéro de diapositive 22"/>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Rectangle 11"/>
          <p:cNvSpPr>
            <a:spLocks noChangeArrowheads="1"/>
          </p:cNvSpPr>
          <p:nvPr/>
        </p:nvSpPr>
        <p:spPr bwMode="auto">
          <a:xfrm>
            <a:off x="179512" y="4574481"/>
            <a:ext cx="3790582" cy="209019"/>
          </a:xfrm>
          <a:prstGeom prst="rect">
            <a:avLst/>
          </a:prstGeom>
          <a:solidFill>
            <a:srgbClr val="FFFFFF"/>
          </a:solidFill>
          <a:ln w="12700">
            <a:noFill/>
            <a:miter lim="800000"/>
            <a:headEnd/>
            <a:tailEnd/>
          </a:ln>
        </p:spPr>
        <p:txBody>
          <a:bodyPr wrap="square" lIns="71084" tIns="34919" rIns="71084" bIns="34919">
            <a:spAutoFit/>
          </a:bodyPr>
          <a:lstStyle/>
          <a:p>
            <a:pPr defTabSz="717947"/>
            <a:r>
              <a:rPr lang="fr-FR" sz="900" dirty="0">
                <a:latin typeface="+mj-lt"/>
              </a:rPr>
              <a:t>Source : TDM/Douane </a:t>
            </a:r>
            <a:r>
              <a:rPr lang="fr-FR" sz="900" dirty="0" smtClean="0">
                <a:latin typeface="+mj-lt"/>
              </a:rPr>
              <a:t>française/Élaboration </a:t>
            </a:r>
            <a:r>
              <a:rPr lang="fr-FR" sz="900" dirty="0">
                <a:latin typeface="+mj-lt"/>
              </a:rPr>
              <a:t>FranceAgriMer</a:t>
            </a:r>
          </a:p>
        </p:txBody>
      </p:sp>
      <p:sp>
        <p:nvSpPr>
          <p:cNvPr id="11" name="Titre 1"/>
          <p:cNvSpPr txBox="1">
            <a:spLocks/>
          </p:cNvSpPr>
          <p:nvPr/>
        </p:nvSpPr>
        <p:spPr>
          <a:xfrm>
            <a:off x="1939572" y="38480"/>
            <a:ext cx="6844428" cy="72000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dirty="0" smtClean="0"/>
              <a:t>5- Le commerce extérieur- Codes douanes </a:t>
            </a:r>
            <a:endParaRPr lang="fr-FR" sz="1600" dirty="0"/>
          </a:p>
        </p:txBody>
      </p:sp>
      <p:sp>
        <p:nvSpPr>
          <p:cNvPr id="2" name="Espace réservé de la date 1"/>
          <p:cNvSpPr>
            <a:spLocks noGrp="1"/>
          </p:cNvSpPr>
          <p:nvPr>
            <p:ph type="dt" sz="half" idx="10"/>
          </p:nvPr>
        </p:nvSpPr>
        <p:spPr/>
        <p:txBody>
          <a:bodyPr/>
          <a:lstStyle/>
          <a:p>
            <a:pPr algn="r"/>
            <a:r>
              <a:rPr lang="fr-FR" cap="all" smtClean="0"/>
              <a:t>07/11/2024</a:t>
            </a:r>
            <a:endParaRPr lang="fr-FR" cap="all" dirty="0"/>
          </a:p>
        </p:txBody>
      </p:sp>
      <p:graphicFrame>
        <p:nvGraphicFramePr>
          <p:cNvPr id="3" name="Tableau 2"/>
          <p:cNvGraphicFramePr>
            <a:graphicFrameLocks noGrp="1"/>
          </p:cNvGraphicFramePr>
          <p:nvPr>
            <p:extLst>
              <p:ext uri="{D42A27DB-BD31-4B8C-83A1-F6EECF244321}">
                <p14:modId xmlns:p14="http://schemas.microsoft.com/office/powerpoint/2010/main" val="3562084752"/>
              </p:ext>
            </p:extLst>
          </p:nvPr>
        </p:nvGraphicFramePr>
        <p:xfrm>
          <a:off x="539552" y="1118480"/>
          <a:ext cx="7992888" cy="3087690"/>
        </p:xfrm>
        <a:graphic>
          <a:graphicData uri="http://schemas.openxmlformats.org/drawingml/2006/table">
            <a:tbl>
              <a:tblPr>
                <a:tableStyleId>{5C22544A-7EE6-4342-B048-85BDC9FD1C3A}</a:tableStyleId>
              </a:tblPr>
              <a:tblGrid>
                <a:gridCol w="1719771">
                  <a:extLst>
                    <a:ext uri="{9D8B030D-6E8A-4147-A177-3AD203B41FA5}">
                      <a16:colId xmlns:a16="http://schemas.microsoft.com/office/drawing/2014/main" val="2438948732"/>
                    </a:ext>
                  </a:extLst>
                </a:gridCol>
                <a:gridCol w="6273117">
                  <a:extLst>
                    <a:ext uri="{9D8B030D-6E8A-4147-A177-3AD203B41FA5}">
                      <a16:colId xmlns:a16="http://schemas.microsoft.com/office/drawing/2014/main" val="1478804089"/>
                    </a:ext>
                  </a:extLst>
                </a:gridCol>
              </a:tblGrid>
              <a:tr h="107295">
                <a:tc>
                  <a:txBody>
                    <a:bodyPr/>
                    <a:lstStyle/>
                    <a:p>
                      <a:pPr algn="l" fontAlgn="b"/>
                      <a:r>
                        <a:rPr lang="fr-FR" sz="800" u="none" strike="noStrike">
                          <a:effectLst/>
                        </a:rPr>
                        <a:t>24</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et succédanés de tabac fabriqués</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2611469584"/>
                  </a:ext>
                </a:extLst>
              </a:tr>
              <a:tr h="107295">
                <a:tc>
                  <a:txBody>
                    <a:bodyPr/>
                    <a:lstStyle/>
                    <a:p>
                      <a:pPr algn="l" fontAlgn="b"/>
                      <a:r>
                        <a:rPr lang="fr-FR" sz="800" u="none" strike="noStrike">
                          <a:effectLst/>
                        </a:rPr>
                        <a:t>2401</a:t>
                      </a:r>
                      <a:endParaRPr lang="fr-FR" sz="800" b="0" i="0" u="none" strike="noStrike">
                        <a:solidFill>
                          <a:srgbClr val="FF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bruts ou non-fabriqués; déchets de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4156911069"/>
                  </a:ext>
                </a:extLst>
              </a:tr>
              <a:tr h="107295">
                <a:tc>
                  <a:txBody>
                    <a:bodyPr/>
                    <a:lstStyle/>
                    <a:p>
                      <a:pPr algn="l" fontAlgn="b"/>
                      <a:r>
                        <a:rPr lang="fr-FR" sz="800" u="none" strike="noStrike">
                          <a:effectLst/>
                        </a:rPr>
                        <a:t>240110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non-écotés</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930710573"/>
                  </a:ext>
                </a:extLst>
              </a:tr>
              <a:tr h="187766">
                <a:tc>
                  <a:txBody>
                    <a:bodyPr/>
                    <a:lstStyle/>
                    <a:p>
                      <a:pPr algn="l" fontAlgn="b"/>
                      <a:r>
                        <a:rPr lang="fr-FR" sz="800" u="none" strike="noStrike">
                          <a:effectLst/>
                        </a:rPr>
                        <a:t>240120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partiellement ou totalement écotés, mais non autrement travaillés</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2141570913"/>
                  </a:ext>
                </a:extLst>
              </a:tr>
              <a:tr h="107295">
                <a:tc>
                  <a:txBody>
                    <a:bodyPr/>
                    <a:lstStyle/>
                    <a:p>
                      <a:pPr algn="l" fontAlgn="b"/>
                      <a:r>
                        <a:rPr lang="fr-FR" sz="800" u="none" strike="noStrike">
                          <a:effectLst/>
                        </a:rPr>
                        <a:t>240130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déchets de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133125700"/>
                  </a:ext>
                </a:extLst>
              </a:tr>
              <a:tr h="187766">
                <a:tc>
                  <a:txBody>
                    <a:bodyPr/>
                    <a:lstStyle/>
                    <a:p>
                      <a:pPr algn="l" fontAlgn="b"/>
                      <a:r>
                        <a:rPr lang="fr-FR" sz="800" u="none" strike="noStrike">
                          <a:effectLst/>
                        </a:rPr>
                        <a:t>2402</a:t>
                      </a:r>
                      <a:endParaRPr lang="fr-FR" sz="800" b="0" i="0" u="none" strike="noStrike">
                        <a:solidFill>
                          <a:srgbClr val="FF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cigares, y.c. ceux à bouts coupés, cigarillos et cigarettes, en tabac ou en succédanés de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873117658"/>
                  </a:ext>
                </a:extLst>
              </a:tr>
              <a:tr h="187766">
                <a:tc>
                  <a:txBody>
                    <a:bodyPr/>
                    <a:lstStyle/>
                    <a:p>
                      <a:pPr algn="l" fontAlgn="b"/>
                      <a:r>
                        <a:rPr lang="fr-FR" sz="800" u="none" strike="noStrike">
                          <a:effectLst/>
                        </a:rPr>
                        <a:t>240210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cigares, y.c. ceux à bouts coupés, et cigarillos, contenant du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254287984"/>
                  </a:ext>
                </a:extLst>
              </a:tr>
              <a:tr h="107295">
                <a:tc>
                  <a:txBody>
                    <a:bodyPr/>
                    <a:lstStyle/>
                    <a:p>
                      <a:pPr algn="l" fontAlgn="b"/>
                      <a:r>
                        <a:rPr lang="fr-FR" sz="800" u="none" strike="noStrike">
                          <a:effectLst/>
                        </a:rPr>
                        <a:t>240220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cigarettes contenant du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2139798422"/>
                  </a:ext>
                </a:extLst>
              </a:tr>
              <a:tr h="107295">
                <a:tc>
                  <a:txBody>
                    <a:bodyPr/>
                    <a:lstStyle/>
                    <a:p>
                      <a:pPr algn="l" fontAlgn="b"/>
                      <a:r>
                        <a:rPr lang="fr-FR" sz="800" u="none" strike="noStrike">
                          <a:effectLst/>
                        </a:rPr>
                        <a:t>240290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cigares, cigarillos et cigarettes, en succédanés du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516083999"/>
                  </a:ext>
                </a:extLst>
              </a:tr>
              <a:tr h="370168">
                <a:tc>
                  <a:txBody>
                    <a:bodyPr/>
                    <a:lstStyle/>
                    <a:p>
                      <a:pPr algn="l" fontAlgn="b"/>
                      <a:r>
                        <a:rPr lang="fr-FR" sz="800" u="none" strike="noStrike">
                          <a:effectLst/>
                        </a:rPr>
                        <a:t>2403</a:t>
                      </a:r>
                      <a:endParaRPr lang="fr-FR" sz="800" b="0" i="0" u="none" strike="noStrike">
                        <a:solidFill>
                          <a:srgbClr val="FF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et succédanés de tabac, fabriqués; tabacs 'homogénéisés' ou 'reconstitués'; extraits et sauces de tabac (sauf cigares, y.c. ceux à bouts coupés, cigarillos et cigarettes)</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3135560496"/>
                  </a:ext>
                </a:extLst>
              </a:tr>
              <a:tr h="187766">
                <a:tc>
                  <a:txBody>
                    <a:bodyPr/>
                    <a:lstStyle/>
                    <a:p>
                      <a:pPr algn="l" fontAlgn="b"/>
                      <a:r>
                        <a:rPr lang="fr-FR" sz="800" u="none" strike="noStrike">
                          <a:effectLst/>
                        </a:rPr>
                        <a:t>240310</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 à fumer, même contenant des succédanés de tabac en toute proportion</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1956872506"/>
                  </a:ext>
                </a:extLst>
              </a:tr>
              <a:tr h="187766">
                <a:tc>
                  <a:txBody>
                    <a:bodyPr/>
                    <a:lstStyle/>
                    <a:p>
                      <a:pPr algn="l" fontAlgn="b"/>
                      <a:r>
                        <a:rPr lang="fr-FR" sz="800" u="none" strike="noStrike">
                          <a:effectLst/>
                        </a:rPr>
                        <a:t>240311</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 pour pipe à eau (à l'excl. des produits sans tabac; voir la note 1 de sous-positions)</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4226358414"/>
                  </a:ext>
                </a:extLst>
              </a:tr>
              <a:tr h="278967">
                <a:tc>
                  <a:txBody>
                    <a:bodyPr/>
                    <a:lstStyle/>
                    <a:p>
                      <a:pPr algn="l" fontAlgn="b"/>
                      <a:r>
                        <a:rPr lang="fr-FR" sz="800" u="none" strike="noStrike">
                          <a:effectLst/>
                        </a:rPr>
                        <a:t>240319</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 à fumer, même contenant des succédanés de tabac en toute proportion (à l'excl. du tabac pour pipe à eau contenant du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1491028055"/>
                  </a:ext>
                </a:extLst>
              </a:tr>
              <a:tr h="278967">
                <a:tc>
                  <a:txBody>
                    <a:bodyPr/>
                    <a:lstStyle/>
                    <a:p>
                      <a:pPr algn="l" fontAlgn="b"/>
                      <a:r>
                        <a:rPr lang="fr-FR" sz="800" u="none" strike="noStrike">
                          <a:effectLst/>
                        </a:rPr>
                        <a:t>240391</a:t>
                      </a:r>
                      <a:endParaRPr lang="fr-FR" sz="800" b="0" i="0" u="none" strike="noStrike">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a:effectLst/>
                        </a:rPr>
                        <a:t>tabacs 'homogénéisés' ou 'reconstitués', obtenus par agglomération de particules provenant de feuilles, de débris ou de poussière de tabac</a:t>
                      </a:r>
                      <a:endParaRPr lang="fr-FR" sz="800" b="0" i="0" u="none" strike="noStrike">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133704923"/>
                  </a:ext>
                </a:extLst>
              </a:tr>
              <a:tr h="461368">
                <a:tc>
                  <a:txBody>
                    <a:bodyPr/>
                    <a:lstStyle/>
                    <a:p>
                      <a:pPr algn="l" fontAlgn="b"/>
                      <a:r>
                        <a:rPr lang="fr-FR" sz="800" u="none" strike="noStrike" dirty="0">
                          <a:effectLst/>
                        </a:rPr>
                        <a:t>240399</a:t>
                      </a:r>
                      <a:endParaRPr lang="fr-FR" sz="800" b="0" i="0" u="none" strike="noStrike" dirty="0">
                        <a:solidFill>
                          <a:srgbClr val="000000"/>
                        </a:solidFill>
                        <a:effectLst/>
                        <a:latin typeface="Calibri" panose="020F0502020204030204" pitchFamily="34" charset="0"/>
                      </a:endParaRPr>
                    </a:p>
                  </a:txBody>
                  <a:tcPr marL="4645" marR="4645" marT="4645" marB="0" anchor="b"/>
                </a:tc>
                <a:tc>
                  <a:txBody>
                    <a:bodyPr/>
                    <a:lstStyle/>
                    <a:p>
                      <a:pPr algn="l" fontAlgn="b"/>
                      <a:r>
                        <a:rPr lang="fr-FR" sz="800" u="none" strike="noStrike" dirty="0">
                          <a:effectLst/>
                        </a:rPr>
                        <a:t>tabac à mâcher, tabac à priser et autres tabacs et succédanés de tabac, fabriqués, et poudre, extraits et sauces de tabac (sauf cigares, </a:t>
                      </a:r>
                      <a:r>
                        <a:rPr lang="fr-FR" sz="800" u="none" strike="noStrike" dirty="0" err="1">
                          <a:effectLst/>
                        </a:rPr>
                        <a:t>y.c</a:t>
                      </a:r>
                      <a:r>
                        <a:rPr lang="fr-FR" sz="800" u="none" strike="noStrike" dirty="0">
                          <a:effectLst/>
                        </a:rPr>
                        <a:t>. ceux à bouts coupés, cigarillos, cigarettes, tabac à fumer, même contenant des succédanés de tabac en toute</a:t>
                      </a:r>
                      <a:endParaRPr lang="fr-FR" sz="800" b="0" i="0" u="none" strike="noStrike" dirty="0">
                        <a:solidFill>
                          <a:srgbClr val="000000"/>
                        </a:solidFill>
                        <a:effectLst/>
                        <a:latin typeface="Calibri" panose="020F0502020204030204" pitchFamily="34" charset="0"/>
                      </a:endParaRPr>
                    </a:p>
                  </a:txBody>
                  <a:tcPr marL="4645" marR="4645" marT="4645" marB="0" anchor="b"/>
                </a:tc>
                <a:extLst>
                  <a:ext uri="{0D108BD9-81ED-4DB2-BD59-A6C34878D82A}">
                    <a16:rowId xmlns:a16="http://schemas.microsoft.com/office/drawing/2014/main" val="886065860"/>
                  </a:ext>
                </a:extLst>
              </a:tr>
            </a:tbl>
          </a:graphicData>
        </a:graphic>
      </p:graphicFrame>
    </p:spTree>
    <p:extLst>
      <p:ext uri="{BB962C8B-B14F-4D97-AF65-F5344CB8AC3E}">
        <p14:creationId xmlns:p14="http://schemas.microsoft.com/office/powerpoint/2010/main" val="132858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a:xfrm>
            <a:off x="360000" y="4783500"/>
            <a:ext cx="8500892" cy="360000"/>
          </a:xfrm>
        </p:spPr>
        <p:txBody>
          <a:bodyPr/>
          <a:lstStyle/>
          <a:p>
            <a:r>
              <a:rPr lang="fr-FR" smtClean="0">
                <a:latin typeface="+mj-lt"/>
              </a:rPr>
              <a:t>Direction Marchés Etudes et Prospective</a:t>
            </a:r>
            <a:endParaRPr lang="fr-FR" dirty="0">
              <a:latin typeface="+mj-lt"/>
            </a:endParaRPr>
          </a:p>
        </p:txBody>
      </p:sp>
      <p:sp>
        <p:nvSpPr>
          <p:cNvPr id="23" name="Espace réservé du numéro de diapositive 22"/>
          <p:cNvSpPr>
            <a:spLocks noGrp="1"/>
          </p:cNvSpPr>
          <p:nvPr>
            <p:ph type="sldNum" sz="quarter" idx="12"/>
          </p:nvPr>
        </p:nvSpPr>
        <p:spPr/>
        <p:txBody>
          <a:bodyPr/>
          <a:lstStyle/>
          <a:p>
            <a:fld id="{733122C9-A0B9-462F-8757-0847AD287B63}" type="slidenum">
              <a:rPr lang="fr-FR" smtClean="0"/>
              <a:pPr/>
              <a:t>17</a:t>
            </a:fld>
            <a:endParaRPr lang="fr-FR" dirty="0"/>
          </a:p>
        </p:txBody>
      </p:sp>
      <p:sp>
        <p:nvSpPr>
          <p:cNvPr id="5" name="Rectangle 11"/>
          <p:cNvSpPr>
            <a:spLocks noChangeArrowheads="1"/>
          </p:cNvSpPr>
          <p:nvPr/>
        </p:nvSpPr>
        <p:spPr bwMode="auto">
          <a:xfrm>
            <a:off x="611560" y="4437211"/>
            <a:ext cx="3790582" cy="209019"/>
          </a:xfrm>
          <a:prstGeom prst="rect">
            <a:avLst/>
          </a:prstGeom>
          <a:solidFill>
            <a:srgbClr val="FFFFFF"/>
          </a:solidFill>
          <a:ln w="12700">
            <a:noFill/>
            <a:miter lim="800000"/>
            <a:headEnd/>
            <a:tailEnd/>
          </a:ln>
        </p:spPr>
        <p:txBody>
          <a:bodyPr wrap="square" lIns="71084" tIns="34919" rIns="71084" bIns="34919">
            <a:spAutoFit/>
          </a:bodyPr>
          <a:lstStyle/>
          <a:p>
            <a:pPr defTabSz="717947"/>
            <a:r>
              <a:rPr lang="fr-FR" sz="900" dirty="0">
                <a:latin typeface="+mj-lt"/>
              </a:rPr>
              <a:t>Source : TDM/Douane </a:t>
            </a:r>
            <a:r>
              <a:rPr lang="fr-FR" sz="900" dirty="0" smtClean="0">
                <a:latin typeface="+mj-lt"/>
              </a:rPr>
              <a:t>française</a:t>
            </a:r>
            <a:endParaRPr lang="fr-FR" sz="900" dirty="0">
              <a:latin typeface="+mj-lt"/>
            </a:endParaRPr>
          </a:p>
        </p:txBody>
      </p:sp>
      <p:sp>
        <p:nvSpPr>
          <p:cNvPr id="11" name="Titre 1"/>
          <p:cNvSpPr txBox="1">
            <a:spLocks/>
          </p:cNvSpPr>
          <p:nvPr/>
        </p:nvSpPr>
        <p:spPr>
          <a:xfrm>
            <a:off x="2051720" y="187099"/>
            <a:ext cx="6627622" cy="72000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dirty="0"/>
              <a:t>5</a:t>
            </a:r>
            <a:r>
              <a:rPr lang="fr-FR" sz="1600" dirty="0" smtClean="0"/>
              <a:t>-Commerce </a:t>
            </a:r>
            <a:r>
              <a:rPr lang="fr-FR" sz="1600" dirty="0"/>
              <a:t>e</a:t>
            </a:r>
            <a:r>
              <a:rPr lang="fr-FR" sz="1600" dirty="0" smtClean="0"/>
              <a:t>xtérieur : codes douanes</a:t>
            </a:r>
            <a:endParaRPr lang="fr-FR" sz="1600" dirty="0"/>
          </a:p>
        </p:txBody>
      </p:sp>
      <p:sp>
        <p:nvSpPr>
          <p:cNvPr id="10" name="Rectangle 9"/>
          <p:cNvSpPr/>
          <p:nvPr/>
        </p:nvSpPr>
        <p:spPr>
          <a:xfrm>
            <a:off x="860234" y="305486"/>
            <a:ext cx="5400600" cy="784830"/>
          </a:xfrm>
          <a:prstGeom prst="rect">
            <a:avLst/>
          </a:prstGeom>
        </p:spPr>
        <p:txBody>
          <a:bodyPr wrap="square">
            <a:spAutoFit/>
          </a:bodyPr>
          <a:lstStyle/>
          <a:p>
            <a:pPr algn="ctr">
              <a:spcBef>
                <a:spcPct val="50000"/>
              </a:spcBef>
            </a:pPr>
            <a:endParaRPr lang="fr-FR" altLang="fr-FR" b="1" dirty="0" smtClean="0"/>
          </a:p>
          <a:p>
            <a:pPr algn="ctr">
              <a:spcBef>
                <a:spcPct val="50000"/>
              </a:spcBef>
            </a:pPr>
            <a:endParaRPr lang="fr-FR" altLang="fr-FR" b="1" dirty="0" smtClean="0"/>
          </a:p>
        </p:txBody>
      </p:sp>
      <p:sp>
        <p:nvSpPr>
          <p:cNvPr id="2" name="Espace réservé de la date 1"/>
          <p:cNvSpPr>
            <a:spLocks noGrp="1"/>
          </p:cNvSpPr>
          <p:nvPr>
            <p:ph type="dt" sz="half" idx="10"/>
          </p:nvPr>
        </p:nvSpPr>
        <p:spPr/>
        <p:txBody>
          <a:bodyPr/>
          <a:lstStyle/>
          <a:p>
            <a:pPr algn="r"/>
            <a:r>
              <a:rPr lang="fr-FR" cap="all" smtClean="0"/>
              <a:t>07/11/2024</a:t>
            </a:r>
            <a:endParaRPr lang="fr-FR" cap="all" dirty="0"/>
          </a:p>
        </p:txBody>
      </p:sp>
      <p:pic>
        <p:nvPicPr>
          <p:cNvPr id="3" name="Image 2"/>
          <p:cNvPicPr>
            <a:picLocks noChangeAspect="1"/>
          </p:cNvPicPr>
          <p:nvPr/>
        </p:nvPicPr>
        <p:blipFill>
          <a:blip r:embed="rId3"/>
          <a:stretch>
            <a:fillRect/>
          </a:stretch>
        </p:blipFill>
        <p:spPr>
          <a:xfrm>
            <a:off x="2305050" y="1271587"/>
            <a:ext cx="4533900" cy="2600325"/>
          </a:xfrm>
          <a:prstGeom prst="rect">
            <a:avLst/>
          </a:prstGeom>
        </p:spPr>
      </p:pic>
    </p:spTree>
    <p:extLst>
      <p:ext uri="{BB962C8B-B14F-4D97-AF65-F5344CB8AC3E}">
        <p14:creationId xmlns:p14="http://schemas.microsoft.com/office/powerpoint/2010/main" val="382235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851670"/>
            <a:ext cx="5002114" cy="2160240"/>
          </a:xfrm>
        </p:spPr>
        <p:txBody>
          <a:bodyPr/>
          <a:lstStyle/>
          <a:p>
            <a:endParaRPr lang="fr-FR" dirty="0" smtClean="0"/>
          </a:p>
          <a:p>
            <a:pPr lvl="1"/>
            <a:endParaRPr lang="fr-FR" dirty="0"/>
          </a:p>
          <a:p>
            <a:pPr lvl="1"/>
            <a:r>
              <a:rPr lang="fr-FR" sz="2800" b="1" dirty="0" smtClean="0"/>
              <a:t>Merci pour votre attention</a:t>
            </a:r>
            <a:endParaRPr lang="fr-FR" sz="2800" b="1" dirty="0"/>
          </a:p>
        </p:txBody>
      </p:sp>
      <p:sp>
        <p:nvSpPr>
          <p:cNvPr id="7" name="Espace réservé de la date 6"/>
          <p:cNvSpPr>
            <a:spLocks noGrp="1"/>
          </p:cNvSpPr>
          <p:nvPr>
            <p:ph type="dt" sz="half" idx="10"/>
          </p:nvPr>
        </p:nvSpPr>
        <p:spPr/>
        <p:txBody>
          <a:bodyPr/>
          <a:lstStyle/>
          <a:p>
            <a:pPr algn="r"/>
            <a:r>
              <a:rPr lang="fr-FR" cap="all" smtClean="0"/>
              <a:t>07/11/2024</a:t>
            </a:r>
            <a:endParaRPr lang="fr-FR" cap="all" dirty="0"/>
          </a:p>
        </p:txBody>
      </p:sp>
      <p:sp>
        <p:nvSpPr>
          <p:cNvPr id="8" name="Espace réservé du pied de page 7"/>
          <p:cNvSpPr>
            <a:spLocks noGrp="1"/>
          </p:cNvSpPr>
          <p:nvPr>
            <p:ph type="ftr" sz="quarter" idx="11"/>
          </p:nvPr>
        </p:nvSpPr>
        <p:spPr/>
        <p:txBody>
          <a:bodyPr/>
          <a:lstStyle/>
          <a:p>
            <a:r>
              <a:rPr lang="fr-FR" dirty="0" smtClean="0"/>
              <a:t>Direction Marchés Etudes et Prospective</a:t>
            </a:r>
            <a:endParaRPr lang="fr-FR"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274462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851670"/>
            <a:ext cx="5002114" cy="2160240"/>
          </a:xfrm>
        </p:spPr>
        <p:txBody>
          <a:bodyPr/>
          <a:lstStyle/>
          <a:p>
            <a:r>
              <a:rPr lang="fr-FR" dirty="0" smtClean="0"/>
              <a:t>TABAC</a:t>
            </a:r>
          </a:p>
          <a:p>
            <a:pPr lvl="1"/>
            <a:endParaRPr lang="fr-FR" dirty="0"/>
          </a:p>
          <a:p>
            <a:pPr lvl="1"/>
            <a:r>
              <a:rPr lang="fr-FR" dirty="0" smtClean="0"/>
              <a:t>Présentation conjoncture</a:t>
            </a:r>
          </a:p>
          <a:p>
            <a:pPr lvl="1"/>
            <a:r>
              <a:rPr lang="fr-FR" dirty="0" smtClean="0"/>
              <a:t>C/S Cultures spéciales 07/11/2024</a:t>
            </a:r>
            <a:endParaRPr lang="fr-FR" dirty="0"/>
          </a:p>
        </p:txBody>
      </p:sp>
      <p:sp>
        <p:nvSpPr>
          <p:cNvPr id="7" name="Espace réservé de la date 6"/>
          <p:cNvSpPr>
            <a:spLocks noGrp="1"/>
          </p:cNvSpPr>
          <p:nvPr>
            <p:ph type="dt" sz="half" idx="10"/>
          </p:nvPr>
        </p:nvSpPr>
        <p:spPr/>
        <p:txBody>
          <a:bodyPr/>
          <a:lstStyle/>
          <a:p>
            <a:pPr algn="r"/>
            <a:r>
              <a:rPr lang="fr-FR" cap="all" smtClean="0"/>
              <a:t>07/11/2024</a:t>
            </a:r>
            <a:endParaRPr lang="fr-FR" cap="all" dirty="0"/>
          </a:p>
        </p:txBody>
      </p:sp>
      <p:sp>
        <p:nvSpPr>
          <p:cNvPr id="8" name="Espace réservé du pied de page 7"/>
          <p:cNvSpPr>
            <a:spLocks noGrp="1"/>
          </p:cNvSpPr>
          <p:nvPr>
            <p:ph type="ftr" sz="quarter" idx="11"/>
          </p:nvPr>
        </p:nvSpPr>
        <p:spPr/>
        <p:txBody>
          <a:bodyPr/>
          <a:lstStyle/>
          <a:p>
            <a:r>
              <a:rPr lang="fr-FR" dirty="0" smtClean="0"/>
              <a:t>Direction Marchés Etudes et Prospective</a:t>
            </a:r>
            <a:endParaRPr lang="fr-FR"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e la date 2"/>
          <p:cNvSpPr>
            <a:spLocks noGrp="1"/>
          </p:cNvSpPr>
          <p:nvPr>
            <p:ph type="dt" sz="half" idx="10"/>
          </p:nvPr>
        </p:nvSpPr>
        <p:spPr/>
        <p:txBody>
          <a:bodyPr/>
          <a:lstStyle/>
          <a:p>
            <a:pPr algn="r"/>
            <a:r>
              <a:rPr lang="fr-FR" cap="all" smtClean="0"/>
              <a:t>07/11/2024</a:t>
            </a:r>
            <a:endParaRPr lang="fr-FR" cap="all" dirty="0"/>
          </a:p>
        </p:txBody>
      </p:sp>
      <p:sp>
        <p:nvSpPr>
          <p:cNvPr id="4" name="Espace réservé du pied de page 3"/>
          <p:cNvSpPr>
            <a:spLocks noGrp="1"/>
          </p:cNvSpPr>
          <p:nvPr>
            <p:ph type="ftr" sz="quarter" idx="11"/>
          </p:nvPr>
        </p:nvSpPr>
        <p:spPr/>
        <p:txBody>
          <a:bodyPr/>
          <a:lstStyle/>
          <a:p>
            <a:r>
              <a:rPr lang="fr-FR" smtClean="0"/>
              <a:t>Direction Marchés Etudes et Prospective</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u texte 5"/>
          <p:cNvSpPr>
            <a:spLocks noGrp="1"/>
          </p:cNvSpPr>
          <p:nvPr>
            <p:ph type="body" sz="quarter" idx="13"/>
          </p:nvPr>
        </p:nvSpPr>
        <p:spPr>
          <a:xfrm>
            <a:off x="343760" y="1491630"/>
            <a:ext cx="8316458" cy="3096344"/>
          </a:xfrm>
        </p:spPr>
        <p:txBody>
          <a:bodyPr/>
          <a:lstStyle/>
          <a:p>
            <a:r>
              <a:rPr lang="fr-FR" sz="1800" dirty="0" smtClean="0"/>
              <a:t>Le marché du tabac en France</a:t>
            </a:r>
          </a:p>
          <a:p>
            <a:r>
              <a:rPr lang="fr-FR" sz="1800" dirty="0" smtClean="0"/>
              <a:t>Le tabac en France: nombre de producteurs, superficies et production</a:t>
            </a:r>
          </a:p>
          <a:p>
            <a:r>
              <a:rPr lang="fr-FR" sz="1800" dirty="0" smtClean="0"/>
              <a:t>Le tabac dans le monde : production et surfaces</a:t>
            </a:r>
          </a:p>
          <a:p>
            <a:r>
              <a:rPr lang="fr-FR" sz="1800" dirty="0" smtClean="0"/>
              <a:t>La valeur de la production</a:t>
            </a:r>
          </a:p>
          <a:p>
            <a:r>
              <a:rPr lang="fr-FR" sz="1800" dirty="0" smtClean="0"/>
              <a:t>Le commerce extérieur</a:t>
            </a:r>
          </a:p>
          <a:p>
            <a:pPr marL="0" indent="0">
              <a:buNone/>
            </a:pPr>
            <a:endParaRPr lang="fr-FR" dirty="0"/>
          </a:p>
          <a:p>
            <a:endParaRPr lang="fr-FR" dirty="0"/>
          </a:p>
        </p:txBody>
      </p:sp>
    </p:spTree>
    <p:extLst>
      <p:ext uri="{BB962C8B-B14F-4D97-AF65-F5344CB8AC3E}">
        <p14:creationId xmlns:p14="http://schemas.microsoft.com/office/powerpoint/2010/main" val="404949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17285"/>
            <a:ext cx="6120680" cy="375606"/>
          </a:xfrm>
        </p:spPr>
        <p:txBody>
          <a:bodyPr/>
          <a:lstStyle/>
          <a:p>
            <a:r>
              <a:rPr lang="en-US" sz="1600" dirty="0" smtClean="0">
                <a:solidFill>
                  <a:srgbClr val="000000"/>
                </a:solidFill>
              </a:rPr>
              <a:t>1-Le marché </a:t>
            </a:r>
            <a:r>
              <a:rPr lang="en-US" sz="1600" dirty="0">
                <a:solidFill>
                  <a:srgbClr val="000000"/>
                </a:solidFill>
              </a:rPr>
              <a:t>de </a:t>
            </a:r>
            <a:r>
              <a:rPr lang="en-US" sz="1600" dirty="0" smtClean="0">
                <a:solidFill>
                  <a:srgbClr val="000000"/>
                </a:solidFill>
              </a:rPr>
              <a:t>tabac en France</a:t>
            </a:r>
            <a:endParaRPr lang="en-US" sz="1600" dirty="0">
              <a:solidFill>
                <a:srgbClr val="000000"/>
              </a:solidFill>
            </a:endParaRPr>
          </a:p>
        </p:txBody>
      </p:sp>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107504" y="655881"/>
            <a:ext cx="8856984" cy="3850619"/>
          </a:xfrm>
        </p:spPr>
        <p:txBody>
          <a:bodyPr/>
          <a:lstStyle/>
          <a:p>
            <a:pPr marL="0" indent="0">
              <a:spcAft>
                <a:spcPts val="1200"/>
              </a:spcAft>
              <a:buNone/>
            </a:pPr>
            <a:r>
              <a:rPr lang="fr-FR" sz="1400" u="sng" dirty="0" smtClean="0">
                <a:solidFill>
                  <a:srgbClr val="000000"/>
                </a:solidFill>
                <a:sym typeface="Wingdings" panose="05000000000000000000" pitchFamily="2" charset="2"/>
              </a:rPr>
              <a:t>Organisation :</a:t>
            </a:r>
          </a:p>
          <a:p>
            <a:pPr marL="0" indent="0">
              <a:spcBef>
                <a:spcPts val="0"/>
              </a:spcBef>
              <a:spcAft>
                <a:spcPts val="0"/>
              </a:spcAft>
              <a:buNone/>
            </a:pPr>
            <a:r>
              <a:rPr lang="fr-FR" sz="1400" dirty="0" smtClean="0">
                <a:solidFill>
                  <a:srgbClr val="000000"/>
                </a:solidFill>
                <a:sym typeface="Wingdings" panose="05000000000000000000" pitchFamily="2" charset="2"/>
              </a:rPr>
              <a:t>Le </a:t>
            </a:r>
            <a:r>
              <a:rPr lang="fr-FR" sz="1400" dirty="0">
                <a:solidFill>
                  <a:srgbClr val="000000"/>
                </a:solidFill>
                <a:sym typeface="Wingdings" panose="05000000000000000000" pitchFamily="2" charset="2"/>
              </a:rPr>
              <a:t>secteur du tabac en France s’organise autour de </a:t>
            </a:r>
            <a:r>
              <a:rPr lang="fr-FR" sz="1400" dirty="0" smtClean="0">
                <a:solidFill>
                  <a:srgbClr val="000000"/>
                </a:solidFill>
                <a:sym typeface="Wingdings" panose="05000000000000000000" pitchFamily="2" charset="2"/>
              </a:rPr>
              <a:t>4 </a:t>
            </a:r>
            <a:r>
              <a:rPr lang="fr-FR" sz="1400" dirty="0">
                <a:solidFill>
                  <a:srgbClr val="000000"/>
                </a:solidFill>
                <a:sym typeface="Wingdings" panose="05000000000000000000" pitchFamily="2" charset="2"/>
              </a:rPr>
              <a:t>coopératives reparties dans les principaux bassins de production </a:t>
            </a:r>
            <a:r>
              <a:rPr lang="fr-FR" sz="1400" dirty="0" smtClean="0">
                <a:solidFill>
                  <a:srgbClr val="000000"/>
                </a:solidFill>
                <a:sym typeface="Wingdings" panose="05000000000000000000" pitchFamily="2" charset="2"/>
              </a:rPr>
              <a:t>historique.</a:t>
            </a:r>
          </a:p>
          <a:p>
            <a:pPr marL="285750" indent="-285750">
              <a:spcBef>
                <a:spcPts val="0"/>
              </a:spcBef>
              <a:spcAft>
                <a:spcPts val="0"/>
              </a:spcAft>
              <a:buFont typeface="Wingdings" panose="05000000000000000000" pitchFamily="2" charset="2"/>
              <a:buChar char="v"/>
            </a:pPr>
            <a:r>
              <a:rPr lang="fr-FR" sz="1400" dirty="0" smtClean="0">
                <a:solidFill>
                  <a:srgbClr val="000000"/>
                </a:solidFill>
                <a:sym typeface="Wingdings" panose="05000000000000000000" pitchFamily="2" charset="2"/>
              </a:rPr>
              <a:t>Pour </a:t>
            </a:r>
            <a:r>
              <a:rPr lang="fr-FR" sz="1400" dirty="0">
                <a:solidFill>
                  <a:srgbClr val="000000"/>
                </a:solidFill>
                <a:sym typeface="Wingdings" panose="05000000000000000000" pitchFamily="2" charset="2"/>
              </a:rPr>
              <a:t>le Sud-Ouest : TGA : Tabac Adour Garonne / Périgord Tabac </a:t>
            </a:r>
            <a:endParaRPr lang="fr-FR" sz="1400" dirty="0" smtClean="0">
              <a:solidFill>
                <a:srgbClr val="000000"/>
              </a:solidFill>
              <a:sym typeface="Wingdings" panose="05000000000000000000" pitchFamily="2" charset="2"/>
            </a:endParaRPr>
          </a:p>
          <a:p>
            <a:pPr marL="285750" indent="-285750">
              <a:spcBef>
                <a:spcPts val="0"/>
              </a:spcBef>
              <a:spcAft>
                <a:spcPts val="0"/>
              </a:spcAft>
              <a:buFont typeface="Wingdings" panose="05000000000000000000" pitchFamily="2" charset="2"/>
              <a:buChar char="v"/>
            </a:pPr>
            <a:r>
              <a:rPr lang="fr-FR" sz="1400" dirty="0" smtClean="0">
                <a:solidFill>
                  <a:srgbClr val="000000"/>
                </a:solidFill>
                <a:sym typeface="Wingdings" panose="05000000000000000000" pitchFamily="2" charset="2"/>
              </a:rPr>
              <a:t>Pour </a:t>
            </a:r>
            <a:r>
              <a:rPr lang="fr-FR" sz="1400" dirty="0">
                <a:solidFill>
                  <a:srgbClr val="000000"/>
                </a:solidFill>
                <a:sym typeface="Wingdings" panose="05000000000000000000" pitchFamily="2" charset="2"/>
              </a:rPr>
              <a:t>le Sud Est : Oxyane : le tabac est intégré dans une coopérative céréalière </a:t>
            </a:r>
          </a:p>
          <a:p>
            <a:pPr marL="285750" indent="-285750">
              <a:spcBef>
                <a:spcPts val="0"/>
              </a:spcBef>
              <a:spcAft>
                <a:spcPts val="0"/>
              </a:spcAft>
              <a:buFont typeface="Wingdings" panose="05000000000000000000" pitchFamily="2" charset="2"/>
              <a:buChar char="v"/>
            </a:pPr>
            <a:r>
              <a:rPr lang="fr-FR" sz="1400" dirty="0">
                <a:solidFill>
                  <a:srgbClr val="000000"/>
                </a:solidFill>
                <a:sym typeface="Wingdings" panose="05000000000000000000" pitchFamily="2" charset="2"/>
              </a:rPr>
              <a:t>Pour la moitié Nord de la France : CT2F : Coopérative des Feuilles de France. </a:t>
            </a:r>
            <a:endParaRPr lang="fr-FR" sz="1400" dirty="0" smtClean="0">
              <a:solidFill>
                <a:srgbClr val="000000"/>
              </a:solidFill>
              <a:sym typeface="Wingdings" panose="05000000000000000000" pitchFamily="2" charset="2"/>
            </a:endParaRPr>
          </a:p>
          <a:p>
            <a:pPr marL="0" indent="0">
              <a:spcBef>
                <a:spcPts val="0"/>
              </a:spcBef>
              <a:spcAft>
                <a:spcPts val="0"/>
              </a:spcAft>
              <a:buNone/>
            </a:pPr>
            <a:endParaRPr lang="fr-FR" sz="1400" dirty="0">
              <a:solidFill>
                <a:srgbClr val="000000"/>
              </a:solidFill>
              <a:sym typeface="Wingdings" panose="05000000000000000000" pitchFamily="2" charset="2"/>
            </a:endParaRPr>
          </a:p>
          <a:p>
            <a:pPr marL="0" indent="0">
              <a:spcBef>
                <a:spcPts val="0"/>
              </a:spcBef>
              <a:spcAft>
                <a:spcPts val="0"/>
              </a:spcAft>
              <a:buNone/>
            </a:pPr>
            <a:r>
              <a:rPr lang="fr-FR" sz="1400" dirty="0">
                <a:solidFill>
                  <a:srgbClr val="000000"/>
                </a:solidFill>
                <a:sym typeface="Wingdings" panose="05000000000000000000" pitchFamily="2" charset="2"/>
              </a:rPr>
              <a:t>Ces coopératives accompagnent la production, la collecte et l'encadrement technique de la filière tabacole française</a:t>
            </a:r>
            <a:r>
              <a:rPr lang="fr-FR" sz="1400" dirty="0" smtClean="0">
                <a:solidFill>
                  <a:srgbClr val="000000"/>
                </a:solidFill>
                <a:sym typeface="Wingdings" panose="05000000000000000000" pitchFamily="2" charset="2"/>
              </a:rPr>
              <a:t>.</a:t>
            </a:r>
            <a:endParaRPr lang="fr-FR" sz="1400" dirty="0">
              <a:solidFill>
                <a:srgbClr val="000000"/>
              </a:solidFill>
              <a:sym typeface="Wingdings" panose="05000000000000000000" pitchFamily="2" charset="2"/>
            </a:endParaRPr>
          </a:p>
          <a:p>
            <a:pPr marL="0" indent="0">
              <a:spcBef>
                <a:spcPts val="0"/>
              </a:spcBef>
              <a:spcAft>
                <a:spcPts val="0"/>
              </a:spcAft>
              <a:buNone/>
            </a:pPr>
            <a:r>
              <a:rPr lang="fr-FR" sz="1400" dirty="0">
                <a:solidFill>
                  <a:srgbClr val="000000"/>
                </a:solidFill>
                <a:sym typeface="Wingdings" panose="05000000000000000000" pitchFamily="2" charset="2"/>
              </a:rPr>
              <a:t>Depuis 2017, la France n’a plus de manufacture de produits à fumer. </a:t>
            </a:r>
          </a:p>
          <a:p>
            <a:pPr marL="0" indent="0">
              <a:spcBef>
                <a:spcPts val="0"/>
              </a:spcBef>
              <a:spcAft>
                <a:spcPts val="0"/>
              </a:spcAft>
              <a:buNone/>
            </a:pPr>
            <a:r>
              <a:rPr lang="fr-FR" sz="1400" dirty="0">
                <a:solidFill>
                  <a:srgbClr val="000000"/>
                </a:solidFill>
                <a:sym typeface="Wingdings" panose="05000000000000000000" pitchFamily="2" charset="2"/>
              </a:rPr>
              <a:t>Et depuis 2019, la filière tabac n’a plus de filière de première transformation avec la fermeture de la dernière usine de transformation du tabac à Sarlat-la-Canéda en Dordogne.</a:t>
            </a:r>
          </a:p>
          <a:p>
            <a:pPr marL="0" indent="0">
              <a:spcBef>
                <a:spcPts val="0"/>
              </a:spcBef>
              <a:spcAft>
                <a:spcPts val="0"/>
              </a:spcAft>
              <a:buNone/>
            </a:pPr>
            <a:r>
              <a:rPr lang="fr-FR" sz="1400" dirty="0">
                <a:solidFill>
                  <a:srgbClr val="000000"/>
                </a:solidFill>
                <a:sym typeface="Wingdings" panose="05000000000000000000" pitchFamily="2" charset="2"/>
              </a:rPr>
              <a:t>En France sont </a:t>
            </a:r>
            <a:r>
              <a:rPr lang="fr-FR" sz="1400" dirty="0" smtClean="0">
                <a:solidFill>
                  <a:srgbClr val="000000"/>
                </a:solidFill>
                <a:sym typeface="Wingdings" panose="05000000000000000000" pitchFamily="2" charset="2"/>
              </a:rPr>
              <a:t>cultivés </a:t>
            </a:r>
            <a:r>
              <a:rPr lang="fr-FR" sz="1400" dirty="0">
                <a:solidFill>
                  <a:srgbClr val="000000"/>
                </a:solidFill>
                <a:sym typeface="Wingdings" panose="05000000000000000000" pitchFamily="2" charset="2"/>
              </a:rPr>
              <a:t>3 variétés de tabac : le </a:t>
            </a:r>
            <a:r>
              <a:rPr lang="fr-FR" sz="1400" dirty="0" smtClean="0">
                <a:solidFill>
                  <a:srgbClr val="000000"/>
                </a:solidFill>
                <a:sym typeface="Wingdings" panose="05000000000000000000" pitchFamily="2" charset="2"/>
              </a:rPr>
              <a:t>Virginie, le </a:t>
            </a:r>
            <a:r>
              <a:rPr lang="fr-FR" sz="1400" dirty="0">
                <a:solidFill>
                  <a:srgbClr val="000000"/>
                </a:solidFill>
                <a:sym typeface="Wingdings" panose="05000000000000000000" pitchFamily="2" charset="2"/>
              </a:rPr>
              <a:t>Burley et enfin le tabac noir (anciennement dénommé tabac brun).</a:t>
            </a:r>
          </a:p>
          <a:p>
            <a:pPr marL="0" indent="0">
              <a:spcBef>
                <a:spcPts val="0"/>
              </a:spcBef>
              <a:spcAft>
                <a:spcPts val="0"/>
              </a:spcAft>
              <a:buNone/>
            </a:pPr>
            <a:r>
              <a:rPr lang="fr-FR" sz="1400" dirty="0">
                <a:solidFill>
                  <a:srgbClr val="000000"/>
                </a:solidFill>
                <a:sym typeface="Wingdings" panose="05000000000000000000" pitchFamily="2" charset="2"/>
              </a:rPr>
              <a:t>Pour faire face à la concurrence </a:t>
            </a:r>
            <a:r>
              <a:rPr lang="fr-FR" sz="1400" dirty="0" smtClean="0">
                <a:solidFill>
                  <a:srgbClr val="000000"/>
                </a:solidFill>
                <a:sym typeface="Wingdings" panose="05000000000000000000" pitchFamily="2" charset="2"/>
              </a:rPr>
              <a:t>internationale, </a:t>
            </a:r>
            <a:r>
              <a:rPr lang="fr-FR" sz="1400" dirty="0">
                <a:solidFill>
                  <a:srgbClr val="000000"/>
                </a:solidFill>
                <a:sym typeface="Wingdings" panose="05000000000000000000" pitchFamily="2" charset="2"/>
              </a:rPr>
              <a:t>les producteurs français visent les marchés de niche qui permettent une meilleure valorisation de la </a:t>
            </a:r>
            <a:r>
              <a:rPr lang="fr-FR" sz="1400" dirty="0" smtClean="0">
                <a:solidFill>
                  <a:srgbClr val="000000"/>
                </a:solidFill>
                <a:sym typeface="Wingdings" panose="05000000000000000000" pitchFamily="2" charset="2"/>
              </a:rPr>
              <a:t>production, principalement </a:t>
            </a:r>
            <a:r>
              <a:rPr lang="fr-FR" sz="1400" dirty="0">
                <a:solidFill>
                  <a:srgbClr val="000000"/>
                </a:solidFill>
                <a:sym typeface="Wingdings" panose="05000000000000000000" pitchFamily="2" charset="2"/>
              </a:rPr>
              <a:t>pour le Virginie avec le marché de la shisha (narguilé).</a:t>
            </a:r>
          </a:p>
          <a:p>
            <a:pPr marL="628650" indent="0">
              <a:spcAft>
                <a:spcPts val="1200"/>
              </a:spcAft>
              <a:buNone/>
            </a:pPr>
            <a:endParaRPr lang="en-US" sz="1400" dirty="0" smtClean="0">
              <a:solidFill>
                <a:srgbClr val="000000"/>
              </a:solidFill>
              <a:sym typeface="Wingdings" panose="05000000000000000000" pitchFamily="2" charset="2"/>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ZoneTexte 2"/>
          <p:cNvSpPr txBox="1"/>
          <p:nvPr/>
        </p:nvSpPr>
        <p:spPr>
          <a:xfrm>
            <a:off x="440288" y="4506501"/>
            <a:ext cx="6408712" cy="230832"/>
          </a:xfrm>
          <a:prstGeom prst="rect">
            <a:avLst/>
          </a:prstGeom>
          <a:noFill/>
        </p:spPr>
        <p:txBody>
          <a:bodyPr wrap="square" rtlCol="0">
            <a:spAutoFit/>
          </a:bodyPr>
          <a:lstStyle/>
          <a:p>
            <a:r>
              <a:rPr lang="fr-FR" sz="900" dirty="0" smtClean="0"/>
              <a:t>Source : FranceAgriMer</a:t>
            </a:r>
            <a:endParaRPr lang="fr-FR" sz="900" dirty="0"/>
          </a:p>
        </p:txBody>
      </p:sp>
      <p:sp>
        <p:nvSpPr>
          <p:cNvPr id="8"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spTree>
    <p:extLst>
      <p:ext uri="{BB962C8B-B14F-4D97-AF65-F5344CB8AC3E}">
        <p14:creationId xmlns:p14="http://schemas.microsoft.com/office/powerpoint/2010/main" val="254403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17285"/>
            <a:ext cx="6120680" cy="375606"/>
          </a:xfrm>
        </p:spPr>
        <p:txBody>
          <a:bodyPr/>
          <a:lstStyle/>
          <a:p>
            <a:r>
              <a:rPr lang="en-US" sz="1600" dirty="0" smtClean="0">
                <a:solidFill>
                  <a:srgbClr val="000000"/>
                </a:solidFill>
              </a:rPr>
              <a:t>1-Le marché </a:t>
            </a:r>
            <a:r>
              <a:rPr lang="en-US" sz="1600" dirty="0">
                <a:solidFill>
                  <a:srgbClr val="000000"/>
                </a:solidFill>
              </a:rPr>
              <a:t>de </a:t>
            </a:r>
            <a:r>
              <a:rPr lang="en-US" sz="1600" dirty="0" smtClean="0">
                <a:solidFill>
                  <a:srgbClr val="000000"/>
                </a:solidFill>
              </a:rPr>
              <a:t>tabac en France</a:t>
            </a:r>
            <a:endParaRPr lang="en-US" sz="1600" dirty="0">
              <a:solidFill>
                <a:srgbClr val="000000"/>
              </a:solidFill>
            </a:endParaRPr>
          </a:p>
        </p:txBody>
      </p:sp>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107504" y="655881"/>
            <a:ext cx="8856984" cy="3850619"/>
          </a:xfrm>
        </p:spPr>
        <p:txBody>
          <a:bodyPr/>
          <a:lstStyle/>
          <a:p>
            <a:pPr marL="0" indent="0">
              <a:spcBef>
                <a:spcPts val="0"/>
              </a:spcBef>
              <a:spcAft>
                <a:spcPts val="1200"/>
              </a:spcAft>
              <a:buNone/>
            </a:pPr>
            <a:r>
              <a:rPr lang="fr-FR" sz="1400" dirty="0">
                <a:solidFill>
                  <a:srgbClr val="000000"/>
                </a:solidFill>
                <a:sym typeface="Wingdings" panose="05000000000000000000" pitchFamily="2" charset="2"/>
              </a:rPr>
              <a:t>Caractéristiques des tabacs produits en France :</a:t>
            </a:r>
          </a:p>
          <a:p>
            <a:pPr marL="0" indent="0">
              <a:spcBef>
                <a:spcPts val="0"/>
              </a:spcBef>
              <a:spcAft>
                <a:spcPts val="1200"/>
              </a:spcAft>
              <a:buNone/>
            </a:pPr>
            <a:r>
              <a:rPr lang="fr-FR" sz="1400" u="sng" dirty="0">
                <a:solidFill>
                  <a:srgbClr val="000000"/>
                </a:solidFill>
                <a:sym typeface="Wingdings" panose="05000000000000000000" pitchFamily="2" charset="2"/>
              </a:rPr>
              <a:t>Le Virginie : </a:t>
            </a:r>
            <a:r>
              <a:rPr lang="fr-FR" sz="1400" dirty="0">
                <a:solidFill>
                  <a:srgbClr val="000000"/>
                </a:solidFill>
                <a:sym typeface="Wingdings" panose="05000000000000000000" pitchFamily="2" charset="2"/>
              </a:rPr>
              <a:t>ce tabac prend son origine en Virginie (USA). Ses feuilles sont en général d’une taille allant de 20 à 50 </a:t>
            </a:r>
            <a:r>
              <a:rPr lang="fr-FR" sz="1400" dirty="0" smtClean="0">
                <a:solidFill>
                  <a:srgbClr val="000000"/>
                </a:solidFill>
                <a:sym typeface="Wingdings" panose="05000000000000000000" pitchFamily="2" charset="2"/>
              </a:rPr>
              <a:t>cm </a:t>
            </a:r>
            <a:r>
              <a:rPr lang="fr-FR" sz="1400" dirty="0">
                <a:solidFill>
                  <a:srgbClr val="000000"/>
                </a:solidFill>
                <a:sym typeface="Wingdings" panose="05000000000000000000" pitchFamily="2" charset="2"/>
              </a:rPr>
              <a:t>et sa couleur peut varier du jaune pâle au jaune soutenu. Il est séché dans des fours durant un cycle de 8 jours.</a:t>
            </a:r>
          </a:p>
          <a:p>
            <a:pPr marL="0" indent="0">
              <a:spcBef>
                <a:spcPts val="0"/>
              </a:spcBef>
              <a:spcAft>
                <a:spcPts val="1200"/>
              </a:spcAft>
              <a:buNone/>
            </a:pPr>
            <a:r>
              <a:rPr lang="fr-FR" sz="1400" dirty="0" smtClean="0">
                <a:solidFill>
                  <a:srgbClr val="000000"/>
                </a:solidFill>
                <a:sym typeface="Wingdings" panose="05000000000000000000" pitchFamily="2" charset="2"/>
              </a:rPr>
              <a:t>Son goût est plutôt doux et sucré, souvent parfumé, et il contient très peu de nicotine. Il entre dans la composition des tabacs aromatisés type anglais ou américain. Il est le principal composant des produits </a:t>
            </a:r>
            <a:r>
              <a:rPr lang="fr-FR" sz="1400" dirty="0" err="1" smtClean="0">
                <a:solidFill>
                  <a:srgbClr val="000000"/>
                </a:solidFill>
                <a:sym typeface="Wingdings" panose="05000000000000000000" pitchFamily="2" charset="2"/>
              </a:rPr>
              <a:t>shisha</a:t>
            </a:r>
            <a:r>
              <a:rPr lang="fr-FR" sz="1400" dirty="0" smtClean="0">
                <a:solidFill>
                  <a:srgbClr val="000000"/>
                </a:solidFill>
                <a:sym typeface="Wingdings" panose="05000000000000000000" pitchFamily="2" charset="2"/>
              </a:rPr>
              <a:t>.</a:t>
            </a:r>
          </a:p>
          <a:p>
            <a:pPr marL="0" indent="0">
              <a:spcBef>
                <a:spcPts val="0"/>
              </a:spcBef>
              <a:spcAft>
                <a:spcPts val="1200"/>
              </a:spcAft>
              <a:buNone/>
            </a:pPr>
            <a:r>
              <a:rPr lang="fr-FR" sz="1400" u="sng" dirty="0" smtClean="0">
                <a:solidFill>
                  <a:srgbClr val="000000"/>
                </a:solidFill>
                <a:sym typeface="Wingdings" panose="05000000000000000000" pitchFamily="2" charset="2"/>
              </a:rPr>
              <a:t>Le </a:t>
            </a:r>
            <a:r>
              <a:rPr lang="fr-FR" sz="1400" u="sng" dirty="0">
                <a:solidFill>
                  <a:srgbClr val="000000"/>
                </a:solidFill>
                <a:sym typeface="Wingdings" panose="05000000000000000000" pitchFamily="2" charset="2"/>
              </a:rPr>
              <a:t>Burley : </a:t>
            </a:r>
            <a:r>
              <a:rPr lang="fr-FR" sz="1400" dirty="0">
                <a:solidFill>
                  <a:srgbClr val="000000"/>
                </a:solidFill>
                <a:sym typeface="Wingdings" panose="05000000000000000000" pitchFamily="2" charset="2"/>
              </a:rPr>
              <a:t>sa couleur est brune et la taille de ses feuilles est de 40 à 70 cm. C’est un tabac très pauvre en sucre mais très fortement dosé en nicotine ce qui permet de l’ajouter à des mélanges afin de les rendre plus corsés. Il est rarement utilisé pur à cause de ses caractéristiques mais peut servir de tabac de cape. Ce tabac est séché sous des séchoirs à air ambiant durant un cycle de 8 à 10 semaines</a:t>
            </a:r>
            <a:r>
              <a:rPr lang="fr-FR" sz="1400" dirty="0" smtClean="0">
                <a:solidFill>
                  <a:srgbClr val="000000"/>
                </a:solidFill>
                <a:sym typeface="Wingdings" panose="05000000000000000000" pitchFamily="2" charset="2"/>
              </a:rPr>
              <a:t>.</a:t>
            </a:r>
            <a:endParaRPr lang="fr-FR" sz="1400" dirty="0">
              <a:solidFill>
                <a:srgbClr val="000000"/>
              </a:solidFill>
              <a:sym typeface="Wingdings" panose="05000000000000000000" pitchFamily="2" charset="2"/>
            </a:endParaRPr>
          </a:p>
          <a:p>
            <a:pPr marL="0" indent="0">
              <a:spcBef>
                <a:spcPts val="0"/>
              </a:spcBef>
              <a:spcAft>
                <a:spcPts val="1200"/>
              </a:spcAft>
              <a:buNone/>
            </a:pPr>
            <a:r>
              <a:rPr lang="fr-FR" sz="1400" u="sng" dirty="0">
                <a:solidFill>
                  <a:srgbClr val="000000"/>
                </a:solidFill>
                <a:sym typeface="Wingdings" panose="05000000000000000000" pitchFamily="2" charset="2"/>
              </a:rPr>
              <a:t>Le tabac noir : </a:t>
            </a:r>
            <a:r>
              <a:rPr lang="fr-FR" sz="1400" dirty="0">
                <a:solidFill>
                  <a:srgbClr val="000000"/>
                </a:solidFill>
                <a:sym typeface="Wingdings" panose="05000000000000000000" pitchFamily="2" charset="2"/>
              </a:rPr>
              <a:t>son aspect est assez similaire à celui du Burley avec une couleur toutefois plus foncée tirant vers le marron sombre. Avant 1980, cette variété représentait l’intégralité de la production française et entrait dans la composition des cigarettes de type français. Cette variété est aujourd’hui réservée au marché du cigare et des cigarillos. </a:t>
            </a:r>
          </a:p>
          <a:p>
            <a:pPr marL="0" indent="0">
              <a:spcBef>
                <a:spcPts val="0"/>
              </a:spcBef>
              <a:spcAft>
                <a:spcPts val="1200"/>
              </a:spcAft>
              <a:buNone/>
            </a:pPr>
            <a:endParaRPr lang="en-US" sz="1400" dirty="0" smtClean="0">
              <a:solidFill>
                <a:srgbClr val="000000"/>
              </a:solidFill>
              <a:sym typeface="Wingdings" panose="05000000000000000000" pitchFamily="2" charset="2"/>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ZoneTexte 2"/>
          <p:cNvSpPr txBox="1"/>
          <p:nvPr/>
        </p:nvSpPr>
        <p:spPr>
          <a:xfrm>
            <a:off x="440288" y="4506501"/>
            <a:ext cx="6408712" cy="230832"/>
          </a:xfrm>
          <a:prstGeom prst="rect">
            <a:avLst/>
          </a:prstGeom>
          <a:noFill/>
        </p:spPr>
        <p:txBody>
          <a:bodyPr wrap="square" rtlCol="0">
            <a:spAutoFit/>
          </a:bodyPr>
          <a:lstStyle/>
          <a:p>
            <a:r>
              <a:rPr lang="fr-FR" sz="900" dirty="0" smtClean="0"/>
              <a:t>Source : FranceAgriMer / </a:t>
            </a:r>
            <a:r>
              <a:rPr lang="fr-FR" sz="900" i="1" dirty="0" smtClean="0"/>
              <a:t>FNPT </a:t>
            </a:r>
            <a:r>
              <a:rPr lang="fr-FR" sz="900" i="1" dirty="0"/>
              <a:t>(Fédération  Nationale des Producteurs de tabac) </a:t>
            </a:r>
            <a:endParaRPr lang="fr-FR" sz="900" dirty="0"/>
          </a:p>
        </p:txBody>
      </p:sp>
      <p:sp>
        <p:nvSpPr>
          <p:cNvPr id="8"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spTree>
    <p:extLst>
      <p:ext uri="{BB962C8B-B14F-4D97-AF65-F5344CB8AC3E}">
        <p14:creationId xmlns:p14="http://schemas.microsoft.com/office/powerpoint/2010/main" val="123749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71391"/>
            <a:ext cx="6876296" cy="375606"/>
          </a:xfrm>
        </p:spPr>
        <p:txBody>
          <a:bodyPr/>
          <a:lstStyle/>
          <a:p>
            <a:r>
              <a:rPr lang="en-US" sz="1600" dirty="0" smtClean="0">
                <a:solidFill>
                  <a:srgbClr val="000000"/>
                </a:solidFill>
              </a:rPr>
              <a:t>1-Le marché </a:t>
            </a:r>
            <a:r>
              <a:rPr lang="en-US" sz="1600" dirty="0">
                <a:solidFill>
                  <a:srgbClr val="000000"/>
                </a:solidFill>
              </a:rPr>
              <a:t>de </a:t>
            </a:r>
            <a:r>
              <a:rPr lang="en-US" sz="1600" dirty="0" smtClean="0">
                <a:solidFill>
                  <a:srgbClr val="000000"/>
                </a:solidFill>
              </a:rPr>
              <a:t>tabac en France en 2023</a:t>
            </a:r>
            <a:endParaRPr lang="en-US" sz="1600" dirty="0">
              <a:solidFill>
                <a:srgbClr val="000000"/>
              </a:solidFill>
            </a:endParaRPr>
          </a:p>
        </p:txBody>
      </p:sp>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9654" y="915565"/>
            <a:ext cx="8594834" cy="3523915"/>
          </a:xfrm>
        </p:spPr>
        <p:txBody>
          <a:bodyPr/>
          <a:lstStyle/>
          <a:p>
            <a:pPr marL="0" indent="0">
              <a:spcBef>
                <a:spcPts val="0"/>
              </a:spcBef>
              <a:spcAft>
                <a:spcPts val="0"/>
              </a:spcAft>
              <a:buNone/>
            </a:pPr>
            <a:r>
              <a:rPr lang="fr-FR" sz="1600" dirty="0">
                <a:solidFill>
                  <a:srgbClr val="000000"/>
                </a:solidFill>
                <a:sym typeface="Wingdings" panose="05000000000000000000" pitchFamily="2" charset="2"/>
              </a:rPr>
              <a:t>Commercialisation : le tabac en France en </a:t>
            </a:r>
            <a:r>
              <a:rPr lang="fr-FR" sz="1600" dirty="0" smtClean="0">
                <a:solidFill>
                  <a:srgbClr val="000000"/>
                </a:solidFill>
                <a:sym typeface="Wingdings" panose="05000000000000000000" pitchFamily="2" charset="2"/>
              </a:rPr>
              <a:t>2023:</a:t>
            </a:r>
            <a:endParaRPr lang="fr-FR" sz="1600" dirty="0">
              <a:solidFill>
                <a:srgbClr val="000000"/>
              </a:solidFill>
              <a:sym typeface="Wingdings" panose="05000000000000000000" pitchFamily="2" charset="2"/>
            </a:endParaRPr>
          </a:p>
          <a:p>
            <a:pPr marL="0" indent="0">
              <a:spcBef>
                <a:spcPts val="0"/>
              </a:spcBef>
              <a:spcAft>
                <a:spcPts val="0"/>
              </a:spcAft>
              <a:buNone/>
            </a:pPr>
            <a:endParaRPr lang="fr-FR" sz="1600" dirty="0">
              <a:solidFill>
                <a:srgbClr val="000000"/>
              </a:solidFill>
              <a:sym typeface="Wingdings" panose="05000000000000000000" pitchFamily="2" charset="2"/>
            </a:endParaRPr>
          </a:p>
          <a:p>
            <a:pPr marL="0" indent="0">
              <a:spcBef>
                <a:spcPts val="0"/>
              </a:spcBef>
              <a:spcAft>
                <a:spcPts val="600"/>
              </a:spcAft>
              <a:buNone/>
            </a:pPr>
            <a:r>
              <a:rPr lang="fr-FR" sz="1600" dirty="0">
                <a:solidFill>
                  <a:srgbClr val="000000"/>
                </a:solidFill>
                <a:sym typeface="Wingdings" panose="05000000000000000000" pitchFamily="2" charset="2"/>
              </a:rPr>
              <a:t>•	</a:t>
            </a:r>
            <a:r>
              <a:rPr lang="fr-FR" sz="1600" dirty="0" smtClean="0">
                <a:solidFill>
                  <a:srgbClr val="000000"/>
                </a:solidFill>
                <a:sym typeface="Wingdings" panose="05000000000000000000" pitchFamily="2" charset="2"/>
              </a:rPr>
              <a:t>29 </a:t>
            </a:r>
            <a:r>
              <a:rPr lang="fr-FR" sz="1600" dirty="0">
                <a:solidFill>
                  <a:srgbClr val="000000"/>
                </a:solidFill>
                <a:sym typeface="Wingdings" panose="05000000000000000000" pitchFamily="2" charset="2"/>
              </a:rPr>
              <a:t>milliards de cigarettes (livraisons aux buralistes) </a:t>
            </a:r>
          </a:p>
          <a:p>
            <a:pPr marL="0" indent="0">
              <a:spcBef>
                <a:spcPts val="0"/>
              </a:spcBef>
              <a:spcAft>
                <a:spcPts val="600"/>
              </a:spcAft>
              <a:buNone/>
            </a:pPr>
            <a:r>
              <a:rPr lang="fr-FR" sz="1600" dirty="0">
                <a:solidFill>
                  <a:srgbClr val="000000"/>
                </a:solidFill>
                <a:sym typeface="Wingdings" panose="05000000000000000000" pitchFamily="2" charset="2"/>
              </a:rPr>
              <a:t>•	</a:t>
            </a:r>
            <a:r>
              <a:rPr lang="fr-FR" sz="1600" dirty="0" smtClean="0">
                <a:solidFill>
                  <a:srgbClr val="000000"/>
                </a:solidFill>
                <a:sym typeface="Wingdings" panose="05000000000000000000" pitchFamily="2" charset="2"/>
              </a:rPr>
              <a:t>37 </a:t>
            </a:r>
            <a:r>
              <a:rPr lang="fr-FR" sz="1600" dirty="0">
                <a:solidFill>
                  <a:srgbClr val="000000"/>
                </a:solidFill>
                <a:sym typeface="Wingdings" panose="05000000000000000000" pitchFamily="2" charset="2"/>
              </a:rPr>
              <a:t>milliards d’unités (tous produits tabac –livraisons au réseau tabac)</a:t>
            </a:r>
          </a:p>
          <a:p>
            <a:pPr marL="0" indent="0">
              <a:spcBef>
                <a:spcPts val="0"/>
              </a:spcBef>
              <a:spcAft>
                <a:spcPts val="600"/>
              </a:spcAft>
              <a:buNone/>
            </a:pPr>
            <a:r>
              <a:rPr lang="fr-FR" sz="1600" dirty="0">
                <a:solidFill>
                  <a:srgbClr val="000000"/>
                </a:solidFill>
                <a:sym typeface="Wingdings" panose="05000000000000000000" pitchFamily="2" charset="2"/>
              </a:rPr>
              <a:t>•	</a:t>
            </a:r>
            <a:r>
              <a:rPr lang="fr-FR" sz="1600" dirty="0" smtClean="0">
                <a:solidFill>
                  <a:srgbClr val="000000"/>
                </a:solidFill>
                <a:sym typeface="Wingdings" panose="05000000000000000000" pitchFamily="2" charset="2"/>
              </a:rPr>
              <a:t>39,7 </a:t>
            </a:r>
            <a:r>
              <a:rPr lang="fr-FR" sz="1600" dirty="0">
                <a:solidFill>
                  <a:srgbClr val="000000"/>
                </a:solidFill>
                <a:sym typeface="Wingdings" panose="05000000000000000000" pitchFamily="2" charset="2"/>
              </a:rPr>
              <a:t>% de la consommation de tabac venant du marché parallèle </a:t>
            </a:r>
          </a:p>
          <a:p>
            <a:pPr marL="0" indent="0">
              <a:spcBef>
                <a:spcPts val="0"/>
              </a:spcBef>
              <a:spcAft>
                <a:spcPts val="600"/>
              </a:spcAft>
              <a:buNone/>
            </a:pPr>
            <a:r>
              <a:rPr lang="fr-FR" sz="1600" dirty="0">
                <a:solidFill>
                  <a:srgbClr val="000000"/>
                </a:solidFill>
                <a:sym typeface="Wingdings" panose="05000000000000000000" pitchFamily="2" charset="2"/>
              </a:rPr>
              <a:t>•	</a:t>
            </a:r>
            <a:r>
              <a:rPr lang="fr-FR" sz="1600" dirty="0" smtClean="0">
                <a:solidFill>
                  <a:srgbClr val="000000"/>
                </a:solidFill>
                <a:sym typeface="Wingdings" panose="05000000000000000000" pitchFamily="2" charset="2"/>
              </a:rPr>
              <a:t>25,3% </a:t>
            </a:r>
            <a:r>
              <a:rPr lang="fr-FR" sz="1600" dirty="0">
                <a:solidFill>
                  <a:srgbClr val="000000"/>
                </a:solidFill>
                <a:sym typeface="Wingdings" panose="05000000000000000000" pitchFamily="2" charset="2"/>
              </a:rPr>
              <a:t>de fumeurs quotidiens (population de plus de 18 ans)</a:t>
            </a:r>
          </a:p>
          <a:p>
            <a:pPr marL="0" indent="0">
              <a:spcBef>
                <a:spcPts val="0"/>
              </a:spcBef>
              <a:spcAft>
                <a:spcPts val="600"/>
              </a:spcAft>
              <a:buNone/>
            </a:pPr>
            <a:r>
              <a:rPr lang="fr-FR" sz="1600" dirty="0">
                <a:solidFill>
                  <a:srgbClr val="000000"/>
                </a:solidFill>
                <a:sym typeface="Wingdings" panose="05000000000000000000" pitchFamily="2" charset="2"/>
              </a:rPr>
              <a:t>•	</a:t>
            </a:r>
            <a:r>
              <a:rPr lang="fr-FR" sz="1600" dirty="0" smtClean="0">
                <a:solidFill>
                  <a:srgbClr val="000000"/>
                </a:solidFill>
                <a:sym typeface="Wingdings" panose="05000000000000000000" pitchFamily="2" charset="2"/>
              </a:rPr>
              <a:t>31,9% </a:t>
            </a:r>
            <a:r>
              <a:rPr lang="fr-FR" sz="1600" dirty="0">
                <a:solidFill>
                  <a:srgbClr val="000000"/>
                </a:solidFill>
                <a:sym typeface="Wingdings" panose="05000000000000000000" pitchFamily="2" charset="2"/>
              </a:rPr>
              <a:t>de fumeurs quotidiens ou occasionnels (population de plus de 18 ans) </a:t>
            </a:r>
          </a:p>
          <a:p>
            <a:pPr marL="0" indent="0">
              <a:spcBef>
                <a:spcPts val="0"/>
              </a:spcBef>
              <a:spcAft>
                <a:spcPts val="600"/>
              </a:spcAft>
              <a:buNone/>
            </a:pPr>
            <a:r>
              <a:rPr lang="fr-FR" sz="1600" dirty="0">
                <a:solidFill>
                  <a:srgbClr val="000000"/>
                </a:solidFill>
                <a:sym typeface="Wingdings" panose="05000000000000000000" pitchFamily="2" charset="2"/>
              </a:rPr>
              <a:t>•	3 millions de vapoteurs (réguliers ou occasionnels)</a:t>
            </a:r>
          </a:p>
          <a:p>
            <a:pPr marL="0" indent="0">
              <a:spcBef>
                <a:spcPts val="0"/>
              </a:spcBef>
              <a:spcAft>
                <a:spcPts val="600"/>
              </a:spcAft>
              <a:buNone/>
            </a:pPr>
            <a:r>
              <a:rPr lang="fr-FR" sz="1600" dirty="0">
                <a:solidFill>
                  <a:srgbClr val="000000"/>
                </a:solidFill>
                <a:sym typeface="Wingdings" panose="05000000000000000000" pitchFamily="2" charset="2"/>
              </a:rPr>
              <a:t>•	23 </a:t>
            </a:r>
            <a:r>
              <a:rPr lang="fr-FR" sz="1600" dirty="0" smtClean="0">
                <a:solidFill>
                  <a:srgbClr val="000000"/>
                </a:solidFill>
                <a:sym typeface="Wingdings" panose="05000000000000000000" pitchFamily="2" charset="2"/>
              </a:rPr>
              <a:t>300 </a:t>
            </a:r>
            <a:r>
              <a:rPr lang="fr-FR" sz="1600" dirty="0">
                <a:solidFill>
                  <a:srgbClr val="000000"/>
                </a:solidFill>
                <a:sym typeface="Wingdings" panose="05000000000000000000" pitchFamily="2" charset="2"/>
              </a:rPr>
              <a:t>buralistes actifs</a:t>
            </a:r>
          </a:p>
          <a:p>
            <a:pPr marL="628650" indent="0">
              <a:spcAft>
                <a:spcPts val="1200"/>
              </a:spcAft>
              <a:buNone/>
            </a:pPr>
            <a:endParaRPr lang="fr-FR" sz="1600" dirty="0">
              <a:solidFill>
                <a:srgbClr val="000000"/>
              </a:solidFill>
              <a:sym typeface="Wingdings" panose="05000000000000000000" pitchFamily="2" charset="2"/>
            </a:endParaRPr>
          </a:p>
          <a:p>
            <a:pPr marL="628650" indent="0">
              <a:spcAft>
                <a:spcPts val="1200"/>
              </a:spcAft>
              <a:buNone/>
            </a:pPr>
            <a:endParaRPr lang="fr-FR" sz="1600" dirty="0">
              <a:solidFill>
                <a:srgbClr val="000000"/>
              </a:solidFill>
              <a:sym typeface="Wingdings" panose="05000000000000000000" pitchFamily="2" charset="2"/>
            </a:endParaRPr>
          </a:p>
          <a:p>
            <a:pPr marL="628650" indent="0">
              <a:spcAft>
                <a:spcPts val="1200"/>
              </a:spcAft>
              <a:buNone/>
            </a:pPr>
            <a:endParaRPr lang="fr-FR" sz="1600" dirty="0" smtClean="0">
              <a:solidFill>
                <a:srgbClr val="000000"/>
              </a:solidFill>
              <a:sym typeface="Wingdings" panose="05000000000000000000" pitchFamily="2" charset="2"/>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ZoneTexte 2"/>
          <p:cNvSpPr txBox="1"/>
          <p:nvPr/>
        </p:nvSpPr>
        <p:spPr>
          <a:xfrm>
            <a:off x="611560" y="4439481"/>
            <a:ext cx="7704856" cy="230832"/>
          </a:xfrm>
          <a:prstGeom prst="rect">
            <a:avLst/>
          </a:prstGeom>
          <a:noFill/>
        </p:spPr>
        <p:txBody>
          <a:bodyPr wrap="square" rtlCol="0">
            <a:spAutoFit/>
          </a:bodyPr>
          <a:lstStyle/>
          <a:p>
            <a:r>
              <a:rPr lang="fr-FR" sz="900" dirty="0" smtClean="0"/>
              <a:t>Source : </a:t>
            </a:r>
            <a:r>
              <a:rPr lang="fr-FR" sz="900" dirty="0" smtClean="0">
                <a:solidFill>
                  <a:srgbClr val="000000"/>
                </a:solidFill>
                <a:sym typeface="Wingdings" panose="05000000000000000000" pitchFamily="2" charset="2"/>
              </a:rPr>
              <a:t>lemondedutabac.com</a:t>
            </a:r>
            <a:endParaRPr lang="fr-FR" sz="900" dirty="0"/>
          </a:p>
        </p:txBody>
      </p:sp>
      <p:sp>
        <p:nvSpPr>
          <p:cNvPr id="8"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spTree>
    <p:extLst>
      <p:ext uri="{BB962C8B-B14F-4D97-AF65-F5344CB8AC3E}">
        <p14:creationId xmlns:p14="http://schemas.microsoft.com/office/powerpoint/2010/main" val="135323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180000" lvl="1" indent="0">
              <a:spcAft>
                <a:spcPts val="1800"/>
              </a:spcAft>
              <a:buNone/>
            </a:pPr>
            <a:r>
              <a:rPr lang="fr-FR" sz="1500" dirty="0" smtClean="0"/>
              <a:t>  </a:t>
            </a:r>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7</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763688" y="86455"/>
            <a:ext cx="7224103" cy="448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smtClean="0">
                <a:latin typeface="+mn-lt"/>
              </a:rPr>
              <a:t>2-Les producteurs de tabac en France de 2016 à 2023</a:t>
            </a:r>
            <a:endParaRPr lang="fr-FR" sz="1600" b="1" dirty="0">
              <a:latin typeface="+mn-lt"/>
            </a:endParaRPr>
          </a:p>
          <a:p>
            <a:r>
              <a:rPr lang="fr-FR" sz="1600" b="1" dirty="0">
                <a:latin typeface="+mn-lt"/>
              </a:rPr>
              <a:t> </a:t>
            </a:r>
          </a:p>
        </p:txBody>
      </p:sp>
      <p:sp>
        <p:nvSpPr>
          <p:cNvPr id="9" name="ZoneTexte 8"/>
          <p:cNvSpPr txBox="1"/>
          <p:nvPr/>
        </p:nvSpPr>
        <p:spPr>
          <a:xfrm>
            <a:off x="356836" y="4531308"/>
            <a:ext cx="4431187" cy="230832"/>
          </a:xfrm>
          <a:prstGeom prst="rect">
            <a:avLst/>
          </a:prstGeom>
          <a:noFill/>
        </p:spPr>
        <p:txBody>
          <a:bodyPr wrap="square" rtlCol="0">
            <a:spAutoFit/>
          </a:bodyPr>
          <a:lstStyle/>
          <a:p>
            <a:r>
              <a:rPr lang="fr-FR" sz="900" dirty="0" smtClean="0"/>
              <a:t>Source : Déclarations Coopératives - Élaboration FranceAgriMer</a:t>
            </a:r>
            <a:endParaRPr lang="fr-FR" sz="900" dirty="0"/>
          </a:p>
        </p:txBody>
      </p:sp>
      <p:sp>
        <p:nvSpPr>
          <p:cNvPr id="10" name="Rectangle 9"/>
          <p:cNvSpPr/>
          <p:nvPr/>
        </p:nvSpPr>
        <p:spPr>
          <a:xfrm>
            <a:off x="5983929" y="1092711"/>
            <a:ext cx="2908551" cy="758960"/>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200" u="sng" dirty="0" smtClean="0">
                <a:solidFill>
                  <a:schemeClr val="tx1">
                    <a:lumMod val="95000"/>
                    <a:lumOff val="5000"/>
                  </a:schemeClr>
                </a:solidFill>
              </a:rPr>
              <a:t>Nombre de producteurs en 2023 </a:t>
            </a:r>
          </a:p>
          <a:p>
            <a:r>
              <a:rPr lang="fr-FR" sz="1200" dirty="0" smtClean="0">
                <a:solidFill>
                  <a:schemeClr val="tx1">
                    <a:lumMod val="95000"/>
                    <a:lumOff val="5000"/>
                  </a:schemeClr>
                </a:solidFill>
              </a:rPr>
              <a:t>       -&gt;  509 producteurs</a:t>
            </a:r>
          </a:p>
          <a:p>
            <a:r>
              <a:rPr lang="fr-FR" sz="1200" dirty="0">
                <a:solidFill>
                  <a:schemeClr val="tx1">
                    <a:lumMod val="95000"/>
                    <a:lumOff val="5000"/>
                  </a:schemeClr>
                </a:solidFill>
              </a:rPr>
              <a:t> </a:t>
            </a:r>
            <a:r>
              <a:rPr lang="fr-FR" sz="1200" dirty="0" smtClean="0">
                <a:solidFill>
                  <a:schemeClr val="tx1">
                    <a:lumMod val="95000"/>
                    <a:lumOff val="5000"/>
                  </a:schemeClr>
                </a:solidFill>
              </a:rPr>
              <a:t>     (- 13 % 2023 </a:t>
            </a:r>
            <a:r>
              <a:rPr lang="fr-FR" sz="1200" i="1" dirty="0" smtClean="0">
                <a:solidFill>
                  <a:schemeClr val="tx1">
                    <a:lumMod val="95000"/>
                    <a:lumOff val="5000"/>
                  </a:schemeClr>
                </a:solidFill>
              </a:rPr>
              <a:t>vs</a:t>
            </a:r>
            <a:r>
              <a:rPr lang="fr-FR" sz="1200" dirty="0" smtClean="0">
                <a:solidFill>
                  <a:schemeClr val="tx1">
                    <a:lumMod val="95000"/>
                    <a:lumOff val="5000"/>
                  </a:schemeClr>
                </a:solidFill>
              </a:rPr>
              <a:t> 2022)</a:t>
            </a:r>
          </a:p>
          <a:p>
            <a:endParaRPr lang="fr-FR" sz="1200" dirty="0" smtClean="0">
              <a:solidFill>
                <a:schemeClr val="tx1">
                  <a:lumMod val="95000"/>
                  <a:lumOff val="5000"/>
                </a:schemeClr>
              </a:solidFill>
            </a:endParaRPr>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graphicFrame>
        <p:nvGraphicFramePr>
          <p:cNvPr id="11" name="Graphique 10"/>
          <p:cNvGraphicFramePr>
            <a:graphicFrameLocks/>
          </p:cNvGraphicFramePr>
          <p:nvPr>
            <p:extLst>
              <p:ext uri="{D42A27DB-BD31-4B8C-83A1-F6EECF244321}">
                <p14:modId xmlns:p14="http://schemas.microsoft.com/office/powerpoint/2010/main" val="2650778589"/>
              </p:ext>
            </p:extLst>
          </p:nvPr>
        </p:nvGraphicFramePr>
        <p:xfrm>
          <a:off x="356836" y="84355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190161" y="4100421"/>
            <a:ext cx="8797630" cy="430887"/>
          </a:xfrm>
          <a:prstGeom prst="rect">
            <a:avLst/>
          </a:prstGeom>
          <a:noFill/>
          <a:ln>
            <a:solidFill>
              <a:schemeClr val="tx1"/>
            </a:solidFill>
          </a:ln>
        </p:spPr>
        <p:txBody>
          <a:bodyPr wrap="square" rtlCol="0">
            <a:spAutoFit/>
          </a:bodyPr>
          <a:lstStyle/>
          <a:p>
            <a:r>
              <a:rPr lang="fr-FR" sz="1100" dirty="0" smtClean="0"/>
              <a:t>/!\ changement de méthodologie en 2019_2020_2021 qui peut expliquer en partie la baisse du nombre de </a:t>
            </a:r>
            <a:r>
              <a:rPr lang="fr-FR" sz="1100" dirty="0" smtClean="0"/>
              <a:t>producteurs, qui n’est probablement pas effective. </a:t>
            </a:r>
            <a:endParaRPr lang="fr-FR" sz="1100" dirty="0" smtClean="0"/>
          </a:p>
        </p:txBody>
      </p:sp>
    </p:spTree>
    <p:extLst>
      <p:ext uri="{BB962C8B-B14F-4D97-AF65-F5344CB8AC3E}">
        <p14:creationId xmlns:p14="http://schemas.microsoft.com/office/powerpoint/2010/main" val="61710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285750" indent="-285750">
              <a:spcAft>
                <a:spcPts val="1800"/>
              </a:spcAft>
              <a:buFont typeface="Arial" panose="020B0604020202020204" pitchFamily="34" charset="0"/>
              <a:buChar char="•"/>
            </a:pPr>
            <a:endParaRPr lang="fr-FR" sz="1600" dirty="0" smtClean="0"/>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8</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806466" y="114818"/>
            <a:ext cx="6975415" cy="448185"/>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300" b="1" dirty="0" smtClean="0">
                <a:latin typeface="+mn-lt"/>
              </a:rPr>
              <a:t>2-La production de tabac en France de 2016 à 2023</a:t>
            </a:r>
            <a:endParaRPr lang="fr-FR" sz="2300" b="1" dirty="0">
              <a:latin typeface="+mn-lt"/>
            </a:endParaRPr>
          </a:p>
          <a:p>
            <a:r>
              <a:rPr lang="fr-FR" sz="2400" b="1" dirty="0">
                <a:latin typeface="+mn-lt"/>
              </a:rPr>
              <a:t> </a:t>
            </a:r>
          </a:p>
        </p:txBody>
      </p:sp>
      <p:sp>
        <p:nvSpPr>
          <p:cNvPr id="9" name="ZoneTexte 8"/>
          <p:cNvSpPr txBox="1"/>
          <p:nvPr/>
        </p:nvSpPr>
        <p:spPr>
          <a:xfrm>
            <a:off x="356836" y="4531308"/>
            <a:ext cx="4431187" cy="230832"/>
          </a:xfrm>
          <a:prstGeom prst="rect">
            <a:avLst/>
          </a:prstGeom>
          <a:noFill/>
        </p:spPr>
        <p:txBody>
          <a:bodyPr wrap="square" rtlCol="0">
            <a:spAutoFit/>
          </a:bodyPr>
          <a:lstStyle/>
          <a:p>
            <a:r>
              <a:rPr lang="fr-FR" sz="900" dirty="0" smtClean="0"/>
              <a:t>Source: Déclarations Coopératives - Élaboration FranceAgriMer</a:t>
            </a:r>
            <a:endParaRPr lang="fr-FR" sz="900" dirty="0"/>
          </a:p>
        </p:txBody>
      </p:sp>
      <p:sp>
        <p:nvSpPr>
          <p:cNvPr id="10" name="Rectangle 9"/>
          <p:cNvSpPr/>
          <p:nvPr/>
        </p:nvSpPr>
        <p:spPr>
          <a:xfrm>
            <a:off x="6156176" y="1318923"/>
            <a:ext cx="2759067" cy="914400"/>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95000"/>
                    <a:lumOff val="5000"/>
                  </a:schemeClr>
                </a:solidFill>
              </a:rPr>
              <a:t>Production en 2023  :</a:t>
            </a:r>
          </a:p>
          <a:p>
            <a:pPr algn="ctr"/>
            <a:r>
              <a:rPr lang="fr-FR" sz="1400" dirty="0" smtClean="0">
                <a:solidFill>
                  <a:schemeClr val="tx1">
                    <a:lumMod val="95000"/>
                    <a:lumOff val="5000"/>
                  </a:schemeClr>
                </a:solidFill>
              </a:rPr>
              <a:t>3 677 tonnes</a:t>
            </a:r>
          </a:p>
          <a:p>
            <a:pPr algn="ctr"/>
            <a:r>
              <a:rPr lang="fr-FR" sz="1400" dirty="0" smtClean="0">
                <a:solidFill>
                  <a:schemeClr val="tx1">
                    <a:lumMod val="95000"/>
                    <a:lumOff val="5000"/>
                  </a:schemeClr>
                </a:solidFill>
              </a:rPr>
              <a:t>- 16 % 2023 </a:t>
            </a:r>
            <a:r>
              <a:rPr lang="fr-FR" sz="1400" i="1" dirty="0" smtClean="0">
                <a:solidFill>
                  <a:schemeClr val="tx1">
                    <a:lumMod val="95000"/>
                    <a:lumOff val="5000"/>
                  </a:schemeClr>
                </a:solidFill>
              </a:rPr>
              <a:t>vs</a:t>
            </a:r>
            <a:r>
              <a:rPr lang="fr-FR" sz="1400" dirty="0" smtClean="0">
                <a:solidFill>
                  <a:schemeClr val="tx1">
                    <a:lumMod val="95000"/>
                    <a:lumOff val="5000"/>
                  </a:schemeClr>
                </a:solidFill>
              </a:rPr>
              <a:t> 2022</a:t>
            </a:r>
            <a:endParaRPr lang="fr-FR" sz="1400" dirty="0">
              <a:solidFill>
                <a:schemeClr val="tx1">
                  <a:lumMod val="95000"/>
                  <a:lumOff val="5000"/>
                </a:schemeClr>
              </a:solidFill>
            </a:endParaRPr>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graphicFrame>
        <p:nvGraphicFramePr>
          <p:cNvPr id="11" name="Graphique 10"/>
          <p:cNvGraphicFramePr>
            <a:graphicFrameLocks/>
          </p:cNvGraphicFramePr>
          <p:nvPr>
            <p:extLst>
              <p:ext uri="{D42A27DB-BD31-4B8C-83A1-F6EECF244321}">
                <p14:modId xmlns:p14="http://schemas.microsoft.com/office/powerpoint/2010/main" val="3750728982"/>
              </p:ext>
            </p:extLst>
          </p:nvPr>
        </p:nvGraphicFramePr>
        <p:xfrm>
          <a:off x="356836" y="861723"/>
          <a:ext cx="47339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117613" y="4099344"/>
            <a:ext cx="8797630" cy="430887"/>
          </a:xfrm>
          <a:prstGeom prst="rect">
            <a:avLst/>
          </a:prstGeom>
          <a:noFill/>
          <a:ln>
            <a:solidFill>
              <a:schemeClr val="tx1"/>
            </a:solidFill>
          </a:ln>
        </p:spPr>
        <p:txBody>
          <a:bodyPr wrap="square" rtlCol="0">
            <a:spAutoFit/>
          </a:bodyPr>
          <a:lstStyle/>
          <a:p>
            <a:r>
              <a:rPr lang="fr-FR" sz="1100" dirty="0" smtClean="0"/>
              <a:t>/!\ changement de méthodologie en 2019_2020_2021 qui peut expliquer en partie la baisse de la </a:t>
            </a:r>
            <a:r>
              <a:rPr lang="fr-FR" sz="1100" dirty="0" smtClean="0"/>
              <a:t>production, qui n’est probablement pas effective. </a:t>
            </a:r>
            <a:endParaRPr lang="fr-FR" sz="1100" dirty="0" smtClean="0"/>
          </a:p>
        </p:txBody>
      </p:sp>
    </p:spTree>
    <p:extLst>
      <p:ext uri="{BB962C8B-B14F-4D97-AF65-F5344CB8AC3E}">
        <p14:creationId xmlns:p14="http://schemas.microsoft.com/office/powerpoint/2010/main" val="4294513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pied de page 20"/>
          <p:cNvSpPr>
            <a:spLocks noGrp="1"/>
          </p:cNvSpPr>
          <p:nvPr>
            <p:ph type="ftr" sz="quarter" idx="11"/>
          </p:nvPr>
        </p:nvSpPr>
        <p:spPr/>
        <p:txBody>
          <a:bodyPr/>
          <a:lstStyle/>
          <a:p>
            <a:r>
              <a:rPr lang="fr-FR" smtClean="0"/>
              <a:t>Direction Marchés Etudes et Prospective</a:t>
            </a:r>
            <a:endParaRPr lang="fr-FR" dirty="0"/>
          </a:p>
        </p:txBody>
      </p:sp>
      <p:sp>
        <p:nvSpPr>
          <p:cNvPr id="4" name="Espace réservé du texte 3"/>
          <p:cNvSpPr>
            <a:spLocks noGrp="1"/>
          </p:cNvSpPr>
          <p:nvPr>
            <p:ph type="body" sz="quarter" idx="13"/>
          </p:nvPr>
        </p:nvSpPr>
        <p:spPr>
          <a:xfrm>
            <a:off x="360000" y="1131590"/>
            <a:ext cx="7884408" cy="2802768"/>
          </a:xfrm>
        </p:spPr>
        <p:txBody>
          <a:bodyPr/>
          <a:lstStyle/>
          <a:p>
            <a:pPr marL="180000" lvl="1" indent="0">
              <a:spcAft>
                <a:spcPts val="1800"/>
              </a:spcAft>
              <a:buNone/>
            </a:pPr>
            <a:r>
              <a:rPr lang="fr-FR" sz="1500" dirty="0" smtClean="0"/>
              <a:t>  </a:t>
            </a:r>
          </a:p>
          <a:p>
            <a:pPr marL="0" indent="0">
              <a:spcAft>
                <a:spcPts val="1800"/>
              </a:spcAft>
              <a:buNone/>
            </a:pPr>
            <a:r>
              <a:rPr lang="fr-FR" sz="1600" dirty="0" smtClean="0"/>
              <a:t> </a:t>
            </a:r>
            <a:endParaRPr lang="fr-FR" sz="1600" dirty="0"/>
          </a:p>
        </p:txBody>
      </p:sp>
      <p:sp>
        <p:nvSpPr>
          <p:cNvPr id="6" name="Espace réservé du numéro de diapositive 5"/>
          <p:cNvSpPr>
            <a:spLocks noGrp="1"/>
          </p:cNvSpPr>
          <p:nvPr>
            <p:ph type="sldNum" sz="quarter" idx="12"/>
          </p:nvPr>
        </p:nvSpPr>
        <p:spPr>
          <a:xfrm>
            <a:off x="6660232" y="4783500"/>
            <a:ext cx="1350000" cy="360000"/>
          </a:xfrm>
        </p:spPr>
        <p:txBody>
          <a:bodyPr/>
          <a:lstStyle/>
          <a:p>
            <a:fld id="{733122C9-A0B9-462F-8757-0847AD287B63}" type="slidenum">
              <a:rPr lang="fr-FR" smtClean="0"/>
              <a:pPr/>
              <a:t>9</a:t>
            </a:fld>
            <a:endParaRPr lang="fr-FR" dirty="0"/>
          </a:p>
        </p:txBody>
      </p:sp>
      <p:sp>
        <p:nvSpPr>
          <p:cNvPr id="8" name="Titre 1">
            <a:extLst>
              <a:ext uri="{FF2B5EF4-FFF2-40B4-BE49-F238E27FC236}">
                <a16:creationId xmlns:a16="http://schemas.microsoft.com/office/drawing/2014/main" id="{3B6A3022-3B32-4B50-8676-8A43F367B0A5}"/>
              </a:ext>
            </a:extLst>
          </p:cNvPr>
          <p:cNvSpPr txBox="1">
            <a:spLocks/>
          </p:cNvSpPr>
          <p:nvPr/>
        </p:nvSpPr>
        <p:spPr>
          <a:xfrm>
            <a:off x="1619672" y="75112"/>
            <a:ext cx="7440127" cy="448185"/>
          </a:xfrm>
          <a:prstGeom prst="rect">
            <a:avLst/>
          </a:prstGeom>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6400" b="1" dirty="0" smtClean="0">
                <a:latin typeface="+mn-lt"/>
              </a:rPr>
              <a:t>2-La production de tabac et les surfaces en France de 2016 à 2023</a:t>
            </a:r>
            <a:endParaRPr lang="fr-FR" sz="6400" b="1" dirty="0">
              <a:latin typeface="+mn-lt"/>
            </a:endParaRPr>
          </a:p>
          <a:p>
            <a:r>
              <a:rPr lang="fr-FR" sz="2400" b="1" dirty="0">
                <a:latin typeface="+mn-lt"/>
              </a:rPr>
              <a:t> </a:t>
            </a:r>
          </a:p>
        </p:txBody>
      </p:sp>
      <p:sp>
        <p:nvSpPr>
          <p:cNvPr id="9" name="ZoneTexte 8"/>
          <p:cNvSpPr txBox="1"/>
          <p:nvPr/>
        </p:nvSpPr>
        <p:spPr>
          <a:xfrm>
            <a:off x="356836" y="4531308"/>
            <a:ext cx="4431187" cy="230832"/>
          </a:xfrm>
          <a:prstGeom prst="rect">
            <a:avLst/>
          </a:prstGeom>
          <a:noFill/>
        </p:spPr>
        <p:txBody>
          <a:bodyPr wrap="square" rtlCol="0">
            <a:spAutoFit/>
          </a:bodyPr>
          <a:lstStyle/>
          <a:p>
            <a:r>
              <a:rPr lang="fr-FR" sz="900" dirty="0" smtClean="0"/>
              <a:t>Source : Déclarations Coopératives - Élaboration FranceAgriMer</a:t>
            </a:r>
            <a:endParaRPr lang="fr-FR" sz="900" dirty="0"/>
          </a:p>
        </p:txBody>
      </p:sp>
      <p:sp>
        <p:nvSpPr>
          <p:cNvPr id="10" name="Rectangle 9"/>
          <p:cNvSpPr/>
          <p:nvPr/>
        </p:nvSpPr>
        <p:spPr>
          <a:xfrm>
            <a:off x="5983929" y="1092710"/>
            <a:ext cx="2908551" cy="2343135"/>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200" u="sng" dirty="0" smtClean="0">
                <a:solidFill>
                  <a:schemeClr val="tx1">
                    <a:lumMod val="95000"/>
                    <a:lumOff val="5000"/>
                  </a:schemeClr>
                </a:solidFill>
              </a:rPr>
              <a:t>Production en 2023 </a:t>
            </a:r>
          </a:p>
          <a:p>
            <a:r>
              <a:rPr lang="fr-FR" sz="1200" dirty="0" smtClean="0">
                <a:solidFill>
                  <a:schemeClr val="tx1">
                    <a:lumMod val="95000"/>
                    <a:lumOff val="5000"/>
                  </a:schemeClr>
                </a:solidFill>
              </a:rPr>
              <a:t>       -&gt; 3 677 tonnes</a:t>
            </a:r>
          </a:p>
          <a:p>
            <a:r>
              <a:rPr lang="fr-FR" sz="1200" dirty="0">
                <a:solidFill>
                  <a:schemeClr val="tx1">
                    <a:lumMod val="95000"/>
                    <a:lumOff val="5000"/>
                  </a:schemeClr>
                </a:solidFill>
              </a:rPr>
              <a:t> </a:t>
            </a:r>
            <a:r>
              <a:rPr lang="fr-FR" sz="1200" dirty="0" smtClean="0">
                <a:solidFill>
                  <a:schemeClr val="tx1">
                    <a:lumMod val="95000"/>
                    <a:lumOff val="5000"/>
                  </a:schemeClr>
                </a:solidFill>
              </a:rPr>
              <a:t>     (-16 % 2023 </a:t>
            </a:r>
            <a:r>
              <a:rPr lang="fr-FR" sz="1200" i="1" dirty="0" smtClean="0">
                <a:solidFill>
                  <a:schemeClr val="tx1">
                    <a:lumMod val="95000"/>
                    <a:lumOff val="5000"/>
                  </a:schemeClr>
                </a:solidFill>
              </a:rPr>
              <a:t>vs</a:t>
            </a:r>
            <a:r>
              <a:rPr lang="fr-FR" sz="1200" dirty="0" smtClean="0">
                <a:solidFill>
                  <a:schemeClr val="tx1">
                    <a:lumMod val="95000"/>
                    <a:lumOff val="5000"/>
                  </a:schemeClr>
                </a:solidFill>
              </a:rPr>
              <a:t> 2022)</a:t>
            </a:r>
          </a:p>
          <a:p>
            <a:endParaRPr lang="fr-FR" sz="1200" dirty="0" smtClean="0">
              <a:solidFill>
                <a:schemeClr val="tx1">
                  <a:lumMod val="95000"/>
                  <a:lumOff val="5000"/>
                </a:schemeClr>
              </a:solidFill>
            </a:endParaRPr>
          </a:p>
          <a:p>
            <a:pPr marL="285750" indent="-285750">
              <a:buFont typeface="Arial" panose="020B0604020202020204" pitchFamily="34" charset="0"/>
              <a:buChar char="•"/>
            </a:pPr>
            <a:r>
              <a:rPr lang="fr-FR" sz="1200" u="sng" dirty="0" smtClean="0">
                <a:solidFill>
                  <a:schemeClr val="tx1">
                    <a:lumMod val="95000"/>
                    <a:lumOff val="5000"/>
                  </a:schemeClr>
                </a:solidFill>
              </a:rPr>
              <a:t>Surfaces en 2023</a:t>
            </a:r>
          </a:p>
          <a:p>
            <a:r>
              <a:rPr lang="fr-FR" sz="1200" dirty="0">
                <a:solidFill>
                  <a:schemeClr val="tx1">
                    <a:lumMod val="95000"/>
                    <a:lumOff val="5000"/>
                  </a:schemeClr>
                </a:solidFill>
              </a:rPr>
              <a:t> </a:t>
            </a:r>
            <a:r>
              <a:rPr lang="fr-FR" sz="1200" dirty="0" smtClean="0">
                <a:solidFill>
                  <a:schemeClr val="tx1">
                    <a:lumMod val="95000"/>
                    <a:lumOff val="5000"/>
                  </a:schemeClr>
                </a:solidFill>
              </a:rPr>
              <a:t>      -&gt; 1 312 hectares</a:t>
            </a:r>
          </a:p>
          <a:p>
            <a:r>
              <a:rPr lang="fr-FR" sz="1200" dirty="0">
                <a:solidFill>
                  <a:schemeClr val="tx1">
                    <a:lumMod val="95000"/>
                    <a:lumOff val="5000"/>
                  </a:schemeClr>
                </a:solidFill>
              </a:rPr>
              <a:t> </a:t>
            </a:r>
            <a:r>
              <a:rPr lang="fr-FR" sz="1200" dirty="0" smtClean="0">
                <a:solidFill>
                  <a:schemeClr val="tx1">
                    <a:lumMod val="95000"/>
                    <a:lumOff val="5000"/>
                  </a:schemeClr>
                </a:solidFill>
              </a:rPr>
              <a:t>      (-13% 2023 vs 2022)</a:t>
            </a:r>
          </a:p>
          <a:p>
            <a:endParaRPr lang="fr-FR" sz="1200" dirty="0">
              <a:solidFill>
                <a:schemeClr val="tx1">
                  <a:lumMod val="95000"/>
                  <a:lumOff val="5000"/>
                </a:schemeClr>
              </a:solidFill>
            </a:endParaRPr>
          </a:p>
          <a:p>
            <a:r>
              <a:rPr lang="fr-FR" sz="1600" b="1" dirty="0" smtClean="0">
                <a:solidFill>
                  <a:schemeClr val="tx1">
                    <a:lumMod val="95000"/>
                    <a:lumOff val="5000"/>
                  </a:schemeClr>
                </a:solidFill>
              </a:rPr>
              <a:t>-&gt; la production est corrélée à l’évolution des surfaces</a:t>
            </a:r>
          </a:p>
          <a:p>
            <a:pPr marL="285750" indent="-285750" algn="ctr">
              <a:buFontTx/>
              <a:buChar char="-"/>
            </a:pPr>
            <a:endParaRPr lang="fr-FR" dirty="0">
              <a:solidFill>
                <a:schemeClr val="tx1">
                  <a:lumMod val="95000"/>
                  <a:lumOff val="5000"/>
                </a:schemeClr>
              </a:solidFill>
            </a:endParaRPr>
          </a:p>
        </p:txBody>
      </p:sp>
      <p:sp>
        <p:nvSpPr>
          <p:cNvPr id="12" name="Espace réservé de la date 6"/>
          <p:cNvSpPr>
            <a:spLocks noGrp="1"/>
          </p:cNvSpPr>
          <p:nvPr>
            <p:ph type="dt" sz="half" idx="10"/>
          </p:nvPr>
        </p:nvSpPr>
        <p:spPr>
          <a:xfrm>
            <a:off x="7614000" y="4783500"/>
            <a:ext cx="1170000" cy="360000"/>
          </a:xfrm>
        </p:spPr>
        <p:txBody>
          <a:bodyPr/>
          <a:lstStyle/>
          <a:p>
            <a:pPr algn="r"/>
            <a:r>
              <a:rPr lang="fr-FR" cap="all" smtClean="0"/>
              <a:t>07/11/2024</a:t>
            </a:r>
            <a:endParaRPr lang="fr-FR" cap="all" dirty="0"/>
          </a:p>
        </p:txBody>
      </p:sp>
      <p:graphicFrame>
        <p:nvGraphicFramePr>
          <p:cNvPr id="11" name="Graphique 10"/>
          <p:cNvGraphicFramePr>
            <a:graphicFrameLocks/>
          </p:cNvGraphicFramePr>
          <p:nvPr>
            <p:extLst>
              <p:ext uri="{D42A27DB-BD31-4B8C-83A1-F6EECF244321}">
                <p14:modId xmlns:p14="http://schemas.microsoft.com/office/powerpoint/2010/main" val="3041314822"/>
              </p:ext>
            </p:extLst>
          </p:nvPr>
        </p:nvGraphicFramePr>
        <p:xfrm>
          <a:off x="179512" y="813358"/>
          <a:ext cx="5419725"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179512" y="4143952"/>
            <a:ext cx="8797630" cy="430887"/>
          </a:xfrm>
          <a:prstGeom prst="rect">
            <a:avLst/>
          </a:prstGeom>
          <a:noFill/>
          <a:ln>
            <a:solidFill>
              <a:schemeClr val="tx1"/>
            </a:solidFill>
          </a:ln>
        </p:spPr>
        <p:txBody>
          <a:bodyPr wrap="square" rtlCol="0">
            <a:spAutoFit/>
          </a:bodyPr>
          <a:lstStyle/>
          <a:p>
            <a:r>
              <a:rPr lang="fr-FR" sz="1100" dirty="0" smtClean="0"/>
              <a:t>/!\ changement de méthodologie en 2019_2020_2021 qui peut expliquer en partie la baisse de la production et des </a:t>
            </a:r>
            <a:r>
              <a:rPr lang="fr-FR" sz="1100" dirty="0" smtClean="0"/>
              <a:t>surfaces, qui n’est probablement pas effective.</a:t>
            </a:r>
            <a:endParaRPr lang="fr-FR" sz="1100" dirty="0" smtClean="0"/>
          </a:p>
        </p:txBody>
      </p:sp>
    </p:spTree>
    <p:extLst>
      <p:ext uri="{BB962C8B-B14F-4D97-AF65-F5344CB8AC3E}">
        <p14:creationId xmlns:p14="http://schemas.microsoft.com/office/powerpoint/2010/main" val="371399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emes xmlns="c542dcbe-ca4b-4305-a569-df62a65aacd5">2-Charte bureautique</Themes>
    <DatePublication xmlns="c542dcbe-ca4b-4305-a569-df62a65aacd5">2020-09-14T22:00:00+00:00</DatePublication>
    <sous_x002d_themes xmlns="c542dcbe-ca4b-4305-a569-df62a65aacd5">2-7 Modèles de présentation PPT</sous_x002d_themes>
    <Rubrique xmlns="c542dcbe-ca4b-4305-a569-df62a65aacd5">Charte graphique</Rubrique>
    <_dlc_DocId xmlns="4c8af779-5a12-4b9f-a25d-0f6a9c08bdd5">CDS44UAM537W-223-165</_dlc_DocId>
    <_dlc_DocIdUrl xmlns="4c8af779-5a12-4b9f-a25d-0f6a9c08bdd5">
      <Url>http://portail-intranet.franceagrimer.fr/_layouts/DocIdRedir.aspx?ID=CDS44UAM537W-223-165</Url>
      <Description>CDS44UAM537W-223-165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8198A8DCFC4E24189704CD9C385182C" ma:contentTypeVersion="4" ma:contentTypeDescription="Crée un document." ma:contentTypeScope="" ma:versionID="ff4a2a226024e65dd62877fad76f4a8e">
  <xsd:schema xmlns:xsd="http://www.w3.org/2001/XMLSchema" xmlns:xs="http://www.w3.org/2001/XMLSchema" xmlns:p="http://schemas.microsoft.com/office/2006/metadata/properties" xmlns:ns2="c542dcbe-ca4b-4305-a569-df62a65aacd5" xmlns:ns3="4c8af779-5a12-4b9f-a25d-0f6a9c08bdd5" targetNamespace="http://schemas.microsoft.com/office/2006/metadata/properties" ma:root="true" ma:fieldsID="d2b599fe23c0b4260f9272ec4c971ad8" ns2:_="" ns3:_="">
    <xsd:import namespace="c542dcbe-ca4b-4305-a569-df62a65aacd5"/>
    <xsd:import namespace="4c8af779-5a12-4b9f-a25d-0f6a9c08bdd5"/>
    <xsd:element name="properties">
      <xsd:complexType>
        <xsd:sequence>
          <xsd:element name="documentManagement">
            <xsd:complexType>
              <xsd:all>
                <xsd:element ref="ns2:DatePublication" minOccurs="0"/>
                <xsd:element ref="ns3:_dlc_DocId" minOccurs="0"/>
                <xsd:element ref="ns3:_dlc_DocIdUrl" minOccurs="0"/>
                <xsd:element ref="ns3:_dlc_DocIdPersistId" minOccurs="0"/>
                <xsd:element ref="ns2:Themes" minOccurs="0"/>
                <xsd:element ref="ns2:Rubrique" minOccurs="0"/>
                <xsd:element ref="ns2:sous_x002d_them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2dcbe-ca4b-4305-a569-df62a65aacd5" elementFormDefault="qualified">
    <xsd:import namespace="http://schemas.microsoft.com/office/2006/documentManagement/types"/>
    <xsd:import namespace="http://schemas.microsoft.com/office/infopath/2007/PartnerControls"/>
    <xsd:element name="DatePublication" ma:index="8" nillable="true" ma:displayName="Date" ma:default="[today]" ma:format="DateOnly" ma:internalName="DatePublication">
      <xsd:simpleType>
        <xsd:restriction base="dms:DateTime"/>
      </xsd:simpleType>
    </xsd:element>
    <xsd:element name="Themes" ma:index="12" nillable="true" ma:displayName="Themes" ma:format="Dropdown" ma:internalName="Themes">
      <xsd:simpleType>
        <xsd:restriction base="dms:Choice">
          <xsd:enumeration value="==="/>
          <xsd:enumeration value="0-Signature automatique"/>
          <xsd:enumeration value="1-Modèles de courriers types"/>
          <xsd:enumeration value="2-Papiers à entête"/>
          <xsd:enumeration value="4-Plaquettes"/>
          <xsd:enumeration value="5-Modèles de Powerpoint"/>
          <xsd:enumeration value="6-Cartes de vœux"/>
          <xsd:enumeration value="7-Divers"/>
          <xsd:enumeration value="9-Intranet mode d'emploi"/>
          <xsd:enumeration value="==="/>
          <xsd:enumeration value="1-Charte graphique"/>
          <xsd:enumeration value="2-Charte bureautique"/>
          <xsd:enumeration value="3-Logos"/>
        </xsd:restriction>
      </xsd:simpleType>
    </xsd:element>
    <xsd:element name="Rubrique" ma:index="13" nillable="true" ma:displayName="Rubrique" ma:default="Outil de communication" ma:format="Dropdown" ma:internalName="Rubrique">
      <xsd:simpleType>
        <xsd:restriction base="dms:Choice">
          <xsd:enumeration value="Outil de communication"/>
          <xsd:enumeration value="Charte graphique"/>
        </xsd:restriction>
      </xsd:simpleType>
    </xsd:element>
    <xsd:element name="sous_x002d_themes" ma:index="14" nillable="true" ma:displayName="sous-themes" ma:format="Dropdown" ma:internalName="sous_x002d_themes">
      <xsd:simpleType>
        <xsd:restriction base="dms:Choice">
          <xsd:enumeration value="=== 1 Charte graphique ==="/>
          <xsd:enumeration value="Doc charte graphique"/>
          <xsd:enumeration value="=== 2 Charte bureautique ==="/>
          <xsd:enumeration value="2-0 Doc charte bureautique"/>
          <xsd:enumeration value="2-1 Courriers administratifs"/>
          <xsd:enumeration value="2-2 Courriers aux particuliers"/>
          <xsd:enumeration value="2-3 Compte-rendu de réunion"/>
          <xsd:enumeration value="2-4 Décisions de la directrice générale"/>
          <xsd:enumeration value="2-5 Note à la directrice générale ou au ministre"/>
          <xsd:enumeration value="2-6 Note de service"/>
          <xsd:enumeration value="2-7 Modèles de présentation PPT"/>
          <xsd:enumeration value="2-8 Police Marianne"/>
          <xsd:enumeration value="2-9 Signature électronique"/>
          <xsd:enumeration value="2-10 Communiqué de presse"/>
          <xsd:enumeration value="2-9-2 Autres documents utiles"/>
          <xsd:enumeration value="=== 3 Logos ==="/>
          <xsd:enumeration value="3-1 FranceAgriMer"/>
          <xsd:enumeration value="3-2 Ecolabel"/>
          <xsd:enumeration value="3-3 Parrainage"/>
        </xsd:restriction>
      </xsd:simpleType>
    </xsd:element>
  </xsd:schema>
  <xsd:schema xmlns:xsd="http://www.w3.org/2001/XMLSchema" xmlns:xs="http://www.w3.org/2001/XMLSchema" xmlns:dms="http://schemas.microsoft.com/office/2006/documentManagement/types" xmlns:pc="http://schemas.microsoft.com/office/infopath/2007/PartnerControls" targetNamespace="4c8af779-5a12-4b9f-a25d-0f6a9c08bdd5" elementFormDefault="qualified">
    <xsd:import namespace="http://schemas.microsoft.com/office/2006/documentManagement/types"/>
    <xsd:import namespace="http://schemas.microsoft.com/office/infopath/2007/PartnerControls"/>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60A05-4DEF-443E-94F7-8A5CCC2C426C}">
  <ds:schemaRefs>
    <ds:schemaRef ds:uri="http://schemas.microsoft.com/sharepoint/v3/contenttype/forms"/>
  </ds:schemaRefs>
</ds:datastoreItem>
</file>

<file path=customXml/itemProps2.xml><?xml version="1.0" encoding="utf-8"?>
<ds:datastoreItem xmlns:ds="http://schemas.openxmlformats.org/officeDocument/2006/customXml" ds:itemID="{2C79D26C-B098-4C06-B6A0-413CDA46A4E8}">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c542dcbe-ca4b-4305-a569-df62a65aacd5"/>
    <ds:schemaRef ds:uri="http://purl.org/dc/terms/"/>
    <ds:schemaRef ds:uri="http://purl.org/dc/dcmitype/"/>
    <ds:schemaRef ds:uri="4c8af779-5a12-4b9f-a25d-0f6a9c08bdd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79A441-BA4D-4A57-A097-6260947366EC}">
  <ds:schemaRefs>
    <ds:schemaRef ds:uri="http://schemas.microsoft.com/sharepoint/events"/>
  </ds:schemaRefs>
</ds:datastoreItem>
</file>

<file path=customXml/itemProps4.xml><?xml version="1.0" encoding="utf-8"?>
<ds:datastoreItem xmlns:ds="http://schemas.openxmlformats.org/officeDocument/2006/customXml" ds:itemID="{61085391-F388-47E5-B423-C3C5D4104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2dcbe-ca4b-4305-a569-df62a65aacd5"/>
    <ds:schemaRef ds:uri="4c8af779-5a12-4b9f-a25d-0f6a9c08b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ppt_operateurs_marianne</Template>
  <TotalTime>6900</TotalTime>
  <Words>2365</Words>
  <Application>Microsoft Office PowerPoint</Application>
  <PresentationFormat>Affichage à l'écran (16:9)</PresentationFormat>
  <Paragraphs>336</Paragraphs>
  <Slides>18</Slides>
  <Notes>18</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7" baseType="lpstr">
      <vt:lpstr>MS PGothic</vt:lpstr>
      <vt:lpstr>MS PGothic</vt:lpstr>
      <vt:lpstr>Arial</vt:lpstr>
      <vt:lpstr>Calibri</vt:lpstr>
      <vt:lpstr>Marianne</vt:lpstr>
      <vt:lpstr>Times New Roman</vt:lpstr>
      <vt:lpstr>Wingdings</vt:lpstr>
      <vt:lpstr>OPÉRATEURS</vt:lpstr>
      <vt:lpstr>Clip</vt:lpstr>
      <vt:lpstr>Présentation PowerPoint</vt:lpstr>
      <vt:lpstr>Présentation PowerPoint</vt:lpstr>
      <vt:lpstr>Sommaire</vt:lpstr>
      <vt:lpstr>1-Le marché de tabac en France</vt:lpstr>
      <vt:lpstr>1-Le marché de tabac en France</vt:lpstr>
      <vt:lpstr>1-Le marché de tabac en France en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FranceAgriMer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V2</dc:title>
  <dc:subject>Client</dc:subject>
  <dc:creator>BRISSON Margaux</dc:creator>
  <cp:lastModifiedBy>RIOUAL PUGET Nollan</cp:lastModifiedBy>
  <cp:revision>461</cp:revision>
  <cp:lastPrinted>2024-11-07T10:47:02Z</cp:lastPrinted>
  <dcterms:created xsi:type="dcterms:W3CDTF">2020-03-12T15:40:30Z</dcterms:created>
  <dcterms:modified xsi:type="dcterms:W3CDTF">2024-11-15T10:33:15Z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0x01010088198A8DCFC4E24189704CD9C385182C</vt:lpwstr>
  </property>
  <property fmtid="{D5CDD505-2E9C-101B-9397-08002B2CF9AE}" pid="3" name="_dlc_DocIdItemGuid">
    <vt:lpwstr>2a487273-6e3a-4064-9bce-5d8936feb791</vt:lpwstr>
  </property>
</Properties>
</file>