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26"/>
  </p:notesMasterIdLst>
  <p:handoutMasterIdLst>
    <p:handoutMasterId r:id="rId27"/>
  </p:handoutMasterIdLst>
  <p:sldIdLst>
    <p:sldId id="371" r:id="rId2"/>
    <p:sldId id="369" r:id="rId3"/>
    <p:sldId id="366" r:id="rId4"/>
    <p:sldId id="363" r:id="rId5"/>
    <p:sldId id="365" r:id="rId6"/>
    <p:sldId id="368" r:id="rId7"/>
    <p:sldId id="370" r:id="rId8"/>
    <p:sldId id="364" r:id="rId9"/>
    <p:sldId id="374" r:id="rId10"/>
    <p:sldId id="375" r:id="rId11"/>
    <p:sldId id="362" r:id="rId12"/>
    <p:sldId id="353" r:id="rId13"/>
    <p:sldId id="355" r:id="rId14"/>
    <p:sldId id="360" r:id="rId15"/>
    <p:sldId id="350" r:id="rId16"/>
    <p:sldId id="345" r:id="rId17"/>
    <p:sldId id="356" r:id="rId18"/>
    <p:sldId id="357" r:id="rId19"/>
    <p:sldId id="358" r:id="rId20"/>
    <p:sldId id="361" r:id="rId21"/>
    <p:sldId id="352" r:id="rId22"/>
    <p:sldId id="376" r:id="rId23"/>
    <p:sldId id="377" r:id="rId24"/>
    <p:sldId id="359" r:id="rId25"/>
  </p:sldIdLst>
  <p:sldSz cx="9144000" cy="5143500" type="screen16x9"/>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71"/>
            <p14:sldId id="369"/>
            <p14:sldId id="366"/>
            <p14:sldId id="363"/>
            <p14:sldId id="365"/>
            <p14:sldId id="368"/>
            <p14:sldId id="370"/>
            <p14:sldId id="364"/>
            <p14:sldId id="374"/>
            <p14:sldId id="375"/>
            <p14:sldId id="362"/>
            <p14:sldId id="353"/>
            <p14:sldId id="355"/>
            <p14:sldId id="360"/>
            <p14:sldId id="350"/>
            <p14:sldId id="345"/>
            <p14:sldId id="356"/>
            <p14:sldId id="357"/>
            <p14:sldId id="358"/>
            <p14:sldId id="361"/>
            <p14:sldId id="352"/>
            <p14:sldId id="376"/>
            <p14:sldId id="377"/>
            <p14:sldId id="359"/>
          </p14:sldIdLst>
        </p14:section>
        <p14:section name="Section sans titre" id="{B1883050-E3E1-4910-A549-15E6B53ED55D}">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11"/>
    <p:restoredTop sz="78721" autoAdjust="0"/>
  </p:normalViewPr>
  <p:slideViewPr>
    <p:cSldViewPr showGuides="1">
      <p:cViewPr varScale="1">
        <p:scale>
          <a:sx n="117" d="100"/>
          <a:sy n="117" d="100"/>
        </p:scale>
        <p:origin x="492" y="90"/>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D28C1820-7C1E-4934-8DB6-D9658E335463}" type="datetimeFigureOut">
              <a:rPr lang="fr-FR" smtClean="0"/>
              <a:t>23/11/2021</a:t>
            </a:fld>
            <a:endParaRPr lang="fr-FR"/>
          </a:p>
        </p:txBody>
      </p:sp>
      <p:sp>
        <p:nvSpPr>
          <p:cNvPr id="4" name="Espace réservé du pied de page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8D105650-199A-4EAC-A996-11AC29191EBE}" type="slidenum">
              <a:rPr lang="fr-FR" smtClean="0"/>
              <a:t>‹N°›</a:t>
            </a:fld>
            <a:endParaRPr lang="fr-FR"/>
          </a:p>
        </p:txBody>
      </p:sp>
    </p:spTree>
    <p:extLst>
      <p:ext uri="{BB962C8B-B14F-4D97-AF65-F5344CB8AC3E}">
        <p14:creationId xmlns:p14="http://schemas.microsoft.com/office/powerpoint/2010/main" val="4124566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23/11/2021</a:t>
            </a:fld>
            <a:endParaRPr lang="fr-FR" dirty="0"/>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15</a:t>
            </a:fld>
            <a:endParaRPr lang="fr-FR" dirty="0"/>
          </a:p>
        </p:txBody>
      </p:sp>
    </p:spTree>
    <p:extLst>
      <p:ext uri="{BB962C8B-B14F-4D97-AF65-F5344CB8AC3E}">
        <p14:creationId xmlns:p14="http://schemas.microsoft.com/office/powerpoint/2010/main" val="2301129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16</a:t>
            </a:fld>
            <a:endParaRPr lang="fr-FR" dirty="0"/>
          </a:p>
        </p:txBody>
      </p:sp>
    </p:spTree>
    <p:extLst>
      <p:ext uri="{BB962C8B-B14F-4D97-AF65-F5344CB8AC3E}">
        <p14:creationId xmlns:p14="http://schemas.microsoft.com/office/powerpoint/2010/main" val="4102400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18</a:t>
            </a:fld>
            <a:endParaRPr lang="fr-FR" dirty="0"/>
          </a:p>
        </p:txBody>
      </p:sp>
    </p:spTree>
    <p:extLst>
      <p:ext uri="{BB962C8B-B14F-4D97-AF65-F5344CB8AC3E}">
        <p14:creationId xmlns:p14="http://schemas.microsoft.com/office/powerpoint/2010/main" val="12585949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a:extLst>
              <a:ext uri="{FF2B5EF4-FFF2-40B4-BE49-F238E27FC236}">
                <a16:creationId xmlns:a16="http://schemas.microsoft.com/office/drawing/2014/main" xmlns="" id="{57813B50-CF08-9746-8F21-A300900EEC76}"/>
              </a:ext>
            </a:extLst>
          </p:cNvPr>
          <p:cNvPicPr>
            <a:picLocks noChangeAspect="1"/>
          </p:cNvPicPr>
          <p:nvPr userDrawn="1"/>
        </p:nvPicPr>
        <p:blipFill>
          <a:blip r:embed="rId2">
            <a:alphaModFix/>
          </a:blip>
          <a:stretch>
            <a:fillRect/>
          </a:stretch>
        </p:blipFill>
        <p:spPr>
          <a:xfrm>
            <a:off x="360000" y="180000"/>
            <a:ext cx="5148000" cy="3199163"/>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p>
            <a:r>
              <a:rPr lang="fr-FR"/>
              <a:t>Intitulé de la direction/service interministérielle</a:t>
            </a:r>
            <a:endParaRPr lang="fr-FR" dirty="0"/>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xmlns="" id="{0DBFEE88-8871-4A4E-B8D6-E1541C01D8A4}"/>
              </a:ext>
            </a:extLst>
          </p:cNvPr>
          <p:cNvPicPr>
            <a:picLocks noChangeAspect="1"/>
          </p:cNvPicPr>
          <p:nvPr userDrawn="1"/>
        </p:nvPicPr>
        <p:blipFill>
          <a:blip r:embed="rId2">
            <a:alphaModFix/>
          </a:blip>
          <a:stretch>
            <a:fillRect/>
          </a:stretch>
        </p:blipFill>
        <p:spPr>
          <a:xfrm>
            <a:off x="180000" y="180000"/>
            <a:ext cx="2555976" cy="1588382"/>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a:t>Intitulé de la direction/service interministérielle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06400"/>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a:t>Intitulé de la direction/service interministérielle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a:t>Intitulé de la direction/service interministérielle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fr-FR" noProof="0" dirty="0"/>
              <a:t>Titre</a:t>
            </a:r>
            <a:endParaRPr lang="fr-FR" dirty="0"/>
          </a:p>
        </p:txBody>
      </p:sp>
      <p:sp>
        <p:nvSpPr>
          <p:cNvPr id="5" name="Espace réservé de la date 4"/>
          <p:cNvSpPr>
            <a:spLocks noGrp="1"/>
          </p:cNvSpPr>
          <p:nvPr>
            <p:ph type="dt" sz="half" idx="10"/>
          </p:nvPr>
        </p:nvSpPr>
        <p:spPr bwMode="gray"/>
        <p:txBody>
          <a:bodyPr/>
          <a:lstStyle/>
          <a:p>
            <a:pPr algn="r"/>
            <a:r>
              <a:rPr lang="fr-FR" cap="all"/>
              <a:t>XX/XX/XXXX</a:t>
            </a:r>
            <a:endParaRPr lang="fr-FR" cap="all" dirty="0"/>
          </a:p>
        </p:txBody>
      </p:sp>
      <p:sp>
        <p:nvSpPr>
          <p:cNvPr id="6" name="Espace réservé du pied de page 5"/>
          <p:cNvSpPr>
            <a:spLocks noGrp="1"/>
          </p:cNvSpPr>
          <p:nvPr>
            <p:ph type="ftr" sz="quarter" idx="11"/>
          </p:nvPr>
        </p:nvSpPr>
        <p:spPr bwMode="gray"/>
        <p:txBody>
          <a:bodyPr/>
          <a:lstStyle/>
          <a:p>
            <a:r>
              <a:rPr lang="fr-FR" dirty="0"/>
              <a:t>Intitulé de la direction/service interministérielle</a:t>
            </a:r>
          </a:p>
        </p:txBody>
      </p:sp>
      <p:sp>
        <p:nvSpPr>
          <p:cNvPr id="7" name="Espace réservé du numéro de diapositive 6"/>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2BD69C9-5B99-4E48-BA3F-42842996FC74}" type="datetimeFigureOut">
              <a:rPr lang="fr-FR" smtClean="0"/>
              <a:t>23/11/2021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8C7F239-B98E-44F5-BD9B-B355FFE005EF}" type="slidenum">
              <a:rPr lang="fr-FR" smtClean="0"/>
              <a:t>‹N°›</a:t>
            </a:fld>
            <a:endParaRPr lang="fr-FR"/>
          </a:p>
        </p:txBody>
      </p:sp>
    </p:spTree>
    <p:extLst>
      <p:ext uri="{BB962C8B-B14F-4D97-AF65-F5344CB8AC3E}">
        <p14:creationId xmlns:p14="http://schemas.microsoft.com/office/powerpoint/2010/main" val="914809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direction/service interministérielle</a:t>
            </a: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xmlns="" id="{F176ADA7-ED94-2C4D-AEFD-A8F236FE5E17}"/>
              </a:ext>
            </a:extLst>
          </p:cNvPr>
          <p:cNvPicPr>
            <a:picLocks noChangeAspect="1"/>
          </p:cNvPicPr>
          <p:nvPr userDrawn="1"/>
        </p:nvPicPr>
        <p:blipFill>
          <a:blip r:embed="rId9">
            <a:alphaModFix/>
          </a:blip>
          <a:stretch>
            <a:fillRect/>
          </a:stretch>
        </p:blipFill>
        <p:spPr>
          <a:xfrm>
            <a:off x="288000" y="108000"/>
            <a:ext cx="899624" cy="559061"/>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13" r:id="rId7"/>
  </p:sldLayoutIdLst>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www.franceagrimer.fr/Accompagner/CASDAR-Recherche-appliquee-et-genetique/CASDAR-Appel-a-projet-Co-innovation" TargetMode="External"/><Relationship Id="rId2" Type="http://schemas.openxmlformats.org/officeDocument/2006/relationships/hyperlink" Target="https://www.franceagrimer.fr/Accompagner/CASDAR-Recherche-appliquee-et-genetique/CASDAR-Appel-a-projet-Connaissances" TargetMode="Externa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s://www.franceagrimer.fr/Accompagner/CASDAR-Recherche-appliquee-et-genetique/CASDAR-Appel-a-projet-Demultiplicatio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mailto:aap.coinnovations@franceagrimer.fr" TargetMode="External"/><Relationship Id="rId2" Type="http://schemas.openxmlformats.org/officeDocument/2006/relationships/hyperlink" Target="mailto:aap.connaissances@franceagrimer.fr" TargetMode="Externa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mailto:aap.demultiplication@franceagrimer.fr"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4016" y="3651870"/>
            <a:ext cx="8424000" cy="720000"/>
          </a:xfrm>
        </p:spPr>
        <p:txBody>
          <a:bodyPr/>
          <a:lstStyle/>
          <a:p>
            <a:r>
              <a:rPr lang="fr-FR" dirty="0" smtClean="0"/>
              <a:t>Lancement des appels à projets du PNDAR</a:t>
            </a:r>
            <a:br>
              <a:rPr lang="fr-FR" dirty="0" smtClean="0"/>
            </a:br>
            <a:r>
              <a:rPr lang="fr-FR" sz="1800" i="1" dirty="0" smtClean="0"/>
              <a:t/>
            </a:r>
            <a:br>
              <a:rPr lang="fr-FR" sz="1800" i="1" dirty="0" smtClean="0"/>
            </a:br>
            <a:r>
              <a:rPr lang="fr-FR" sz="1800" i="1" dirty="0" smtClean="0"/>
              <a:t>Année 2022</a:t>
            </a:r>
            <a:endParaRPr lang="fr-FR" sz="1800" i="1" dirty="0"/>
          </a:p>
        </p:txBody>
      </p:sp>
      <p:sp>
        <p:nvSpPr>
          <p:cNvPr id="3" name="Espace réservé de la date 2"/>
          <p:cNvSpPr>
            <a:spLocks noGrp="1"/>
          </p:cNvSpPr>
          <p:nvPr>
            <p:ph type="dt" sz="half" idx="10"/>
          </p:nvPr>
        </p:nvSpPr>
        <p:spPr/>
        <p:txBody>
          <a:bodyPr/>
          <a:lstStyle/>
          <a:p>
            <a:pPr algn="r"/>
            <a:r>
              <a:rPr lang="fr-FR" cap="all" dirty="0" smtClean="0"/>
              <a:t>23/10/2021</a:t>
            </a:r>
          </a:p>
          <a:p>
            <a:pPr algn="r"/>
            <a:endParaRPr lang="fr-FR" cap="all"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1</a:t>
            </a:fld>
            <a:endParaRPr lang="fr-FR" dirty="0"/>
          </a:p>
        </p:txBody>
      </p:sp>
      <p:sp>
        <p:nvSpPr>
          <p:cNvPr id="7" name="Espace réservé du texte 6"/>
          <p:cNvSpPr>
            <a:spLocks noGrp="1"/>
          </p:cNvSpPr>
          <p:nvPr>
            <p:ph type="body" sz="quarter" idx="13"/>
          </p:nvPr>
        </p:nvSpPr>
        <p:spPr/>
        <p:txBody>
          <a:bodyPr/>
          <a:lstStyle/>
          <a:p>
            <a:endParaRPr lang="fr-FR"/>
          </a:p>
        </p:txBody>
      </p:sp>
      <p:pic>
        <p:nvPicPr>
          <p:cNvPr id="8" name="Image 7"/>
          <p:cNvPicPr>
            <a:picLocks noChangeAspect="1"/>
          </p:cNvPicPr>
          <p:nvPr/>
        </p:nvPicPr>
        <p:blipFill>
          <a:blip r:embed="rId2"/>
          <a:stretch>
            <a:fillRect/>
          </a:stretch>
        </p:blipFill>
        <p:spPr>
          <a:xfrm>
            <a:off x="7884368" y="97905"/>
            <a:ext cx="1103121" cy="492465"/>
          </a:xfrm>
          <a:prstGeom prst="rect">
            <a:avLst/>
          </a:prstGeom>
        </p:spPr>
      </p:pic>
    </p:spTree>
    <p:extLst>
      <p:ext uri="{BB962C8B-B14F-4D97-AF65-F5344CB8AC3E}">
        <p14:creationId xmlns:p14="http://schemas.microsoft.com/office/powerpoint/2010/main" val="503454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3558"/>
            <a:ext cx="8424000" cy="776442"/>
          </a:xfrm>
        </p:spPr>
        <p:txBody>
          <a:bodyPr/>
          <a:lstStyle/>
          <a:p>
            <a:r>
              <a:rPr lang="fr-FR" dirty="0"/>
              <a:t>3. AAP Co-Innovations</a:t>
            </a:r>
          </a:p>
        </p:txBody>
      </p:sp>
      <p:sp>
        <p:nvSpPr>
          <p:cNvPr id="3" name="Espace réservé de la date 2"/>
          <p:cNvSpPr>
            <a:spLocks noGrp="1"/>
          </p:cNvSpPr>
          <p:nvPr>
            <p:ph type="dt" sz="half" idx="10"/>
          </p:nvPr>
        </p:nvSpPr>
        <p:spPr/>
        <p:txBody>
          <a:bodyPr/>
          <a:lstStyle/>
          <a:p>
            <a:pPr algn="r"/>
            <a:r>
              <a:rPr lang="fr-FR" cap="all" dirty="0" smtClean="0"/>
              <a:t>23/11/2021</a:t>
            </a:r>
            <a:endParaRPr lang="fr-FR" cap="all"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10</a:t>
            </a:fld>
            <a:endParaRPr lang="fr-FR" dirty="0"/>
          </a:p>
        </p:txBody>
      </p:sp>
      <p:sp>
        <p:nvSpPr>
          <p:cNvPr id="6" name="Espace réservé du contenu 5"/>
          <p:cNvSpPr>
            <a:spLocks noGrp="1"/>
          </p:cNvSpPr>
          <p:nvPr>
            <p:ph sz="quarter" idx="14"/>
          </p:nvPr>
        </p:nvSpPr>
        <p:spPr>
          <a:xfrm>
            <a:off x="359998" y="1491630"/>
            <a:ext cx="8424000" cy="3168352"/>
          </a:xfrm>
        </p:spPr>
        <p:txBody>
          <a:bodyPr/>
          <a:lstStyle/>
          <a:p>
            <a:pPr marL="171450" indent="-171450" algn="just">
              <a:buFont typeface="Arial" panose="020B0604020202020204" pitchFamily="34" charset="0"/>
              <a:buChar char="•"/>
            </a:pPr>
            <a:r>
              <a:rPr lang="fr-FR" sz="1400" u="sng" dirty="0"/>
              <a:t>O</a:t>
            </a:r>
            <a:r>
              <a:rPr lang="fr-FR" sz="1400" u="sng" dirty="0" smtClean="0"/>
              <a:t>bjectif</a:t>
            </a:r>
            <a:r>
              <a:rPr lang="fr-FR" sz="1400" dirty="0" smtClean="0"/>
              <a:t> </a:t>
            </a:r>
            <a:r>
              <a:rPr lang="fr-FR" sz="1400" dirty="0"/>
              <a:t>: constitution de partenariats </a:t>
            </a:r>
            <a:r>
              <a:rPr lang="fr-FR" sz="1400" dirty="0" smtClean="0"/>
              <a:t>entre </a:t>
            </a:r>
            <a:r>
              <a:rPr lang="fr-FR" sz="1400" dirty="0"/>
              <a:t>les agriculteurs et les acteurs </a:t>
            </a:r>
            <a:r>
              <a:rPr lang="fr-FR" sz="1400" dirty="0" smtClean="0"/>
              <a:t>de </a:t>
            </a:r>
            <a:r>
              <a:rPr lang="fr-FR" sz="1400" dirty="0"/>
              <a:t>la </a:t>
            </a:r>
            <a:r>
              <a:rPr lang="fr-FR" sz="1400" dirty="0" smtClean="0"/>
              <a:t>recherche </a:t>
            </a:r>
            <a:r>
              <a:rPr lang="fr-FR" sz="1400" dirty="0"/>
              <a:t>et du développement, </a:t>
            </a:r>
            <a:r>
              <a:rPr lang="fr-FR" sz="1400" dirty="0" smtClean="0"/>
              <a:t>pour obtenir des innovations techniques</a:t>
            </a:r>
            <a:r>
              <a:rPr lang="fr-FR" sz="1400" dirty="0"/>
              <a:t>, </a:t>
            </a:r>
            <a:r>
              <a:rPr lang="fr-FR" sz="1400" dirty="0" smtClean="0"/>
              <a:t>organisationnelles</a:t>
            </a:r>
            <a:r>
              <a:rPr lang="fr-FR" sz="1400" dirty="0"/>
              <a:t>, économiques et/ou </a:t>
            </a:r>
            <a:r>
              <a:rPr lang="fr-FR" sz="1400" dirty="0" smtClean="0"/>
              <a:t>sociales </a:t>
            </a:r>
            <a:r>
              <a:rPr lang="fr-FR" sz="1400" dirty="0"/>
              <a:t>et </a:t>
            </a:r>
            <a:r>
              <a:rPr lang="fr-FR" sz="1400" dirty="0" smtClean="0"/>
              <a:t>mises </a:t>
            </a:r>
            <a:r>
              <a:rPr lang="fr-FR" sz="1400" dirty="0"/>
              <a:t>en application simultanées dans le temps du projet. Allers-retours entre environnement réel et simulé, pour une bonne prise en compte en amont des réalités du terrain et une interrogation par la recherche de son déploiement dans les exploitations tout au long du </a:t>
            </a:r>
            <a:r>
              <a:rPr lang="fr-FR" sz="1400" dirty="0" smtClean="0"/>
              <a:t>projet</a:t>
            </a:r>
          </a:p>
          <a:p>
            <a:pPr marL="171450" indent="-171450" algn="just">
              <a:buFont typeface="Arial" panose="020B0604020202020204" pitchFamily="34" charset="0"/>
              <a:buChar char="•"/>
            </a:pPr>
            <a:r>
              <a:rPr lang="fr-FR" sz="1400" u="sng" dirty="0" smtClean="0"/>
              <a:t>Types de projets attendus</a:t>
            </a:r>
            <a:r>
              <a:rPr lang="fr-FR" sz="1400" dirty="0"/>
              <a:t>: mise au point de nouveaux </a:t>
            </a:r>
            <a:r>
              <a:rPr lang="fr-FR" sz="1400" dirty="0" smtClean="0"/>
              <a:t>outils (dont OAD), </a:t>
            </a:r>
            <a:r>
              <a:rPr lang="fr-FR" sz="1400" dirty="0"/>
              <a:t>pratiques, matériels </a:t>
            </a:r>
            <a:r>
              <a:rPr lang="fr-FR" sz="1400" dirty="0" smtClean="0"/>
              <a:t>en </a:t>
            </a:r>
            <a:r>
              <a:rPr lang="fr-FR" sz="1400" dirty="0"/>
              <a:t>renouvelant les méthodes de travail et d’organisation; Mobiliser, appliquer et/ou développer des méthodes de conceptions collaboratives, </a:t>
            </a:r>
            <a:r>
              <a:rPr lang="fr-FR" sz="1400" dirty="0" smtClean="0"/>
              <a:t>des démarches </a:t>
            </a:r>
            <a:r>
              <a:rPr lang="fr-FR" sz="1400" dirty="0"/>
              <a:t>de </a:t>
            </a:r>
            <a:r>
              <a:rPr lang="fr-FR" sz="1400" dirty="0" err="1"/>
              <a:t>co</a:t>
            </a:r>
            <a:r>
              <a:rPr lang="fr-FR" sz="1400" dirty="0"/>
              <a:t>-évaluation in </a:t>
            </a:r>
            <a:r>
              <a:rPr lang="fr-FR" sz="1400" dirty="0" err="1"/>
              <a:t>itinere</a:t>
            </a:r>
            <a:r>
              <a:rPr lang="fr-FR" sz="1400" dirty="0"/>
              <a:t> de la solution </a:t>
            </a:r>
            <a:r>
              <a:rPr lang="fr-FR" sz="1400" dirty="0" smtClean="0"/>
              <a:t>innovante, …</a:t>
            </a:r>
          </a:p>
          <a:p>
            <a:pPr marL="171450" indent="-171450" algn="just">
              <a:buFont typeface="Arial" panose="020B0604020202020204" pitchFamily="34" charset="0"/>
              <a:buChar char="•"/>
            </a:pPr>
            <a:r>
              <a:rPr lang="fr-FR" sz="1400" u="sng" dirty="0" smtClean="0"/>
              <a:t>Exemples </a:t>
            </a:r>
            <a:r>
              <a:rPr lang="fr-FR" sz="1400" u="sng" dirty="0"/>
              <a:t>de </a:t>
            </a:r>
            <a:r>
              <a:rPr lang="fr-FR" sz="1400" u="sng" dirty="0" smtClean="0"/>
              <a:t>projets</a:t>
            </a:r>
          </a:p>
          <a:p>
            <a:pPr marL="423450" lvl="1" indent="-171450" algn="just">
              <a:spcBef>
                <a:spcPts val="0"/>
              </a:spcBef>
              <a:spcAft>
                <a:spcPts val="0"/>
              </a:spcAft>
            </a:pPr>
            <a:r>
              <a:rPr lang="fr-FR" sz="1200" b="1" i="1" dirty="0"/>
              <a:t>Co-</a:t>
            </a:r>
            <a:r>
              <a:rPr lang="fr-FR" sz="1200" i="1" dirty="0"/>
              <a:t>Elaborer des </a:t>
            </a:r>
            <a:r>
              <a:rPr lang="fr-FR" sz="1200" i="1" dirty="0" err="1"/>
              <a:t>SOlutions</a:t>
            </a:r>
            <a:r>
              <a:rPr lang="fr-FR" sz="1200" i="1" dirty="0"/>
              <a:t> de </a:t>
            </a:r>
            <a:r>
              <a:rPr lang="fr-FR" sz="1200" i="1" dirty="0" err="1"/>
              <a:t>PAillages</a:t>
            </a:r>
            <a:r>
              <a:rPr lang="fr-FR" sz="1200" i="1" dirty="0"/>
              <a:t> biodégradables en cultures Maraichères (AAP IP)</a:t>
            </a:r>
          </a:p>
          <a:p>
            <a:pPr marL="423450" lvl="1" indent="-171450" algn="just">
              <a:spcBef>
                <a:spcPts val="0"/>
              </a:spcBef>
              <a:spcAft>
                <a:spcPts val="0"/>
              </a:spcAft>
            </a:pPr>
            <a:r>
              <a:rPr lang="fr-FR" sz="1200" b="1" i="1" dirty="0"/>
              <a:t>Co-</a:t>
            </a:r>
            <a:r>
              <a:rPr lang="fr-FR" sz="1200" i="1" dirty="0"/>
              <a:t>Construction de schémas décisionnels pour une gestion </a:t>
            </a:r>
            <a:r>
              <a:rPr lang="fr-FR" sz="1200" i="1" dirty="0" err="1"/>
              <a:t>AGroécologique</a:t>
            </a:r>
            <a:r>
              <a:rPr lang="fr-FR" sz="1200" i="1" dirty="0"/>
              <a:t> de la </a:t>
            </a:r>
            <a:r>
              <a:rPr lang="fr-FR" sz="1200" i="1" dirty="0" err="1"/>
              <a:t>ROUille</a:t>
            </a:r>
            <a:r>
              <a:rPr lang="fr-FR" sz="1200" i="1" dirty="0"/>
              <a:t> du Poireau (AAP Expérimentation: outils et méthodes</a:t>
            </a:r>
            <a:r>
              <a:rPr lang="fr-FR" sz="1200" i="1" dirty="0" smtClean="0"/>
              <a:t>)</a:t>
            </a:r>
            <a:endParaRPr lang="fr-FR" sz="1200" i="1" dirty="0"/>
          </a:p>
        </p:txBody>
      </p:sp>
      <p:sp>
        <p:nvSpPr>
          <p:cNvPr id="7" name="Espace réservé du texte 6"/>
          <p:cNvSpPr>
            <a:spLocks noGrp="1"/>
          </p:cNvSpPr>
          <p:nvPr>
            <p:ph type="body" sz="quarter" idx="13"/>
          </p:nvPr>
        </p:nvSpPr>
        <p:spPr/>
        <p:txBody>
          <a:bodyPr/>
          <a:lstStyle/>
          <a:p>
            <a:endParaRPr lang="fr-FR"/>
          </a:p>
        </p:txBody>
      </p:sp>
      <p:pic>
        <p:nvPicPr>
          <p:cNvPr id="8" name="Image 7"/>
          <p:cNvPicPr>
            <a:picLocks noChangeAspect="1"/>
          </p:cNvPicPr>
          <p:nvPr/>
        </p:nvPicPr>
        <p:blipFill>
          <a:blip r:embed="rId2"/>
          <a:stretch>
            <a:fillRect/>
          </a:stretch>
        </p:blipFill>
        <p:spPr>
          <a:xfrm>
            <a:off x="7884368" y="97905"/>
            <a:ext cx="1103121" cy="492465"/>
          </a:xfrm>
          <a:prstGeom prst="rect">
            <a:avLst/>
          </a:prstGeom>
        </p:spPr>
      </p:pic>
    </p:spTree>
    <p:extLst>
      <p:ext uri="{BB962C8B-B14F-4D97-AF65-F5344CB8AC3E}">
        <p14:creationId xmlns:p14="http://schemas.microsoft.com/office/powerpoint/2010/main" val="1779087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4016" y="3651870"/>
            <a:ext cx="8424000" cy="720000"/>
          </a:xfrm>
        </p:spPr>
        <p:txBody>
          <a:bodyPr/>
          <a:lstStyle/>
          <a:p>
            <a:r>
              <a:rPr lang="fr-FR" dirty="0" smtClean="0"/>
              <a:t>2. Les règles administratives et financières</a:t>
            </a:r>
            <a:endParaRPr lang="fr-FR" dirty="0"/>
          </a:p>
        </p:txBody>
      </p:sp>
      <p:sp>
        <p:nvSpPr>
          <p:cNvPr id="3" name="Espace réservé de la date 2"/>
          <p:cNvSpPr>
            <a:spLocks noGrp="1"/>
          </p:cNvSpPr>
          <p:nvPr>
            <p:ph type="dt" sz="half" idx="10"/>
          </p:nvPr>
        </p:nvSpPr>
        <p:spPr/>
        <p:txBody>
          <a:bodyPr/>
          <a:lstStyle/>
          <a:p>
            <a:pPr algn="r"/>
            <a:r>
              <a:rPr lang="fr-FR" cap="all" dirty="0" smtClean="0"/>
              <a:t>20/10/2021</a:t>
            </a:r>
          </a:p>
          <a:p>
            <a:pPr algn="r"/>
            <a:endParaRPr lang="fr-FR" cap="all"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11</a:t>
            </a:fld>
            <a:endParaRPr lang="fr-FR" dirty="0"/>
          </a:p>
        </p:txBody>
      </p:sp>
      <p:sp>
        <p:nvSpPr>
          <p:cNvPr id="7" name="Espace réservé du texte 6"/>
          <p:cNvSpPr>
            <a:spLocks noGrp="1"/>
          </p:cNvSpPr>
          <p:nvPr>
            <p:ph type="body" sz="quarter" idx="13"/>
          </p:nvPr>
        </p:nvSpPr>
        <p:spPr/>
        <p:txBody>
          <a:bodyPr/>
          <a:lstStyle/>
          <a:p>
            <a:endParaRPr lang="fr-FR"/>
          </a:p>
        </p:txBody>
      </p:sp>
      <p:pic>
        <p:nvPicPr>
          <p:cNvPr id="8" name="Image 7"/>
          <p:cNvPicPr>
            <a:picLocks noChangeAspect="1"/>
          </p:cNvPicPr>
          <p:nvPr/>
        </p:nvPicPr>
        <p:blipFill>
          <a:blip r:embed="rId2"/>
          <a:stretch>
            <a:fillRect/>
          </a:stretch>
        </p:blipFill>
        <p:spPr>
          <a:xfrm>
            <a:off x="7884368" y="97905"/>
            <a:ext cx="1103121" cy="492465"/>
          </a:xfrm>
          <a:prstGeom prst="rect">
            <a:avLst/>
          </a:prstGeom>
        </p:spPr>
      </p:pic>
    </p:spTree>
    <p:extLst>
      <p:ext uri="{BB962C8B-B14F-4D97-AF65-F5344CB8AC3E}">
        <p14:creationId xmlns:p14="http://schemas.microsoft.com/office/powerpoint/2010/main" val="3799470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Organismes bénéficiaires cibles</a:t>
            </a:r>
            <a:endParaRPr lang="fr-FR" dirty="0"/>
          </a:p>
        </p:txBody>
      </p:sp>
      <p:sp>
        <p:nvSpPr>
          <p:cNvPr id="3" name="Espace réservé de la date 2"/>
          <p:cNvSpPr>
            <a:spLocks noGrp="1"/>
          </p:cNvSpPr>
          <p:nvPr>
            <p:ph type="dt" sz="half" idx="10"/>
          </p:nvPr>
        </p:nvSpPr>
        <p:spPr/>
        <p:txBody>
          <a:bodyPr/>
          <a:lstStyle/>
          <a:p>
            <a:pPr algn="r"/>
            <a:endParaRPr lang="fr-FR" cap="all"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12</a:t>
            </a:fld>
            <a:endParaRPr lang="fr-FR" dirty="0"/>
          </a:p>
        </p:txBody>
      </p:sp>
      <p:sp>
        <p:nvSpPr>
          <p:cNvPr id="6" name="Espace réservé du contenu 5"/>
          <p:cNvSpPr>
            <a:spLocks noGrp="1"/>
          </p:cNvSpPr>
          <p:nvPr>
            <p:ph sz="quarter" idx="14"/>
          </p:nvPr>
        </p:nvSpPr>
        <p:spPr>
          <a:xfrm>
            <a:off x="359999" y="1419622"/>
            <a:ext cx="8424000" cy="3163500"/>
          </a:xfrm>
        </p:spPr>
        <p:txBody>
          <a:bodyPr/>
          <a:lstStyle/>
          <a:p>
            <a:r>
              <a:rPr lang="fr-FR" sz="1400" dirty="0" smtClean="0"/>
              <a:t>Ouvert aux </a:t>
            </a:r>
            <a:r>
              <a:rPr lang="fr-FR" sz="1400" dirty="0"/>
              <a:t>organismes et entreprises conduisant une activité de recherche et de production et diffusion des connaissances, quel que soit leur statut légal (de droit public ou de droit privé) ou leur mode de </a:t>
            </a:r>
            <a:r>
              <a:rPr lang="fr-FR" sz="1400" dirty="0" smtClean="0"/>
              <a:t>financement</a:t>
            </a:r>
            <a:r>
              <a:rPr lang="fr-FR" sz="1400" dirty="0"/>
              <a:t> </a:t>
            </a:r>
            <a:r>
              <a:rPr lang="fr-FR" sz="1400" dirty="0" smtClean="0"/>
              <a:t>:</a:t>
            </a:r>
          </a:p>
          <a:p>
            <a:pPr marL="285750" indent="-285750">
              <a:buFont typeface="Arial" panose="020B0604020202020204" pitchFamily="34" charset="0"/>
              <a:buChar char="•"/>
            </a:pPr>
            <a:r>
              <a:rPr lang="fr-FR" sz="1200" dirty="0" smtClean="0"/>
              <a:t>les </a:t>
            </a:r>
            <a:r>
              <a:rPr lang="fr-FR" sz="1200" dirty="0"/>
              <a:t>organismes de recherche et d’enseignement supérieur, </a:t>
            </a:r>
          </a:p>
          <a:p>
            <a:pPr marL="285750" indent="-285750">
              <a:buFont typeface="Arial" panose="020B0604020202020204" pitchFamily="34" charset="0"/>
              <a:buChar char="•"/>
            </a:pPr>
            <a:r>
              <a:rPr lang="fr-FR" sz="1200" dirty="0" smtClean="0"/>
              <a:t>les </a:t>
            </a:r>
            <a:r>
              <a:rPr lang="fr-FR" sz="1200" dirty="0"/>
              <a:t>instituts et centres techniques liés aux filières, et leurs structures nationales de coordination, </a:t>
            </a:r>
            <a:endParaRPr lang="fr-FR" sz="1200" dirty="0" smtClean="0"/>
          </a:p>
          <a:p>
            <a:pPr marL="285750" indent="-285750">
              <a:buFont typeface="Arial" panose="020B0604020202020204" pitchFamily="34" charset="0"/>
              <a:buChar char="•"/>
            </a:pPr>
            <a:r>
              <a:rPr lang="fr-FR" sz="1200" dirty="0" smtClean="0"/>
              <a:t>les </a:t>
            </a:r>
            <a:r>
              <a:rPr lang="fr-FR" sz="1200" dirty="0"/>
              <a:t>chambres d'agriculture, </a:t>
            </a:r>
            <a:endParaRPr lang="fr-FR" sz="1200" dirty="0" smtClean="0"/>
          </a:p>
          <a:p>
            <a:pPr marL="285750" indent="-285750">
              <a:buFont typeface="Arial" panose="020B0604020202020204" pitchFamily="34" charset="0"/>
              <a:buChar char="•"/>
            </a:pPr>
            <a:r>
              <a:rPr lang="fr-FR" sz="1200" dirty="0" smtClean="0"/>
              <a:t>les </a:t>
            </a:r>
            <a:r>
              <a:rPr lang="fr-FR" sz="1200" dirty="0"/>
              <a:t>groupements professionnels à caractère technique, économique et social, notamment </a:t>
            </a:r>
            <a:r>
              <a:rPr lang="fr-FR" sz="1200" dirty="0" smtClean="0"/>
              <a:t>les ONVAR et </a:t>
            </a:r>
            <a:r>
              <a:rPr lang="fr-FR" sz="1200" dirty="0"/>
              <a:t>les organismes regroupant des entités dont l'objet légal ou réglementaire s'inscrit dans les missions du développement </a:t>
            </a:r>
            <a:r>
              <a:rPr lang="fr-FR" sz="1200" dirty="0" smtClean="0"/>
              <a:t>agricole</a:t>
            </a:r>
            <a:r>
              <a:rPr lang="fr-FR" sz="1200" i="1" dirty="0" smtClean="0"/>
              <a:t>(CRPM</a:t>
            </a:r>
            <a:r>
              <a:rPr lang="fr-FR" sz="1200" i="1" dirty="0"/>
              <a:t>, Art. L820-2)</a:t>
            </a:r>
            <a:r>
              <a:rPr lang="fr-FR" sz="1200" dirty="0"/>
              <a:t> </a:t>
            </a:r>
            <a:r>
              <a:rPr lang="fr-FR" sz="1200" dirty="0" smtClean="0"/>
              <a:t>,</a:t>
            </a:r>
          </a:p>
          <a:p>
            <a:pPr marL="285750" indent="-285750">
              <a:buFont typeface="Arial" panose="020B0604020202020204" pitchFamily="34" charset="0"/>
              <a:buChar char="•"/>
            </a:pPr>
            <a:r>
              <a:rPr lang="fr-FR" sz="1200" dirty="0" smtClean="0"/>
              <a:t>les </a:t>
            </a:r>
            <a:r>
              <a:rPr lang="fr-FR" sz="1200" dirty="0"/>
              <a:t>établissements d'enseignement agricole</a:t>
            </a:r>
            <a:r>
              <a:rPr lang="fr-FR" sz="1400" i="1" dirty="0" smtClean="0"/>
              <a:t>.</a:t>
            </a:r>
          </a:p>
          <a:p>
            <a:pPr marL="285750" indent="-285750">
              <a:buFont typeface="Arial" panose="020B0604020202020204" pitchFamily="34" charset="0"/>
              <a:buChar char="•"/>
            </a:pPr>
            <a:endParaRPr lang="fr-FR" sz="1400" dirty="0"/>
          </a:p>
          <a:p>
            <a:r>
              <a:rPr lang="fr-FR" sz="1400" dirty="0"/>
              <a:t>O</a:t>
            </a:r>
            <a:r>
              <a:rPr lang="fr-FR" sz="1400" dirty="0" smtClean="0"/>
              <a:t>uvert aux </a:t>
            </a:r>
            <a:r>
              <a:rPr lang="fr-FR" sz="1400" dirty="0"/>
              <a:t>opérateurs économiques, dont l’objet premier n’est pas de faire de la recherche ou du développement agricole, quel que soit leur statut légal notamment les entreprises fournissant des biens et des services à l’agriculture et aux filières agricoles et agro-alimentaires. </a:t>
            </a:r>
          </a:p>
          <a:p>
            <a:r>
              <a:rPr lang="fr-FR" sz="1400" dirty="0"/>
              <a:t> </a:t>
            </a:r>
          </a:p>
          <a:p>
            <a:pPr marL="342900" lvl="0" indent="-342900" algn="just">
              <a:buFont typeface="+mj-lt"/>
              <a:buAutoNum type="arabicPeriod"/>
            </a:pPr>
            <a:endParaRPr lang="fr-FR" sz="1400" dirty="0"/>
          </a:p>
        </p:txBody>
      </p:sp>
      <p:sp>
        <p:nvSpPr>
          <p:cNvPr id="7" name="Espace réservé du texte 6"/>
          <p:cNvSpPr>
            <a:spLocks noGrp="1"/>
          </p:cNvSpPr>
          <p:nvPr>
            <p:ph type="body" sz="quarter" idx="13"/>
          </p:nvPr>
        </p:nvSpPr>
        <p:spPr/>
        <p:txBody>
          <a:bodyPr/>
          <a:lstStyle/>
          <a:p>
            <a:pPr marL="0" indent="0">
              <a:buNone/>
            </a:pPr>
            <a:endParaRPr lang="fr-FR" dirty="0"/>
          </a:p>
        </p:txBody>
      </p:sp>
      <p:sp>
        <p:nvSpPr>
          <p:cNvPr id="9" name="Espace réservé du pied de page 7"/>
          <p:cNvSpPr>
            <a:spLocks noGrp="1"/>
          </p:cNvSpPr>
          <p:nvPr>
            <p:ph type="ftr" sz="quarter" idx="11"/>
          </p:nvPr>
        </p:nvSpPr>
        <p:spPr>
          <a:xfrm>
            <a:off x="360000" y="4783500"/>
            <a:ext cx="5904000" cy="360000"/>
          </a:xfrm>
        </p:spPr>
        <p:txBody>
          <a:bodyPr/>
          <a:lstStyle/>
          <a:p>
            <a:endParaRPr lang="fr-FR" dirty="0"/>
          </a:p>
        </p:txBody>
      </p:sp>
      <p:pic>
        <p:nvPicPr>
          <p:cNvPr id="10" name="Image 9"/>
          <p:cNvPicPr>
            <a:picLocks noChangeAspect="1"/>
          </p:cNvPicPr>
          <p:nvPr/>
        </p:nvPicPr>
        <p:blipFill>
          <a:blip r:embed="rId2"/>
          <a:stretch>
            <a:fillRect/>
          </a:stretch>
        </p:blipFill>
        <p:spPr>
          <a:xfrm>
            <a:off x="7884368" y="97905"/>
            <a:ext cx="1103121" cy="492465"/>
          </a:xfrm>
          <a:prstGeom prst="rect">
            <a:avLst/>
          </a:prstGeom>
        </p:spPr>
      </p:pic>
    </p:spTree>
    <p:extLst>
      <p:ext uri="{BB962C8B-B14F-4D97-AF65-F5344CB8AC3E}">
        <p14:creationId xmlns:p14="http://schemas.microsoft.com/office/powerpoint/2010/main" val="138690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pPr algn="r"/>
            <a:endParaRPr lang="fr-FR" cap="all"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13</a:t>
            </a:fld>
            <a:endParaRPr lang="fr-FR" dirty="0"/>
          </a:p>
        </p:txBody>
      </p:sp>
      <p:sp>
        <p:nvSpPr>
          <p:cNvPr id="6" name="Espace réservé du contenu 5"/>
          <p:cNvSpPr>
            <a:spLocks noGrp="1"/>
          </p:cNvSpPr>
          <p:nvPr>
            <p:ph sz="quarter" idx="14"/>
          </p:nvPr>
        </p:nvSpPr>
        <p:spPr>
          <a:xfrm>
            <a:off x="359998" y="1419622"/>
            <a:ext cx="8424000" cy="3240360"/>
          </a:xfrm>
        </p:spPr>
        <p:txBody>
          <a:bodyPr/>
          <a:lstStyle/>
          <a:p>
            <a:pPr lvl="0" algn="just"/>
            <a:r>
              <a:rPr lang="fr-FR" sz="1400" u="sng" dirty="0" smtClean="0"/>
              <a:t>Partenariat </a:t>
            </a:r>
            <a:r>
              <a:rPr lang="fr-FR" sz="1400" dirty="0" smtClean="0"/>
              <a:t>:</a:t>
            </a:r>
          </a:p>
          <a:p>
            <a:pPr marL="171450" lvl="0" indent="-171450" algn="just">
              <a:buFont typeface="Arial" panose="020B0604020202020204" pitchFamily="34" charset="0"/>
              <a:buChar char="•"/>
            </a:pPr>
            <a:r>
              <a:rPr lang="fr-FR" sz="1400" dirty="0" smtClean="0"/>
              <a:t>Des </a:t>
            </a:r>
            <a:r>
              <a:rPr lang="fr-FR" sz="1400" dirty="0"/>
              <a:t>projets qui mobilisent obligatoirement plusieurs partenaires (2 </a:t>
            </a:r>
            <a:r>
              <a:rPr lang="fr-FR" sz="1400" dirty="0" smtClean="0"/>
              <a:t>partenaires </a:t>
            </a:r>
            <a:r>
              <a:rPr lang="fr-FR" sz="1400" dirty="0"/>
              <a:t>min)</a:t>
            </a:r>
          </a:p>
          <a:p>
            <a:pPr marL="171450" lvl="0" indent="-171450" algn="just">
              <a:buFont typeface="Arial" panose="020B0604020202020204" pitchFamily="34" charset="0"/>
              <a:buChar char="•"/>
            </a:pPr>
            <a:r>
              <a:rPr lang="fr-FR" sz="1400" dirty="0" smtClean="0"/>
              <a:t>Pas de type de partenaire obligatoire, sauf pour l’AAP Co-innovation (intégration d’un ou plusieurs groupements d’agriculteurs formalisés)</a:t>
            </a:r>
          </a:p>
          <a:p>
            <a:pPr lvl="0" algn="just"/>
            <a:endParaRPr lang="fr-FR" sz="1400" dirty="0" smtClean="0"/>
          </a:p>
          <a:p>
            <a:pPr lvl="0" algn="just"/>
            <a:r>
              <a:rPr lang="fr-FR" sz="1400" u="sng" dirty="0" smtClean="0"/>
              <a:t>Echelle territoriale du projet </a:t>
            </a:r>
            <a:r>
              <a:rPr lang="fr-FR" sz="1400" dirty="0" smtClean="0"/>
              <a:t>:</a:t>
            </a:r>
            <a:endParaRPr lang="fr-FR" sz="1400" dirty="0"/>
          </a:p>
          <a:p>
            <a:pPr marL="171450" lvl="0" indent="-171450" algn="just">
              <a:buFont typeface="Arial" panose="020B0604020202020204" pitchFamily="34" charset="0"/>
              <a:buChar char="•"/>
            </a:pPr>
            <a:r>
              <a:rPr lang="fr-FR" sz="1400" dirty="0" smtClean="0"/>
              <a:t>Des </a:t>
            </a:r>
            <a:r>
              <a:rPr lang="fr-FR" sz="1400" dirty="0"/>
              <a:t>projets conduits à l’échelle nationale prioritairement (2 régions impliquées obligatoirement)</a:t>
            </a:r>
          </a:p>
          <a:p>
            <a:pPr marL="171450" lvl="0" indent="-171450" algn="just">
              <a:buFont typeface="Arial" panose="020B0604020202020204" pitchFamily="34" charset="0"/>
              <a:buChar char="•"/>
            </a:pPr>
            <a:r>
              <a:rPr lang="fr-FR" sz="1400" dirty="0"/>
              <a:t>Sauf pour l’AAP Démultiplication qui peut être conduit à l’échelle régionale sous condition (2 types de partenaires obligatoirement )</a:t>
            </a:r>
          </a:p>
          <a:p>
            <a:pPr lvl="0" algn="just"/>
            <a:endParaRPr lang="fr-FR" sz="1400" dirty="0"/>
          </a:p>
        </p:txBody>
      </p:sp>
      <p:sp>
        <p:nvSpPr>
          <p:cNvPr id="7" name="Espace réservé du texte 6"/>
          <p:cNvSpPr>
            <a:spLocks noGrp="1"/>
          </p:cNvSpPr>
          <p:nvPr>
            <p:ph type="body" sz="quarter" idx="13"/>
          </p:nvPr>
        </p:nvSpPr>
        <p:spPr/>
        <p:txBody>
          <a:bodyPr/>
          <a:lstStyle/>
          <a:p>
            <a:pPr marL="0" indent="0">
              <a:buNone/>
            </a:pPr>
            <a:endParaRPr lang="fr-FR" dirty="0" smtClean="0"/>
          </a:p>
        </p:txBody>
      </p:sp>
      <p:sp>
        <p:nvSpPr>
          <p:cNvPr id="9" name="Espace réservé du pied de page 7"/>
          <p:cNvSpPr>
            <a:spLocks noGrp="1"/>
          </p:cNvSpPr>
          <p:nvPr>
            <p:ph type="ftr" sz="quarter" idx="11"/>
          </p:nvPr>
        </p:nvSpPr>
        <p:spPr>
          <a:xfrm>
            <a:off x="360000" y="4783500"/>
            <a:ext cx="5904000" cy="360000"/>
          </a:xfrm>
        </p:spPr>
        <p:txBody>
          <a:bodyPr/>
          <a:lstStyle/>
          <a:p>
            <a:endParaRPr lang="fr-FR" dirty="0"/>
          </a:p>
        </p:txBody>
      </p:sp>
      <p:sp>
        <p:nvSpPr>
          <p:cNvPr id="12" name="Titre 1"/>
          <p:cNvSpPr txBox="1">
            <a:spLocks/>
          </p:cNvSpPr>
          <p:nvPr/>
        </p:nvSpPr>
        <p:spPr bwMode="gray">
          <a:xfrm>
            <a:off x="356504" y="806394"/>
            <a:ext cx="8424000" cy="7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2800" smtClean="0">
                <a:solidFill>
                  <a:schemeClr val="tx1">
                    <a:lumMod val="85000"/>
                    <a:lumOff val="15000"/>
                  </a:schemeClr>
                </a:solidFill>
              </a:rPr>
              <a:t>Des règles communes aux AAP</a:t>
            </a:r>
            <a:endParaRPr lang="fr-FR" dirty="0">
              <a:solidFill>
                <a:schemeClr val="tx1">
                  <a:lumMod val="85000"/>
                  <a:lumOff val="15000"/>
                </a:schemeClr>
              </a:solidFill>
            </a:endParaRPr>
          </a:p>
        </p:txBody>
      </p:sp>
      <p:pic>
        <p:nvPicPr>
          <p:cNvPr id="8" name="Image 7"/>
          <p:cNvPicPr>
            <a:picLocks noChangeAspect="1"/>
          </p:cNvPicPr>
          <p:nvPr/>
        </p:nvPicPr>
        <p:blipFill>
          <a:blip r:embed="rId2"/>
          <a:stretch>
            <a:fillRect/>
          </a:stretch>
        </p:blipFill>
        <p:spPr>
          <a:xfrm>
            <a:off x="7884368" y="97905"/>
            <a:ext cx="1103121" cy="492465"/>
          </a:xfrm>
          <a:prstGeom prst="rect">
            <a:avLst/>
          </a:prstGeom>
        </p:spPr>
      </p:pic>
    </p:spTree>
    <p:extLst>
      <p:ext uri="{BB962C8B-B14F-4D97-AF65-F5344CB8AC3E}">
        <p14:creationId xmlns:p14="http://schemas.microsoft.com/office/powerpoint/2010/main" val="42448941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Des règles communes aux AAP </a:t>
            </a:r>
            <a:endParaRPr lang="fr-FR" dirty="0"/>
          </a:p>
        </p:txBody>
      </p:sp>
      <p:sp>
        <p:nvSpPr>
          <p:cNvPr id="3" name="Espace réservé de la date 2"/>
          <p:cNvSpPr>
            <a:spLocks noGrp="1"/>
          </p:cNvSpPr>
          <p:nvPr>
            <p:ph type="dt" sz="half" idx="10"/>
          </p:nvPr>
        </p:nvSpPr>
        <p:spPr/>
        <p:txBody>
          <a:bodyPr/>
          <a:lstStyle/>
          <a:p>
            <a:pPr algn="r"/>
            <a:endParaRPr lang="fr-FR" cap="all"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14</a:t>
            </a:fld>
            <a:endParaRPr lang="fr-FR" dirty="0"/>
          </a:p>
        </p:txBody>
      </p:sp>
      <p:sp>
        <p:nvSpPr>
          <p:cNvPr id="10" name="Espace réservé du contenu 9"/>
          <p:cNvSpPr>
            <a:spLocks noGrp="1"/>
          </p:cNvSpPr>
          <p:nvPr>
            <p:ph sz="quarter" idx="14"/>
          </p:nvPr>
        </p:nvSpPr>
        <p:spPr>
          <a:xfrm>
            <a:off x="359999" y="1620000"/>
            <a:ext cx="8424000" cy="2895990"/>
          </a:xfrm>
        </p:spPr>
        <p:txBody>
          <a:bodyPr/>
          <a:lstStyle/>
          <a:p>
            <a:r>
              <a:rPr lang="fr-FR" u="sng" dirty="0" smtClean="0"/>
              <a:t>Dépenses éligibles : </a:t>
            </a:r>
          </a:p>
          <a:p>
            <a:pPr marL="171450" indent="-171450">
              <a:buFontTx/>
              <a:buChar char="-"/>
            </a:pPr>
            <a:r>
              <a:rPr lang="fr-FR" u="sng" dirty="0" smtClean="0"/>
              <a:t>Dépenses de personnel</a:t>
            </a:r>
          </a:p>
          <a:p>
            <a:pPr marL="171450" indent="-171450">
              <a:buFontTx/>
              <a:buChar char="-"/>
            </a:pPr>
            <a:r>
              <a:rPr lang="fr-FR" u="sng" dirty="0" smtClean="0"/>
              <a:t>Autres dépenses directes</a:t>
            </a:r>
            <a:endParaRPr lang="fr-FR" u="sng" dirty="0"/>
          </a:p>
          <a:p>
            <a:pPr marL="423450" lvl="1" indent="-171450">
              <a:buFontTx/>
              <a:buChar char="-"/>
            </a:pPr>
            <a:r>
              <a:rPr lang="fr-FR" u="sng" dirty="0" smtClean="0"/>
              <a:t>Prestation de services : </a:t>
            </a:r>
          </a:p>
          <a:p>
            <a:pPr lvl="1" indent="0">
              <a:buNone/>
            </a:pPr>
            <a:r>
              <a:rPr lang="fr-FR" dirty="0" smtClean="0"/>
              <a:t>Le montant total des prestations ne peut pas dépasser 30% du coût global du projet.</a:t>
            </a:r>
          </a:p>
          <a:p>
            <a:pPr lvl="1" indent="0">
              <a:buNone/>
            </a:pPr>
            <a:r>
              <a:rPr lang="fr-FR" dirty="0" smtClean="0"/>
              <a:t>Toute prestation de service d’un montant supérieur à 15 000 € doit être justifiée (fourniture du cahier des charges et du devis, respect du code des marchés publics)</a:t>
            </a:r>
          </a:p>
          <a:p>
            <a:pPr marL="423450" lvl="1" indent="-171450">
              <a:buFontTx/>
              <a:buChar char="-"/>
            </a:pPr>
            <a:r>
              <a:rPr lang="fr-FR" u="sng" dirty="0" smtClean="0"/>
              <a:t>Acquisition de matériels </a:t>
            </a:r>
            <a:r>
              <a:rPr lang="fr-FR" u="sng" dirty="0" smtClean="0"/>
              <a:t>:</a:t>
            </a:r>
          </a:p>
          <a:p>
            <a:pPr lvl="1" indent="0">
              <a:buNone/>
            </a:pPr>
            <a:r>
              <a:rPr lang="fr-FR" dirty="0" smtClean="0"/>
              <a:t>Le montant des dépenses éligibles relatives au matériel ne peut pas dépasser 10% du montant total du projet éligible,</a:t>
            </a:r>
            <a:endParaRPr lang="fr-FR" dirty="0" smtClean="0"/>
          </a:p>
          <a:p>
            <a:pPr marL="171450" indent="-171450">
              <a:buFontTx/>
              <a:buChar char="-"/>
            </a:pPr>
            <a:r>
              <a:rPr lang="fr-FR" u="sng" dirty="0" smtClean="0"/>
              <a:t>Frais généraux:</a:t>
            </a:r>
          </a:p>
          <a:p>
            <a:pPr marL="423450" lvl="1" indent="-171450">
              <a:buFontTx/>
              <a:buChar char="-"/>
            </a:pPr>
            <a:r>
              <a:rPr lang="fr-FR" dirty="0" smtClean="0"/>
              <a:t>Organismes privés y compris chambres d’agriculture : forfait de 20% du montant total , hors frais généraux, des dépenses éligibles</a:t>
            </a:r>
          </a:p>
          <a:p>
            <a:pPr marL="423450" lvl="1" indent="-171450">
              <a:buFontTx/>
              <a:buChar char="-"/>
            </a:pPr>
            <a:r>
              <a:rPr lang="fr-FR" dirty="0"/>
              <a:t>Organismes </a:t>
            </a:r>
            <a:r>
              <a:rPr lang="fr-FR" dirty="0" smtClean="0"/>
              <a:t>publics : </a:t>
            </a:r>
            <a:r>
              <a:rPr lang="fr-FR" dirty="0"/>
              <a:t>forfait de </a:t>
            </a:r>
            <a:r>
              <a:rPr lang="fr-FR" dirty="0" smtClean="0"/>
              <a:t>15% </a:t>
            </a:r>
            <a:r>
              <a:rPr lang="fr-FR" dirty="0"/>
              <a:t>du montant total , hors frais généraux, des dépenses </a:t>
            </a:r>
            <a:r>
              <a:rPr lang="fr-FR" dirty="0" smtClean="0"/>
              <a:t>éligibles</a:t>
            </a:r>
            <a:endParaRPr lang="fr-FR" u="sng" dirty="0"/>
          </a:p>
          <a:p>
            <a:pPr marL="423450" lvl="1" indent="-171450">
              <a:buFontTx/>
              <a:buChar char="-"/>
            </a:pPr>
            <a:endParaRPr lang="fr-FR" u="sng" dirty="0" smtClean="0"/>
          </a:p>
          <a:p>
            <a:pPr marL="423450" lvl="1" indent="-171450">
              <a:buFontTx/>
              <a:buChar char="-"/>
            </a:pPr>
            <a:endParaRPr lang="fr-FR" u="sng" dirty="0"/>
          </a:p>
        </p:txBody>
      </p:sp>
      <p:sp>
        <p:nvSpPr>
          <p:cNvPr id="9" name="Espace réservé du texte 8"/>
          <p:cNvSpPr>
            <a:spLocks noGrp="1"/>
          </p:cNvSpPr>
          <p:nvPr>
            <p:ph type="body" sz="quarter" idx="13"/>
          </p:nvPr>
        </p:nvSpPr>
        <p:spPr/>
        <p:txBody>
          <a:bodyPr/>
          <a:lstStyle/>
          <a:p>
            <a:endParaRPr lang="fr-FR"/>
          </a:p>
        </p:txBody>
      </p:sp>
      <p:pic>
        <p:nvPicPr>
          <p:cNvPr id="11" name="Image 10"/>
          <p:cNvPicPr>
            <a:picLocks noChangeAspect="1"/>
          </p:cNvPicPr>
          <p:nvPr/>
        </p:nvPicPr>
        <p:blipFill>
          <a:blip r:embed="rId2"/>
          <a:stretch>
            <a:fillRect/>
          </a:stretch>
        </p:blipFill>
        <p:spPr>
          <a:xfrm>
            <a:off x="7884368" y="97905"/>
            <a:ext cx="1103121" cy="492465"/>
          </a:xfrm>
          <a:prstGeom prst="rect">
            <a:avLst/>
          </a:prstGeom>
        </p:spPr>
      </p:pic>
    </p:spTree>
    <p:extLst>
      <p:ext uri="{BB962C8B-B14F-4D97-AF65-F5344CB8AC3E}">
        <p14:creationId xmlns:p14="http://schemas.microsoft.com/office/powerpoint/2010/main" val="37667872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6504" y="806394"/>
            <a:ext cx="8424000" cy="720000"/>
          </a:xfrm>
        </p:spPr>
        <p:txBody>
          <a:bodyPr/>
          <a:lstStyle/>
          <a:p>
            <a:r>
              <a:rPr lang="fr-FR" sz="2800" dirty="0" smtClean="0">
                <a:solidFill>
                  <a:schemeClr val="tx1">
                    <a:lumMod val="85000"/>
                    <a:lumOff val="15000"/>
                  </a:schemeClr>
                </a:solidFill>
              </a:rPr>
              <a:t>Des règles communes aux AAP</a:t>
            </a:r>
            <a:endParaRPr lang="fr-FR" dirty="0">
              <a:solidFill>
                <a:schemeClr val="tx1">
                  <a:lumMod val="85000"/>
                  <a:lumOff val="15000"/>
                </a:schemeClr>
              </a:solidFill>
            </a:endParaRPr>
          </a:p>
        </p:txBody>
      </p:sp>
      <p:sp>
        <p:nvSpPr>
          <p:cNvPr id="4" name="Espace réservé de la date 1"/>
          <p:cNvSpPr>
            <a:spLocks noGrp="1"/>
          </p:cNvSpPr>
          <p:nvPr>
            <p:ph type="dt" sz="half" idx="10"/>
          </p:nvPr>
        </p:nvSpPr>
        <p:spPr/>
        <p:txBody>
          <a:bodyPr/>
          <a:lstStyle/>
          <a:p>
            <a:pPr algn="r"/>
            <a:r>
              <a:rPr lang="fr-FR" cap="all" dirty="0" smtClean="0"/>
              <a:t>1</a:t>
            </a:r>
            <a:endParaRPr lang="fr-FR" cap="all" dirty="0"/>
          </a:p>
        </p:txBody>
      </p:sp>
      <p:sp>
        <p:nvSpPr>
          <p:cNvPr id="6" name="Espace réservé du pied de page 2"/>
          <p:cNvSpPr>
            <a:spLocks noGrp="1"/>
          </p:cNvSpPr>
          <p:nvPr>
            <p:ph type="ftr" sz="quarter" idx="11"/>
          </p:nvPr>
        </p:nvSpPr>
        <p:spPr/>
        <p:txBody>
          <a:bodyPr/>
          <a:lstStyle/>
          <a:p>
            <a:endParaRPr lang="fr-FR" dirty="0"/>
          </a:p>
        </p:txBody>
      </p:sp>
      <p:sp>
        <p:nvSpPr>
          <p:cNvPr id="7" name="Espace réservé du texte 6"/>
          <p:cNvSpPr>
            <a:spLocks noGrp="1"/>
          </p:cNvSpPr>
          <p:nvPr>
            <p:ph type="body" sz="quarter" idx="13"/>
          </p:nvPr>
        </p:nvSpPr>
        <p:spPr/>
        <p:txBody>
          <a:bodyPr/>
          <a:lstStyle/>
          <a:p>
            <a:pPr marL="0" indent="0">
              <a:buNone/>
            </a:pPr>
            <a:endParaRPr lang="fr-FR" dirty="0"/>
          </a:p>
        </p:txBody>
      </p:sp>
      <p:sp>
        <p:nvSpPr>
          <p:cNvPr id="5" name="Titre 1"/>
          <p:cNvSpPr txBox="1">
            <a:spLocks/>
          </p:cNvSpPr>
          <p:nvPr/>
        </p:nvSpPr>
        <p:spPr>
          <a:xfrm>
            <a:off x="1691680" y="123478"/>
            <a:ext cx="8174732"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325" b="1" dirty="0">
              <a:solidFill>
                <a:srgbClr val="0070C0"/>
              </a:solidFill>
              <a:latin typeface="+mn-lt"/>
            </a:endParaRPr>
          </a:p>
        </p:txBody>
      </p:sp>
      <p:sp>
        <p:nvSpPr>
          <p:cNvPr id="9" name="Espace réservé du numéro de diapositive 3"/>
          <p:cNvSpPr>
            <a:spLocks noGrp="1"/>
          </p:cNvSpPr>
          <p:nvPr>
            <p:ph type="sldNum" sz="quarter" idx="12"/>
          </p:nvPr>
        </p:nvSpPr>
        <p:spPr>
          <a:xfrm>
            <a:off x="6264000" y="4783500"/>
            <a:ext cx="1350000" cy="360000"/>
          </a:xfrm>
        </p:spPr>
        <p:txBody>
          <a:bodyPr/>
          <a:lstStyle/>
          <a:p>
            <a:fld id="{733122C9-A0B9-462F-8757-0847AD287B63}" type="slidenum">
              <a:rPr lang="fr-FR" smtClean="0"/>
              <a:pPr/>
              <a:t>15</a:t>
            </a:fld>
            <a:endParaRPr lang="fr-FR" dirty="0"/>
          </a:p>
        </p:txBody>
      </p:sp>
      <p:graphicFrame>
        <p:nvGraphicFramePr>
          <p:cNvPr id="10" name="Espace réservé du contenu 9"/>
          <p:cNvGraphicFramePr>
            <a:graphicFrameLocks noGrp="1"/>
          </p:cNvGraphicFramePr>
          <p:nvPr>
            <p:ph sz="quarter" idx="14"/>
            <p:extLst>
              <p:ext uri="{D42A27DB-BD31-4B8C-83A1-F6EECF244321}">
                <p14:modId xmlns:p14="http://schemas.microsoft.com/office/powerpoint/2010/main" val="830789495"/>
              </p:ext>
            </p:extLst>
          </p:nvPr>
        </p:nvGraphicFramePr>
        <p:xfrm>
          <a:off x="363481" y="1283947"/>
          <a:ext cx="8236503" cy="2114558"/>
        </p:xfrm>
        <a:graphic>
          <a:graphicData uri="http://schemas.openxmlformats.org/drawingml/2006/table">
            <a:tbl>
              <a:tblPr firstRow="1" firstCol="1" bandRow="1"/>
              <a:tblGrid>
                <a:gridCol w="1609543">
                  <a:extLst>
                    <a:ext uri="{9D8B030D-6E8A-4147-A177-3AD203B41FA5}">
                      <a16:colId xmlns:a16="http://schemas.microsoft.com/office/drawing/2014/main" xmlns="" val="1307377299"/>
                    </a:ext>
                  </a:extLst>
                </a:gridCol>
                <a:gridCol w="1026235">
                  <a:extLst>
                    <a:ext uri="{9D8B030D-6E8A-4147-A177-3AD203B41FA5}">
                      <a16:colId xmlns:a16="http://schemas.microsoft.com/office/drawing/2014/main" xmlns="" val="4276625912"/>
                    </a:ext>
                  </a:extLst>
                </a:gridCol>
                <a:gridCol w="1026235">
                  <a:extLst>
                    <a:ext uri="{9D8B030D-6E8A-4147-A177-3AD203B41FA5}">
                      <a16:colId xmlns:a16="http://schemas.microsoft.com/office/drawing/2014/main" xmlns="" val="2252228378"/>
                    </a:ext>
                  </a:extLst>
                </a:gridCol>
                <a:gridCol w="919739">
                  <a:extLst>
                    <a:ext uri="{9D8B030D-6E8A-4147-A177-3AD203B41FA5}">
                      <a16:colId xmlns:a16="http://schemas.microsoft.com/office/drawing/2014/main" xmlns="" val="2528456859"/>
                    </a:ext>
                  </a:extLst>
                </a:gridCol>
                <a:gridCol w="1029463">
                  <a:extLst>
                    <a:ext uri="{9D8B030D-6E8A-4147-A177-3AD203B41FA5}">
                      <a16:colId xmlns:a16="http://schemas.microsoft.com/office/drawing/2014/main" xmlns="" val="3529238607"/>
                    </a:ext>
                  </a:extLst>
                </a:gridCol>
                <a:gridCol w="1257782">
                  <a:extLst>
                    <a:ext uri="{9D8B030D-6E8A-4147-A177-3AD203B41FA5}">
                      <a16:colId xmlns:a16="http://schemas.microsoft.com/office/drawing/2014/main" xmlns="" val="189951597"/>
                    </a:ext>
                  </a:extLst>
                </a:gridCol>
                <a:gridCol w="1367506">
                  <a:extLst>
                    <a:ext uri="{9D8B030D-6E8A-4147-A177-3AD203B41FA5}">
                      <a16:colId xmlns:a16="http://schemas.microsoft.com/office/drawing/2014/main" xmlns="" val="4145062678"/>
                    </a:ext>
                  </a:extLst>
                </a:gridCol>
              </a:tblGrid>
              <a:tr h="756824">
                <a:tc>
                  <a:txBody>
                    <a:bodyPr/>
                    <a:lstStyle/>
                    <a:p>
                      <a:pPr algn="just">
                        <a:spcAft>
                          <a:spcPts val="0"/>
                        </a:spcAft>
                      </a:pPr>
                      <a:r>
                        <a:rPr lang="fr-FR" sz="1200" dirty="0">
                          <a:effectLst/>
                          <a:latin typeface="Calibri" panose="020F0502020204030204" pitchFamily="34" charset="0"/>
                          <a:ea typeface="Calibri" panose="020F0502020204030204" pitchFamily="34" charset="0"/>
                          <a:cs typeface="Tahoma" panose="020B0604030504040204" pitchFamily="34" charset="0"/>
                        </a:rPr>
                        <a:t> </a:t>
                      </a: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fr-FR" sz="1200" dirty="0">
                          <a:effectLst/>
                          <a:latin typeface="Calibri" panose="020F0502020204030204" pitchFamily="34" charset="0"/>
                          <a:ea typeface="Calibri" panose="020F0502020204030204" pitchFamily="34" charset="0"/>
                          <a:cs typeface="Tahoma" panose="020B0604030504040204" pitchFamily="34" charset="0"/>
                        </a:rPr>
                        <a:t>Montant total min du projet (€)</a:t>
                      </a: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fr-FR" sz="1200" dirty="0" smtClean="0">
                          <a:effectLst/>
                          <a:latin typeface="Calibri" panose="020F0502020204030204" pitchFamily="34" charset="0"/>
                          <a:ea typeface="Calibri" panose="020F0502020204030204" pitchFamily="34" charset="0"/>
                          <a:cs typeface="Tahoma" panose="020B0604030504040204" pitchFamily="34" charset="0"/>
                        </a:rPr>
                        <a:t>Montant aide min par bénéficiaire</a:t>
                      </a:r>
                      <a:endParaRPr lang="fr-FR" sz="1200" dirty="0">
                        <a:effectLst/>
                        <a:latin typeface="Calibri" panose="020F0502020204030204" pitchFamily="34" charset="0"/>
                        <a:ea typeface="Calibri" panose="020F0502020204030204" pitchFamily="34" charset="0"/>
                        <a:cs typeface="Tahoma" panose="020B0604030504040204" pitchFamily="34" charset="0"/>
                      </a:endParaRP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fr-FR" sz="1200" dirty="0">
                          <a:effectLst/>
                          <a:latin typeface="Calibri" panose="020F0502020204030204" pitchFamily="34" charset="0"/>
                          <a:ea typeface="Calibri" panose="020F0502020204030204" pitchFamily="34" charset="0"/>
                          <a:cs typeface="Tahoma" panose="020B0604030504040204" pitchFamily="34" charset="0"/>
                        </a:rPr>
                        <a:t>Aide max du projet (€)</a:t>
                      </a: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fr-FR" sz="1200">
                          <a:effectLst/>
                          <a:latin typeface="Calibri" panose="020F0502020204030204" pitchFamily="34" charset="0"/>
                          <a:ea typeface="Calibri" panose="020F0502020204030204" pitchFamily="34" charset="0"/>
                          <a:cs typeface="Tahoma" panose="020B0604030504040204" pitchFamily="34" charset="0"/>
                        </a:rPr>
                        <a:t>Durée min. du projet ou de l’agrément</a:t>
                      </a: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fr-FR" sz="1200">
                          <a:effectLst/>
                          <a:latin typeface="Calibri" panose="020F0502020204030204" pitchFamily="34" charset="0"/>
                          <a:ea typeface="Calibri" panose="020F0502020204030204" pitchFamily="34" charset="0"/>
                          <a:cs typeface="Tahoma" panose="020B0604030504040204" pitchFamily="34" charset="0"/>
                        </a:rPr>
                        <a:t>Durée max. du projet ou de l’agrément</a:t>
                      </a: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fr-FR" sz="1200">
                          <a:effectLst/>
                          <a:latin typeface="Calibri" panose="020F0502020204030204" pitchFamily="34" charset="0"/>
                          <a:ea typeface="Calibri" panose="020F0502020204030204" pitchFamily="34" charset="0"/>
                          <a:cs typeface="Tahoma" panose="020B0604030504040204" pitchFamily="34" charset="0"/>
                        </a:rPr>
                        <a:t>Périodicité de l’AAP</a:t>
                      </a: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487996473"/>
                  </a:ext>
                </a:extLst>
              </a:tr>
              <a:tr h="452578">
                <a:tc>
                  <a:txBody>
                    <a:bodyPr/>
                    <a:lstStyle/>
                    <a:p>
                      <a:pPr algn="just">
                        <a:spcAft>
                          <a:spcPts val="0"/>
                        </a:spcAft>
                      </a:pPr>
                      <a:r>
                        <a:rPr lang="fr-FR" sz="1200">
                          <a:effectLst/>
                          <a:latin typeface="Calibri" panose="020F0502020204030204" pitchFamily="34" charset="0"/>
                          <a:ea typeface="Calibri" panose="020F0502020204030204" pitchFamily="34" charset="0"/>
                          <a:cs typeface="Tahoma" panose="020B0604030504040204" pitchFamily="34" charset="0"/>
                        </a:rPr>
                        <a:t>AAP 1 </a:t>
                      </a:r>
                    </a:p>
                    <a:p>
                      <a:pPr algn="just">
                        <a:spcAft>
                          <a:spcPts val="0"/>
                        </a:spcAft>
                      </a:pPr>
                      <a:r>
                        <a:rPr lang="fr-FR" sz="1200">
                          <a:effectLst/>
                          <a:latin typeface="Calibri" panose="020F0502020204030204" pitchFamily="34" charset="0"/>
                          <a:ea typeface="Calibri" panose="020F0502020204030204" pitchFamily="34" charset="0"/>
                          <a:cs typeface="Tahoma" panose="020B0604030504040204" pitchFamily="34" charset="0"/>
                        </a:rPr>
                        <a:t>Connaissances</a:t>
                      </a: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Aft>
                          <a:spcPts val="0"/>
                        </a:spcAft>
                      </a:pPr>
                      <a:r>
                        <a:rPr lang="fr-FR" sz="1200">
                          <a:effectLst/>
                          <a:latin typeface="Calibri" panose="020F0502020204030204" pitchFamily="34" charset="0"/>
                          <a:ea typeface="Calibri" panose="020F0502020204030204" pitchFamily="34" charset="0"/>
                          <a:cs typeface="Tahoma" panose="020B0604030504040204" pitchFamily="34" charset="0"/>
                        </a:rPr>
                        <a:t>50 000 €</a:t>
                      </a: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200" dirty="0" smtClean="0">
                          <a:effectLst/>
                          <a:latin typeface="Calibri" panose="020F0502020204030204" pitchFamily="34" charset="0"/>
                          <a:ea typeface="Calibri" panose="020F0502020204030204" pitchFamily="34" charset="0"/>
                          <a:cs typeface="Tahoma" panose="020B0604030504040204" pitchFamily="34" charset="0"/>
                        </a:rPr>
                        <a:t>5 000 €</a:t>
                      </a:r>
                      <a:endParaRPr lang="fr-FR" sz="1200" dirty="0">
                        <a:effectLst/>
                        <a:latin typeface="Calibri" panose="020F0502020204030204" pitchFamily="34" charset="0"/>
                        <a:ea typeface="Calibri" panose="020F0502020204030204" pitchFamily="34" charset="0"/>
                        <a:cs typeface="Tahoma" panose="020B0604030504040204" pitchFamily="34" charset="0"/>
                      </a:endParaRP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200" dirty="0">
                          <a:effectLst/>
                          <a:latin typeface="Calibri" panose="020F0502020204030204" pitchFamily="34" charset="0"/>
                          <a:ea typeface="Calibri" panose="020F0502020204030204" pitchFamily="34" charset="0"/>
                          <a:cs typeface="Tahoma" panose="020B0604030504040204" pitchFamily="34" charset="0"/>
                        </a:rPr>
                        <a:t>500 000 €</a:t>
                      </a:r>
                    </a:p>
                    <a:p>
                      <a:pPr algn="just">
                        <a:spcAft>
                          <a:spcPts val="0"/>
                        </a:spcAft>
                      </a:pPr>
                      <a:r>
                        <a:rPr lang="fr-FR" sz="1200" dirty="0">
                          <a:effectLst/>
                          <a:latin typeface="Calibri" panose="020F0502020204030204" pitchFamily="34" charset="0"/>
                          <a:ea typeface="Calibri" panose="020F0502020204030204" pitchFamily="34" charset="0"/>
                          <a:cs typeface="Tahoma" panose="020B0604030504040204" pitchFamily="34" charset="0"/>
                        </a:rPr>
                        <a:t> </a:t>
                      </a: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200" dirty="0">
                          <a:effectLst/>
                          <a:latin typeface="Calibri" panose="020F0502020204030204" pitchFamily="34" charset="0"/>
                          <a:ea typeface="Calibri" panose="020F0502020204030204" pitchFamily="34" charset="0"/>
                          <a:cs typeface="Tahoma" panose="020B0604030504040204" pitchFamily="34" charset="0"/>
                        </a:rPr>
                        <a:t>1 an</a:t>
                      </a: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200">
                          <a:effectLst/>
                          <a:latin typeface="Calibri" panose="020F0502020204030204" pitchFamily="34" charset="0"/>
                          <a:ea typeface="Calibri" panose="020F0502020204030204" pitchFamily="34" charset="0"/>
                          <a:cs typeface="Tahoma" panose="020B0604030504040204" pitchFamily="34" charset="0"/>
                        </a:rPr>
                        <a:t>3,5 ans</a:t>
                      </a: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200">
                          <a:effectLst/>
                          <a:latin typeface="Calibri" panose="020F0502020204030204" pitchFamily="34" charset="0"/>
                          <a:ea typeface="Calibri" panose="020F0502020204030204" pitchFamily="34" charset="0"/>
                          <a:cs typeface="Tahoma" panose="020B0604030504040204" pitchFamily="34" charset="0"/>
                        </a:rPr>
                        <a:t>Tous les ans</a:t>
                      </a: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03463639"/>
                  </a:ext>
                </a:extLst>
              </a:tr>
              <a:tr h="452578">
                <a:tc>
                  <a:txBody>
                    <a:bodyPr/>
                    <a:lstStyle/>
                    <a:p>
                      <a:pPr algn="just">
                        <a:spcAft>
                          <a:spcPts val="0"/>
                        </a:spcAft>
                      </a:pPr>
                      <a:r>
                        <a:rPr lang="fr-FR" sz="1200">
                          <a:effectLst/>
                          <a:latin typeface="Calibri" panose="020F0502020204030204" pitchFamily="34" charset="0"/>
                          <a:ea typeface="Calibri" panose="020F0502020204030204" pitchFamily="34" charset="0"/>
                          <a:cs typeface="Tahoma" panose="020B0604030504040204" pitchFamily="34" charset="0"/>
                        </a:rPr>
                        <a:t>AAP 2</a:t>
                      </a:r>
                    </a:p>
                    <a:p>
                      <a:pPr algn="just">
                        <a:spcAft>
                          <a:spcPts val="0"/>
                        </a:spcAft>
                      </a:pPr>
                      <a:r>
                        <a:rPr lang="fr-FR" sz="1200">
                          <a:effectLst/>
                          <a:latin typeface="Calibri" panose="020F0502020204030204" pitchFamily="34" charset="0"/>
                          <a:ea typeface="Calibri" panose="020F0502020204030204" pitchFamily="34" charset="0"/>
                          <a:cs typeface="Tahoma" panose="020B0604030504040204" pitchFamily="34" charset="0"/>
                        </a:rPr>
                        <a:t>Démultiplication</a:t>
                      </a: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spcAft>
                          <a:spcPts val="0"/>
                        </a:spcAft>
                      </a:pPr>
                      <a:r>
                        <a:rPr lang="fr-FR" sz="1200">
                          <a:effectLst/>
                          <a:latin typeface="Calibri" panose="020F0502020204030204" pitchFamily="34" charset="0"/>
                          <a:ea typeface="Calibri" panose="020F0502020204030204" pitchFamily="34" charset="0"/>
                          <a:cs typeface="Tahoma" panose="020B0604030504040204" pitchFamily="34" charset="0"/>
                        </a:rPr>
                        <a:t>50 000 €</a:t>
                      </a: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dirty="0" smtClean="0">
                          <a:effectLst/>
                          <a:latin typeface="Calibri" panose="020F0502020204030204" pitchFamily="34" charset="0"/>
                          <a:ea typeface="Calibri" panose="020F0502020204030204" pitchFamily="34" charset="0"/>
                          <a:cs typeface="Tahoma" panose="020B0604030504040204" pitchFamily="34" charset="0"/>
                        </a:rPr>
                        <a:t>5 000 €</a:t>
                      </a:r>
                    </a:p>
                    <a:p>
                      <a:pPr algn="just">
                        <a:spcAft>
                          <a:spcPts val="0"/>
                        </a:spcAft>
                      </a:pPr>
                      <a:endParaRPr lang="fr-FR" sz="1200" dirty="0">
                        <a:effectLst/>
                        <a:latin typeface="Calibri" panose="020F0502020204030204" pitchFamily="34" charset="0"/>
                        <a:ea typeface="Calibri" panose="020F0502020204030204" pitchFamily="34" charset="0"/>
                        <a:cs typeface="Tahoma" panose="020B0604030504040204" pitchFamily="34" charset="0"/>
                      </a:endParaRP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200">
                          <a:effectLst/>
                          <a:latin typeface="Calibri" panose="020F0502020204030204" pitchFamily="34" charset="0"/>
                          <a:ea typeface="Calibri" panose="020F0502020204030204" pitchFamily="34" charset="0"/>
                          <a:cs typeface="Tahoma" panose="020B0604030504040204" pitchFamily="34" charset="0"/>
                        </a:rPr>
                        <a:t>500 000 €</a:t>
                      </a: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200" dirty="0">
                          <a:effectLst/>
                          <a:latin typeface="Calibri" panose="020F0502020204030204" pitchFamily="34" charset="0"/>
                          <a:ea typeface="Calibri" panose="020F0502020204030204" pitchFamily="34" charset="0"/>
                          <a:cs typeface="Tahoma" panose="020B0604030504040204" pitchFamily="34" charset="0"/>
                        </a:rPr>
                        <a:t>1 an</a:t>
                      </a: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200">
                          <a:effectLst/>
                          <a:latin typeface="Calibri" panose="020F0502020204030204" pitchFamily="34" charset="0"/>
                          <a:ea typeface="Calibri" panose="020F0502020204030204" pitchFamily="34" charset="0"/>
                          <a:cs typeface="Tahoma" panose="020B0604030504040204" pitchFamily="34" charset="0"/>
                        </a:rPr>
                        <a:t>3,5 ans</a:t>
                      </a: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200">
                          <a:effectLst/>
                          <a:latin typeface="Calibri" panose="020F0502020204030204" pitchFamily="34" charset="0"/>
                          <a:ea typeface="Calibri" panose="020F0502020204030204" pitchFamily="34" charset="0"/>
                          <a:cs typeface="Tahoma" panose="020B0604030504040204" pitchFamily="34" charset="0"/>
                        </a:rPr>
                        <a:t>Tous les ans</a:t>
                      </a: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15958830"/>
                  </a:ext>
                </a:extLst>
              </a:tr>
              <a:tr h="452578">
                <a:tc>
                  <a:txBody>
                    <a:bodyPr/>
                    <a:lstStyle/>
                    <a:p>
                      <a:pPr algn="just">
                        <a:spcAft>
                          <a:spcPts val="0"/>
                        </a:spcAft>
                      </a:pPr>
                      <a:r>
                        <a:rPr lang="fr-FR" sz="1200">
                          <a:effectLst/>
                          <a:latin typeface="Calibri" panose="020F0502020204030204" pitchFamily="34" charset="0"/>
                          <a:ea typeface="Calibri" panose="020F0502020204030204" pitchFamily="34" charset="0"/>
                          <a:cs typeface="Tahoma" panose="020B0604030504040204" pitchFamily="34" charset="0"/>
                        </a:rPr>
                        <a:t>AAP 3</a:t>
                      </a:r>
                    </a:p>
                    <a:p>
                      <a:pPr algn="just">
                        <a:spcAft>
                          <a:spcPts val="0"/>
                        </a:spcAft>
                      </a:pPr>
                      <a:r>
                        <a:rPr lang="fr-FR" sz="1200">
                          <a:effectLst/>
                          <a:latin typeface="Calibri" panose="020F0502020204030204" pitchFamily="34" charset="0"/>
                          <a:ea typeface="Calibri" panose="020F0502020204030204" pitchFamily="34" charset="0"/>
                          <a:cs typeface="Tahoma" panose="020B0604030504040204" pitchFamily="34" charset="0"/>
                        </a:rPr>
                        <a:t>Co-Innovations</a:t>
                      </a: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fr-FR" sz="1200" dirty="0">
                          <a:effectLst/>
                          <a:latin typeface="Calibri" panose="020F0502020204030204" pitchFamily="34" charset="0"/>
                          <a:ea typeface="Calibri" panose="020F0502020204030204" pitchFamily="34" charset="0"/>
                          <a:cs typeface="Tahoma" panose="020B0604030504040204" pitchFamily="34" charset="0"/>
                        </a:rPr>
                        <a:t>50 000 €</a:t>
                      </a: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dirty="0" smtClean="0">
                          <a:effectLst/>
                          <a:latin typeface="Calibri" panose="020F0502020204030204" pitchFamily="34" charset="0"/>
                          <a:ea typeface="Calibri" panose="020F0502020204030204" pitchFamily="34" charset="0"/>
                          <a:cs typeface="Tahoma" panose="020B0604030504040204" pitchFamily="34" charset="0"/>
                        </a:rPr>
                        <a:t>5 000 €</a:t>
                      </a:r>
                    </a:p>
                    <a:p>
                      <a:pPr algn="just">
                        <a:spcAft>
                          <a:spcPts val="0"/>
                        </a:spcAft>
                      </a:pPr>
                      <a:endParaRPr lang="fr-FR" sz="1200" dirty="0">
                        <a:effectLst/>
                        <a:latin typeface="Calibri" panose="020F0502020204030204" pitchFamily="34" charset="0"/>
                        <a:ea typeface="Calibri" panose="020F0502020204030204" pitchFamily="34" charset="0"/>
                        <a:cs typeface="Tahoma" panose="020B0604030504040204" pitchFamily="34" charset="0"/>
                      </a:endParaRP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200">
                          <a:effectLst/>
                          <a:latin typeface="Calibri" panose="020F0502020204030204" pitchFamily="34" charset="0"/>
                          <a:ea typeface="Calibri" panose="020F0502020204030204" pitchFamily="34" charset="0"/>
                          <a:cs typeface="Tahoma" panose="020B0604030504040204" pitchFamily="34" charset="0"/>
                        </a:rPr>
                        <a:t>500 000 €</a:t>
                      </a: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200">
                          <a:effectLst/>
                          <a:latin typeface="Calibri" panose="020F0502020204030204" pitchFamily="34" charset="0"/>
                          <a:ea typeface="Calibri" panose="020F0502020204030204" pitchFamily="34" charset="0"/>
                          <a:cs typeface="Tahoma" panose="020B0604030504040204" pitchFamily="34" charset="0"/>
                        </a:rPr>
                        <a:t>1 an</a:t>
                      </a: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200" dirty="0">
                          <a:effectLst/>
                          <a:latin typeface="Calibri" panose="020F0502020204030204" pitchFamily="34" charset="0"/>
                          <a:ea typeface="Calibri" panose="020F0502020204030204" pitchFamily="34" charset="0"/>
                          <a:cs typeface="Tahoma" panose="020B0604030504040204" pitchFamily="34" charset="0"/>
                        </a:rPr>
                        <a:t>3,5 ans</a:t>
                      </a: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200" dirty="0">
                          <a:effectLst/>
                          <a:latin typeface="Calibri" panose="020F0502020204030204" pitchFamily="34" charset="0"/>
                          <a:ea typeface="Calibri" panose="020F0502020204030204" pitchFamily="34" charset="0"/>
                          <a:cs typeface="Tahoma" panose="020B0604030504040204" pitchFamily="34" charset="0"/>
                        </a:rPr>
                        <a:t>Tous les ans</a:t>
                      </a: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586264"/>
                  </a:ext>
                </a:extLst>
              </a:tr>
            </a:tbl>
          </a:graphicData>
        </a:graphic>
      </p:graphicFrame>
      <p:sp>
        <p:nvSpPr>
          <p:cNvPr id="11" name="ZoneTexte 10"/>
          <p:cNvSpPr txBox="1"/>
          <p:nvPr/>
        </p:nvSpPr>
        <p:spPr>
          <a:xfrm>
            <a:off x="1327175" y="3398505"/>
            <a:ext cx="7272809" cy="1384995"/>
          </a:xfrm>
          <a:prstGeom prst="rect">
            <a:avLst/>
          </a:prstGeom>
          <a:noFill/>
        </p:spPr>
        <p:txBody>
          <a:bodyPr wrap="square" rtlCol="0">
            <a:spAutoFit/>
          </a:bodyPr>
          <a:lstStyle/>
          <a:p>
            <a:r>
              <a:rPr lang="fr-FR" sz="1400" dirty="0" smtClean="0"/>
              <a:t>Taux Aide min par projet  = </a:t>
            </a:r>
            <a:r>
              <a:rPr lang="fr-FR" sz="1400" i="1" dirty="0" smtClean="0">
                <a:solidFill>
                  <a:srgbClr val="00B0F0"/>
                </a:solidFill>
              </a:rPr>
              <a:t>20</a:t>
            </a:r>
            <a:r>
              <a:rPr lang="fr-FR" sz="1400" i="1" dirty="0">
                <a:solidFill>
                  <a:srgbClr val="00B0F0"/>
                </a:solidFill>
              </a:rPr>
              <a:t>% </a:t>
            </a:r>
            <a:r>
              <a:rPr lang="fr-FR" sz="1400" i="1" dirty="0"/>
              <a:t>des dépenses éligibles du </a:t>
            </a:r>
            <a:r>
              <a:rPr lang="fr-FR" sz="1400" i="1" dirty="0" smtClean="0"/>
              <a:t>projet</a:t>
            </a:r>
            <a:endParaRPr lang="fr-FR" sz="1400" i="1" dirty="0"/>
          </a:p>
          <a:p>
            <a:r>
              <a:rPr lang="fr-FR" sz="1400" dirty="0" smtClean="0">
                <a:solidFill>
                  <a:srgbClr val="00B0F0"/>
                </a:solidFill>
              </a:rPr>
              <a:t>Taux Aide max par partenaire</a:t>
            </a:r>
          </a:p>
          <a:p>
            <a:pPr marL="285750" indent="-285750">
              <a:buFont typeface="Arial" panose="020B0604020202020204" pitchFamily="34" charset="0"/>
              <a:buChar char="•"/>
            </a:pPr>
            <a:r>
              <a:rPr lang="fr-FR" sz="1400" i="1" dirty="0" smtClean="0"/>
              <a:t>100</a:t>
            </a:r>
            <a:r>
              <a:rPr lang="fr-FR" sz="1400" i="1" dirty="0"/>
              <a:t>% des coûts éligibles pour les organismes </a:t>
            </a:r>
            <a:r>
              <a:rPr lang="fr-FR" sz="1400" i="1" dirty="0" smtClean="0"/>
              <a:t>publics,</a:t>
            </a:r>
            <a:endParaRPr lang="fr-FR" sz="1400" i="1" dirty="0"/>
          </a:p>
          <a:p>
            <a:pPr marL="285750" lvl="0" indent="-285750">
              <a:buFont typeface="Arial" panose="020B0604020202020204" pitchFamily="34" charset="0"/>
              <a:buChar char="•"/>
            </a:pPr>
            <a:r>
              <a:rPr lang="fr-FR" sz="1400" i="1" dirty="0"/>
              <a:t>80% pour les organismes </a:t>
            </a:r>
            <a:r>
              <a:rPr lang="fr-FR" sz="1400" i="1" dirty="0" smtClean="0"/>
              <a:t>privés, </a:t>
            </a:r>
            <a:r>
              <a:rPr lang="fr-FR" sz="1400" i="1" dirty="0"/>
              <a:t>y compris les chambres d’agriculture. </a:t>
            </a:r>
          </a:p>
          <a:p>
            <a:pPr marL="285750" lvl="0" indent="-285750">
              <a:buFont typeface="Arial" panose="020B0604020202020204" pitchFamily="34" charset="0"/>
              <a:buChar char="•"/>
            </a:pPr>
            <a:r>
              <a:rPr lang="fr-FR" sz="1400" i="1" dirty="0"/>
              <a:t>40% pour les opérateurs économiques dont le but premier n’est pas de faire de la recherche ou du développement </a:t>
            </a:r>
            <a:r>
              <a:rPr lang="fr-FR" sz="1400" i="1" dirty="0" smtClean="0"/>
              <a:t>agricole</a:t>
            </a:r>
            <a:endParaRPr lang="fr-FR" sz="1400" i="1" dirty="0"/>
          </a:p>
        </p:txBody>
      </p:sp>
      <p:pic>
        <p:nvPicPr>
          <p:cNvPr id="12" name="Image 11"/>
          <p:cNvPicPr>
            <a:picLocks noChangeAspect="1"/>
          </p:cNvPicPr>
          <p:nvPr/>
        </p:nvPicPr>
        <p:blipFill>
          <a:blip r:embed="rId3"/>
          <a:stretch>
            <a:fillRect/>
          </a:stretch>
        </p:blipFill>
        <p:spPr>
          <a:xfrm>
            <a:off x="7884368" y="97905"/>
            <a:ext cx="1103121" cy="492465"/>
          </a:xfrm>
          <a:prstGeom prst="rect">
            <a:avLst/>
          </a:prstGeom>
        </p:spPr>
      </p:pic>
    </p:spTree>
    <p:extLst>
      <p:ext uri="{BB962C8B-B14F-4D97-AF65-F5344CB8AC3E}">
        <p14:creationId xmlns:p14="http://schemas.microsoft.com/office/powerpoint/2010/main" val="2191205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6504" y="806394"/>
            <a:ext cx="8424000" cy="720000"/>
          </a:xfrm>
        </p:spPr>
        <p:txBody>
          <a:bodyPr/>
          <a:lstStyle/>
          <a:p>
            <a:r>
              <a:rPr lang="fr-FR" sz="2800" dirty="0" smtClean="0">
                <a:solidFill>
                  <a:schemeClr val="tx1">
                    <a:lumMod val="85000"/>
                    <a:lumOff val="15000"/>
                  </a:schemeClr>
                </a:solidFill>
              </a:rPr>
              <a:t>Calendrier visé pour les AAP 2022</a:t>
            </a:r>
            <a:endParaRPr lang="fr-FR" dirty="0">
              <a:solidFill>
                <a:schemeClr val="tx1">
                  <a:lumMod val="85000"/>
                  <a:lumOff val="15000"/>
                </a:schemeClr>
              </a:solidFill>
            </a:endParaRPr>
          </a:p>
        </p:txBody>
      </p:sp>
      <p:sp>
        <p:nvSpPr>
          <p:cNvPr id="4" name="Espace réservé de la date 1"/>
          <p:cNvSpPr>
            <a:spLocks noGrp="1"/>
          </p:cNvSpPr>
          <p:nvPr>
            <p:ph type="dt" sz="half" idx="10"/>
          </p:nvPr>
        </p:nvSpPr>
        <p:spPr/>
        <p:txBody>
          <a:bodyPr/>
          <a:lstStyle/>
          <a:p>
            <a:pPr algn="r"/>
            <a:endParaRPr lang="fr-FR" cap="all" dirty="0"/>
          </a:p>
        </p:txBody>
      </p:sp>
      <p:sp>
        <p:nvSpPr>
          <p:cNvPr id="6" name="Espace réservé du pied de page 2"/>
          <p:cNvSpPr>
            <a:spLocks noGrp="1"/>
          </p:cNvSpPr>
          <p:nvPr>
            <p:ph type="ftr" sz="quarter" idx="11"/>
          </p:nvPr>
        </p:nvSpPr>
        <p:spPr/>
        <p:txBody>
          <a:bodyPr/>
          <a:lstStyle/>
          <a:p>
            <a:endParaRPr lang="fr-FR" dirty="0"/>
          </a:p>
        </p:txBody>
      </p:sp>
      <p:sp>
        <p:nvSpPr>
          <p:cNvPr id="8" name="Espace réservé du contenu 7"/>
          <p:cNvSpPr>
            <a:spLocks noGrp="1"/>
          </p:cNvSpPr>
          <p:nvPr>
            <p:ph sz="quarter" idx="14"/>
          </p:nvPr>
        </p:nvSpPr>
        <p:spPr>
          <a:xfrm>
            <a:off x="356504" y="3291830"/>
            <a:ext cx="8424000" cy="1491670"/>
          </a:xfrm>
        </p:spPr>
        <p:txBody>
          <a:bodyPr/>
          <a:lstStyle/>
          <a:p>
            <a:pPr marL="393750" lvl="2" indent="-285750">
              <a:spcBef>
                <a:spcPts val="0"/>
              </a:spcBef>
              <a:spcAft>
                <a:spcPts val="0"/>
              </a:spcAft>
            </a:pPr>
            <a:endParaRPr lang="fr-FR" sz="1400" dirty="0" smtClean="0"/>
          </a:p>
          <a:p>
            <a:pPr marL="285750" indent="-285750">
              <a:spcAft>
                <a:spcPts val="0"/>
              </a:spcAft>
              <a:buFont typeface="Arial" panose="020B0604020202020204" pitchFamily="34" charset="0"/>
              <a:buChar char="•"/>
            </a:pPr>
            <a:r>
              <a:rPr lang="fr-FR" sz="1700" dirty="0" smtClean="0"/>
              <a:t>Ouverture des appels à projets : 15 octobre</a:t>
            </a:r>
          </a:p>
          <a:p>
            <a:pPr>
              <a:spcAft>
                <a:spcPts val="0"/>
              </a:spcAft>
            </a:pPr>
            <a:endParaRPr lang="fr-FR" sz="1700" dirty="0" smtClean="0"/>
          </a:p>
          <a:p>
            <a:pPr marL="285750" indent="-285750">
              <a:spcAft>
                <a:spcPts val="0"/>
              </a:spcAft>
              <a:buFont typeface="Arial" panose="020B0604020202020204" pitchFamily="34" charset="0"/>
              <a:buChar char="•"/>
            </a:pPr>
            <a:r>
              <a:rPr lang="fr-FR" sz="1700" b="1" dirty="0" smtClean="0"/>
              <a:t>Rappel : Date de validation du dépôt des projets = Début d’éligibilité des dépenses</a:t>
            </a:r>
            <a:endParaRPr lang="fr-FR" sz="1700" b="1" dirty="0"/>
          </a:p>
          <a:p>
            <a:endParaRPr lang="fr-FR" dirty="0"/>
          </a:p>
        </p:txBody>
      </p:sp>
      <p:pic>
        <p:nvPicPr>
          <p:cNvPr id="3" name="Image 2"/>
          <p:cNvPicPr>
            <a:picLocks noChangeAspect="1"/>
          </p:cNvPicPr>
          <p:nvPr/>
        </p:nvPicPr>
        <p:blipFill>
          <a:blip r:embed="rId3"/>
          <a:stretch>
            <a:fillRect/>
          </a:stretch>
        </p:blipFill>
        <p:spPr>
          <a:xfrm>
            <a:off x="7884368" y="97905"/>
            <a:ext cx="1103121" cy="492465"/>
          </a:xfrm>
          <a:prstGeom prst="rect">
            <a:avLst/>
          </a:prstGeom>
        </p:spPr>
      </p:pic>
      <p:sp>
        <p:nvSpPr>
          <p:cNvPr id="5" name="Titre 1"/>
          <p:cNvSpPr txBox="1">
            <a:spLocks/>
          </p:cNvSpPr>
          <p:nvPr/>
        </p:nvSpPr>
        <p:spPr>
          <a:xfrm>
            <a:off x="1691680" y="123478"/>
            <a:ext cx="8174732"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325" b="1" dirty="0">
              <a:solidFill>
                <a:srgbClr val="0070C0"/>
              </a:solidFill>
              <a:latin typeface="+mn-lt"/>
            </a:endParaRPr>
          </a:p>
        </p:txBody>
      </p:sp>
      <p:sp>
        <p:nvSpPr>
          <p:cNvPr id="9" name="Espace réservé du numéro de diapositive 3"/>
          <p:cNvSpPr>
            <a:spLocks noGrp="1"/>
          </p:cNvSpPr>
          <p:nvPr>
            <p:ph type="sldNum" sz="quarter" idx="12"/>
          </p:nvPr>
        </p:nvSpPr>
        <p:spPr>
          <a:xfrm>
            <a:off x="6264000" y="4783500"/>
            <a:ext cx="1350000" cy="360000"/>
          </a:xfrm>
        </p:spPr>
        <p:txBody>
          <a:bodyPr/>
          <a:lstStyle/>
          <a:p>
            <a:fld id="{733122C9-A0B9-462F-8757-0847AD287B63}" type="slidenum">
              <a:rPr lang="fr-FR" smtClean="0"/>
              <a:pPr/>
              <a:t>16</a:t>
            </a:fld>
            <a:endParaRPr lang="fr-FR" dirty="0"/>
          </a:p>
        </p:txBody>
      </p:sp>
      <p:graphicFrame>
        <p:nvGraphicFramePr>
          <p:cNvPr id="11" name="Tableau 10"/>
          <p:cNvGraphicFramePr>
            <a:graphicFrameLocks noGrp="1"/>
          </p:cNvGraphicFramePr>
          <p:nvPr>
            <p:extLst>
              <p:ext uri="{D42A27DB-BD31-4B8C-83A1-F6EECF244321}">
                <p14:modId xmlns:p14="http://schemas.microsoft.com/office/powerpoint/2010/main" val="1370573632"/>
              </p:ext>
            </p:extLst>
          </p:nvPr>
        </p:nvGraphicFramePr>
        <p:xfrm>
          <a:off x="467544" y="1859666"/>
          <a:ext cx="7272809" cy="891540"/>
        </p:xfrm>
        <a:graphic>
          <a:graphicData uri="http://schemas.openxmlformats.org/drawingml/2006/table">
            <a:tbl>
              <a:tblPr/>
              <a:tblGrid>
                <a:gridCol w="1927438">
                  <a:extLst>
                    <a:ext uri="{9D8B030D-6E8A-4147-A177-3AD203B41FA5}">
                      <a16:colId xmlns:a16="http://schemas.microsoft.com/office/drawing/2014/main" xmlns="" val="2848304025"/>
                    </a:ext>
                  </a:extLst>
                </a:gridCol>
                <a:gridCol w="343019">
                  <a:extLst>
                    <a:ext uri="{9D8B030D-6E8A-4147-A177-3AD203B41FA5}">
                      <a16:colId xmlns:a16="http://schemas.microsoft.com/office/drawing/2014/main" xmlns="" val="633850680"/>
                    </a:ext>
                  </a:extLst>
                </a:gridCol>
                <a:gridCol w="392022">
                  <a:extLst>
                    <a:ext uri="{9D8B030D-6E8A-4147-A177-3AD203B41FA5}">
                      <a16:colId xmlns:a16="http://schemas.microsoft.com/office/drawing/2014/main" xmlns="" val="3304818967"/>
                    </a:ext>
                  </a:extLst>
                </a:gridCol>
                <a:gridCol w="375687">
                  <a:extLst>
                    <a:ext uri="{9D8B030D-6E8A-4147-A177-3AD203B41FA5}">
                      <a16:colId xmlns:a16="http://schemas.microsoft.com/office/drawing/2014/main" xmlns="" val="4184400549"/>
                    </a:ext>
                  </a:extLst>
                </a:gridCol>
                <a:gridCol w="424690">
                  <a:extLst>
                    <a:ext uri="{9D8B030D-6E8A-4147-A177-3AD203B41FA5}">
                      <a16:colId xmlns:a16="http://schemas.microsoft.com/office/drawing/2014/main" xmlns="" val="4054886405"/>
                    </a:ext>
                  </a:extLst>
                </a:gridCol>
                <a:gridCol w="424690">
                  <a:extLst>
                    <a:ext uri="{9D8B030D-6E8A-4147-A177-3AD203B41FA5}">
                      <a16:colId xmlns:a16="http://schemas.microsoft.com/office/drawing/2014/main" xmlns="" val="493782421"/>
                    </a:ext>
                  </a:extLst>
                </a:gridCol>
                <a:gridCol w="457357">
                  <a:extLst>
                    <a:ext uri="{9D8B030D-6E8A-4147-A177-3AD203B41FA5}">
                      <a16:colId xmlns:a16="http://schemas.microsoft.com/office/drawing/2014/main" xmlns="" val="839378688"/>
                    </a:ext>
                  </a:extLst>
                </a:gridCol>
                <a:gridCol w="343019">
                  <a:extLst>
                    <a:ext uri="{9D8B030D-6E8A-4147-A177-3AD203B41FA5}">
                      <a16:colId xmlns:a16="http://schemas.microsoft.com/office/drawing/2014/main" xmlns="" val="3791086290"/>
                    </a:ext>
                  </a:extLst>
                </a:gridCol>
                <a:gridCol w="673786">
                  <a:extLst>
                    <a:ext uri="{9D8B030D-6E8A-4147-A177-3AD203B41FA5}">
                      <a16:colId xmlns:a16="http://schemas.microsoft.com/office/drawing/2014/main" xmlns="" val="2385910607"/>
                    </a:ext>
                  </a:extLst>
                </a:gridCol>
                <a:gridCol w="735039">
                  <a:extLst>
                    <a:ext uri="{9D8B030D-6E8A-4147-A177-3AD203B41FA5}">
                      <a16:colId xmlns:a16="http://schemas.microsoft.com/office/drawing/2014/main" xmlns="" val="286489066"/>
                    </a:ext>
                  </a:extLst>
                </a:gridCol>
                <a:gridCol w="473692">
                  <a:extLst>
                    <a:ext uri="{9D8B030D-6E8A-4147-A177-3AD203B41FA5}">
                      <a16:colId xmlns:a16="http://schemas.microsoft.com/office/drawing/2014/main" xmlns="" val="1778309095"/>
                    </a:ext>
                  </a:extLst>
                </a:gridCol>
                <a:gridCol w="702370">
                  <a:extLst>
                    <a:ext uri="{9D8B030D-6E8A-4147-A177-3AD203B41FA5}">
                      <a16:colId xmlns:a16="http://schemas.microsoft.com/office/drawing/2014/main" xmlns="" val="3744192354"/>
                    </a:ext>
                  </a:extLst>
                </a:gridCol>
              </a:tblGrid>
              <a:tr h="190500">
                <a:tc>
                  <a:txBody>
                    <a:bodyPr/>
                    <a:lstStyle/>
                    <a:p>
                      <a:pPr algn="l" fontAlgn="b"/>
                      <a:endParaRPr lang="fr-FR"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fr-FR" sz="1400" b="0" i="0" u="none" strike="noStrike">
                          <a:solidFill>
                            <a:srgbClr val="000000"/>
                          </a:solidFill>
                          <a:effectLst/>
                          <a:latin typeface="Calibri" panose="020F0502020204030204" pitchFamily="34" charset="0"/>
                        </a:rPr>
                        <a:t>Oct</a:t>
                      </a:r>
                    </a:p>
                  </a:txBody>
                  <a:tcPr marL="9525" marR="9525" marT="9525" marB="0" anchor="b">
                    <a:lnL>
                      <a:noFill/>
                    </a:lnL>
                    <a:lnR>
                      <a:noFill/>
                    </a:lnR>
                    <a:lnT>
                      <a:noFill/>
                    </a:lnT>
                    <a:lnB>
                      <a:noFill/>
                    </a:lnB>
                  </a:tcPr>
                </a:tc>
                <a:tc>
                  <a:txBody>
                    <a:bodyPr/>
                    <a:lstStyle/>
                    <a:p>
                      <a:pPr algn="l" fontAlgn="b"/>
                      <a:r>
                        <a:rPr lang="fr-FR" sz="1400" b="0" i="0" u="none" strike="noStrike">
                          <a:solidFill>
                            <a:srgbClr val="000000"/>
                          </a:solidFill>
                          <a:effectLst/>
                          <a:latin typeface="Calibri" panose="020F0502020204030204" pitchFamily="34" charset="0"/>
                        </a:rPr>
                        <a:t>Nov</a:t>
                      </a:r>
                    </a:p>
                  </a:txBody>
                  <a:tcPr marL="9525" marR="9525" marT="9525" marB="0" anchor="b">
                    <a:lnL>
                      <a:noFill/>
                    </a:lnL>
                    <a:lnR>
                      <a:noFill/>
                    </a:lnR>
                    <a:lnT>
                      <a:noFill/>
                    </a:lnT>
                    <a:lnB>
                      <a:noFill/>
                    </a:lnB>
                  </a:tcPr>
                </a:tc>
                <a:tc>
                  <a:txBody>
                    <a:bodyPr/>
                    <a:lstStyle/>
                    <a:p>
                      <a:pPr algn="l" fontAlgn="b"/>
                      <a:r>
                        <a:rPr lang="fr-FR" sz="1400" b="0" i="0" u="none" strike="noStrike">
                          <a:solidFill>
                            <a:srgbClr val="000000"/>
                          </a:solidFill>
                          <a:effectLst/>
                          <a:latin typeface="Calibri" panose="020F0502020204030204" pitchFamily="34" charset="0"/>
                        </a:rPr>
                        <a:t>Dec</a:t>
                      </a:r>
                    </a:p>
                  </a:txBody>
                  <a:tcPr marL="9525" marR="9525" marT="9525" marB="0" anchor="b">
                    <a:lnL>
                      <a:noFill/>
                    </a:lnL>
                    <a:lnR>
                      <a:noFill/>
                    </a:lnR>
                    <a:lnT>
                      <a:noFill/>
                    </a:lnT>
                    <a:lnB>
                      <a:noFill/>
                    </a:lnB>
                  </a:tcPr>
                </a:tc>
                <a:tc>
                  <a:txBody>
                    <a:bodyPr/>
                    <a:lstStyle/>
                    <a:p>
                      <a:pPr algn="l" fontAlgn="b"/>
                      <a:r>
                        <a:rPr lang="fr-FR" sz="1400" b="0" i="0" u="none" strike="noStrike">
                          <a:solidFill>
                            <a:srgbClr val="000000"/>
                          </a:solidFill>
                          <a:effectLst/>
                          <a:latin typeface="Calibri" panose="020F0502020204030204" pitchFamily="34" charset="0"/>
                        </a:rPr>
                        <a:t>Janv</a:t>
                      </a:r>
                    </a:p>
                  </a:txBody>
                  <a:tcPr marL="9525" marR="9525" marT="9525" marB="0" anchor="b">
                    <a:lnL>
                      <a:noFill/>
                    </a:lnL>
                    <a:lnR>
                      <a:noFill/>
                    </a:lnR>
                    <a:lnT>
                      <a:noFill/>
                    </a:lnT>
                    <a:lnB>
                      <a:noFill/>
                    </a:lnB>
                  </a:tcPr>
                </a:tc>
                <a:tc>
                  <a:txBody>
                    <a:bodyPr/>
                    <a:lstStyle/>
                    <a:p>
                      <a:pPr algn="l" fontAlgn="b"/>
                      <a:r>
                        <a:rPr lang="fr-FR" sz="1400" b="0" i="0" u="none" strike="noStrike">
                          <a:solidFill>
                            <a:srgbClr val="000000"/>
                          </a:solidFill>
                          <a:effectLst/>
                          <a:latin typeface="Calibri" panose="020F0502020204030204" pitchFamily="34" charset="0"/>
                        </a:rPr>
                        <a:t>Févr</a:t>
                      </a:r>
                    </a:p>
                  </a:txBody>
                  <a:tcPr marL="9525" marR="9525" marT="9525" marB="0" anchor="b">
                    <a:lnL>
                      <a:noFill/>
                    </a:lnL>
                    <a:lnR>
                      <a:noFill/>
                    </a:lnR>
                    <a:lnT>
                      <a:noFill/>
                    </a:lnT>
                    <a:lnB>
                      <a:noFill/>
                    </a:lnB>
                  </a:tcPr>
                </a:tc>
                <a:tc>
                  <a:txBody>
                    <a:bodyPr/>
                    <a:lstStyle/>
                    <a:p>
                      <a:pPr algn="l" fontAlgn="b"/>
                      <a:r>
                        <a:rPr lang="fr-FR" sz="1400" b="0" i="0" u="none" strike="noStrike">
                          <a:solidFill>
                            <a:srgbClr val="000000"/>
                          </a:solidFill>
                          <a:effectLst/>
                          <a:latin typeface="Calibri" panose="020F0502020204030204" pitchFamily="34" charset="0"/>
                        </a:rPr>
                        <a:t>Mars</a:t>
                      </a:r>
                    </a:p>
                  </a:txBody>
                  <a:tcPr marL="9525" marR="9525" marT="9525" marB="0" anchor="b">
                    <a:lnL>
                      <a:noFill/>
                    </a:lnL>
                    <a:lnR>
                      <a:noFill/>
                    </a:lnR>
                    <a:lnT>
                      <a:noFill/>
                    </a:lnT>
                    <a:lnB>
                      <a:noFill/>
                    </a:lnB>
                  </a:tcPr>
                </a:tc>
                <a:tc>
                  <a:txBody>
                    <a:bodyPr/>
                    <a:lstStyle/>
                    <a:p>
                      <a:pPr algn="l" fontAlgn="b"/>
                      <a:r>
                        <a:rPr lang="fr-FR" sz="1400" b="0" i="0" u="none" strike="noStrike">
                          <a:solidFill>
                            <a:srgbClr val="000000"/>
                          </a:solidFill>
                          <a:effectLst/>
                          <a:latin typeface="Calibri" panose="020F0502020204030204" pitchFamily="34" charset="0"/>
                        </a:rPr>
                        <a:t>Avr</a:t>
                      </a:r>
                    </a:p>
                  </a:txBody>
                  <a:tcPr marL="9525" marR="9525" marT="9525" marB="0" anchor="b">
                    <a:lnL>
                      <a:noFill/>
                    </a:lnL>
                    <a:lnR>
                      <a:noFill/>
                    </a:lnR>
                    <a:lnT>
                      <a:noFill/>
                    </a:lnT>
                    <a:lnB>
                      <a:noFill/>
                    </a:lnB>
                  </a:tcPr>
                </a:tc>
                <a:tc>
                  <a:txBody>
                    <a:bodyPr/>
                    <a:lstStyle/>
                    <a:p>
                      <a:pPr algn="l" fontAlgn="b"/>
                      <a:r>
                        <a:rPr lang="fr-FR" sz="1400" b="0" i="0" u="none" strike="noStrike">
                          <a:solidFill>
                            <a:srgbClr val="000000"/>
                          </a:solidFill>
                          <a:effectLst/>
                          <a:latin typeface="Calibri" panose="020F0502020204030204" pitchFamily="34" charset="0"/>
                        </a:rPr>
                        <a:t>Mai</a:t>
                      </a:r>
                    </a:p>
                  </a:txBody>
                  <a:tcPr marL="9525" marR="9525" marT="9525" marB="0" anchor="b">
                    <a:lnL>
                      <a:noFill/>
                    </a:lnL>
                    <a:lnR>
                      <a:noFill/>
                    </a:lnR>
                    <a:lnT>
                      <a:noFill/>
                    </a:lnT>
                    <a:lnB>
                      <a:noFill/>
                    </a:lnB>
                  </a:tcPr>
                </a:tc>
                <a:tc>
                  <a:txBody>
                    <a:bodyPr/>
                    <a:lstStyle/>
                    <a:p>
                      <a:pPr algn="l" fontAlgn="b"/>
                      <a:r>
                        <a:rPr lang="fr-FR" sz="1400" b="0" i="0" u="none" strike="noStrike">
                          <a:solidFill>
                            <a:srgbClr val="000000"/>
                          </a:solidFill>
                          <a:effectLst/>
                          <a:latin typeface="Calibri" panose="020F0502020204030204" pitchFamily="34" charset="0"/>
                        </a:rPr>
                        <a:t>Juin</a:t>
                      </a:r>
                    </a:p>
                  </a:txBody>
                  <a:tcPr marL="9525" marR="9525" marT="9525" marB="0" anchor="b">
                    <a:lnL>
                      <a:noFill/>
                    </a:lnL>
                    <a:lnR>
                      <a:noFill/>
                    </a:lnR>
                    <a:lnT>
                      <a:noFill/>
                    </a:lnT>
                    <a:lnB>
                      <a:noFill/>
                    </a:lnB>
                  </a:tcPr>
                </a:tc>
                <a:tc>
                  <a:txBody>
                    <a:bodyPr/>
                    <a:lstStyle/>
                    <a:p>
                      <a:pPr algn="l" fontAlgn="b"/>
                      <a:r>
                        <a:rPr lang="fr-FR" sz="1400" b="0" i="0" u="none" strike="noStrike">
                          <a:solidFill>
                            <a:srgbClr val="000000"/>
                          </a:solidFill>
                          <a:effectLst/>
                          <a:latin typeface="Calibri" panose="020F0502020204030204" pitchFamily="34" charset="0"/>
                        </a:rPr>
                        <a:t>Juil</a:t>
                      </a:r>
                    </a:p>
                  </a:txBody>
                  <a:tcPr marL="9525" marR="9525" marT="9525" marB="0" anchor="b">
                    <a:lnL>
                      <a:noFill/>
                    </a:lnL>
                    <a:lnR>
                      <a:noFill/>
                    </a:lnR>
                    <a:lnT>
                      <a:noFill/>
                    </a:lnT>
                    <a:lnB>
                      <a:noFill/>
                    </a:lnB>
                  </a:tcPr>
                </a:tc>
                <a:tc>
                  <a:txBody>
                    <a:bodyPr/>
                    <a:lstStyle/>
                    <a:p>
                      <a:pPr algn="l" fontAlgn="b"/>
                      <a:r>
                        <a:rPr lang="fr-FR" sz="1400" b="0" i="0" u="none" strike="noStrike">
                          <a:solidFill>
                            <a:srgbClr val="000000"/>
                          </a:solidFill>
                          <a:effectLst/>
                          <a:latin typeface="Calibri" panose="020F0502020204030204" pitchFamily="34" charset="0"/>
                        </a:rPr>
                        <a:t>Août</a:t>
                      </a:r>
                    </a:p>
                  </a:txBody>
                  <a:tcPr marL="9525" marR="9525" marT="9525" marB="0" anchor="b">
                    <a:lnL>
                      <a:noFill/>
                    </a:lnL>
                    <a:lnR>
                      <a:noFill/>
                    </a:lnR>
                    <a:lnT>
                      <a:noFill/>
                    </a:lnT>
                    <a:lnB>
                      <a:noFill/>
                    </a:lnB>
                  </a:tcPr>
                </a:tc>
                <a:extLst>
                  <a:ext uri="{0D108BD9-81ED-4DB2-BD59-A6C34878D82A}">
                    <a16:rowId xmlns:a16="http://schemas.microsoft.com/office/drawing/2014/main" xmlns="" val="546255327"/>
                  </a:ext>
                </a:extLst>
              </a:tr>
              <a:tr h="190500">
                <a:tc>
                  <a:txBody>
                    <a:bodyPr/>
                    <a:lstStyle/>
                    <a:p>
                      <a:pPr algn="l" fontAlgn="b"/>
                      <a:r>
                        <a:rPr lang="fr-FR" sz="1400" b="0" i="0" u="none" strike="noStrike" dirty="0">
                          <a:solidFill>
                            <a:srgbClr val="000000"/>
                          </a:solidFill>
                          <a:effectLst/>
                          <a:latin typeface="Calibri" panose="020F0502020204030204" pitchFamily="34" charset="0"/>
                        </a:rPr>
                        <a:t>AAP </a:t>
                      </a:r>
                      <a:r>
                        <a:rPr lang="fr-FR" sz="1400" b="0" i="0" u="none" strike="noStrike" dirty="0" smtClean="0">
                          <a:solidFill>
                            <a:srgbClr val="000000"/>
                          </a:solidFill>
                          <a:effectLst/>
                          <a:latin typeface="Calibri" panose="020F0502020204030204" pitchFamily="34" charset="0"/>
                        </a:rPr>
                        <a:t>1 Connaissances</a:t>
                      </a:r>
                      <a:endParaRPr lang="fr-FR"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4">
                  <a:txBody>
                    <a:bodyPr/>
                    <a:lstStyle/>
                    <a:p>
                      <a:pPr algn="ctr" fontAlgn="b"/>
                      <a:r>
                        <a:rPr lang="fr-FR" sz="1400" b="0" i="0" u="none" strike="noStrike">
                          <a:solidFill>
                            <a:srgbClr val="000000"/>
                          </a:solidFill>
                          <a:effectLst/>
                          <a:latin typeface="Calibri" panose="020F0502020204030204" pitchFamily="34" charset="0"/>
                        </a:rPr>
                        <a:t>Dépôts des projets</a:t>
                      </a:r>
                    </a:p>
                  </a:txBody>
                  <a:tcPr marL="9525" marR="9525" marT="9525" marB="0" anchor="b">
                    <a:lnL>
                      <a:noFill/>
                    </a:lnL>
                    <a:lnR>
                      <a:noFill/>
                    </a:lnR>
                    <a:lnT>
                      <a:noFill/>
                    </a:lnT>
                    <a:lnB>
                      <a:noFill/>
                    </a:lnB>
                    <a:solidFill>
                      <a:srgbClr val="00B0F0"/>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1400" b="0" i="0" u="none" strike="noStrike" dirty="0">
                          <a:solidFill>
                            <a:srgbClr val="000000"/>
                          </a:solidFill>
                          <a:effectLst/>
                          <a:latin typeface="Calibri" panose="020F0502020204030204" pitchFamily="34" charset="0"/>
                        </a:rPr>
                        <a:t>Instruction  - Expertise</a:t>
                      </a:r>
                    </a:p>
                  </a:txBody>
                  <a:tcPr marL="9525" marR="9525" marT="9525" marB="0" anchor="b">
                    <a:lnL>
                      <a:noFill/>
                    </a:lnL>
                    <a:lnR>
                      <a:noFill/>
                    </a:lnR>
                    <a:lnT>
                      <a:noFill/>
                    </a:lnT>
                    <a:lnB>
                      <a:noFill/>
                    </a:lnB>
                    <a:solidFill>
                      <a:srgbClr val="00B050"/>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3">
                  <a:txBody>
                    <a:bodyPr/>
                    <a:lstStyle/>
                    <a:p>
                      <a:pPr algn="ctr" fontAlgn="b"/>
                      <a:r>
                        <a:rPr lang="fr-FR" sz="1400" b="0" i="0" u="none" strike="noStrike" dirty="0">
                          <a:solidFill>
                            <a:srgbClr val="000000"/>
                          </a:solidFill>
                          <a:effectLst/>
                          <a:latin typeface="Calibri" panose="020F0502020204030204" pitchFamily="34" charset="0"/>
                        </a:rPr>
                        <a:t>Conventionnement</a:t>
                      </a:r>
                    </a:p>
                  </a:txBody>
                  <a:tcPr marL="9525" marR="9525" marT="9525" marB="0" anchor="b">
                    <a:lnL>
                      <a:noFill/>
                    </a:lnL>
                    <a:lnR>
                      <a:noFill/>
                    </a:lnR>
                    <a:lnT>
                      <a:noFill/>
                    </a:lnT>
                    <a:lnB>
                      <a:noFill/>
                    </a:lnB>
                    <a:solidFill>
                      <a:srgbClr val="7030A0"/>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2102612051"/>
                  </a:ext>
                </a:extLst>
              </a:tr>
              <a:tr h="190500">
                <a:tc>
                  <a:txBody>
                    <a:bodyPr/>
                    <a:lstStyle/>
                    <a:p>
                      <a:pPr algn="l" fontAlgn="b"/>
                      <a:r>
                        <a:rPr lang="fr-FR" sz="1400" b="0" i="0" u="none" strike="noStrike" dirty="0">
                          <a:solidFill>
                            <a:srgbClr val="000000"/>
                          </a:solidFill>
                          <a:effectLst/>
                          <a:latin typeface="Calibri" panose="020F0502020204030204" pitchFamily="34" charset="0"/>
                        </a:rPr>
                        <a:t>AAP </a:t>
                      </a:r>
                      <a:r>
                        <a:rPr lang="fr-FR" sz="1400" b="0" i="0" u="none" strike="noStrike" dirty="0" smtClean="0">
                          <a:solidFill>
                            <a:srgbClr val="000000"/>
                          </a:solidFill>
                          <a:effectLst/>
                          <a:latin typeface="Calibri" panose="020F0502020204030204" pitchFamily="34" charset="0"/>
                        </a:rPr>
                        <a:t>3 Co-innovations</a:t>
                      </a:r>
                      <a:endParaRPr lang="fr-FR"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5">
                  <a:txBody>
                    <a:bodyPr/>
                    <a:lstStyle/>
                    <a:p>
                      <a:pPr algn="ctr" fontAlgn="b"/>
                      <a:r>
                        <a:rPr lang="fr-FR" sz="1400" b="0" i="0" u="none" strike="noStrike">
                          <a:solidFill>
                            <a:srgbClr val="000000"/>
                          </a:solidFill>
                          <a:effectLst/>
                          <a:latin typeface="Calibri" panose="020F0502020204030204" pitchFamily="34" charset="0"/>
                        </a:rPr>
                        <a:t>Dépôts des projets</a:t>
                      </a:r>
                    </a:p>
                  </a:txBody>
                  <a:tcPr marL="9525" marR="9525" marT="9525" marB="0" anchor="b">
                    <a:lnL>
                      <a:noFill/>
                    </a:lnL>
                    <a:lnR>
                      <a:noFill/>
                    </a:lnR>
                    <a:lnT>
                      <a:noFill/>
                    </a:lnT>
                    <a:lnB>
                      <a:noFill/>
                    </a:lnB>
                    <a:solidFill>
                      <a:srgbClr val="00B0F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1400" b="0" i="0" u="none" strike="noStrike" dirty="0">
                          <a:solidFill>
                            <a:srgbClr val="000000"/>
                          </a:solidFill>
                          <a:effectLst/>
                          <a:latin typeface="Calibri" panose="020F0502020204030204" pitchFamily="34" charset="0"/>
                        </a:rPr>
                        <a:t>Expertise</a:t>
                      </a:r>
                    </a:p>
                  </a:txBody>
                  <a:tcPr marL="9525" marR="9525" marT="9525" marB="0" anchor="b">
                    <a:lnL>
                      <a:noFill/>
                    </a:lnL>
                    <a:lnR>
                      <a:noFill/>
                    </a:lnR>
                    <a:lnT>
                      <a:noFill/>
                    </a:lnT>
                    <a:lnB>
                      <a:noFill/>
                    </a:lnB>
                    <a:solidFill>
                      <a:srgbClr val="00B050"/>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7030A0"/>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7030A0"/>
                    </a:solidFill>
                  </a:tcPr>
                </a:tc>
                <a:extLst>
                  <a:ext uri="{0D108BD9-81ED-4DB2-BD59-A6C34878D82A}">
                    <a16:rowId xmlns:a16="http://schemas.microsoft.com/office/drawing/2014/main" xmlns="" val="502351404"/>
                  </a:ext>
                </a:extLst>
              </a:tr>
              <a:tr h="190500">
                <a:tc>
                  <a:txBody>
                    <a:bodyPr/>
                    <a:lstStyle/>
                    <a:p>
                      <a:pPr algn="l" fontAlgn="b"/>
                      <a:r>
                        <a:rPr lang="fr-FR" sz="1400" b="0" i="0" u="none" strike="noStrike" dirty="0">
                          <a:solidFill>
                            <a:srgbClr val="000000"/>
                          </a:solidFill>
                          <a:effectLst/>
                          <a:latin typeface="Calibri" panose="020F0502020204030204" pitchFamily="34" charset="0"/>
                        </a:rPr>
                        <a:t>AAP </a:t>
                      </a:r>
                      <a:r>
                        <a:rPr lang="fr-FR" sz="1400" b="0" i="0" u="none" strike="noStrike" dirty="0" smtClean="0">
                          <a:solidFill>
                            <a:srgbClr val="000000"/>
                          </a:solidFill>
                          <a:effectLst/>
                          <a:latin typeface="Calibri" panose="020F0502020204030204" pitchFamily="34" charset="0"/>
                        </a:rPr>
                        <a:t>2 Démultiplication</a:t>
                      </a:r>
                      <a:endParaRPr lang="fr-FR"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6">
                  <a:txBody>
                    <a:bodyPr/>
                    <a:lstStyle/>
                    <a:p>
                      <a:pPr algn="ctr" fontAlgn="b"/>
                      <a:r>
                        <a:rPr lang="fr-FR" sz="1400" b="0" i="0" u="none" strike="noStrike" dirty="0">
                          <a:solidFill>
                            <a:srgbClr val="000000"/>
                          </a:solidFill>
                          <a:effectLst/>
                          <a:latin typeface="Calibri" panose="020F0502020204030204" pitchFamily="34" charset="0"/>
                        </a:rPr>
                        <a:t>Dépôts des projets</a:t>
                      </a:r>
                    </a:p>
                  </a:txBody>
                  <a:tcPr marL="9525" marR="9525" marT="9525" marB="0" anchor="b">
                    <a:lnL>
                      <a:noFill/>
                    </a:lnL>
                    <a:lnR>
                      <a:noFill/>
                    </a:lnR>
                    <a:lnT>
                      <a:noFill/>
                    </a:lnT>
                    <a:lnB>
                      <a:noFill/>
                    </a:lnB>
                    <a:solidFill>
                      <a:srgbClr val="00B0F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1400" b="0" i="0" u="none" strike="noStrike">
                          <a:solidFill>
                            <a:srgbClr val="000000"/>
                          </a:solidFill>
                          <a:effectLst/>
                          <a:latin typeface="Calibri" panose="020F0502020204030204" pitchFamily="34" charset="0"/>
                        </a:rPr>
                        <a:t>Expertise</a:t>
                      </a:r>
                    </a:p>
                  </a:txBody>
                  <a:tcPr marL="9525" marR="9525" marT="9525" marB="0" anchor="b">
                    <a:lnL>
                      <a:noFill/>
                    </a:lnL>
                    <a:lnR>
                      <a:noFill/>
                    </a:lnR>
                    <a:lnT>
                      <a:noFill/>
                    </a:lnT>
                    <a:lnB>
                      <a:noFill/>
                    </a:lnB>
                    <a:solidFill>
                      <a:srgbClr val="00B050"/>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r>
                        <a:rPr lang="fr-FR" sz="14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7030A0"/>
                    </a:solidFill>
                  </a:tcPr>
                </a:tc>
                <a:extLst>
                  <a:ext uri="{0D108BD9-81ED-4DB2-BD59-A6C34878D82A}">
                    <a16:rowId xmlns:a16="http://schemas.microsoft.com/office/drawing/2014/main" xmlns="" val="3350172271"/>
                  </a:ext>
                </a:extLst>
              </a:tr>
            </a:tbl>
          </a:graphicData>
        </a:graphic>
      </p:graphicFrame>
      <p:cxnSp>
        <p:nvCxnSpPr>
          <p:cNvPr id="13" name="Connecteur droit avec flèche 12"/>
          <p:cNvCxnSpPr/>
          <p:nvPr/>
        </p:nvCxnSpPr>
        <p:spPr>
          <a:xfrm>
            <a:off x="2411760" y="2859782"/>
            <a:ext cx="144016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4839372" y="2859782"/>
            <a:ext cx="21809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2807804" y="2885591"/>
            <a:ext cx="1296144" cy="230832"/>
          </a:xfrm>
          <a:prstGeom prst="rect">
            <a:avLst/>
          </a:prstGeom>
          <a:noFill/>
        </p:spPr>
        <p:txBody>
          <a:bodyPr wrap="square" rtlCol="0">
            <a:spAutoFit/>
          </a:bodyPr>
          <a:lstStyle/>
          <a:p>
            <a:r>
              <a:rPr lang="fr-FR" sz="900" dirty="0" smtClean="0"/>
              <a:t>3 mois min</a:t>
            </a:r>
            <a:endParaRPr lang="fr-FR" sz="900" dirty="0"/>
          </a:p>
        </p:txBody>
      </p:sp>
      <p:sp>
        <p:nvSpPr>
          <p:cNvPr id="17" name="ZoneTexte 16"/>
          <p:cNvSpPr txBox="1"/>
          <p:nvPr/>
        </p:nvSpPr>
        <p:spPr>
          <a:xfrm>
            <a:off x="5615928" y="2883086"/>
            <a:ext cx="1296144" cy="230832"/>
          </a:xfrm>
          <a:prstGeom prst="rect">
            <a:avLst/>
          </a:prstGeom>
          <a:noFill/>
        </p:spPr>
        <p:txBody>
          <a:bodyPr wrap="square" rtlCol="0">
            <a:spAutoFit/>
          </a:bodyPr>
          <a:lstStyle/>
          <a:p>
            <a:r>
              <a:rPr lang="fr-FR" sz="900" dirty="0"/>
              <a:t>4</a:t>
            </a:r>
            <a:r>
              <a:rPr lang="fr-FR" sz="900" dirty="0" smtClean="0"/>
              <a:t> mois min</a:t>
            </a:r>
            <a:endParaRPr lang="fr-FR" sz="900" dirty="0"/>
          </a:p>
        </p:txBody>
      </p:sp>
    </p:spTree>
    <p:extLst>
      <p:ext uri="{BB962C8B-B14F-4D97-AF65-F5344CB8AC3E}">
        <p14:creationId xmlns:p14="http://schemas.microsoft.com/office/powerpoint/2010/main" val="41643768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fr-FR" dirty="0" smtClean="0"/>
              <a:t>Modalités de dépôt </a:t>
            </a:r>
            <a:endParaRPr lang="fr-FR" dirty="0"/>
          </a:p>
        </p:txBody>
      </p:sp>
      <p:sp>
        <p:nvSpPr>
          <p:cNvPr id="3" name="Espace réservé de la date 2"/>
          <p:cNvSpPr>
            <a:spLocks noGrp="1"/>
          </p:cNvSpPr>
          <p:nvPr>
            <p:ph type="dt" sz="half" idx="10"/>
          </p:nvPr>
        </p:nvSpPr>
        <p:spPr/>
        <p:txBody>
          <a:bodyPr/>
          <a:lstStyle/>
          <a:p>
            <a:pPr algn="r"/>
            <a:endParaRPr lang="fr-FR" cap="all"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17</a:t>
            </a:fld>
            <a:endParaRPr lang="fr-FR" dirty="0"/>
          </a:p>
        </p:txBody>
      </p:sp>
      <p:sp>
        <p:nvSpPr>
          <p:cNvPr id="11" name="Espace réservé du contenu 10"/>
          <p:cNvSpPr>
            <a:spLocks noGrp="1"/>
          </p:cNvSpPr>
          <p:nvPr>
            <p:ph sz="quarter" idx="14"/>
          </p:nvPr>
        </p:nvSpPr>
        <p:spPr/>
        <p:txBody>
          <a:bodyPr/>
          <a:lstStyle/>
          <a:p>
            <a:r>
              <a:rPr lang="fr-FR" sz="1400" dirty="0" smtClean="0"/>
              <a:t>Dépôt dématérialisé à partir du site internet de FranceAgriMer :</a:t>
            </a:r>
          </a:p>
          <a:p>
            <a:pPr marL="171450" indent="-171450">
              <a:buFontTx/>
              <a:buChar char="-"/>
            </a:pPr>
            <a:r>
              <a:rPr lang="fr-FR" sz="1400" dirty="0" smtClean="0">
                <a:hlinkClick r:id="rId2"/>
              </a:rPr>
              <a:t>https</a:t>
            </a:r>
            <a:r>
              <a:rPr lang="fr-FR" sz="1400" dirty="0">
                <a:hlinkClick r:id="rId2"/>
              </a:rPr>
              <a:t>://</a:t>
            </a:r>
            <a:r>
              <a:rPr lang="fr-FR" sz="1400" dirty="0" smtClean="0">
                <a:hlinkClick r:id="rId2"/>
              </a:rPr>
              <a:t>www.franceagrimer.fr/Accompagner/CASDAR-Recherche-appliquee-et-genetique/CASDAR-Appel-a-projet-Connaissances</a:t>
            </a:r>
            <a:endParaRPr lang="fr-FR" sz="1400" dirty="0" smtClean="0"/>
          </a:p>
          <a:p>
            <a:endParaRPr lang="fr-FR" sz="1400" dirty="0" smtClean="0"/>
          </a:p>
          <a:p>
            <a:pPr marL="171450" indent="-171450">
              <a:buFontTx/>
              <a:buChar char="-"/>
            </a:pPr>
            <a:r>
              <a:rPr lang="fr-FR" sz="1400" dirty="0">
                <a:hlinkClick r:id="rId3"/>
              </a:rPr>
              <a:t>https://</a:t>
            </a:r>
            <a:r>
              <a:rPr lang="fr-FR" sz="1400" dirty="0" smtClean="0">
                <a:hlinkClick r:id="rId3"/>
              </a:rPr>
              <a:t>www.franceagrimer.fr/Accompagner/CASDAR-Recherche-appliquee-et-genetique/CASDAR-Appel-a-projet-Co-innovation</a:t>
            </a:r>
            <a:endParaRPr lang="fr-FR" sz="1400" dirty="0" smtClean="0"/>
          </a:p>
          <a:p>
            <a:pPr marL="171450" indent="-171450">
              <a:buFontTx/>
              <a:buChar char="-"/>
            </a:pPr>
            <a:endParaRPr lang="fr-FR" sz="1400" dirty="0" smtClean="0"/>
          </a:p>
          <a:p>
            <a:pPr marL="171450" indent="-171450">
              <a:buFontTx/>
              <a:buChar char="-"/>
            </a:pPr>
            <a:r>
              <a:rPr lang="fr-FR" sz="1400" dirty="0">
                <a:hlinkClick r:id="rId4"/>
              </a:rPr>
              <a:t>https://</a:t>
            </a:r>
            <a:r>
              <a:rPr lang="fr-FR" sz="1400" dirty="0" smtClean="0">
                <a:hlinkClick r:id="rId4"/>
              </a:rPr>
              <a:t>www.franceagrimer.fr/Accompagner/CASDAR-Recherche-appliquee-et-genetique/CASDAR-Appel-a-projet-Demultiplication</a:t>
            </a:r>
            <a:endParaRPr lang="fr-FR" sz="1400" dirty="0" smtClean="0"/>
          </a:p>
          <a:p>
            <a:pPr marL="171450" indent="-171450">
              <a:buFontTx/>
              <a:buChar char="-"/>
            </a:pPr>
            <a:endParaRPr lang="fr-FR" dirty="0" smtClean="0"/>
          </a:p>
          <a:p>
            <a:endParaRPr lang="fr-FR" dirty="0"/>
          </a:p>
        </p:txBody>
      </p:sp>
      <p:sp>
        <p:nvSpPr>
          <p:cNvPr id="10" name="Espace réservé du texte 9"/>
          <p:cNvSpPr>
            <a:spLocks noGrp="1"/>
          </p:cNvSpPr>
          <p:nvPr>
            <p:ph type="body" sz="quarter" idx="13"/>
          </p:nvPr>
        </p:nvSpPr>
        <p:spPr/>
        <p:txBody>
          <a:bodyPr/>
          <a:lstStyle/>
          <a:p>
            <a:endParaRPr lang="fr-FR" dirty="0"/>
          </a:p>
        </p:txBody>
      </p:sp>
      <p:pic>
        <p:nvPicPr>
          <p:cNvPr id="8" name="Image 7"/>
          <p:cNvPicPr>
            <a:picLocks noChangeAspect="1"/>
          </p:cNvPicPr>
          <p:nvPr/>
        </p:nvPicPr>
        <p:blipFill>
          <a:blip r:embed="rId5"/>
          <a:stretch>
            <a:fillRect/>
          </a:stretch>
        </p:blipFill>
        <p:spPr>
          <a:xfrm>
            <a:off x="7884368" y="97905"/>
            <a:ext cx="1103121" cy="492465"/>
          </a:xfrm>
          <a:prstGeom prst="rect">
            <a:avLst/>
          </a:prstGeom>
        </p:spPr>
      </p:pic>
    </p:spTree>
    <p:extLst>
      <p:ext uri="{BB962C8B-B14F-4D97-AF65-F5344CB8AC3E}">
        <p14:creationId xmlns:p14="http://schemas.microsoft.com/office/powerpoint/2010/main" val="397644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Modalités de dépôt </a:t>
            </a:r>
          </a:p>
        </p:txBody>
      </p:sp>
      <p:sp>
        <p:nvSpPr>
          <p:cNvPr id="3" name="Espace réservé de la date 2"/>
          <p:cNvSpPr>
            <a:spLocks noGrp="1"/>
          </p:cNvSpPr>
          <p:nvPr>
            <p:ph type="dt" sz="half" idx="10"/>
          </p:nvPr>
        </p:nvSpPr>
        <p:spPr/>
        <p:txBody>
          <a:bodyPr/>
          <a:lstStyle/>
          <a:p>
            <a:pPr algn="r"/>
            <a:endParaRPr lang="fr-FR" cap="all"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18</a:t>
            </a:fld>
            <a:endParaRPr lang="fr-FR" dirty="0"/>
          </a:p>
        </p:txBody>
      </p:sp>
      <p:sp>
        <p:nvSpPr>
          <p:cNvPr id="6" name="Espace réservé du contenu 5"/>
          <p:cNvSpPr>
            <a:spLocks noGrp="1"/>
          </p:cNvSpPr>
          <p:nvPr>
            <p:ph sz="quarter" idx="14"/>
          </p:nvPr>
        </p:nvSpPr>
        <p:spPr/>
        <p:txBody>
          <a:bodyPr/>
          <a:lstStyle/>
          <a:p>
            <a:endParaRPr lang="fr-FR" dirty="0" smtClean="0"/>
          </a:p>
          <a:p>
            <a:endParaRPr lang="fr-FR" dirty="0"/>
          </a:p>
        </p:txBody>
      </p:sp>
      <p:sp>
        <p:nvSpPr>
          <p:cNvPr id="7" name="Espace réservé du texte 6"/>
          <p:cNvSpPr>
            <a:spLocks noGrp="1"/>
          </p:cNvSpPr>
          <p:nvPr>
            <p:ph type="body" sz="quarter" idx="13"/>
          </p:nvPr>
        </p:nvSpPr>
        <p:spPr/>
        <p:txBody>
          <a:bodyPr/>
          <a:lstStyle/>
          <a:p>
            <a:endParaRPr lang="fr-FR"/>
          </a:p>
        </p:txBody>
      </p:sp>
      <p:pic>
        <p:nvPicPr>
          <p:cNvPr id="8" name="Image 7"/>
          <p:cNvPicPr>
            <a:picLocks noChangeAspect="1"/>
          </p:cNvPicPr>
          <p:nvPr/>
        </p:nvPicPr>
        <p:blipFill rotWithShape="1">
          <a:blip r:embed="rId3"/>
          <a:srcRect l="57087" t="4536" r="4326" b="2646"/>
          <a:stretch/>
        </p:blipFill>
        <p:spPr>
          <a:xfrm>
            <a:off x="467544" y="1419622"/>
            <a:ext cx="3528392" cy="3105120"/>
          </a:xfrm>
          <a:prstGeom prst="rect">
            <a:avLst/>
          </a:prstGeom>
        </p:spPr>
      </p:pic>
      <p:pic>
        <p:nvPicPr>
          <p:cNvPr id="9" name="Image 8"/>
          <p:cNvPicPr>
            <a:picLocks noChangeAspect="1"/>
          </p:cNvPicPr>
          <p:nvPr/>
        </p:nvPicPr>
        <p:blipFill>
          <a:blip r:embed="rId4"/>
          <a:stretch>
            <a:fillRect/>
          </a:stretch>
        </p:blipFill>
        <p:spPr>
          <a:xfrm>
            <a:off x="4539398" y="1476547"/>
            <a:ext cx="4244600" cy="3048195"/>
          </a:xfrm>
          <a:prstGeom prst="rect">
            <a:avLst/>
          </a:prstGeom>
        </p:spPr>
      </p:pic>
      <p:pic>
        <p:nvPicPr>
          <p:cNvPr id="10" name="Image 9"/>
          <p:cNvPicPr>
            <a:picLocks noChangeAspect="1"/>
          </p:cNvPicPr>
          <p:nvPr/>
        </p:nvPicPr>
        <p:blipFill>
          <a:blip r:embed="rId5"/>
          <a:stretch>
            <a:fillRect/>
          </a:stretch>
        </p:blipFill>
        <p:spPr>
          <a:xfrm>
            <a:off x="7884368" y="97905"/>
            <a:ext cx="1103121" cy="492465"/>
          </a:xfrm>
          <a:prstGeom prst="rect">
            <a:avLst/>
          </a:prstGeom>
        </p:spPr>
      </p:pic>
    </p:spTree>
    <p:extLst>
      <p:ext uri="{BB962C8B-B14F-4D97-AF65-F5344CB8AC3E}">
        <p14:creationId xmlns:p14="http://schemas.microsoft.com/office/powerpoint/2010/main" val="20490245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Modalités de dépôt </a:t>
            </a:r>
          </a:p>
        </p:txBody>
      </p:sp>
      <p:sp>
        <p:nvSpPr>
          <p:cNvPr id="3" name="Espace réservé de la date 2"/>
          <p:cNvSpPr>
            <a:spLocks noGrp="1"/>
          </p:cNvSpPr>
          <p:nvPr>
            <p:ph type="dt" sz="half" idx="10"/>
          </p:nvPr>
        </p:nvSpPr>
        <p:spPr/>
        <p:txBody>
          <a:bodyPr/>
          <a:lstStyle/>
          <a:p>
            <a:pPr algn="r"/>
            <a:endParaRPr lang="fr-FR" cap="all"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19</a:t>
            </a:fld>
            <a:endParaRPr lang="fr-FR" dirty="0"/>
          </a:p>
        </p:txBody>
      </p:sp>
      <p:sp>
        <p:nvSpPr>
          <p:cNvPr id="7" name="Espace réservé du texte 6"/>
          <p:cNvSpPr>
            <a:spLocks noGrp="1"/>
          </p:cNvSpPr>
          <p:nvPr>
            <p:ph type="body" sz="quarter" idx="13"/>
          </p:nvPr>
        </p:nvSpPr>
        <p:spPr/>
        <p:txBody>
          <a:bodyPr/>
          <a:lstStyle/>
          <a:p>
            <a:endParaRPr lang="fr-FR"/>
          </a:p>
        </p:txBody>
      </p:sp>
      <p:pic>
        <p:nvPicPr>
          <p:cNvPr id="12" name="Image 11"/>
          <p:cNvPicPr>
            <a:picLocks noChangeAspect="1"/>
          </p:cNvPicPr>
          <p:nvPr/>
        </p:nvPicPr>
        <p:blipFill rotWithShape="1">
          <a:blip r:embed="rId2"/>
          <a:srcRect l="57875" t="4798" b="2645"/>
          <a:stretch/>
        </p:blipFill>
        <p:spPr>
          <a:xfrm>
            <a:off x="359998" y="1585077"/>
            <a:ext cx="3851920" cy="3075846"/>
          </a:xfrm>
          <a:prstGeom prst="rect">
            <a:avLst/>
          </a:prstGeom>
        </p:spPr>
      </p:pic>
      <p:pic>
        <p:nvPicPr>
          <p:cNvPr id="8" name="Espace réservé du contenu 7"/>
          <p:cNvPicPr>
            <a:picLocks noGrp="1" noChangeAspect="1"/>
          </p:cNvPicPr>
          <p:nvPr>
            <p:ph sz="quarter" idx="14"/>
          </p:nvPr>
        </p:nvPicPr>
        <p:blipFill rotWithShape="1">
          <a:blip r:embed="rId3"/>
          <a:srcRect l="57166" t="3378" r="7003" b="4280"/>
          <a:stretch/>
        </p:blipFill>
        <p:spPr>
          <a:xfrm>
            <a:off x="4716016" y="1584211"/>
            <a:ext cx="3312368" cy="3123091"/>
          </a:xfrm>
          <a:prstGeom prst="rect">
            <a:avLst/>
          </a:prstGeom>
        </p:spPr>
      </p:pic>
      <p:pic>
        <p:nvPicPr>
          <p:cNvPr id="9" name="Image 8"/>
          <p:cNvPicPr>
            <a:picLocks noChangeAspect="1"/>
          </p:cNvPicPr>
          <p:nvPr/>
        </p:nvPicPr>
        <p:blipFill>
          <a:blip r:embed="rId4"/>
          <a:stretch>
            <a:fillRect/>
          </a:stretch>
        </p:blipFill>
        <p:spPr>
          <a:xfrm>
            <a:off x="7884368" y="97905"/>
            <a:ext cx="1103121" cy="492465"/>
          </a:xfrm>
          <a:prstGeom prst="rect">
            <a:avLst/>
          </a:prstGeom>
        </p:spPr>
      </p:pic>
    </p:spTree>
    <p:extLst>
      <p:ext uri="{BB962C8B-B14F-4D97-AF65-F5344CB8AC3E}">
        <p14:creationId xmlns:p14="http://schemas.microsoft.com/office/powerpoint/2010/main" val="833587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6500" y="843558"/>
            <a:ext cx="8424000" cy="648072"/>
          </a:xfrm>
        </p:spPr>
        <p:txBody>
          <a:bodyPr>
            <a:normAutofit/>
          </a:bodyPr>
          <a:lstStyle/>
          <a:p>
            <a:r>
              <a:rPr lang="fr-FR" sz="2025" dirty="0" smtClean="0">
                <a:solidFill>
                  <a:schemeClr val="tx1">
                    <a:lumMod val="85000"/>
                    <a:lumOff val="15000"/>
                  </a:schemeClr>
                </a:solidFill>
              </a:rPr>
              <a:t>Ambition : mobiliser les acteurs du développement agricole et rural pour massifier la transition agro-écologique déjà engagée</a:t>
            </a:r>
            <a:endParaRPr lang="fr-FR" sz="2025" dirty="0">
              <a:solidFill>
                <a:schemeClr val="tx1">
                  <a:lumMod val="85000"/>
                  <a:lumOff val="15000"/>
                </a:schemeClr>
              </a:solidFill>
            </a:endParaRPr>
          </a:p>
        </p:txBody>
      </p:sp>
      <p:sp>
        <p:nvSpPr>
          <p:cNvPr id="4" name="Espace réservé de la date 1"/>
          <p:cNvSpPr>
            <a:spLocks noGrp="1"/>
          </p:cNvSpPr>
          <p:nvPr>
            <p:ph type="dt" sz="half" idx="10"/>
          </p:nvPr>
        </p:nvSpPr>
        <p:spPr/>
        <p:txBody>
          <a:bodyPr/>
          <a:lstStyle/>
          <a:p>
            <a:pPr algn="r"/>
            <a:r>
              <a:rPr lang="fr-FR" cap="all" dirty="0" smtClean="0"/>
              <a:t>23/11/2021</a:t>
            </a:r>
            <a:endParaRPr lang="fr-FR" cap="all" dirty="0"/>
          </a:p>
        </p:txBody>
      </p:sp>
      <p:sp>
        <p:nvSpPr>
          <p:cNvPr id="7" name="Espace réservé du contenu 6"/>
          <p:cNvSpPr>
            <a:spLocks noGrp="1"/>
          </p:cNvSpPr>
          <p:nvPr>
            <p:ph sz="quarter" idx="14"/>
          </p:nvPr>
        </p:nvSpPr>
        <p:spPr>
          <a:xfrm>
            <a:off x="359475" y="1707654"/>
            <a:ext cx="8797500" cy="3075846"/>
          </a:xfrm>
        </p:spPr>
        <p:txBody>
          <a:bodyPr/>
          <a:lstStyle/>
          <a:p>
            <a:pPr marL="285750" indent="-285750">
              <a:spcAft>
                <a:spcPts val="0"/>
              </a:spcAft>
              <a:buFont typeface="Wingdings" panose="05000000000000000000" pitchFamily="2" charset="2"/>
              <a:buChar char="v"/>
            </a:pPr>
            <a:r>
              <a:rPr lang="fr-FR" sz="1800" dirty="0" smtClean="0">
                <a:solidFill>
                  <a:srgbClr val="0070C0"/>
                </a:solidFill>
              </a:rPr>
              <a:t>Continuum recherche-développement-innovation </a:t>
            </a:r>
            <a:r>
              <a:rPr lang="fr-FR" sz="1800" dirty="0">
                <a:solidFill>
                  <a:srgbClr val="0070C0"/>
                </a:solidFill>
              </a:rPr>
              <a:t>pour accélérer les </a:t>
            </a:r>
            <a:r>
              <a:rPr lang="fr-FR" sz="1800" dirty="0" smtClean="0">
                <a:solidFill>
                  <a:srgbClr val="0070C0"/>
                </a:solidFill>
              </a:rPr>
              <a:t>transitions</a:t>
            </a:r>
          </a:p>
          <a:p>
            <a:pPr lvl="2">
              <a:spcBef>
                <a:spcPts val="0"/>
              </a:spcBef>
              <a:spcAft>
                <a:spcPts val="0"/>
              </a:spcAft>
            </a:pPr>
            <a:r>
              <a:rPr lang="fr-FR" sz="1500" dirty="0" smtClean="0">
                <a:solidFill>
                  <a:schemeClr val="tx1">
                    <a:lumMod val="65000"/>
                    <a:lumOff val="35000"/>
                  </a:schemeClr>
                </a:solidFill>
              </a:rPr>
              <a:t>Produire </a:t>
            </a:r>
            <a:r>
              <a:rPr lang="fr-FR" sz="1500" dirty="0">
                <a:solidFill>
                  <a:schemeClr val="tx1">
                    <a:lumMod val="65000"/>
                    <a:lumOff val="35000"/>
                  </a:schemeClr>
                </a:solidFill>
              </a:rPr>
              <a:t>des </a:t>
            </a:r>
            <a:r>
              <a:rPr lang="fr-FR" sz="1500" dirty="0" smtClean="0">
                <a:solidFill>
                  <a:schemeClr val="tx1">
                    <a:lumMod val="65000"/>
                    <a:lumOff val="35000"/>
                  </a:schemeClr>
                </a:solidFill>
              </a:rPr>
              <a:t>connaissances et des outils</a:t>
            </a:r>
            <a:endParaRPr lang="fr-FR" sz="1500" dirty="0">
              <a:solidFill>
                <a:schemeClr val="tx1">
                  <a:lumMod val="65000"/>
                  <a:lumOff val="35000"/>
                </a:schemeClr>
              </a:solidFill>
            </a:endParaRPr>
          </a:p>
          <a:p>
            <a:pPr lvl="2">
              <a:spcBef>
                <a:spcPts val="0"/>
              </a:spcBef>
              <a:spcAft>
                <a:spcPts val="0"/>
              </a:spcAft>
            </a:pPr>
            <a:r>
              <a:rPr lang="fr-FR" sz="1500" dirty="0">
                <a:solidFill>
                  <a:schemeClr val="tx1">
                    <a:lumMod val="65000"/>
                    <a:lumOff val="35000"/>
                  </a:schemeClr>
                </a:solidFill>
              </a:rPr>
              <a:t>Soutenir des méthodes / démarches collectives, dynamique/spirale d’innovation</a:t>
            </a:r>
          </a:p>
          <a:p>
            <a:pPr lvl="2">
              <a:spcBef>
                <a:spcPts val="0"/>
              </a:spcBef>
              <a:spcAft>
                <a:spcPts val="0"/>
              </a:spcAft>
            </a:pPr>
            <a:r>
              <a:rPr lang="fr-FR" sz="1500" dirty="0">
                <a:solidFill>
                  <a:schemeClr val="tx1">
                    <a:lumMod val="65000"/>
                    <a:lumOff val="35000"/>
                  </a:schemeClr>
                </a:solidFill>
              </a:rPr>
              <a:t>Mobiliser vers </a:t>
            </a:r>
            <a:r>
              <a:rPr lang="fr-FR" sz="1500" dirty="0" smtClean="0">
                <a:solidFill>
                  <a:schemeClr val="tx1">
                    <a:lumMod val="65000"/>
                    <a:lumOff val="35000"/>
                  </a:schemeClr>
                </a:solidFill>
              </a:rPr>
              <a:t>l’impact</a:t>
            </a:r>
          </a:p>
          <a:p>
            <a:pPr lvl="2">
              <a:spcBef>
                <a:spcPts val="0"/>
              </a:spcBef>
              <a:spcAft>
                <a:spcPts val="0"/>
              </a:spcAft>
            </a:pPr>
            <a:endParaRPr lang="fr-FR" sz="1500" dirty="0">
              <a:solidFill>
                <a:schemeClr val="tx1">
                  <a:lumMod val="65000"/>
                  <a:lumOff val="35000"/>
                </a:schemeClr>
              </a:solidFill>
            </a:endParaRPr>
          </a:p>
          <a:p>
            <a:pPr marL="285750" indent="-285750">
              <a:spcAft>
                <a:spcPts val="0"/>
              </a:spcAft>
              <a:buFont typeface="Wingdings" panose="05000000000000000000" pitchFamily="2" charset="2"/>
              <a:buChar char="v"/>
            </a:pPr>
            <a:r>
              <a:rPr lang="fr-FR" sz="1800" dirty="0" smtClean="0">
                <a:solidFill>
                  <a:srgbClr val="0070C0"/>
                </a:solidFill>
              </a:rPr>
              <a:t>Anticipation des enjeux</a:t>
            </a:r>
            <a:endParaRPr lang="fr-FR" sz="1800" dirty="0">
              <a:solidFill>
                <a:srgbClr val="0070C0"/>
              </a:solidFill>
            </a:endParaRPr>
          </a:p>
          <a:p>
            <a:pPr lvl="2">
              <a:spcBef>
                <a:spcPts val="0"/>
              </a:spcBef>
              <a:spcAft>
                <a:spcPts val="0"/>
              </a:spcAft>
            </a:pPr>
            <a:r>
              <a:rPr lang="fr-FR" sz="1500" dirty="0" smtClean="0">
                <a:solidFill>
                  <a:schemeClr val="tx1">
                    <a:lumMod val="65000"/>
                    <a:lumOff val="35000"/>
                  </a:schemeClr>
                </a:solidFill>
              </a:rPr>
              <a:t>Viabilité / résilience, </a:t>
            </a:r>
            <a:r>
              <a:rPr lang="fr-FR" sz="1500" dirty="0">
                <a:solidFill>
                  <a:schemeClr val="tx1">
                    <a:lumMod val="65000"/>
                    <a:lumOff val="35000"/>
                  </a:schemeClr>
                </a:solidFill>
              </a:rPr>
              <a:t>environnement, </a:t>
            </a:r>
            <a:r>
              <a:rPr lang="fr-FR" sz="1500" dirty="0" smtClean="0">
                <a:solidFill>
                  <a:schemeClr val="tx1">
                    <a:lumMod val="65000"/>
                    <a:lumOff val="35000"/>
                  </a:schemeClr>
                </a:solidFill>
              </a:rPr>
              <a:t>société</a:t>
            </a:r>
          </a:p>
          <a:p>
            <a:pPr lvl="2">
              <a:spcBef>
                <a:spcPts val="0"/>
              </a:spcBef>
              <a:spcAft>
                <a:spcPts val="0"/>
              </a:spcAft>
            </a:pPr>
            <a:endParaRPr lang="fr-FR" sz="1500" dirty="0">
              <a:solidFill>
                <a:schemeClr val="tx1">
                  <a:lumMod val="65000"/>
                  <a:lumOff val="35000"/>
                </a:schemeClr>
              </a:solidFill>
            </a:endParaRPr>
          </a:p>
          <a:p>
            <a:pPr marL="285750" indent="-285750">
              <a:spcAft>
                <a:spcPts val="0"/>
              </a:spcAft>
              <a:buFont typeface="Wingdings" panose="05000000000000000000" pitchFamily="2" charset="2"/>
              <a:buChar char="v"/>
            </a:pPr>
            <a:r>
              <a:rPr lang="fr-FR" sz="1800" dirty="0" smtClean="0">
                <a:solidFill>
                  <a:srgbClr val="0070C0"/>
                </a:solidFill>
              </a:rPr>
              <a:t>Cohérence et lisibilité</a:t>
            </a:r>
            <a:endParaRPr lang="fr-FR" sz="1800" dirty="0">
              <a:solidFill>
                <a:srgbClr val="0070C0"/>
              </a:solidFill>
            </a:endParaRPr>
          </a:p>
          <a:p>
            <a:pPr lvl="2">
              <a:spcBef>
                <a:spcPts val="0"/>
              </a:spcBef>
              <a:spcAft>
                <a:spcPts val="0"/>
              </a:spcAft>
            </a:pPr>
            <a:r>
              <a:rPr lang="fr-FR" sz="1500" dirty="0" smtClean="0">
                <a:solidFill>
                  <a:schemeClr val="tx1">
                    <a:lumMod val="65000"/>
                    <a:lumOff val="35000"/>
                  </a:schemeClr>
                </a:solidFill>
              </a:rPr>
              <a:t> Nombre limité de thématiques </a:t>
            </a:r>
            <a:r>
              <a:rPr lang="fr-FR" sz="1500" dirty="0">
                <a:solidFill>
                  <a:schemeClr val="tx1">
                    <a:lumMod val="65000"/>
                    <a:lumOff val="35000"/>
                  </a:schemeClr>
                </a:solidFill>
              </a:rPr>
              <a:t>prioritaires pour </a:t>
            </a:r>
            <a:r>
              <a:rPr lang="fr-FR" sz="1500" dirty="0" smtClean="0">
                <a:solidFill>
                  <a:schemeClr val="tx1">
                    <a:lumMod val="65000"/>
                    <a:lumOff val="35000"/>
                  </a:schemeClr>
                </a:solidFill>
              </a:rPr>
              <a:t>l’ensemble du </a:t>
            </a:r>
            <a:r>
              <a:rPr lang="fr-FR" sz="1500" dirty="0">
                <a:solidFill>
                  <a:schemeClr val="tx1">
                    <a:lumMod val="65000"/>
                    <a:lumOff val="35000"/>
                  </a:schemeClr>
                </a:solidFill>
              </a:rPr>
              <a:t>PNDAR</a:t>
            </a:r>
          </a:p>
          <a:p>
            <a:pPr lvl="2">
              <a:spcBef>
                <a:spcPts val="0"/>
              </a:spcBef>
              <a:spcAft>
                <a:spcPts val="0"/>
              </a:spcAft>
            </a:pPr>
            <a:r>
              <a:rPr lang="fr-FR" sz="1500" dirty="0" smtClean="0">
                <a:solidFill>
                  <a:schemeClr val="tx1">
                    <a:lumMod val="65000"/>
                    <a:lumOff val="35000"/>
                  </a:schemeClr>
                </a:solidFill>
              </a:rPr>
              <a:t> Simplification </a:t>
            </a:r>
            <a:r>
              <a:rPr lang="fr-FR" sz="1500" dirty="0">
                <a:solidFill>
                  <a:schemeClr val="tx1">
                    <a:lumMod val="65000"/>
                    <a:lumOff val="35000"/>
                  </a:schemeClr>
                </a:solidFill>
              </a:rPr>
              <a:t>du paysage des </a:t>
            </a:r>
            <a:r>
              <a:rPr lang="fr-FR" sz="1500" dirty="0" smtClean="0">
                <a:solidFill>
                  <a:schemeClr val="tx1">
                    <a:lumMod val="65000"/>
                    <a:lumOff val="35000"/>
                  </a:schemeClr>
                </a:solidFill>
              </a:rPr>
              <a:t>AAP</a:t>
            </a:r>
          </a:p>
        </p:txBody>
      </p:sp>
      <p:sp>
        <p:nvSpPr>
          <p:cNvPr id="8" name="Espace réservé du numéro de diapositive 3"/>
          <p:cNvSpPr>
            <a:spLocks noGrp="1"/>
          </p:cNvSpPr>
          <p:nvPr>
            <p:ph type="sldNum" sz="quarter" idx="12"/>
          </p:nvPr>
        </p:nvSpPr>
        <p:spPr>
          <a:xfrm>
            <a:off x="6264000" y="4783500"/>
            <a:ext cx="1350000" cy="360000"/>
          </a:xfrm>
        </p:spPr>
        <p:txBody>
          <a:bodyPr/>
          <a:lstStyle/>
          <a:p>
            <a:fld id="{733122C9-A0B9-462F-8757-0847AD287B63}" type="slidenum">
              <a:rPr lang="fr-FR" smtClean="0"/>
              <a:pPr/>
              <a:t>2</a:t>
            </a:fld>
            <a:endParaRPr lang="fr-FR" dirty="0"/>
          </a:p>
        </p:txBody>
      </p:sp>
      <p:pic>
        <p:nvPicPr>
          <p:cNvPr id="9" name="Image 8"/>
          <p:cNvPicPr>
            <a:picLocks noChangeAspect="1"/>
          </p:cNvPicPr>
          <p:nvPr/>
        </p:nvPicPr>
        <p:blipFill>
          <a:blip r:embed="rId2"/>
          <a:stretch>
            <a:fillRect/>
          </a:stretch>
        </p:blipFill>
        <p:spPr>
          <a:xfrm>
            <a:off x="7884368" y="97905"/>
            <a:ext cx="1103121" cy="492465"/>
          </a:xfrm>
          <a:prstGeom prst="rect">
            <a:avLst/>
          </a:prstGeom>
        </p:spPr>
      </p:pic>
    </p:spTree>
    <p:extLst>
      <p:ext uri="{BB962C8B-B14F-4D97-AF65-F5344CB8AC3E}">
        <p14:creationId xmlns:p14="http://schemas.microsoft.com/office/powerpoint/2010/main" val="10112987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Contenu du dossier</a:t>
            </a:r>
            <a:endParaRPr lang="fr-FR" dirty="0"/>
          </a:p>
        </p:txBody>
      </p:sp>
      <p:sp>
        <p:nvSpPr>
          <p:cNvPr id="3" name="Espace réservé de la date 2"/>
          <p:cNvSpPr>
            <a:spLocks noGrp="1"/>
          </p:cNvSpPr>
          <p:nvPr>
            <p:ph type="dt" sz="half" idx="10"/>
          </p:nvPr>
        </p:nvSpPr>
        <p:spPr/>
        <p:txBody>
          <a:bodyPr/>
          <a:lstStyle/>
          <a:p>
            <a:pPr algn="r"/>
            <a:endParaRPr lang="fr-FR" cap="all"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20</a:t>
            </a:fld>
            <a:endParaRPr lang="fr-FR" dirty="0"/>
          </a:p>
        </p:txBody>
      </p:sp>
      <p:sp>
        <p:nvSpPr>
          <p:cNvPr id="10" name="Espace réservé du contenu 9"/>
          <p:cNvSpPr>
            <a:spLocks noGrp="1"/>
          </p:cNvSpPr>
          <p:nvPr>
            <p:ph sz="quarter" idx="14"/>
          </p:nvPr>
        </p:nvSpPr>
        <p:spPr/>
        <p:txBody>
          <a:bodyPr/>
          <a:lstStyle/>
          <a:p>
            <a:pPr marL="342900" lvl="0" indent="-342900" algn="just">
              <a:spcAft>
                <a:spcPts val="0"/>
              </a:spcAft>
              <a:buFont typeface="Arial" panose="020B0604020202020204" pitchFamily="34" charset="0"/>
              <a:buChar char="­"/>
            </a:pPr>
            <a:r>
              <a:rPr lang="fr-FR" dirty="0">
                <a:latin typeface="Marianne" panose="02000000000000000000" pitchFamily="50" charset="0"/>
                <a:ea typeface="Arial Unicode MS" panose="020B0604020202020204" pitchFamily="34" charset="-128"/>
                <a:cs typeface="Times New Roman" panose="02020603050405020304" pitchFamily="18" charset="0"/>
              </a:rPr>
              <a:t>Le descriptif générique du projet saisi sur la </a:t>
            </a:r>
            <a:r>
              <a:rPr lang="fr-FR" dirty="0" err="1">
                <a:latin typeface="Marianne" panose="02000000000000000000" pitchFamily="50" charset="0"/>
                <a:ea typeface="Arial Unicode MS" panose="020B0604020202020204" pitchFamily="34" charset="-128"/>
                <a:cs typeface="Times New Roman" panose="02020603050405020304" pitchFamily="18" charset="0"/>
              </a:rPr>
              <a:t>téléprocédure</a:t>
            </a:r>
            <a:r>
              <a:rPr lang="fr-FR" dirty="0">
                <a:latin typeface="Calibri" panose="020F0502020204030204" pitchFamily="34" charset="0"/>
                <a:ea typeface="Arial Unicode MS" panose="020B0604020202020204" pitchFamily="34" charset="-128"/>
                <a:cs typeface="Times New Roman" panose="02020603050405020304" pitchFamily="18" charset="0"/>
              </a:rPr>
              <a:t> </a:t>
            </a:r>
            <a:r>
              <a:rPr lang="fr-FR" dirty="0">
                <a:latin typeface="Marianne" panose="02000000000000000000" pitchFamily="50" charset="0"/>
                <a:ea typeface="Arial Unicode MS" panose="020B0604020202020204" pitchFamily="34" charset="-128"/>
                <a:cs typeface="Times New Roman" panose="02020603050405020304" pitchFamily="18" charset="0"/>
              </a:rPr>
              <a:t>;</a:t>
            </a:r>
            <a:endParaRPr lang="fr-FR" sz="1400" dirty="0">
              <a:latin typeface="Marianne" panose="02000000000000000000" pitchFamily="50" charset="0"/>
              <a:ea typeface="Arial Unicode MS" panose="020B0604020202020204" pitchFamily="34" charset="-128"/>
              <a:cs typeface="Times New Roman" panose="02020603050405020304" pitchFamily="18" charset="0"/>
            </a:endParaRPr>
          </a:p>
          <a:p>
            <a:pPr marL="342900" lvl="0" indent="-342900" algn="just">
              <a:spcAft>
                <a:spcPts val="0"/>
              </a:spcAft>
              <a:buFont typeface="Arial" panose="020B0604020202020204" pitchFamily="34" charset="0"/>
              <a:buChar char="­"/>
            </a:pPr>
            <a:r>
              <a:rPr lang="fr-FR" dirty="0">
                <a:latin typeface="Marianne" panose="02000000000000000000" pitchFamily="50" charset="0"/>
                <a:ea typeface="Arial Unicode MS" panose="020B0604020202020204" pitchFamily="34" charset="-128"/>
                <a:cs typeface="Times New Roman" panose="02020603050405020304" pitchFamily="18" charset="0"/>
              </a:rPr>
              <a:t>Une synthèse technique du projet en vue de sa publication selon la trame fournie dans le formulaire de dépôt en ligne</a:t>
            </a:r>
            <a:r>
              <a:rPr lang="fr-FR" dirty="0">
                <a:latin typeface="Calibri" panose="020F0502020204030204" pitchFamily="34" charset="0"/>
                <a:ea typeface="Arial Unicode MS" panose="020B0604020202020204" pitchFamily="34" charset="-128"/>
                <a:cs typeface="Times New Roman" panose="02020603050405020304" pitchFamily="18" charset="0"/>
              </a:rPr>
              <a:t> </a:t>
            </a:r>
            <a:r>
              <a:rPr lang="fr-FR" dirty="0">
                <a:latin typeface="Marianne" panose="02000000000000000000" pitchFamily="50" charset="0"/>
                <a:ea typeface="Arial Unicode MS" panose="020B0604020202020204" pitchFamily="34" charset="-128"/>
                <a:cs typeface="Times New Roman" panose="02020603050405020304" pitchFamily="18" charset="0"/>
              </a:rPr>
              <a:t>;</a:t>
            </a:r>
            <a:endParaRPr lang="fr-FR" sz="1400" dirty="0">
              <a:latin typeface="Marianne" panose="02000000000000000000" pitchFamily="50" charset="0"/>
              <a:ea typeface="Arial Unicode MS" panose="020B0604020202020204" pitchFamily="34" charset="-128"/>
              <a:cs typeface="Times New Roman" panose="02020603050405020304" pitchFamily="18" charset="0"/>
            </a:endParaRPr>
          </a:p>
          <a:p>
            <a:pPr marL="342900" lvl="0" indent="-342900" algn="just">
              <a:spcAft>
                <a:spcPts val="0"/>
              </a:spcAft>
              <a:buFont typeface="Arial" panose="020B0604020202020204" pitchFamily="34" charset="0"/>
              <a:buChar char="­"/>
            </a:pPr>
            <a:r>
              <a:rPr lang="fr-FR" dirty="0">
                <a:latin typeface="Marianne" panose="02000000000000000000" pitchFamily="50" charset="0"/>
                <a:ea typeface="Arial Unicode MS" panose="020B0604020202020204" pitchFamily="34" charset="-128"/>
                <a:cs typeface="Times New Roman" panose="02020603050405020304" pitchFamily="18" charset="0"/>
              </a:rPr>
              <a:t>Le descriptif technique du projet qui doit impérativement respecter la trame fournie en annexe 1 de la présente décision et comporter a minima:</a:t>
            </a:r>
            <a:r>
              <a:rPr lang="fr-FR" dirty="0">
                <a:latin typeface="Calibri" panose="020F0502020204030204" pitchFamily="34" charset="0"/>
                <a:ea typeface="Arial Unicode MS" panose="020B0604020202020204" pitchFamily="34" charset="-128"/>
                <a:cs typeface="Times New Roman" panose="02020603050405020304" pitchFamily="18" charset="0"/>
              </a:rPr>
              <a:t> </a:t>
            </a:r>
            <a:endParaRPr lang="fr-FR" sz="1400" dirty="0">
              <a:latin typeface="Marianne" panose="02000000000000000000" pitchFamily="50" charset="0"/>
              <a:ea typeface="Arial Unicode MS" panose="020B0604020202020204" pitchFamily="34" charset="-128"/>
              <a:cs typeface="Times New Roman" panose="02020603050405020304" pitchFamily="18" charset="0"/>
            </a:endParaRPr>
          </a:p>
          <a:p>
            <a:pPr marL="594900" lvl="1" indent="-342900" algn="just">
              <a:spcAft>
                <a:spcPts val="0"/>
              </a:spcAft>
              <a:buFont typeface="Arial" panose="020B0604020202020204" pitchFamily="34" charset="0"/>
              <a:buChar char="­"/>
            </a:pPr>
            <a:r>
              <a:rPr lang="fr-FR" dirty="0">
                <a:latin typeface="Marianne" panose="02000000000000000000" pitchFamily="50" charset="0"/>
                <a:ea typeface="Arial Unicode MS" panose="020B0604020202020204" pitchFamily="34" charset="-128"/>
                <a:cs typeface="Times New Roman" panose="02020603050405020304" pitchFamily="18" charset="0"/>
              </a:rPr>
              <a:t>les objectifs et les résultats attendus à l’issue du projet</a:t>
            </a:r>
            <a:r>
              <a:rPr lang="fr-FR" dirty="0">
                <a:latin typeface="Calibri" panose="020F0502020204030204" pitchFamily="34" charset="0"/>
                <a:ea typeface="Arial Unicode MS" panose="020B0604020202020204" pitchFamily="34" charset="-128"/>
                <a:cs typeface="Times New Roman" panose="02020603050405020304" pitchFamily="18" charset="0"/>
              </a:rPr>
              <a:t> </a:t>
            </a:r>
            <a:r>
              <a:rPr lang="fr-FR" dirty="0">
                <a:latin typeface="Marianne" panose="02000000000000000000" pitchFamily="50" charset="0"/>
                <a:ea typeface="Arial Unicode MS" panose="020B0604020202020204" pitchFamily="34" charset="-128"/>
                <a:cs typeface="Times New Roman" panose="02020603050405020304" pitchFamily="18" charset="0"/>
              </a:rPr>
              <a:t>;</a:t>
            </a:r>
            <a:endParaRPr lang="fr-FR" sz="1300" dirty="0">
              <a:latin typeface="Marianne" panose="02000000000000000000" pitchFamily="50" charset="0"/>
              <a:ea typeface="Arial Unicode MS" panose="020B0604020202020204" pitchFamily="34" charset="-128"/>
              <a:cs typeface="Times New Roman" panose="02020603050405020304" pitchFamily="18" charset="0"/>
            </a:endParaRPr>
          </a:p>
          <a:p>
            <a:pPr marL="594900" lvl="1" indent="-342900" algn="just">
              <a:spcAft>
                <a:spcPts val="0"/>
              </a:spcAft>
              <a:buFont typeface="Arial" panose="020B0604020202020204" pitchFamily="34" charset="0"/>
              <a:buChar char="­"/>
            </a:pPr>
            <a:r>
              <a:rPr lang="fr-FR" dirty="0">
                <a:latin typeface="Marianne" panose="02000000000000000000" pitchFamily="50" charset="0"/>
                <a:ea typeface="Arial Unicode MS" panose="020B0604020202020204" pitchFamily="34" charset="-128"/>
                <a:cs typeface="Times New Roman" panose="02020603050405020304" pitchFamily="18" charset="0"/>
              </a:rPr>
              <a:t>un état de l’art initial</a:t>
            </a:r>
            <a:r>
              <a:rPr lang="fr-FR" dirty="0">
                <a:latin typeface="Calibri" panose="020F0502020204030204" pitchFamily="34" charset="0"/>
                <a:ea typeface="Arial Unicode MS" panose="020B0604020202020204" pitchFamily="34" charset="-128"/>
                <a:cs typeface="Times New Roman" panose="02020603050405020304" pitchFamily="18" charset="0"/>
              </a:rPr>
              <a:t> </a:t>
            </a:r>
            <a:r>
              <a:rPr lang="fr-FR" dirty="0">
                <a:latin typeface="Marianne" panose="02000000000000000000" pitchFamily="50" charset="0"/>
                <a:ea typeface="Arial Unicode MS" panose="020B0604020202020204" pitchFamily="34" charset="-128"/>
                <a:cs typeface="Times New Roman" panose="02020603050405020304" pitchFamily="18" charset="0"/>
              </a:rPr>
              <a:t>;</a:t>
            </a:r>
            <a:endParaRPr lang="fr-FR" sz="1300" dirty="0">
              <a:latin typeface="Marianne" panose="02000000000000000000" pitchFamily="50" charset="0"/>
              <a:ea typeface="Arial Unicode MS" panose="020B0604020202020204" pitchFamily="34" charset="-128"/>
              <a:cs typeface="Times New Roman" panose="02020603050405020304" pitchFamily="18" charset="0"/>
            </a:endParaRPr>
          </a:p>
          <a:p>
            <a:pPr marL="594900" lvl="1" indent="-342900" algn="just">
              <a:spcAft>
                <a:spcPts val="0"/>
              </a:spcAft>
              <a:buFont typeface="Arial" panose="020B0604020202020204" pitchFamily="34" charset="0"/>
              <a:buChar char="­"/>
            </a:pPr>
            <a:r>
              <a:rPr lang="fr-FR" dirty="0">
                <a:latin typeface="Marianne" panose="02000000000000000000" pitchFamily="50" charset="0"/>
                <a:ea typeface="Arial Unicode MS" panose="020B0604020202020204" pitchFamily="34" charset="-128"/>
                <a:cs typeface="Times New Roman" panose="02020603050405020304" pitchFamily="18" charset="0"/>
              </a:rPr>
              <a:t>une description du </a:t>
            </a:r>
            <a:r>
              <a:rPr lang="fr-FR" dirty="0" smtClean="0">
                <a:latin typeface="Marianne" panose="02000000000000000000" pitchFamily="50" charset="0"/>
                <a:ea typeface="Arial Unicode MS" panose="020B0604020202020204" pitchFamily="34" charset="-128"/>
                <a:cs typeface="Times New Roman" panose="02020603050405020304" pitchFamily="18" charset="0"/>
              </a:rPr>
              <a:t>partenariat</a:t>
            </a:r>
            <a:r>
              <a:rPr lang="fr-FR" dirty="0">
                <a:latin typeface="Calibri" panose="020F0502020204030204" pitchFamily="34" charset="0"/>
                <a:ea typeface="Arial Unicode MS" panose="020B0604020202020204" pitchFamily="34" charset="-128"/>
                <a:cs typeface="Times New Roman" panose="02020603050405020304" pitchFamily="18" charset="0"/>
              </a:rPr>
              <a:t> </a:t>
            </a:r>
            <a:r>
              <a:rPr lang="fr-FR" dirty="0">
                <a:latin typeface="Marianne" panose="02000000000000000000" pitchFamily="50" charset="0"/>
                <a:ea typeface="Arial Unicode MS" panose="020B0604020202020204" pitchFamily="34" charset="-128"/>
                <a:cs typeface="Times New Roman" panose="02020603050405020304" pitchFamily="18" charset="0"/>
              </a:rPr>
              <a:t>;</a:t>
            </a:r>
            <a:endParaRPr lang="fr-FR" sz="1300" dirty="0">
              <a:latin typeface="Marianne" panose="02000000000000000000" pitchFamily="50" charset="0"/>
              <a:ea typeface="Arial Unicode MS" panose="020B0604020202020204" pitchFamily="34" charset="-128"/>
              <a:cs typeface="Times New Roman" panose="02020603050405020304" pitchFamily="18" charset="0"/>
            </a:endParaRPr>
          </a:p>
          <a:p>
            <a:pPr marL="594900" lvl="1" indent="-342900" algn="just">
              <a:spcAft>
                <a:spcPts val="0"/>
              </a:spcAft>
              <a:buFont typeface="Arial" panose="020B0604020202020204" pitchFamily="34" charset="0"/>
              <a:buChar char="­"/>
            </a:pPr>
            <a:r>
              <a:rPr lang="fr-FR" dirty="0">
                <a:latin typeface="Marianne" panose="02000000000000000000" pitchFamily="50" charset="0"/>
                <a:ea typeface="Arial Unicode MS" panose="020B0604020202020204" pitchFamily="34" charset="-128"/>
                <a:cs typeface="Times New Roman" panose="02020603050405020304" pitchFamily="18" charset="0"/>
              </a:rPr>
              <a:t>un programme de travail détaillé sur la durée totale du projet</a:t>
            </a:r>
            <a:r>
              <a:rPr lang="fr-FR" dirty="0">
                <a:latin typeface="Calibri" panose="020F0502020204030204" pitchFamily="34" charset="0"/>
                <a:ea typeface="Arial Unicode MS" panose="020B0604020202020204" pitchFamily="34" charset="-128"/>
                <a:cs typeface="Times New Roman" panose="02020603050405020304" pitchFamily="18" charset="0"/>
              </a:rPr>
              <a:t> </a:t>
            </a:r>
            <a:r>
              <a:rPr lang="fr-FR" dirty="0">
                <a:latin typeface="Marianne" panose="02000000000000000000" pitchFamily="50" charset="0"/>
                <a:ea typeface="Arial Unicode MS" panose="020B0604020202020204" pitchFamily="34" charset="-128"/>
                <a:cs typeface="Times New Roman" panose="02020603050405020304" pitchFamily="18" charset="0"/>
              </a:rPr>
              <a:t>;</a:t>
            </a:r>
            <a:endParaRPr lang="fr-FR" sz="1300" dirty="0">
              <a:latin typeface="Marianne" panose="02000000000000000000" pitchFamily="50" charset="0"/>
              <a:ea typeface="Arial Unicode MS" panose="020B0604020202020204" pitchFamily="34" charset="-128"/>
              <a:cs typeface="Times New Roman" panose="02020603050405020304" pitchFamily="18" charset="0"/>
            </a:endParaRPr>
          </a:p>
          <a:p>
            <a:pPr marL="594900" lvl="1" indent="-342900" algn="just">
              <a:spcAft>
                <a:spcPts val="0"/>
              </a:spcAft>
              <a:buFont typeface="Arial" panose="020B0604020202020204" pitchFamily="34" charset="0"/>
              <a:buChar char="­"/>
            </a:pPr>
            <a:r>
              <a:rPr lang="fr-FR" dirty="0">
                <a:latin typeface="Marianne" panose="02000000000000000000" pitchFamily="50" charset="0"/>
                <a:ea typeface="Arial Unicode MS" panose="020B0604020202020204" pitchFamily="34" charset="-128"/>
                <a:cs typeface="Times New Roman" panose="02020603050405020304" pitchFamily="18" charset="0"/>
              </a:rPr>
              <a:t>les objectifs et modalités de diffusion et de valorisation des </a:t>
            </a:r>
            <a:r>
              <a:rPr lang="fr-FR" dirty="0" smtClean="0">
                <a:latin typeface="Marianne" panose="02000000000000000000" pitchFamily="50" charset="0"/>
                <a:ea typeface="Arial Unicode MS" panose="020B0604020202020204" pitchFamily="34" charset="-128"/>
                <a:cs typeface="Times New Roman" panose="02020603050405020304" pitchFamily="18" charset="0"/>
              </a:rPr>
              <a:t>résultats.</a:t>
            </a:r>
            <a:endParaRPr lang="fr-FR" sz="1300" dirty="0">
              <a:latin typeface="Marianne" panose="02000000000000000000" pitchFamily="50" charset="0"/>
              <a:ea typeface="Arial Unicode MS" panose="020B0604020202020204" pitchFamily="34" charset="-128"/>
              <a:cs typeface="Times New Roman" panose="02020603050405020304" pitchFamily="18" charset="0"/>
            </a:endParaRPr>
          </a:p>
          <a:p>
            <a:pPr marL="594900" lvl="1" indent="-342900" algn="just">
              <a:spcAft>
                <a:spcPts val="0"/>
              </a:spcAft>
              <a:buFont typeface="Arial" panose="020B0604020202020204" pitchFamily="34" charset="0"/>
              <a:buChar char="­"/>
            </a:pPr>
            <a:r>
              <a:rPr lang="fr-FR" dirty="0">
                <a:latin typeface="Marianne" panose="02000000000000000000" pitchFamily="50" charset="0"/>
                <a:ea typeface="Arial Unicode MS" panose="020B0604020202020204" pitchFamily="34" charset="-128"/>
                <a:cs typeface="Times New Roman" panose="02020603050405020304" pitchFamily="18" charset="0"/>
              </a:rPr>
              <a:t>un budget et un plan de financement détaillés par action sur la durée totale du </a:t>
            </a:r>
            <a:r>
              <a:rPr lang="fr-FR" dirty="0" smtClean="0">
                <a:latin typeface="Marianne" panose="02000000000000000000" pitchFamily="50" charset="0"/>
                <a:ea typeface="Arial Unicode MS" panose="020B0604020202020204" pitchFamily="34" charset="-128"/>
                <a:cs typeface="Times New Roman" panose="02020603050405020304" pitchFamily="18" charset="0"/>
              </a:rPr>
              <a:t>projet</a:t>
            </a:r>
            <a:r>
              <a:rPr lang="fr-FR" dirty="0">
                <a:latin typeface="Calibri" panose="020F0502020204030204" pitchFamily="34" charset="0"/>
                <a:ea typeface="Arial Unicode MS" panose="020B0604020202020204" pitchFamily="34" charset="-128"/>
                <a:cs typeface="Times New Roman" panose="02020603050405020304" pitchFamily="18" charset="0"/>
              </a:rPr>
              <a:t> </a:t>
            </a:r>
            <a:r>
              <a:rPr lang="fr-FR" dirty="0">
                <a:latin typeface="Marianne" panose="02000000000000000000" pitchFamily="50" charset="0"/>
                <a:ea typeface="Arial Unicode MS" panose="020B0604020202020204" pitchFamily="34" charset="-128"/>
                <a:cs typeface="Times New Roman" panose="02020603050405020304" pitchFamily="18" charset="0"/>
              </a:rPr>
              <a:t>;</a:t>
            </a:r>
            <a:endParaRPr lang="fr-FR" sz="1300" dirty="0">
              <a:latin typeface="Marianne" panose="02000000000000000000" pitchFamily="50" charset="0"/>
              <a:ea typeface="Arial Unicode MS" panose="020B0604020202020204" pitchFamily="34" charset="-128"/>
              <a:cs typeface="Times New Roman" panose="02020603050405020304" pitchFamily="18" charset="0"/>
            </a:endParaRPr>
          </a:p>
          <a:p>
            <a:pPr marL="594900" lvl="1" indent="-342900" algn="just">
              <a:spcAft>
                <a:spcPts val="0"/>
              </a:spcAft>
              <a:buFont typeface="Arial" panose="020B0604020202020204" pitchFamily="34" charset="0"/>
              <a:buChar char="­"/>
            </a:pPr>
            <a:r>
              <a:rPr lang="fr-FR" dirty="0">
                <a:latin typeface="Marianne" panose="02000000000000000000" pitchFamily="50" charset="0"/>
                <a:ea typeface="Arial Unicode MS" panose="020B0604020202020204" pitchFamily="34" charset="-128"/>
                <a:cs typeface="Times New Roman" panose="02020603050405020304" pitchFamily="18" charset="0"/>
              </a:rPr>
              <a:t>le budget et le plan de financement de chacun des organismes impliqués dans la réalisation du </a:t>
            </a:r>
            <a:r>
              <a:rPr lang="fr-FR" dirty="0" smtClean="0">
                <a:latin typeface="Marianne" panose="02000000000000000000" pitchFamily="50" charset="0"/>
                <a:ea typeface="Arial Unicode MS" panose="020B0604020202020204" pitchFamily="34" charset="-128"/>
                <a:cs typeface="Times New Roman" panose="02020603050405020304" pitchFamily="18" charset="0"/>
              </a:rPr>
              <a:t>projet</a:t>
            </a:r>
            <a:r>
              <a:rPr lang="fr-FR" dirty="0">
                <a:latin typeface="Calibri" panose="020F0502020204030204" pitchFamily="34" charset="0"/>
                <a:ea typeface="Arial Unicode MS" panose="020B0604020202020204" pitchFamily="34" charset="-128"/>
                <a:cs typeface="Times New Roman" panose="02020603050405020304" pitchFamily="18" charset="0"/>
              </a:rPr>
              <a:t> </a:t>
            </a:r>
            <a:r>
              <a:rPr lang="fr-FR" dirty="0">
                <a:latin typeface="Marianne" panose="02000000000000000000" pitchFamily="50" charset="0"/>
                <a:ea typeface="Arial Unicode MS" panose="020B0604020202020204" pitchFamily="34" charset="-128"/>
                <a:cs typeface="Times New Roman" panose="02020603050405020304" pitchFamily="18" charset="0"/>
              </a:rPr>
              <a:t>;</a:t>
            </a:r>
            <a:endParaRPr lang="fr-FR" sz="1300" dirty="0">
              <a:latin typeface="Marianne" panose="02000000000000000000" pitchFamily="50" charset="0"/>
              <a:ea typeface="Arial Unicode MS" panose="020B0604020202020204" pitchFamily="34" charset="-128"/>
              <a:cs typeface="Times New Roman" panose="02020603050405020304" pitchFamily="18" charset="0"/>
            </a:endParaRPr>
          </a:p>
          <a:p>
            <a:pPr marL="594900" lvl="1" indent="-342900" algn="just">
              <a:spcAft>
                <a:spcPts val="0"/>
              </a:spcAft>
              <a:buFont typeface="Arial" panose="020B0604020202020204" pitchFamily="34" charset="0"/>
              <a:buChar char="­"/>
            </a:pPr>
            <a:r>
              <a:rPr lang="fr-FR" dirty="0">
                <a:latin typeface="Marianne" panose="02000000000000000000" pitchFamily="50" charset="0"/>
                <a:ea typeface="Arial Unicode MS" panose="020B0604020202020204" pitchFamily="34" charset="-128"/>
                <a:cs typeface="Times New Roman" panose="02020603050405020304" pitchFamily="18" charset="0"/>
              </a:rPr>
              <a:t>La lettre d’engagement dans le projet de chaque partenaire ou un accord de partenariat signé de chaque partenaire du projet.</a:t>
            </a:r>
            <a:endParaRPr lang="fr-FR" sz="1300" dirty="0">
              <a:latin typeface="Marianne" panose="02000000000000000000" pitchFamily="50" charset="0"/>
              <a:ea typeface="Arial Unicode MS" panose="020B0604020202020204" pitchFamily="34" charset="-128"/>
              <a:cs typeface="Times New Roman" panose="02020603050405020304" pitchFamily="18" charset="0"/>
            </a:endParaRPr>
          </a:p>
          <a:p>
            <a:pPr algn="just">
              <a:spcAft>
                <a:spcPts val="0"/>
              </a:spcAft>
            </a:pPr>
            <a:r>
              <a:rPr lang="fr-FR" dirty="0">
                <a:latin typeface="Marianne" panose="02000000000000000000" pitchFamily="50" charset="0"/>
                <a:ea typeface="Arial Unicode MS" panose="020B0604020202020204" pitchFamily="34" charset="-128"/>
                <a:cs typeface="Times New Roman" panose="02020603050405020304" pitchFamily="18" charset="0"/>
              </a:rPr>
              <a:t> </a:t>
            </a:r>
            <a:endParaRPr lang="fr-FR" sz="1400" dirty="0">
              <a:latin typeface="Marianne" panose="02000000000000000000" pitchFamily="50" charset="0"/>
              <a:ea typeface="Arial Unicode MS" panose="020B0604020202020204" pitchFamily="34" charset="-128"/>
              <a:cs typeface="Times New Roman" panose="02020603050405020304" pitchFamily="18" charset="0"/>
            </a:endParaRPr>
          </a:p>
          <a:p>
            <a:endParaRPr lang="fr-FR" dirty="0"/>
          </a:p>
        </p:txBody>
      </p:sp>
      <p:sp>
        <p:nvSpPr>
          <p:cNvPr id="9" name="Espace réservé du texte 8"/>
          <p:cNvSpPr>
            <a:spLocks noGrp="1"/>
          </p:cNvSpPr>
          <p:nvPr>
            <p:ph type="body" sz="quarter" idx="13"/>
          </p:nvPr>
        </p:nvSpPr>
        <p:spPr/>
        <p:txBody>
          <a:bodyPr/>
          <a:lstStyle/>
          <a:p>
            <a:endParaRPr lang="fr-FR"/>
          </a:p>
        </p:txBody>
      </p:sp>
      <p:pic>
        <p:nvPicPr>
          <p:cNvPr id="11" name="Image 10"/>
          <p:cNvPicPr>
            <a:picLocks noChangeAspect="1"/>
          </p:cNvPicPr>
          <p:nvPr/>
        </p:nvPicPr>
        <p:blipFill>
          <a:blip r:embed="rId2"/>
          <a:stretch>
            <a:fillRect/>
          </a:stretch>
        </p:blipFill>
        <p:spPr>
          <a:xfrm>
            <a:off x="7884368" y="97905"/>
            <a:ext cx="1103121" cy="492465"/>
          </a:xfrm>
          <a:prstGeom prst="rect">
            <a:avLst/>
          </a:prstGeom>
        </p:spPr>
      </p:pic>
    </p:spTree>
    <p:extLst>
      <p:ext uri="{BB962C8B-B14F-4D97-AF65-F5344CB8AC3E}">
        <p14:creationId xmlns:p14="http://schemas.microsoft.com/office/powerpoint/2010/main" val="8906603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phase d’instruction et d’expertise</a:t>
            </a:r>
            <a:endParaRPr lang="fr-FR" dirty="0"/>
          </a:p>
        </p:txBody>
      </p:sp>
      <p:sp>
        <p:nvSpPr>
          <p:cNvPr id="3" name="Espace réservé de la date 2"/>
          <p:cNvSpPr>
            <a:spLocks noGrp="1"/>
          </p:cNvSpPr>
          <p:nvPr>
            <p:ph type="dt" sz="half" idx="10"/>
          </p:nvPr>
        </p:nvSpPr>
        <p:spPr/>
        <p:txBody>
          <a:bodyPr/>
          <a:lstStyle/>
          <a:p>
            <a:pPr algn="r"/>
            <a:endParaRPr lang="fr-FR" cap="all"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21</a:t>
            </a:fld>
            <a:endParaRPr lang="fr-FR" dirty="0"/>
          </a:p>
        </p:txBody>
      </p:sp>
      <p:sp>
        <p:nvSpPr>
          <p:cNvPr id="6" name="Espace réservé du contenu 5"/>
          <p:cNvSpPr>
            <a:spLocks noGrp="1"/>
          </p:cNvSpPr>
          <p:nvPr>
            <p:ph sz="quarter" idx="14"/>
          </p:nvPr>
        </p:nvSpPr>
        <p:spPr>
          <a:xfrm>
            <a:off x="359998" y="1620000"/>
            <a:ext cx="8424000" cy="2790000"/>
          </a:xfrm>
        </p:spPr>
        <p:txBody>
          <a:bodyPr/>
          <a:lstStyle/>
          <a:p>
            <a:pPr marL="342900" lvl="0" indent="-342900" algn="just">
              <a:buFont typeface="+mj-lt"/>
              <a:buAutoNum type="arabicPeriod"/>
            </a:pPr>
            <a:r>
              <a:rPr lang="fr-FR" sz="1400" dirty="0" smtClean="0"/>
              <a:t>En amont, composition des jurys nationaux (1 par AAP) par le Ministère (15 membres, pluralité des profils, profils adaptés aux objectifs des AAP)</a:t>
            </a:r>
          </a:p>
          <a:p>
            <a:pPr marL="342900" lvl="0" indent="-342900" algn="just">
              <a:buFont typeface="+mj-lt"/>
              <a:buAutoNum type="arabicPeriod"/>
            </a:pPr>
            <a:r>
              <a:rPr lang="fr-FR" sz="1400" dirty="0" smtClean="0"/>
              <a:t>Contrôle des règles d’éligibilités administratives par les services FAM (grille commune)</a:t>
            </a:r>
          </a:p>
          <a:p>
            <a:pPr marL="342900" lvl="0" indent="-342900" algn="just">
              <a:buFont typeface="+mj-lt"/>
              <a:buAutoNum type="arabicPeriod"/>
            </a:pPr>
            <a:r>
              <a:rPr lang="fr-FR" sz="1400" dirty="0" smtClean="0"/>
              <a:t>Expertise scientifique et technique de chaque projet (grille d’expertise commune, experts désignés par un jury national)</a:t>
            </a:r>
          </a:p>
          <a:p>
            <a:pPr marL="342900" lvl="0" indent="-342900" algn="just">
              <a:buFont typeface="+mj-lt"/>
              <a:buAutoNum type="arabicPeriod"/>
            </a:pPr>
            <a:r>
              <a:rPr lang="fr-FR" sz="1400" dirty="0" smtClean="0"/>
              <a:t>Avis du jury sur les projets à sélectionner (Réunion finale, prise en compte de l’expertise)</a:t>
            </a:r>
          </a:p>
          <a:p>
            <a:pPr marL="342900" lvl="0" indent="-342900" algn="just">
              <a:buFont typeface="+mj-lt"/>
              <a:buAutoNum type="arabicPeriod"/>
            </a:pPr>
            <a:r>
              <a:rPr lang="fr-FR" sz="1400" dirty="0" smtClean="0"/>
              <a:t>Sélection finale des projets par les services </a:t>
            </a:r>
            <a:r>
              <a:rPr lang="fr-FR" sz="1400" dirty="0"/>
              <a:t>du Ministère (prenant en compte l’avis du jury </a:t>
            </a:r>
            <a:r>
              <a:rPr lang="fr-FR" sz="1400" dirty="0" smtClean="0"/>
              <a:t>et les priorités filières </a:t>
            </a:r>
            <a:r>
              <a:rPr lang="fr-FR" sz="1400" dirty="0"/>
              <a:t>formulées par les </a:t>
            </a:r>
            <a:r>
              <a:rPr lang="fr-FR" sz="1400" dirty="0" smtClean="0"/>
              <a:t>CS de FAM)</a:t>
            </a:r>
            <a:endParaRPr lang="fr-FR" sz="1400" dirty="0"/>
          </a:p>
        </p:txBody>
      </p:sp>
      <p:sp>
        <p:nvSpPr>
          <p:cNvPr id="7" name="Espace réservé du texte 6"/>
          <p:cNvSpPr>
            <a:spLocks noGrp="1"/>
          </p:cNvSpPr>
          <p:nvPr>
            <p:ph type="body" sz="quarter" idx="13"/>
          </p:nvPr>
        </p:nvSpPr>
        <p:spPr/>
        <p:txBody>
          <a:bodyPr/>
          <a:lstStyle/>
          <a:p>
            <a:pPr marL="0" indent="0">
              <a:buNone/>
            </a:pPr>
            <a:endParaRPr lang="fr-FR" dirty="0"/>
          </a:p>
        </p:txBody>
      </p:sp>
      <p:sp>
        <p:nvSpPr>
          <p:cNvPr id="9" name="Espace réservé du pied de page 7"/>
          <p:cNvSpPr>
            <a:spLocks noGrp="1"/>
          </p:cNvSpPr>
          <p:nvPr>
            <p:ph type="ftr" sz="quarter" idx="11"/>
          </p:nvPr>
        </p:nvSpPr>
        <p:spPr>
          <a:xfrm>
            <a:off x="360000" y="4783500"/>
            <a:ext cx="5904000" cy="360000"/>
          </a:xfrm>
        </p:spPr>
        <p:txBody>
          <a:bodyPr/>
          <a:lstStyle/>
          <a:p>
            <a:endParaRPr lang="fr-FR" dirty="0"/>
          </a:p>
        </p:txBody>
      </p:sp>
      <p:pic>
        <p:nvPicPr>
          <p:cNvPr id="8" name="Image 7"/>
          <p:cNvPicPr>
            <a:picLocks noChangeAspect="1"/>
          </p:cNvPicPr>
          <p:nvPr/>
        </p:nvPicPr>
        <p:blipFill>
          <a:blip r:embed="rId2"/>
          <a:stretch>
            <a:fillRect/>
          </a:stretch>
        </p:blipFill>
        <p:spPr>
          <a:xfrm>
            <a:off x="7884368" y="97905"/>
            <a:ext cx="1103121" cy="492465"/>
          </a:xfrm>
          <a:prstGeom prst="rect">
            <a:avLst/>
          </a:prstGeom>
        </p:spPr>
      </p:pic>
    </p:spTree>
    <p:extLst>
      <p:ext uri="{BB962C8B-B14F-4D97-AF65-F5344CB8AC3E}">
        <p14:creationId xmlns:p14="http://schemas.microsoft.com/office/powerpoint/2010/main" val="9914760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FAQ / Objectif des AAP</a:t>
            </a:r>
            <a:endParaRPr lang="fr-FR" dirty="0"/>
          </a:p>
        </p:txBody>
      </p:sp>
      <p:sp>
        <p:nvSpPr>
          <p:cNvPr id="3" name="Espace réservé de la date 2"/>
          <p:cNvSpPr>
            <a:spLocks noGrp="1"/>
          </p:cNvSpPr>
          <p:nvPr>
            <p:ph type="dt" sz="half" idx="10"/>
          </p:nvPr>
        </p:nvSpPr>
        <p:spPr/>
        <p:txBody>
          <a:bodyPr/>
          <a:lstStyle/>
          <a:p>
            <a:pPr algn="r"/>
            <a:endParaRPr lang="fr-FR" cap="all"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22</a:t>
            </a:fld>
            <a:endParaRPr lang="fr-FR" dirty="0"/>
          </a:p>
        </p:txBody>
      </p:sp>
      <p:sp>
        <p:nvSpPr>
          <p:cNvPr id="6" name="Espace réservé du contenu 5"/>
          <p:cNvSpPr>
            <a:spLocks noGrp="1"/>
          </p:cNvSpPr>
          <p:nvPr>
            <p:ph sz="quarter" idx="14"/>
          </p:nvPr>
        </p:nvSpPr>
        <p:spPr/>
        <p:txBody>
          <a:bodyPr/>
          <a:lstStyle/>
          <a:p>
            <a:pPr marL="228600" indent="-228600">
              <a:buAutoNum type="arabicPeriod"/>
            </a:pPr>
            <a:r>
              <a:rPr lang="fr-FR" dirty="0" smtClean="0"/>
              <a:t>Projet </a:t>
            </a:r>
            <a:r>
              <a:rPr lang="fr-FR" dirty="0" err="1" smtClean="0"/>
              <a:t>Multifilière</a:t>
            </a:r>
            <a:r>
              <a:rPr lang="fr-FR" dirty="0" smtClean="0"/>
              <a:t>  : au minimum 2 espèces animales ou végétales</a:t>
            </a:r>
          </a:p>
          <a:p>
            <a:pPr marL="228600" indent="-228600">
              <a:buFont typeface="+mj-lt"/>
              <a:buAutoNum type="arabicPeriod"/>
            </a:pPr>
            <a:endParaRPr lang="fr-FR" dirty="0" smtClean="0"/>
          </a:p>
          <a:p>
            <a:pPr marL="228600" indent="-228600">
              <a:buAutoNum type="arabicPeriod"/>
            </a:pPr>
            <a:r>
              <a:rPr lang="fr-FR" dirty="0" smtClean="0"/>
              <a:t>Projet Interrégional : actions prévues sur 2 régions administratives au minimum</a:t>
            </a:r>
          </a:p>
          <a:p>
            <a:pPr marL="228600" indent="-228600">
              <a:buAutoNum type="arabicPeriod"/>
            </a:pPr>
            <a:endParaRPr lang="fr-FR" dirty="0" smtClean="0"/>
          </a:p>
          <a:p>
            <a:pPr marL="228600" indent="-228600">
              <a:buAutoNum type="arabicPeriod"/>
            </a:pPr>
            <a:r>
              <a:rPr lang="fr-FR" dirty="0" smtClean="0"/>
              <a:t>Problématique et filière restreintes à une région (endive, lavande…) : ce critère n’est pas éliminatoire. L’argumentaire  sur l’échelle territoriale fait partie de l’évaluation technique,</a:t>
            </a:r>
            <a:endParaRPr lang="fr-FR" dirty="0"/>
          </a:p>
        </p:txBody>
      </p:sp>
      <p:pic>
        <p:nvPicPr>
          <p:cNvPr id="8" name="Image 7"/>
          <p:cNvPicPr>
            <a:picLocks noChangeAspect="1"/>
          </p:cNvPicPr>
          <p:nvPr/>
        </p:nvPicPr>
        <p:blipFill>
          <a:blip r:embed="rId2"/>
          <a:stretch>
            <a:fillRect/>
          </a:stretch>
        </p:blipFill>
        <p:spPr>
          <a:xfrm>
            <a:off x="7884368" y="113090"/>
            <a:ext cx="1103472" cy="493819"/>
          </a:xfrm>
          <a:prstGeom prst="rect">
            <a:avLst/>
          </a:prstGeom>
        </p:spPr>
      </p:pic>
      <p:sp>
        <p:nvSpPr>
          <p:cNvPr id="7" name="Espace réservé du texte 6"/>
          <p:cNvSpPr>
            <a:spLocks noGrp="1"/>
          </p:cNvSpPr>
          <p:nvPr>
            <p:ph type="body" sz="quarter" idx="13"/>
          </p:nvPr>
        </p:nvSpPr>
        <p:spPr/>
        <p:txBody>
          <a:bodyPr/>
          <a:lstStyle/>
          <a:p>
            <a:pPr marL="0" indent="0">
              <a:buNone/>
            </a:pPr>
            <a:endParaRPr lang="fr-FR" dirty="0"/>
          </a:p>
        </p:txBody>
      </p:sp>
    </p:spTree>
    <p:extLst>
      <p:ext uri="{BB962C8B-B14F-4D97-AF65-F5344CB8AC3E}">
        <p14:creationId xmlns:p14="http://schemas.microsoft.com/office/powerpoint/2010/main" val="8247498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FAQ / Règles administratives</a:t>
            </a:r>
            <a:endParaRPr lang="fr-FR" dirty="0"/>
          </a:p>
        </p:txBody>
      </p:sp>
      <p:sp>
        <p:nvSpPr>
          <p:cNvPr id="3" name="Espace réservé de la date 2"/>
          <p:cNvSpPr>
            <a:spLocks noGrp="1"/>
          </p:cNvSpPr>
          <p:nvPr>
            <p:ph type="dt" sz="half" idx="10"/>
          </p:nvPr>
        </p:nvSpPr>
        <p:spPr/>
        <p:txBody>
          <a:bodyPr/>
          <a:lstStyle/>
          <a:p>
            <a:pPr algn="r"/>
            <a:endParaRPr lang="fr-FR" cap="all"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23</a:t>
            </a:fld>
            <a:endParaRPr lang="fr-FR" dirty="0"/>
          </a:p>
        </p:txBody>
      </p:sp>
      <p:sp>
        <p:nvSpPr>
          <p:cNvPr id="6" name="Espace réservé du contenu 5"/>
          <p:cNvSpPr>
            <a:spLocks noGrp="1"/>
          </p:cNvSpPr>
          <p:nvPr>
            <p:ph sz="quarter" idx="14"/>
          </p:nvPr>
        </p:nvSpPr>
        <p:spPr/>
        <p:txBody>
          <a:bodyPr/>
          <a:lstStyle/>
          <a:p>
            <a:pPr marL="228600" indent="-228600">
              <a:buAutoNum type="arabicPeriod"/>
            </a:pPr>
            <a:r>
              <a:rPr lang="fr-FR" dirty="0" smtClean="0"/>
              <a:t>Groupement d’agriculteurs formalisés : forme juridique nécessaire au moment du dépôt</a:t>
            </a:r>
          </a:p>
          <a:p>
            <a:pPr marL="228600" indent="-228600">
              <a:buFont typeface="+mj-lt"/>
              <a:buAutoNum type="arabicPeriod"/>
            </a:pPr>
            <a:endParaRPr lang="fr-FR" dirty="0" smtClean="0"/>
          </a:p>
          <a:p>
            <a:pPr marL="228600" indent="-228600">
              <a:buAutoNum type="arabicPeriod"/>
            </a:pPr>
            <a:r>
              <a:rPr lang="fr-FR" dirty="0" smtClean="0"/>
              <a:t>Opérateur économique avec un taux d’aide à 40% : à vérifier en fonction de l’objet juridique de la structure et pas de la forme juridique. (ex : FNCUMA / </a:t>
            </a:r>
            <a:r>
              <a:rPr lang="fr-FR" dirty="0" err="1" smtClean="0"/>
              <a:t>Cuma</a:t>
            </a:r>
            <a:r>
              <a:rPr lang="fr-FR" dirty="0" smtClean="0"/>
              <a:t> X)</a:t>
            </a:r>
          </a:p>
          <a:p>
            <a:pPr marL="228600" indent="-228600">
              <a:buAutoNum type="arabicPeriod"/>
            </a:pPr>
            <a:endParaRPr lang="fr-FR" dirty="0" smtClean="0"/>
          </a:p>
          <a:p>
            <a:pPr marL="228600" indent="-228600">
              <a:buAutoNum type="arabicPeriod"/>
            </a:pPr>
            <a:r>
              <a:rPr lang="fr-FR" dirty="0" smtClean="0"/>
              <a:t>Compensation économique pour les agriculteurs : prestations, frais de déplacement. Autre ?</a:t>
            </a:r>
          </a:p>
          <a:p>
            <a:pPr lvl="1" indent="0">
              <a:buNone/>
            </a:pPr>
            <a:endParaRPr lang="fr-FR" dirty="0" smtClean="0"/>
          </a:p>
          <a:p>
            <a:pPr marL="228600" indent="-228600">
              <a:buAutoNum type="arabicPeriod"/>
            </a:pPr>
            <a:endParaRPr lang="fr-FR" dirty="0"/>
          </a:p>
        </p:txBody>
      </p:sp>
      <p:pic>
        <p:nvPicPr>
          <p:cNvPr id="8" name="Image 7"/>
          <p:cNvPicPr>
            <a:picLocks noChangeAspect="1"/>
          </p:cNvPicPr>
          <p:nvPr/>
        </p:nvPicPr>
        <p:blipFill>
          <a:blip r:embed="rId2"/>
          <a:stretch>
            <a:fillRect/>
          </a:stretch>
        </p:blipFill>
        <p:spPr>
          <a:xfrm>
            <a:off x="7884368" y="113090"/>
            <a:ext cx="1103472" cy="493819"/>
          </a:xfrm>
          <a:prstGeom prst="rect">
            <a:avLst/>
          </a:prstGeom>
        </p:spPr>
      </p:pic>
      <p:sp>
        <p:nvSpPr>
          <p:cNvPr id="7" name="Espace réservé du texte 6"/>
          <p:cNvSpPr>
            <a:spLocks noGrp="1"/>
          </p:cNvSpPr>
          <p:nvPr>
            <p:ph type="body" sz="quarter" idx="13"/>
          </p:nvPr>
        </p:nvSpPr>
        <p:spPr/>
        <p:txBody>
          <a:bodyPr/>
          <a:lstStyle/>
          <a:p>
            <a:endParaRPr lang="fr-FR" dirty="0"/>
          </a:p>
        </p:txBody>
      </p:sp>
    </p:spTree>
    <p:extLst>
      <p:ext uri="{BB962C8B-B14F-4D97-AF65-F5344CB8AC3E}">
        <p14:creationId xmlns:p14="http://schemas.microsoft.com/office/powerpoint/2010/main" val="967273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Contacts :</a:t>
            </a:r>
            <a:endParaRPr lang="fr-FR" dirty="0"/>
          </a:p>
        </p:txBody>
      </p:sp>
      <p:sp>
        <p:nvSpPr>
          <p:cNvPr id="3" name="Espace réservé de la date 2"/>
          <p:cNvSpPr>
            <a:spLocks noGrp="1"/>
          </p:cNvSpPr>
          <p:nvPr>
            <p:ph type="dt" sz="half" idx="10"/>
          </p:nvPr>
        </p:nvSpPr>
        <p:spPr/>
        <p:txBody>
          <a:bodyPr/>
          <a:lstStyle/>
          <a:p>
            <a:pPr algn="r"/>
            <a:r>
              <a:rPr lang="fr-FR" cap="all" dirty="0" smtClean="0"/>
              <a:t>20/10/2021</a:t>
            </a:r>
            <a:endParaRPr lang="fr-FR" cap="all"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24</a:t>
            </a:fld>
            <a:endParaRPr lang="fr-FR" dirty="0"/>
          </a:p>
        </p:txBody>
      </p:sp>
      <p:sp>
        <p:nvSpPr>
          <p:cNvPr id="6" name="Espace réservé du contenu 5"/>
          <p:cNvSpPr>
            <a:spLocks noGrp="1"/>
          </p:cNvSpPr>
          <p:nvPr>
            <p:ph sz="quarter" idx="14"/>
          </p:nvPr>
        </p:nvSpPr>
        <p:spPr>
          <a:xfrm>
            <a:off x="359999" y="1779662"/>
            <a:ext cx="8424000" cy="2574000"/>
          </a:xfrm>
        </p:spPr>
        <p:txBody>
          <a:bodyPr/>
          <a:lstStyle/>
          <a:p>
            <a:r>
              <a:rPr lang="fr-FR" dirty="0" smtClean="0">
                <a:hlinkClick r:id="rId2"/>
              </a:rPr>
              <a:t>Une adresse générique par dispositif :</a:t>
            </a:r>
          </a:p>
          <a:p>
            <a:endParaRPr lang="fr-FR" dirty="0">
              <a:hlinkClick r:id="rId2"/>
            </a:endParaRPr>
          </a:p>
          <a:p>
            <a:pPr marL="171450" indent="-171450">
              <a:buFontTx/>
              <a:buChar char="-"/>
            </a:pPr>
            <a:r>
              <a:rPr lang="fr-FR" dirty="0" smtClean="0">
                <a:hlinkClick r:id="rId2"/>
              </a:rPr>
              <a:t>aap.connaissances@franceagrimer.fr</a:t>
            </a:r>
            <a:r>
              <a:rPr lang="fr-FR" dirty="0" smtClean="0"/>
              <a:t> </a:t>
            </a:r>
          </a:p>
          <a:p>
            <a:endParaRPr lang="fr-FR" dirty="0" smtClean="0"/>
          </a:p>
          <a:p>
            <a:pPr marL="171450" indent="-171450">
              <a:buFontTx/>
              <a:buChar char="-"/>
            </a:pPr>
            <a:r>
              <a:rPr lang="fr-FR" dirty="0" smtClean="0">
                <a:hlinkClick r:id="rId3"/>
              </a:rPr>
              <a:t>aap.coinnovations@franceagrimer.fr</a:t>
            </a:r>
            <a:r>
              <a:rPr lang="fr-FR" dirty="0" smtClean="0"/>
              <a:t> </a:t>
            </a:r>
          </a:p>
          <a:p>
            <a:endParaRPr lang="fr-FR" dirty="0" smtClean="0"/>
          </a:p>
          <a:p>
            <a:pPr marL="171450" indent="-171450">
              <a:buFontTx/>
              <a:buChar char="-"/>
            </a:pPr>
            <a:r>
              <a:rPr lang="fr-FR" dirty="0" smtClean="0">
                <a:hlinkClick r:id="rId4"/>
              </a:rPr>
              <a:t>aap.demultiplication@franceagrimer.fr</a:t>
            </a:r>
            <a:r>
              <a:rPr lang="fr-FR" dirty="0" smtClean="0"/>
              <a:t> </a:t>
            </a:r>
            <a:endParaRPr lang="fr-FR" dirty="0"/>
          </a:p>
        </p:txBody>
      </p:sp>
      <p:sp>
        <p:nvSpPr>
          <p:cNvPr id="7" name="Espace réservé du texte 6"/>
          <p:cNvSpPr>
            <a:spLocks noGrp="1"/>
          </p:cNvSpPr>
          <p:nvPr>
            <p:ph type="body" sz="quarter" idx="13"/>
          </p:nvPr>
        </p:nvSpPr>
        <p:spPr/>
        <p:txBody>
          <a:bodyPr/>
          <a:lstStyle/>
          <a:p>
            <a:endParaRPr lang="fr-FR"/>
          </a:p>
        </p:txBody>
      </p:sp>
      <p:pic>
        <p:nvPicPr>
          <p:cNvPr id="8" name="Image 7"/>
          <p:cNvPicPr>
            <a:picLocks noChangeAspect="1"/>
          </p:cNvPicPr>
          <p:nvPr/>
        </p:nvPicPr>
        <p:blipFill>
          <a:blip r:embed="rId5"/>
          <a:stretch>
            <a:fillRect/>
          </a:stretch>
        </p:blipFill>
        <p:spPr>
          <a:xfrm>
            <a:off x="7884368" y="97905"/>
            <a:ext cx="1103121" cy="492465"/>
          </a:xfrm>
          <a:prstGeom prst="rect">
            <a:avLst/>
          </a:prstGeom>
        </p:spPr>
      </p:pic>
    </p:spTree>
    <p:extLst>
      <p:ext uri="{BB962C8B-B14F-4D97-AF65-F5344CB8AC3E}">
        <p14:creationId xmlns:p14="http://schemas.microsoft.com/office/powerpoint/2010/main" val="2891505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Lignes directrices pour les AAP</a:t>
            </a:r>
            <a:endParaRPr lang="fr-FR" dirty="0"/>
          </a:p>
        </p:txBody>
      </p:sp>
      <p:sp>
        <p:nvSpPr>
          <p:cNvPr id="3" name="Espace réservé de la date 2"/>
          <p:cNvSpPr>
            <a:spLocks noGrp="1"/>
          </p:cNvSpPr>
          <p:nvPr>
            <p:ph type="dt" sz="half" idx="10"/>
          </p:nvPr>
        </p:nvSpPr>
        <p:spPr/>
        <p:txBody>
          <a:bodyPr/>
          <a:lstStyle/>
          <a:p>
            <a:pPr algn="r"/>
            <a:r>
              <a:rPr lang="fr-FR" cap="all" dirty="0" smtClean="0"/>
              <a:t>23/11/2021</a:t>
            </a:r>
            <a:endParaRPr lang="fr-FR" cap="all"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3</a:t>
            </a:fld>
            <a:endParaRPr lang="fr-FR" dirty="0"/>
          </a:p>
        </p:txBody>
      </p:sp>
      <p:sp>
        <p:nvSpPr>
          <p:cNvPr id="6" name="Espace réservé du contenu 5"/>
          <p:cNvSpPr>
            <a:spLocks noGrp="1"/>
          </p:cNvSpPr>
          <p:nvPr>
            <p:ph sz="quarter" idx="14"/>
          </p:nvPr>
        </p:nvSpPr>
        <p:spPr>
          <a:xfrm>
            <a:off x="359998" y="1620000"/>
            <a:ext cx="8424000" cy="2790000"/>
          </a:xfrm>
        </p:spPr>
        <p:txBody>
          <a:bodyPr/>
          <a:lstStyle/>
          <a:p>
            <a:pPr marL="171450" lvl="0" indent="-171450" algn="just">
              <a:buFont typeface="Arial" panose="020B0604020202020204" pitchFamily="34" charset="0"/>
              <a:buChar char="•"/>
            </a:pPr>
            <a:r>
              <a:rPr lang="fr-FR" sz="1400" dirty="0"/>
              <a:t>Proposer une offre </a:t>
            </a:r>
            <a:r>
              <a:rPr lang="fr-FR" sz="1400" dirty="0" smtClean="0"/>
              <a:t>lisible </a:t>
            </a:r>
            <a:r>
              <a:rPr lang="fr-FR" sz="1400" dirty="0"/>
              <a:t>et complémentaire d’AAP </a:t>
            </a:r>
            <a:r>
              <a:rPr lang="fr-FR" sz="1400" u="sng" dirty="0"/>
              <a:t>nationaux</a:t>
            </a:r>
            <a:r>
              <a:rPr lang="fr-FR" sz="1400" dirty="0"/>
              <a:t> qui vise à répondre à toutes les priorités </a:t>
            </a:r>
            <a:r>
              <a:rPr lang="fr-FR" sz="1400" dirty="0" smtClean="0"/>
              <a:t>du PNDAR et aux priorités filières</a:t>
            </a:r>
            <a:r>
              <a:rPr lang="fr-FR" sz="1400" dirty="0"/>
              <a:t> ;</a:t>
            </a:r>
          </a:p>
          <a:p>
            <a:pPr marL="171450" lvl="0" indent="-171450" algn="just">
              <a:buFont typeface="Arial" panose="020B0604020202020204" pitchFamily="34" charset="0"/>
              <a:buChar char="•"/>
            </a:pPr>
            <a:r>
              <a:rPr lang="fr-FR" sz="1400" dirty="0"/>
              <a:t>Encourager les projets multi-acteurs et multi-filières </a:t>
            </a:r>
            <a:r>
              <a:rPr lang="fr-FR" sz="1400" dirty="0" smtClean="0"/>
              <a:t>en </a:t>
            </a:r>
            <a:r>
              <a:rPr lang="fr-FR" sz="1400" dirty="0"/>
              <a:t>partageant les approches méthodologiques et en rapprochant les enjeux communs entre filières et territoires;</a:t>
            </a:r>
          </a:p>
          <a:p>
            <a:pPr marL="171450" lvl="0" indent="-171450" algn="just">
              <a:buFont typeface="Arial" panose="020B0604020202020204" pitchFamily="34" charset="0"/>
              <a:buChar char="•"/>
            </a:pPr>
            <a:r>
              <a:rPr lang="fr-FR" sz="1400" dirty="0" smtClean="0"/>
              <a:t>Positionner </a:t>
            </a:r>
            <a:r>
              <a:rPr lang="fr-FR" sz="1400" dirty="0"/>
              <a:t>clairement les AAP du </a:t>
            </a:r>
            <a:r>
              <a:rPr lang="fr-FR" sz="1400" dirty="0" smtClean="0"/>
              <a:t>PNDAR par </a:t>
            </a:r>
            <a:r>
              <a:rPr lang="fr-FR" sz="1400" dirty="0"/>
              <a:t>rapport aux autres financements disponibles pour soutenir la recherche et le développement agricole (</a:t>
            </a:r>
            <a:r>
              <a:rPr lang="fr-FR" sz="1400" dirty="0" smtClean="0"/>
              <a:t>UE dont GO PEI, </a:t>
            </a:r>
            <a:r>
              <a:rPr lang="fr-FR" sz="1400" dirty="0" err="1"/>
              <a:t>Ecophyto</a:t>
            </a:r>
            <a:r>
              <a:rPr lang="fr-FR" sz="1400" dirty="0" smtClean="0"/>
              <a:t>, </a:t>
            </a:r>
            <a:r>
              <a:rPr lang="fr-FR" sz="1400" dirty="0"/>
              <a:t>ANR, ADEME</a:t>
            </a:r>
            <a:r>
              <a:rPr lang="fr-FR" sz="1400" dirty="0" smtClean="0"/>
              <a:t>, PSDR/TETRAE </a:t>
            </a:r>
            <a:r>
              <a:rPr lang="fr-FR" sz="1400" dirty="0"/>
              <a:t>etc…) ;</a:t>
            </a:r>
          </a:p>
          <a:p>
            <a:pPr marL="171450" lvl="0" indent="-171450" algn="just">
              <a:buFont typeface="Arial" panose="020B0604020202020204" pitchFamily="34" charset="0"/>
              <a:buChar char="•"/>
            </a:pPr>
            <a:r>
              <a:rPr lang="fr-FR" sz="1400" dirty="0" smtClean="0"/>
              <a:t>Des règles </a:t>
            </a:r>
            <a:r>
              <a:rPr lang="fr-FR" sz="1400" dirty="0"/>
              <a:t>de gestion </a:t>
            </a:r>
            <a:r>
              <a:rPr lang="fr-FR" sz="1400" dirty="0" smtClean="0"/>
              <a:t>harmonisées pour </a:t>
            </a:r>
            <a:r>
              <a:rPr lang="fr-FR" sz="1400" dirty="0"/>
              <a:t>une équité de sélection et de traitement des </a:t>
            </a:r>
            <a:r>
              <a:rPr lang="fr-FR" sz="1400" dirty="0" smtClean="0"/>
              <a:t>lauréats</a:t>
            </a:r>
            <a:r>
              <a:rPr lang="fr-FR" sz="1400" dirty="0"/>
              <a:t>.</a:t>
            </a:r>
          </a:p>
        </p:txBody>
      </p:sp>
      <p:sp>
        <p:nvSpPr>
          <p:cNvPr id="4" name="Espace réservé du texte 3"/>
          <p:cNvSpPr>
            <a:spLocks noGrp="1"/>
          </p:cNvSpPr>
          <p:nvPr>
            <p:ph type="body" sz="quarter" idx="13"/>
          </p:nvPr>
        </p:nvSpPr>
        <p:spPr/>
        <p:txBody>
          <a:bodyPr/>
          <a:lstStyle/>
          <a:p>
            <a:endParaRPr lang="fr-FR"/>
          </a:p>
        </p:txBody>
      </p:sp>
      <p:pic>
        <p:nvPicPr>
          <p:cNvPr id="10" name="Image 9"/>
          <p:cNvPicPr>
            <a:picLocks noChangeAspect="1"/>
          </p:cNvPicPr>
          <p:nvPr/>
        </p:nvPicPr>
        <p:blipFill>
          <a:blip r:embed="rId2"/>
          <a:stretch>
            <a:fillRect/>
          </a:stretch>
        </p:blipFill>
        <p:spPr>
          <a:xfrm>
            <a:off x="7884368" y="97905"/>
            <a:ext cx="1103121" cy="492465"/>
          </a:xfrm>
          <a:prstGeom prst="rect">
            <a:avLst/>
          </a:prstGeom>
        </p:spPr>
      </p:pic>
    </p:spTree>
    <p:extLst>
      <p:ext uri="{BB962C8B-B14F-4D97-AF65-F5344CB8AC3E}">
        <p14:creationId xmlns:p14="http://schemas.microsoft.com/office/powerpoint/2010/main" val="17429088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4016" y="3651870"/>
            <a:ext cx="8424000" cy="720000"/>
          </a:xfrm>
        </p:spPr>
        <p:txBody>
          <a:bodyPr/>
          <a:lstStyle/>
          <a:p>
            <a:r>
              <a:rPr lang="fr-FR" dirty="0"/>
              <a:t>1</a:t>
            </a:r>
            <a:r>
              <a:rPr lang="fr-FR" dirty="0" smtClean="0"/>
              <a:t>. Les objectifs techniques</a:t>
            </a:r>
            <a:endParaRPr lang="fr-FR" dirty="0"/>
          </a:p>
        </p:txBody>
      </p:sp>
      <p:sp>
        <p:nvSpPr>
          <p:cNvPr id="3" name="Espace réservé de la date 2"/>
          <p:cNvSpPr>
            <a:spLocks noGrp="1"/>
          </p:cNvSpPr>
          <p:nvPr>
            <p:ph type="dt" sz="half" idx="10"/>
          </p:nvPr>
        </p:nvSpPr>
        <p:spPr/>
        <p:txBody>
          <a:bodyPr/>
          <a:lstStyle/>
          <a:p>
            <a:pPr algn="r"/>
            <a:r>
              <a:rPr lang="fr-FR" cap="all" dirty="0" smtClean="0"/>
              <a:t>23/11/2021</a:t>
            </a:r>
          </a:p>
          <a:p>
            <a:pPr algn="r"/>
            <a:endParaRPr lang="fr-FR" cap="all"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4</a:t>
            </a:fld>
            <a:endParaRPr lang="fr-FR" dirty="0"/>
          </a:p>
        </p:txBody>
      </p:sp>
      <p:sp>
        <p:nvSpPr>
          <p:cNvPr id="7" name="Espace réservé du texte 6"/>
          <p:cNvSpPr>
            <a:spLocks noGrp="1"/>
          </p:cNvSpPr>
          <p:nvPr>
            <p:ph type="body" sz="quarter" idx="13"/>
          </p:nvPr>
        </p:nvSpPr>
        <p:spPr/>
        <p:txBody>
          <a:bodyPr/>
          <a:lstStyle/>
          <a:p>
            <a:endParaRPr lang="fr-FR"/>
          </a:p>
        </p:txBody>
      </p:sp>
      <p:pic>
        <p:nvPicPr>
          <p:cNvPr id="8" name="Image 7"/>
          <p:cNvPicPr>
            <a:picLocks noChangeAspect="1"/>
          </p:cNvPicPr>
          <p:nvPr/>
        </p:nvPicPr>
        <p:blipFill>
          <a:blip r:embed="rId2"/>
          <a:stretch>
            <a:fillRect/>
          </a:stretch>
        </p:blipFill>
        <p:spPr>
          <a:xfrm>
            <a:off x="7884368" y="97905"/>
            <a:ext cx="1103121" cy="492465"/>
          </a:xfrm>
          <a:prstGeom prst="rect">
            <a:avLst/>
          </a:prstGeom>
        </p:spPr>
      </p:pic>
    </p:spTree>
    <p:extLst>
      <p:ext uri="{BB962C8B-B14F-4D97-AF65-F5344CB8AC3E}">
        <p14:creationId xmlns:p14="http://schemas.microsoft.com/office/powerpoint/2010/main" val="227809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Une distinction des AAP annuels par les livrables</a:t>
            </a:r>
            <a:endParaRPr lang="fr-FR" dirty="0"/>
          </a:p>
        </p:txBody>
      </p:sp>
      <p:sp>
        <p:nvSpPr>
          <p:cNvPr id="3" name="Espace réservé de la date 2"/>
          <p:cNvSpPr>
            <a:spLocks noGrp="1"/>
          </p:cNvSpPr>
          <p:nvPr>
            <p:ph type="dt" sz="half" idx="10"/>
          </p:nvPr>
        </p:nvSpPr>
        <p:spPr/>
        <p:txBody>
          <a:bodyPr/>
          <a:lstStyle/>
          <a:p>
            <a:pPr algn="r"/>
            <a:r>
              <a:rPr lang="fr-FR" cap="all" dirty="0" smtClean="0"/>
              <a:t>23/11/2021</a:t>
            </a:r>
            <a:endParaRPr lang="fr-FR" cap="all"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5</a:t>
            </a:fld>
            <a:endParaRPr lang="fr-FR" dirty="0"/>
          </a:p>
        </p:txBody>
      </p:sp>
      <p:pic>
        <p:nvPicPr>
          <p:cNvPr id="4" name="Espace réservé du contenu 3"/>
          <p:cNvPicPr>
            <a:picLocks noGrp="1" noChangeAspect="1"/>
          </p:cNvPicPr>
          <p:nvPr>
            <p:ph sz="quarter" idx="14"/>
          </p:nvPr>
        </p:nvPicPr>
        <p:blipFill>
          <a:blip r:embed="rId2"/>
          <a:stretch>
            <a:fillRect/>
          </a:stretch>
        </p:blipFill>
        <p:spPr>
          <a:xfrm>
            <a:off x="6273899" y="2321821"/>
            <a:ext cx="2195252" cy="1097626"/>
          </a:xfrm>
          <a:prstGeom prst="rect">
            <a:avLst/>
          </a:prstGeom>
        </p:spPr>
      </p:pic>
      <p:pic>
        <p:nvPicPr>
          <p:cNvPr id="8" name="Image 7"/>
          <p:cNvPicPr>
            <a:picLocks noChangeAspect="1"/>
          </p:cNvPicPr>
          <p:nvPr/>
        </p:nvPicPr>
        <p:blipFill>
          <a:blip r:embed="rId3"/>
          <a:stretch>
            <a:fillRect/>
          </a:stretch>
        </p:blipFill>
        <p:spPr>
          <a:xfrm>
            <a:off x="827584" y="2298759"/>
            <a:ext cx="2506444" cy="1101652"/>
          </a:xfrm>
          <a:prstGeom prst="rect">
            <a:avLst/>
          </a:prstGeom>
        </p:spPr>
      </p:pic>
      <p:sp>
        <p:nvSpPr>
          <p:cNvPr id="10" name="ZoneTexte 9"/>
          <p:cNvSpPr txBox="1"/>
          <p:nvPr/>
        </p:nvSpPr>
        <p:spPr>
          <a:xfrm>
            <a:off x="827584" y="1707654"/>
            <a:ext cx="2376264" cy="369332"/>
          </a:xfrm>
          <a:prstGeom prst="rect">
            <a:avLst/>
          </a:prstGeom>
          <a:solidFill>
            <a:srgbClr val="FF0000"/>
          </a:solidFill>
        </p:spPr>
        <p:txBody>
          <a:bodyPr wrap="square" rtlCol="0">
            <a:spAutoFit/>
          </a:bodyPr>
          <a:lstStyle/>
          <a:p>
            <a:r>
              <a:rPr lang="fr-FR" dirty="0" smtClean="0"/>
              <a:t>AAP Connaissances</a:t>
            </a:r>
            <a:endParaRPr lang="fr-FR" dirty="0"/>
          </a:p>
        </p:txBody>
      </p:sp>
      <p:sp>
        <p:nvSpPr>
          <p:cNvPr id="11" name="ZoneTexte 10"/>
          <p:cNvSpPr txBox="1"/>
          <p:nvPr/>
        </p:nvSpPr>
        <p:spPr>
          <a:xfrm>
            <a:off x="6075381" y="1686062"/>
            <a:ext cx="2592288" cy="369332"/>
          </a:xfrm>
          <a:prstGeom prst="rect">
            <a:avLst/>
          </a:prstGeom>
          <a:solidFill>
            <a:srgbClr val="00B050"/>
          </a:solidFill>
        </p:spPr>
        <p:txBody>
          <a:bodyPr wrap="square" rtlCol="0">
            <a:spAutoFit/>
          </a:bodyPr>
          <a:lstStyle/>
          <a:p>
            <a:r>
              <a:rPr lang="fr-FR" dirty="0" smtClean="0"/>
              <a:t>AAP Démultiplication</a:t>
            </a:r>
            <a:endParaRPr lang="fr-FR" dirty="0"/>
          </a:p>
        </p:txBody>
      </p:sp>
      <p:pic>
        <p:nvPicPr>
          <p:cNvPr id="12" name="Image 11"/>
          <p:cNvPicPr>
            <a:picLocks noChangeAspect="1"/>
          </p:cNvPicPr>
          <p:nvPr/>
        </p:nvPicPr>
        <p:blipFill>
          <a:blip r:embed="rId4"/>
          <a:stretch>
            <a:fillRect/>
          </a:stretch>
        </p:blipFill>
        <p:spPr>
          <a:xfrm>
            <a:off x="3851920" y="3369931"/>
            <a:ext cx="1751535" cy="1311961"/>
          </a:xfrm>
          <a:prstGeom prst="rect">
            <a:avLst/>
          </a:prstGeom>
        </p:spPr>
      </p:pic>
      <p:sp>
        <p:nvSpPr>
          <p:cNvPr id="13" name="ZoneTexte 12"/>
          <p:cNvSpPr txBox="1"/>
          <p:nvPr/>
        </p:nvSpPr>
        <p:spPr>
          <a:xfrm>
            <a:off x="3563888" y="2876245"/>
            <a:ext cx="2483338" cy="369332"/>
          </a:xfrm>
          <a:prstGeom prst="rect">
            <a:avLst/>
          </a:prstGeom>
          <a:solidFill>
            <a:srgbClr val="FFC000"/>
          </a:solidFill>
        </p:spPr>
        <p:txBody>
          <a:bodyPr wrap="square" rtlCol="0">
            <a:spAutoFit/>
          </a:bodyPr>
          <a:lstStyle/>
          <a:p>
            <a:r>
              <a:rPr lang="fr-FR" dirty="0" smtClean="0"/>
              <a:t>AAP Co-Innovations</a:t>
            </a:r>
            <a:endParaRPr lang="fr-FR" dirty="0"/>
          </a:p>
        </p:txBody>
      </p:sp>
      <p:sp>
        <p:nvSpPr>
          <p:cNvPr id="14" name="Ellipse 13"/>
          <p:cNvSpPr/>
          <p:nvPr/>
        </p:nvSpPr>
        <p:spPr>
          <a:xfrm>
            <a:off x="1695696" y="2662794"/>
            <a:ext cx="5976664" cy="213974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Double flèche horizontale 14"/>
          <p:cNvSpPr/>
          <p:nvPr/>
        </p:nvSpPr>
        <p:spPr>
          <a:xfrm>
            <a:off x="3755579" y="1978711"/>
            <a:ext cx="1944216" cy="288032"/>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16" name="AutoShape 2" descr="Boite à idées – AERO-MODEL CLUB DU LIMOUSIN"/>
          <p:cNvSpPr>
            <a:spLocks noChangeAspect="1" noChangeArrowheads="1"/>
          </p:cNvSpPr>
          <p:nvPr/>
        </p:nvSpPr>
        <p:spPr bwMode="auto">
          <a:xfrm>
            <a:off x="155575" y="-822325"/>
            <a:ext cx="231457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8" name="Image 17"/>
          <p:cNvPicPr>
            <a:picLocks noChangeAspect="1"/>
          </p:cNvPicPr>
          <p:nvPr/>
        </p:nvPicPr>
        <p:blipFill>
          <a:blip r:embed="rId5"/>
          <a:stretch>
            <a:fillRect/>
          </a:stretch>
        </p:blipFill>
        <p:spPr>
          <a:xfrm>
            <a:off x="338578" y="3740706"/>
            <a:ext cx="1091126" cy="814148"/>
          </a:xfrm>
          <a:prstGeom prst="rect">
            <a:avLst/>
          </a:prstGeom>
        </p:spPr>
      </p:pic>
      <p:sp>
        <p:nvSpPr>
          <p:cNvPr id="19" name="ZoneTexte 18"/>
          <p:cNvSpPr txBox="1"/>
          <p:nvPr/>
        </p:nvSpPr>
        <p:spPr>
          <a:xfrm>
            <a:off x="124823" y="4570801"/>
            <a:ext cx="1658192" cy="307777"/>
          </a:xfrm>
          <a:prstGeom prst="rect">
            <a:avLst/>
          </a:prstGeom>
          <a:solidFill>
            <a:srgbClr val="0070C0"/>
          </a:solidFill>
        </p:spPr>
        <p:txBody>
          <a:bodyPr wrap="square" rtlCol="0">
            <a:spAutoFit/>
          </a:bodyPr>
          <a:lstStyle/>
          <a:p>
            <a:r>
              <a:rPr lang="fr-FR" sz="1400" dirty="0" smtClean="0"/>
              <a:t>AMI Explorations</a:t>
            </a:r>
            <a:endParaRPr lang="fr-FR" sz="1400" dirty="0"/>
          </a:p>
        </p:txBody>
      </p:sp>
      <p:sp>
        <p:nvSpPr>
          <p:cNvPr id="6" name="Espace réservé du texte 5"/>
          <p:cNvSpPr>
            <a:spLocks noGrp="1"/>
          </p:cNvSpPr>
          <p:nvPr>
            <p:ph type="body" sz="quarter" idx="13"/>
          </p:nvPr>
        </p:nvSpPr>
        <p:spPr/>
        <p:txBody>
          <a:bodyPr/>
          <a:lstStyle/>
          <a:p>
            <a:endParaRPr lang="fr-FR"/>
          </a:p>
        </p:txBody>
      </p:sp>
      <p:pic>
        <p:nvPicPr>
          <p:cNvPr id="20" name="Image 19"/>
          <p:cNvPicPr>
            <a:picLocks noChangeAspect="1"/>
          </p:cNvPicPr>
          <p:nvPr/>
        </p:nvPicPr>
        <p:blipFill>
          <a:blip r:embed="rId6"/>
          <a:stretch>
            <a:fillRect/>
          </a:stretch>
        </p:blipFill>
        <p:spPr>
          <a:xfrm>
            <a:off x="7884368" y="97905"/>
            <a:ext cx="1103121" cy="492465"/>
          </a:xfrm>
          <a:prstGeom prst="rect">
            <a:avLst/>
          </a:prstGeom>
        </p:spPr>
      </p:pic>
    </p:spTree>
    <p:extLst>
      <p:ext uri="{BB962C8B-B14F-4D97-AF65-F5344CB8AC3E}">
        <p14:creationId xmlns:p14="http://schemas.microsoft.com/office/powerpoint/2010/main" val="98643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742500"/>
            <a:ext cx="8424000" cy="720000"/>
          </a:xfrm>
        </p:spPr>
        <p:txBody>
          <a:bodyPr>
            <a:normAutofit fontScale="90000"/>
          </a:bodyPr>
          <a:lstStyle/>
          <a:p>
            <a:r>
              <a:rPr lang="fr-FR" sz="1800" dirty="0">
                <a:latin typeface="+mn-lt"/>
              </a:rPr>
              <a:t/>
            </a:r>
            <a:br>
              <a:rPr lang="fr-FR" sz="1800" dirty="0">
                <a:latin typeface="+mn-lt"/>
              </a:rPr>
            </a:br>
            <a:r>
              <a:rPr lang="fr-FR" sz="2400" dirty="0" smtClean="0">
                <a:solidFill>
                  <a:schemeClr val="tx1">
                    <a:lumMod val="85000"/>
                    <a:lumOff val="15000"/>
                  </a:schemeClr>
                </a:solidFill>
                <a:latin typeface="+mn-lt"/>
              </a:rPr>
              <a:t>Les projets déposés répondent aux thèmes</a:t>
            </a:r>
            <a:r>
              <a:rPr lang="fr-FR" sz="2325" dirty="0" smtClean="0">
                <a:solidFill>
                  <a:schemeClr val="tx1">
                    <a:lumMod val="85000"/>
                    <a:lumOff val="15000"/>
                  </a:schemeClr>
                </a:solidFill>
                <a:latin typeface="+mn-lt"/>
              </a:rPr>
              <a:t> prioritaires du PNDAR</a:t>
            </a:r>
            <a:endParaRPr lang="fr-FR" sz="2325" dirty="0">
              <a:solidFill>
                <a:schemeClr val="tx1">
                  <a:lumMod val="85000"/>
                  <a:lumOff val="15000"/>
                </a:schemeClr>
              </a:solidFill>
              <a:latin typeface="+mn-lt"/>
            </a:endParaRPr>
          </a:p>
        </p:txBody>
      </p:sp>
      <p:sp>
        <p:nvSpPr>
          <p:cNvPr id="4" name="Espace réservé de la date 1"/>
          <p:cNvSpPr>
            <a:spLocks noGrp="1"/>
          </p:cNvSpPr>
          <p:nvPr>
            <p:ph type="dt" sz="half" idx="10"/>
          </p:nvPr>
        </p:nvSpPr>
        <p:spPr/>
        <p:txBody>
          <a:bodyPr/>
          <a:lstStyle/>
          <a:p>
            <a:pPr algn="r"/>
            <a:r>
              <a:rPr lang="fr-FR" cap="all" dirty="0" smtClean="0"/>
              <a:t>23/11/2021</a:t>
            </a:r>
            <a:endParaRPr lang="fr-FR" cap="all" dirty="0"/>
          </a:p>
        </p:txBody>
      </p:sp>
      <p:sp>
        <p:nvSpPr>
          <p:cNvPr id="7" name="Espace réservé du contenu 6"/>
          <p:cNvSpPr>
            <a:spLocks noGrp="1"/>
          </p:cNvSpPr>
          <p:nvPr>
            <p:ph sz="quarter" idx="14"/>
          </p:nvPr>
        </p:nvSpPr>
        <p:spPr>
          <a:xfrm>
            <a:off x="359998" y="1665000"/>
            <a:ext cx="8424000" cy="3118500"/>
          </a:xfrm>
        </p:spPr>
        <p:txBody>
          <a:bodyPr/>
          <a:lstStyle/>
          <a:p>
            <a:pPr marL="285750" indent="-285750">
              <a:buFont typeface="Arial" panose="020B0604020202020204" pitchFamily="34" charset="0"/>
              <a:buChar char="•"/>
            </a:pPr>
            <a:r>
              <a:rPr lang="fr-FR" sz="1600" dirty="0">
                <a:solidFill>
                  <a:srgbClr val="0070C0"/>
                </a:solidFill>
              </a:rPr>
              <a:t>Nouvelles chaînes de valeur, </a:t>
            </a:r>
            <a:r>
              <a:rPr lang="fr-FR" sz="1600" dirty="0" smtClean="0">
                <a:solidFill>
                  <a:srgbClr val="0070C0"/>
                </a:solidFill>
              </a:rPr>
              <a:t>valorisation de la TAE via </a:t>
            </a:r>
            <a:r>
              <a:rPr lang="fr-FR" sz="1600" dirty="0">
                <a:solidFill>
                  <a:srgbClr val="0070C0"/>
                </a:solidFill>
              </a:rPr>
              <a:t>AB et HVE</a:t>
            </a:r>
          </a:p>
          <a:p>
            <a:pPr marL="285750" indent="-285750">
              <a:buFont typeface="Arial" panose="020B0604020202020204" pitchFamily="34" charset="0"/>
              <a:buChar char="•"/>
            </a:pPr>
            <a:r>
              <a:rPr lang="fr-FR" sz="1600" dirty="0">
                <a:solidFill>
                  <a:srgbClr val="0070C0"/>
                </a:solidFill>
              </a:rPr>
              <a:t>Renouvellement des générations et qualité de vie au travail</a:t>
            </a:r>
          </a:p>
          <a:p>
            <a:pPr marL="285750" indent="-285750">
              <a:buFont typeface="Arial" panose="020B0604020202020204" pitchFamily="34" charset="0"/>
              <a:buChar char="•"/>
            </a:pPr>
            <a:r>
              <a:rPr lang="fr-FR" sz="1600" dirty="0">
                <a:solidFill>
                  <a:srgbClr val="7030A0"/>
                </a:solidFill>
              </a:rPr>
              <a:t>Réduction des émissions de GES et stockage de C</a:t>
            </a:r>
          </a:p>
          <a:p>
            <a:pPr marL="285750" indent="-285750">
              <a:buFont typeface="Arial" panose="020B0604020202020204" pitchFamily="34" charset="0"/>
              <a:buChar char="•"/>
            </a:pPr>
            <a:r>
              <a:rPr lang="fr-FR" sz="1600" dirty="0" smtClean="0">
                <a:solidFill>
                  <a:srgbClr val="7030A0"/>
                </a:solidFill>
              </a:rPr>
              <a:t>Protéines végétales et autonomie azotée</a:t>
            </a:r>
          </a:p>
          <a:p>
            <a:pPr marL="285750" indent="-285750">
              <a:buFont typeface="Arial" panose="020B0604020202020204" pitchFamily="34" charset="0"/>
              <a:buChar char="•"/>
            </a:pPr>
            <a:r>
              <a:rPr lang="fr-FR" sz="1600" dirty="0" smtClean="0">
                <a:solidFill>
                  <a:schemeClr val="accent6">
                    <a:lumMod val="60000"/>
                    <a:lumOff val="40000"/>
                  </a:schemeClr>
                </a:solidFill>
              </a:rPr>
              <a:t>Valoriser et adapter l’</a:t>
            </a:r>
            <a:r>
              <a:rPr lang="fr-FR" sz="1600" dirty="0" err="1" smtClean="0">
                <a:solidFill>
                  <a:schemeClr val="accent6">
                    <a:lumMod val="60000"/>
                    <a:lumOff val="40000"/>
                  </a:schemeClr>
                </a:solidFill>
              </a:rPr>
              <a:t>agrobiodiversité</a:t>
            </a:r>
            <a:endParaRPr lang="fr-FR" sz="1600" dirty="0" smtClean="0">
              <a:solidFill>
                <a:schemeClr val="accent6">
                  <a:lumMod val="60000"/>
                  <a:lumOff val="40000"/>
                </a:schemeClr>
              </a:solidFill>
            </a:endParaRPr>
          </a:p>
          <a:p>
            <a:pPr marL="285750" indent="-285750">
              <a:buFont typeface="Arial" panose="020B0604020202020204" pitchFamily="34" charset="0"/>
              <a:buChar char="•"/>
            </a:pPr>
            <a:r>
              <a:rPr lang="fr-FR" sz="1600" dirty="0" smtClean="0">
                <a:solidFill>
                  <a:schemeClr val="accent6">
                    <a:lumMod val="60000"/>
                    <a:lumOff val="40000"/>
                  </a:schemeClr>
                </a:solidFill>
              </a:rPr>
              <a:t>Adapter les systèmes agricoles aux aléas et changement climatique, stress H2O</a:t>
            </a:r>
          </a:p>
          <a:p>
            <a:pPr marL="285750" indent="-285750">
              <a:buFont typeface="Arial" panose="020B0604020202020204" pitchFamily="34" charset="0"/>
              <a:buChar char="•"/>
            </a:pPr>
            <a:r>
              <a:rPr lang="fr-FR" sz="1600" dirty="0" smtClean="0">
                <a:solidFill>
                  <a:schemeClr val="accent6">
                    <a:lumMod val="60000"/>
                    <a:lumOff val="40000"/>
                  </a:schemeClr>
                </a:solidFill>
              </a:rPr>
              <a:t>Renforcer la gestion intégrée de la santé animale et végétale</a:t>
            </a:r>
          </a:p>
          <a:p>
            <a:pPr marL="285750" indent="-285750">
              <a:buFont typeface="Arial" panose="020B0604020202020204" pitchFamily="34" charset="0"/>
              <a:buChar char="•"/>
            </a:pPr>
            <a:r>
              <a:rPr lang="fr-FR" sz="1600" dirty="0" smtClean="0">
                <a:solidFill>
                  <a:schemeClr val="bg2">
                    <a:lumMod val="75000"/>
                  </a:schemeClr>
                </a:solidFill>
              </a:rPr>
              <a:t>Améliorer </a:t>
            </a:r>
            <a:r>
              <a:rPr lang="fr-FR" sz="1600" dirty="0">
                <a:solidFill>
                  <a:schemeClr val="bg2">
                    <a:lumMod val="75000"/>
                  </a:schemeClr>
                </a:solidFill>
              </a:rPr>
              <a:t>le bien-être animal</a:t>
            </a:r>
          </a:p>
          <a:p>
            <a:r>
              <a:rPr lang="fr-FR" sz="1600" dirty="0"/>
              <a:t>**  </a:t>
            </a:r>
            <a:r>
              <a:rPr lang="fr-FR" sz="1600" dirty="0" smtClean="0"/>
              <a:t> </a:t>
            </a:r>
            <a:r>
              <a:rPr lang="fr-FR" sz="1600" dirty="0" smtClean="0">
                <a:solidFill>
                  <a:schemeClr val="bg1">
                    <a:lumMod val="65000"/>
                  </a:schemeClr>
                </a:solidFill>
              </a:rPr>
              <a:t>en </a:t>
            </a:r>
            <a:r>
              <a:rPr lang="fr-FR" sz="1600" dirty="0">
                <a:solidFill>
                  <a:schemeClr val="bg1">
                    <a:lumMod val="65000"/>
                  </a:schemeClr>
                </a:solidFill>
              </a:rPr>
              <a:t>transversal : </a:t>
            </a:r>
            <a:r>
              <a:rPr lang="fr-FR" sz="1600" dirty="0" smtClean="0">
                <a:solidFill>
                  <a:schemeClr val="bg1">
                    <a:lumMod val="65000"/>
                  </a:schemeClr>
                </a:solidFill>
              </a:rPr>
              <a:t>numérique</a:t>
            </a:r>
            <a:endParaRPr lang="fr-FR" sz="1600" dirty="0">
              <a:solidFill>
                <a:schemeClr val="bg1">
                  <a:lumMod val="65000"/>
                </a:schemeClr>
              </a:solidFill>
            </a:endParaRPr>
          </a:p>
        </p:txBody>
      </p:sp>
      <p:sp>
        <p:nvSpPr>
          <p:cNvPr id="8" name="Espace réservé du numéro de diapositive 3"/>
          <p:cNvSpPr>
            <a:spLocks noGrp="1"/>
          </p:cNvSpPr>
          <p:nvPr>
            <p:ph type="sldNum" sz="quarter" idx="12"/>
          </p:nvPr>
        </p:nvSpPr>
        <p:spPr>
          <a:xfrm>
            <a:off x="6264000" y="4783500"/>
            <a:ext cx="1350000" cy="360000"/>
          </a:xfrm>
        </p:spPr>
        <p:txBody>
          <a:bodyPr/>
          <a:lstStyle/>
          <a:p>
            <a:fld id="{733122C9-A0B9-462F-8757-0847AD287B63}" type="slidenum">
              <a:rPr lang="fr-FR" smtClean="0"/>
              <a:pPr/>
              <a:t>6</a:t>
            </a:fld>
            <a:endParaRPr lang="fr-FR" dirty="0"/>
          </a:p>
        </p:txBody>
      </p:sp>
      <p:sp>
        <p:nvSpPr>
          <p:cNvPr id="3" name="Espace réservé du texte 2"/>
          <p:cNvSpPr>
            <a:spLocks noGrp="1"/>
          </p:cNvSpPr>
          <p:nvPr>
            <p:ph type="body" sz="quarter" idx="13"/>
          </p:nvPr>
        </p:nvSpPr>
        <p:spPr/>
        <p:txBody>
          <a:bodyPr/>
          <a:lstStyle/>
          <a:p>
            <a:endParaRPr lang="fr-FR"/>
          </a:p>
        </p:txBody>
      </p:sp>
      <p:pic>
        <p:nvPicPr>
          <p:cNvPr id="9" name="Image 8"/>
          <p:cNvPicPr>
            <a:picLocks noChangeAspect="1"/>
          </p:cNvPicPr>
          <p:nvPr/>
        </p:nvPicPr>
        <p:blipFill>
          <a:blip r:embed="rId2"/>
          <a:stretch>
            <a:fillRect/>
          </a:stretch>
        </p:blipFill>
        <p:spPr>
          <a:xfrm>
            <a:off x="7884368" y="97905"/>
            <a:ext cx="1103121" cy="492465"/>
          </a:xfrm>
          <a:prstGeom prst="rect">
            <a:avLst/>
          </a:prstGeom>
        </p:spPr>
      </p:pic>
    </p:spTree>
    <p:extLst>
      <p:ext uri="{BB962C8B-B14F-4D97-AF65-F5344CB8AC3E}">
        <p14:creationId xmlns:p14="http://schemas.microsoft.com/office/powerpoint/2010/main" val="2023290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Quatre types de résultats visés</a:t>
            </a:r>
            <a:endParaRPr lang="fr-FR" dirty="0"/>
          </a:p>
        </p:txBody>
      </p:sp>
      <p:sp>
        <p:nvSpPr>
          <p:cNvPr id="3" name="Espace réservé de la date 2"/>
          <p:cNvSpPr>
            <a:spLocks noGrp="1"/>
          </p:cNvSpPr>
          <p:nvPr>
            <p:ph type="dt" sz="half" idx="10"/>
          </p:nvPr>
        </p:nvSpPr>
        <p:spPr/>
        <p:txBody>
          <a:bodyPr/>
          <a:lstStyle/>
          <a:p>
            <a:pPr algn="r"/>
            <a:r>
              <a:rPr lang="fr-FR" cap="all" dirty="0" smtClean="0"/>
              <a:t>23/11/2021</a:t>
            </a:r>
            <a:endParaRPr lang="fr-FR" cap="all"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7</a:t>
            </a:fld>
            <a:endParaRPr lang="fr-FR" dirty="0"/>
          </a:p>
        </p:txBody>
      </p:sp>
      <p:graphicFrame>
        <p:nvGraphicFramePr>
          <p:cNvPr id="8" name="Espace réservé du contenu 4"/>
          <p:cNvGraphicFramePr>
            <a:graphicFrameLocks/>
          </p:cNvGraphicFramePr>
          <p:nvPr>
            <p:extLst>
              <p:ext uri="{D42A27DB-BD31-4B8C-83A1-F6EECF244321}">
                <p14:modId xmlns:p14="http://schemas.microsoft.com/office/powerpoint/2010/main" val="3665491807"/>
              </p:ext>
            </p:extLst>
          </p:nvPr>
        </p:nvGraphicFramePr>
        <p:xfrm>
          <a:off x="377624" y="1491630"/>
          <a:ext cx="8424000" cy="3134239"/>
        </p:xfrm>
        <a:graphic>
          <a:graphicData uri="http://schemas.openxmlformats.org/drawingml/2006/table">
            <a:tbl>
              <a:tblPr firstRow="1" firstCol="1" bandRow="1"/>
              <a:tblGrid>
                <a:gridCol w="2127264">
                  <a:extLst>
                    <a:ext uri="{9D8B030D-6E8A-4147-A177-3AD203B41FA5}">
                      <a16:colId xmlns:a16="http://schemas.microsoft.com/office/drawing/2014/main" xmlns="" val="852834707"/>
                    </a:ext>
                  </a:extLst>
                </a:gridCol>
                <a:gridCol w="6296736">
                  <a:extLst>
                    <a:ext uri="{9D8B030D-6E8A-4147-A177-3AD203B41FA5}">
                      <a16:colId xmlns:a16="http://schemas.microsoft.com/office/drawing/2014/main" xmlns="" val="4094169190"/>
                    </a:ext>
                  </a:extLst>
                </a:gridCol>
              </a:tblGrid>
              <a:tr h="299599">
                <a:tc>
                  <a:txBody>
                    <a:bodyPr/>
                    <a:lstStyle/>
                    <a:p>
                      <a:pPr algn="just">
                        <a:spcAft>
                          <a:spcPts val="0"/>
                        </a:spcAft>
                      </a:pPr>
                      <a:r>
                        <a:rPr lang="fr-FR" sz="1600" b="1" dirty="0">
                          <a:effectLst/>
                          <a:latin typeface="Calibri" panose="020F0502020204030204" pitchFamily="34" charset="0"/>
                          <a:ea typeface="Calibri" panose="020F0502020204030204" pitchFamily="34" charset="0"/>
                          <a:cs typeface="Tahoma" panose="020B060403050404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fr-FR" sz="1600" b="1" dirty="0" smtClean="0">
                          <a:effectLst/>
                          <a:latin typeface="Calibri" panose="020F0502020204030204" pitchFamily="34" charset="0"/>
                          <a:ea typeface="Calibri" panose="020F0502020204030204" pitchFamily="34" charset="0"/>
                          <a:cs typeface="Tahoma" panose="020B0604030504040204" pitchFamily="34" charset="0"/>
                        </a:rPr>
                        <a:t>Type</a:t>
                      </a:r>
                      <a:r>
                        <a:rPr lang="fr-FR" sz="1600" b="1" baseline="0" dirty="0" smtClean="0">
                          <a:effectLst/>
                          <a:latin typeface="Calibri" panose="020F0502020204030204" pitchFamily="34" charset="0"/>
                          <a:ea typeface="Calibri" panose="020F0502020204030204" pitchFamily="34" charset="0"/>
                          <a:cs typeface="Tahoma" panose="020B0604030504040204" pitchFamily="34" charset="0"/>
                        </a:rPr>
                        <a:t> de projets attendus</a:t>
                      </a:r>
                      <a:endParaRPr lang="fr-FR" sz="1600" b="1" dirty="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3607336709"/>
                  </a:ext>
                </a:extLst>
              </a:tr>
              <a:tr h="467204">
                <a:tc>
                  <a:txBody>
                    <a:bodyPr/>
                    <a:lstStyle/>
                    <a:p>
                      <a:pPr algn="l">
                        <a:spcAft>
                          <a:spcPts val="0"/>
                        </a:spcAft>
                      </a:pPr>
                      <a:r>
                        <a:rPr lang="fr-FR" sz="1600" b="1" dirty="0">
                          <a:effectLst/>
                          <a:latin typeface="Calibri" panose="020F0502020204030204" pitchFamily="34" charset="0"/>
                          <a:ea typeface="Calibri" panose="020F0502020204030204" pitchFamily="34" charset="0"/>
                          <a:cs typeface="Tahoma" panose="020B0604030504040204" pitchFamily="34" charset="0"/>
                        </a:rPr>
                        <a:t>AAP </a:t>
                      </a:r>
                      <a:r>
                        <a:rPr lang="fr-FR" sz="1600" b="1" dirty="0" smtClean="0">
                          <a:effectLst/>
                          <a:latin typeface="Calibri" panose="020F0502020204030204" pitchFamily="34" charset="0"/>
                          <a:ea typeface="Calibri" panose="020F0502020204030204" pitchFamily="34" charset="0"/>
                          <a:cs typeface="Tahoma" panose="020B0604030504040204" pitchFamily="34" charset="0"/>
                        </a:rPr>
                        <a:t>Connaissances</a:t>
                      </a:r>
                      <a:endParaRPr lang="fr-FR" sz="1600" b="1" dirty="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400" dirty="0" smtClean="0">
                          <a:effectLst/>
                          <a:latin typeface="Calibri" panose="020F0502020204030204" pitchFamily="34" charset="0"/>
                          <a:ea typeface="Calibri" panose="020F0502020204030204" pitchFamily="34" charset="0"/>
                          <a:cs typeface="Tahoma" panose="020B0604030504040204" pitchFamily="34" charset="0"/>
                        </a:rPr>
                        <a:t>Production de </a:t>
                      </a:r>
                      <a:r>
                        <a:rPr lang="fr-FR" sz="1400" b="1" dirty="0" smtClean="0">
                          <a:effectLst/>
                          <a:latin typeface="Calibri" panose="020F0502020204030204" pitchFamily="34" charset="0"/>
                          <a:ea typeface="Calibri" panose="020F0502020204030204" pitchFamily="34" charset="0"/>
                          <a:cs typeface="Tahoma" panose="020B0604030504040204" pitchFamily="34" charset="0"/>
                        </a:rPr>
                        <a:t>nouvelles</a:t>
                      </a:r>
                      <a:r>
                        <a:rPr lang="fr-FR" sz="1400" b="1" baseline="0" dirty="0" smtClean="0">
                          <a:effectLst/>
                          <a:latin typeface="Calibri" panose="020F0502020204030204" pitchFamily="34" charset="0"/>
                          <a:ea typeface="Calibri" panose="020F0502020204030204" pitchFamily="34" charset="0"/>
                          <a:cs typeface="Tahoma" panose="020B0604030504040204" pitchFamily="34" charset="0"/>
                        </a:rPr>
                        <a:t> </a:t>
                      </a:r>
                      <a:r>
                        <a:rPr lang="fr-FR" sz="1400" b="1" dirty="0" smtClean="0">
                          <a:effectLst/>
                          <a:latin typeface="Calibri" panose="020F0502020204030204" pitchFamily="34" charset="0"/>
                          <a:ea typeface="Calibri" panose="020F0502020204030204" pitchFamily="34" charset="0"/>
                          <a:cs typeface="Tahoma" panose="020B0604030504040204" pitchFamily="34" charset="0"/>
                        </a:rPr>
                        <a:t>connaissances opérationnelles</a:t>
                      </a:r>
                      <a:r>
                        <a:rPr lang="fr-FR" sz="1400" dirty="0" smtClean="0">
                          <a:effectLst/>
                          <a:latin typeface="Calibri" panose="020F0502020204030204" pitchFamily="34" charset="0"/>
                          <a:ea typeface="Calibri" panose="020F0502020204030204" pitchFamily="34" charset="0"/>
                          <a:cs typeface="Tahoma" panose="020B0604030504040204" pitchFamily="34" charset="0"/>
                        </a:rPr>
                        <a:t>, d’outils et/ou de méthodes finalisées, en vue de leur application dans les systèmes agricoles avec analyse de</a:t>
                      </a:r>
                      <a:r>
                        <a:rPr lang="fr-FR" sz="1400" baseline="0" dirty="0" smtClean="0">
                          <a:effectLst/>
                          <a:latin typeface="Calibri" panose="020F0502020204030204" pitchFamily="34" charset="0"/>
                          <a:ea typeface="Calibri" panose="020F0502020204030204" pitchFamily="34" charset="0"/>
                          <a:cs typeface="Tahoma" panose="020B0604030504040204" pitchFamily="34" charset="0"/>
                        </a:rPr>
                        <a:t> </a:t>
                      </a:r>
                      <a:r>
                        <a:rPr lang="fr-FR" sz="1400" dirty="0" smtClean="0">
                          <a:effectLst/>
                          <a:latin typeface="Calibri" panose="020F0502020204030204" pitchFamily="34" charset="0"/>
                          <a:ea typeface="Calibri" panose="020F0502020204030204" pitchFamily="34" charset="0"/>
                          <a:cs typeface="Tahoma" panose="020B0604030504040204" pitchFamily="34" charset="0"/>
                        </a:rPr>
                        <a:t>la faisabilité du transfert par ex. par</a:t>
                      </a:r>
                      <a:r>
                        <a:rPr lang="fr-FR" sz="1400" baseline="0" dirty="0" smtClean="0">
                          <a:effectLst/>
                          <a:latin typeface="Calibri" panose="020F0502020204030204" pitchFamily="34" charset="0"/>
                          <a:ea typeface="Calibri" panose="020F0502020204030204" pitchFamily="34" charset="0"/>
                          <a:cs typeface="Tahoma" panose="020B0604030504040204" pitchFamily="34" charset="0"/>
                        </a:rPr>
                        <a:t> des</a:t>
                      </a:r>
                      <a:r>
                        <a:rPr lang="fr-FR" sz="1400" dirty="0" smtClean="0">
                          <a:effectLst/>
                          <a:latin typeface="Calibri" panose="020F0502020204030204" pitchFamily="34" charset="0"/>
                          <a:ea typeface="Calibri" panose="020F0502020204030204" pitchFamily="34" charset="0"/>
                          <a:cs typeface="Tahoma" panose="020B0604030504040204" pitchFamily="34" charset="0"/>
                        </a:rPr>
                        <a:t> démonstrations/expérimentations chez</a:t>
                      </a:r>
                      <a:r>
                        <a:rPr lang="fr-FR" sz="1400" baseline="0" dirty="0" smtClean="0">
                          <a:effectLst/>
                          <a:latin typeface="Calibri" panose="020F0502020204030204" pitchFamily="34" charset="0"/>
                          <a:ea typeface="Calibri" panose="020F0502020204030204" pitchFamily="34" charset="0"/>
                          <a:cs typeface="Tahoma" panose="020B0604030504040204" pitchFamily="34" charset="0"/>
                        </a:rPr>
                        <a:t> l’agriculteur</a:t>
                      </a:r>
                      <a:endParaRPr lang="fr-FR" sz="1400" dirty="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91064330"/>
                  </a:ext>
                </a:extLst>
              </a:tr>
              <a:tr h="410538">
                <a:tc>
                  <a:txBody>
                    <a:bodyPr/>
                    <a:lstStyle/>
                    <a:p>
                      <a:pPr algn="l">
                        <a:spcAft>
                          <a:spcPts val="0"/>
                        </a:spcAft>
                      </a:pPr>
                      <a:r>
                        <a:rPr lang="fr-FR" sz="1600" b="1" dirty="0">
                          <a:effectLst/>
                          <a:latin typeface="Calibri" panose="020F0502020204030204" pitchFamily="34" charset="0"/>
                          <a:ea typeface="Calibri" panose="020F0502020204030204" pitchFamily="34" charset="0"/>
                          <a:cs typeface="Tahoma" panose="020B0604030504040204" pitchFamily="34" charset="0"/>
                        </a:rPr>
                        <a:t>AAP </a:t>
                      </a:r>
                      <a:r>
                        <a:rPr lang="fr-FR" sz="1600" b="1" dirty="0" smtClean="0">
                          <a:effectLst/>
                          <a:latin typeface="Calibri" panose="020F0502020204030204" pitchFamily="34" charset="0"/>
                          <a:ea typeface="Calibri" panose="020F0502020204030204" pitchFamily="34" charset="0"/>
                          <a:cs typeface="Tahoma" panose="020B0604030504040204" pitchFamily="34" charset="0"/>
                        </a:rPr>
                        <a:t>Démultiplication</a:t>
                      </a:r>
                      <a:endParaRPr lang="fr-FR" sz="1600" b="1" dirty="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spcAft>
                          <a:spcPts val="0"/>
                        </a:spcAft>
                      </a:pPr>
                      <a:r>
                        <a:rPr lang="fr-FR" sz="1400" dirty="0" smtClean="0">
                          <a:effectLst/>
                          <a:latin typeface="Calibri" panose="020F0502020204030204" pitchFamily="34" charset="0"/>
                          <a:ea typeface="Calibri" panose="020F0502020204030204" pitchFamily="34" charset="0"/>
                          <a:cs typeface="Tahoma" panose="020B0604030504040204" pitchFamily="34" charset="0"/>
                        </a:rPr>
                        <a:t>Mise en place d’actions pour </a:t>
                      </a:r>
                      <a:r>
                        <a:rPr lang="fr-FR" sz="1400" b="1" dirty="0" smtClean="0">
                          <a:effectLst/>
                          <a:latin typeface="Calibri" panose="020F0502020204030204" pitchFamily="34" charset="0"/>
                          <a:ea typeface="Calibri" panose="020F0502020204030204" pitchFamily="34" charset="0"/>
                          <a:cs typeface="Tahoma" panose="020B0604030504040204" pitchFamily="34" charset="0"/>
                        </a:rPr>
                        <a:t>diffuser des connaissances </a:t>
                      </a:r>
                      <a:r>
                        <a:rPr lang="fr-FR" sz="1400" dirty="0" smtClean="0">
                          <a:effectLst/>
                          <a:latin typeface="Calibri" panose="020F0502020204030204" pitchFamily="34" charset="0"/>
                          <a:ea typeface="Calibri" panose="020F0502020204030204" pitchFamily="34" charset="0"/>
                          <a:cs typeface="Tahoma" panose="020B0604030504040204" pitchFamily="34" charset="0"/>
                        </a:rPr>
                        <a:t>et/ou des outils déjà éprouvés, et démultiplier leur </a:t>
                      </a:r>
                      <a:r>
                        <a:rPr lang="fr-FR" sz="1400" b="1" dirty="0" smtClean="0">
                          <a:effectLst/>
                          <a:latin typeface="Calibri" panose="020F0502020204030204" pitchFamily="34" charset="0"/>
                          <a:ea typeface="Calibri" panose="020F0502020204030204" pitchFamily="34" charset="0"/>
                          <a:cs typeface="Tahoma" panose="020B0604030504040204" pitchFamily="34" charset="0"/>
                        </a:rPr>
                        <a:t>adoption par les agriculteurs</a:t>
                      </a:r>
                      <a:r>
                        <a:rPr lang="fr-FR" sz="1400" dirty="0" smtClean="0">
                          <a:effectLst/>
                          <a:latin typeface="Calibri" panose="020F0502020204030204" pitchFamily="34" charset="0"/>
                          <a:ea typeface="Calibri" panose="020F0502020204030204" pitchFamily="34" charset="0"/>
                          <a:cs typeface="Tahoma" panose="020B0604030504040204" pitchFamily="34" charset="0"/>
                        </a:rPr>
                        <a:t>: par du conseil, de l’accompagnement, de</a:t>
                      </a:r>
                      <a:r>
                        <a:rPr lang="fr-FR" sz="1400" baseline="0" dirty="0" smtClean="0">
                          <a:effectLst/>
                          <a:latin typeface="Calibri" panose="020F0502020204030204" pitchFamily="34" charset="0"/>
                          <a:ea typeface="Calibri" panose="020F0502020204030204" pitchFamily="34" charset="0"/>
                          <a:cs typeface="Tahoma" panose="020B0604030504040204" pitchFamily="34" charset="0"/>
                        </a:rPr>
                        <a:t> l’échange de pratiques,</a:t>
                      </a:r>
                      <a:r>
                        <a:rPr lang="fr-FR" sz="1400" dirty="0" smtClean="0">
                          <a:effectLst/>
                          <a:latin typeface="Calibri" panose="020F0502020204030204" pitchFamily="34" charset="0"/>
                          <a:ea typeface="Calibri" panose="020F0502020204030204" pitchFamily="34" charset="0"/>
                          <a:cs typeface="Tahoma" panose="020B0604030504040204" pitchFamily="34" charset="0"/>
                        </a:rPr>
                        <a:t> de la répétition de démonstrations et d’expérimentations</a:t>
                      </a:r>
                      <a:r>
                        <a:rPr lang="fr-FR" sz="1400" baseline="0" dirty="0" smtClean="0">
                          <a:effectLst/>
                          <a:latin typeface="Calibri" panose="020F0502020204030204" pitchFamily="34" charset="0"/>
                          <a:ea typeface="Calibri" panose="020F0502020204030204" pitchFamily="34" charset="0"/>
                          <a:cs typeface="Tahoma" panose="020B0604030504040204" pitchFamily="34" charset="0"/>
                        </a:rPr>
                        <a:t> en conditions réelles, etc…</a:t>
                      </a:r>
                      <a:endParaRPr lang="fr-FR" sz="1400" dirty="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5848091"/>
                  </a:ext>
                </a:extLst>
              </a:tr>
              <a:tr h="509384">
                <a:tc>
                  <a:txBody>
                    <a:bodyPr/>
                    <a:lstStyle/>
                    <a:p>
                      <a:pPr algn="l">
                        <a:spcAft>
                          <a:spcPts val="0"/>
                        </a:spcAft>
                      </a:pPr>
                      <a:r>
                        <a:rPr lang="fr-FR" sz="1600" b="1" dirty="0">
                          <a:effectLst/>
                          <a:latin typeface="Calibri" panose="020F0502020204030204" pitchFamily="34" charset="0"/>
                          <a:ea typeface="Calibri" panose="020F0502020204030204" pitchFamily="34" charset="0"/>
                          <a:cs typeface="Tahoma" panose="020B0604030504040204" pitchFamily="34" charset="0"/>
                        </a:rPr>
                        <a:t>AAP </a:t>
                      </a:r>
                      <a:r>
                        <a:rPr lang="fr-FR" sz="1600" b="1" dirty="0" smtClean="0">
                          <a:effectLst/>
                          <a:latin typeface="Calibri" panose="020F0502020204030204" pitchFamily="34" charset="0"/>
                          <a:ea typeface="Calibri" panose="020F0502020204030204" pitchFamily="34" charset="0"/>
                          <a:cs typeface="Tahoma" panose="020B0604030504040204" pitchFamily="34" charset="0"/>
                        </a:rPr>
                        <a:t>Co-Innovations</a:t>
                      </a:r>
                      <a:endParaRPr lang="fr-FR" sz="1600" b="1" dirty="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fr-FR" sz="1400" b="1" dirty="0" smtClean="0">
                          <a:effectLst/>
                          <a:latin typeface="Calibri" panose="020F0502020204030204" pitchFamily="34" charset="0"/>
                          <a:ea typeface="Calibri" panose="020F0502020204030204" pitchFamily="34" charset="0"/>
                          <a:cs typeface="Tahoma" panose="020B0604030504040204" pitchFamily="34" charset="0"/>
                        </a:rPr>
                        <a:t>Co-production entre les différents</a:t>
                      </a:r>
                      <a:r>
                        <a:rPr lang="fr-FR" sz="1400" b="1" baseline="0" dirty="0" smtClean="0">
                          <a:effectLst/>
                          <a:latin typeface="Calibri" panose="020F0502020204030204" pitchFamily="34" charset="0"/>
                          <a:ea typeface="Calibri" panose="020F0502020204030204" pitchFamily="34" charset="0"/>
                          <a:cs typeface="Tahoma" panose="020B0604030504040204" pitchFamily="34" charset="0"/>
                        </a:rPr>
                        <a:t> types d’acteurs</a:t>
                      </a:r>
                      <a:r>
                        <a:rPr lang="fr-FR" sz="1400" baseline="0" dirty="0" smtClean="0">
                          <a:effectLst/>
                          <a:latin typeface="Calibri" panose="020F0502020204030204" pitchFamily="34" charset="0"/>
                          <a:ea typeface="Calibri" panose="020F0502020204030204" pitchFamily="34" charset="0"/>
                          <a:cs typeface="Tahoma" panose="020B0604030504040204" pitchFamily="34" charset="0"/>
                        </a:rPr>
                        <a:t>, dont les agriculteurs,</a:t>
                      </a:r>
                      <a:r>
                        <a:rPr lang="fr-FR" sz="1400" dirty="0" smtClean="0">
                          <a:effectLst/>
                          <a:latin typeface="Calibri" panose="020F0502020204030204" pitchFamily="34" charset="0"/>
                          <a:ea typeface="Calibri" panose="020F0502020204030204" pitchFamily="34" charset="0"/>
                          <a:cs typeface="Tahoma" panose="020B0604030504040204" pitchFamily="34" charset="0"/>
                        </a:rPr>
                        <a:t> d’innovations, dans les champs technique, organisationnel, économique et/ou social et diffusion simultanée rapide: allers</a:t>
                      </a:r>
                      <a:r>
                        <a:rPr lang="fr-FR" sz="1400" baseline="0" dirty="0" smtClean="0">
                          <a:effectLst/>
                          <a:latin typeface="Calibri" panose="020F0502020204030204" pitchFamily="34" charset="0"/>
                          <a:ea typeface="Calibri" panose="020F0502020204030204" pitchFamily="34" charset="0"/>
                          <a:cs typeface="Tahoma" panose="020B0604030504040204" pitchFamily="34" charset="0"/>
                        </a:rPr>
                        <a:t> –retours entre le terrain et la recherche</a:t>
                      </a:r>
                      <a:endParaRPr lang="fr-FR" sz="1400" dirty="0" smtClean="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5696094"/>
                  </a:ext>
                </a:extLst>
              </a:tr>
              <a:tr h="446342">
                <a:tc>
                  <a:txBody>
                    <a:bodyPr/>
                    <a:lstStyle/>
                    <a:p>
                      <a:pPr algn="l">
                        <a:spcAft>
                          <a:spcPts val="0"/>
                        </a:spcAft>
                      </a:pPr>
                      <a:r>
                        <a:rPr lang="fr-FR" sz="1600" b="1" dirty="0">
                          <a:solidFill>
                            <a:schemeClr val="bg1"/>
                          </a:solidFill>
                          <a:effectLst/>
                          <a:latin typeface="Calibri" panose="020F0502020204030204" pitchFamily="34" charset="0"/>
                          <a:ea typeface="Calibri" panose="020F0502020204030204" pitchFamily="34" charset="0"/>
                          <a:cs typeface="Tahoma" panose="020B0604030504040204" pitchFamily="34" charset="0"/>
                        </a:rPr>
                        <a:t>AMI </a:t>
                      </a:r>
                      <a:r>
                        <a:rPr lang="fr-FR" sz="1600" b="1" dirty="0" smtClean="0">
                          <a:solidFill>
                            <a:schemeClr val="bg1"/>
                          </a:solidFill>
                          <a:effectLst/>
                          <a:latin typeface="Calibri" panose="020F0502020204030204" pitchFamily="34" charset="0"/>
                          <a:ea typeface="Calibri" panose="020F0502020204030204" pitchFamily="34" charset="0"/>
                          <a:cs typeface="Tahoma" panose="020B0604030504040204" pitchFamily="34" charset="0"/>
                        </a:rPr>
                        <a:t>Explorations (2023)</a:t>
                      </a:r>
                      <a:endParaRPr lang="fr-FR" sz="1600" b="1" dirty="0">
                        <a:solidFill>
                          <a:schemeClr val="bg1"/>
                        </a:solidFill>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just">
                        <a:spcAft>
                          <a:spcPts val="0"/>
                        </a:spcAft>
                      </a:pPr>
                      <a:r>
                        <a:rPr lang="fr-FR" sz="1400" b="1" dirty="0" smtClean="0">
                          <a:effectLst/>
                          <a:latin typeface="Calibri" panose="020F0502020204030204" pitchFamily="34" charset="0"/>
                          <a:ea typeface="Calibri" panose="020F0502020204030204" pitchFamily="34" charset="0"/>
                          <a:cs typeface="Tahoma" panose="020B0604030504040204" pitchFamily="34" charset="0"/>
                        </a:rPr>
                        <a:t>Propositions méthodologiques ou des hypothèses originales </a:t>
                      </a:r>
                      <a:r>
                        <a:rPr lang="fr-FR" sz="1400" dirty="0" smtClean="0">
                          <a:effectLst/>
                          <a:latin typeface="Calibri" panose="020F0502020204030204" pitchFamily="34" charset="0"/>
                          <a:ea typeface="Calibri" panose="020F0502020204030204" pitchFamily="34" charset="0"/>
                          <a:cs typeface="Tahoma" panose="020B0604030504040204" pitchFamily="34" charset="0"/>
                        </a:rPr>
                        <a:t>qui ne correspondraient pas aux cahiers des charges des 3 AAP nationaux précédents</a:t>
                      </a:r>
                      <a:endParaRPr lang="fr-FR" sz="1400" dirty="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86120705"/>
                  </a:ext>
                </a:extLst>
              </a:tr>
            </a:tbl>
          </a:graphicData>
        </a:graphic>
      </p:graphicFrame>
      <p:sp>
        <p:nvSpPr>
          <p:cNvPr id="6" name="Espace réservé du texte 5"/>
          <p:cNvSpPr>
            <a:spLocks noGrp="1"/>
          </p:cNvSpPr>
          <p:nvPr>
            <p:ph type="body" sz="quarter" idx="13"/>
          </p:nvPr>
        </p:nvSpPr>
        <p:spPr/>
        <p:txBody>
          <a:bodyPr/>
          <a:lstStyle/>
          <a:p>
            <a:endParaRPr lang="fr-FR"/>
          </a:p>
        </p:txBody>
      </p:sp>
      <p:pic>
        <p:nvPicPr>
          <p:cNvPr id="9" name="Image 8"/>
          <p:cNvPicPr>
            <a:picLocks noChangeAspect="1"/>
          </p:cNvPicPr>
          <p:nvPr/>
        </p:nvPicPr>
        <p:blipFill>
          <a:blip r:embed="rId2"/>
          <a:stretch>
            <a:fillRect/>
          </a:stretch>
        </p:blipFill>
        <p:spPr>
          <a:xfrm>
            <a:off x="7884368" y="97905"/>
            <a:ext cx="1103121" cy="492465"/>
          </a:xfrm>
          <a:prstGeom prst="rect">
            <a:avLst/>
          </a:prstGeom>
        </p:spPr>
      </p:pic>
    </p:spTree>
    <p:extLst>
      <p:ext uri="{BB962C8B-B14F-4D97-AF65-F5344CB8AC3E}">
        <p14:creationId xmlns:p14="http://schemas.microsoft.com/office/powerpoint/2010/main" val="3204663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 AAP Connaissances</a:t>
            </a:r>
            <a:endParaRPr lang="fr-FR" dirty="0"/>
          </a:p>
        </p:txBody>
      </p:sp>
      <p:sp>
        <p:nvSpPr>
          <p:cNvPr id="3" name="Espace réservé de la date 2"/>
          <p:cNvSpPr>
            <a:spLocks noGrp="1"/>
          </p:cNvSpPr>
          <p:nvPr>
            <p:ph type="dt" sz="half" idx="10"/>
          </p:nvPr>
        </p:nvSpPr>
        <p:spPr/>
        <p:txBody>
          <a:bodyPr/>
          <a:lstStyle/>
          <a:p>
            <a:pPr algn="r"/>
            <a:r>
              <a:rPr lang="fr-FR" cap="all" dirty="0" smtClean="0"/>
              <a:t>23/11/2021</a:t>
            </a:r>
            <a:endParaRPr lang="fr-FR" cap="all"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8</a:t>
            </a:fld>
            <a:endParaRPr lang="fr-FR" dirty="0"/>
          </a:p>
        </p:txBody>
      </p:sp>
      <p:sp>
        <p:nvSpPr>
          <p:cNvPr id="6" name="Espace réservé du contenu 5"/>
          <p:cNvSpPr>
            <a:spLocks noGrp="1"/>
          </p:cNvSpPr>
          <p:nvPr>
            <p:ph sz="quarter" idx="14"/>
          </p:nvPr>
        </p:nvSpPr>
        <p:spPr>
          <a:xfrm>
            <a:off x="359998" y="1491630"/>
            <a:ext cx="8424000" cy="3168352"/>
          </a:xfrm>
        </p:spPr>
        <p:txBody>
          <a:bodyPr/>
          <a:lstStyle/>
          <a:p>
            <a:pPr marL="171450" indent="-171450" algn="just">
              <a:buFont typeface="Arial" panose="020B0604020202020204" pitchFamily="34" charset="0"/>
              <a:buChar char="•"/>
            </a:pPr>
            <a:r>
              <a:rPr lang="fr-FR" sz="1400" u="sng" dirty="0"/>
              <a:t>O</a:t>
            </a:r>
            <a:r>
              <a:rPr lang="fr-FR" sz="1400" u="sng" dirty="0" smtClean="0"/>
              <a:t>bjectif</a:t>
            </a:r>
            <a:r>
              <a:rPr lang="fr-FR" sz="1400" dirty="0" smtClean="0"/>
              <a:t> : sélectionner des </a:t>
            </a:r>
            <a:r>
              <a:rPr lang="fr-FR" sz="1400" dirty="0"/>
              <a:t>projets de recherche appliquée visant à apporter des connaissances et solutions innovantes </a:t>
            </a:r>
            <a:r>
              <a:rPr lang="fr-FR" sz="1400" u="sng" dirty="0" smtClean="0"/>
              <a:t>finalisées</a:t>
            </a:r>
            <a:r>
              <a:rPr lang="fr-FR" sz="1400" dirty="0" smtClean="0"/>
              <a:t>, répondant </a:t>
            </a:r>
            <a:r>
              <a:rPr lang="fr-FR" sz="1400" dirty="0"/>
              <a:t>aux besoins des secteurs agricoles et </a:t>
            </a:r>
            <a:r>
              <a:rPr lang="fr-FR" sz="1400" dirty="0" smtClean="0"/>
              <a:t>agro-alimentaires (</a:t>
            </a:r>
            <a:r>
              <a:rPr lang="fr-FR" sz="1400" smtClean="0"/>
              <a:t>première transformation). Solutions </a:t>
            </a:r>
            <a:r>
              <a:rPr lang="fr-FR" sz="1400" dirty="0" smtClean="0"/>
              <a:t>transférables </a:t>
            </a:r>
            <a:r>
              <a:rPr lang="fr-FR" sz="1400" dirty="0"/>
              <a:t>et diffusables aux utilisateurs finaux à l’issue du </a:t>
            </a:r>
            <a:r>
              <a:rPr lang="fr-FR" sz="1400" dirty="0" smtClean="0"/>
              <a:t>projet</a:t>
            </a:r>
          </a:p>
          <a:p>
            <a:pPr marL="171450" indent="-171450" algn="just">
              <a:buFont typeface="Arial" panose="020B0604020202020204" pitchFamily="34" charset="0"/>
              <a:buChar char="•"/>
            </a:pPr>
            <a:r>
              <a:rPr lang="fr-FR" sz="1400" u="sng" dirty="0" smtClean="0"/>
              <a:t>Types de </a:t>
            </a:r>
            <a:r>
              <a:rPr lang="fr-FR" sz="1400" u="sng" dirty="0"/>
              <a:t>projets attendus</a:t>
            </a:r>
            <a:r>
              <a:rPr lang="fr-FR" sz="1400" dirty="0"/>
              <a:t>: Conception de systèmes de production</a:t>
            </a:r>
            <a:r>
              <a:rPr lang="fr-FR" sz="1400" dirty="0" smtClean="0"/>
              <a:t>, de techniques et d’organisations, </a:t>
            </a:r>
            <a:r>
              <a:rPr lang="fr-FR" sz="1400" dirty="0"/>
              <a:t>développement d’outils d’aide à la </a:t>
            </a:r>
            <a:r>
              <a:rPr lang="fr-FR" sz="1400" dirty="0" smtClean="0"/>
              <a:t>décision</a:t>
            </a:r>
            <a:r>
              <a:rPr lang="fr-FR" sz="1400" dirty="0"/>
              <a:t>, d’équipements, d’outils de traitement des </a:t>
            </a:r>
            <a:r>
              <a:rPr lang="fr-FR" sz="1400" dirty="0" smtClean="0"/>
              <a:t>informations, ….     </a:t>
            </a:r>
            <a:endParaRPr lang="fr-FR" sz="1400" dirty="0"/>
          </a:p>
          <a:p>
            <a:pPr marL="171450" indent="-171450" algn="just">
              <a:buFont typeface="Arial" panose="020B0604020202020204" pitchFamily="34" charset="0"/>
              <a:buChar char="•"/>
            </a:pPr>
            <a:r>
              <a:rPr lang="fr-FR" sz="1400" u="sng" dirty="0" smtClean="0"/>
              <a:t>Exemples </a:t>
            </a:r>
            <a:r>
              <a:rPr lang="fr-FR" sz="1400" u="sng" dirty="0"/>
              <a:t>de projets</a:t>
            </a:r>
          </a:p>
          <a:p>
            <a:pPr marL="423450" lvl="1" indent="-171450" algn="just">
              <a:spcBef>
                <a:spcPts val="0"/>
              </a:spcBef>
              <a:spcAft>
                <a:spcPts val="0"/>
              </a:spcAft>
            </a:pPr>
            <a:r>
              <a:rPr lang="fr-FR" sz="1200" i="1" dirty="0"/>
              <a:t>Autoguidage des tracteurs à faible coût pour une transition zéro herbicide de la </a:t>
            </a:r>
            <a:r>
              <a:rPr lang="fr-FR" sz="1200" i="1" dirty="0" smtClean="0"/>
              <a:t>viticulture (</a:t>
            </a:r>
            <a:r>
              <a:rPr lang="fr-FR" sz="1200" i="1" dirty="0"/>
              <a:t>AAP RT)</a:t>
            </a:r>
          </a:p>
          <a:p>
            <a:pPr marL="423450" lvl="1" indent="-171450" algn="just">
              <a:spcBef>
                <a:spcPts val="0"/>
              </a:spcBef>
              <a:spcAft>
                <a:spcPts val="0"/>
              </a:spcAft>
            </a:pPr>
            <a:r>
              <a:rPr lang="fr-FR" sz="1200" i="1" dirty="0"/>
              <a:t>Comprendre et </a:t>
            </a:r>
            <a:r>
              <a:rPr lang="fr-FR" sz="1200" i="1" dirty="0" err="1"/>
              <a:t>phénotyper</a:t>
            </a:r>
            <a:r>
              <a:rPr lang="fr-FR" sz="1200" i="1" dirty="0"/>
              <a:t> la vigueur du colza à l’automne </a:t>
            </a:r>
            <a:r>
              <a:rPr lang="fr-FR" sz="1200" i="1" dirty="0" smtClean="0"/>
              <a:t>pour proposer </a:t>
            </a:r>
            <a:r>
              <a:rPr lang="fr-FR" sz="1200" i="1" dirty="0"/>
              <a:t>des variétés adaptées à des conduites </a:t>
            </a:r>
            <a:r>
              <a:rPr lang="fr-FR" sz="1200" i="1" dirty="0" err="1"/>
              <a:t>agroécologiques</a:t>
            </a:r>
            <a:r>
              <a:rPr lang="fr-FR" sz="1200" i="1" dirty="0"/>
              <a:t>.(AAP  SSV)</a:t>
            </a:r>
          </a:p>
          <a:p>
            <a:pPr marL="423450" lvl="1" indent="-171450" algn="just">
              <a:spcBef>
                <a:spcPts val="0"/>
              </a:spcBef>
              <a:spcAft>
                <a:spcPts val="0"/>
              </a:spcAft>
            </a:pPr>
            <a:r>
              <a:rPr lang="fr-FR" sz="1200" i="1" dirty="0"/>
              <a:t>Développement de nouveaux modes de production de viandes rouges à partir de veaux laitiers, répondant aux attentes sociétales en terme de bien-être animal, d’environnement, et porteurs de valeur ajoutée (AAP Expérimentation: outils et méthodes)</a:t>
            </a:r>
          </a:p>
          <a:p>
            <a:pPr marL="423450" lvl="1" indent="-171450"/>
            <a:endParaRPr lang="fr-FR" dirty="0"/>
          </a:p>
        </p:txBody>
      </p:sp>
      <p:sp>
        <p:nvSpPr>
          <p:cNvPr id="7" name="Espace réservé du texte 6"/>
          <p:cNvSpPr>
            <a:spLocks noGrp="1"/>
          </p:cNvSpPr>
          <p:nvPr>
            <p:ph type="body" sz="quarter" idx="13"/>
          </p:nvPr>
        </p:nvSpPr>
        <p:spPr/>
        <p:txBody>
          <a:bodyPr/>
          <a:lstStyle/>
          <a:p>
            <a:endParaRPr lang="fr-FR"/>
          </a:p>
        </p:txBody>
      </p:sp>
      <p:pic>
        <p:nvPicPr>
          <p:cNvPr id="8" name="Image 7"/>
          <p:cNvPicPr>
            <a:picLocks noChangeAspect="1"/>
          </p:cNvPicPr>
          <p:nvPr/>
        </p:nvPicPr>
        <p:blipFill>
          <a:blip r:embed="rId2"/>
          <a:stretch>
            <a:fillRect/>
          </a:stretch>
        </p:blipFill>
        <p:spPr>
          <a:xfrm>
            <a:off x="7884368" y="97905"/>
            <a:ext cx="1103121" cy="492465"/>
          </a:xfrm>
          <a:prstGeom prst="rect">
            <a:avLst/>
          </a:prstGeom>
        </p:spPr>
      </p:pic>
    </p:spTree>
    <p:extLst>
      <p:ext uri="{BB962C8B-B14F-4D97-AF65-F5344CB8AC3E}">
        <p14:creationId xmlns:p14="http://schemas.microsoft.com/office/powerpoint/2010/main" val="2027616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3558"/>
            <a:ext cx="8424000" cy="776442"/>
          </a:xfrm>
        </p:spPr>
        <p:txBody>
          <a:bodyPr/>
          <a:lstStyle/>
          <a:p>
            <a:r>
              <a:rPr lang="fr-FR" dirty="0"/>
              <a:t>2. AAP Démultiplication</a:t>
            </a:r>
          </a:p>
        </p:txBody>
      </p:sp>
      <p:sp>
        <p:nvSpPr>
          <p:cNvPr id="3" name="Espace réservé de la date 2"/>
          <p:cNvSpPr>
            <a:spLocks noGrp="1"/>
          </p:cNvSpPr>
          <p:nvPr>
            <p:ph type="dt" sz="half" idx="10"/>
          </p:nvPr>
        </p:nvSpPr>
        <p:spPr/>
        <p:txBody>
          <a:bodyPr/>
          <a:lstStyle/>
          <a:p>
            <a:pPr algn="r"/>
            <a:r>
              <a:rPr lang="fr-FR" cap="all" dirty="0" smtClean="0"/>
              <a:t>23/11/2021</a:t>
            </a:r>
            <a:endParaRPr lang="fr-FR" cap="all"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9</a:t>
            </a:fld>
            <a:endParaRPr lang="fr-FR" dirty="0"/>
          </a:p>
        </p:txBody>
      </p:sp>
      <p:sp>
        <p:nvSpPr>
          <p:cNvPr id="6" name="Espace réservé du contenu 5"/>
          <p:cNvSpPr>
            <a:spLocks noGrp="1"/>
          </p:cNvSpPr>
          <p:nvPr>
            <p:ph sz="quarter" idx="14"/>
          </p:nvPr>
        </p:nvSpPr>
        <p:spPr>
          <a:xfrm>
            <a:off x="359998" y="1419622"/>
            <a:ext cx="8424000" cy="3240360"/>
          </a:xfrm>
        </p:spPr>
        <p:txBody>
          <a:bodyPr/>
          <a:lstStyle/>
          <a:p>
            <a:pPr marL="171450" indent="-171450" algn="just">
              <a:buFont typeface="Arial" panose="020B0604020202020204" pitchFamily="34" charset="0"/>
              <a:buChar char="•"/>
            </a:pPr>
            <a:r>
              <a:rPr lang="fr-FR" sz="1400" u="sng" dirty="0"/>
              <a:t>O</a:t>
            </a:r>
            <a:r>
              <a:rPr lang="fr-FR" sz="1400" u="sng" dirty="0" smtClean="0"/>
              <a:t>bjectif</a:t>
            </a:r>
            <a:r>
              <a:rPr lang="fr-FR" sz="1400" dirty="0" smtClean="0"/>
              <a:t> : Mise en place d’actions d’accompagnement</a:t>
            </a:r>
            <a:r>
              <a:rPr lang="fr-FR" sz="1400" dirty="0"/>
              <a:t>, de transfert et de conseil agricole afin de faciliter la détermination par chaque agriculteur, des connaissances, outils et méthodes finalisés et déjà éprouvés sur le terrain, y compris des innovations repérées chez des agriculteurs, à mettre en </a:t>
            </a:r>
            <a:r>
              <a:rPr lang="fr-FR" sz="1400" dirty="0" smtClean="0"/>
              <a:t>œuvre dans </a:t>
            </a:r>
            <a:r>
              <a:rPr lang="fr-FR" sz="1400" dirty="0"/>
              <a:t>son contexte </a:t>
            </a:r>
            <a:r>
              <a:rPr lang="fr-FR" sz="1400" dirty="0" smtClean="0"/>
              <a:t>d’exploitation</a:t>
            </a:r>
          </a:p>
          <a:p>
            <a:pPr marL="171450" indent="-171450" algn="just">
              <a:buFont typeface="Arial" panose="020B0604020202020204" pitchFamily="34" charset="0"/>
              <a:buChar char="•"/>
            </a:pPr>
            <a:r>
              <a:rPr lang="fr-FR" sz="1400" u="sng" dirty="0" smtClean="0"/>
              <a:t>Types de </a:t>
            </a:r>
            <a:r>
              <a:rPr lang="fr-FR" sz="1400" u="sng" dirty="0"/>
              <a:t>projets attendus</a:t>
            </a:r>
            <a:r>
              <a:rPr lang="fr-FR" sz="1400" dirty="0"/>
              <a:t>: répétition de démonstrations et d’expérimentations </a:t>
            </a:r>
            <a:r>
              <a:rPr lang="fr-FR" sz="1400" dirty="0" smtClean="0"/>
              <a:t>chez et avec </a:t>
            </a:r>
            <a:r>
              <a:rPr lang="fr-FR" sz="1400" dirty="0"/>
              <a:t>les </a:t>
            </a:r>
            <a:r>
              <a:rPr lang="fr-FR" sz="1400" dirty="0" smtClean="0"/>
              <a:t>agriculteurs, conduite </a:t>
            </a:r>
            <a:r>
              <a:rPr lang="fr-FR" sz="1400" dirty="0"/>
              <a:t>d'animation et </a:t>
            </a:r>
            <a:r>
              <a:rPr lang="fr-FR" sz="1400" dirty="0" smtClean="0"/>
              <a:t>facilitation </a:t>
            </a:r>
            <a:r>
              <a:rPr lang="fr-FR" sz="1400" dirty="0"/>
              <a:t>d'échanges de pratiques entre agriculteurs, </a:t>
            </a:r>
            <a:r>
              <a:rPr lang="fr-FR" sz="1400" dirty="0" smtClean="0"/>
              <a:t>méthodes et programmes de </a:t>
            </a:r>
            <a:r>
              <a:rPr lang="fr-FR" sz="1400" dirty="0"/>
              <a:t>conseil stratégique individuel et/ou collectif, </a:t>
            </a:r>
            <a:r>
              <a:rPr lang="fr-FR" sz="1400" dirty="0" smtClean="0"/>
              <a:t>des </a:t>
            </a:r>
            <a:r>
              <a:rPr lang="fr-FR" sz="1400" dirty="0"/>
              <a:t>réalisations concrètes dans les </a:t>
            </a:r>
            <a:r>
              <a:rPr lang="fr-FR" sz="1400" dirty="0" smtClean="0"/>
              <a:t>exploitations, levée </a:t>
            </a:r>
            <a:r>
              <a:rPr lang="fr-FR" sz="1400" dirty="0"/>
              <a:t>des freins aux </a:t>
            </a:r>
            <a:r>
              <a:rPr lang="fr-FR" sz="1400" dirty="0" smtClean="0"/>
              <a:t>transitions, ….</a:t>
            </a:r>
            <a:endParaRPr lang="fr-FR" sz="1400" dirty="0"/>
          </a:p>
          <a:p>
            <a:pPr marL="171450" indent="-171450" algn="just">
              <a:buFont typeface="Arial" panose="020B0604020202020204" pitchFamily="34" charset="0"/>
              <a:buChar char="•"/>
            </a:pPr>
            <a:r>
              <a:rPr lang="fr-FR" sz="1400" u="sng" dirty="0" smtClean="0"/>
              <a:t>Exemples </a:t>
            </a:r>
            <a:r>
              <a:rPr lang="fr-FR" sz="1400" u="sng" dirty="0"/>
              <a:t>de </a:t>
            </a:r>
            <a:r>
              <a:rPr lang="fr-FR" sz="1400" u="sng" dirty="0" smtClean="0"/>
              <a:t>projets</a:t>
            </a:r>
          </a:p>
          <a:p>
            <a:pPr marL="423450" lvl="1" indent="-171450" algn="just">
              <a:spcBef>
                <a:spcPts val="0"/>
              </a:spcBef>
              <a:spcAft>
                <a:spcPts val="0"/>
              </a:spcAft>
            </a:pPr>
            <a:r>
              <a:rPr lang="fr-FR" sz="1200" i="1" dirty="0"/>
              <a:t>Développer, capitaliser et diffuser des connaissances sur les modes de transmission innovants (AAP ARPIDA)</a:t>
            </a:r>
          </a:p>
          <a:p>
            <a:pPr marL="423450" lvl="1" indent="-171450" algn="just">
              <a:spcBef>
                <a:spcPts val="0"/>
              </a:spcBef>
              <a:spcAft>
                <a:spcPts val="0"/>
              </a:spcAft>
            </a:pPr>
            <a:r>
              <a:rPr lang="fr-FR" sz="1200" i="1" dirty="0"/>
              <a:t>Santé Animale en Gestion Intégrée dans les </a:t>
            </a:r>
            <a:r>
              <a:rPr lang="fr-FR" sz="1200" i="1" dirty="0" err="1"/>
              <a:t>ELevages</a:t>
            </a:r>
            <a:r>
              <a:rPr lang="fr-FR" sz="1200" i="1" dirty="0"/>
              <a:t> bovins et caprins : Appréhender et Diffuser des pratiques </a:t>
            </a:r>
            <a:r>
              <a:rPr lang="fr-FR" sz="1200" i="1" dirty="0" err="1"/>
              <a:t>Agroécologiques</a:t>
            </a:r>
            <a:r>
              <a:rPr lang="fr-FR" sz="1200" i="1" dirty="0"/>
              <a:t> (AAP TAE+)</a:t>
            </a:r>
          </a:p>
          <a:p>
            <a:pPr marL="423450" lvl="1" indent="-171450" algn="just">
              <a:spcBef>
                <a:spcPts val="0"/>
              </a:spcBef>
              <a:spcAft>
                <a:spcPts val="0"/>
              </a:spcAft>
            </a:pPr>
            <a:r>
              <a:rPr lang="fr-FR" sz="1200" i="1" dirty="0"/>
              <a:t>Démarche participative d’accompagnement des éleveurs de bovins, ovins et caprins à la biosécurité (AAP Expérimentation: outils et méthodes</a:t>
            </a:r>
            <a:r>
              <a:rPr lang="fr-FR" sz="1200" i="1" dirty="0" smtClean="0"/>
              <a:t>)</a:t>
            </a:r>
            <a:endParaRPr lang="fr-FR" sz="1200" u="sng" dirty="0"/>
          </a:p>
          <a:p>
            <a:pPr marL="423450" lvl="1" indent="-171450"/>
            <a:endParaRPr lang="fr-FR" dirty="0"/>
          </a:p>
        </p:txBody>
      </p:sp>
      <p:sp>
        <p:nvSpPr>
          <p:cNvPr id="7" name="Espace réservé du texte 6"/>
          <p:cNvSpPr>
            <a:spLocks noGrp="1"/>
          </p:cNvSpPr>
          <p:nvPr>
            <p:ph type="body" sz="quarter" idx="13"/>
          </p:nvPr>
        </p:nvSpPr>
        <p:spPr/>
        <p:txBody>
          <a:bodyPr/>
          <a:lstStyle/>
          <a:p>
            <a:endParaRPr lang="fr-FR"/>
          </a:p>
        </p:txBody>
      </p:sp>
      <p:pic>
        <p:nvPicPr>
          <p:cNvPr id="8" name="Image 7"/>
          <p:cNvPicPr>
            <a:picLocks noChangeAspect="1"/>
          </p:cNvPicPr>
          <p:nvPr/>
        </p:nvPicPr>
        <p:blipFill>
          <a:blip r:embed="rId2"/>
          <a:stretch>
            <a:fillRect/>
          </a:stretch>
        </p:blipFill>
        <p:spPr>
          <a:xfrm>
            <a:off x="7884368" y="97905"/>
            <a:ext cx="1103121" cy="492465"/>
          </a:xfrm>
          <a:prstGeom prst="rect">
            <a:avLst/>
          </a:prstGeom>
        </p:spPr>
      </p:pic>
    </p:spTree>
    <p:extLst>
      <p:ext uri="{BB962C8B-B14F-4D97-AF65-F5344CB8AC3E}">
        <p14:creationId xmlns:p14="http://schemas.microsoft.com/office/powerpoint/2010/main" val="1328272217"/>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GOUVERNEMENT PPT">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6FE6AF8C-096A-A741-ABA1-BE07CE5C9EE0}" vid="{7D7EC3AB-C1A9-FF48-962D-81C1E514475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ppt_MAA_marianne_cle42ea7a</Template>
  <TotalTime>1013</TotalTime>
  <Words>1655</Words>
  <Application>Microsoft Office PowerPoint</Application>
  <PresentationFormat>Affichage à l'écran (16:9)</PresentationFormat>
  <Paragraphs>253</Paragraphs>
  <Slides>24</Slides>
  <Notes>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24</vt:i4>
      </vt:variant>
    </vt:vector>
  </HeadingPairs>
  <TitlesOfParts>
    <vt:vector size="32" baseType="lpstr">
      <vt:lpstr>Arial Unicode MS</vt:lpstr>
      <vt:lpstr>Arial</vt:lpstr>
      <vt:lpstr>Calibri</vt:lpstr>
      <vt:lpstr>Marianne</vt:lpstr>
      <vt:lpstr>Tahoma</vt:lpstr>
      <vt:lpstr>Times New Roman</vt:lpstr>
      <vt:lpstr>Wingdings</vt:lpstr>
      <vt:lpstr>MINISTÈRIEL</vt:lpstr>
      <vt:lpstr>Lancement des appels à projets du PNDAR  Année 2022</vt:lpstr>
      <vt:lpstr>Ambition : mobiliser les acteurs du développement agricole et rural pour massifier la transition agro-écologique déjà engagée</vt:lpstr>
      <vt:lpstr>Lignes directrices pour les AAP</vt:lpstr>
      <vt:lpstr>1. Les objectifs techniques</vt:lpstr>
      <vt:lpstr>Une distinction des AAP annuels par les livrables</vt:lpstr>
      <vt:lpstr> Les projets déposés répondent aux thèmes prioritaires du PNDAR</vt:lpstr>
      <vt:lpstr>Quatre types de résultats visés</vt:lpstr>
      <vt:lpstr>1. AAP Connaissances</vt:lpstr>
      <vt:lpstr>2. AAP Démultiplication</vt:lpstr>
      <vt:lpstr>3. AAP Co-Innovations</vt:lpstr>
      <vt:lpstr>2. Les règles administratives et financières</vt:lpstr>
      <vt:lpstr>Organismes bénéficiaires cibles</vt:lpstr>
      <vt:lpstr>Présentation PowerPoint</vt:lpstr>
      <vt:lpstr>Des règles communes aux AAP </vt:lpstr>
      <vt:lpstr>Des règles communes aux AAP</vt:lpstr>
      <vt:lpstr>Calendrier visé pour les AAP 2022</vt:lpstr>
      <vt:lpstr>Modalités de dépôt </vt:lpstr>
      <vt:lpstr>Modalités de dépôt </vt:lpstr>
      <vt:lpstr>Modalités de dépôt </vt:lpstr>
      <vt:lpstr>Contenu du dossier</vt:lpstr>
      <vt:lpstr>La phase d’instruction et d’expertise</vt:lpstr>
      <vt:lpstr>FAQ / Objectif des AAP</vt:lpstr>
      <vt:lpstr>FAQ / Règles administratives</vt:lpstr>
      <vt:lpstr>Contacts :</vt:lpstr>
    </vt:vector>
  </TitlesOfParts>
  <Manager>Client</Manager>
  <Company>Ministère de l'Agriculture et de l'Alimentation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Elisabeth LESCOAT</dc:creator>
  <cp:lastModifiedBy>BOSSARD Stéphanie</cp:lastModifiedBy>
  <cp:revision>107</cp:revision>
  <cp:lastPrinted>2020-07-06T16:51:16Z</cp:lastPrinted>
  <dcterms:created xsi:type="dcterms:W3CDTF">2020-07-06T16:34:24Z</dcterms:created>
  <dcterms:modified xsi:type="dcterms:W3CDTF">2021-11-23T11:49:48Z</dcterms:modified>
</cp:coreProperties>
</file>