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60"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snapToGrid="0">
      <p:cViewPr varScale="1">
        <p:scale>
          <a:sx n="73" d="100"/>
          <a:sy n="73" d="100"/>
        </p:scale>
        <p:origin x="24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27/08/2024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27/08/2024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27/08/2024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27/08/2024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27/08/2024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27/08/2024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27/08/2024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27/08/2024</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27/08/2024</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27/08/2024</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27/08/2024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27/08/2024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27/08/2024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20/09/2023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01/06/2022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4092573928"/>
              </p:ext>
            </p:extLst>
          </p:nvPr>
        </p:nvGraphicFramePr>
        <p:xfrm>
          <a:off x="302039" y="1313854"/>
          <a:ext cx="6882850" cy="868680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233392">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962741">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Pièces permettant d’attester de la réalisation de l’opération (pièces non comptables)</a:t>
                      </a:r>
                    </a:p>
                    <a:p>
                      <a:pPr marL="285750" indent="-285750">
                        <a:buFont typeface="Arial" panose="020B0604020202020204" pitchFamily="34" charset="0"/>
                        <a:buChar char="•"/>
                      </a:pPr>
                      <a:r>
                        <a:rPr lang="fr-FR" sz="1000" dirty="0"/>
                        <a:t>Pièces permettant d’attester du respect de l’obligation de </a:t>
                      </a:r>
                      <a:r>
                        <a:rPr lang="fr-FR" sz="1000" dirty="0" smtClean="0"/>
                        <a:t>publicité</a:t>
                      </a:r>
                    </a:p>
                    <a:p>
                      <a:pPr marL="285750" indent="-285750">
                        <a:buFont typeface="Arial" panose="020B0604020202020204" pitchFamily="34" charset="0"/>
                        <a:buChar char="•"/>
                      </a:pPr>
                      <a:r>
                        <a:rPr lang="fr-FR" sz="1000" dirty="0" smtClean="0"/>
                        <a:t>Annexe financière de la demande de paiement</a:t>
                      </a:r>
                    </a:p>
                    <a:p>
                      <a:pPr marL="285750" indent="-285750">
                        <a:buFont typeface="Arial" panose="020B0604020202020204" pitchFamily="34" charset="0"/>
                        <a:buChar char="•"/>
                      </a:pPr>
                      <a:r>
                        <a:rPr lang="fr-FR" sz="1000" dirty="0" smtClean="0"/>
                        <a:t>Annexe autres aides publiques perçues</a:t>
                      </a:r>
                    </a:p>
                    <a:p>
                      <a:pPr marL="285750" indent="-285750">
                        <a:buFont typeface="Arial" panose="020B0604020202020204" pitchFamily="34" charset="0"/>
                        <a:buChar char="•"/>
                      </a:pPr>
                      <a:r>
                        <a:rPr lang="fr-FR" sz="1000" dirty="0" smtClean="0"/>
                        <a:t>Calculatrice</a:t>
                      </a:r>
                      <a:r>
                        <a:rPr lang="fr-FR" sz="1000" baseline="0" dirty="0" smtClean="0"/>
                        <a:t> de l’aide </a:t>
                      </a:r>
                    </a:p>
                    <a:p>
                      <a:pPr marL="285750" indent="-285750">
                        <a:buFont typeface="Arial" panose="020B0604020202020204" pitchFamily="34" charset="0"/>
                        <a:buChar char="•"/>
                      </a:pPr>
                      <a:r>
                        <a:rPr lang="fr-FR" sz="1000" baseline="0" dirty="0" smtClean="0"/>
                        <a:t>RIB, si différent de celui fourni lors de la demande de subvention</a:t>
                      </a: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xmlns="" val="4103908383"/>
                  </a:ext>
                </a:extLst>
              </a:tr>
              <a:tr h="6359928">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285750" indent="-285750">
                        <a:buFont typeface="Wingdings" panose="05000000000000000000" pitchFamily="2" charset="2"/>
                        <a:buChar char="Ø"/>
                      </a:pPr>
                      <a:r>
                        <a:rPr lang="fr-FR" sz="1000" b="1" u="sng" dirty="0"/>
                        <a:t>Pour les dépenses présentées sur base réelle </a:t>
                      </a:r>
                      <a:r>
                        <a:rPr lang="fr-FR" sz="1000" b="1" dirty="0"/>
                        <a:t>:</a:t>
                      </a:r>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kern="1200" baseline="0" dirty="0">
                          <a:solidFill>
                            <a:schemeClr val="dk1"/>
                          </a:solidFill>
                          <a:latin typeface="+mn-lt"/>
                          <a:ea typeface="+mn-ea"/>
                          <a:cs typeface="+mn-cs"/>
                        </a:rPr>
                        <a:t>Pièces justificatives permettant d'apporter la preuve de l’acquittement des dépenses( au choix : factures ou copies des factures attestées acquittées ou état récapitulatif des dépenses ou autre pièce comptable de valeur probante  attestés par organisme compétent en droit français; copies de relevés de compte faisant apparaître montant et date du débit; attestations de fournisseur de réception du numéraire pour les paiements de facture effectués en numéraire dans la limite de 1 000€)</a:t>
                      </a:r>
                    </a:p>
                    <a:p>
                      <a:pPr marL="285750" indent="-285750">
                        <a:buFont typeface="Wingdings" panose="05000000000000000000" pitchFamily="2" charset="2"/>
                        <a:buChar char="Ø"/>
                      </a:pP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Arial" panose="020B0604020202020204" pitchFamily="34" charset="0"/>
                        <a:buNone/>
                      </a:pPr>
                      <a:endParaRPr lang="fr-FR" sz="1000" b="1" dirty="0">
                        <a:highlight>
                          <a:srgbClr val="FFFF00"/>
                        </a:highlight>
                      </a:endParaRPr>
                    </a:p>
                    <a:p>
                      <a:pPr marL="171450" indent="-171450">
                        <a:buFont typeface="Wingdings" panose="05000000000000000000" pitchFamily="2" charset="2"/>
                        <a:buChar char="Ø"/>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 </a:t>
                      </a:r>
                      <a:r>
                        <a:rPr lang="fr-FR" sz="1000" b="1" i="0" kern="1200" baseline="0" dirty="0">
                          <a:solidFill>
                            <a:schemeClr val="tx1"/>
                          </a:solidFill>
                          <a:latin typeface="+mn-lt"/>
                          <a:ea typeface="+mn-ea"/>
                          <a:cs typeface="+mn-cs"/>
                        </a:rPr>
                        <a:t>:</a:t>
                      </a:r>
                    </a:p>
                    <a:p>
                      <a:pPr marL="0" indent="0">
                        <a:buFont typeface="Wingdings" panose="05000000000000000000" pitchFamily="2" charset="2"/>
                        <a:buNone/>
                      </a:pPr>
                      <a:r>
                        <a:rPr lang="fr-FR" sz="1000" b="1" i="0" kern="1200" baseline="0" dirty="0">
                          <a:solidFill>
                            <a:schemeClr val="tx1"/>
                          </a:solidFill>
                          <a:latin typeface="+mn-lt"/>
                          <a:ea typeface="+mn-ea"/>
                          <a:cs typeface="+mn-cs"/>
                        </a:rPr>
                        <a:t> Pour les dépenses de frais de personnel </a:t>
                      </a:r>
                    </a:p>
                    <a:p>
                      <a:pPr marL="171450" indent="-171450" algn="just" defTabSz="755934" rtl="0" eaLnBrk="1" latinLnBrk="0" hangingPunct="1">
                        <a:buFont typeface="Arial" panose="020B0604020202020204" pitchFamily="34" charset="0"/>
                        <a:buChar char="•"/>
                      </a:pPr>
                      <a:r>
                        <a:rPr lang="fr-FR" sz="1000" b="0" i="0" kern="1200" baseline="0" dirty="0">
                          <a:solidFill>
                            <a:schemeClr val="tx1"/>
                          </a:solidFill>
                          <a:latin typeface="+mn-lt"/>
                          <a:ea typeface="+mn-ea"/>
                          <a:cs typeface="+mn-cs"/>
                        </a:rPr>
                        <a:t>   Pièces attestant du temps d’affectation (fiches de poste, lettres de      mission ou contrat de travail pour affectation à temps fixe; fiches de temps ou extraits de logiciel de temps pour affectation à temps variable). </a:t>
                      </a:r>
                    </a:p>
                    <a:p>
                      <a:pPr marL="0" indent="0" algn="just" defTabSz="755934" rtl="0" eaLnBrk="1" latinLnBrk="0" hangingPunct="1">
                        <a:buFont typeface="Arial" panose="020B0604020202020204" pitchFamily="34" charset="0"/>
                        <a:buNone/>
                      </a:pPr>
                      <a:r>
                        <a:rPr lang="fr-FR" sz="1000" b="1" i="0" kern="1200" baseline="0" dirty="0" smtClean="0">
                          <a:solidFill>
                            <a:schemeClr val="tx1"/>
                          </a:solidFill>
                          <a:latin typeface="+mn-lt"/>
                          <a:ea typeface="+mn-ea"/>
                          <a:cs typeface="+mn-cs"/>
                        </a:rPr>
                        <a:t>Pour </a:t>
                      </a:r>
                      <a:r>
                        <a:rPr lang="fr-FR" sz="1000" b="1" i="0" kern="1200" baseline="0" dirty="0">
                          <a:solidFill>
                            <a:schemeClr val="tx1"/>
                          </a:solidFill>
                          <a:latin typeface="+mn-lt"/>
                          <a:ea typeface="+mn-ea"/>
                          <a:cs typeface="+mn-cs"/>
                        </a:rPr>
                        <a:t>les frais de mission hors taux forfaitaire </a:t>
                      </a:r>
                    </a:p>
                    <a:p>
                      <a:pPr marL="171450" indent="-171450" algn="just" defTabSz="755934" rtl="0" eaLnBrk="1" latinLnBrk="0" hangingPunct="1">
                        <a:buFont typeface="Arial" panose="020B0604020202020204" pitchFamily="34" charset="0"/>
                        <a:buChar char="•"/>
                      </a:pPr>
                      <a:r>
                        <a:rPr lang="fr-FR" sz="1000" b="0" i="0" kern="1200" baseline="0" dirty="0">
                          <a:solidFill>
                            <a:schemeClr val="tx1"/>
                          </a:solidFill>
                          <a:latin typeface="+mn-lt"/>
                          <a:ea typeface="+mn-ea"/>
                          <a:cs typeface="+mn-cs"/>
                        </a:rPr>
                        <a:t>  Justificatifs attestant des déplacements effectifs réalisés</a:t>
                      </a:r>
                    </a:p>
                    <a:p>
                      <a:pPr marL="171450" indent="-171450" algn="just" defTabSz="755934" rtl="0" eaLnBrk="1" latinLnBrk="0" hangingPunct="1">
                        <a:buFont typeface="Arial" panose="020B0604020202020204" pitchFamily="34" charset="0"/>
                        <a:buChar char="•"/>
                      </a:pPr>
                      <a:endParaRPr lang="fr-FR" sz="1000" b="0" i="0" kern="1200" baseline="0" dirty="0">
                        <a:solidFill>
                          <a:schemeClr val="tx1"/>
                        </a:solidFill>
                        <a:latin typeface="+mn-lt"/>
                        <a:ea typeface="+mn-ea"/>
                        <a:cs typeface="+mn-cs"/>
                      </a:endParaRPr>
                    </a:p>
                    <a:p>
                      <a:pPr marL="0" indent="0" algn="just" defTabSz="755934" rtl="0" eaLnBrk="1" latinLnBrk="0" hangingPunct="1">
                        <a:buFont typeface="Arial" panose="020B0604020202020204" pitchFamily="34" charset="0"/>
                        <a:buNone/>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20/09/2023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789617579"/>
              </p:ext>
            </p:extLst>
          </p:nvPr>
        </p:nvGraphicFramePr>
        <p:xfrm>
          <a:off x="302039" y="1313853"/>
          <a:ext cx="6882850" cy="7257226"/>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483049">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359978">
                <a:tc gridSpan="4">
                  <a:txBody>
                    <a:bodyPr/>
                    <a:lstStyle/>
                    <a:p>
                      <a:r>
                        <a:rPr lang="fr-FR" sz="1000" i="1" dirty="0">
                          <a:solidFill>
                            <a:schemeClr val="bg1"/>
                          </a:solidFill>
                        </a:rPr>
                        <a:t>OS</a:t>
                      </a:r>
                      <a:r>
                        <a:rPr lang="fr-FR" sz="1000" i="1" baseline="0" dirty="0">
                          <a:solidFill>
                            <a:schemeClr val="bg1"/>
                          </a:solidFill>
                        </a:rPr>
                        <a:t> 1.4. Collecte de données DCF</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2091834">
                <a:tc>
                  <a:txBody>
                    <a:bodyPr/>
                    <a:lstStyle/>
                    <a:p>
                      <a:pPr marL="285750" indent="-285750" algn="just" defTabSz="755934" rtl="0" eaLnBrk="1" latinLnBrk="0" hangingPunct="1">
                        <a:buFont typeface="Arial" panose="020B0604020202020204" pitchFamily="34" charset="0"/>
                        <a:buChar char="•"/>
                      </a:pPr>
                      <a:r>
                        <a:rPr lang="fr-FR" sz="1000" b="0" u="none" kern="1200" baseline="0" dirty="0">
                          <a:solidFill>
                            <a:schemeClr val="dk1"/>
                          </a:solidFill>
                          <a:latin typeface="+mn-lt"/>
                          <a:ea typeface="+mn-ea"/>
                          <a:cs typeface="+mn-cs"/>
                        </a:rPr>
                        <a:t>Dernier courrier d’approbation du rapport annuel d’activité à la date de dépôt de la demande </a:t>
                      </a:r>
                      <a:r>
                        <a:rPr lang="fr-FR" sz="1000" b="0" u="none" kern="1200" baseline="0" dirty="0" smtClean="0">
                          <a:solidFill>
                            <a:schemeClr val="dk1"/>
                          </a:solidFill>
                          <a:latin typeface="+mn-lt"/>
                          <a:ea typeface="+mn-ea"/>
                          <a:cs typeface="+mn-cs"/>
                        </a:rPr>
                        <a:t>de subvention</a:t>
                      </a:r>
                      <a:endParaRPr lang="fr-FR" sz="1000" b="0" u="none" kern="1200" baseline="0" dirty="0">
                        <a:solidFill>
                          <a:schemeClr val="dk1"/>
                        </a:solidFill>
                        <a:latin typeface="+mn-lt"/>
                        <a:ea typeface="+mn-ea"/>
                        <a:cs typeface="+mn-cs"/>
                      </a:endParaRPr>
                    </a:p>
                    <a:p>
                      <a:pPr marL="285750" indent="-285750" algn="just" defTabSz="755934" rtl="0" eaLnBrk="1" latinLnBrk="0" hangingPunct="1">
                        <a:buFont typeface="Arial" panose="020B0604020202020204" pitchFamily="34" charset="0"/>
                        <a:buChar char="•"/>
                      </a:pPr>
                      <a:r>
                        <a:rPr lang="fr-FR" sz="1000" b="0" u="none" kern="1200" baseline="0" dirty="0">
                          <a:solidFill>
                            <a:schemeClr val="dk1"/>
                          </a:solidFill>
                          <a:latin typeface="+mn-lt"/>
                          <a:ea typeface="+mn-ea"/>
                          <a:cs typeface="+mn-cs"/>
                        </a:rPr>
                        <a:t>Rapport annuel de la collecte de données approuvé par la Commission Européenne à la date de dépôt de la demande </a:t>
                      </a:r>
                      <a:r>
                        <a:rPr lang="fr-FR" sz="1000" b="0" u="none" kern="1200" baseline="0" dirty="0" smtClean="0">
                          <a:solidFill>
                            <a:schemeClr val="dk1"/>
                          </a:solidFill>
                          <a:latin typeface="+mn-lt"/>
                          <a:ea typeface="+mn-ea"/>
                          <a:cs typeface="+mn-cs"/>
                        </a:rPr>
                        <a:t>de subvention</a:t>
                      </a:r>
                      <a:endParaRPr lang="fr-FR" sz="1000" b="0" u="none" kern="1200" baseline="0" dirty="0">
                        <a:solidFill>
                          <a:schemeClr val="dk1"/>
                        </a:solidFill>
                        <a:latin typeface="+mn-lt"/>
                        <a:ea typeface="+mn-ea"/>
                        <a:cs typeface="+mn-cs"/>
                      </a:endParaRPr>
                    </a:p>
                    <a:p>
                      <a:pPr marL="171450" indent="-171450" rtl="0">
                        <a:buFont typeface="Arial" panose="020B0604020202020204" pitchFamily="34" charset="0"/>
                        <a:buChar char="•"/>
                      </a:pPr>
                      <a:r>
                        <a:rPr lang="fr-FR" sz="1000" b="1" u="sng" kern="1200" dirty="0">
                          <a:solidFill>
                            <a:schemeClr val="dk1"/>
                          </a:solidFill>
                          <a:effectLst/>
                          <a:latin typeface="+mn-lt"/>
                          <a:ea typeface="+mn-ea"/>
                          <a:cs typeface="+mn-cs"/>
                        </a:rPr>
                        <a:t>Dépenses de navire-aéronefs scientifiques/ Dépenses d’affrètement de navires de pêche professionnels</a:t>
                      </a:r>
                    </a:p>
                    <a:p>
                      <a:pPr marL="285750" indent="-285750" algn="just">
                        <a:buFont typeface="Arial" panose="020B0604020202020204" pitchFamily="34" charset="0"/>
                        <a:buChar char="•"/>
                      </a:pPr>
                      <a:endParaRPr lang="fr-FR" sz="1000" b="0" u="none" baseline="0" dirty="0"/>
                    </a:p>
                    <a:p>
                      <a:pPr rtl="0"/>
                      <a:r>
                        <a:rPr lang="fr-FR" sz="1000" u="sng" kern="1200" dirty="0">
                          <a:solidFill>
                            <a:schemeClr val="dk1"/>
                          </a:solidFill>
                          <a:effectLst/>
                          <a:latin typeface="+mn-lt"/>
                          <a:ea typeface="+mn-ea"/>
                          <a:cs typeface="+mn-cs"/>
                        </a:rPr>
                        <a:t>Si le bénéficiaire est propriétaire du navire ou de l’aéronef :</a:t>
                      </a:r>
                      <a:endParaRPr lang="fr-FR" sz="1000" kern="1200" dirty="0">
                        <a:solidFill>
                          <a:schemeClr val="dk1"/>
                        </a:solidFill>
                        <a:effectLst/>
                        <a:latin typeface="+mn-lt"/>
                        <a:ea typeface="+mn-ea"/>
                        <a:cs typeface="+mn-cs"/>
                      </a:endParaRPr>
                    </a:p>
                    <a:p>
                      <a:pPr rtl="0"/>
                      <a:r>
                        <a:rPr lang="fr-FR" sz="1000" kern="1200" dirty="0">
                          <a:solidFill>
                            <a:schemeClr val="dk1"/>
                          </a:solidFill>
                          <a:effectLst/>
                          <a:latin typeface="+mn-lt"/>
                          <a:ea typeface="+mn-ea"/>
                          <a:cs typeface="+mn-cs"/>
                        </a:rPr>
                        <a:t>→ Coût analytique journalier de chaque campagne, certifié par le bénéficiaire, accompagné d’une note méthodologique détaillant la nature et la ventilation des frais d’exploitation par navire.</a:t>
                      </a:r>
                    </a:p>
                    <a:p>
                      <a:pPr rtl="0"/>
                      <a:r>
                        <a:rPr lang="fr-FR" sz="1000" kern="1200" dirty="0">
                          <a:solidFill>
                            <a:schemeClr val="dk1"/>
                          </a:solidFill>
                          <a:effectLst/>
                          <a:latin typeface="+mn-lt"/>
                          <a:ea typeface="+mn-ea"/>
                          <a:cs typeface="+mn-cs"/>
                        </a:rPr>
                        <a:t>→ Extrait du rapport de mission justifiant la durée de chaque campagne scientifique</a:t>
                      </a:r>
                    </a:p>
                    <a:p>
                      <a:pPr rtl="0"/>
                      <a:endParaRPr lang="fr-FR" sz="1000" kern="1200" dirty="0">
                        <a:solidFill>
                          <a:schemeClr val="dk1"/>
                        </a:solidFill>
                        <a:effectLst/>
                        <a:latin typeface="+mn-lt"/>
                        <a:ea typeface="+mn-ea"/>
                        <a:cs typeface="+mn-cs"/>
                      </a:endParaRPr>
                    </a:p>
                    <a:p>
                      <a:pPr rtl="0"/>
                      <a:r>
                        <a:rPr lang="fr-FR" sz="1000" u="sng" kern="1200" dirty="0">
                          <a:solidFill>
                            <a:schemeClr val="dk1"/>
                          </a:solidFill>
                          <a:effectLst/>
                          <a:latin typeface="+mn-lt"/>
                          <a:ea typeface="+mn-ea"/>
                          <a:cs typeface="+mn-cs"/>
                        </a:rPr>
                        <a:t>Si le bénéficiaire affrète le navire ou l’aéronef : </a:t>
                      </a:r>
                      <a:endParaRPr lang="fr-FR" sz="1000" kern="1200" dirty="0">
                        <a:solidFill>
                          <a:schemeClr val="dk1"/>
                        </a:solidFill>
                        <a:effectLst/>
                        <a:latin typeface="+mn-lt"/>
                        <a:ea typeface="+mn-ea"/>
                        <a:cs typeface="+mn-cs"/>
                      </a:endParaRPr>
                    </a:p>
                    <a:p>
                      <a:pPr rtl="0"/>
                      <a:r>
                        <a:rPr lang="fr-FR" sz="1000" kern="1200" dirty="0">
                          <a:solidFill>
                            <a:schemeClr val="dk1"/>
                          </a:solidFill>
                          <a:effectLst/>
                          <a:latin typeface="+mn-lt"/>
                          <a:ea typeface="+mn-ea"/>
                          <a:cs typeface="+mn-cs"/>
                        </a:rPr>
                        <a:t>→ factures acquittées</a:t>
                      </a:r>
                    </a:p>
                    <a:p>
                      <a:pPr rtl="0"/>
                      <a:r>
                        <a:rPr lang="fr-FR" sz="1000" kern="1200" dirty="0">
                          <a:solidFill>
                            <a:schemeClr val="dk1"/>
                          </a:solidFill>
                          <a:effectLst/>
                          <a:latin typeface="+mn-lt"/>
                          <a:ea typeface="+mn-ea"/>
                          <a:cs typeface="+mn-cs"/>
                        </a:rPr>
                        <a:t>→ contrats de sous-traitance</a:t>
                      </a:r>
                    </a:p>
                    <a:p>
                      <a:pPr rtl="0"/>
                      <a:r>
                        <a:rPr lang="fr-FR" sz="1000" kern="1200" dirty="0">
                          <a:solidFill>
                            <a:schemeClr val="dk1"/>
                          </a:solidFill>
                          <a:effectLst/>
                          <a:latin typeface="+mn-lt"/>
                          <a:ea typeface="+mn-ea"/>
                          <a:cs typeface="+mn-cs"/>
                        </a:rPr>
                        <a:t>→ justification du respect des principes de bonne gestion financière, de transparence et de non discrimination pour les cas où celle-ci n’a pas pu être apportée dans le dossier de demande d’aide.</a:t>
                      </a:r>
                    </a:p>
                    <a:p>
                      <a:pPr rtl="0"/>
                      <a:endParaRPr lang="fr-FR" sz="1000" i="0" kern="1200" dirty="0">
                        <a:solidFill>
                          <a:schemeClr val="dk1"/>
                        </a:solidFill>
                        <a:effectLst/>
                        <a:latin typeface="+mn-lt"/>
                        <a:ea typeface="+mn-ea"/>
                        <a:cs typeface="+mn-cs"/>
                      </a:endParaRPr>
                    </a:p>
                    <a:p>
                      <a:pPr marL="171450" marR="0" lvl="0" indent="-171450" algn="just"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i="0" u="sng" kern="1200" dirty="0">
                          <a:solidFill>
                            <a:schemeClr val="dk1"/>
                          </a:solidFill>
                          <a:effectLst/>
                          <a:latin typeface="+mn-lt"/>
                          <a:ea typeface="+mn-ea"/>
                          <a:cs typeface="+mn-cs"/>
                        </a:rPr>
                        <a:t>Achat de matériel biologique à des fins d’analyse (dont notamment achat de poissons, coquillages à des professionnels pour la détermination de paramètres biologiques)</a:t>
                      </a:r>
                    </a:p>
                    <a:p>
                      <a:pPr rtl="0"/>
                      <a:r>
                        <a:rPr lang="fr-FR" sz="1000" kern="1200" dirty="0">
                          <a:solidFill>
                            <a:schemeClr val="dk1"/>
                          </a:solidFill>
                          <a:effectLst/>
                          <a:latin typeface="+mn-lt"/>
                          <a:ea typeface="+mn-ea"/>
                          <a:cs typeface="+mn-cs"/>
                        </a:rPr>
                        <a:t>→ factures acquittées</a:t>
                      </a:r>
                    </a:p>
                    <a:p>
                      <a:pPr rtl="0"/>
                      <a:r>
                        <a:rPr lang="fr-FR" sz="1000" kern="1200" dirty="0">
                          <a:solidFill>
                            <a:schemeClr val="dk1"/>
                          </a:solidFill>
                          <a:effectLst/>
                          <a:latin typeface="+mn-lt"/>
                          <a:ea typeface="+mn-ea"/>
                          <a:cs typeface="+mn-cs"/>
                        </a:rPr>
                        <a:t>→ contrats de sous-traitance</a:t>
                      </a:r>
                    </a:p>
                    <a:p>
                      <a:pPr rtl="0"/>
                      <a:r>
                        <a:rPr lang="fr-FR" sz="1000" kern="1200" dirty="0">
                          <a:solidFill>
                            <a:schemeClr val="dk1"/>
                          </a:solidFill>
                          <a:effectLst/>
                          <a:latin typeface="+mn-lt"/>
                          <a:ea typeface="+mn-ea"/>
                          <a:cs typeface="+mn-cs"/>
                        </a:rPr>
                        <a:t>→ justification du respect des principes de bonne gestion financière, de transparence et de non discrimination pour les cas où celle-ci n’a pas pu être apportée dans le dossier de demande d’aide.</a:t>
                      </a: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88" b="1" i="1" u="sng" kern="1200" dirty="0">
                        <a:solidFill>
                          <a:schemeClr val="dk1"/>
                        </a:solidFill>
                        <a:effectLst/>
                        <a:latin typeface="+mn-lt"/>
                        <a:ea typeface="+mn-ea"/>
                        <a:cs typeface="+mn-cs"/>
                      </a:endParaRPr>
                    </a:p>
                    <a:p>
                      <a:pPr marL="171450" marR="0" lvl="0" indent="-171450" algn="just"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i="0" u="sng" kern="1200" dirty="0">
                          <a:solidFill>
                            <a:schemeClr val="dk1"/>
                          </a:solidFill>
                          <a:effectLst/>
                          <a:latin typeface="+mn-lt"/>
                          <a:ea typeface="+mn-ea"/>
                          <a:cs typeface="+mn-cs"/>
                        </a:rPr>
                        <a:t>Participation financière à la collecte, gestion, utilisation et traitement de données mise en œuvre au niveau régional ou par un autre Etat membre</a:t>
                      </a: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effectLst/>
                          <a:latin typeface="+mn-lt"/>
                          <a:ea typeface="+mn-ea"/>
                          <a:cs typeface="+mn-cs"/>
                        </a:rPr>
                        <a:t>→ factures acquittées</a:t>
                      </a: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effectLst/>
                        <a:latin typeface="+mn-lt"/>
                        <a:ea typeface="+mn-ea"/>
                        <a:cs typeface="+mn-cs"/>
                      </a:endParaRP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b="1" i="0" u="sng" kern="1200" dirty="0">
                          <a:solidFill>
                            <a:schemeClr val="dk1"/>
                          </a:solidFill>
                          <a:effectLst/>
                          <a:latin typeface="+mn-lt"/>
                          <a:ea typeface="+mn-ea"/>
                          <a:cs typeface="+mn-cs"/>
                        </a:rPr>
                        <a:t>Justification relatives</a:t>
                      </a:r>
                      <a:r>
                        <a:rPr lang="fr-FR" sz="1000" b="1" i="0" u="sng" kern="1200" baseline="0" dirty="0">
                          <a:solidFill>
                            <a:schemeClr val="dk1"/>
                          </a:solidFill>
                          <a:effectLst/>
                          <a:latin typeface="+mn-lt"/>
                          <a:ea typeface="+mn-ea"/>
                          <a:cs typeface="+mn-cs"/>
                        </a:rPr>
                        <a:t> aux personnels embarqués/primes de mer : </a:t>
                      </a:r>
                      <a:endParaRPr lang="fr-FR" sz="1000" b="1" i="0" u="sng" kern="1200" dirty="0">
                        <a:solidFill>
                          <a:schemeClr val="dk1"/>
                        </a:solidFill>
                        <a:effectLst/>
                        <a:latin typeface="+mn-lt"/>
                        <a:ea typeface="+mn-ea"/>
                        <a:cs typeface="+mn-cs"/>
                      </a:endParaRPr>
                    </a:p>
                    <a:p>
                      <a:pPr rtl="0"/>
                      <a:r>
                        <a:rPr lang="fr-FR" sz="1000" kern="1200" dirty="0">
                          <a:solidFill>
                            <a:schemeClr val="dk1"/>
                          </a:solidFill>
                          <a:effectLst/>
                          <a:latin typeface="+mn-lt"/>
                          <a:ea typeface="+mn-ea"/>
                          <a:cs typeface="+mn-cs"/>
                        </a:rPr>
                        <a:t>→ Présenter séparément le temps</a:t>
                      </a:r>
                      <a:r>
                        <a:rPr lang="fr-FR" sz="1000" kern="1200" baseline="0" dirty="0">
                          <a:solidFill>
                            <a:schemeClr val="dk1"/>
                          </a:solidFill>
                          <a:effectLst/>
                          <a:latin typeface="+mn-lt"/>
                          <a:ea typeface="+mn-ea"/>
                          <a:cs typeface="+mn-cs"/>
                        </a:rPr>
                        <a:t> </a:t>
                      </a:r>
                      <a:r>
                        <a:rPr lang="fr-FR" sz="1000" kern="1200" dirty="0">
                          <a:solidFill>
                            <a:schemeClr val="dk1"/>
                          </a:solidFill>
                          <a:effectLst/>
                          <a:latin typeface="+mn-lt"/>
                          <a:ea typeface="+mn-ea"/>
                          <a:cs typeface="+mn-cs"/>
                        </a:rPr>
                        <a:t>d’affectation</a:t>
                      </a:r>
                      <a:r>
                        <a:rPr lang="fr-FR" sz="1000" kern="1200" baseline="0" dirty="0">
                          <a:solidFill>
                            <a:schemeClr val="dk1"/>
                          </a:solidFill>
                          <a:effectLst/>
                          <a:latin typeface="+mn-lt"/>
                          <a:ea typeface="+mn-ea"/>
                          <a:cs typeface="+mn-cs"/>
                        </a:rPr>
                        <a:t> pour </a:t>
                      </a:r>
                      <a:r>
                        <a:rPr lang="fr-FR" sz="1000" kern="1200" dirty="0">
                          <a:solidFill>
                            <a:schemeClr val="dk1"/>
                          </a:solidFill>
                          <a:effectLst/>
                          <a:latin typeface="+mn-lt"/>
                          <a:ea typeface="+mn-ea"/>
                          <a:cs typeface="+mn-cs"/>
                        </a:rPr>
                        <a:t>les frais des </a:t>
                      </a:r>
                      <a:r>
                        <a:rPr lang="fr-FR" sz="1000" kern="1200" baseline="0" dirty="0">
                          <a:solidFill>
                            <a:schemeClr val="dk1"/>
                          </a:solidFill>
                          <a:effectLst/>
                          <a:latin typeface="+mn-lt"/>
                          <a:ea typeface="+mn-ea"/>
                          <a:cs typeface="+mn-cs"/>
                        </a:rPr>
                        <a:t>personnels embarqués</a:t>
                      </a:r>
                      <a:endParaRPr lang="fr-FR" sz="1000" kern="1200" dirty="0">
                        <a:solidFill>
                          <a:schemeClr val="dk1"/>
                        </a:solidFill>
                        <a:effectLst/>
                        <a:latin typeface="+mn-lt"/>
                        <a:ea typeface="+mn-ea"/>
                        <a:cs typeface="+mn-cs"/>
                      </a:endParaRP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effectLst/>
                        <a:latin typeface="+mn-lt"/>
                        <a:ea typeface="+mn-ea"/>
                        <a:cs typeface="+mn-cs"/>
                      </a:endParaRPr>
                    </a:p>
                    <a:p>
                      <a:pPr marL="0" indent="0" algn="just" defTabSz="755934" rtl="0" eaLnBrk="1" latinLnBrk="0" hangingPunct="1">
                        <a:buFont typeface="Arial" panose="020B0604020202020204" pitchFamily="34" charset="0"/>
                        <a:buNone/>
                      </a:pPr>
                      <a:endParaRPr lang="fr-FR" sz="1000" b="0" u="non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1969</TotalTime>
  <Words>724</Words>
  <Application>Microsoft Office PowerPoint</Application>
  <PresentationFormat>Personnalisé</PresentationFormat>
  <Paragraphs>346</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Wingdings</vt:lpstr>
      <vt:lpstr>Thème Office</vt:lpstr>
      <vt:lpstr>Présentation PowerPoint</vt:lpstr>
      <vt:lpstr>Présentation PowerPoint</vt:lpstr>
      <vt:lpstr>Présentation PowerPoint</vt:lpstr>
    </vt:vector>
  </TitlesOfParts>
  <Company>MTES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FURET Maiwen</cp:lastModifiedBy>
  <cp:revision>99</cp:revision>
  <dcterms:created xsi:type="dcterms:W3CDTF">2022-06-01T16:29:40Z</dcterms:created>
  <dcterms:modified xsi:type="dcterms:W3CDTF">2024-08-27T12:56:47Z</dcterms:modified>
</cp:coreProperties>
</file>