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1" r:id="rId3"/>
    <p:sldId id="259" r:id="rId4"/>
    <p:sldId id="268" r:id="rId5"/>
    <p:sldId id="263" r:id="rId6"/>
    <p:sldId id="286" r:id="rId7"/>
    <p:sldId id="264" r:id="rId8"/>
    <p:sldId id="282" r:id="rId9"/>
    <p:sldId id="283" r:id="rId10"/>
    <p:sldId id="284" r:id="rId11"/>
    <p:sldId id="285" r:id="rId12"/>
    <p:sldId id="265" r:id="rId13"/>
    <p:sldId id="266" r:id="rId14"/>
    <p:sldId id="287" r:id="rId15"/>
    <p:sldId id="267" r:id="rId16"/>
    <p:sldId id="277" r:id="rId17"/>
    <p:sldId id="289" r:id="rId18"/>
    <p:sldId id="278" r:id="rId19"/>
    <p:sldId id="260" r:id="rId20"/>
    <p:sldId id="274" r:id="rId21"/>
    <p:sldId id="275" r:id="rId22"/>
  </p:sldIdLst>
  <p:sldSz cx="7559675" cy="1069181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Y Cynthia" initials="BC" lastIdx="4" clrIdx="0">
    <p:extLst>
      <p:ext uri="{19B8F6BF-5375-455C-9EA6-DF929625EA0E}">
        <p15:presenceInfo xmlns:p15="http://schemas.microsoft.com/office/powerpoint/2012/main" userId="BURNY Cynthia" providerId="None"/>
      </p:ext>
    </p:extLst>
  </p:cmAuthor>
  <p:cmAuthor id="2" name="BEAUSEIGNEUR Ingrid" initials="BI" lastIdx="7" clrIdx="1">
    <p:extLst>
      <p:ext uri="{19B8F6BF-5375-455C-9EA6-DF929625EA0E}">
        <p15:presenceInfo xmlns:p15="http://schemas.microsoft.com/office/powerpoint/2012/main" userId="BEAUSEIGNEUR Ingr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C2D2"/>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94660"/>
  </p:normalViewPr>
  <p:slideViewPr>
    <p:cSldViewPr snapToGrid="0">
      <p:cViewPr>
        <p:scale>
          <a:sx n="90" d="100"/>
          <a:sy n="90" d="100"/>
        </p:scale>
        <p:origin x="1404" y="-2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9BE063E-3913-4D9A-BC8E-8764B81AEFEE}" type="datetimeFigureOut">
              <a:rPr lang="fr-FR" smtClean="0"/>
              <a:t>11/07/2024</a:t>
            </a:fld>
            <a:endParaRPr lang="fr-FR"/>
          </a:p>
        </p:txBody>
      </p:sp>
      <p:sp>
        <p:nvSpPr>
          <p:cNvPr id="4" name="Espace réservé de l'image des diapositives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212E8FF-E2E4-489F-ACA8-2F8E9FA9C70C}" type="slidenum">
              <a:rPr lang="fr-FR" smtClean="0"/>
              <a:t>‹N°›</a:t>
            </a:fld>
            <a:endParaRPr lang="fr-FR"/>
          </a:p>
        </p:txBody>
      </p:sp>
    </p:spTree>
    <p:extLst>
      <p:ext uri="{BB962C8B-B14F-4D97-AF65-F5344CB8AC3E}">
        <p14:creationId xmlns:p14="http://schemas.microsoft.com/office/powerpoint/2010/main" val="170357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smtClean="0"/>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C31C2277-7720-4615-A161-B158747164F0}" type="datetime1">
              <a:rPr lang="fr-FR" smtClean="0"/>
              <a:t>11/07/2024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0413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392AD4F-9CFB-41B4-A329-08DCAE9F908B}" type="datetime1">
              <a:rPr lang="fr-FR" smtClean="0"/>
              <a:t>11/07/2024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70000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2E505B-F534-4A41-B888-481E8A87DDB9}" type="datetime1">
              <a:rPr lang="fr-FR" smtClean="0"/>
              <a:t>11/07/2024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74364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B8AC0D9-6D0C-46EE-83EB-8BEA36C0533B}" type="datetime1">
              <a:rPr lang="fr-FR" smtClean="0"/>
              <a:t>11/07/2024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95380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smtClean="0"/>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E1390F6-FB82-47DF-A0DD-1D17D2EA2629}" type="datetime1">
              <a:rPr lang="fr-FR" smtClean="0"/>
              <a:t>11/07/2024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512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8687064-7E47-4ECD-B85A-54858019A4B7}" type="datetime1">
              <a:rPr lang="fr-FR" smtClean="0"/>
              <a:t>11/07/2024</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4073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E588A4-EB35-40E9-B6D9-7BE2932004FC}" type="datetime1">
              <a:rPr lang="fr-FR" smtClean="0"/>
              <a:t>11/07/2024</a:t>
            </a:fld>
            <a:endParaRPr lang="fr-FR"/>
          </a:p>
        </p:txBody>
      </p:sp>
      <p:sp>
        <p:nvSpPr>
          <p:cNvPr id="8" name="Footer Placeholder 7"/>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9" name="Slide Number Placeholder 8"/>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28571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D0DBFFD-743C-4FD7-8B18-2027256F32F1}" type="datetime1">
              <a:rPr lang="fr-FR" smtClean="0"/>
              <a:t>11/07/2024</a:t>
            </a:fld>
            <a:endParaRPr lang="fr-FR"/>
          </a:p>
        </p:txBody>
      </p:sp>
      <p:sp>
        <p:nvSpPr>
          <p:cNvPr id="4" name="Footer Placeholder 3"/>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Slide Number Placeholder 4"/>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407339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F5758-8250-4A28-B988-06162A619074}" type="datetime1">
              <a:rPr lang="fr-FR" smtClean="0"/>
              <a:t>11/07/2024</a:t>
            </a:fld>
            <a:endParaRPr lang="fr-FR"/>
          </a:p>
        </p:txBody>
      </p:sp>
      <p:sp>
        <p:nvSpPr>
          <p:cNvPr id="3" name="Footer Placeholder 2"/>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4" name="Slide Number Placeholder 3"/>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02716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46DAE07-0046-4E0C-86D4-1DCA7D29A479}" type="datetime1">
              <a:rPr lang="fr-FR" smtClean="0"/>
              <a:t>11/07/2024</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80527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72C8FD6-C1EB-44DE-B99E-6450502E032F}" type="datetime1">
              <a:rPr lang="fr-FR" smtClean="0"/>
              <a:t>11/07/2024</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18350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1E99789-8A5B-45B4-9095-9290509DD7F4}" type="datetime1">
              <a:rPr lang="fr-FR" smtClean="0"/>
              <a:t>11/07/2024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5280DF6-9967-4709-9203-23176088CFAC}" type="slidenum">
              <a:rPr lang="fr-FR" smtClean="0"/>
              <a:t>‹N°›</a:t>
            </a:fld>
            <a:endParaRPr lang="fr-FR"/>
          </a:p>
        </p:txBody>
      </p:sp>
    </p:spTree>
    <p:extLst>
      <p:ext uri="{BB962C8B-B14F-4D97-AF65-F5344CB8AC3E}">
        <p14:creationId xmlns:p14="http://schemas.microsoft.com/office/powerpoint/2010/main" val="4052973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www.franceagrimer.fr/filiere-peche-et-aquaculture/Accompagner/FEAMPA/OS-2.2-TA-Plan-de-Production-et-de-Commercialisation"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137" y="1340752"/>
            <a:ext cx="5889946" cy="1323439"/>
          </a:xfrm>
          <a:prstGeom prst="rect">
            <a:avLst/>
          </a:prstGeom>
          <a:noFill/>
        </p:spPr>
        <p:txBody>
          <a:bodyPr wrap="none" lIns="91440" tIns="45720" rIns="91440" bIns="45720">
            <a:spAutoFit/>
          </a:bodyPr>
          <a:lstStyle/>
          <a:p>
            <a:pPr algn="ctr"/>
            <a:r>
              <a:rPr lang="fr-FR" sz="3600" b="1" cap="none" spc="0" dirty="0" smtClean="0">
                <a:ln w="0"/>
                <a:solidFill>
                  <a:srgbClr val="5B9BD5"/>
                </a:solidFill>
                <a:effectLst>
                  <a:outerShdw blurRad="38100" dist="25400" dir="5400000" algn="ctr" rotWithShape="0">
                    <a:srgbClr val="6E747A">
                      <a:alpha val="43000"/>
                    </a:srgbClr>
                  </a:outerShdw>
                </a:effectLst>
              </a:rPr>
              <a:t>E-Synergie</a:t>
            </a:r>
          </a:p>
          <a:p>
            <a:pPr algn="ctr"/>
            <a:r>
              <a:rPr lang="fr-FR" sz="2800" b="1" dirty="0" smtClean="0">
                <a:ln w="0"/>
                <a:solidFill>
                  <a:srgbClr val="5B9BD5"/>
                </a:solidFill>
                <a:effectLst>
                  <a:outerShdw blurRad="38100" dist="25400" dir="5400000" algn="ctr" rotWithShape="0">
                    <a:srgbClr val="6E747A">
                      <a:alpha val="43000"/>
                    </a:srgbClr>
                  </a:outerShdw>
                </a:effectLst>
              </a:rPr>
              <a:t>Demande de paiement dématérialisée</a:t>
            </a:r>
          </a:p>
          <a:p>
            <a:pPr algn="ctr"/>
            <a:r>
              <a:rPr lang="fr-FR" sz="1600" cap="none" spc="0" dirty="0" smtClean="0">
                <a:ln w="0"/>
                <a:solidFill>
                  <a:srgbClr val="5B9BD5"/>
                </a:solidFill>
                <a:effectLst>
                  <a:outerShdw blurRad="38100" dist="25400" dir="5400000" algn="ctr" rotWithShape="0">
                    <a:srgbClr val="6E747A">
                      <a:alpha val="43000"/>
                    </a:srgbClr>
                  </a:outerShdw>
                </a:effectLst>
              </a:rPr>
              <a:t>Programme national FEAMPA FranceAgriMer 2021-2027</a:t>
            </a:r>
            <a:endParaRPr lang="fr-FR" sz="1600" cap="none" spc="0" dirty="0">
              <a:ln w="0"/>
              <a:solidFill>
                <a:srgbClr val="5B9BD5"/>
              </a:solidFill>
              <a:effectLst>
                <a:outerShdw blurRad="38100" dist="25400" dir="5400000" algn="ctr" rotWithShape="0">
                  <a:srgbClr val="6E747A">
                    <a:alpha val="43000"/>
                  </a:srgbClr>
                </a:outerShdw>
              </a:effectLst>
            </a:endParaRPr>
          </a:p>
        </p:txBody>
      </p:sp>
      <p:cxnSp>
        <p:nvCxnSpPr>
          <p:cNvPr id="5" name="Connecteur droit 4"/>
          <p:cNvCxnSpPr/>
          <p:nvPr/>
        </p:nvCxnSpPr>
        <p:spPr>
          <a:xfrm>
            <a:off x="302042" y="1340752"/>
            <a:ext cx="688284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V="1">
            <a:off x="302042" y="2837053"/>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Espace réservé du pied de page 11"/>
          <p:cNvSpPr>
            <a:spLocks noGrp="1"/>
          </p:cNvSpPr>
          <p:nvPr>
            <p:ph type="ftr" sz="quarter" idx="11"/>
          </p:nvPr>
        </p:nvSpPr>
        <p:spPr>
          <a:xfrm>
            <a:off x="1650225" y="9889279"/>
            <a:ext cx="4277366"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3" name="Espace réservé du numéro de diapositive 12"/>
          <p:cNvSpPr>
            <a:spLocks noGrp="1"/>
          </p:cNvSpPr>
          <p:nvPr>
            <p:ph type="sldNum" sz="quarter" idx="12"/>
          </p:nvPr>
        </p:nvSpPr>
        <p:spPr/>
        <p:txBody>
          <a:bodyPr/>
          <a:lstStyle/>
          <a:p>
            <a:fld id="{C5280DF6-9967-4709-9203-23176088CFAC}" type="slidenum">
              <a:rPr lang="fr-FR" smtClean="0"/>
              <a:t>1</a:t>
            </a:fld>
            <a:endParaRPr lang="fr-FR"/>
          </a:p>
        </p:txBody>
      </p:sp>
      <p:sp>
        <p:nvSpPr>
          <p:cNvPr id="17" name="Rectangle 16"/>
          <p:cNvSpPr/>
          <p:nvPr/>
        </p:nvSpPr>
        <p:spPr>
          <a:xfrm>
            <a:off x="202757" y="3024395"/>
            <a:ext cx="7154162" cy="4385816"/>
          </a:xfrm>
          <a:prstGeom prst="rect">
            <a:avLst/>
          </a:prstGeom>
        </p:spPr>
        <p:txBody>
          <a:bodyPr wrap="square">
            <a:spAutoFit/>
          </a:bodyPr>
          <a:lstStyle/>
          <a:p>
            <a:r>
              <a:rPr lang="fr-FR" sz="1600" b="1" u="sng" dirty="0" smtClean="0"/>
              <a:t>Préambule </a:t>
            </a:r>
          </a:p>
          <a:p>
            <a:endParaRPr lang="fr-FR" sz="1100" b="1" u="sng" dirty="0" smtClean="0"/>
          </a:p>
          <a:p>
            <a:pPr algn="just" defTabSz="720000"/>
            <a:r>
              <a:rPr lang="fr-FR" sz="1200" dirty="0" smtClean="0">
                <a:solidFill>
                  <a:srgbClr val="000000"/>
                </a:solidFill>
                <a:latin typeface="Calibri" panose="020F0502020204030204" pitchFamily="34" charset="0"/>
              </a:rPr>
              <a:t>Ce tutoriel a pour vocation de vous aider à préparer la saisie de votre demande de paiement via le portail e-Synergie en vous présentant les pièces à fournir, et à vous guider tout au long de votre saisie. </a:t>
            </a:r>
          </a:p>
          <a:p>
            <a:pPr algn="just"/>
            <a:endParaRPr lang="fr-FR" sz="1200" b="1" i="1" dirty="0" smtClean="0"/>
          </a:p>
          <a:p>
            <a:pPr algn="just"/>
            <a:r>
              <a:rPr lang="fr-FR" sz="1200" b="1" i="1" dirty="0"/>
              <a:t>I</a:t>
            </a:r>
            <a:r>
              <a:rPr lang="fr-FR" sz="1200" b="1" i="1" dirty="0" smtClean="0"/>
              <a:t>nformations pratiques préliminaires </a:t>
            </a:r>
          </a:p>
          <a:p>
            <a:pPr algn="just"/>
            <a:endParaRPr lang="fr-FR" sz="1200" b="1" i="1" dirty="0" smtClean="0"/>
          </a:p>
          <a:p>
            <a:pPr algn="just"/>
            <a:r>
              <a:rPr lang="fr-FR" sz="1200" dirty="0" smtClean="0"/>
              <a:t>NB : des consignes et aides nécessaires à la saisie de la demande de paiement sont intégrées au sein des différents écrans. Nous vous invitons à vous y reporter.</a:t>
            </a:r>
          </a:p>
          <a:p>
            <a:pPr algn="just"/>
            <a:endParaRPr lang="fr-FR" sz="1200" dirty="0"/>
          </a:p>
          <a:p>
            <a:pPr marL="171450" indent="-171450" algn="just">
              <a:buFont typeface="Arial" panose="020B0604020202020204" pitchFamily="34" charset="0"/>
              <a:buChar char="•"/>
            </a:pPr>
            <a:r>
              <a:rPr lang="fr-FR" sz="1200" dirty="0" smtClean="0"/>
              <a:t>Le </a:t>
            </a:r>
            <a:r>
              <a:rPr lang="fr-FR" sz="1200" b="1" dirty="0" smtClean="0"/>
              <a:t>symbole  </a:t>
            </a:r>
            <a:r>
              <a:rPr lang="fr-FR" sz="1200" dirty="0" smtClean="0"/>
              <a:t>          situé à droite d’un champ permet d’afficher une aide à saisir sur le champ concerné. </a:t>
            </a:r>
          </a:p>
          <a:p>
            <a:pPr marL="171450" indent="-171450" algn="just">
              <a:buFont typeface="Arial" panose="020B0604020202020204" pitchFamily="34" charset="0"/>
              <a:buChar char="•"/>
            </a:pPr>
            <a:r>
              <a:rPr lang="fr-FR" sz="1200" b="1" dirty="0" smtClean="0"/>
              <a:t>L’astérisque</a:t>
            </a:r>
            <a:r>
              <a:rPr lang="fr-FR" sz="1200" dirty="0" smtClean="0"/>
              <a:t> (</a:t>
            </a:r>
            <a:r>
              <a:rPr lang="fr-FR" sz="1200" b="1" dirty="0" smtClean="0"/>
              <a:t>*</a:t>
            </a:r>
            <a:r>
              <a:rPr lang="fr-FR" sz="1200" dirty="0" smtClean="0"/>
              <a:t>) indique que le champ est à renseigner obligatoirement. </a:t>
            </a:r>
          </a:p>
          <a:p>
            <a:pPr marL="171450" indent="-171450" algn="just">
              <a:buFont typeface="Arial" panose="020B0604020202020204" pitchFamily="34" charset="0"/>
              <a:buChar char="•"/>
            </a:pPr>
            <a:r>
              <a:rPr lang="fr-FR" sz="1200" dirty="0" smtClean="0"/>
              <a:t>Les </a:t>
            </a:r>
            <a:r>
              <a:rPr lang="fr-FR" sz="1200" b="1" i="1" u="sng" dirty="0" smtClean="0">
                <a:solidFill>
                  <a:schemeClr val="bg1">
                    <a:lumMod val="50000"/>
                  </a:schemeClr>
                </a:solidFill>
              </a:rPr>
              <a:t>champs grisés </a:t>
            </a:r>
            <a:r>
              <a:rPr lang="fr-FR" sz="1200" dirty="0" smtClean="0"/>
              <a:t>ne sont pas saisissables ou sont remplis automatiquement ; </a:t>
            </a:r>
          </a:p>
          <a:p>
            <a:pPr marL="171450" indent="-171450" algn="just">
              <a:buFont typeface="Arial" panose="020B0604020202020204" pitchFamily="34" charset="0"/>
              <a:buChar char="•"/>
            </a:pPr>
            <a:r>
              <a:rPr lang="fr-FR" sz="1200" b="1" dirty="0" smtClean="0"/>
              <a:t>Enregistrez régulièrement </a:t>
            </a:r>
            <a:r>
              <a:rPr lang="fr-FR" sz="1200" dirty="0" smtClean="0"/>
              <a:t>votre saisie et ne fermez pas la fenêtre en cliquant sur la croix rouge sans avoir enregistré au préalable : toutes les données saisies seraient perdues. </a:t>
            </a:r>
          </a:p>
          <a:p>
            <a:pPr marL="171450" indent="-171450" algn="just">
              <a:buFont typeface="Arial" panose="020B0604020202020204" pitchFamily="34" charset="0"/>
              <a:buChar char="•"/>
            </a:pPr>
            <a:endParaRPr lang="fr-FR" sz="1200" dirty="0" smtClean="0"/>
          </a:p>
          <a:p>
            <a:pPr algn="just"/>
            <a:r>
              <a:rPr lang="fr-FR" sz="1200" u="sng" dirty="0" smtClean="0"/>
              <a:t>Vous pouvez à tout moment </a:t>
            </a:r>
            <a:r>
              <a:rPr lang="fr-FR" sz="1200" dirty="0" smtClean="0"/>
              <a:t>: </a:t>
            </a:r>
          </a:p>
          <a:p>
            <a:pPr algn="just"/>
            <a:endParaRPr lang="fr-FR" sz="1200" dirty="0" smtClean="0"/>
          </a:p>
          <a:p>
            <a:pPr marL="171450" indent="-171450" algn="just">
              <a:buFont typeface="Arial" panose="020B0604020202020204" pitchFamily="34" charset="0"/>
              <a:buChar char="•"/>
            </a:pPr>
            <a:r>
              <a:rPr lang="fr-FR" sz="1200" b="1" dirty="0" smtClean="0"/>
              <a:t>Supprimer</a:t>
            </a:r>
            <a:r>
              <a:rPr lang="fr-FR" sz="1200" dirty="0" smtClean="0"/>
              <a:t> votre demande, </a:t>
            </a:r>
          </a:p>
          <a:p>
            <a:pPr marL="171450" indent="-171450" algn="just">
              <a:buFont typeface="Arial" panose="020B0604020202020204" pitchFamily="34" charset="0"/>
              <a:buChar char="•"/>
            </a:pPr>
            <a:r>
              <a:rPr lang="fr-FR" sz="1200" b="1" dirty="0" smtClean="0"/>
              <a:t>Exporter et récupérer </a:t>
            </a:r>
            <a:r>
              <a:rPr lang="fr-FR" sz="1200" dirty="0" smtClean="0"/>
              <a:t>à tout moment votre demande au format PDF tout au long de votre saisie,  </a:t>
            </a:r>
          </a:p>
          <a:p>
            <a:pPr marL="171450" indent="-171450" algn="just">
              <a:buFont typeface="Arial" panose="020B0604020202020204" pitchFamily="34" charset="0"/>
              <a:buChar char="•"/>
            </a:pPr>
            <a:r>
              <a:rPr lang="fr-FR" sz="1200" b="1" dirty="0" smtClean="0"/>
              <a:t>Communiquer</a:t>
            </a:r>
            <a:r>
              <a:rPr lang="fr-FR" sz="1200" dirty="0" smtClean="0"/>
              <a:t> avec le service en charge du suivi de votre demande une fois celle-ci envoyée, en cliquant sur le </a:t>
            </a:r>
            <a:r>
              <a:rPr lang="fr-FR" sz="1200" b="1" u="sng" dirty="0" smtClean="0"/>
              <a:t>bouton</a:t>
            </a:r>
            <a:r>
              <a:rPr lang="fr-FR" sz="1200" dirty="0" smtClean="0"/>
              <a:t> « Communication » </a:t>
            </a:r>
          </a:p>
          <a:p>
            <a:endParaRPr lang="fr-FR" sz="1200" dirty="0"/>
          </a:p>
        </p:txBody>
      </p:sp>
      <p:pic>
        <p:nvPicPr>
          <p:cNvPr id="19" name="Image 18"/>
          <p:cNvPicPr>
            <a:picLocks noChangeAspect="1"/>
          </p:cNvPicPr>
          <p:nvPr/>
        </p:nvPicPr>
        <p:blipFill>
          <a:blip r:embed="rId2"/>
          <a:stretch>
            <a:fillRect/>
          </a:stretch>
        </p:blipFill>
        <p:spPr>
          <a:xfrm>
            <a:off x="1323392" y="4862544"/>
            <a:ext cx="189997" cy="203568"/>
          </a:xfrm>
          <a:prstGeom prst="rect">
            <a:avLst/>
          </a:prstGeom>
        </p:spPr>
      </p:pic>
      <p:pic>
        <p:nvPicPr>
          <p:cNvPr id="20" name="Image 19"/>
          <p:cNvPicPr>
            <a:picLocks noChangeAspect="1"/>
          </p:cNvPicPr>
          <p:nvPr/>
        </p:nvPicPr>
        <p:blipFill>
          <a:blip r:embed="rId3"/>
          <a:stretch>
            <a:fillRect/>
          </a:stretch>
        </p:blipFill>
        <p:spPr>
          <a:xfrm>
            <a:off x="537869" y="9889279"/>
            <a:ext cx="775999" cy="411373"/>
          </a:xfrm>
          <a:prstGeom prst="rect">
            <a:avLst/>
          </a:prstGeom>
        </p:spPr>
      </p:pic>
      <p:pic>
        <p:nvPicPr>
          <p:cNvPr id="14" name="Image 13"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0" y="189017"/>
            <a:ext cx="1555750" cy="933450"/>
          </a:xfrm>
          <a:prstGeom prst="rect">
            <a:avLst/>
          </a:prstGeom>
          <a:noFill/>
          <a:ln>
            <a:noFill/>
          </a:ln>
        </p:spPr>
      </p:pic>
      <p:pic>
        <p:nvPicPr>
          <p:cNvPr id="15" name="Image 14"/>
          <p:cNvPicPr/>
          <p:nvPr/>
        </p:nvPicPr>
        <p:blipFill rotWithShape="1">
          <a:blip r:embed="rId5"/>
          <a:srcRect l="29056" t="51863" r="63160" b="39861"/>
          <a:stretch/>
        </p:blipFill>
        <p:spPr bwMode="auto">
          <a:xfrm>
            <a:off x="5784715" y="230924"/>
            <a:ext cx="1400175" cy="930275"/>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6"/>
          <a:stretch>
            <a:fillRect/>
          </a:stretch>
        </p:blipFill>
        <p:spPr>
          <a:xfrm>
            <a:off x="537869" y="8233886"/>
            <a:ext cx="6504155" cy="1096779"/>
          </a:xfrm>
          <a:prstGeom prst="rect">
            <a:avLst/>
          </a:prstGeom>
        </p:spPr>
      </p:pic>
      <p:cxnSp>
        <p:nvCxnSpPr>
          <p:cNvPr id="9" name="Connecteur droit avec flèche 8"/>
          <p:cNvCxnSpPr/>
          <p:nvPr/>
        </p:nvCxnSpPr>
        <p:spPr>
          <a:xfrm>
            <a:off x="2111082" y="7781815"/>
            <a:ext cx="2954213" cy="75684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88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10</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6" name="Rectangle 15"/>
          <p:cNvSpPr/>
          <p:nvPr/>
        </p:nvSpPr>
        <p:spPr>
          <a:xfrm>
            <a:off x="356852" y="1206655"/>
            <a:ext cx="2360005"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3</a:t>
            </a:r>
            <a:r>
              <a:rPr lang="fr-FR" sz="1400" b="1" u="sng" dirty="0" smtClean="0">
                <a:solidFill>
                  <a:schemeClr val="accent2"/>
                </a:solidFill>
                <a:latin typeface="Calibri" panose="020F0502020204030204" pitchFamily="34" charset="0"/>
              </a:rPr>
              <a:t> – Dépenses réalisées </a:t>
            </a:r>
            <a:endParaRPr lang="fr-FR" sz="1400" u="sng" dirty="0">
              <a:solidFill>
                <a:schemeClr val="accent2"/>
              </a:solidFill>
            </a:endParaRPr>
          </a:p>
        </p:txBody>
      </p:sp>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109757" y="1800969"/>
            <a:ext cx="6828985" cy="276999"/>
          </a:xfrm>
          <a:prstGeom prst="rect">
            <a:avLst/>
          </a:prstGeom>
        </p:spPr>
        <p:txBody>
          <a:bodyPr wrap="square">
            <a:spAutoFit/>
          </a:bodyPr>
          <a:lstStyle/>
          <a:p>
            <a:pPr algn="ctr"/>
            <a:r>
              <a:rPr lang="fr-FR" sz="1200" b="1" u="sng" dirty="0" smtClean="0"/>
              <a:t>Frais de mission sur une base forfaitaire</a:t>
            </a:r>
            <a:endParaRPr lang="fr-FR" sz="1100" dirty="0"/>
          </a:p>
        </p:txBody>
      </p:sp>
      <p:pic>
        <p:nvPicPr>
          <p:cNvPr id="11" name="Image 10"/>
          <p:cNvPicPr/>
          <p:nvPr/>
        </p:nvPicPr>
        <p:blipFill>
          <a:blip r:embed="rId5"/>
          <a:stretch>
            <a:fillRect/>
          </a:stretch>
        </p:blipFill>
        <p:spPr>
          <a:xfrm>
            <a:off x="980739" y="2364506"/>
            <a:ext cx="5760720" cy="3837512"/>
          </a:xfrm>
          <a:prstGeom prst="rect">
            <a:avLst/>
          </a:prstGeom>
        </p:spPr>
      </p:pic>
      <p:sp>
        <p:nvSpPr>
          <p:cNvPr id="14" name="Rectangle 13"/>
          <p:cNvSpPr/>
          <p:nvPr/>
        </p:nvSpPr>
        <p:spPr>
          <a:xfrm>
            <a:off x="465866" y="7110023"/>
            <a:ext cx="6664820" cy="892552"/>
          </a:xfrm>
          <a:prstGeom prst="rect">
            <a:avLst/>
          </a:prstGeom>
        </p:spPr>
        <p:txBody>
          <a:bodyPr wrap="square">
            <a:spAutoFit/>
          </a:bodyPr>
          <a:lstStyle/>
          <a:p>
            <a:r>
              <a:rPr lang="fr-FR" sz="1400" b="1" dirty="0" smtClean="0"/>
              <a:t>La base de calcul du taux forfaitaire est le total des dépenses de personnel figurant à l’annexe financière</a:t>
            </a:r>
            <a:endParaRPr lang="fr-FR" sz="1200" dirty="0"/>
          </a:p>
          <a:p>
            <a:endParaRPr lang="fr-FR" sz="1200" dirty="0" smtClean="0"/>
          </a:p>
          <a:p>
            <a:r>
              <a:rPr lang="fr-FR" sz="1200" i="1" dirty="0" smtClean="0"/>
              <a:t>Ne pas tenir compte de l’information (HT)</a:t>
            </a:r>
            <a:endParaRPr lang="fr-FR" sz="1200" i="1" dirty="0"/>
          </a:p>
        </p:txBody>
      </p:sp>
    </p:spTree>
    <p:extLst>
      <p:ext uri="{BB962C8B-B14F-4D97-AF65-F5344CB8AC3E}">
        <p14:creationId xmlns:p14="http://schemas.microsoft.com/office/powerpoint/2010/main" val="2732174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11</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0" y="1180526"/>
            <a:ext cx="6828985" cy="276999"/>
          </a:xfrm>
          <a:prstGeom prst="rect">
            <a:avLst/>
          </a:prstGeom>
        </p:spPr>
        <p:txBody>
          <a:bodyPr wrap="square">
            <a:spAutoFit/>
          </a:bodyPr>
          <a:lstStyle/>
          <a:p>
            <a:pPr algn="ctr"/>
            <a:r>
              <a:rPr lang="fr-FR" sz="1200" b="1" u="sng" dirty="0" smtClean="0"/>
              <a:t>Prestations de service</a:t>
            </a:r>
            <a:endParaRPr lang="fr-FR" sz="1100" dirty="0"/>
          </a:p>
        </p:txBody>
      </p:sp>
      <p:sp>
        <p:nvSpPr>
          <p:cNvPr id="22" name="Rectangle 21"/>
          <p:cNvSpPr/>
          <p:nvPr/>
        </p:nvSpPr>
        <p:spPr>
          <a:xfrm>
            <a:off x="383783" y="5750075"/>
            <a:ext cx="6828985" cy="3954929"/>
          </a:xfrm>
          <a:prstGeom prst="rect">
            <a:avLst/>
          </a:prstGeom>
        </p:spPr>
        <p:txBody>
          <a:bodyPr wrap="square">
            <a:spAutoFit/>
          </a:bodyPr>
          <a:lstStyle/>
          <a:p>
            <a:endParaRPr lang="fr-FR" sz="400" dirty="0"/>
          </a:p>
          <a:p>
            <a:r>
              <a:rPr lang="fr-FR" sz="1200" b="1" dirty="0" smtClean="0">
                <a:solidFill>
                  <a:schemeClr val="accent1">
                    <a:lumMod val="75000"/>
                  </a:schemeClr>
                </a:solidFill>
              </a:rPr>
              <a:t>Description de la dépense : </a:t>
            </a:r>
          </a:p>
          <a:p>
            <a:endParaRPr lang="fr-FR" sz="600" b="1" u="sng" dirty="0"/>
          </a:p>
          <a:p>
            <a:pPr marL="171450" indent="-171450">
              <a:buFontTx/>
              <a:buChar char="-"/>
            </a:pPr>
            <a:r>
              <a:rPr lang="fr-FR" sz="1200" i="1" u="sng" dirty="0" smtClean="0"/>
              <a:t>Date </a:t>
            </a:r>
            <a:r>
              <a:rPr lang="fr-FR" sz="1200" i="1" u="sng" dirty="0"/>
              <a:t>d’émission de la facture </a:t>
            </a:r>
            <a:r>
              <a:rPr lang="fr-FR" sz="1200" dirty="0"/>
              <a:t>: </a:t>
            </a:r>
            <a:r>
              <a:rPr lang="fr-FR" sz="1100" dirty="0" smtClean="0"/>
              <a:t> Date de début </a:t>
            </a:r>
            <a:r>
              <a:rPr lang="fr-FR" sz="1100" dirty="0" smtClean="0"/>
              <a:t>de l’opération </a:t>
            </a:r>
            <a:endParaRPr lang="fr-FR" sz="1100" dirty="0" smtClean="0"/>
          </a:p>
          <a:p>
            <a:pPr marL="171450" indent="-171450">
              <a:buFontTx/>
              <a:buChar char="-"/>
            </a:pPr>
            <a:endParaRPr lang="fr-FR" sz="1100" dirty="0"/>
          </a:p>
          <a:p>
            <a:pPr marL="171450" indent="-171450">
              <a:buFontTx/>
              <a:buChar char="-"/>
            </a:pPr>
            <a:r>
              <a:rPr lang="fr-FR" sz="1200" i="1" u="sng" dirty="0" smtClean="0"/>
              <a:t>Date d’acquittement </a:t>
            </a:r>
            <a:r>
              <a:rPr lang="fr-FR" sz="1200" dirty="0"/>
              <a:t>: </a:t>
            </a:r>
            <a:r>
              <a:rPr lang="fr-FR" sz="1100" dirty="0" smtClean="0"/>
              <a:t>renseigner la dernière date de paiement des dépenses présentées dans le cadre de la demande de paiement</a:t>
            </a:r>
            <a:endParaRPr lang="fr-FR" sz="1100" dirty="0" smtClean="0"/>
          </a:p>
          <a:p>
            <a:pPr marL="171450" indent="-171450">
              <a:buFontTx/>
              <a:buChar char="-"/>
            </a:pPr>
            <a:r>
              <a:rPr lang="fr-FR" sz="1200" u="sng" dirty="0" smtClean="0"/>
              <a:t>Référence de la dépense </a:t>
            </a:r>
            <a:r>
              <a:rPr lang="fr-FR" sz="1200" dirty="0" smtClean="0"/>
              <a:t>: </a:t>
            </a:r>
            <a:r>
              <a:rPr lang="fr-FR" sz="1100" dirty="0" smtClean="0"/>
              <a:t>«</a:t>
            </a:r>
            <a:r>
              <a:rPr lang="fr-FR" sz="1100" dirty="0"/>
              <a:t> Annexe financière </a:t>
            </a:r>
            <a:r>
              <a:rPr lang="fr-FR" sz="1100" dirty="0" smtClean="0"/>
              <a:t>» </a:t>
            </a:r>
            <a:endParaRPr lang="fr-FR" sz="1200" dirty="0" smtClean="0"/>
          </a:p>
          <a:p>
            <a:pPr marL="171450" indent="-171450">
              <a:buFontTx/>
              <a:buChar char="-"/>
            </a:pPr>
            <a:endParaRPr lang="fr-FR" sz="1200" dirty="0" smtClean="0"/>
          </a:p>
          <a:p>
            <a:pPr marL="171450" indent="-171450">
              <a:buFontTx/>
              <a:buChar char="-"/>
            </a:pPr>
            <a:r>
              <a:rPr lang="fr-FR" sz="1200" u="sng" dirty="0" smtClean="0"/>
              <a:t>Emetteur</a:t>
            </a:r>
            <a:r>
              <a:rPr lang="fr-FR" sz="1200" dirty="0" smtClean="0"/>
              <a:t> : DIVERS</a:t>
            </a:r>
          </a:p>
          <a:p>
            <a:pPr marL="171450" indent="-171450">
              <a:buFontTx/>
              <a:buChar char="-"/>
            </a:pPr>
            <a:endParaRPr lang="fr-FR" sz="1200" dirty="0"/>
          </a:p>
          <a:p>
            <a:r>
              <a:rPr lang="fr-FR" sz="1200" b="1" dirty="0" smtClean="0">
                <a:solidFill>
                  <a:schemeClr val="accent1">
                    <a:lumMod val="75000"/>
                  </a:schemeClr>
                </a:solidFill>
              </a:rPr>
              <a:t>Montant présenté :</a:t>
            </a:r>
            <a:endParaRPr lang="fr-FR" sz="1200" dirty="0"/>
          </a:p>
          <a:p>
            <a:endParaRPr lang="fr-FR" sz="1400" dirty="0"/>
          </a:p>
          <a:p>
            <a:r>
              <a:rPr lang="fr-FR" sz="1200" i="1" u="sng" dirty="0" smtClean="0"/>
              <a:t>Montant </a:t>
            </a:r>
            <a:r>
              <a:rPr lang="fr-FR" sz="1200" i="1" u="sng" dirty="0"/>
              <a:t>de la pièce </a:t>
            </a:r>
            <a:r>
              <a:rPr lang="fr-FR" sz="1200" u="sng" dirty="0"/>
              <a:t>comptable</a:t>
            </a:r>
            <a:r>
              <a:rPr lang="fr-FR" sz="1200" dirty="0"/>
              <a:t> : Indiquez le montant total figurant à l’annexe financière </a:t>
            </a:r>
          </a:p>
          <a:p>
            <a:pPr marL="171450" indent="-171450">
              <a:buFontTx/>
              <a:buChar char="-"/>
            </a:pPr>
            <a:endParaRPr lang="fr-FR" sz="1200" u="sng" dirty="0"/>
          </a:p>
          <a:p>
            <a:r>
              <a:rPr lang="fr-FR" sz="1200" i="1" u="sng" dirty="0"/>
              <a:t>Montant non présenté </a:t>
            </a:r>
            <a:r>
              <a:rPr lang="fr-FR" sz="1200" dirty="0"/>
              <a:t>: Sans objet </a:t>
            </a:r>
            <a:endParaRPr lang="fr-FR" sz="1200" dirty="0" smtClean="0"/>
          </a:p>
          <a:p>
            <a:endParaRPr lang="fr-FR" sz="1200" dirty="0" smtClean="0"/>
          </a:p>
          <a:p>
            <a:r>
              <a:rPr lang="fr-FR" sz="1200" dirty="0">
                <a:solidFill>
                  <a:srgbClr val="FF0000"/>
                </a:solidFill>
              </a:rPr>
              <a:t>Préciser dans « </a:t>
            </a:r>
            <a:r>
              <a:rPr lang="fr-FR" sz="1200" b="1" u="sng" dirty="0">
                <a:solidFill>
                  <a:srgbClr val="FF0000"/>
                </a:solidFill>
              </a:rPr>
              <a:t>Commentaire</a:t>
            </a:r>
            <a:r>
              <a:rPr lang="fr-FR" sz="1200" dirty="0">
                <a:solidFill>
                  <a:srgbClr val="FF0000"/>
                </a:solidFill>
              </a:rPr>
              <a:t> » si ces dépenses sont présentées en Hors Taxe (HT) ou Toutes Taxes Comprises (TTC) selon votre régime TVA </a:t>
            </a:r>
          </a:p>
          <a:p>
            <a:endParaRPr lang="fr-FR" sz="1000" dirty="0"/>
          </a:p>
          <a:p>
            <a:pPr marL="171450" indent="-171450">
              <a:buFontTx/>
              <a:buChar char="-"/>
            </a:pPr>
            <a:endParaRPr lang="fr-FR" sz="1100" dirty="0"/>
          </a:p>
          <a:p>
            <a:endParaRPr lang="fr-FR" sz="1100" dirty="0"/>
          </a:p>
        </p:txBody>
      </p:sp>
      <p:pic>
        <p:nvPicPr>
          <p:cNvPr id="2" name="Image 1"/>
          <p:cNvPicPr>
            <a:picLocks noChangeAspect="1"/>
          </p:cNvPicPr>
          <p:nvPr/>
        </p:nvPicPr>
        <p:blipFill>
          <a:blip r:embed="rId5"/>
          <a:stretch>
            <a:fillRect/>
          </a:stretch>
        </p:blipFill>
        <p:spPr>
          <a:xfrm>
            <a:off x="781879" y="1488460"/>
            <a:ext cx="6258068" cy="4284709"/>
          </a:xfrm>
          <a:prstGeom prst="rect">
            <a:avLst/>
          </a:prstGeom>
        </p:spPr>
      </p:pic>
      <p:sp>
        <p:nvSpPr>
          <p:cNvPr id="12" name="Rectangle 11"/>
          <p:cNvSpPr/>
          <p:nvPr/>
        </p:nvSpPr>
        <p:spPr>
          <a:xfrm>
            <a:off x="356852" y="9299391"/>
            <a:ext cx="6828985" cy="276999"/>
          </a:xfrm>
          <a:prstGeom prst="rect">
            <a:avLst/>
          </a:prstGeom>
        </p:spPr>
        <p:txBody>
          <a:bodyPr wrap="square">
            <a:spAutoFit/>
          </a:bodyPr>
          <a:lstStyle/>
          <a:p>
            <a:pPr algn="ctr"/>
            <a:r>
              <a:rPr lang="fr-FR" sz="1200" b="1" u="sng" dirty="0" smtClean="0"/>
              <a:t>La procédure pour les Frais de mission sur une base réelle est identique à celle des prestations de service</a:t>
            </a:r>
            <a:endParaRPr lang="fr-FR" sz="1100" dirty="0"/>
          </a:p>
        </p:txBody>
      </p:sp>
    </p:spTree>
    <p:extLst>
      <p:ext uri="{BB962C8B-B14F-4D97-AF65-F5344CB8AC3E}">
        <p14:creationId xmlns:p14="http://schemas.microsoft.com/office/powerpoint/2010/main" val="3040210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12</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7" name="Image 16"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85216"/>
            <a:ext cx="1247775" cy="753745"/>
          </a:xfrm>
          <a:prstGeom prst="rect">
            <a:avLst/>
          </a:prstGeom>
          <a:noFill/>
          <a:ln>
            <a:noFill/>
          </a:ln>
        </p:spPr>
      </p:pic>
      <p:pic>
        <p:nvPicPr>
          <p:cNvPr id="22" name="Image 21"/>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72713" y="1662190"/>
            <a:ext cx="6882849" cy="430887"/>
          </a:xfrm>
          <a:prstGeom prst="rect">
            <a:avLst/>
          </a:prstGeom>
        </p:spPr>
        <p:txBody>
          <a:bodyPr wrap="square">
            <a:spAutoFit/>
          </a:bodyPr>
          <a:lstStyle/>
          <a:p>
            <a:r>
              <a:rPr lang="fr-FR" sz="1100" dirty="0"/>
              <a:t>Après validation, les informations que vous venez de saisir s’affichent dans </a:t>
            </a:r>
            <a:r>
              <a:rPr lang="fr-FR" sz="1100" dirty="0" smtClean="0"/>
              <a:t>le tableau ci-dessous:</a:t>
            </a:r>
          </a:p>
          <a:p>
            <a:r>
              <a:rPr lang="fr-FR" sz="1100" dirty="0" smtClean="0"/>
              <a:t> </a:t>
            </a:r>
            <a:endParaRPr lang="fr-FR" sz="1100" dirty="0"/>
          </a:p>
        </p:txBody>
      </p:sp>
      <p:sp>
        <p:nvSpPr>
          <p:cNvPr id="2" name="Rectangle 1"/>
          <p:cNvSpPr/>
          <p:nvPr/>
        </p:nvSpPr>
        <p:spPr>
          <a:xfrm>
            <a:off x="356852" y="4561439"/>
            <a:ext cx="4971682" cy="369332"/>
          </a:xfrm>
          <a:prstGeom prst="rect">
            <a:avLst/>
          </a:prstGeom>
        </p:spPr>
        <p:txBody>
          <a:bodyPr wrap="none">
            <a:spAutoFit/>
          </a:bodyPr>
          <a:lstStyle/>
          <a:p>
            <a:r>
              <a:rPr lang="fr-FR" b="1" u="sng" dirty="0"/>
              <a:t>b. </a:t>
            </a:r>
            <a:r>
              <a:rPr lang="fr-FR" b="1" u="sng" dirty="0" smtClean="0"/>
              <a:t>Télécharger </a:t>
            </a:r>
            <a:r>
              <a:rPr lang="fr-FR" b="1" u="sng" dirty="0"/>
              <a:t>les pièces </a:t>
            </a:r>
            <a:r>
              <a:rPr lang="fr-FR" b="1" u="sng" dirty="0" smtClean="0"/>
              <a:t>concernant  les </a:t>
            </a:r>
            <a:r>
              <a:rPr lang="fr-FR" b="1" u="sng" dirty="0"/>
              <a:t>dépenses</a:t>
            </a:r>
          </a:p>
        </p:txBody>
      </p:sp>
      <p:sp>
        <p:nvSpPr>
          <p:cNvPr id="3" name="Rectangle 2"/>
          <p:cNvSpPr/>
          <p:nvPr/>
        </p:nvSpPr>
        <p:spPr>
          <a:xfrm>
            <a:off x="195494" y="5226848"/>
            <a:ext cx="7075620" cy="3816429"/>
          </a:xfrm>
          <a:prstGeom prst="rect">
            <a:avLst/>
          </a:prstGeom>
        </p:spPr>
        <p:txBody>
          <a:bodyPr wrap="square">
            <a:spAutoFit/>
          </a:bodyPr>
          <a:lstStyle/>
          <a:p>
            <a:pPr marL="171450" indent="-171450">
              <a:buFont typeface="Wingdings" panose="05000000000000000000" pitchFamily="2" charset="2"/>
              <a:buChar char="Ø"/>
            </a:pPr>
            <a:r>
              <a:rPr lang="fr-FR" sz="1100" dirty="0" smtClean="0"/>
              <a:t>Le </a:t>
            </a:r>
            <a:r>
              <a:rPr lang="fr-FR" sz="1100" dirty="0"/>
              <a:t>fichier Excel </a:t>
            </a:r>
            <a:r>
              <a:rPr lang="fr-FR" sz="1100" dirty="0" smtClean="0"/>
              <a:t>« annexe financière» </a:t>
            </a:r>
            <a:r>
              <a:rPr lang="fr-FR" sz="1100" dirty="0"/>
              <a:t>complété ; </a:t>
            </a:r>
            <a:endParaRPr lang="fr-FR" sz="1100" dirty="0" smtClean="0"/>
          </a:p>
          <a:p>
            <a:pPr marL="171450" indent="-171450">
              <a:buFont typeface="Wingdings" panose="05000000000000000000" pitchFamily="2" charset="2"/>
              <a:buChar char="Ø"/>
            </a:pPr>
            <a:r>
              <a:rPr lang="fr-FR" sz="1100" dirty="0" smtClean="0"/>
              <a:t>L’annexe financière au </a:t>
            </a:r>
            <a:r>
              <a:rPr lang="fr-FR" sz="1100" dirty="0"/>
              <a:t>format </a:t>
            </a:r>
            <a:r>
              <a:rPr lang="fr-FR" sz="1100" dirty="0" err="1"/>
              <a:t>pdf</a:t>
            </a:r>
            <a:r>
              <a:rPr lang="fr-FR" sz="1100" dirty="0"/>
              <a:t> </a:t>
            </a:r>
            <a:r>
              <a:rPr lang="fr-FR" sz="1100" dirty="0" smtClean="0"/>
              <a:t> signée obligatoirement du représentant légal de la structure et éventuellement par le comptable public ou le commissaire aux compte;</a:t>
            </a:r>
          </a:p>
          <a:p>
            <a:pPr marL="171450" indent="-171450">
              <a:buFont typeface="Wingdings" panose="05000000000000000000" pitchFamily="2" charset="2"/>
              <a:buChar char="Ø"/>
            </a:pPr>
            <a:endParaRPr lang="fr-FR" sz="1100" dirty="0" smtClean="0"/>
          </a:p>
          <a:p>
            <a:r>
              <a:rPr lang="fr-FR" sz="1100" b="1" dirty="0" smtClean="0"/>
              <a:t>Si ce dernier cadre n’est pas signé, fournir les pièces permettant de justifier l’acquittement des </a:t>
            </a:r>
            <a:r>
              <a:rPr lang="fr-FR" sz="1100" b="1" dirty="0" smtClean="0"/>
              <a:t>dépenses (factures acquittées ou relevés bancaires ou mandat permettant d’identifier le montant décaissé pour chaque dépense)</a:t>
            </a:r>
            <a:r>
              <a:rPr lang="fr-FR" sz="1100" dirty="0" smtClean="0"/>
              <a:t> </a:t>
            </a:r>
            <a:endParaRPr lang="fr-FR" sz="1100" dirty="0" smtClean="0"/>
          </a:p>
          <a:p>
            <a:endParaRPr lang="fr-FR" sz="1100" dirty="0" smtClean="0">
              <a:solidFill>
                <a:srgbClr val="FF0000"/>
              </a:solidFill>
            </a:endParaRPr>
          </a:p>
          <a:p>
            <a:r>
              <a:rPr lang="fr-FR" sz="1100" dirty="0" smtClean="0">
                <a:solidFill>
                  <a:srgbClr val="FF0000"/>
                </a:solidFill>
              </a:rPr>
              <a:t>Le fichier obtenu en « récapitulatif des dépenses » n’est pas à utiliser</a:t>
            </a:r>
          </a:p>
          <a:p>
            <a:endParaRPr lang="fr-FR" sz="1100" dirty="0"/>
          </a:p>
          <a:p>
            <a:endParaRPr lang="fr-FR" sz="1100" b="1" i="1" u="sng" dirty="0" smtClean="0"/>
          </a:p>
          <a:p>
            <a:r>
              <a:rPr lang="fr-FR" sz="1100" b="1" i="1" u="sng" dirty="0" smtClean="0"/>
              <a:t>Attention</a:t>
            </a:r>
            <a:r>
              <a:rPr lang="fr-FR" sz="1100" dirty="0" smtClean="0"/>
              <a:t> </a:t>
            </a:r>
            <a:r>
              <a:rPr lang="fr-FR" sz="1100" dirty="0"/>
              <a:t>: veillez à limiter le nom des fichiers et dossiers/sous-dossiers à environ 30 caractères pour faciliter les traitements. </a:t>
            </a:r>
            <a:endParaRPr lang="fr-FR" sz="1100" dirty="0" smtClean="0"/>
          </a:p>
          <a:p>
            <a:endParaRPr lang="fr-FR" sz="1100" dirty="0"/>
          </a:p>
          <a:p>
            <a:r>
              <a:rPr lang="fr-FR" sz="1100" b="1" i="1" u="sng" dirty="0" smtClean="0"/>
              <a:t>Astuce</a:t>
            </a:r>
            <a:r>
              <a:rPr lang="fr-FR" sz="1100" i="1" dirty="0" smtClean="0"/>
              <a:t> </a:t>
            </a:r>
            <a:r>
              <a:rPr lang="fr-FR" sz="1100" i="1" dirty="0"/>
              <a:t>: Il est possible de télécharger en seule fois l’ensemble des pièces de dépenses placées dans des dossiers et sous dossiers correspondant aux postes de dépenses et regroupées dans un fichier compressé au format zip avec une taille ne dépassant pas 100 Mo. Le poids maximum des dépôts est limité à 1000 Mo. </a:t>
            </a:r>
            <a:endParaRPr lang="fr-FR" sz="1100" i="1" dirty="0" smtClean="0"/>
          </a:p>
          <a:p>
            <a:endParaRPr lang="fr-FR" sz="1100" i="1" dirty="0" smtClean="0"/>
          </a:p>
          <a:p>
            <a:r>
              <a:rPr lang="fr-FR" sz="1100" i="1" u="sng" dirty="0" smtClean="0"/>
              <a:t>Procédure </a:t>
            </a:r>
            <a:r>
              <a:rPr lang="fr-FR" sz="1100" i="1" u="sng" dirty="0"/>
              <a:t>pour créer un dossier compressé comprenant des sous-dossiers avec les pièces à transmettre </a:t>
            </a:r>
            <a:r>
              <a:rPr lang="fr-FR" sz="1100" i="1" dirty="0" smtClean="0"/>
              <a:t>: </a:t>
            </a:r>
          </a:p>
          <a:p>
            <a:endParaRPr lang="fr-FR" sz="1100" i="1" dirty="0" smtClean="0"/>
          </a:p>
          <a:p>
            <a:r>
              <a:rPr lang="fr-FR" sz="1100" i="1" dirty="0" smtClean="0"/>
              <a:t>Réalisez </a:t>
            </a:r>
            <a:r>
              <a:rPr lang="fr-FR" sz="1100" i="1" dirty="0"/>
              <a:t>un clic droit sur le dossier à compressé puis "Envoyer vers" et de choisir "Dossier compressé" sous Windows (ou clic droit et "Compresser" sous Mac). Le dossier compressé apparait en dessous du dossier d'origine et peut être téléchargé si sa taille ne dépasse pas 100 Mo sinon le découper plus finement.</a:t>
            </a:r>
          </a:p>
        </p:txBody>
      </p:sp>
      <p:pic>
        <p:nvPicPr>
          <p:cNvPr id="15" name="Image 14"/>
          <p:cNvPicPr/>
          <p:nvPr/>
        </p:nvPicPr>
        <p:blipFill>
          <a:blip r:embed="rId5"/>
          <a:stretch>
            <a:fillRect/>
          </a:stretch>
        </p:blipFill>
        <p:spPr>
          <a:xfrm>
            <a:off x="480607" y="2093077"/>
            <a:ext cx="6467060" cy="1759849"/>
          </a:xfrm>
          <a:prstGeom prst="rect">
            <a:avLst/>
          </a:prstGeom>
        </p:spPr>
      </p:pic>
    </p:spTree>
    <p:extLst>
      <p:ext uri="{BB962C8B-B14F-4D97-AF65-F5344CB8AC3E}">
        <p14:creationId xmlns:p14="http://schemas.microsoft.com/office/powerpoint/2010/main" val="3232589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13</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350606" y="1198555"/>
            <a:ext cx="246612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a:t>
            </a:r>
            <a:r>
              <a:rPr lang="fr-FR" sz="1400" b="1" u="sng" dirty="0" smtClean="0">
                <a:solidFill>
                  <a:schemeClr val="accent2"/>
                </a:solidFill>
                <a:latin typeface="Calibri" panose="020F0502020204030204" pitchFamily="34" charset="0"/>
              </a:rPr>
              <a:t>4 – Ressources obtenues</a:t>
            </a:r>
            <a:endParaRPr lang="fr-FR" sz="1400" dirty="0">
              <a:solidFill>
                <a:schemeClr val="accent2"/>
              </a:solidFill>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35"/>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5"/>
          <a:stretch>
            <a:fillRect/>
          </a:stretch>
        </p:blipFill>
        <p:spPr>
          <a:xfrm>
            <a:off x="350606" y="2761463"/>
            <a:ext cx="6835231" cy="4221100"/>
          </a:xfrm>
          <a:prstGeom prst="rect">
            <a:avLst/>
          </a:prstGeom>
        </p:spPr>
      </p:pic>
      <p:sp>
        <p:nvSpPr>
          <p:cNvPr id="16" name="Rectangle 15"/>
          <p:cNvSpPr/>
          <p:nvPr/>
        </p:nvSpPr>
        <p:spPr>
          <a:xfrm>
            <a:off x="378466" y="1741482"/>
            <a:ext cx="7027181" cy="784830"/>
          </a:xfrm>
          <a:prstGeom prst="rect">
            <a:avLst/>
          </a:prstGeom>
        </p:spPr>
        <p:txBody>
          <a:bodyPr wrap="square">
            <a:spAutoFit/>
          </a:bodyPr>
          <a:lstStyle/>
          <a:p>
            <a:r>
              <a:rPr lang="fr-FR" sz="1200" b="1" u="sng" dirty="0"/>
              <a:t>Préparation préalable</a:t>
            </a:r>
          </a:p>
          <a:p>
            <a:endParaRPr lang="fr-FR" sz="1100" dirty="0"/>
          </a:p>
          <a:p>
            <a:pPr marL="171450" indent="-171450">
              <a:buFont typeface="Arial" panose="020B0604020202020204" pitchFamily="34" charset="0"/>
              <a:buChar char="•"/>
            </a:pPr>
            <a:r>
              <a:rPr lang="fr-FR" sz="1100" dirty="0" smtClean="0"/>
              <a:t>Renseignez l’annexe « calculatrice subvention »</a:t>
            </a:r>
          </a:p>
          <a:p>
            <a:r>
              <a:rPr lang="fr-FR" sz="1100" dirty="0" smtClean="0"/>
              <a:t> </a:t>
            </a:r>
          </a:p>
        </p:txBody>
      </p:sp>
      <p:sp>
        <p:nvSpPr>
          <p:cNvPr id="17" name="Rectangle 16"/>
          <p:cNvSpPr/>
          <p:nvPr/>
        </p:nvSpPr>
        <p:spPr>
          <a:xfrm>
            <a:off x="532494" y="7629835"/>
            <a:ext cx="7027181" cy="969496"/>
          </a:xfrm>
          <a:prstGeom prst="rect">
            <a:avLst/>
          </a:prstGeom>
        </p:spPr>
        <p:txBody>
          <a:bodyPr wrap="square">
            <a:spAutoFit/>
          </a:bodyPr>
          <a:lstStyle/>
          <a:p>
            <a:r>
              <a:rPr lang="fr-FR" sz="1200" b="1" u="sng" dirty="0" smtClean="0"/>
              <a:t>Colonne Montant retenu </a:t>
            </a:r>
            <a:r>
              <a:rPr lang="fr-FR" sz="1200" b="1" dirty="0" smtClean="0"/>
              <a:t>: </a:t>
            </a:r>
            <a:r>
              <a:rPr lang="fr-FR" sz="1200" dirty="0" smtClean="0"/>
              <a:t>Montant de la convention attributive de l’aide</a:t>
            </a:r>
          </a:p>
          <a:p>
            <a:endParaRPr lang="fr-FR" sz="1200" dirty="0"/>
          </a:p>
          <a:p>
            <a:r>
              <a:rPr lang="fr-FR" sz="1100" b="1" dirty="0" smtClean="0"/>
              <a:t>Ce tableau n’est pas à renseigner </a:t>
            </a:r>
            <a:endParaRPr lang="fr-FR" sz="1100" b="1" dirty="0"/>
          </a:p>
          <a:p>
            <a:endParaRPr lang="fr-FR" sz="1100" dirty="0" smtClean="0"/>
          </a:p>
          <a:p>
            <a:r>
              <a:rPr lang="fr-FR" sz="1100" dirty="0" smtClean="0"/>
              <a:t> </a:t>
            </a:r>
          </a:p>
        </p:txBody>
      </p:sp>
    </p:spTree>
    <p:extLst>
      <p:ext uri="{BB962C8B-B14F-4D97-AF65-F5344CB8AC3E}">
        <p14:creationId xmlns:p14="http://schemas.microsoft.com/office/powerpoint/2010/main" val="51448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14</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35"/>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56852" y="1633099"/>
            <a:ext cx="6966999" cy="769441"/>
          </a:xfrm>
          <a:prstGeom prst="rect">
            <a:avLst/>
          </a:prstGeom>
        </p:spPr>
        <p:txBody>
          <a:bodyPr wrap="square">
            <a:spAutoFit/>
          </a:bodyPr>
          <a:lstStyle/>
          <a:p>
            <a:r>
              <a:rPr lang="fr-FR" sz="1100" dirty="0" smtClean="0"/>
              <a:t>Pièces à télécharger : </a:t>
            </a:r>
          </a:p>
          <a:p>
            <a:endParaRPr lang="fr-FR" sz="1100" dirty="0"/>
          </a:p>
          <a:p>
            <a:pPr marL="171450" indent="-171450">
              <a:buFontTx/>
              <a:buChar char="-"/>
            </a:pPr>
            <a:r>
              <a:rPr lang="fr-FR" sz="1100" dirty="0" smtClean="0"/>
              <a:t>Fichier Excel de l’annexe « calculatrice subvention »</a:t>
            </a:r>
          </a:p>
          <a:p>
            <a:pPr marL="171450" indent="-171450">
              <a:buFontTx/>
              <a:buChar char="-"/>
            </a:pPr>
            <a:r>
              <a:rPr lang="fr-FR" sz="1100" dirty="0" smtClean="0"/>
              <a:t>Annexe </a:t>
            </a:r>
            <a:r>
              <a:rPr lang="fr-FR" sz="1100" dirty="0" smtClean="0"/>
              <a:t>« autres aides publiques perçues »</a:t>
            </a:r>
          </a:p>
        </p:txBody>
      </p:sp>
      <p:sp>
        <p:nvSpPr>
          <p:cNvPr id="23" name="Rectangle 22"/>
          <p:cNvSpPr/>
          <p:nvPr/>
        </p:nvSpPr>
        <p:spPr>
          <a:xfrm>
            <a:off x="323796" y="5948494"/>
            <a:ext cx="6920408" cy="954107"/>
          </a:xfrm>
          <a:prstGeom prst="rect">
            <a:avLst/>
          </a:prstGeom>
        </p:spPr>
        <p:txBody>
          <a:bodyPr wrap="square">
            <a:spAutoFit/>
          </a:bodyPr>
          <a:lstStyle/>
          <a:p>
            <a:r>
              <a:rPr lang="fr-FR" sz="1100" b="1" dirty="0" smtClean="0"/>
              <a:t>Vous </a:t>
            </a:r>
            <a:r>
              <a:rPr lang="fr-FR" sz="1100" b="1" dirty="0"/>
              <a:t>devez indiquer le </a:t>
            </a:r>
            <a:r>
              <a:rPr lang="fr-FR" sz="1100" b="1" dirty="0" smtClean="0"/>
              <a:t>« </a:t>
            </a:r>
            <a:r>
              <a:rPr lang="fr-FR" sz="1100" b="1" i="1" dirty="0" smtClean="0"/>
              <a:t>Versement </a:t>
            </a:r>
            <a:r>
              <a:rPr lang="fr-FR" sz="1100" b="1" i="1" dirty="0"/>
              <a:t>UE </a:t>
            </a:r>
            <a:r>
              <a:rPr lang="fr-FR" sz="1100" b="1" i="1" dirty="0" smtClean="0"/>
              <a:t>sollicité </a:t>
            </a:r>
            <a:r>
              <a:rPr lang="fr-FR" sz="1100" b="1" dirty="0" smtClean="0"/>
              <a:t>» -</a:t>
            </a:r>
            <a:r>
              <a:rPr lang="fr-FR" sz="1100" b="1" u="sng" dirty="0" smtClean="0"/>
              <a:t> la part UE uniquement </a:t>
            </a:r>
            <a:r>
              <a:rPr lang="fr-FR" sz="1100" b="1" dirty="0" smtClean="0"/>
              <a:t>– cf. annexe calculatrice de la subvention,  colonne B 20 – « Dont part FEAMPA », soit pour notre exemple  120 671,25 € pour un total de dépenses réalisées de  229 </a:t>
            </a:r>
            <a:r>
              <a:rPr lang="fr-FR" sz="1100" b="1" dirty="0"/>
              <a:t>850,00 </a:t>
            </a:r>
            <a:r>
              <a:rPr lang="fr-FR" sz="1100" b="1" dirty="0" smtClean="0"/>
              <a:t>€ </a:t>
            </a:r>
          </a:p>
          <a:p>
            <a:endParaRPr lang="fr-FR" sz="1200" dirty="0"/>
          </a:p>
          <a:p>
            <a:r>
              <a:rPr lang="fr-FR" sz="1100" b="1" u="sng" dirty="0"/>
              <a:t>ATTENTION</a:t>
            </a:r>
            <a:r>
              <a:rPr lang="fr-FR" sz="1100" dirty="0"/>
              <a:t> </a:t>
            </a:r>
            <a:r>
              <a:rPr lang="fr-FR" sz="1100" i="1" dirty="0"/>
              <a:t>: Ce montant pourra être revu par le service instructeur lors du contrôle de service </a:t>
            </a:r>
            <a:r>
              <a:rPr lang="fr-FR" sz="1100" i="1" dirty="0" smtClean="0"/>
              <a:t>fait</a:t>
            </a:r>
            <a:endParaRPr lang="fr-FR" sz="1100" i="1" dirty="0"/>
          </a:p>
        </p:txBody>
      </p:sp>
      <p:pic>
        <p:nvPicPr>
          <p:cNvPr id="3" name="Image 2"/>
          <p:cNvPicPr>
            <a:picLocks noChangeAspect="1"/>
          </p:cNvPicPr>
          <p:nvPr/>
        </p:nvPicPr>
        <p:blipFill>
          <a:blip r:embed="rId5"/>
          <a:stretch>
            <a:fillRect/>
          </a:stretch>
        </p:blipFill>
        <p:spPr>
          <a:xfrm>
            <a:off x="398926" y="7023562"/>
            <a:ext cx="6882849" cy="1266825"/>
          </a:xfrm>
          <a:prstGeom prst="rect">
            <a:avLst/>
          </a:prstGeom>
        </p:spPr>
      </p:pic>
      <p:pic>
        <p:nvPicPr>
          <p:cNvPr id="2" name="Image 1"/>
          <p:cNvPicPr>
            <a:picLocks noChangeAspect="1"/>
          </p:cNvPicPr>
          <p:nvPr/>
        </p:nvPicPr>
        <p:blipFill>
          <a:blip r:embed="rId6"/>
          <a:stretch>
            <a:fillRect/>
          </a:stretch>
        </p:blipFill>
        <p:spPr>
          <a:xfrm>
            <a:off x="556605" y="2917087"/>
            <a:ext cx="6383330" cy="2852234"/>
          </a:xfrm>
          <a:prstGeom prst="rect">
            <a:avLst/>
          </a:prstGeom>
        </p:spPr>
      </p:pic>
      <p:cxnSp>
        <p:nvCxnSpPr>
          <p:cNvPr id="6" name="Connecteur droit 5"/>
          <p:cNvCxnSpPr/>
          <p:nvPr/>
        </p:nvCxnSpPr>
        <p:spPr>
          <a:xfrm>
            <a:off x="391800" y="3673260"/>
            <a:ext cx="2389565" cy="43345"/>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p:cNvCxnSpPr/>
          <p:nvPr/>
        </p:nvCxnSpPr>
        <p:spPr>
          <a:xfrm>
            <a:off x="361360" y="3478603"/>
            <a:ext cx="6251389" cy="117041"/>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556605" y="4847423"/>
            <a:ext cx="4449521" cy="414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8636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15</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356852" y="1341138"/>
            <a:ext cx="2007088"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5</a:t>
            </a:r>
            <a:r>
              <a:rPr lang="fr-FR" sz="1400" b="1" u="sng" dirty="0" smtClean="0">
                <a:solidFill>
                  <a:schemeClr val="accent2"/>
                </a:solidFill>
                <a:latin typeface="Calibri" panose="020F0502020204030204" pitchFamily="34" charset="0"/>
              </a:rPr>
              <a:t> – Les indicateurs</a:t>
            </a:r>
            <a:endParaRPr lang="fr-FR" sz="1400" dirty="0">
              <a:solidFill>
                <a:schemeClr val="accent2"/>
              </a:solidFill>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437948" y="5785014"/>
            <a:ext cx="6720655" cy="1107996"/>
          </a:xfrm>
          <a:prstGeom prst="rect">
            <a:avLst/>
          </a:prstGeom>
        </p:spPr>
        <p:txBody>
          <a:bodyPr wrap="square">
            <a:spAutoFit/>
          </a:bodyPr>
          <a:lstStyle/>
          <a:p>
            <a:r>
              <a:rPr lang="fr-FR" sz="1100" dirty="0"/>
              <a:t>Dans cet écran, vous devez renseigner la valeur « </a:t>
            </a:r>
            <a:r>
              <a:rPr lang="fr-FR" sz="1100" b="1" i="1" dirty="0"/>
              <a:t>réalisée </a:t>
            </a:r>
            <a:r>
              <a:rPr lang="fr-FR" sz="1100" dirty="0"/>
              <a:t>» pour les indicateurs </a:t>
            </a:r>
            <a:r>
              <a:rPr lang="fr-FR" sz="1100" dirty="0" smtClean="0"/>
              <a:t>conventionnés</a:t>
            </a:r>
            <a:r>
              <a:rPr lang="fr-FR" sz="1100" dirty="0"/>
              <a:t> </a:t>
            </a:r>
            <a:r>
              <a:rPr lang="fr-FR" sz="1100" dirty="0" smtClean="0"/>
              <a:t>(cf. annexe 1 de votre convention, valeur à mettre à jour)</a:t>
            </a:r>
            <a:endParaRPr lang="fr-FR" sz="1100" dirty="0"/>
          </a:p>
          <a:p>
            <a:r>
              <a:rPr lang="fr-FR" sz="1100" dirty="0" smtClean="0"/>
              <a:t>Vous devez ensuite cocher la case « Je confirme avoir fourni toutes les pièces justificatives nécessaires »</a:t>
            </a:r>
          </a:p>
          <a:p>
            <a:endParaRPr lang="fr-FR" sz="1100" dirty="0" smtClean="0"/>
          </a:p>
          <a:p>
            <a:endParaRPr lang="fr-FR" sz="1100" dirty="0"/>
          </a:p>
          <a:p>
            <a:endParaRPr lang="fr-FR" sz="1100" dirty="0"/>
          </a:p>
        </p:txBody>
      </p:sp>
      <p:pic>
        <p:nvPicPr>
          <p:cNvPr id="13" name="Image 12"/>
          <p:cNvPicPr/>
          <p:nvPr/>
        </p:nvPicPr>
        <p:blipFill>
          <a:blip r:embed="rId5"/>
          <a:stretch>
            <a:fillRect/>
          </a:stretch>
        </p:blipFill>
        <p:spPr>
          <a:xfrm>
            <a:off x="713946" y="1907136"/>
            <a:ext cx="5325716" cy="2966085"/>
          </a:xfrm>
          <a:prstGeom prst="rect">
            <a:avLst/>
          </a:prstGeom>
        </p:spPr>
      </p:pic>
      <p:sp>
        <p:nvSpPr>
          <p:cNvPr id="11" name="Ellipse 10"/>
          <p:cNvSpPr/>
          <p:nvPr/>
        </p:nvSpPr>
        <p:spPr>
          <a:xfrm>
            <a:off x="5301732" y="3351194"/>
            <a:ext cx="307622" cy="3189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flipV="1">
            <a:off x="2464904" y="3689942"/>
            <a:ext cx="2836828" cy="19738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6"/>
          <a:stretch>
            <a:fillRect/>
          </a:stretch>
        </p:blipFill>
        <p:spPr>
          <a:xfrm>
            <a:off x="556605" y="6926755"/>
            <a:ext cx="6361030" cy="2728805"/>
          </a:xfrm>
          <a:prstGeom prst="rect">
            <a:avLst/>
          </a:prstGeom>
        </p:spPr>
      </p:pic>
    </p:spTree>
    <p:extLst>
      <p:ext uri="{BB962C8B-B14F-4D97-AF65-F5344CB8AC3E}">
        <p14:creationId xmlns:p14="http://schemas.microsoft.com/office/powerpoint/2010/main" val="961589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16</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2" name="Rectangle 11"/>
          <p:cNvSpPr/>
          <p:nvPr/>
        </p:nvSpPr>
        <p:spPr>
          <a:xfrm>
            <a:off x="356852" y="1188859"/>
            <a:ext cx="2177840"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6 – </a:t>
            </a:r>
            <a:r>
              <a:rPr lang="fr-FR" sz="1400" b="1" u="sng" dirty="0" smtClean="0">
                <a:solidFill>
                  <a:schemeClr val="accent2"/>
                </a:solidFill>
                <a:latin typeface="Calibri" panose="020F0502020204030204" pitchFamily="34" charset="0"/>
              </a:rPr>
              <a:t>Bilan d’exécution</a:t>
            </a:r>
            <a:endParaRPr lang="fr-FR" sz="1400" b="1" u="sng" dirty="0">
              <a:solidFill>
                <a:schemeClr val="accent2"/>
              </a:solidFill>
              <a:latin typeface="Calibri" panose="020F0502020204030204" pitchFamily="34" charset="0"/>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56849" y="1528798"/>
            <a:ext cx="6882849" cy="2970044"/>
          </a:xfrm>
          <a:prstGeom prst="rect">
            <a:avLst/>
          </a:prstGeom>
        </p:spPr>
        <p:txBody>
          <a:bodyPr wrap="square">
            <a:spAutoFit/>
          </a:bodyPr>
          <a:lstStyle/>
          <a:p>
            <a:endParaRPr lang="fr-FR" sz="1100" dirty="0" smtClean="0"/>
          </a:p>
          <a:p>
            <a:r>
              <a:rPr lang="fr-FR" sz="1100" dirty="0" smtClean="0"/>
              <a:t>Dans </a:t>
            </a:r>
            <a:r>
              <a:rPr lang="fr-FR" sz="1100" dirty="0"/>
              <a:t>la première partie du « </a:t>
            </a:r>
            <a:r>
              <a:rPr lang="fr-FR" sz="1100" b="1" i="1" dirty="0"/>
              <a:t>bilan d’exécution </a:t>
            </a:r>
            <a:r>
              <a:rPr lang="fr-FR" sz="1100" dirty="0"/>
              <a:t>», toutes les informations à remplir sont obligatoires. Certaines rubriques étant limitées en nombre de </a:t>
            </a:r>
            <a:r>
              <a:rPr lang="fr-FR" sz="1100" dirty="0" smtClean="0"/>
              <a:t>caractères. </a:t>
            </a:r>
          </a:p>
          <a:p>
            <a:endParaRPr lang="fr-FR" sz="1100" dirty="0"/>
          </a:p>
          <a:p>
            <a:pPr marL="171450" indent="-171450">
              <a:buFontTx/>
              <a:buChar char="-"/>
            </a:pPr>
            <a:r>
              <a:rPr lang="fr-FR" sz="1100" dirty="0" smtClean="0"/>
              <a:t>Tout </a:t>
            </a:r>
            <a:r>
              <a:rPr lang="fr-FR" sz="1100" dirty="0"/>
              <a:t>d’abord vous devez saisir la période de réalisation de l’opération concernée par la présente demande de paiement (</a:t>
            </a:r>
            <a:r>
              <a:rPr lang="fr-FR" sz="1100" i="1" dirty="0"/>
              <a:t>la date doit être saisie sous format </a:t>
            </a:r>
            <a:r>
              <a:rPr lang="fr-FR" sz="1100" i="1" dirty="0" err="1"/>
              <a:t>jj</a:t>
            </a:r>
            <a:r>
              <a:rPr lang="fr-FR" sz="1100" i="1" dirty="0"/>
              <a:t>/mm/</a:t>
            </a:r>
            <a:r>
              <a:rPr lang="fr-FR" sz="1100" i="1" dirty="0" err="1"/>
              <a:t>aaaa</a:t>
            </a:r>
            <a:r>
              <a:rPr lang="fr-FR" sz="1100" i="1" dirty="0"/>
              <a:t> ou bien elle peut être sélectionnée à partir du calendrier</a:t>
            </a:r>
            <a:r>
              <a:rPr lang="fr-FR" sz="1100" dirty="0"/>
              <a:t>). </a:t>
            </a:r>
            <a:endParaRPr lang="fr-FR" sz="1100" dirty="0" smtClean="0"/>
          </a:p>
          <a:p>
            <a:pPr marL="171450" indent="-171450">
              <a:buFontTx/>
              <a:buChar char="-"/>
            </a:pPr>
            <a:endParaRPr lang="fr-FR" sz="1100" dirty="0"/>
          </a:p>
          <a:p>
            <a:pPr marL="171450" indent="-171450">
              <a:buFontTx/>
              <a:buChar char="-"/>
            </a:pPr>
            <a:r>
              <a:rPr lang="fr-FR" sz="1100" dirty="0" smtClean="0"/>
              <a:t>Dans </a:t>
            </a:r>
            <a:r>
              <a:rPr lang="fr-FR" sz="1100" dirty="0"/>
              <a:t>le bloc </a:t>
            </a:r>
            <a:r>
              <a:rPr lang="fr-FR" sz="1100" dirty="0" smtClean="0"/>
              <a:t>suivant constat de réalisation, vous </a:t>
            </a:r>
            <a:r>
              <a:rPr lang="fr-FR" sz="1100" dirty="0" smtClean="0"/>
              <a:t>devez résumer les actions réalisées</a:t>
            </a:r>
            <a:endParaRPr lang="fr-FR" sz="1100" dirty="0" smtClean="0"/>
          </a:p>
          <a:p>
            <a:endParaRPr lang="fr-FR" sz="1100" dirty="0"/>
          </a:p>
          <a:p>
            <a:pPr marL="171450" indent="-171450">
              <a:buFontTx/>
              <a:buChar char="-"/>
            </a:pPr>
            <a:r>
              <a:rPr lang="fr-FR" sz="1100" dirty="0" smtClean="0"/>
              <a:t>Ensuite </a:t>
            </a:r>
            <a:r>
              <a:rPr lang="fr-FR" sz="1100" dirty="0"/>
              <a:t>trois questions, concernant la conformité des réalisations aux objectifs prévus dans la convention attributive d’aide, vous sont posées. Il suffit de répondre en cochant par oui ou non les cases correspondantes. De plus, il vous est demandé d’expliquer dans le bloc suivant d’éventuels écarts. </a:t>
            </a:r>
            <a:endParaRPr lang="fr-FR" sz="1100" dirty="0" smtClean="0"/>
          </a:p>
          <a:p>
            <a:endParaRPr lang="fr-FR" sz="1100" dirty="0"/>
          </a:p>
          <a:p>
            <a:r>
              <a:rPr lang="fr-FR" sz="1100" dirty="0" smtClean="0">
                <a:solidFill>
                  <a:srgbClr val="FF0000"/>
                </a:solidFill>
              </a:rPr>
              <a:t>EXEMPLE DE SAISIE </a:t>
            </a:r>
            <a:endParaRPr lang="fr-FR" sz="1100" dirty="0">
              <a:solidFill>
                <a:srgbClr val="FF0000"/>
              </a:solidFill>
            </a:endParaRPr>
          </a:p>
          <a:p>
            <a:endParaRPr lang="fr-FR" sz="1100" dirty="0"/>
          </a:p>
          <a:p>
            <a:endParaRPr lang="fr-FR" sz="1100" dirty="0"/>
          </a:p>
        </p:txBody>
      </p:sp>
      <p:pic>
        <p:nvPicPr>
          <p:cNvPr id="2" name="Image 1"/>
          <p:cNvPicPr>
            <a:picLocks noChangeAspect="1"/>
          </p:cNvPicPr>
          <p:nvPr/>
        </p:nvPicPr>
        <p:blipFill>
          <a:blip r:embed="rId5"/>
          <a:stretch>
            <a:fillRect/>
          </a:stretch>
        </p:blipFill>
        <p:spPr>
          <a:xfrm>
            <a:off x="410710" y="4518991"/>
            <a:ext cx="6828988" cy="4227443"/>
          </a:xfrm>
          <a:prstGeom prst="rect">
            <a:avLst/>
          </a:prstGeom>
        </p:spPr>
      </p:pic>
      <p:sp>
        <p:nvSpPr>
          <p:cNvPr id="3" name="ZoneTexte 2"/>
          <p:cNvSpPr txBox="1"/>
          <p:nvPr/>
        </p:nvSpPr>
        <p:spPr>
          <a:xfrm>
            <a:off x="528850" y="6049925"/>
            <a:ext cx="5946560" cy="276999"/>
          </a:xfrm>
          <a:prstGeom prst="rect">
            <a:avLst/>
          </a:prstGeom>
          <a:solidFill>
            <a:schemeClr val="bg1"/>
          </a:solidFill>
        </p:spPr>
        <p:txBody>
          <a:bodyPr wrap="square" rtlCol="0">
            <a:spAutoFit/>
          </a:bodyPr>
          <a:lstStyle/>
          <a:p>
            <a:r>
              <a:rPr lang="fr-FR" sz="1200" dirty="0" smtClean="0">
                <a:solidFill>
                  <a:srgbClr val="FF0000"/>
                </a:solidFill>
              </a:rPr>
              <a:t>Résumez les actions réalisées</a:t>
            </a:r>
            <a:endParaRPr lang="fr-FR" sz="1200" dirty="0">
              <a:solidFill>
                <a:srgbClr val="FF0000"/>
              </a:solidFill>
            </a:endParaRPr>
          </a:p>
        </p:txBody>
      </p:sp>
      <p:sp>
        <p:nvSpPr>
          <p:cNvPr id="13" name="ZoneTexte 12"/>
          <p:cNvSpPr txBox="1"/>
          <p:nvPr/>
        </p:nvSpPr>
        <p:spPr>
          <a:xfrm>
            <a:off x="528850" y="8041758"/>
            <a:ext cx="5946560" cy="276999"/>
          </a:xfrm>
          <a:prstGeom prst="rect">
            <a:avLst/>
          </a:prstGeom>
          <a:solidFill>
            <a:schemeClr val="bg1"/>
          </a:solidFill>
        </p:spPr>
        <p:txBody>
          <a:bodyPr wrap="square" rtlCol="0">
            <a:spAutoFit/>
          </a:bodyPr>
          <a:lstStyle/>
          <a:p>
            <a:r>
              <a:rPr lang="fr-FR" sz="1200" dirty="0" smtClean="0">
                <a:solidFill>
                  <a:srgbClr val="FF0000"/>
                </a:solidFill>
              </a:rPr>
              <a:t>À remplir en fonction des écarts</a:t>
            </a:r>
            <a:endParaRPr lang="fr-FR" sz="1200" dirty="0">
              <a:solidFill>
                <a:srgbClr val="FF0000"/>
              </a:solidFill>
            </a:endParaRPr>
          </a:p>
        </p:txBody>
      </p:sp>
    </p:spTree>
    <p:extLst>
      <p:ext uri="{BB962C8B-B14F-4D97-AF65-F5344CB8AC3E}">
        <p14:creationId xmlns:p14="http://schemas.microsoft.com/office/powerpoint/2010/main" val="2670530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17</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2" name="Rectangle 11"/>
          <p:cNvSpPr/>
          <p:nvPr/>
        </p:nvSpPr>
        <p:spPr>
          <a:xfrm>
            <a:off x="356852" y="1188859"/>
            <a:ext cx="2177840"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6 – </a:t>
            </a:r>
            <a:r>
              <a:rPr lang="fr-FR" sz="1400" b="1" u="sng" dirty="0" smtClean="0">
                <a:solidFill>
                  <a:schemeClr val="accent2"/>
                </a:solidFill>
                <a:latin typeface="Calibri" panose="020F0502020204030204" pitchFamily="34" charset="0"/>
              </a:rPr>
              <a:t>Bilan d’exécution</a:t>
            </a:r>
            <a:endParaRPr lang="fr-FR" sz="1400" b="1" u="sng" dirty="0">
              <a:solidFill>
                <a:schemeClr val="accent2"/>
              </a:solidFill>
              <a:latin typeface="Calibri" panose="020F0502020204030204" pitchFamily="34" charset="0"/>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56849" y="1528798"/>
            <a:ext cx="6882849" cy="769441"/>
          </a:xfrm>
          <a:prstGeom prst="rect">
            <a:avLst/>
          </a:prstGeom>
        </p:spPr>
        <p:txBody>
          <a:bodyPr wrap="square">
            <a:spAutoFit/>
          </a:bodyPr>
          <a:lstStyle/>
          <a:p>
            <a:endParaRPr lang="fr-FR" sz="1100" dirty="0" smtClean="0"/>
          </a:p>
          <a:p>
            <a:r>
              <a:rPr lang="fr-FR" sz="1100" b="1" u="sng" dirty="0" smtClean="0">
                <a:solidFill>
                  <a:srgbClr val="FF0000"/>
                </a:solidFill>
              </a:rPr>
              <a:t>EXEMPLE DE </a:t>
            </a:r>
            <a:r>
              <a:rPr lang="fr-FR" sz="1100" b="1" u="sng" dirty="0" smtClean="0">
                <a:solidFill>
                  <a:srgbClr val="FF0000"/>
                </a:solidFill>
              </a:rPr>
              <a:t>SAISIE, A ADAPTER EN FONCTION DE VOTRE DOSSIER </a:t>
            </a:r>
            <a:endParaRPr lang="fr-FR" sz="1100" b="1" u="sng" dirty="0">
              <a:solidFill>
                <a:srgbClr val="FF0000"/>
              </a:solidFill>
            </a:endParaRPr>
          </a:p>
          <a:p>
            <a:endParaRPr lang="fr-FR" sz="1100" dirty="0"/>
          </a:p>
          <a:p>
            <a:endParaRPr lang="fr-FR" sz="1100" dirty="0"/>
          </a:p>
        </p:txBody>
      </p:sp>
      <p:pic>
        <p:nvPicPr>
          <p:cNvPr id="3" name="Image 2"/>
          <p:cNvPicPr>
            <a:picLocks noChangeAspect="1"/>
          </p:cNvPicPr>
          <p:nvPr/>
        </p:nvPicPr>
        <p:blipFill>
          <a:blip r:embed="rId5"/>
          <a:stretch>
            <a:fillRect/>
          </a:stretch>
        </p:blipFill>
        <p:spPr>
          <a:xfrm>
            <a:off x="356849" y="1913518"/>
            <a:ext cx="7064369" cy="4275247"/>
          </a:xfrm>
          <a:prstGeom prst="rect">
            <a:avLst/>
          </a:prstGeom>
        </p:spPr>
      </p:pic>
      <p:sp>
        <p:nvSpPr>
          <p:cNvPr id="11" name="ZoneTexte 10"/>
          <p:cNvSpPr txBox="1"/>
          <p:nvPr/>
        </p:nvSpPr>
        <p:spPr>
          <a:xfrm>
            <a:off x="441910" y="4960372"/>
            <a:ext cx="5946560" cy="261610"/>
          </a:xfrm>
          <a:prstGeom prst="rect">
            <a:avLst/>
          </a:prstGeom>
          <a:solidFill>
            <a:schemeClr val="bg1"/>
          </a:solidFill>
        </p:spPr>
        <p:txBody>
          <a:bodyPr wrap="square" rtlCol="0">
            <a:spAutoFit/>
          </a:bodyPr>
          <a:lstStyle/>
          <a:p>
            <a:r>
              <a:rPr lang="fr-FR" sz="1100" dirty="0" smtClean="0">
                <a:solidFill>
                  <a:srgbClr val="FF0000"/>
                </a:solidFill>
              </a:rPr>
              <a:t>« Résumé des actions réalisées »</a:t>
            </a:r>
            <a:endParaRPr lang="fr-FR" sz="1100" dirty="0">
              <a:solidFill>
                <a:srgbClr val="FF0000"/>
              </a:solidFill>
            </a:endParaRPr>
          </a:p>
        </p:txBody>
      </p:sp>
      <p:sp>
        <p:nvSpPr>
          <p:cNvPr id="13" name="ZoneTexte 12"/>
          <p:cNvSpPr txBox="1"/>
          <p:nvPr/>
        </p:nvSpPr>
        <p:spPr>
          <a:xfrm>
            <a:off x="441910" y="3584409"/>
            <a:ext cx="5946560" cy="430887"/>
          </a:xfrm>
          <a:prstGeom prst="rect">
            <a:avLst/>
          </a:prstGeom>
          <a:solidFill>
            <a:schemeClr val="bg1"/>
          </a:solidFill>
        </p:spPr>
        <p:txBody>
          <a:bodyPr wrap="square" rtlCol="0">
            <a:spAutoFit/>
          </a:bodyPr>
          <a:lstStyle/>
          <a:p>
            <a:r>
              <a:rPr lang="fr-FR" sz="1100" dirty="0" smtClean="0">
                <a:solidFill>
                  <a:srgbClr val="FF0000"/>
                </a:solidFill>
              </a:rPr>
              <a:t>Opération en cours de réalisation (acompte), l’étude des indicateurs pourra se faire lors de la DP solde</a:t>
            </a:r>
            <a:endParaRPr lang="fr-FR" sz="1100" dirty="0">
              <a:solidFill>
                <a:srgbClr val="FF0000"/>
              </a:solidFill>
            </a:endParaRPr>
          </a:p>
        </p:txBody>
      </p:sp>
    </p:spTree>
    <p:extLst>
      <p:ext uri="{BB962C8B-B14F-4D97-AF65-F5344CB8AC3E}">
        <p14:creationId xmlns:p14="http://schemas.microsoft.com/office/powerpoint/2010/main" val="2553778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18</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56605" y="6613628"/>
            <a:ext cx="6349520" cy="600164"/>
          </a:xfrm>
          <a:prstGeom prst="rect">
            <a:avLst/>
          </a:prstGeom>
        </p:spPr>
        <p:txBody>
          <a:bodyPr wrap="square">
            <a:spAutoFit/>
          </a:bodyPr>
          <a:lstStyle/>
          <a:p>
            <a:r>
              <a:rPr lang="fr-FR" sz="1100" dirty="0"/>
              <a:t>Dans le premier bloc, vous </a:t>
            </a:r>
            <a:r>
              <a:rPr lang="fr-FR" sz="1100" dirty="0" smtClean="0"/>
              <a:t>devez décrire </a:t>
            </a:r>
            <a:r>
              <a:rPr lang="fr-FR" sz="1100" dirty="0"/>
              <a:t>les actions de publicité de la subvention européenne que vous avez entreprises pour votre opération (support, date, cible visée...) ,  </a:t>
            </a:r>
            <a:r>
              <a:rPr lang="fr-FR" sz="1100" dirty="0" smtClean="0"/>
              <a:t>et joindre </a:t>
            </a:r>
            <a:r>
              <a:rPr lang="fr-FR" sz="1100" dirty="0"/>
              <a:t>les pièces justificatives concernant la publicité à l’étape suivante N°7. </a:t>
            </a:r>
          </a:p>
        </p:txBody>
      </p:sp>
      <p:pic>
        <p:nvPicPr>
          <p:cNvPr id="6" name="Image 5"/>
          <p:cNvPicPr>
            <a:picLocks noChangeAspect="1"/>
          </p:cNvPicPr>
          <p:nvPr/>
        </p:nvPicPr>
        <p:blipFill>
          <a:blip r:embed="rId5"/>
          <a:stretch>
            <a:fillRect/>
          </a:stretch>
        </p:blipFill>
        <p:spPr>
          <a:xfrm>
            <a:off x="556605" y="1438641"/>
            <a:ext cx="6510832" cy="4803133"/>
          </a:xfrm>
          <a:prstGeom prst="rect">
            <a:avLst/>
          </a:prstGeom>
        </p:spPr>
      </p:pic>
      <p:sp>
        <p:nvSpPr>
          <p:cNvPr id="17" name="ZoneTexte 16"/>
          <p:cNvSpPr txBox="1"/>
          <p:nvPr/>
        </p:nvSpPr>
        <p:spPr>
          <a:xfrm>
            <a:off x="5489442" y="4870940"/>
            <a:ext cx="1550505" cy="369332"/>
          </a:xfrm>
          <a:prstGeom prst="rect">
            <a:avLst/>
          </a:prstGeom>
          <a:noFill/>
        </p:spPr>
        <p:txBody>
          <a:bodyPr wrap="square" rtlCol="0">
            <a:spAutoFit/>
          </a:bodyPr>
          <a:lstStyle/>
          <a:p>
            <a:r>
              <a:rPr lang="fr-FR" dirty="0" smtClean="0"/>
              <a:t>Sans objet</a:t>
            </a:r>
            <a:endParaRPr lang="fr-FR" dirty="0"/>
          </a:p>
        </p:txBody>
      </p:sp>
      <p:sp>
        <p:nvSpPr>
          <p:cNvPr id="18" name="ZoneTexte 17"/>
          <p:cNvSpPr txBox="1"/>
          <p:nvPr/>
        </p:nvSpPr>
        <p:spPr>
          <a:xfrm>
            <a:off x="5414230" y="3692881"/>
            <a:ext cx="1550505" cy="369332"/>
          </a:xfrm>
          <a:prstGeom prst="rect">
            <a:avLst/>
          </a:prstGeom>
          <a:noFill/>
        </p:spPr>
        <p:txBody>
          <a:bodyPr wrap="square" rtlCol="0">
            <a:spAutoFit/>
          </a:bodyPr>
          <a:lstStyle/>
          <a:p>
            <a:r>
              <a:rPr lang="fr-FR" dirty="0" smtClean="0"/>
              <a:t>Sans objet</a:t>
            </a:r>
            <a:endParaRPr lang="fr-FR" dirty="0"/>
          </a:p>
        </p:txBody>
      </p:sp>
      <p:cxnSp>
        <p:nvCxnSpPr>
          <p:cNvPr id="4" name="Connecteur droit avec flèche 3"/>
          <p:cNvCxnSpPr/>
          <p:nvPr/>
        </p:nvCxnSpPr>
        <p:spPr>
          <a:xfrm flipV="1">
            <a:off x="1193440" y="2424223"/>
            <a:ext cx="1244793" cy="42742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35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mtClean="0"/>
              <a:t>19</a:t>
            </a:fld>
            <a:endParaRPr lang="fr-F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13" name="Rectangle 12"/>
          <p:cNvSpPr/>
          <p:nvPr/>
        </p:nvSpPr>
        <p:spPr>
          <a:xfrm>
            <a:off x="233150" y="8327771"/>
            <a:ext cx="7033846" cy="646331"/>
          </a:xfrm>
          <a:prstGeom prst="rect">
            <a:avLst/>
          </a:prstGeom>
          <a:ln>
            <a:solidFill>
              <a:schemeClr val="tx1"/>
            </a:solidFill>
          </a:ln>
        </p:spPr>
        <p:txBody>
          <a:bodyPr wrap="square">
            <a:spAutoFit/>
          </a:bodyPr>
          <a:lstStyle/>
          <a:p>
            <a:pPr algn="ctr"/>
            <a:r>
              <a:rPr lang="fr-FR" sz="1200" b="1" dirty="0">
                <a:solidFill>
                  <a:srgbClr val="000000"/>
                </a:solidFill>
                <a:latin typeface="Calibri" panose="020F0502020204030204" pitchFamily="34" charset="0"/>
              </a:rPr>
              <a:t>L'instructeur contrôleur en charge de votre dossier est à même de vous demander toute autre pièce justificative lui permettant de réaliser l’instruction du dossier. Il pourra préciser et compléter cette liste selon la nature de l’opération, du bénéficiaire. </a:t>
            </a:r>
            <a:endParaRPr lang="fr-FR" sz="1200" dirty="0"/>
          </a:p>
        </p:txBody>
      </p:sp>
      <p:sp>
        <p:nvSpPr>
          <p:cNvPr id="14" name="Rectangle 13"/>
          <p:cNvSpPr/>
          <p:nvPr/>
        </p:nvSpPr>
        <p:spPr>
          <a:xfrm>
            <a:off x="269573" y="1206655"/>
            <a:ext cx="6997424" cy="2031325"/>
          </a:xfrm>
          <a:prstGeom prst="rect">
            <a:avLst/>
          </a:prstGeom>
        </p:spPr>
        <p:txBody>
          <a:bodyPr wrap="square">
            <a:spAutoFit/>
          </a:bodyPr>
          <a:lstStyle/>
          <a:p>
            <a:r>
              <a:rPr lang="fr-FR" b="1" u="sng" dirty="0">
                <a:solidFill>
                  <a:schemeClr val="accent2"/>
                </a:solidFill>
                <a:latin typeface="Calibri" panose="020F0502020204030204" pitchFamily="34" charset="0"/>
              </a:rPr>
              <a:t>Etape 7</a:t>
            </a:r>
            <a:r>
              <a:rPr lang="fr-FR" b="1" u="sng" dirty="0" smtClean="0">
                <a:solidFill>
                  <a:schemeClr val="accent2"/>
                </a:solidFill>
                <a:latin typeface="Calibri" panose="020F0502020204030204" pitchFamily="34" charset="0"/>
              </a:rPr>
              <a:t> </a:t>
            </a:r>
            <a:r>
              <a:rPr lang="fr-FR" b="1" u="sng" dirty="0">
                <a:solidFill>
                  <a:schemeClr val="accent2"/>
                </a:solidFill>
                <a:latin typeface="Calibri" panose="020F0502020204030204" pitchFamily="34" charset="0"/>
              </a:rPr>
              <a:t>– </a:t>
            </a:r>
            <a:r>
              <a:rPr lang="fr-FR" b="1" u="sng" dirty="0" smtClean="0">
                <a:solidFill>
                  <a:schemeClr val="accent2"/>
                </a:solidFill>
                <a:latin typeface="Calibri" panose="020F0502020204030204" pitchFamily="34" charset="0"/>
              </a:rPr>
              <a:t>Pièces justificatives </a:t>
            </a:r>
          </a:p>
          <a:p>
            <a:endParaRPr lang="fr-FR" b="1" u="sng" dirty="0">
              <a:solidFill>
                <a:schemeClr val="accent2"/>
              </a:solidFill>
              <a:latin typeface="Calibri" panose="020F0502020204030204" pitchFamily="34" charset="0"/>
            </a:endParaRPr>
          </a:p>
          <a:p>
            <a:r>
              <a:rPr lang="fr-FR" sz="1200" dirty="0">
                <a:latin typeface="Calibri" panose="020F0502020204030204" pitchFamily="34" charset="0"/>
              </a:rPr>
              <a:t>Vous trouverez le détail des pièces à fournir sur le site de </a:t>
            </a:r>
            <a:r>
              <a:rPr lang="fr-FR" sz="1200" dirty="0" smtClean="0">
                <a:latin typeface="Calibri" panose="020F0502020204030204" pitchFamily="34" charset="0"/>
              </a:rPr>
              <a:t>FranceAgriMer: </a:t>
            </a:r>
            <a:endParaRPr lang="fr-FR" sz="1200" dirty="0">
              <a:latin typeface="Calibri" panose="020F0502020204030204" pitchFamily="34" charset="0"/>
            </a:endParaRPr>
          </a:p>
          <a:p>
            <a:r>
              <a:rPr lang="fr-FR" sz="1200" dirty="0">
                <a:latin typeface="Calibri" panose="020F0502020204030204" pitchFamily="34" charset="0"/>
                <a:hlinkClick r:id="rId3"/>
              </a:rPr>
              <a:t>https://</a:t>
            </a:r>
            <a:r>
              <a:rPr lang="fr-FR" sz="1200" dirty="0" smtClean="0">
                <a:latin typeface="Calibri" panose="020F0502020204030204" pitchFamily="34" charset="0"/>
                <a:hlinkClick r:id="rId3"/>
              </a:rPr>
              <a:t>www.franceagrimer.fr/filiere-peche-et-aquaculture/Accompagner/FEAMPA/OS-2.2-TA-Plan-de-Production-et-de-Commercialisation</a:t>
            </a:r>
            <a:r>
              <a:rPr lang="fr-FR" sz="1200" dirty="0" smtClean="0">
                <a:latin typeface="Calibri" panose="020F0502020204030204" pitchFamily="34" charset="0"/>
              </a:rPr>
              <a:t> </a:t>
            </a:r>
          </a:p>
          <a:p>
            <a:endParaRPr lang="fr-FR" sz="1200" dirty="0">
              <a:latin typeface="Calibri" panose="020F0502020204030204" pitchFamily="34" charset="0"/>
            </a:endParaRPr>
          </a:p>
          <a:p>
            <a:endParaRPr lang="fr-FR" sz="1200" dirty="0">
              <a:latin typeface="Calibri" panose="020F0502020204030204" pitchFamily="34" charset="0"/>
            </a:endParaRPr>
          </a:p>
          <a:p>
            <a:r>
              <a:rPr lang="fr-FR" sz="1200" i="1" dirty="0" smtClean="0">
                <a:solidFill>
                  <a:srgbClr val="FF0000"/>
                </a:solidFill>
                <a:latin typeface="Calibri" panose="020F0502020204030204" pitchFamily="34" charset="0"/>
              </a:rPr>
              <a:t>Attention, merci de joindre </a:t>
            </a:r>
            <a:r>
              <a:rPr lang="fr-FR" sz="1200" i="1" dirty="0" smtClean="0">
                <a:solidFill>
                  <a:srgbClr val="FF0000"/>
                </a:solidFill>
                <a:latin typeface="Calibri" panose="020F0502020204030204" pitchFamily="34" charset="0"/>
              </a:rPr>
              <a:t>la liste des </a:t>
            </a:r>
            <a:r>
              <a:rPr lang="fr-FR" sz="1200" i="1" dirty="0" smtClean="0">
                <a:solidFill>
                  <a:srgbClr val="FF0000"/>
                </a:solidFill>
                <a:latin typeface="Calibri" panose="020F0502020204030204" pitchFamily="34" charset="0"/>
              </a:rPr>
              <a:t>pièces justificatives </a:t>
            </a:r>
            <a:r>
              <a:rPr lang="fr-FR" sz="1200" i="1" dirty="0" smtClean="0">
                <a:solidFill>
                  <a:srgbClr val="FF0000"/>
                </a:solidFill>
                <a:latin typeface="Calibri" panose="020F0502020204030204" pitchFamily="34" charset="0"/>
              </a:rPr>
              <a:t>cochée</a:t>
            </a:r>
            <a:endParaRPr lang="fr-FR" sz="1200" i="1" dirty="0">
              <a:solidFill>
                <a:srgbClr val="FF0000"/>
              </a:solidFill>
              <a:latin typeface="Calibri" panose="020F0502020204030204" pitchFamily="34" charset="0"/>
            </a:endParaRPr>
          </a:p>
          <a:p>
            <a:endParaRPr lang="fr-FR" dirty="0">
              <a:solidFill>
                <a:schemeClr val="accent2"/>
              </a:solidFill>
            </a:endParaRPr>
          </a:p>
        </p:txBody>
      </p:sp>
      <p:pic>
        <p:nvPicPr>
          <p:cNvPr id="15" name="Image 14"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52" y="158815"/>
            <a:ext cx="1247775" cy="753745"/>
          </a:xfrm>
          <a:prstGeom prst="rect">
            <a:avLst/>
          </a:prstGeom>
          <a:noFill/>
          <a:ln>
            <a:noFill/>
          </a:ln>
        </p:spPr>
      </p:pic>
      <p:pic>
        <p:nvPicPr>
          <p:cNvPr id="16" name="Image 15"/>
          <p:cNvPicPr/>
          <p:nvPr/>
        </p:nvPicPr>
        <p:blipFill rotWithShape="1">
          <a:blip r:embed="rId5"/>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6"/>
          <a:stretch>
            <a:fillRect/>
          </a:stretch>
        </p:blipFill>
        <p:spPr>
          <a:xfrm>
            <a:off x="269573" y="3432314"/>
            <a:ext cx="6997423" cy="3233530"/>
          </a:xfrm>
          <a:prstGeom prst="rect">
            <a:avLst/>
          </a:prstGeom>
        </p:spPr>
      </p:pic>
    </p:spTree>
    <p:extLst>
      <p:ext uri="{BB962C8B-B14F-4D97-AF65-F5344CB8AC3E}">
        <p14:creationId xmlns:p14="http://schemas.microsoft.com/office/powerpoint/2010/main" val="166770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2</a:t>
            </a:fld>
            <a:endParaRPr lang="fr-FR" dirty="0"/>
          </a:p>
        </p:txBody>
      </p:sp>
      <p:sp>
        <p:nvSpPr>
          <p:cNvPr id="2" name="Rectangle 1"/>
          <p:cNvSpPr/>
          <p:nvPr/>
        </p:nvSpPr>
        <p:spPr>
          <a:xfrm>
            <a:off x="302988" y="5129627"/>
            <a:ext cx="6882849" cy="600164"/>
          </a:xfrm>
          <a:prstGeom prst="rect">
            <a:avLst/>
          </a:prstGeom>
        </p:spPr>
        <p:txBody>
          <a:bodyPr wrap="square">
            <a:spAutoFit/>
          </a:bodyPr>
          <a:lstStyle/>
          <a:p>
            <a:r>
              <a:rPr lang="fr-FR" sz="1400" b="1" i="0" u="sng" strike="noStrike" baseline="0" dirty="0" smtClean="0">
                <a:solidFill>
                  <a:srgbClr val="000000"/>
                </a:solidFill>
                <a:latin typeface="Cambria" panose="02040503050406030204" pitchFamily="18" charset="0"/>
              </a:rPr>
              <a:t>Création de la Demande de </a:t>
            </a:r>
            <a:r>
              <a:rPr lang="fr-FR" sz="1400" b="1" u="sng" dirty="0" smtClean="0">
                <a:solidFill>
                  <a:srgbClr val="000000"/>
                </a:solidFill>
                <a:latin typeface="Cambria" panose="02040503050406030204" pitchFamily="18" charset="0"/>
              </a:rPr>
              <a:t>paiement</a:t>
            </a:r>
            <a:r>
              <a:rPr lang="fr-FR" sz="1400" b="1" i="0" u="sng" strike="noStrike" baseline="0" dirty="0" smtClean="0">
                <a:solidFill>
                  <a:srgbClr val="000000"/>
                </a:solidFill>
                <a:latin typeface="Cambria" panose="02040503050406030204" pitchFamily="18" charset="0"/>
              </a:rPr>
              <a:t> </a:t>
            </a:r>
          </a:p>
          <a:p>
            <a:endParaRPr lang="fr-FR" sz="700" b="0" i="0" u="none" strike="noStrike" baseline="0" dirty="0" smtClean="0">
              <a:solidFill>
                <a:srgbClr val="000000"/>
              </a:solidFill>
              <a:latin typeface="Cambria" panose="02040503050406030204" pitchFamily="18" charset="0"/>
            </a:endParaRPr>
          </a:p>
          <a:p>
            <a:r>
              <a:rPr lang="fr-FR" sz="1200" dirty="0">
                <a:solidFill>
                  <a:srgbClr val="000000"/>
                </a:solidFill>
                <a:latin typeface="Calibri" panose="020F0502020204030204" pitchFamily="34" charset="0"/>
              </a:rPr>
              <a:t>Elle s’effectue à partir de votre portail, en cliquant sur le </a:t>
            </a:r>
            <a:r>
              <a:rPr lang="fr-FR" sz="1200" b="1" u="sng" dirty="0">
                <a:solidFill>
                  <a:srgbClr val="000000"/>
                </a:solidFill>
                <a:latin typeface="Calibri" panose="020F0502020204030204" pitchFamily="34" charset="0"/>
              </a:rPr>
              <a:t>bouton</a:t>
            </a:r>
            <a:r>
              <a:rPr lang="fr-FR" sz="1200" b="1" dirty="0">
                <a:solidFill>
                  <a:srgbClr val="000000"/>
                </a:solidFill>
                <a:latin typeface="Calibri" panose="020F0502020204030204" pitchFamily="34" charset="0"/>
              </a:rPr>
              <a:t> </a:t>
            </a:r>
            <a:endParaRPr lang="fr-FR" sz="1200" dirty="0"/>
          </a:p>
        </p:txBody>
      </p:sp>
      <p:pic>
        <p:nvPicPr>
          <p:cNvPr id="12" name="Image 11"/>
          <p:cNvPicPr>
            <a:picLocks noChangeAspect="1"/>
          </p:cNvPicPr>
          <p:nvPr/>
        </p:nvPicPr>
        <p:blipFill>
          <a:blip r:embed="rId2"/>
          <a:stretch>
            <a:fillRect/>
          </a:stretch>
        </p:blipFill>
        <p:spPr>
          <a:xfrm>
            <a:off x="527233" y="9929500"/>
            <a:ext cx="775999" cy="411373"/>
          </a:xfrm>
          <a:prstGeom prst="rect">
            <a:avLst/>
          </a:prstGeom>
        </p:spPr>
      </p:pic>
      <p:pic>
        <p:nvPicPr>
          <p:cNvPr id="4" name="Image 3"/>
          <p:cNvPicPr>
            <a:picLocks noChangeAspect="1"/>
          </p:cNvPicPr>
          <p:nvPr/>
        </p:nvPicPr>
        <p:blipFill>
          <a:blip r:embed="rId3"/>
          <a:stretch>
            <a:fillRect/>
          </a:stretch>
        </p:blipFill>
        <p:spPr>
          <a:xfrm>
            <a:off x="519778" y="6151467"/>
            <a:ext cx="6437215" cy="3545986"/>
          </a:xfrm>
          <a:prstGeom prst="rect">
            <a:avLst/>
          </a:prstGeom>
        </p:spPr>
      </p:pic>
      <p:sp>
        <p:nvSpPr>
          <p:cNvPr id="8" name="Ellipse 7"/>
          <p:cNvSpPr/>
          <p:nvPr/>
        </p:nvSpPr>
        <p:spPr>
          <a:xfrm>
            <a:off x="4847780" y="8991581"/>
            <a:ext cx="2066338" cy="7913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a:endCxn id="8" idx="0"/>
          </p:cNvCxnSpPr>
          <p:nvPr/>
        </p:nvCxnSpPr>
        <p:spPr>
          <a:xfrm>
            <a:off x="4039957" y="5651844"/>
            <a:ext cx="1840992" cy="33397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41" y="178637"/>
            <a:ext cx="1247775" cy="753745"/>
          </a:xfrm>
          <a:prstGeom prst="rect">
            <a:avLst/>
          </a:prstGeom>
          <a:noFill/>
          <a:ln>
            <a:noFill/>
          </a:ln>
        </p:spPr>
      </p:pic>
      <p:pic>
        <p:nvPicPr>
          <p:cNvPr id="18" name="Image 17"/>
          <p:cNvPicPr/>
          <p:nvPr/>
        </p:nvPicPr>
        <p:blipFill rotWithShape="1">
          <a:blip r:embed="rId5"/>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02988" y="2590224"/>
            <a:ext cx="6882849" cy="1015663"/>
          </a:xfrm>
          <a:prstGeom prst="rect">
            <a:avLst/>
          </a:prstGeom>
        </p:spPr>
        <p:txBody>
          <a:bodyPr wrap="square">
            <a:spAutoFit/>
          </a:bodyPr>
          <a:lstStyle/>
          <a:p>
            <a:r>
              <a:rPr lang="fr-FR" sz="1200" b="1" u="sng" dirty="0">
                <a:solidFill>
                  <a:srgbClr val="000000"/>
                </a:solidFill>
                <a:latin typeface="Calibri" panose="020F0502020204030204" pitchFamily="34" charset="0"/>
              </a:rPr>
              <a:t>Suite à la programmation et au conventionnement d’une opération, </a:t>
            </a:r>
            <a:r>
              <a:rPr lang="fr-FR" sz="1200" b="1" u="sng" dirty="0" smtClean="0">
                <a:solidFill>
                  <a:srgbClr val="000000"/>
                </a:solidFill>
                <a:latin typeface="Calibri" panose="020F0502020204030204" pitchFamily="34" charset="0"/>
              </a:rPr>
              <a:t>vous pouvez procéder à </a:t>
            </a:r>
            <a:r>
              <a:rPr lang="fr-FR" sz="1200" b="1" u="sng" dirty="0">
                <a:solidFill>
                  <a:srgbClr val="000000"/>
                </a:solidFill>
                <a:latin typeface="Calibri" panose="020F0502020204030204" pitchFamily="34" charset="0"/>
              </a:rPr>
              <a:t>une demande de paiement selon les termes de la convention </a:t>
            </a:r>
            <a:r>
              <a:rPr lang="fr-FR" sz="1200" dirty="0">
                <a:solidFill>
                  <a:srgbClr val="000000"/>
                </a:solidFill>
                <a:latin typeface="Calibri" panose="020F0502020204030204" pitchFamily="34" charset="0"/>
              </a:rPr>
              <a:t>: </a:t>
            </a:r>
            <a:endParaRPr lang="fr-FR" sz="1200" dirty="0" smtClean="0">
              <a:solidFill>
                <a:srgbClr val="000000"/>
              </a:solidFill>
              <a:latin typeface="Calibri" panose="020F0502020204030204" pitchFamily="34" charset="0"/>
            </a:endParaRPr>
          </a:p>
          <a:p>
            <a:endParaRPr lang="fr-FR" sz="1200" strike="sngStrike" dirty="0">
              <a:solidFill>
                <a:srgbClr val="000000"/>
              </a:solidFill>
              <a:latin typeface="Calibri" panose="020F0502020204030204" pitchFamily="34" charset="0"/>
            </a:endParaRPr>
          </a:p>
          <a:p>
            <a:r>
              <a:rPr lang="fr-FR" sz="1200" dirty="0" smtClean="0">
                <a:solidFill>
                  <a:srgbClr val="000000"/>
                </a:solidFill>
                <a:latin typeface="Calibri" panose="020F0502020204030204" pitchFamily="34" charset="0"/>
              </a:rPr>
              <a:t>Le </a:t>
            </a:r>
            <a:r>
              <a:rPr lang="fr-FR" sz="1200" dirty="0">
                <a:solidFill>
                  <a:srgbClr val="000000"/>
                </a:solidFill>
                <a:latin typeface="Calibri" panose="020F0502020204030204" pitchFamily="34" charset="0"/>
              </a:rPr>
              <a:t>solde après l’achèvement de l’opération (à produire impérativement dans le délai imparti par la </a:t>
            </a:r>
            <a:r>
              <a:rPr lang="fr-FR" sz="1200" dirty="0" smtClean="0">
                <a:solidFill>
                  <a:srgbClr val="000000"/>
                </a:solidFill>
                <a:latin typeface="Calibri" panose="020F0502020204030204" pitchFamily="34" charset="0"/>
              </a:rPr>
              <a:t>convention).</a:t>
            </a:r>
            <a:endParaRPr lang="fr-FR" sz="1200" dirty="0">
              <a:solidFill>
                <a:srgbClr val="000000"/>
              </a:solidFill>
              <a:latin typeface="Calibri" panose="020F0502020204030204" pitchFamily="34" charset="0"/>
            </a:endParaRPr>
          </a:p>
        </p:txBody>
      </p:sp>
      <p:sp>
        <p:nvSpPr>
          <p:cNvPr id="11" name="Rectangle 10"/>
          <p:cNvSpPr/>
          <p:nvPr/>
        </p:nvSpPr>
        <p:spPr>
          <a:xfrm>
            <a:off x="312201" y="3873503"/>
            <a:ext cx="6938953" cy="1015663"/>
          </a:xfrm>
          <a:prstGeom prst="rect">
            <a:avLst/>
          </a:prstGeom>
        </p:spPr>
        <p:txBody>
          <a:bodyPr wrap="square">
            <a:spAutoFit/>
          </a:bodyPr>
          <a:lstStyle/>
          <a:p>
            <a:r>
              <a:rPr lang="fr-FR" sz="1200" b="1" dirty="0" smtClean="0">
                <a:solidFill>
                  <a:srgbClr val="FF0000"/>
                </a:solidFill>
                <a:latin typeface="Calibri" panose="020F0502020204030204" pitchFamily="34" charset="0"/>
              </a:rPr>
              <a:t>L'instructeur </a:t>
            </a:r>
            <a:r>
              <a:rPr lang="fr-FR" sz="1200" b="1" dirty="0">
                <a:solidFill>
                  <a:srgbClr val="FF0000"/>
                </a:solidFill>
                <a:latin typeface="Calibri" panose="020F0502020204030204" pitchFamily="34" charset="0"/>
              </a:rPr>
              <a:t>en charge de votre dossier est à même de vous demander toutes autres pièces justificatives lui permettant d'établir son contrôle de service fait. Il pourra préciser et compléter cette liste selon la nature de l’opération, du bénéficiaire. </a:t>
            </a:r>
            <a:endParaRPr lang="fr-FR" sz="1200" b="1" dirty="0" smtClean="0">
              <a:solidFill>
                <a:srgbClr val="FF0000"/>
              </a:solidFill>
              <a:latin typeface="Calibri" panose="020F0502020204030204" pitchFamily="34" charset="0"/>
            </a:endParaRPr>
          </a:p>
          <a:p>
            <a:r>
              <a:rPr lang="fr-FR" sz="1200" b="1" dirty="0">
                <a:solidFill>
                  <a:srgbClr val="FF0000"/>
                </a:solidFill>
                <a:latin typeface="Calibri" panose="020F0502020204030204" pitchFamily="34" charset="0"/>
              </a:rPr>
              <a:t>La demande de paiement fera l’objet </a:t>
            </a:r>
            <a:r>
              <a:rPr lang="fr-FR" sz="1200" b="1" dirty="0" smtClean="0">
                <a:solidFill>
                  <a:srgbClr val="FF0000"/>
                </a:solidFill>
                <a:latin typeface="Calibri" panose="020F0502020204030204" pitchFamily="34" charset="0"/>
              </a:rPr>
              <a:t>d’une instruction de </a:t>
            </a:r>
            <a:r>
              <a:rPr lang="fr-FR" sz="1200" b="1" dirty="0">
                <a:solidFill>
                  <a:srgbClr val="FF0000"/>
                </a:solidFill>
                <a:latin typeface="Calibri" panose="020F0502020204030204" pitchFamily="34" charset="0"/>
              </a:rPr>
              <a:t>la part du service instructeur compétent qui déterminera le montant à verser au bénéficiaire. </a:t>
            </a:r>
          </a:p>
        </p:txBody>
      </p:sp>
      <p:sp>
        <p:nvSpPr>
          <p:cNvPr id="19" name="Rectangle 18"/>
          <p:cNvSpPr/>
          <p:nvPr/>
        </p:nvSpPr>
        <p:spPr>
          <a:xfrm>
            <a:off x="312201" y="1218456"/>
            <a:ext cx="6954856" cy="1200329"/>
          </a:xfrm>
          <a:prstGeom prst="rect">
            <a:avLst/>
          </a:prstGeom>
        </p:spPr>
        <p:txBody>
          <a:bodyPr wrap="square">
            <a:spAutoFit/>
          </a:bodyPr>
          <a:lstStyle/>
          <a:p>
            <a:r>
              <a:rPr lang="fr-FR" sz="1200" b="1" u="sng" dirty="0">
                <a:solidFill>
                  <a:srgbClr val="000000"/>
                </a:solidFill>
                <a:latin typeface="Calibri" panose="020F0502020204030204" pitchFamily="34" charset="0"/>
              </a:rPr>
              <a:t>Avant de démarrer la saisie de votre demande de paiement, assurez-vous : </a:t>
            </a:r>
            <a:endParaRPr lang="fr-FR" sz="1200" b="1" u="sng" dirty="0" smtClean="0">
              <a:solidFill>
                <a:srgbClr val="000000"/>
              </a:solidFill>
              <a:latin typeface="Calibri" panose="020F0502020204030204" pitchFamily="34" charset="0"/>
            </a:endParaRPr>
          </a:p>
          <a:p>
            <a:endParaRPr lang="fr-FR" sz="1200" b="1" u="sng" dirty="0">
              <a:solidFill>
                <a:srgbClr val="000000"/>
              </a:solidFill>
              <a:latin typeface="Calibri" panose="020F0502020204030204" pitchFamily="34" charset="0"/>
            </a:endParaRPr>
          </a:p>
          <a:p>
            <a:r>
              <a:rPr lang="fr-FR" sz="1200" dirty="0">
                <a:solidFill>
                  <a:srgbClr val="000000"/>
                </a:solidFill>
                <a:latin typeface="Calibri" panose="020F0502020204030204" pitchFamily="34" charset="0"/>
              </a:rPr>
              <a:t>• d’avoir à portée de main la convention attributive et les avenants éventuels ; </a:t>
            </a:r>
          </a:p>
          <a:p>
            <a:r>
              <a:rPr lang="fr-FR" sz="1200" dirty="0">
                <a:solidFill>
                  <a:srgbClr val="000000"/>
                </a:solidFill>
                <a:latin typeface="Calibri" panose="020F0502020204030204" pitchFamily="34" charset="0"/>
              </a:rPr>
              <a:t>• de disposer de l’ensemble des pièces justificatives dématérialisées pouvant être regroupés par </a:t>
            </a:r>
            <a:r>
              <a:rPr lang="fr-FR" sz="1200" dirty="0" smtClean="0">
                <a:solidFill>
                  <a:srgbClr val="000000"/>
                </a:solidFill>
                <a:latin typeface="Calibri" panose="020F0502020204030204" pitchFamily="34" charset="0"/>
              </a:rPr>
              <a:t>catégorie de dépense et le </a:t>
            </a:r>
            <a:r>
              <a:rPr lang="fr-FR" sz="1200" dirty="0">
                <a:solidFill>
                  <a:srgbClr val="000000"/>
                </a:solidFill>
                <a:latin typeface="Calibri" panose="020F0502020204030204" pitchFamily="34" charset="0"/>
              </a:rPr>
              <a:t>cas échéant et si besoin compressées dans un dossier au format ZIP (voir la liste des pièces à </a:t>
            </a:r>
            <a:r>
              <a:rPr lang="fr-FR" sz="1200" dirty="0" smtClean="0">
                <a:solidFill>
                  <a:srgbClr val="000000"/>
                </a:solidFill>
                <a:latin typeface="Calibri" panose="020F0502020204030204" pitchFamily="34" charset="0"/>
              </a:rPr>
              <a:t>fournir)</a:t>
            </a:r>
            <a:endParaRPr lang="fr-FR"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31497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mtClean="0"/>
              <a:t>20</a:t>
            </a:fld>
            <a:endParaRPr lang="fr-F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7" name="Rectangle 6"/>
          <p:cNvSpPr/>
          <p:nvPr/>
        </p:nvSpPr>
        <p:spPr>
          <a:xfrm>
            <a:off x="229572" y="4148582"/>
            <a:ext cx="7227422" cy="276999"/>
          </a:xfrm>
          <a:prstGeom prst="rect">
            <a:avLst/>
          </a:prstGeom>
        </p:spPr>
        <p:txBody>
          <a:bodyPr wrap="square">
            <a:spAutoFit/>
          </a:bodyPr>
          <a:lstStyle/>
          <a:p>
            <a:pPr indent="-171450">
              <a:buFont typeface="Arial" panose="020B0604020202020204" pitchFamily="34" charset="0"/>
              <a:buChar char="•"/>
            </a:pPr>
            <a:r>
              <a:rPr lang="fr-FR" sz="1200" dirty="0" smtClean="0">
                <a:latin typeface="Calibri" panose="020F0502020204030204" pitchFamily="34" charset="0"/>
              </a:rPr>
              <a:t>Cliquer </a:t>
            </a:r>
            <a:r>
              <a:rPr lang="fr-FR" sz="1200" dirty="0">
                <a:latin typeface="Calibri" panose="020F0502020204030204" pitchFamily="34" charset="0"/>
              </a:rPr>
              <a:t>sur « joindre la lettre d’engagement signée » pour joindre le document PDF signé ;</a:t>
            </a:r>
          </a:p>
        </p:txBody>
      </p:sp>
      <p:pic>
        <p:nvPicPr>
          <p:cNvPr id="8" name="Image 7"/>
          <p:cNvPicPr>
            <a:picLocks noChangeAspect="1"/>
          </p:cNvPicPr>
          <p:nvPr/>
        </p:nvPicPr>
        <p:blipFill>
          <a:blip r:embed="rId3"/>
          <a:stretch>
            <a:fillRect/>
          </a:stretch>
        </p:blipFill>
        <p:spPr>
          <a:xfrm>
            <a:off x="165551" y="4524144"/>
            <a:ext cx="7291443" cy="1133325"/>
          </a:xfrm>
          <a:prstGeom prst="rect">
            <a:avLst/>
          </a:prstGeom>
        </p:spPr>
      </p:pic>
      <p:sp>
        <p:nvSpPr>
          <p:cNvPr id="15" name="Rectangle 14"/>
          <p:cNvSpPr/>
          <p:nvPr/>
        </p:nvSpPr>
        <p:spPr>
          <a:xfrm>
            <a:off x="4972049" y="5093612"/>
            <a:ext cx="1866900" cy="282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85481" y="5777014"/>
            <a:ext cx="6793801" cy="646331"/>
          </a:xfrm>
          <a:prstGeom prst="rect">
            <a:avLst/>
          </a:prstGeom>
        </p:spPr>
        <p:txBody>
          <a:bodyPr wrap="square">
            <a:spAutoFit/>
          </a:bodyPr>
          <a:lstStyle/>
          <a:p>
            <a:pPr marL="171450" indent="-171450">
              <a:buFont typeface="Arial" panose="020B0604020202020204" pitchFamily="34" charset="0"/>
              <a:buChar char="•"/>
            </a:pPr>
            <a:r>
              <a:rPr lang="fr-FR" sz="1200" dirty="0" smtClean="0">
                <a:latin typeface="Calibri" panose="020F0502020204030204" pitchFamily="34" charset="0"/>
              </a:rPr>
              <a:t>Cliquer sur « Enregistrer »</a:t>
            </a:r>
          </a:p>
          <a:p>
            <a:pPr marL="171450" indent="-171450">
              <a:buFont typeface="Arial" panose="020B0604020202020204" pitchFamily="34" charset="0"/>
              <a:buChar char="•"/>
            </a:pPr>
            <a:r>
              <a:rPr lang="fr-FR" sz="1200" dirty="0" smtClean="0">
                <a:latin typeface="Calibri" panose="020F0502020204030204" pitchFamily="34" charset="0"/>
              </a:rPr>
              <a:t>Puis cliquer </a:t>
            </a:r>
            <a:r>
              <a:rPr lang="fr-FR" sz="1200" dirty="0">
                <a:latin typeface="Calibri" panose="020F0502020204030204" pitchFamily="34" charset="0"/>
              </a:rPr>
              <a:t>sur « Envoyer » afin de transmettre votre demande ainsi que toutes les pièces </a:t>
            </a:r>
            <a:r>
              <a:rPr lang="fr-FR" sz="1200" dirty="0" smtClean="0">
                <a:latin typeface="Calibri" panose="020F0502020204030204" pitchFamily="34" charset="0"/>
              </a:rPr>
              <a:t>jointes au service instructeur.</a:t>
            </a:r>
            <a:endParaRPr lang="fr-FR" sz="1200" dirty="0">
              <a:latin typeface="Calibri" panose="020F0502020204030204" pitchFamily="34" charset="0"/>
            </a:endParaRPr>
          </a:p>
        </p:txBody>
      </p:sp>
      <p:pic>
        <p:nvPicPr>
          <p:cNvPr id="17" name="Image 16"/>
          <p:cNvPicPr>
            <a:picLocks noChangeAspect="1"/>
          </p:cNvPicPr>
          <p:nvPr/>
        </p:nvPicPr>
        <p:blipFill>
          <a:blip r:embed="rId4"/>
          <a:stretch>
            <a:fillRect/>
          </a:stretch>
        </p:blipFill>
        <p:spPr>
          <a:xfrm>
            <a:off x="1949446" y="6306923"/>
            <a:ext cx="3054355" cy="1201061"/>
          </a:xfrm>
          <a:prstGeom prst="rect">
            <a:avLst/>
          </a:prstGeom>
        </p:spPr>
      </p:pic>
      <p:sp>
        <p:nvSpPr>
          <p:cNvPr id="19" name="Rectangle 18"/>
          <p:cNvSpPr/>
          <p:nvPr/>
        </p:nvSpPr>
        <p:spPr>
          <a:xfrm>
            <a:off x="3682381" y="7032302"/>
            <a:ext cx="1170389" cy="4091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186866" y="6394690"/>
            <a:ext cx="1289757" cy="471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rotWithShape="1">
          <a:blip r:embed="rId5"/>
          <a:srcRect t="61193"/>
          <a:stretch/>
        </p:blipFill>
        <p:spPr>
          <a:xfrm>
            <a:off x="101864" y="3445780"/>
            <a:ext cx="7226011" cy="523930"/>
          </a:xfrm>
          <a:prstGeom prst="rect">
            <a:avLst/>
          </a:prstGeom>
        </p:spPr>
      </p:pic>
      <p:sp>
        <p:nvSpPr>
          <p:cNvPr id="23" name="Rectangle 22"/>
          <p:cNvSpPr/>
          <p:nvPr/>
        </p:nvSpPr>
        <p:spPr>
          <a:xfrm>
            <a:off x="4745849" y="3633560"/>
            <a:ext cx="1866900" cy="282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29572" y="2877677"/>
            <a:ext cx="7227422" cy="461665"/>
          </a:xfrm>
          <a:prstGeom prst="rect">
            <a:avLst/>
          </a:prstGeom>
        </p:spPr>
        <p:txBody>
          <a:bodyPr wrap="square">
            <a:spAutoFit/>
          </a:bodyPr>
          <a:lstStyle/>
          <a:p>
            <a:pPr marL="171450" indent="-171450">
              <a:buFont typeface="Arial" panose="020B0604020202020204" pitchFamily="34" charset="0"/>
              <a:buChar char="•"/>
            </a:pPr>
            <a:r>
              <a:rPr lang="fr-FR" sz="1200" dirty="0" smtClean="0">
                <a:latin typeface="Calibri" panose="020F0502020204030204" pitchFamily="34" charset="0"/>
              </a:rPr>
              <a:t>Cliquer </a:t>
            </a:r>
            <a:r>
              <a:rPr lang="fr-FR" sz="1200" dirty="0">
                <a:latin typeface="Calibri" panose="020F0502020204030204" pitchFamily="34" charset="0"/>
              </a:rPr>
              <a:t>sur « Imprimer la lettre d’engagement » : cela vous permet de récupérer au </a:t>
            </a:r>
            <a:r>
              <a:rPr lang="fr-FR" sz="1200" dirty="0" smtClean="0">
                <a:latin typeface="Calibri" panose="020F0502020204030204" pitchFamily="34" charset="0"/>
              </a:rPr>
              <a:t>format PDF </a:t>
            </a:r>
            <a:r>
              <a:rPr lang="fr-FR" sz="1200" dirty="0">
                <a:latin typeface="Calibri" panose="020F0502020204030204" pitchFamily="34" charset="0"/>
              </a:rPr>
              <a:t>l’intégralité de votre saisie. Il faut faire signer ce document PDF au représentant légal de votre structure </a:t>
            </a:r>
          </a:p>
        </p:txBody>
      </p:sp>
      <p:pic>
        <p:nvPicPr>
          <p:cNvPr id="25" name="Image 24"/>
          <p:cNvPicPr>
            <a:picLocks noChangeAspect="1"/>
          </p:cNvPicPr>
          <p:nvPr/>
        </p:nvPicPr>
        <p:blipFill>
          <a:blip r:embed="rId6"/>
          <a:stretch>
            <a:fillRect/>
          </a:stretch>
        </p:blipFill>
        <p:spPr>
          <a:xfrm>
            <a:off x="166322" y="1999033"/>
            <a:ext cx="7097096" cy="795936"/>
          </a:xfrm>
          <a:prstGeom prst="rect">
            <a:avLst/>
          </a:prstGeom>
        </p:spPr>
      </p:pic>
      <p:sp>
        <p:nvSpPr>
          <p:cNvPr id="26" name="Rectangle 25"/>
          <p:cNvSpPr/>
          <p:nvPr/>
        </p:nvSpPr>
        <p:spPr>
          <a:xfrm>
            <a:off x="315093" y="2407561"/>
            <a:ext cx="1328856" cy="278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29572" y="1183859"/>
            <a:ext cx="7033846" cy="830997"/>
          </a:xfrm>
          <a:prstGeom prst="rect">
            <a:avLst/>
          </a:prstGeom>
        </p:spPr>
        <p:txBody>
          <a:bodyPr wrap="square">
            <a:spAutoFit/>
          </a:bodyPr>
          <a:lstStyle/>
          <a:p>
            <a:r>
              <a:rPr lang="fr-FR" sz="1200" dirty="0">
                <a:latin typeface="Calibri" panose="020F0502020204030204" pitchFamily="34" charset="0"/>
              </a:rPr>
              <a:t>En plus des pièces à joindre répertoriées dans la liste, vous devez également transmette un document</a:t>
            </a:r>
          </a:p>
          <a:p>
            <a:r>
              <a:rPr lang="fr-FR" sz="1200" dirty="0">
                <a:latin typeface="Calibri" panose="020F0502020204030204" pitchFamily="34" charset="0"/>
              </a:rPr>
              <a:t>PDF qui récapitule l’ensemble de votre saisie. Pour cela, merci de bien respecter l’ordre des </a:t>
            </a:r>
            <a:r>
              <a:rPr lang="fr-FR" sz="1200" dirty="0" smtClean="0">
                <a:latin typeface="Calibri" panose="020F0502020204030204" pitchFamily="34" charset="0"/>
              </a:rPr>
              <a:t>étapes suivantes :</a:t>
            </a:r>
          </a:p>
          <a:p>
            <a:endParaRPr lang="fr-FR" sz="1200" dirty="0">
              <a:latin typeface="Calibri" panose="020F0502020204030204" pitchFamily="34" charset="0"/>
            </a:endParaRPr>
          </a:p>
          <a:p>
            <a:pPr marL="171450" indent="-171450">
              <a:buFont typeface="Arial" panose="020B0604020202020204" pitchFamily="34" charset="0"/>
              <a:buChar char="•"/>
            </a:pPr>
            <a:r>
              <a:rPr lang="fr-FR" sz="1200" dirty="0" smtClean="0">
                <a:latin typeface="Calibri" panose="020F0502020204030204" pitchFamily="34" charset="0"/>
              </a:rPr>
              <a:t>Cocher </a:t>
            </a:r>
            <a:r>
              <a:rPr lang="fr-FR" sz="1200" dirty="0">
                <a:latin typeface="Calibri" panose="020F0502020204030204" pitchFamily="34" charset="0"/>
              </a:rPr>
              <a:t>la case « J’atteste sur l’honneur » </a:t>
            </a:r>
            <a:endParaRPr lang="fr-FR" sz="1200" dirty="0" smtClean="0">
              <a:latin typeface="Calibri" panose="020F0502020204030204" pitchFamily="34" charset="0"/>
            </a:endParaRPr>
          </a:p>
        </p:txBody>
      </p:sp>
      <p:pic>
        <p:nvPicPr>
          <p:cNvPr id="28" name="Image 27"/>
          <p:cNvPicPr>
            <a:picLocks noChangeAspect="1"/>
          </p:cNvPicPr>
          <p:nvPr/>
        </p:nvPicPr>
        <p:blipFill>
          <a:blip r:embed="rId7"/>
          <a:stretch>
            <a:fillRect/>
          </a:stretch>
        </p:blipFill>
        <p:spPr>
          <a:xfrm>
            <a:off x="979521" y="7601114"/>
            <a:ext cx="5195902" cy="1655065"/>
          </a:xfrm>
          <a:prstGeom prst="rect">
            <a:avLst/>
          </a:prstGeom>
        </p:spPr>
      </p:pic>
      <p:pic>
        <p:nvPicPr>
          <p:cNvPr id="29" name="Image 28" descr="C:\Users\barbara-e.charvot\AppData\Local\Microsoft\Windows\INetCache\Content.MSO\4D4B6431.t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148" y="158815"/>
            <a:ext cx="1247775" cy="753745"/>
          </a:xfrm>
          <a:prstGeom prst="rect">
            <a:avLst/>
          </a:prstGeom>
          <a:noFill/>
          <a:ln>
            <a:noFill/>
          </a:ln>
        </p:spPr>
      </p:pic>
      <p:pic>
        <p:nvPicPr>
          <p:cNvPr id="30" name="Image 29"/>
          <p:cNvPicPr/>
          <p:nvPr/>
        </p:nvPicPr>
        <p:blipFill rotWithShape="1">
          <a:blip r:embed="rId9"/>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1415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z="1200">
                <a:solidFill>
                  <a:schemeClr val="tx1"/>
                </a:solidFill>
                <a:latin typeface="Calibri" panose="020F0502020204030204" pitchFamily="34" charset="0"/>
              </a:rPr>
              <a:t>21</a:t>
            </a:fld>
            <a:endParaRPr lang="fr-FR" sz="1200" dirty="0">
              <a:solidFill>
                <a:schemeClr val="tx1"/>
              </a:solidFill>
              <a:latin typeface="Calibri" panose="020F0502020204030204" pitchFamily="34" charset="0"/>
            </a:endParaRP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3" name="Rectangle 2"/>
          <p:cNvSpPr/>
          <p:nvPr/>
        </p:nvSpPr>
        <p:spPr>
          <a:xfrm>
            <a:off x="412723" y="1262414"/>
            <a:ext cx="6950101" cy="1569660"/>
          </a:xfrm>
          <a:prstGeom prst="rect">
            <a:avLst/>
          </a:prstGeom>
        </p:spPr>
        <p:txBody>
          <a:bodyPr wrap="square">
            <a:spAutoFit/>
          </a:bodyPr>
          <a:lstStyle/>
          <a:p>
            <a:r>
              <a:rPr lang="fr-FR" sz="1200" dirty="0">
                <a:latin typeface="Calibri" panose="020F0502020204030204" pitchFamily="34" charset="0"/>
              </a:rPr>
              <a:t>Votre demande est passée de l’état </a:t>
            </a:r>
            <a:r>
              <a:rPr lang="fr-FR" sz="1200" b="1" i="1" dirty="0">
                <a:latin typeface="Calibri" panose="020F0502020204030204" pitchFamily="34" charset="0"/>
              </a:rPr>
              <a:t>Brouillon</a:t>
            </a:r>
            <a:r>
              <a:rPr lang="fr-FR" sz="1200" dirty="0">
                <a:latin typeface="Calibri" panose="020F0502020204030204" pitchFamily="34" charset="0"/>
              </a:rPr>
              <a:t> à l’état </a:t>
            </a:r>
            <a:r>
              <a:rPr lang="fr-FR" sz="1200" b="1" i="1" dirty="0">
                <a:latin typeface="Calibri" panose="020F0502020204030204" pitchFamily="34" charset="0"/>
              </a:rPr>
              <a:t>Envoyée</a:t>
            </a:r>
            <a:r>
              <a:rPr lang="fr-FR" sz="1200" dirty="0">
                <a:latin typeface="Calibri" panose="020F0502020204030204" pitchFamily="34" charset="0"/>
              </a:rPr>
              <a:t>. </a:t>
            </a:r>
            <a:endParaRPr lang="fr-FR" sz="1200" dirty="0" smtClean="0">
              <a:latin typeface="Calibri" panose="020F0502020204030204" pitchFamily="34" charset="0"/>
            </a:endParaRPr>
          </a:p>
          <a:p>
            <a:endParaRPr lang="fr-FR" sz="1200" dirty="0"/>
          </a:p>
          <a:p>
            <a:r>
              <a:rPr lang="fr-FR" sz="1200" dirty="0">
                <a:latin typeface="Calibri" panose="020F0502020204030204" pitchFamily="34" charset="0"/>
              </a:rPr>
              <a:t>Vous pourrez suivre, dans le tableau de bord, l’avancement du traitement de votre dossier </a:t>
            </a:r>
            <a:r>
              <a:rPr lang="fr-FR" sz="1200" dirty="0" smtClean="0">
                <a:latin typeface="Calibri" panose="020F0502020204030204" pitchFamily="34" charset="0"/>
              </a:rPr>
              <a:t>:</a:t>
            </a:r>
          </a:p>
          <a:p>
            <a:endParaRPr lang="fr-FR" sz="1200" dirty="0" smtClean="0">
              <a:latin typeface="Calibri" panose="020F0502020204030204" pitchFamily="34" charset="0"/>
            </a:endParaRPr>
          </a:p>
          <a:p>
            <a:pPr marL="171450" indent="-171450">
              <a:buFont typeface="Arial" panose="020B0604020202020204" pitchFamily="34" charset="0"/>
              <a:buChar char="•"/>
            </a:pPr>
            <a:r>
              <a:rPr lang="fr-FR" sz="1200" i="1" dirty="0" smtClean="0">
                <a:latin typeface="Calibri" panose="020F0502020204030204" pitchFamily="34" charset="0"/>
              </a:rPr>
              <a:t>Instruction</a:t>
            </a:r>
            <a:r>
              <a:rPr lang="fr-FR" sz="1200" dirty="0" smtClean="0">
                <a:latin typeface="Calibri" panose="020F0502020204030204" pitchFamily="34" charset="0"/>
              </a:rPr>
              <a:t> </a:t>
            </a:r>
            <a:r>
              <a:rPr lang="fr-FR" sz="1200" dirty="0">
                <a:latin typeface="Calibri" panose="020F0502020204030204" pitchFamily="34" charset="0"/>
              </a:rPr>
              <a:t>: l’instruction de votre dossier est en cours </a:t>
            </a:r>
          </a:p>
          <a:p>
            <a:pPr marL="171450" indent="-171450">
              <a:buFont typeface="Arial" panose="020B0604020202020204" pitchFamily="34" charset="0"/>
              <a:buChar char="•"/>
            </a:pPr>
            <a:r>
              <a:rPr lang="fr-FR" sz="1200" i="1" dirty="0" smtClean="0">
                <a:latin typeface="Calibri" panose="020F0502020204030204" pitchFamily="34" charset="0"/>
              </a:rPr>
              <a:t>Traitée </a:t>
            </a:r>
            <a:r>
              <a:rPr lang="fr-FR" sz="1200" dirty="0">
                <a:latin typeface="Calibri" panose="020F0502020204030204" pitchFamily="34" charset="0"/>
              </a:rPr>
              <a:t>: le dossier a reçu un avis </a:t>
            </a:r>
            <a:r>
              <a:rPr lang="fr-FR" sz="1200" dirty="0" smtClean="0">
                <a:latin typeface="Calibri" panose="020F0502020204030204" pitchFamily="34" charset="0"/>
              </a:rPr>
              <a:t>favorable</a:t>
            </a:r>
            <a:endParaRPr lang="fr-FR" sz="1200" dirty="0">
              <a:latin typeface="Calibri" panose="020F0502020204030204" pitchFamily="34" charset="0"/>
            </a:endParaRPr>
          </a:p>
          <a:p>
            <a:pPr marL="171450" indent="-171450">
              <a:buFont typeface="Arial" panose="020B0604020202020204" pitchFamily="34" charset="0"/>
              <a:buChar char="•"/>
            </a:pPr>
            <a:r>
              <a:rPr lang="fr-FR" sz="1200" i="1" dirty="0" smtClean="0">
                <a:latin typeface="Calibri" panose="020F0502020204030204" pitchFamily="34" charset="0"/>
              </a:rPr>
              <a:t>Rejetée</a:t>
            </a:r>
            <a:r>
              <a:rPr lang="fr-FR" sz="1200" dirty="0" smtClean="0">
                <a:latin typeface="Calibri" panose="020F0502020204030204" pitchFamily="34" charset="0"/>
              </a:rPr>
              <a:t> </a:t>
            </a:r>
            <a:r>
              <a:rPr lang="fr-FR" sz="1200" dirty="0">
                <a:latin typeface="Calibri" panose="020F0502020204030204" pitchFamily="34" charset="0"/>
              </a:rPr>
              <a:t>: le dossier a reçu un avis </a:t>
            </a:r>
            <a:r>
              <a:rPr lang="fr-FR" sz="1200" dirty="0" smtClean="0">
                <a:latin typeface="Calibri" panose="020F0502020204030204" pitchFamily="34" charset="0"/>
              </a:rPr>
              <a:t>défavorable</a:t>
            </a:r>
            <a:endParaRPr lang="fr-FR" dirty="0"/>
          </a:p>
          <a:p>
            <a:endParaRPr lang="fr-FR" sz="1200" dirty="0">
              <a:latin typeface="Calibri" panose="020F0502020204030204" pitchFamily="34" charset="0"/>
            </a:endParaRPr>
          </a:p>
        </p:txBody>
      </p:sp>
      <p:sp>
        <p:nvSpPr>
          <p:cNvPr id="13" name="Rectangle 12"/>
          <p:cNvSpPr/>
          <p:nvPr/>
        </p:nvSpPr>
        <p:spPr>
          <a:xfrm>
            <a:off x="302988" y="4754458"/>
            <a:ext cx="6882849" cy="646331"/>
          </a:xfrm>
          <a:prstGeom prst="rect">
            <a:avLst/>
          </a:prstGeom>
        </p:spPr>
        <p:txBody>
          <a:bodyPr wrap="square">
            <a:spAutoFit/>
          </a:bodyPr>
          <a:lstStyle/>
          <a:p>
            <a:r>
              <a:rPr lang="fr-FR" sz="1200" dirty="0">
                <a:latin typeface="Calibri" panose="020F0502020204030204" pitchFamily="34" charset="0"/>
              </a:rPr>
              <a:t>Suite à l’envoi de votre demande, vous recevrez un mail de confirmation avec votre dossier en pièce </a:t>
            </a:r>
            <a:r>
              <a:rPr lang="fr-FR" sz="1200" dirty="0" smtClean="0">
                <a:latin typeface="Calibri" panose="020F0502020204030204" pitchFamily="34" charset="0"/>
              </a:rPr>
              <a:t>jointe, qui fait office de  attestation de dépôt, n’hésitez pas à vérifier vos spams. En cas de non réception, merci de contacter votre service instructeur.</a:t>
            </a:r>
            <a:endParaRPr lang="fr-FR" sz="1200" dirty="0">
              <a:latin typeface="Calibri" panose="020F0502020204030204" pitchFamily="34" charset="0"/>
            </a:endParaRPr>
          </a:p>
        </p:txBody>
      </p:sp>
      <p:sp>
        <p:nvSpPr>
          <p:cNvPr id="14" name="Rectangle 13"/>
          <p:cNvSpPr/>
          <p:nvPr/>
        </p:nvSpPr>
        <p:spPr>
          <a:xfrm>
            <a:off x="302988" y="8505367"/>
            <a:ext cx="7005972" cy="1200329"/>
          </a:xfrm>
          <a:prstGeom prst="rect">
            <a:avLst/>
          </a:prstGeom>
        </p:spPr>
        <p:txBody>
          <a:bodyPr wrap="square">
            <a:spAutoFit/>
          </a:bodyPr>
          <a:lstStyle/>
          <a:p>
            <a:pPr marL="171450" indent="-171450">
              <a:buFontTx/>
              <a:buChar char="-"/>
            </a:pPr>
            <a:r>
              <a:rPr lang="fr-FR" sz="1200" dirty="0" smtClean="0">
                <a:latin typeface="Calibri" panose="020F0502020204030204" pitchFamily="34" charset="0"/>
              </a:rPr>
              <a:t>L’instructeur </a:t>
            </a:r>
            <a:r>
              <a:rPr lang="fr-FR" sz="1200" dirty="0">
                <a:latin typeface="Calibri" panose="020F0502020204030204" pitchFamily="34" charset="0"/>
              </a:rPr>
              <a:t>en charge de votre dossier reviendra vers vous au moment de l’analyse de votre demande de paiement pour toute demande d’information ou de pièces complémentaires. </a:t>
            </a:r>
            <a:endParaRPr lang="fr-FR" sz="1200" dirty="0" smtClean="0">
              <a:latin typeface="Calibri" panose="020F0502020204030204" pitchFamily="34" charset="0"/>
            </a:endParaRPr>
          </a:p>
          <a:p>
            <a:endParaRPr lang="fr-FR" sz="1200" dirty="0">
              <a:latin typeface="Calibri" panose="020F0502020204030204" pitchFamily="34" charset="0"/>
            </a:endParaRPr>
          </a:p>
          <a:p>
            <a:pPr marL="171450" indent="-171450">
              <a:buFontTx/>
              <a:buChar char="-"/>
            </a:pPr>
            <a:r>
              <a:rPr lang="fr-FR" sz="1200" dirty="0" smtClean="0">
                <a:latin typeface="Calibri" panose="020F0502020204030204" pitchFamily="34" charset="0"/>
              </a:rPr>
              <a:t>Dans </a:t>
            </a:r>
            <a:r>
              <a:rPr lang="fr-FR" sz="1200" dirty="0">
                <a:latin typeface="Calibri" panose="020F0502020204030204" pitchFamily="34" charset="0"/>
              </a:rPr>
              <a:t>l’éventualité où l’instructeur vous demande des pièces complémentaires, vous pouvez vous reconnecter au portail afin de joindre ces nouvelles pièces à partir du bouton « communication » en retournant dans le formulaire de la </a:t>
            </a:r>
            <a:r>
              <a:rPr lang="fr-FR" sz="1200" dirty="0" smtClean="0">
                <a:latin typeface="Calibri" panose="020F0502020204030204" pitchFamily="34" charset="0"/>
              </a:rPr>
              <a:t>demande.</a:t>
            </a:r>
            <a:endParaRPr lang="fr-FR" sz="1200" dirty="0">
              <a:latin typeface="Calibri" panose="020F0502020204030204" pitchFamily="34" charset="0"/>
            </a:endParaRPr>
          </a:p>
        </p:txBody>
      </p:sp>
      <p:pic>
        <p:nvPicPr>
          <p:cNvPr id="15" name="Image 14"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17" y="223068"/>
            <a:ext cx="1247775" cy="753745"/>
          </a:xfrm>
          <a:prstGeom prst="rect">
            <a:avLst/>
          </a:prstGeom>
          <a:noFill/>
          <a:ln>
            <a:noFill/>
          </a:ln>
        </p:spPr>
      </p:pic>
      <p:pic>
        <p:nvPicPr>
          <p:cNvPr id="16" name="Image 15"/>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7" name="Image 6"/>
          <p:cNvPicPr>
            <a:picLocks noChangeAspect="1"/>
          </p:cNvPicPr>
          <p:nvPr/>
        </p:nvPicPr>
        <p:blipFill>
          <a:blip r:embed="rId5"/>
          <a:stretch>
            <a:fillRect/>
          </a:stretch>
        </p:blipFill>
        <p:spPr>
          <a:xfrm>
            <a:off x="234726" y="2737503"/>
            <a:ext cx="7076005" cy="1859089"/>
          </a:xfrm>
          <a:prstGeom prst="rect">
            <a:avLst/>
          </a:prstGeom>
        </p:spPr>
      </p:pic>
      <p:sp>
        <p:nvSpPr>
          <p:cNvPr id="23" name="Rectangle 22"/>
          <p:cNvSpPr/>
          <p:nvPr/>
        </p:nvSpPr>
        <p:spPr>
          <a:xfrm>
            <a:off x="379517" y="4200782"/>
            <a:ext cx="3081746" cy="265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6"/>
          <a:stretch>
            <a:fillRect/>
          </a:stretch>
        </p:blipFill>
        <p:spPr>
          <a:xfrm>
            <a:off x="530701" y="5400789"/>
            <a:ext cx="6427421" cy="2925767"/>
          </a:xfrm>
          <a:prstGeom prst="rect">
            <a:avLst/>
          </a:prstGeom>
        </p:spPr>
      </p:pic>
    </p:spTree>
    <p:extLst>
      <p:ext uri="{BB962C8B-B14F-4D97-AF65-F5344CB8AC3E}">
        <p14:creationId xmlns:p14="http://schemas.microsoft.com/office/powerpoint/2010/main" val="152567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3</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294342" y="7327337"/>
            <a:ext cx="6745605" cy="430887"/>
          </a:xfrm>
          <a:prstGeom prst="rect">
            <a:avLst/>
          </a:prstGeom>
        </p:spPr>
        <p:txBody>
          <a:bodyPr wrap="square">
            <a:spAutoFit/>
          </a:bodyPr>
          <a:lstStyle/>
          <a:p>
            <a:r>
              <a:rPr lang="fr-FR" sz="1100" dirty="0">
                <a:solidFill>
                  <a:srgbClr val="000000"/>
                </a:solidFill>
                <a:latin typeface="Calibri" panose="020F0502020204030204" pitchFamily="34" charset="0"/>
              </a:rPr>
              <a:t>La saisie de la demande de </a:t>
            </a:r>
            <a:r>
              <a:rPr lang="fr-FR" sz="1100" dirty="0" smtClean="0">
                <a:solidFill>
                  <a:srgbClr val="000000"/>
                </a:solidFill>
                <a:latin typeface="Calibri" panose="020F0502020204030204" pitchFamily="34" charset="0"/>
              </a:rPr>
              <a:t>paiement se </a:t>
            </a:r>
            <a:r>
              <a:rPr lang="fr-FR" sz="1100" dirty="0">
                <a:solidFill>
                  <a:srgbClr val="000000"/>
                </a:solidFill>
                <a:latin typeface="Calibri" panose="020F0502020204030204" pitchFamily="34" charset="0"/>
              </a:rPr>
              <a:t>déroule ensuite au long de 7 étapes de navigation matérialisées dans le bandeau en haut de l’écran </a:t>
            </a:r>
            <a:r>
              <a:rPr lang="fr-FR" sz="1100" dirty="0" smtClean="0"/>
              <a:t>:</a:t>
            </a:r>
            <a:endParaRPr lang="fr-FR" sz="1100" dirty="0"/>
          </a:p>
        </p:txBody>
      </p:sp>
      <p:sp>
        <p:nvSpPr>
          <p:cNvPr id="18" name="Rectangle 17"/>
          <p:cNvSpPr/>
          <p:nvPr/>
        </p:nvSpPr>
        <p:spPr>
          <a:xfrm>
            <a:off x="309760" y="1222562"/>
            <a:ext cx="6753375" cy="1415772"/>
          </a:xfrm>
          <a:prstGeom prst="rect">
            <a:avLst/>
          </a:prstGeom>
        </p:spPr>
        <p:txBody>
          <a:bodyPr wrap="square">
            <a:spAutoFit/>
          </a:bodyPr>
          <a:lstStyle/>
          <a:p>
            <a:r>
              <a:rPr lang="fr-FR" sz="1200" dirty="0">
                <a:solidFill>
                  <a:srgbClr val="000000"/>
                </a:solidFill>
                <a:latin typeface="Calibri" panose="020F0502020204030204" pitchFamily="34" charset="0"/>
              </a:rPr>
              <a:t>Vous accédez au 1</a:t>
            </a:r>
            <a:r>
              <a:rPr lang="fr-FR" sz="1200" b="0" i="0" u="none" strike="noStrike" baseline="0" dirty="0" smtClean="0">
                <a:solidFill>
                  <a:srgbClr val="000000"/>
                </a:solidFill>
                <a:latin typeface="Calibri" panose="020F0502020204030204" pitchFamily="34" charset="0"/>
              </a:rPr>
              <a:t>er </a:t>
            </a:r>
            <a:r>
              <a:rPr lang="fr-FR" sz="1200" dirty="0">
                <a:solidFill>
                  <a:srgbClr val="000000"/>
                </a:solidFill>
                <a:latin typeface="Calibri" panose="020F0502020204030204" pitchFamily="34" charset="0"/>
              </a:rPr>
              <a:t>écran de la </a:t>
            </a:r>
            <a:r>
              <a:rPr lang="fr-FR" sz="1200" dirty="0" smtClean="0">
                <a:solidFill>
                  <a:srgbClr val="000000"/>
                </a:solidFill>
                <a:latin typeface="Calibri" panose="020F0502020204030204" pitchFamily="34" charset="0"/>
              </a:rPr>
              <a:t>demande de paiement, </a:t>
            </a:r>
            <a:r>
              <a:rPr lang="fr-FR" sz="1200" dirty="0">
                <a:solidFill>
                  <a:srgbClr val="000000"/>
                </a:solidFill>
                <a:latin typeface="Calibri" panose="020F0502020204030204" pitchFamily="34" charset="0"/>
              </a:rPr>
              <a:t>dans lequel vous complèterez la partie </a:t>
            </a:r>
            <a:r>
              <a:rPr lang="fr-FR" sz="1200" b="1" dirty="0">
                <a:solidFill>
                  <a:srgbClr val="000000"/>
                </a:solidFill>
                <a:latin typeface="Calibri" panose="020F0502020204030204" pitchFamily="34" charset="0"/>
              </a:rPr>
              <a:t>Contexte de la Demande</a:t>
            </a:r>
            <a:r>
              <a:rPr lang="fr-FR" sz="1200" dirty="0">
                <a:solidFill>
                  <a:srgbClr val="000000"/>
                </a:solidFill>
                <a:latin typeface="Calibri" panose="020F0502020204030204" pitchFamily="34" charset="0"/>
              </a:rPr>
              <a:t>, à savoir : </a:t>
            </a:r>
            <a:endParaRPr lang="fr-FR" sz="1200" dirty="0" smtClean="0">
              <a:solidFill>
                <a:srgbClr val="000000"/>
              </a:solidFill>
              <a:latin typeface="Calibri" panose="020F0502020204030204" pitchFamily="34" charset="0"/>
            </a:endParaRPr>
          </a:p>
          <a:p>
            <a:endParaRPr lang="fr-FR" dirty="0"/>
          </a:p>
          <a:p>
            <a:pPr marL="171450" indent="-171450">
              <a:buFont typeface="Wingdings" panose="05000000000000000000" pitchFamily="2" charset="2"/>
              <a:buChar char="Ø"/>
            </a:pPr>
            <a:r>
              <a:rPr lang="fr-FR" sz="1100" dirty="0">
                <a:solidFill>
                  <a:srgbClr val="000000"/>
                </a:solidFill>
                <a:latin typeface="Calibri" panose="020F0502020204030204" pitchFamily="34" charset="0"/>
              </a:rPr>
              <a:t>Dans la case « </a:t>
            </a:r>
            <a:r>
              <a:rPr lang="fr-FR" sz="1100" b="1" i="1" dirty="0">
                <a:solidFill>
                  <a:srgbClr val="000000"/>
                </a:solidFill>
                <a:latin typeface="Calibri" panose="020F0502020204030204" pitchFamily="34" charset="0"/>
              </a:rPr>
              <a:t>Opération</a:t>
            </a:r>
            <a:r>
              <a:rPr lang="fr-FR" sz="1100" dirty="0">
                <a:solidFill>
                  <a:srgbClr val="000000"/>
                </a:solidFill>
                <a:latin typeface="Calibri" panose="020F0502020204030204" pitchFamily="34" charset="0"/>
              </a:rPr>
              <a:t> », sélectionnez le projet (Numéro Synergie et libellé) pour lequel vous souhaitez faire une demande de paiement dans la liste de vos projets conventionnés. </a:t>
            </a:r>
          </a:p>
          <a:p>
            <a:pPr marL="171450" indent="-171450">
              <a:buFont typeface="Wingdings" panose="05000000000000000000" pitchFamily="2" charset="2"/>
              <a:buChar char="Ø"/>
            </a:pPr>
            <a:r>
              <a:rPr lang="fr-FR" sz="1100" dirty="0" smtClean="0">
                <a:solidFill>
                  <a:srgbClr val="000000"/>
                </a:solidFill>
                <a:latin typeface="Calibri" panose="020F0502020204030204" pitchFamily="34" charset="0"/>
              </a:rPr>
              <a:t>Pour </a:t>
            </a:r>
            <a:r>
              <a:rPr lang="fr-FR" sz="1100" dirty="0">
                <a:solidFill>
                  <a:srgbClr val="000000"/>
                </a:solidFill>
                <a:latin typeface="Calibri" panose="020F0502020204030204" pitchFamily="34" charset="0"/>
              </a:rPr>
              <a:t>le reste des informations, les cases se remplissent automatiquement grâce aux informations fournies lors de la demande de subvention. </a:t>
            </a:r>
          </a:p>
        </p:txBody>
      </p:sp>
      <p:pic>
        <p:nvPicPr>
          <p:cNvPr id="12" name="Image 11"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75516"/>
            <a:ext cx="1247775" cy="753745"/>
          </a:xfrm>
          <a:prstGeom prst="rect">
            <a:avLst/>
          </a:prstGeom>
          <a:noFill/>
          <a:ln>
            <a:noFill/>
          </a:ln>
        </p:spPr>
      </p:pic>
      <p:pic>
        <p:nvPicPr>
          <p:cNvPr id="13" name="Image 12"/>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5"/>
          <a:stretch>
            <a:fillRect/>
          </a:stretch>
        </p:blipFill>
        <p:spPr>
          <a:xfrm>
            <a:off x="309760" y="3102510"/>
            <a:ext cx="6951616" cy="3419587"/>
          </a:xfrm>
          <a:prstGeom prst="rect">
            <a:avLst/>
          </a:prstGeom>
        </p:spPr>
      </p:pic>
      <p:pic>
        <p:nvPicPr>
          <p:cNvPr id="6" name="Image 5"/>
          <p:cNvPicPr>
            <a:picLocks noChangeAspect="1"/>
          </p:cNvPicPr>
          <p:nvPr/>
        </p:nvPicPr>
        <p:blipFill>
          <a:blip r:embed="rId6"/>
          <a:stretch>
            <a:fillRect/>
          </a:stretch>
        </p:blipFill>
        <p:spPr>
          <a:xfrm>
            <a:off x="309760" y="7777995"/>
            <a:ext cx="7051227" cy="437918"/>
          </a:xfrm>
          <a:prstGeom prst="rect">
            <a:avLst/>
          </a:prstGeom>
        </p:spPr>
      </p:pic>
    </p:spTree>
    <p:extLst>
      <p:ext uri="{BB962C8B-B14F-4D97-AF65-F5344CB8AC3E}">
        <p14:creationId xmlns:p14="http://schemas.microsoft.com/office/powerpoint/2010/main" val="1025071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4</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3" name="Rectangle 22"/>
          <p:cNvSpPr/>
          <p:nvPr/>
        </p:nvSpPr>
        <p:spPr>
          <a:xfrm>
            <a:off x="356852" y="1206655"/>
            <a:ext cx="163102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1 - </a:t>
            </a:r>
            <a:r>
              <a:rPr lang="fr-FR" sz="1400" b="1" u="sng" dirty="0" smtClean="0">
                <a:solidFill>
                  <a:schemeClr val="accent2"/>
                </a:solidFill>
                <a:latin typeface="Calibri" panose="020F0502020204030204" pitchFamily="34" charset="0"/>
              </a:rPr>
              <a:t>Demande </a:t>
            </a:r>
            <a:endParaRPr lang="fr-FR" sz="1400" u="sng" dirty="0">
              <a:solidFill>
                <a:schemeClr val="accent2"/>
              </a:solidFill>
            </a:endParaRPr>
          </a:p>
        </p:txBody>
      </p:sp>
      <p:pic>
        <p:nvPicPr>
          <p:cNvPr id="11" name="Image 10"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15"/>
            <a:ext cx="1247775" cy="753745"/>
          </a:xfrm>
          <a:prstGeom prst="rect">
            <a:avLst/>
          </a:prstGeom>
          <a:noFill/>
          <a:ln>
            <a:noFill/>
          </a:ln>
        </p:spPr>
      </p:pic>
      <p:pic>
        <p:nvPicPr>
          <p:cNvPr id="12" name="Image 11"/>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rotWithShape="1">
          <a:blip r:embed="rId5"/>
          <a:srcRect b="4519"/>
          <a:stretch/>
        </p:blipFill>
        <p:spPr>
          <a:xfrm>
            <a:off x="356852" y="3670997"/>
            <a:ext cx="6582611" cy="4630373"/>
          </a:xfrm>
          <a:prstGeom prst="rect">
            <a:avLst/>
          </a:prstGeom>
        </p:spPr>
      </p:pic>
      <p:sp>
        <p:nvSpPr>
          <p:cNvPr id="6" name="Rectangle 5"/>
          <p:cNvSpPr/>
          <p:nvPr/>
        </p:nvSpPr>
        <p:spPr>
          <a:xfrm>
            <a:off x="318559" y="1791811"/>
            <a:ext cx="6921142" cy="984885"/>
          </a:xfrm>
          <a:prstGeom prst="rect">
            <a:avLst/>
          </a:prstGeom>
        </p:spPr>
        <p:txBody>
          <a:bodyPr wrap="square">
            <a:spAutoFit/>
          </a:bodyPr>
          <a:lstStyle/>
          <a:p>
            <a:pPr marL="171450" indent="-171450">
              <a:buFontTx/>
              <a:buChar char="-"/>
            </a:pPr>
            <a:r>
              <a:rPr lang="fr-FR" sz="1200" b="1" dirty="0" smtClean="0">
                <a:solidFill>
                  <a:srgbClr val="000000"/>
                </a:solidFill>
                <a:latin typeface="Calibri" panose="020F0502020204030204" pitchFamily="34" charset="0"/>
              </a:rPr>
              <a:t>Informations </a:t>
            </a:r>
            <a:r>
              <a:rPr lang="fr-FR" sz="1200" b="1" dirty="0">
                <a:solidFill>
                  <a:srgbClr val="000000"/>
                </a:solidFill>
                <a:latin typeface="Calibri" panose="020F0502020204030204" pitchFamily="34" charset="0"/>
              </a:rPr>
              <a:t>sur l’opération programmée </a:t>
            </a:r>
            <a:r>
              <a:rPr lang="fr-FR" sz="1200" dirty="0">
                <a:solidFill>
                  <a:srgbClr val="000000"/>
                </a:solidFill>
                <a:latin typeface="Calibri" panose="020F0502020204030204" pitchFamily="34" charset="0"/>
              </a:rPr>
              <a:t>:</a:t>
            </a:r>
            <a:r>
              <a:rPr lang="fr-FR" sz="1100" dirty="0">
                <a:solidFill>
                  <a:srgbClr val="000000"/>
                </a:solidFill>
                <a:latin typeface="Calibri" panose="020F0502020204030204" pitchFamily="34" charset="0"/>
              </a:rPr>
              <a:t> cette première partie se complète </a:t>
            </a:r>
            <a:r>
              <a:rPr lang="fr-FR" sz="1100" dirty="0" smtClean="0">
                <a:solidFill>
                  <a:srgbClr val="000000"/>
                </a:solidFill>
                <a:latin typeface="Calibri" panose="020F0502020204030204" pitchFamily="34" charset="0"/>
              </a:rPr>
              <a:t>automatiquement</a:t>
            </a:r>
          </a:p>
          <a:p>
            <a:pPr marL="171450" indent="-171450">
              <a:buFontTx/>
              <a:buChar char="-"/>
            </a:pPr>
            <a:endParaRPr lang="fr-FR" sz="1200" dirty="0">
              <a:solidFill>
                <a:srgbClr val="000000"/>
              </a:solidFill>
              <a:latin typeface="Calibri" panose="020F0502020204030204" pitchFamily="34" charset="0"/>
            </a:endParaRPr>
          </a:p>
          <a:p>
            <a:pPr marL="171450" indent="-171450">
              <a:buFontTx/>
              <a:buChar char="-"/>
            </a:pPr>
            <a:r>
              <a:rPr lang="fr-FR" sz="1200" b="1" dirty="0" smtClean="0">
                <a:solidFill>
                  <a:srgbClr val="000000"/>
                </a:solidFill>
                <a:latin typeface="Calibri" panose="020F0502020204030204" pitchFamily="34" charset="0"/>
              </a:rPr>
              <a:t>Demande </a:t>
            </a:r>
            <a:r>
              <a:rPr lang="fr-FR" sz="1200" b="1" dirty="0">
                <a:solidFill>
                  <a:srgbClr val="000000"/>
                </a:solidFill>
                <a:latin typeface="Calibri" panose="020F0502020204030204" pitchFamily="34" charset="0"/>
              </a:rPr>
              <a:t>de paiement </a:t>
            </a:r>
            <a:r>
              <a:rPr lang="fr-FR" sz="1200" dirty="0">
                <a:solidFill>
                  <a:srgbClr val="000000"/>
                </a:solidFill>
                <a:latin typeface="Calibri" panose="020F0502020204030204" pitchFamily="34" charset="0"/>
              </a:rPr>
              <a:t>:</a:t>
            </a:r>
            <a:r>
              <a:rPr lang="fr-FR" sz="1100" dirty="0">
                <a:solidFill>
                  <a:srgbClr val="000000"/>
                </a:solidFill>
                <a:latin typeface="Calibri" panose="020F0502020204030204" pitchFamily="34" charset="0"/>
              </a:rPr>
              <a:t> vous devrez renseigner obligatoirement le </a:t>
            </a:r>
            <a:r>
              <a:rPr lang="fr-FR" sz="1100" dirty="0" smtClean="0">
                <a:solidFill>
                  <a:srgbClr val="000000"/>
                </a:solidFill>
                <a:latin typeface="Calibri" panose="020F0502020204030204" pitchFamily="34" charset="0"/>
              </a:rPr>
              <a:t>« </a:t>
            </a:r>
            <a:r>
              <a:rPr lang="fr-FR" sz="1100" b="1" i="1" dirty="0" smtClean="0">
                <a:solidFill>
                  <a:srgbClr val="000000"/>
                </a:solidFill>
                <a:latin typeface="Calibri" panose="020F0502020204030204" pitchFamily="34" charset="0"/>
              </a:rPr>
              <a:t>Type </a:t>
            </a:r>
            <a:r>
              <a:rPr lang="fr-FR" sz="1100" b="1" i="1" dirty="0">
                <a:solidFill>
                  <a:srgbClr val="000000"/>
                </a:solidFill>
                <a:latin typeface="Calibri" panose="020F0502020204030204" pitchFamily="34" charset="0"/>
              </a:rPr>
              <a:t>de demande de </a:t>
            </a:r>
            <a:r>
              <a:rPr lang="fr-FR" sz="1100" b="1" i="1" dirty="0" smtClean="0">
                <a:solidFill>
                  <a:srgbClr val="000000"/>
                </a:solidFill>
                <a:latin typeface="Calibri" panose="020F0502020204030204" pitchFamily="34" charset="0"/>
              </a:rPr>
              <a:t>paiement</a:t>
            </a:r>
            <a:r>
              <a:rPr lang="fr-FR" sz="1100" dirty="0" smtClean="0">
                <a:solidFill>
                  <a:srgbClr val="000000"/>
                </a:solidFill>
                <a:latin typeface="Calibri" panose="020F0502020204030204" pitchFamily="34" charset="0"/>
              </a:rPr>
              <a:t> » avec, </a:t>
            </a:r>
            <a:r>
              <a:rPr lang="fr-FR" sz="1100" dirty="0" smtClean="0">
                <a:solidFill>
                  <a:srgbClr val="000000"/>
                </a:solidFill>
                <a:latin typeface="Calibri" panose="020F0502020204030204" pitchFamily="34" charset="0"/>
              </a:rPr>
              <a:t>conformément à votre </a:t>
            </a:r>
            <a:r>
              <a:rPr lang="fr-FR" sz="1100" dirty="0" smtClean="0">
                <a:solidFill>
                  <a:srgbClr val="000000"/>
                </a:solidFill>
                <a:latin typeface="Calibri" panose="020F0502020204030204" pitchFamily="34" charset="0"/>
              </a:rPr>
              <a:t>convention, indiquer s’il s’git d’un acompte ou d’un solde. </a:t>
            </a:r>
          </a:p>
          <a:p>
            <a:r>
              <a:rPr lang="fr-FR" sz="1100" b="1" i="1" dirty="0" smtClean="0">
                <a:solidFill>
                  <a:srgbClr val="000000"/>
                </a:solidFill>
                <a:latin typeface="Calibri" panose="020F0502020204030204" pitchFamily="34" charset="0"/>
              </a:rPr>
              <a:t>Attention</a:t>
            </a:r>
            <a:r>
              <a:rPr lang="fr-FR" sz="1100" dirty="0" smtClean="0">
                <a:solidFill>
                  <a:srgbClr val="000000"/>
                </a:solidFill>
                <a:latin typeface="Calibri" panose="020F0502020204030204" pitchFamily="34" charset="0"/>
              </a:rPr>
              <a:t>: si vous sélectionnez Solde, aucune autre demande de paiement ne pourra être déposée au titre du dossier</a:t>
            </a:r>
            <a:endParaRPr lang="fr-FR" sz="1100" dirty="0">
              <a:solidFill>
                <a:srgbClr val="000000"/>
              </a:solidFill>
              <a:latin typeface="Calibri" panose="020F0502020204030204" pitchFamily="34" charset="0"/>
            </a:endParaRPr>
          </a:p>
        </p:txBody>
      </p:sp>
      <p:sp>
        <p:nvSpPr>
          <p:cNvPr id="4" name="Organigramme : Connecteur 3"/>
          <p:cNvSpPr/>
          <p:nvPr/>
        </p:nvSpPr>
        <p:spPr>
          <a:xfrm>
            <a:off x="3214316" y="775252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131628" y="7559748"/>
            <a:ext cx="1482902" cy="361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846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5</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1" name="Rectangle 10"/>
          <p:cNvSpPr/>
          <p:nvPr/>
        </p:nvSpPr>
        <p:spPr>
          <a:xfrm>
            <a:off x="273750" y="1109236"/>
            <a:ext cx="266175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a:t>
            </a:r>
            <a:r>
              <a:rPr lang="fr-FR" sz="1400" b="1" u="sng" dirty="0" smtClean="0">
                <a:solidFill>
                  <a:schemeClr val="accent2"/>
                </a:solidFill>
                <a:latin typeface="Calibri" panose="020F0502020204030204" pitchFamily="34" charset="0"/>
              </a:rPr>
              <a:t>2 – Informations générales </a:t>
            </a:r>
            <a:endParaRPr lang="fr-FR" sz="1400" u="sng" dirty="0">
              <a:solidFill>
                <a:schemeClr val="accent2"/>
              </a:solidFill>
            </a:endParaRPr>
          </a:p>
        </p:txBody>
      </p:sp>
      <p:pic>
        <p:nvPicPr>
          <p:cNvPr id="16" name="Image 15"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97860"/>
            <a:ext cx="1247775" cy="753745"/>
          </a:xfrm>
          <a:prstGeom prst="rect">
            <a:avLst/>
          </a:prstGeom>
          <a:noFill/>
          <a:ln>
            <a:noFill/>
          </a:ln>
        </p:spPr>
      </p:pic>
      <p:pic>
        <p:nvPicPr>
          <p:cNvPr id="17" name="Image 16"/>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4" name="Image 3"/>
          <p:cNvPicPr>
            <a:picLocks noChangeAspect="1"/>
          </p:cNvPicPr>
          <p:nvPr/>
        </p:nvPicPr>
        <p:blipFill>
          <a:blip r:embed="rId5"/>
          <a:stretch>
            <a:fillRect/>
          </a:stretch>
        </p:blipFill>
        <p:spPr>
          <a:xfrm>
            <a:off x="181211" y="1532195"/>
            <a:ext cx="7142711" cy="2233690"/>
          </a:xfrm>
          <a:prstGeom prst="rect">
            <a:avLst/>
          </a:prstGeom>
        </p:spPr>
      </p:pic>
      <p:sp>
        <p:nvSpPr>
          <p:cNvPr id="6" name="Rectangle 5"/>
          <p:cNvSpPr/>
          <p:nvPr/>
        </p:nvSpPr>
        <p:spPr>
          <a:xfrm>
            <a:off x="181211" y="3974056"/>
            <a:ext cx="7142711" cy="461665"/>
          </a:xfrm>
          <a:prstGeom prst="rect">
            <a:avLst/>
          </a:prstGeom>
        </p:spPr>
        <p:txBody>
          <a:bodyPr wrap="square">
            <a:spAutoFit/>
          </a:bodyPr>
          <a:lstStyle/>
          <a:p>
            <a:r>
              <a:rPr lang="fr-FR" sz="1200" b="1" dirty="0" smtClean="0"/>
              <a:t>Dans cette partie pré remplie, vous pouvez éventuellement compléter la partie « Fonction » et modifier le bénéficiaire si nécessaire, notamment en cas de changement de n° SIRET</a:t>
            </a:r>
            <a:r>
              <a:rPr lang="fr-FR" sz="1100" dirty="0" smtClean="0"/>
              <a:t> : </a:t>
            </a:r>
            <a:r>
              <a:rPr lang="fr-FR" sz="1100" dirty="0" smtClean="0">
                <a:solidFill>
                  <a:srgbClr val="FF0000"/>
                </a:solidFill>
              </a:rPr>
              <a:t>procédure en page suivante</a:t>
            </a:r>
            <a:r>
              <a:rPr lang="fr-FR" sz="1100" dirty="0" smtClean="0"/>
              <a:t>.</a:t>
            </a:r>
            <a:endParaRPr lang="fr-FR" sz="1100" dirty="0"/>
          </a:p>
        </p:txBody>
      </p:sp>
      <p:pic>
        <p:nvPicPr>
          <p:cNvPr id="7" name="Image 6"/>
          <p:cNvPicPr>
            <a:picLocks noChangeAspect="1"/>
          </p:cNvPicPr>
          <p:nvPr/>
        </p:nvPicPr>
        <p:blipFill>
          <a:blip r:embed="rId6"/>
          <a:stretch>
            <a:fillRect/>
          </a:stretch>
        </p:blipFill>
        <p:spPr>
          <a:xfrm>
            <a:off x="181211" y="4683491"/>
            <a:ext cx="7122000" cy="4005596"/>
          </a:xfrm>
          <a:prstGeom prst="rect">
            <a:avLst/>
          </a:prstGeom>
        </p:spPr>
      </p:pic>
    </p:spTree>
    <p:extLst>
      <p:ext uri="{BB962C8B-B14F-4D97-AF65-F5344CB8AC3E}">
        <p14:creationId xmlns:p14="http://schemas.microsoft.com/office/powerpoint/2010/main" val="3147805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6</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6" name="Image 15"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97860"/>
            <a:ext cx="1247775" cy="753745"/>
          </a:xfrm>
          <a:prstGeom prst="rect">
            <a:avLst/>
          </a:prstGeom>
          <a:noFill/>
          <a:ln>
            <a:noFill/>
          </a:ln>
        </p:spPr>
      </p:pic>
      <p:pic>
        <p:nvPicPr>
          <p:cNvPr id="17" name="Image 16"/>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26920" y="1681253"/>
            <a:ext cx="7142711" cy="646331"/>
          </a:xfrm>
          <a:prstGeom prst="rect">
            <a:avLst/>
          </a:prstGeom>
        </p:spPr>
        <p:txBody>
          <a:bodyPr wrap="square">
            <a:spAutoFit/>
          </a:bodyPr>
          <a:lstStyle/>
          <a:p>
            <a:r>
              <a:rPr lang="fr-FR" sz="1200" b="1" u="sng" dirty="0" smtClean="0"/>
              <a:t>En cas de changement de n° SIRET  </a:t>
            </a:r>
          </a:p>
          <a:p>
            <a:endParaRPr lang="fr-FR" sz="1200" b="1" u="sng" dirty="0"/>
          </a:p>
          <a:p>
            <a:r>
              <a:rPr lang="fr-FR" sz="1200" b="1" dirty="0" smtClean="0"/>
              <a:t>Aller dans « mon compte » et cliquer sur « Ajouter SIRET »</a:t>
            </a:r>
          </a:p>
        </p:txBody>
      </p:sp>
      <p:pic>
        <p:nvPicPr>
          <p:cNvPr id="1028" name="Image 4"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942050"/>
            <a:ext cx="6125547" cy="278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16964" y="6888302"/>
            <a:ext cx="7142711" cy="276999"/>
          </a:xfrm>
          <a:prstGeom prst="rect">
            <a:avLst/>
          </a:prstGeom>
        </p:spPr>
        <p:txBody>
          <a:bodyPr wrap="square">
            <a:spAutoFit/>
          </a:bodyPr>
          <a:lstStyle/>
          <a:p>
            <a:r>
              <a:rPr lang="fr-FR" sz="1200" b="1" dirty="0" smtClean="0"/>
              <a:t>Une fois le nouveau SIRET enregistré, sélectionner le SIRET à utiliser</a:t>
            </a:r>
          </a:p>
        </p:txBody>
      </p:sp>
      <p:pic>
        <p:nvPicPr>
          <p:cNvPr id="1029" name="Image 6"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603" y="7690025"/>
            <a:ext cx="5245995" cy="130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639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7</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6" name="Rectangle 15"/>
          <p:cNvSpPr/>
          <p:nvPr/>
        </p:nvSpPr>
        <p:spPr>
          <a:xfrm>
            <a:off x="356852" y="1206655"/>
            <a:ext cx="2360005"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3</a:t>
            </a:r>
            <a:r>
              <a:rPr lang="fr-FR" sz="1400" b="1" u="sng" dirty="0" smtClean="0">
                <a:solidFill>
                  <a:schemeClr val="accent2"/>
                </a:solidFill>
                <a:latin typeface="Calibri" panose="020F0502020204030204" pitchFamily="34" charset="0"/>
              </a:rPr>
              <a:t> – Dépenses réalisées </a:t>
            </a:r>
            <a:endParaRPr lang="fr-FR" sz="1400" u="sng" dirty="0">
              <a:solidFill>
                <a:schemeClr val="accent2"/>
              </a:solidFill>
            </a:endParaRPr>
          </a:p>
        </p:txBody>
      </p:sp>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5"/>
          <a:stretch>
            <a:fillRect/>
          </a:stretch>
        </p:blipFill>
        <p:spPr>
          <a:xfrm>
            <a:off x="402794" y="1633114"/>
            <a:ext cx="6327079" cy="2948822"/>
          </a:xfrm>
          <a:prstGeom prst="rect">
            <a:avLst/>
          </a:prstGeom>
        </p:spPr>
      </p:pic>
      <p:sp>
        <p:nvSpPr>
          <p:cNvPr id="8" name="Rectangle 7"/>
          <p:cNvSpPr/>
          <p:nvPr/>
        </p:nvSpPr>
        <p:spPr>
          <a:xfrm>
            <a:off x="284684" y="4758730"/>
            <a:ext cx="7027181" cy="1292662"/>
          </a:xfrm>
          <a:prstGeom prst="rect">
            <a:avLst/>
          </a:prstGeom>
        </p:spPr>
        <p:txBody>
          <a:bodyPr wrap="square">
            <a:spAutoFit/>
          </a:bodyPr>
          <a:lstStyle/>
          <a:p>
            <a:r>
              <a:rPr lang="fr-FR" sz="1200" b="1" u="sng" dirty="0"/>
              <a:t>Préparation préalable</a:t>
            </a:r>
          </a:p>
          <a:p>
            <a:endParaRPr lang="fr-FR" sz="1100" dirty="0"/>
          </a:p>
          <a:p>
            <a:pPr marL="171450" indent="-171450">
              <a:buFont typeface="Arial" panose="020B0604020202020204" pitchFamily="34" charset="0"/>
              <a:buChar char="•"/>
            </a:pPr>
            <a:r>
              <a:rPr lang="fr-FR" sz="1100" dirty="0" smtClean="0"/>
              <a:t>Renseignez le détail des dépenses réalisées dans l’annexe </a:t>
            </a:r>
            <a:r>
              <a:rPr lang="fr-FR" sz="1100" dirty="0" smtClean="0"/>
              <a:t>financière et la faire signer par les personnes habilitées (représentant légal et éventuellement comptable public, commissaire aux comptes, expert-comptable). Si l’annexe n’est pas certifiée par un comptable public, commissaire aux comptes ou expert-comptable, il faut transmettre l’ensemble des factures acquittées</a:t>
            </a:r>
            <a:endParaRPr lang="fr-FR" sz="1100" dirty="0" smtClean="0"/>
          </a:p>
          <a:p>
            <a:pPr marL="171450" indent="-171450">
              <a:buFont typeface="Arial" panose="020B0604020202020204" pitchFamily="34" charset="0"/>
              <a:buChar char="•"/>
            </a:pPr>
            <a:r>
              <a:rPr lang="fr-FR" sz="1100" dirty="0" err="1" smtClean="0"/>
              <a:t>Re</a:t>
            </a:r>
            <a:r>
              <a:rPr lang="fr-FR" sz="1100" dirty="0" smtClean="0"/>
              <a:t> </a:t>
            </a:r>
            <a:r>
              <a:rPr lang="fr-FR" sz="1100" dirty="0"/>
              <a:t>saisissez </a:t>
            </a:r>
            <a:r>
              <a:rPr lang="fr-FR" sz="1100" dirty="0" smtClean="0"/>
              <a:t>le total de </a:t>
            </a:r>
            <a:r>
              <a:rPr lang="fr-FR" sz="1100" u="sng" dirty="0" smtClean="0"/>
              <a:t>chaque poste de </a:t>
            </a:r>
            <a:r>
              <a:rPr lang="fr-FR" sz="1100" u="sng" dirty="0" smtClean="0"/>
              <a:t>dépenses </a:t>
            </a:r>
            <a:r>
              <a:rPr lang="fr-FR" sz="1100" u="sng" dirty="0" smtClean="0"/>
              <a:t>de l’annexe financière </a:t>
            </a:r>
            <a:r>
              <a:rPr lang="fr-FR" sz="1100" dirty="0" smtClean="0"/>
              <a:t>dans </a:t>
            </a:r>
            <a:r>
              <a:rPr lang="fr-FR" sz="1100" dirty="0"/>
              <a:t>le tableau des dépenses visible à </a:t>
            </a:r>
            <a:r>
              <a:rPr lang="fr-FR" sz="1100" dirty="0" smtClean="0"/>
              <a:t>l’écran</a:t>
            </a:r>
            <a:endParaRPr lang="fr-FR" sz="1100" dirty="0"/>
          </a:p>
        </p:txBody>
      </p:sp>
      <p:sp>
        <p:nvSpPr>
          <p:cNvPr id="18" name="Rectangle 17"/>
          <p:cNvSpPr/>
          <p:nvPr/>
        </p:nvSpPr>
        <p:spPr>
          <a:xfrm>
            <a:off x="306004" y="6338301"/>
            <a:ext cx="6828985" cy="1138773"/>
          </a:xfrm>
          <a:prstGeom prst="rect">
            <a:avLst/>
          </a:prstGeom>
        </p:spPr>
        <p:txBody>
          <a:bodyPr wrap="square">
            <a:spAutoFit/>
          </a:bodyPr>
          <a:lstStyle/>
          <a:p>
            <a:pPr marL="228600" indent="-228600">
              <a:buAutoNum type="alphaLcPeriod"/>
            </a:pPr>
            <a:r>
              <a:rPr lang="fr-FR" b="1" u="sng" dirty="0" smtClean="0"/>
              <a:t>Saisir </a:t>
            </a:r>
            <a:r>
              <a:rPr lang="fr-FR" b="1" u="sng" dirty="0"/>
              <a:t>ou modifier une dépense </a:t>
            </a:r>
            <a:r>
              <a:rPr lang="fr-FR" b="1" u="sng" dirty="0" smtClean="0"/>
              <a:t>:</a:t>
            </a:r>
          </a:p>
          <a:p>
            <a:pPr marL="228600" indent="-228600">
              <a:buAutoNum type="alphaLcPeriod"/>
            </a:pPr>
            <a:endParaRPr lang="fr-FR" sz="1200" b="1" u="sng" dirty="0"/>
          </a:p>
          <a:p>
            <a:r>
              <a:rPr lang="fr-FR" sz="1100" dirty="0"/>
              <a:t>Les colonnes « </a:t>
            </a:r>
            <a:r>
              <a:rPr lang="fr-FR" sz="1100" b="1" i="1" dirty="0"/>
              <a:t>catégories de dépenses </a:t>
            </a:r>
            <a:r>
              <a:rPr lang="fr-FR" sz="1100" dirty="0"/>
              <a:t>» et « </a:t>
            </a:r>
            <a:r>
              <a:rPr lang="fr-FR" sz="1100" b="1" i="1" dirty="0"/>
              <a:t>libellé </a:t>
            </a:r>
            <a:r>
              <a:rPr lang="fr-FR" sz="1100" dirty="0"/>
              <a:t>» sont pré-remplies et correspondent aux informations de la </a:t>
            </a:r>
            <a:r>
              <a:rPr lang="fr-FR" sz="1100" dirty="0" smtClean="0"/>
              <a:t>convention attributive. </a:t>
            </a:r>
            <a:endParaRPr lang="fr-FR" sz="1100" dirty="0"/>
          </a:p>
          <a:p>
            <a:r>
              <a:rPr lang="fr-FR" sz="1100" dirty="0" smtClean="0"/>
              <a:t>Cliquez </a:t>
            </a:r>
            <a:r>
              <a:rPr lang="fr-FR" sz="1100" dirty="0"/>
              <a:t>sur </a:t>
            </a:r>
            <a:r>
              <a:rPr lang="fr-FR" sz="1100" dirty="0" smtClean="0"/>
              <a:t>« </a:t>
            </a:r>
            <a:r>
              <a:rPr lang="fr-FR" sz="1600" b="1" dirty="0" smtClean="0"/>
              <a:t>+</a:t>
            </a:r>
            <a:r>
              <a:rPr lang="fr-FR" sz="1100" dirty="0" smtClean="0"/>
              <a:t> » </a:t>
            </a:r>
            <a:r>
              <a:rPr lang="fr-FR" sz="1100" dirty="0"/>
              <a:t>pour ajouter ou modifier une dépense du poste de dépense concerné </a:t>
            </a:r>
          </a:p>
        </p:txBody>
      </p:sp>
      <p:pic>
        <p:nvPicPr>
          <p:cNvPr id="21" name="Image 20"/>
          <p:cNvPicPr>
            <a:picLocks noChangeAspect="1"/>
          </p:cNvPicPr>
          <p:nvPr/>
        </p:nvPicPr>
        <p:blipFill>
          <a:blip r:embed="rId6"/>
          <a:stretch>
            <a:fillRect/>
          </a:stretch>
        </p:blipFill>
        <p:spPr>
          <a:xfrm>
            <a:off x="554841" y="7456100"/>
            <a:ext cx="6327784" cy="996242"/>
          </a:xfrm>
          <a:prstGeom prst="rect">
            <a:avLst/>
          </a:prstGeom>
        </p:spPr>
      </p:pic>
      <p:sp>
        <p:nvSpPr>
          <p:cNvPr id="23" name="Ellipse 22"/>
          <p:cNvSpPr/>
          <p:nvPr/>
        </p:nvSpPr>
        <p:spPr>
          <a:xfrm>
            <a:off x="6576062" y="7775140"/>
            <a:ext cx="307622" cy="3189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a:off x="1604627" y="7477074"/>
            <a:ext cx="4783143" cy="457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3"/>
          <p:cNvCxnSpPr/>
          <p:nvPr/>
        </p:nvCxnSpPr>
        <p:spPr>
          <a:xfrm>
            <a:off x="593292" y="2984109"/>
            <a:ext cx="2825750" cy="6350"/>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p:cNvCxnSpPr/>
          <p:nvPr/>
        </p:nvCxnSpPr>
        <p:spPr>
          <a:xfrm>
            <a:off x="698500" y="3185180"/>
            <a:ext cx="3099774" cy="6350"/>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8"/>
          <p:cNvCxnSpPr/>
          <p:nvPr/>
        </p:nvCxnSpPr>
        <p:spPr>
          <a:xfrm>
            <a:off x="593292" y="3705951"/>
            <a:ext cx="6019457" cy="686415"/>
          </a:xfrm>
          <a:prstGeom prst="line">
            <a:avLst/>
          </a:prstGeom>
        </p:spPr>
        <p:style>
          <a:lnRef idx="1">
            <a:schemeClr val="dk1"/>
          </a:lnRef>
          <a:fillRef idx="0">
            <a:schemeClr val="dk1"/>
          </a:fillRef>
          <a:effectRef idx="0">
            <a:schemeClr val="dk1"/>
          </a:effectRef>
          <a:fontRef idx="minor">
            <a:schemeClr val="tx1"/>
          </a:fontRef>
        </p:style>
      </p:cxnSp>
      <p:cxnSp>
        <p:nvCxnSpPr>
          <p:cNvPr id="22" name="Connecteur droit 21"/>
          <p:cNvCxnSpPr/>
          <p:nvPr/>
        </p:nvCxnSpPr>
        <p:spPr>
          <a:xfrm>
            <a:off x="476168" y="3882745"/>
            <a:ext cx="6019457" cy="68641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348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8</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158656" y="1576524"/>
            <a:ext cx="7027181" cy="1585049"/>
          </a:xfrm>
          <a:prstGeom prst="rect">
            <a:avLst/>
          </a:prstGeom>
        </p:spPr>
        <p:txBody>
          <a:bodyPr wrap="square">
            <a:spAutoFit/>
          </a:bodyPr>
          <a:lstStyle/>
          <a:p>
            <a:r>
              <a:rPr lang="fr-FR" sz="1400" b="1" u="sng" dirty="0" smtClean="0">
                <a:solidFill>
                  <a:schemeClr val="accent1">
                    <a:lumMod val="75000"/>
                  </a:schemeClr>
                </a:solidFill>
              </a:rPr>
              <a:t>Sélectionnez </a:t>
            </a:r>
            <a:r>
              <a:rPr lang="fr-FR" sz="1400" b="1" u="sng" dirty="0">
                <a:solidFill>
                  <a:schemeClr val="accent1">
                    <a:lumMod val="75000"/>
                  </a:schemeClr>
                </a:solidFill>
              </a:rPr>
              <a:t>le type de dépense </a:t>
            </a:r>
            <a:r>
              <a:rPr lang="fr-FR" sz="1400" dirty="0">
                <a:solidFill>
                  <a:schemeClr val="accent1">
                    <a:lumMod val="75000"/>
                  </a:schemeClr>
                </a:solidFill>
              </a:rPr>
              <a:t>: </a:t>
            </a:r>
            <a:r>
              <a:rPr lang="fr-FR" sz="1400" dirty="0"/>
              <a:t>Unitaire ou Récapitulatif </a:t>
            </a:r>
          </a:p>
          <a:p>
            <a:endParaRPr lang="fr-FR" sz="700" dirty="0"/>
          </a:p>
          <a:p>
            <a:r>
              <a:rPr lang="fr-FR" sz="1400" b="1" i="1" u="sng" dirty="0"/>
              <a:t>Type Unitaire </a:t>
            </a:r>
            <a:r>
              <a:rPr lang="fr-FR" sz="1400" dirty="0"/>
              <a:t>: </a:t>
            </a:r>
            <a:r>
              <a:rPr lang="fr-FR" sz="1200" dirty="0"/>
              <a:t>à utiliser </a:t>
            </a:r>
            <a:r>
              <a:rPr lang="fr-FR" sz="1200" dirty="0" smtClean="0"/>
              <a:t>pour </a:t>
            </a:r>
            <a:r>
              <a:rPr lang="fr-FR" sz="1200" dirty="0"/>
              <a:t>les dépenses sous forme de coûts réels : </a:t>
            </a:r>
            <a:r>
              <a:rPr lang="fr-FR" sz="1200" dirty="0" smtClean="0"/>
              <a:t>prestations de service, </a:t>
            </a:r>
            <a:r>
              <a:rPr lang="fr-FR" sz="1200" dirty="0"/>
              <a:t>frais de mission RUP et </a:t>
            </a:r>
            <a:r>
              <a:rPr lang="fr-FR" sz="1200" dirty="0" smtClean="0"/>
              <a:t>international</a:t>
            </a:r>
          </a:p>
          <a:p>
            <a:endParaRPr lang="fr-FR" sz="1200" dirty="0"/>
          </a:p>
          <a:p>
            <a:r>
              <a:rPr lang="fr-FR" sz="1400" b="1" i="1" u="sng" dirty="0"/>
              <a:t>Type Récapitulatif</a:t>
            </a:r>
            <a:r>
              <a:rPr lang="fr-FR" sz="1400" b="1" i="1" dirty="0"/>
              <a:t> </a:t>
            </a:r>
            <a:r>
              <a:rPr lang="fr-FR" sz="1400" b="1" dirty="0"/>
              <a:t>: </a:t>
            </a:r>
            <a:r>
              <a:rPr lang="fr-FR" sz="1200" dirty="0"/>
              <a:t>à utiliser </a:t>
            </a:r>
            <a:r>
              <a:rPr lang="fr-FR" sz="1200" dirty="0" smtClean="0"/>
              <a:t>pour </a:t>
            </a:r>
            <a:r>
              <a:rPr lang="fr-FR" sz="1200" dirty="0"/>
              <a:t>les dépenses sous forme de coûts simplifiés : dépenses de personnel, frais de </a:t>
            </a:r>
            <a:r>
              <a:rPr lang="fr-FR" sz="1200" dirty="0" smtClean="0"/>
              <a:t>mission au </a:t>
            </a:r>
            <a:r>
              <a:rPr lang="fr-FR" sz="1200" dirty="0" smtClean="0"/>
              <a:t>forfait, </a:t>
            </a:r>
            <a:r>
              <a:rPr lang="fr-FR" sz="1200" dirty="0"/>
              <a:t>coûts </a:t>
            </a:r>
            <a:r>
              <a:rPr lang="fr-FR" sz="1200" dirty="0" smtClean="0"/>
              <a:t>indirects, primes de mer…</a:t>
            </a:r>
            <a:endParaRPr lang="fr-FR" sz="1200" dirty="0"/>
          </a:p>
          <a:p>
            <a:endParaRPr lang="fr-FR" sz="1200" dirty="0"/>
          </a:p>
        </p:txBody>
      </p:sp>
      <p:sp>
        <p:nvSpPr>
          <p:cNvPr id="18" name="Rectangle 17"/>
          <p:cNvSpPr/>
          <p:nvPr/>
        </p:nvSpPr>
        <p:spPr>
          <a:xfrm>
            <a:off x="382551" y="3105372"/>
            <a:ext cx="6828985" cy="276999"/>
          </a:xfrm>
          <a:prstGeom prst="rect">
            <a:avLst/>
          </a:prstGeom>
        </p:spPr>
        <p:txBody>
          <a:bodyPr wrap="square">
            <a:spAutoFit/>
          </a:bodyPr>
          <a:lstStyle/>
          <a:p>
            <a:pPr algn="ctr"/>
            <a:r>
              <a:rPr lang="fr-FR" sz="1200" b="1" u="sng" dirty="0" smtClean="0"/>
              <a:t>Dépenses de personnel</a:t>
            </a:r>
            <a:endParaRPr lang="fr-FR" sz="1100" dirty="0"/>
          </a:p>
        </p:txBody>
      </p:sp>
      <p:pic>
        <p:nvPicPr>
          <p:cNvPr id="22" name="Image 21"/>
          <p:cNvPicPr/>
          <p:nvPr/>
        </p:nvPicPr>
        <p:blipFill>
          <a:blip r:embed="rId5"/>
          <a:stretch>
            <a:fillRect/>
          </a:stretch>
        </p:blipFill>
        <p:spPr>
          <a:xfrm>
            <a:off x="852029" y="3402142"/>
            <a:ext cx="5760720" cy="4150360"/>
          </a:xfrm>
          <a:prstGeom prst="rect">
            <a:avLst/>
          </a:prstGeom>
        </p:spPr>
      </p:pic>
      <p:pic>
        <p:nvPicPr>
          <p:cNvPr id="25" name="Image 24"/>
          <p:cNvPicPr/>
          <p:nvPr/>
        </p:nvPicPr>
        <p:blipFill>
          <a:blip r:embed="rId6"/>
          <a:stretch>
            <a:fillRect/>
          </a:stretch>
        </p:blipFill>
        <p:spPr>
          <a:xfrm>
            <a:off x="852029" y="7655555"/>
            <a:ext cx="5760720" cy="1220470"/>
          </a:xfrm>
          <a:prstGeom prst="rect">
            <a:avLst/>
          </a:prstGeom>
        </p:spPr>
      </p:pic>
      <p:sp>
        <p:nvSpPr>
          <p:cNvPr id="17" name="Rectangle 16"/>
          <p:cNvSpPr/>
          <p:nvPr/>
        </p:nvSpPr>
        <p:spPr>
          <a:xfrm>
            <a:off x="701181" y="8895796"/>
            <a:ext cx="6664820" cy="892552"/>
          </a:xfrm>
          <a:prstGeom prst="rect">
            <a:avLst/>
          </a:prstGeom>
        </p:spPr>
        <p:txBody>
          <a:bodyPr wrap="square">
            <a:spAutoFit/>
          </a:bodyPr>
          <a:lstStyle/>
          <a:p>
            <a:r>
              <a:rPr lang="fr-FR" sz="1400" b="1" u="sng" dirty="0" smtClean="0"/>
              <a:t>Le </a:t>
            </a:r>
            <a:r>
              <a:rPr lang="fr-FR" sz="1400" b="1" u="sng" dirty="0" smtClean="0"/>
              <a:t>coût </a:t>
            </a:r>
            <a:r>
              <a:rPr lang="fr-FR" sz="1400" b="1" u="sng" dirty="0" smtClean="0"/>
              <a:t>unitaire </a:t>
            </a:r>
            <a:r>
              <a:rPr lang="fr-FR" sz="1400" b="1" dirty="0" smtClean="0"/>
              <a:t>correspond au total des dépenses de personnel figurant à l’annexe financière</a:t>
            </a:r>
            <a:endParaRPr lang="fr-FR" sz="1200" dirty="0"/>
          </a:p>
          <a:p>
            <a:endParaRPr lang="fr-FR" sz="1200" dirty="0" smtClean="0"/>
          </a:p>
          <a:p>
            <a:r>
              <a:rPr lang="fr-FR" sz="1200" i="1" dirty="0" smtClean="0"/>
              <a:t>Ne pas tenir compte de l’information TVA (TTC)</a:t>
            </a:r>
            <a:endParaRPr lang="fr-FR" sz="1200" i="1" dirty="0"/>
          </a:p>
        </p:txBody>
      </p:sp>
    </p:spTree>
    <p:extLst>
      <p:ext uri="{BB962C8B-B14F-4D97-AF65-F5344CB8AC3E}">
        <p14:creationId xmlns:p14="http://schemas.microsoft.com/office/powerpoint/2010/main" val="4120223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9</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109757" y="1800969"/>
            <a:ext cx="6828985" cy="276999"/>
          </a:xfrm>
          <a:prstGeom prst="rect">
            <a:avLst/>
          </a:prstGeom>
        </p:spPr>
        <p:txBody>
          <a:bodyPr wrap="square">
            <a:spAutoFit/>
          </a:bodyPr>
          <a:lstStyle/>
          <a:p>
            <a:pPr algn="ctr"/>
            <a:r>
              <a:rPr lang="fr-FR" sz="1200" b="1" u="sng" dirty="0" smtClean="0"/>
              <a:t>Dépenses indirectes</a:t>
            </a:r>
            <a:endParaRPr lang="fr-FR" sz="1100" dirty="0"/>
          </a:p>
        </p:txBody>
      </p:sp>
      <p:pic>
        <p:nvPicPr>
          <p:cNvPr id="19" name="Image 18"/>
          <p:cNvPicPr/>
          <p:nvPr/>
        </p:nvPicPr>
        <p:blipFill>
          <a:blip r:embed="rId5"/>
          <a:stretch>
            <a:fillRect/>
          </a:stretch>
        </p:blipFill>
        <p:spPr>
          <a:xfrm>
            <a:off x="852029" y="2364505"/>
            <a:ext cx="5760720" cy="3983501"/>
          </a:xfrm>
          <a:prstGeom prst="rect">
            <a:avLst/>
          </a:prstGeom>
        </p:spPr>
      </p:pic>
      <p:sp>
        <p:nvSpPr>
          <p:cNvPr id="11" name="Rectangle 10"/>
          <p:cNvSpPr/>
          <p:nvPr/>
        </p:nvSpPr>
        <p:spPr>
          <a:xfrm>
            <a:off x="465866" y="6634543"/>
            <a:ext cx="6664820" cy="1446550"/>
          </a:xfrm>
          <a:prstGeom prst="rect">
            <a:avLst/>
          </a:prstGeom>
        </p:spPr>
        <p:txBody>
          <a:bodyPr wrap="square">
            <a:spAutoFit/>
          </a:bodyPr>
          <a:lstStyle/>
          <a:p>
            <a:r>
              <a:rPr lang="fr-FR" sz="1400" b="1" dirty="0" smtClean="0"/>
              <a:t>La base de calcul du taux forfaitaire est le total des dépenses de personnel figurant à l’annexe financière</a:t>
            </a:r>
            <a:endParaRPr lang="fr-FR" sz="1200" dirty="0"/>
          </a:p>
          <a:p>
            <a:endParaRPr lang="fr-FR" sz="1200" dirty="0" smtClean="0"/>
          </a:p>
          <a:p>
            <a:r>
              <a:rPr lang="fr-FR" sz="1200" i="1" dirty="0" smtClean="0"/>
              <a:t>Ne pas tenir compte de l’information TVA (HT</a:t>
            </a:r>
            <a:r>
              <a:rPr lang="fr-FR" sz="1200" i="1" dirty="0" smtClean="0"/>
              <a:t>)</a:t>
            </a:r>
          </a:p>
          <a:p>
            <a:endParaRPr lang="fr-FR" sz="1200" i="1" dirty="0"/>
          </a:p>
          <a:p>
            <a:r>
              <a:rPr lang="fr-FR" sz="1200" b="1" u="sng" dirty="0" smtClean="0">
                <a:solidFill>
                  <a:srgbClr val="FF0000"/>
                </a:solidFill>
              </a:rPr>
              <a:t>Répétez la même opération pour tous les coûts forfaitaires (primes de mer, frais de déplacement au forfait…)</a:t>
            </a:r>
            <a:endParaRPr lang="fr-FR" sz="1200" b="1" u="sng" dirty="0">
              <a:solidFill>
                <a:srgbClr val="FF0000"/>
              </a:solidFill>
            </a:endParaRPr>
          </a:p>
        </p:txBody>
      </p:sp>
    </p:spTree>
    <p:extLst>
      <p:ext uri="{BB962C8B-B14F-4D97-AF65-F5344CB8AC3E}">
        <p14:creationId xmlns:p14="http://schemas.microsoft.com/office/powerpoint/2010/main" val="2695800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7455</TotalTime>
  <Words>1782</Words>
  <Application>Microsoft Office PowerPoint</Application>
  <PresentationFormat>Personnalisé</PresentationFormat>
  <Paragraphs>227</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Cambria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BURNY Cynthia</dc:creator>
  <cp:lastModifiedBy>FURET Maiwen</cp:lastModifiedBy>
  <cp:revision>249</cp:revision>
  <cp:lastPrinted>2024-06-06T09:17:09Z</cp:lastPrinted>
  <dcterms:created xsi:type="dcterms:W3CDTF">2022-05-31T08:52:23Z</dcterms:created>
  <dcterms:modified xsi:type="dcterms:W3CDTF">2024-07-11T07:29:37Z</dcterms:modified>
</cp:coreProperties>
</file>