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1" r:id="rId3"/>
    <p:sldId id="262" r:id="rId4"/>
    <p:sldId id="260" r:id="rId5"/>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FURET Maiwen" initials="FM" lastIdx="4" clrIdx="6">
    <p:extLst>
      <p:ext uri="{19B8F6BF-5375-455C-9EA6-DF929625EA0E}">
        <p15:presenceInfo xmlns:p15="http://schemas.microsoft.com/office/powerpoint/2012/main" userId="FURET Maiwen" providerId="None"/>
      </p:ext>
    </p:extLst>
  </p:cmAuthor>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 id="4" name="WENDLING Lydie" initials="WL" lastIdx="15" clrIdx="3">
    <p:extLst>
      <p:ext uri="{19B8F6BF-5375-455C-9EA6-DF929625EA0E}">
        <p15:presenceInfo xmlns:p15="http://schemas.microsoft.com/office/powerpoint/2012/main" userId="S-1-5-21-4276358278-3772456312-481434233-70063" providerId="AD"/>
      </p:ext>
    </p:extLst>
  </p:cmAuthor>
  <p:cmAuthor id="5" name="SINDE Odile" initials="OS" lastIdx="18" clrIdx="4">
    <p:extLst>
      <p:ext uri="{19B8F6BF-5375-455C-9EA6-DF929625EA0E}">
        <p15:presenceInfo xmlns:p15="http://schemas.microsoft.com/office/powerpoint/2012/main" userId="SINDE Odile" providerId="None"/>
      </p:ext>
    </p:extLst>
  </p:cmAuthor>
  <p:cmAuthor id="6" name="AMOUSSOU Nellya" initials="AN" lastIdx="10" clrIdx="5">
    <p:extLst>
      <p:ext uri="{19B8F6BF-5375-455C-9EA6-DF929625EA0E}">
        <p15:presenceInfo xmlns:p15="http://schemas.microsoft.com/office/powerpoint/2012/main" userId="S-1-5-21-4276358278-3772456312-481434233-101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9" d="100"/>
          <a:sy n="79" d="100"/>
        </p:scale>
        <p:origin x="231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10/02/2025</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10/02/2025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10/02/2025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10/02/2025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10/02/2025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10/02/2025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10/02/2025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10/02/2025</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10/02/2025</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10/02/2025</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10/02/2025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10/02/2025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10/02/2025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05/02/2025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7467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664817086"/>
              </p:ext>
            </p:extLst>
          </p:nvPr>
        </p:nvGraphicFramePr>
        <p:xfrm>
          <a:off x="302039" y="1313854"/>
          <a:ext cx="6882850" cy="89154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0111">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27760">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78314">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 calculatrice de l’aide</a:t>
                      </a:r>
                    </a:p>
                    <a:p>
                      <a:pPr marL="285750" indent="-285750">
                        <a:buFont typeface="Arial" panose="020B0604020202020204" pitchFamily="34" charset="0"/>
                        <a:buChar char="•"/>
                      </a:pPr>
                      <a:r>
                        <a:rPr lang="fr-FR" sz="1000" dirty="0"/>
                        <a:t>Pièces permettant d’attester de la réalisation de l’opération (pièces non comptables/livrables)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Pièces justifiant d’une comptabilité distincte, ou un code comptable approprié pour toutes les transactions liées à l’opération, conformément à la réglementation en vigueur, ou un système extracomptable par classement des pièces justificatives</a:t>
                      </a:r>
                    </a:p>
                    <a:p>
                      <a:pPr marL="285750" indent="-285750">
                        <a:buFont typeface="Arial" panose="020B0604020202020204" pitchFamily="34" charset="0"/>
                        <a:buChar char="•"/>
                      </a:pPr>
                      <a:r>
                        <a:rPr lang="fr-FR" sz="1000" dirty="0"/>
                        <a:t>Pièces justificatives relatives à un changement de situation (ex. attestation de changement d’adresse, délégation de signature, RIB,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27760">
                <a:tc gridSpan="4">
                  <a:txBody>
                    <a:bodyPr/>
                    <a:lstStyle/>
                    <a:p>
                      <a:pPr marL="0" algn="l" defTabSz="755934" rtl="0" eaLnBrk="1" latinLnBrk="0" hangingPunct="1"/>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5777826">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0" indent="0">
                        <a:buFont typeface="Wingdings" panose="05000000000000000000" pitchFamily="2" charset="2"/>
                        <a:buNone/>
                      </a:pPr>
                      <a:r>
                        <a:rPr lang="fr-FR" sz="1000" b="1" u="none" dirty="0">
                          <a:solidFill>
                            <a:schemeClr val="tx1"/>
                          </a:solidFill>
                          <a:uFill>
                            <a:solidFill>
                              <a:schemeClr val="bg1"/>
                            </a:solidFill>
                          </a:uFill>
                        </a:rPr>
                        <a:t>          </a:t>
                      </a:r>
                      <a:r>
                        <a:rPr lang="fr-FR" sz="1000" b="1" u="sng" dirty="0">
                          <a:solidFill>
                            <a:schemeClr val="tx1"/>
                          </a:solidFill>
                          <a:uFill>
                            <a:solidFill>
                              <a:schemeClr val="bg1"/>
                            </a:solidFill>
                          </a:uFill>
                        </a:rPr>
                        <a:t>Pour les dépenses présentées sur base réelle</a:t>
                      </a:r>
                      <a:endParaRPr lang="fr-FR" sz="1000" b="1" dirty="0">
                        <a:solidFill>
                          <a:schemeClr val="tx1"/>
                        </a:solidFill>
                        <a:uFill>
                          <a:solidFill>
                            <a:schemeClr val="bg1"/>
                          </a:solidFill>
                        </a:uFill>
                      </a:endParaRPr>
                    </a:p>
                    <a:p>
                      <a:pPr marL="285750" indent="-285750">
                        <a:buFont typeface="Arial" panose="020B0604020202020204" pitchFamily="34" charset="0"/>
                        <a:buChar char="•"/>
                      </a:pPr>
                      <a:r>
                        <a:rPr lang="fr-FR" sz="1000" b="0" dirty="0">
                          <a:solidFill>
                            <a:schemeClr val="tx1"/>
                          </a:solidFill>
                          <a:uFill>
                            <a:solidFill>
                              <a:schemeClr val="bg1"/>
                            </a:solidFill>
                          </a:uFill>
                        </a:rPr>
                        <a:t>Pièces justificatives permettant d’attester de la réalité des dépenses, et le cas échéant, la réalisation effective de l’opération (factures ou copies de factures ou toute autre pièce comptable de valeur probante </a:t>
                      </a:r>
                      <a:r>
                        <a:rPr lang="fr-FR" sz="1000" b="0" kern="1200" dirty="0">
                          <a:solidFill>
                            <a:schemeClr val="tx1"/>
                          </a:solidFill>
                          <a:uFill>
                            <a:solidFill>
                              <a:schemeClr val="bg1"/>
                            </a:solidFill>
                          </a:uFill>
                          <a:latin typeface="+mn-lt"/>
                          <a:ea typeface="+mn-ea"/>
                          <a:cs typeface="+mn-cs"/>
                        </a:rPr>
                        <a:t>équivalente</a:t>
                      </a:r>
                      <a:r>
                        <a:rPr lang="fr-FR" sz="1000" b="0" dirty="0">
                          <a:solidFill>
                            <a:schemeClr val="tx1"/>
                          </a:solidFill>
                          <a:uFill>
                            <a:solidFill>
                              <a:schemeClr val="bg1"/>
                            </a:solidFill>
                          </a:uFill>
                        </a:rPr>
                        <a:t>)</a:t>
                      </a:r>
                      <a:r>
                        <a:rPr lang="fr-FR" sz="1000" b="1" dirty="0">
                          <a:solidFill>
                            <a:schemeClr val="tx1"/>
                          </a:solidFill>
                          <a:uFill>
                            <a:solidFill>
                              <a:schemeClr val="bg1"/>
                            </a:solidFill>
                          </a:uFill>
                        </a:rPr>
                        <a:t> </a:t>
                      </a:r>
                    </a:p>
                    <a:p>
                      <a:pPr marL="285750" indent="-285750" algn="l" defTabSz="755934" rtl="0" eaLnBrk="1" latinLnBrk="0" hangingPunct="1">
                        <a:buFont typeface="Arial" panose="020B0604020202020204" pitchFamily="34" charset="0"/>
                        <a:buChar char="•"/>
                      </a:pPr>
                      <a:r>
                        <a:rPr lang="fr-FR" sz="1000" strike="noStrike" kern="1200" baseline="0" dirty="0">
                          <a:solidFill>
                            <a:schemeClr val="tx1"/>
                          </a:solidFill>
                          <a:uFill>
                            <a:solidFill>
                              <a:schemeClr val="bg1"/>
                            </a:solidFill>
                          </a:uFill>
                          <a:latin typeface="+mn-lt"/>
                          <a:ea typeface="+mn-ea"/>
                          <a:cs typeface="+mn-cs"/>
                        </a:rPr>
                        <a:t>Pièces justificatives au choix, permettant d'apporter la preuve de l’acquittement des dépenses: </a:t>
                      </a:r>
                    </a:p>
                    <a:p>
                      <a:pPr marL="269875" indent="188913" algn="l" defTabSz="755934" rtl="0" eaLnBrk="1" latinLnBrk="0" hangingPunct="1">
                        <a:buFont typeface="Wingdings" panose="05000000000000000000" pitchFamily="2" charset="2"/>
                        <a:buChar char="ü"/>
                      </a:pPr>
                      <a:r>
                        <a:rPr lang="fr-FR" sz="1000" dirty="0"/>
                        <a:t>Factures des dépenses attestées par organisme compétent en droit français</a:t>
                      </a:r>
                    </a:p>
                    <a:p>
                      <a:pPr marL="441325" indent="-171450" algn="l" defTabSz="755934" rtl="0" eaLnBrk="1" latinLnBrk="0" hangingPunct="1">
                        <a:buFontTx/>
                        <a:buChar char="-"/>
                      </a:pPr>
                      <a:r>
                        <a:rPr lang="fr-FR" sz="1000" dirty="0"/>
                        <a:t>pour les bénéficiaires de statut public: signature du comptable public ; </a:t>
                      </a:r>
                    </a:p>
                    <a:p>
                      <a:pPr marL="441325" indent="-171450" algn="l" defTabSz="755934" rtl="0" eaLnBrk="1" latinLnBrk="0" hangingPunct="1">
                        <a:buFontTx/>
                        <a:buChar char="-"/>
                      </a:pPr>
                      <a:r>
                        <a:rPr lang="fr-FR" sz="1000" dirty="0"/>
                        <a:t>pour les bénéficiaires de statut privé : signature d’un commissaire aux comptes ou d’un expert-comptable ; </a:t>
                      </a:r>
                    </a:p>
                    <a:p>
                      <a:pPr marL="269875" indent="188913" algn="l" defTabSz="755934" rtl="0" eaLnBrk="1" latinLnBrk="0" hangingPunct="1">
                        <a:buFont typeface="Wingdings" panose="05000000000000000000" pitchFamily="2" charset="2"/>
                        <a:buChar char="ü"/>
                      </a:pPr>
                      <a:r>
                        <a:rPr lang="fr-FR" sz="1000" dirty="0"/>
                        <a:t>Copies de relevés de compte faisant apparaître montant et date du débit. Les libellés doivent être suffisamment explicites pour établir le lien avec le projet;</a:t>
                      </a:r>
                    </a:p>
                    <a:p>
                      <a:pPr marL="269875" indent="188913" algn="l" defTabSz="755934" rtl="0" eaLnBrk="1" latinLnBrk="0" hangingPunct="1">
                        <a:buFont typeface="Wingdings" panose="05000000000000000000" pitchFamily="2" charset="2"/>
                        <a:buChar char="ü"/>
                      </a:pPr>
                      <a:r>
                        <a:rPr lang="fr-FR" sz="1000" dirty="0"/>
                        <a:t>Toute autre pièce comptable de valeur probante équivalente ou copies des factures portant les mentions d’acquittement inscrites par le fournisseur, le prestataire, l’entrepreneur, etc. (attestant de la réception du numéraire pour les paiements de facture effectués en numéraire dans la limite de 1 000€). Les mentions d’acquittements sont les suivantes : </a:t>
                      </a:r>
                    </a:p>
                    <a:p>
                      <a:pPr marL="441325" indent="-171450" algn="l" defTabSz="755934" rtl="0" eaLnBrk="1" latinLnBrk="0" hangingPunct="1">
                        <a:buFontTx/>
                        <a:buChar char="-"/>
                      </a:pPr>
                      <a:r>
                        <a:rPr lang="fr-FR" sz="1000" dirty="0"/>
                        <a:t>présence de la mention : « acquittée le »;</a:t>
                      </a:r>
                    </a:p>
                    <a:p>
                      <a:pPr marL="441325" indent="-171450" algn="l" defTabSz="755934" rtl="0" eaLnBrk="1" latinLnBrk="0" hangingPunct="1">
                        <a:buFontTx/>
                        <a:buChar char="-"/>
                      </a:pPr>
                      <a:r>
                        <a:rPr lang="fr-FR" sz="1000" dirty="0"/>
                        <a:t>date d’acquittement;</a:t>
                      </a:r>
                    </a:p>
                    <a:p>
                      <a:pPr marL="441325" indent="-171450" algn="l" defTabSz="755934" rtl="0" eaLnBrk="1" latinLnBrk="0" hangingPunct="1">
                        <a:buFontTx/>
                        <a:buChar char="-"/>
                      </a:pPr>
                      <a:r>
                        <a:rPr lang="fr-FR" sz="1000" dirty="0"/>
                        <a:t>cachet et signature du fournisseur, du prestataire, ou de l’entrepreneur;</a:t>
                      </a:r>
                    </a:p>
                    <a:p>
                      <a:pPr marL="269875" indent="0" algn="l" defTabSz="755934" rtl="0" eaLnBrk="1" latinLnBrk="0" hangingPunct="1">
                        <a:spcBef>
                          <a:spcPts val="600"/>
                        </a:spcBef>
                        <a:buFontTx/>
                        <a:buNone/>
                      </a:pPr>
                      <a:r>
                        <a:rPr lang="fr-FR" sz="1000" dirty="0"/>
                        <a:t>Ces deux dernières possibilités s’adressent en priorité aux structures n’ayant pas l’obligation de faire certifier leurs comptes par une tierce personne habilitée. </a:t>
                      </a:r>
                    </a:p>
                    <a:p>
                      <a:pPr marL="285750" indent="-285750" algn="l" defTabSz="755934" rtl="0" eaLnBrk="1" latinLnBrk="0" hangingPunct="1">
                        <a:buFont typeface="Arial" panose="020B0604020202020204" pitchFamily="34" charset="0"/>
                        <a:buChar char="•"/>
                      </a:pPr>
                      <a:endParaRPr lang="fr-FR" sz="1000" b="0" i="0" kern="1200" baseline="0" dirty="0">
                        <a:solidFill>
                          <a:schemeClr val="tx1"/>
                        </a:solidFill>
                        <a:uFill>
                          <a:solidFill>
                            <a:schemeClr val="bg1"/>
                          </a:solidFill>
                        </a:u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66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a:p>
            <a:r>
              <a:rPr lang="fr-FR" dirty="0"/>
              <a:t>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nvGraphicFramePr>
        <p:xfrm>
          <a:off x="302039" y="1313854"/>
          <a:ext cx="6882850" cy="423672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3593426">
                <a:tc>
                  <a:txBody>
                    <a:bodyPr/>
                    <a:lstStyle/>
                    <a:p>
                      <a:pPr marL="0" indent="0">
                        <a:buFont typeface="Wingdings" panose="05000000000000000000" pitchFamily="2" charset="2"/>
                        <a:buNone/>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Wingdings" panose="05000000000000000000" pitchFamily="2" charset="2"/>
                        <a:buNone/>
                      </a:pPr>
                      <a:endParaRPr lang="fr-FR" sz="1000" b="1" i="0" u="none" kern="1200" baseline="0" dirty="0">
                        <a:solidFill>
                          <a:schemeClr val="dk1"/>
                        </a:solidFill>
                        <a:highlight>
                          <a:srgbClr val="FFFF00"/>
                        </a:highlight>
                        <a:latin typeface="+mn-lt"/>
                        <a:ea typeface="+mn-ea"/>
                        <a:cs typeface="+mn-cs"/>
                      </a:endParaRPr>
                    </a:p>
                    <a:p>
                      <a:pPr marL="0" indent="0">
                        <a:buFont typeface="Wingdings" panose="05000000000000000000" pitchFamily="2" charset="2"/>
                        <a:buNone/>
                      </a:pPr>
                      <a:r>
                        <a:rPr lang="fr-FR" sz="1000" b="1" i="0" u="none" kern="1200" baseline="0" dirty="0">
                          <a:solidFill>
                            <a:schemeClr val="dk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a:t>
                      </a:r>
                      <a:endParaRPr lang="fr-FR" sz="1000" b="1" i="0" kern="1200" baseline="0" dirty="0">
                        <a:solidFill>
                          <a:schemeClr val="tx1"/>
                        </a:solidFill>
                        <a:latin typeface="+mn-lt"/>
                        <a:ea typeface="+mn-ea"/>
                        <a:cs typeface="+mn-cs"/>
                      </a:endParaRPr>
                    </a:p>
                    <a:p>
                      <a:pPr marL="171450" indent="0">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dépenses de frais de personnel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du temps d’affectation (fiches de poste, lettres de mission ou contrat de travail pour affectation à temps fixe; fiches de temps ou extraits de logiciel de temps pour affectation à temps variable).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de la matérialité des dépenses (copies bulletins de paie, journal de paie, DSN ou document probant équivalent) </a:t>
                      </a:r>
                    </a:p>
                    <a:p>
                      <a:pPr marL="171450" indent="0" algn="l" defTabSz="755934" rtl="0" eaLnBrk="1" latinLnBrk="0" hangingPunct="1">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frais de mission hors taux forfaitaire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Justificatifs attestant des déplacements effectifs réalisés</a:t>
                      </a: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074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246837284"/>
              </p:ext>
            </p:extLst>
          </p:nvPr>
        </p:nvGraphicFramePr>
        <p:xfrm>
          <a:off x="302039" y="1313854"/>
          <a:ext cx="6882850" cy="5083263"/>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72580">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52043">
                <a:tc gridSpan="4">
                  <a:txBody>
                    <a:bodyPr/>
                    <a:lstStyle/>
                    <a:p>
                      <a:r>
                        <a:rPr lang="fr-FR" sz="1000" i="1" dirty="0">
                          <a:solidFill>
                            <a:schemeClr val="bg1"/>
                          </a:solidFill>
                        </a:rPr>
                        <a:t>OS</a:t>
                      </a:r>
                      <a:r>
                        <a:rPr lang="fr-FR" sz="1000" i="1" baseline="0" dirty="0">
                          <a:solidFill>
                            <a:schemeClr val="bg1"/>
                          </a:solidFill>
                        </a:rPr>
                        <a:t> 2.1.4 – Encourager les activités aquacoles durables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142363">
                <a:tc>
                  <a:txBody>
                    <a:bodyPr/>
                    <a:lstStyle/>
                    <a:p>
                      <a:pPr marL="285750" indent="-285750">
                        <a:buFont typeface="Wingdings" panose="05000000000000000000" pitchFamily="2" charset="2"/>
                        <a:buChar char="Ø"/>
                      </a:pPr>
                      <a:r>
                        <a:rPr lang="fr-FR" sz="1000" b="1" u="sng" dirty="0"/>
                        <a:t>TA.2.1.4</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TOUS LES DEMANDEURS :</a:t>
                      </a:r>
                      <a:endParaRPr lang="fr-FR" sz="1000" b="1" u="sng" strike="noStrike" dirty="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none" strike="noStrike" kern="1200" cap="none" spc="0" normalizeH="0" baseline="0" noProof="0" dirty="0">
                          <a:ln>
                            <a:noFill/>
                          </a:ln>
                          <a:solidFill>
                            <a:prstClr val="black"/>
                          </a:solidFill>
                          <a:effectLst/>
                          <a:uLnTx/>
                          <a:uFillTx/>
                          <a:latin typeface="+mn-lt"/>
                          <a:ea typeface="+mn-ea"/>
                          <a:cs typeface="+mn-cs"/>
                        </a:rPr>
                        <a:t>Toute pièce justificative permettant de vérifier le respect des conditions d’éligibilité de l’opération et des dépenses</a:t>
                      </a:r>
                      <a:endParaRPr lang="fr-FR" sz="1000" b="1" u="sng" dirty="0"/>
                    </a:p>
                    <a:p>
                      <a:pPr marL="0" indent="0" algn="just">
                        <a:buFont typeface="Arial" panose="020B0604020202020204" pitchFamily="34" charset="0"/>
                        <a:buNone/>
                      </a:pPr>
                      <a:r>
                        <a:rPr lang="fr-FR" sz="1000" b="0" u="none" baseline="0" dirty="0"/>
                        <a:t>      </a:t>
                      </a:r>
                    </a:p>
                    <a:p>
                      <a:pPr marL="0" indent="0" algn="just">
                        <a:buFont typeface="Arial" panose="020B0604020202020204" pitchFamily="34" charset="0"/>
                        <a:buNone/>
                      </a:pPr>
                      <a:r>
                        <a:rPr lang="fr-FR" sz="1000" b="1" u="sng" baseline="0" dirty="0"/>
                        <a:t>Pour tous les dossiers</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u="none" baseline="0" dirty="0"/>
                        <a:t>Preuve de la </a:t>
                      </a:r>
                      <a:r>
                        <a:rPr lang="fr-FR" sz="1000" b="0" u="none" baseline="0" dirty="0">
                          <a:solidFill>
                            <a:schemeClr val="tx1"/>
                          </a:solidFill>
                        </a:rPr>
                        <a:t>diffusion des livrables et des données (tels que prévu dans le dossier </a:t>
                      </a:r>
                      <a:r>
                        <a:rPr lang="fr-FR" sz="1000" b="0" u="none" strike="noStrike" baseline="0" dirty="0">
                          <a:solidFill>
                            <a:schemeClr val="tx1"/>
                          </a:solidFill>
                        </a:rPr>
                        <a:t>et la fiche critère) à partir de </a:t>
                      </a:r>
                      <a:r>
                        <a:rPr lang="fr-FR" sz="1000" b="0" u="none" baseline="0" dirty="0">
                          <a:solidFill>
                            <a:schemeClr val="tx1"/>
                          </a:solidFill>
                        </a:rPr>
                        <a:t>:</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Indication du lien internet;</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baseline="0" dirty="0">
                          <a:solidFill>
                            <a:schemeClr val="tx1"/>
                          </a:solidFill>
                        </a:rPr>
                        <a:t>Copie de mails;</a:t>
                      </a:r>
                    </a:p>
                    <a:p>
                      <a:pPr marL="360363" marR="0" lvl="0" indent="-182563"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tab pos="447675" algn="l"/>
                        </a:tabLst>
                        <a:defRPr/>
                      </a:pPr>
                      <a:r>
                        <a:rPr lang="fr-FR" sz="1000" b="0" u="none" strike="noStrike" baseline="0" dirty="0">
                          <a:solidFill>
                            <a:schemeClr val="tx1"/>
                          </a:solidFill>
                        </a:rPr>
                        <a:t>etc…</a:t>
                      </a:r>
                    </a:p>
                    <a:p>
                      <a:pPr marL="0" indent="0" algn="just">
                        <a:buFont typeface="Arial" panose="020B0604020202020204" pitchFamily="34" charset="0"/>
                        <a:buNone/>
                      </a:pPr>
                      <a:endParaRPr lang="fr-FR" sz="1000" b="1" u="sng" baseline="0" dirty="0"/>
                    </a:p>
                    <a:p>
                      <a:pPr marL="0" indent="0" algn="just">
                        <a:buFont typeface="Arial" panose="020B0604020202020204" pitchFamily="34" charset="0"/>
                        <a:buNone/>
                      </a:pPr>
                      <a:r>
                        <a:rPr lang="fr-FR" sz="1000" b="1" u="sng" baseline="0" dirty="0"/>
                        <a:t>ET </a:t>
                      </a:r>
                    </a:p>
                    <a:p>
                      <a:pPr marL="0" indent="0" algn="just">
                        <a:buFont typeface="Arial" panose="020B0604020202020204" pitchFamily="34" charset="0"/>
                        <a:buNone/>
                      </a:pPr>
                      <a:r>
                        <a:rPr lang="fr-FR" sz="1000" b="1" u="sng" baseline="0" dirty="0"/>
                        <a:t>Pour les dossiers relatifs à la surveillance sanitaire et </a:t>
                      </a:r>
                      <a:r>
                        <a:rPr lang="fr-FR" sz="1000" b="1" u="sng" baseline="0" dirty="0" err="1"/>
                        <a:t>zoosanitaire</a:t>
                      </a:r>
                      <a:r>
                        <a:rPr lang="fr-FR" sz="1000" b="1" u="sng" baseline="0" dirty="0"/>
                        <a:t> </a:t>
                      </a:r>
                    </a:p>
                    <a:p>
                      <a:pPr marL="171450" indent="-171450" algn="just">
                        <a:buFont typeface="Arial" panose="020B0604020202020204" pitchFamily="34" charset="0"/>
                        <a:buChar char="•"/>
                      </a:pPr>
                      <a:r>
                        <a:rPr lang="fr-FR" sz="1000" b="0" u="none" baseline="0" dirty="0"/>
                        <a:t>Contrat, précisant les conditions de la prestation, incluant la référence du site concerné et le montant de la dépense </a:t>
                      </a:r>
                    </a:p>
                    <a:p>
                      <a:pPr marL="0" indent="0" algn="just">
                        <a:buFont typeface="Arial" panose="020B0604020202020204" pitchFamily="34" charset="0"/>
                        <a:buNone/>
                      </a:pPr>
                      <a:r>
                        <a:rPr lang="fr-FR" sz="1000" b="0" u="none" baseline="0" dirty="0"/>
                        <a:t>ou;</a:t>
                      </a:r>
                    </a:p>
                    <a:p>
                      <a:pPr marL="171450" indent="-171450" algn="just">
                        <a:buFont typeface="Arial" panose="020B0604020202020204" pitchFamily="34" charset="0"/>
                        <a:buChar char="•"/>
                      </a:pPr>
                      <a:r>
                        <a:rPr lang="fr-FR" sz="1000" b="0" u="none" baseline="0" dirty="0"/>
                        <a:t>Un récapitulatif des sites exploités par les adhérents de l'organisme bénéficiaire, avec la description de chaque site (liste des adhérents, localisation, espèce élevée). </a:t>
                      </a:r>
                    </a:p>
                    <a:p>
                      <a:pPr marL="171450" indent="-171450" algn="just">
                        <a:buFont typeface="Arial" panose="020B0604020202020204" pitchFamily="34" charset="0"/>
                        <a:buChar char="•"/>
                      </a:pPr>
                      <a:endParaRPr lang="fr-FR" sz="1000" b="0" u="none" baseline="0" dirty="0"/>
                    </a:p>
                    <a:p>
                      <a:pPr marL="171450" indent="-171450" algn="just">
                        <a:buFont typeface="Arial" panose="020B0604020202020204" pitchFamily="34" charset="0"/>
                        <a:buChar char="•"/>
                      </a:pPr>
                      <a:r>
                        <a:rPr lang="fr-FR" sz="1000" b="0" u="none" baseline="0" dirty="0"/>
                        <a:t>Liste des </a:t>
                      </a:r>
                      <a:r>
                        <a:rPr lang="fr-FR" sz="1000" b="0" i="1" u="none" baseline="0" dirty="0"/>
                        <a:t>aquaculteurs adhérents et du nombre de sites par adhérent pour vérification du plafond des dépenses par site</a:t>
                      </a:r>
                    </a:p>
                    <a:p>
                      <a:pPr marL="171450" indent="-171450" algn="just">
                        <a:buFont typeface="Arial" panose="020B0604020202020204" pitchFamily="34" charset="0"/>
                        <a:buChar char="•"/>
                      </a:pPr>
                      <a:endParaRPr lang="fr-FR" sz="1000" b="0" i="1" u="none" baseline="0" dirty="0"/>
                    </a:p>
                    <a:p>
                      <a:pPr marL="171450" indent="-171450" algn="just">
                        <a:buFont typeface="Arial" panose="020B0604020202020204" pitchFamily="34" charset="0"/>
                        <a:buChar char="•"/>
                      </a:pPr>
                      <a:r>
                        <a:rPr lang="fr-FR" sz="1000" b="0" i="1" u="none" baseline="0" dirty="0"/>
                        <a:t>Factures et devis détaillés par site</a:t>
                      </a:r>
                    </a:p>
                    <a:p>
                      <a:pPr marL="0" indent="0" algn="just">
                        <a:buFont typeface="Arial" panose="020B0604020202020204" pitchFamily="34" charset="0"/>
                        <a:buNone/>
                      </a:pPr>
                      <a:endParaRPr lang="fr-FR" sz="1000" b="0" u="none" baseline="0" dirty="0"/>
                    </a:p>
                    <a:p>
                      <a:pPr marL="171450" indent="-171450" algn="just">
                        <a:buFont typeface="Arial" panose="020B0604020202020204" pitchFamily="34" charset="0"/>
                        <a:buChar char="•"/>
                      </a:pPr>
                      <a:endParaRPr lang="fr-FR" sz="1000" b="0" u="none"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8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5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8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5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8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5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a:solidFill>
                            <a:schemeClr val="dk1"/>
                          </a:solidFill>
                          <a:latin typeface="+mn-lt"/>
                          <a:ea typeface="+mn-ea"/>
                          <a:cs typeface="+mn-cs"/>
                        </a:rPr>
                        <a:t>☐</a:t>
                      </a: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11156</TotalTime>
  <Words>1011</Words>
  <Application>Microsoft Office PowerPoint</Application>
  <PresentationFormat>Personnalisé</PresentationFormat>
  <Paragraphs>342</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SINDE Odile</cp:lastModifiedBy>
  <cp:revision>153</cp:revision>
  <dcterms:created xsi:type="dcterms:W3CDTF">2022-06-01T16:29:40Z</dcterms:created>
  <dcterms:modified xsi:type="dcterms:W3CDTF">2025-02-10T17:01:29Z</dcterms:modified>
</cp:coreProperties>
</file>