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65" r:id="rId3"/>
    <p:sldId id="266" r:id="rId4"/>
    <p:sldId id="260" r:id="rId5"/>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FURET Maiwen" initials="FM" lastIdx="4" clrIdx="6">
    <p:extLst>
      <p:ext uri="{19B8F6BF-5375-455C-9EA6-DF929625EA0E}">
        <p15:presenceInfo xmlns:p15="http://schemas.microsoft.com/office/powerpoint/2012/main" userId="FURET Maiwen" providerId="None"/>
      </p:ext>
    </p:extLst>
  </p:cmAuthor>
  <p:cmAuthor id="1" name="CHARVOT Barbara" initials="CB" lastIdx="6" clrIdx="0">
    <p:extLst>
      <p:ext uri="{19B8F6BF-5375-455C-9EA6-DF929625EA0E}">
        <p15:presenceInfo xmlns:p15="http://schemas.microsoft.com/office/powerpoint/2012/main" userId="CHARVOT Barbara" providerId="None"/>
      </p:ext>
    </p:extLst>
  </p:cmAuthor>
  <p:cmAuthor id="2" name="LELOIR Manon" initials="LM" lastIdx="2" clrIdx="1">
    <p:extLst>
      <p:ext uri="{19B8F6BF-5375-455C-9EA6-DF929625EA0E}">
        <p15:presenceInfo xmlns:p15="http://schemas.microsoft.com/office/powerpoint/2012/main" userId="LELOIR Manon" providerId="None"/>
      </p:ext>
    </p:extLst>
  </p:cmAuthor>
  <p:cmAuthor id="3" name="BEAUSEIGNEUR Ingrid" initials="BI" lastIdx="3" clrIdx="2">
    <p:extLst>
      <p:ext uri="{19B8F6BF-5375-455C-9EA6-DF929625EA0E}">
        <p15:presenceInfo xmlns:p15="http://schemas.microsoft.com/office/powerpoint/2012/main" userId="BEAUSEIGNEUR Ingrid" providerId="None"/>
      </p:ext>
    </p:extLst>
  </p:cmAuthor>
  <p:cmAuthor id="4" name="AMOUSSOU Nellya" initials="AN" lastIdx="15" clrIdx="3">
    <p:extLst>
      <p:ext uri="{19B8F6BF-5375-455C-9EA6-DF929625EA0E}">
        <p15:presenceInfo xmlns:p15="http://schemas.microsoft.com/office/powerpoint/2012/main" userId="S-1-5-21-4276358278-3772456312-481434233-101622" providerId="AD"/>
      </p:ext>
    </p:extLst>
  </p:cmAuthor>
  <p:cmAuthor id="5" name="WENDLING Lydie" initials="WL" lastIdx="6" clrIdx="4">
    <p:extLst>
      <p:ext uri="{19B8F6BF-5375-455C-9EA6-DF929625EA0E}">
        <p15:presenceInfo xmlns:p15="http://schemas.microsoft.com/office/powerpoint/2012/main" userId="S-1-5-21-4276358278-3772456312-481434233-70063" providerId="AD"/>
      </p:ext>
    </p:extLst>
  </p:cmAuthor>
  <p:cmAuthor id="6" name="SINDE Odile" initials="OS" lastIdx="8" clrIdx="5">
    <p:extLst>
      <p:ext uri="{19B8F6BF-5375-455C-9EA6-DF929625EA0E}">
        <p15:presenceInfo xmlns:p15="http://schemas.microsoft.com/office/powerpoint/2012/main" userId="SINDE Odi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DC3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87" autoAdjust="0"/>
    <p:restoredTop sz="94660"/>
  </p:normalViewPr>
  <p:slideViewPr>
    <p:cSldViewPr snapToGrid="0">
      <p:cViewPr varScale="1">
        <p:scale>
          <a:sx n="47" d="100"/>
          <a:sy n="47" d="100"/>
        </p:scale>
        <p:origin x="2156"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D6145-46C9-45C7-A245-DD47B7B66475}" type="datetimeFigureOut">
              <a:rPr lang="fr-FR" smtClean="0"/>
              <a:t>06/02/2025</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93E9C0-EB30-4FAF-94F3-D230AC03CC5E}" type="slidenum">
              <a:rPr lang="fr-FR" smtClean="0"/>
              <a:t>‹N°›</a:t>
            </a:fld>
            <a:endParaRPr lang="fr-FR"/>
          </a:p>
        </p:txBody>
      </p:sp>
    </p:spTree>
    <p:extLst>
      <p:ext uri="{BB962C8B-B14F-4D97-AF65-F5344CB8AC3E}">
        <p14:creationId xmlns:p14="http://schemas.microsoft.com/office/powerpoint/2010/main" val="907306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A6EB6B5-13B5-470E-9ABA-9C4CF0738D1A}" type="datetime1">
              <a:rPr lang="fr-FR" smtClean="0"/>
              <a:t>06/02/2025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21767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683CC5E-BB82-4C99-995D-0059811A16ED}" type="datetime1">
              <a:rPr lang="fr-FR" smtClean="0"/>
              <a:t>06/02/2025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70152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B10238F-D5D5-4807-988C-99B8AEBBCB46}" type="datetime1">
              <a:rPr lang="fr-FR" smtClean="0"/>
              <a:t>06/02/2025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658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C52C18-288F-4E0E-90EF-003E058BE7C3}" type="datetime1">
              <a:rPr lang="fr-FR" smtClean="0"/>
              <a:t>06/02/2025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14040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FB30F9D-2A54-427C-9869-1BF684E84379}" type="datetime1">
              <a:rPr lang="fr-FR" smtClean="0"/>
              <a:t>06/02/2025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24648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D1A3619-E0A2-4D77-9887-3AEE627158FB}" type="datetime1">
              <a:rPr lang="fr-FR" smtClean="0"/>
              <a:t>06/02/2025</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3955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B3903CC-C23A-4AD3-A252-01AACEDDA925}" type="datetime1">
              <a:rPr lang="fr-FR" smtClean="0"/>
              <a:t>06/02/2025</a:t>
            </a:fld>
            <a:endParaRPr lang="fr-FR"/>
          </a:p>
        </p:txBody>
      </p:sp>
      <p:sp>
        <p:nvSpPr>
          <p:cNvPr id="8" name="Footer Placeholder 7"/>
          <p:cNvSpPr>
            <a:spLocks noGrp="1"/>
          </p:cNvSpPr>
          <p:nvPr>
            <p:ph type="ftr" sz="quarter" idx="11"/>
          </p:nvPr>
        </p:nvSpPr>
        <p:spPr/>
        <p:txBody>
          <a:bodyPr/>
          <a:lstStyle/>
          <a:p>
            <a:r>
              <a:rPr lang="fr-FR"/>
              <a:t>Version du 01/06/2022                                </a:t>
            </a:r>
          </a:p>
        </p:txBody>
      </p:sp>
      <p:sp>
        <p:nvSpPr>
          <p:cNvPr id="9" name="Slide Number Placeholder 8"/>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43035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7C58D9F-EA3F-49C6-A87A-005F0530711A}" type="datetime1">
              <a:rPr lang="fr-FR" smtClean="0"/>
              <a:t>06/02/2025</a:t>
            </a:fld>
            <a:endParaRPr lang="fr-FR"/>
          </a:p>
        </p:txBody>
      </p:sp>
      <p:sp>
        <p:nvSpPr>
          <p:cNvPr id="4" name="Footer Placeholder 3"/>
          <p:cNvSpPr>
            <a:spLocks noGrp="1"/>
          </p:cNvSpPr>
          <p:nvPr>
            <p:ph type="ftr" sz="quarter" idx="11"/>
          </p:nvPr>
        </p:nvSpPr>
        <p:spPr/>
        <p:txBody>
          <a:bodyPr/>
          <a:lstStyle/>
          <a:p>
            <a:r>
              <a:rPr lang="fr-FR"/>
              <a:t>Version du 01/06/2022                                </a:t>
            </a:r>
          </a:p>
        </p:txBody>
      </p:sp>
      <p:sp>
        <p:nvSpPr>
          <p:cNvPr id="5" name="Slide Number Placeholder 4"/>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106077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79E8A-C1D1-4E80-B802-CBA45A77CD94}" type="datetime1">
              <a:rPr lang="fr-FR" smtClean="0"/>
              <a:t>06/02/2025</a:t>
            </a:fld>
            <a:endParaRPr lang="fr-FR"/>
          </a:p>
        </p:txBody>
      </p:sp>
      <p:sp>
        <p:nvSpPr>
          <p:cNvPr id="3" name="Footer Placeholder 2"/>
          <p:cNvSpPr>
            <a:spLocks noGrp="1"/>
          </p:cNvSpPr>
          <p:nvPr>
            <p:ph type="ftr" sz="quarter" idx="11"/>
          </p:nvPr>
        </p:nvSpPr>
        <p:spPr/>
        <p:txBody>
          <a:bodyPr/>
          <a:lstStyle/>
          <a:p>
            <a:r>
              <a:rPr lang="fr-FR"/>
              <a:t>Version du 01/06/2022                                </a:t>
            </a:r>
          </a:p>
        </p:txBody>
      </p:sp>
      <p:sp>
        <p:nvSpPr>
          <p:cNvPr id="4" name="Slide Number Placeholder 3"/>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32371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47A805C4-9E6C-4192-BA5A-83A65631A9B5}" type="datetime1">
              <a:rPr lang="fr-FR" smtClean="0"/>
              <a:t>06/02/2025</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33723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198FEF61-22A1-407B-8294-F54B36EC6632}" type="datetime1">
              <a:rPr lang="fr-FR" smtClean="0"/>
              <a:t>06/02/2025</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84322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EB6830E-9A07-4792-8D10-CE35126543A7}" type="datetime1">
              <a:rPr lang="fr-FR" smtClean="0"/>
              <a:t>06/02/2025</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r>
              <a:rPr lang="fr-FR"/>
              <a:t>Version du 01/06/2022                                </a:t>
            </a: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E2FA2C3-344A-4AAA-B278-B58E566A51AB}" type="slidenum">
              <a:rPr lang="fr-FR" smtClean="0"/>
              <a:t>‹N°›</a:t>
            </a:fld>
            <a:endParaRPr lang="fr-FR"/>
          </a:p>
        </p:txBody>
      </p:sp>
    </p:spTree>
    <p:extLst>
      <p:ext uri="{BB962C8B-B14F-4D97-AF65-F5344CB8AC3E}">
        <p14:creationId xmlns:p14="http://schemas.microsoft.com/office/powerpoint/2010/main" val="7088147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44128" y="1340752"/>
            <a:ext cx="4925964" cy="1323439"/>
          </a:xfrm>
          <a:prstGeom prst="rect">
            <a:avLst/>
          </a:prstGeom>
          <a:noFill/>
        </p:spPr>
        <p:txBody>
          <a:bodyPr wrap="none" lIns="91440" tIns="45720" rIns="91440" bIns="45720">
            <a:spAutoFit/>
          </a:bodyPr>
          <a:lstStyle/>
          <a:p>
            <a:pPr algn="ctr"/>
            <a:r>
              <a:rPr lang="fr-FR" sz="3600" b="1" cap="none" spc="0" dirty="0">
                <a:ln w="0"/>
                <a:solidFill>
                  <a:srgbClr val="5B9BD5"/>
                </a:solidFill>
                <a:effectLst>
                  <a:outerShdw blurRad="38100" dist="25400" dir="5400000" algn="ctr" rotWithShape="0">
                    <a:srgbClr val="6E747A">
                      <a:alpha val="43000"/>
                    </a:srgbClr>
                  </a:outerShdw>
                </a:effectLst>
              </a:rPr>
              <a:t>E-Synergie</a:t>
            </a:r>
          </a:p>
          <a:p>
            <a:pPr algn="ctr"/>
            <a:r>
              <a:rPr lang="fr-FR" sz="2800" b="1" dirty="0">
                <a:ln w="0"/>
                <a:solidFill>
                  <a:srgbClr val="5B9BD5"/>
                </a:solidFill>
                <a:effectLst>
                  <a:outerShdw blurRad="38100" dist="25400" dir="5400000" algn="ctr" rotWithShape="0">
                    <a:srgbClr val="6E747A">
                      <a:alpha val="43000"/>
                    </a:srgbClr>
                  </a:outerShdw>
                </a:effectLst>
              </a:rPr>
              <a:t>Liste des pièces justificatives DP</a:t>
            </a:r>
          </a:p>
          <a:p>
            <a:pPr algn="ctr"/>
            <a:r>
              <a:rPr lang="fr-FR" sz="1600" cap="none" spc="0" dirty="0">
                <a:ln w="0"/>
                <a:solidFill>
                  <a:srgbClr val="5B9BD5"/>
                </a:solidFill>
                <a:effectLst>
                  <a:outerShdw blurRad="38100" dist="25400" dir="5400000" algn="ctr" rotWithShape="0">
                    <a:srgbClr val="6E747A">
                      <a:alpha val="43000"/>
                    </a:srgbClr>
                  </a:outerShdw>
                </a:effectLst>
              </a:rPr>
              <a:t>Programme national FEAMPA FranceAgrimer 2021-2027</a:t>
            </a:r>
          </a:p>
        </p:txBody>
      </p:sp>
      <p:cxnSp>
        <p:nvCxnSpPr>
          <p:cNvPr id="5" name="Connecteur droit 4"/>
          <p:cNvCxnSpPr/>
          <p:nvPr/>
        </p:nvCxnSpPr>
        <p:spPr>
          <a:xfrm>
            <a:off x="302042" y="1340752"/>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flipV="1">
            <a:off x="302042" y="2837053"/>
            <a:ext cx="6882849" cy="22439"/>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 name="Espace réservé du pied de page 8"/>
          <p:cNvSpPr>
            <a:spLocks noGrp="1"/>
          </p:cNvSpPr>
          <p:nvPr>
            <p:ph type="ftr" sz="quarter" idx="11"/>
          </p:nvPr>
        </p:nvSpPr>
        <p:spPr>
          <a:xfrm>
            <a:off x="2552832" y="9977180"/>
            <a:ext cx="2551390" cy="569240"/>
          </a:xfrm>
        </p:spPr>
        <p:txBody>
          <a:bodyPr/>
          <a:lstStyle/>
          <a:p>
            <a:r>
              <a:rPr lang="fr-FR"/>
              <a:t>Version du 05/02/2025                                </a:t>
            </a:r>
            <a:endParaRPr lang="fr-FR" dirty="0"/>
          </a:p>
        </p:txBody>
      </p:sp>
      <p:sp>
        <p:nvSpPr>
          <p:cNvPr id="10" name="Espace réservé du numéro de diapositive 9"/>
          <p:cNvSpPr>
            <a:spLocks noGrp="1"/>
          </p:cNvSpPr>
          <p:nvPr>
            <p:ph type="sldNum" sz="quarter" idx="12"/>
          </p:nvPr>
        </p:nvSpPr>
        <p:spPr>
          <a:xfrm>
            <a:off x="5339020" y="9866566"/>
            <a:ext cx="1700927" cy="569240"/>
          </a:xfrm>
        </p:spPr>
        <p:txBody>
          <a:bodyPr/>
          <a:lstStyle/>
          <a:p>
            <a:fld id="{DE2FA2C3-344A-4AAA-B278-B58E566A51AB}" type="slidenum">
              <a:rPr lang="fr-FR" smtClean="0"/>
              <a:t>1</a:t>
            </a:fld>
            <a:endParaRPr lang="fr-FR"/>
          </a:p>
        </p:txBody>
      </p:sp>
      <p:sp>
        <p:nvSpPr>
          <p:cNvPr id="12" name="Rectangle 11"/>
          <p:cNvSpPr/>
          <p:nvPr/>
        </p:nvSpPr>
        <p:spPr>
          <a:xfrm>
            <a:off x="1539048" y="3082946"/>
            <a:ext cx="4408836" cy="646331"/>
          </a:xfrm>
          <a:prstGeom prst="rect">
            <a:avLst/>
          </a:prstGeom>
        </p:spPr>
        <p:txBody>
          <a:bodyPr wrap="none">
            <a:spAutoFit/>
          </a:bodyPr>
          <a:lstStyle/>
          <a:p>
            <a:pPr algn="ctr"/>
            <a:r>
              <a:rPr lang="fr-FR" b="1" u="sng" dirty="0"/>
              <a:t>Pièces nécessaires à l’instruction du dossier</a:t>
            </a:r>
          </a:p>
          <a:p>
            <a:pPr algn="ctr"/>
            <a:r>
              <a:rPr lang="fr-FR" b="1" u="sng" dirty="0"/>
              <a:t>pour la demande de paiement</a:t>
            </a:r>
          </a:p>
        </p:txBody>
      </p:sp>
      <p:sp>
        <p:nvSpPr>
          <p:cNvPr id="13" name="Rectangle 12"/>
          <p:cNvSpPr/>
          <p:nvPr/>
        </p:nvSpPr>
        <p:spPr>
          <a:xfrm>
            <a:off x="302042" y="3774677"/>
            <a:ext cx="6882849" cy="1723549"/>
          </a:xfrm>
          <a:prstGeom prst="rect">
            <a:avLst/>
          </a:prstGeom>
        </p:spPr>
        <p:txBody>
          <a:bodyPr wrap="square">
            <a:spAutoFit/>
          </a:bodyPr>
          <a:lstStyle/>
          <a:p>
            <a:pPr algn="ctr"/>
            <a:r>
              <a:rPr lang="fr-FR" sz="1600" dirty="0"/>
              <a:t>Les pièces à fournir listées ci-dessous doivent être transmises en cliquant sur le bouton « + Ajouter une pièce » -&gt; </a:t>
            </a:r>
            <a:r>
              <a:rPr lang="fr-FR" sz="1600" i="1" dirty="0">
                <a:solidFill>
                  <a:srgbClr val="FF0000"/>
                </a:solidFill>
              </a:rPr>
              <a:t>limite de 100 Mo par fichier et de 1000 Mo pour l’ensemble de fichiers joints. </a:t>
            </a:r>
          </a:p>
          <a:p>
            <a:pPr algn="ctr"/>
            <a:endParaRPr lang="fr-FR" sz="1600" dirty="0"/>
          </a:p>
          <a:p>
            <a:pPr algn="ctr"/>
            <a:r>
              <a:rPr lang="fr-FR" sz="1400" b="1" u="sng" dirty="0">
                <a:solidFill>
                  <a:schemeClr val="accent2"/>
                </a:solidFill>
                <a:latin typeface="Calibri" panose="020F0502020204030204" pitchFamily="34" charset="0"/>
              </a:rPr>
              <a:t>NB : Le service guichet pourra demander des pièces complémentaires qu'il juge nécessaires à l'instruction de votre dossier en fonction de la nature de votre, du statut de votre structure et des dépenses qui seront présentées. </a:t>
            </a:r>
          </a:p>
        </p:txBody>
      </p:sp>
      <p:sp>
        <p:nvSpPr>
          <p:cNvPr id="14" name="ZoneTexte 13"/>
          <p:cNvSpPr txBox="1"/>
          <p:nvPr/>
        </p:nvSpPr>
        <p:spPr>
          <a:xfrm>
            <a:off x="1723292" y="8288447"/>
            <a:ext cx="5316655" cy="422031"/>
          </a:xfrm>
          <a:prstGeom prst="rect">
            <a:avLst/>
          </a:prstGeom>
          <a:noFill/>
          <a:ln w="12700">
            <a:solidFill>
              <a:schemeClr val="tx1"/>
            </a:solidFill>
          </a:ln>
        </p:spPr>
        <p:txBody>
          <a:bodyPr wrap="square" rtlCol="0">
            <a:spAutoFit/>
          </a:bodyPr>
          <a:lstStyle/>
          <a:p>
            <a:endParaRPr lang="fr-FR" dirty="0"/>
          </a:p>
        </p:txBody>
      </p:sp>
      <p:sp>
        <p:nvSpPr>
          <p:cNvPr id="16" name="ZoneTexte 15"/>
          <p:cNvSpPr txBox="1"/>
          <p:nvPr/>
        </p:nvSpPr>
        <p:spPr>
          <a:xfrm>
            <a:off x="625064" y="8314796"/>
            <a:ext cx="1098228" cy="369332"/>
          </a:xfrm>
          <a:prstGeom prst="rect">
            <a:avLst/>
          </a:prstGeom>
          <a:noFill/>
          <a:ln w="12700">
            <a:noFill/>
          </a:ln>
        </p:spPr>
        <p:txBody>
          <a:bodyPr wrap="square" rtlCol="0">
            <a:spAutoFit/>
          </a:bodyPr>
          <a:lstStyle/>
          <a:p>
            <a:r>
              <a:rPr lang="fr-FR" dirty="0"/>
              <a:t>Projet :</a:t>
            </a:r>
          </a:p>
        </p:txBody>
      </p:sp>
      <p:sp>
        <p:nvSpPr>
          <p:cNvPr id="18" name="ZoneTexte 17"/>
          <p:cNvSpPr txBox="1"/>
          <p:nvPr/>
        </p:nvSpPr>
        <p:spPr>
          <a:xfrm>
            <a:off x="1723292" y="9350906"/>
            <a:ext cx="1828800" cy="422031"/>
          </a:xfrm>
          <a:prstGeom prst="rect">
            <a:avLst/>
          </a:prstGeom>
          <a:noFill/>
          <a:ln w="12700">
            <a:solidFill>
              <a:schemeClr val="tx1"/>
            </a:solidFill>
          </a:ln>
        </p:spPr>
        <p:txBody>
          <a:bodyPr wrap="square" rtlCol="0">
            <a:spAutoFit/>
          </a:bodyPr>
          <a:lstStyle/>
          <a:p>
            <a:endParaRPr lang="fr-FR" dirty="0"/>
          </a:p>
        </p:txBody>
      </p:sp>
      <p:sp>
        <p:nvSpPr>
          <p:cNvPr id="19" name="ZoneTexte 18"/>
          <p:cNvSpPr txBox="1"/>
          <p:nvPr/>
        </p:nvSpPr>
        <p:spPr>
          <a:xfrm>
            <a:off x="434741" y="9403605"/>
            <a:ext cx="1723292" cy="369332"/>
          </a:xfrm>
          <a:prstGeom prst="rect">
            <a:avLst/>
          </a:prstGeom>
          <a:noFill/>
          <a:ln w="12700">
            <a:noFill/>
          </a:ln>
        </p:spPr>
        <p:txBody>
          <a:bodyPr wrap="square" rtlCol="0">
            <a:spAutoFit/>
          </a:bodyPr>
          <a:lstStyle/>
          <a:p>
            <a:r>
              <a:rPr lang="fr-FR" dirty="0"/>
              <a:t>Contrôlé le :</a:t>
            </a:r>
          </a:p>
        </p:txBody>
      </p:sp>
      <p:sp>
        <p:nvSpPr>
          <p:cNvPr id="20" name="ZoneTexte 19"/>
          <p:cNvSpPr txBox="1"/>
          <p:nvPr/>
        </p:nvSpPr>
        <p:spPr>
          <a:xfrm>
            <a:off x="3752637" y="9413976"/>
            <a:ext cx="782557" cy="369332"/>
          </a:xfrm>
          <a:prstGeom prst="rect">
            <a:avLst/>
          </a:prstGeom>
          <a:noFill/>
          <a:ln w="12700">
            <a:noFill/>
          </a:ln>
        </p:spPr>
        <p:txBody>
          <a:bodyPr wrap="square" rtlCol="0">
            <a:spAutoFit/>
          </a:bodyPr>
          <a:lstStyle/>
          <a:p>
            <a:r>
              <a:rPr lang="fr-FR" dirty="0"/>
              <a:t>Par :</a:t>
            </a:r>
          </a:p>
        </p:txBody>
      </p:sp>
      <p:sp>
        <p:nvSpPr>
          <p:cNvPr id="21" name="ZoneTexte 20"/>
          <p:cNvSpPr txBox="1"/>
          <p:nvPr/>
        </p:nvSpPr>
        <p:spPr>
          <a:xfrm>
            <a:off x="4496976" y="9341063"/>
            <a:ext cx="2542971" cy="422031"/>
          </a:xfrm>
          <a:prstGeom prst="rect">
            <a:avLst/>
          </a:prstGeom>
          <a:noFill/>
          <a:ln w="12700">
            <a:solidFill>
              <a:schemeClr val="tx1"/>
            </a:solidFill>
          </a:ln>
        </p:spPr>
        <p:txBody>
          <a:bodyPr wrap="square" rtlCol="0">
            <a:spAutoFit/>
          </a:bodyPr>
          <a:lstStyle/>
          <a:p>
            <a:endParaRPr lang="fr-FR" dirty="0"/>
          </a:p>
        </p:txBody>
      </p:sp>
      <p:sp>
        <p:nvSpPr>
          <p:cNvPr id="17" name="Rectangle 16"/>
          <p:cNvSpPr/>
          <p:nvPr/>
        </p:nvSpPr>
        <p:spPr>
          <a:xfrm>
            <a:off x="387102" y="7642116"/>
            <a:ext cx="6882850" cy="430887"/>
          </a:xfrm>
          <a:prstGeom prst="rect">
            <a:avLst/>
          </a:prstGeom>
        </p:spPr>
        <p:txBody>
          <a:bodyPr wrap="square">
            <a:spAutoFit/>
          </a:bodyPr>
          <a:lstStyle/>
          <a:p>
            <a:pPr algn="ctr"/>
            <a:r>
              <a:rPr lang="fr-FR" sz="1100" i="1" dirty="0">
                <a:solidFill>
                  <a:schemeClr val="accent2"/>
                </a:solidFill>
                <a:latin typeface="Calibri" panose="020F0502020204030204" pitchFamily="34" charset="0"/>
              </a:rPr>
              <a:t>Une partie est réservé au service instructeur pour vérification des pièces, merci d’imprimer, scanner et télécharger ce document  dans l’onglet 7 : pièces justificatives.</a:t>
            </a:r>
          </a:p>
        </p:txBody>
      </p:sp>
      <p:pic>
        <p:nvPicPr>
          <p:cNvPr id="22" name="Image 21"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091" y="177982"/>
            <a:ext cx="1555750" cy="933450"/>
          </a:xfrm>
          <a:prstGeom prst="rect">
            <a:avLst/>
          </a:prstGeom>
          <a:noFill/>
          <a:ln>
            <a:noFill/>
          </a:ln>
        </p:spPr>
      </p:pic>
      <p:pic>
        <p:nvPicPr>
          <p:cNvPr id="23" name="Image 22"/>
          <p:cNvPicPr/>
          <p:nvPr/>
        </p:nvPicPr>
        <p:blipFill rotWithShape="1">
          <a:blip r:embed="rId3"/>
          <a:srcRect l="29056" t="51863" r="63160" b="39861"/>
          <a:stretch/>
        </p:blipFill>
        <p:spPr bwMode="auto">
          <a:xfrm>
            <a:off x="5626583" y="218750"/>
            <a:ext cx="1400175" cy="930275"/>
          </a:xfrm>
          <a:prstGeom prst="rect">
            <a:avLst/>
          </a:prstGeom>
          <a:ln>
            <a:noFill/>
          </a:ln>
          <a:extLst>
            <a:ext uri="{53640926-AAD7-44D8-BBD7-CCE9431645EC}">
              <a14:shadowObscured xmlns:a14="http://schemas.microsoft.com/office/drawing/2010/main"/>
            </a:ext>
          </a:extLst>
        </p:spPr>
      </p:pic>
      <p:sp>
        <p:nvSpPr>
          <p:cNvPr id="2" name="Rectangle 1"/>
          <p:cNvSpPr/>
          <p:nvPr/>
        </p:nvSpPr>
        <p:spPr>
          <a:xfrm>
            <a:off x="302042" y="9146663"/>
            <a:ext cx="6967910" cy="83720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263066" y="8885053"/>
            <a:ext cx="1960909" cy="261610"/>
          </a:xfrm>
          <a:prstGeom prst="rect">
            <a:avLst/>
          </a:prstGeom>
          <a:noFill/>
        </p:spPr>
        <p:txBody>
          <a:bodyPr wrap="square" rtlCol="0">
            <a:spAutoFit/>
          </a:bodyPr>
          <a:lstStyle/>
          <a:p>
            <a:r>
              <a:rPr lang="fr-FR" sz="1050" u="sng" dirty="0"/>
              <a:t>Cadre réservé à l’administration</a:t>
            </a:r>
          </a:p>
        </p:txBody>
      </p:sp>
    </p:spTree>
    <p:extLst>
      <p:ext uri="{BB962C8B-B14F-4D97-AF65-F5344CB8AC3E}">
        <p14:creationId xmlns:p14="http://schemas.microsoft.com/office/powerpoint/2010/main" val="402930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05/02/2025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2</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nvGraphicFramePr>
        <p:xfrm>
          <a:off x="302039" y="1313854"/>
          <a:ext cx="6882850" cy="8886786"/>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370111">
                <a:tc>
                  <a:txBody>
                    <a:bodyPr/>
                    <a:lstStyle/>
                    <a:p>
                      <a:pPr algn="ctr"/>
                      <a:r>
                        <a:rPr lang="fr-FR" sz="1200" dirty="0"/>
                        <a:t>PIECES</a:t>
                      </a:r>
                      <a:r>
                        <a:rPr lang="fr-FR" sz="1200" baseline="0" dirty="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227760">
                <a:tc gridSpan="4">
                  <a:txBody>
                    <a:bodyPr/>
                    <a:lstStyle/>
                    <a:p>
                      <a:r>
                        <a:rPr lang="fr-FR" sz="1000" i="1" dirty="0">
                          <a:solidFill>
                            <a:schemeClr val="bg1"/>
                          </a:solidFill>
                        </a:rPr>
                        <a:t>Pièces à fournir pour tous les bénéficiaires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2078314">
                <a:tc>
                  <a:txBody>
                    <a:bodyPr/>
                    <a:lstStyle/>
                    <a:p>
                      <a:pPr marL="285750" indent="-285750">
                        <a:buFont typeface="Arial" panose="020B0604020202020204" pitchFamily="34" charset="0"/>
                        <a:buChar char="•"/>
                      </a:pPr>
                      <a:r>
                        <a:rPr lang="fr-FR" sz="1000" dirty="0"/>
                        <a:t>Lettre d’engagement signée </a:t>
                      </a:r>
                    </a:p>
                    <a:p>
                      <a:pPr marL="285750" indent="-285750">
                        <a:buFont typeface="Arial" panose="020B0604020202020204" pitchFamily="34" charset="0"/>
                        <a:buChar char="•"/>
                      </a:pPr>
                      <a:r>
                        <a:rPr lang="fr-FR" sz="1000" dirty="0"/>
                        <a:t>Annexe financière DP</a:t>
                      </a:r>
                    </a:p>
                    <a:p>
                      <a:pPr marL="285750" indent="-285750">
                        <a:buFont typeface="Arial" panose="020B0604020202020204" pitchFamily="34" charset="0"/>
                        <a:buChar char="•"/>
                      </a:pPr>
                      <a:r>
                        <a:rPr lang="fr-FR" sz="1000" dirty="0"/>
                        <a:t>Annexe autres aides publiques</a:t>
                      </a:r>
                    </a:p>
                    <a:p>
                      <a:pPr marL="285750" indent="-285750">
                        <a:buFont typeface="Arial" panose="020B0604020202020204" pitchFamily="34" charset="0"/>
                        <a:buChar char="•"/>
                      </a:pPr>
                      <a:r>
                        <a:rPr lang="fr-FR" sz="1000" dirty="0"/>
                        <a:t>Annexe calculatrice de l’aide</a:t>
                      </a:r>
                    </a:p>
                    <a:p>
                      <a:pPr marL="285750" indent="-285750">
                        <a:buFont typeface="Arial" panose="020B0604020202020204" pitchFamily="34" charset="0"/>
                        <a:buChar char="•"/>
                      </a:pPr>
                      <a:r>
                        <a:rPr lang="fr-FR" sz="1000" dirty="0"/>
                        <a:t>Pièces permettant d’attester de la réalisation de l’opération (pièces non comptables/livrables)</a:t>
                      </a:r>
                    </a:p>
                    <a:p>
                      <a:pPr marL="285750" indent="-285750">
                        <a:buFont typeface="Arial" panose="020B0604020202020204" pitchFamily="34" charset="0"/>
                        <a:buChar char="•"/>
                      </a:pPr>
                      <a:r>
                        <a:rPr lang="fr-FR" sz="1000" dirty="0"/>
                        <a:t>Pièces permettant d’attester du respect de l’obligation de publicité</a:t>
                      </a:r>
                    </a:p>
                    <a:p>
                      <a:pPr marL="285750" indent="-285750">
                        <a:buFont typeface="Arial" panose="020B0604020202020204" pitchFamily="34" charset="0"/>
                        <a:buChar char="•"/>
                      </a:pPr>
                      <a:r>
                        <a:rPr lang="fr-FR" sz="1000" dirty="0"/>
                        <a:t>Pièces justifiant d’une comptabilité distincte, ou un code comptable approprié pour toutes les transactions liées à l’opération, conformément à la réglementation en vigueur, ou un système extracomptable par classement des pièces justificatives</a:t>
                      </a:r>
                    </a:p>
                    <a:p>
                      <a:pPr marL="285750" indent="-285750">
                        <a:buFont typeface="Arial" panose="020B0604020202020204" pitchFamily="34" charset="0"/>
                        <a:buChar char="•"/>
                      </a:pPr>
                      <a:r>
                        <a:rPr lang="fr-FR" sz="1000" dirty="0"/>
                        <a:t>Pièces justificatives relatives à un changement de situation (ex. attestation de changement d’adresse, délégation de signature, RIB,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r h="227760">
                <a:tc gridSpan="4">
                  <a:txBody>
                    <a:bodyPr/>
                    <a:lstStyle/>
                    <a:p>
                      <a:pPr marL="0" algn="l" defTabSz="755934" rtl="0" eaLnBrk="1" latinLnBrk="0" hangingPunct="1"/>
                      <a:endParaRPr lang="fr-FR" sz="1000" i="1"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val="4103908383"/>
                  </a:ext>
                </a:extLst>
              </a:tr>
              <a:tr h="5777826">
                <a:tc>
                  <a:txBody>
                    <a:bodyPr/>
                    <a:lstStyle/>
                    <a:p>
                      <a:pPr marL="285750" indent="-285750">
                        <a:buFont typeface="Arial" panose="020B0604020202020204" pitchFamily="34" charset="0"/>
                        <a:buChar char="•"/>
                      </a:pPr>
                      <a:r>
                        <a:rPr lang="fr-FR" sz="1000" dirty="0"/>
                        <a:t>Preuve de versement des aides publiques nationales autre que celles versées au titre de la présente décision attributive de l’aide</a:t>
                      </a:r>
                    </a:p>
                    <a:p>
                      <a:pPr marL="285750" indent="-285750">
                        <a:buFont typeface="Arial" panose="020B0604020202020204" pitchFamily="34" charset="0"/>
                        <a:buChar char="•"/>
                      </a:pPr>
                      <a:r>
                        <a:rPr lang="fr-FR" sz="1000" dirty="0"/>
                        <a:t>Preuve du versement effectif des autres financeurs publics au titre de la présente décision attributive de l’aide (extrait relevés bancaires ou état récapitulatif des financements perçus visés par le commissaire aux comptes ou tiers compétent) </a:t>
                      </a:r>
                    </a:p>
                    <a:p>
                      <a:pPr marL="285750" indent="-285750">
                        <a:buFont typeface="Arial" panose="020B0604020202020204" pitchFamily="34" charset="0"/>
                        <a:buChar char="•"/>
                      </a:pPr>
                      <a:endParaRPr lang="fr-FR" sz="1000" dirty="0"/>
                    </a:p>
                    <a:p>
                      <a:pPr marL="0" indent="0">
                        <a:buFont typeface="Wingdings" panose="05000000000000000000" pitchFamily="2" charset="2"/>
                        <a:buNone/>
                      </a:pPr>
                      <a:r>
                        <a:rPr lang="fr-FR" sz="1000" b="1" u="none" dirty="0"/>
                        <a:t>          </a:t>
                      </a:r>
                      <a:r>
                        <a:rPr lang="fr-FR" sz="1000" b="1" u="sng" dirty="0"/>
                        <a:t>Pour les dépenses présentées sur base réelle</a:t>
                      </a:r>
                      <a:endParaRPr lang="fr-FR" sz="1000" b="1" dirty="0"/>
                    </a:p>
                    <a:p>
                      <a:pPr marL="285750" indent="-285750">
                        <a:buFont typeface="Arial" panose="020B0604020202020204" pitchFamily="34" charset="0"/>
                        <a:buChar char="•"/>
                      </a:pPr>
                      <a:r>
                        <a:rPr lang="fr-FR" sz="1000" b="0" dirty="0"/>
                        <a:t>Pièces justificatives permettant d’attester de la réalité des dépenses, et le cas échéant, la réalisation effective de l’opération (factures ou copies de factures ou toute autre pièce comptable de valeur probante équivalente)</a:t>
                      </a:r>
                      <a:r>
                        <a:rPr lang="fr-FR" sz="1000" b="1" dirty="0"/>
                        <a:t> </a:t>
                      </a:r>
                    </a:p>
                    <a:p>
                      <a:pPr marL="285750" indent="-285750" algn="l" defTabSz="755934" rtl="0" eaLnBrk="1" latinLnBrk="0" hangingPunct="1">
                        <a:buFont typeface="Arial" panose="020B0604020202020204" pitchFamily="34" charset="0"/>
                        <a:buChar char="•"/>
                      </a:pPr>
                      <a:r>
                        <a:rPr lang="fr-FR" sz="1000" strike="noStrike" kern="1200" baseline="0" dirty="0">
                          <a:solidFill>
                            <a:schemeClr val="dk1"/>
                          </a:solidFill>
                          <a:latin typeface="+mn-lt"/>
                          <a:ea typeface="+mn-ea"/>
                          <a:cs typeface="+mn-cs"/>
                        </a:rPr>
                        <a:t>Pièces justificatives au choix, permettant d'apporter la preuve de l’acquittement des dépenses: </a:t>
                      </a:r>
                    </a:p>
                    <a:p>
                      <a:pPr marL="269875" indent="188913" algn="l" defTabSz="755934" rtl="0" eaLnBrk="1" latinLnBrk="0" hangingPunct="1">
                        <a:buFont typeface="Wingdings" panose="05000000000000000000" pitchFamily="2" charset="2"/>
                        <a:buChar char="ü"/>
                      </a:pPr>
                      <a:r>
                        <a:rPr lang="fr-FR" sz="1000" strike="noStrike" kern="1200" baseline="0" dirty="0">
                          <a:solidFill>
                            <a:schemeClr val="dk1"/>
                          </a:solidFill>
                          <a:latin typeface="+mn-lt"/>
                          <a:ea typeface="+mn-ea"/>
                          <a:cs typeface="+mn-cs"/>
                        </a:rPr>
                        <a:t>Factures des dépenses attestées par organisme compétent en droit français</a:t>
                      </a:r>
                    </a:p>
                    <a:p>
                      <a:pPr marL="441325" indent="-171450" algn="l" defTabSz="755934" rtl="0" eaLnBrk="1" latinLnBrk="0" hangingPunct="1">
                        <a:buFontTx/>
                        <a:buChar char="-"/>
                      </a:pPr>
                      <a:r>
                        <a:rPr lang="fr-FR" sz="1000" dirty="0">
                          <a:highlight>
                            <a:srgbClr val="00FFFF"/>
                          </a:highlight>
                        </a:rPr>
                        <a:t>pour les bénéficiaires de statut public: signature du comptable public ; </a:t>
                      </a:r>
                    </a:p>
                    <a:p>
                      <a:pPr marL="441325" indent="-171450" algn="l" defTabSz="755934" rtl="0" eaLnBrk="1" latinLnBrk="0" hangingPunct="1">
                        <a:buFontTx/>
                        <a:buChar char="-"/>
                      </a:pPr>
                      <a:r>
                        <a:rPr lang="fr-FR" sz="1000" dirty="0">
                          <a:highlight>
                            <a:srgbClr val="00FFFF"/>
                          </a:highlight>
                        </a:rPr>
                        <a:t>pour les bénéficiaires de statut privé : signature d’un commissaire aux comptes ou d’un expert-comptable ; </a:t>
                      </a:r>
                    </a:p>
                    <a:p>
                      <a:pPr marL="269875" indent="188913" algn="l" defTabSz="755934" rtl="0" eaLnBrk="1" latinLnBrk="0" hangingPunct="1">
                        <a:buFont typeface="Wingdings" panose="05000000000000000000" pitchFamily="2" charset="2"/>
                        <a:buChar char="ü"/>
                      </a:pPr>
                      <a:r>
                        <a:rPr lang="fr-FR" sz="1000" strike="noStrike" kern="1200" baseline="0" dirty="0">
                          <a:solidFill>
                            <a:schemeClr val="dk1"/>
                          </a:solidFill>
                          <a:latin typeface="+mn-lt"/>
                          <a:ea typeface="+mn-ea"/>
                          <a:cs typeface="+mn-cs"/>
                        </a:rPr>
                        <a:t>Copies de relevés de compte faisant apparaître montant et date du débit. </a:t>
                      </a:r>
                      <a:r>
                        <a:rPr lang="fr-FR" sz="1000" kern="1200" dirty="0">
                          <a:solidFill>
                            <a:schemeClr val="dk1"/>
                          </a:solidFill>
                          <a:highlight>
                            <a:srgbClr val="00FFFF"/>
                          </a:highlight>
                          <a:latin typeface="+mn-lt"/>
                          <a:ea typeface="+mn-ea"/>
                          <a:cs typeface="+mn-cs"/>
                        </a:rPr>
                        <a:t>Les libellés doivent être suffisamment explicites pour établir le lien avec le </a:t>
                      </a:r>
                      <a:r>
                        <a:rPr lang="fr-FR" sz="1000" dirty="0">
                          <a:highlight>
                            <a:srgbClr val="00FFFF"/>
                          </a:highlight>
                        </a:rPr>
                        <a:t>projet;</a:t>
                      </a:r>
                    </a:p>
                    <a:p>
                      <a:pPr marL="269875" indent="188913" algn="l" defTabSz="755934" rtl="0" eaLnBrk="1" latinLnBrk="0" hangingPunct="1">
                        <a:buFont typeface="Wingdings" panose="05000000000000000000" pitchFamily="2" charset="2"/>
                        <a:buChar char="ü"/>
                      </a:pPr>
                      <a:r>
                        <a:rPr lang="fr-FR" sz="1000" b="0" dirty="0">
                          <a:highlight>
                            <a:srgbClr val="00FFFF"/>
                          </a:highlight>
                        </a:rPr>
                        <a:t>Toute autre pièce comptable de valeur probante équivalente ou c</a:t>
                      </a:r>
                      <a:r>
                        <a:rPr lang="fr-FR" sz="1000" dirty="0">
                          <a:highlight>
                            <a:srgbClr val="00FFFF"/>
                          </a:highlight>
                        </a:rPr>
                        <a:t>opies des factures portant les mentions d’acquittement inscrites par le fournisseur, le prestataire, l’entrepreneur, etc. (attestant</a:t>
                      </a:r>
                      <a:r>
                        <a:rPr lang="fr-FR" sz="1000" strike="noStrike" kern="1200" baseline="0" dirty="0">
                          <a:solidFill>
                            <a:schemeClr val="dk1"/>
                          </a:solidFill>
                          <a:highlight>
                            <a:srgbClr val="00FFFF"/>
                          </a:highlight>
                          <a:latin typeface="+mn-lt"/>
                          <a:ea typeface="+mn-ea"/>
                          <a:cs typeface="+mn-cs"/>
                        </a:rPr>
                        <a:t> </a:t>
                      </a:r>
                      <a:r>
                        <a:rPr lang="fr-FR" sz="1000" strike="noStrike" kern="1200" baseline="0" dirty="0">
                          <a:solidFill>
                            <a:schemeClr val="dk1"/>
                          </a:solidFill>
                          <a:latin typeface="+mn-lt"/>
                          <a:ea typeface="+mn-ea"/>
                          <a:cs typeface="+mn-cs"/>
                        </a:rPr>
                        <a:t>de la réception du numéraire pour les paiements de facture effectués en numéraire dans la limite de 1 000€</a:t>
                      </a:r>
                      <a:r>
                        <a:rPr lang="fr-FR" sz="1000" strike="noStrike" kern="1200" baseline="0" dirty="0">
                          <a:solidFill>
                            <a:schemeClr val="dk1"/>
                          </a:solidFill>
                          <a:highlight>
                            <a:srgbClr val="00FFFF"/>
                          </a:highlight>
                          <a:latin typeface="+mn-lt"/>
                          <a:ea typeface="+mn-ea"/>
                          <a:cs typeface="+mn-cs"/>
                        </a:rPr>
                        <a:t>).</a:t>
                      </a:r>
                      <a:r>
                        <a:rPr lang="fr-FR" sz="1000" dirty="0">
                          <a:highlight>
                            <a:srgbClr val="00FFFF"/>
                          </a:highlight>
                        </a:rPr>
                        <a:t> Les mentions d’acquittements sont les suivantes : </a:t>
                      </a:r>
                    </a:p>
                    <a:p>
                      <a:pPr marL="441325" indent="-171450" algn="l" defTabSz="755934" rtl="0" eaLnBrk="1" latinLnBrk="0" hangingPunct="1">
                        <a:buFontTx/>
                        <a:buChar char="-"/>
                      </a:pPr>
                      <a:r>
                        <a:rPr lang="fr-FR" sz="1000" dirty="0">
                          <a:highlight>
                            <a:srgbClr val="00FFFF"/>
                          </a:highlight>
                        </a:rPr>
                        <a:t>présence de la mention : « acquittée le »;</a:t>
                      </a:r>
                    </a:p>
                    <a:p>
                      <a:pPr marL="441325" indent="-171450" algn="l" defTabSz="755934" rtl="0" eaLnBrk="1" latinLnBrk="0" hangingPunct="1">
                        <a:buFontTx/>
                        <a:buChar char="-"/>
                      </a:pPr>
                      <a:r>
                        <a:rPr lang="fr-FR" sz="1000" dirty="0">
                          <a:highlight>
                            <a:srgbClr val="00FFFF"/>
                          </a:highlight>
                        </a:rPr>
                        <a:t>date d’acquittement;</a:t>
                      </a:r>
                    </a:p>
                    <a:p>
                      <a:pPr marL="441325" indent="-171450" algn="l" defTabSz="755934" rtl="0" eaLnBrk="1" latinLnBrk="0" hangingPunct="1">
                        <a:buFontTx/>
                        <a:buChar char="-"/>
                      </a:pPr>
                      <a:r>
                        <a:rPr lang="fr-FR" sz="1000" dirty="0">
                          <a:highlight>
                            <a:srgbClr val="00FFFF"/>
                          </a:highlight>
                        </a:rPr>
                        <a:t>cachet et signature du fournisseur, du prestataire, ou de l’entrepreneur;</a:t>
                      </a:r>
                    </a:p>
                    <a:p>
                      <a:pPr marL="269875" indent="0" algn="l" defTabSz="755934" rtl="0" eaLnBrk="1" latinLnBrk="0" hangingPunct="1">
                        <a:spcBef>
                          <a:spcPts val="600"/>
                        </a:spcBef>
                        <a:buFontTx/>
                        <a:buNone/>
                      </a:pPr>
                      <a:r>
                        <a:rPr lang="fr-FR" sz="1000" dirty="0">
                          <a:highlight>
                            <a:srgbClr val="00FFFF"/>
                          </a:highlight>
                        </a:rPr>
                        <a:t>Ces deux dernières possibilités s’adressent en priorité aux structures n’ayant pas l’obligation de faire certifier leurs comptes par une tierce personne habilitée.</a:t>
                      </a:r>
                      <a:r>
                        <a:rPr lang="fr-FR" sz="1000" strike="noStrike" kern="1200" baseline="0" dirty="0">
                          <a:solidFill>
                            <a:schemeClr val="dk1"/>
                          </a:solidFill>
                          <a:highlight>
                            <a:srgbClr val="00FFFF"/>
                          </a:highlight>
                          <a:latin typeface="+mn-lt"/>
                          <a:ea typeface="+mn-ea"/>
                          <a:cs typeface="+mn-cs"/>
                        </a:rPr>
                        <a:t> </a:t>
                      </a:r>
                      <a:endParaRPr lang="fr-FR" sz="1000" b="0" i="0"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599392"/>
                  </a:ext>
                </a:extLst>
              </a:tr>
            </a:tbl>
          </a:graphicData>
        </a:graphic>
      </p:graphicFrame>
      <p:sp>
        <p:nvSpPr>
          <p:cNvPr id="10" name="ZoneTexte 9"/>
          <p:cNvSpPr txBox="1"/>
          <p:nvPr/>
        </p:nvSpPr>
        <p:spPr>
          <a:xfrm>
            <a:off x="302039" y="948736"/>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Les pièces ci-dessous sont nécessaires à l’instruction du dossier</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8669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05/02/2025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3</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nvGraphicFramePr>
        <p:xfrm>
          <a:off x="302039" y="1313854"/>
          <a:ext cx="6882850" cy="4236720"/>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379262">
                <a:tc>
                  <a:txBody>
                    <a:bodyPr/>
                    <a:lstStyle/>
                    <a:p>
                      <a:pPr algn="ctr"/>
                      <a:r>
                        <a:rPr lang="fr-FR" sz="1200" dirty="0"/>
                        <a:t>PIECES</a:t>
                      </a:r>
                      <a:r>
                        <a:rPr lang="fr-FR" sz="1200" baseline="0" dirty="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233392">
                <a:tc gridSpan="4">
                  <a:txBody>
                    <a:bodyPr/>
                    <a:lstStyle/>
                    <a:p>
                      <a:pPr marL="0" algn="l" defTabSz="755934" rtl="0" eaLnBrk="1" latinLnBrk="0" hangingPunct="1"/>
                      <a:r>
                        <a:rPr lang="fr-FR" sz="1000" i="1" kern="1200" dirty="0">
                          <a:solidFill>
                            <a:schemeClr val="bg1"/>
                          </a:solidFill>
                          <a:latin typeface="+mn-lt"/>
                          <a:ea typeface="+mn-ea"/>
                          <a:cs typeface="+mn-cs"/>
                        </a:rPr>
                        <a:t>Plan de financement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val="4103908383"/>
                  </a:ext>
                </a:extLst>
              </a:tr>
              <a:tr h="3593426">
                <a:tc>
                  <a:txBody>
                    <a:bodyPr/>
                    <a:lstStyle/>
                    <a:p>
                      <a:pPr marL="0" indent="0">
                        <a:buFont typeface="Wingdings" panose="05000000000000000000" pitchFamily="2" charset="2"/>
                        <a:buNone/>
                      </a:pPr>
                      <a:r>
                        <a:rPr lang="fr-FR" sz="1000" b="1" i="0" u="none" kern="1200" baseline="0" dirty="0">
                          <a:solidFill>
                            <a:schemeClr val="tx1"/>
                          </a:solidFill>
                          <a:latin typeface="+mn-lt"/>
                          <a:ea typeface="+mn-ea"/>
                          <a:cs typeface="+mn-cs"/>
                        </a:rPr>
                        <a:t>          </a:t>
                      </a:r>
                      <a:r>
                        <a:rPr lang="fr-FR" sz="1000" b="1" i="0" u="sng" kern="1200" baseline="0" dirty="0">
                          <a:solidFill>
                            <a:schemeClr val="tx1"/>
                          </a:solidFill>
                          <a:latin typeface="+mn-lt"/>
                          <a:ea typeface="+mn-ea"/>
                          <a:cs typeface="+mn-cs"/>
                        </a:rPr>
                        <a:t>Pour les bénéficiaires soumis à la commande publique</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décrivant la prestation attendue et les critères de sélection des candidats </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justifiant de la publicité réalisée en fonction de la procédure choisie</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d’examen des offres et rapport de présentation</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valant notification de marché aux entreprises retenues</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adressées aux candidats non retenus</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produits en cours d’exécution du marché (bons de commande, marchés subséquents, documents de notification de la tranche optionnelle, avenant,…)</a:t>
                      </a:r>
                    </a:p>
                    <a:p>
                      <a:pPr marL="0" indent="0">
                        <a:buFont typeface="Wingdings" panose="05000000000000000000" pitchFamily="2" charset="2"/>
                        <a:buNone/>
                      </a:pPr>
                      <a:endParaRPr lang="fr-FR" sz="1000" b="1" i="0" u="none" kern="1200" baseline="0" dirty="0">
                        <a:solidFill>
                          <a:schemeClr val="dk1"/>
                        </a:solidFill>
                        <a:highlight>
                          <a:srgbClr val="FFFF00"/>
                        </a:highlight>
                        <a:latin typeface="+mn-lt"/>
                        <a:ea typeface="+mn-ea"/>
                        <a:cs typeface="+mn-cs"/>
                      </a:endParaRPr>
                    </a:p>
                    <a:p>
                      <a:pPr marL="0" indent="0">
                        <a:buFont typeface="Wingdings" panose="05000000000000000000" pitchFamily="2" charset="2"/>
                        <a:buNone/>
                      </a:pPr>
                      <a:r>
                        <a:rPr lang="fr-FR" sz="1000" b="1" i="0" u="none" kern="1200" baseline="0" dirty="0">
                          <a:solidFill>
                            <a:schemeClr val="dk1"/>
                          </a:solidFill>
                          <a:latin typeface="+mn-lt"/>
                          <a:ea typeface="+mn-ea"/>
                          <a:cs typeface="+mn-cs"/>
                        </a:rPr>
                        <a:t>         </a:t>
                      </a:r>
                      <a:r>
                        <a:rPr lang="fr-FR" sz="1000" b="1" i="0" u="sng" kern="1200" baseline="0" dirty="0">
                          <a:solidFill>
                            <a:schemeClr val="tx1"/>
                          </a:solidFill>
                          <a:latin typeface="+mn-lt"/>
                          <a:ea typeface="+mn-ea"/>
                          <a:cs typeface="+mn-cs"/>
                        </a:rPr>
                        <a:t>Pour les dépenses soumises à des coûts simplifiées</a:t>
                      </a:r>
                      <a:endParaRPr lang="fr-FR" sz="1000" b="1" i="0" kern="1200" baseline="0" dirty="0">
                        <a:solidFill>
                          <a:schemeClr val="tx1"/>
                        </a:solidFill>
                        <a:latin typeface="+mn-lt"/>
                        <a:ea typeface="+mn-ea"/>
                        <a:cs typeface="+mn-cs"/>
                      </a:endParaRPr>
                    </a:p>
                    <a:p>
                      <a:pPr marL="171450" indent="0">
                        <a:buFont typeface="Wingdings" panose="05000000000000000000" pitchFamily="2" charset="2"/>
                        <a:buNone/>
                      </a:pPr>
                      <a:r>
                        <a:rPr lang="fr-FR" sz="1000" b="1" i="0" kern="1200" baseline="0" dirty="0">
                          <a:solidFill>
                            <a:schemeClr val="tx1"/>
                          </a:solidFill>
                          <a:latin typeface="+mn-lt"/>
                          <a:ea typeface="+mn-ea"/>
                          <a:cs typeface="+mn-cs"/>
                        </a:rPr>
                        <a:t>   </a:t>
                      </a:r>
                      <a:r>
                        <a:rPr lang="fr-FR" sz="1000" b="1" i="1" kern="1200" baseline="0" dirty="0">
                          <a:solidFill>
                            <a:schemeClr val="accent1">
                              <a:lumMod val="75000"/>
                            </a:schemeClr>
                          </a:solidFill>
                          <a:latin typeface="+mn-lt"/>
                          <a:ea typeface="+mn-ea"/>
                          <a:cs typeface="+mn-cs"/>
                        </a:rPr>
                        <a:t>Pour les dépenses de frais de personnel </a:t>
                      </a:r>
                    </a:p>
                    <a:p>
                      <a:pPr marL="285750" indent="-285750" algn="l" defTabSz="755934" rtl="0" eaLnBrk="1" latinLnBrk="0" hangingPunct="1">
                        <a:buFont typeface="Arial" panose="020B0604020202020204" pitchFamily="34" charset="0"/>
                        <a:buChar char="•"/>
                      </a:pPr>
                      <a:r>
                        <a:rPr lang="fr-FR" sz="1000" b="0" i="0" u="none" kern="1200" baseline="0" dirty="0">
                          <a:solidFill>
                            <a:schemeClr val="tx1"/>
                          </a:solidFill>
                          <a:latin typeface="+mn-lt"/>
                          <a:ea typeface="+mn-ea"/>
                          <a:cs typeface="+mn-cs"/>
                        </a:rPr>
                        <a:t>Pièces attestant du temps d’affectation (fiches de poste, lettres de mission ou contrat de travail pour affectation à temps fixe; fiches de temps ou extraits de logiciel de temps pour affectation à temps variable). </a:t>
                      </a:r>
                    </a:p>
                    <a:p>
                      <a:pPr marL="285750" indent="-285750" algn="l" defTabSz="755934" rtl="0" eaLnBrk="1" latinLnBrk="0" hangingPunct="1">
                        <a:buFont typeface="Arial" panose="020B0604020202020204" pitchFamily="34" charset="0"/>
                        <a:buChar char="•"/>
                      </a:pPr>
                      <a:r>
                        <a:rPr lang="fr-FR" sz="1000" b="0" i="0" u="none" kern="1200" baseline="0" dirty="0">
                          <a:solidFill>
                            <a:schemeClr val="tx1"/>
                          </a:solidFill>
                          <a:latin typeface="+mn-lt"/>
                          <a:ea typeface="+mn-ea"/>
                          <a:cs typeface="+mn-cs"/>
                        </a:rPr>
                        <a:t>Pièces attestant de la matérialité des dépenses (copies bulletins de paie, journal de paie, DSN ou document probant équivalent) </a:t>
                      </a:r>
                    </a:p>
                    <a:p>
                      <a:pPr marL="171450" indent="0" algn="l" defTabSz="755934" rtl="0" eaLnBrk="1" latinLnBrk="0" hangingPunct="1">
                        <a:buFont typeface="Wingdings" panose="05000000000000000000" pitchFamily="2" charset="2"/>
                        <a:buNone/>
                      </a:pPr>
                      <a:r>
                        <a:rPr lang="fr-FR" sz="1000" b="1" i="0" kern="1200" baseline="0" dirty="0">
                          <a:solidFill>
                            <a:schemeClr val="tx1"/>
                          </a:solidFill>
                          <a:latin typeface="+mn-lt"/>
                          <a:ea typeface="+mn-ea"/>
                          <a:cs typeface="+mn-cs"/>
                        </a:rPr>
                        <a:t>    </a:t>
                      </a:r>
                      <a:r>
                        <a:rPr lang="fr-FR" sz="1000" b="1" i="1" kern="1200" baseline="0" dirty="0">
                          <a:solidFill>
                            <a:schemeClr val="accent1">
                              <a:lumMod val="75000"/>
                            </a:schemeClr>
                          </a:solidFill>
                          <a:latin typeface="+mn-lt"/>
                          <a:ea typeface="+mn-ea"/>
                          <a:cs typeface="+mn-cs"/>
                        </a:rPr>
                        <a:t>Pour les frais de mission hors taux forfaitaire </a:t>
                      </a:r>
                    </a:p>
                    <a:p>
                      <a:pPr marL="285750" indent="-285750" algn="l" defTabSz="755934" rtl="0" eaLnBrk="1" latinLnBrk="0" hangingPunct="1">
                        <a:buFont typeface="Arial" panose="020B0604020202020204" pitchFamily="34" charset="0"/>
                        <a:buChar char="•"/>
                      </a:pPr>
                      <a:r>
                        <a:rPr lang="fr-FR" sz="1000" b="0" i="0" u="none" kern="1200" baseline="0" dirty="0">
                          <a:solidFill>
                            <a:schemeClr val="tx1"/>
                          </a:solidFill>
                          <a:latin typeface="+mn-lt"/>
                          <a:ea typeface="+mn-ea"/>
                          <a:cs typeface="+mn-cs"/>
                        </a:rPr>
                        <a:t>Justificatifs attestant des déplacements effectifs réalisés</a:t>
                      </a:r>
                    </a:p>
                    <a:p>
                      <a:pPr marL="0" indent="0" algn="just" defTabSz="755934" rtl="0" eaLnBrk="1" latinLnBrk="0" hangingPunct="1">
                        <a:buFont typeface="Arial" panose="020B0604020202020204" pitchFamily="34" charset="0"/>
                        <a:buNone/>
                      </a:pPr>
                      <a:endParaRPr lang="fr-FR" sz="1000" b="0" i="0"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599392"/>
                  </a:ext>
                </a:extLst>
              </a:tr>
            </a:tbl>
          </a:graphicData>
        </a:graphic>
      </p:graphicFrame>
      <p:sp>
        <p:nvSpPr>
          <p:cNvPr id="10" name="ZoneTexte 9"/>
          <p:cNvSpPr txBox="1"/>
          <p:nvPr/>
        </p:nvSpPr>
        <p:spPr>
          <a:xfrm>
            <a:off x="302039" y="948736"/>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Les pièces ci-dessous sont nécessaires à l’instruction du dossier</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70743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05/02/2025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4</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1943050536"/>
              </p:ext>
            </p:extLst>
          </p:nvPr>
        </p:nvGraphicFramePr>
        <p:xfrm>
          <a:off x="302039" y="1216210"/>
          <a:ext cx="6882850" cy="8657212"/>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392044">
                <a:tc>
                  <a:txBody>
                    <a:bodyPr/>
                    <a:lstStyle/>
                    <a:p>
                      <a:pPr algn="ctr"/>
                      <a:r>
                        <a:rPr lang="fr-FR" sz="1200" dirty="0"/>
                        <a:t>PIECES</a:t>
                      </a:r>
                      <a:r>
                        <a:rPr lang="fr-FR" sz="1200" baseline="0" dirty="0"/>
                        <a:t> JUSTIFICATIVES COMPLEMENTAIRE </a:t>
                      </a:r>
                    </a:p>
                    <a:p>
                      <a:pPr algn="ctr"/>
                      <a:r>
                        <a:rPr lang="fr-FR" sz="1200" baseline="0" dirty="0"/>
                        <a:t>PAR DISPOSITIF</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244732">
                <a:tc gridSpan="4">
                  <a:txBody>
                    <a:bodyPr/>
                    <a:lstStyle/>
                    <a:p>
                      <a:r>
                        <a:rPr lang="fr-FR" sz="1000" i="1" dirty="0">
                          <a:solidFill>
                            <a:schemeClr val="bg1"/>
                          </a:solidFill>
                        </a:rPr>
                        <a:t>OS</a:t>
                      </a:r>
                      <a:r>
                        <a:rPr lang="fr-FR" sz="1000" i="1" baseline="0" dirty="0">
                          <a:solidFill>
                            <a:schemeClr val="bg1"/>
                          </a:solidFill>
                        </a:rPr>
                        <a:t> 2.1.6 – Actions collectives, communication, médiation et animation des filières</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5828384">
                <a:tc>
                  <a:txBody>
                    <a:bodyPr/>
                    <a:lstStyle/>
                    <a:p>
                      <a:pPr marL="285750" indent="-285750">
                        <a:buFont typeface="Wingdings" panose="05000000000000000000" pitchFamily="2" charset="2"/>
                        <a:buChar char="Ø"/>
                      </a:pPr>
                      <a:r>
                        <a:rPr lang="fr-FR" sz="1000" b="1" u="sng" dirty="0"/>
                        <a:t>TA.2.1.6</a:t>
                      </a:r>
                    </a:p>
                    <a:p>
                      <a:pPr marL="0" indent="0">
                        <a:buFont typeface="Wingdings" panose="05000000000000000000" pitchFamily="2" charset="2"/>
                        <a:buNone/>
                      </a:pPr>
                      <a:endParaRPr lang="fr-FR" sz="1000" b="1" u="none" kern="1200" baseline="0" dirty="0">
                        <a:solidFill>
                          <a:schemeClr val="dk1"/>
                        </a:solidFill>
                        <a:latin typeface="+mn-lt"/>
                        <a:ea typeface="+mn-ea"/>
                        <a:cs typeface="+mn-cs"/>
                      </a:endParaRPr>
                    </a:p>
                    <a:p>
                      <a:pPr marL="0" marR="0" lvl="0" indent="0" algn="l" defTabSz="755934"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POUR TOUS LES DEMANDEURS :</a:t>
                      </a:r>
                      <a:endParaRPr lang="fr-FR" sz="1000" b="1" u="sng" strike="noStrike" dirty="0"/>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000" b="1" i="0" u="none" strike="noStrike" kern="1200" cap="none" spc="0" normalizeH="0" baseline="0" noProof="0" dirty="0">
                          <a:ln>
                            <a:noFill/>
                          </a:ln>
                          <a:solidFill>
                            <a:prstClr val="black"/>
                          </a:solidFill>
                          <a:effectLst/>
                          <a:uLnTx/>
                          <a:uFillTx/>
                          <a:latin typeface="+mn-lt"/>
                          <a:ea typeface="+mn-ea"/>
                          <a:cs typeface="+mn-cs"/>
                        </a:rPr>
                        <a:t>Toute pièce justificative permettant de vérifier le respect des conditions d’éligibilité de l’opération et dépenses: </a:t>
                      </a: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1000" b="1" i="0" u="none" strike="noStrike" kern="1200" cap="none" spc="0" normalizeH="0" baseline="0" noProof="0" dirty="0">
                        <a:ln>
                          <a:noFill/>
                        </a:ln>
                        <a:solidFill>
                          <a:prstClr val="black"/>
                        </a:solidFill>
                        <a:effectLst/>
                        <a:uLnTx/>
                        <a:uFillTx/>
                        <a:latin typeface="+mn-lt"/>
                        <a:ea typeface="+mn-ea"/>
                        <a:cs typeface="+mn-cs"/>
                      </a:endParaRPr>
                    </a:p>
                    <a:p>
                      <a:pPr marL="0" indent="0" algn="just">
                        <a:buFont typeface="Arial" panose="020B0604020202020204" pitchFamily="34" charset="0"/>
                        <a:buNone/>
                      </a:pPr>
                      <a:r>
                        <a:rPr lang="fr-FR" sz="1000" b="1" i="1" u="none" baseline="0" dirty="0">
                          <a:solidFill>
                            <a:srgbClr val="0070C0"/>
                          </a:solidFill>
                        </a:rPr>
                        <a:t> Dans tous les cas, pour toutes les opérations</a:t>
                      </a:r>
                    </a:p>
                    <a:p>
                      <a:pPr marL="171450" marR="0" lvl="0"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0" u="none" baseline="0" dirty="0"/>
                        <a:t>Preuve de la </a:t>
                      </a:r>
                      <a:r>
                        <a:rPr lang="fr-FR" sz="1000" b="0" u="none" baseline="0" dirty="0">
                          <a:solidFill>
                            <a:schemeClr val="tx1"/>
                          </a:solidFill>
                        </a:rPr>
                        <a:t>diffusion des livrables et des données </a:t>
                      </a:r>
                      <a:r>
                        <a:rPr lang="fr-FR" sz="1000" b="0" u="none" strike="noStrike" baseline="0" dirty="0">
                          <a:solidFill>
                            <a:schemeClr val="tx1"/>
                          </a:solidFill>
                        </a:rPr>
                        <a:t>à partir de </a:t>
                      </a:r>
                      <a:r>
                        <a:rPr lang="fr-FR" sz="1000" b="0" u="none" baseline="0" dirty="0">
                          <a:solidFill>
                            <a:schemeClr val="tx1"/>
                          </a:solidFill>
                        </a:rPr>
                        <a:t>:</a:t>
                      </a:r>
                    </a:p>
                    <a:p>
                      <a:pPr marL="360363" marR="0" lvl="0" indent="-182563"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tab pos="447675" algn="l"/>
                        </a:tabLst>
                        <a:defRPr/>
                      </a:pPr>
                      <a:r>
                        <a:rPr lang="fr-FR" sz="1000" b="0" u="none" baseline="0" dirty="0">
                          <a:solidFill>
                            <a:schemeClr val="tx1"/>
                          </a:solidFill>
                        </a:rPr>
                        <a:t>Indication du lien internet;</a:t>
                      </a:r>
                    </a:p>
                    <a:p>
                      <a:pPr marL="360363" marR="0" lvl="0" indent="-182563"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tab pos="447675" algn="l"/>
                        </a:tabLst>
                        <a:defRPr/>
                      </a:pPr>
                      <a:r>
                        <a:rPr lang="fr-FR" sz="1000" b="0" u="none" baseline="0" dirty="0">
                          <a:solidFill>
                            <a:schemeClr val="tx1"/>
                          </a:solidFill>
                        </a:rPr>
                        <a:t>Copie de mails;</a:t>
                      </a:r>
                    </a:p>
                    <a:p>
                      <a:pPr marL="360363" marR="0" lvl="0" indent="-182563"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tab pos="447675" algn="l"/>
                        </a:tabLst>
                        <a:defRPr/>
                      </a:pPr>
                      <a:r>
                        <a:rPr lang="fr-FR" sz="1000" b="0" u="none" baseline="0" dirty="0">
                          <a:solidFill>
                            <a:schemeClr val="tx1"/>
                          </a:solidFill>
                        </a:rPr>
                        <a:t>Réseaux sociaux;</a:t>
                      </a:r>
                    </a:p>
                    <a:p>
                      <a:pPr marL="360363" marR="0" lvl="0" indent="-182563"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tab pos="447675" algn="l"/>
                        </a:tabLst>
                        <a:defRPr/>
                      </a:pPr>
                      <a:r>
                        <a:rPr lang="fr-FR" sz="1000" b="0" u="none" baseline="0" dirty="0">
                          <a:solidFill>
                            <a:schemeClr val="tx1"/>
                          </a:solidFill>
                        </a:rPr>
                        <a:t>Médias traditionnels;</a:t>
                      </a:r>
                    </a:p>
                    <a:p>
                      <a:pPr marL="360363" marR="0" lvl="0" indent="-182563"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tab pos="447675" algn="l"/>
                        </a:tabLst>
                        <a:defRPr/>
                      </a:pPr>
                      <a:r>
                        <a:rPr lang="fr-FR" sz="1000" b="0" u="none" strike="noStrike" baseline="0" dirty="0">
                          <a:solidFill>
                            <a:schemeClr val="tx1"/>
                          </a:solidFill>
                        </a:rPr>
                        <a:t>etc…</a:t>
                      </a:r>
                      <a:endParaRPr lang="fr-FR" sz="1000" b="0" u="none" dirty="0"/>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10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10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b="1" i="1" u="none" kern="1200" baseline="0" noProof="0" dirty="0">
                          <a:solidFill>
                            <a:srgbClr val="0070C0"/>
                          </a:solidFill>
                          <a:latin typeface="+mn-lt"/>
                          <a:ea typeface="+mn-ea"/>
                          <a:cs typeface="+mn-cs"/>
                        </a:rPr>
                        <a:t>et selon les spécificités des projets :</a:t>
                      </a:r>
                    </a:p>
                    <a:p>
                      <a:pPr marL="0" marR="0" lvl="0" indent="0" algn="l" defTabSz="755934" rtl="0" eaLnBrk="1" fontAlgn="auto" latinLnBrk="0" hangingPunct="1">
                        <a:lnSpc>
                          <a:spcPct val="100000"/>
                        </a:lnSpc>
                        <a:spcBef>
                          <a:spcPts val="0"/>
                        </a:spcBef>
                        <a:spcAft>
                          <a:spcPts val="0"/>
                        </a:spcAft>
                        <a:buClrTx/>
                        <a:buSzTx/>
                        <a:buFontTx/>
                        <a:buNone/>
                        <a:tabLst/>
                        <a:defRPr/>
                      </a:pPr>
                      <a:endParaRPr kumimoji="0" lang="fr-FR" sz="1000" b="0" i="0" u="sng" strike="noStrike" kern="1200" cap="none" spc="0" normalizeH="0" baseline="0" noProof="0" dirty="0">
                        <a:ln>
                          <a:noFill/>
                        </a:ln>
                        <a:solidFill>
                          <a:srgbClr val="FF0000"/>
                        </a:solidFill>
                        <a:effectLst/>
                        <a:uLnTx/>
                        <a:uFillTx/>
                        <a:latin typeface="+mn-lt"/>
                        <a:ea typeface="+mn-ea"/>
                        <a:cs typeface="+mn-cs"/>
                      </a:endParaRPr>
                    </a:p>
                    <a:p>
                      <a:pPr marL="0" marR="0" lvl="0" indent="0" algn="l" defTabSz="755934" rtl="0" eaLnBrk="1" fontAlgn="auto" latinLnBrk="0" hangingPunct="1">
                        <a:lnSpc>
                          <a:spcPct val="100000"/>
                        </a:lnSpc>
                        <a:spcBef>
                          <a:spcPts val="0"/>
                        </a:spcBef>
                        <a:spcAft>
                          <a:spcPts val="0"/>
                        </a:spcAft>
                        <a:buClrTx/>
                        <a:buSzTx/>
                        <a:buFontTx/>
                        <a:buNone/>
                        <a:tabLst/>
                        <a:defRPr/>
                      </a:pPr>
                      <a:r>
                        <a:rPr kumimoji="0" lang="fr-FR" sz="1000" b="1" i="0" u="sng" strike="noStrike" kern="1200" cap="none" spc="0" normalizeH="0" baseline="0" noProof="0" dirty="0">
                          <a:ln>
                            <a:noFill/>
                          </a:ln>
                          <a:solidFill>
                            <a:schemeClr val="tx1"/>
                          </a:solidFill>
                          <a:effectLst/>
                          <a:uLnTx/>
                          <a:uFillTx/>
                          <a:latin typeface="+mn-lt"/>
                          <a:ea typeface="+mn-ea"/>
                          <a:cs typeface="+mn-cs"/>
                        </a:rPr>
                        <a:t>Services de conseils </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0" i="0" u="none" strike="noStrike" kern="1200" baseline="0" noProof="0" dirty="0">
                          <a:solidFill>
                            <a:schemeClr val="tx1"/>
                          </a:solidFill>
                          <a:latin typeface="+mn-lt"/>
                          <a:ea typeface="+mn-ea"/>
                          <a:cs typeface="+mn-cs"/>
                        </a:rPr>
                        <a:t>Justificatifs attestant de la réalisation des conseils, qu'ils aient été dispensés de manière individuelle ou collective</a:t>
                      </a:r>
                    </a:p>
                    <a:p>
                      <a:pPr marL="360363" marR="0" lvl="0" indent="-182563"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tab pos="447675" algn="l"/>
                        </a:tabLst>
                        <a:defRPr/>
                      </a:pPr>
                      <a:r>
                        <a:rPr lang="fr-FR" sz="1000" b="0" u="none" kern="1200" baseline="0" noProof="0" dirty="0">
                          <a:solidFill>
                            <a:schemeClr val="tx1"/>
                          </a:solidFill>
                          <a:latin typeface="+mn-lt"/>
                          <a:ea typeface="+mn-ea"/>
                          <a:cs typeface="+mn-cs"/>
                        </a:rPr>
                        <a:t>Si dispensés de manière individuelle: Liste des bénéficiaires, précisant leurs noms, fonctions, et, le cas échéant, leurs signatures attestant qu’ils ont effectivement reçu les conseils, copies d’e-mails... </a:t>
                      </a:r>
                    </a:p>
                    <a:p>
                      <a:pPr marL="360363" marR="0" lvl="0" indent="-182563"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tab pos="447675" algn="l"/>
                        </a:tabLst>
                        <a:defRPr/>
                      </a:pPr>
                      <a:r>
                        <a:rPr lang="fr-FR" sz="1000" b="0" u="none" kern="1200" baseline="0" noProof="0" dirty="0">
                          <a:solidFill>
                            <a:schemeClr val="tx1"/>
                          </a:solidFill>
                          <a:latin typeface="+mn-lt"/>
                          <a:ea typeface="+mn-ea"/>
                          <a:cs typeface="+mn-cs"/>
                        </a:rPr>
                        <a:t>Si dispensés de manière collective avec inscription préalable: </a:t>
                      </a:r>
                    </a:p>
                    <a:p>
                      <a:pPr marL="177800" marR="0" lvl="0" indent="0" algn="l" defTabSz="755934" rtl="0" eaLnBrk="1" fontAlgn="auto" latinLnBrk="0" hangingPunct="1">
                        <a:lnSpc>
                          <a:spcPct val="100000"/>
                        </a:lnSpc>
                        <a:spcBef>
                          <a:spcPts val="0"/>
                        </a:spcBef>
                        <a:spcAft>
                          <a:spcPts val="0"/>
                        </a:spcAft>
                        <a:buClrTx/>
                        <a:buSzTx/>
                        <a:buFont typeface="Wingdings" panose="05000000000000000000" pitchFamily="2" charset="2"/>
                        <a:buNone/>
                        <a:tabLst>
                          <a:tab pos="447675" algn="l"/>
                        </a:tabLst>
                        <a:defRPr/>
                      </a:pPr>
                      <a:r>
                        <a:rPr lang="fr-FR" sz="1000" b="0" u="none" kern="1200" baseline="0" noProof="0" dirty="0">
                          <a:solidFill>
                            <a:schemeClr val="tx1"/>
                          </a:solidFill>
                          <a:latin typeface="+mn-lt"/>
                          <a:ea typeface="+mn-ea"/>
                          <a:cs typeface="+mn-cs"/>
                        </a:rPr>
                        <a:t>- Liste des bénéficiaires, précisant leurs noms, fonctions, et, le cas échéant, leurs signatures attestant qu’ils ont effectivement reçu les conseils, copies d’e-mails...</a:t>
                      </a:r>
                    </a:p>
                    <a:p>
                      <a:pPr marL="177800" marR="0" lvl="0" indent="0" algn="l" defTabSz="755934" rtl="0" eaLnBrk="1" fontAlgn="auto" latinLnBrk="0" hangingPunct="1">
                        <a:lnSpc>
                          <a:spcPct val="100000"/>
                        </a:lnSpc>
                        <a:spcBef>
                          <a:spcPts val="0"/>
                        </a:spcBef>
                        <a:spcAft>
                          <a:spcPts val="0"/>
                        </a:spcAft>
                        <a:buClrTx/>
                        <a:buSzTx/>
                        <a:buFont typeface="Wingdings" panose="05000000000000000000" pitchFamily="2" charset="2"/>
                        <a:buNone/>
                        <a:tabLst>
                          <a:tab pos="447675" algn="l"/>
                        </a:tabLst>
                        <a:defRPr/>
                      </a:pPr>
                      <a:r>
                        <a:rPr lang="fr-FR" sz="1000" b="0" u="none" kern="1200" baseline="0" noProof="0" dirty="0">
                          <a:solidFill>
                            <a:schemeClr val="tx1"/>
                          </a:solidFill>
                          <a:latin typeface="+mn-lt"/>
                          <a:ea typeface="+mn-ea"/>
                          <a:cs typeface="+mn-cs"/>
                        </a:rPr>
                        <a:t>- Guides, fiches méthodologiques, présentations lors de séminaires, etc. </a:t>
                      </a:r>
                    </a:p>
                    <a:p>
                      <a:pPr marL="0" marR="0" lvl="0" indent="0" algn="l" defTabSz="755934" rtl="0" eaLnBrk="1" fontAlgn="auto" latinLnBrk="0" hangingPunct="1">
                        <a:lnSpc>
                          <a:spcPct val="100000"/>
                        </a:lnSpc>
                        <a:spcBef>
                          <a:spcPts val="0"/>
                        </a:spcBef>
                        <a:spcAft>
                          <a:spcPts val="0"/>
                        </a:spcAft>
                        <a:buClrTx/>
                        <a:buSzTx/>
                        <a:buFontTx/>
                        <a:buNone/>
                        <a:tabLst/>
                        <a:defRPr/>
                      </a:pPr>
                      <a:endParaRPr kumimoji="0" lang="fr-FR" sz="1000" b="0" i="0" u="sng" strike="noStrike" kern="1200" cap="none" spc="0" normalizeH="0" baseline="0" noProof="0" dirty="0">
                        <a:ln>
                          <a:noFill/>
                        </a:ln>
                        <a:solidFill>
                          <a:schemeClr val="tx1"/>
                        </a:solidFill>
                        <a:effectLst/>
                        <a:uLnTx/>
                        <a:uFillTx/>
                        <a:latin typeface="+mn-lt"/>
                        <a:ea typeface="+mn-ea"/>
                        <a:cs typeface="+mn-cs"/>
                      </a:endParaRPr>
                    </a:p>
                    <a:p>
                      <a:pPr marL="0" marR="0" lvl="0" indent="0" algn="l" defTabSz="755934" rtl="0" eaLnBrk="1" fontAlgn="auto" latinLnBrk="0" hangingPunct="1">
                        <a:lnSpc>
                          <a:spcPct val="100000"/>
                        </a:lnSpc>
                        <a:spcBef>
                          <a:spcPts val="0"/>
                        </a:spcBef>
                        <a:spcAft>
                          <a:spcPts val="0"/>
                        </a:spcAft>
                        <a:buClrTx/>
                        <a:buSzTx/>
                        <a:buFontTx/>
                        <a:buNone/>
                        <a:tabLst/>
                        <a:defRPr/>
                      </a:pPr>
                      <a:r>
                        <a:rPr kumimoji="0" lang="fr-FR" sz="1000" b="1" i="0" u="sng" strike="noStrike" kern="1200" cap="none" spc="0" normalizeH="0" baseline="0" noProof="0" dirty="0">
                          <a:ln>
                            <a:noFill/>
                          </a:ln>
                          <a:solidFill>
                            <a:schemeClr val="tx1"/>
                          </a:solidFill>
                          <a:effectLst/>
                          <a:uLnTx/>
                          <a:uFillTx/>
                          <a:latin typeface="+mn-lt"/>
                          <a:ea typeface="+mn-ea"/>
                          <a:cs typeface="+mn-cs"/>
                        </a:rPr>
                        <a:t>Formations collectives  </a:t>
                      </a:r>
                    </a:p>
                    <a:p>
                      <a:pPr marL="285750" indent="-285750">
                        <a:buFont typeface="Arial" panose="020B0604020202020204" pitchFamily="34" charset="0"/>
                        <a:buChar char="•"/>
                      </a:pPr>
                      <a:r>
                        <a:rPr lang="fr-FR" sz="1000" b="0" i="0" u="none" strike="noStrike" kern="1200" baseline="0" dirty="0">
                          <a:solidFill>
                            <a:schemeClr val="tx1"/>
                          </a:solidFill>
                          <a:latin typeface="+mn-lt"/>
                          <a:ea typeface="+mn-ea"/>
                          <a:cs typeface="+mn-cs"/>
                        </a:rPr>
                        <a:t>Feuille d ’émargement datée et signée par les participants ou a défaut copie de mail d’envoi post formation de documents à l’ensemble des participants, etc.</a:t>
                      </a:r>
                    </a:p>
                    <a:p>
                      <a:pPr marL="285750" indent="-285750">
                        <a:buFont typeface="Arial" panose="020B0604020202020204" pitchFamily="34" charset="0"/>
                        <a:buChar char="•"/>
                      </a:pPr>
                      <a:r>
                        <a:rPr lang="fr-FR" sz="1000" b="0" i="0" u="none" strike="noStrike" kern="1200" baseline="0" dirty="0">
                          <a:solidFill>
                            <a:schemeClr val="tx1"/>
                          </a:solidFill>
                          <a:latin typeface="+mn-lt"/>
                          <a:ea typeface="+mn-ea"/>
                          <a:cs typeface="+mn-cs"/>
                        </a:rPr>
                        <a:t>Programmes de formations</a:t>
                      </a:r>
                    </a:p>
                    <a:p>
                      <a:pPr marL="285750" indent="-285750">
                        <a:buFont typeface="Arial" panose="020B0604020202020204" pitchFamily="34" charset="0"/>
                        <a:buChar char="•"/>
                      </a:pPr>
                      <a:endParaRPr lang="fr-FR" sz="1000" b="0" i="0" u="none" strike="noStrike" kern="1200" baseline="0" dirty="0">
                        <a:solidFill>
                          <a:schemeClr val="tx1"/>
                        </a:solidFill>
                        <a:latin typeface="+mn-lt"/>
                        <a:ea typeface="+mn-ea"/>
                        <a:cs typeface="+mn-cs"/>
                      </a:endParaRPr>
                    </a:p>
                    <a:p>
                      <a:pPr marL="0" indent="0">
                        <a:buFont typeface="Arial" panose="020B0604020202020204" pitchFamily="34" charset="0"/>
                        <a:buNone/>
                      </a:pPr>
                      <a:r>
                        <a:rPr lang="fr-FR" sz="1000" b="1" i="0" u="none" strike="noStrike" kern="1200" baseline="0" dirty="0">
                          <a:solidFill>
                            <a:schemeClr val="tx1"/>
                          </a:solidFill>
                          <a:latin typeface="+mn-lt"/>
                          <a:ea typeface="+mn-ea"/>
                          <a:cs typeface="+mn-cs"/>
                        </a:rPr>
                        <a:t>Sensibilisation, communication au grand public</a:t>
                      </a:r>
                    </a:p>
                    <a:p>
                      <a:pPr marL="285750" indent="-285750">
                        <a:buFont typeface="Arial" panose="020B0604020202020204" pitchFamily="34" charset="0"/>
                        <a:buChar char="•"/>
                      </a:pPr>
                      <a:r>
                        <a:rPr lang="fr-FR" sz="1000" b="0" i="0" u="none" strike="noStrike" kern="1200" baseline="0" dirty="0">
                          <a:solidFill>
                            <a:schemeClr val="tx1"/>
                          </a:solidFill>
                          <a:latin typeface="+mn-lt"/>
                          <a:ea typeface="+mn-ea"/>
                          <a:cs typeface="+mn-cs"/>
                        </a:rPr>
                        <a:t>BAT ou photos selon les supports de communication  (brochures, affiches,…), capture d’écran pour les informations sur site Internet … </a:t>
                      </a:r>
                    </a:p>
                    <a:p>
                      <a:pPr marL="0" indent="0">
                        <a:buFont typeface="Arial" panose="020B0604020202020204" pitchFamily="34" charset="0"/>
                        <a:buNone/>
                      </a:pPr>
                      <a:endParaRPr lang="fr-FR" sz="1000" b="0" i="0" u="none" strike="noStrike" kern="1200" baseline="0" dirty="0">
                        <a:solidFill>
                          <a:schemeClr val="tx1"/>
                        </a:solidFill>
                        <a:latin typeface="+mn-lt"/>
                        <a:ea typeface="+mn-ea"/>
                        <a:cs typeface="+mn-cs"/>
                      </a:endParaRPr>
                    </a:p>
                    <a:p>
                      <a:pPr marL="0" indent="0">
                        <a:buFont typeface="Arial" panose="020B0604020202020204" pitchFamily="34" charset="0"/>
                        <a:buNone/>
                      </a:pPr>
                      <a:r>
                        <a:rPr lang="fr-FR" sz="1000" b="1" i="0" u="sng" strike="noStrike" kern="1200" baseline="0" dirty="0">
                          <a:solidFill>
                            <a:schemeClr val="tx1"/>
                          </a:solidFill>
                          <a:latin typeface="+mn-lt"/>
                          <a:ea typeface="+mn-ea"/>
                          <a:cs typeface="+mn-cs"/>
                        </a:rPr>
                        <a:t>Partage de connaissance et mise en réseau </a:t>
                      </a:r>
                      <a:endParaRPr lang="fr-FR" sz="1000" b="1" i="0" u="none" strike="noStrike" kern="1200" baseline="0" dirty="0">
                        <a:solidFill>
                          <a:schemeClr val="tx1"/>
                        </a:solidFill>
                        <a:latin typeface="+mn-lt"/>
                        <a:ea typeface="+mn-ea"/>
                        <a:cs typeface="+mn-cs"/>
                      </a:endParaRPr>
                    </a:p>
                    <a:p>
                      <a:pPr marL="285750" indent="-285750">
                        <a:buFont typeface="Arial" panose="020B0604020202020204" pitchFamily="34" charset="0"/>
                        <a:buChar char="•"/>
                      </a:pPr>
                      <a:r>
                        <a:rPr lang="fr-FR" sz="1000" b="0" i="0" u="none" strike="noStrike" kern="1200" baseline="0" dirty="0">
                          <a:solidFill>
                            <a:schemeClr val="tx1"/>
                          </a:solidFill>
                          <a:latin typeface="+mn-lt"/>
                          <a:ea typeface="+mn-ea"/>
                          <a:cs typeface="+mn-cs"/>
                        </a:rPr>
                        <a:t>Rapports ou comptes rendus détaillés des réunions, journées techniques, séminaires, ou événements organisés, précisant la date, le lieu, et le programme des activités, les thèmes abordés et les intervenants</a:t>
                      </a:r>
                    </a:p>
                    <a:p>
                      <a:pPr marL="285750" indent="-285750">
                        <a:buFont typeface="Arial" panose="020B0604020202020204" pitchFamily="34" charset="0"/>
                        <a:buChar char="•"/>
                      </a:pPr>
                      <a:r>
                        <a:rPr lang="fr-FR" sz="1000" b="0" i="0" u="none" strike="noStrike" kern="1200" baseline="0" dirty="0">
                          <a:solidFill>
                            <a:schemeClr val="tx1"/>
                          </a:solidFill>
                          <a:latin typeface="+mn-lt"/>
                          <a:ea typeface="+mn-ea"/>
                          <a:cs typeface="+mn-cs"/>
                        </a:rPr>
                        <a:t>Copies des présentations ou supports utilisés (diaporamas, documents techniques, fiches de bonnes pratiques, etc.).</a:t>
                      </a:r>
                    </a:p>
                    <a:p>
                      <a:pPr marL="171450" indent="-171450">
                        <a:buFont typeface="Arial" panose="020B0604020202020204" pitchFamily="34" charset="0"/>
                        <a:buChar char="•"/>
                      </a:pPr>
                      <a:endParaRPr lang="fr-FR" sz="1000" b="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r h="0">
                <a:tc>
                  <a:txBody>
                    <a:bodyPr/>
                    <a:lstStyle/>
                    <a:p>
                      <a:pPr marL="0" indent="0">
                        <a:buFont typeface="Arial" panose="020B0604020202020204" pitchFamily="34" charset="0"/>
                        <a:buNone/>
                      </a:pPr>
                      <a:endParaRPr lang="fr-FR" sz="1000" b="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29465389"/>
                  </a:ext>
                </a:extLst>
              </a:tr>
            </a:tbl>
          </a:graphicData>
        </a:graphic>
      </p:graphicFrame>
      <p:sp>
        <p:nvSpPr>
          <p:cNvPr id="10" name="ZoneTexte 9"/>
          <p:cNvSpPr txBox="1"/>
          <p:nvPr/>
        </p:nvSpPr>
        <p:spPr>
          <a:xfrm>
            <a:off x="302039" y="939211"/>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Ci-dessous les pièces complémentaires par dispositif nécessaire pour l’instruction du dossier :</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332696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4062</TotalTime>
  <Words>1173</Words>
  <Application>Microsoft Office PowerPoint</Application>
  <PresentationFormat>Personnalisé</PresentationFormat>
  <Paragraphs>425</Paragraphs>
  <Slides>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vt:i4>
      </vt:variant>
    </vt:vector>
  </HeadingPairs>
  <TitlesOfParts>
    <vt:vector size="9" baseType="lpstr">
      <vt:lpstr>Arial</vt:lpstr>
      <vt:lpstr>Calibri</vt:lpstr>
      <vt:lpstr>Calibri Light</vt:lpstr>
      <vt:lpstr>Wingdings</vt:lpstr>
      <vt:lpstr>Thème Office</vt:lpstr>
      <vt:lpstr>Présentation PowerPoint</vt:lpstr>
      <vt:lpstr>Présentation PowerPoint</vt:lpstr>
      <vt:lpstr>Présentation PowerPoint</vt:lpstr>
      <vt:lpstr>Présentation PowerPoint</vt:lpstr>
    </vt:vector>
  </TitlesOfParts>
  <Company>MTES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BURNY Cynthia</dc:creator>
  <cp:lastModifiedBy>AMOUSSOU Nellya</cp:lastModifiedBy>
  <cp:revision>142</cp:revision>
  <dcterms:created xsi:type="dcterms:W3CDTF">2022-06-01T16:29:40Z</dcterms:created>
  <dcterms:modified xsi:type="dcterms:W3CDTF">2025-02-06T15:06:20Z</dcterms:modified>
</cp:coreProperties>
</file>