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61" r:id="rId3"/>
    <p:sldId id="262" r:id="rId4"/>
    <p:sldId id="263" r:id="rId5"/>
    <p:sldId id="264" r:id="rId6"/>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FURET Maiwen" initials="FM" lastIdx="6" clrIdx="6">
    <p:extLst>
      <p:ext uri="{19B8F6BF-5375-455C-9EA6-DF929625EA0E}">
        <p15:presenceInfo xmlns:p15="http://schemas.microsoft.com/office/powerpoint/2012/main" userId="FURET Maiwen" providerId="None"/>
      </p:ext>
    </p:extLst>
  </p:cmAuthor>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 id="4" name="WENDLING Lydie" initials="WL" lastIdx="20" clrIdx="3">
    <p:extLst>
      <p:ext uri="{19B8F6BF-5375-455C-9EA6-DF929625EA0E}">
        <p15:presenceInfo xmlns:p15="http://schemas.microsoft.com/office/powerpoint/2012/main" userId="S-1-5-21-4276358278-3772456312-481434233-70063" providerId="AD"/>
      </p:ext>
    </p:extLst>
  </p:cmAuthor>
  <p:cmAuthor id="5" name="SINDE Odile" initials="OS" lastIdx="20" clrIdx="4">
    <p:extLst>
      <p:ext uri="{19B8F6BF-5375-455C-9EA6-DF929625EA0E}">
        <p15:presenceInfo xmlns:p15="http://schemas.microsoft.com/office/powerpoint/2012/main" userId="SINDE Odile" providerId="None"/>
      </p:ext>
    </p:extLst>
  </p:cmAuthor>
  <p:cmAuthor id="6" name="AMOUSSOU Nellya" initials="AN" lastIdx="12" clrIdx="5">
    <p:extLst>
      <p:ext uri="{19B8F6BF-5375-455C-9EA6-DF929625EA0E}">
        <p15:presenceInfo xmlns:p15="http://schemas.microsoft.com/office/powerpoint/2012/main" userId="S-1-5-21-4276358278-3772456312-481434233-1016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100" d="100"/>
          <a:sy n="100" d="100"/>
        </p:scale>
        <p:origin x="16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24-09-19T11:16:22.454" idx="16">
    <p:pos x="874" y="4423"/>
    <p:text>ces points, repris du décret n° 2022-608 du 21 avril 2022 fixant les règles nationales d'éligibilité des dépenses  n'étaient pas demandés comme pièces justificatives sous le FEAMP, doit-on "durcir" les conditions de paiement ? ou prévoir simplement comme pour l'achat de biens immeubles "justification que le prix d'acagat du terrain n'est pas supérieur à la valeur du marché ?</p:text>
    <p:extLst>
      <p:ext uri="{C676402C-5697-4E1C-873F-D02D1690AC5C}">
        <p15:threadingInfo xmlns:p15="http://schemas.microsoft.com/office/powerpoint/2012/main" timeZoneBias="-120"/>
      </p:ext>
    </p:extLst>
  </p:cm>
  <p:cm authorId="5" dt="2024-10-27T18:56:36.406" idx="19">
    <p:pos x="874" y="4559"/>
    <p:text>Le mieux est de rester dans le cadre du décret, moins cela nous serait reproché, plus c'est prendre le risque de bloquer un dossier pour rien.h
Le décret précédent ne fait pas mention de l'acat d'immeuble. Je ne pense pas que nous ayons le choix</p:text>
    <p:extLst>
      <p:ext uri="{C676402C-5697-4E1C-873F-D02D1690AC5C}">
        <p15:threadingInfo xmlns:p15="http://schemas.microsoft.com/office/powerpoint/2012/main" timeZoneBias="-60">
          <p15:parentCm authorId="4" idx="16"/>
        </p15:threadingInfo>
      </p:ext>
    </p:extLst>
  </p:cm>
  <p:cm authorId="7" dt="2024-10-28T11:36:43.870" idx="5">
    <p:pos x="874" y="4695"/>
    <p:text>popurquoi ne pas avoir ajouté ce point lors de la demande de subvention ?? c'est à la demande de subvention que nous devons vérifier ce point, pas à la DP</p:text>
    <p:extLst>
      <p:ext uri="{C676402C-5697-4E1C-873F-D02D1690AC5C}">
        <p15:threadingInfo xmlns:p15="http://schemas.microsoft.com/office/powerpoint/2012/main" timeZoneBias="-60">
          <p15:parentCm authorId="4" idx="16"/>
        </p15:threadingInfo>
      </p:ext>
    </p:extLst>
  </p:cm>
  <p:cm authorId="7" dt="2024-10-28T11:38:01.638" idx="6">
    <p:pos x="874" y="4831"/>
    <p:text>et dans ce cas ajouter les éléments concernant crédit-bail pour faire un rappel, au moins à la DP on pourrait être informés de ces crédits-baux. Mais à mon sens il faudrait l'ajouter dans la liste des PJ de la DS également car les bailleurs sont censés être signataires de la convention également</p:text>
    <p:extLst>
      <p:ext uri="{C676402C-5697-4E1C-873F-D02D1690AC5C}">
        <p15:threadingInfo xmlns:p15="http://schemas.microsoft.com/office/powerpoint/2012/main" timeZoneBias="-60">
          <p15:parentCm authorId="4" idx="16"/>
        </p15:threadingInfo>
      </p:ext>
    </p:extLst>
  </p:cm>
  <p:cm authorId="6" dt="2025-01-22T19:11:06.048" idx="11">
    <p:pos x="874" y="4967"/>
    <p:text>BFEI est d'accord pourqu'on rajoute ces points lors de la DP</p:text>
    <p:extLst>
      <p:ext uri="{C676402C-5697-4E1C-873F-D02D1690AC5C}">
        <p15:threadingInfo xmlns:p15="http://schemas.microsoft.com/office/powerpoint/2012/main" timeZoneBias="-60">
          <p15:parentCm authorId="4" idx="16"/>
        </p15:threadingInfo>
      </p:ext>
    </p:extLst>
  </p:cm>
  <p:cm authorId="4" dt="2025-02-21T10:11:05.728" idx="18">
    <p:pos x="874" y="5103"/>
    <p:text>Pas bien compris le point sur le crédit bail et où l'ajouter
@ Nellya : à faire ?</p:text>
    <p:extLst>
      <p:ext uri="{C676402C-5697-4E1C-873F-D02D1690AC5C}">
        <p15:threadingInfo xmlns:p15="http://schemas.microsoft.com/office/powerpoint/2012/main" timeZoneBias="-60">
          <p15:parentCm authorId="4" idx="16"/>
        </p15:threadingInfo>
      </p:ext>
    </p:extLst>
  </p:cm>
  <p:cm authorId="5" dt="2024-10-27T18:49:26.795" idx="20">
    <p:pos x="1021" y="1837"/>
    <p:text>J'ajouterai "l'éligibilité de l'opération" : s'il manque une de ces pièces c'est l'ensemble des actions / dépenses qui tombent, non ?
Cela boucle avec le deuxième point : demande de pièce non comptable pour attester de la réalisation de l'opération.</p:text>
    <p:extLst>
      <p:ext uri="{C676402C-5697-4E1C-873F-D02D1690AC5C}">
        <p15:threadingInfo xmlns:p15="http://schemas.microsoft.com/office/powerpoint/2012/main" timeZoneBias="-60"/>
      </p:ext>
    </p:extLst>
  </p:cm>
  <p:cm authorId="6" dt="2025-01-22T18:25:27.164" idx="12">
    <p:pos x="1021" y="1973"/>
    <p:text>Une des conditions pourque le projet soit conditionné est l'éligibilité de l'opération, non?</p:text>
    <p:extLst>
      <p:ext uri="{C676402C-5697-4E1C-873F-D02D1690AC5C}">
        <p15:threadingInfo xmlns:p15="http://schemas.microsoft.com/office/powerpoint/2012/main" timeZoneBias="-60">
          <p15:parentCm authorId="5" idx="20"/>
        </p15:threadingInfo>
      </p:ext>
    </p:extLst>
  </p:cm>
  <p:cm authorId="4" dt="2025-02-21T10:08:00.818" idx="17">
    <p:pos x="1021" y="2109"/>
    <p:text>pas besoin de mentionner l'éligibilité de l'opération. Si par ex il manque le justif achat terrain, c'est juste cette dépense qui tombe si c'est l'autorisation qui manque, c'est l'ensemble des dépenses éligibles qui tombent,...</p:text>
    <p:extLst>
      <p:ext uri="{C676402C-5697-4E1C-873F-D02D1690AC5C}">
        <p15:threadingInfo xmlns:p15="http://schemas.microsoft.com/office/powerpoint/2012/main" timeZoneBias="-60">
          <p15:parentCm authorId="5" idx="20"/>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4" dt="2025-02-21T10:11:55.942" idx="19">
    <p:pos x="1944" y="3204"/>
    <p:text>cf BFEI si on peut ajouter la les captures écran internet d'un site marchand comme justificatif</p:text>
    <p:extLst>
      <p:ext uri="{C676402C-5697-4E1C-873F-D02D1690AC5C}">
        <p15:threadingInfo xmlns:p15="http://schemas.microsoft.com/office/powerpoint/2012/main" timeZoneBias="-60"/>
      </p:ext>
    </p:extLst>
  </p:cm>
  <p:cm authorId="4" dt="2025-02-25T11:23:48.259" idx="20">
    <p:pos x="2438" y="4836"/>
    <p:text>c'est pas quelque chose qu'on demande pour le DS ? Pourquoi le redemander ici ? (Dsl si on en a déjà parlé, j'ai un trou...)</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18/03/2025</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18/03/2025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18/03/2025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18/03/2025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18/03/2025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18/03/2025</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18/03/2025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18/03/2025</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18/03/2025</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18/03/2025</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18/03/2025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18/03/2025</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18/03/2025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eprixdelimmo.notaires.fr/#/accueil" TargetMode="Externa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leprixdelimmo.notaires.fr/#/accueil" TargetMode="External"/><Relationship Id="rId2" Type="http://schemas.openxmlformats.org/officeDocument/2006/relationships/hyperlink" Target="https://explore.data.gouv.fr/fr/immobilier?onglet=carte&amp;filtre=tous" TargetMode="External"/><Relationship Id="rId1" Type="http://schemas.openxmlformats.org/officeDocument/2006/relationships/slideLayout" Target="../slideLayouts/slideLayout2.xml"/><Relationship Id="rId6" Type="http://schemas.openxmlformats.org/officeDocument/2006/relationships/comments" Target="../comments/commen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05/02/2025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7467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407115281"/>
              </p:ext>
            </p:extLst>
          </p:nvPr>
        </p:nvGraphicFramePr>
        <p:xfrm>
          <a:off x="302039" y="1313854"/>
          <a:ext cx="6882850" cy="89154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0111">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27760">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78314">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 calculatrice de l’aide</a:t>
                      </a:r>
                    </a:p>
                    <a:p>
                      <a:pPr marL="285750" indent="-285750">
                        <a:buFont typeface="Arial" panose="020B0604020202020204" pitchFamily="34" charset="0"/>
                        <a:buChar char="•"/>
                      </a:pPr>
                      <a:r>
                        <a:rPr lang="fr-FR" sz="1000" dirty="0"/>
                        <a:t>Pièces permettant d’attester de la réalisation de l’opération (pièces non comptables/livrables)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Pièces justifiant d’une comptabilité distincte, ou un code comptable approprié pour toutes les transactions liées à l’opération, conformément à la réglementation en vigueur, ou un système extracomptable par classement des pièces justificatives</a:t>
                      </a:r>
                    </a:p>
                    <a:p>
                      <a:pPr marL="285750" indent="-285750">
                        <a:buFont typeface="Arial" panose="020B0604020202020204" pitchFamily="34" charset="0"/>
                        <a:buChar char="•"/>
                      </a:pPr>
                      <a:r>
                        <a:rPr lang="fr-FR" sz="1000" dirty="0"/>
                        <a:t>Pièces justificatives relatives à un changement de situation (ex. attestation de changement d’adresse, délégation de signature, RIB,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27760">
                <a:tc gridSpan="4">
                  <a:txBody>
                    <a:bodyPr/>
                    <a:lstStyle/>
                    <a:p>
                      <a:pPr marL="0" algn="l" defTabSz="755934" rtl="0" eaLnBrk="1" latinLnBrk="0" hangingPunct="1"/>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5777826">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0" indent="0">
                        <a:buFont typeface="Wingdings" panose="05000000000000000000" pitchFamily="2" charset="2"/>
                        <a:buNone/>
                      </a:pPr>
                      <a:r>
                        <a:rPr lang="fr-FR" sz="1000" b="1" u="none" dirty="0"/>
                        <a:t>          </a:t>
                      </a:r>
                      <a:r>
                        <a:rPr lang="fr-FR" sz="1000" b="1" u="sng" dirty="0"/>
                        <a:t>Pour les dépenses présentées sur base réelle</a:t>
                      </a:r>
                      <a:endParaRPr lang="fr-FR" sz="1000" b="1" dirty="0"/>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strike="noStrike" kern="1200" baseline="0" dirty="0">
                          <a:solidFill>
                            <a:schemeClr val="dk1"/>
                          </a:solidFill>
                          <a:latin typeface="+mn-lt"/>
                          <a:ea typeface="+mn-ea"/>
                          <a:cs typeface="+mn-cs"/>
                        </a:rPr>
                        <a:t>Pièces justificatives au choix, permettant d'apporter la preuve de l’acquittement des dépenses: </a:t>
                      </a:r>
                    </a:p>
                    <a:p>
                      <a:pPr marL="269875" indent="188913" algn="l" defTabSz="755934" rtl="0" eaLnBrk="1" latinLnBrk="0" hangingPunct="1">
                        <a:buFont typeface="Wingdings" panose="05000000000000000000" pitchFamily="2" charset="2"/>
                        <a:buChar char="ü"/>
                      </a:pPr>
                      <a:r>
                        <a:rPr lang="fr-FR" sz="1000" strike="noStrike" kern="1200" baseline="0" dirty="0">
                          <a:solidFill>
                            <a:schemeClr val="dk1"/>
                          </a:solidFill>
                          <a:latin typeface="+mn-lt"/>
                          <a:ea typeface="+mn-ea"/>
                          <a:cs typeface="+mn-cs"/>
                        </a:rPr>
                        <a:t>Factures des dépenses attestées par organisme compétent en droit français</a:t>
                      </a:r>
                    </a:p>
                    <a:p>
                      <a:pPr marL="441325" indent="-171450" algn="l" defTabSz="755934" rtl="0" eaLnBrk="1" latinLnBrk="0" hangingPunct="1">
                        <a:buFontTx/>
                        <a:buChar char="-"/>
                      </a:pPr>
                      <a:r>
                        <a:rPr lang="fr-FR" sz="1000" dirty="0"/>
                        <a:t>pour les bénéficiaires de statut public: signature du comptable public ; </a:t>
                      </a:r>
                    </a:p>
                    <a:p>
                      <a:pPr marL="441325" indent="-171450" algn="l" defTabSz="755934" rtl="0" eaLnBrk="1" latinLnBrk="0" hangingPunct="1">
                        <a:buFontTx/>
                        <a:buChar char="-"/>
                      </a:pPr>
                      <a:r>
                        <a:rPr lang="fr-FR" sz="1000" dirty="0"/>
                        <a:t>pour les bénéficiaires de statut privé : signature d’un commissaire aux comptes ou d’un expert-comptable ; </a:t>
                      </a:r>
                    </a:p>
                    <a:p>
                      <a:pPr marL="269875" indent="188913" algn="l" defTabSz="755934" rtl="0" eaLnBrk="1" latinLnBrk="0" hangingPunct="1">
                        <a:buFont typeface="Wingdings" panose="05000000000000000000" pitchFamily="2" charset="2"/>
                        <a:buChar char="ü"/>
                      </a:pPr>
                      <a:r>
                        <a:rPr lang="fr-FR" sz="1000" strike="noStrike" kern="1200" baseline="0" dirty="0">
                          <a:solidFill>
                            <a:schemeClr val="dk1"/>
                          </a:solidFill>
                          <a:latin typeface="+mn-lt"/>
                          <a:ea typeface="+mn-ea"/>
                          <a:cs typeface="+mn-cs"/>
                        </a:rPr>
                        <a:t>Copies de relevés de compte faisant apparaître montant et date du débit. </a:t>
                      </a:r>
                      <a:r>
                        <a:rPr lang="fr-FR" sz="1000" kern="1200" dirty="0">
                          <a:solidFill>
                            <a:schemeClr val="dk1"/>
                          </a:solidFill>
                          <a:latin typeface="+mn-lt"/>
                          <a:ea typeface="+mn-ea"/>
                          <a:cs typeface="+mn-cs"/>
                        </a:rPr>
                        <a:t>Les libellés doivent être suffisamment explicites pour établir le lien avec le </a:t>
                      </a:r>
                      <a:r>
                        <a:rPr lang="fr-FR" sz="1000" dirty="0"/>
                        <a:t>projet;</a:t>
                      </a:r>
                    </a:p>
                    <a:p>
                      <a:pPr marL="269875" indent="188913" algn="l" defTabSz="755934" rtl="0" eaLnBrk="1" latinLnBrk="0" hangingPunct="1">
                        <a:buFont typeface="Wingdings" panose="05000000000000000000" pitchFamily="2" charset="2"/>
                        <a:buChar char="ü"/>
                      </a:pPr>
                      <a:r>
                        <a:rPr lang="fr-FR" sz="1000" b="0" dirty="0"/>
                        <a:t>Toute autre pièce comptable de valeur probante équivalente ou c</a:t>
                      </a:r>
                      <a:r>
                        <a:rPr lang="fr-FR" sz="1000" dirty="0"/>
                        <a:t>opies des factures portant les mentions d’acquittement inscrites par le fournisseur, le prestataire, l’entrepreneur, etc. (attestant</a:t>
                      </a:r>
                      <a:r>
                        <a:rPr lang="fr-FR" sz="1000" strike="noStrike" kern="1200" baseline="0" dirty="0">
                          <a:solidFill>
                            <a:schemeClr val="dk1"/>
                          </a:solidFill>
                          <a:latin typeface="+mn-lt"/>
                          <a:ea typeface="+mn-ea"/>
                          <a:cs typeface="+mn-cs"/>
                        </a:rPr>
                        <a:t> de la réception du numéraire pour les paiements de facture effectués en numéraire dans la limite de 1 000€).</a:t>
                      </a:r>
                      <a:r>
                        <a:rPr lang="fr-FR" sz="1000" dirty="0"/>
                        <a:t> Les mentions d’acquittements sont les suivantes : </a:t>
                      </a:r>
                    </a:p>
                    <a:p>
                      <a:pPr marL="441325" indent="-171450" algn="l" defTabSz="755934" rtl="0" eaLnBrk="1" latinLnBrk="0" hangingPunct="1">
                        <a:buFontTx/>
                        <a:buChar char="-"/>
                      </a:pPr>
                      <a:r>
                        <a:rPr lang="fr-FR" sz="1000" dirty="0"/>
                        <a:t>présence de la mention : « acquittée le »;</a:t>
                      </a:r>
                    </a:p>
                    <a:p>
                      <a:pPr marL="441325" indent="-171450" algn="l" defTabSz="755934" rtl="0" eaLnBrk="1" latinLnBrk="0" hangingPunct="1">
                        <a:buFontTx/>
                        <a:buChar char="-"/>
                      </a:pPr>
                      <a:r>
                        <a:rPr lang="fr-FR" sz="1000" dirty="0"/>
                        <a:t>date d’acquittement;</a:t>
                      </a:r>
                    </a:p>
                    <a:p>
                      <a:pPr marL="441325" indent="-171450" algn="l" defTabSz="755934" rtl="0" eaLnBrk="1" latinLnBrk="0" hangingPunct="1">
                        <a:buFontTx/>
                        <a:buChar char="-"/>
                      </a:pPr>
                      <a:r>
                        <a:rPr lang="fr-FR" sz="1000" dirty="0"/>
                        <a:t>cachet et signature du fournisseur, du prestataire, ou de l’entrepreneur;</a:t>
                      </a:r>
                    </a:p>
                    <a:p>
                      <a:pPr marL="269875" indent="0" algn="l" defTabSz="755934" rtl="0" eaLnBrk="1" latinLnBrk="0" hangingPunct="1">
                        <a:spcBef>
                          <a:spcPts val="600"/>
                        </a:spcBef>
                        <a:buFontTx/>
                        <a:buNone/>
                      </a:pPr>
                      <a:r>
                        <a:rPr lang="fr-FR" sz="1000" dirty="0"/>
                        <a:t>Ces deux dernières possibilités s’adressent en priorité aux structures n’ayant pas l’obligation de faire certifier leurs comptes par une tierce personne habilitée.</a:t>
                      </a:r>
                      <a:r>
                        <a:rPr lang="fr-FR" sz="1000" strike="noStrike" kern="1200" baseline="0" dirty="0">
                          <a:solidFill>
                            <a:schemeClr val="dk1"/>
                          </a:solidFill>
                          <a:latin typeface="+mn-lt"/>
                          <a:ea typeface="+mn-ea"/>
                          <a:cs typeface="+mn-cs"/>
                        </a:rPr>
                        <a:t> </a:t>
                      </a:r>
                      <a:endParaRPr lang="fr-FR" sz="1000" b="0" i="0" kern="1200" baseline="0" dirty="0">
                        <a:solidFill>
                          <a:schemeClr val="tx1"/>
                        </a:solidFill>
                        <a:latin typeface="+mn-lt"/>
                        <a:ea typeface="+mn-ea"/>
                        <a:cs typeface="+mn-cs"/>
                      </a:endParaRPr>
                    </a:p>
                    <a:p>
                      <a:pPr marL="285750" indent="-285750" algn="l" defTabSz="755934" rtl="0" eaLnBrk="1" latinLnBrk="0" hangingPunct="1">
                        <a:buFont typeface="Arial" panose="020B0604020202020204" pitchFamily="34" charset="0"/>
                        <a:buChar char="•"/>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66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05/02/2025                                </a:t>
            </a:r>
          </a:p>
          <a:p>
            <a:r>
              <a:rPr lang="fr-FR" dirty="0"/>
              <a:t>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702091501"/>
              </p:ext>
            </p:extLst>
          </p:nvPr>
        </p:nvGraphicFramePr>
        <p:xfrm>
          <a:off x="302039" y="1313854"/>
          <a:ext cx="6882850" cy="4233506"/>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3593426">
                <a:tc>
                  <a:txBody>
                    <a:bodyPr/>
                    <a:lstStyle/>
                    <a:p>
                      <a:pPr marL="0" indent="0">
                        <a:buFont typeface="Wingdings" panose="05000000000000000000" pitchFamily="2" charset="2"/>
                        <a:buNone/>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Wingdings" panose="05000000000000000000" pitchFamily="2" charset="2"/>
                        <a:buNone/>
                      </a:pPr>
                      <a:endParaRPr lang="fr-FR" sz="1000" b="1" i="0" u="none" kern="1200" baseline="0" dirty="0">
                        <a:solidFill>
                          <a:schemeClr val="dk1"/>
                        </a:solidFill>
                        <a:highlight>
                          <a:srgbClr val="FFFF00"/>
                        </a:highlight>
                        <a:latin typeface="+mn-lt"/>
                        <a:ea typeface="+mn-ea"/>
                        <a:cs typeface="+mn-cs"/>
                      </a:endParaRPr>
                    </a:p>
                    <a:p>
                      <a:pPr marL="0" indent="0">
                        <a:buFont typeface="Wingdings" panose="05000000000000000000" pitchFamily="2" charset="2"/>
                        <a:buNone/>
                      </a:pPr>
                      <a:r>
                        <a:rPr lang="fr-FR" sz="1000" b="1" i="0" u="none" kern="1200" baseline="0" dirty="0">
                          <a:solidFill>
                            <a:schemeClr val="dk1"/>
                          </a:solidFill>
                          <a:latin typeface="+mn-lt"/>
                          <a:ea typeface="+mn-ea"/>
                          <a:cs typeface="+mn-cs"/>
                        </a:rPr>
                        <a:t>         </a:t>
                      </a: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074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22/01/2025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918554310"/>
              </p:ext>
            </p:extLst>
          </p:nvPr>
        </p:nvGraphicFramePr>
        <p:xfrm>
          <a:off x="302039" y="1313853"/>
          <a:ext cx="6882850" cy="8581988"/>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519293">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450054">
                <a:tc gridSpan="4">
                  <a:txBody>
                    <a:bodyPr/>
                    <a:lstStyle/>
                    <a:p>
                      <a:r>
                        <a:rPr lang="fr-FR" sz="1000" i="1" dirty="0">
                          <a:solidFill>
                            <a:schemeClr val="bg1"/>
                          </a:solidFill>
                        </a:rPr>
                        <a:t>OS</a:t>
                      </a:r>
                      <a:r>
                        <a:rPr lang="fr-FR" sz="1000" i="1" baseline="0" dirty="0">
                          <a:solidFill>
                            <a:schemeClr val="bg1"/>
                          </a:solidFill>
                        </a:rPr>
                        <a:t> 2.1.1 – Encourager les activités aquacoles durables ainsi que la transformation et la commercialisation des produits de la pêche et de l’aquaculture</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7612641">
                <a:tc>
                  <a:txBody>
                    <a:bodyPr/>
                    <a:lstStyle/>
                    <a:p>
                      <a:pPr marL="285750" indent="-285750">
                        <a:buFont typeface="Wingdings" panose="05000000000000000000" pitchFamily="2" charset="2"/>
                        <a:buChar char="Ø"/>
                      </a:pPr>
                      <a:r>
                        <a:rPr lang="fr-FR" sz="1000" b="1" u="sng" dirty="0"/>
                        <a:t>TA.2.1.1</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TOUS LES DEMANDEURS :</a:t>
                      </a:r>
                      <a:endParaRPr lang="fr-FR" sz="1000" b="1" u="sng" dirty="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none" strike="noStrike" kern="1200" cap="none" spc="0" normalizeH="0" baseline="0" noProof="0" dirty="0">
                          <a:ln>
                            <a:noFill/>
                          </a:ln>
                          <a:solidFill>
                            <a:prstClr val="black"/>
                          </a:solidFill>
                          <a:effectLst/>
                          <a:uLnTx/>
                          <a:uFillTx/>
                          <a:latin typeface="+mn-lt"/>
                          <a:ea typeface="+mn-ea"/>
                          <a:cs typeface="+mn-cs"/>
                        </a:rPr>
                        <a:t>Toute pièce justificative permettant de vérifier le respect des conditions d’éligibilité des dépenses et notamment, selon les spécificités des projets :</a:t>
                      </a: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fr-FR" sz="1000" b="1" i="0" u="sng" strike="noStrike" kern="1200" cap="none" spc="0" normalizeH="0" baseline="0" noProof="0" dirty="0">
                          <a:ln>
                            <a:noFill/>
                          </a:ln>
                          <a:solidFill>
                            <a:prstClr val="black"/>
                          </a:solidFill>
                          <a:effectLst/>
                          <a:uLnTx/>
                          <a:uFillTx/>
                          <a:latin typeface="+mn-lt"/>
                          <a:ea typeface="+mn-ea"/>
                          <a:cs typeface="+mn-cs"/>
                        </a:rPr>
                        <a:t>Autorisation /déclaration nécessaire au projet</a:t>
                      </a: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600"/>
                        </a:spcBef>
                        <a:spcAft>
                          <a:spcPts val="600"/>
                        </a:spcAft>
                        <a:buClrTx/>
                        <a:buSzTx/>
                        <a:buFont typeface="Arial" panose="020B0604020202020204" pitchFamily="34" charset="0"/>
                        <a:buNone/>
                        <a:tabLst/>
                        <a:defRPr/>
                      </a:pPr>
                      <a:r>
                        <a:rPr lang="fr-FR" sz="1000" b="1" i="1" u="none" dirty="0">
                          <a:solidFill>
                            <a:schemeClr val="accent1">
                              <a:lumMod val="75000"/>
                            </a:schemeClr>
                          </a:solidFill>
                        </a:rPr>
                        <a:t>Décision administrative définitive autorisant le projet</a:t>
                      </a:r>
                      <a:r>
                        <a:rPr kumimoji="0" lang="fr-FR" sz="1000" b="1" i="1" u="none" strike="noStrike" kern="1200" cap="none" spc="0" normalizeH="0" baseline="0" noProof="0" dirty="0">
                          <a:ln>
                            <a:noFill/>
                          </a:ln>
                          <a:solidFill>
                            <a:schemeClr val="accent1">
                              <a:lumMod val="75000"/>
                            </a:schemeClr>
                          </a:solidFill>
                          <a:effectLst/>
                          <a:uLnTx/>
                          <a:uFillTx/>
                          <a:latin typeface="+mn-lt"/>
                          <a:ea typeface="+mn-ea"/>
                          <a:cs typeface="+mn-cs"/>
                        </a:rPr>
                        <a:t>, si seule une copie de la demande d’autorisation /déclaration nécessaire au projet a été fournie lors du dépôt du dossier de demande d’aide.</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toutes les entreprises,  autorisation d’exploitation</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piscicultures d’eau douce autres que les piscicultures  en  étang avec une production supérieure à 20 T/an :  autorisation ICP;</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piscicultures d’eau douce avec une production inférieure à 20 T/an :  déclaration « IOTA » selon l’article 214.1 du code de l’environnement;</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piscicultures d’étang : déclaration selon l’article 214.1 du code de l’environnement;</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autres productions  :  autorisation de production.</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toutes les entreprises, actes de propriété ou baux concernant les surfaces et bâtiments concernés par le projet</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entreprises de production  aquacoles d’animaux : agrément zoosanitaire  (les entreprises de productions de végétaux, algues, spirulines, ne sont pas concernées);</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Pour les ateliers de transformation de produits animaux : agrément sanitaire;</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Permis de construire en cas de construction de bâtiments.</a:t>
                      </a:r>
                      <a:endParaRPr lang="fr-FR" sz="1000" strike="noStrike" kern="1200" baseline="0" dirty="0">
                        <a:solidFill>
                          <a:schemeClr val="dk1"/>
                        </a:solidFill>
                        <a:latin typeface="+mn-lt"/>
                        <a:ea typeface="+mn-ea"/>
                        <a:cs typeface="+mn-cs"/>
                      </a:endParaRPr>
                    </a:p>
                    <a:p>
                      <a:pPr marL="377967" marR="0" lvl="1"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1" u="sng" kern="1200" baseline="0" noProof="0" dirty="0">
                          <a:solidFill>
                            <a:schemeClr val="dk1"/>
                          </a:solidFill>
                          <a:latin typeface="+mn-lt"/>
                          <a:ea typeface="+mn-ea"/>
                          <a:cs typeface="+mn-cs"/>
                        </a:rPr>
                        <a:t>Achats</a:t>
                      </a:r>
                      <a:r>
                        <a:rPr kumimoji="0" lang="fr-FR" sz="1000" b="1" i="0" u="sng" strike="noStrike" kern="1200" cap="none" spc="0" normalizeH="0" baseline="0" noProof="0" dirty="0">
                          <a:ln>
                            <a:noFill/>
                          </a:ln>
                          <a:solidFill>
                            <a:prstClr val="black"/>
                          </a:solidFill>
                          <a:effectLst/>
                          <a:uLnTx/>
                          <a:uFillTx/>
                          <a:latin typeface="+mn-lt"/>
                          <a:ea typeface="+mn-ea"/>
                          <a:cs typeface="+mn-cs"/>
                        </a:rPr>
                        <a:t> de terrains</a:t>
                      </a:r>
                      <a:endParaRPr lang="fr-FR" sz="1000" b="0" i="0" u="none" kern="1200" dirty="0">
                        <a:solidFill>
                          <a:schemeClr val="dk1"/>
                        </a:solidFill>
                        <a:effectLst/>
                        <a:latin typeface="+mn-lt"/>
                        <a:ea typeface="+mn-ea"/>
                        <a:cs typeface="+mn-cs"/>
                      </a:endParaRP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Justification que le prix d'achat du terrain, n’est pas être supérieur à la valeur du marché. Le prix d’achat du terrain peut être déterminé par:</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La direction de l'Immobilier de l'Etat (DIE) ou;</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Un barème des sociétés d'aménagement foncier et d'établissement rural ou;</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Un expert indépendant qualifié ou;</a:t>
                      </a:r>
                    </a:p>
                    <a:p>
                      <a:pPr marL="549417" marR="0" lvl="1"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Un site officiel tel que :</a:t>
                      </a:r>
                    </a:p>
                    <a:p>
                      <a:pPr marL="6350" marR="0" lvl="2"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hlinkClick r:id="rId2"/>
                        </a:rPr>
                        <a:t>https://leprixdelimmo.notaires.fr/#/accueil</a:t>
                      </a:r>
                      <a:r>
                        <a:rPr kumimoji="0" lang="fr-FR" sz="1000" b="0" i="0" u="none" strike="noStrike" kern="1200" cap="none" spc="0" normalizeH="0" baseline="0" noProof="0" dirty="0">
                          <a:ln>
                            <a:noFill/>
                          </a:ln>
                          <a:solidFill>
                            <a:prstClr val="black"/>
                          </a:solidFill>
                          <a:effectLst/>
                          <a:uLnTx/>
                          <a:uFillTx/>
                          <a:latin typeface="+mn-lt"/>
                          <a:ea typeface="+mn-ea"/>
                          <a:cs typeface="+mn-cs"/>
                        </a:rPr>
                        <a:t> (marché (par exemple copie d’écran sur laquelle apparait le prix  </a:t>
                      </a:r>
                      <a:endParaRPr lang="fr-FR" sz="1000" dirty="0"/>
                    </a:p>
                    <a:p>
                      <a:pPr marL="6350" marR="0" lvl="2"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Attestation sur l'honneur (datée, signée) du bénéficiaire que le plafond de 80 k€ de dépenses éligibles pour l’acquisition de terrains n’a pas été atteint sur l’ensemble de la programmation</a:t>
                      </a:r>
                    </a:p>
                    <a:p>
                      <a:pPr marL="6350" marR="0" lvl="2"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fr-FR" sz="1000" dirty="0"/>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4"/>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27031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22/01/2025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5</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031478698"/>
              </p:ext>
            </p:extLst>
          </p:nvPr>
        </p:nvGraphicFramePr>
        <p:xfrm>
          <a:off x="302039" y="1298612"/>
          <a:ext cx="6882850" cy="6613487"/>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59270">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98034">
                <a:tc gridSpan="4">
                  <a:txBody>
                    <a:bodyPr/>
                    <a:lstStyle/>
                    <a:p>
                      <a:r>
                        <a:rPr lang="fr-FR" sz="1000" i="1" dirty="0">
                          <a:solidFill>
                            <a:schemeClr val="bg1"/>
                          </a:solidFill>
                        </a:rPr>
                        <a:t>OS</a:t>
                      </a:r>
                      <a:r>
                        <a:rPr lang="fr-FR" sz="1000" i="1" baseline="0" dirty="0">
                          <a:solidFill>
                            <a:schemeClr val="bg1"/>
                          </a:solidFill>
                        </a:rPr>
                        <a:t> 2.1.1 – Encourager les activités aquacoles durables ainsi que la transformation et la commercialisation des produits de la pêche et de l’aquaculture</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5756183">
                <a:tc>
                  <a:txBody>
                    <a:bodyPr/>
                    <a:lstStyle/>
                    <a:p>
                      <a:pPr marL="285750" indent="-285750">
                        <a:buFont typeface="Wingdings" panose="05000000000000000000" pitchFamily="2" charset="2"/>
                        <a:buChar char="Ø"/>
                      </a:pPr>
                      <a:r>
                        <a:rPr lang="fr-FR" sz="1000" b="1" u="sng" dirty="0"/>
                        <a:t>TA.2.1.1</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1" u="sng" kern="1200" baseline="0" noProof="0" dirty="0">
                          <a:solidFill>
                            <a:schemeClr val="dk1"/>
                          </a:solidFill>
                          <a:latin typeface="+mn-lt"/>
                          <a:ea typeface="+mn-ea"/>
                          <a:cs typeface="+mn-cs"/>
                        </a:rPr>
                        <a:t>Achats de biens immeubles</a:t>
                      </a:r>
                      <a:endParaRPr lang="fr-FR" sz="1000" b="0" i="0" u="none" kern="1200" dirty="0">
                        <a:solidFill>
                          <a:schemeClr val="dk1"/>
                        </a:solidFill>
                        <a:effectLst/>
                        <a:latin typeface="+mn-lt"/>
                        <a:ea typeface="+mn-ea"/>
                        <a:cs typeface="+mn-cs"/>
                      </a:endParaRP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Justification que le prix d'achat des bâtiments n’est pas supérieur à la valeur du marché (par exemple copie d’écran à l’échelle la plus fine disponible, si possible section cadastrale, sur laquelle apparait le prix, issue d’un site tel que : </a:t>
                      </a:r>
                      <a:r>
                        <a:rPr kumimoji="0" lang="fr-FR" sz="1000" b="0" i="0" u="none" strike="noStrike" kern="1200" cap="none" spc="0" normalizeH="0" baseline="0" noProof="0" dirty="0">
                          <a:ln>
                            <a:noFill/>
                          </a:ln>
                          <a:solidFill>
                            <a:prstClr val="black"/>
                          </a:solidFill>
                          <a:effectLst/>
                          <a:uLnTx/>
                          <a:uFillTx/>
                          <a:latin typeface="+mn-lt"/>
                          <a:ea typeface="+mn-ea"/>
                          <a:cs typeface="+mn-cs"/>
                          <a:hlinkClick r:id="rId2"/>
                        </a:rPr>
                        <a:t>https://explore.data.gouv.fr/fr/immobilier?onglet=carte&amp;filtre=tous</a:t>
                      </a:r>
                      <a:br>
                        <a:rPr kumimoji="0" lang="fr-FR" sz="1000" b="0" i="0" u="none" strike="noStrike" kern="1200" cap="none" spc="0" normalizeH="0" baseline="0" noProof="0" dirty="0">
                          <a:ln>
                            <a:noFill/>
                          </a:ln>
                          <a:solidFill>
                            <a:prstClr val="black"/>
                          </a:solidFill>
                          <a:effectLst/>
                          <a:uLnTx/>
                          <a:uFillTx/>
                          <a:latin typeface="+mn-lt"/>
                          <a:ea typeface="+mn-ea"/>
                          <a:cs typeface="+mn-cs"/>
                        </a:rPr>
                      </a:br>
                      <a:r>
                        <a:rPr kumimoji="0" lang="fr-FR" sz="1000" b="0" i="0" u="none" strike="noStrike" kern="1200" cap="none" spc="0" normalizeH="0" baseline="0" noProof="0" dirty="0">
                          <a:ln>
                            <a:noFill/>
                          </a:ln>
                          <a:solidFill>
                            <a:prstClr val="black"/>
                          </a:solidFill>
                          <a:effectLst/>
                          <a:uLnTx/>
                          <a:uFillTx/>
                          <a:latin typeface="+mn-lt"/>
                          <a:ea typeface="+mn-ea"/>
                          <a:cs typeface="+mn-cs"/>
                          <a:hlinkClick r:id="rId3"/>
                        </a:rPr>
                        <a:t>https://leprixdelimmo.notaires.fr/#/accueil</a:t>
                      </a:r>
                      <a:r>
                        <a:rPr kumimoji="0" lang="fr-FR" sz="1000" b="0" i="0" u="none" strike="noStrike" kern="1200" cap="none" spc="0" normalizeH="0" baseline="0" noProof="0" dirty="0">
                          <a:ln>
                            <a:noFill/>
                          </a:ln>
                          <a:solidFill>
                            <a:prstClr val="black"/>
                          </a:solidFill>
                          <a:effectLst/>
                          <a:uLnTx/>
                          <a:uFillTx/>
                          <a:latin typeface="+mn-lt"/>
                          <a:ea typeface="+mn-ea"/>
                          <a:cs typeface="+mn-cs"/>
                        </a:rPr>
                        <a:t>)</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Déclaration sur l'honneur (datée, signée) du propriétaire du bâtiment attestant que ce bien n'a pas déjà été soutenu par une aide européenne au cours des cinq dernières années </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1" u="sng" kern="1200" baseline="0" noProof="0" dirty="0">
                          <a:solidFill>
                            <a:schemeClr val="dk1"/>
                          </a:solidFill>
                          <a:latin typeface="+mn-lt"/>
                          <a:ea typeface="+mn-ea"/>
                          <a:cs typeface="+mn-cs"/>
                        </a:rPr>
                        <a:t>Achats de matériel d’occasion (uniquement pour les nouveaux installés)</a:t>
                      </a: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Déclaration sur l'honneur (datée et signée) du vendeur du matériel  indiquant l'origine exacte du matériel et confirmant qu'il n'a pas déjà été soutenu par une aide européenne au cours des cinq dernières années ;</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Justification que le prix du matériel d'occasion n'excède pas sa valeur sur le marché et est inférieur au coût de matériel similaire à l'état neuf. Cette condition est justifiée sur la base d'au moins deux devis ou sur la base d'un autre système approprié d'évaluation tel que des coûts de référence pour un matériel équivalent ;</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prstClr val="black"/>
                          </a:solidFill>
                          <a:effectLst/>
                          <a:uLnTx/>
                          <a:uFillTx/>
                          <a:latin typeface="+mn-lt"/>
                          <a:ea typeface="+mn-ea"/>
                          <a:cs typeface="+mn-cs"/>
                        </a:rPr>
                        <a:t>Attestation sur l’honneur que le matériel présente les caractéristiques techniques requises pour l'opération et est conforme aux normes applicables;</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000" b="1" i="0" u="sng" strike="noStrike" kern="1200" cap="none" spc="0" normalizeH="0" baseline="0" noProof="0" dirty="0">
                          <a:ln>
                            <a:noFill/>
                          </a:ln>
                          <a:solidFill>
                            <a:prstClr val="black"/>
                          </a:solidFill>
                          <a:effectLst/>
                          <a:uLnTx/>
                          <a:uFillTx/>
                          <a:latin typeface="+mn-lt"/>
                          <a:ea typeface="+mn-ea"/>
                          <a:cs typeface="+mn-cs"/>
                        </a:rPr>
                        <a:t>Si le projet intègre les énergies renouvelables</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CACSI (Convention d'autoconsommation sans injection)</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Preuve de mise en concurrence pour l’achat du matériel. Il peut s’agir:</a:t>
                      </a:r>
                    </a:p>
                    <a:p>
                      <a:pPr marL="171450" marR="0" lvl="0" indent="63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r-FR" sz="1000" dirty="0"/>
                        <a:t> D’une annonce de mise en concurrence</a:t>
                      </a:r>
                    </a:p>
                    <a:p>
                      <a:pPr marL="171450" marR="0" lvl="0" indent="6350" algn="l" defTabSz="755934"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r-FR" sz="1000" dirty="0"/>
                        <a:t> Analyse des offres et rapports de sélection</a:t>
                      </a:r>
                    </a:p>
                    <a:p>
                      <a:pPr marL="177800" marR="0" lvl="2"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000" b="0" i="0" u="none" strike="noStrike" kern="1200" cap="none" spc="0" normalizeH="0" baseline="0" noProof="0" dirty="0">
                        <a:ln>
                          <a:noFill/>
                        </a:ln>
                        <a:solidFill>
                          <a:prstClr val="black"/>
                        </a:solidFill>
                        <a:effectLst/>
                        <a:uLnTx/>
                        <a:uFillTx/>
                        <a:latin typeface="+mn-lt"/>
                        <a:ea typeface="+mn-ea"/>
                        <a:cs typeface="+mn-cs"/>
                      </a:endParaRPr>
                    </a:p>
                    <a:p>
                      <a:pPr marL="171450" indent="-171450">
                        <a:buFont typeface="Arial" panose="020B0604020202020204" pitchFamily="34" charset="0"/>
                        <a:buChar char="•"/>
                      </a:pPr>
                      <a:endParaRPr lang="fr-FR" sz="1000" b="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5"/>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4297892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11875</TotalTime>
  <Words>1459</Words>
  <Application>Microsoft Office PowerPoint</Application>
  <PresentationFormat>Personnalisé</PresentationFormat>
  <Paragraphs>473</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AMOUSSOU Nellya</cp:lastModifiedBy>
  <cp:revision>168</cp:revision>
  <dcterms:created xsi:type="dcterms:W3CDTF">2022-06-01T16:29:40Z</dcterms:created>
  <dcterms:modified xsi:type="dcterms:W3CDTF">2025-03-18T14:08:02Z</dcterms:modified>
</cp:coreProperties>
</file>