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72" r:id="rId6"/>
    <p:sldId id="261" r:id="rId7"/>
    <p:sldId id="262" r:id="rId8"/>
    <p:sldId id="263" r:id="rId9"/>
    <p:sldId id="27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SLUYS Henri" initials="HV" lastIdx="18" clrIdx="0">
    <p:extLst>
      <p:ext uri="{19B8F6BF-5375-455C-9EA6-DF929625EA0E}">
        <p15:presenceInfo xmlns:p15="http://schemas.microsoft.com/office/powerpoint/2012/main" userId="VERSLUYS Hen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B6482"/>
    <a:srgbClr val="0070C0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1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36" y="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&#201;tats-Unis\&#201;tats-Uni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95617413287763E-2"/>
          <c:y val="0.1166128813399331"/>
          <c:w val="0.63822892582528135"/>
          <c:h val="0.78342441768616244"/>
        </c:manualLayout>
      </c:layout>
      <c:pieChart>
        <c:varyColors val="1"/>
        <c:ser>
          <c:idx val="0"/>
          <c:order val="0"/>
          <c:tx>
            <c:strRef>
              <c:f>'Import. IAA'!$M$14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2D0-4771-B031-F9CA5E646499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2D0-4771-B031-F9CA5E646499}"/>
              </c:ext>
            </c:extLst>
          </c:dPt>
          <c:dLbls>
            <c:dLbl>
              <c:idx val="0"/>
              <c:layout>
                <c:manualLayout>
                  <c:x val="-3.6780774756610943E-2"/>
                  <c:y val="8.6200736934360927E-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F82BFEC0-66DC-4A4A-91A1-3AE0712E10AC}" type="CATEGORYNAME">
                      <a:rPr lang="fr-FR" sz="1200">
                        <a:solidFill>
                          <a:srgbClr val="00FF00"/>
                        </a:solidFill>
                      </a:rPr>
                      <a:pPr>
                        <a:defRPr sz="1200" b="1"/>
                      </a:pPr>
                      <a:t>[NOM DE CATÉGORIE]</a:t>
                    </a:fld>
                    <a:r>
                      <a:rPr lang="fr-FR" sz="1200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60F9D336-A3E9-4C50-91CF-D2B63E921CDE}" type="PERCENTAGE">
                      <a:rPr lang="fr-FR" sz="1200" baseline="0">
                        <a:solidFill>
                          <a:srgbClr val="00FF00"/>
                        </a:solidFill>
                      </a:rPr>
                      <a:pPr>
                        <a:defRPr sz="1200" b="1"/>
                      </a:pPr>
                      <a:t>[POURCENTAGE]</a:t>
                    </a:fld>
                    <a:endParaRPr lang="fr-FR" sz="1200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8327787658119322"/>
                      <c:h val="0.364703518628864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2D0-4771-B031-F9CA5E64649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D0-4771-B031-F9CA5E6464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IAA'!$C$15:$C$17</c15:sqref>
                  </c15:fullRef>
                </c:ext>
              </c:extLst>
              <c:f>'Import. IAA'!$C$15:$C$16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IAA'!$M$15:$M$17</c15:sqref>
                  </c15:fullRef>
                </c:ext>
              </c:extLst>
              <c:f>'Import. IAA'!$M$15:$M$16</c:f>
              <c:numCache>
                <c:formatCode>0%</c:formatCode>
                <c:ptCount val="2"/>
                <c:pt idx="0">
                  <c:v>7.0927075123663016E-2</c:v>
                </c:pt>
                <c:pt idx="1">
                  <c:v>0.92907292487633697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'[États-Unis - 2024.xlsx]Import. IAA'!$M$17</c15:sqref>
                  <c15:spPr xmlns:c15="http://schemas.microsoft.com/office/drawing/2012/chart">
                    <a:solidFill>
                      <a:schemeClr val="bg1">
                        <a:lumMod val="95000"/>
                      </a:schemeClr>
                    </a:solidFill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15:spPr>
                  <c15:bubble3D val="0"/>
                  <c15:dLbl>
                    <c:idx val="1"/>
                    <c:layout>
                      <c:manualLayout>
                        <c:x val="0.17457795347971611"/>
                        <c:y val="-1.017811704834618E-2"/>
                      </c:manualLayout>
                    </c:layout>
                    <c:dLblPos val="bestFit"/>
                    <c:showLegendKey val="0"/>
                    <c:showVal val="0"/>
                    <c:showCatName val="1"/>
                    <c:showSerName val="0"/>
                    <c:showPercent val="1"/>
                    <c:showBubbleSize val="0"/>
                    <c:extLst xmlns:c16="http://schemas.microsoft.com/office/drawing/2014/chart">
                      <c:ext uri="{CE6537A1-D6FC-4f65-9D91-7224C49458BB}"/>
                      <c:ext xmlns:c16="http://schemas.microsoft.com/office/drawing/2014/chart" uri="{C3380CC4-5D6E-409C-BE32-E72D297353CC}">
                        <c16:uniqueId val="{00000005-19B0-4A9D-A33D-1BFCA6E87A0F}"/>
                      </c:ext>
                    </c:extLst>
                  </c15:dLbl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4-02D0-4771-B031-F9CA5E64649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72-4C28-9269-A7D8251FB75B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72-4C28-9269-A7D8251FB75B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72-4C28-9269-A7D8251FB75B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C72-4C28-9269-A7D8251FB75B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C72-4C28-9269-A7D8251FB75B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C72-4C28-9269-A7D8251FB75B}"/>
              </c:ext>
            </c:extLst>
          </c:dPt>
          <c:dPt>
            <c:idx val="6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C72-4C28-9269-A7D8251FB75B}"/>
              </c:ext>
            </c:extLst>
          </c:dPt>
          <c:dPt>
            <c:idx val="7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C72-4C28-9269-A7D8251FB75B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C72-4C28-9269-A7D8251FB75B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C72-4C28-9269-A7D8251FB75B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C72-4C28-9269-A7D8251FB75B}"/>
              </c:ext>
            </c:extLst>
          </c:dPt>
          <c:dLbls>
            <c:dLbl>
              <c:idx val="0"/>
              <c:layout>
                <c:manualLayout>
                  <c:x val="-9.6334203452995815E-2"/>
                  <c:y val="-0.168272239899365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59208010097773101"/>
                      <c:h val="0.324751883688668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C72-4C28-9269-A7D8251FB75B}"/>
                </c:ext>
              </c:extLst>
            </c:dLbl>
            <c:dLbl>
              <c:idx val="1"/>
              <c:layout>
                <c:manualLayout>
                  <c:x val="9.3895420947474398E-2"/>
                  <c:y val="1.85364774311274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610444648228698"/>
                      <c:h val="0.203500798954865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C72-4C28-9269-A7D8251FB75B}"/>
                </c:ext>
              </c:extLst>
            </c:dLbl>
            <c:dLbl>
              <c:idx val="2"/>
              <c:layout>
                <c:manualLayout>
                  <c:x val="-6.1086071482382563E-2"/>
                  <c:y val="0.1225575027351733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C72-4C28-9269-A7D8251FB75B}"/>
                </c:ext>
              </c:extLst>
            </c:dLbl>
            <c:dLbl>
              <c:idx val="5"/>
              <c:layout>
                <c:manualLayout>
                  <c:x val="0.11332205976419324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5166935248871304"/>
                      <c:h val="0.155722350504592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6C72-4C28-9269-A7D8251FB75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C72-4C28-9269-A7D8251FB75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C72-4C28-9269-A7D8251FB75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C72-4C28-9269-A7D8251FB75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C72-4C28-9269-A7D8251FB75B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6C72-4C28-9269-A7D8251FB7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Pêche et aquaculture</c:v>
                </c:pt>
                <c:pt idx="6">
                  <c:v>Animaux vivants et génétique</c:v>
                </c:pt>
                <c:pt idx="7">
                  <c:v>Oléagineux</c:v>
                </c:pt>
                <c:pt idx="8">
                  <c:v>Viande et produits carnés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0.6848556820997731</c:v>
                </c:pt>
                <c:pt idx="1">
                  <c:v>0.14056824662446296</c:v>
                </c:pt>
                <c:pt idx="2">
                  <c:v>5.4978054451947526E-2</c:v>
                </c:pt>
                <c:pt idx="3">
                  <c:v>1.6098998736110849E-2</c:v>
                </c:pt>
                <c:pt idx="4">
                  <c:v>7.6447331609286202E-3</c:v>
                </c:pt>
                <c:pt idx="5">
                  <c:v>5.996744775694055E-3</c:v>
                </c:pt>
                <c:pt idx="6">
                  <c:v>3.6802060156934432E-3</c:v>
                </c:pt>
                <c:pt idx="7">
                  <c:v>3.318775773861987E-3</c:v>
                </c:pt>
                <c:pt idx="8">
                  <c:v>2.3510047509603688E-3</c:v>
                </c:pt>
                <c:pt idx="9">
                  <c:v>2.1185658793345056E-3</c:v>
                </c:pt>
                <c:pt idx="10">
                  <c:v>7.838898788997789E-2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C72-4C28-9269-A7D8251FB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76635042756462"/>
          <c:y val="0.20465673365402998"/>
          <c:w val="0.57381696726513609"/>
          <c:h val="0.675051373327336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'Export. françaises'!$J$32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françaises'!$C$33:$C$37</c:f>
              <c:strCache>
                <c:ptCount val="5"/>
                <c:pt idx="0">
                  <c:v>États-Unis</c:v>
                </c:pt>
                <c:pt idx="1">
                  <c:v>Canada</c:v>
                </c:pt>
                <c:pt idx="2">
                  <c:v>Mexique</c:v>
                </c:pt>
                <c:pt idx="3">
                  <c:v>Brésil</c:v>
                </c:pt>
                <c:pt idx="4">
                  <c:v>Colombie</c:v>
                </c:pt>
              </c:strCache>
            </c:strRef>
          </c:cat>
          <c:val>
            <c:numRef>
              <c:f>'Export. françaises'!$J$33:$J$37</c:f>
              <c:numCache>
                <c:formatCode>0</c:formatCode>
                <c:ptCount val="5"/>
                <c:pt idx="0">
                  <c:v>5744168652</c:v>
                </c:pt>
                <c:pt idx="1">
                  <c:v>874432704</c:v>
                </c:pt>
                <c:pt idx="2">
                  <c:v>248618993</c:v>
                </c:pt>
                <c:pt idx="3">
                  <c:v>149186910</c:v>
                </c:pt>
                <c:pt idx="4">
                  <c:v>66885921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95-40ED-B14D-B3E0752F1914}"/>
            </c:ext>
          </c:extLst>
        </c:ser>
        <c:ser>
          <c:idx val="1"/>
          <c:order val="1"/>
          <c:tx>
            <c:strRef>
              <c:f>'Export. françaises'!$K$32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'Export. françaises'!$C$33:$C$37</c:f>
              <c:strCache>
                <c:ptCount val="5"/>
                <c:pt idx="0">
                  <c:v>États-Unis</c:v>
                </c:pt>
                <c:pt idx="1">
                  <c:v>Canada</c:v>
                </c:pt>
                <c:pt idx="2">
                  <c:v>Mexique</c:v>
                </c:pt>
                <c:pt idx="3">
                  <c:v>Brésil</c:v>
                </c:pt>
                <c:pt idx="4">
                  <c:v>Colombie</c:v>
                </c:pt>
              </c:strCache>
            </c:strRef>
          </c:cat>
          <c:val>
            <c:numRef>
              <c:f>'Export. françaises'!$K$33:$K$37</c:f>
              <c:numCache>
                <c:formatCode>0</c:formatCode>
                <c:ptCount val="5"/>
                <c:pt idx="0">
                  <c:v>6647644537</c:v>
                </c:pt>
                <c:pt idx="1">
                  <c:v>987713899</c:v>
                </c:pt>
                <c:pt idx="2">
                  <c:v>268104610</c:v>
                </c:pt>
                <c:pt idx="3">
                  <c:v>163819396</c:v>
                </c:pt>
                <c:pt idx="4">
                  <c:v>95023301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95-40ED-B14D-B3E0752F1914}"/>
            </c:ext>
          </c:extLst>
        </c:ser>
        <c:ser>
          <c:idx val="2"/>
          <c:order val="2"/>
          <c:tx>
            <c:strRef>
              <c:f>'Export. françaises'!$L$32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'Export. françaises'!$C$33:$C$37</c:f>
              <c:strCache>
                <c:ptCount val="5"/>
                <c:pt idx="0">
                  <c:v>États-Unis</c:v>
                </c:pt>
                <c:pt idx="1">
                  <c:v>Canada</c:v>
                </c:pt>
                <c:pt idx="2">
                  <c:v>Mexique</c:v>
                </c:pt>
                <c:pt idx="3">
                  <c:v>Brésil</c:v>
                </c:pt>
                <c:pt idx="4">
                  <c:v>Colombie</c:v>
                </c:pt>
              </c:strCache>
            </c:strRef>
          </c:cat>
          <c:val>
            <c:numRef>
              <c:f>'Export. françaises'!$L$33:$L$37</c:f>
              <c:numCache>
                <c:formatCode>0</c:formatCode>
                <c:ptCount val="5"/>
                <c:pt idx="0">
                  <c:v>5423531009</c:v>
                </c:pt>
                <c:pt idx="1">
                  <c:v>872744990</c:v>
                </c:pt>
                <c:pt idx="2">
                  <c:v>301894391</c:v>
                </c:pt>
                <c:pt idx="3">
                  <c:v>216246016</c:v>
                </c:pt>
                <c:pt idx="4">
                  <c:v>104837696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95-40ED-B14D-B3E0752F1914}"/>
            </c:ext>
          </c:extLst>
        </c:ser>
        <c:ser>
          <c:idx val="3"/>
          <c:order val="3"/>
          <c:tx>
            <c:strRef>
              <c:f>'Export. françaises'!$M$32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'Export. françaises'!$C$33:$C$37</c:f>
              <c:strCache>
                <c:ptCount val="5"/>
                <c:pt idx="0">
                  <c:v>États-Unis</c:v>
                </c:pt>
                <c:pt idx="1">
                  <c:v>Canada</c:v>
                </c:pt>
                <c:pt idx="2">
                  <c:v>Mexique</c:v>
                </c:pt>
                <c:pt idx="3">
                  <c:v>Brésil</c:v>
                </c:pt>
                <c:pt idx="4">
                  <c:v>Colombie</c:v>
                </c:pt>
              </c:strCache>
            </c:strRef>
          </c:cat>
          <c:val>
            <c:numRef>
              <c:f>'Export. françaises'!$M$33:$M$37</c:f>
              <c:numCache>
                <c:formatCode>0</c:formatCode>
                <c:ptCount val="5"/>
                <c:pt idx="0">
                  <c:v>5738452702</c:v>
                </c:pt>
                <c:pt idx="1">
                  <c:v>909416006</c:v>
                </c:pt>
                <c:pt idx="2">
                  <c:v>373474462</c:v>
                </c:pt>
                <c:pt idx="3">
                  <c:v>184426159</c:v>
                </c:pt>
                <c:pt idx="4">
                  <c:v>106157215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95-40ED-B14D-B3E0752F1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36982944"/>
        <c:axId val="636985296"/>
      </c:barChart>
      <c:catAx>
        <c:axId val="6369829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85296"/>
        <c:crosses val="autoZero"/>
        <c:auto val="1"/>
        <c:lblAlgn val="ctr"/>
        <c:lblOffset val="100"/>
        <c:noMultiLvlLbl val="0"/>
      </c:catAx>
      <c:valAx>
        <c:axId val="63698529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in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82944"/>
        <c:crosses val="autoZero"/>
        <c:crossBetween val="between"/>
        <c:majorUnit val="2000000000"/>
        <c:dispUnits>
          <c:builtInUnit val="billions"/>
          <c:dispUnitsLbl>
            <c:layout/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'Balance commerciale IAA'!$C$16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IAA'!$D$16:$M$16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6E-4A1F-B1EF-179AD1022159}"/>
            </c:ext>
          </c:extLst>
        </c:ser>
        <c:ser>
          <c:idx val="1"/>
          <c:order val="1"/>
          <c:tx>
            <c:strRef>
              <c:f>'Balance commerciale IAA'!$C$17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IAA'!$D$17:$M$17</c:f>
              <c:numCache>
                <c:formatCode>0</c:formatCode>
                <c:ptCount val="10"/>
                <c:pt idx="0">
                  <c:v>-4312991728</c:v>
                </c:pt>
                <c:pt idx="1">
                  <c:v>-4666586519</c:v>
                </c:pt>
                <c:pt idx="2">
                  <c:v>-4893390292</c:v>
                </c:pt>
                <c:pt idx="3">
                  <c:v>-5230495436</c:v>
                </c:pt>
                <c:pt idx="4">
                  <c:v>-5757154292</c:v>
                </c:pt>
                <c:pt idx="5">
                  <c:v>-5044322409</c:v>
                </c:pt>
                <c:pt idx="6">
                  <c:v>-6320840153</c:v>
                </c:pt>
                <c:pt idx="7">
                  <c:v>-7801882927</c:v>
                </c:pt>
                <c:pt idx="8">
                  <c:v>-6148355650</c:v>
                </c:pt>
                <c:pt idx="9">
                  <c:v>-6299398159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6E-4A1F-B1EF-179AD1022159}"/>
            </c:ext>
          </c:extLst>
        </c:ser>
        <c:ser>
          <c:idx val="2"/>
          <c:order val="2"/>
          <c:tx>
            <c:strRef>
              <c:f>'Balance commerciale IAA'!$C$18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IAA'!$D$16:$M$16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IAA'!$D$18:$M$18</c:f>
              <c:numCache>
                <c:formatCode>0</c:formatCode>
                <c:ptCount val="10"/>
                <c:pt idx="0">
                  <c:v>646985258</c:v>
                </c:pt>
                <c:pt idx="1">
                  <c:v>680947189</c:v>
                </c:pt>
                <c:pt idx="2">
                  <c:v>666972159</c:v>
                </c:pt>
                <c:pt idx="3">
                  <c:v>720938363</c:v>
                </c:pt>
                <c:pt idx="4">
                  <c:v>644304352</c:v>
                </c:pt>
                <c:pt idx="5">
                  <c:v>607777105</c:v>
                </c:pt>
                <c:pt idx="6">
                  <c:v>535094005</c:v>
                </c:pt>
                <c:pt idx="7">
                  <c:v>613752848</c:v>
                </c:pt>
                <c:pt idx="8">
                  <c:v>637694544</c:v>
                </c:pt>
                <c:pt idx="9">
                  <c:v>643323657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6E-4A1F-B1EF-179AD10221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36989216"/>
        <c:axId val="636989608"/>
      </c:barChart>
      <c:lineChart>
        <c:grouping val="stacked"/>
        <c:varyColors val="0"/>
        <c:ser>
          <c:idx val="3"/>
          <c:order val="3"/>
          <c:tx>
            <c:strRef>
              <c:f>'Balance commerciale IAA'!$C$19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C00"/>
              </a:solidFill>
              <a:ln w="9525">
                <a:solidFill>
                  <a:srgbClr val="FFC000"/>
                </a:solidFill>
              </a:ln>
              <a:effectLst/>
            </c:spPr>
          </c:marker>
          <c:val>
            <c:numRef>
              <c:f>'Balance commerciale IAA'!$D$19:$M$19</c:f>
              <c:numCache>
                <c:formatCode>0</c:formatCode>
                <c:ptCount val="10"/>
                <c:pt idx="0">
                  <c:v>-3666006470</c:v>
                </c:pt>
                <c:pt idx="1">
                  <c:v>-3985639330</c:v>
                </c:pt>
                <c:pt idx="2">
                  <c:v>-4226418133</c:v>
                </c:pt>
                <c:pt idx="3">
                  <c:v>-4509557073</c:v>
                </c:pt>
                <c:pt idx="4">
                  <c:v>-5112849940</c:v>
                </c:pt>
                <c:pt idx="5">
                  <c:v>-4436545304</c:v>
                </c:pt>
                <c:pt idx="6">
                  <c:v>-5785746148</c:v>
                </c:pt>
                <c:pt idx="7">
                  <c:v>-7188130079</c:v>
                </c:pt>
                <c:pt idx="8">
                  <c:v>-5510661106</c:v>
                </c:pt>
                <c:pt idx="9">
                  <c:v>-5656074502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6E-4A1F-B1EF-179AD10221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6989216"/>
        <c:axId val="636989608"/>
      </c:lineChart>
      <c:catAx>
        <c:axId val="636989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89608"/>
        <c:crosses val="autoZero"/>
        <c:auto val="1"/>
        <c:lblAlgn val="ctr"/>
        <c:lblOffset val="100"/>
        <c:noMultiLvlLbl val="0"/>
      </c:catAx>
      <c:valAx>
        <c:axId val="636989608"/>
        <c:scaling>
          <c:orientation val="minMax"/>
          <c:max val="1000000000"/>
          <c:min val="-8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8921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Oléagineux</c:v>
                </c:pt>
                <c:pt idx="1">
                  <c:v>2. Pêche et aquaculture</c:v>
                </c:pt>
                <c:pt idx="2">
                  <c:v>3. Fruits et légumes</c:v>
                </c:pt>
                <c:pt idx="3">
                  <c:v>4. Animaux vivants et génétique</c:v>
                </c:pt>
                <c:pt idx="4">
                  <c:v>7. Sucre</c:v>
                </c:pt>
                <c:pt idx="5">
                  <c:v>6. Viande et produits carnés</c:v>
                </c:pt>
                <c:pt idx="6">
                  <c:v>5. Céréales</c:v>
                </c:pt>
                <c:pt idx="7">
                  <c:v>4. Laits et produits laitiers</c:v>
                </c:pt>
                <c:pt idx="8">
                  <c:v>3. Autres</c:v>
                </c:pt>
                <c:pt idx="9">
                  <c:v>2. Produits d'épicerie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TBB'!$J$36:$J$46</c:f>
              <c:numCache>
                <c:formatCode>0</c:formatCode>
                <c:ptCount val="11"/>
                <c:pt idx="0">
                  <c:v>3941911</c:v>
                </c:pt>
                <c:pt idx="1">
                  <c:v>94199497</c:v>
                </c:pt>
                <c:pt idx="2">
                  <c:v>18941872</c:v>
                </c:pt>
                <c:pt idx="3">
                  <c:v>-4568906</c:v>
                </c:pt>
                <c:pt idx="4">
                  <c:v>-10525662</c:v>
                </c:pt>
                <c:pt idx="5">
                  <c:v>-5119004</c:v>
                </c:pt>
                <c:pt idx="6">
                  <c:v>-29526273</c:v>
                </c:pt>
                <c:pt idx="7">
                  <c:v>-227760595</c:v>
                </c:pt>
                <c:pt idx="8">
                  <c:v>-359165289</c:v>
                </c:pt>
                <c:pt idx="9">
                  <c:v>-628377957</c:v>
                </c:pt>
                <c:pt idx="10">
                  <c:v>-4637785742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E-452C-A518-46501E1A37A1}"/>
            </c:ext>
          </c:extLst>
        </c:ser>
        <c:ser>
          <c:idx val="10"/>
          <c:order val="7"/>
          <c:tx>
            <c:strRef>
              <c:f>'Balance commerciale TBB'!$K$34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Oléagineux</c:v>
                </c:pt>
                <c:pt idx="1">
                  <c:v>2. Pêche et aquaculture</c:v>
                </c:pt>
                <c:pt idx="2">
                  <c:v>3. Fruits et légumes</c:v>
                </c:pt>
                <c:pt idx="3">
                  <c:v>4. Animaux vivants et génétique</c:v>
                </c:pt>
                <c:pt idx="4">
                  <c:v>7. Sucre</c:v>
                </c:pt>
                <c:pt idx="5">
                  <c:v>6. Viande et produits carnés</c:v>
                </c:pt>
                <c:pt idx="6">
                  <c:v>5. Céréales</c:v>
                </c:pt>
                <c:pt idx="7">
                  <c:v>4. Laits et produits laitiers</c:v>
                </c:pt>
                <c:pt idx="8">
                  <c:v>3. Autres</c:v>
                </c:pt>
                <c:pt idx="9">
                  <c:v>2. Produits d'épicerie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TBB'!$K$36:$K$46</c:f>
              <c:numCache>
                <c:formatCode>0</c:formatCode>
                <c:ptCount val="11"/>
                <c:pt idx="0">
                  <c:v>-128719855</c:v>
                </c:pt>
                <c:pt idx="1">
                  <c:v>121700351</c:v>
                </c:pt>
                <c:pt idx="2">
                  <c:v>-2781740</c:v>
                </c:pt>
                <c:pt idx="3">
                  <c:v>-18380209</c:v>
                </c:pt>
                <c:pt idx="4">
                  <c:v>-17423111</c:v>
                </c:pt>
                <c:pt idx="5">
                  <c:v>-4568320</c:v>
                </c:pt>
                <c:pt idx="6">
                  <c:v>-50595173</c:v>
                </c:pt>
                <c:pt idx="7">
                  <c:v>-305989876</c:v>
                </c:pt>
                <c:pt idx="8">
                  <c:v>-396723771</c:v>
                </c:pt>
                <c:pt idx="9">
                  <c:v>-809731934</c:v>
                </c:pt>
                <c:pt idx="10">
                  <c:v>-5574916442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E-452C-A518-46501E1A37A1}"/>
            </c:ext>
          </c:extLst>
        </c:ser>
        <c:ser>
          <c:idx val="11"/>
          <c:order val="8"/>
          <c:tx>
            <c:strRef>
              <c:f>'Balance commerciale TBB'!$L$34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Oléagineux</c:v>
                </c:pt>
                <c:pt idx="1">
                  <c:v>2. Pêche et aquaculture</c:v>
                </c:pt>
                <c:pt idx="2">
                  <c:v>3. Fruits et légumes</c:v>
                </c:pt>
                <c:pt idx="3">
                  <c:v>4. Animaux vivants et génétique</c:v>
                </c:pt>
                <c:pt idx="4">
                  <c:v>7. Sucre</c:v>
                </c:pt>
                <c:pt idx="5">
                  <c:v>6. Viande et produits carnés</c:v>
                </c:pt>
                <c:pt idx="6">
                  <c:v>5. Céréales</c:v>
                </c:pt>
                <c:pt idx="7">
                  <c:v>4. Laits et produits laitiers</c:v>
                </c:pt>
                <c:pt idx="8">
                  <c:v>3. Autres</c:v>
                </c:pt>
                <c:pt idx="9">
                  <c:v>2. Produits d'épicerie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TBB'!$L$36:$L$46</c:f>
              <c:numCache>
                <c:formatCode>0</c:formatCode>
                <c:ptCount val="11"/>
                <c:pt idx="0">
                  <c:v>107177851</c:v>
                </c:pt>
                <c:pt idx="1">
                  <c:v>72112942</c:v>
                </c:pt>
                <c:pt idx="2">
                  <c:v>17530479</c:v>
                </c:pt>
                <c:pt idx="3">
                  <c:v>-3225795</c:v>
                </c:pt>
                <c:pt idx="4">
                  <c:v>-10150620</c:v>
                </c:pt>
                <c:pt idx="5">
                  <c:v>-5210280</c:v>
                </c:pt>
                <c:pt idx="6">
                  <c:v>-52839721</c:v>
                </c:pt>
                <c:pt idx="7">
                  <c:v>-302027716</c:v>
                </c:pt>
                <c:pt idx="8">
                  <c:v>-346112714</c:v>
                </c:pt>
                <c:pt idx="9">
                  <c:v>-808978467</c:v>
                </c:pt>
                <c:pt idx="10">
                  <c:v>-4178937065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8E-452C-A518-46501E1A37A1}"/>
            </c:ext>
          </c:extLst>
        </c:ser>
        <c:ser>
          <c:idx val="12"/>
          <c:order val="9"/>
          <c:tx>
            <c:strRef>
              <c:f>'Balance commerciale TBB'!$M$34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TBB'!$C$36:$C$46</c:f>
              <c:strCache>
                <c:ptCount val="11"/>
                <c:pt idx="0">
                  <c:v>1. Oléagineux</c:v>
                </c:pt>
                <c:pt idx="1">
                  <c:v>2. Pêche et aquaculture</c:v>
                </c:pt>
                <c:pt idx="2">
                  <c:v>3. Fruits et légumes</c:v>
                </c:pt>
                <c:pt idx="3">
                  <c:v>4. Animaux vivants et génétique</c:v>
                </c:pt>
                <c:pt idx="4">
                  <c:v>7. Sucre</c:v>
                </c:pt>
                <c:pt idx="5">
                  <c:v>6. Viande et produits carnés</c:v>
                </c:pt>
                <c:pt idx="6">
                  <c:v>5. Céréales</c:v>
                </c:pt>
                <c:pt idx="7">
                  <c:v>4. Laits et produits laitiers</c:v>
                </c:pt>
                <c:pt idx="8">
                  <c:v>3. Autres</c:v>
                </c:pt>
                <c:pt idx="9">
                  <c:v>2. Produits d'épicerie</c:v>
                </c:pt>
                <c:pt idx="10">
                  <c:v>1. Vins et spiritueux</c:v>
                </c:pt>
              </c:strCache>
            </c:strRef>
          </c:cat>
          <c:val>
            <c:numRef>
              <c:f>'Balance commerciale TBB'!$M$36:$M$46</c:f>
              <c:numCache>
                <c:formatCode>0</c:formatCode>
                <c:ptCount val="11"/>
                <c:pt idx="0">
                  <c:v>79497359</c:v>
                </c:pt>
                <c:pt idx="1">
                  <c:v>66766459</c:v>
                </c:pt>
                <c:pt idx="2">
                  <c:v>26006581</c:v>
                </c:pt>
                <c:pt idx="3">
                  <c:v>750541</c:v>
                </c:pt>
                <c:pt idx="4">
                  <c:v>-9455940</c:v>
                </c:pt>
                <c:pt idx="5">
                  <c:v>-12976589</c:v>
                </c:pt>
                <c:pt idx="6">
                  <c:v>-46046092</c:v>
                </c:pt>
                <c:pt idx="7">
                  <c:v>-344797090</c:v>
                </c:pt>
                <c:pt idx="8">
                  <c:v>-388770865</c:v>
                </c:pt>
                <c:pt idx="9">
                  <c:v>-862357178</c:v>
                </c:pt>
                <c:pt idx="10">
                  <c:v>-4164691687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8E-452C-A518-46501E1A37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6960600"/>
        <c:axId val="636960992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TBB'!$D$34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Pêche et aquaculture</c:v>
                      </c:pt>
                      <c:pt idx="2">
                        <c:v>3. Fruits et légumes</c:v>
                      </c:pt>
                      <c:pt idx="3">
                        <c:v>4. Animaux vivants et génétique</c:v>
                      </c:pt>
                      <c:pt idx="4">
                        <c:v>7. Sucre</c:v>
                      </c:pt>
                      <c:pt idx="5">
                        <c:v>6. Viande et produits carnés</c:v>
                      </c:pt>
                      <c:pt idx="6">
                        <c:v>5. Céréales</c:v>
                      </c:pt>
                      <c:pt idx="7">
                        <c:v>4. Laits et produits laitiers</c:v>
                      </c:pt>
                      <c:pt idx="8">
                        <c:v>3. Autres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TBB'!$D$36:$D$46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93086193</c:v>
                      </c:pt>
                      <c:pt idx="1">
                        <c:v>102560623</c:v>
                      </c:pt>
                      <c:pt idx="2">
                        <c:v>102048319</c:v>
                      </c:pt>
                      <c:pt idx="3">
                        <c:v>-7590097</c:v>
                      </c:pt>
                      <c:pt idx="4">
                        <c:v>-3070374</c:v>
                      </c:pt>
                      <c:pt idx="5">
                        <c:v>-7104147</c:v>
                      </c:pt>
                      <c:pt idx="6">
                        <c:v>-14582565</c:v>
                      </c:pt>
                      <c:pt idx="7">
                        <c:v>-184595309</c:v>
                      </c:pt>
                      <c:pt idx="8">
                        <c:v>-219058329</c:v>
                      </c:pt>
                      <c:pt idx="9">
                        <c:v>-383391913</c:v>
                      </c:pt>
                      <c:pt idx="10">
                        <c:v>-3144308873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628E-452C-A518-46501E1A37A1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Pêche et aquaculture</c:v>
                      </c:pt>
                      <c:pt idx="2">
                        <c:v>3. Fruits et légumes</c:v>
                      </c:pt>
                      <c:pt idx="3">
                        <c:v>4. Animaux vivants et génétique</c:v>
                      </c:pt>
                      <c:pt idx="4">
                        <c:v>7. Sucre</c:v>
                      </c:pt>
                      <c:pt idx="5">
                        <c:v>6. Viande et produits carnés</c:v>
                      </c:pt>
                      <c:pt idx="6">
                        <c:v>5. Céréales</c:v>
                      </c:pt>
                      <c:pt idx="7">
                        <c:v>4. Laits et produits laitiers</c:v>
                      </c:pt>
                      <c:pt idx="8">
                        <c:v>3. Autres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TBB'!$E$36:$E$46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101409458</c:v>
                      </c:pt>
                      <c:pt idx="1">
                        <c:v>111058863</c:v>
                      </c:pt>
                      <c:pt idx="2">
                        <c:v>88761616</c:v>
                      </c:pt>
                      <c:pt idx="3">
                        <c:v>-8979690</c:v>
                      </c:pt>
                      <c:pt idx="4">
                        <c:v>-3034524</c:v>
                      </c:pt>
                      <c:pt idx="5">
                        <c:v>-3631102</c:v>
                      </c:pt>
                      <c:pt idx="6">
                        <c:v>-55040888</c:v>
                      </c:pt>
                      <c:pt idx="7">
                        <c:v>-189330465</c:v>
                      </c:pt>
                      <c:pt idx="8">
                        <c:v>-212622647</c:v>
                      </c:pt>
                      <c:pt idx="9">
                        <c:v>-451587539</c:v>
                      </c:pt>
                      <c:pt idx="10">
                        <c:v>-3362642411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28E-452C-A518-46501E1A37A1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Pêche et aquaculture</c:v>
                      </c:pt>
                      <c:pt idx="2">
                        <c:v>3. Fruits et légumes</c:v>
                      </c:pt>
                      <c:pt idx="3">
                        <c:v>4. Animaux vivants et génétique</c:v>
                      </c:pt>
                      <c:pt idx="4">
                        <c:v>7. Sucre</c:v>
                      </c:pt>
                      <c:pt idx="5">
                        <c:v>6. Viande et produits carnés</c:v>
                      </c:pt>
                      <c:pt idx="6">
                        <c:v>5. Céréales</c:v>
                      </c:pt>
                      <c:pt idx="7">
                        <c:v>4. Laits et produits laitiers</c:v>
                      </c:pt>
                      <c:pt idx="8">
                        <c:v>3. Autres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TBB'!$F$36:$F$46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23580241</c:v>
                      </c:pt>
                      <c:pt idx="1">
                        <c:v>135013216</c:v>
                      </c:pt>
                      <c:pt idx="2">
                        <c:v>92063269</c:v>
                      </c:pt>
                      <c:pt idx="3">
                        <c:v>-5832327</c:v>
                      </c:pt>
                      <c:pt idx="4">
                        <c:v>-6022941</c:v>
                      </c:pt>
                      <c:pt idx="5">
                        <c:v>-4938182</c:v>
                      </c:pt>
                      <c:pt idx="6">
                        <c:v>-37703033</c:v>
                      </c:pt>
                      <c:pt idx="7">
                        <c:v>-183001898</c:v>
                      </c:pt>
                      <c:pt idx="8">
                        <c:v>-241366683</c:v>
                      </c:pt>
                      <c:pt idx="9">
                        <c:v>-510935427</c:v>
                      </c:pt>
                      <c:pt idx="10">
                        <c:v>-3487274368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628E-452C-A518-46501E1A37A1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Pêche et aquaculture</c:v>
                      </c:pt>
                      <c:pt idx="2">
                        <c:v>3. Fruits et légumes</c:v>
                      </c:pt>
                      <c:pt idx="3">
                        <c:v>4. Animaux vivants et génétique</c:v>
                      </c:pt>
                      <c:pt idx="4">
                        <c:v>7. Sucre</c:v>
                      </c:pt>
                      <c:pt idx="5">
                        <c:v>6. Viande et produits carnés</c:v>
                      </c:pt>
                      <c:pt idx="6">
                        <c:v>5. Céréales</c:v>
                      </c:pt>
                      <c:pt idx="7">
                        <c:v>4. Laits et produits laitiers</c:v>
                      </c:pt>
                      <c:pt idx="8">
                        <c:v>3. Autres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TBB'!$G$36:$G$46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90217243</c:v>
                      </c:pt>
                      <c:pt idx="1">
                        <c:v>122058346</c:v>
                      </c:pt>
                      <c:pt idx="2">
                        <c:v>75225831</c:v>
                      </c:pt>
                      <c:pt idx="3">
                        <c:v>4240430</c:v>
                      </c:pt>
                      <c:pt idx="4">
                        <c:v>-4915154</c:v>
                      </c:pt>
                      <c:pt idx="5">
                        <c:v>-4169020</c:v>
                      </c:pt>
                      <c:pt idx="6">
                        <c:v>-41037815</c:v>
                      </c:pt>
                      <c:pt idx="7">
                        <c:v>-209062427</c:v>
                      </c:pt>
                      <c:pt idx="8">
                        <c:v>-278654486</c:v>
                      </c:pt>
                      <c:pt idx="9">
                        <c:v>-535883524</c:v>
                      </c:pt>
                      <c:pt idx="10">
                        <c:v>-3727576499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628E-452C-A518-46501E1A37A1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Pêche et aquaculture</c:v>
                      </c:pt>
                      <c:pt idx="2">
                        <c:v>3. Fruits et légumes</c:v>
                      </c:pt>
                      <c:pt idx="3">
                        <c:v>4. Animaux vivants et génétique</c:v>
                      </c:pt>
                      <c:pt idx="4">
                        <c:v>7. Sucre</c:v>
                      </c:pt>
                      <c:pt idx="5">
                        <c:v>6. Viande et produits carnés</c:v>
                      </c:pt>
                      <c:pt idx="6">
                        <c:v>5. Céréales</c:v>
                      </c:pt>
                      <c:pt idx="7">
                        <c:v>4. Laits et produits laitiers</c:v>
                      </c:pt>
                      <c:pt idx="8">
                        <c:v>3. Autres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TBB'!$H$36:$H$46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53044783</c:v>
                      </c:pt>
                      <c:pt idx="1">
                        <c:v>117922966</c:v>
                      </c:pt>
                      <c:pt idx="2">
                        <c:v>96761041</c:v>
                      </c:pt>
                      <c:pt idx="3">
                        <c:v>-8149626</c:v>
                      </c:pt>
                      <c:pt idx="4">
                        <c:v>-6343472</c:v>
                      </c:pt>
                      <c:pt idx="5">
                        <c:v>-4151606</c:v>
                      </c:pt>
                      <c:pt idx="6">
                        <c:v>-28498871</c:v>
                      </c:pt>
                      <c:pt idx="7">
                        <c:v>-212991881</c:v>
                      </c:pt>
                      <c:pt idx="8">
                        <c:v>-281943501</c:v>
                      </c:pt>
                      <c:pt idx="9">
                        <c:v>-617452025</c:v>
                      </c:pt>
                      <c:pt idx="10">
                        <c:v>-4221047748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628E-452C-A518-46501E1A37A1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TBB'!$C$36:$C$46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Pêche et aquaculture</c:v>
                      </c:pt>
                      <c:pt idx="2">
                        <c:v>3. Fruits et légumes</c:v>
                      </c:pt>
                      <c:pt idx="3">
                        <c:v>4. Animaux vivants et génétique</c:v>
                      </c:pt>
                      <c:pt idx="4">
                        <c:v>7. Sucre</c:v>
                      </c:pt>
                      <c:pt idx="5">
                        <c:v>6. Viande et produits carnés</c:v>
                      </c:pt>
                      <c:pt idx="6">
                        <c:v>5. Céréales</c:v>
                      </c:pt>
                      <c:pt idx="7">
                        <c:v>4. Laits et produits laitiers</c:v>
                      </c:pt>
                      <c:pt idx="8">
                        <c:v>3. Autres</c:v>
                      </c:pt>
                      <c:pt idx="9">
                        <c:v>2. Produits d'épicerie</c:v>
                      </c:pt>
                      <c:pt idx="10">
                        <c:v>1. Vins et spiritueux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TBB'!$I$36:$I$46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56379848</c:v>
                      </c:pt>
                      <c:pt idx="1">
                        <c:v>99433449</c:v>
                      </c:pt>
                      <c:pt idx="2">
                        <c:v>65070929</c:v>
                      </c:pt>
                      <c:pt idx="3">
                        <c:v>-2893792</c:v>
                      </c:pt>
                      <c:pt idx="4">
                        <c:v>-7681014</c:v>
                      </c:pt>
                      <c:pt idx="5">
                        <c:v>-3957657</c:v>
                      </c:pt>
                      <c:pt idx="6">
                        <c:v>-31881788</c:v>
                      </c:pt>
                      <c:pt idx="7">
                        <c:v>-198326291</c:v>
                      </c:pt>
                      <c:pt idx="8">
                        <c:v>-281338657</c:v>
                      </c:pt>
                      <c:pt idx="9">
                        <c:v>-553994747</c:v>
                      </c:pt>
                      <c:pt idx="10">
                        <c:v>-3577355585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628E-452C-A518-46501E1A37A1}"/>
                  </c:ext>
                </c:extLst>
              </c15:ser>
            </c15:filteredBarSeries>
          </c:ext>
        </c:extLst>
      </c:barChart>
      <c:catAx>
        <c:axId val="636960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60992"/>
        <c:crosses val="autoZero"/>
        <c:auto val="1"/>
        <c:lblAlgn val="ctr"/>
        <c:lblOffset val="100"/>
        <c:noMultiLvlLbl val="0"/>
      </c:catAx>
      <c:valAx>
        <c:axId val="636960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6060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5714613514766E-2"/>
          <c:y val="0.11094129696866753"/>
          <c:w val="0.92913923031819234"/>
          <c:h val="0.524739929698947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'Import. TBB'!$J$48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Pêche et aquaculture</c:v>
                </c:pt>
                <c:pt idx="6">
                  <c:v>Animaux vivants et génétique</c:v>
                </c:pt>
                <c:pt idx="7">
                  <c:v>Oléagineux</c:v>
                </c:pt>
                <c:pt idx="8">
                  <c:v>Viande et produits carnés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TBB'!$J$49:$J$60</c15:sqref>
                  </c15:fullRef>
                </c:ext>
              </c:extLst>
              <c:f>'Import. TBB'!$J$50:$J$60</c:f>
              <c:numCache>
                <c:formatCode>0</c:formatCode>
                <c:ptCount val="11"/>
                <c:pt idx="0">
                  <c:v>4767778409</c:v>
                </c:pt>
                <c:pt idx="1">
                  <c:v>651329029</c:v>
                </c:pt>
                <c:pt idx="2">
                  <c:v>230055122</c:v>
                </c:pt>
                <c:pt idx="3">
                  <c:v>80486016</c:v>
                </c:pt>
                <c:pt idx="4">
                  <c:v>32733363</c:v>
                </c:pt>
                <c:pt idx="5">
                  <c:v>21050639</c:v>
                </c:pt>
                <c:pt idx="6">
                  <c:v>24708816</c:v>
                </c:pt>
                <c:pt idx="7">
                  <c:v>40467761</c:v>
                </c:pt>
                <c:pt idx="8">
                  <c:v>6718822</c:v>
                </c:pt>
                <c:pt idx="9">
                  <c:v>12512310</c:v>
                </c:pt>
                <c:pt idx="10">
                  <c:v>452999865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A-4C6E-B404-9DFD75A4EF28}"/>
            </c:ext>
          </c:extLst>
        </c:ser>
        <c:ser>
          <c:idx val="1"/>
          <c:order val="1"/>
          <c:tx>
            <c:strRef>
              <c:f>'Import. TBB'!$K$48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Pêche et aquaculture</c:v>
                </c:pt>
                <c:pt idx="6">
                  <c:v>Animaux vivants et génétique</c:v>
                </c:pt>
                <c:pt idx="7">
                  <c:v>Oléagineux</c:v>
                </c:pt>
                <c:pt idx="8">
                  <c:v>Viande et produits carnés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TBB'!$K$49:$K$60</c15:sqref>
                  </c15:fullRef>
                </c:ext>
              </c:extLst>
              <c:f>'Import. TBB'!$K$50:$K$60</c:f>
              <c:numCache>
                <c:formatCode>0</c:formatCode>
                <c:ptCount val="11"/>
                <c:pt idx="0">
                  <c:v>5719078870</c:v>
                </c:pt>
                <c:pt idx="1">
                  <c:v>834929953</c:v>
                </c:pt>
                <c:pt idx="2">
                  <c:v>308056802</c:v>
                </c:pt>
                <c:pt idx="3">
                  <c:v>119048095</c:v>
                </c:pt>
                <c:pt idx="4">
                  <c:v>53958216</c:v>
                </c:pt>
                <c:pt idx="5">
                  <c:v>27531116</c:v>
                </c:pt>
                <c:pt idx="6">
                  <c:v>33686317</c:v>
                </c:pt>
                <c:pt idx="7">
                  <c:v>160456198</c:v>
                </c:pt>
                <c:pt idx="8">
                  <c:v>6895218</c:v>
                </c:pt>
                <c:pt idx="9">
                  <c:v>18768445</c:v>
                </c:pt>
                <c:pt idx="10">
                  <c:v>519473697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A-4C6E-B404-9DFD75A4EF28}"/>
            </c:ext>
          </c:extLst>
        </c:ser>
        <c:ser>
          <c:idx val="2"/>
          <c:order val="2"/>
          <c:tx>
            <c:strRef>
              <c:f>'Import. TBB'!$L$48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Pêche et aquaculture</c:v>
                </c:pt>
                <c:pt idx="6">
                  <c:v>Animaux vivants et génétique</c:v>
                </c:pt>
                <c:pt idx="7">
                  <c:v>Oléagineux</c:v>
                </c:pt>
                <c:pt idx="8">
                  <c:v>Viande et produits carnés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TBB'!$L$49:$L$60</c15:sqref>
                  </c15:fullRef>
                </c:ext>
              </c:extLst>
              <c:f>'Import. TBB'!$L$50:$L$60</c:f>
              <c:numCache>
                <c:formatCode>0</c:formatCode>
                <c:ptCount val="11"/>
                <c:pt idx="0">
                  <c:v>4266165480</c:v>
                </c:pt>
                <c:pt idx="1">
                  <c:v>834274357</c:v>
                </c:pt>
                <c:pt idx="2">
                  <c:v>303514351</c:v>
                </c:pt>
                <c:pt idx="3">
                  <c:v>108725308</c:v>
                </c:pt>
                <c:pt idx="4">
                  <c:v>57739322</c:v>
                </c:pt>
                <c:pt idx="5">
                  <c:v>27337236</c:v>
                </c:pt>
                <c:pt idx="6">
                  <c:v>28071905</c:v>
                </c:pt>
                <c:pt idx="7">
                  <c:v>39265717</c:v>
                </c:pt>
                <c:pt idx="8">
                  <c:v>7976524</c:v>
                </c:pt>
                <c:pt idx="9">
                  <c:v>10668072</c:v>
                </c:pt>
                <c:pt idx="10">
                  <c:v>464617379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DA-4C6E-B404-9DFD75A4EF28}"/>
            </c:ext>
          </c:extLst>
        </c:ser>
        <c:ser>
          <c:idx val="3"/>
          <c:order val="3"/>
          <c:tx>
            <c:strRef>
              <c:f>'Import. TBB'!$M$48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'Import. TBB'!$C$49:$C$60</c15:sqref>
                  </c15:fullRef>
                </c:ext>
              </c:extLst>
              <c:f>'Import. TBB'!$C$50:$C$60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Pêche et aquaculture</c:v>
                </c:pt>
                <c:pt idx="6">
                  <c:v>Animaux vivants et génétique</c:v>
                </c:pt>
                <c:pt idx="7">
                  <c:v>Oléagineux</c:v>
                </c:pt>
                <c:pt idx="8">
                  <c:v>Viande et produits carnés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TBB'!$M$49:$M$60</c15:sqref>
                  </c15:fullRef>
                </c:ext>
              </c:extLst>
              <c:f>'Import. TBB'!$M$50:$M$60</c:f>
              <c:numCache>
                <c:formatCode>0</c:formatCode>
                <c:ptCount val="11"/>
                <c:pt idx="0">
                  <c:v>4314178623</c:v>
                </c:pt>
                <c:pt idx="1">
                  <c:v>885495354</c:v>
                </c:pt>
                <c:pt idx="2">
                  <c:v>346328655</c:v>
                </c:pt>
                <c:pt idx="3">
                  <c:v>101414003</c:v>
                </c:pt>
                <c:pt idx="4">
                  <c:v>48157218</c:v>
                </c:pt>
                <c:pt idx="5">
                  <c:v>37775883</c:v>
                </c:pt>
                <c:pt idx="6">
                  <c:v>23183083</c:v>
                </c:pt>
                <c:pt idx="7">
                  <c:v>20906290</c:v>
                </c:pt>
                <c:pt idx="8">
                  <c:v>14809915</c:v>
                </c:pt>
                <c:pt idx="9">
                  <c:v>13345690</c:v>
                </c:pt>
                <c:pt idx="10">
                  <c:v>493803446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DA-4C6E-B404-9DFD75A4E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6962168"/>
        <c:axId val="636961776"/>
      </c:barChart>
      <c:catAx>
        <c:axId val="6369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61776"/>
        <c:crosses val="autoZero"/>
        <c:auto val="1"/>
        <c:lblAlgn val="ctr"/>
        <c:lblOffset val="100"/>
        <c:noMultiLvlLbl val="0"/>
      </c:catAx>
      <c:valAx>
        <c:axId val="63696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6216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dirty="0"/>
                    <a:t>Milliards </a:t>
                  </a:r>
                  <a:r>
                    <a:rPr lang="en-US" dirty="0" smtClean="0"/>
                    <a:t>(</a:t>
                  </a:r>
                  <a:r>
                    <a:rPr lang="en-US" dirty="0" err="1" smtClean="0"/>
                    <a:t>en</a:t>
                  </a:r>
                  <a:r>
                    <a:rPr lang="en-US" baseline="0" dirty="0" smtClean="0"/>
                    <a:t> </a:t>
                  </a:r>
                  <a:r>
                    <a:rPr lang="en-US" dirty="0" smtClean="0"/>
                    <a:t>€</a:t>
                  </a:r>
                  <a:r>
                    <a:rPr lang="en-US" dirty="0"/>
                    <a:t>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89958327440888"/>
          <c:y val="0.93863526712344669"/>
          <c:w val="0.22291045429979062"/>
          <c:h val="6.13647328765532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'Export. françaises'!$J$4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françaises'!$C$5:$C$15</c15:sqref>
                  </c15:fullRef>
                </c:ext>
              </c:extLst>
              <c:f>'Export. françaises'!$C$6:$C$15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françaises'!$J$5:$J$15</c15:sqref>
                  </c15:fullRef>
                </c:ext>
              </c:extLst>
              <c:f>'Export. françaises'!$J$6:$J$15</c:f>
              <c:numCache>
                <c:formatCode>0</c:formatCode>
                <c:ptCount val="10"/>
                <c:pt idx="0">
                  <c:v>7476478033</c:v>
                </c:pt>
                <c:pt idx="1">
                  <c:v>7254041242</c:v>
                </c:pt>
                <c:pt idx="2">
                  <c:v>5407157368</c:v>
                </c:pt>
                <c:pt idx="3">
                  <c:v>5572183950</c:v>
                </c:pt>
                <c:pt idx="4">
                  <c:v>5444957440</c:v>
                </c:pt>
                <c:pt idx="5">
                  <c:v>5744168652</c:v>
                </c:pt>
                <c:pt idx="6">
                  <c:v>4569935938</c:v>
                </c:pt>
                <c:pt idx="7">
                  <c:v>4103624805</c:v>
                </c:pt>
                <c:pt idx="8">
                  <c:v>2018734814</c:v>
                </c:pt>
                <c:pt idx="9">
                  <c:v>1192453048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EC-4060-A9D2-34391DFFED15}"/>
            </c:ext>
          </c:extLst>
        </c:ser>
        <c:ser>
          <c:idx val="1"/>
          <c:order val="1"/>
          <c:tx>
            <c:strRef>
              <c:f>'Export. françaises'!$K$4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françaises'!$C$5:$C$15</c15:sqref>
                  </c15:fullRef>
                </c:ext>
              </c:extLst>
              <c:f>'Export. françaises'!$C$6:$C$15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françaises'!$K$5:$K$15</c15:sqref>
                  </c15:fullRef>
                </c:ext>
              </c:extLst>
              <c:f>'Export. françaises'!$K$6:$K$15</c:f>
              <c:numCache>
                <c:formatCode>0</c:formatCode>
                <c:ptCount val="10"/>
                <c:pt idx="0">
                  <c:v>9103563090</c:v>
                </c:pt>
                <c:pt idx="1">
                  <c:v>8351416890</c:v>
                </c:pt>
                <c:pt idx="2">
                  <c:v>6968235130</c:v>
                </c:pt>
                <c:pt idx="3">
                  <c:v>6719915746</c:v>
                </c:pt>
                <c:pt idx="4">
                  <c:v>5960368389</c:v>
                </c:pt>
                <c:pt idx="5">
                  <c:v>6647644537</c:v>
                </c:pt>
                <c:pt idx="6">
                  <c:v>5837711297</c:v>
                </c:pt>
                <c:pt idx="7">
                  <c:v>3532789502</c:v>
                </c:pt>
                <c:pt idx="8">
                  <c:v>2236296621</c:v>
                </c:pt>
                <c:pt idx="9">
                  <c:v>1336676020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EC-4060-A9D2-34391DFFED15}"/>
            </c:ext>
          </c:extLst>
        </c:ser>
        <c:ser>
          <c:idx val="2"/>
          <c:order val="2"/>
          <c:tx>
            <c:strRef>
              <c:f>'Export. françaises'!$L$4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françaises'!$C$5:$C$15</c15:sqref>
                  </c15:fullRef>
                </c:ext>
              </c:extLst>
              <c:f>'Export. françaises'!$C$6:$C$15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françaises'!$L$5:$L$15</c15:sqref>
                  </c15:fullRef>
                </c:ext>
              </c:extLst>
              <c:f>'Export. françaises'!$L$6:$L$15</c:f>
              <c:numCache>
                <c:formatCode>0</c:formatCode>
                <c:ptCount val="10"/>
                <c:pt idx="0">
                  <c:v>9083511299</c:v>
                </c:pt>
                <c:pt idx="1">
                  <c:v>8780277001</c:v>
                </c:pt>
                <c:pt idx="2">
                  <c:v>7175113082</c:v>
                </c:pt>
                <c:pt idx="3">
                  <c:v>6925174180</c:v>
                </c:pt>
                <c:pt idx="4">
                  <c:v>6286212742</c:v>
                </c:pt>
                <c:pt idx="5">
                  <c:v>5423531009</c:v>
                </c:pt>
                <c:pt idx="6">
                  <c:v>5370813354</c:v>
                </c:pt>
                <c:pt idx="7">
                  <c:v>3716417752</c:v>
                </c:pt>
                <c:pt idx="8">
                  <c:v>2286508068</c:v>
                </c:pt>
                <c:pt idx="9">
                  <c:v>1476020706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EC-4060-A9D2-34391DFFED15}"/>
            </c:ext>
          </c:extLst>
        </c:ser>
        <c:ser>
          <c:idx val="3"/>
          <c:order val="3"/>
          <c:tx>
            <c:strRef>
              <c:f>'Export. françaises'!$M$4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'Export. françaises'!$C$5:$C$15</c15:sqref>
                  </c15:fullRef>
                </c:ext>
              </c:extLst>
              <c:f>'Export. françaises'!$C$6:$C$15</c:f>
              <c:strCache>
                <c:ptCount val="10"/>
                <c:pt idx="0">
                  <c:v>Belgique</c:v>
                </c:pt>
                <c:pt idx="1">
                  <c:v>Allemagne</c:v>
                </c:pt>
                <c:pt idx="2">
                  <c:v>Espagne</c:v>
                </c:pt>
                <c:pt idx="3">
                  <c:v>Italie</c:v>
                </c:pt>
                <c:pt idx="4">
                  <c:v>Royaume-Uni</c:v>
                </c:pt>
                <c:pt idx="5">
                  <c:v>États-Unis</c:v>
                </c:pt>
                <c:pt idx="6">
                  <c:v>Pays-Bas</c:v>
                </c:pt>
                <c:pt idx="7">
                  <c:v>Chine</c:v>
                </c:pt>
                <c:pt idx="8">
                  <c:v>Suisse</c:v>
                </c:pt>
                <c:pt idx="9">
                  <c:v>Pologne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'Export. françaises'!$M$5:$M$15</c15:sqref>
                  </c15:fullRef>
                </c:ext>
              </c:extLst>
              <c:f>'Export. françaises'!$M$6:$M$15</c:f>
              <c:numCache>
                <c:formatCode>0</c:formatCode>
                <c:ptCount val="10"/>
                <c:pt idx="0">
                  <c:v>9198439608</c:v>
                </c:pt>
                <c:pt idx="1">
                  <c:v>8690815535</c:v>
                </c:pt>
                <c:pt idx="2">
                  <c:v>7078833340</c:v>
                </c:pt>
                <c:pt idx="3">
                  <c:v>7065377447</c:v>
                </c:pt>
                <c:pt idx="4">
                  <c:v>6434337566</c:v>
                </c:pt>
                <c:pt idx="5">
                  <c:v>5738452702</c:v>
                </c:pt>
                <c:pt idx="6">
                  <c:v>5422308271</c:v>
                </c:pt>
                <c:pt idx="7">
                  <c:v>2969802449</c:v>
                </c:pt>
                <c:pt idx="8">
                  <c:v>2223762095</c:v>
                </c:pt>
                <c:pt idx="9">
                  <c:v>1681508337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EC-4060-A9D2-34391DFFE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6958248"/>
        <c:axId val="636963344"/>
      </c:barChart>
      <c:catAx>
        <c:axId val="63695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63344"/>
        <c:crosses val="autoZero"/>
        <c:auto val="1"/>
        <c:lblAlgn val="ctr"/>
        <c:lblOffset val="100"/>
        <c:noMultiLvlLbl val="0"/>
      </c:catAx>
      <c:valAx>
        <c:axId val="636963344"/>
        <c:scaling>
          <c:orientation val="minMax"/>
          <c:max val="11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5824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3F-48C5-BDA6-38514A969C8C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3F-48C5-BDA6-38514A969C8C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3F-48C5-BDA6-38514A969C8C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63F-48C5-BDA6-38514A969C8C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63F-48C5-BDA6-38514A969C8C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63F-48C5-BDA6-38514A969C8C}"/>
              </c:ext>
            </c:extLst>
          </c:dPt>
          <c:dPt>
            <c:idx val="6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63F-48C5-BDA6-38514A969C8C}"/>
              </c:ext>
            </c:extLst>
          </c:dPt>
          <c:dPt>
            <c:idx val="7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63F-48C5-BDA6-38514A969C8C}"/>
              </c:ext>
            </c:extLst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63F-48C5-BDA6-38514A969C8C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63F-48C5-BDA6-38514A969C8C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63F-48C5-BDA6-38514A969C8C}"/>
              </c:ext>
            </c:extLst>
          </c:dPt>
          <c:dLbls>
            <c:dLbl>
              <c:idx val="0"/>
              <c:layout>
                <c:manualLayout>
                  <c:x val="-0.15100688912152274"/>
                  <c:y val="-0.172864727160852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525846391159149"/>
                      <c:h val="0.337592715980681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63F-48C5-BDA6-38514A969C8C}"/>
                </c:ext>
              </c:extLst>
            </c:dLbl>
            <c:dLbl>
              <c:idx val="1"/>
              <c:layout>
                <c:manualLayout>
                  <c:x val="0.18634882293623611"/>
                  <c:y val="2.16912144404445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01341546241543"/>
                      <c:h val="0.165337416228243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63F-48C5-BDA6-38514A969C8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63F-48C5-BDA6-38514A969C8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63F-48C5-BDA6-38514A969C8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63F-48C5-BDA6-38514A969C8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63F-48C5-BDA6-38514A969C8C}"/>
                </c:ext>
              </c:extLst>
            </c:dLbl>
            <c:dLbl>
              <c:idx val="10"/>
              <c:layout>
                <c:manualLayout>
                  <c:x val="6.2460671358359629E-2"/>
                  <c:y val="0.163433963300137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C63F-48C5-BDA6-38514A969C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TBB'!$C$78:$C$88</c:f>
              <c:strCache>
                <c:ptCount val="11"/>
                <c:pt idx="0">
                  <c:v>Vins et spiritueux</c:v>
                </c:pt>
                <c:pt idx="1">
                  <c:v>Produits d'épicerie</c:v>
                </c:pt>
                <c:pt idx="2">
                  <c:v>Laits et produits laitiers</c:v>
                </c:pt>
                <c:pt idx="3">
                  <c:v>Fruits et légumes</c:v>
                </c:pt>
                <c:pt idx="4">
                  <c:v>Céréales</c:v>
                </c:pt>
                <c:pt idx="5">
                  <c:v>Pêche et aquaculture</c:v>
                </c:pt>
                <c:pt idx="6">
                  <c:v>Animaux vivants et génétique</c:v>
                </c:pt>
                <c:pt idx="7">
                  <c:v>Oléagineux</c:v>
                </c:pt>
                <c:pt idx="8">
                  <c:v>Viande et produits carnés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TBB'!$M$78:$M$88</c:f>
              <c:numCache>
                <c:formatCode>0%</c:formatCode>
                <c:ptCount val="11"/>
                <c:pt idx="0">
                  <c:v>0.6848556820997731</c:v>
                </c:pt>
                <c:pt idx="1">
                  <c:v>0.14056824662446296</c:v>
                </c:pt>
                <c:pt idx="2">
                  <c:v>5.4978054451947526E-2</c:v>
                </c:pt>
                <c:pt idx="3">
                  <c:v>1.6098998736110849E-2</c:v>
                </c:pt>
                <c:pt idx="4">
                  <c:v>7.6447331609286202E-3</c:v>
                </c:pt>
                <c:pt idx="5">
                  <c:v>5.996744775694055E-3</c:v>
                </c:pt>
                <c:pt idx="6">
                  <c:v>3.6802060156934432E-3</c:v>
                </c:pt>
                <c:pt idx="7">
                  <c:v>3.318775773861987E-3</c:v>
                </c:pt>
                <c:pt idx="8">
                  <c:v>2.3510047509603688E-3</c:v>
                </c:pt>
                <c:pt idx="9">
                  <c:v>2.1185658793345056E-3</c:v>
                </c:pt>
                <c:pt idx="10">
                  <c:v>7.838898788997789E-2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63F-48C5-BDA6-38514A969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1D1-4AAD-A2C3-98694F65A53B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D1-4AAD-A2C3-98694F65A53B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1D1-4AAD-A2C3-98694F65A53B}"/>
              </c:ext>
            </c:extLst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1D1-4AAD-A2C3-98694F65A53B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1D1-4AAD-A2C3-98694F65A53B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1D1-4AAD-A2C3-98694F65A53B}"/>
              </c:ext>
            </c:extLst>
          </c:dPt>
          <c:dPt>
            <c:idx val="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1D1-4AAD-A2C3-98694F65A53B}"/>
              </c:ext>
            </c:extLst>
          </c:dPt>
          <c:dPt>
            <c:idx val="7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1D1-4AAD-A2C3-98694F65A53B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1D1-4AAD-A2C3-98694F65A53B}"/>
              </c:ext>
            </c:extLst>
          </c:dPt>
          <c:dPt>
            <c:idx val="9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1D1-4AAD-A2C3-98694F65A53B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1D1-4AAD-A2C3-98694F65A53B}"/>
              </c:ext>
            </c:extLst>
          </c:dPt>
          <c:dLbls>
            <c:dLbl>
              <c:idx val="0"/>
              <c:layout>
                <c:manualLayout>
                  <c:x val="-0.22918763280663532"/>
                  <c:y val="0.189859075098512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613610631985446"/>
                      <c:h val="0.219015881307605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1D1-4AAD-A2C3-98694F65A53B}"/>
                </c:ext>
              </c:extLst>
            </c:dLbl>
            <c:dLbl>
              <c:idx val="1"/>
              <c:layout>
                <c:manualLayout>
                  <c:x val="-0.18313591219595621"/>
                  <c:y val="-0.1555694562409248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904997349559459"/>
                      <c:h val="9.15391454381631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1D1-4AAD-A2C3-98694F65A53B}"/>
                </c:ext>
              </c:extLst>
            </c:dLbl>
            <c:dLbl>
              <c:idx val="2"/>
              <c:layout>
                <c:manualLayout>
                  <c:x val="7.3028364857806354E-3"/>
                  <c:y val="-0.12803200394325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1D1-4AAD-A2C3-98694F65A53B}"/>
                </c:ext>
              </c:extLst>
            </c:dLbl>
            <c:dLbl>
              <c:idx val="3"/>
              <c:layout>
                <c:manualLayout>
                  <c:x val="1.7228285150635778E-4"/>
                  <c:y val="7.9488760413135126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60743459112465"/>
                      <c:h val="0.120994408236932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1D1-4AAD-A2C3-98694F65A53B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1D1-4AAD-A2C3-98694F65A53B}"/>
                </c:ext>
              </c:extLst>
            </c:dLbl>
            <c:dLbl>
              <c:idx val="6"/>
              <c:layout>
                <c:manualLayout>
                  <c:x val="-2.8069202555554264E-2"/>
                  <c:y val="4.71010414906982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1D1-4AAD-A2C3-98694F65A53B}"/>
                </c:ext>
              </c:extLst>
            </c:dLbl>
            <c:dLbl>
              <c:idx val="7"/>
              <c:layout>
                <c:manualLayout>
                  <c:x val="-6.4258214805598662E-3"/>
                  <c:y val="1.29838760829595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973595102073585"/>
                      <c:h val="0.109846974525795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51D1-4AAD-A2C3-98694F65A53B}"/>
                </c:ext>
              </c:extLst>
            </c:dLbl>
            <c:dLbl>
              <c:idx val="8"/>
              <c:layout>
                <c:manualLayout>
                  <c:x val="9.4776650419963696E-4"/>
                  <c:y val="-4.37811791032121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1D1-4AAD-A2C3-98694F65A53B}"/>
                </c:ext>
              </c:extLst>
            </c:dLbl>
            <c:dLbl>
              <c:idx val="9"/>
              <c:layout>
                <c:manualLayout>
                  <c:x val="4.2236452352871032E-2"/>
                  <c:y val="-6.30985282619703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1D1-4AAD-A2C3-98694F65A53B}"/>
                </c:ext>
              </c:extLst>
            </c:dLbl>
            <c:dLbl>
              <c:idx val="10"/>
              <c:layout>
                <c:manualLayout>
                  <c:x val="8.5787246616450805E-2"/>
                  <c:y val="0.151001735639859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51D1-4AAD-A2C3-98694F65A5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Vins et spiritueux</c:v>
                </c:pt>
                <c:pt idx="3">
                  <c:v>Pêche et aquaculture</c:v>
                </c:pt>
                <c:pt idx="4">
                  <c:v>Viande et produits carnés</c:v>
                </c:pt>
                <c:pt idx="5">
                  <c:v>Oléagineux</c:v>
                </c:pt>
                <c:pt idx="6">
                  <c:v>Céréales</c:v>
                </c:pt>
                <c:pt idx="7">
                  <c:v>Animaux vivants et génétique</c:v>
                </c:pt>
                <c:pt idx="8">
                  <c:v>Laits et produits laitiers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0.23171043681137499</c:v>
                </c:pt>
                <c:pt idx="1">
                  <c:v>0.21334922611294141</c:v>
                </c:pt>
                <c:pt idx="2">
                  <c:v>0.11739153829923832</c:v>
                </c:pt>
                <c:pt idx="3">
                  <c:v>0.10936006753735734</c:v>
                </c:pt>
                <c:pt idx="4">
                  <c:v>8.813363634725925E-2</c:v>
                </c:pt>
                <c:pt idx="5">
                  <c:v>3.9844359422689671E-2</c:v>
                </c:pt>
                <c:pt idx="6">
                  <c:v>2.3572464160953571E-2</c:v>
                </c:pt>
                <c:pt idx="7">
                  <c:v>2.0992496136943102E-2</c:v>
                </c:pt>
                <c:pt idx="8">
                  <c:v>1.9560689754403966E-2</c:v>
                </c:pt>
                <c:pt idx="9">
                  <c:v>1.5984899509273308E-2</c:v>
                </c:pt>
                <c:pt idx="10">
                  <c:v>0.12010018590756508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51D1-4AAD-A2C3-98694F65A5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F9C-4DB1-9487-F9971B2F0C54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F9C-4DB1-9487-F9971B2F0C54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F9C-4DB1-9487-F9971B2F0C54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F9C-4DB1-9487-F9971B2F0C54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IAA'!$J$39:$M$39</c:f>
              <c:numCache>
                <c:formatCode>0</c:formatCode>
                <c:ptCount val="4"/>
                <c:pt idx="0">
                  <c:v>162835739587</c:v>
                </c:pt>
                <c:pt idx="1">
                  <c:v>209962906715</c:v>
                </c:pt>
                <c:pt idx="2">
                  <c:v>198065736151</c:v>
                </c:pt>
                <c:pt idx="3">
                  <c:v>214262178002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9C-4DB1-9487-F9971B2F0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"/>
        <c:axId val="632242120"/>
        <c:axId val="632242512"/>
        <c:extLst/>
      </c:barChart>
      <c:catAx>
        <c:axId val="632242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2242512"/>
        <c:crosses val="autoZero"/>
        <c:auto val="1"/>
        <c:lblAlgn val="ctr"/>
        <c:lblOffset val="100"/>
        <c:noMultiLvlLbl val="0"/>
      </c:catAx>
      <c:valAx>
        <c:axId val="632242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224212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4F-4E49-8941-F47A99F14EAB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4F-4E49-8941-F47A99F14EAB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4F-4E49-8941-F47A99F14EAB}"/>
              </c:ext>
            </c:extLst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4F-4E49-8941-F47A99F14EAB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4F-4E49-8941-F47A99F14EAB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74F-4E49-8941-F47A99F14EAB}"/>
              </c:ext>
            </c:extLst>
          </c:dPt>
          <c:dPt>
            <c:idx val="6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74F-4E49-8941-F47A99F14EAB}"/>
              </c:ext>
            </c:extLst>
          </c:dPt>
          <c:dPt>
            <c:idx val="7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74F-4E49-8941-F47A99F14EAB}"/>
              </c:ext>
            </c:extLst>
          </c:dPt>
          <c:dPt>
            <c:idx val="8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74F-4E49-8941-F47A99F14EAB}"/>
              </c:ext>
            </c:extLst>
          </c:dPt>
          <c:dPt>
            <c:idx val="9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74F-4E49-8941-F47A99F14EAB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E74F-4E49-8941-F47A99F14EAB}"/>
              </c:ext>
            </c:extLst>
          </c:dPt>
          <c:dLbls>
            <c:dLbl>
              <c:idx val="0"/>
              <c:layout>
                <c:manualLayout>
                  <c:x val="-0.20154561154374828"/>
                  <c:y val="0.201600005352493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74F-4E49-8941-F47A99F14EAB}"/>
                </c:ext>
              </c:extLst>
            </c:dLbl>
            <c:dLbl>
              <c:idx val="1"/>
              <c:layout>
                <c:manualLayout>
                  <c:x val="-0.2108527535503483"/>
                  <c:y val="-0.175519700661785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74F-4E49-8941-F47A99F14EAB}"/>
                </c:ext>
              </c:extLst>
            </c:dLbl>
            <c:dLbl>
              <c:idx val="2"/>
              <c:layout>
                <c:manualLayout>
                  <c:x val="7.6342632469522482E-3"/>
                  <c:y val="-0.133085018509313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74F-4E49-8941-F47A99F14EAB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74F-4E49-8941-F47A99F14EAB}"/>
                </c:ext>
              </c:extLst>
            </c:dLbl>
            <c:dLbl>
              <c:idx val="4"/>
              <c:layout>
                <c:manualLayout>
                  <c:x val="0.11879803016440324"/>
                  <c:y val="-4.074739212285757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043882413587099"/>
                      <c:h val="0.130111596707435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74F-4E49-8941-F47A99F14EAB}"/>
                </c:ext>
              </c:extLst>
            </c:dLbl>
            <c:dLbl>
              <c:idx val="5"/>
              <c:layout>
                <c:manualLayout>
                  <c:x val="1.4496681420124155E-2"/>
                  <c:y val="6.67706871793556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087633616039816"/>
                      <c:h val="0.14232615476568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E74F-4E49-8941-F47A99F14EAB}"/>
                </c:ext>
              </c:extLst>
            </c:dLbl>
            <c:dLbl>
              <c:idx val="6"/>
              <c:layout>
                <c:manualLayout>
                  <c:x val="-1.4822054695576263E-2"/>
                  <c:y val="4.136000176186253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74F-4E49-8941-F47A99F14EAB}"/>
                </c:ext>
              </c:extLst>
            </c:dLbl>
            <c:dLbl>
              <c:idx val="7"/>
              <c:layout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74F-4E49-8941-F47A99F14EAB}"/>
                </c:ext>
              </c:extLst>
            </c:dLbl>
            <c:dLbl>
              <c:idx val="8"/>
              <c:layout>
                <c:manualLayout>
                  <c:x val="6.2997019054941039E-2"/>
                  <c:y val="-7.85994196447114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74F-4E49-8941-F47A99F14EAB}"/>
                </c:ext>
              </c:extLst>
            </c:dLbl>
            <c:dLbl>
              <c:idx val="9"/>
              <c:layout>
                <c:manualLayout>
                  <c:x val="0.17530667126453409"/>
                  <c:y val="-0.1155174091253885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E74F-4E49-8941-F47A99F14EAB}"/>
                </c:ext>
              </c:extLst>
            </c:dLbl>
            <c:dLbl>
              <c:idx val="10"/>
              <c:layout>
                <c:manualLayout>
                  <c:x val="0.10902886821927277"/>
                  <c:y val="0.182315137549332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E74F-4E49-8941-F47A99F14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TBB'!$C$34:$C$44</c:f>
              <c:strCache>
                <c:ptCount val="11"/>
                <c:pt idx="0">
                  <c:v>Produits d'épicerie</c:v>
                </c:pt>
                <c:pt idx="1">
                  <c:v>Fruits et légumes</c:v>
                </c:pt>
                <c:pt idx="2">
                  <c:v>Vins et spiritueux</c:v>
                </c:pt>
                <c:pt idx="3">
                  <c:v>Pêche et aquaculture</c:v>
                </c:pt>
                <c:pt idx="4">
                  <c:v>Viande et produits carnés</c:v>
                </c:pt>
                <c:pt idx="5">
                  <c:v>Oléagineux</c:v>
                </c:pt>
                <c:pt idx="6">
                  <c:v>Céréales</c:v>
                </c:pt>
                <c:pt idx="7">
                  <c:v>Animaux vivants et génétique</c:v>
                </c:pt>
                <c:pt idx="8">
                  <c:v>Laits et produits laitiers</c:v>
                </c:pt>
                <c:pt idx="9">
                  <c:v>Sucre</c:v>
                </c:pt>
                <c:pt idx="10">
                  <c:v>Autres</c:v>
                </c:pt>
              </c:strCache>
            </c:strRef>
          </c:cat>
          <c:val>
            <c:numRef>
              <c:f>'Import. TBB'!$M$34:$M$44</c:f>
              <c:numCache>
                <c:formatCode>0%</c:formatCode>
                <c:ptCount val="11"/>
                <c:pt idx="0">
                  <c:v>0.23171043681137499</c:v>
                </c:pt>
                <c:pt idx="1">
                  <c:v>0.21334922611294141</c:v>
                </c:pt>
                <c:pt idx="2">
                  <c:v>0.11739153829923832</c:v>
                </c:pt>
                <c:pt idx="3">
                  <c:v>0.10936006753735734</c:v>
                </c:pt>
                <c:pt idx="4">
                  <c:v>8.813363634725925E-2</c:v>
                </c:pt>
                <c:pt idx="5">
                  <c:v>3.9844359422689671E-2</c:v>
                </c:pt>
                <c:pt idx="6">
                  <c:v>2.3572464160953571E-2</c:v>
                </c:pt>
                <c:pt idx="7">
                  <c:v>2.0992496136943102E-2</c:v>
                </c:pt>
                <c:pt idx="8">
                  <c:v>1.9560689754403966E-2</c:v>
                </c:pt>
                <c:pt idx="9">
                  <c:v>1.5984899509273308E-2</c:v>
                </c:pt>
                <c:pt idx="10">
                  <c:v>0.12010018590756508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74F-4E49-8941-F47A99F14E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D02-4F1F-BF51-BAE1348052E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D02-4F1F-BF51-BAE1348052E2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D02-4F1F-BF51-BAE1348052E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D02-4F1F-BF51-BAE1348052E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D02-4F1F-BF51-BAE1348052E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D02-4F1F-BF51-BAE1348052E2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D02-4F1F-BF51-BAE1348052E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D02-4F1F-BF51-BAE1348052E2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D02-4F1F-BF51-BAE1348052E2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D02-4F1F-BF51-BAE1348052E2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D02-4F1F-BF51-BAE1348052E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8D02-4F1F-BF51-BAE1348052E2}"/>
              </c:ext>
            </c:extLst>
          </c:dPt>
          <c:dPt>
            <c:idx val="12"/>
            <c:invertIfNegative val="0"/>
            <c:bubble3D val="0"/>
            <c:spPr>
              <a:solidFill>
                <a:srgbClr val="A5002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8D02-4F1F-BF51-BAE1348052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'Import. IAA'!$C$68:$C$78</c:f>
              <c:strCache>
                <c:ptCount val="11"/>
                <c:pt idx="0">
                  <c:v>Union européenne</c:v>
                </c:pt>
                <c:pt idx="1">
                  <c:v>Mexique</c:v>
                </c:pt>
                <c:pt idx="2">
                  <c:v>Canada</c:v>
                </c:pt>
                <c:pt idx="3">
                  <c:v>Italie</c:v>
                </c:pt>
                <c:pt idx="4">
                  <c:v>Brésil</c:v>
                </c:pt>
                <c:pt idx="5">
                  <c:v>Chine</c:v>
                </c:pt>
                <c:pt idx="6">
                  <c:v>France</c:v>
                </c:pt>
                <c:pt idx="7">
                  <c:v>Chili</c:v>
                </c:pt>
                <c:pt idx="8">
                  <c:v>Inde</c:v>
                </c:pt>
                <c:pt idx="9">
                  <c:v>Indonésie</c:v>
                </c:pt>
                <c:pt idx="10">
                  <c:v>Australie</c:v>
                </c:pt>
              </c:strCache>
            </c:strRef>
          </c:cat>
          <c:val>
            <c:numRef>
              <c:f>'Import. IAA'!$M$68:$M$78</c:f>
              <c:numCache>
                <c:formatCode>0%</c:formatCode>
                <c:ptCount val="11"/>
                <c:pt idx="0">
                  <c:v>0.15582052334821481</c:v>
                </c:pt>
                <c:pt idx="1">
                  <c:v>0.21236874337931569</c:v>
                </c:pt>
                <c:pt idx="2">
                  <c:v>0.19324803241108426</c:v>
                </c:pt>
                <c:pt idx="3">
                  <c:v>3.7147169814197002E-2</c:v>
                </c:pt>
                <c:pt idx="4">
                  <c:v>3.3617175421099127E-2</c:v>
                </c:pt>
                <c:pt idx="5">
                  <c:v>3.0545693705862118E-2</c:v>
                </c:pt>
                <c:pt idx="6">
                  <c:v>2.9400420632992908E-2</c:v>
                </c:pt>
                <c:pt idx="7">
                  <c:v>2.7339782362080352E-2</c:v>
                </c:pt>
                <c:pt idx="8">
                  <c:v>2.4611581405425537E-2</c:v>
                </c:pt>
                <c:pt idx="9">
                  <c:v>2.3849716336554277E-2</c:v>
                </c:pt>
                <c:pt idx="10">
                  <c:v>2.3500193375020205E-2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8D02-4F1F-BF51-BAE134805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32237808"/>
        <c:axId val="632243296"/>
      </c:barChart>
      <c:catAx>
        <c:axId val="6322378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2243296"/>
        <c:crosses val="autoZero"/>
        <c:auto val="1"/>
        <c:lblAlgn val="ctr"/>
        <c:lblOffset val="100"/>
        <c:noMultiLvlLbl val="0"/>
      </c:catAx>
      <c:valAx>
        <c:axId val="63224329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crossAx val="632237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92762837224969E-2"/>
          <c:y val="3.6068637104274617E-2"/>
          <c:w val="0.91292656246152515"/>
          <c:h val="0.799672413432840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'Balance commerciale IAA'!$C$4</c:f>
              <c:strCache>
                <c:ptCount val="1"/>
                <c:pt idx="0">
                  <c:v>Valeurs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IAA'!$D$4:$M$4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D1-4B9A-B468-627B57889EA5}"/>
            </c:ext>
          </c:extLst>
        </c:ser>
        <c:ser>
          <c:idx val="1"/>
          <c:order val="1"/>
          <c:tx>
            <c:strRef>
              <c:f>'Balance commerciale IAA'!$C$5</c:f>
              <c:strCache>
                <c:ptCount val="1"/>
                <c:pt idx="0">
                  <c:v>Importations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IAA'!$D$5:$M$5</c:f>
              <c:numCache>
                <c:formatCode>0</c:formatCode>
                <c:ptCount val="10"/>
                <c:pt idx="0">
                  <c:v>-122271937032</c:v>
                </c:pt>
                <c:pt idx="1">
                  <c:v>-124540323331</c:v>
                </c:pt>
                <c:pt idx="2">
                  <c:v>-129640700094</c:v>
                </c:pt>
                <c:pt idx="3">
                  <c:v>-131555580575</c:v>
                </c:pt>
                <c:pt idx="4">
                  <c:v>-141624235070</c:v>
                </c:pt>
                <c:pt idx="5">
                  <c:v>-142291434133</c:v>
                </c:pt>
                <c:pt idx="6">
                  <c:v>-162835739587</c:v>
                </c:pt>
                <c:pt idx="7">
                  <c:v>-209962906715</c:v>
                </c:pt>
                <c:pt idx="8">
                  <c:v>-198065736151</c:v>
                </c:pt>
                <c:pt idx="9">
                  <c:v>-214262178002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D1-4B9A-B468-627B57889EA5}"/>
            </c:ext>
          </c:extLst>
        </c:ser>
        <c:ser>
          <c:idx val="2"/>
          <c:order val="2"/>
          <c:tx>
            <c:strRef>
              <c:f>'Balance commerciale IAA'!$C$6</c:f>
              <c:strCache>
                <c:ptCount val="1"/>
                <c:pt idx="0">
                  <c:v>Exportations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'Balance commerciale IAA'!$D$4:$M$4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'Balance commerciale IAA'!$D$6:$M$6</c:f>
              <c:numCache>
                <c:formatCode>0</c:formatCode>
                <c:ptCount val="10"/>
                <c:pt idx="0">
                  <c:v>124718250709</c:v>
                </c:pt>
                <c:pt idx="1">
                  <c:v>127523227658</c:v>
                </c:pt>
                <c:pt idx="2">
                  <c:v>126978559545</c:v>
                </c:pt>
                <c:pt idx="3">
                  <c:v>122876608236</c:v>
                </c:pt>
                <c:pt idx="4">
                  <c:v>126414185950</c:v>
                </c:pt>
                <c:pt idx="5">
                  <c:v>130068018517</c:v>
                </c:pt>
                <c:pt idx="6">
                  <c:v>149164728302</c:v>
                </c:pt>
                <c:pt idx="7">
                  <c:v>182928215163</c:v>
                </c:pt>
                <c:pt idx="8">
                  <c:v>161395833133</c:v>
                </c:pt>
                <c:pt idx="9">
                  <c:v>164567892154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D1-4B9A-B468-627B57889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32245648"/>
        <c:axId val="632254664"/>
      </c:barChart>
      <c:lineChart>
        <c:grouping val="stacked"/>
        <c:varyColors val="0"/>
        <c:ser>
          <c:idx val="3"/>
          <c:order val="3"/>
          <c:tx>
            <c:strRef>
              <c:f>'Balance commerciale IAA'!$C$7</c:f>
              <c:strCache>
                <c:ptCount val="1"/>
                <c:pt idx="0">
                  <c:v>Solde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3D1-4B9A-B468-627B57889EA5}"/>
              </c:ext>
            </c:extLst>
          </c:dPt>
          <c:dPt>
            <c:idx val="1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D3D1-4B9A-B468-627B57889EA5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D3D1-4B9A-B468-627B57889EA5}"/>
              </c:ext>
            </c:extLst>
          </c:dPt>
          <c:dPt>
            <c:idx val="4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D3D1-4B9A-B468-627B57889EA5}"/>
              </c:ext>
            </c:extLst>
          </c:dPt>
          <c:dPt>
            <c:idx val="5"/>
            <c:marker>
              <c:symbol val="circle"/>
              <c:size val="5"/>
              <c:spPr>
                <a:solidFill>
                  <a:srgbClr val="FFC000"/>
                </a:solidFill>
                <a:ln w="9525">
                  <a:solidFill>
                    <a:srgbClr val="FFC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3D1-4B9A-B468-627B57889EA5}"/>
              </c:ext>
            </c:extLst>
          </c:dPt>
          <c:val>
            <c:numRef>
              <c:f>'Balance commerciale IAA'!$D$7:$M$7</c:f>
              <c:numCache>
                <c:formatCode>0</c:formatCode>
                <c:ptCount val="10"/>
                <c:pt idx="0">
                  <c:v>2446313677</c:v>
                </c:pt>
                <c:pt idx="1">
                  <c:v>2982904327</c:v>
                </c:pt>
                <c:pt idx="2">
                  <c:v>-2662140549</c:v>
                </c:pt>
                <c:pt idx="3">
                  <c:v>-8678972339</c:v>
                </c:pt>
                <c:pt idx="4">
                  <c:v>-15210049120</c:v>
                </c:pt>
                <c:pt idx="5">
                  <c:v>-12223415616</c:v>
                </c:pt>
                <c:pt idx="6">
                  <c:v>-13671011285</c:v>
                </c:pt>
                <c:pt idx="7">
                  <c:v>-27034691552</c:v>
                </c:pt>
                <c:pt idx="8">
                  <c:v>-36669903018</c:v>
                </c:pt>
                <c:pt idx="9">
                  <c:v>-49694285848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3D1-4B9A-B468-627B57889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2245648"/>
        <c:axId val="632254664"/>
      </c:lineChart>
      <c:catAx>
        <c:axId val="63224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2254664"/>
        <c:crosses val="autoZero"/>
        <c:auto val="1"/>
        <c:lblAlgn val="ctr"/>
        <c:lblOffset val="100"/>
        <c:noMultiLvlLbl val="0"/>
      </c:catAx>
      <c:valAx>
        <c:axId val="632254664"/>
        <c:scaling>
          <c:orientation val="minMax"/>
          <c:max val="20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2245648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TBB'!$J$4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Oléagineux</c:v>
                </c:pt>
                <c:pt idx="1">
                  <c:v>2. Céréales</c:v>
                </c:pt>
                <c:pt idx="2">
                  <c:v>3. Viande et produits carnés</c:v>
                </c:pt>
                <c:pt idx="3">
                  <c:v>4. Laits et produits laitiers</c:v>
                </c:pt>
                <c:pt idx="4">
                  <c:v>7. Sucre</c:v>
                </c:pt>
                <c:pt idx="5">
                  <c:v>6. Autres</c:v>
                </c:pt>
                <c:pt idx="6">
                  <c:v>5. Animaux vivants et génétique</c:v>
                </c:pt>
                <c:pt idx="7">
                  <c:v>4. Vins et spiritueux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TBB'!$J$6:$J$16</c:f>
              <c:numCache>
                <c:formatCode>0</c:formatCode>
                <c:ptCount val="11"/>
                <c:pt idx="0">
                  <c:v>23544353989</c:v>
                </c:pt>
                <c:pt idx="1">
                  <c:v>23153148246</c:v>
                </c:pt>
                <c:pt idx="2">
                  <c:v>10369785216</c:v>
                </c:pt>
                <c:pt idx="3">
                  <c:v>2875071998</c:v>
                </c:pt>
                <c:pt idx="4">
                  <c:v>-1449081772</c:v>
                </c:pt>
                <c:pt idx="5">
                  <c:v>-940907871</c:v>
                </c:pt>
                <c:pt idx="6">
                  <c:v>-1224497497</c:v>
                </c:pt>
                <c:pt idx="7">
                  <c:v>-15469812933</c:v>
                </c:pt>
                <c:pt idx="8">
                  <c:v>-19200601763</c:v>
                </c:pt>
                <c:pt idx="9">
                  <c:v>-14146590582</c:v>
                </c:pt>
                <c:pt idx="10">
                  <c:v>-21181878315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AF-4459-AD86-048C71621525}"/>
            </c:ext>
          </c:extLst>
        </c:ser>
        <c:ser>
          <c:idx val="10"/>
          <c:order val="7"/>
          <c:tx>
            <c:strRef>
              <c:f>'Balance commerciale TBB'!$K$4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Oléagineux</c:v>
                </c:pt>
                <c:pt idx="1">
                  <c:v>2. Céréales</c:v>
                </c:pt>
                <c:pt idx="2">
                  <c:v>3. Viande et produits carnés</c:v>
                </c:pt>
                <c:pt idx="3">
                  <c:v>4. Laits et produits laitiers</c:v>
                </c:pt>
                <c:pt idx="4">
                  <c:v>7. Sucre</c:v>
                </c:pt>
                <c:pt idx="5">
                  <c:v>6. Autres</c:v>
                </c:pt>
                <c:pt idx="6">
                  <c:v>5. Animaux vivants et génétique</c:v>
                </c:pt>
                <c:pt idx="7">
                  <c:v>4. Vins et spiritueux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TBB'!$K$6:$K$16</c:f>
              <c:numCache>
                <c:formatCode>0</c:formatCode>
                <c:ptCount val="11"/>
                <c:pt idx="0">
                  <c:v>31122527231</c:v>
                </c:pt>
                <c:pt idx="1">
                  <c:v>25508347637</c:v>
                </c:pt>
                <c:pt idx="2">
                  <c:v>10763267882</c:v>
                </c:pt>
                <c:pt idx="3">
                  <c:v>3984739981</c:v>
                </c:pt>
                <c:pt idx="4">
                  <c:v>-1973650904</c:v>
                </c:pt>
                <c:pt idx="5">
                  <c:v>-2976589791</c:v>
                </c:pt>
                <c:pt idx="6">
                  <c:v>-1750087638</c:v>
                </c:pt>
                <c:pt idx="7">
                  <c:v>-18740362778</c:v>
                </c:pt>
                <c:pt idx="8">
                  <c:v>-22893362874</c:v>
                </c:pt>
                <c:pt idx="9">
                  <c:v>-19467364987</c:v>
                </c:pt>
                <c:pt idx="10">
                  <c:v>-30612155310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AF-4459-AD86-048C71621525}"/>
            </c:ext>
          </c:extLst>
        </c:ser>
        <c:ser>
          <c:idx val="11"/>
          <c:order val="8"/>
          <c:tx>
            <c:strRef>
              <c:f>'Balance commerciale TBB'!$L$4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Oléagineux</c:v>
                </c:pt>
                <c:pt idx="1">
                  <c:v>2. Céréales</c:v>
                </c:pt>
                <c:pt idx="2">
                  <c:v>3. Viande et produits carnés</c:v>
                </c:pt>
                <c:pt idx="3">
                  <c:v>4. Laits et produits laitiers</c:v>
                </c:pt>
                <c:pt idx="4">
                  <c:v>7. Sucre</c:v>
                </c:pt>
                <c:pt idx="5">
                  <c:v>6. Autres</c:v>
                </c:pt>
                <c:pt idx="6">
                  <c:v>5. Animaux vivants et génétique</c:v>
                </c:pt>
                <c:pt idx="7">
                  <c:v>4. Vins et spiritueux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TBB'!$L$6:$L$16</c:f>
              <c:numCache>
                <c:formatCode>0</c:formatCode>
                <c:ptCount val="11"/>
                <c:pt idx="0">
                  <c:v>24406174270</c:v>
                </c:pt>
                <c:pt idx="1">
                  <c:v>17248471924</c:v>
                </c:pt>
                <c:pt idx="2">
                  <c:v>7810022775</c:v>
                </c:pt>
                <c:pt idx="3">
                  <c:v>2418223068</c:v>
                </c:pt>
                <c:pt idx="4">
                  <c:v>-1867562987</c:v>
                </c:pt>
                <c:pt idx="5">
                  <c:v>-1038348219</c:v>
                </c:pt>
                <c:pt idx="6">
                  <c:v>-2058765766</c:v>
                </c:pt>
                <c:pt idx="7">
                  <c:v>-16138538096</c:v>
                </c:pt>
                <c:pt idx="8">
                  <c:v>-18437585597</c:v>
                </c:pt>
                <c:pt idx="9">
                  <c:v>-19622401246</c:v>
                </c:pt>
                <c:pt idx="10">
                  <c:v>-29389593144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AF-4459-AD86-048C71621525}"/>
            </c:ext>
          </c:extLst>
        </c:ser>
        <c:ser>
          <c:idx val="12"/>
          <c:order val="9"/>
          <c:tx>
            <c:strRef>
              <c:f>'Balance commerciale TBB'!$M$4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TBB'!$C$6:$C$16</c:f>
              <c:strCache>
                <c:ptCount val="11"/>
                <c:pt idx="0">
                  <c:v>1. Oléagineux</c:v>
                </c:pt>
                <c:pt idx="1">
                  <c:v>2. Céréales</c:v>
                </c:pt>
                <c:pt idx="2">
                  <c:v>3. Viande et produits carnés</c:v>
                </c:pt>
                <c:pt idx="3">
                  <c:v>4. Laits et produits laitiers</c:v>
                </c:pt>
                <c:pt idx="4">
                  <c:v>7. Sucre</c:v>
                </c:pt>
                <c:pt idx="5">
                  <c:v>6. Autres</c:v>
                </c:pt>
                <c:pt idx="6">
                  <c:v>5. Animaux vivants et génétique</c:v>
                </c:pt>
                <c:pt idx="7">
                  <c:v>4. Vins et spiritueux</c:v>
                </c:pt>
                <c:pt idx="8">
                  <c:v>3. Pêche et aquaculture</c:v>
                </c:pt>
                <c:pt idx="9">
                  <c:v>2. Fruits et légumes</c:v>
                </c:pt>
                <c:pt idx="10">
                  <c:v>1. Produits d'épicerie</c:v>
                </c:pt>
              </c:strCache>
            </c:strRef>
          </c:cat>
          <c:val>
            <c:numRef>
              <c:f>'Balance commerciale TBB'!$M$6:$M$16</c:f>
              <c:numCache>
                <c:formatCode>0</c:formatCode>
                <c:ptCount val="11"/>
                <c:pt idx="0">
                  <c:v>21967873738</c:v>
                </c:pt>
                <c:pt idx="1">
                  <c:v>18699366593</c:v>
                </c:pt>
                <c:pt idx="2">
                  <c:v>5465324602</c:v>
                </c:pt>
                <c:pt idx="3">
                  <c:v>2120412636</c:v>
                </c:pt>
                <c:pt idx="4">
                  <c:v>-1761324457</c:v>
                </c:pt>
                <c:pt idx="5">
                  <c:v>-2195692530</c:v>
                </c:pt>
                <c:pt idx="6">
                  <c:v>-2700811919</c:v>
                </c:pt>
                <c:pt idx="7">
                  <c:v>-16771723920</c:v>
                </c:pt>
                <c:pt idx="8">
                  <c:v>-18734379412</c:v>
                </c:pt>
                <c:pt idx="9">
                  <c:v>-20603081780</c:v>
                </c:pt>
                <c:pt idx="10">
                  <c:v>-35180249398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AF-4459-AD86-048C71621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6980200"/>
        <c:axId val="636972360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TBB'!$D$4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TBB'!$D$6:$D$16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18917030943</c:v>
                      </c:pt>
                      <c:pt idx="1">
                        <c:v>14358433600</c:v>
                      </c:pt>
                      <c:pt idx="2">
                        <c:v>6250528193</c:v>
                      </c:pt>
                      <c:pt idx="3">
                        <c:v>1670981719</c:v>
                      </c:pt>
                      <c:pt idx="4">
                        <c:v>-1161750898</c:v>
                      </c:pt>
                      <c:pt idx="5">
                        <c:v>4781827460</c:v>
                      </c:pt>
                      <c:pt idx="6">
                        <c:v>-1901113469</c:v>
                      </c:pt>
                      <c:pt idx="7">
                        <c:v>-10804106728</c:v>
                      </c:pt>
                      <c:pt idx="8">
                        <c:v>-11750235913</c:v>
                      </c:pt>
                      <c:pt idx="9">
                        <c:v>-4314659454</c:v>
                      </c:pt>
                      <c:pt idx="10">
                        <c:v>-13600621775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57AF-4459-AD86-048C71621525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TBB'!$E$4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TBB'!$E$6:$E$16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22351786376</c:v>
                      </c:pt>
                      <c:pt idx="1">
                        <c:v>14768127583</c:v>
                      </c:pt>
                      <c:pt idx="2">
                        <c:v>7833595629</c:v>
                      </c:pt>
                      <c:pt idx="3">
                        <c:v>1376938667</c:v>
                      </c:pt>
                      <c:pt idx="4">
                        <c:v>-1240035884</c:v>
                      </c:pt>
                      <c:pt idx="5">
                        <c:v>4972823693</c:v>
                      </c:pt>
                      <c:pt idx="6">
                        <c:v>-1454778499</c:v>
                      </c:pt>
                      <c:pt idx="7">
                        <c:v>-11371912218</c:v>
                      </c:pt>
                      <c:pt idx="8">
                        <c:v>-12594029713</c:v>
                      </c:pt>
                      <c:pt idx="9">
                        <c:v>-6901635387</c:v>
                      </c:pt>
                      <c:pt idx="10">
                        <c:v>-14757975920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7AF-4459-AD86-048C71621525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TBB'!$F$4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TBB'!$F$6:$F$16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19829113683</c:v>
                      </c:pt>
                      <c:pt idx="1">
                        <c:v>14025782702</c:v>
                      </c:pt>
                      <c:pt idx="2">
                        <c:v>9128218142</c:v>
                      </c:pt>
                      <c:pt idx="3">
                        <c:v>1911202733</c:v>
                      </c:pt>
                      <c:pt idx="4">
                        <c:v>-1072572999</c:v>
                      </c:pt>
                      <c:pt idx="5">
                        <c:v>4224767261</c:v>
                      </c:pt>
                      <c:pt idx="6">
                        <c:v>-1279991817</c:v>
                      </c:pt>
                      <c:pt idx="7">
                        <c:v>-11461110253</c:v>
                      </c:pt>
                      <c:pt idx="8">
                        <c:v>-13916974247</c:v>
                      </c:pt>
                      <c:pt idx="9">
                        <c:v>-7677655822</c:v>
                      </c:pt>
                      <c:pt idx="10">
                        <c:v>-16372919931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7AF-4459-AD86-048C71621525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TBB'!$G$4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TBB'!$G$6:$G$16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16485192330</c:v>
                      </c:pt>
                      <c:pt idx="1">
                        <c:v>14946902532</c:v>
                      </c:pt>
                      <c:pt idx="2">
                        <c:v>9290691652</c:v>
                      </c:pt>
                      <c:pt idx="3">
                        <c:v>1848802842</c:v>
                      </c:pt>
                      <c:pt idx="4">
                        <c:v>-994585136</c:v>
                      </c:pt>
                      <c:pt idx="5">
                        <c:v>1879759714</c:v>
                      </c:pt>
                      <c:pt idx="6">
                        <c:v>-1012459468</c:v>
                      </c:pt>
                      <c:pt idx="7">
                        <c:v>-11771874453</c:v>
                      </c:pt>
                      <c:pt idx="8">
                        <c:v>-14249859678</c:v>
                      </c:pt>
                      <c:pt idx="9">
                        <c:v>-8925514189</c:v>
                      </c:pt>
                      <c:pt idx="10">
                        <c:v>-16176028484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7AF-4459-AD86-048C71621525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TBB'!$H$4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TBB'!$H$6:$H$16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18186735947</c:v>
                      </c:pt>
                      <c:pt idx="1">
                        <c:v>12309544886</c:v>
                      </c:pt>
                      <c:pt idx="2">
                        <c:v>9740138931</c:v>
                      </c:pt>
                      <c:pt idx="3">
                        <c:v>2158281644</c:v>
                      </c:pt>
                      <c:pt idx="4">
                        <c:v>-1158854407</c:v>
                      </c:pt>
                      <c:pt idx="5">
                        <c:v>1514310051</c:v>
                      </c:pt>
                      <c:pt idx="6">
                        <c:v>-1351220830</c:v>
                      </c:pt>
                      <c:pt idx="7">
                        <c:v>-14197712347</c:v>
                      </c:pt>
                      <c:pt idx="8">
                        <c:v>-14876618799</c:v>
                      </c:pt>
                      <c:pt idx="9">
                        <c:v>-9937788392</c:v>
                      </c:pt>
                      <c:pt idx="10">
                        <c:v>-17596865804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7AF-4459-AD86-048C71621525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TBB'!$I$4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TBB'!$C$6:$C$16</c15:sqref>
                        </c15:formulaRef>
                      </c:ext>
                    </c:extLst>
                    <c:strCache>
                      <c:ptCount val="11"/>
                      <c:pt idx="0">
                        <c:v>1. Oléagineux</c:v>
                      </c:pt>
                      <c:pt idx="1">
                        <c:v>2. Céréales</c:v>
                      </c:pt>
                      <c:pt idx="2">
                        <c:v>3. Viande et produits carnés</c:v>
                      </c:pt>
                      <c:pt idx="3">
                        <c:v>4. Laits et produits laitiers</c:v>
                      </c:pt>
                      <c:pt idx="4">
                        <c:v>7. Sucre</c:v>
                      </c:pt>
                      <c:pt idx="5">
                        <c:v>6. Autres</c:v>
                      </c:pt>
                      <c:pt idx="6">
                        <c:v>5. Animaux vivants et génétique</c:v>
                      </c:pt>
                      <c:pt idx="7">
                        <c:v>4. Vins et spiritueux</c:v>
                      </c:pt>
                      <c:pt idx="8">
                        <c:v>3. Pêche et aquaculture</c:v>
                      </c:pt>
                      <c:pt idx="9">
                        <c:v>2. Fruits et légumes</c:v>
                      </c:pt>
                      <c:pt idx="10">
                        <c:v>1. Produits d'épicerie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TBB'!$I$6:$I$16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23600151658</c:v>
                      </c:pt>
                      <c:pt idx="1">
                        <c:v>14155691829</c:v>
                      </c:pt>
                      <c:pt idx="2">
                        <c:v>9272530456</c:v>
                      </c:pt>
                      <c:pt idx="3">
                        <c:v>2564332504</c:v>
                      </c:pt>
                      <c:pt idx="4">
                        <c:v>-1591266878</c:v>
                      </c:pt>
                      <c:pt idx="5">
                        <c:v>-75346881</c:v>
                      </c:pt>
                      <c:pt idx="6">
                        <c:v>-1270498927</c:v>
                      </c:pt>
                      <c:pt idx="7">
                        <c:v>-13409076612</c:v>
                      </c:pt>
                      <c:pt idx="8">
                        <c:v>-14850179551</c:v>
                      </c:pt>
                      <c:pt idx="9">
                        <c:v>-12163498297</c:v>
                      </c:pt>
                      <c:pt idx="10">
                        <c:v>-18456254918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7AF-4459-AD86-048C71621525}"/>
                  </c:ext>
                </c:extLst>
              </c15:ser>
            </c15:filteredBarSeries>
          </c:ext>
        </c:extLst>
      </c:barChart>
      <c:catAx>
        <c:axId val="63698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72360"/>
        <c:crosses val="autoZero"/>
        <c:auto val="1"/>
        <c:lblAlgn val="ctr"/>
        <c:lblOffset val="100"/>
        <c:noMultiLvlLbl val="0"/>
      </c:catAx>
      <c:valAx>
        <c:axId val="636972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8020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9"/>
          <c:order val="6"/>
          <c:tx>
            <c:strRef>
              <c:f>'Balance commerciale IAA'!$J$28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Chine</c:v>
                </c:pt>
                <c:pt idx="1">
                  <c:v>2. Japon</c:v>
                </c:pt>
                <c:pt idx="2">
                  <c:v>3. Corée du Sud</c:v>
                </c:pt>
                <c:pt idx="3">
                  <c:v>4. Taïwan</c:v>
                </c:pt>
                <c:pt idx="4">
                  <c:v>5. Philippines</c:v>
                </c:pt>
                <c:pt idx="5">
                  <c:v>5. France</c:v>
                </c:pt>
                <c:pt idx="6">
                  <c:v>4. Italie</c:v>
                </c:pt>
                <c:pt idx="7">
                  <c:v>3. Brésil</c:v>
                </c:pt>
                <c:pt idx="8">
                  <c:v>2. Canada</c:v>
                </c:pt>
                <c:pt idx="9">
                  <c:v>1. Mexique</c:v>
                </c:pt>
              </c:strCache>
            </c:strRef>
          </c:cat>
          <c:val>
            <c:numRef>
              <c:f>'Balance commerciale IAA'!$J$30:$J$39</c:f>
              <c:numCache>
                <c:formatCode>0</c:formatCode>
                <c:ptCount val="10"/>
                <c:pt idx="0">
                  <c:v>22150607618</c:v>
                </c:pt>
                <c:pt idx="1">
                  <c:v>11131477979</c:v>
                </c:pt>
                <c:pt idx="2">
                  <c:v>6800280902</c:v>
                </c:pt>
                <c:pt idx="3">
                  <c:v>2420774535</c:v>
                </c:pt>
                <c:pt idx="4">
                  <c:v>1695348819</c:v>
                </c:pt>
                <c:pt idx="5">
                  <c:v>-5785746148</c:v>
                </c:pt>
                <c:pt idx="6">
                  <c:v>-4582388591</c:v>
                </c:pt>
                <c:pt idx="7">
                  <c:v>-3360161620</c:v>
                </c:pt>
                <c:pt idx="8">
                  <c:v>-5090413028</c:v>
                </c:pt>
                <c:pt idx="9">
                  <c:v>-11561157879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6E-4C90-88FD-1AEB3DFC4FF8}"/>
            </c:ext>
          </c:extLst>
        </c:ser>
        <c:ser>
          <c:idx val="10"/>
          <c:order val="7"/>
          <c:tx>
            <c:strRef>
              <c:f>'Balance commerciale IAA'!$K$28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Chine</c:v>
                </c:pt>
                <c:pt idx="1">
                  <c:v>2. Japon</c:v>
                </c:pt>
                <c:pt idx="2">
                  <c:v>3. Corée du Sud</c:v>
                </c:pt>
                <c:pt idx="3">
                  <c:v>4. Taïwan</c:v>
                </c:pt>
                <c:pt idx="4">
                  <c:v>5. Philippines</c:v>
                </c:pt>
                <c:pt idx="5">
                  <c:v>5. France</c:v>
                </c:pt>
                <c:pt idx="6">
                  <c:v>4. Italie</c:v>
                </c:pt>
                <c:pt idx="7">
                  <c:v>3. Brésil</c:v>
                </c:pt>
                <c:pt idx="8">
                  <c:v>2. Canada</c:v>
                </c:pt>
                <c:pt idx="9">
                  <c:v>1. Mexique</c:v>
                </c:pt>
              </c:strCache>
            </c:strRef>
          </c:cat>
          <c:val>
            <c:numRef>
              <c:f>'Balance commerciale IAA'!$K$30:$K$39</c:f>
              <c:numCache>
                <c:formatCode>0</c:formatCode>
                <c:ptCount val="10"/>
                <c:pt idx="0">
                  <c:v>27847419358</c:v>
                </c:pt>
                <c:pt idx="1">
                  <c:v>12685603340</c:v>
                </c:pt>
                <c:pt idx="2">
                  <c:v>7762714721</c:v>
                </c:pt>
                <c:pt idx="3">
                  <c:v>3049492386</c:v>
                </c:pt>
                <c:pt idx="4">
                  <c:v>2280080862</c:v>
                </c:pt>
                <c:pt idx="5">
                  <c:v>-7188130079</c:v>
                </c:pt>
                <c:pt idx="6">
                  <c:v>-5847690112</c:v>
                </c:pt>
                <c:pt idx="7">
                  <c:v>-4941317105</c:v>
                </c:pt>
                <c:pt idx="8">
                  <c:v>-7763772221</c:v>
                </c:pt>
                <c:pt idx="9">
                  <c:v>-15198327322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6E-4C90-88FD-1AEB3DFC4FF8}"/>
            </c:ext>
          </c:extLst>
        </c:ser>
        <c:ser>
          <c:idx val="11"/>
          <c:order val="8"/>
          <c:tx>
            <c:strRef>
              <c:f>'Balance commerciale IAA'!$L$28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Chine</c:v>
                </c:pt>
                <c:pt idx="1">
                  <c:v>2. Japon</c:v>
                </c:pt>
                <c:pt idx="2">
                  <c:v>3. Corée du Sud</c:v>
                </c:pt>
                <c:pt idx="3">
                  <c:v>4. Taïwan</c:v>
                </c:pt>
                <c:pt idx="4">
                  <c:v>5. Philippines</c:v>
                </c:pt>
                <c:pt idx="5">
                  <c:v>5. France</c:v>
                </c:pt>
                <c:pt idx="6">
                  <c:v>4. Italie</c:v>
                </c:pt>
                <c:pt idx="7">
                  <c:v>3. Brésil</c:v>
                </c:pt>
                <c:pt idx="8">
                  <c:v>2. Canada</c:v>
                </c:pt>
                <c:pt idx="9">
                  <c:v>1. Mexique</c:v>
                </c:pt>
              </c:strCache>
            </c:strRef>
          </c:cat>
          <c:val>
            <c:numRef>
              <c:f>'Balance commerciale IAA'!$L$30:$L$39</c:f>
              <c:numCache>
                <c:formatCode>0</c:formatCode>
                <c:ptCount val="10"/>
                <c:pt idx="0">
                  <c:v>19996786985</c:v>
                </c:pt>
                <c:pt idx="1">
                  <c:v>10001571877</c:v>
                </c:pt>
                <c:pt idx="2">
                  <c:v>5780911305</c:v>
                </c:pt>
                <c:pt idx="3">
                  <c:v>2546552893</c:v>
                </c:pt>
                <c:pt idx="4">
                  <c:v>2238083121</c:v>
                </c:pt>
                <c:pt idx="5">
                  <c:v>-5510661106</c:v>
                </c:pt>
                <c:pt idx="6">
                  <c:v>-5390054253</c:v>
                </c:pt>
                <c:pt idx="7">
                  <c:v>-4927932499</c:v>
                </c:pt>
                <c:pt idx="8">
                  <c:v>-9595958475</c:v>
                </c:pt>
                <c:pt idx="9">
                  <c:v>-16366594986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6E-4C90-88FD-1AEB3DFC4FF8}"/>
            </c:ext>
          </c:extLst>
        </c:ser>
        <c:ser>
          <c:idx val="12"/>
          <c:order val="9"/>
          <c:tx>
            <c:strRef>
              <c:f>'Balance commerciale IAA'!$M$28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'Balance commerciale IAA'!$C$30:$C$39</c:f>
              <c:strCache>
                <c:ptCount val="10"/>
                <c:pt idx="0">
                  <c:v>1. Chine</c:v>
                </c:pt>
                <c:pt idx="1">
                  <c:v>2. Japon</c:v>
                </c:pt>
                <c:pt idx="2">
                  <c:v>3. Corée du Sud</c:v>
                </c:pt>
                <c:pt idx="3">
                  <c:v>4. Taïwan</c:v>
                </c:pt>
                <c:pt idx="4">
                  <c:v>5. Philippines</c:v>
                </c:pt>
                <c:pt idx="5">
                  <c:v>5. France</c:v>
                </c:pt>
                <c:pt idx="6">
                  <c:v>4. Italie</c:v>
                </c:pt>
                <c:pt idx="7">
                  <c:v>3. Brésil</c:v>
                </c:pt>
                <c:pt idx="8">
                  <c:v>2. Canada</c:v>
                </c:pt>
                <c:pt idx="9">
                  <c:v>1. Mexique</c:v>
                </c:pt>
              </c:strCache>
            </c:strRef>
          </c:cat>
          <c:val>
            <c:numRef>
              <c:f>'Balance commerciale IAA'!$M$30:$M$39</c:f>
              <c:numCache>
                <c:formatCode>0</c:formatCode>
                <c:ptCount val="10"/>
                <c:pt idx="0">
                  <c:v>15152177953</c:v>
                </c:pt>
                <c:pt idx="1">
                  <c:v>9931403350</c:v>
                </c:pt>
                <c:pt idx="2">
                  <c:v>6287709461</c:v>
                </c:pt>
                <c:pt idx="3">
                  <c:v>2617011696</c:v>
                </c:pt>
                <c:pt idx="4">
                  <c:v>1868311735</c:v>
                </c:pt>
                <c:pt idx="5">
                  <c:v>-5656074502</c:v>
                </c:pt>
                <c:pt idx="6">
                  <c:v>-6413588668</c:v>
                </c:pt>
                <c:pt idx="7">
                  <c:v>-6537546573</c:v>
                </c:pt>
                <c:pt idx="8">
                  <c:v>-10166908316</c:v>
                </c:pt>
                <c:pt idx="9">
                  <c:v>-17379265109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6E-4C90-88FD-1AEB3DFC4F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6975104"/>
        <c:axId val="636985688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'Balance commerciale IAA'!$D$28</c15:sqref>
                        </c15:formulaRef>
                      </c:ext>
                    </c:extLst>
                    <c:strCache>
                      <c:ptCount val="1"/>
                      <c:pt idx="0">
                        <c:v>2015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'Balance commerciale IAA'!$D$30:$D$39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11216403254</c:v>
                      </c:pt>
                      <c:pt idx="1">
                        <c:v>10346365676</c:v>
                      </c:pt>
                      <c:pt idx="2">
                        <c:v>4820797191</c:v>
                      </c:pt>
                      <c:pt idx="3">
                        <c:v>2263340364</c:v>
                      </c:pt>
                      <c:pt idx="4">
                        <c:v>910849847</c:v>
                      </c:pt>
                      <c:pt idx="5">
                        <c:v>-3666006470</c:v>
                      </c:pt>
                      <c:pt idx="6">
                        <c:v>-3000682468</c:v>
                      </c:pt>
                      <c:pt idx="7">
                        <c:v>-2749651792</c:v>
                      </c:pt>
                      <c:pt idx="8">
                        <c:v>563449600</c:v>
                      </c:pt>
                      <c:pt idx="9">
                        <c:v>-4845925821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1E6E-4C90-88FD-1AEB3DFC4FF8}"/>
                  </c:ext>
                </c:extLst>
              </c15:ser>
            </c15:filteredBarSeries>
            <c15:filteredBarSeries>
              <c15:ser>
                <c:idx val="4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IAA'!$E$28</c15:sqref>
                        </c15:formulaRef>
                      </c:ext>
                    </c:extLst>
                    <c:strCache>
                      <c:ptCount val="1"/>
                      <c:pt idx="0">
                        <c:v>2016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IAA'!$E$30:$E$39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13188337754</c:v>
                      </c:pt>
                      <c:pt idx="1">
                        <c:v>10000368520</c:v>
                      </c:pt>
                      <c:pt idx="2">
                        <c:v>5008995812</c:v>
                      </c:pt>
                      <c:pt idx="3">
                        <c:v>2349269850</c:v>
                      </c:pt>
                      <c:pt idx="4">
                        <c:v>1148394305</c:v>
                      </c:pt>
                      <c:pt idx="5">
                        <c:v>-3985639330</c:v>
                      </c:pt>
                      <c:pt idx="6">
                        <c:v>-3222515763</c:v>
                      </c:pt>
                      <c:pt idx="7">
                        <c:v>-2133943923</c:v>
                      </c:pt>
                      <c:pt idx="8">
                        <c:v>333160432</c:v>
                      </c:pt>
                      <c:pt idx="9">
                        <c:v>-6410560517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1E6E-4C90-88FD-1AEB3DFC4FF8}"/>
                  </c:ext>
                </c:extLst>
              </c15:ser>
            </c15:filteredBarSeries>
            <c15:filteredBarSeries>
              <c15:ser>
                <c:idx val="5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IAA'!$F$28</c15:sqref>
                        </c15:formulaRef>
                      </c:ext>
                    </c:extLst>
                    <c:strCache>
                      <c:ptCount val="1"/>
                      <c:pt idx="0">
                        <c:v>2017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IAA'!$F$30:$F$39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10299881953</c:v>
                      </c:pt>
                      <c:pt idx="1">
                        <c:v>10549012597</c:v>
                      </c:pt>
                      <c:pt idx="2">
                        <c:v>5408752293</c:v>
                      </c:pt>
                      <c:pt idx="3">
                        <c:v>2300252974</c:v>
                      </c:pt>
                      <c:pt idx="4">
                        <c:v>1000940044</c:v>
                      </c:pt>
                      <c:pt idx="5">
                        <c:v>-4226418133</c:v>
                      </c:pt>
                      <c:pt idx="6">
                        <c:v>-3447288065</c:v>
                      </c:pt>
                      <c:pt idx="7">
                        <c:v>-2120233624</c:v>
                      </c:pt>
                      <c:pt idx="8">
                        <c:v>91378960</c:v>
                      </c:pt>
                      <c:pt idx="9">
                        <c:v>-7361590869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1E6E-4C90-88FD-1AEB3DFC4FF8}"/>
                  </c:ext>
                </c:extLst>
              </c15:ser>
            </c15:filteredBarSeries>
            <c15:filteredBarSeries>
              <c15:ser>
                <c:idx val="6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IAA'!$G$28</c15:sqref>
                        </c15:formulaRef>
                      </c:ext>
                    </c:extLst>
                    <c:strCache>
                      <c:ptCount val="1"/>
                      <c:pt idx="0">
                        <c:v>2018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IAA'!$G$30:$G$39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746187865</c:v>
                      </c:pt>
                      <c:pt idx="1">
                        <c:v>10846163077</c:v>
                      </c:pt>
                      <c:pt idx="2">
                        <c:v>6487903545</c:v>
                      </c:pt>
                      <c:pt idx="3">
                        <c:v>2734194297</c:v>
                      </c:pt>
                      <c:pt idx="4">
                        <c:v>1401396520</c:v>
                      </c:pt>
                      <c:pt idx="5">
                        <c:v>-4509557073</c:v>
                      </c:pt>
                      <c:pt idx="6">
                        <c:v>-3321683749</c:v>
                      </c:pt>
                      <c:pt idx="7">
                        <c:v>-2116885911</c:v>
                      </c:pt>
                      <c:pt idx="8">
                        <c:v>-115401907</c:v>
                      </c:pt>
                      <c:pt idx="9">
                        <c:v>-7776048010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1E6E-4C90-88FD-1AEB3DFC4FF8}"/>
                  </c:ext>
                </c:extLst>
              </c15:ser>
            </c15:filteredBarSeries>
            <c15:filteredBarSeries>
              <c15:ser>
                <c:idx val="7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IAA'!$H$28</c15:sqref>
                        </c15:formulaRef>
                      </c:ext>
                    </c:extLst>
                    <c:strCache>
                      <c:ptCount val="1"/>
                      <c:pt idx="0">
                        <c:v>2019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IAA'!$H$30:$H$39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7203171991</c:v>
                      </c:pt>
                      <c:pt idx="1">
                        <c:v>10186081098</c:v>
                      </c:pt>
                      <c:pt idx="2">
                        <c:v>6221590781</c:v>
                      </c:pt>
                      <c:pt idx="3">
                        <c:v>2516815177</c:v>
                      </c:pt>
                      <c:pt idx="4">
                        <c:v>1596313330</c:v>
                      </c:pt>
                      <c:pt idx="5">
                        <c:v>-5112849940</c:v>
                      </c:pt>
                      <c:pt idx="6">
                        <c:v>-3784835615</c:v>
                      </c:pt>
                      <c:pt idx="7">
                        <c:v>-2583395355</c:v>
                      </c:pt>
                      <c:pt idx="8">
                        <c:v>-1028628590</c:v>
                      </c:pt>
                      <c:pt idx="9">
                        <c:v>-10504509436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1E6E-4C90-88FD-1AEB3DFC4FF8}"/>
                  </c:ext>
                </c:extLst>
              </c15:ser>
            </c15:filteredBarSeries>
            <c15:filteredBarSeries>
              <c15:ser>
                <c:idx val="8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IAA'!$I$28</c15:sqref>
                        </c15:formulaRef>
                      </c:ext>
                    </c:extLst>
                    <c:strCache>
                      <c:ptCount val="1"/>
                      <c:pt idx="0">
                        <c:v>2020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IAA'!$C$30:$C$39</c15:sqref>
                        </c15:formulaRef>
                      </c:ext>
                    </c:extLst>
                    <c:strCache>
                      <c:ptCount val="10"/>
                      <c:pt idx="0">
                        <c:v>1. Chine</c:v>
                      </c:pt>
                      <c:pt idx="1">
                        <c:v>2. Japon</c:v>
                      </c:pt>
                      <c:pt idx="2">
                        <c:v>3. Corée du Sud</c:v>
                      </c:pt>
                      <c:pt idx="3">
                        <c:v>4. Taïwan</c:v>
                      </c:pt>
                      <c:pt idx="4">
                        <c:v>5. Philippines</c:v>
                      </c:pt>
                      <c:pt idx="5">
                        <c:v>5. France</c:v>
                      </c:pt>
                      <c:pt idx="6">
                        <c:v>4. Italie</c:v>
                      </c:pt>
                      <c:pt idx="7">
                        <c:v>3. Brésil</c:v>
                      </c:pt>
                      <c:pt idx="8">
                        <c:v>2. Canada</c:v>
                      </c:pt>
                      <c:pt idx="9">
                        <c:v>1. Mexique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'Balance commerciale IAA'!$I$30:$I$39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16622359545</c:v>
                      </c:pt>
                      <c:pt idx="1">
                        <c:v>9729957947</c:v>
                      </c:pt>
                      <c:pt idx="2">
                        <c:v>5832947811</c:v>
                      </c:pt>
                      <c:pt idx="3">
                        <c:v>2203340984</c:v>
                      </c:pt>
                      <c:pt idx="4">
                        <c:v>1772504711</c:v>
                      </c:pt>
                      <c:pt idx="5">
                        <c:v>-4436545304</c:v>
                      </c:pt>
                      <c:pt idx="6">
                        <c:v>-3903022534</c:v>
                      </c:pt>
                      <c:pt idx="7">
                        <c:v>-2543975632</c:v>
                      </c:pt>
                      <c:pt idx="8">
                        <c:v>-1756972698</c:v>
                      </c:pt>
                      <c:pt idx="9">
                        <c:v>-13519868562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1E6E-4C90-88FD-1AEB3DFC4FF8}"/>
                  </c:ext>
                </c:extLst>
              </c15:ser>
            </c15:filteredBarSeries>
          </c:ext>
        </c:extLst>
      </c:barChart>
      <c:catAx>
        <c:axId val="63697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85688"/>
        <c:crosses val="autoZero"/>
        <c:auto val="1"/>
        <c:lblAlgn val="ctr"/>
        <c:lblOffset val="100"/>
        <c:noMultiLvlLbl val="0"/>
      </c:catAx>
      <c:valAx>
        <c:axId val="636985688"/>
        <c:scaling>
          <c:orientation val="minMax"/>
          <c:max val="30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7510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48114205345678"/>
          <c:y val="0.20307704656184031"/>
          <c:w val="0.3773220975206269"/>
          <c:h val="0.68528273415364349"/>
        </c:manualLayout>
      </c:layout>
      <c:pieChart>
        <c:varyColors val="1"/>
        <c:ser>
          <c:idx val="0"/>
          <c:order val="0"/>
          <c:tx>
            <c:strRef>
              <c:f>'Import. IAA'!$M$31</c:f>
              <c:strCache>
                <c:ptCount val="1"/>
                <c:pt idx="0">
                  <c:v>2024</c:v>
                </c:pt>
              </c:strCache>
            </c:strRef>
          </c:tx>
          <c:spPr>
            <a:noFill/>
          </c:spPr>
          <c:dPt>
            <c:idx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789-43B2-A0EB-39A4C5599914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789-43B2-A0EB-39A4C5599914}"/>
              </c:ext>
            </c:extLst>
          </c:dPt>
          <c:dLbls>
            <c:dLbl>
              <c:idx val="0"/>
              <c:layout>
                <c:manualLayout>
                  <c:x val="-1.471976472423895E-2"/>
                  <c:y val="5.018329682280408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769F2226-9C63-4427-AE61-7F0FDA8E66DA}" type="CATEGORYNAME">
                      <a:rPr lang="fr-FR" sz="1200" b="1">
                        <a:solidFill>
                          <a:srgbClr val="00FF00"/>
                        </a:solidFill>
                      </a:rPr>
                      <a:pPr>
                        <a:defRPr sz="1200" b="1"/>
                      </a:pPr>
                      <a:t>[NOM DE CATÉGORIE]</a:t>
                    </a:fld>
                    <a:r>
                      <a:rPr lang="fr-FR" sz="1200" b="1" baseline="0" dirty="0">
                        <a:solidFill>
                          <a:srgbClr val="00FF00"/>
                        </a:solidFill>
                      </a:rPr>
                      <a:t>
</a:t>
                    </a:r>
                    <a:fld id="{F85B315E-9FB9-4448-8D1B-5503C64CE2B4}" type="PERCENTAGE">
                      <a:rPr lang="fr-FR" sz="1200" b="1" baseline="0">
                        <a:solidFill>
                          <a:srgbClr val="00FF00"/>
                        </a:solidFill>
                      </a:rPr>
                      <a:pPr>
                        <a:defRPr sz="1200" b="1"/>
                      </a:pPr>
                      <a:t>[POURCENTAGE]</a:t>
                    </a:fld>
                    <a:endParaRPr lang="fr-FR" sz="1200" b="1" baseline="0" dirty="0">
                      <a:solidFill>
                        <a:srgbClr val="00F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868712772628719"/>
                      <c:h val="0.297885975262266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789-43B2-A0EB-39A4C559991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789-43B2-A0EB-39A4C55999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IAA'!$C$32:$C$34</c15:sqref>
                  </c15:fullRef>
                </c:ext>
              </c:extLst>
              <c:f>'Import. IAA'!$C$32:$C$33</c:f>
              <c:strCache>
                <c:ptCount val="2"/>
                <c:pt idx="0">
                  <c:v>Produits agricoles et agro-alimentaires</c:v>
                </c:pt>
                <c:pt idx="1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IAA'!$M$32:$M$34</c15:sqref>
                  </c15:fullRef>
                </c:ext>
              </c:extLst>
              <c:f>'Import. IAA'!$M$32:$M$33</c:f>
              <c:numCache>
                <c:formatCode>0%</c:formatCode>
                <c:ptCount val="2"/>
                <c:pt idx="0">
                  <c:v>0.11369093462331463</c:v>
                </c:pt>
                <c:pt idx="1">
                  <c:v>0.88630906537668541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'[États-Unis - 2024.xlsx]Import. IAA'!$M$34</c15:sqref>
                  <c15:spPr xmlns:c15="http://schemas.microsoft.com/office/drawing/2012/chart">
                    <a:noFill/>
                    <a:ln>
                      <a:noFill/>
                    </a:ln>
                    <a:effectLst>
                      <a:outerShdw blurRad="57150" dist="19050" dir="5400000" algn="ctr" rotWithShape="0">
                        <a:srgbClr val="000000">
                          <a:alpha val="63000"/>
                        </a:srgbClr>
                      </a:outerShdw>
                    </a:effectLst>
                  </c15:spPr>
                  <c15:bubble3D val="0"/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4-B789-43B2-A0EB-39A4C5599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BAD-43E3-BACB-B85586F63899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BAD-43E3-BACB-B85586F63899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BAD-43E3-BACB-B85586F63899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BAD-43E3-BACB-B85586F63899}"/>
              </c:ext>
            </c:extLst>
          </c:dPt>
          <c:cat>
            <c:strRef>
              <c:f>'Import. IAA'!$J$38:$M$38</c:f>
              <c:strCach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strCache>
            </c:strRef>
          </c:cat>
          <c:val>
            <c:numRef>
              <c:f>'Import. IAA'!$J$46:$M$46</c:f>
              <c:numCache>
                <c:formatCode>0</c:formatCode>
                <c:ptCount val="4"/>
                <c:pt idx="0">
                  <c:v>6320840153</c:v>
                </c:pt>
                <c:pt idx="1">
                  <c:v>7801882927</c:v>
                </c:pt>
                <c:pt idx="2">
                  <c:v>6148355650</c:v>
                </c:pt>
                <c:pt idx="3">
                  <c:v>6299398159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8-CBAD-43E3-BACB-B85586F63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7"/>
        <c:axId val="636984120"/>
        <c:axId val="636988824"/>
        <c:extLst/>
      </c:barChart>
      <c:catAx>
        <c:axId val="636984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88824"/>
        <c:crosses val="autoZero"/>
        <c:auto val="0"/>
        <c:lblAlgn val="ctr"/>
        <c:lblOffset val="100"/>
        <c:tickLblSkip val="1"/>
        <c:noMultiLvlLbl val="0"/>
      </c:catAx>
      <c:valAx>
        <c:axId val="636988824"/>
        <c:scaling>
          <c:orientation val="minMax"/>
          <c:max val="8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3698412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 sz="1200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0.06779</cdr:x>
      <cdr:y>0.0182</cdr:y>
    </cdr:from>
    <cdr:to>
      <cdr:x>0.41034</cdr:x>
      <cdr:y>0.45643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785344" y="82126"/>
          <a:ext cx="3968199" cy="197799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alpha val="2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0.70831</cdr:x>
      <cdr:y>0.18036</cdr:y>
    </cdr:from>
    <cdr:to>
      <cdr:x>0.86925</cdr:x>
      <cdr:y>0.34178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2770026" y="647211"/>
          <a:ext cx="629379" cy="5792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b="1" dirty="0" smtClean="0">
              <a:solidFill>
                <a:srgbClr val="00B050"/>
              </a:solidFill>
              <a:latin typeface="Marianne" panose="02000000000000000000" pitchFamily="50" charset="0"/>
            </a:rPr>
            <a:t>+ 6 %</a:t>
          </a:r>
          <a:endParaRPr lang="fr-FR" b="1" dirty="0">
            <a:solidFill>
              <a:srgbClr val="00B050"/>
            </a:solidFill>
            <a:latin typeface="Marianne" panose="02000000000000000000" pitchFamily="50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de produits agricoles</a:t>
            </a:r>
          </a:p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et agro-alimentaires 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294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2FB6B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31074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0" y="307505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Contexte macro-économique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98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rgbClr val="0B64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3048000" y="210556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échanges agricoles et agro-alimentaires </a:t>
            </a:r>
            <a:endParaRPr lang="fr-FR" sz="4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1449977" y="4483546"/>
            <a:ext cx="6719804" cy="6800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pPr lvl="0"/>
            <a:r>
              <a:rPr lang="fr-FR" dirty="0" smtClean="0"/>
              <a:t>… avec …</a:t>
            </a:r>
          </a:p>
        </p:txBody>
      </p:sp>
    </p:spTree>
    <p:extLst>
      <p:ext uri="{BB962C8B-B14F-4D97-AF65-F5344CB8AC3E}">
        <p14:creationId xmlns:p14="http://schemas.microsoft.com/office/powerpoint/2010/main" val="15368245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10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0B6482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73174" y="855489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0B6482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199756" y="473042"/>
            <a:ext cx="2825446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cumulée sur 3 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73738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389096"/>
              </p:ext>
            </p:extLst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8" name="Espace réservé du texte 15"/>
          <p:cNvSpPr>
            <a:spLocks noGrp="1"/>
          </p:cNvSpPr>
          <p:nvPr>
            <p:ph type="body" sz="quarter" idx="16" hasCustomPrompt="1"/>
          </p:nvPr>
        </p:nvSpPr>
        <p:spPr>
          <a:xfrm>
            <a:off x="8096034" y="795609"/>
            <a:ext cx="3862808" cy="967877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Union européenne : + … %</a:t>
            </a:r>
          </a:p>
          <a:p>
            <a:pPr lvl="0"/>
            <a:r>
              <a:rPr lang="fr-FR" dirty="0" smtClean="0"/>
              <a:t>… : +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+ … %</a:t>
            </a:r>
          </a:p>
          <a:p>
            <a:pPr lvl="0"/>
            <a:endParaRPr lang="fr-FR" dirty="0" smtClean="0"/>
          </a:p>
        </p:txBody>
      </p:sp>
      <p:sp>
        <p:nvSpPr>
          <p:cNvPr id="14" name="ZoneTexte 13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9" name="ZoneTexte 18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fournisseurs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  <p:sp>
        <p:nvSpPr>
          <p:cNvPr id="21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de …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du monde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1799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 userDrawn="1"/>
        </p:nvSpPr>
        <p:spPr>
          <a:xfrm>
            <a:off x="154869" y="5511650"/>
            <a:ext cx="39766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Évolution des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importations</a:t>
            </a:r>
            <a:r>
              <a:rPr lang="fr-FR" sz="1500" b="1" baseline="0" dirty="0">
                <a:solidFill>
                  <a:srgbClr val="0B6482"/>
                </a:solidFill>
                <a:latin typeface="Marianne" panose="02000000000000000000" pitchFamily="50" charset="0"/>
              </a:rPr>
              <a:t> </a:t>
            </a:r>
            <a:endParaRPr lang="fr-FR" sz="1500" b="1" baseline="0" dirty="0" smtClean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4143493" y="5523240"/>
            <a:ext cx="392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0B6482"/>
                </a:solidFill>
                <a:latin typeface="Marianne" panose="02000000000000000000" pitchFamily="50" charset="0"/>
              </a:rPr>
              <a:t>Principaux postes </a:t>
            </a:r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d’importation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8127" y="5527756"/>
            <a:ext cx="3940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Principaux marchés</a:t>
            </a:r>
          </a:p>
          <a:p>
            <a:pPr algn="ctr"/>
            <a:endParaRPr lang="fr-FR" sz="1500" b="1" dirty="0">
              <a:solidFill>
                <a:srgbClr val="0B6482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 hasCustomPrompt="1"/>
          </p:nvPr>
        </p:nvSpPr>
        <p:spPr>
          <a:xfrm>
            <a:off x="214852" y="795610"/>
            <a:ext cx="3862808" cy="327796"/>
          </a:xfrm>
        </p:spPr>
        <p:txBody>
          <a:bodyPr anchor="t" anchorCtr="0"/>
          <a:lstStyle>
            <a:lvl1pPr algn="ctr">
              <a:defRPr sz="1500" b="1" baseline="0">
                <a:solidFill>
                  <a:srgbClr val="00B050"/>
                </a:solidFill>
              </a:defRPr>
            </a:lvl1pPr>
          </a:lstStyle>
          <a:p>
            <a:pPr lvl="0"/>
            <a:r>
              <a:rPr lang="fr-FR" dirty="0" smtClean="0"/>
              <a:t>Hausse de … % entre 2023 et 2024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 hasCustomPrompt="1"/>
          </p:nvPr>
        </p:nvSpPr>
        <p:spPr>
          <a:xfrm>
            <a:off x="4155443" y="795609"/>
            <a:ext cx="3862808" cy="1320573"/>
          </a:xfrm>
        </p:spPr>
        <p:txBody>
          <a:bodyPr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 baseline="0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… : - … %</a:t>
            </a:r>
          </a:p>
          <a:p>
            <a:pPr lvl="0"/>
            <a:endParaRPr lang="fr-FR" dirty="0" smtClean="0"/>
          </a:p>
        </p:txBody>
      </p:sp>
      <p:sp>
        <p:nvSpPr>
          <p:cNvPr id="19" name="Espace réservé du texte 3"/>
          <p:cNvSpPr>
            <a:spLocks noGrp="1"/>
          </p:cNvSpPr>
          <p:nvPr>
            <p:ph type="body" sz="quarter" idx="18" hasCustomPrompt="1"/>
          </p:nvPr>
        </p:nvSpPr>
        <p:spPr>
          <a:xfrm>
            <a:off x="4131563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0" name="Espace réservé du texte 3"/>
          <p:cNvSpPr>
            <a:spLocks noGrp="1"/>
          </p:cNvSpPr>
          <p:nvPr>
            <p:ph type="body" sz="quarter" idx="19" hasCustomPrompt="1"/>
          </p:nvPr>
        </p:nvSpPr>
        <p:spPr>
          <a:xfrm>
            <a:off x="8054012" y="5756275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de la France</a:t>
            </a:r>
            <a:endParaRPr lang="fr-FR" dirty="0"/>
          </a:p>
        </p:txBody>
      </p:sp>
      <p:sp>
        <p:nvSpPr>
          <p:cNvPr id="22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63714" y="5761093"/>
            <a:ext cx="3934634" cy="305200"/>
          </a:xfrm>
        </p:spPr>
        <p:txBody>
          <a:bodyPr>
            <a:normAutofit/>
          </a:bodyPr>
          <a:lstStyle>
            <a:lvl1pPr algn="ctr">
              <a:defRPr sz="1500" b="1" baseline="0"/>
            </a:lvl1pPr>
          </a:lstStyle>
          <a:p>
            <a:pPr lvl="0"/>
            <a:r>
              <a:rPr lang="fr-FR" dirty="0" smtClean="0"/>
              <a:t>… en provenance de France</a:t>
            </a:r>
            <a:endParaRPr lang="fr-FR" dirty="0"/>
          </a:p>
        </p:txBody>
      </p:sp>
      <p:sp>
        <p:nvSpPr>
          <p:cNvPr id="23" name="Espace réservé du texte 3"/>
          <p:cNvSpPr>
            <a:spLocks noGrp="1"/>
          </p:cNvSpPr>
          <p:nvPr>
            <p:ph type="body" sz="quarter" idx="21" hasCustomPrompt="1"/>
          </p:nvPr>
        </p:nvSpPr>
        <p:spPr>
          <a:xfrm>
            <a:off x="9688916" y="780713"/>
            <a:ext cx="2317980" cy="305200"/>
          </a:xfrm>
          <a:solidFill>
            <a:srgbClr val="00B050"/>
          </a:solidFill>
          <a:ln>
            <a:noFill/>
          </a:ln>
        </p:spPr>
        <p:txBody>
          <a:bodyPr>
            <a:normAutofit/>
          </a:bodyPr>
          <a:lstStyle>
            <a:lvl1pPr algn="r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Taux de variation 2024/2023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753157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0B6482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68331250"/>
              </p:ext>
            </p:extLst>
          </p:nvPr>
        </p:nvGraphicFramePr>
        <p:xfrm>
          <a:off x="166797" y="767133"/>
          <a:ext cx="11852028" cy="532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3734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B64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0B6482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27742029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États-Unis – données 2024 – Trade Data Monitor 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0B6482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0B64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3" r:id="rId4"/>
    <p:sldLayoutId id="2147483657" r:id="rId5"/>
    <p:sldLayoutId id="2147483654" r:id="rId6"/>
    <p:sldLayoutId id="2147483658" r:id="rId7"/>
    <p:sldLayoutId id="2147483656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466492" y="4092167"/>
            <a:ext cx="3226777" cy="708433"/>
          </a:xfrm>
        </p:spPr>
        <p:txBody>
          <a:bodyPr>
            <a:normAutofit/>
          </a:bodyPr>
          <a:lstStyle/>
          <a:p>
            <a:r>
              <a:rPr lang="fr-FR" dirty="0" smtClean="0"/>
              <a:t>États-Unis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36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1140737" y="4363770"/>
            <a:ext cx="7188451" cy="808869"/>
          </a:xfrm>
        </p:spPr>
        <p:txBody>
          <a:bodyPr>
            <a:noAutofit/>
          </a:bodyPr>
          <a:lstStyle/>
          <a:p>
            <a:r>
              <a:rPr lang="fr-FR" dirty="0" smtClean="0"/>
              <a:t>Les États-Unis avec la France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163332"/>
              </p:ext>
            </p:extLst>
          </p:nvPr>
        </p:nvGraphicFramePr>
        <p:xfrm>
          <a:off x="6782540" y="3210865"/>
          <a:ext cx="5755289" cy="3269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238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franco-états-uniens en un coup d’œil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2 % entre 2023 et 2024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50"/>
                </a:solidFill>
              </a:rPr>
              <a:t>Vins et spiritueux : + 1 %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Produits d’épicerie : + 6 %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Lait et produits laitiers : + 14 %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é</a:t>
            </a:r>
            <a:r>
              <a:rPr lang="fr-FR" dirty="0" smtClean="0"/>
              <a:t>tats-uniens en provenance de France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a</a:t>
            </a:r>
            <a:r>
              <a:rPr lang="fr-FR" dirty="0" smtClean="0"/>
              <a:t>méricains de la France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états-uniennes en provenance de France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3833247"/>
              </p:ext>
            </p:extLst>
          </p:nvPr>
        </p:nvGraphicFramePr>
        <p:xfrm>
          <a:off x="163714" y="1674892"/>
          <a:ext cx="3967849" cy="3588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114042"/>
              </p:ext>
            </p:extLst>
          </p:nvPr>
        </p:nvGraphicFramePr>
        <p:xfrm>
          <a:off x="4131563" y="1674892"/>
          <a:ext cx="3922449" cy="3588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0601545"/>
              </p:ext>
            </p:extLst>
          </p:nvPr>
        </p:nvGraphicFramePr>
        <p:xfrm>
          <a:off x="8077892" y="1674892"/>
          <a:ext cx="3910754" cy="3588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ZoneTexte 1"/>
          <p:cNvSpPr txBox="1"/>
          <p:nvPr/>
        </p:nvSpPr>
        <p:spPr>
          <a:xfrm>
            <a:off x="9329769" y="4249440"/>
            <a:ext cx="528934" cy="5792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+ 1 %</a:t>
            </a:r>
            <a:endParaRPr lang="fr-FR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  <p:sp>
        <p:nvSpPr>
          <p:cNvPr id="15" name="ZoneTexte 1"/>
          <p:cNvSpPr txBox="1"/>
          <p:nvPr/>
        </p:nvSpPr>
        <p:spPr>
          <a:xfrm>
            <a:off x="9317829" y="3776236"/>
            <a:ext cx="640983" cy="5792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- 15 %</a:t>
            </a:r>
            <a:endParaRPr lang="fr-FR" b="1" dirty="0">
              <a:solidFill>
                <a:srgbClr val="FF0000"/>
              </a:solidFill>
              <a:latin typeface="Marianne" panose="02000000000000000000" pitchFamily="50" charset="0"/>
            </a:endParaRPr>
          </a:p>
        </p:txBody>
      </p:sp>
      <p:sp>
        <p:nvSpPr>
          <p:cNvPr id="16" name="ZoneTexte 1"/>
          <p:cNvSpPr txBox="1"/>
          <p:nvPr/>
        </p:nvSpPr>
        <p:spPr>
          <a:xfrm>
            <a:off x="9341710" y="3387732"/>
            <a:ext cx="640982" cy="5792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+ 24 %</a:t>
            </a:r>
            <a:endParaRPr lang="fr-FR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  <p:sp>
        <p:nvSpPr>
          <p:cNvPr id="17" name="ZoneTexte 1"/>
          <p:cNvSpPr txBox="1"/>
          <p:nvPr/>
        </p:nvSpPr>
        <p:spPr>
          <a:xfrm>
            <a:off x="9317830" y="2849754"/>
            <a:ext cx="640982" cy="57924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+ 4 %</a:t>
            </a:r>
            <a:endParaRPr lang="fr-FR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4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fr-FR" b="0" dirty="0"/>
              <a:t>Après une aggravation au cours des années post-COVID, le déficit se réduit </a:t>
            </a:r>
            <a:r>
              <a:rPr lang="fr-FR" b="0" dirty="0" smtClean="0"/>
              <a:t>depuis 2023.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673592"/>
              </p:ext>
            </p:extLst>
          </p:nvPr>
        </p:nvGraphicFramePr>
        <p:xfrm>
          <a:off x="166798" y="1393871"/>
          <a:ext cx="11858404" cy="4617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 flipV="1">
            <a:off x="881063" y="1964531"/>
            <a:ext cx="11015662" cy="4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62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>
          <a:xfrm>
            <a:off x="166798" y="839521"/>
            <a:ext cx="11858404" cy="799157"/>
          </a:xfrm>
        </p:spPr>
        <p:txBody>
          <a:bodyPr>
            <a:normAutofit/>
          </a:bodyPr>
          <a:lstStyle/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excédentaire : </a:t>
            </a:r>
            <a:r>
              <a:rPr lang="fr-FR" b="0" i="1" dirty="0" smtClean="0"/>
              <a:t>Oléagineux.</a:t>
            </a:r>
          </a:p>
          <a:p>
            <a:r>
              <a:rPr lang="fr-FR" b="0" dirty="0" smtClean="0"/>
              <a:t>1</a:t>
            </a:r>
            <a:r>
              <a:rPr lang="fr-FR" b="0" baseline="30000" dirty="0" smtClean="0"/>
              <a:t>er</a:t>
            </a:r>
            <a:r>
              <a:rPr lang="fr-FR" b="0" dirty="0" smtClean="0"/>
              <a:t> poste déficitaire : </a:t>
            </a:r>
            <a:r>
              <a:rPr lang="fr-FR" b="0" i="1" dirty="0" smtClean="0"/>
              <a:t>Vins </a:t>
            </a:r>
            <a:r>
              <a:rPr lang="fr-FR" b="0" i="1" dirty="0"/>
              <a:t>et </a:t>
            </a:r>
            <a:r>
              <a:rPr lang="fr-FR" b="0" i="1" dirty="0" smtClean="0"/>
              <a:t>spiritueux</a:t>
            </a:r>
            <a:r>
              <a:rPr lang="fr-FR" b="0" dirty="0" smtClean="0"/>
              <a:t>.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701745"/>
              </p:ext>
            </p:extLst>
          </p:nvPr>
        </p:nvGraphicFramePr>
        <p:xfrm>
          <a:off x="166798" y="1742433"/>
          <a:ext cx="11858404" cy="438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878706" y="1873412"/>
            <a:ext cx="4061259" cy="560896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939965" y="2439070"/>
            <a:ext cx="6965341" cy="326746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>
            <a:off x="878706" y="2436695"/>
            <a:ext cx="11026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2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importations de </a:t>
            </a:r>
            <a:r>
              <a:rPr lang="fr-FR" i="1" dirty="0" smtClean="0"/>
              <a:t>Vins et Spiritueux</a:t>
            </a:r>
            <a:r>
              <a:rPr lang="fr-FR" dirty="0"/>
              <a:t> </a:t>
            </a:r>
            <a:r>
              <a:rPr lang="fr-FR" dirty="0" smtClean="0"/>
              <a:t>baissent de 10 % en trois ans.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solidFill>
            <a:srgbClr val="FF0000"/>
          </a:solidFill>
        </p:spPr>
        <p:txBody>
          <a:bodyPr/>
          <a:lstStyle/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3361200"/>
              </p:ext>
            </p:extLst>
          </p:nvPr>
        </p:nvGraphicFramePr>
        <p:xfrm>
          <a:off x="173174" y="1287933"/>
          <a:ext cx="11858403" cy="4651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ZoneTexte 12"/>
          <p:cNvSpPr txBox="1"/>
          <p:nvPr/>
        </p:nvSpPr>
        <p:spPr>
          <a:xfrm>
            <a:off x="1010922" y="1873583"/>
            <a:ext cx="10826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- 10 %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	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36 %  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51 %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26 % 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47 %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79 %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- 6 %             - 48 %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120 %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7 %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9 %</a:t>
            </a:r>
            <a:r>
              <a:rPr lang="fr-FR" sz="1200" b="1" i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endParaRPr lang="fr-FR" sz="1200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5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marchés de la France (en valeur)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724718"/>
              </p:ext>
            </p:extLst>
          </p:nvPr>
        </p:nvGraphicFramePr>
        <p:xfrm>
          <a:off x="166798" y="933299"/>
          <a:ext cx="11858404" cy="5016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11"/>
          <p:cNvSpPr/>
          <p:nvPr/>
        </p:nvSpPr>
        <p:spPr>
          <a:xfrm>
            <a:off x="9722069" y="458048"/>
            <a:ext cx="2303133" cy="276999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Taux de variation 2024-2023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15036" y="869835"/>
            <a:ext cx="1038225" cy="4545070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110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6432" y="689106"/>
            <a:ext cx="577472" cy="307777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smtClean="0">
                <a:ln w="22225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latin typeface="Marianne" panose="02000000000000000000" pitchFamily="50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6e</a:t>
            </a:r>
            <a:endParaRPr lang="fr-FR" sz="1400" cap="none" spc="0" dirty="0">
              <a:ln w="22225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/>
              <a:latin typeface="Marianne" panose="02000000000000000000" pitchFamily="50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15" name="ZoneTexte 12"/>
          <p:cNvSpPr txBox="1"/>
          <p:nvPr/>
        </p:nvSpPr>
        <p:spPr>
          <a:xfrm>
            <a:off x="1198569" y="1013444"/>
            <a:ext cx="10826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+ 1 %       	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      - 1 %                   - 1 %  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2 %                  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2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%        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	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+ 6 %                   + 1  %                   </a:t>
            </a:r>
            <a:r>
              <a:rPr lang="fr-FR" sz="12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- 20 %                - 3 %             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+</a:t>
            </a:r>
            <a:r>
              <a:rPr lang="fr-FR" sz="1200" b="1" dirty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r>
              <a:rPr lang="fr-FR" sz="1200" b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14 %</a:t>
            </a:r>
            <a:r>
              <a:rPr lang="fr-FR" sz="1200" b="1" i="1" dirty="0" smtClean="0">
                <a:solidFill>
                  <a:srgbClr val="00B050"/>
                </a:solidFill>
                <a:latin typeface="Marianne" panose="02000000000000000000" pitchFamily="50" charset="0"/>
              </a:rPr>
              <a:t> </a:t>
            </a:r>
            <a:endParaRPr lang="fr-FR" sz="1200" b="1" dirty="0">
              <a:solidFill>
                <a:srgbClr val="00B05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Postes d’importation (en valeur)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16</a:t>
            </a:fld>
            <a:endParaRPr lang="fr-FR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075037"/>
              </p:ext>
            </p:extLst>
          </p:nvPr>
        </p:nvGraphicFramePr>
        <p:xfrm>
          <a:off x="6095999" y="862012"/>
          <a:ext cx="5929203" cy="4589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6602280"/>
              </p:ext>
            </p:extLst>
          </p:nvPr>
        </p:nvGraphicFramePr>
        <p:xfrm>
          <a:off x="166797" y="769143"/>
          <a:ext cx="5929203" cy="4682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724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8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Contexte macro-économique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10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0"/>
          </p:nvPr>
        </p:nvSpPr>
        <p:spPr>
          <a:xfrm>
            <a:off x="644218" y="4465438"/>
            <a:ext cx="7295671" cy="848945"/>
          </a:xfrm>
        </p:spPr>
        <p:txBody>
          <a:bodyPr>
            <a:noAutofit/>
          </a:bodyPr>
          <a:lstStyle/>
          <a:p>
            <a:r>
              <a:rPr lang="fr-FR" dirty="0" smtClean="0"/>
              <a:t>Les États-Unis avec le monde</a:t>
            </a:r>
            <a:endParaRPr lang="fr-FR" dirty="0"/>
          </a:p>
        </p:txBody>
      </p:sp>
      <p:graphicFrame>
        <p:nvGraphicFramePr>
          <p:cNvPr id="3" name="Graphiqu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791342"/>
              </p:ext>
            </p:extLst>
          </p:nvPr>
        </p:nvGraphicFramePr>
        <p:xfrm>
          <a:off x="8048530" y="3503692"/>
          <a:ext cx="4143469" cy="3051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00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États-Unis – données 2024 – Trade Data Monitor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Les échanges agricoles et agro-alimentaires en un coup d’œil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Hausse de 2 % entre 2023 et 2024 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fr-FR" dirty="0">
                <a:solidFill>
                  <a:srgbClr val="00B050"/>
                </a:solidFill>
              </a:rPr>
              <a:t>Produits d’épicerie : </a:t>
            </a:r>
            <a:r>
              <a:rPr lang="fr-FR" dirty="0" smtClean="0">
                <a:solidFill>
                  <a:srgbClr val="00B050"/>
                </a:solidFill>
              </a:rPr>
              <a:t>+ 15 %</a:t>
            </a:r>
            <a:endParaRPr lang="fr-FR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</a:pPr>
            <a:r>
              <a:rPr lang="fr-FR" dirty="0">
                <a:solidFill>
                  <a:srgbClr val="00B050"/>
                </a:solidFill>
              </a:rPr>
              <a:t>Fruits et légumes : </a:t>
            </a:r>
            <a:r>
              <a:rPr lang="fr-FR" dirty="0" smtClean="0">
                <a:solidFill>
                  <a:srgbClr val="00B050"/>
                </a:solidFill>
              </a:rPr>
              <a:t>+ 8 %</a:t>
            </a:r>
            <a:endParaRPr lang="fr-FR" dirty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</a:pPr>
            <a:r>
              <a:rPr lang="fr-FR" dirty="0">
                <a:solidFill>
                  <a:srgbClr val="00B050"/>
                </a:solidFill>
              </a:rPr>
              <a:t>Vins et spiritueux : </a:t>
            </a:r>
            <a:r>
              <a:rPr lang="fr-FR" dirty="0" smtClean="0">
                <a:solidFill>
                  <a:srgbClr val="00B050"/>
                </a:solidFill>
              </a:rPr>
              <a:t>+ 6 %</a:t>
            </a:r>
            <a:endParaRPr lang="fr-FR" dirty="0">
              <a:solidFill>
                <a:srgbClr val="00B050"/>
              </a:solidFill>
            </a:endParaRPr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fr-FR" dirty="0"/>
              <a:t>Union européenne : </a:t>
            </a:r>
            <a:r>
              <a:rPr lang="fr-FR" dirty="0" smtClean="0"/>
              <a:t>+ 10 %</a:t>
            </a:r>
            <a:endParaRPr lang="fr-FR" dirty="0"/>
          </a:p>
          <a:p>
            <a:pPr>
              <a:lnSpc>
                <a:spcPct val="100000"/>
              </a:lnSpc>
            </a:pPr>
            <a:r>
              <a:rPr lang="fr-FR" dirty="0"/>
              <a:t>Mexique : </a:t>
            </a:r>
            <a:r>
              <a:rPr lang="fr-FR" dirty="0" smtClean="0"/>
              <a:t>+ 7 %</a:t>
            </a:r>
            <a:endParaRPr lang="fr-FR" dirty="0"/>
          </a:p>
          <a:p>
            <a:pPr>
              <a:lnSpc>
                <a:spcPct val="100000"/>
              </a:lnSpc>
            </a:pPr>
            <a:r>
              <a:rPr lang="fr-FR" dirty="0"/>
              <a:t>Canada : </a:t>
            </a:r>
            <a:r>
              <a:rPr lang="fr-FR" dirty="0" smtClean="0"/>
              <a:t>+ 3 %</a:t>
            </a:r>
            <a:endParaRPr lang="fr-FR" dirty="0"/>
          </a:p>
          <a:p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é</a:t>
            </a:r>
            <a:r>
              <a:rPr lang="fr-FR" dirty="0" smtClean="0"/>
              <a:t>tats-uniens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des États-Unis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0"/>
          </p:nvPr>
        </p:nvSpPr>
        <p:spPr>
          <a:xfrm>
            <a:off x="143026" y="5756275"/>
            <a:ext cx="3934634" cy="305200"/>
          </a:xfrm>
        </p:spPr>
        <p:txBody>
          <a:bodyPr/>
          <a:lstStyle/>
          <a:p>
            <a:r>
              <a:rPr lang="fr-FR" dirty="0" smtClean="0"/>
              <a:t>états-uniennes</a:t>
            </a:r>
            <a:endParaRPr lang="fr-FR" dirty="0"/>
          </a:p>
        </p:txBody>
      </p:sp>
      <p:graphicFrame>
        <p:nvGraphicFramePr>
          <p:cNvPr id="17" name="Graphique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678604"/>
              </p:ext>
            </p:extLst>
          </p:nvPr>
        </p:nvGraphicFramePr>
        <p:xfrm>
          <a:off x="151933" y="1763487"/>
          <a:ext cx="3988645" cy="358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Graphique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005886"/>
              </p:ext>
            </p:extLst>
          </p:nvPr>
        </p:nvGraphicFramePr>
        <p:xfrm>
          <a:off x="4109118" y="1763484"/>
          <a:ext cx="3955457" cy="3587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Graphique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525168"/>
              </p:ext>
            </p:extLst>
          </p:nvPr>
        </p:nvGraphicFramePr>
        <p:xfrm>
          <a:off x="8064574" y="1763484"/>
          <a:ext cx="3960627" cy="3587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75519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4294967295"/>
          </p:nvPr>
        </p:nvSpPr>
        <p:spPr>
          <a:xfrm>
            <a:off x="166798" y="839522"/>
            <a:ext cx="11858404" cy="340468"/>
          </a:xfrm>
        </p:spPr>
        <p:txBody>
          <a:bodyPr>
            <a:normAutofit lnSpcReduction="10000"/>
          </a:bodyPr>
          <a:lstStyle/>
          <a:p>
            <a:r>
              <a:rPr lang="fr-FR" b="0" dirty="0" smtClean="0"/>
              <a:t>Le déficit s’accentue depuis 2017, pour atteindre - 50 milliards d’euros en 2024.</a:t>
            </a:r>
            <a:endParaRPr lang="fr-FR" b="0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457999"/>
              </p:ext>
            </p:extLst>
          </p:nvPr>
        </p:nvGraphicFramePr>
        <p:xfrm>
          <a:off x="166798" y="1384453"/>
          <a:ext cx="11858404" cy="4690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7"/>
          <p:cNvCxnSpPr/>
          <p:nvPr/>
        </p:nvCxnSpPr>
        <p:spPr>
          <a:xfrm flipV="1">
            <a:off x="1069181" y="3206750"/>
            <a:ext cx="10824369" cy="127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62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poste d’importation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4294967295"/>
          </p:nvPr>
        </p:nvSpPr>
        <p:spPr>
          <a:xfrm>
            <a:off x="166798" y="839522"/>
            <a:ext cx="11858404" cy="776506"/>
          </a:xfrm>
        </p:spPr>
        <p:txBody>
          <a:bodyPr anchor="t" anchorCtr="0">
            <a:normAutofit/>
          </a:bodyPr>
          <a:lstStyle/>
          <a:p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poste déficitaire : </a:t>
            </a:r>
            <a:r>
              <a:rPr lang="fr-FR" i="1" dirty="0" smtClean="0"/>
              <a:t>Produits d’épicerie.</a:t>
            </a:r>
            <a:endParaRPr lang="fr-FR" dirty="0" smtClean="0"/>
          </a:p>
          <a:p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poste excédentaire : </a:t>
            </a:r>
            <a:r>
              <a:rPr lang="fr-FR" i="1" dirty="0" smtClean="0"/>
              <a:t>Oléagineux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303845" y="1727668"/>
            <a:ext cx="11584309" cy="4513604"/>
            <a:chOff x="24766" y="1625856"/>
            <a:chExt cx="11858404" cy="4626684"/>
          </a:xfrm>
        </p:grpSpPr>
        <p:graphicFrame>
          <p:nvGraphicFramePr>
            <p:cNvPr id="7" name="Graphique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25454290"/>
                </p:ext>
              </p:extLst>
            </p:nvPr>
          </p:nvGraphicFramePr>
          <p:xfrm>
            <a:off x="24766" y="1625856"/>
            <a:ext cx="11858404" cy="46266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4890782" y="3755615"/>
              <a:ext cx="6987365" cy="1956097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cxnSp>
          <p:nvCxnSpPr>
            <p:cNvPr id="11" name="Connecteur droit 10"/>
            <p:cNvCxnSpPr/>
            <p:nvPr/>
          </p:nvCxnSpPr>
          <p:spPr>
            <a:xfrm>
              <a:off x="833715" y="3737592"/>
              <a:ext cx="11044432" cy="173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637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Balance commerciale par pays (en valeur)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4294967295"/>
          </p:nvPr>
        </p:nvSpPr>
        <p:spPr>
          <a:xfrm>
            <a:off x="166798" y="891332"/>
            <a:ext cx="11858404" cy="805583"/>
          </a:xfrm>
        </p:spPr>
        <p:txBody>
          <a:bodyPr anchor="t" anchorCtr="0">
            <a:normAutofit/>
          </a:bodyPr>
          <a:lstStyle/>
          <a:p>
            <a:r>
              <a:rPr lang="fr-FR" dirty="0" smtClean="0"/>
              <a:t>Balances excédentaires : Chine (1</a:t>
            </a:r>
            <a:r>
              <a:rPr lang="fr-FR" baseline="30000" dirty="0" smtClean="0"/>
              <a:t>re</a:t>
            </a:r>
            <a:r>
              <a:rPr lang="fr-FR" dirty="0" smtClean="0"/>
              <a:t> depuis 2020).</a:t>
            </a:r>
          </a:p>
          <a:p>
            <a:r>
              <a:rPr lang="fr-FR" dirty="0" smtClean="0"/>
              <a:t>Balances déficitaires : Mexique (1</a:t>
            </a:r>
            <a:r>
              <a:rPr lang="fr-FR" baseline="30000" dirty="0" smtClean="0"/>
              <a:t>er</a:t>
            </a:r>
            <a:r>
              <a:rPr lang="fr-FR" dirty="0" smtClean="0"/>
              <a:t>), France (5</a:t>
            </a:r>
            <a:r>
              <a:rPr lang="fr-FR" baseline="30000" dirty="0" smtClean="0"/>
              <a:t>e</a:t>
            </a:r>
            <a:r>
              <a:rPr lang="fr-FR" dirty="0" smtClean="0"/>
              <a:t>).</a:t>
            </a:r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221113"/>
              </p:ext>
            </p:extLst>
          </p:nvPr>
        </p:nvGraphicFramePr>
        <p:xfrm>
          <a:off x="166799" y="1767255"/>
          <a:ext cx="11858403" cy="4413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939131" y="1877627"/>
            <a:ext cx="5488046" cy="2304030"/>
          </a:xfrm>
          <a:prstGeom prst="rect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427177" y="4181657"/>
            <a:ext cx="5487183" cy="1494692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 flipV="1">
            <a:off x="959005" y="4167554"/>
            <a:ext cx="10955355" cy="253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26745" y="4195760"/>
            <a:ext cx="1073093" cy="1480589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43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États-Unis – données 2024 – </a:t>
            </a:r>
            <a:r>
              <a:rPr lang="fr-FR" i="1" dirty="0" smtClean="0"/>
              <a:t>Trade Data Monitor 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fournisseurs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378" y="792779"/>
            <a:ext cx="11067244" cy="5392996"/>
          </a:xfrm>
          <a:prstGeom prst="rect">
            <a:avLst/>
          </a:prstGeom>
        </p:spPr>
      </p:pic>
      <p:sp>
        <p:nvSpPr>
          <p:cNvPr id="12" name="Flèche droite 11"/>
          <p:cNvSpPr/>
          <p:nvPr/>
        </p:nvSpPr>
        <p:spPr>
          <a:xfrm>
            <a:off x="166798" y="4014952"/>
            <a:ext cx="395580" cy="21020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6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566</Words>
  <Application>Microsoft Office PowerPoint</Application>
  <PresentationFormat>Grand écran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79</cp:revision>
  <dcterms:created xsi:type="dcterms:W3CDTF">2025-04-03T15:40:27Z</dcterms:created>
  <dcterms:modified xsi:type="dcterms:W3CDTF">2025-04-30T11:59:47Z</dcterms:modified>
</cp:coreProperties>
</file>