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2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3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4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5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6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7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93" r:id="rId4"/>
    <p:sldId id="294" r:id="rId5"/>
    <p:sldId id="295" r:id="rId6"/>
    <p:sldId id="291" r:id="rId7"/>
    <p:sldId id="278" r:id="rId8"/>
    <p:sldId id="260" r:id="rId9"/>
    <p:sldId id="279" r:id="rId10"/>
    <p:sldId id="280" r:id="rId11"/>
    <p:sldId id="281" r:id="rId12"/>
    <p:sldId id="292" r:id="rId13"/>
    <p:sldId id="284" r:id="rId14"/>
    <p:sldId id="285" r:id="rId15"/>
    <p:sldId id="286" r:id="rId16"/>
    <p:sldId id="289" r:id="rId17"/>
    <p:sldId id="288" r:id="rId18"/>
    <p:sldId id="287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B6482"/>
    <a:srgbClr val="F2F2F2"/>
    <a:srgbClr val="FFFF00"/>
    <a:srgbClr val="FFFF99"/>
    <a:srgbClr val="2FB6B0"/>
    <a:srgbClr val="E32B47"/>
    <a:srgbClr val="FDED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742" autoAdjust="0"/>
  </p:normalViewPr>
  <p:slideViewPr>
    <p:cSldViewPr snapToGrid="0">
      <p:cViewPr varScale="1">
        <p:scale>
          <a:sx n="108" d="100"/>
          <a:sy n="108" d="100"/>
        </p:scale>
        <p:origin x="576" y="90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F3\FAM\FRANCEAGRIMER\ENTITE\INTERNATIONAL\UCIPAC\06%20-%20Veille%20par%20pays\2024\&#201;tats-Unis\&#201;tats-Unis%20-%202023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4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5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F3\FAM\FRANCEAGRIMER\ENTITE\INTERNATIONAL\UCIPAC\06%20-%20Veille%20par%20pays\2024\Allemagne\Allemagne%20-%20202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02172998400367"/>
          <c:y val="0.10620016840074008"/>
          <c:w val="0.54640459487540616"/>
          <c:h val="0.71767929052843904"/>
        </c:manualLayout>
      </c:layout>
      <c:pieChart>
        <c:varyColors val="1"/>
        <c:ser>
          <c:idx val="0"/>
          <c:order val="0"/>
          <c:spPr>
            <a:solidFill>
              <a:schemeClr val="bg1">
                <a:lumMod val="75000"/>
              </a:schemeClr>
            </a:solidFill>
          </c:spPr>
          <c:dPt>
            <c:idx val="0"/>
            <c:bubble3D val="0"/>
            <c:spPr>
              <a:solidFill>
                <a:srgbClr val="00FF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2.315356962654086E-3"/>
                  <c:y val="-4.5885244564740552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1" i="0" u="none" strike="noStrike" kern="1200" baseline="0">
                        <a:solidFill>
                          <a:srgbClr val="00FF00"/>
                        </a:solidFill>
                        <a:latin typeface="Marianne" panose="02000000000000000000" pitchFamily="50" charset="0"/>
                        <a:ea typeface="+mn-ea"/>
                        <a:cs typeface="+mn-cs"/>
                      </a:defRPr>
                    </a:pPr>
                    <a:r>
                      <a:rPr lang="fr-FR" sz="1200" b="1" baseline="0" dirty="0" smtClean="0">
                        <a:solidFill>
                          <a:srgbClr val="00FF00"/>
                        </a:solidFill>
                      </a:rPr>
                      <a:t>Importations agricoles et agroalimentaires</a:t>
                    </a:r>
                    <a:r>
                      <a:rPr lang="fr-FR" sz="1200" b="1" baseline="0" dirty="0">
                        <a:solidFill>
                          <a:srgbClr val="00FF00"/>
                        </a:solidFill>
                      </a:rPr>
                      <a:t>
</a:t>
                    </a:r>
                    <a:fld id="{D305158E-C7E2-477F-9FA9-F85C76436CA3}" type="VALUE">
                      <a:rPr lang="fr-FR" sz="1200" b="1" baseline="0">
                        <a:solidFill>
                          <a:srgbClr val="00FF00"/>
                        </a:solidFill>
                      </a:rPr>
                      <a:pPr>
                        <a:defRPr sz="1200" b="1">
                          <a:solidFill>
                            <a:srgbClr val="00FF00"/>
                          </a:solidFill>
                        </a:defRPr>
                      </a:pPr>
                      <a:t>[VALEUR]</a:t>
                    </a:fld>
                    <a:endParaRPr lang="fr-FR" sz="1200" b="1" baseline="0" dirty="0">
                      <a:solidFill>
                        <a:srgbClr val="00FF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rgbClr val="00FF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409440934819477"/>
                      <c:h val="0.34890265962370309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'Import. IAA'!$C$14:$C$16</c:f>
              <c:strCache>
                <c:ptCount val="2"/>
                <c:pt idx="0">
                  <c:v>Produits agricoles et agro-alimentaires</c:v>
                </c:pt>
                <c:pt idx="1">
                  <c:v>Autres</c:v>
                </c:pt>
              </c:strCache>
            </c:strRef>
          </c:cat>
          <c:val>
            <c:numRef>
              <c:f>'Import. IAA'!$P$14:$P$16</c:f>
              <c:numCache>
                <c:formatCode>0%</c:formatCode>
                <c:ptCount val="2"/>
                <c:pt idx="0">
                  <c:v>8.6597583496318506E-2</c:v>
                </c:pt>
                <c:pt idx="1">
                  <c:v>0.91340241650368148</c:v>
                </c:pt>
              </c:numCache>
            </c:numRef>
          </c:val>
          <c:extLst/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5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'Export. françaises'!$M$4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'Export. françaises'!$C$5:$C$10</c:f>
              <c:strCache>
                <c:ptCount val="5"/>
                <c:pt idx="0">
                  <c:v>Belgique</c:v>
                </c:pt>
                <c:pt idx="1">
                  <c:v>Allemagne</c:v>
                </c:pt>
                <c:pt idx="2">
                  <c:v>Espagne</c:v>
                </c:pt>
                <c:pt idx="3">
                  <c:v>Italie</c:v>
                </c:pt>
                <c:pt idx="4">
                  <c:v>Royaume-Uni</c:v>
                </c:pt>
              </c:strCache>
            </c:strRef>
          </c:cat>
          <c:val>
            <c:numRef>
              <c:f>'Export. françaises'!$M$5:$M$10</c:f>
              <c:numCache>
                <c:formatCode>0</c:formatCode>
                <c:ptCount val="5"/>
                <c:pt idx="0">
                  <c:v>6373509735</c:v>
                </c:pt>
                <c:pt idx="1">
                  <c:v>6679879632</c:v>
                </c:pt>
                <c:pt idx="2">
                  <c:v>4754352582</c:v>
                </c:pt>
                <c:pt idx="3">
                  <c:v>5140686842</c:v>
                </c:pt>
                <c:pt idx="4">
                  <c:v>5384624010</c:v>
                </c:pt>
              </c:numCache>
            </c:numRef>
          </c:val>
        </c:ser>
        <c:ser>
          <c:idx val="1"/>
          <c:order val="1"/>
          <c:tx>
            <c:strRef>
              <c:f>'Export. françaises'!$N$4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'Export. françaises'!$C$5:$C$10</c:f>
              <c:strCache>
                <c:ptCount val="5"/>
                <c:pt idx="0">
                  <c:v>Belgique</c:v>
                </c:pt>
                <c:pt idx="1">
                  <c:v>Allemagne</c:v>
                </c:pt>
                <c:pt idx="2">
                  <c:v>Espagne</c:v>
                </c:pt>
                <c:pt idx="3">
                  <c:v>Italie</c:v>
                </c:pt>
                <c:pt idx="4">
                  <c:v>Royaume-Uni</c:v>
                </c:pt>
              </c:strCache>
            </c:strRef>
          </c:cat>
          <c:val>
            <c:numRef>
              <c:f>'Export. françaises'!$N$5:$N$10</c:f>
              <c:numCache>
                <c:formatCode>0</c:formatCode>
                <c:ptCount val="5"/>
                <c:pt idx="0">
                  <c:v>7476109663</c:v>
                </c:pt>
                <c:pt idx="1">
                  <c:v>7252988514</c:v>
                </c:pt>
                <c:pt idx="2">
                  <c:v>5406520839</c:v>
                </c:pt>
                <c:pt idx="3">
                  <c:v>5571868259</c:v>
                </c:pt>
                <c:pt idx="4">
                  <c:v>5444293372</c:v>
                </c:pt>
              </c:numCache>
            </c:numRef>
          </c:val>
        </c:ser>
        <c:ser>
          <c:idx val="2"/>
          <c:order val="2"/>
          <c:tx>
            <c:strRef>
              <c:f>'Export. françaises'!$O$4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'Export. françaises'!$C$5:$C$10</c:f>
              <c:strCache>
                <c:ptCount val="5"/>
                <c:pt idx="0">
                  <c:v>Belgique</c:v>
                </c:pt>
                <c:pt idx="1">
                  <c:v>Allemagne</c:v>
                </c:pt>
                <c:pt idx="2">
                  <c:v>Espagne</c:v>
                </c:pt>
                <c:pt idx="3">
                  <c:v>Italie</c:v>
                </c:pt>
                <c:pt idx="4">
                  <c:v>Royaume-Uni</c:v>
                </c:pt>
              </c:strCache>
            </c:strRef>
          </c:cat>
          <c:val>
            <c:numRef>
              <c:f>'Export. françaises'!$O$5:$O$10</c:f>
              <c:numCache>
                <c:formatCode>0</c:formatCode>
                <c:ptCount val="5"/>
                <c:pt idx="0">
                  <c:v>9104326532</c:v>
                </c:pt>
                <c:pt idx="1">
                  <c:v>8399178143</c:v>
                </c:pt>
                <c:pt idx="2">
                  <c:v>6966925989</c:v>
                </c:pt>
                <c:pt idx="3">
                  <c:v>6720113816</c:v>
                </c:pt>
                <c:pt idx="4">
                  <c:v>5960293798</c:v>
                </c:pt>
              </c:numCache>
            </c:numRef>
          </c:val>
        </c:ser>
        <c:ser>
          <c:idx val="3"/>
          <c:order val="3"/>
          <c:tx>
            <c:strRef>
              <c:f>'Export. françaises'!$P$4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'Export. françaises'!$C$5:$C$10</c:f>
              <c:strCache>
                <c:ptCount val="5"/>
                <c:pt idx="0">
                  <c:v>Belgique</c:v>
                </c:pt>
                <c:pt idx="1">
                  <c:v>Allemagne</c:v>
                </c:pt>
                <c:pt idx="2">
                  <c:v>Espagne</c:v>
                </c:pt>
                <c:pt idx="3">
                  <c:v>Italie</c:v>
                </c:pt>
                <c:pt idx="4">
                  <c:v>Royaume-Uni</c:v>
                </c:pt>
              </c:strCache>
            </c:strRef>
          </c:cat>
          <c:val>
            <c:numRef>
              <c:f>'Export. françaises'!$P$5:$P$10</c:f>
              <c:numCache>
                <c:formatCode>0</c:formatCode>
                <c:ptCount val="5"/>
                <c:pt idx="0">
                  <c:v>9049441240</c:v>
                </c:pt>
                <c:pt idx="1">
                  <c:v>8829647584</c:v>
                </c:pt>
                <c:pt idx="2">
                  <c:v>7161692637</c:v>
                </c:pt>
                <c:pt idx="3">
                  <c:v>6905099928</c:v>
                </c:pt>
                <c:pt idx="4">
                  <c:v>6285421161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03278080"/>
        <c:axId val="503275728"/>
      </c:barChart>
      <c:catAx>
        <c:axId val="50327808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03275728"/>
        <c:crosses val="autoZero"/>
        <c:auto val="1"/>
        <c:lblAlgn val="ctr"/>
        <c:lblOffset val="100"/>
        <c:noMultiLvlLbl val="0"/>
      </c:catAx>
      <c:valAx>
        <c:axId val="503275728"/>
        <c:scaling>
          <c:orientation val="minMax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03278080"/>
        <c:crosses val="autoZero"/>
        <c:crossBetween val="between"/>
        <c:majorUnit val="5000000000"/>
        <c:dispUnits>
          <c:builtInUnit val="millions"/>
          <c:dispUnitsLbl>
            <c:layout>
              <c:manualLayout>
                <c:xMode val="edge"/>
                <c:yMode val="edge"/>
                <c:x val="7.8775627059002262E-2"/>
                <c:y val="0.81037224935921648"/>
              </c:manualLayout>
            </c:layout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470402116160319"/>
          <c:y val="0.92585097035898933"/>
          <c:w val="0.71059168885561486"/>
          <c:h val="7.41490296410105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5"/>
          <c:order val="5"/>
          <c:tx>
            <c:strRef>
              <c:f>'Import. IAA'!$C$45</c:f>
              <c:strCache>
                <c:ptCount val="1"/>
                <c:pt idx="0">
                  <c:v>France</c:v>
                </c:pt>
              </c:strCache>
              <c:extLst xmlns:c15="http://schemas.microsoft.com/office/drawing/2012/chart"/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cat>
            <c:strRef>
              <c:f>'Import. IAA'!$M$38:$P$38</c:f>
              <c:strCach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strCache>
              <c:extLst xmlns:c15="http://schemas.microsoft.com/office/drawing/2012/chart"/>
            </c:strRef>
          </c:cat>
          <c:val>
            <c:numRef>
              <c:f>'Import. IAA'!$M$45:$P$45</c:f>
              <c:numCache>
                <c:formatCode>0</c:formatCode>
                <c:ptCount val="4"/>
                <c:pt idx="0">
                  <c:v>6174166000</c:v>
                </c:pt>
                <c:pt idx="1">
                  <c:v>6522304000</c:v>
                </c:pt>
                <c:pt idx="2">
                  <c:v>7516256000</c:v>
                </c:pt>
                <c:pt idx="3">
                  <c:v>7482465000</c:v>
                </c:pt>
              </c:numCache>
              <c:extLst xmlns:c15="http://schemas.microsoft.com/office/drawing/2012/chart"/>
            </c:numRef>
          </c:val>
        </c:ser>
        <c:ser>
          <c:idx val="11"/>
          <c:order val="11"/>
          <c:tx>
            <c:strRef>
              <c:f>'Import. IAA'!#REF!</c:f>
              <c:strCache>
                <c:ptCount val="1"/>
                <c:pt idx="0">
                  <c:v>#REF!</c:v>
                </c:pt>
              </c:strCache>
              <c:extLst xmlns:c15="http://schemas.microsoft.com/office/drawing/2012/chart"/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'[1]Import. IAA'!$M$38:$P$38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  <c:extLst/>
            </c:numRef>
          </c:cat>
          <c:val>
            <c:numRef>
              <c:f>'Import. IAA'!#REF!</c:f>
              <c:extLst xmlns:c15="http://schemas.microsoft.com/office/drawing/2012/chart"/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503283176"/>
        <c:axId val="50327847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'Import. IAA'!$C$39</c15:sqref>
                        </c15:formulaRef>
                      </c:ext>
                    </c:extLst>
                    <c:strCache>
                      <c:ptCount val="1"/>
                      <c:pt idx="0">
                        <c:v>Monde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'Import. IAA'!$M$39:$P$39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92367629000</c:v>
                      </c:pt>
                      <c:pt idx="1">
                        <c:v>98244909000</c:v>
                      </c:pt>
                      <c:pt idx="2">
                        <c:v>117065407000</c:v>
                      </c:pt>
                      <c:pt idx="3">
                        <c:v>117146997000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IAA'!$C$41</c15:sqref>
                        </c15:formulaRef>
                      </c:ext>
                    </c:extLst>
                    <c:strCache>
                      <c:ptCount val="1"/>
                      <c:pt idx="0">
                        <c:v>Pays-Bas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Pt>
                  <c:idx val="0"/>
                  <c:invertIfNegative val="0"/>
                  <c:bubble3D val="0"/>
                  <c:spPr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noFill/>
                    </a:ln>
                    <a:effectLst/>
                  </c:spPr>
                </c:dPt>
                <c:dPt>
                  <c:idx val="1"/>
                  <c:invertIfNegative val="0"/>
                  <c:bubble3D val="0"/>
                  <c:spPr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noFill/>
                    </a:ln>
                    <a:effectLst/>
                  </c:spPr>
                </c:dPt>
                <c:dPt>
                  <c:idx val="2"/>
                  <c:invertIfNegative val="0"/>
                  <c:bubble3D val="0"/>
                  <c:spPr>
                    <a:solidFill>
                      <a:schemeClr val="tx2"/>
                    </a:solidFill>
                    <a:ln>
                      <a:noFill/>
                    </a:ln>
                    <a:effectLst/>
                  </c:spPr>
                </c:dPt>
                <c:dPt>
                  <c:idx val="3"/>
                  <c:invertIfNegative val="0"/>
                  <c:bubble3D val="0"/>
                  <c:spPr>
                    <a:solidFill>
                      <a:srgbClr val="FF0000"/>
                    </a:solidFill>
                    <a:ln>
                      <a:noFill/>
                    </a:ln>
                    <a:effectLst/>
                  </c:spPr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IAA'!$M$45:$P$45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6174166000</c:v>
                      </c:pt>
                      <c:pt idx="1">
                        <c:v>6522304000</c:v>
                      </c:pt>
                      <c:pt idx="2">
                        <c:v>7516256000</c:v>
                      </c:pt>
                      <c:pt idx="3">
                        <c:v>7482465000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IAA'!$C$42</c15:sqref>
                        </c15:formulaRef>
                      </c:ext>
                    </c:extLst>
                    <c:strCache>
                      <c:ptCount val="1"/>
                      <c:pt idx="0">
                        <c:v>Pologne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IAA'!$M$42:$P$42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7893012000</c:v>
                      </c:pt>
                      <c:pt idx="1">
                        <c:v>8481161000</c:v>
                      </c:pt>
                      <c:pt idx="2">
                        <c:v>10676984000</c:v>
                      </c:pt>
                      <c:pt idx="3">
                        <c:v>12088006000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IAA'!$C$43</c15:sqref>
                        </c15:formulaRef>
                      </c:ext>
                    </c:extLst>
                    <c:strCache>
                      <c:ptCount val="1"/>
                      <c:pt idx="0">
                        <c:v>Italie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IAA'!$M$43:$P$43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7371566000</c:v>
                      </c:pt>
                      <c:pt idx="1">
                        <c:v>8260838000</c:v>
                      </c:pt>
                      <c:pt idx="2">
                        <c:v>8970249000</c:v>
                      </c:pt>
                      <c:pt idx="3">
                        <c:v>9221507000</c:v>
                      </c:pt>
                    </c:numCache>
                  </c:numRef>
                </c:val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IAA'!$C$44</c15:sqref>
                        </c15:formulaRef>
                      </c:ext>
                    </c:extLst>
                    <c:strCache>
                      <c:ptCount val="1"/>
                      <c:pt idx="0">
                        <c:v>Espagne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IAA'!$M$44:$P$44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6347526000</c:v>
                      </c:pt>
                      <c:pt idx="1">
                        <c:v>6491319000</c:v>
                      </c:pt>
                      <c:pt idx="2">
                        <c:v>6834127000</c:v>
                      </c:pt>
                      <c:pt idx="3">
                        <c:v>7506426000</c:v>
                      </c:pt>
                    </c:numCache>
                  </c:numRef>
                </c:val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IAA'!$C$46</c15:sqref>
                        </c15:formulaRef>
                      </c:ext>
                    </c:extLst>
                    <c:strCache>
                      <c:ptCount val="1"/>
                      <c:pt idx="0">
                        <c:v>Belgique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IAA'!$M$46:$P$46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4296528000</c:v>
                      </c:pt>
                      <c:pt idx="1">
                        <c:v>4655531000</c:v>
                      </c:pt>
                      <c:pt idx="2">
                        <c:v>5371755000</c:v>
                      </c:pt>
                      <c:pt idx="3">
                        <c:v>5904257000</c:v>
                      </c:pt>
                    </c:numCache>
                  </c:numRef>
                </c:val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IAA'!$C$47</c15:sqref>
                        </c15:formulaRef>
                      </c:ext>
                    </c:extLst>
                    <c:strCache>
                      <c:ptCount val="1"/>
                      <c:pt idx="0">
                        <c:v>Autriche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IAA'!$M$47:$P$47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4042850000</c:v>
                      </c:pt>
                      <c:pt idx="1">
                        <c:v>4460812000</c:v>
                      </c:pt>
                      <c:pt idx="2">
                        <c:v>5377181000</c:v>
                      </c:pt>
                      <c:pt idx="3">
                        <c:v>5630430000</c:v>
                      </c:pt>
                    </c:numCache>
                  </c:numRef>
                </c:val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IAA'!$C$48</c15:sqref>
                        </c15:formulaRef>
                      </c:ext>
                    </c:extLst>
                    <c:strCache>
                      <c:ptCount val="1"/>
                      <c:pt idx="0">
                        <c:v>Danemark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IAA'!$M$48:$P$48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3272843000</c:v>
                      </c:pt>
                      <c:pt idx="1">
                        <c:v>3356693000</c:v>
                      </c:pt>
                      <c:pt idx="2">
                        <c:v>3843261000</c:v>
                      </c:pt>
                      <c:pt idx="3">
                        <c:v>3962126000</c:v>
                      </c:pt>
                    </c:numCache>
                  </c:numRef>
                </c:val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IAA'!$C$49</c15:sqref>
                        </c15:formulaRef>
                      </c:ext>
                    </c:extLst>
                    <c:strCache>
                      <c:ptCount val="1"/>
                      <c:pt idx="0">
                        <c:v>États-Unis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IAA'!$M$49:$P$49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2690065000</c:v>
                      </c:pt>
                      <c:pt idx="1">
                        <c:v>2483670000</c:v>
                      </c:pt>
                      <c:pt idx="2">
                        <c:v>3210197000</c:v>
                      </c:pt>
                      <c:pt idx="3">
                        <c:v>3256557000</c:v>
                      </c:pt>
                    </c:numCache>
                  </c:numRef>
                </c:val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IAA'!$C$50</c15:sqref>
                        </c15:formulaRef>
                      </c:ext>
                    </c:extLst>
                    <c:strCache>
                      <c:ptCount val="1"/>
                      <c:pt idx="0">
                        <c:v>Brésil</c:v>
                      </c:pt>
                    </c:strCache>
                  </c:strRef>
                </c:tx>
                <c:spPr>
                  <a:solidFill>
                    <a:schemeClr val="accent5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Pt>
                  <c:idx val="0"/>
                  <c:invertIfNegative val="0"/>
                  <c:bubble3D val="0"/>
                  <c:spPr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noFill/>
                    </a:ln>
                    <a:effectLst/>
                  </c:spPr>
                </c:dPt>
                <c:dPt>
                  <c:idx val="1"/>
                  <c:invertIfNegative val="0"/>
                  <c:bubble3D val="0"/>
                  <c:spPr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noFill/>
                    </a:ln>
                    <a:effectLst/>
                  </c:spPr>
                </c:dPt>
                <c:dPt>
                  <c:idx val="2"/>
                  <c:invertIfNegative val="0"/>
                  <c:bubble3D val="0"/>
                  <c:spPr>
                    <a:solidFill>
                      <a:schemeClr val="tx2"/>
                    </a:solidFill>
                    <a:ln>
                      <a:noFill/>
                    </a:ln>
                    <a:effectLst/>
                  </c:spPr>
                </c:dPt>
                <c:dPt>
                  <c:idx val="3"/>
                  <c:invertIfNegative val="0"/>
                  <c:bubble3D val="0"/>
                  <c:spPr>
                    <a:solidFill>
                      <a:srgbClr val="FF0000"/>
                    </a:solidFill>
                    <a:ln>
                      <a:noFill/>
                    </a:ln>
                    <a:effectLst/>
                  </c:spPr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IAA'!$M$50:$P$50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2624586000</c:v>
                      </c:pt>
                      <c:pt idx="1">
                        <c:v>3142892000</c:v>
                      </c:pt>
                      <c:pt idx="2">
                        <c:v>4230187000</c:v>
                      </c:pt>
                      <c:pt idx="3">
                        <c:v>3198718000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503283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03278472"/>
        <c:crosses val="autoZero"/>
        <c:auto val="1"/>
        <c:lblAlgn val="ctr"/>
        <c:lblOffset val="100"/>
        <c:noMultiLvlLbl val="0"/>
      </c:catAx>
      <c:valAx>
        <c:axId val="503278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03283176"/>
        <c:crosses val="autoZero"/>
        <c:crossBetween val="between"/>
        <c:dispUnits>
          <c:builtInUnit val="m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'Balance commerciale IAA'!$C$16</c:f>
              <c:strCache>
                <c:ptCount val="1"/>
                <c:pt idx="0">
                  <c:v>Valeurs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'Balance commerciale IAA'!$D$16:$P$16</c:f>
              <c:strCach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strCache>
            </c:strRef>
          </c:cat>
          <c:val>
            <c:numRef>
              <c:f>'Balance commerciale IAA'!$D$16:$P$16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</c:ser>
        <c:ser>
          <c:idx val="1"/>
          <c:order val="1"/>
          <c:tx>
            <c:strRef>
              <c:f>'Balance commerciale IAA'!$C$17</c:f>
              <c:strCache>
                <c:ptCount val="1"/>
                <c:pt idx="0">
                  <c:v>Importations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'Balance commerciale IAA'!$D$16:$P$16</c:f>
              <c:strCach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strCache>
            </c:strRef>
          </c:cat>
          <c:val>
            <c:numRef>
              <c:f>'Balance commerciale IAA'!$D$17:$P$17</c:f>
              <c:numCache>
                <c:formatCode>0</c:formatCode>
                <c:ptCount val="13"/>
                <c:pt idx="0">
                  <c:v>-6651793000</c:v>
                </c:pt>
                <c:pt idx="1">
                  <c:v>-6568672000</c:v>
                </c:pt>
                <c:pt idx="2">
                  <c:v>-6528709000</c:v>
                </c:pt>
                <c:pt idx="3">
                  <c:v>-6560361000</c:v>
                </c:pt>
                <c:pt idx="4">
                  <c:v>-6373276000</c:v>
                </c:pt>
                <c:pt idx="5">
                  <c:v>-6293222000</c:v>
                </c:pt>
                <c:pt idx="6">
                  <c:v>-6293689000</c:v>
                </c:pt>
                <c:pt idx="7">
                  <c:v>-6293090000</c:v>
                </c:pt>
                <c:pt idx="8">
                  <c:v>-6378566000</c:v>
                </c:pt>
                <c:pt idx="9">
                  <c:v>-6174166000</c:v>
                </c:pt>
                <c:pt idx="10">
                  <c:v>-6522304000</c:v>
                </c:pt>
                <c:pt idx="11">
                  <c:v>-7516256000</c:v>
                </c:pt>
                <c:pt idx="12">
                  <c:v>-7482465000</c:v>
                </c:pt>
              </c:numCache>
            </c:numRef>
          </c:val>
        </c:ser>
        <c:ser>
          <c:idx val="2"/>
          <c:order val="2"/>
          <c:tx>
            <c:strRef>
              <c:f>'Balance commerciale IAA'!$C$18</c:f>
              <c:strCache>
                <c:ptCount val="1"/>
                <c:pt idx="0">
                  <c:v>Exportations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'Balance commerciale IAA'!$D$16:$P$16</c:f>
              <c:strCach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strCache>
            </c:strRef>
          </c:cat>
          <c:val>
            <c:numRef>
              <c:f>'Balance commerciale IAA'!$D$18:$P$18</c:f>
              <c:numCache>
                <c:formatCode>0</c:formatCode>
                <c:ptCount val="13"/>
                <c:pt idx="0">
                  <c:v>5752470000</c:v>
                </c:pt>
                <c:pt idx="1">
                  <c:v>5922352000</c:v>
                </c:pt>
                <c:pt idx="2">
                  <c:v>6069207000</c:v>
                </c:pt>
                <c:pt idx="3">
                  <c:v>6042929000</c:v>
                </c:pt>
                <c:pt idx="4">
                  <c:v>6124927000</c:v>
                </c:pt>
                <c:pt idx="5">
                  <c:v>6115978000</c:v>
                </c:pt>
                <c:pt idx="6">
                  <c:v>6284286000</c:v>
                </c:pt>
                <c:pt idx="7">
                  <c:v>6486155000</c:v>
                </c:pt>
                <c:pt idx="8">
                  <c:v>6514805000</c:v>
                </c:pt>
                <c:pt idx="9">
                  <c:v>6386451000</c:v>
                </c:pt>
                <c:pt idx="10">
                  <c:v>6752056000</c:v>
                </c:pt>
                <c:pt idx="11">
                  <c:v>7709372000</c:v>
                </c:pt>
                <c:pt idx="12">
                  <c:v>8020810000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503276904"/>
        <c:axId val="503279256"/>
      </c:barChart>
      <c:lineChart>
        <c:grouping val="stacked"/>
        <c:varyColors val="0"/>
        <c:ser>
          <c:idx val="3"/>
          <c:order val="3"/>
          <c:tx>
            <c:strRef>
              <c:f>'Balance commerciale IAA'!$C$19</c:f>
              <c:strCache>
                <c:ptCount val="1"/>
                <c:pt idx="0">
                  <c:v>Solde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Pt>
            <c:idx val="7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chemeClr val="accent6"/>
                  </a:solidFill>
                </a:ln>
                <a:effectLst/>
              </c:spPr>
            </c:marker>
            <c:bubble3D val="0"/>
          </c:dPt>
          <c:dPt>
            <c:idx val="8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92D05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92D050"/>
                </a:solidFill>
                <a:round/>
              </a:ln>
              <a:effectLst/>
            </c:spPr>
          </c:dPt>
          <c:dPt>
            <c:idx val="9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92D05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92D050"/>
                </a:solidFill>
                <a:round/>
              </a:ln>
              <a:effectLst/>
            </c:spPr>
          </c:dPt>
          <c:dPt>
            <c:idx val="10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92D05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92D050"/>
                </a:solidFill>
                <a:round/>
              </a:ln>
              <a:effectLst/>
            </c:spPr>
          </c:dPt>
          <c:dPt>
            <c:idx val="11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92D05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92D050"/>
                </a:solidFill>
                <a:round/>
              </a:ln>
              <a:effectLst/>
            </c:spPr>
          </c:dPt>
          <c:dPt>
            <c:idx val="12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92D05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92D050"/>
                </a:solidFill>
                <a:round/>
              </a:ln>
              <a:effectLst/>
            </c:spPr>
          </c:dPt>
          <c:val>
            <c:numRef>
              <c:f>'Balance commerciale IAA'!$D$19:$P$19</c:f>
              <c:numCache>
                <c:formatCode>0</c:formatCode>
                <c:ptCount val="13"/>
                <c:pt idx="0">
                  <c:v>-899323000</c:v>
                </c:pt>
                <c:pt idx="1">
                  <c:v>-646320000</c:v>
                </c:pt>
                <c:pt idx="2">
                  <c:v>-459502000</c:v>
                </c:pt>
                <c:pt idx="3">
                  <c:v>-517432000</c:v>
                </c:pt>
                <c:pt idx="4">
                  <c:v>-248349000</c:v>
                </c:pt>
                <c:pt idx="5">
                  <c:v>-177244000</c:v>
                </c:pt>
                <c:pt idx="6">
                  <c:v>-9403000</c:v>
                </c:pt>
                <c:pt idx="7">
                  <c:v>193065000</c:v>
                </c:pt>
                <c:pt idx="8">
                  <c:v>136239000</c:v>
                </c:pt>
                <c:pt idx="9">
                  <c:v>212285000</c:v>
                </c:pt>
                <c:pt idx="10">
                  <c:v>229752000</c:v>
                </c:pt>
                <c:pt idx="11">
                  <c:v>193116000</c:v>
                </c:pt>
                <c:pt idx="12">
                  <c:v>538345000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3276904"/>
        <c:axId val="503279256"/>
      </c:lineChart>
      <c:catAx>
        <c:axId val="503276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03279256"/>
        <c:crosses val="autoZero"/>
        <c:auto val="1"/>
        <c:lblAlgn val="ctr"/>
        <c:lblOffset val="100"/>
        <c:noMultiLvlLbl val="0"/>
      </c:catAx>
      <c:valAx>
        <c:axId val="503279256"/>
        <c:scaling>
          <c:orientation val="minMax"/>
          <c:max val="8000000000"/>
          <c:min val="-80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03276904"/>
        <c:crosses val="autoZero"/>
        <c:crossBetween val="between"/>
        <c:dispUnits>
          <c:builtInUnit val="m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'Balance commerciale TBB'!$D$34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Produits d'épicerie</c:v>
                </c:pt>
                <c:pt idx="1">
                  <c:v>Autres</c:v>
                </c:pt>
                <c:pt idx="2">
                  <c:v>Viande et produits carnés</c:v>
                </c:pt>
                <c:pt idx="3">
                  <c:v>Pêche et aquaculture</c:v>
                </c:pt>
                <c:pt idx="4">
                  <c:v>Fruits et légumes</c:v>
                </c:pt>
                <c:pt idx="5">
                  <c:v>Animaux vivants et génétique</c:v>
                </c:pt>
                <c:pt idx="6">
                  <c:v>Laits et produits laitiers</c:v>
                </c:pt>
                <c:pt idx="7">
                  <c:v>Sucre</c:v>
                </c:pt>
                <c:pt idx="8">
                  <c:v>Céréales</c:v>
                </c:pt>
                <c:pt idx="9">
                  <c:v>Oléagineux</c:v>
                </c:pt>
                <c:pt idx="10">
                  <c:v>Vins et spiritueux</c:v>
                </c:pt>
              </c:strCache>
            </c:strRef>
          </c:cat>
          <c:val>
            <c:numRef>
              <c:f>'Balance commerciale TBB'!$D$36:$D$46</c:f>
              <c:numCache>
                <c:formatCode>0</c:formatCode>
                <c:ptCount val="11"/>
                <c:pt idx="0">
                  <c:v>1013948000</c:v>
                </c:pt>
                <c:pt idx="1">
                  <c:v>114585000</c:v>
                </c:pt>
                <c:pt idx="2">
                  <c:v>438202000</c:v>
                </c:pt>
                <c:pt idx="3">
                  <c:v>196687000</c:v>
                </c:pt>
                <c:pt idx="4">
                  <c:v>-241941000</c:v>
                </c:pt>
                <c:pt idx="5">
                  <c:v>-39103000</c:v>
                </c:pt>
                <c:pt idx="6">
                  <c:v>-279983000</c:v>
                </c:pt>
                <c:pt idx="7">
                  <c:v>-258572000</c:v>
                </c:pt>
                <c:pt idx="8">
                  <c:v>-367748000</c:v>
                </c:pt>
                <c:pt idx="9">
                  <c:v>-614158000</c:v>
                </c:pt>
                <c:pt idx="10">
                  <c:v>-861240000</c:v>
                </c:pt>
              </c:numCache>
            </c:numRef>
          </c:val>
        </c:ser>
        <c:ser>
          <c:idx val="1"/>
          <c:order val="1"/>
          <c:tx>
            <c:strRef>
              <c:f>'Balance commerciale TBB'!$E$34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Produits d'épicerie</c:v>
                </c:pt>
                <c:pt idx="1">
                  <c:v>Autres</c:v>
                </c:pt>
                <c:pt idx="2">
                  <c:v>Viande et produits carnés</c:v>
                </c:pt>
                <c:pt idx="3">
                  <c:v>Pêche et aquaculture</c:v>
                </c:pt>
                <c:pt idx="4">
                  <c:v>Fruits et légumes</c:v>
                </c:pt>
                <c:pt idx="5">
                  <c:v>Animaux vivants et génétique</c:v>
                </c:pt>
                <c:pt idx="6">
                  <c:v>Laits et produits laitiers</c:v>
                </c:pt>
                <c:pt idx="7">
                  <c:v>Sucre</c:v>
                </c:pt>
                <c:pt idx="8">
                  <c:v>Céréales</c:v>
                </c:pt>
                <c:pt idx="9">
                  <c:v>Oléagineux</c:v>
                </c:pt>
                <c:pt idx="10">
                  <c:v>Vins et spiritueux</c:v>
                </c:pt>
              </c:strCache>
            </c:strRef>
          </c:cat>
          <c:val>
            <c:numRef>
              <c:f>'Balance commerciale TBB'!$E$36:$E$46</c:f>
              <c:numCache>
                <c:formatCode>0</c:formatCode>
                <c:ptCount val="11"/>
                <c:pt idx="0">
                  <c:v>1039486000</c:v>
                </c:pt>
                <c:pt idx="1">
                  <c:v>166092000</c:v>
                </c:pt>
                <c:pt idx="2">
                  <c:v>517178000</c:v>
                </c:pt>
                <c:pt idx="3">
                  <c:v>156420000</c:v>
                </c:pt>
                <c:pt idx="4">
                  <c:v>-249171000</c:v>
                </c:pt>
                <c:pt idx="5">
                  <c:v>-28816000</c:v>
                </c:pt>
                <c:pt idx="6">
                  <c:v>-223977000</c:v>
                </c:pt>
                <c:pt idx="7">
                  <c:v>-311997000</c:v>
                </c:pt>
                <c:pt idx="8">
                  <c:v>-241484000</c:v>
                </c:pt>
                <c:pt idx="9">
                  <c:v>-653936000</c:v>
                </c:pt>
                <c:pt idx="10">
                  <c:v>-816115000</c:v>
                </c:pt>
              </c:numCache>
            </c:numRef>
          </c:val>
        </c:ser>
        <c:ser>
          <c:idx val="2"/>
          <c:order val="2"/>
          <c:tx>
            <c:strRef>
              <c:f>'Balance commerciale TBB'!$F$34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Produits d'épicerie</c:v>
                </c:pt>
                <c:pt idx="1">
                  <c:v>Autres</c:v>
                </c:pt>
                <c:pt idx="2">
                  <c:v>Viande et produits carnés</c:v>
                </c:pt>
                <c:pt idx="3">
                  <c:v>Pêche et aquaculture</c:v>
                </c:pt>
                <c:pt idx="4">
                  <c:v>Fruits et légumes</c:v>
                </c:pt>
                <c:pt idx="5">
                  <c:v>Animaux vivants et génétique</c:v>
                </c:pt>
                <c:pt idx="6">
                  <c:v>Laits et produits laitiers</c:v>
                </c:pt>
                <c:pt idx="7">
                  <c:v>Sucre</c:v>
                </c:pt>
                <c:pt idx="8">
                  <c:v>Céréales</c:v>
                </c:pt>
                <c:pt idx="9">
                  <c:v>Oléagineux</c:v>
                </c:pt>
                <c:pt idx="10">
                  <c:v>Vins et spiritueux</c:v>
                </c:pt>
              </c:strCache>
            </c:strRef>
          </c:cat>
          <c:val>
            <c:numRef>
              <c:f>'Balance commerciale TBB'!$F$36:$F$46</c:f>
              <c:numCache>
                <c:formatCode>0</c:formatCode>
                <c:ptCount val="11"/>
                <c:pt idx="0">
                  <c:v>982463000</c:v>
                </c:pt>
                <c:pt idx="1">
                  <c:v>233450000</c:v>
                </c:pt>
                <c:pt idx="2">
                  <c:v>523823000</c:v>
                </c:pt>
                <c:pt idx="3">
                  <c:v>172058000</c:v>
                </c:pt>
                <c:pt idx="4">
                  <c:v>-267041000</c:v>
                </c:pt>
                <c:pt idx="5">
                  <c:v>-40759000</c:v>
                </c:pt>
                <c:pt idx="6">
                  <c:v>-192190000</c:v>
                </c:pt>
                <c:pt idx="7">
                  <c:v>-277384000</c:v>
                </c:pt>
                <c:pt idx="8">
                  <c:v>-281688000</c:v>
                </c:pt>
                <c:pt idx="9">
                  <c:v>-452686000</c:v>
                </c:pt>
                <c:pt idx="10">
                  <c:v>-859548000</c:v>
                </c:pt>
              </c:numCache>
            </c:numRef>
          </c:val>
        </c:ser>
        <c:ser>
          <c:idx val="3"/>
          <c:order val="3"/>
          <c:tx>
            <c:strRef>
              <c:f>'Balance commerciale TBB'!$G$34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Produits d'épicerie</c:v>
                </c:pt>
                <c:pt idx="1">
                  <c:v>Autres</c:v>
                </c:pt>
                <c:pt idx="2">
                  <c:v>Viande et produits carnés</c:v>
                </c:pt>
                <c:pt idx="3">
                  <c:v>Pêche et aquaculture</c:v>
                </c:pt>
                <c:pt idx="4">
                  <c:v>Fruits et légumes</c:v>
                </c:pt>
                <c:pt idx="5">
                  <c:v>Animaux vivants et génétique</c:v>
                </c:pt>
                <c:pt idx="6">
                  <c:v>Laits et produits laitiers</c:v>
                </c:pt>
                <c:pt idx="7">
                  <c:v>Sucre</c:v>
                </c:pt>
                <c:pt idx="8">
                  <c:v>Céréales</c:v>
                </c:pt>
                <c:pt idx="9">
                  <c:v>Oléagineux</c:v>
                </c:pt>
                <c:pt idx="10">
                  <c:v>Vins et spiritueux</c:v>
                </c:pt>
              </c:strCache>
            </c:strRef>
          </c:cat>
          <c:val>
            <c:numRef>
              <c:f>'Balance commerciale TBB'!$G$36:$G$46</c:f>
              <c:numCache>
                <c:formatCode>0</c:formatCode>
                <c:ptCount val="11"/>
                <c:pt idx="0">
                  <c:v>964255000</c:v>
                </c:pt>
                <c:pt idx="1">
                  <c:v>272362000</c:v>
                </c:pt>
                <c:pt idx="2">
                  <c:v>510167000</c:v>
                </c:pt>
                <c:pt idx="3">
                  <c:v>161185000</c:v>
                </c:pt>
                <c:pt idx="4">
                  <c:v>-198249000</c:v>
                </c:pt>
                <c:pt idx="5">
                  <c:v>-42862000</c:v>
                </c:pt>
                <c:pt idx="6">
                  <c:v>-289664000</c:v>
                </c:pt>
                <c:pt idx="7">
                  <c:v>-235019000</c:v>
                </c:pt>
                <c:pt idx="8">
                  <c:v>-182268000</c:v>
                </c:pt>
                <c:pt idx="9">
                  <c:v>-565784000</c:v>
                </c:pt>
                <c:pt idx="10">
                  <c:v>-911555000</c:v>
                </c:pt>
              </c:numCache>
            </c:numRef>
          </c:val>
        </c:ser>
        <c:ser>
          <c:idx val="4"/>
          <c:order val="4"/>
          <c:tx>
            <c:strRef>
              <c:f>'Balance commerciale TBB'!$H$34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Produits d'épicerie</c:v>
                </c:pt>
                <c:pt idx="1">
                  <c:v>Autres</c:v>
                </c:pt>
                <c:pt idx="2">
                  <c:v>Viande et produits carnés</c:v>
                </c:pt>
                <c:pt idx="3">
                  <c:v>Pêche et aquaculture</c:v>
                </c:pt>
                <c:pt idx="4">
                  <c:v>Fruits et légumes</c:v>
                </c:pt>
                <c:pt idx="5">
                  <c:v>Animaux vivants et génétique</c:v>
                </c:pt>
                <c:pt idx="6">
                  <c:v>Laits et produits laitiers</c:v>
                </c:pt>
                <c:pt idx="7">
                  <c:v>Sucre</c:v>
                </c:pt>
                <c:pt idx="8">
                  <c:v>Céréales</c:v>
                </c:pt>
                <c:pt idx="9">
                  <c:v>Oléagineux</c:v>
                </c:pt>
                <c:pt idx="10">
                  <c:v>Vins et spiritueux</c:v>
                </c:pt>
              </c:strCache>
            </c:strRef>
          </c:cat>
          <c:val>
            <c:numRef>
              <c:f>'Balance commerciale TBB'!$H$36:$H$46</c:f>
              <c:numCache>
                <c:formatCode>0</c:formatCode>
                <c:ptCount val="11"/>
                <c:pt idx="0">
                  <c:v>1061367000</c:v>
                </c:pt>
                <c:pt idx="1">
                  <c:v>335093000</c:v>
                </c:pt>
                <c:pt idx="2">
                  <c:v>435705000</c:v>
                </c:pt>
                <c:pt idx="3">
                  <c:v>179540000</c:v>
                </c:pt>
                <c:pt idx="4">
                  <c:v>-154209000</c:v>
                </c:pt>
                <c:pt idx="5">
                  <c:v>-39327000</c:v>
                </c:pt>
                <c:pt idx="6">
                  <c:v>-423841000</c:v>
                </c:pt>
                <c:pt idx="7">
                  <c:v>-174689000</c:v>
                </c:pt>
                <c:pt idx="8">
                  <c:v>-110647000</c:v>
                </c:pt>
                <c:pt idx="9">
                  <c:v>-586595000</c:v>
                </c:pt>
                <c:pt idx="10">
                  <c:v>-770746000</c:v>
                </c:pt>
              </c:numCache>
            </c:numRef>
          </c:val>
        </c:ser>
        <c:ser>
          <c:idx val="5"/>
          <c:order val="5"/>
          <c:tx>
            <c:strRef>
              <c:f>'Balance commerciale TBB'!$I$34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Produits d'épicerie</c:v>
                </c:pt>
                <c:pt idx="1">
                  <c:v>Autres</c:v>
                </c:pt>
                <c:pt idx="2">
                  <c:v>Viande et produits carnés</c:v>
                </c:pt>
                <c:pt idx="3">
                  <c:v>Pêche et aquaculture</c:v>
                </c:pt>
                <c:pt idx="4">
                  <c:v>Fruits et légumes</c:v>
                </c:pt>
                <c:pt idx="5">
                  <c:v>Animaux vivants et génétique</c:v>
                </c:pt>
                <c:pt idx="6">
                  <c:v>Laits et produits laitiers</c:v>
                </c:pt>
                <c:pt idx="7">
                  <c:v>Sucre</c:v>
                </c:pt>
                <c:pt idx="8">
                  <c:v>Céréales</c:v>
                </c:pt>
                <c:pt idx="9">
                  <c:v>Oléagineux</c:v>
                </c:pt>
                <c:pt idx="10">
                  <c:v>Vins et spiritueux</c:v>
                </c:pt>
              </c:strCache>
            </c:strRef>
          </c:cat>
          <c:val>
            <c:numRef>
              <c:f>'Balance commerciale TBB'!$I$36:$I$46</c:f>
              <c:numCache>
                <c:formatCode>0</c:formatCode>
                <c:ptCount val="11"/>
                <c:pt idx="0">
                  <c:v>1187783000</c:v>
                </c:pt>
                <c:pt idx="1">
                  <c:v>331681000</c:v>
                </c:pt>
                <c:pt idx="2">
                  <c:v>342473000</c:v>
                </c:pt>
                <c:pt idx="3">
                  <c:v>191737000</c:v>
                </c:pt>
                <c:pt idx="4">
                  <c:v>-76276000</c:v>
                </c:pt>
                <c:pt idx="5">
                  <c:v>-42836000</c:v>
                </c:pt>
                <c:pt idx="6">
                  <c:v>-421378000</c:v>
                </c:pt>
                <c:pt idx="7">
                  <c:v>-170177000</c:v>
                </c:pt>
                <c:pt idx="8">
                  <c:v>-107580000</c:v>
                </c:pt>
                <c:pt idx="9">
                  <c:v>-643481000</c:v>
                </c:pt>
                <c:pt idx="10">
                  <c:v>-769190000</c:v>
                </c:pt>
              </c:numCache>
            </c:numRef>
          </c:val>
        </c:ser>
        <c:ser>
          <c:idx val="6"/>
          <c:order val="6"/>
          <c:tx>
            <c:strRef>
              <c:f>'Balance commerciale TBB'!$J$34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Produits d'épicerie</c:v>
                </c:pt>
                <c:pt idx="1">
                  <c:v>Autres</c:v>
                </c:pt>
                <c:pt idx="2">
                  <c:v>Viande et produits carnés</c:v>
                </c:pt>
                <c:pt idx="3">
                  <c:v>Pêche et aquaculture</c:v>
                </c:pt>
                <c:pt idx="4">
                  <c:v>Fruits et légumes</c:v>
                </c:pt>
                <c:pt idx="5">
                  <c:v>Animaux vivants et génétique</c:v>
                </c:pt>
                <c:pt idx="6">
                  <c:v>Laits et produits laitiers</c:v>
                </c:pt>
                <c:pt idx="7">
                  <c:v>Sucre</c:v>
                </c:pt>
                <c:pt idx="8">
                  <c:v>Céréales</c:v>
                </c:pt>
                <c:pt idx="9">
                  <c:v>Oléagineux</c:v>
                </c:pt>
                <c:pt idx="10">
                  <c:v>Vins et spiritueux</c:v>
                </c:pt>
              </c:strCache>
            </c:strRef>
          </c:cat>
          <c:val>
            <c:numRef>
              <c:f>'Balance commerciale TBB'!$J$36:$J$46</c:f>
              <c:numCache>
                <c:formatCode>0</c:formatCode>
                <c:ptCount val="11"/>
                <c:pt idx="0">
                  <c:v>1250663000</c:v>
                </c:pt>
                <c:pt idx="1">
                  <c:v>252911000</c:v>
                </c:pt>
                <c:pt idx="2">
                  <c:v>367486000</c:v>
                </c:pt>
                <c:pt idx="3">
                  <c:v>159607000</c:v>
                </c:pt>
                <c:pt idx="4">
                  <c:v>-83938000</c:v>
                </c:pt>
                <c:pt idx="5">
                  <c:v>-45047000</c:v>
                </c:pt>
                <c:pt idx="6">
                  <c:v>-345996000</c:v>
                </c:pt>
                <c:pt idx="7">
                  <c:v>-169689000</c:v>
                </c:pt>
                <c:pt idx="8">
                  <c:v>-89200000</c:v>
                </c:pt>
                <c:pt idx="9">
                  <c:v>-543548000</c:v>
                </c:pt>
                <c:pt idx="10">
                  <c:v>-762652000</c:v>
                </c:pt>
              </c:numCache>
            </c:numRef>
          </c:val>
        </c:ser>
        <c:ser>
          <c:idx val="7"/>
          <c:order val="7"/>
          <c:tx>
            <c:strRef>
              <c:f>'Balance commerciale TBB'!$K$34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Produits d'épicerie</c:v>
                </c:pt>
                <c:pt idx="1">
                  <c:v>Autres</c:v>
                </c:pt>
                <c:pt idx="2">
                  <c:v>Viande et produits carnés</c:v>
                </c:pt>
                <c:pt idx="3">
                  <c:v>Pêche et aquaculture</c:v>
                </c:pt>
                <c:pt idx="4">
                  <c:v>Fruits et légumes</c:v>
                </c:pt>
                <c:pt idx="5">
                  <c:v>Animaux vivants et génétique</c:v>
                </c:pt>
                <c:pt idx="6">
                  <c:v>Laits et produits laitiers</c:v>
                </c:pt>
                <c:pt idx="7">
                  <c:v>Sucre</c:v>
                </c:pt>
                <c:pt idx="8">
                  <c:v>Céréales</c:v>
                </c:pt>
                <c:pt idx="9">
                  <c:v>Oléagineux</c:v>
                </c:pt>
                <c:pt idx="10">
                  <c:v>Vins et spiritueux</c:v>
                </c:pt>
              </c:strCache>
            </c:strRef>
          </c:cat>
          <c:val>
            <c:numRef>
              <c:f>'Balance commerciale TBB'!$K$36:$K$46</c:f>
              <c:numCache>
                <c:formatCode>0</c:formatCode>
                <c:ptCount val="11"/>
                <c:pt idx="0">
                  <c:v>1247793000</c:v>
                </c:pt>
                <c:pt idx="1">
                  <c:v>474778000</c:v>
                </c:pt>
                <c:pt idx="2">
                  <c:v>304545000</c:v>
                </c:pt>
                <c:pt idx="3">
                  <c:v>136838000</c:v>
                </c:pt>
                <c:pt idx="4">
                  <c:v>-23406000</c:v>
                </c:pt>
                <c:pt idx="5">
                  <c:v>-35011000</c:v>
                </c:pt>
                <c:pt idx="6">
                  <c:v>-273527000</c:v>
                </c:pt>
                <c:pt idx="7">
                  <c:v>-152030000</c:v>
                </c:pt>
                <c:pt idx="8">
                  <c:v>-217114000</c:v>
                </c:pt>
                <c:pt idx="9">
                  <c:v>-477856000</c:v>
                </c:pt>
                <c:pt idx="10">
                  <c:v>-791945000</c:v>
                </c:pt>
              </c:numCache>
            </c:numRef>
          </c:val>
        </c:ser>
        <c:ser>
          <c:idx val="8"/>
          <c:order val="8"/>
          <c:tx>
            <c:strRef>
              <c:f>'Balance commerciale TBB'!$L$34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Produits d'épicerie</c:v>
                </c:pt>
                <c:pt idx="1">
                  <c:v>Autres</c:v>
                </c:pt>
                <c:pt idx="2">
                  <c:v>Viande et produits carnés</c:v>
                </c:pt>
                <c:pt idx="3">
                  <c:v>Pêche et aquaculture</c:v>
                </c:pt>
                <c:pt idx="4">
                  <c:v>Fruits et légumes</c:v>
                </c:pt>
                <c:pt idx="5">
                  <c:v>Animaux vivants et génétique</c:v>
                </c:pt>
                <c:pt idx="6">
                  <c:v>Laits et produits laitiers</c:v>
                </c:pt>
                <c:pt idx="7">
                  <c:v>Sucre</c:v>
                </c:pt>
                <c:pt idx="8">
                  <c:v>Céréales</c:v>
                </c:pt>
                <c:pt idx="9">
                  <c:v>Oléagineux</c:v>
                </c:pt>
                <c:pt idx="10">
                  <c:v>Vins et spiritueux</c:v>
                </c:pt>
              </c:strCache>
            </c:strRef>
          </c:cat>
          <c:val>
            <c:numRef>
              <c:f>'Balance commerciale TBB'!$L$36:$L$46</c:f>
              <c:numCache>
                <c:formatCode>0</c:formatCode>
                <c:ptCount val="11"/>
                <c:pt idx="0">
                  <c:v>1214592000</c:v>
                </c:pt>
                <c:pt idx="1">
                  <c:v>549878000</c:v>
                </c:pt>
                <c:pt idx="2">
                  <c:v>342893000</c:v>
                </c:pt>
                <c:pt idx="3">
                  <c:v>132607000</c:v>
                </c:pt>
                <c:pt idx="4">
                  <c:v>-24175000</c:v>
                </c:pt>
                <c:pt idx="5">
                  <c:v>-31407000</c:v>
                </c:pt>
                <c:pt idx="6">
                  <c:v>-299868000</c:v>
                </c:pt>
                <c:pt idx="7">
                  <c:v>-146239000</c:v>
                </c:pt>
                <c:pt idx="8">
                  <c:v>-222586000</c:v>
                </c:pt>
                <c:pt idx="9">
                  <c:v>-536482000</c:v>
                </c:pt>
                <c:pt idx="10">
                  <c:v>-842974000</c:v>
                </c:pt>
              </c:numCache>
            </c:numRef>
          </c:val>
        </c:ser>
        <c:ser>
          <c:idx val="9"/>
          <c:order val="9"/>
          <c:tx>
            <c:strRef>
              <c:f>'Balance commerciale TBB'!$M$34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Produits d'épicerie</c:v>
                </c:pt>
                <c:pt idx="1">
                  <c:v>Autres</c:v>
                </c:pt>
                <c:pt idx="2">
                  <c:v>Viande et produits carnés</c:v>
                </c:pt>
                <c:pt idx="3">
                  <c:v>Pêche et aquaculture</c:v>
                </c:pt>
                <c:pt idx="4">
                  <c:v>Fruits et légumes</c:v>
                </c:pt>
                <c:pt idx="5">
                  <c:v>Animaux vivants et génétique</c:v>
                </c:pt>
                <c:pt idx="6">
                  <c:v>Laits et produits laitiers</c:v>
                </c:pt>
                <c:pt idx="7">
                  <c:v>Sucre</c:v>
                </c:pt>
                <c:pt idx="8">
                  <c:v>Céréales</c:v>
                </c:pt>
                <c:pt idx="9">
                  <c:v>Oléagineux</c:v>
                </c:pt>
                <c:pt idx="10">
                  <c:v>Vins et spiritueux</c:v>
                </c:pt>
              </c:strCache>
            </c:strRef>
          </c:cat>
          <c:val>
            <c:numRef>
              <c:f>'Balance commerciale TBB'!$M$36:$M$46</c:f>
              <c:numCache>
                <c:formatCode>0</c:formatCode>
                <c:ptCount val="11"/>
                <c:pt idx="0">
                  <c:v>1204576000</c:v>
                </c:pt>
                <c:pt idx="1">
                  <c:v>374189000</c:v>
                </c:pt>
                <c:pt idx="2">
                  <c:v>290586000</c:v>
                </c:pt>
                <c:pt idx="3">
                  <c:v>146778000</c:v>
                </c:pt>
                <c:pt idx="4">
                  <c:v>-33933000</c:v>
                </c:pt>
                <c:pt idx="5">
                  <c:v>-28774000</c:v>
                </c:pt>
                <c:pt idx="6">
                  <c:v>-353101000</c:v>
                </c:pt>
                <c:pt idx="7">
                  <c:v>-174568000</c:v>
                </c:pt>
                <c:pt idx="8">
                  <c:v>-129076000</c:v>
                </c:pt>
                <c:pt idx="9">
                  <c:v>-260165000</c:v>
                </c:pt>
                <c:pt idx="10">
                  <c:v>-824227000</c:v>
                </c:pt>
              </c:numCache>
            </c:numRef>
          </c:val>
        </c:ser>
        <c:ser>
          <c:idx val="10"/>
          <c:order val="10"/>
          <c:tx>
            <c:strRef>
              <c:f>'Balance commerciale TBB'!$N$34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Produits d'épicerie</c:v>
                </c:pt>
                <c:pt idx="1">
                  <c:v>Autres</c:v>
                </c:pt>
                <c:pt idx="2">
                  <c:v>Viande et produits carnés</c:v>
                </c:pt>
                <c:pt idx="3">
                  <c:v>Pêche et aquaculture</c:v>
                </c:pt>
                <c:pt idx="4">
                  <c:v>Fruits et légumes</c:v>
                </c:pt>
                <c:pt idx="5">
                  <c:v>Animaux vivants et génétique</c:v>
                </c:pt>
                <c:pt idx="6">
                  <c:v>Laits et produits laitiers</c:v>
                </c:pt>
                <c:pt idx="7">
                  <c:v>Sucre</c:v>
                </c:pt>
                <c:pt idx="8">
                  <c:v>Céréales</c:v>
                </c:pt>
                <c:pt idx="9">
                  <c:v>Oléagineux</c:v>
                </c:pt>
                <c:pt idx="10">
                  <c:v>Vins et spiritueux</c:v>
                </c:pt>
              </c:strCache>
            </c:strRef>
          </c:cat>
          <c:val>
            <c:numRef>
              <c:f>'Balance commerciale TBB'!$N$36:$N$46</c:f>
              <c:numCache>
                <c:formatCode>0</c:formatCode>
                <c:ptCount val="11"/>
                <c:pt idx="0">
                  <c:v>1244714000</c:v>
                </c:pt>
                <c:pt idx="1">
                  <c:v>484014000</c:v>
                </c:pt>
                <c:pt idx="2">
                  <c:v>257818000</c:v>
                </c:pt>
                <c:pt idx="3">
                  <c:v>109363000</c:v>
                </c:pt>
                <c:pt idx="4">
                  <c:v>-34035000</c:v>
                </c:pt>
                <c:pt idx="5">
                  <c:v>-34053000</c:v>
                </c:pt>
                <c:pt idx="6">
                  <c:v>-293833000</c:v>
                </c:pt>
                <c:pt idx="7">
                  <c:v>-112547000</c:v>
                </c:pt>
                <c:pt idx="8">
                  <c:v>-66879000</c:v>
                </c:pt>
                <c:pt idx="9">
                  <c:v>-384332000</c:v>
                </c:pt>
                <c:pt idx="10">
                  <c:v>-940478000</c:v>
                </c:pt>
              </c:numCache>
            </c:numRef>
          </c:val>
        </c:ser>
        <c:ser>
          <c:idx val="11"/>
          <c:order val="11"/>
          <c:tx>
            <c:strRef>
              <c:f>'Balance commerciale TBB'!$O$34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Produits d'épicerie</c:v>
                </c:pt>
                <c:pt idx="1">
                  <c:v>Autres</c:v>
                </c:pt>
                <c:pt idx="2">
                  <c:v>Viande et produits carnés</c:v>
                </c:pt>
                <c:pt idx="3">
                  <c:v>Pêche et aquaculture</c:v>
                </c:pt>
                <c:pt idx="4">
                  <c:v>Fruits et légumes</c:v>
                </c:pt>
                <c:pt idx="5">
                  <c:v>Animaux vivants et génétique</c:v>
                </c:pt>
                <c:pt idx="6">
                  <c:v>Laits et produits laitiers</c:v>
                </c:pt>
                <c:pt idx="7">
                  <c:v>Sucre</c:v>
                </c:pt>
                <c:pt idx="8">
                  <c:v>Céréales</c:v>
                </c:pt>
                <c:pt idx="9">
                  <c:v>Oléagineux</c:v>
                </c:pt>
                <c:pt idx="10">
                  <c:v>Vins et spiritueux</c:v>
                </c:pt>
              </c:strCache>
            </c:strRef>
          </c:cat>
          <c:val>
            <c:numRef>
              <c:f>'Balance commerciale TBB'!$O$36:$O$46</c:f>
              <c:numCache>
                <c:formatCode>0</c:formatCode>
                <c:ptCount val="11"/>
                <c:pt idx="0">
                  <c:v>1334171000</c:v>
                </c:pt>
                <c:pt idx="1">
                  <c:v>510747000</c:v>
                </c:pt>
                <c:pt idx="2">
                  <c:v>463713000</c:v>
                </c:pt>
                <c:pt idx="3">
                  <c:v>135243000</c:v>
                </c:pt>
                <c:pt idx="4">
                  <c:v>-34274000</c:v>
                </c:pt>
                <c:pt idx="5">
                  <c:v>-36760000</c:v>
                </c:pt>
                <c:pt idx="6">
                  <c:v>-153447000</c:v>
                </c:pt>
                <c:pt idx="7">
                  <c:v>-144292000</c:v>
                </c:pt>
                <c:pt idx="8">
                  <c:v>-312129000</c:v>
                </c:pt>
                <c:pt idx="9">
                  <c:v>-617604000</c:v>
                </c:pt>
                <c:pt idx="10">
                  <c:v>-952252000</c:v>
                </c:pt>
              </c:numCache>
            </c:numRef>
          </c:val>
        </c:ser>
        <c:ser>
          <c:idx val="12"/>
          <c:order val="12"/>
          <c:tx>
            <c:strRef>
              <c:f>'Balance commerciale TBB'!$P$34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Produits d'épicerie</c:v>
                </c:pt>
                <c:pt idx="1">
                  <c:v>Autres</c:v>
                </c:pt>
                <c:pt idx="2">
                  <c:v>Viande et produits carnés</c:v>
                </c:pt>
                <c:pt idx="3">
                  <c:v>Pêche et aquaculture</c:v>
                </c:pt>
                <c:pt idx="4">
                  <c:v>Fruits et légumes</c:v>
                </c:pt>
                <c:pt idx="5">
                  <c:v>Animaux vivants et génétique</c:v>
                </c:pt>
                <c:pt idx="6">
                  <c:v>Laits et produits laitiers</c:v>
                </c:pt>
                <c:pt idx="7">
                  <c:v>Sucre</c:v>
                </c:pt>
                <c:pt idx="8">
                  <c:v>Céréales</c:v>
                </c:pt>
                <c:pt idx="9">
                  <c:v>Oléagineux</c:v>
                </c:pt>
                <c:pt idx="10">
                  <c:v>Vins et spiritueux</c:v>
                </c:pt>
              </c:strCache>
            </c:strRef>
          </c:cat>
          <c:val>
            <c:numRef>
              <c:f>'Balance commerciale TBB'!$P$36:$P$46</c:f>
              <c:numCache>
                <c:formatCode>0</c:formatCode>
                <c:ptCount val="11"/>
                <c:pt idx="0">
                  <c:v>1525924000</c:v>
                </c:pt>
                <c:pt idx="1">
                  <c:v>470112000</c:v>
                </c:pt>
                <c:pt idx="2">
                  <c:v>451120000</c:v>
                </c:pt>
                <c:pt idx="3">
                  <c:v>137330000</c:v>
                </c:pt>
                <c:pt idx="4">
                  <c:v>-18574000</c:v>
                </c:pt>
                <c:pt idx="5">
                  <c:v>-36104000</c:v>
                </c:pt>
                <c:pt idx="6">
                  <c:v>-181603000</c:v>
                </c:pt>
                <c:pt idx="7">
                  <c:v>-230326000</c:v>
                </c:pt>
                <c:pt idx="8">
                  <c:v>-249771000</c:v>
                </c:pt>
                <c:pt idx="9">
                  <c:v>-457966000</c:v>
                </c:pt>
                <c:pt idx="10">
                  <c:v>-871752000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3278864"/>
        <c:axId val="503280824"/>
      </c:barChart>
      <c:catAx>
        <c:axId val="503278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0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03280824"/>
        <c:crosses val="autoZero"/>
        <c:auto val="1"/>
        <c:lblAlgn val="ctr"/>
        <c:lblOffset val="100"/>
        <c:noMultiLvlLbl val="0"/>
      </c:catAx>
      <c:valAx>
        <c:axId val="503280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03278864"/>
        <c:crosses val="autoZero"/>
        <c:crossBetween val="between"/>
        <c:dispUnits>
          <c:builtInUnit val="m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'Import. TBB'!$M$48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'Import. TBB'!$C$49:$C$60</c:f>
              <c:strCache>
                <c:ptCount val="11"/>
                <c:pt idx="0">
                  <c:v>Produits d'épicerie</c:v>
                </c:pt>
                <c:pt idx="1">
                  <c:v>Laits et produits laitiers</c:v>
                </c:pt>
                <c:pt idx="2">
                  <c:v>Vins et spiritueux</c:v>
                </c:pt>
                <c:pt idx="3">
                  <c:v>Oléagineux</c:v>
                </c:pt>
                <c:pt idx="4">
                  <c:v>Viande et produits carnés</c:v>
                </c:pt>
                <c:pt idx="5">
                  <c:v>Céréales</c:v>
                </c:pt>
                <c:pt idx="6">
                  <c:v>Fruits et légumes</c:v>
                </c:pt>
                <c:pt idx="7">
                  <c:v>Sucre</c:v>
                </c:pt>
                <c:pt idx="8">
                  <c:v>Pêche et aquaculture</c:v>
                </c:pt>
                <c:pt idx="9">
                  <c:v>Animaux vivants et génétique</c:v>
                </c:pt>
                <c:pt idx="10">
                  <c:v>Autres</c:v>
                </c:pt>
              </c:strCache>
            </c:strRef>
          </c:cat>
          <c:val>
            <c:numRef>
              <c:f>'Import. TBB'!$M$49:$M$60</c:f>
              <c:numCache>
                <c:formatCode>0</c:formatCode>
                <c:ptCount val="11"/>
                <c:pt idx="0">
                  <c:v>1084309000</c:v>
                </c:pt>
                <c:pt idx="1">
                  <c:v>1011818000</c:v>
                </c:pt>
                <c:pt idx="2">
                  <c:v>956097000</c:v>
                </c:pt>
                <c:pt idx="3">
                  <c:v>436045000</c:v>
                </c:pt>
                <c:pt idx="4">
                  <c:v>555103000</c:v>
                </c:pt>
                <c:pt idx="5">
                  <c:v>388006000</c:v>
                </c:pt>
                <c:pt idx="6">
                  <c:v>532771000</c:v>
                </c:pt>
                <c:pt idx="7">
                  <c:v>235330000</c:v>
                </c:pt>
                <c:pt idx="8">
                  <c:v>116329000</c:v>
                </c:pt>
                <c:pt idx="9">
                  <c:v>45678000</c:v>
                </c:pt>
                <c:pt idx="10">
                  <c:v>812680000</c:v>
                </c:pt>
              </c:numCache>
            </c:numRef>
          </c:val>
        </c:ser>
        <c:ser>
          <c:idx val="1"/>
          <c:order val="1"/>
          <c:tx>
            <c:strRef>
              <c:f>'Import. TBB'!$N$48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'Import. TBB'!$C$49:$C$60</c:f>
              <c:strCache>
                <c:ptCount val="11"/>
                <c:pt idx="0">
                  <c:v>Produits d'épicerie</c:v>
                </c:pt>
                <c:pt idx="1">
                  <c:v>Laits et produits laitiers</c:v>
                </c:pt>
                <c:pt idx="2">
                  <c:v>Vins et spiritueux</c:v>
                </c:pt>
                <c:pt idx="3">
                  <c:v>Oléagineux</c:v>
                </c:pt>
                <c:pt idx="4">
                  <c:v>Viande et produits carnés</c:v>
                </c:pt>
                <c:pt idx="5">
                  <c:v>Céréales</c:v>
                </c:pt>
                <c:pt idx="6">
                  <c:v>Fruits et légumes</c:v>
                </c:pt>
                <c:pt idx="7">
                  <c:v>Sucre</c:v>
                </c:pt>
                <c:pt idx="8">
                  <c:v>Pêche et aquaculture</c:v>
                </c:pt>
                <c:pt idx="9">
                  <c:v>Animaux vivants et génétique</c:v>
                </c:pt>
                <c:pt idx="10">
                  <c:v>Autres</c:v>
                </c:pt>
              </c:strCache>
            </c:strRef>
          </c:cat>
          <c:val>
            <c:numRef>
              <c:f>'Import. TBB'!$N$49:$N$60</c:f>
              <c:numCache>
                <c:formatCode>0</c:formatCode>
                <c:ptCount val="11"/>
                <c:pt idx="0">
                  <c:v>1095591000</c:v>
                </c:pt>
                <c:pt idx="1">
                  <c:v>1036246000</c:v>
                </c:pt>
                <c:pt idx="2">
                  <c:v>1089779000</c:v>
                </c:pt>
                <c:pt idx="3">
                  <c:v>578010000</c:v>
                </c:pt>
                <c:pt idx="4">
                  <c:v>610597000</c:v>
                </c:pt>
                <c:pt idx="5">
                  <c:v>351270000</c:v>
                </c:pt>
                <c:pt idx="6">
                  <c:v>521692000</c:v>
                </c:pt>
                <c:pt idx="7">
                  <c:v>191598000</c:v>
                </c:pt>
                <c:pt idx="8">
                  <c:v>127385000</c:v>
                </c:pt>
                <c:pt idx="9">
                  <c:v>48044000</c:v>
                </c:pt>
                <c:pt idx="10">
                  <c:v>872092000</c:v>
                </c:pt>
              </c:numCache>
            </c:numRef>
          </c:val>
        </c:ser>
        <c:ser>
          <c:idx val="2"/>
          <c:order val="2"/>
          <c:tx>
            <c:strRef>
              <c:f>'Import. TBB'!$O$48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'Import. TBB'!$C$49:$C$60</c:f>
              <c:strCache>
                <c:ptCount val="11"/>
                <c:pt idx="0">
                  <c:v>Produits d'épicerie</c:v>
                </c:pt>
                <c:pt idx="1">
                  <c:v>Laits et produits laitiers</c:v>
                </c:pt>
                <c:pt idx="2">
                  <c:v>Vins et spiritueux</c:v>
                </c:pt>
                <c:pt idx="3">
                  <c:v>Oléagineux</c:v>
                </c:pt>
                <c:pt idx="4">
                  <c:v>Viande et produits carnés</c:v>
                </c:pt>
                <c:pt idx="5">
                  <c:v>Céréales</c:v>
                </c:pt>
                <c:pt idx="6">
                  <c:v>Fruits et légumes</c:v>
                </c:pt>
                <c:pt idx="7">
                  <c:v>Sucre</c:v>
                </c:pt>
                <c:pt idx="8">
                  <c:v>Pêche et aquaculture</c:v>
                </c:pt>
                <c:pt idx="9">
                  <c:v>Animaux vivants et génétique</c:v>
                </c:pt>
                <c:pt idx="10">
                  <c:v>Autres</c:v>
                </c:pt>
              </c:strCache>
            </c:strRef>
          </c:cat>
          <c:val>
            <c:numRef>
              <c:f>'Import. TBB'!$O$49:$O$60</c:f>
              <c:numCache>
                <c:formatCode>0</c:formatCode>
                <c:ptCount val="11"/>
                <c:pt idx="0">
                  <c:v>1245243000</c:v>
                </c:pt>
                <c:pt idx="1">
                  <c:v>1073073000</c:v>
                </c:pt>
                <c:pt idx="2">
                  <c:v>1132504000</c:v>
                </c:pt>
                <c:pt idx="3">
                  <c:v>853921000</c:v>
                </c:pt>
                <c:pt idx="4">
                  <c:v>640336000</c:v>
                </c:pt>
                <c:pt idx="5">
                  <c:v>642298000</c:v>
                </c:pt>
                <c:pt idx="6">
                  <c:v>536408000</c:v>
                </c:pt>
                <c:pt idx="7">
                  <c:v>237749000</c:v>
                </c:pt>
                <c:pt idx="8">
                  <c:v>143071000</c:v>
                </c:pt>
                <c:pt idx="9">
                  <c:v>54834000</c:v>
                </c:pt>
                <c:pt idx="10">
                  <c:v>956819000</c:v>
                </c:pt>
              </c:numCache>
            </c:numRef>
          </c:val>
        </c:ser>
        <c:ser>
          <c:idx val="3"/>
          <c:order val="3"/>
          <c:tx>
            <c:strRef>
              <c:f>'Import. TBB'!$P$48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'Import. TBB'!$C$49:$C$60</c:f>
              <c:strCache>
                <c:ptCount val="11"/>
                <c:pt idx="0">
                  <c:v>Produits d'épicerie</c:v>
                </c:pt>
                <c:pt idx="1">
                  <c:v>Laits et produits laitiers</c:v>
                </c:pt>
                <c:pt idx="2">
                  <c:v>Vins et spiritueux</c:v>
                </c:pt>
                <c:pt idx="3">
                  <c:v>Oléagineux</c:v>
                </c:pt>
                <c:pt idx="4">
                  <c:v>Viande et produits carnés</c:v>
                </c:pt>
                <c:pt idx="5">
                  <c:v>Céréales</c:v>
                </c:pt>
                <c:pt idx="6">
                  <c:v>Fruits et légumes</c:v>
                </c:pt>
                <c:pt idx="7">
                  <c:v>Sucre</c:v>
                </c:pt>
                <c:pt idx="8">
                  <c:v>Pêche et aquaculture</c:v>
                </c:pt>
                <c:pt idx="9">
                  <c:v>Animaux vivants et génétique</c:v>
                </c:pt>
                <c:pt idx="10">
                  <c:v>Autres</c:v>
                </c:pt>
              </c:strCache>
            </c:strRef>
          </c:cat>
          <c:val>
            <c:numRef>
              <c:f>'Import. TBB'!$P$49:$P$60</c:f>
              <c:numCache>
                <c:formatCode>0</c:formatCode>
                <c:ptCount val="11"/>
                <c:pt idx="0">
                  <c:v>1310230000</c:v>
                </c:pt>
                <c:pt idx="1">
                  <c:v>1094066000</c:v>
                </c:pt>
                <c:pt idx="2">
                  <c:v>1060092000</c:v>
                </c:pt>
                <c:pt idx="3">
                  <c:v>673485000</c:v>
                </c:pt>
                <c:pt idx="4">
                  <c:v>653858000</c:v>
                </c:pt>
                <c:pt idx="5">
                  <c:v>600155000</c:v>
                </c:pt>
                <c:pt idx="6">
                  <c:v>562541000</c:v>
                </c:pt>
                <c:pt idx="7">
                  <c:v>336466000</c:v>
                </c:pt>
                <c:pt idx="8">
                  <c:v>146525000</c:v>
                </c:pt>
                <c:pt idx="9">
                  <c:v>53736000</c:v>
                </c:pt>
                <c:pt idx="10">
                  <c:v>991266000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3277296"/>
        <c:axId val="503281608"/>
      </c:barChart>
      <c:catAx>
        <c:axId val="503277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03281608"/>
        <c:crosses val="autoZero"/>
        <c:auto val="1"/>
        <c:lblAlgn val="ctr"/>
        <c:lblOffset val="100"/>
        <c:noMultiLvlLbl val="0"/>
      </c:catAx>
      <c:valAx>
        <c:axId val="503281608"/>
        <c:scaling>
          <c:orientation val="minMax"/>
          <c:max val="16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03277296"/>
        <c:crosses val="autoZero"/>
        <c:crossBetween val="between"/>
        <c:dispUnits>
          <c:builtInUnit val="m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'Export. françaises'!$M$4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'Export. françaises'!$C$5:$C$15</c:f>
              <c:strCache>
                <c:ptCount val="10"/>
                <c:pt idx="0">
                  <c:v>Belgique</c:v>
                </c:pt>
                <c:pt idx="1">
                  <c:v>Allemagne</c:v>
                </c:pt>
                <c:pt idx="2">
                  <c:v>Espagne</c:v>
                </c:pt>
                <c:pt idx="3">
                  <c:v>Italie</c:v>
                </c:pt>
                <c:pt idx="4">
                  <c:v>Royaume-Uni</c:v>
                </c:pt>
                <c:pt idx="5">
                  <c:v>États-Unis</c:v>
                </c:pt>
                <c:pt idx="6">
                  <c:v>Pays-Bas</c:v>
                </c:pt>
                <c:pt idx="7">
                  <c:v>Chine</c:v>
                </c:pt>
                <c:pt idx="8">
                  <c:v>Suisse</c:v>
                </c:pt>
                <c:pt idx="9">
                  <c:v>Pologne</c:v>
                </c:pt>
              </c:strCache>
            </c:strRef>
          </c:cat>
          <c:val>
            <c:numRef>
              <c:f>'Export. françaises'!$M$5:$M$15</c:f>
              <c:numCache>
                <c:formatCode>0</c:formatCode>
                <c:ptCount val="10"/>
                <c:pt idx="0">
                  <c:v>6373509735</c:v>
                </c:pt>
                <c:pt idx="1">
                  <c:v>6679879632</c:v>
                </c:pt>
                <c:pt idx="2">
                  <c:v>4754352582</c:v>
                </c:pt>
                <c:pt idx="3">
                  <c:v>5140686842</c:v>
                </c:pt>
                <c:pt idx="4">
                  <c:v>5384624010</c:v>
                </c:pt>
                <c:pt idx="5">
                  <c:v>4471233286</c:v>
                </c:pt>
                <c:pt idx="6">
                  <c:v>3859134293</c:v>
                </c:pt>
                <c:pt idx="7">
                  <c:v>3198236479</c:v>
                </c:pt>
                <c:pt idx="8">
                  <c:v>1847167682</c:v>
                </c:pt>
                <c:pt idx="9">
                  <c:v>888514078</c:v>
                </c:pt>
              </c:numCache>
            </c:numRef>
          </c:val>
        </c:ser>
        <c:ser>
          <c:idx val="1"/>
          <c:order val="1"/>
          <c:tx>
            <c:strRef>
              <c:f>'Export. françaises'!$N$4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'Export. françaises'!$C$5:$C$15</c:f>
              <c:strCache>
                <c:ptCount val="10"/>
                <c:pt idx="0">
                  <c:v>Belgique</c:v>
                </c:pt>
                <c:pt idx="1">
                  <c:v>Allemagne</c:v>
                </c:pt>
                <c:pt idx="2">
                  <c:v>Espagne</c:v>
                </c:pt>
                <c:pt idx="3">
                  <c:v>Italie</c:v>
                </c:pt>
                <c:pt idx="4">
                  <c:v>Royaume-Uni</c:v>
                </c:pt>
                <c:pt idx="5">
                  <c:v>États-Unis</c:v>
                </c:pt>
                <c:pt idx="6">
                  <c:v>Pays-Bas</c:v>
                </c:pt>
                <c:pt idx="7">
                  <c:v>Chine</c:v>
                </c:pt>
                <c:pt idx="8">
                  <c:v>Suisse</c:v>
                </c:pt>
                <c:pt idx="9">
                  <c:v>Pologne</c:v>
                </c:pt>
              </c:strCache>
            </c:strRef>
          </c:cat>
          <c:val>
            <c:numRef>
              <c:f>'Export. françaises'!$N$5:$N$15</c:f>
              <c:numCache>
                <c:formatCode>0</c:formatCode>
                <c:ptCount val="10"/>
                <c:pt idx="0">
                  <c:v>7476109663</c:v>
                </c:pt>
                <c:pt idx="1">
                  <c:v>7252988514</c:v>
                </c:pt>
                <c:pt idx="2">
                  <c:v>5406520839</c:v>
                </c:pt>
                <c:pt idx="3">
                  <c:v>5571868259</c:v>
                </c:pt>
                <c:pt idx="4">
                  <c:v>5444293372</c:v>
                </c:pt>
                <c:pt idx="5">
                  <c:v>5744162231</c:v>
                </c:pt>
                <c:pt idx="6">
                  <c:v>4565699665</c:v>
                </c:pt>
                <c:pt idx="7">
                  <c:v>4103624664</c:v>
                </c:pt>
                <c:pt idx="8">
                  <c:v>2018703025</c:v>
                </c:pt>
                <c:pt idx="9">
                  <c:v>1192429989</c:v>
                </c:pt>
              </c:numCache>
            </c:numRef>
          </c:val>
        </c:ser>
        <c:ser>
          <c:idx val="2"/>
          <c:order val="2"/>
          <c:tx>
            <c:strRef>
              <c:f>'Export. françaises'!$O$4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'Export. françaises'!$C$5:$C$15</c:f>
              <c:strCache>
                <c:ptCount val="10"/>
                <c:pt idx="0">
                  <c:v>Belgique</c:v>
                </c:pt>
                <c:pt idx="1">
                  <c:v>Allemagne</c:v>
                </c:pt>
                <c:pt idx="2">
                  <c:v>Espagne</c:v>
                </c:pt>
                <c:pt idx="3">
                  <c:v>Italie</c:v>
                </c:pt>
                <c:pt idx="4">
                  <c:v>Royaume-Uni</c:v>
                </c:pt>
                <c:pt idx="5">
                  <c:v>États-Unis</c:v>
                </c:pt>
                <c:pt idx="6">
                  <c:v>Pays-Bas</c:v>
                </c:pt>
                <c:pt idx="7">
                  <c:v>Chine</c:v>
                </c:pt>
                <c:pt idx="8">
                  <c:v>Suisse</c:v>
                </c:pt>
                <c:pt idx="9">
                  <c:v>Pologne</c:v>
                </c:pt>
              </c:strCache>
            </c:strRef>
          </c:cat>
          <c:val>
            <c:numRef>
              <c:f>'Export. françaises'!$O$5:$O$15</c:f>
              <c:numCache>
                <c:formatCode>0</c:formatCode>
                <c:ptCount val="10"/>
                <c:pt idx="0">
                  <c:v>9104326532</c:v>
                </c:pt>
                <c:pt idx="1">
                  <c:v>8399178143</c:v>
                </c:pt>
                <c:pt idx="2">
                  <c:v>6966925989</c:v>
                </c:pt>
                <c:pt idx="3">
                  <c:v>6720113816</c:v>
                </c:pt>
                <c:pt idx="4">
                  <c:v>5960293798</c:v>
                </c:pt>
                <c:pt idx="5">
                  <c:v>6647485260</c:v>
                </c:pt>
                <c:pt idx="6">
                  <c:v>5836783623</c:v>
                </c:pt>
                <c:pt idx="7">
                  <c:v>3532789102</c:v>
                </c:pt>
                <c:pt idx="8">
                  <c:v>2236170440</c:v>
                </c:pt>
                <c:pt idx="9">
                  <c:v>1336555079</c:v>
                </c:pt>
              </c:numCache>
            </c:numRef>
          </c:val>
        </c:ser>
        <c:ser>
          <c:idx val="3"/>
          <c:order val="3"/>
          <c:tx>
            <c:strRef>
              <c:f>'Export. françaises'!$P$4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'Export. françaises'!$C$5:$C$15</c:f>
              <c:strCache>
                <c:ptCount val="10"/>
                <c:pt idx="0">
                  <c:v>Belgique</c:v>
                </c:pt>
                <c:pt idx="1">
                  <c:v>Allemagne</c:v>
                </c:pt>
                <c:pt idx="2">
                  <c:v>Espagne</c:v>
                </c:pt>
                <c:pt idx="3">
                  <c:v>Italie</c:v>
                </c:pt>
                <c:pt idx="4">
                  <c:v>Royaume-Uni</c:v>
                </c:pt>
                <c:pt idx="5">
                  <c:v>États-Unis</c:v>
                </c:pt>
                <c:pt idx="6">
                  <c:v>Pays-Bas</c:v>
                </c:pt>
                <c:pt idx="7">
                  <c:v>Chine</c:v>
                </c:pt>
                <c:pt idx="8">
                  <c:v>Suisse</c:v>
                </c:pt>
                <c:pt idx="9">
                  <c:v>Pologne</c:v>
                </c:pt>
              </c:strCache>
            </c:strRef>
          </c:cat>
          <c:val>
            <c:numRef>
              <c:f>'Export. françaises'!$P$5:$P$15</c:f>
              <c:numCache>
                <c:formatCode>0</c:formatCode>
                <c:ptCount val="10"/>
                <c:pt idx="0">
                  <c:v>9049441240</c:v>
                </c:pt>
                <c:pt idx="1">
                  <c:v>8829647584</c:v>
                </c:pt>
                <c:pt idx="2">
                  <c:v>7161692637</c:v>
                </c:pt>
                <c:pt idx="3">
                  <c:v>6905099928</c:v>
                </c:pt>
                <c:pt idx="4">
                  <c:v>6285421161</c:v>
                </c:pt>
                <c:pt idx="5">
                  <c:v>5421814511</c:v>
                </c:pt>
                <c:pt idx="6">
                  <c:v>5362623234</c:v>
                </c:pt>
                <c:pt idx="7">
                  <c:v>3718661117</c:v>
                </c:pt>
                <c:pt idx="8">
                  <c:v>2286150520</c:v>
                </c:pt>
                <c:pt idx="9">
                  <c:v>1473560531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6759008"/>
        <c:axId val="236762536"/>
      </c:barChart>
      <c:catAx>
        <c:axId val="236759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236762536"/>
        <c:crosses val="autoZero"/>
        <c:auto val="1"/>
        <c:lblAlgn val="ctr"/>
        <c:lblOffset val="100"/>
        <c:noMultiLvlLbl val="0"/>
      </c:catAx>
      <c:valAx>
        <c:axId val="236762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236759008"/>
        <c:crosses val="autoZero"/>
        <c:crossBetween val="between"/>
        <c:dispUnits>
          <c:builtInUnit val="m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4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8061799356275002"/>
                  <c:y val="0.1170466396497630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6635557942795755"/>
                      <c:h val="0.35938573575296984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3299411162876476"/>
                  <c:y val="-8.82513598544538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841549682308979"/>
                      <c:h val="0.35888188895550294"/>
                    </c:manualLayout>
                  </c15:layout>
                </c:ext>
              </c:extLst>
            </c:dLbl>
            <c:dLbl>
              <c:idx val="2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2.2529496744051252E-3"/>
                  <c:y val="5.378242110332491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2.9270254723650507E-2"/>
                  <c:y val="-4.693056743141752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.20813750503558479"/>
                  <c:y val="0.1889294171598556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700" b="0" i="0" u="none" strike="noStrike" kern="1200" baseline="0">
                      <a:solidFill>
                        <a:schemeClr val="tx1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527863569222505"/>
                      <c:h val="0.16877694599613771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'Import. TBB'!$C$34:$C$44</c:f>
              <c:strCache>
                <c:ptCount val="11"/>
                <c:pt idx="0">
                  <c:v>Fruits et légumes</c:v>
                </c:pt>
                <c:pt idx="1">
                  <c:v>Produits d'épicerie</c:v>
                </c:pt>
                <c:pt idx="2">
                  <c:v>Viande et produits carnés</c:v>
                </c:pt>
                <c:pt idx="3">
                  <c:v>Oléagineux</c:v>
                </c:pt>
                <c:pt idx="4">
                  <c:v>Laits et produits laitiers</c:v>
                </c:pt>
                <c:pt idx="5">
                  <c:v>Vins et spiritueux</c:v>
                </c:pt>
                <c:pt idx="6">
                  <c:v>Pêche et aquaculture</c:v>
                </c:pt>
                <c:pt idx="7">
                  <c:v>Céréales</c:v>
                </c:pt>
                <c:pt idx="8">
                  <c:v>Animaux vivants et génétique</c:v>
                </c:pt>
                <c:pt idx="9">
                  <c:v>Sucre</c:v>
                </c:pt>
                <c:pt idx="10">
                  <c:v>Autres</c:v>
                </c:pt>
              </c:strCache>
            </c:strRef>
          </c:cat>
          <c:val>
            <c:numRef>
              <c:f>'Import. TBB'!$P$34:$P$44</c:f>
              <c:numCache>
                <c:formatCode>0%</c:formatCode>
                <c:ptCount val="11"/>
                <c:pt idx="0">
                  <c:v>0.19869809381456019</c:v>
                </c:pt>
                <c:pt idx="1">
                  <c:v>0.19076199622940399</c:v>
                </c:pt>
                <c:pt idx="2">
                  <c:v>0.1018875541470346</c:v>
                </c:pt>
                <c:pt idx="3">
                  <c:v>7.9990688963200648E-2</c:v>
                </c:pt>
                <c:pt idx="4">
                  <c:v>7.9620880081117229E-2</c:v>
                </c:pt>
                <c:pt idx="5">
                  <c:v>5.2116632575737301E-2</c:v>
                </c:pt>
                <c:pt idx="6">
                  <c:v>5.0591360869455322E-2</c:v>
                </c:pt>
                <c:pt idx="7">
                  <c:v>4.0264207540889843E-2</c:v>
                </c:pt>
                <c:pt idx="8">
                  <c:v>1.5408051817154135E-2</c:v>
                </c:pt>
                <c:pt idx="9">
                  <c:v>1.2127626284777919E-2</c:v>
                </c:pt>
                <c:pt idx="10">
                  <c:v>0.1785304150818309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4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9640073415992854"/>
                  <c:y val="9.832409881828915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60983729893014"/>
                      <c:h val="0.37677133664823409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20566104810023467"/>
                  <c:y val="8.047631881613030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9136481789941756"/>
                  <c:y val="-0.1890880483749621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767104866281226"/>
                      <c:h val="0.17599187435542513"/>
                    </c:manualLayout>
                  </c15:layout>
                </c:ext>
              </c:extLst>
            </c:dLbl>
            <c:dLbl>
              <c:idx val="3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2208094448910096"/>
                  <c:y val="-0.1388098013940463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4964299567003617"/>
                      <c:h val="0.15659302138157963"/>
                    </c:manualLayout>
                  </c15:layout>
                </c:ext>
              </c:extLst>
            </c:dLbl>
            <c:dLbl>
              <c:idx val="5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8.0147867868818716E-3"/>
                  <c:y val="3.755830913023026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.12186904132808611"/>
                  <c:y val="0.1981299879328036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'Import. TBB'!$C$78:$C$88</c:f>
              <c:strCache>
                <c:ptCount val="11"/>
                <c:pt idx="0">
                  <c:v>Produits d'épicerie</c:v>
                </c:pt>
                <c:pt idx="1">
                  <c:v>Laits et produits laitiers</c:v>
                </c:pt>
                <c:pt idx="2">
                  <c:v>Vins et spiritueux</c:v>
                </c:pt>
                <c:pt idx="3">
                  <c:v>Oléagineux</c:v>
                </c:pt>
                <c:pt idx="4">
                  <c:v>Viande et produits carnés</c:v>
                </c:pt>
                <c:pt idx="5">
                  <c:v>Céréales</c:v>
                </c:pt>
                <c:pt idx="6">
                  <c:v>Fruits et légumes</c:v>
                </c:pt>
                <c:pt idx="7">
                  <c:v>Sucre</c:v>
                </c:pt>
                <c:pt idx="8">
                  <c:v>Pêche et aquaculture</c:v>
                </c:pt>
                <c:pt idx="9">
                  <c:v>Animaux vivants et génétique</c:v>
                </c:pt>
                <c:pt idx="10">
                  <c:v>Autres</c:v>
                </c:pt>
              </c:strCache>
            </c:strRef>
          </c:cat>
          <c:val>
            <c:numRef>
              <c:f>'Import. TBB'!$P$78:$P$88</c:f>
              <c:numCache>
                <c:formatCode>0%</c:formatCode>
                <c:ptCount val="11"/>
                <c:pt idx="0">
                  <c:v>0.17510673287479461</c:v>
                </c:pt>
                <c:pt idx="1">
                  <c:v>0.1462173227672966</c:v>
                </c:pt>
                <c:pt idx="2">
                  <c:v>0.14167684045297907</c:v>
                </c:pt>
                <c:pt idx="3">
                  <c:v>9.0008439732093631E-2</c:v>
                </c:pt>
                <c:pt idx="4">
                  <c:v>8.7385373670307853E-2</c:v>
                </c:pt>
                <c:pt idx="5">
                  <c:v>8.0208193422889387E-2</c:v>
                </c:pt>
                <c:pt idx="6">
                  <c:v>7.5181240406737626E-2</c:v>
                </c:pt>
                <c:pt idx="7">
                  <c:v>4.4967266803119028E-2</c:v>
                </c:pt>
                <c:pt idx="8">
                  <c:v>1.9582450435785534E-2</c:v>
                </c:pt>
                <c:pt idx="9">
                  <c:v>7.1815905587263021E-3</c:v>
                </c:pt>
                <c:pt idx="10">
                  <c:v>0.13247853481439606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4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8.5168524237948171E-2"/>
                  <c:y val="0.1024536294812140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2311669128508125"/>
                      <c:h val="0.29053145927693358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9806633543708876"/>
                  <c:y val="-0.1502374659298937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96884651537532"/>
                      <c:h val="0.27205836071019213"/>
                    </c:manualLayout>
                  </c15:layout>
                </c:ext>
              </c:extLst>
            </c:dLbl>
            <c:dLbl>
              <c:idx val="2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5.7992490766772863E-3"/>
                  <c:y val="6.0769485879253373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'Import. TBB'!$C$34:$C$44</c:f>
              <c:strCache>
                <c:ptCount val="11"/>
                <c:pt idx="0">
                  <c:v>Fruits et légumes</c:v>
                </c:pt>
                <c:pt idx="1">
                  <c:v>Produits d'épicerie</c:v>
                </c:pt>
                <c:pt idx="2">
                  <c:v>Viande et produits carnés</c:v>
                </c:pt>
                <c:pt idx="3">
                  <c:v>Oléagineux</c:v>
                </c:pt>
                <c:pt idx="4">
                  <c:v>Laits et produits laitiers</c:v>
                </c:pt>
                <c:pt idx="5">
                  <c:v>Vins et spiritueux</c:v>
                </c:pt>
                <c:pt idx="6">
                  <c:v>Pêche et aquaculture</c:v>
                </c:pt>
                <c:pt idx="7">
                  <c:v>Céréales</c:v>
                </c:pt>
                <c:pt idx="8">
                  <c:v>Animaux vivants et génétique</c:v>
                </c:pt>
                <c:pt idx="9">
                  <c:v>Sucre</c:v>
                </c:pt>
                <c:pt idx="10">
                  <c:v>Autres</c:v>
                </c:pt>
              </c:strCache>
            </c:strRef>
          </c:cat>
          <c:val>
            <c:numRef>
              <c:f>'Import. TBB'!$P$34:$P$44</c:f>
              <c:numCache>
                <c:formatCode>0%</c:formatCode>
                <c:ptCount val="11"/>
                <c:pt idx="0">
                  <c:v>0.19869809381456019</c:v>
                </c:pt>
                <c:pt idx="1">
                  <c:v>0.19076199622940399</c:v>
                </c:pt>
                <c:pt idx="2">
                  <c:v>0.1018875541470346</c:v>
                </c:pt>
                <c:pt idx="3">
                  <c:v>7.9990688963200648E-2</c:v>
                </c:pt>
                <c:pt idx="4">
                  <c:v>7.9620880081117229E-2</c:v>
                </c:pt>
                <c:pt idx="5">
                  <c:v>5.2116632575737301E-2</c:v>
                </c:pt>
                <c:pt idx="6">
                  <c:v>5.0591360869455322E-2</c:v>
                </c:pt>
                <c:pt idx="7">
                  <c:v>4.0264207540889843E-2</c:v>
                </c:pt>
                <c:pt idx="8">
                  <c:v>1.5408051817154135E-2</c:v>
                </c:pt>
                <c:pt idx="9">
                  <c:v>1.2127626284777919E-2</c:v>
                </c:pt>
                <c:pt idx="10">
                  <c:v>0.1785304150818309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9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</c:dPt>
          <c:dPt>
            <c:idx val="8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</c:dPt>
          <c:dPt>
            <c:idx val="9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Pt>
            <c:idx val="1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'Import. IAA'!$C$66:$C$78</c:f>
              <c:strCache>
                <c:ptCount val="11"/>
                <c:pt idx="0">
                  <c:v>UE 27</c:v>
                </c:pt>
                <c:pt idx="1">
                  <c:v>Pays-Bas</c:v>
                </c:pt>
                <c:pt idx="2">
                  <c:v>Pologne</c:v>
                </c:pt>
                <c:pt idx="3">
                  <c:v>Italie</c:v>
                </c:pt>
                <c:pt idx="4">
                  <c:v>Espagne</c:v>
                </c:pt>
                <c:pt idx="5">
                  <c:v>France</c:v>
                </c:pt>
                <c:pt idx="6">
                  <c:v>Belgique</c:v>
                </c:pt>
                <c:pt idx="7">
                  <c:v>Autriche</c:v>
                </c:pt>
                <c:pt idx="8">
                  <c:v>Danemark</c:v>
                </c:pt>
                <c:pt idx="9">
                  <c:v>États-Unis</c:v>
                </c:pt>
                <c:pt idx="10">
                  <c:v>Brésil</c:v>
                </c:pt>
              </c:strCache>
            </c:strRef>
          </c:cat>
          <c:val>
            <c:numRef>
              <c:f>'Import. IAA'!$P$66:$P$78</c:f>
              <c:numCache>
                <c:formatCode>0%</c:formatCode>
                <c:ptCount val="11"/>
                <c:pt idx="0">
                  <c:v>0.72459833520102956</c:v>
                </c:pt>
                <c:pt idx="1">
                  <c:v>0.17617311180413783</c:v>
                </c:pt>
                <c:pt idx="2">
                  <c:v>0.10318664848062643</c:v>
                </c:pt>
                <c:pt idx="3">
                  <c:v>7.8717399815208242E-2</c:v>
                </c:pt>
                <c:pt idx="4">
                  <c:v>6.4076981845296463E-2</c:v>
                </c:pt>
                <c:pt idx="5">
                  <c:v>6.3872443951764293E-2</c:v>
                </c:pt>
                <c:pt idx="6">
                  <c:v>5.0400412739560023E-2</c:v>
                </c:pt>
                <c:pt idx="7">
                  <c:v>4.8062947785166017E-2</c:v>
                </c:pt>
                <c:pt idx="8">
                  <c:v>3.3821831557491827E-2</c:v>
                </c:pt>
                <c:pt idx="9">
                  <c:v>2.7798894409559641E-2</c:v>
                </c:pt>
                <c:pt idx="10">
                  <c:v>2.7305164297126625E-2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34499568"/>
        <c:axId val="234499952"/>
      </c:barChart>
      <c:catAx>
        <c:axId val="234499568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234499952"/>
        <c:crosses val="autoZero"/>
        <c:auto val="1"/>
        <c:lblAlgn val="ctr"/>
        <c:lblOffset val="100"/>
        <c:noMultiLvlLbl val="0"/>
      </c:catAx>
      <c:valAx>
        <c:axId val="234499952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0"/>
        <c:majorTickMark val="out"/>
        <c:minorTickMark val="none"/>
        <c:tickLblPos val="nextTo"/>
        <c:crossAx val="234499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'Import. IAA'!$C$39</c:f>
              <c:strCache>
                <c:ptCount val="1"/>
                <c:pt idx="0">
                  <c:v>Monde</c:v>
                </c:pt>
              </c:strCache>
              <c:extLst xmlns:c15="http://schemas.microsoft.com/office/drawing/2012/chart"/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cat>
            <c:strRef>
              <c:f>'Import. IAA'!$M$38:$P$38</c:f>
              <c:strCach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strCache>
              <c:extLst xmlns:c15="http://schemas.microsoft.com/office/drawing/2012/chart"/>
            </c:strRef>
          </c:cat>
          <c:val>
            <c:numRef>
              <c:f>'Import. IAA'!$M$39:$P$39</c:f>
              <c:numCache>
                <c:formatCode>0</c:formatCode>
                <c:ptCount val="4"/>
                <c:pt idx="0">
                  <c:v>92367629000</c:v>
                </c:pt>
                <c:pt idx="1">
                  <c:v>98244909000</c:v>
                </c:pt>
                <c:pt idx="2">
                  <c:v>117065407000</c:v>
                </c:pt>
                <c:pt idx="3">
                  <c:v>117146997000</c:v>
                </c:pt>
              </c:numCache>
              <c:extLst xmlns:c15="http://schemas.microsoft.com/office/drawing/2012/chart"/>
            </c:numRef>
          </c:val>
        </c:ser>
        <c:ser>
          <c:idx val="11"/>
          <c:order val="11"/>
          <c:tx>
            <c:strRef>
              <c:f>'Import. IAA'!#REF!</c:f>
              <c:strCache>
                <c:ptCount val="1"/>
                <c:pt idx="0">
                  <c:v>#REF!</c:v>
                </c:pt>
              </c:strCache>
              <c:extLst xmlns:c15="http://schemas.microsoft.com/office/drawing/2012/chart"/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'[1]Import. IAA'!$M$38:$P$38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  <c:extLst/>
            </c:numRef>
          </c:cat>
          <c:val>
            <c:numRef>
              <c:f>'Import. IAA'!#REF!</c:f>
              <c:extLst xmlns:c15="http://schemas.microsoft.com/office/drawing/2012/chart"/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312556808"/>
        <c:axId val="312557984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'Import. IAA'!$C$41</c15:sqref>
                        </c15:formulaRef>
                      </c:ext>
                    </c:extLst>
                    <c:strCache>
                      <c:ptCount val="1"/>
                      <c:pt idx="0">
                        <c:v>Pays-Bas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Pt>
                  <c:idx val="0"/>
                  <c:invertIfNegative val="0"/>
                  <c:bubble3D val="0"/>
                  <c:spPr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noFill/>
                    </a:ln>
                    <a:effectLst/>
                  </c:spPr>
                </c:dPt>
                <c:dPt>
                  <c:idx val="1"/>
                  <c:invertIfNegative val="0"/>
                  <c:bubble3D val="0"/>
                  <c:spPr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noFill/>
                    </a:ln>
                    <a:effectLst/>
                  </c:spPr>
                </c:dPt>
                <c:dPt>
                  <c:idx val="2"/>
                  <c:invertIfNegative val="0"/>
                  <c:bubble3D val="0"/>
                  <c:spPr>
                    <a:solidFill>
                      <a:schemeClr val="tx2">
                        <a:lumMod val="75000"/>
                      </a:schemeClr>
                    </a:solidFill>
                    <a:ln>
                      <a:noFill/>
                    </a:ln>
                    <a:effectLst/>
                  </c:spPr>
                </c:dPt>
                <c:dPt>
                  <c:idx val="3"/>
                  <c:invertIfNegative val="0"/>
                  <c:bubble3D val="0"/>
                  <c:spPr>
                    <a:solidFill>
                      <a:srgbClr val="FF0000"/>
                    </a:solidFill>
                    <a:ln>
                      <a:noFill/>
                    </a:ln>
                    <a:effectLst/>
                  </c:spPr>
                </c:dPt>
                <c:cat>
                  <c:strRef>
                    <c:extLst>
                      <c:ext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'Import. IAA'!$M$39:$P$39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92367629000</c:v>
                      </c:pt>
                      <c:pt idx="1">
                        <c:v>98244909000</c:v>
                      </c:pt>
                      <c:pt idx="2">
                        <c:v>117065407000</c:v>
                      </c:pt>
                      <c:pt idx="3">
                        <c:v>117146997000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IAA'!$C$42</c15:sqref>
                        </c15:formulaRef>
                      </c:ext>
                    </c:extLst>
                    <c:strCache>
                      <c:ptCount val="1"/>
                      <c:pt idx="0">
                        <c:v>Pologne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IAA'!$M$42:$P$42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7893012000</c:v>
                      </c:pt>
                      <c:pt idx="1">
                        <c:v>8481161000</c:v>
                      </c:pt>
                      <c:pt idx="2">
                        <c:v>10676984000</c:v>
                      </c:pt>
                      <c:pt idx="3">
                        <c:v>12088006000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IAA'!$C$43</c15:sqref>
                        </c15:formulaRef>
                      </c:ext>
                    </c:extLst>
                    <c:strCache>
                      <c:ptCount val="1"/>
                      <c:pt idx="0">
                        <c:v>Italie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IAA'!$M$43:$P$43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7371566000</c:v>
                      </c:pt>
                      <c:pt idx="1">
                        <c:v>8260838000</c:v>
                      </c:pt>
                      <c:pt idx="2">
                        <c:v>8970249000</c:v>
                      </c:pt>
                      <c:pt idx="3">
                        <c:v>9221507000</c:v>
                      </c:pt>
                    </c:numCache>
                  </c:numRef>
                </c:val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IAA'!$C$44</c15:sqref>
                        </c15:formulaRef>
                      </c:ext>
                    </c:extLst>
                    <c:strCache>
                      <c:ptCount val="1"/>
                      <c:pt idx="0">
                        <c:v>Espagne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IAA'!$M$44:$P$44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6347526000</c:v>
                      </c:pt>
                      <c:pt idx="1">
                        <c:v>6491319000</c:v>
                      </c:pt>
                      <c:pt idx="2">
                        <c:v>6834127000</c:v>
                      </c:pt>
                      <c:pt idx="3">
                        <c:v>7506426000</c:v>
                      </c:pt>
                    </c:numCache>
                  </c:numRef>
                </c:val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IAA'!$C$45</c15:sqref>
                        </c15:formulaRef>
                      </c:ext>
                    </c:extLst>
                    <c:strCache>
                      <c:ptCount val="1"/>
                      <c:pt idx="0">
                        <c:v>France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IAA'!$M$45:$P$45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6174166000</c:v>
                      </c:pt>
                      <c:pt idx="1">
                        <c:v>6522304000</c:v>
                      </c:pt>
                      <c:pt idx="2">
                        <c:v>7516256000</c:v>
                      </c:pt>
                      <c:pt idx="3">
                        <c:v>7482465000</c:v>
                      </c:pt>
                    </c:numCache>
                  </c:numRef>
                </c:val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IAA'!$C$46</c15:sqref>
                        </c15:formulaRef>
                      </c:ext>
                    </c:extLst>
                    <c:strCache>
                      <c:ptCount val="1"/>
                      <c:pt idx="0">
                        <c:v>Belgique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IAA'!$M$46:$P$46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4296528000</c:v>
                      </c:pt>
                      <c:pt idx="1">
                        <c:v>4655531000</c:v>
                      </c:pt>
                      <c:pt idx="2">
                        <c:v>5371755000</c:v>
                      </c:pt>
                      <c:pt idx="3">
                        <c:v>5904257000</c:v>
                      </c:pt>
                    </c:numCache>
                  </c:numRef>
                </c:val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IAA'!$C$47</c15:sqref>
                        </c15:formulaRef>
                      </c:ext>
                    </c:extLst>
                    <c:strCache>
                      <c:ptCount val="1"/>
                      <c:pt idx="0">
                        <c:v>Autriche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IAA'!$M$47:$P$47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4042850000</c:v>
                      </c:pt>
                      <c:pt idx="1">
                        <c:v>4460812000</c:v>
                      </c:pt>
                      <c:pt idx="2">
                        <c:v>5377181000</c:v>
                      </c:pt>
                      <c:pt idx="3">
                        <c:v>5630430000</c:v>
                      </c:pt>
                    </c:numCache>
                  </c:numRef>
                </c:val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IAA'!$C$48</c15:sqref>
                        </c15:formulaRef>
                      </c:ext>
                    </c:extLst>
                    <c:strCache>
                      <c:ptCount val="1"/>
                      <c:pt idx="0">
                        <c:v>Danemark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IAA'!$M$48:$P$48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3272843000</c:v>
                      </c:pt>
                      <c:pt idx="1">
                        <c:v>3356693000</c:v>
                      </c:pt>
                      <c:pt idx="2">
                        <c:v>3843261000</c:v>
                      </c:pt>
                      <c:pt idx="3">
                        <c:v>3962126000</c:v>
                      </c:pt>
                    </c:numCache>
                  </c:numRef>
                </c:val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IAA'!$C$49</c15:sqref>
                        </c15:formulaRef>
                      </c:ext>
                    </c:extLst>
                    <c:strCache>
                      <c:ptCount val="1"/>
                      <c:pt idx="0">
                        <c:v>États-Unis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IAA'!$M$49:$P$49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2690065000</c:v>
                      </c:pt>
                      <c:pt idx="1">
                        <c:v>2483670000</c:v>
                      </c:pt>
                      <c:pt idx="2">
                        <c:v>3210197000</c:v>
                      </c:pt>
                      <c:pt idx="3">
                        <c:v>3256557000</c:v>
                      </c:pt>
                    </c:numCache>
                  </c:numRef>
                </c:val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IAA'!$C$50</c15:sqref>
                        </c15:formulaRef>
                      </c:ext>
                    </c:extLst>
                    <c:strCache>
                      <c:ptCount val="1"/>
                      <c:pt idx="0">
                        <c:v>Brésil</c:v>
                      </c:pt>
                    </c:strCache>
                  </c:strRef>
                </c:tx>
                <c:spPr>
                  <a:solidFill>
                    <a:schemeClr val="accent5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Pt>
                  <c:idx val="0"/>
                  <c:invertIfNegative val="0"/>
                  <c:bubble3D val="0"/>
                  <c:spPr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noFill/>
                    </a:ln>
                    <a:effectLst/>
                  </c:spPr>
                </c:dPt>
                <c:dPt>
                  <c:idx val="1"/>
                  <c:invertIfNegative val="0"/>
                  <c:bubble3D val="0"/>
                  <c:spPr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noFill/>
                    </a:ln>
                    <a:effectLst/>
                  </c:spPr>
                </c:dPt>
                <c:dPt>
                  <c:idx val="2"/>
                  <c:invertIfNegative val="0"/>
                  <c:bubble3D val="0"/>
                  <c:spPr>
                    <a:solidFill>
                      <a:schemeClr val="tx2"/>
                    </a:solidFill>
                    <a:ln>
                      <a:noFill/>
                    </a:ln>
                    <a:effectLst/>
                  </c:spPr>
                </c:dPt>
                <c:dPt>
                  <c:idx val="3"/>
                  <c:invertIfNegative val="0"/>
                  <c:bubble3D val="0"/>
                  <c:spPr>
                    <a:solidFill>
                      <a:srgbClr val="FF0000"/>
                    </a:solidFill>
                    <a:ln>
                      <a:noFill/>
                    </a:ln>
                    <a:effectLst/>
                  </c:spPr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IAA'!$M$50:$P$50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2624586000</c:v>
                      </c:pt>
                      <c:pt idx="1">
                        <c:v>3142892000</c:v>
                      </c:pt>
                      <c:pt idx="2">
                        <c:v>4230187000</c:v>
                      </c:pt>
                      <c:pt idx="3">
                        <c:v>3198718000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312556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312557984"/>
        <c:crosses val="autoZero"/>
        <c:auto val="1"/>
        <c:lblAlgn val="ctr"/>
        <c:lblOffset val="100"/>
        <c:noMultiLvlLbl val="0"/>
      </c:catAx>
      <c:valAx>
        <c:axId val="312557984"/>
        <c:scaling>
          <c:orientation val="minMax"/>
          <c:max val="1200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312556808"/>
        <c:crosses val="autoZero"/>
        <c:crossBetween val="between"/>
        <c:dispUnits>
          <c:builtInUnit val="m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'Balance commerciale IAA'!$C$4</c:f>
              <c:strCache>
                <c:ptCount val="1"/>
                <c:pt idx="0">
                  <c:v>Valeurs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'Balance commerciale IAA'!$D$4:$P$4</c:f>
              <c:strCach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strCache>
            </c:strRef>
          </c:cat>
          <c:val>
            <c:numRef>
              <c:f>'Balance commerciale IAA'!$D$4:$P$4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</c:ser>
        <c:ser>
          <c:idx val="1"/>
          <c:order val="1"/>
          <c:tx>
            <c:strRef>
              <c:f>'Balance commerciale IAA'!$C$5</c:f>
              <c:strCache>
                <c:ptCount val="1"/>
                <c:pt idx="0">
                  <c:v>Importations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'Balance commerciale IAA'!$D$4:$P$4</c:f>
              <c:strCach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strCache>
            </c:strRef>
          </c:cat>
          <c:val>
            <c:numRef>
              <c:f>'Balance commerciale IAA'!$D$5:$P$5</c:f>
              <c:numCache>
                <c:formatCode>0</c:formatCode>
                <c:ptCount val="13"/>
                <c:pt idx="0">
                  <c:v>-73063937000</c:v>
                </c:pt>
                <c:pt idx="1">
                  <c:v>-75382538000</c:v>
                </c:pt>
                <c:pt idx="2">
                  <c:v>-77256327000</c:v>
                </c:pt>
                <c:pt idx="3">
                  <c:v>-78135158000</c:v>
                </c:pt>
                <c:pt idx="4">
                  <c:v>-82486856000</c:v>
                </c:pt>
                <c:pt idx="5">
                  <c:v>-84539781000</c:v>
                </c:pt>
                <c:pt idx="6">
                  <c:v>-88598930000</c:v>
                </c:pt>
                <c:pt idx="7">
                  <c:v>-88265172000</c:v>
                </c:pt>
                <c:pt idx="8">
                  <c:v>-90112962000</c:v>
                </c:pt>
                <c:pt idx="9">
                  <c:v>-92367629000</c:v>
                </c:pt>
                <c:pt idx="10">
                  <c:v>-98244909000</c:v>
                </c:pt>
                <c:pt idx="11">
                  <c:v>-117065407000</c:v>
                </c:pt>
                <c:pt idx="12">
                  <c:v>-117146997000</c:v>
                </c:pt>
              </c:numCache>
            </c:numRef>
          </c:val>
        </c:ser>
        <c:ser>
          <c:idx val="2"/>
          <c:order val="2"/>
          <c:tx>
            <c:strRef>
              <c:f>'Balance commerciale IAA'!$C$6</c:f>
              <c:strCache>
                <c:ptCount val="1"/>
                <c:pt idx="0">
                  <c:v>Exportations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'Balance commerciale IAA'!$D$4:$P$4</c:f>
              <c:strCach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strCache>
            </c:strRef>
          </c:cat>
          <c:val>
            <c:numRef>
              <c:f>'Balance commerciale IAA'!$D$6:$P$6</c:f>
              <c:numCache>
                <c:formatCode>0</c:formatCode>
                <c:ptCount val="13"/>
                <c:pt idx="0">
                  <c:v>60173027000</c:v>
                </c:pt>
                <c:pt idx="1">
                  <c:v>63835743000</c:v>
                </c:pt>
                <c:pt idx="2">
                  <c:v>66771924000</c:v>
                </c:pt>
                <c:pt idx="3">
                  <c:v>67476729000</c:v>
                </c:pt>
                <c:pt idx="4">
                  <c:v>69273173000</c:v>
                </c:pt>
                <c:pt idx="5">
                  <c:v>70898998000</c:v>
                </c:pt>
                <c:pt idx="6">
                  <c:v>73821178000</c:v>
                </c:pt>
                <c:pt idx="7">
                  <c:v>72185091000</c:v>
                </c:pt>
                <c:pt idx="8">
                  <c:v>74492675000</c:v>
                </c:pt>
                <c:pt idx="9">
                  <c:v>74068845000</c:v>
                </c:pt>
                <c:pt idx="10">
                  <c:v>78757806000</c:v>
                </c:pt>
                <c:pt idx="11">
                  <c:v>92862214000</c:v>
                </c:pt>
                <c:pt idx="12">
                  <c:v>95360281000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495210504"/>
        <c:axId val="495212072"/>
      </c:barChart>
      <c:lineChart>
        <c:grouping val="stacked"/>
        <c:varyColors val="0"/>
        <c:ser>
          <c:idx val="3"/>
          <c:order val="3"/>
          <c:tx>
            <c:strRef>
              <c:f>'Balance commerciale IAA'!$C$7</c:f>
              <c:strCache>
                <c:ptCount val="1"/>
                <c:pt idx="0">
                  <c:v>Solde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val>
            <c:numRef>
              <c:f>'Balance commerciale IAA'!$D$7:$P$7</c:f>
              <c:numCache>
                <c:formatCode>0</c:formatCode>
                <c:ptCount val="13"/>
                <c:pt idx="0">
                  <c:v>-12890910000</c:v>
                </c:pt>
                <c:pt idx="1">
                  <c:v>-11546795000</c:v>
                </c:pt>
                <c:pt idx="2">
                  <c:v>-10484403000</c:v>
                </c:pt>
                <c:pt idx="3">
                  <c:v>-10658429000</c:v>
                </c:pt>
                <c:pt idx="4">
                  <c:v>-13213683000</c:v>
                </c:pt>
                <c:pt idx="5">
                  <c:v>-13640783000</c:v>
                </c:pt>
                <c:pt idx="6">
                  <c:v>-14777752000</c:v>
                </c:pt>
                <c:pt idx="7">
                  <c:v>-16080081000</c:v>
                </c:pt>
                <c:pt idx="8">
                  <c:v>-15620287000</c:v>
                </c:pt>
                <c:pt idx="9">
                  <c:v>-18298784000</c:v>
                </c:pt>
                <c:pt idx="10">
                  <c:v>-19487103000</c:v>
                </c:pt>
                <c:pt idx="11">
                  <c:v>-24203193000</c:v>
                </c:pt>
                <c:pt idx="12">
                  <c:v>-21786716000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5210504"/>
        <c:axId val="495212072"/>
      </c:lineChart>
      <c:catAx>
        <c:axId val="495210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495212072"/>
        <c:crosses val="autoZero"/>
        <c:auto val="1"/>
        <c:lblAlgn val="ctr"/>
        <c:lblOffset val="100"/>
        <c:noMultiLvlLbl val="0"/>
      </c:catAx>
      <c:valAx>
        <c:axId val="495212072"/>
        <c:scaling>
          <c:orientation val="minMax"/>
          <c:max val="1000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495210504"/>
        <c:crosses val="autoZero"/>
        <c:crossBetween val="between"/>
        <c:dispUnits>
          <c:builtInUnit val="b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'Balance commerciale TBB'!$D$4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Produits d'épicerie</c:v>
                </c:pt>
                <c:pt idx="1">
                  <c:v>Laits et produits laitiers</c:v>
                </c:pt>
                <c:pt idx="2">
                  <c:v>Céréales</c:v>
                </c:pt>
                <c:pt idx="3">
                  <c:v>Sucre</c:v>
                </c:pt>
                <c:pt idx="4">
                  <c:v>Animaux vivants et génétique</c:v>
                </c:pt>
                <c:pt idx="5">
                  <c:v>Viande et produits carnés</c:v>
                </c:pt>
                <c:pt idx="6">
                  <c:v>Vins et spiritueux</c:v>
                </c:pt>
                <c:pt idx="7">
                  <c:v>Autres</c:v>
                </c:pt>
                <c:pt idx="8">
                  <c:v>Pêche et aquaculture</c:v>
                </c:pt>
                <c:pt idx="9">
                  <c:v>Oléagineux</c:v>
                </c:pt>
                <c:pt idx="10">
                  <c:v>Fruits et légumes</c:v>
                </c:pt>
              </c:strCache>
            </c:strRef>
          </c:cat>
          <c:val>
            <c:numRef>
              <c:f>'Balance commerciale TBB'!$D$6:$D$16</c:f>
              <c:numCache>
                <c:formatCode>0</c:formatCode>
                <c:ptCount val="11"/>
                <c:pt idx="0">
                  <c:v>992803000</c:v>
                </c:pt>
                <c:pt idx="1">
                  <c:v>2573131000</c:v>
                </c:pt>
                <c:pt idx="2">
                  <c:v>571112000</c:v>
                </c:pt>
                <c:pt idx="3">
                  <c:v>-85268000</c:v>
                </c:pt>
                <c:pt idx="4">
                  <c:v>-247268000</c:v>
                </c:pt>
                <c:pt idx="5">
                  <c:v>1469342000</c:v>
                </c:pt>
                <c:pt idx="6">
                  <c:v>-1751281000</c:v>
                </c:pt>
                <c:pt idx="7">
                  <c:v>-272280000</c:v>
                </c:pt>
                <c:pt idx="8">
                  <c:v>-2038785000</c:v>
                </c:pt>
                <c:pt idx="9">
                  <c:v>-4144898000</c:v>
                </c:pt>
                <c:pt idx="10">
                  <c:v>-9957518000</c:v>
                </c:pt>
              </c:numCache>
            </c:numRef>
          </c:val>
        </c:ser>
        <c:ser>
          <c:idx val="1"/>
          <c:order val="1"/>
          <c:tx>
            <c:strRef>
              <c:f>'Balance commerciale TBB'!$E$4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Produits d'épicerie</c:v>
                </c:pt>
                <c:pt idx="1">
                  <c:v>Laits et produits laitiers</c:v>
                </c:pt>
                <c:pt idx="2">
                  <c:v>Céréales</c:v>
                </c:pt>
                <c:pt idx="3">
                  <c:v>Sucre</c:v>
                </c:pt>
                <c:pt idx="4">
                  <c:v>Animaux vivants et génétique</c:v>
                </c:pt>
                <c:pt idx="5">
                  <c:v>Viande et produits carnés</c:v>
                </c:pt>
                <c:pt idx="6">
                  <c:v>Vins et spiritueux</c:v>
                </c:pt>
                <c:pt idx="7">
                  <c:v>Autres</c:v>
                </c:pt>
                <c:pt idx="8">
                  <c:v>Pêche et aquaculture</c:v>
                </c:pt>
                <c:pt idx="9">
                  <c:v>Oléagineux</c:v>
                </c:pt>
                <c:pt idx="10">
                  <c:v>Fruits et légumes</c:v>
                </c:pt>
              </c:strCache>
            </c:strRef>
          </c:cat>
          <c:val>
            <c:numRef>
              <c:f>'Balance commerciale TBB'!$E$6:$E$16</c:f>
              <c:numCache>
                <c:formatCode>0</c:formatCode>
                <c:ptCount val="11"/>
                <c:pt idx="0">
                  <c:v>1511893000</c:v>
                </c:pt>
                <c:pt idx="1">
                  <c:v>2890483000</c:v>
                </c:pt>
                <c:pt idx="2">
                  <c:v>951803000</c:v>
                </c:pt>
                <c:pt idx="3">
                  <c:v>-128296000</c:v>
                </c:pt>
                <c:pt idx="4">
                  <c:v>-350589000</c:v>
                </c:pt>
                <c:pt idx="5">
                  <c:v>1834175000</c:v>
                </c:pt>
                <c:pt idx="6">
                  <c:v>-1815458000</c:v>
                </c:pt>
                <c:pt idx="7">
                  <c:v>519604000</c:v>
                </c:pt>
                <c:pt idx="8">
                  <c:v>-2058245000</c:v>
                </c:pt>
                <c:pt idx="9">
                  <c:v>-4373054000</c:v>
                </c:pt>
                <c:pt idx="10">
                  <c:v>-10529111000</c:v>
                </c:pt>
              </c:numCache>
            </c:numRef>
          </c:val>
        </c:ser>
        <c:ser>
          <c:idx val="2"/>
          <c:order val="2"/>
          <c:tx>
            <c:strRef>
              <c:f>'Balance commerciale TBB'!$F$4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Produits d'épicerie</c:v>
                </c:pt>
                <c:pt idx="1">
                  <c:v>Laits et produits laitiers</c:v>
                </c:pt>
                <c:pt idx="2">
                  <c:v>Céréales</c:v>
                </c:pt>
                <c:pt idx="3">
                  <c:v>Sucre</c:v>
                </c:pt>
                <c:pt idx="4">
                  <c:v>Animaux vivants et génétique</c:v>
                </c:pt>
                <c:pt idx="5">
                  <c:v>Viande et produits carnés</c:v>
                </c:pt>
                <c:pt idx="6">
                  <c:v>Vins et spiritueux</c:v>
                </c:pt>
                <c:pt idx="7">
                  <c:v>Autres</c:v>
                </c:pt>
                <c:pt idx="8">
                  <c:v>Pêche et aquaculture</c:v>
                </c:pt>
                <c:pt idx="9">
                  <c:v>Oléagineux</c:v>
                </c:pt>
                <c:pt idx="10">
                  <c:v>Fruits et légumes</c:v>
                </c:pt>
              </c:strCache>
            </c:strRef>
          </c:cat>
          <c:val>
            <c:numRef>
              <c:f>'Balance commerciale TBB'!$F$6:$F$16</c:f>
              <c:numCache>
                <c:formatCode>0</c:formatCode>
                <c:ptCount val="11"/>
                <c:pt idx="0">
                  <c:v>2288106000</c:v>
                </c:pt>
                <c:pt idx="1">
                  <c:v>3406726000</c:v>
                </c:pt>
                <c:pt idx="2">
                  <c:v>1613301000</c:v>
                </c:pt>
                <c:pt idx="3">
                  <c:v>-243935000</c:v>
                </c:pt>
                <c:pt idx="4">
                  <c:v>-434608000</c:v>
                </c:pt>
                <c:pt idx="5">
                  <c:v>1751543000</c:v>
                </c:pt>
                <c:pt idx="6">
                  <c:v>-1883610000</c:v>
                </c:pt>
                <c:pt idx="7">
                  <c:v>677189000</c:v>
                </c:pt>
                <c:pt idx="8">
                  <c:v>-2106057000</c:v>
                </c:pt>
                <c:pt idx="9">
                  <c:v>-4171379000</c:v>
                </c:pt>
                <c:pt idx="10">
                  <c:v>-11381679000</c:v>
                </c:pt>
              </c:numCache>
            </c:numRef>
          </c:val>
        </c:ser>
        <c:ser>
          <c:idx val="3"/>
          <c:order val="3"/>
          <c:tx>
            <c:strRef>
              <c:f>'Balance commerciale TBB'!$G$4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Produits d'épicerie</c:v>
                </c:pt>
                <c:pt idx="1">
                  <c:v>Laits et produits laitiers</c:v>
                </c:pt>
                <c:pt idx="2">
                  <c:v>Céréales</c:v>
                </c:pt>
                <c:pt idx="3">
                  <c:v>Sucre</c:v>
                </c:pt>
                <c:pt idx="4">
                  <c:v>Animaux vivants et génétique</c:v>
                </c:pt>
                <c:pt idx="5">
                  <c:v>Viande et produits carnés</c:v>
                </c:pt>
                <c:pt idx="6">
                  <c:v>Vins et spiritueux</c:v>
                </c:pt>
                <c:pt idx="7">
                  <c:v>Autres</c:v>
                </c:pt>
                <c:pt idx="8">
                  <c:v>Pêche et aquaculture</c:v>
                </c:pt>
                <c:pt idx="9">
                  <c:v>Oléagineux</c:v>
                </c:pt>
                <c:pt idx="10">
                  <c:v>Fruits et légumes</c:v>
                </c:pt>
              </c:strCache>
            </c:strRef>
          </c:cat>
          <c:val>
            <c:numRef>
              <c:f>'Balance commerciale TBB'!$G$6:$G$16</c:f>
              <c:numCache>
                <c:formatCode>0</c:formatCode>
                <c:ptCount val="11"/>
                <c:pt idx="0">
                  <c:v>2288892000</c:v>
                </c:pt>
                <c:pt idx="1">
                  <c:v>3337912000</c:v>
                </c:pt>
                <c:pt idx="2">
                  <c:v>1278389000</c:v>
                </c:pt>
                <c:pt idx="3">
                  <c:v>-172961000</c:v>
                </c:pt>
                <c:pt idx="4">
                  <c:v>-363424000</c:v>
                </c:pt>
                <c:pt idx="5">
                  <c:v>1577284000</c:v>
                </c:pt>
                <c:pt idx="6">
                  <c:v>-1559785000</c:v>
                </c:pt>
                <c:pt idx="7">
                  <c:v>383939000</c:v>
                </c:pt>
                <c:pt idx="8">
                  <c:v>-2298261000</c:v>
                </c:pt>
                <c:pt idx="9">
                  <c:v>-3803151000</c:v>
                </c:pt>
                <c:pt idx="10">
                  <c:v>-11327263000</c:v>
                </c:pt>
              </c:numCache>
            </c:numRef>
          </c:val>
        </c:ser>
        <c:ser>
          <c:idx val="4"/>
          <c:order val="4"/>
          <c:tx>
            <c:strRef>
              <c:f>'Balance commerciale TBB'!$H$4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Produits d'épicerie</c:v>
                </c:pt>
                <c:pt idx="1">
                  <c:v>Laits et produits laitiers</c:v>
                </c:pt>
                <c:pt idx="2">
                  <c:v>Céréales</c:v>
                </c:pt>
                <c:pt idx="3">
                  <c:v>Sucre</c:v>
                </c:pt>
                <c:pt idx="4">
                  <c:v>Animaux vivants et génétique</c:v>
                </c:pt>
                <c:pt idx="5">
                  <c:v>Viande et produits carnés</c:v>
                </c:pt>
                <c:pt idx="6">
                  <c:v>Vins et spiritueux</c:v>
                </c:pt>
                <c:pt idx="7">
                  <c:v>Autres</c:v>
                </c:pt>
                <c:pt idx="8">
                  <c:v>Pêche et aquaculture</c:v>
                </c:pt>
                <c:pt idx="9">
                  <c:v>Oléagineux</c:v>
                </c:pt>
                <c:pt idx="10">
                  <c:v>Fruits et légumes</c:v>
                </c:pt>
              </c:strCache>
            </c:strRef>
          </c:cat>
          <c:val>
            <c:numRef>
              <c:f>'Balance commerciale TBB'!$H$6:$H$16</c:f>
              <c:numCache>
                <c:formatCode>0</c:formatCode>
                <c:ptCount val="11"/>
                <c:pt idx="0">
                  <c:v>2018987000</c:v>
                </c:pt>
                <c:pt idx="1">
                  <c:v>2355357000</c:v>
                </c:pt>
                <c:pt idx="2">
                  <c:v>1570541000</c:v>
                </c:pt>
                <c:pt idx="3">
                  <c:v>-230336000</c:v>
                </c:pt>
                <c:pt idx="4">
                  <c:v>-142224000</c:v>
                </c:pt>
                <c:pt idx="5">
                  <c:v>1322824000</c:v>
                </c:pt>
                <c:pt idx="6">
                  <c:v>-1403534000</c:v>
                </c:pt>
                <c:pt idx="7">
                  <c:v>475426000</c:v>
                </c:pt>
                <c:pt idx="8">
                  <c:v>-2384923000</c:v>
                </c:pt>
                <c:pt idx="9">
                  <c:v>-3648231000</c:v>
                </c:pt>
                <c:pt idx="10">
                  <c:v>-13147570000</c:v>
                </c:pt>
              </c:numCache>
            </c:numRef>
          </c:val>
        </c:ser>
        <c:ser>
          <c:idx val="5"/>
          <c:order val="5"/>
          <c:tx>
            <c:strRef>
              <c:f>'Balance commerciale TBB'!$I$4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Produits d'épicerie</c:v>
                </c:pt>
                <c:pt idx="1">
                  <c:v>Laits et produits laitiers</c:v>
                </c:pt>
                <c:pt idx="2">
                  <c:v>Céréales</c:v>
                </c:pt>
                <c:pt idx="3">
                  <c:v>Sucre</c:v>
                </c:pt>
                <c:pt idx="4">
                  <c:v>Animaux vivants et génétique</c:v>
                </c:pt>
                <c:pt idx="5">
                  <c:v>Viande et produits carnés</c:v>
                </c:pt>
                <c:pt idx="6">
                  <c:v>Vins et spiritueux</c:v>
                </c:pt>
                <c:pt idx="7">
                  <c:v>Autres</c:v>
                </c:pt>
                <c:pt idx="8">
                  <c:v>Pêche et aquaculture</c:v>
                </c:pt>
                <c:pt idx="9">
                  <c:v>Oléagineux</c:v>
                </c:pt>
                <c:pt idx="10">
                  <c:v>Fruits et légumes</c:v>
                </c:pt>
              </c:strCache>
            </c:strRef>
          </c:cat>
          <c:val>
            <c:numRef>
              <c:f>'Balance commerciale TBB'!$I$6:$I$16</c:f>
              <c:numCache>
                <c:formatCode>0</c:formatCode>
                <c:ptCount val="11"/>
                <c:pt idx="0">
                  <c:v>2429200000</c:v>
                </c:pt>
                <c:pt idx="1">
                  <c:v>2030144000</c:v>
                </c:pt>
                <c:pt idx="2">
                  <c:v>1300089000</c:v>
                </c:pt>
                <c:pt idx="3">
                  <c:v>-43504000</c:v>
                </c:pt>
                <c:pt idx="4">
                  <c:v>-485672000</c:v>
                </c:pt>
                <c:pt idx="5">
                  <c:v>1301314000</c:v>
                </c:pt>
                <c:pt idx="6">
                  <c:v>-1356331000</c:v>
                </c:pt>
                <c:pt idx="7">
                  <c:v>909544000</c:v>
                </c:pt>
                <c:pt idx="8">
                  <c:v>-2715811000</c:v>
                </c:pt>
                <c:pt idx="9">
                  <c:v>-3737767000</c:v>
                </c:pt>
                <c:pt idx="10">
                  <c:v>-13271989000</c:v>
                </c:pt>
              </c:numCache>
            </c:numRef>
          </c:val>
        </c:ser>
        <c:ser>
          <c:idx val="6"/>
          <c:order val="6"/>
          <c:tx>
            <c:strRef>
              <c:f>'Balance commerciale TBB'!$J$4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Produits d'épicerie</c:v>
                </c:pt>
                <c:pt idx="1">
                  <c:v>Laits et produits laitiers</c:v>
                </c:pt>
                <c:pt idx="2">
                  <c:v>Céréales</c:v>
                </c:pt>
                <c:pt idx="3">
                  <c:v>Sucre</c:v>
                </c:pt>
                <c:pt idx="4">
                  <c:v>Animaux vivants et génétique</c:v>
                </c:pt>
                <c:pt idx="5">
                  <c:v>Viande et produits carnés</c:v>
                </c:pt>
                <c:pt idx="6">
                  <c:v>Vins et spiritueux</c:v>
                </c:pt>
                <c:pt idx="7">
                  <c:v>Autres</c:v>
                </c:pt>
                <c:pt idx="8">
                  <c:v>Pêche et aquaculture</c:v>
                </c:pt>
                <c:pt idx="9">
                  <c:v>Oléagineux</c:v>
                </c:pt>
                <c:pt idx="10">
                  <c:v>Fruits et légumes</c:v>
                </c:pt>
              </c:strCache>
            </c:strRef>
          </c:cat>
          <c:val>
            <c:numRef>
              <c:f>'Balance commerciale TBB'!$J$6:$J$16</c:f>
              <c:numCache>
                <c:formatCode>0</c:formatCode>
                <c:ptCount val="11"/>
                <c:pt idx="0">
                  <c:v>2720035000</c:v>
                </c:pt>
                <c:pt idx="1">
                  <c:v>2288454000</c:v>
                </c:pt>
                <c:pt idx="2">
                  <c:v>1042400000</c:v>
                </c:pt>
                <c:pt idx="3">
                  <c:v>104114000</c:v>
                </c:pt>
                <c:pt idx="4">
                  <c:v>-407378000</c:v>
                </c:pt>
                <c:pt idx="5">
                  <c:v>1073015000</c:v>
                </c:pt>
                <c:pt idx="6">
                  <c:v>-1415605000</c:v>
                </c:pt>
                <c:pt idx="7">
                  <c:v>629053000</c:v>
                </c:pt>
                <c:pt idx="8">
                  <c:v>-2928068000</c:v>
                </c:pt>
                <c:pt idx="9">
                  <c:v>-3757221000</c:v>
                </c:pt>
                <c:pt idx="10">
                  <c:v>-14126551000</c:v>
                </c:pt>
              </c:numCache>
            </c:numRef>
          </c:val>
        </c:ser>
        <c:ser>
          <c:idx val="7"/>
          <c:order val="7"/>
          <c:tx>
            <c:strRef>
              <c:f>'Balance commerciale TBB'!$K$4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Produits d'épicerie</c:v>
                </c:pt>
                <c:pt idx="1">
                  <c:v>Laits et produits laitiers</c:v>
                </c:pt>
                <c:pt idx="2">
                  <c:v>Céréales</c:v>
                </c:pt>
                <c:pt idx="3">
                  <c:v>Sucre</c:v>
                </c:pt>
                <c:pt idx="4">
                  <c:v>Animaux vivants et génétique</c:v>
                </c:pt>
                <c:pt idx="5">
                  <c:v>Viande et produits carnés</c:v>
                </c:pt>
                <c:pt idx="6">
                  <c:v>Vins et spiritueux</c:v>
                </c:pt>
                <c:pt idx="7">
                  <c:v>Autres</c:v>
                </c:pt>
                <c:pt idx="8">
                  <c:v>Pêche et aquaculture</c:v>
                </c:pt>
                <c:pt idx="9">
                  <c:v>Oléagineux</c:v>
                </c:pt>
                <c:pt idx="10">
                  <c:v>Fruits et légumes</c:v>
                </c:pt>
              </c:strCache>
            </c:strRef>
          </c:cat>
          <c:val>
            <c:numRef>
              <c:f>'Balance commerciale TBB'!$K$6:$K$16</c:f>
              <c:numCache>
                <c:formatCode>0</c:formatCode>
                <c:ptCount val="11"/>
                <c:pt idx="0">
                  <c:v>3133553000</c:v>
                </c:pt>
                <c:pt idx="1">
                  <c:v>2257964000</c:v>
                </c:pt>
                <c:pt idx="2">
                  <c:v>212446000</c:v>
                </c:pt>
                <c:pt idx="3">
                  <c:v>210673000</c:v>
                </c:pt>
                <c:pt idx="4">
                  <c:v>-142082000</c:v>
                </c:pt>
                <c:pt idx="5">
                  <c:v>298593000</c:v>
                </c:pt>
                <c:pt idx="6">
                  <c:v>-1590659000</c:v>
                </c:pt>
                <c:pt idx="7">
                  <c:v>58969000</c:v>
                </c:pt>
                <c:pt idx="8">
                  <c:v>-2923700000</c:v>
                </c:pt>
                <c:pt idx="9">
                  <c:v>-3607866000</c:v>
                </c:pt>
                <c:pt idx="10">
                  <c:v>-13987972000</c:v>
                </c:pt>
              </c:numCache>
            </c:numRef>
          </c:val>
        </c:ser>
        <c:ser>
          <c:idx val="8"/>
          <c:order val="8"/>
          <c:tx>
            <c:strRef>
              <c:f>'Balance commerciale TBB'!$L$4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Produits d'épicerie</c:v>
                </c:pt>
                <c:pt idx="1">
                  <c:v>Laits et produits laitiers</c:v>
                </c:pt>
                <c:pt idx="2">
                  <c:v>Céréales</c:v>
                </c:pt>
                <c:pt idx="3">
                  <c:v>Sucre</c:v>
                </c:pt>
                <c:pt idx="4">
                  <c:v>Animaux vivants et génétique</c:v>
                </c:pt>
                <c:pt idx="5">
                  <c:v>Viande et produits carnés</c:v>
                </c:pt>
                <c:pt idx="6">
                  <c:v>Vins et spiritueux</c:v>
                </c:pt>
                <c:pt idx="7">
                  <c:v>Autres</c:v>
                </c:pt>
                <c:pt idx="8">
                  <c:v>Pêche et aquaculture</c:v>
                </c:pt>
                <c:pt idx="9">
                  <c:v>Oléagineux</c:v>
                </c:pt>
                <c:pt idx="10">
                  <c:v>Fruits et légumes</c:v>
                </c:pt>
              </c:strCache>
            </c:strRef>
          </c:cat>
          <c:val>
            <c:numRef>
              <c:f>'Balance commerciale TBB'!$L$6:$L$16</c:f>
              <c:numCache>
                <c:formatCode>0</c:formatCode>
                <c:ptCount val="11"/>
                <c:pt idx="0">
                  <c:v>3316848000</c:v>
                </c:pt>
                <c:pt idx="1">
                  <c:v>2805687000</c:v>
                </c:pt>
                <c:pt idx="2">
                  <c:v>262308000</c:v>
                </c:pt>
                <c:pt idx="3">
                  <c:v>80328000</c:v>
                </c:pt>
                <c:pt idx="4">
                  <c:v>-376596000</c:v>
                </c:pt>
                <c:pt idx="5">
                  <c:v>1322839000</c:v>
                </c:pt>
                <c:pt idx="6">
                  <c:v>-1707908000</c:v>
                </c:pt>
                <c:pt idx="7">
                  <c:v>-104462000</c:v>
                </c:pt>
                <c:pt idx="8">
                  <c:v>-3124464000</c:v>
                </c:pt>
                <c:pt idx="9">
                  <c:v>-3783664000</c:v>
                </c:pt>
                <c:pt idx="10">
                  <c:v>-14311203000</c:v>
                </c:pt>
              </c:numCache>
            </c:numRef>
          </c:val>
        </c:ser>
        <c:ser>
          <c:idx val="9"/>
          <c:order val="9"/>
          <c:tx>
            <c:strRef>
              <c:f>'Balance commerciale TBB'!$M$4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Produits d'épicerie</c:v>
                </c:pt>
                <c:pt idx="1">
                  <c:v>Laits et produits laitiers</c:v>
                </c:pt>
                <c:pt idx="2">
                  <c:v>Céréales</c:v>
                </c:pt>
                <c:pt idx="3">
                  <c:v>Sucre</c:v>
                </c:pt>
                <c:pt idx="4">
                  <c:v>Animaux vivants et génétique</c:v>
                </c:pt>
                <c:pt idx="5">
                  <c:v>Viande et produits carnés</c:v>
                </c:pt>
                <c:pt idx="6">
                  <c:v>Vins et spiritueux</c:v>
                </c:pt>
                <c:pt idx="7">
                  <c:v>Autres</c:v>
                </c:pt>
                <c:pt idx="8">
                  <c:v>Pêche et aquaculture</c:v>
                </c:pt>
                <c:pt idx="9">
                  <c:v>Oléagineux</c:v>
                </c:pt>
                <c:pt idx="10">
                  <c:v>Fruits et légumes</c:v>
                </c:pt>
              </c:strCache>
            </c:strRef>
          </c:cat>
          <c:val>
            <c:numRef>
              <c:f>'Balance commerciale TBB'!$M$6:$M$16</c:f>
              <c:numCache>
                <c:formatCode>0</c:formatCode>
                <c:ptCount val="11"/>
                <c:pt idx="0">
                  <c:v>2927837000</c:v>
                </c:pt>
                <c:pt idx="1">
                  <c:v>2644956000</c:v>
                </c:pt>
                <c:pt idx="2">
                  <c:v>809379000</c:v>
                </c:pt>
                <c:pt idx="3">
                  <c:v>54118000</c:v>
                </c:pt>
                <c:pt idx="4">
                  <c:v>-296780000</c:v>
                </c:pt>
                <c:pt idx="5">
                  <c:v>1060051000</c:v>
                </c:pt>
                <c:pt idx="6">
                  <c:v>-1999469000</c:v>
                </c:pt>
                <c:pt idx="7">
                  <c:v>-781758000</c:v>
                </c:pt>
                <c:pt idx="8">
                  <c:v>-3139375000</c:v>
                </c:pt>
                <c:pt idx="9">
                  <c:v>-3693203000</c:v>
                </c:pt>
                <c:pt idx="10">
                  <c:v>-15884540000</c:v>
                </c:pt>
              </c:numCache>
            </c:numRef>
          </c:val>
        </c:ser>
        <c:ser>
          <c:idx val="10"/>
          <c:order val="10"/>
          <c:tx>
            <c:strRef>
              <c:f>'Balance commerciale TBB'!$N$4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Produits d'épicerie</c:v>
                </c:pt>
                <c:pt idx="1">
                  <c:v>Laits et produits laitiers</c:v>
                </c:pt>
                <c:pt idx="2">
                  <c:v>Céréales</c:v>
                </c:pt>
                <c:pt idx="3">
                  <c:v>Sucre</c:v>
                </c:pt>
                <c:pt idx="4">
                  <c:v>Animaux vivants et génétique</c:v>
                </c:pt>
                <c:pt idx="5">
                  <c:v>Viande et produits carnés</c:v>
                </c:pt>
                <c:pt idx="6">
                  <c:v>Vins et spiritueux</c:v>
                </c:pt>
                <c:pt idx="7">
                  <c:v>Autres</c:v>
                </c:pt>
                <c:pt idx="8">
                  <c:v>Pêche et aquaculture</c:v>
                </c:pt>
                <c:pt idx="9">
                  <c:v>Oléagineux</c:v>
                </c:pt>
                <c:pt idx="10">
                  <c:v>Fruits et légumes</c:v>
                </c:pt>
              </c:strCache>
            </c:strRef>
          </c:cat>
          <c:val>
            <c:numRef>
              <c:f>'Balance commerciale TBB'!$N$6:$N$16</c:f>
              <c:numCache>
                <c:formatCode>0</c:formatCode>
                <c:ptCount val="11"/>
                <c:pt idx="0">
                  <c:v>3012716000</c:v>
                </c:pt>
                <c:pt idx="1">
                  <c:v>2711955000</c:v>
                </c:pt>
                <c:pt idx="2">
                  <c:v>975395000</c:v>
                </c:pt>
                <c:pt idx="3">
                  <c:v>301781000</c:v>
                </c:pt>
                <c:pt idx="4">
                  <c:v>6736000</c:v>
                </c:pt>
                <c:pt idx="5">
                  <c:v>-36826000</c:v>
                </c:pt>
                <c:pt idx="6">
                  <c:v>-1930256000</c:v>
                </c:pt>
                <c:pt idx="7">
                  <c:v>-1258643000</c:v>
                </c:pt>
                <c:pt idx="8">
                  <c:v>-2987253000</c:v>
                </c:pt>
                <c:pt idx="9">
                  <c:v>-3995973000</c:v>
                </c:pt>
                <c:pt idx="10">
                  <c:v>-16286735000</c:v>
                </c:pt>
              </c:numCache>
            </c:numRef>
          </c:val>
        </c:ser>
        <c:ser>
          <c:idx val="11"/>
          <c:order val="11"/>
          <c:tx>
            <c:strRef>
              <c:f>'Balance commerciale TBB'!$O$4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Produits d'épicerie</c:v>
                </c:pt>
                <c:pt idx="1">
                  <c:v>Laits et produits laitiers</c:v>
                </c:pt>
                <c:pt idx="2">
                  <c:v>Céréales</c:v>
                </c:pt>
                <c:pt idx="3">
                  <c:v>Sucre</c:v>
                </c:pt>
                <c:pt idx="4">
                  <c:v>Animaux vivants et génétique</c:v>
                </c:pt>
                <c:pt idx="5">
                  <c:v>Viande et produits carnés</c:v>
                </c:pt>
                <c:pt idx="6">
                  <c:v>Vins et spiritueux</c:v>
                </c:pt>
                <c:pt idx="7">
                  <c:v>Autres</c:v>
                </c:pt>
                <c:pt idx="8">
                  <c:v>Pêche et aquaculture</c:v>
                </c:pt>
                <c:pt idx="9">
                  <c:v>Oléagineux</c:v>
                </c:pt>
                <c:pt idx="10">
                  <c:v>Fruits et légumes</c:v>
                </c:pt>
              </c:strCache>
            </c:strRef>
          </c:cat>
          <c:val>
            <c:numRef>
              <c:f>'Balance commerciale TBB'!$O$6:$O$16</c:f>
              <c:numCache>
                <c:formatCode>0</c:formatCode>
                <c:ptCount val="11"/>
                <c:pt idx="0">
                  <c:v>2660463000</c:v>
                </c:pt>
                <c:pt idx="1">
                  <c:v>3509673000</c:v>
                </c:pt>
                <c:pt idx="2">
                  <c:v>875142000</c:v>
                </c:pt>
                <c:pt idx="3">
                  <c:v>209687000</c:v>
                </c:pt>
                <c:pt idx="4">
                  <c:v>134999000</c:v>
                </c:pt>
                <c:pt idx="5">
                  <c:v>-500471000</c:v>
                </c:pt>
                <c:pt idx="6">
                  <c:v>-2312227000</c:v>
                </c:pt>
                <c:pt idx="7">
                  <c:v>-967418000</c:v>
                </c:pt>
                <c:pt idx="8">
                  <c:v>-3788495000</c:v>
                </c:pt>
                <c:pt idx="9">
                  <c:v>-6975172000</c:v>
                </c:pt>
                <c:pt idx="10">
                  <c:v>-17049213000</c:v>
                </c:pt>
              </c:numCache>
            </c:numRef>
          </c:val>
        </c:ser>
        <c:ser>
          <c:idx val="12"/>
          <c:order val="12"/>
          <c:tx>
            <c:strRef>
              <c:f>'Balance commerciale TBB'!$P$4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Produits d'épicerie</c:v>
                </c:pt>
                <c:pt idx="1">
                  <c:v>Laits et produits laitiers</c:v>
                </c:pt>
                <c:pt idx="2">
                  <c:v>Céréales</c:v>
                </c:pt>
                <c:pt idx="3">
                  <c:v>Sucre</c:v>
                </c:pt>
                <c:pt idx="4">
                  <c:v>Animaux vivants et génétique</c:v>
                </c:pt>
                <c:pt idx="5">
                  <c:v>Viande et produits carnés</c:v>
                </c:pt>
                <c:pt idx="6">
                  <c:v>Vins et spiritueux</c:v>
                </c:pt>
                <c:pt idx="7">
                  <c:v>Autres</c:v>
                </c:pt>
                <c:pt idx="8">
                  <c:v>Pêche et aquaculture</c:v>
                </c:pt>
                <c:pt idx="9">
                  <c:v>Oléagineux</c:v>
                </c:pt>
                <c:pt idx="10">
                  <c:v>Fruits et légumes</c:v>
                </c:pt>
              </c:strCache>
            </c:strRef>
          </c:cat>
          <c:val>
            <c:numRef>
              <c:f>'Balance commerciale TBB'!$P$6:$P$16</c:f>
              <c:numCache>
                <c:formatCode>0</c:formatCode>
                <c:ptCount val="11"/>
                <c:pt idx="0">
                  <c:v>4514252000</c:v>
                </c:pt>
                <c:pt idx="1">
                  <c:v>3833685000</c:v>
                </c:pt>
                <c:pt idx="2">
                  <c:v>805460000</c:v>
                </c:pt>
                <c:pt idx="3">
                  <c:v>-144092000</c:v>
                </c:pt>
                <c:pt idx="4">
                  <c:v>-192122000</c:v>
                </c:pt>
                <c:pt idx="5">
                  <c:v>-262518000</c:v>
                </c:pt>
                <c:pt idx="6">
                  <c:v>-1767776000</c:v>
                </c:pt>
                <c:pt idx="7">
                  <c:v>-2217072000</c:v>
                </c:pt>
                <c:pt idx="8">
                  <c:v>-3579911000</c:v>
                </c:pt>
                <c:pt idx="9">
                  <c:v>-5154963000</c:v>
                </c:pt>
                <c:pt idx="10">
                  <c:v>-17621416000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5213640"/>
        <c:axId val="495214032"/>
      </c:barChart>
      <c:catAx>
        <c:axId val="495213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0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495214032"/>
        <c:crosses val="autoZero"/>
        <c:auto val="1"/>
        <c:lblAlgn val="ctr"/>
        <c:lblOffset val="100"/>
        <c:noMultiLvlLbl val="0"/>
      </c:catAx>
      <c:valAx>
        <c:axId val="495214032"/>
        <c:scaling>
          <c:orientation val="minMax"/>
          <c:max val="50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495213640"/>
        <c:crosses val="autoZero"/>
        <c:crossBetween val="between"/>
        <c:dispUnits>
          <c:builtInUnit val="m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'Balance commerciale IAA'!$D$40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'Balance commerciale IAA'!$C$42:$C$52</c:f>
              <c:strCache>
                <c:ptCount val="10"/>
                <c:pt idx="0">
                  <c:v>Royaume-Uni</c:v>
                </c:pt>
                <c:pt idx="1">
                  <c:v>Suède</c:v>
                </c:pt>
                <c:pt idx="2">
                  <c:v>Roumanie</c:v>
                </c:pt>
                <c:pt idx="3">
                  <c:v>Suisse</c:v>
                </c:pt>
                <c:pt idx="4">
                  <c:v>Autriche</c:v>
                </c:pt>
                <c:pt idx="5">
                  <c:v>Italie</c:v>
                </c:pt>
                <c:pt idx="6">
                  <c:v>Brésil</c:v>
                </c:pt>
                <c:pt idx="7">
                  <c:v>Espagne</c:v>
                </c:pt>
                <c:pt idx="8">
                  <c:v>Pologne</c:v>
                </c:pt>
                <c:pt idx="9">
                  <c:v>Pays-Bas</c:v>
                </c:pt>
              </c:strCache>
            </c:strRef>
          </c:cat>
          <c:val>
            <c:numRef>
              <c:f>'Balance commerciale IAA'!$D$42:$D$52</c:f>
              <c:numCache>
                <c:formatCode>0</c:formatCode>
                <c:ptCount val="10"/>
                <c:pt idx="0">
                  <c:v>2151657000</c:v>
                </c:pt>
                <c:pt idx="1">
                  <c:v>970145000</c:v>
                </c:pt>
                <c:pt idx="2">
                  <c:v>286498000</c:v>
                </c:pt>
                <c:pt idx="3">
                  <c:v>440781000</c:v>
                </c:pt>
                <c:pt idx="4">
                  <c:v>1356504000</c:v>
                </c:pt>
                <c:pt idx="5">
                  <c:v>497978000</c:v>
                </c:pt>
                <c:pt idx="6">
                  <c:v>-3705925000</c:v>
                </c:pt>
                <c:pt idx="7">
                  <c:v>-1369955000</c:v>
                </c:pt>
                <c:pt idx="8">
                  <c:v>128692000</c:v>
                </c:pt>
                <c:pt idx="9">
                  <c:v>-6104892000</c:v>
                </c:pt>
              </c:numCache>
            </c:numRef>
          </c:val>
        </c:ser>
        <c:ser>
          <c:idx val="1"/>
          <c:order val="1"/>
          <c:tx>
            <c:strRef>
              <c:f>'Balance commerciale IAA'!$E$40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'Balance commerciale IAA'!$C$42:$C$52</c:f>
              <c:strCache>
                <c:ptCount val="10"/>
                <c:pt idx="0">
                  <c:v>Royaume-Uni</c:v>
                </c:pt>
                <c:pt idx="1">
                  <c:v>Suède</c:v>
                </c:pt>
                <c:pt idx="2">
                  <c:v>Roumanie</c:v>
                </c:pt>
                <c:pt idx="3">
                  <c:v>Suisse</c:v>
                </c:pt>
                <c:pt idx="4">
                  <c:v>Autriche</c:v>
                </c:pt>
                <c:pt idx="5">
                  <c:v>Italie</c:v>
                </c:pt>
                <c:pt idx="6">
                  <c:v>Brésil</c:v>
                </c:pt>
                <c:pt idx="7">
                  <c:v>Espagne</c:v>
                </c:pt>
                <c:pt idx="8">
                  <c:v>Pologne</c:v>
                </c:pt>
                <c:pt idx="9">
                  <c:v>Pays-Bas</c:v>
                </c:pt>
              </c:strCache>
            </c:strRef>
          </c:cat>
          <c:val>
            <c:numRef>
              <c:f>'Balance commerciale IAA'!$E$42:$E$52</c:f>
              <c:numCache>
                <c:formatCode>0</c:formatCode>
                <c:ptCount val="10"/>
                <c:pt idx="0">
                  <c:v>2528450000</c:v>
                </c:pt>
                <c:pt idx="1">
                  <c:v>1064308000</c:v>
                </c:pt>
                <c:pt idx="2">
                  <c:v>363721000</c:v>
                </c:pt>
                <c:pt idx="3">
                  <c:v>350108000</c:v>
                </c:pt>
                <c:pt idx="4">
                  <c:v>1385537000</c:v>
                </c:pt>
                <c:pt idx="5">
                  <c:v>162358000</c:v>
                </c:pt>
                <c:pt idx="6">
                  <c:v>-3454630000</c:v>
                </c:pt>
                <c:pt idx="7">
                  <c:v>-1760185000</c:v>
                </c:pt>
                <c:pt idx="8">
                  <c:v>-223759000</c:v>
                </c:pt>
                <c:pt idx="9">
                  <c:v>-5733367000</c:v>
                </c:pt>
              </c:numCache>
            </c:numRef>
          </c:val>
        </c:ser>
        <c:ser>
          <c:idx val="2"/>
          <c:order val="2"/>
          <c:tx>
            <c:strRef>
              <c:f>'Balance commerciale IAA'!$F$40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'Balance commerciale IAA'!$C$42:$C$52</c:f>
              <c:strCache>
                <c:ptCount val="10"/>
                <c:pt idx="0">
                  <c:v>Royaume-Uni</c:v>
                </c:pt>
                <c:pt idx="1">
                  <c:v>Suède</c:v>
                </c:pt>
                <c:pt idx="2">
                  <c:v>Roumanie</c:v>
                </c:pt>
                <c:pt idx="3">
                  <c:v>Suisse</c:v>
                </c:pt>
                <c:pt idx="4">
                  <c:v>Autriche</c:v>
                </c:pt>
                <c:pt idx="5">
                  <c:v>Italie</c:v>
                </c:pt>
                <c:pt idx="6">
                  <c:v>Brésil</c:v>
                </c:pt>
                <c:pt idx="7">
                  <c:v>Espagne</c:v>
                </c:pt>
                <c:pt idx="8">
                  <c:v>Pologne</c:v>
                </c:pt>
                <c:pt idx="9">
                  <c:v>Pays-Bas</c:v>
                </c:pt>
              </c:strCache>
            </c:strRef>
          </c:cat>
          <c:val>
            <c:numRef>
              <c:f>'Balance commerciale IAA'!$F$42:$F$52</c:f>
              <c:numCache>
                <c:formatCode>0</c:formatCode>
                <c:ptCount val="10"/>
                <c:pt idx="0">
                  <c:v>2802680000</c:v>
                </c:pt>
                <c:pt idx="1">
                  <c:v>1102215000</c:v>
                </c:pt>
                <c:pt idx="2">
                  <c:v>430881000</c:v>
                </c:pt>
                <c:pt idx="3">
                  <c:v>392127000</c:v>
                </c:pt>
                <c:pt idx="4">
                  <c:v>1475687000</c:v>
                </c:pt>
                <c:pt idx="5">
                  <c:v>11509000</c:v>
                </c:pt>
                <c:pt idx="6">
                  <c:v>-2797831000</c:v>
                </c:pt>
                <c:pt idx="7">
                  <c:v>-2199382000</c:v>
                </c:pt>
                <c:pt idx="8">
                  <c:v>-591940000</c:v>
                </c:pt>
                <c:pt idx="9">
                  <c:v>-5516036000</c:v>
                </c:pt>
              </c:numCache>
            </c:numRef>
          </c:val>
        </c:ser>
        <c:ser>
          <c:idx val="3"/>
          <c:order val="3"/>
          <c:tx>
            <c:strRef>
              <c:f>'Balance commerciale IAA'!$G$40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'Balance commerciale IAA'!$C$42:$C$52</c:f>
              <c:strCache>
                <c:ptCount val="10"/>
                <c:pt idx="0">
                  <c:v>Royaume-Uni</c:v>
                </c:pt>
                <c:pt idx="1">
                  <c:v>Suède</c:v>
                </c:pt>
                <c:pt idx="2">
                  <c:v>Roumanie</c:v>
                </c:pt>
                <c:pt idx="3">
                  <c:v>Suisse</c:v>
                </c:pt>
                <c:pt idx="4">
                  <c:v>Autriche</c:v>
                </c:pt>
                <c:pt idx="5">
                  <c:v>Italie</c:v>
                </c:pt>
                <c:pt idx="6">
                  <c:v>Brésil</c:v>
                </c:pt>
                <c:pt idx="7">
                  <c:v>Espagne</c:v>
                </c:pt>
                <c:pt idx="8">
                  <c:v>Pologne</c:v>
                </c:pt>
                <c:pt idx="9">
                  <c:v>Pays-Bas</c:v>
                </c:pt>
              </c:strCache>
            </c:strRef>
          </c:cat>
          <c:val>
            <c:numRef>
              <c:f>'Balance commerciale IAA'!$G$42:$G$52</c:f>
              <c:numCache>
                <c:formatCode>0</c:formatCode>
                <c:ptCount val="10"/>
                <c:pt idx="0">
                  <c:v>3014322000</c:v>
                </c:pt>
                <c:pt idx="1">
                  <c:v>1054793000</c:v>
                </c:pt>
                <c:pt idx="2">
                  <c:v>480338000</c:v>
                </c:pt>
                <c:pt idx="3">
                  <c:v>358248000</c:v>
                </c:pt>
                <c:pt idx="4">
                  <c:v>1520564000</c:v>
                </c:pt>
                <c:pt idx="5">
                  <c:v>2165000</c:v>
                </c:pt>
                <c:pt idx="6">
                  <c:v>-3452968000</c:v>
                </c:pt>
                <c:pt idx="7">
                  <c:v>-1975463000</c:v>
                </c:pt>
                <c:pt idx="8">
                  <c:v>-696591000</c:v>
                </c:pt>
                <c:pt idx="9">
                  <c:v>-5641165000</c:v>
                </c:pt>
              </c:numCache>
            </c:numRef>
          </c:val>
        </c:ser>
        <c:ser>
          <c:idx val="4"/>
          <c:order val="4"/>
          <c:tx>
            <c:strRef>
              <c:f>'Balance commerciale IAA'!$H$40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'Balance commerciale IAA'!$C$42:$C$52</c:f>
              <c:strCache>
                <c:ptCount val="10"/>
                <c:pt idx="0">
                  <c:v>Royaume-Uni</c:v>
                </c:pt>
                <c:pt idx="1">
                  <c:v>Suède</c:v>
                </c:pt>
                <c:pt idx="2">
                  <c:v>Roumanie</c:v>
                </c:pt>
                <c:pt idx="3">
                  <c:v>Suisse</c:v>
                </c:pt>
                <c:pt idx="4">
                  <c:v>Autriche</c:v>
                </c:pt>
                <c:pt idx="5">
                  <c:v>Italie</c:v>
                </c:pt>
                <c:pt idx="6">
                  <c:v>Brésil</c:v>
                </c:pt>
                <c:pt idx="7">
                  <c:v>Espagne</c:v>
                </c:pt>
                <c:pt idx="8">
                  <c:v>Pologne</c:v>
                </c:pt>
                <c:pt idx="9">
                  <c:v>Pays-Bas</c:v>
                </c:pt>
              </c:strCache>
            </c:strRef>
          </c:cat>
          <c:val>
            <c:numRef>
              <c:f>'Balance commerciale IAA'!$H$42:$H$52</c:f>
              <c:numCache>
                <c:formatCode>0</c:formatCode>
                <c:ptCount val="10"/>
                <c:pt idx="0">
                  <c:v>3286520000</c:v>
                </c:pt>
                <c:pt idx="1">
                  <c:v>1030114000</c:v>
                </c:pt>
                <c:pt idx="2">
                  <c:v>542010000</c:v>
                </c:pt>
                <c:pt idx="3">
                  <c:v>398750000</c:v>
                </c:pt>
                <c:pt idx="4">
                  <c:v>1540900000</c:v>
                </c:pt>
                <c:pt idx="5">
                  <c:v>-693834000</c:v>
                </c:pt>
                <c:pt idx="6">
                  <c:v>-3398821000</c:v>
                </c:pt>
                <c:pt idx="7">
                  <c:v>-2537472000</c:v>
                </c:pt>
                <c:pt idx="8">
                  <c:v>-965450000</c:v>
                </c:pt>
                <c:pt idx="9">
                  <c:v>-5962969000</c:v>
                </c:pt>
              </c:numCache>
            </c:numRef>
          </c:val>
        </c:ser>
        <c:ser>
          <c:idx val="5"/>
          <c:order val="5"/>
          <c:tx>
            <c:strRef>
              <c:f>'Balance commerciale IAA'!$I$40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'Balance commerciale IAA'!$C$42:$C$52</c:f>
              <c:strCache>
                <c:ptCount val="10"/>
                <c:pt idx="0">
                  <c:v>Royaume-Uni</c:v>
                </c:pt>
                <c:pt idx="1">
                  <c:v>Suède</c:v>
                </c:pt>
                <c:pt idx="2">
                  <c:v>Roumanie</c:v>
                </c:pt>
                <c:pt idx="3">
                  <c:v>Suisse</c:v>
                </c:pt>
                <c:pt idx="4">
                  <c:v>Autriche</c:v>
                </c:pt>
                <c:pt idx="5">
                  <c:v>Italie</c:v>
                </c:pt>
                <c:pt idx="6">
                  <c:v>Brésil</c:v>
                </c:pt>
                <c:pt idx="7">
                  <c:v>Espagne</c:v>
                </c:pt>
                <c:pt idx="8">
                  <c:v>Pologne</c:v>
                </c:pt>
                <c:pt idx="9">
                  <c:v>Pays-Bas</c:v>
                </c:pt>
              </c:strCache>
            </c:strRef>
          </c:cat>
          <c:val>
            <c:numRef>
              <c:f>'Balance commerciale IAA'!$I$42:$I$52</c:f>
              <c:numCache>
                <c:formatCode>0</c:formatCode>
                <c:ptCount val="10"/>
                <c:pt idx="0">
                  <c:v>3091417000</c:v>
                </c:pt>
                <c:pt idx="1">
                  <c:v>983643000</c:v>
                </c:pt>
                <c:pt idx="2">
                  <c:v>495065000</c:v>
                </c:pt>
                <c:pt idx="3">
                  <c:v>419089000</c:v>
                </c:pt>
                <c:pt idx="4">
                  <c:v>1478865000</c:v>
                </c:pt>
                <c:pt idx="5">
                  <c:v>-815396000</c:v>
                </c:pt>
                <c:pt idx="6">
                  <c:v>-2875152000</c:v>
                </c:pt>
                <c:pt idx="7">
                  <c:v>-2599122000</c:v>
                </c:pt>
                <c:pt idx="8">
                  <c:v>-924117000</c:v>
                </c:pt>
                <c:pt idx="9">
                  <c:v>-6226260000</c:v>
                </c:pt>
              </c:numCache>
            </c:numRef>
          </c:val>
        </c:ser>
        <c:ser>
          <c:idx val="6"/>
          <c:order val="6"/>
          <c:tx>
            <c:strRef>
              <c:f>'Balance commerciale IAA'!$J$40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IAA'!$C$42:$C$52</c:f>
              <c:strCache>
                <c:ptCount val="10"/>
                <c:pt idx="0">
                  <c:v>Royaume-Uni</c:v>
                </c:pt>
                <c:pt idx="1">
                  <c:v>Suède</c:v>
                </c:pt>
                <c:pt idx="2">
                  <c:v>Roumanie</c:v>
                </c:pt>
                <c:pt idx="3">
                  <c:v>Suisse</c:v>
                </c:pt>
                <c:pt idx="4">
                  <c:v>Autriche</c:v>
                </c:pt>
                <c:pt idx="5">
                  <c:v>Italie</c:v>
                </c:pt>
                <c:pt idx="6">
                  <c:v>Brésil</c:v>
                </c:pt>
                <c:pt idx="7">
                  <c:v>Espagne</c:v>
                </c:pt>
                <c:pt idx="8">
                  <c:v>Pologne</c:v>
                </c:pt>
                <c:pt idx="9">
                  <c:v>Pays-Bas</c:v>
                </c:pt>
              </c:strCache>
            </c:strRef>
          </c:cat>
          <c:val>
            <c:numRef>
              <c:f>'Balance commerciale IAA'!$J$42:$J$52</c:f>
              <c:numCache>
                <c:formatCode>0</c:formatCode>
                <c:ptCount val="10"/>
                <c:pt idx="0">
                  <c:v>3223630000</c:v>
                </c:pt>
                <c:pt idx="1">
                  <c:v>1020633000</c:v>
                </c:pt>
                <c:pt idx="2">
                  <c:v>581067000</c:v>
                </c:pt>
                <c:pt idx="3">
                  <c:v>486469000</c:v>
                </c:pt>
                <c:pt idx="4">
                  <c:v>1443909000</c:v>
                </c:pt>
                <c:pt idx="5">
                  <c:v>-888857000</c:v>
                </c:pt>
                <c:pt idx="6">
                  <c:v>-2614033000</c:v>
                </c:pt>
                <c:pt idx="7">
                  <c:v>-2720734000</c:v>
                </c:pt>
                <c:pt idx="8">
                  <c:v>-1281214000</c:v>
                </c:pt>
                <c:pt idx="9">
                  <c:v>-6514982000</c:v>
                </c:pt>
              </c:numCache>
            </c:numRef>
          </c:val>
        </c:ser>
        <c:ser>
          <c:idx val="7"/>
          <c:order val="7"/>
          <c:tx>
            <c:strRef>
              <c:f>'Balance commerciale IAA'!$K$40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IAA'!$C$42:$C$52</c:f>
              <c:strCache>
                <c:ptCount val="10"/>
                <c:pt idx="0">
                  <c:v>Royaume-Uni</c:v>
                </c:pt>
                <c:pt idx="1">
                  <c:v>Suède</c:v>
                </c:pt>
                <c:pt idx="2">
                  <c:v>Roumanie</c:v>
                </c:pt>
                <c:pt idx="3">
                  <c:v>Suisse</c:v>
                </c:pt>
                <c:pt idx="4">
                  <c:v>Autriche</c:v>
                </c:pt>
                <c:pt idx="5">
                  <c:v>Italie</c:v>
                </c:pt>
                <c:pt idx="6">
                  <c:v>Brésil</c:v>
                </c:pt>
                <c:pt idx="7">
                  <c:v>Espagne</c:v>
                </c:pt>
                <c:pt idx="8">
                  <c:v>Pologne</c:v>
                </c:pt>
                <c:pt idx="9">
                  <c:v>Pays-Bas</c:v>
                </c:pt>
              </c:strCache>
            </c:strRef>
          </c:cat>
          <c:val>
            <c:numRef>
              <c:f>'Balance commerciale IAA'!$K$42:$K$52</c:f>
              <c:numCache>
                <c:formatCode>0</c:formatCode>
                <c:ptCount val="10"/>
                <c:pt idx="0">
                  <c:v>3118673000</c:v>
                </c:pt>
                <c:pt idx="1">
                  <c:v>1127081000</c:v>
                </c:pt>
                <c:pt idx="2">
                  <c:v>527230000</c:v>
                </c:pt>
                <c:pt idx="3">
                  <c:v>523429000</c:v>
                </c:pt>
                <c:pt idx="4">
                  <c:v>1408827000</c:v>
                </c:pt>
                <c:pt idx="5">
                  <c:v>-1044530000</c:v>
                </c:pt>
                <c:pt idx="6">
                  <c:v>-2416428000</c:v>
                </c:pt>
                <c:pt idx="7">
                  <c:v>-2867757000</c:v>
                </c:pt>
                <c:pt idx="8">
                  <c:v>-2156986000</c:v>
                </c:pt>
                <c:pt idx="9">
                  <c:v>-6970432000</c:v>
                </c:pt>
              </c:numCache>
            </c:numRef>
          </c:val>
        </c:ser>
        <c:ser>
          <c:idx val="8"/>
          <c:order val="8"/>
          <c:tx>
            <c:strRef>
              <c:f>'Balance commerciale IAA'!$L$40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IAA'!$C$42:$C$52</c:f>
              <c:strCache>
                <c:ptCount val="10"/>
                <c:pt idx="0">
                  <c:v>Royaume-Uni</c:v>
                </c:pt>
                <c:pt idx="1">
                  <c:v>Suède</c:v>
                </c:pt>
                <c:pt idx="2">
                  <c:v>Roumanie</c:v>
                </c:pt>
                <c:pt idx="3">
                  <c:v>Suisse</c:v>
                </c:pt>
                <c:pt idx="4">
                  <c:v>Autriche</c:v>
                </c:pt>
                <c:pt idx="5">
                  <c:v>Italie</c:v>
                </c:pt>
                <c:pt idx="6">
                  <c:v>Brésil</c:v>
                </c:pt>
                <c:pt idx="7">
                  <c:v>Espagne</c:v>
                </c:pt>
                <c:pt idx="8">
                  <c:v>Pologne</c:v>
                </c:pt>
                <c:pt idx="9">
                  <c:v>Pays-Bas</c:v>
                </c:pt>
              </c:strCache>
            </c:strRef>
          </c:cat>
          <c:val>
            <c:numRef>
              <c:f>'Balance commerciale IAA'!$L$42:$L$52</c:f>
              <c:numCache>
                <c:formatCode>0</c:formatCode>
                <c:ptCount val="10"/>
                <c:pt idx="0">
                  <c:v>3066184000</c:v>
                </c:pt>
                <c:pt idx="1">
                  <c:v>1076909000</c:v>
                </c:pt>
                <c:pt idx="2">
                  <c:v>816985000</c:v>
                </c:pt>
                <c:pt idx="3">
                  <c:v>542582000</c:v>
                </c:pt>
                <c:pt idx="4">
                  <c:v>1303098000</c:v>
                </c:pt>
                <c:pt idx="5">
                  <c:v>-1150028000</c:v>
                </c:pt>
                <c:pt idx="6">
                  <c:v>-2201478000</c:v>
                </c:pt>
                <c:pt idx="7">
                  <c:v>-2843693000</c:v>
                </c:pt>
                <c:pt idx="8">
                  <c:v>-2447614000</c:v>
                </c:pt>
                <c:pt idx="9">
                  <c:v>-7100090000</c:v>
                </c:pt>
              </c:numCache>
            </c:numRef>
          </c:val>
        </c:ser>
        <c:ser>
          <c:idx val="9"/>
          <c:order val="9"/>
          <c:tx>
            <c:strRef>
              <c:f>'Balance commerciale IAA'!$M$40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IAA'!$C$42:$C$52</c:f>
              <c:strCache>
                <c:ptCount val="10"/>
                <c:pt idx="0">
                  <c:v>Royaume-Uni</c:v>
                </c:pt>
                <c:pt idx="1">
                  <c:v>Suède</c:v>
                </c:pt>
                <c:pt idx="2">
                  <c:v>Roumanie</c:v>
                </c:pt>
                <c:pt idx="3">
                  <c:v>Suisse</c:v>
                </c:pt>
                <c:pt idx="4">
                  <c:v>Autriche</c:v>
                </c:pt>
                <c:pt idx="5">
                  <c:v>Italie</c:v>
                </c:pt>
                <c:pt idx="6">
                  <c:v>Brésil</c:v>
                </c:pt>
                <c:pt idx="7">
                  <c:v>Espagne</c:v>
                </c:pt>
                <c:pt idx="8">
                  <c:v>Pologne</c:v>
                </c:pt>
                <c:pt idx="9">
                  <c:v>Pays-Bas</c:v>
                </c:pt>
              </c:strCache>
            </c:strRef>
          </c:cat>
          <c:val>
            <c:numRef>
              <c:f>'Balance commerciale IAA'!$M$42:$M$52</c:f>
              <c:numCache>
                <c:formatCode>0</c:formatCode>
                <c:ptCount val="10"/>
                <c:pt idx="0">
                  <c:v>3268765000</c:v>
                </c:pt>
                <c:pt idx="1">
                  <c:v>883739000</c:v>
                </c:pt>
                <c:pt idx="2">
                  <c:v>855678000</c:v>
                </c:pt>
                <c:pt idx="3">
                  <c:v>647904000</c:v>
                </c:pt>
                <c:pt idx="4">
                  <c:v>1098258000</c:v>
                </c:pt>
                <c:pt idx="5">
                  <c:v>-2193670000</c:v>
                </c:pt>
                <c:pt idx="6">
                  <c:v>-2450202000</c:v>
                </c:pt>
                <c:pt idx="7">
                  <c:v>-3610629000</c:v>
                </c:pt>
                <c:pt idx="8">
                  <c:v>-3065685000</c:v>
                </c:pt>
                <c:pt idx="9">
                  <c:v>-6895798000</c:v>
                </c:pt>
              </c:numCache>
            </c:numRef>
          </c:val>
        </c:ser>
        <c:ser>
          <c:idx val="10"/>
          <c:order val="10"/>
          <c:tx>
            <c:strRef>
              <c:f>'Balance commerciale IAA'!$N$40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IAA'!$C$42:$C$52</c:f>
              <c:strCache>
                <c:ptCount val="10"/>
                <c:pt idx="0">
                  <c:v>Royaume-Uni</c:v>
                </c:pt>
                <c:pt idx="1">
                  <c:v>Suède</c:v>
                </c:pt>
                <c:pt idx="2">
                  <c:v>Roumanie</c:v>
                </c:pt>
                <c:pt idx="3">
                  <c:v>Suisse</c:v>
                </c:pt>
                <c:pt idx="4">
                  <c:v>Autriche</c:v>
                </c:pt>
                <c:pt idx="5">
                  <c:v>Italie</c:v>
                </c:pt>
                <c:pt idx="6">
                  <c:v>Brésil</c:v>
                </c:pt>
                <c:pt idx="7">
                  <c:v>Espagne</c:v>
                </c:pt>
                <c:pt idx="8">
                  <c:v>Pologne</c:v>
                </c:pt>
                <c:pt idx="9">
                  <c:v>Pays-Bas</c:v>
                </c:pt>
              </c:strCache>
            </c:strRef>
          </c:cat>
          <c:val>
            <c:numRef>
              <c:f>'Balance commerciale IAA'!$N$42:$N$52</c:f>
              <c:numCache>
                <c:formatCode>0</c:formatCode>
                <c:ptCount val="10"/>
                <c:pt idx="0">
                  <c:v>2846023000</c:v>
                </c:pt>
                <c:pt idx="1">
                  <c:v>983771000</c:v>
                </c:pt>
                <c:pt idx="2">
                  <c:v>908694000</c:v>
                </c:pt>
                <c:pt idx="3">
                  <c:v>843885000</c:v>
                </c:pt>
                <c:pt idx="4">
                  <c:v>955362000</c:v>
                </c:pt>
                <c:pt idx="5">
                  <c:v>-2590104000</c:v>
                </c:pt>
                <c:pt idx="6">
                  <c:v>-2964694000</c:v>
                </c:pt>
                <c:pt idx="7">
                  <c:v>-3503194000</c:v>
                </c:pt>
                <c:pt idx="8">
                  <c:v>-2905843000</c:v>
                </c:pt>
                <c:pt idx="9">
                  <c:v>-6252838000</c:v>
                </c:pt>
              </c:numCache>
            </c:numRef>
          </c:val>
        </c:ser>
        <c:ser>
          <c:idx val="11"/>
          <c:order val="11"/>
          <c:tx>
            <c:strRef>
              <c:f>'Balance commerciale IAA'!$O$40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IAA'!$C$42:$C$52</c:f>
              <c:strCache>
                <c:ptCount val="10"/>
                <c:pt idx="0">
                  <c:v>Royaume-Uni</c:v>
                </c:pt>
                <c:pt idx="1">
                  <c:v>Suède</c:v>
                </c:pt>
                <c:pt idx="2">
                  <c:v>Roumanie</c:v>
                </c:pt>
                <c:pt idx="3">
                  <c:v>Suisse</c:v>
                </c:pt>
                <c:pt idx="4">
                  <c:v>Autriche</c:v>
                </c:pt>
                <c:pt idx="5">
                  <c:v>Italie</c:v>
                </c:pt>
                <c:pt idx="6">
                  <c:v>Brésil</c:v>
                </c:pt>
                <c:pt idx="7">
                  <c:v>Espagne</c:v>
                </c:pt>
                <c:pt idx="8">
                  <c:v>Pologne</c:v>
                </c:pt>
                <c:pt idx="9">
                  <c:v>Pays-Bas</c:v>
                </c:pt>
              </c:strCache>
            </c:strRef>
          </c:cat>
          <c:val>
            <c:numRef>
              <c:f>'Balance commerciale IAA'!$O$42:$O$52</c:f>
              <c:numCache>
                <c:formatCode>0</c:formatCode>
                <c:ptCount val="10"/>
                <c:pt idx="0">
                  <c:v>3038892000</c:v>
                </c:pt>
                <c:pt idx="1">
                  <c:v>1071272000</c:v>
                </c:pt>
                <c:pt idx="2">
                  <c:v>1029642000</c:v>
                </c:pt>
                <c:pt idx="3">
                  <c:v>886837000</c:v>
                </c:pt>
                <c:pt idx="4">
                  <c:v>961963000</c:v>
                </c:pt>
                <c:pt idx="5">
                  <c:v>-2082539000</c:v>
                </c:pt>
                <c:pt idx="6">
                  <c:v>-4019689000</c:v>
                </c:pt>
                <c:pt idx="7">
                  <c:v>-3405202000</c:v>
                </c:pt>
                <c:pt idx="8">
                  <c:v>-3744390000</c:v>
                </c:pt>
                <c:pt idx="9">
                  <c:v>-6482021000</c:v>
                </c:pt>
              </c:numCache>
            </c:numRef>
          </c:val>
        </c:ser>
        <c:ser>
          <c:idx val="12"/>
          <c:order val="12"/>
          <c:tx>
            <c:strRef>
              <c:f>'Balance commerciale IAA'!$P$40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IAA'!$C$42:$C$52</c:f>
              <c:strCache>
                <c:ptCount val="10"/>
                <c:pt idx="0">
                  <c:v>Royaume-Uni</c:v>
                </c:pt>
                <c:pt idx="1">
                  <c:v>Suède</c:v>
                </c:pt>
                <c:pt idx="2">
                  <c:v>Roumanie</c:v>
                </c:pt>
                <c:pt idx="3">
                  <c:v>Suisse</c:v>
                </c:pt>
                <c:pt idx="4">
                  <c:v>Autriche</c:v>
                </c:pt>
                <c:pt idx="5">
                  <c:v>Italie</c:v>
                </c:pt>
                <c:pt idx="6">
                  <c:v>Brésil</c:v>
                </c:pt>
                <c:pt idx="7">
                  <c:v>Espagne</c:v>
                </c:pt>
                <c:pt idx="8">
                  <c:v>Pologne</c:v>
                </c:pt>
                <c:pt idx="9">
                  <c:v>Pays-Bas</c:v>
                </c:pt>
              </c:strCache>
            </c:strRef>
          </c:cat>
          <c:val>
            <c:numRef>
              <c:f>'Balance commerciale IAA'!$P$42:$P$52</c:f>
              <c:numCache>
                <c:formatCode>0</c:formatCode>
                <c:ptCount val="10"/>
                <c:pt idx="0">
                  <c:v>3719291000</c:v>
                </c:pt>
                <c:pt idx="1">
                  <c:v>1159409000</c:v>
                </c:pt>
                <c:pt idx="2">
                  <c:v>1059125000</c:v>
                </c:pt>
                <c:pt idx="3">
                  <c:v>1045860000</c:v>
                </c:pt>
                <c:pt idx="4">
                  <c:v>1036268000</c:v>
                </c:pt>
                <c:pt idx="5">
                  <c:v>-2123864000</c:v>
                </c:pt>
                <c:pt idx="6">
                  <c:v>-3005485000</c:v>
                </c:pt>
                <c:pt idx="7">
                  <c:v>-3675884000</c:v>
                </c:pt>
                <c:pt idx="8">
                  <c:v>-4885348000</c:v>
                </c:pt>
                <c:pt idx="9">
                  <c:v>-6504476000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5212856"/>
        <c:axId val="495210896"/>
      </c:barChart>
      <c:catAx>
        <c:axId val="495212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6"/>
            </a:solidFill>
            <a:round/>
          </a:ln>
          <a:effectLst/>
        </c:spPr>
        <c:txPr>
          <a:bodyPr rot="-210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495210896"/>
        <c:crosses val="autoZero"/>
        <c:auto val="1"/>
        <c:lblAlgn val="ctr"/>
        <c:lblOffset val="100"/>
        <c:noMultiLvlLbl val="0"/>
      </c:catAx>
      <c:valAx>
        <c:axId val="495210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495212856"/>
        <c:crosses val="autoZero"/>
        <c:crossBetween val="between"/>
        <c:dispUnits>
          <c:builtInUnit val="m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72437692290368"/>
          <c:y val="0.17666915488774915"/>
          <c:w val="0.55359814221632186"/>
          <c:h val="0.6629715780940227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FF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0"/>
                  <c:y val="-2.2425935290198817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1" i="0" u="none" strike="noStrike" kern="1200" baseline="0">
                        <a:solidFill>
                          <a:srgbClr val="00FF00"/>
                        </a:solidFill>
                        <a:latin typeface="Marianne" panose="02000000000000000000" pitchFamily="50" charset="0"/>
                        <a:ea typeface="+mn-ea"/>
                        <a:cs typeface="+mn-cs"/>
                      </a:defRPr>
                    </a:pPr>
                    <a:r>
                      <a:rPr lang="fr-FR" sz="1200" b="1" baseline="0" dirty="0" smtClean="0">
                        <a:solidFill>
                          <a:srgbClr val="00FF00"/>
                        </a:solidFill>
                      </a:rPr>
                      <a:t>Importations agricoles et agroalimentaires </a:t>
                    </a:r>
                    <a:r>
                      <a:rPr lang="fr-FR" sz="1200" b="1" baseline="0" dirty="0">
                        <a:solidFill>
                          <a:srgbClr val="00FF00"/>
                        </a:solidFill>
                      </a:rPr>
                      <a:t>
</a:t>
                    </a:r>
                    <a:fld id="{237465C9-D82B-4CAE-A9D7-8F2E9312E001}" type="VALUE">
                      <a:rPr lang="fr-FR" sz="1200" b="1" baseline="0">
                        <a:solidFill>
                          <a:srgbClr val="00FF00"/>
                        </a:solidFill>
                      </a:rPr>
                      <a:pPr>
                        <a:defRPr sz="1200" b="1">
                          <a:solidFill>
                            <a:srgbClr val="00FF00"/>
                          </a:solidFill>
                        </a:defRPr>
                      </a:pPr>
                      <a:t>[VALEUR]</a:t>
                    </a:fld>
                    <a:endParaRPr lang="fr-FR" sz="1200" b="1" baseline="0" dirty="0">
                      <a:solidFill>
                        <a:srgbClr val="00FF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rgbClr val="00FF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612310444188744"/>
                      <c:h val="0.4178593272171253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'Import. IAA'!$C$31:$C$33</c:f>
              <c:strCache>
                <c:ptCount val="2"/>
                <c:pt idx="0">
                  <c:v>Produits agricoles et agro-alimentaires</c:v>
                </c:pt>
                <c:pt idx="1">
                  <c:v>Autres</c:v>
                </c:pt>
              </c:strCache>
            </c:strRef>
          </c:cat>
          <c:val>
            <c:numRef>
              <c:f>'Import. IAA'!$P$31:$P$33</c:f>
              <c:numCache>
                <c:formatCode>0%</c:formatCode>
                <c:ptCount val="2"/>
                <c:pt idx="0">
                  <c:v>0.10880466440253025</c:v>
                </c:pt>
                <c:pt idx="1">
                  <c:v>0.89119533559746977</c:v>
                </c:pt>
              </c:numCache>
            </c:numRef>
          </c:val>
          <c:extLst/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4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4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9640073415992854"/>
                  <c:y val="9.832409881828915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60983729893014"/>
                      <c:h val="0.37677133664823409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2112356710999472"/>
                  <c:y val="5.273965954215438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00" b="0" i="0" u="none" strike="noStrike" kern="1200" baseline="0">
                      <a:solidFill>
                        <a:schemeClr val="tx1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9136481789941756"/>
                  <c:y val="-0.1890880483749621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767104866281226"/>
                      <c:h val="0.17599187435542513"/>
                    </c:manualLayout>
                  </c15:layout>
                </c:ext>
              </c:extLst>
            </c:dLbl>
            <c:dLbl>
              <c:idx val="3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.12186904132808611"/>
                  <c:y val="0.1981299879328036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'Import. TBB'!$C$78:$C$88</c:f>
              <c:strCache>
                <c:ptCount val="11"/>
                <c:pt idx="0">
                  <c:v>Produits d'épicerie</c:v>
                </c:pt>
                <c:pt idx="1">
                  <c:v>Laits et produits laitiers</c:v>
                </c:pt>
                <c:pt idx="2">
                  <c:v>Vins et spiritueux</c:v>
                </c:pt>
                <c:pt idx="3">
                  <c:v>Oléagineux</c:v>
                </c:pt>
                <c:pt idx="4">
                  <c:v>Viande et produits carnés</c:v>
                </c:pt>
                <c:pt idx="5">
                  <c:v>Céréales</c:v>
                </c:pt>
                <c:pt idx="6">
                  <c:v>Fruits et légumes</c:v>
                </c:pt>
                <c:pt idx="7">
                  <c:v>Sucre</c:v>
                </c:pt>
                <c:pt idx="8">
                  <c:v>Pêche et aquaculture</c:v>
                </c:pt>
                <c:pt idx="9">
                  <c:v>Animaux vivants et génétique</c:v>
                </c:pt>
                <c:pt idx="10">
                  <c:v>Autres</c:v>
                </c:pt>
              </c:strCache>
            </c:strRef>
          </c:cat>
          <c:val>
            <c:numRef>
              <c:f>'Import. TBB'!$P$78:$P$88</c:f>
              <c:numCache>
                <c:formatCode>0%</c:formatCode>
                <c:ptCount val="11"/>
                <c:pt idx="0">
                  <c:v>0.17510673287479461</c:v>
                </c:pt>
                <c:pt idx="1">
                  <c:v>0.1462173227672966</c:v>
                </c:pt>
                <c:pt idx="2">
                  <c:v>0.14167684045297907</c:v>
                </c:pt>
                <c:pt idx="3">
                  <c:v>9.0008439732093631E-2</c:v>
                </c:pt>
                <c:pt idx="4">
                  <c:v>8.7385373670307853E-2</c:v>
                </c:pt>
                <c:pt idx="5">
                  <c:v>8.0208193422889387E-2</c:v>
                </c:pt>
                <c:pt idx="6">
                  <c:v>7.5181240406737626E-2</c:v>
                </c:pt>
                <c:pt idx="7">
                  <c:v>4.4967266803119028E-2</c:v>
                </c:pt>
                <c:pt idx="8">
                  <c:v>1.9582450435785534E-2</c:v>
                </c:pt>
                <c:pt idx="9">
                  <c:v>7.1815905587263021E-3</c:v>
                </c:pt>
                <c:pt idx="10">
                  <c:v>0.13247853481439606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241E0-02A7-4F28-AAA5-03F7B6C380BF}" type="datetimeFigureOut">
              <a:rPr lang="fr-FR" smtClean="0"/>
              <a:t>17/05/2024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B9DB7-E4D0-439C-83C7-8720613104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6356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8946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831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9331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7587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64048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02498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4786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7902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5313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277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9951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6339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634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7463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0656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4730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5920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D242D-7502-4110-9437-301B6567C765}" type="datetime1">
              <a:rPr lang="fr-FR" smtClean="0"/>
              <a:t>17/05/2024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6121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F3B6-46D4-4287-86F5-99CF772BBEE5}" type="datetime1">
              <a:rPr lang="fr-FR" smtClean="0"/>
              <a:t>17/05/2024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8981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92551-EDD2-4F51-A218-F483E8716DA9}" type="datetime1">
              <a:rPr lang="fr-FR" smtClean="0"/>
              <a:t>17/05/2024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7341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ADA58-5652-467A-ACA4-4ABFDB0A0A8F}" type="datetime1">
              <a:rPr lang="fr-FR" smtClean="0"/>
              <a:t>17/05/2024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0502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F94D2-A96F-4737-970F-85ADE08C0154}" type="datetime1">
              <a:rPr lang="fr-FR" smtClean="0"/>
              <a:t>17/05/2024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701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1C6BB-7C7B-4081-9003-30A1ADE2401B}" type="datetime1">
              <a:rPr lang="fr-FR" smtClean="0"/>
              <a:t>17/05/2024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8519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295A2-839D-4794-8D31-5CACB8EFB38F}" type="datetime1">
              <a:rPr lang="fr-FR" smtClean="0"/>
              <a:t>17/05/2024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8892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15F9-F25A-4D0B-B096-CC1354D93C7A}" type="datetime1">
              <a:rPr lang="fr-FR" smtClean="0"/>
              <a:t>17/05/2024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2810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80CDB-0356-49BF-A3E8-29AD9B8A3362}" type="datetime1">
              <a:rPr lang="fr-FR" smtClean="0"/>
              <a:t>17/05/2024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1686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839DF-9A30-4942-B05B-D4A8772AC049}" type="datetime1">
              <a:rPr lang="fr-FR" smtClean="0"/>
              <a:t>17/05/2024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284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7AFF6-4029-4509-B1EB-8D0799ADE1BD}" type="datetime1">
              <a:rPr lang="fr-FR" smtClean="0"/>
              <a:t>17/05/2024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464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D1B78-B729-409D-B154-77F10D4A9E9C}" type="datetime1">
              <a:rPr lang="fr-FR" smtClean="0"/>
              <a:t>17/05/2024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052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4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6" y="-1"/>
            <a:ext cx="12192000" cy="3716669"/>
          </a:xfrm>
          <a:prstGeom prst="rect">
            <a:avLst/>
          </a:prstGeom>
        </p:spPr>
      </p:pic>
      <p:sp>
        <p:nvSpPr>
          <p:cNvPr id="7" name="Espace réservé du texte 5"/>
          <p:cNvSpPr txBox="1">
            <a:spLocks/>
          </p:cNvSpPr>
          <p:nvPr/>
        </p:nvSpPr>
        <p:spPr bwMode="gray">
          <a:xfrm>
            <a:off x="0" y="4382530"/>
            <a:ext cx="12192000" cy="24754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325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itchFamily="34" charset="0"/>
              <a:buNone/>
              <a:defRPr sz="1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000" dirty="0" smtClean="0">
                <a:solidFill>
                  <a:schemeClr val="bg1"/>
                </a:solidFill>
                <a:latin typeface="Marianne" panose="02000000000000000000" pitchFamily="50" charset="0"/>
                <a:cs typeface="Calibri" panose="020F0502020204030204" pitchFamily="34" charset="0"/>
              </a:rPr>
              <a:t>ALLEMAGNE</a:t>
            </a:r>
          </a:p>
          <a:p>
            <a:pPr algn="ctr"/>
            <a:endParaRPr lang="fr-FR" sz="4000" dirty="0" smtClean="0">
              <a:solidFill>
                <a:schemeClr val="bg1"/>
              </a:solidFill>
              <a:latin typeface="Marianne" panose="02000000000000000000" pitchFamily="50" charset="0"/>
              <a:cs typeface="Calibri" panose="020F0502020204030204" pitchFamily="34" charset="0"/>
            </a:endParaRPr>
          </a:p>
          <a:p>
            <a:pPr algn="ctr"/>
            <a:r>
              <a:rPr lang="fr-FR" sz="4000" cap="none" dirty="0" smtClean="0">
                <a:solidFill>
                  <a:schemeClr val="bg1"/>
                </a:solidFill>
                <a:latin typeface="Marianne" panose="02000000000000000000" pitchFamily="50" charset="0"/>
                <a:cs typeface="Calibri" panose="020F0502020204030204" pitchFamily="34" charset="0"/>
              </a:rPr>
              <a:t>Les échanges de produits agricoles</a:t>
            </a:r>
          </a:p>
          <a:p>
            <a:pPr algn="ctr"/>
            <a:r>
              <a:rPr lang="fr-FR" sz="4000" cap="none" dirty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FR" sz="4000" cap="none" dirty="0" smtClean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t agro-alimentaires en 2023</a:t>
            </a:r>
            <a:endParaRPr lang="fr-FR" sz="4000" cap="none" dirty="0">
              <a:solidFill>
                <a:schemeClr val="bg1"/>
              </a:solidFill>
              <a:latin typeface="Marianne" panose="02000000000000000000" pitchFamily="50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75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10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Balance commerciale par 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pays (en euro)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47606" y="883495"/>
            <a:ext cx="11493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Le Royaume-Uni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</a:rPr>
              <a:t>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représente le 1</a:t>
            </a:r>
            <a:r>
              <a:rPr lang="fr-FR" sz="2000" baseline="30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er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 excédent allemand, les Pays-Bas le 1</a:t>
            </a:r>
            <a:r>
              <a:rPr lang="fr-FR" sz="2000" baseline="30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er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 déficit.</a:t>
            </a:r>
            <a:endParaRPr lang="fr-FR" sz="2000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Allemagne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2428437"/>
              </p:ext>
            </p:extLst>
          </p:nvPr>
        </p:nvGraphicFramePr>
        <p:xfrm>
          <a:off x="347606" y="1435132"/>
          <a:ext cx="11493304" cy="4704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6530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11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Principaux fournisseurs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9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Allemagne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585184"/>
              </p:ext>
            </p:extLst>
          </p:nvPr>
        </p:nvGraphicFramePr>
        <p:xfrm>
          <a:off x="386264" y="1674088"/>
          <a:ext cx="11419472" cy="4572196"/>
        </p:xfrm>
        <a:graphic>
          <a:graphicData uri="http://schemas.openxmlformats.org/drawingml/2006/table">
            <a:tbl>
              <a:tblPr/>
              <a:tblGrid>
                <a:gridCol w="719095"/>
                <a:gridCol w="723616"/>
                <a:gridCol w="877386"/>
                <a:gridCol w="886156"/>
                <a:gridCol w="922668"/>
                <a:gridCol w="897819"/>
                <a:gridCol w="674725"/>
                <a:gridCol w="314685"/>
                <a:gridCol w="284169"/>
                <a:gridCol w="299529"/>
                <a:gridCol w="314685"/>
                <a:gridCol w="669109"/>
                <a:gridCol w="583714"/>
                <a:gridCol w="3252116"/>
              </a:tblGrid>
              <a:tr h="17423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Rang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Pays partenaires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Valeurs (en euros)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Parts de marché (en pourcentage)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Évolutions notables sur un an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42347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2021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2022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2023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variations 2023/2022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2021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2022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2023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variations 2023/2022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Tendance sur 3 ans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5510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Monde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92 367 629 000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98 244 909 000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117 065 407 000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117 146 997 000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0%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35510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Pays-Bas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17 400 836 000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18 371 781 000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20 753 975 000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20 638 151 000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-1%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19%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19%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18%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18%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-1%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B050"/>
                          </a:solidFill>
                          <a:effectLst/>
                          <a:latin typeface="Wingdings 3" panose="05040102010807070707" pitchFamily="18" charset="2"/>
                        </a:rPr>
                        <a:t>æ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fromages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(-9%)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alimentation animale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(-8%)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animaux vivants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(+33%)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BVP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(+19%)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35510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Pologne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7 893 012 000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8 481 161 000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10 676 984 000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12 088 006 000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13%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9%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9%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9%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10%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13%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B050"/>
                          </a:solidFill>
                          <a:effectLst/>
                          <a:latin typeface="Wingdings 3" panose="05040102010807070707" pitchFamily="18" charset="2"/>
                        </a:rPr>
                        <a:t>æ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viandes et abats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(-6%)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BVP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(+18%)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alimentation animale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(+16%)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graines de colza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(+82%)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35510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Italie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7 371 566 000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8 260 838 000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8 970 249 000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9 221 507 000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8%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8%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8%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8%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Wingdings 3" panose="05040102010807070707" pitchFamily="18" charset="2"/>
                        </a:rPr>
                        <a:t>æ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vin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(-4%)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 fromages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(+13%)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pâtes alimentaires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(+13%)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BVP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(+16%)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35510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4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)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Espagne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6 347 526 000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6 491 319 000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6 834 127 000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7 506 426 000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10%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7%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7%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6%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6%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10%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B050"/>
                          </a:solidFill>
                          <a:effectLst/>
                          <a:latin typeface="Wingdings 3" panose="05040102010807070707" pitchFamily="18" charset="2"/>
                        </a:rPr>
                        <a:t>æ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légumes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(+13%)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 vin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(+5%)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 viandes et abats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(+28%)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 préparations alimentaires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(+730%)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35510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5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(-1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)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France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6 174 166 000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6 522 304 000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7 516 256 000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7 482 465 000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0%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7%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7%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6%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6%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-1%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Wingdings 3" panose="05040102010807070707" pitchFamily="18" charset="2"/>
                        </a:rPr>
                        <a:t>è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fromages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(+8%)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vin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(-7%)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graines de colza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(-12%)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BVP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(+19%)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35510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6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)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Belgique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4 296 528 000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4 655 531 000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5 371 755 000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5 904 257 000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10%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5%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5%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5%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5%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10%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0000"/>
                          </a:solidFill>
                          <a:effectLst/>
                          <a:latin typeface="Wingdings 3" panose="05040102010807070707" pitchFamily="18" charset="2"/>
                        </a:rPr>
                        <a:t>è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chocolat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(+23%)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BVP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(+41%)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légumes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(+18%)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fèves de cacao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(+87%)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35510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7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(-1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)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Autriche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4 042 850 000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4 460 812 000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5 377 181 000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5 630 430 000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5%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5%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5%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5%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5%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B050"/>
                          </a:solidFill>
                          <a:effectLst/>
                          <a:latin typeface="Wingdings 3" panose="05040102010807070707" pitchFamily="18" charset="2"/>
                        </a:rPr>
                        <a:t>æ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lait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(+17%)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BVP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(+24%)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saucissons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(+17%)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préparations alimentaires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(+22%)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42347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8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)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Danemark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3 272 843 000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3 356 693 000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3 843 261 000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3 962 126 000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B050"/>
                          </a:solidFill>
                          <a:effectLst/>
                          <a:latin typeface="Wingdings 3" panose="05040102010807070707" pitchFamily="18" charset="2"/>
                        </a:rPr>
                        <a:t>æ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viandes et abats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(+11%)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animaux vivants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(+41%)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poissons et crustacées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(-20%)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eaux aromatisées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(+71%)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35510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9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)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États-Unis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2 690 065 000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2 483 670 000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3 210 197 000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3 256 557 000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1%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1%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B050"/>
                          </a:solidFill>
                          <a:effectLst/>
                          <a:latin typeface="Wingdings 3" panose="05040102010807070707" pitchFamily="18" charset="2"/>
                        </a:rPr>
                        <a:t>æ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fèves de soja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(+23%)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 fruits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(-19%)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 spiritueux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(-15%)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 vin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(-22%)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35510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10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(-2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)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Brésil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2 624 586 000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3 142 892 000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4 230 187 000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3 198 718 000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-24%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-24%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0000"/>
                          </a:solidFill>
                          <a:effectLst/>
                          <a:latin typeface="Wingdings 3" panose="05040102010807070707" pitchFamily="18" charset="2"/>
                        </a:rPr>
                        <a:t>è</a:t>
                      </a: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café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(-30%)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fruits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(+34%)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viandes et abats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(-25%)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fèves de soja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(-90%)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09" marR="7309" marT="73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347606" y="883495"/>
            <a:ext cx="11493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</a:rPr>
              <a:t>Les Pays-Bas reste le 1</a:t>
            </a:r>
            <a:r>
              <a:rPr lang="fr-FR" sz="2000" baseline="30000" dirty="0">
                <a:solidFill>
                  <a:srgbClr val="0B6482"/>
                </a:solidFill>
                <a:latin typeface="Marianne" panose="02000000000000000000" pitchFamily="50" charset="0"/>
              </a:rPr>
              <a:t>er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</a:rPr>
              <a:t> fournisseur. L’Espagne passe devant la France, qui devient le </a:t>
            </a:r>
            <a:endParaRPr lang="fr-FR" sz="2000" dirty="0" smtClean="0">
              <a:solidFill>
                <a:srgbClr val="0B6482"/>
              </a:solidFill>
              <a:latin typeface="Marianne" panose="02000000000000000000" pitchFamily="50" charset="0"/>
            </a:endParaRPr>
          </a:p>
          <a:p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5</a:t>
            </a:r>
            <a:r>
              <a:rPr lang="fr-FR" sz="2000" baseline="30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ème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</a:rPr>
              <a:t>fournisseur.</a:t>
            </a:r>
          </a:p>
        </p:txBody>
      </p:sp>
    </p:spTree>
    <p:extLst>
      <p:ext uri="{BB962C8B-B14F-4D97-AF65-F5344CB8AC3E}">
        <p14:creationId xmlns:p14="http://schemas.microsoft.com/office/powerpoint/2010/main" val="119412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4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908438" y="2069049"/>
            <a:ext cx="63751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Les échanges agricoles et agro-alimentaires </a:t>
            </a:r>
            <a:endParaRPr lang="fr-FR" sz="4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chemeClr val="bg1"/>
                </a:solidFill>
                <a:latin typeface="Marianne" panose="02000000000000000000" pitchFamily="50" charset="0"/>
              </a:rPr>
              <a:t>12</a:t>
            </a:fld>
            <a:endParaRPr lang="fr-FR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069657" y="4538636"/>
            <a:ext cx="7305221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L’Allemagne avec la France</a:t>
            </a:r>
            <a:endParaRPr lang="fr-FR" sz="4000" b="1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chemeClr val="bg1"/>
                </a:solidFill>
                <a:latin typeface="Marianne" panose="02000000000000000000" pitchFamily="50" charset="0"/>
              </a:rPr>
              <a:t>Allemagne - données </a:t>
            </a:r>
            <a:r>
              <a:rPr lang="fr-FR" dirty="0">
                <a:solidFill>
                  <a:schemeClr val="bg1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chemeClr val="bg1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chemeClr val="bg1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9" name="Graphique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7485728"/>
              </p:ext>
            </p:extLst>
          </p:nvPr>
        </p:nvGraphicFramePr>
        <p:xfrm>
          <a:off x="8374878" y="3303403"/>
          <a:ext cx="3730036" cy="3114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8198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679473"/>
              </p:ext>
            </p:extLst>
          </p:nvPr>
        </p:nvGraphicFramePr>
        <p:xfrm>
          <a:off x="313343" y="933863"/>
          <a:ext cx="11527566" cy="52224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2522"/>
                <a:gridCol w="3842522"/>
                <a:gridCol w="3842522"/>
              </a:tblGrid>
              <a:tr h="5222481"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B6482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B648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B648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13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332026" y="5559348"/>
            <a:ext cx="37761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>
                <a:solidFill>
                  <a:srgbClr val="0B6482"/>
                </a:solidFill>
                <a:latin typeface="Marianne" panose="02000000000000000000" pitchFamily="50" charset="0"/>
              </a:rPr>
              <a:t>É</a:t>
            </a:r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volution des importations </a:t>
            </a:r>
          </a:p>
          <a:p>
            <a:pPr algn="ctr"/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allemandes en provenance de France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108181" y="5559348"/>
            <a:ext cx="38577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Principaux postes d’importation allemands en provenance de France </a:t>
            </a:r>
            <a:endParaRPr lang="fr-FR" sz="1500" b="1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965901" y="5565893"/>
            <a:ext cx="38936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Principaux marchés </a:t>
            </a:r>
          </a:p>
          <a:p>
            <a:pPr algn="ctr"/>
            <a:r>
              <a:rPr lang="fr-FR" sz="1500" b="1" dirty="0">
                <a:solidFill>
                  <a:srgbClr val="0B6482"/>
                </a:solidFill>
                <a:latin typeface="Marianne" panose="02000000000000000000" pitchFamily="50" charset="0"/>
              </a:rPr>
              <a:t>e</a:t>
            </a:r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uropéens de la France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09091" y="329267"/>
            <a:ext cx="11573817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Les échanges agricoles et agro-alimentaires franco-allemands en un coup d’œil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20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Allemagne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066721" y="947980"/>
            <a:ext cx="1763831" cy="276999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Variations </a:t>
            </a:r>
            <a:r>
              <a:rPr lang="fr-FR" sz="12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2023-2022</a:t>
            </a:r>
            <a:endParaRPr lang="fr-FR" sz="1200" b="1" dirty="0" smtClean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graphicFrame>
        <p:nvGraphicFramePr>
          <p:cNvPr id="27" name="Graphique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705685"/>
              </p:ext>
            </p:extLst>
          </p:nvPr>
        </p:nvGraphicFramePr>
        <p:xfrm>
          <a:off x="4183073" y="1710154"/>
          <a:ext cx="3782827" cy="3842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Graphique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1039995"/>
              </p:ext>
            </p:extLst>
          </p:nvPr>
        </p:nvGraphicFramePr>
        <p:xfrm>
          <a:off x="8040793" y="1710153"/>
          <a:ext cx="3777727" cy="3855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ZoneTexte 2"/>
          <p:cNvSpPr txBox="1"/>
          <p:nvPr/>
        </p:nvSpPr>
        <p:spPr>
          <a:xfrm>
            <a:off x="11057185" y="2216618"/>
            <a:ext cx="695325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-</a:t>
            </a:r>
            <a:r>
              <a:rPr lang="fr-FR" sz="1200" b="1" dirty="0">
                <a:solidFill>
                  <a:srgbClr val="FF0000"/>
                </a:solidFill>
                <a:latin typeface="Marianne" panose="02000000000000000000" pitchFamily="50" charset="0"/>
              </a:rPr>
              <a:t>1</a:t>
            </a:r>
            <a:r>
              <a:rPr lang="fr-FR" sz="12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%</a:t>
            </a:r>
            <a:endParaRPr lang="fr-FR" sz="1200" b="1" dirty="0">
              <a:solidFill>
                <a:srgbClr val="FF0000"/>
              </a:solidFill>
              <a:latin typeface="Marianne" panose="02000000000000000000" pitchFamily="50" charset="0"/>
            </a:endParaRPr>
          </a:p>
        </p:txBody>
      </p:sp>
      <p:sp>
        <p:nvSpPr>
          <p:cNvPr id="19" name="ZoneTexte 2"/>
          <p:cNvSpPr txBox="1"/>
          <p:nvPr/>
        </p:nvSpPr>
        <p:spPr>
          <a:xfrm>
            <a:off x="11057658" y="2757472"/>
            <a:ext cx="695325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+5%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  <p:sp>
        <p:nvSpPr>
          <p:cNvPr id="21" name="ZoneTexte 2"/>
          <p:cNvSpPr txBox="1"/>
          <p:nvPr/>
        </p:nvSpPr>
        <p:spPr>
          <a:xfrm>
            <a:off x="10861052" y="3280562"/>
            <a:ext cx="695325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+3%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  <p:sp>
        <p:nvSpPr>
          <p:cNvPr id="22" name="ZoneTexte 2"/>
          <p:cNvSpPr txBox="1"/>
          <p:nvPr/>
        </p:nvSpPr>
        <p:spPr>
          <a:xfrm>
            <a:off x="10868539" y="3813465"/>
            <a:ext cx="695325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+3%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  <p:sp>
        <p:nvSpPr>
          <p:cNvPr id="23" name="ZoneTexte 2"/>
          <p:cNvSpPr txBox="1"/>
          <p:nvPr/>
        </p:nvSpPr>
        <p:spPr>
          <a:xfrm>
            <a:off x="10672532" y="4362617"/>
            <a:ext cx="695325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+5%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344396" y="960541"/>
            <a:ext cx="38152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Stabilité des importations</a:t>
            </a:r>
          </a:p>
        </p:txBody>
      </p:sp>
      <p:sp>
        <p:nvSpPr>
          <p:cNvPr id="25" name="ZoneTexte 13"/>
          <p:cNvSpPr txBox="1"/>
          <p:nvPr/>
        </p:nvSpPr>
        <p:spPr>
          <a:xfrm>
            <a:off x="4159673" y="960541"/>
            <a:ext cx="385058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Produits d’épicerie +5%</a:t>
            </a:r>
          </a:p>
          <a:p>
            <a:pPr algn="ctr"/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Laits et produits laitiers +2%</a:t>
            </a:r>
          </a:p>
          <a:p>
            <a:pPr algn="ctr"/>
            <a:r>
              <a:rPr lang="fr-FR" sz="15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Vins et spiritueux -6%</a:t>
            </a:r>
          </a:p>
        </p:txBody>
      </p:sp>
      <p:graphicFrame>
        <p:nvGraphicFramePr>
          <p:cNvPr id="28" name="Graphique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0211208"/>
              </p:ext>
            </p:extLst>
          </p:nvPr>
        </p:nvGraphicFramePr>
        <p:xfrm>
          <a:off x="369459" y="1828800"/>
          <a:ext cx="3738722" cy="3737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7521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14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347606" y="883495"/>
            <a:ext cx="11493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Vue de l’Allemagne, la balance est excédentaire avec la France et l’excédent progresse. </a:t>
            </a:r>
            <a:endParaRPr lang="fr-FR" sz="2000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B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alance commerciale (en euro)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8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Allemagne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9" name="Graphique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26995"/>
              </p:ext>
            </p:extLst>
          </p:nvPr>
        </p:nvGraphicFramePr>
        <p:xfrm>
          <a:off x="347606" y="1435131"/>
          <a:ext cx="11493304" cy="4675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2303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15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Balance commerciale par poste 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d’importation (en euro)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47606" y="891042"/>
            <a:ext cx="11493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Vins et spiritueux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, principal poste déficitaire et </a:t>
            </a:r>
            <a:r>
              <a:rPr lang="fr-FR" sz="2000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Produits d’épicerie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principal poste excédentaire.</a:t>
            </a:r>
            <a:endParaRPr lang="fr-FR" sz="2000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8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Allemagne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0961676"/>
              </p:ext>
            </p:extLst>
          </p:nvPr>
        </p:nvGraphicFramePr>
        <p:xfrm>
          <a:off x="347606" y="1758002"/>
          <a:ext cx="11493304" cy="4337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34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16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Postes d’importation (en euro)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47606" y="891042"/>
            <a:ext cx="11493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Tous les poste en progression sur trois ans.</a:t>
            </a:r>
            <a:r>
              <a:rPr lang="fr-FR" sz="2000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 </a:t>
            </a:r>
            <a:r>
              <a:rPr lang="fr-FR" sz="2000" i="1" dirty="0">
                <a:solidFill>
                  <a:srgbClr val="0B6482"/>
                </a:solidFill>
                <a:latin typeface="Marianne" panose="02000000000000000000" pitchFamily="50" charset="0"/>
              </a:rPr>
              <a:t>Produits d’épicerie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</a:rPr>
              <a:t>, en hausse de 21%</a:t>
            </a:r>
            <a:r>
              <a:rPr lang="fr-FR" sz="2000" i="1" dirty="0">
                <a:solidFill>
                  <a:srgbClr val="0B6482"/>
                </a:solidFill>
                <a:latin typeface="Marianne" panose="02000000000000000000" pitchFamily="50" charset="0"/>
              </a:rPr>
              <a:t>. </a:t>
            </a:r>
            <a:endParaRPr lang="fr-FR" sz="2000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1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Allemagne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sp>
        <p:nvSpPr>
          <p:cNvPr id="4" name="Rectangle 3"/>
          <p:cNvSpPr/>
          <p:nvPr/>
        </p:nvSpPr>
        <p:spPr>
          <a:xfrm>
            <a:off x="9528560" y="536957"/>
            <a:ext cx="2312349" cy="36933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Marianne" panose="02000000000000000000" pitchFamily="50" charset="0"/>
              </a:rPr>
              <a:t>Tendance sur 3 ans</a:t>
            </a:r>
            <a:endParaRPr lang="fr-FR" dirty="0">
              <a:solidFill>
                <a:schemeClr val="bg1"/>
              </a:solidFill>
            </a:endParaRPr>
          </a:p>
        </p:txBody>
      </p:sp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7923914"/>
              </p:ext>
            </p:extLst>
          </p:nvPr>
        </p:nvGraphicFramePr>
        <p:xfrm>
          <a:off x="416460" y="1450226"/>
          <a:ext cx="11424449" cy="4704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ZoneTexte 12"/>
          <p:cNvSpPr txBox="1"/>
          <p:nvPr/>
        </p:nvSpPr>
        <p:spPr>
          <a:xfrm>
            <a:off x="1490172" y="1636063"/>
            <a:ext cx="10227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     </a:t>
            </a:r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+21%               +8%               +11%             +54%              +18%           +55%             +6%             +43%             +26%             +18%            +22%</a:t>
            </a:r>
            <a:r>
              <a:rPr lang="fr-FR" sz="1200" b="1" i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 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52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17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Principaux 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marchés de </a:t>
            </a:r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la France 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(en euro)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26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Allemagne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297825" y="531913"/>
            <a:ext cx="2543086" cy="36933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Variations </a:t>
            </a:r>
            <a:r>
              <a:rPr lang="fr-FR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2023-2022</a:t>
            </a:r>
            <a:endParaRPr lang="fr-FR" b="1" dirty="0" smtClean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graphicFrame>
        <p:nvGraphicFramePr>
          <p:cNvPr id="29" name="Graphique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0031718"/>
              </p:ext>
            </p:extLst>
          </p:nvPr>
        </p:nvGraphicFramePr>
        <p:xfrm>
          <a:off x="347606" y="1154564"/>
          <a:ext cx="11493304" cy="508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Rectangle 31"/>
          <p:cNvSpPr/>
          <p:nvPr/>
        </p:nvSpPr>
        <p:spPr>
          <a:xfrm>
            <a:off x="2573255" y="1161648"/>
            <a:ext cx="951921" cy="3907310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sz="110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774463" y="968731"/>
            <a:ext cx="577472" cy="32316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500" b="1" dirty="0" smtClean="0">
                <a:ln w="22225">
                  <a:noFill/>
                  <a:prstDash val="solid"/>
                </a:ln>
                <a:solidFill>
                  <a:srgbClr val="00B050"/>
                </a:solidFill>
                <a:latin typeface="Marianne" panose="02000000000000000000" pitchFamily="50" charset="0"/>
              </a:rPr>
              <a:t>2e</a:t>
            </a:r>
            <a:endParaRPr lang="fr-FR" sz="1500" b="1" cap="none" spc="0" dirty="0">
              <a:ln w="22225">
                <a:noFill/>
                <a:prstDash val="solid"/>
              </a:ln>
              <a:solidFill>
                <a:srgbClr val="00B050"/>
              </a:solidFill>
              <a:effectLst/>
              <a:latin typeface="Marianne" panose="02000000000000000000" pitchFamily="50" charset="0"/>
            </a:endParaRPr>
          </a:p>
        </p:txBody>
      </p:sp>
      <p:sp>
        <p:nvSpPr>
          <p:cNvPr id="42" name="ZoneTexte 2"/>
          <p:cNvSpPr txBox="1"/>
          <p:nvPr/>
        </p:nvSpPr>
        <p:spPr>
          <a:xfrm>
            <a:off x="6802913" y="1307472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-18%</a:t>
            </a:r>
            <a:endParaRPr lang="fr-FR" sz="1200" b="1" dirty="0">
              <a:solidFill>
                <a:srgbClr val="FF0000"/>
              </a:solidFill>
              <a:latin typeface="Marianne" panose="02000000000000000000" pitchFamily="50" charset="0"/>
            </a:endParaRPr>
          </a:p>
        </p:txBody>
      </p:sp>
      <p:sp>
        <p:nvSpPr>
          <p:cNvPr id="43" name="ZoneTexte 2"/>
          <p:cNvSpPr txBox="1"/>
          <p:nvPr/>
        </p:nvSpPr>
        <p:spPr>
          <a:xfrm>
            <a:off x="5786606" y="1299972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+5%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  <p:sp>
        <p:nvSpPr>
          <p:cNvPr id="44" name="ZoneTexte 2"/>
          <p:cNvSpPr txBox="1"/>
          <p:nvPr/>
        </p:nvSpPr>
        <p:spPr>
          <a:xfrm>
            <a:off x="4744674" y="1299972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+3%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  <p:sp>
        <p:nvSpPr>
          <p:cNvPr id="52" name="ZoneTexte 2"/>
          <p:cNvSpPr txBox="1"/>
          <p:nvPr/>
        </p:nvSpPr>
        <p:spPr>
          <a:xfrm>
            <a:off x="3756166" y="1307472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+3%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  <p:sp>
        <p:nvSpPr>
          <p:cNvPr id="53" name="ZoneTexte 2"/>
          <p:cNvSpPr txBox="1"/>
          <p:nvPr/>
        </p:nvSpPr>
        <p:spPr>
          <a:xfrm>
            <a:off x="2727760" y="1307472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+5%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  <p:sp>
        <p:nvSpPr>
          <p:cNvPr id="54" name="ZoneTexte 2"/>
          <p:cNvSpPr txBox="1"/>
          <p:nvPr/>
        </p:nvSpPr>
        <p:spPr>
          <a:xfrm>
            <a:off x="1717363" y="1299972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>
                <a:solidFill>
                  <a:srgbClr val="FF0000"/>
                </a:solidFill>
                <a:latin typeface="Marianne" panose="02000000000000000000" pitchFamily="50" charset="0"/>
              </a:rPr>
              <a:t>-</a:t>
            </a:r>
            <a:r>
              <a:rPr lang="fr-FR" sz="12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1%</a:t>
            </a:r>
            <a:endParaRPr lang="fr-FR" sz="1200" b="1" dirty="0">
              <a:solidFill>
                <a:srgbClr val="FF0000"/>
              </a:solidFill>
              <a:latin typeface="Marianne" panose="02000000000000000000" pitchFamily="50" charset="0"/>
            </a:endParaRPr>
          </a:p>
        </p:txBody>
      </p:sp>
      <p:sp>
        <p:nvSpPr>
          <p:cNvPr id="55" name="ZoneTexte 2"/>
          <p:cNvSpPr txBox="1"/>
          <p:nvPr/>
        </p:nvSpPr>
        <p:spPr>
          <a:xfrm>
            <a:off x="7966054" y="1311180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-8%</a:t>
            </a:r>
            <a:endParaRPr lang="fr-FR" sz="1200" b="1" dirty="0">
              <a:solidFill>
                <a:srgbClr val="FF0000"/>
              </a:solidFill>
              <a:latin typeface="Marianne" panose="02000000000000000000" pitchFamily="50" charset="0"/>
            </a:endParaRPr>
          </a:p>
        </p:txBody>
      </p:sp>
      <p:sp>
        <p:nvSpPr>
          <p:cNvPr id="56" name="ZoneTexte 2"/>
          <p:cNvSpPr txBox="1"/>
          <p:nvPr/>
        </p:nvSpPr>
        <p:spPr>
          <a:xfrm>
            <a:off x="8834887" y="1335208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+5%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  <p:sp>
        <p:nvSpPr>
          <p:cNvPr id="57" name="ZoneTexte 2"/>
          <p:cNvSpPr txBox="1"/>
          <p:nvPr/>
        </p:nvSpPr>
        <p:spPr>
          <a:xfrm>
            <a:off x="9847131" y="1311276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+2%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  <p:sp>
        <p:nvSpPr>
          <p:cNvPr id="58" name="ZoneTexte 2"/>
          <p:cNvSpPr txBox="1"/>
          <p:nvPr/>
        </p:nvSpPr>
        <p:spPr>
          <a:xfrm>
            <a:off x="10898918" y="1335208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+10%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96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548999"/>
              </p:ext>
            </p:extLst>
          </p:nvPr>
        </p:nvGraphicFramePr>
        <p:xfrm>
          <a:off x="347606" y="976039"/>
          <a:ext cx="11493304" cy="5125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6652"/>
                <a:gridCol w="5746652"/>
              </a:tblGrid>
              <a:tr h="512565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18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471480" y="5692722"/>
            <a:ext cx="56613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Global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132788" y="5699381"/>
            <a:ext cx="57116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En provenance de France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Postes 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d’importation </a:t>
            </a:r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(en valeur)</a:t>
            </a:r>
          </a:p>
        </p:txBody>
      </p:sp>
      <p:sp>
        <p:nvSpPr>
          <p:cNvPr id="18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Allemagne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17" name="Graphique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6241072"/>
              </p:ext>
            </p:extLst>
          </p:nvPr>
        </p:nvGraphicFramePr>
        <p:xfrm>
          <a:off x="344121" y="1028296"/>
          <a:ext cx="5693425" cy="4578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Graphique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447960"/>
              </p:ext>
            </p:extLst>
          </p:nvPr>
        </p:nvGraphicFramePr>
        <p:xfrm>
          <a:off x="6187210" y="1028297"/>
          <a:ext cx="5558476" cy="4578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5406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4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170670" y="3075057"/>
            <a:ext cx="7850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Contexte macro-économique</a:t>
            </a:r>
            <a:endParaRPr lang="fr-FR" sz="4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chemeClr val="bg1"/>
                </a:solidFill>
                <a:latin typeface="Marianne" panose="02000000000000000000" pitchFamily="50" charset="0"/>
              </a:rPr>
              <a:t>2</a:t>
            </a:fld>
            <a:endParaRPr lang="fr-FR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chemeClr val="bg1"/>
                </a:solidFill>
                <a:latin typeface="Marianne" panose="02000000000000000000" pitchFamily="50" charset="0"/>
              </a:rPr>
              <a:t>Allemagne - données 2023 – </a:t>
            </a:r>
            <a:r>
              <a:rPr lang="fr-FR" i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Contexte macro-économique</a:t>
            </a:r>
            <a:endParaRPr lang="fr-FR" i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3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568823" y="6328992"/>
            <a:ext cx="8623178" cy="31839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476977" y="6360831"/>
            <a:ext cx="8143894" cy="365125"/>
          </a:xfrm>
        </p:spPr>
        <p:txBody>
          <a:bodyPr/>
          <a:lstStyle/>
          <a:p>
            <a:pPr algn="l"/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Allemagne - données 2023 –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Service économique régional de Berlin / COFACE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–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Contexte macro-économique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09091" y="329267"/>
            <a:ext cx="11573817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Contexte macro-économique</a:t>
            </a:r>
          </a:p>
        </p:txBody>
      </p:sp>
      <p:sp>
        <p:nvSpPr>
          <p:cNvPr id="2" name="Rectangle 1"/>
          <p:cNvSpPr/>
          <p:nvPr/>
        </p:nvSpPr>
        <p:spPr>
          <a:xfrm>
            <a:off x="1643681" y="1090425"/>
            <a:ext cx="8904635" cy="4909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 i="1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Une population importante à fort pouvoir d’achat</a:t>
            </a:r>
            <a:endParaRPr lang="fr-FR" sz="2000" b="1" dirty="0">
              <a:solidFill>
                <a:srgbClr val="0B6482"/>
              </a:solidFill>
              <a:latin typeface="Marianne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16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84 millions d’habitants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16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PIB par habitant : 50 000 USD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 i="1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La première économie de l’Union européenne</a:t>
            </a:r>
            <a:endParaRPr lang="fr-FR" sz="2000" b="1" dirty="0">
              <a:solidFill>
                <a:srgbClr val="0B6482"/>
              </a:solidFill>
              <a:latin typeface="Marianne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16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Une base industrielle solide représentant près d’un quart du PIB</a:t>
            </a:r>
          </a:p>
          <a:p>
            <a:pPr marL="1257300" lvl="2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16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Une forte dépendance au commerce international (importations énergétiques, exportations de biens industriels</a:t>
            </a:r>
            <a:r>
              <a:rPr lang="fr-FR" sz="16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fr-FR" sz="1600" dirty="0">
              <a:solidFill>
                <a:srgbClr val="0B6482"/>
              </a:solidFill>
              <a:latin typeface="Marianne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 i="1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L'économie devrait connaître une légère reprise en 2024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16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Nouvelle augmentation des salaires résultant des négociations </a:t>
            </a:r>
            <a:r>
              <a:rPr lang="fr-FR" sz="16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collectives.</a:t>
            </a:r>
            <a:endParaRPr lang="fr-FR" sz="1600" dirty="0">
              <a:solidFill>
                <a:srgbClr val="0B6482"/>
              </a:solidFill>
              <a:latin typeface="Marianne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16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Croissance 2023 : -0,3% / Prévision 2024 : +0,3%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16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Inflation 2023 : 5,9% / Prévision 2024 : 2,7%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 i="1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Organisation fédérale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Les </a:t>
            </a:r>
            <a:r>
              <a:rPr lang="fr-FR" sz="1600" i="1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Länder</a:t>
            </a:r>
            <a:r>
              <a:rPr lang="fr-FR" sz="16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disposent de compétences importantes en matière </a:t>
            </a:r>
            <a:r>
              <a:rPr lang="fr-FR" sz="16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économique.</a:t>
            </a:r>
            <a:endParaRPr lang="fr-FR" sz="1600" b="1" dirty="0">
              <a:solidFill>
                <a:srgbClr val="0B6482"/>
              </a:solidFill>
              <a:latin typeface="Marianne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B34C32B0-D441-4DB7-89D0-CDAC9898B3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469" t="17587" r="20766" b="67139"/>
          <a:stretch/>
        </p:blipFill>
        <p:spPr>
          <a:xfrm>
            <a:off x="713410" y="1475509"/>
            <a:ext cx="1090480" cy="63454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7BC040FE-BE89-4674-9266-E4080EA8A9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85"/>
          <a:stretch/>
        </p:blipFill>
        <p:spPr>
          <a:xfrm>
            <a:off x="624346" y="2689155"/>
            <a:ext cx="1179544" cy="87922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E98841FC-B119-4F68-94C1-1B67690382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01" t="12747" r="13238" b="16987"/>
          <a:stretch/>
        </p:blipFill>
        <p:spPr>
          <a:xfrm>
            <a:off x="881799" y="4147480"/>
            <a:ext cx="761882" cy="930548"/>
          </a:xfrm>
          <a:prstGeom prst="rect">
            <a:avLst/>
          </a:prstGeom>
        </p:spPr>
      </p:pic>
      <p:pic>
        <p:nvPicPr>
          <p:cNvPr id="1026" name="Picture 2" descr="Bundesländer im Online-Check: gute Seiten, schlechte Seiten - Social Media  | politik&amp;kommunikation">
            <a:extLst>
              <a:ext uri="{FF2B5EF4-FFF2-40B4-BE49-F238E27FC236}">
                <a16:creationId xmlns:a16="http://schemas.microsoft.com/office/drawing/2014/main" xmlns="" id="{F4AAAF30-E4DD-4D90-A16F-C34335136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9" t="2664" r="30076" b="1812"/>
          <a:stretch/>
        </p:blipFill>
        <p:spPr bwMode="auto">
          <a:xfrm>
            <a:off x="910604" y="5481581"/>
            <a:ext cx="607027" cy="77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10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4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09091" y="329267"/>
            <a:ext cx="11573817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Contexte agricole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DDC5BCB-0E78-4829-B443-FBCD443DCBF3}"/>
              </a:ext>
            </a:extLst>
          </p:cNvPr>
          <p:cNvSpPr/>
          <p:nvPr/>
        </p:nvSpPr>
        <p:spPr>
          <a:xfrm>
            <a:off x="1484053" y="1158728"/>
            <a:ext cx="10136817" cy="4843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 i="1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L’Allemagne est le 2</a:t>
            </a:r>
            <a:r>
              <a:rPr lang="fr-FR" sz="2000" b="1" i="1" baseline="30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r>
              <a:rPr lang="fr-FR" sz="2000" b="1" i="1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producteur agricole de l’Union européenne</a:t>
            </a:r>
            <a:endParaRPr lang="fr-FR" sz="2000" b="1" dirty="0">
              <a:solidFill>
                <a:srgbClr val="0B6482"/>
              </a:solidFill>
              <a:latin typeface="Marianne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16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Grande diversité régionale des productions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16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Premier producteur européen </a:t>
            </a:r>
            <a:r>
              <a:rPr lang="fr-FR" sz="16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fr-FR" sz="16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lait </a:t>
            </a:r>
            <a:r>
              <a:rPr lang="fr-FR" sz="16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et </a:t>
            </a:r>
            <a:r>
              <a:rPr lang="fr-FR" sz="16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de viandes porcines</a:t>
            </a:r>
            <a:endParaRPr lang="fr-FR" sz="1600" dirty="0">
              <a:solidFill>
                <a:srgbClr val="0B6482"/>
              </a:solidFill>
              <a:latin typeface="Marianne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16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Le secteur agricole continue sa concentration (agrandissement des fermes)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16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Secteur IAA allemand : 2</a:t>
            </a:r>
            <a:r>
              <a:rPr lang="fr-FR" sz="1600" baseline="30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r>
              <a:rPr lang="fr-FR" sz="16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plus important en Europe (après la France)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 i="1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Un secteur tourné vers les échanges internationaux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16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Solde commercial agri/agro déficitaire de 22 milliards d’EUR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16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L’Allemagne est à la fois le 4</a:t>
            </a:r>
            <a:r>
              <a:rPr lang="fr-FR" sz="1600" baseline="30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r>
              <a:rPr lang="fr-FR" sz="16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plus grand exportateur au monde de produits agri/agro et le 3</a:t>
            </a:r>
            <a:r>
              <a:rPr lang="fr-FR" sz="1600" baseline="30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r>
              <a:rPr lang="fr-FR" sz="16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plus grand </a:t>
            </a:r>
            <a:r>
              <a:rPr lang="fr-FR" sz="16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importateur</a:t>
            </a:r>
            <a:endParaRPr lang="fr-FR" sz="1600" dirty="0">
              <a:solidFill>
                <a:srgbClr val="0B6482"/>
              </a:solidFill>
              <a:latin typeface="Marianne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 i="1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Le gouvernement porte un plan ambitieux pour de meilleures conditions d’élevage</a:t>
            </a:r>
            <a:endParaRPr lang="fr-FR" sz="2000" b="1" dirty="0">
              <a:solidFill>
                <a:srgbClr val="0B6482"/>
              </a:solidFill>
              <a:latin typeface="Marianne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16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sz="16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levage </a:t>
            </a:r>
            <a:r>
              <a:rPr lang="fr-FR" sz="16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porcin : 1 Md€ pour l’investissement et la prise en charge des surcoûts </a:t>
            </a:r>
            <a:r>
              <a:rPr lang="fr-FR" sz="16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fr-FR" sz="16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2024 à 2030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16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fr-FR" sz="16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tiquetage </a:t>
            </a:r>
            <a:r>
              <a:rPr lang="fr-FR" sz="16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obligatoire des conditions d’élevage pour la viande de </a:t>
            </a:r>
            <a:r>
              <a:rPr lang="fr-FR" sz="16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porc</a:t>
            </a:r>
            <a:endParaRPr lang="fr-FR" sz="1600" dirty="0">
              <a:solidFill>
                <a:srgbClr val="0B6482"/>
              </a:solidFill>
              <a:latin typeface="Marianne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raphique 3" descr="Transférer avec un remplissage uni">
            <a:extLst>
              <a:ext uri="{FF2B5EF4-FFF2-40B4-BE49-F238E27FC236}">
                <a16:creationId xmlns:a16="http://schemas.microsoft.com/office/drawing/2014/main" xmlns="" id="{A9070199-6076-4AFF-B6E2-AE6D1255AD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20436" y="3464586"/>
            <a:ext cx="782782" cy="782782"/>
          </a:xfrm>
          <a:prstGeom prst="rect">
            <a:avLst/>
          </a:prstGeom>
        </p:spPr>
      </p:pic>
      <p:pic>
        <p:nvPicPr>
          <p:cNvPr id="9" name="Graphique 8" descr="Cochon avec un remplissage uni">
            <a:extLst>
              <a:ext uri="{FF2B5EF4-FFF2-40B4-BE49-F238E27FC236}">
                <a16:creationId xmlns:a16="http://schemas.microsoft.com/office/drawing/2014/main" xmlns="" id="{E2F1D8C3-6B8D-414A-88B6-8C47F8A504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20436" y="4885396"/>
            <a:ext cx="914400" cy="914400"/>
          </a:xfrm>
          <a:prstGeom prst="rect">
            <a:avLst/>
          </a:prstGeom>
        </p:spPr>
      </p:pic>
      <p:pic>
        <p:nvPicPr>
          <p:cNvPr id="14" name="Graphique 13" descr="Plante avec un remplissage uni">
            <a:extLst>
              <a:ext uri="{FF2B5EF4-FFF2-40B4-BE49-F238E27FC236}">
                <a16:creationId xmlns:a16="http://schemas.microsoft.com/office/drawing/2014/main" xmlns="" id="{174D472A-F8D2-4759-8594-DBFDC95E3C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54627" y="1827059"/>
            <a:ext cx="914400" cy="914400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7503208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Allemagne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Service économique régional de Berlin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–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Contexte macro-économique</a:t>
            </a:r>
            <a:endParaRPr lang="fr-FR" i="1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97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5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09091" y="329267"/>
            <a:ext cx="11573817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Tendances de consommation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DDC5BCB-0E78-4829-B443-FBCD443DCBF3}"/>
              </a:ext>
            </a:extLst>
          </p:cNvPr>
          <p:cNvSpPr/>
          <p:nvPr/>
        </p:nvSpPr>
        <p:spPr>
          <a:xfrm>
            <a:off x="309091" y="1091697"/>
            <a:ext cx="5570316" cy="4601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 i="1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Agriculture biologique</a:t>
            </a:r>
            <a:endParaRPr lang="fr-FR" sz="2000" b="1" dirty="0" smtClean="0">
              <a:solidFill>
                <a:srgbClr val="0B64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16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fr-FR" sz="1600" baseline="30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er</a:t>
            </a:r>
            <a:r>
              <a:rPr lang="fr-FR" sz="16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marché de produits bio en UE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16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Maintien de la demande en 2023, malgré l’inflation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 i="1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Végétalisation de l’alimentation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16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53% des Allemands consomment des alternatives végétales à la viande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16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12% sont végétariens ou </a:t>
            </a:r>
            <a:r>
              <a:rPr lang="fr-FR" sz="1600" dirty="0" err="1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végans</a:t>
            </a:r>
            <a:endParaRPr lang="fr-FR" sz="1600" dirty="0" smtClean="0">
              <a:solidFill>
                <a:srgbClr val="0B6482"/>
              </a:solidFill>
              <a:latin typeface="Marianne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 i="1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Produits « Bien-être » à composition spécifique et labels nutritionnels</a:t>
            </a:r>
            <a:endParaRPr lang="fr-FR" sz="2000" b="1" dirty="0" smtClean="0">
              <a:solidFill>
                <a:srgbClr val="0B64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16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Haute teneur en protéines, sans gluten, sans lactose, </a:t>
            </a:r>
            <a:r>
              <a:rPr lang="fr-FR" sz="1600" dirty="0" err="1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etc</a:t>
            </a:r>
            <a:endParaRPr lang="fr-FR" sz="1600" dirty="0" smtClean="0">
              <a:solidFill>
                <a:srgbClr val="0B6482"/>
              </a:solidFill>
              <a:latin typeface="Marianne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1600" dirty="0" err="1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Nutri</a:t>
            </a:r>
            <a:r>
              <a:rPr lang="fr-FR" sz="16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-score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2BB6E8B-755F-49BE-A0AE-C06A8D389929}"/>
              </a:ext>
            </a:extLst>
          </p:cNvPr>
          <p:cNvSpPr/>
          <p:nvPr/>
        </p:nvSpPr>
        <p:spPr>
          <a:xfrm>
            <a:off x="6574466" y="1091697"/>
            <a:ext cx="5218437" cy="4868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 i="1" dirty="0" err="1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Régionalité</a:t>
            </a:r>
            <a:endParaRPr lang="fr-FR" sz="2000" b="1" i="1" dirty="0">
              <a:solidFill>
                <a:srgbClr val="0B6482"/>
              </a:solidFill>
              <a:latin typeface="Marianne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16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Au sens large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16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Notion de terroir (IGP / AOP / AOC) moins visible qu’en France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 i="1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Labels </a:t>
            </a:r>
            <a:r>
              <a:rPr lang="fr-FR" sz="2000" b="1" i="1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« sans OGM »</a:t>
            </a:r>
            <a:endParaRPr lang="fr-FR" sz="2000" b="1" i="1" dirty="0">
              <a:solidFill>
                <a:srgbClr val="0B6482"/>
              </a:solidFill>
              <a:latin typeface="Marianne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 i="1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Commerce équitable</a:t>
            </a:r>
            <a:endParaRPr lang="fr-FR" sz="2000" b="1" i="1" dirty="0">
              <a:solidFill>
                <a:srgbClr val="0B6482"/>
              </a:solidFill>
              <a:latin typeface="Marianne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 i="1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Bien-être animal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 i="1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Prêt-à-manger</a:t>
            </a:r>
            <a:endParaRPr lang="fr-FR" sz="2000" b="1" i="1" dirty="0">
              <a:solidFill>
                <a:srgbClr val="0B6482"/>
              </a:solidFill>
              <a:latin typeface="Marianne" panose="02000000000000000000" pitchFamily="50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2000" b="1" i="1" dirty="0">
              <a:solidFill>
                <a:srgbClr val="0B6482"/>
              </a:solidFill>
              <a:latin typeface="Marianne" panose="02000000000000000000" pitchFamily="50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2000" b="1" i="1" dirty="0">
              <a:solidFill>
                <a:srgbClr val="0B6482"/>
              </a:solidFill>
              <a:latin typeface="Marianne" panose="02000000000000000000" pitchFamily="50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 i="1" dirty="0">
                <a:solidFill>
                  <a:srgbClr val="0B6482"/>
                </a:solidFill>
                <a:latin typeface="Marianne" panose="02000000000000000000" pitchFamily="50" charset="0"/>
                <a:cs typeface="Times New Roman" panose="02020603050405020304" pitchFamily="18" charset="0"/>
              </a:rPr>
              <a:t>Le coût reste un facteur essentiel d’arbitrage (grande place du </a:t>
            </a:r>
            <a:r>
              <a:rPr lang="fr-FR" sz="2000" b="1" dirty="0">
                <a:solidFill>
                  <a:srgbClr val="0B6482"/>
                </a:solidFill>
                <a:latin typeface="Marianne" panose="02000000000000000000" pitchFamily="50" charset="0"/>
                <a:cs typeface="Times New Roman" panose="02020603050405020304" pitchFamily="18" charset="0"/>
              </a:rPr>
              <a:t>discount</a:t>
            </a:r>
            <a:r>
              <a:rPr lang="fr-FR" sz="2000" b="1" i="1" dirty="0" smtClean="0">
                <a:solidFill>
                  <a:srgbClr val="0B6482"/>
                </a:solidFill>
                <a:latin typeface="Marianne" panose="02000000000000000000" pitchFamily="50" charset="0"/>
                <a:cs typeface="Times New Roman" panose="02020603050405020304" pitchFamily="18" charset="0"/>
              </a:rPr>
              <a:t>)</a:t>
            </a:r>
            <a:endParaRPr lang="fr-FR" sz="2000" dirty="0">
              <a:solidFill>
                <a:srgbClr val="0B6482"/>
              </a:solidFill>
              <a:latin typeface="Marianne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aphique 2" descr="Avertissement avec un remplissage uni">
            <a:extLst>
              <a:ext uri="{FF2B5EF4-FFF2-40B4-BE49-F238E27FC236}">
                <a16:creationId xmlns:a16="http://schemas.microsoft.com/office/drawing/2014/main" xmlns="" id="{B7FF499E-C227-40A6-9A9B-3C3BBA0F28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60066" y="4955152"/>
            <a:ext cx="914400" cy="914400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7503208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Allemagne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Service économique régional de Berlin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–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Contexte macro-économique</a:t>
            </a:r>
            <a:endParaRPr lang="fr-FR" i="1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54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4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908438" y="2069049"/>
            <a:ext cx="63751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Les échanges agricoles et agro-alimentaires </a:t>
            </a:r>
            <a:endParaRPr lang="fr-FR" sz="4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chemeClr val="bg1"/>
                </a:solidFill>
                <a:latin typeface="Marianne" panose="02000000000000000000" pitchFamily="50" charset="0"/>
              </a:rPr>
              <a:t>6</a:t>
            </a:fld>
            <a:endParaRPr lang="fr-FR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069657" y="4538636"/>
            <a:ext cx="7305221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L’Allemagne avec le monde</a:t>
            </a:r>
            <a:endParaRPr lang="fr-FR" sz="4000" b="1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chemeClr val="bg1"/>
                </a:solidFill>
                <a:latin typeface="Marianne" panose="02000000000000000000" pitchFamily="50" charset="0"/>
              </a:rPr>
              <a:t>Allemagne - données </a:t>
            </a:r>
            <a:r>
              <a:rPr lang="fr-FR" dirty="0">
                <a:solidFill>
                  <a:schemeClr val="bg1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chemeClr val="bg1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chemeClr val="bg1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2027381"/>
              </p:ext>
            </p:extLst>
          </p:nvPr>
        </p:nvGraphicFramePr>
        <p:xfrm>
          <a:off x="8374878" y="3530850"/>
          <a:ext cx="3817122" cy="2906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485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7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09091" y="329267"/>
            <a:ext cx="11573817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Les échanges agricoles et agro-alimentaires en un coup d’œil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372505"/>
              </p:ext>
            </p:extLst>
          </p:nvPr>
        </p:nvGraphicFramePr>
        <p:xfrm>
          <a:off x="309090" y="933863"/>
          <a:ext cx="11573817" cy="52224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939"/>
                <a:gridCol w="3857939"/>
                <a:gridCol w="3857939"/>
              </a:tblGrid>
              <a:tr h="5222481"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B6482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B648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B648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8021290" y="5774663"/>
            <a:ext cx="386161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Principaux fournisseurs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44397" y="5774540"/>
            <a:ext cx="38152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>
                <a:solidFill>
                  <a:srgbClr val="0B6482"/>
                </a:solidFill>
                <a:latin typeface="Marianne" panose="02000000000000000000" pitchFamily="50" charset="0"/>
              </a:rPr>
              <a:t>É</a:t>
            </a:r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volution des importations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159675" y="5774539"/>
            <a:ext cx="38616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Principaux postes d’importation</a:t>
            </a:r>
          </a:p>
        </p:txBody>
      </p:sp>
      <p:sp>
        <p:nvSpPr>
          <p:cNvPr id="16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Allemagne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18" name="Graphique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3463994"/>
              </p:ext>
            </p:extLst>
          </p:nvPr>
        </p:nvGraphicFramePr>
        <p:xfrm>
          <a:off x="4227184" y="1934725"/>
          <a:ext cx="3783076" cy="3781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8202556"/>
              </p:ext>
            </p:extLst>
          </p:nvPr>
        </p:nvGraphicFramePr>
        <p:xfrm>
          <a:off x="8021290" y="1934725"/>
          <a:ext cx="3819620" cy="3781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ZoneTexte 16"/>
          <p:cNvSpPr txBox="1"/>
          <p:nvPr/>
        </p:nvSpPr>
        <p:spPr>
          <a:xfrm>
            <a:off x="344396" y="960541"/>
            <a:ext cx="38152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Stabilité des importations</a:t>
            </a:r>
          </a:p>
        </p:txBody>
      </p:sp>
      <p:sp>
        <p:nvSpPr>
          <p:cNvPr id="19" name="ZoneTexte 13"/>
          <p:cNvSpPr txBox="1"/>
          <p:nvPr/>
        </p:nvSpPr>
        <p:spPr>
          <a:xfrm>
            <a:off x="4159672" y="960541"/>
            <a:ext cx="385058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Fruits et légumes +5%</a:t>
            </a:r>
          </a:p>
          <a:p>
            <a:pPr algn="ctr"/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Produits d’épicerie +2%</a:t>
            </a:r>
          </a:p>
          <a:p>
            <a:pPr algn="ctr"/>
            <a:r>
              <a:rPr lang="fr-FR" sz="15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Viande et produits carnés -2%</a:t>
            </a:r>
          </a:p>
        </p:txBody>
      </p:sp>
      <p:sp>
        <p:nvSpPr>
          <p:cNvPr id="20" name="ZoneTexte 3"/>
          <p:cNvSpPr txBox="1"/>
          <p:nvPr/>
        </p:nvSpPr>
        <p:spPr>
          <a:xfrm>
            <a:off x="8045015" y="960541"/>
            <a:ext cx="38196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Pologne +13%</a:t>
            </a:r>
          </a:p>
          <a:p>
            <a:pPr algn="ctr"/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Espagne +10%</a:t>
            </a:r>
          </a:p>
          <a:p>
            <a:pPr algn="ctr"/>
            <a:r>
              <a:rPr lang="fr-FR" sz="15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Brésil -24%</a:t>
            </a:r>
          </a:p>
        </p:txBody>
      </p:sp>
      <p:graphicFrame>
        <p:nvGraphicFramePr>
          <p:cNvPr id="21" name="Graphique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1212022"/>
              </p:ext>
            </p:extLst>
          </p:nvPr>
        </p:nvGraphicFramePr>
        <p:xfrm>
          <a:off x="344396" y="1949857"/>
          <a:ext cx="3815276" cy="3820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7498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8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B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alance commerciale (en euro)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47606" y="883495"/>
            <a:ext cx="11493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Un déficit qui s’accentue depuis 10 ans, mais l’Allemagne reste un exportateur majeur.</a:t>
            </a:r>
            <a:endParaRPr lang="fr-FR" sz="2000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10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Allemagne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225269"/>
              </p:ext>
            </p:extLst>
          </p:nvPr>
        </p:nvGraphicFramePr>
        <p:xfrm>
          <a:off x="347606" y="1562641"/>
          <a:ext cx="11493304" cy="4448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9388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9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Balance commerciale par poste 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d’importation (en euro)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47606" y="883495"/>
            <a:ext cx="11493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Produits d’épicerie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1</a:t>
            </a:r>
            <a:r>
              <a:rPr lang="fr-FR" sz="2000" baseline="30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er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</a:rPr>
              <a:t>poste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excédentaire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</a:rPr>
              <a:t>.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La dépendance allemande en </a:t>
            </a:r>
            <a:r>
              <a:rPr lang="fr-FR" sz="2000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Fruits et légumes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s’accentue</a:t>
            </a:r>
            <a:r>
              <a:rPr lang="fr-FR" sz="2000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 (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1</a:t>
            </a:r>
            <a:r>
              <a:rPr lang="fr-FR" sz="2000" baseline="30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er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 poste déficitaire). </a:t>
            </a:r>
            <a:endParaRPr lang="fr-FR" sz="2000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1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Allemagne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5456377"/>
              </p:ext>
            </p:extLst>
          </p:nvPr>
        </p:nvGraphicFramePr>
        <p:xfrm>
          <a:off x="641067" y="1769382"/>
          <a:ext cx="10909866" cy="4413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3349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1524</TotalTime>
  <Words>1565</Words>
  <Application>Microsoft Office PowerPoint</Application>
  <PresentationFormat>Grand écran</PresentationFormat>
  <Paragraphs>367</Paragraphs>
  <Slides>18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Marianne</vt:lpstr>
      <vt:lpstr>Times New Roman</vt:lpstr>
      <vt:lpstr>Wingdings</vt:lpstr>
      <vt:lpstr>Wingdings 3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FranceAgriMer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VERSLUYS Henri</dc:creator>
  <cp:lastModifiedBy>VERSLUYS Henri</cp:lastModifiedBy>
  <cp:revision>152</cp:revision>
  <dcterms:created xsi:type="dcterms:W3CDTF">2024-02-14T13:19:04Z</dcterms:created>
  <dcterms:modified xsi:type="dcterms:W3CDTF">2024-05-17T10:10:35Z</dcterms:modified>
</cp:coreProperties>
</file>