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4.xml" ContentType="application/vnd.openxmlformats-officedocument.presentationml.notesSlide+xml"/>
  <Override PartName="/ppt/charts/chart4.xml" ContentType="application/vnd.openxmlformats-officedocument.drawingml.chart+xml"/>
  <Override PartName="/ppt/theme/themeOverride4.xml" ContentType="application/vnd.openxmlformats-officedocument.themeOverr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6.xml" ContentType="application/vnd.openxmlformats-officedocument.themeOverride+xml"/>
  <Override PartName="/ppt/notesSlides/notesSlide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8.xml" ContentType="application/vnd.openxmlformats-officedocument.themeOverride+xml"/>
  <Override PartName="/ppt/notesSlides/notesSlide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15.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16.xml" ContentType="application/vnd.openxmlformats-officedocument.presentationml.notesSlid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17.xml" ContentType="application/vnd.openxmlformats-officedocument.presentationml.notesSlid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9.xml" ContentType="application/vnd.openxmlformats-officedocument.presentationml.notesSlid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sldIdLst>
    <p:sldId id="256" r:id="rId2"/>
    <p:sldId id="257" r:id="rId3"/>
    <p:sldId id="293" r:id="rId4"/>
    <p:sldId id="294" r:id="rId5"/>
    <p:sldId id="295" r:id="rId6"/>
    <p:sldId id="296" r:id="rId7"/>
    <p:sldId id="297" r:id="rId8"/>
    <p:sldId id="291" r:id="rId9"/>
    <p:sldId id="278" r:id="rId10"/>
    <p:sldId id="260" r:id="rId11"/>
    <p:sldId id="279" r:id="rId12"/>
    <p:sldId id="280" r:id="rId13"/>
    <p:sldId id="281" r:id="rId14"/>
    <p:sldId id="292" r:id="rId15"/>
    <p:sldId id="284" r:id="rId16"/>
    <p:sldId id="285" r:id="rId17"/>
    <p:sldId id="286" r:id="rId18"/>
    <p:sldId id="289" r:id="rId19"/>
    <p:sldId id="288" r:id="rId20"/>
    <p:sldId id="287"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B6482"/>
    <a:srgbClr val="F2F2F2"/>
    <a:srgbClr val="FFFF00"/>
    <a:srgbClr val="FFFF99"/>
    <a:srgbClr val="2FB6B0"/>
    <a:srgbClr val="E32B47"/>
    <a:srgbClr val="FDED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005" autoAdjust="0"/>
  </p:normalViewPr>
  <p:slideViewPr>
    <p:cSldViewPr snapToGrid="0">
      <p:cViewPr varScale="1">
        <p:scale>
          <a:sx n="94" d="100"/>
          <a:sy n="94" d="100"/>
        </p:scale>
        <p:origin x="1092" y="84"/>
      </p:cViewPr>
      <p:guideLst>
        <p:guide orient="horz" pos="2137"/>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Feuille_de_calcul_Microsoft_Excel1.xlsx"/></Relationships>
</file>

<file path=ppt/charts/_rels/chart10.xml.rels><?xml version="1.0" encoding="UTF-8" standalone="yes"?>
<Relationships xmlns="http://schemas.openxmlformats.org/package/2006/relationships"><Relationship Id="rId3" Type="http://schemas.openxmlformats.org/officeDocument/2006/relationships/package" Target="../embeddings/Feuille_de_calcul_Microsoft_Excel10.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Feuille_de_calcul_Microsoft_Excel11.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Feuille_de_calcul_Microsoft_Excel12.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Feuille_de_calcul_Microsoft_Excel13.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Feuille_de_calcul_Microsoft_Excel14.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Feuille_de_calcul_Microsoft_Excel15.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Feuille_de_calcul_Microsoft_Excel16.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1" Type="http://schemas.openxmlformats.org/officeDocument/2006/relationships/package" Target="../embeddings/Feuille_de_calcul_Microsoft_Excel17.xlsx"/></Relationships>
</file>

<file path=ppt/charts/_rels/chart18.xml.rels><?xml version="1.0" encoding="UTF-8" standalone="yes"?>
<Relationships xmlns="http://schemas.openxmlformats.org/package/2006/relationships"><Relationship Id="rId3" Type="http://schemas.openxmlformats.org/officeDocument/2006/relationships/package" Target="../embeddings/Feuille_de_calcul_Microsoft_Excel18.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oleObject" Target="file:///\\SRF3\FAM\FRANCEAGRIMER\ENTITE\INTERNATIONAL\UCIPAC\06%20-%20Veille%20par%20pays\2024\Arabie%20saoudite\Arabie%20saoudite%20-%202023.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euille_de_calcul_Microsoft_Excel2.xlsx"/></Relationships>
</file>

<file path=ppt/charts/_rels/chart20.xml.rels><?xml version="1.0" encoding="UTF-8" standalone="yes"?>
<Relationships xmlns="http://schemas.openxmlformats.org/package/2006/relationships"><Relationship Id="rId3" Type="http://schemas.openxmlformats.org/officeDocument/2006/relationships/package" Target="../embeddings/Feuille_de_calcul_Microsoft_Excel19.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Feuille_de_calcul_Microsoft_Excel20.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Feuille_de_calcul_Microsoft_Excel21.xlsx"/><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1.xml"/></Relationships>
</file>

<file path=ppt/charts/_rels/chart23.xml.rels><?xml version="1.0" encoding="UTF-8" standalone="yes"?>
<Relationships xmlns="http://schemas.openxmlformats.org/package/2006/relationships"><Relationship Id="rId3" Type="http://schemas.openxmlformats.org/officeDocument/2006/relationships/package" Target="../embeddings/Feuille_de_calcul_Microsoft_Excel22.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Feuille_de_calcul_Microsoft_Excel23.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Feuille_de_calcul_Microsoft_Excel24.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euille_de_calcul_Microsoft_Excel3.xlsx"/></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4.xlsx"/><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Feuille_de_calcul_Microsoft_Excel5.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Feuille_de_calcul_Microsoft_Excel6.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Feuille_de_calcul_Microsoft_Excel7.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Feuille_de_calcul_Microsoft_Excel8.xlsx"/></Relationships>
</file>

<file path=ppt/charts/_rels/chart9.xml.rels><?xml version="1.0" encoding="UTF-8" standalone="yes"?>
<Relationships xmlns="http://schemas.openxmlformats.org/package/2006/relationships"><Relationship Id="rId3" Type="http://schemas.openxmlformats.org/officeDocument/2006/relationships/package" Target="../embeddings/Feuille_de_calcul_Microsoft_Excel9.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'Démographie 1'!$A$71</c:f>
              <c:strCache>
                <c:ptCount val="1"/>
                <c:pt idx="0">
                  <c:v>Total</c:v>
                </c:pt>
              </c:strCache>
            </c:strRef>
          </c:tx>
          <c:spPr>
            <a:ln w="22225" cap="rnd">
              <a:solidFill>
                <a:srgbClr val="000091"/>
              </a:solidFill>
              <a:round/>
            </a:ln>
            <a:effectLst/>
          </c:spPr>
          <c:marker>
            <c:symbol val="none"/>
          </c:marker>
          <c:dLbls>
            <c:dLbl>
              <c:idx val="0"/>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E07-4070-9053-AE2B51CC9E9A}"/>
                </c:ext>
                <c:ext xmlns:c15="http://schemas.microsoft.com/office/drawing/2012/chart" uri="{CE6537A1-D6FC-4f65-9D91-7224C49458BB}">
                  <c15:layout/>
                </c:ext>
              </c:extLst>
            </c:dLbl>
            <c:dLbl>
              <c:idx val="12"/>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E07-4070-9053-AE2B51CC9E9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'Démographie 1'!$B$65:$N$65</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strCache>
            </c:strRef>
          </c:cat>
          <c:val>
            <c:numRef>
              <c:f>'Démographie 1'!$B$71:$N$71</c:f>
              <c:numCache>
                <c:formatCode>0.0</c:formatCode>
                <c:ptCount val="13"/>
                <c:pt idx="0">
                  <c:v>23.978487000000001</c:v>
                </c:pt>
                <c:pt idx="1">
                  <c:v>25.091867000000001</c:v>
                </c:pt>
                <c:pt idx="2">
                  <c:v>26.168861</c:v>
                </c:pt>
                <c:pt idx="3">
                  <c:v>27.624003999999999</c:v>
                </c:pt>
                <c:pt idx="4">
                  <c:v>28.309273000000001</c:v>
                </c:pt>
                <c:pt idx="5">
                  <c:v>29.816382000000001</c:v>
                </c:pt>
                <c:pt idx="6">
                  <c:v>30.954198000000002</c:v>
                </c:pt>
                <c:pt idx="7">
                  <c:v>30.977354999999999</c:v>
                </c:pt>
                <c:pt idx="8">
                  <c:v>30.196280999999999</c:v>
                </c:pt>
                <c:pt idx="9">
                  <c:v>30.063798999999999</c:v>
                </c:pt>
                <c:pt idx="10">
                  <c:v>31.552510000000002</c:v>
                </c:pt>
                <c:pt idx="11">
                  <c:v>30.784382999999998</c:v>
                </c:pt>
                <c:pt idx="12">
                  <c:v>32.175224</c:v>
                </c:pt>
              </c:numCache>
            </c:numRef>
          </c:val>
          <c:smooth val="0"/>
          <c:extLst xmlns:c16r2="http://schemas.microsoft.com/office/drawing/2015/06/chart">
            <c:ext xmlns:c16="http://schemas.microsoft.com/office/drawing/2014/chart" uri="{C3380CC4-5D6E-409C-BE32-E72D297353CC}">
              <c16:uniqueId val="{00000002-8E07-4070-9053-AE2B51CC9E9A}"/>
            </c:ext>
          </c:extLst>
        </c:ser>
        <c:ser>
          <c:idx val="1"/>
          <c:order val="1"/>
          <c:tx>
            <c:v>Saoudiens</c:v>
          </c:tx>
          <c:spPr>
            <a:ln w="19050" cap="rnd">
              <a:solidFill>
                <a:schemeClr val="accent2"/>
              </a:solidFill>
              <a:prstDash val="dash"/>
              <a:round/>
            </a:ln>
            <a:effectLst/>
          </c:spPr>
          <c:marker>
            <c:symbol val="none"/>
          </c:marker>
          <c:dLbls>
            <c:dLbl>
              <c:idx val="0"/>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E07-4070-9053-AE2B51CC9E9A}"/>
                </c:ext>
                <c:ext xmlns:c15="http://schemas.microsoft.com/office/drawing/2012/chart" uri="{CE6537A1-D6FC-4f65-9D91-7224C49458BB}">
                  <c15:layout/>
                </c:ext>
              </c:extLst>
            </c:dLbl>
            <c:dLbl>
              <c:idx val="12"/>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E07-4070-9053-AE2B51CC9E9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'Démographie 1'!$B$65:$N$65</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strCache>
            </c:strRef>
          </c:cat>
          <c:val>
            <c:numRef>
              <c:f>'Démographie 1'!$B$72:$N$72</c:f>
              <c:numCache>
                <c:formatCode>0.0</c:formatCode>
                <c:ptCount val="13"/>
                <c:pt idx="0">
                  <c:v>14.046163999999999</c:v>
                </c:pt>
                <c:pt idx="1">
                  <c:v>14.342129</c:v>
                </c:pt>
                <c:pt idx="2">
                  <c:v>14.683546</c:v>
                </c:pt>
                <c:pt idx="3">
                  <c:v>15.079401000000001</c:v>
                </c:pt>
                <c:pt idx="4">
                  <c:v>15.535036</c:v>
                </c:pt>
                <c:pt idx="5">
                  <c:v>15.968071</c:v>
                </c:pt>
                <c:pt idx="6">
                  <c:v>16.355312000000001</c:v>
                </c:pt>
                <c:pt idx="7">
                  <c:v>16.69698</c:v>
                </c:pt>
                <c:pt idx="8">
                  <c:v>17.085636000000001</c:v>
                </c:pt>
                <c:pt idx="9">
                  <c:v>17.507171</c:v>
                </c:pt>
                <c:pt idx="10">
                  <c:v>17.978587000000001</c:v>
                </c:pt>
                <c:pt idx="11">
                  <c:v>18.380669000000001</c:v>
                </c:pt>
                <c:pt idx="12">
                  <c:v>18.792262000000001</c:v>
                </c:pt>
              </c:numCache>
            </c:numRef>
          </c:val>
          <c:smooth val="0"/>
          <c:extLst xmlns:c16r2="http://schemas.microsoft.com/office/drawing/2015/06/chart">
            <c:ext xmlns:c16="http://schemas.microsoft.com/office/drawing/2014/chart" uri="{C3380CC4-5D6E-409C-BE32-E72D297353CC}">
              <c16:uniqueId val="{00000005-8E07-4070-9053-AE2B51CC9E9A}"/>
            </c:ext>
          </c:extLst>
        </c:ser>
        <c:ser>
          <c:idx val="2"/>
          <c:order val="2"/>
          <c:tx>
            <c:v>Non saoudiens</c:v>
          </c:tx>
          <c:spPr>
            <a:ln w="19050" cap="rnd">
              <a:solidFill>
                <a:schemeClr val="accent3"/>
              </a:solidFill>
              <a:prstDash val="dash"/>
              <a:round/>
            </a:ln>
            <a:effectLst/>
          </c:spPr>
          <c:marker>
            <c:symbol val="none"/>
          </c:marker>
          <c:dLbls>
            <c:dLbl>
              <c:idx val="0"/>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8E07-4070-9053-AE2B51CC9E9A}"/>
                </c:ext>
                <c:ext xmlns:c15="http://schemas.microsoft.com/office/drawing/2012/chart" uri="{CE6537A1-D6FC-4f65-9D91-7224C49458BB}">
                  <c15:layout/>
                </c:ext>
              </c:extLst>
            </c:dLbl>
            <c:dLbl>
              <c:idx val="12"/>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E07-4070-9053-AE2B51CC9E9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'Démographie 1'!$B$65:$N$65</c:f>
              <c:strCache>
                <c:ptCount val="13"/>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strCache>
            </c:strRef>
          </c:cat>
          <c:val>
            <c:numRef>
              <c:f>'Démographie 1'!$B$73:$N$73</c:f>
              <c:numCache>
                <c:formatCode>0.0</c:formatCode>
                <c:ptCount val="13"/>
                <c:pt idx="0">
                  <c:v>9.9323230000000002</c:v>
                </c:pt>
                <c:pt idx="1">
                  <c:v>10.749738000000001</c:v>
                </c:pt>
                <c:pt idx="2">
                  <c:v>11.485315</c:v>
                </c:pt>
                <c:pt idx="3">
                  <c:v>12.544603</c:v>
                </c:pt>
                <c:pt idx="4">
                  <c:v>12.774236999999999</c:v>
                </c:pt>
                <c:pt idx="5">
                  <c:v>13.848311000000001</c:v>
                </c:pt>
                <c:pt idx="6">
                  <c:v>14.598886</c:v>
                </c:pt>
                <c:pt idx="7">
                  <c:v>14.280374999999999</c:v>
                </c:pt>
                <c:pt idx="8">
                  <c:v>13.110645</c:v>
                </c:pt>
                <c:pt idx="9">
                  <c:v>12.556628</c:v>
                </c:pt>
                <c:pt idx="10">
                  <c:v>13.573923000000001</c:v>
                </c:pt>
                <c:pt idx="11">
                  <c:v>12.403714000000001</c:v>
                </c:pt>
                <c:pt idx="12">
                  <c:v>13.382961999999999</c:v>
                </c:pt>
              </c:numCache>
            </c:numRef>
          </c:val>
          <c:smooth val="0"/>
          <c:extLst xmlns:c16r2="http://schemas.microsoft.com/office/drawing/2015/06/chart">
            <c:ext xmlns:c16="http://schemas.microsoft.com/office/drawing/2014/chart" uri="{C3380CC4-5D6E-409C-BE32-E72D297353CC}">
              <c16:uniqueId val="{00000008-8E07-4070-9053-AE2B51CC9E9A}"/>
            </c:ext>
          </c:extLst>
        </c:ser>
        <c:dLbls>
          <c:showLegendKey val="0"/>
          <c:showVal val="0"/>
          <c:showCatName val="0"/>
          <c:showSerName val="0"/>
          <c:showPercent val="0"/>
          <c:showBubbleSize val="0"/>
        </c:dLbls>
        <c:smooth val="0"/>
        <c:axId val="507526600"/>
        <c:axId val="507525424"/>
      </c:lineChart>
      <c:catAx>
        <c:axId val="507526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5424"/>
        <c:crosses val="autoZero"/>
        <c:auto val="1"/>
        <c:lblAlgn val="ctr"/>
        <c:lblOffset val="100"/>
        <c:noMultiLvlLbl val="0"/>
      </c:catAx>
      <c:valAx>
        <c:axId val="507525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66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fr-F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4">
                <a:lumMod val="60000"/>
                <a:lumOff val="40000"/>
              </a:schemeClr>
            </a:solidFill>
          </c:spPr>
          <c:dPt>
            <c:idx val="0"/>
            <c:bubble3D val="0"/>
            <c:spPr>
              <a:solidFill>
                <a:srgbClr val="C00000"/>
              </a:solidFill>
              <a:ln w="19050">
                <a:solidFill>
                  <a:schemeClr val="lt1"/>
                </a:solidFill>
              </a:ln>
              <a:effectLst/>
            </c:spPr>
          </c:dPt>
          <c:dPt>
            <c:idx val="1"/>
            <c:bubble3D val="0"/>
            <c:spPr>
              <a:solidFill>
                <a:schemeClr val="accent6">
                  <a:lumMod val="60000"/>
                  <a:lumOff val="40000"/>
                </a:schemeClr>
              </a:solidFill>
              <a:ln w="19050">
                <a:solidFill>
                  <a:schemeClr val="lt1"/>
                </a:solidFill>
              </a:ln>
              <a:effectLst/>
            </c:spPr>
          </c:dPt>
          <c:dPt>
            <c:idx val="2"/>
            <c:bubble3D val="0"/>
            <c:spPr>
              <a:solidFill>
                <a:srgbClr val="00B050"/>
              </a:solidFill>
              <a:ln w="19050">
                <a:solidFill>
                  <a:schemeClr val="lt1"/>
                </a:solidFill>
              </a:ln>
              <a:effectLst/>
            </c:spPr>
          </c:dPt>
          <c:dPt>
            <c:idx val="3"/>
            <c:bubble3D val="0"/>
            <c:spPr>
              <a:solidFill>
                <a:schemeClr val="bg1">
                  <a:lumMod val="95000"/>
                </a:schemeClr>
              </a:solidFill>
              <a:ln w="19050">
                <a:solidFill>
                  <a:schemeClr val="lt1"/>
                </a:solidFill>
              </a:ln>
              <a:effectLst/>
            </c:spPr>
          </c:dPt>
          <c:dPt>
            <c:idx val="4"/>
            <c:bubble3D val="0"/>
            <c:spPr>
              <a:solidFill>
                <a:srgbClr val="FF0000"/>
              </a:solidFill>
              <a:ln w="19050">
                <a:solidFill>
                  <a:schemeClr val="lt1"/>
                </a:solidFill>
              </a:ln>
              <a:effectLst/>
            </c:spPr>
          </c:dPt>
          <c:dPt>
            <c:idx val="5"/>
            <c:bubble3D val="0"/>
            <c:spPr>
              <a:solidFill>
                <a:srgbClr val="FFFF00"/>
              </a:solidFill>
              <a:ln w="19050">
                <a:solidFill>
                  <a:schemeClr val="lt1"/>
                </a:solidFill>
              </a:ln>
              <a:effectLst/>
            </c:spPr>
          </c:dPt>
          <c:dPt>
            <c:idx val="6"/>
            <c:bubble3D val="0"/>
            <c:spPr>
              <a:solidFill>
                <a:schemeClr val="accent2">
                  <a:lumMod val="40000"/>
                  <a:lumOff val="60000"/>
                </a:schemeClr>
              </a:solidFill>
              <a:ln w="19050">
                <a:solidFill>
                  <a:schemeClr val="lt1"/>
                </a:solidFill>
              </a:ln>
              <a:effectLst/>
            </c:spPr>
          </c:dPt>
          <c:dPt>
            <c:idx val="7"/>
            <c:bubble3D val="0"/>
            <c:spPr>
              <a:solidFill>
                <a:schemeClr val="accent6">
                  <a:lumMod val="75000"/>
                </a:schemeClr>
              </a:solidFill>
              <a:ln w="19050">
                <a:solidFill>
                  <a:schemeClr val="lt1"/>
                </a:solidFill>
              </a:ln>
              <a:effectLst/>
            </c:spPr>
          </c:dPt>
          <c:dPt>
            <c:idx val="8"/>
            <c:bubble3D val="0"/>
            <c:spPr>
              <a:solidFill>
                <a:schemeClr val="tx2">
                  <a:lumMod val="60000"/>
                  <a:lumOff val="40000"/>
                </a:schemeClr>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dPt>
            <c:idx val="10"/>
            <c:bubble3D val="0"/>
            <c:spPr>
              <a:solidFill>
                <a:schemeClr val="bg1">
                  <a:lumMod val="85000"/>
                </a:schemeClr>
              </a:solidFill>
              <a:ln w="19050">
                <a:solidFill>
                  <a:schemeClr val="lt1"/>
                </a:solidFill>
              </a:ln>
              <a:effectLst/>
            </c:spPr>
          </c:dPt>
          <c:dLbls>
            <c:dLbl>
              <c:idx val="0"/>
              <c:layout>
                <c:manualLayout>
                  <c:x val="-8.6777404656545959E-2"/>
                  <c:y val="0.10753720294928021"/>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6617300082152079"/>
                      <c:h val="0.21685807234198637"/>
                    </c:manualLayout>
                  </c15:layout>
                </c:ext>
              </c:extLst>
            </c:dLbl>
            <c:dLbl>
              <c:idx val="1"/>
              <c:layout>
                <c:manualLayout>
                  <c:x val="-0.16020443936593101"/>
                  <c:y val="-0.18051319644653602"/>
                </c:manualLayout>
              </c:layout>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23363147407531606"/>
                      <c:h val="0.20361483128293376"/>
                    </c:manualLayout>
                  </c15:layout>
                </c:ext>
              </c:extLst>
            </c:dLbl>
            <c:dLbl>
              <c:idx val="2"/>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3"/>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4"/>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5"/>
              <c:layout/>
              <c:showLegendKey val="0"/>
              <c:showVal val="1"/>
              <c:showCatName val="1"/>
              <c:showSerName val="0"/>
              <c:showPercent val="0"/>
              <c:showBubbleSize val="0"/>
              <c:extLst>
                <c:ext xmlns:c15="http://schemas.microsoft.com/office/drawing/2012/chart" uri="{CE6537A1-D6FC-4f65-9D91-7224C49458BB}">
                  <c15:layout/>
                </c:ext>
              </c:extLst>
            </c:dLbl>
            <c:dLbl>
              <c:idx val="9"/>
              <c:delete val="1"/>
              <c:extLst>
                <c:ext xmlns:c15="http://schemas.microsoft.com/office/drawing/2012/chart" uri="{CE6537A1-D6FC-4f65-9D91-7224C49458BB}"/>
              </c:extLst>
            </c:dLbl>
            <c:dLbl>
              <c:idx val="10"/>
              <c:layout/>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'Import. TBB'!$C$34:$C$44</c:f>
              <c:strCache>
                <c:ptCount val="11"/>
                <c:pt idx="0">
                  <c:v>Produits d'épicerie</c:v>
                </c:pt>
                <c:pt idx="1">
                  <c:v>Céréales</c:v>
                </c:pt>
                <c:pt idx="2">
                  <c:v>Fruits et légumes</c:v>
                </c:pt>
                <c:pt idx="3">
                  <c:v>Laits et produits laitiers</c:v>
                </c:pt>
                <c:pt idx="4">
                  <c:v>Viande et produits carnés</c:v>
                </c:pt>
                <c:pt idx="5">
                  <c:v>Oléagineux</c:v>
                </c:pt>
                <c:pt idx="6">
                  <c:v>Animaux vivants et génétique</c:v>
                </c:pt>
                <c:pt idx="7">
                  <c:v>Sucre</c:v>
                </c:pt>
                <c:pt idx="8">
                  <c:v>Pêche et aquaculture</c:v>
                </c:pt>
                <c:pt idx="9">
                  <c:v>Vins et spiritueux</c:v>
                </c:pt>
                <c:pt idx="10">
                  <c:v>Autres</c:v>
                </c:pt>
              </c:strCache>
            </c:strRef>
          </c:cat>
          <c:val>
            <c:numRef>
              <c:f>'Import. TBB'!$P$34:$P$44</c:f>
              <c:numCache>
                <c:formatCode>0%</c:formatCode>
                <c:ptCount val="11"/>
                <c:pt idx="0">
                  <c:v>0.17444111455338707</c:v>
                </c:pt>
                <c:pt idx="1">
                  <c:v>0.15668762800202471</c:v>
                </c:pt>
                <c:pt idx="2">
                  <c:v>0.14243921566629394</c:v>
                </c:pt>
                <c:pt idx="3">
                  <c:v>0.11029268479674423</c:v>
                </c:pt>
                <c:pt idx="4">
                  <c:v>9.9784130098054966E-2</c:v>
                </c:pt>
                <c:pt idx="5">
                  <c:v>6.0256426114322546E-2</c:v>
                </c:pt>
                <c:pt idx="6">
                  <c:v>5.708338868726142E-2</c:v>
                </c:pt>
                <c:pt idx="7">
                  <c:v>3.9046356349528473E-2</c:v>
                </c:pt>
                <c:pt idx="8">
                  <c:v>2.5373048203361361E-2</c:v>
                </c:pt>
                <c:pt idx="9">
                  <c:v>3.1607757183352305E-3</c:v>
                </c:pt>
                <c:pt idx="10">
                  <c:v>0.13142960049227684</c:v>
                </c:pt>
              </c:numCache>
            </c:numRef>
          </c:val>
        </c:ser>
        <c:dLbls>
          <c:showLegendKey val="0"/>
          <c:showVal val="0"/>
          <c:showCatName val="0"/>
          <c:showSerName val="0"/>
          <c:showPercent val="0"/>
          <c:showBubbleSize val="0"/>
          <c:showLeaderLines val="1"/>
        </c:dLbls>
        <c:firstSliceAng val="38"/>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'Import. IAA'!$P$68</c:f>
              <c:strCache>
                <c:ptCount val="1"/>
                <c:pt idx="0">
                  <c:v>2023</c:v>
                </c:pt>
              </c:strCache>
            </c:strRef>
          </c:tx>
          <c:spPr>
            <a:solidFill>
              <a:schemeClr val="accent1"/>
            </a:solidFill>
            <a:ln>
              <a:noFill/>
            </a:ln>
            <a:effectLst/>
          </c:spPr>
          <c:invertIfNegative val="0"/>
          <c:dPt>
            <c:idx val="0"/>
            <c:invertIfNegative val="0"/>
            <c:bubble3D val="0"/>
            <c:spPr>
              <a:solidFill>
                <a:srgbClr val="0000FF"/>
              </a:solidFill>
              <a:ln>
                <a:noFill/>
              </a:ln>
              <a:effectLst/>
            </c:spPr>
          </c:dPt>
          <c:dPt>
            <c:idx val="1"/>
            <c:invertIfNegative val="0"/>
            <c:bubble3D val="0"/>
            <c:spPr>
              <a:solidFill>
                <a:schemeClr val="accent3"/>
              </a:solidFill>
              <a:ln>
                <a:noFill/>
              </a:ln>
              <a:effectLst/>
            </c:spPr>
          </c:dPt>
          <c:dPt>
            <c:idx val="2"/>
            <c:invertIfNegative val="0"/>
            <c:bubble3D val="0"/>
            <c:spPr>
              <a:solidFill>
                <a:schemeClr val="accent6">
                  <a:lumMod val="50000"/>
                </a:schemeClr>
              </a:solidFill>
              <a:ln>
                <a:noFill/>
              </a:ln>
              <a:effectLst/>
            </c:spPr>
          </c:dPt>
          <c:dPt>
            <c:idx val="3"/>
            <c:invertIfNegative val="0"/>
            <c:bubble3D val="0"/>
            <c:spPr>
              <a:solidFill>
                <a:srgbClr val="00B050"/>
              </a:solidFill>
              <a:ln>
                <a:noFill/>
              </a:ln>
              <a:effectLst/>
            </c:spPr>
          </c:dPt>
          <c:dPt>
            <c:idx val="4"/>
            <c:invertIfNegative val="0"/>
            <c:bubble3D val="0"/>
            <c:spPr>
              <a:solidFill>
                <a:schemeClr val="accent2">
                  <a:lumMod val="20000"/>
                  <a:lumOff val="80000"/>
                </a:schemeClr>
              </a:solidFill>
              <a:ln>
                <a:noFill/>
              </a:ln>
              <a:effectLst/>
            </c:spPr>
          </c:dPt>
          <c:dPt>
            <c:idx val="5"/>
            <c:invertIfNegative val="0"/>
            <c:bubble3D val="0"/>
            <c:spPr>
              <a:solidFill>
                <a:schemeClr val="accent2"/>
              </a:solidFill>
              <a:ln>
                <a:noFill/>
              </a:ln>
              <a:effectLst/>
            </c:spPr>
          </c:dPt>
          <c:dPt>
            <c:idx val="6"/>
            <c:invertIfNegative val="0"/>
            <c:bubble3D val="0"/>
            <c:spPr>
              <a:solidFill>
                <a:srgbClr val="7030A0"/>
              </a:solidFill>
              <a:ln>
                <a:noFill/>
              </a:ln>
              <a:effectLst/>
            </c:spPr>
          </c:dPt>
          <c:dPt>
            <c:idx val="7"/>
            <c:invertIfNegative val="0"/>
            <c:bubble3D val="0"/>
            <c:spPr>
              <a:solidFill>
                <a:srgbClr val="FF5050"/>
              </a:solidFill>
              <a:ln>
                <a:noFill/>
              </a:ln>
              <a:effectLst/>
            </c:spPr>
          </c:dPt>
          <c:dPt>
            <c:idx val="8"/>
            <c:invertIfNegative val="0"/>
            <c:bubble3D val="0"/>
            <c:spPr>
              <a:solidFill>
                <a:srgbClr val="FF3300"/>
              </a:solidFill>
              <a:ln>
                <a:noFill/>
              </a:ln>
              <a:effectLst/>
            </c:spPr>
          </c:dPt>
          <c:dPt>
            <c:idx val="9"/>
            <c:invertIfNegative val="0"/>
            <c:bubble3D val="0"/>
            <c:spPr>
              <a:solidFill>
                <a:schemeClr val="tx2"/>
              </a:solidFill>
              <a:ln>
                <a:noFill/>
              </a:ln>
              <a:effectLst/>
            </c:spPr>
          </c:dPt>
          <c:dPt>
            <c:idx val="10"/>
            <c:invertIfNegative val="0"/>
            <c:bubble3D val="0"/>
            <c:spPr>
              <a:solidFill>
                <a:schemeClr val="bg2">
                  <a:lumMod val="50000"/>
                </a:schemeClr>
              </a:solidFill>
              <a:ln>
                <a:noFill/>
              </a:ln>
              <a:effectLst/>
            </c:spPr>
          </c:dPt>
          <c:dPt>
            <c:idx val="11"/>
            <c:invertIfNegative val="0"/>
            <c:bubble3D val="0"/>
            <c:spPr>
              <a:solidFill>
                <a:srgbClr val="00B0F0"/>
              </a:solidFill>
              <a:ln>
                <a:noFill/>
              </a:ln>
              <a:effectLst/>
            </c:spPr>
          </c:dPt>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'Import. IAA'!$C$69:$C$81</c:f>
              <c:strCache>
                <c:ptCount val="12"/>
                <c:pt idx="0">
                  <c:v>UE 27</c:v>
                </c:pt>
                <c:pt idx="1">
                  <c:v>Brésil</c:v>
                </c:pt>
                <c:pt idx="2">
                  <c:v>Inde</c:v>
                </c:pt>
                <c:pt idx="3">
                  <c:v>États-Unis</c:v>
                </c:pt>
                <c:pt idx="4">
                  <c:v>Émirats arabes unis</c:v>
                </c:pt>
                <c:pt idx="5">
                  <c:v>Égypte</c:v>
                </c:pt>
                <c:pt idx="6">
                  <c:v>Russie</c:v>
                </c:pt>
                <c:pt idx="7">
                  <c:v>Soudan</c:v>
                </c:pt>
                <c:pt idx="8">
                  <c:v>Jordanie</c:v>
                </c:pt>
                <c:pt idx="9">
                  <c:v>Pays-Bas</c:v>
                </c:pt>
                <c:pt idx="10">
                  <c:v>Australie</c:v>
                </c:pt>
                <c:pt idx="11">
                  <c:v>France (19)</c:v>
                </c:pt>
              </c:strCache>
            </c:strRef>
          </c:cat>
          <c:val>
            <c:numRef>
              <c:f>'Import. IAA'!$P$69:$P$81</c:f>
              <c:numCache>
                <c:formatCode>0%</c:formatCode>
                <c:ptCount val="12"/>
                <c:pt idx="0">
                  <c:v>0.2184683445989713</c:v>
                </c:pt>
                <c:pt idx="1">
                  <c:v>0.11208144085658753</c:v>
                </c:pt>
                <c:pt idx="2">
                  <c:v>8.1067973811235775E-2</c:v>
                </c:pt>
                <c:pt idx="3">
                  <c:v>5.8215220356176121E-2</c:v>
                </c:pt>
                <c:pt idx="4">
                  <c:v>4.6895973177349684E-2</c:v>
                </c:pt>
                <c:pt idx="5">
                  <c:v>3.938242517987682E-2</c:v>
                </c:pt>
                <c:pt idx="6">
                  <c:v>3.3438123535958923E-2</c:v>
                </c:pt>
                <c:pt idx="7">
                  <c:v>2.9287011826997129E-2</c:v>
                </c:pt>
                <c:pt idx="8">
                  <c:v>2.7241605517612458E-2</c:v>
                </c:pt>
                <c:pt idx="9">
                  <c:v>2.6914561002178601E-2</c:v>
                </c:pt>
                <c:pt idx="10">
                  <c:v>2.6033815082966549E-2</c:v>
                </c:pt>
                <c:pt idx="11">
                  <c:v>2.029401999131367E-2</c:v>
                </c:pt>
              </c:numCache>
            </c:numRef>
          </c:val>
        </c:ser>
        <c:dLbls>
          <c:showLegendKey val="0"/>
          <c:showVal val="0"/>
          <c:showCatName val="0"/>
          <c:showSerName val="0"/>
          <c:showPercent val="0"/>
          <c:showBubbleSize val="0"/>
        </c:dLbls>
        <c:gapWidth val="182"/>
        <c:axId val="511176080"/>
        <c:axId val="511176472"/>
      </c:barChart>
      <c:catAx>
        <c:axId val="51117608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1176472"/>
        <c:crosses val="autoZero"/>
        <c:auto val="1"/>
        <c:lblAlgn val="ctr"/>
        <c:lblOffset val="100"/>
        <c:noMultiLvlLbl val="0"/>
      </c:catAx>
      <c:valAx>
        <c:axId val="511176472"/>
        <c:scaling>
          <c:orientation val="minMax"/>
        </c:scaling>
        <c:delete val="1"/>
        <c:axPos val="t"/>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crossAx val="511176080"/>
        <c:crosses val="autoZero"/>
        <c:crossBetween val="between"/>
      </c:valAx>
      <c:spPr>
        <a:noFill/>
        <a:ln>
          <a:noFill/>
        </a:ln>
        <a:effectLst/>
      </c:spPr>
    </c:plotArea>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'Import. IAA'!$C$39</c:f>
              <c:strCache>
                <c:ptCount val="1"/>
                <c:pt idx="0">
                  <c:v>Monde</c:v>
                </c:pt>
              </c:strCache>
              <c:extLst xmlns:c15="http://schemas.microsoft.com/office/drawing/2012/chart"/>
            </c:strRef>
          </c:tx>
          <c:spPr>
            <a:solidFill>
              <a:schemeClr val="accent1"/>
            </a:solidFill>
            <a:ln>
              <a:noFill/>
            </a:ln>
            <a:effectLst/>
          </c:spPr>
          <c:invertIfNegative val="0"/>
          <c:dPt>
            <c:idx val="0"/>
            <c:invertIfNegative val="0"/>
            <c:bubble3D val="0"/>
            <c:spPr>
              <a:solidFill>
                <a:schemeClr val="tx2">
                  <a:lumMod val="20000"/>
                  <a:lumOff val="80000"/>
                </a:schemeClr>
              </a:solidFill>
              <a:ln>
                <a:noFill/>
              </a:ln>
              <a:effectLst/>
            </c:spPr>
          </c:dPt>
          <c:dPt>
            <c:idx val="1"/>
            <c:invertIfNegative val="0"/>
            <c:bubble3D val="0"/>
            <c:spPr>
              <a:solidFill>
                <a:schemeClr val="tx2">
                  <a:lumMod val="60000"/>
                  <a:lumOff val="40000"/>
                </a:schemeClr>
              </a:solidFill>
              <a:ln>
                <a:noFill/>
              </a:ln>
              <a:effectLst/>
            </c:spPr>
          </c:dPt>
          <c:dPt>
            <c:idx val="2"/>
            <c:invertIfNegative val="0"/>
            <c:bubble3D val="0"/>
            <c:spPr>
              <a:solidFill>
                <a:schemeClr val="tx2"/>
              </a:solidFill>
              <a:ln>
                <a:noFill/>
              </a:ln>
              <a:effectLst/>
            </c:spPr>
          </c:dPt>
          <c:dPt>
            <c:idx val="3"/>
            <c:invertIfNegative val="0"/>
            <c:bubble3D val="0"/>
            <c:spPr>
              <a:solidFill>
                <a:srgbClr val="FF0000"/>
              </a:solidFill>
              <a:ln>
                <a:noFill/>
              </a:ln>
              <a:effectLst/>
            </c:spPr>
          </c:dPt>
          <c:cat>
            <c:strRef>
              <c:f>'Import. IAA'!$M$38:$P$38</c:f>
              <c:strCache>
                <c:ptCount val="4"/>
                <c:pt idx="0">
                  <c:v>2020</c:v>
                </c:pt>
                <c:pt idx="1">
                  <c:v>2021</c:v>
                </c:pt>
                <c:pt idx="2">
                  <c:v>2022</c:v>
                </c:pt>
                <c:pt idx="3">
                  <c:v>2023</c:v>
                </c:pt>
              </c:strCache>
              <c:extLst xmlns:c15="http://schemas.microsoft.com/office/drawing/2012/chart"/>
            </c:strRef>
          </c:cat>
          <c:val>
            <c:numRef>
              <c:f>'Import. IAA'!$M$39:$P$39</c:f>
              <c:numCache>
                <c:formatCode>0</c:formatCode>
                <c:ptCount val="4"/>
                <c:pt idx="0">
                  <c:v>18231464383</c:v>
                </c:pt>
                <c:pt idx="1">
                  <c:v>18659252505</c:v>
                </c:pt>
                <c:pt idx="2">
                  <c:v>27595390938</c:v>
                </c:pt>
                <c:pt idx="3">
                  <c:v>24948154196</c:v>
                </c:pt>
              </c:numCache>
              <c:extLst xmlns:c15="http://schemas.microsoft.com/office/drawing/2012/chart"/>
            </c:numRef>
          </c:val>
        </c:ser>
        <c:ser>
          <c:idx val="11"/>
          <c:order val="11"/>
          <c:tx>
            <c:strRef>
              <c:f>'Import. IAA'!#REF!</c:f>
              <c:strCache>
                <c:ptCount val="1"/>
                <c:pt idx="0">
                  <c:v>#REF!</c:v>
                </c:pt>
              </c:strCache>
              <c:extLst xmlns:c15="http://schemas.microsoft.com/office/drawing/2012/chart"/>
            </c:strRef>
          </c:tx>
          <c:spPr>
            <a:solidFill>
              <a:schemeClr val="accent6">
                <a:lumMod val="60000"/>
              </a:schemeClr>
            </a:solidFill>
            <a:ln>
              <a:noFill/>
            </a:ln>
            <a:effectLst/>
          </c:spPr>
          <c:invertIfNegative val="0"/>
          <c:cat>
            <c:numRef>
              <c:f>'[1]Import. IAA'!$M$38:$P$38</c:f>
              <c:numCache>
                <c:formatCode>General</c:formatCode>
                <c:ptCount val="4"/>
                <c:pt idx="0">
                  <c:v>2019</c:v>
                </c:pt>
                <c:pt idx="1">
                  <c:v>2020</c:v>
                </c:pt>
                <c:pt idx="2">
                  <c:v>2021</c:v>
                </c:pt>
                <c:pt idx="3">
                  <c:v>2022</c:v>
                </c:pt>
              </c:numCache>
              <c:extLst/>
            </c:numRef>
          </c:cat>
          <c:val>
            <c:numRef>
              <c:f>'Import. IAA'!#REF!</c:f>
              <c:extLst xmlns:c15="http://schemas.microsoft.com/office/drawing/2012/chart"/>
            </c:numRef>
          </c:val>
        </c:ser>
        <c:dLbls>
          <c:showLegendKey val="0"/>
          <c:showVal val="0"/>
          <c:showCatName val="0"/>
          <c:showSerName val="0"/>
          <c:showPercent val="0"/>
          <c:showBubbleSize val="0"/>
        </c:dLbls>
        <c:gapWidth val="100"/>
        <c:overlap val="-27"/>
        <c:axId val="232370656"/>
        <c:axId val="232369872"/>
        <c:extLst>
          <c:ext xmlns:c15="http://schemas.microsoft.com/office/drawing/2012/chart" uri="{02D57815-91ED-43cb-92C2-25804820EDAC}">
            <c15:filteredBarSeries>
              <c15:ser>
                <c:idx val="1"/>
                <c:order val="1"/>
                <c:tx>
                  <c:strRef>
                    <c:extLst>
                      <c:ext uri="{02D57815-91ED-43cb-92C2-25804820EDAC}">
                        <c15:formulaRef>
                          <c15:sqref>'Import. IAA'!$C$41</c15:sqref>
                        </c15:formulaRef>
                      </c:ext>
                    </c:extLst>
                    <c:strCache>
                      <c:ptCount val="1"/>
                      <c:pt idx="0">
                        <c:v>Brésil</c:v>
                      </c:pt>
                    </c:strCache>
                  </c:strRef>
                </c:tx>
                <c:spPr>
                  <a:solidFill>
                    <a:schemeClr val="accent2"/>
                  </a:solidFill>
                  <a:ln>
                    <a:noFill/>
                  </a:ln>
                  <a:effectLst/>
                </c:spPr>
                <c:invertIfNegative val="0"/>
                <c:dPt>
                  <c:idx val="0"/>
                  <c:invertIfNegative val="0"/>
                  <c:bubble3D val="0"/>
                  <c:spPr>
                    <a:solidFill>
                      <a:schemeClr val="tx2">
                        <a:lumMod val="20000"/>
                        <a:lumOff val="80000"/>
                      </a:schemeClr>
                    </a:solidFill>
                    <a:ln>
                      <a:noFill/>
                    </a:ln>
                    <a:effectLst/>
                  </c:spPr>
                </c:dPt>
                <c:dPt>
                  <c:idx val="1"/>
                  <c:invertIfNegative val="0"/>
                  <c:bubble3D val="0"/>
                  <c:spPr>
                    <a:solidFill>
                      <a:schemeClr val="tx2">
                        <a:lumMod val="60000"/>
                        <a:lumOff val="40000"/>
                      </a:schemeClr>
                    </a:solidFill>
                    <a:ln>
                      <a:noFill/>
                    </a:ln>
                    <a:effectLst/>
                  </c:spPr>
                </c:dPt>
                <c:dPt>
                  <c:idx val="2"/>
                  <c:invertIfNegative val="0"/>
                  <c:bubble3D val="0"/>
                  <c:spPr>
                    <a:solidFill>
                      <a:schemeClr val="tx2"/>
                    </a:solidFill>
                    <a:ln>
                      <a:noFill/>
                    </a:ln>
                    <a:effectLst/>
                  </c:spPr>
                </c:dPt>
                <c:dPt>
                  <c:idx val="3"/>
                  <c:invertIfNegative val="0"/>
                  <c:bubble3D val="0"/>
                  <c:spPr>
                    <a:solidFill>
                      <a:srgbClr val="FF0000"/>
                    </a:solidFill>
                    <a:ln>
                      <a:noFill/>
                    </a:ln>
                    <a:effectLst/>
                  </c:spPr>
                </c:dPt>
                <c:cat>
                  <c:strRef>
                    <c:extLst>
                      <c:ext uri="{02D57815-91ED-43cb-92C2-25804820EDAC}">
                        <c15:formulaRef>
                          <c15:sqref>'Import. IAA'!$M$38:$P$38</c15:sqref>
                        </c15:formulaRef>
                      </c:ext>
                    </c:extLst>
                    <c:strCache>
                      <c:ptCount val="4"/>
                      <c:pt idx="0">
                        <c:v>2020</c:v>
                      </c:pt>
                      <c:pt idx="1">
                        <c:v>2021</c:v>
                      </c:pt>
                      <c:pt idx="2">
                        <c:v>2022</c:v>
                      </c:pt>
                      <c:pt idx="3">
                        <c:v>2023</c:v>
                      </c:pt>
                    </c:strCache>
                  </c:strRef>
                </c:cat>
                <c:val>
                  <c:numRef>
                    <c:extLst>
                      <c:ext uri="{02D57815-91ED-43cb-92C2-25804820EDAC}">
                        <c15:formulaRef>
                          <c15:sqref>'Import. IAA'!$M$39:$P$39</c15:sqref>
                        </c15:formulaRef>
                      </c:ext>
                    </c:extLst>
                    <c:numCache>
                      <c:formatCode>0</c:formatCode>
                      <c:ptCount val="4"/>
                      <c:pt idx="0">
                        <c:v>18231464383</c:v>
                      </c:pt>
                      <c:pt idx="1">
                        <c:v>18659252505</c:v>
                      </c:pt>
                      <c:pt idx="2">
                        <c:v>27595390938</c:v>
                      </c:pt>
                      <c:pt idx="3">
                        <c:v>24948154196</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'Import. IAA'!$C$42</c15:sqref>
                        </c15:formulaRef>
                      </c:ext>
                    </c:extLst>
                    <c:strCache>
                      <c:ptCount val="1"/>
                      <c:pt idx="0">
                        <c:v>Inde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IAA'!$M$42:$P$42</c15:sqref>
                        </c15:formulaRef>
                      </c:ext>
                    </c:extLst>
                    <c:numCache>
                      <c:formatCode>0</c:formatCode>
                      <c:ptCount val="4"/>
                      <c:pt idx="0">
                        <c:v>1495006662</c:v>
                      </c:pt>
                      <c:pt idx="1">
                        <c:v>1426972612</c:v>
                      </c:pt>
                      <c:pt idx="2">
                        <c:v>2079523001</c:v>
                      </c:pt>
                      <c:pt idx="3">
                        <c:v>2022496311</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'Import. IAA'!$C$43</c15:sqref>
                        </c15:formulaRef>
                      </c:ext>
                    </c:extLst>
                    <c:strCache>
                      <c:ptCount val="1"/>
                      <c:pt idx="0">
                        <c:v>États-Unis</c:v>
                      </c:pt>
                    </c:strCache>
                  </c:strRef>
                </c:tx>
                <c:spPr>
                  <a:solidFill>
                    <a:schemeClr val="accent4"/>
                  </a:solidFill>
                  <a:ln>
                    <a:noFill/>
                  </a:ln>
                  <a:effectLst/>
                </c:spPr>
                <c:invertIfNegative val="0"/>
                <c:dPt>
                  <c:idx val="0"/>
                  <c:invertIfNegative val="0"/>
                  <c:bubble3D val="0"/>
                  <c:spPr>
                    <a:solidFill>
                      <a:schemeClr val="accent1">
                        <a:lumMod val="40000"/>
                        <a:lumOff val="60000"/>
                      </a:schemeClr>
                    </a:solidFill>
                    <a:ln>
                      <a:noFill/>
                    </a:ln>
                    <a:effectLst/>
                  </c:spPr>
                </c:dPt>
                <c:dPt>
                  <c:idx val="1"/>
                  <c:invertIfNegative val="0"/>
                  <c:bubble3D val="0"/>
                  <c:spPr>
                    <a:solidFill>
                      <a:schemeClr val="accent1">
                        <a:lumMod val="60000"/>
                        <a:lumOff val="40000"/>
                      </a:schemeClr>
                    </a:solidFill>
                    <a:ln>
                      <a:noFill/>
                    </a:ln>
                    <a:effectLst/>
                  </c:spPr>
                </c:dPt>
                <c:dPt>
                  <c:idx val="2"/>
                  <c:invertIfNegative val="0"/>
                  <c:bubble3D val="0"/>
                  <c:spPr>
                    <a:solidFill>
                      <a:schemeClr val="accent1">
                        <a:lumMod val="75000"/>
                      </a:schemeClr>
                    </a:solidFill>
                    <a:ln>
                      <a:noFill/>
                    </a:ln>
                    <a:effectLst/>
                  </c:spPr>
                </c:dPt>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IAA'!$M$43:$P$43</c15:sqref>
                        </c15:formulaRef>
                      </c:ext>
                    </c:extLst>
                    <c:numCache>
                      <c:formatCode>0</c:formatCode>
                      <c:ptCount val="4"/>
                      <c:pt idx="0">
                        <c:v>1265069486</c:v>
                      </c:pt>
                      <c:pt idx="1">
                        <c:v>1194057657</c:v>
                      </c:pt>
                      <c:pt idx="2">
                        <c:v>1554038608</c:v>
                      </c:pt>
                      <c:pt idx="3">
                        <c:v>1452362294</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'Import. IAA'!$C$44</c15:sqref>
                        </c15:formulaRef>
                      </c:ext>
                    </c:extLst>
                    <c:strCache>
                      <c:ptCount val="1"/>
                      <c:pt idx="0">
                        <c:v>Émirats arabes unis</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IAA'!$M$44:$P$44</c15:sqref>
                        </c15:formulaRef>
                      </c:ext>
                    </c:extLst>
                    <c:numCache>
                      <c:formatCode>0</c:formatCode>
                      <c:ptCount val="4"/>
                      <c:pt idx="0">
                        <c:v>1102352914</c:v>
                      </c:pt>
                      <c:pt idx="1">
                        <c:v>980779461</c:v>
                      </c:pt>
                      <c:pt idx="2">
                        <c:v>1166451503</c:v>
                      </c:pt>
                      <c:pt idx="3">
                        <c:v>1169967970</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'Import. IAA'!$C$45</c15:sqref>
                        </c15:formulaRef>
                      </c:ext>
                    </c:extLst>
                    <c:strCache>
                      <c:ptCount val="1"/>
                      <c:pt idx="0">
                        <c:v>Égypte</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IAA'!$M$45:$P$45</c15:sqref>
                        </c15:formulaRef>
                      </c:ext>
                    </c:extLst>
                    <c:numCache>
                      <c:formatCode>0</c:formatCode>
                      <c:ptCount val="4"/>
                      <c:pt idx="0">
                        <c:v>623697359</c:v>
                      </c:pt>
                      <c:pt idx="1">
                        <c:v>696418523</c:v>
                      </c:pt>
                      <c:pt idx="2">
                        <c:v>1003737484</c:v>
                      </c:pt>
                      <c:pt idx="3">
                        <c:v>982518816</c:v>
                      </c:pt>
                    </c:numCache>
                  </c:numRef>
                </c:val>
              </c15:ser>
            </c15:filteredBarSeries>
            <c15:filteredBarSeries>
              <c15:ser>
                <c:idx val="6"/>
                <c:order val="6"/>
                <c:tx>
                  <c:strRef>
                    <c:extLst xmlns:c15="http://schemas.microsoft.com/office/drawing/2012/chart">
                      <c:ext xmlns:c15="http://schemas.microsoft.com/office/drawing/2012/chart" uri="{02D57815-91ED-43cb-92C2-25804820EDAC}">
                        <c15:formulaRef>
                          <c15:sqref>'Import. IAA'!$C$46</c15:sqref>
                        </c15:formulaRef>
                      </c:ext>
                    </c:extLst>
                    <c:strCache>
                      <c:ptCount val="1"/>
                      <c:pt idx="0">
                        <c:v>Russie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IAA'!$M$46:$P$46</c15:sqref>
                        </c15:formulaRef>
                      </c:ext>
                    </c:extLst>
                    <c:numCache>
                      <c:formatCode>0</c:formatCode>
                      <c:ptCount val="4"/>
                      <c:pt idx="0">
                        <c:v>327246345</c:v>
                      </c:pt>
                      <c:pt idx="1">
                        <c:v>377723532</c:v>
                      </c:pt>
                      <c:pt idx="2">
                        <c:v>1152325460</c:v>
                      </c:pt>
                      <c:pt idx="3">
                        <c:v>834219462</c:v>
                      </c:pt>
                    </c:numCache>
                  </c:numRef>
                </c:val>
              </c15:ser>
            </c15:filteredBarSeries>
            <c15:filteredBarSeries>
              <c15:ser>
                <c:idx val="7"/>
                <c:order val="7"/>
                <c:tx>
                  <c:strRef>
                    <c:extLst xmlns:c15="http://schemas.microsoft.com/office/drawing/2012/chart">
                      <c:ext xmlns:c15="http://schemas.microsoft.com/office/drawing/2012/chart" uri="{02D57815-91ED-43cb-92C2-25804820EDAC}">
                        <c15:formulaRef>
                          <c15:sqref>'Import. IAA'!$C$47</c15:sqref>
                        </c15:formulaRef>
                      </c:ext>
                    </c:extLst>
                    <c:strCache>
                      <c:ptCount val="1"/>
                      <c:pt idx="0">
                        <c:v>Soudan</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IAA'!$M$47:$P$47</c15:sqref>
                        </c15:formulaRef>
                      </c:ext>
                    </c:extLst>
                    <c:numCache>
                      <c:formatCode>0</c:formatCode>
                      <c:ptCount val="4"/>
                      <c:pt idx="0">
                        <c:v>211372916</c:v>
                      </c:pt>
                      <c:pt idx="1">
                        <c:v>287668665</c:v>
                      </c:pt>
                      <c:pt idx="2">
                        <c:v>414949329</c:v>
                      </c:pt>
                      <c:pt idx="3">
                        <c:v>730656887</c:v>
                      </c:pt>
                    </c:numCache>
                  </c:numRef>
                </c:val>
              </c15:ser>
            </c15:filteredBarSeries>
            <c15:filteredBarSeries>
              <c15:ser>
                <c:idx val="8"/>
                <c:order val="8"/>
                <c:tx>
                  <c:strRef>
                    <c:extLst xmlns:c15="http://schemas.microsoft.com/office/drawing/2012/chart">
                      <c:ext xmlns:c15="http://schemas.microsoft.com/office/drawing/2012/chart" uri="{02D57815-91ED-43cb-92C2-25804820EDAC}">
                        <c15:formulaRef>
                          <c15:sqref>'Import. IAA'!$C$48</c15:sqref>
                        </c15:formulaRef>
                      </c:ext>
                    </c:extLst>
                    <c:strCache>
                      <c:ptCount val="1"/>
                      <c:pt idx="0">
                        <c:v>Jordanie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IAA'!$M$48:$P$48</c15:sqref>
                        </c15:formulaRef>
                      </c:ext>
                    </c:extLst>
                    <c:numCache>
                      <c:formatCode>0</c:formatCode>
                      <c:ptCount val="4"/>
                      <c:pt idx="0">
                        <c:v>397712671</c:v>
                      </c:pt>
                      <c:pt idx="1">
                        <c:v>454018844</c:v>
                      </c:pt>
                      <c:pt idx="2">
                        <c:v>688578472</c:v>
                      </c:pt>
                      <c:pt idx="3">
                        <c:v>679627775</c:v>
                      </c:pt>
                    </c:numCache>
                  </c:numRef>
                </c:val>
              </c15:ser>
            </c15:filteredBarSeries>
            <c15:filteredBarSeries>
              <c15:ser>
                <c:idx val="9"/>
                <c:order val="9"/>
                <c:tx>
                  <c:strRef>
                    <c:extLst xmlns:c15="http://schemas.microsoft.com/office/drawing/2012/chart">
                      <c:ext xmlns:c15="http://schemas.microsoft.com/office/drawing/2012/chart" uri="{02D57815-91ED-43cb-92C2-25804820EDAC}">
                        <c15:formulaRef>
                          <c15:sqref>'Import. IAA'!$C$49</c15:sqref>
                        </c15:formulaRef>
                      </c:ext>
                    </c:extLst>
                    <c:strCache>
                      <c:ptCount val="1"/>
                      <c:pt idx="0">
                        <c:v>Pays-Bas</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IAA'!$M$49:$P$49</c15:sqref>
                        </c15:formulaRef>
                      </c:ext>
                    </c:extLst>
                    <c:numCache>
                      <c:formatCode>0</c:formatCode>
                      <c:ptCount val="4"/>
                      <c:pt idx="0">
                        <c:v>518914261</c:v>
                      </c:pt>
                      <c:pt idx="1">
                        <c:v>577662254</c:v>
                      </c:pt>
                      <c:pt idx="2">
                        <c:v>672715523</c:v>
                      </c:pt>
                      <c:pt idx="3">
                        <c:v>671468618</c:v>
                      </c:pt>
                    </c:numCache>
                  </c:numRef>
                </c:val>
              </c15:ser>
            </c15:filteredBarSeries>
            <c15:filteredBarSeries>
              <c15:ser>
                <c:idx val="10"/>
                <c:order val="10"/>
                <c:tx>
                  <c:strRef>
                    <c:extLst xmlns:c15="http://schemas.microsoft.com/office/drawing/2012/chart">
                      <c:ext xmlns:c15="http://schemas.microsoft.com/office/drawing/2012/chart" uri="{02D57815-91ED-43cb-92C2-25804820EDAC}">
                        <c15:formulaRef>
                          <c15:sqref>'Import. IAA'!$C$50</c15:sqref>
                        </c15:formulaRef>
                      </c:ext>
                    </c:extLst>
                    <c:strCache>
                      <c:ptCount val="1"/>
                      <c:pt idx="0">
                        <c:v>Australie</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IAA'!$M$50:$P$50</c15:sqref>
                        </c15:formulaRef>
                      </c:ext>
                    </c:extLst>
                    <c:numCache>
                      <c:formatCode>0</c:formatCode>
                      <c:ptCount val="4"/>
                      <c:pt idx="0">
                        <c:v>278683748</c:v>
                      </c:pt>
                      <c:pt idx="1">
                        <c:v>964406158</c:v>
                      </c:pt>
                      <c:pt idx="2">
                        <c:v>1317902663</c:v>
                      </c:pt>
                      <c:pt idx="3">
                        <c:v>649495633</c:v>
                      </c:pt>
                    </c:numCache>
                  </c:numRef>
                </c:val>
              </c15:ser>
            </c15:filteredBarSeries>
          </c:ext>
        </c:extLst>
      </c:barChart>
      <c:catAx>
        <c:axId val="23237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2369872"/>
        <c:crosses val="autoZero"/>
        <c:auto val="1"/>
        <c:lblAlgn val="ctr"/>
        <c:lblOffset val="100"/>
        <c:noMultiLvlLbl val="0"/>
      </c:catAx>
      <c:valAx>
        <c:axId val="232369872"/>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2370656"/>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'Balance commerciale IAA'!$C$4</c:f>
              <c:strCache>
                <c:ptCount val="1"/>
                <c:pt idx="0">
                  <c:v>Valeurs</c:v>
                </c:pt>
              </c:strCache>
            </c:strRef>
          </c:tx>
          <c:spPr>
            <a:solidFill>
              <a:schemeClr val="accent1"/>
            </a:solidFill>
            <a:ln>
              <a:noFill/>
            </a:ln>
            <a:effectLst/>
          </c:spPr>
          <c:invertIfNegative val="0"/>
          <c:cat>
            <c:strRef>
              <c:f>'Balance commerciale IAA'!$D$4:$P$4</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IAA'!$D$4:$P$4</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ser>
        <c:ser>
          <c:idx val="1"/>
          <c:order val="1"/>
          <c:tx>
            <c:strRef>
              <c:f>'Balance commerciale IAA'!$C$5</c:f>
              <c:strCache>
                <c:ptCount val="1"/>
                <c:pt idx="0">
                  <c:v>Importations</c:v>
                </c:pt>
              </c:strCache>
            </c:strRef>
          </c:tx>
          <c:spPr>
            <a:solidFill>
              <a:srgbClr val="FF0000"/>
            </a:solidFill>
            <a:ln>
              <a:solidFill>
                <a:srgbClr val="FF0000"/>
              </a:solidFill>
            </a:ln>
            <a:effectLst/>
          </c:spPr>
          <c:invertIfNegative val="0"/>
          <c:cat>
            <c:strRef>
              <c:f>'Balance commerciale IAA'!$D$4:$P$4</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IAA'!$D$5:$P$5</c:f>
              <c:numCache>
                <c:formatCode>0</c:formatCode>
                <c:ptCount val="13"/>
                <c:pt idx="0">
                  <c:v>-14361867048</c:v>
                </c:pt>
                <c:pt idx="1">
                  <c:v>-16848011323</c:v>
                </c:pt>
                <c:pt idx="2">
                  <c:v>-18156394400</c:v>
                </c:pt>
                <c:pt idx="3">
                  <c:v>-18383059202</c:v>
                </c:pt>
                <c:pt idx="4">
                  <c:v>-22111450409</c:v>
                </c:pt>
                <c:pt idx="5">
                  <c:v>-20477515227</c:v>
                </c:pt>
                <c:pt idx="6">
                  <c:v>-17309075480</c:v>
                </c:pt>
                <c:pt idx="7">
                  <c:v>-17989623033</c:v>
                </c:pt>
                <c:pt idx="8">
                  <c:v>-16016121506</c:v>
                </c:pt>
                <c:pt idx="9">
                  <c:v>-18231464383</c:v>
                </c:pt>
                <c:pt idx="10">
                  <c:v>-18659252505</c:v>
                </c:pt>
                <c:pt idx="11">
                  <c:v>-27595390938</c:v>
                </c:pt>
                <c:pt idx="12">
                  <c:v>-24948154196</c:v>
                </c:pt>
              </c:numCache>
            </c:numRef>
          </c:val>
        </c:ser>
        <c:ser>
          <c:idx val="2"/>
          <c:order val="2"/>
          <c:tx>
            <c:strRef>
              <c:f>'Balance commerciale IAA'!$C$6</c:f>
              <c:strCache>
                <c:ptCount val="1"/>
                <c:pt idx="0">
                  <c:v>Exportations</c:v>
                </c:pt>
              </c:strCache>
            </c:strRef>
          </c:tx>
          <c:spPr>
            <a:solidFill>
              <a:srgbClr val="0070C0"/>
            </a:solidFill>
            <a:ln>
              <a:noFill/>
            </a:ln>
            <a:effectLst/>
          </c:spPr>
          <c:invertIfNegative val="0"/>
          <c:cat>
            <c:strRef>
              <c:f>'Balance commerciale IAA'!$D$4:$P$4</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IAA'!$D$6:$P$6</c:f>
              <c:numCache>
                <c:formatCode>0</c:formatCode>
                <c:ptCount val="13"/>
                <c:pt idx="0">
                  <c:v>2552132331</c:v>
                </c:pt>
                <c:pt idx="1">
                  <c:v>2826174869</c:v>
                </c:pt>
                <c:pt idx="2">
                  <c:v>2713103682</c:v>
                </c:pt>
                <c:pt idx="3">
                  <c:v>2864767708</c:v>
                </c:pt>
                <c:pt idx="4">
                  <c:v>3462197664</c:v>
                </c:pt>
                <c:pt idx="5">
                  <c:v>3459334714</c:v>
                </c:pt>
                <c:pt idx="6">
                  <c:v>3290549450</c:v>
                </c:pt>
                <c:pt idx="7">
                  <c:v>3110274230</c:v>
                </c:pt>
                <c:pt idx="8">
                  <c:v>3180118212</c:v>
                </c:pt>
                <c:pt idx="9">
                  <c:v>3155376231</c:v>
                </c:pt>
                <c:pt idx="10">
                  <c:v>3518814403</c:v>
                </c:pt>
                <c:pt idx="11">
                  <c:v>4601395054</c:v>
                </c:pt>
                <c:pt idx="12">
                  <c:v>4800124287</c:v>
                </c:pt>
              </c:numCache>
            </c:numRef>
          </c:val>
        </c:ser>
        <c:dLbls>
          <c:showLegendKey val="0"/>
          <c:showVal val="0"/>
          <c:showCatName val="0"/>
          <c:showSerName val="0"/>
          <c:showPercent val="0"/>
          <c:showBubbleSize val="0"/>
        </c:dLbls>
        <c:gapWidth val="219"/>
        <c:overlap val="100"/>
        <c:axId val="516049240"/>
        <c:axId val="516050024"/>
      </c:barChart>
      <c:lineChart>
        <c:grouping val="stacked"/>
        <c:varyColors val="0"/>
        <c:ser>
          <c:idx val="3"/>
          <c:order val="3"/>
          <c:tx>
            <c:strRef>
              <c:f>'Balance commerciale IAA'!$C$7</c:f>
              <c:strCache>
                <c:ptCount val="1"/>
                <c:pt idx="0">
                  <c:v>Solde</c:v>
                </c:pt>
              </c:strCache>
            </c:strRef>
          </c:tx>
          <c:spPr>
            <a:ln w="28575" cap="rnd">
              <a:solidFill>
                <a:srgbClr val="FFC000"/>
              </a:solidFill>
              <a:round/>
            </a:ln>
            <a:effectLst/>
          </c:spPr>
          <c:marker>
            <c:symbol val="circle"/>
            <c:size val="5"/>
            <c:spPr>
              <a:solidFill>
                <a:srgbClr val="FFC000"/>
              </a:solidFill>
              <a:ln w="9525">
                <a:solidFill>
                  <a:srgbClr val="FFC000"/>
                </a:solidFill>
              </a:ln>
              <a:effectLst/>
            </c:spPr>
          </c:marker>
          <c:dPt>
            <c:idx val="0"/>
            <c:marker>
              <c:symbol val="circle"/>
              <c:size val="5"/>
              <c:spPr>
                <a:solidFill>
                  <a:srgbClr val="FFC000"/>
                </a:solidFill>
                <a:ln w="9525">
                  <a:solidFill>
                    <a:srgbClr val="FFC000"/>
                  </a:solidFill>
                </a:ln>
                <a:effectLst/>
              </c:spPr>
            </c:marker>
            <c:bubble3D val="0"/>
          </c:dPt>
          <c:dPt>
            <c:idx val="1"/>
            <c:marker>
              <c:symbol val="circle"/>
              <c:size val="5"/>
              <c:spPr>
                <a:solidFill>
                  <a:srgbClr val="FFC000"/>
                </a:solidFill>
                <a:ln w="9525">
                  <a:solidFill>
                    <a:srgbClr val="FFC000"/>
                  </a:solidFill>
                </a:ln>
                <a:effectLst/>
              </c:spPr>
            </c:marker>
            <c:bubble3D val="0"/>
          </c:dPt>
          <c:dPt>
            <c:idx val="2"/>
            <c:marker>
              <c:symbol val="circle"/>
              <c:size val="5"/>
              <c:spPr>
                <a:solidFill>
                  <a:srgbClr val="FFC000"/>
                </a:solidFill>
                <a:ln w="9525">
                  <a:solidFill>
                    <a:srgbClr val="FFC000"/>
                  </a:solidFill>
                </a:ln>
                <a:effectLst/>
              </c:spPr>
            </c:marker>
            <c:bubble3D val="0"/>
          </c:dPt>
          <c:dPt>
            <c:idx val="3"/>
            <c:marker>
              <c:symbol val="circle"/>
              <c:size val="5"/>
              <c:spPr>
                <a:solidFill>
                  <a:srgbClr val="FFC000"/>
                </a:solidFill>
                <a:ln w="9525">
                  <a:solidFill>
                    <a:srgbClr val="FFC000"/>
                  </a:solidFill>
                </a:ln>
                <a:effectLst/>
              </c:spPr>
            </c:marker>
            <c:bubble3D val="0"/>
          </c:dPt>
          <c:dPt>
            <c:idx val="4"/>
            <c:marker>
              <c:symbol val="circle"/>
              <c:size val="5"/>
              <c:spPr>
                <a:solidFill>
                  <a:srgbClr val="FFC000"/>
                </a:solidFill>
                <a:ln w="9525">
                  <a:solidFill>
                    <a:srgbClr val="FFC000"/>
                  </a:solidFill>
                </a:ln>
                <a:effectLst/>
              </c:spPr>
            </c:marker>
            <c:bubble3D val="0"/>
          </c:dPt>
          <c:dPt>
            <c:idx val="5"/>
            <c:marker>
              <c:symbol val="circle"/>
              <c:size val="5"/>
              <c:spPr>
                <a:solidFill>
                  <a:srgbClr val="FFC000"/>
                </a:solidFill>
                <a:ln w="9525">
                  <a:solidFill>
                    <a:srgbClr val="FFC000"/>
                  </a:solidFill>
                </a:ln>
                <a:effectLst/>
              </c:spPr>
            </c:marker>
            <c:bubble3D val="0"/>
          </c:dPt>
          <c:dPt>
            <c:idx val="7"/>
            <c:marker>
              <c:symbol val="circle"/>
              <c:size val="5"/>
              <c:spPr>
                <a:solidFill>
                  <a:srgbClr val="FFC000"/>
                </a:solidFill>
                <a:ln w="9525">
                  <a:solidFill>
                    <a:srgbClr val="FFC000"/>
                  </a:solidFill>
                </a:ln>
                <a:effectLst/>
              </c:spPr>
            </c:marker>
            <c:bubble3D val="0"/>
          </c:dPt>
          <c:dPt>
            <c:idx val="8"/>
            <c:marker>
              <c:symbol val="circle"/>
              <c:size val="5"/>
              <c:spPr>
                <a:solidFill>
                  <a:srgbClr val="FFC000"/>
                </a:solidFill>
                <a:ln w="9525">
                  <a:solidFill>
                    <a:srgbClr val="FFC000"/>
                  </a:solidFill>
                </a:ln>
                <a:effectLst/>
              </c:spPr>
            </c:marker>
            <c:bubble3D val="0"/>
          </c:dPt>
          <c:val>
            <c:numRef>
              <c:f>'Balance commerciale IAA'!$D$7:$P$7</c:f>
              <c:numCache>
                <c:formatCode>0</c:formatCode>
                <c:ptCount val="13"/>
                <c:pt idx="0">
                  <c:v>-11809734717</c:v>
                </c:pt>
                <c:pt idx="1">
                  <c:v>-14021836454</c:v>
                </c:pt>
                <c:pt idx="2">
                  <c:v>-15443290718</c:v>
                </c:pt>
                <c:pt idx="3">
                  <c:v>-15518291494</c:v>
                </c:pt>
                <c:pt idx="4">
                  <c:v>-18649252745</c:v>
                </c:pt>
                <c:pt idx="5">
                  <c:v>-17018180513</c:v>
                </c:pt>
                <c:pt idx="6">
                  <c:v>-14018526030</c:v>
                </c:pt>
                <c:pt idx="7">
                  <c:v>-14879348803</c:v>
                </c:pt>
                <c:pt idx="8">
                  <c:v>-12836003294</c:v>
                </c:pt>
                <c:pt idx="9">
                  <c:v>-15076088152</c:v>
                </c:pt>
                <c:pt idx="10">
                  <c:v>-15140438102</c:v>
                </c:pt>
                <c:pt idx="11">
                  <c:v>-22993995884</c:v>
                </c:pt>
                <c:pt idx="12">
                  <c:v>-20148029909</c:v>
                </c:pt>
              </c:numCache>
            </c:numRef>
          </c:val>
          <c:smooth val="0"/>
        </c:ser>
        <c:dLbls>
          <c:showLegendKey val="0"/>
          <c:showVal val="0"/>
          <c:showCatName val="0"/>
          <c:showSerName val="0"/>
          <c:showPercent val="0"/>
          <c:showBubbleSize val="0"/>
        </c:dLbls>
        <c:marker val="1"/>
        <c:smooth val="0"/>
        <c:axId val="516049240"/>
        <c:axId val="516050024"/>
      </c:lineChart>
      <c:catAx>
        <c:axId val="5160492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6050024"/>
        <c:crosses val="autoZero"/>
        <c:auto val="1"/>
        <c:lblAlgn val="ctr"/>
        <c:lblOffset val="100"/>
        <c:noMultiLvlLbl val="0"/>
      </c:catAx>
      <c:valAx>
        <c:axId val="516050024"/>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6049240"/>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'Balance commerciale TBB'!$D$4</c:f>
              <c:strCache>
                <c:ptCount val="1"/>
                <c:pt idx="0">
                  <c:v>2011</c:v>
                </c:pt>
              </c:strCache>
            </c:strRef>
          </c:tx>
          <c:spPr>
            <a:solidFill>
              <a:schemeClr val="accent1"/>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TBB'!$D$6:$D$16</c:f>
              <c:numCache>
                <c:formatCode>0</c:formatCode>
                <c:ptCount val="11"/>
                <c:pt idx="0">
                  <c:v>-11648579</c:v>
                </c:pt>
                <c:pt idx="1">
                  <c:v>-284646329</c:v>
                </c:pt>
                <c:pt idx="2">
                  <c:v>-436500316</c:v>
                </c:pt>
                <c:pt idx="3">
                  <c:v>-797797597</c:v>
                </c:pt>
                <c:pt idx="4">
                  <c:v>-333468882</c:v>
                </c:pt>
                <c:pt idx="5">
                  <c:v>-929775838</c:v>
                </c:pt>
                <c:pt idx="6">
                  <c:v>-1739674500</c:v>
                </c:pt>
                <c:pt idx="7">
                  <c:v>-1156090471</c:v>
                </c:pt>
                <c:pt idx="8">
                  <c:v>-1764251053</c:v>
                </c:pt>
                <c:pt idx="9">
                  <c:v>-1119487134</c:v>
                </c:pt>
                <c:pt idx="10">
                  <c:v>-3236394020</c:v>
                </c:pt>
              </c:numCache>
            </c:numRef>
          </c:val>
        </c:ser>
        <c:ser>
          <c:idx val="1"/>
          <c:order val="1"/>
          <c:tx>
            <c:strRef>
              <c:f>'Balance commerciale TBB'!$E$4</c:f>
              <c:strCache>
                <c:ptCount val="1"/>
                <c:pt idx="0">
                  <c:v>2012</c:v>
                </c:pt>
              </c:strCache>
            </c:strRef>
          </c:tx>
          <c:spPr>
            <a:solidFill>
              <a:schemeClr val="accent2"/>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TBB'!$E$6:$E$16</c:f>
              <c:numCache>
                <c:formatCode>0</c:formatCode>
                <c:ptCount val="11"/>
                <c:pt idx="0">
                  <c:v>-15211600</c:v>
                </c:pt>
                <c:pt idx="1">
                  <c:v>-441223262</c:v>
                </c:pt>
                <c:pt idx="2">
                  <c:v>-246556035</c:v>
                </c:pt>
                <c:pt idx="3">
                  <c:v>-814604968</c:v>
                </c:pt>
                <c:pt idx="4">
                  <c:v>-472273410</c:v>
                </c:pt>
                <c:pt idx="5">
                  <c:v>-1128599370</c:v>
                </c:pt>
                <c:pt idx="6">
                  <c:v>-1867785685</c:v>
                </c:pt>
                <c:pt idx="7">
                  <c:v>-1418603520</c:v>
                </c:pt>
                <c:pt idx="8">
                  <c:v>-2173540703</c:v>
                </c:pt>
                <c:pt idx="9">
                  <c:v>-1453316311</c:v>
                </c:pt>
                <c:pt idx="10">
                  <c:v>-3990121589</c:v>
                </c:pt>
              </c:numCache>
            </c:numRef>
          </c:val>
        </c:ser>
        <c:ser>
          <c:idx val="2"/>
          <c:order val="2"/>
          <c:tx>
            <c:strRef>
              <c:f>'Balance commerciale TBB'!$F$4</c:f>
              <c:strCache>
                <c:ptCount val="1"/>
                <c:pt idx="0">
                  <c:v>2013</c:v>
                </c:pt>
              </c:strCache>
            </c:strRef>
          </c:tx>
          <c:spPr>
            <a:solidFill>
              <a:schemeClr val="accent3"/>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TBB'!$F$6:$F$16</c:f>
              <c:numCache>
                <c:formatCode>0</c:formatCode>
                <c:ptCount val="11"/>
                <c:pt idx="0">
                  <c:v>-14261680</c:v>
                </c:pt>
                <c:pt idx="1">
                  <c:v>-445790326</c:v>
                </c:pt>
                <c:pt idx="2">
                  <c:v>-558113345</c:v>
                </c:pt>
                <c:pt idx="3">
                  <c:v>-873240928</c:v>
                </c:pt>
                <c:pt idx="4">
                  <c:v>-682110598</c:v>
                </c:pt>
                <c:pt idx="5">
                  <c:v>-975210631</c:v>
                </c:pt>
                <c:pt idx="6">
                  <c:v>-2000225377</c:v>
                </c:pt>
                <c:pt idx="7">
                  <c:v>-1460660464</c:v>
                </c:pt>
                <c:pt idx="8">
                  <c:v>-2244608895</c:v>
                </c:pt>
                <c:pt idx="9">
                  <c:v>-1492981190</c:v>
                </c:pt>
                <c:pt idx="10">
                  <c:v>-4696087282</c:v>
                </c:pt>
              </c:numCache>
            </c:numRef>
          </c:val>
        </c:ser>
        <c:ser>
          <c:idx val="3"/>
          <c:order val="3"/>
          <c:tx>
            <c:strRef>
              <c:f>'Balance commerciale TBB'!$G$4</c:f>
              <c:strCache>
                <c:ptCount val="1"/>
                <c:pt idx="0">
                  <c:v>2014</c:v>
                </c:pt>
              </c:strCache>
            </c:strRef>
          </c:tx>
          <c:spPr>
            <a:solidFill>
              <a:schemeClr val="accent4"/>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TBB'!$G$6:$G$16</c:f>
              <c:numCache>
                <c:formatCode>0</c:formatCode>
                <c:ptCount val="11"/>
                <c:pt idx="0">
                  <c:v>-15515302</c:v>
                </c:pt>
                <c:pt idx="1">
                  <c:v>-445836568</c:v>
                </c:pt>
                <c:pt idx="2">
                  <c:v>-389819997</c:v>
                </c:pt>
                <c:pt idx="3">
                  <c:v>-905738750</c:v>
                </c:pt>
                <c:pt idx="4">
                  <c:v>-626847483</c:v>
                </c:pt>
                <c:pt idx="5">
                  <c:v>-1469697701</c:v>
                </c:pt>
                <c:pt idx="6">
                  <c:v>-1837631415</c:v>
                </c:pt>
                <c:pt idx="7">
                  <c:v>-1503510173</c:v>
                </c:pt>
                <c:pt idx="8">
                  <c:v>-2381292439</c:v>
                </c:pt>
                <c:pt idx="9">
                  <c:v>-1660342446</c:v>
                </c:pt>
                <c:pt idx="10">
                  <c:v>-4282059222</c:v>
                </c:pt>
              </c:numCache>
            </c:numRef>
          </c:val>
        </c:ser>
        <c:ser>
          <c:idx val="4"/>
          <c:order val="4"/>
          <c:tx>
            <c:strRef>
              <c:f>'Balance commerciale TBB'!$H$4</c:f>
              <c:strCache>
                <c:ptCount val="1"/>
                <c:pt idx="0">
                  <c:v>2015</c:v>
                </c:pt>
              </c:strCache>
            </c:strRef>
          </c:tx>
          <c:spPr>
            <a:solidFill>
              <a:schemeClr val="accent5"/>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TBB'!$H$6:$H$16</c:f>
              <c:numCache>
                <c:formatCode>0</c:formatCode>
                <c:ptCount val="11"/>
                <c:pt idx="0">
                  <c:v>-40284893</c:v>
                </c:pt>
                <c:pt idx="1">
                  <c:v>-484325690</c:v>
                </c:pt>
                <c:pt idx="2">
                  <c:v>-400050777</c:v>
                </c:pt>
                <c:pt idx="3">
                  <c:v>-975997897</c:v>
                </c:pt>
                <c:pt idx="4">
                  <c:v>-967158357</c:v>
                </c:pt>
                <c:pt idx="5">
                  <c:v>-1357482117</c:v>
                </c:pt>
                <c:pt idx="6">
                  <c:v>-2451644249</c:v>
                </c:pt>
                <c:pt idx="7">
                  <c:v>-1983783552</c:v>
                </c:pt>
                <c:pt idx="8">
                  <c:v>-3053258946</c:v>
                </c:pt>
                <c:pt idx="9">
                  <c:v>-2259913832</c:v>
                </c:pt>
                <c:pt idx="10">
                  <c:v>-4675352434</c:v>
                </c:pt>
              </c:numCache>
            </c:numRef>
          </c:val>
        </c:ser>
        <c:ser>
          <c:idx val="5"/>
          <c:order val="5"/>
          <c:tx>
            <c:strRef>
              <c:f>'Balance commerciale TBB'!$I$4</c:f>
              <c:strCache>
                <c:ptCount val="1"/>
                <c:pt idx="0">
                  <c:v>2016</c:v>
                </c:pt>
              </c:strCache>
            </c:strRef>
          </c:tx>
          <c:spPr>
            <a:solidFill>
              <a:schemeClr val="accent6"/>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TBB'!$I$6:$I$16</c:f>
              <c:numCache>
                <c:formatCode>0</c:formatCode>
                <c:ptCount val="11"/>
                <c:pt idx="0">
                  <c:v>-45840985</c:v>
                </c:pt>
                <c:pt idx="1">
                  <c:v>-435774796</c:v>
                </c:pt>
                <c:pt idx="2">
                  <c:v>-530981899</c:v>
                </c:pt>
                <c:pt idx="3">
                  <c:v>-945327963</c:v>
                </c:pt>
                <c:pt idx="4">
                  <c:v>-782818010</c:v>
                </c:pt>
                <c:pt idx="5">
                  <c:v>-1182415461</c:v>
                </c:pt>
                <c:pt idx="6">
                  <c:v>-1910593432</c:v>
                </c:pt>
                <c:pt idx="7">
                  <c:v>-2072457593</c:v>
                </c:pt>
                <c:pt idx="8">
                  <c:v>-3054994124</c:v>
                </c:pt>
                <c:pt idx="9">
                  <c:v>-2302270637</c:v>
                </c:pt>
                <c:pt idx="10">
                  <c:v>-3754705613</c:v>
                </c:pt>
              </c:numCache>
            </c:numRef>
          </c:val>
        </c:ser>
        <c:ser>
          <c:idx val="6"/>
          <c:order val="6"/>
          <c:tx>
            <c:strRef>
              <c:f>'Balance commerciale TBB'!$J$4</c:f>
              <c:strCache>
                <c:ptCount val="1"/>
                <c:pt idx="0">
                  <c:v>2017</c:v>
                </c:pt>
              </c:strCache>
            </c:strRef>
          </c:tx>
          <c:spPr>
            <a:solidFill>
              <a:schemeClr val="accent1">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TBB'!$J$6:$J$16</c:f>
              <c:numCache>
                <c:formatCode>0</c:formatCode>
                <c:ptCount val="11"/>
                <c:pt idx="0">
                  <c:v>-31321571</c:v>
                </c:pt>
                <c:pt idx="1">
                  <c:v>-296040879</c:v>
                </c:pt>
                <c:pt idx="2">
                  <c:v>-420079559</c:v>
                </c:pt>
                <c:pt idx="3">
                  <c:v>-774260586</c:v>
                </c:pt>
                <c:pt idx="4">
                  <c:v>-615597479</c:v>
                </c:pt>
                <c:pt idx="5">
                  <c:v>-1105987543</c:v>
                </c:pt>
                <c:pt idx="6">
                  <c:v>-1622416595</c:v>
                </c:pt>
                <c:pt idx="7">
                  <c:v>-2041794073</c:v>
                </c:pt>
                <c:pt idx="8">
                  <c:v>-2362383214</c:v>
                </c:pt>
                <c:pt idx="9">
                  <c:v>-2185971062</c:v>
                </c:pt>
                <c:pt idx="10">
                  <c:v>-2562673468</c:v>
                </c:pt>
              </c:numCache>
            </c:numRef>
          </c:val>
        </c:ser>
        <c:ser>
          <c:idx val="7"/>
          <c:order val="7"/>
          <c:tx>
            <c:strRef>
              <c:f>'Balance commerciale TBB'!$K$4</c:f>
              <c:strCache>
                <c:ptCount val="1"/>
                <c:pt idx="0">
                  <c:v>2018</c:v>
                </c:pt>
              </c:strCache>
            </c:strRef>
          </c:tx>
          <c:spPr>
            <a:solidFill>
              <a:schemeClr val="accent2">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TBB'!$K$6:$K$16</c:f>
              <c:numCache>
                <c:formatCode>0</c:formatCode>
                <c:ptCount val="11"/>
                <c:pt idx="0">
                  <c:v>-42810986</c:v>
                </c:pt>
                <c:pt idx="1">
                  <c:v>-269203855</c:v>
                </c:pt>
                <c:pt idx="2">
                  <c:v>-324996092</c:v>
                </c:pt>
                <c:pt idx="3">
                  <c:v>-950368735</c:v>
                </c:pt>
                <c:pt idx="4">
                  <c:v>-553426112</c:v>
                </c:pt>
                <c:pt idx="5">
                  <c:v>-975827850</c:v>
                </c:pt>
                <c:pt idx="6">
                  <c:v>-1582008143</c:v>
                </c:pt>
                <c:pt idx="7">
                  <c:v>-2072018180</c:v>
                </c:pt>
                <c:pt idx="8">
                  <c:v>-2002276753</c:v>
                </c:pt>
                <c:pt idx="9">
                  <c:v>-2085371736</c:v>
                </c:pt>
                <c:pt idx="10">
                  <c:v>-4021040362</c:v>
                </c:pt>
              </c:numCache>
            </c:numRef>
          </c:val>
        </c:ser>
        <c:ser>
          <c:idx val="8"/>
          <c:order val="8"/>
          <c:tx>
            <c:strRef>
              <c:f>'Balance commerciale TBB'!$L$4</c:f>
              <c:strCache>
                <c:ptCount val="1"/>
                <c:pt idx="0">
                  <c:v>2019</c:v>
                </c:pt>
              </c:strCache>
            </c:strRef>
          </c:tx>
          <c:spPr>
            <a:solidFill>
              <a:schemeClr val="accent3">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TBB'!$L$6:$L$16</c:f>
              <c:numCache>
                <c:formatCode>0</c:formatCode>
                <c:ptCount val="11"/>
                <c:pt idx="0">
                  <c:v>-37011735</c:v>
                </c:pt>
                <c:pt idx="1">
                  <c:v>-457308099</c:v>
                </c:pt>
                <c:pt idx="2">
                  <c:v>-237789339</c:v>
                </c:pt>
                <c:pt idx="3">
                  <c:v>-655810306</c:v>
                </c:pt>
                <c:pt idx="4">
                  <c:v>-635860132</c:v>
                </c:pt>
                <c:pt idx="5">
                  <c:v>-1010382274</c:v>
                </c:pt>
                <c:pt idx="6">
                  <c:v>-1591785217</c:v>
                </c:pt>
                <c:pt idx="7">
                  <c:v>-2147316115</c:v>
                </c:pt>
                <c:pt idx="8">
                  <c:v>-1994895366</c:v>
                </c:pt>
                <c:pt idx="9">
                  <c:v>-2184629699</c:v>
                </c:pt>
                <c:pt idx="10">
                  <c:v>-1883215012</c:v>
                </c:pt>
              </c:numCache>
            </c:numRef>
          </c:val>
        </c:ser>
        <c:ser>
          <c:idx val="9"/>
          <c:order val="9"/>
          <c:tx>
            <c:strRef>
              <c:f>'Balance commerciale TBB'!$M$4</c:f>
              <c:strCache>
                <c:ptCount val="1"/>
                <c:pt idx="0">
                  <c:v>2020</c:v>
                </c:pt>
              </c:strCache>
            </c:strRef>
          </c:tx>
          <c:spPr>
            <a:solidFill>
              <a:schemeClr val="accent4">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TBB'!$M$6:$M$16</c:f>
              <c:numCache>
                <c:formatCode>0</c:formatCode>
                <c:ptCount val="11"/>
                <c:pt idx="0">
                  <c:v>-87507540</c:v>
                </c:pt>
                <c:pt idx="1">
                  <c:v>-502665225</c:v>
                </c:pt>
                <c:pt idx="2">
                  <c:v>-316885451</c:v>
                </c:pt>
                <c:pt idx="3">
                  <c:v>-791475457</c:v>
                </c:pt>
                <c:pt idx="4">
                  <c:v>-566930357</c:v>
                </c:pt>
                <c:pt idx="5">
                  <c:v>-1251571591</c:v>
                </c:pt>
                <c:pt idx="6">
                  <c:v>-1603072396</c:v>
                </c:pt>
                <c:pt idx="7">
                  <c:v>-2450509581</c:v>
                </c:pt>
                <c:pt idx="8">
                  <c:v>-2285705255</c:v>
                </c:pt>
                <c:pt idx="9">
                  <c:v>-2423093766</c:v>
                </c:pt>
                <c:pt idx="10">
                  <c:v>-2796671534</c:v>
                </c:pt>
              </c:numCache>
            </c:numRef>
          </c:val>
        </c:ser>
        <c:ser>
          <c:idx val="10"/>
          <c:order val="10"/>
          <c:tx>
            <c:strRef>
              <c:f>'Balance commerciale TBB'!$N$4</c:f>
              <c:strCache>
                <c:ptCount val="1"/>
                <c:pt idx="0">
                  <c:v>2021</c:v>
                </c:pt>
              </c:strCache>
            </c:strRef>
          </c:tx>
          <c:spPr>
            <a:solidFill>
              <a:schemeClr val="accent5">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TBB'!$N$6:$N$16</c:f>
              <c:numCache>
                <c:formatCode>0</c:formatCode>
                <c:ptCount val="11"/>
                <c:pt idx="0">
                  <c:v>-47844755</c:v>
                </c:pt>
                <c:pt idx="1">
                  <c:v>-362609356</c:v>
                </c:pt>
                <c:pt idx="2">
                  <c:v>-387440250</c:v>
                </c:pt>
                <c:pt idx="3">
                  <c:v>-1102100515</c:v>
                </c:pt>
                <c:pt idx="4">
                  <c:v>-626380545</c:v>
                </c:pt>
                <c:pt idx="5">
                  <c:v>-1078535241</c:v>
                </c:pt>
                <c:pt idx="6">
                  <c:v>-1632531576</c:v>
                </c:pt>
                <c:pt idx="7">
                  <c:v>-2217585933</c:v>
                </c:pt>
                <c:pt idx="8">
                  <c:v>-2269383307</c:v>
                </c:pt>
                <c:pt idx="9">
                  <c:v>-2340334275</c:v>
                </c:pt>
                <c:pt idx="10">
                  <c:v>-3075692350</c:v>
                </c:pt>
              </c:numCache>
            </c:numRef>
          </c:val>
        </c:ser>
        <c:ser>
          <c:idx val="11"/>
          <c:order val="11"/>
          <c:tx>
            <c:strRef>
              <c:f>'Balance commerciale TBB'!$O$4</c:f>
              <c:strCache>
                <c:ptCount val="1"/>
                <c:pt idx="0">
                  <c:v>2022</c:v>
                </c:pt>
              </c:strCache>
            </c:strRef>
          </c:tx>
          <c:spPr>
            <a:solidFill>
              <a:schemeClr val="accent6">
                <a:lumMod val="6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TBB'!$O$6:$O$16</c:f>
              <c:numCache>
                <c:formatCode>0</c:formatCode>
                <c:ptCount val="11"/>
                <c:pt idx="0">
                  <c:v>-72692980</c:v>
                </c:pt>
                <c:pt idx="1">
                  <c:v>-458228654</c:v>
                </c:pt>
                <c:pt idx="2">
                  <c:v>-484520475</c:v>
                </c:pt>
                <c:pt idx="3">
                  <c:v>-1989525241</c:v>
                </c:pt>
                <c:pt idx="4">
                  <c:v>-925763063</c:v>
                </c:pt>
                <c:pt idx="5">
                  <c:v>-1635727956</c:v>
                </c:pt>
                <c:pt idx="6">
                  <c:v>-2533297474</c:v>
                </c:pt>
                <c:pt idx="7">
                  <c:v>-2859558050</c:v>
                </c:pt>
                <c:pt idx="8">
                  <c:v>-3394519073</c:v>
                </c:pt>
                <c:pt idx="9">
                  <c:v>-3048348901</c:v>
                </c:pt>
                <c:pt idx="10">
                  <c:v>-5591798385</c:v>
                </c:pt>
              </c:numCache>
            </c:numRef>
          </c:val>
        </c:ser>
        <c:ser>
          <c:idx val="12"/>
          <c:order val="12"/>
          <c:tx>
            <c:strRef>
              <c:f>'Balance commerciale TBB'!$P$4</c:f>
              <c:strCache>
                <c:ptCount val="1"/>
                <c:pt idx="0">
                  <c:v>2023</c:v>
                </c:pt>
              </c:strCache>
            </c:strRef>
          </c:tx>
          <c:spPr>
            <a:solidFill>
              <a:schemeClr val="accent1">
                <a:lumMod val="80000"/>
                <a:lumOff val="20000"/>
              </a:schemeClr>
            </a:solidFill>
            <a:ln>
              <a:noFill/>
            </a:ln>
            <a:effectLst/>
          </c:spPr>
          <c:invertIfNegative val="0"/>
          <c:cat>
            <c:strRef>
              <c:f>'Balance commerciale TBB'!$C$6:$C$16</c:f>
              <c:strCache>
                <c:ptCount val="11"/>
                <c:pt idx="0">
                  <c:v>Vins et spiritueux</c:v>
                </c:pt>
                <c:pt idx="1">
                  <c:v>Pêche et aquaculture</c:v>
                </c:pt>
                <c:pt idx="2">
                  <c:v>Sucre</c:v>
                </c:pt>
                <c:pt idx="3">
                  <c:v>Oléagineux</c:v>
                </c:pt>
                <c:pt idx="4">
                  <c:v>Animaux vivants et génétique</c:v>
                </c:pt>
                <c:pt idx="5">
                  <c:v>Laits et produits laitiers</c:v>
                </c:pt>
                <c:pt idx="6">
                  <c:v>Viande et produits carnés</c:v>
                </c:pt>
                <c:pt idx="7">
                  <c:v>Produits d'épicerie</c:v>
                </c:pt>
                <c:pt idx="8">
                  <c:v>Autres</c:v>
                </c:pt>
                <c:pt idx="9">
                  <c:v>Fruits et légumes</c:v>
                </c:pt>
                <c:pt idx="10">
                  <c:v>Céréales</c:v>
                </c:pt>
              </c:strCache>
            </c:strRef>
          </c:cat>
          <c:val>
            <c:numRef>
              <c:f>'Balance commerciale TBB'!$P$6:$P$16</c:f>
              <c:numCache>
                <c:formatCode>0</c:formatCode>
                <c:ptCount val="11"/>
                <c:pt idx="0">
                  <c:v>-78731126</c:v>
                </c:pt>
                <c:pt idx="1">
                  <c:v>-473623921</c:v>
                </c:pt>
                <c:pt idx="2">
                  <c:v>-474394211</c:v>
                </c:pt>
                <c:pt idx="3">
                  <c:v>-1316699763</c:v>
                </c:pt>
                <c:pt idx="4">
                  <c:v>-1352701911</c:v>
                </c:pt>
                <c:pt idx="5">
                  <c:v>-1612680203</c:v>
                </c:pt>
                <c:pt idx="6">
                  <c:v>-2110532687</c:v>
                </c:pt>
                <c:pt idx="7">
                  <c:v>-2806534905</c:v>
                </c:pt>
                <c:pt idx="8">
                  <c:v>-3007243117</c:v>
                </c:pt>
                <c:pt idx="9">
                  <c:v>-3039993356</c:v>
                </c:pt>
                <c:pt idx="10">
                  <c:v>-3874754218</c:v>
                </c:pt>
              </c:numCache>
            </c:numRef>
          </c:val>
        </c:ser>
        <c:dLbls>
          <c:showLegendKey val="0"/>
          <c:showVal val="0"/>
          <c:showCatName val="0"/>
          <c:showSerName val="0"/>
          <c:showPercent val="0"/>
          <c:showBubbleSize val="0"/>
        </c:dLbls>
        <c:gapWidth val="219"/>
        <c:overlap val="-27"/>
        <c:axId val="516043752"/>
        <c:axId val="516044144"/>
      </c:barChart>
      <c:catAx>
        <c:axId val="516043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60000" spcFirstLastPara="1" vertOverflow="ellipsis" wrap="square" anchor="ctr" anchorCtr="1"/>
          <a:lstStyle/>
          <a:p>
            <a:pPr>
              <a:defRPr sz="1200" b="1" i="0" u="none" strike="noStrike" kern="1200" baseline="0">
                <a:solidFill>
                  <a:schemeClr val="tx1"/>
                </a:solidFill>
                <a:latin typeface="Marianne" panose="02000000000000000000" pitchFamily="50" charset="0"/>
                <a:ea typeface="+mn-ea"/>
                <a:cs typeface="+mn-cs"/>
              </a:defRPr>
            </a:pPr>
            <a:endParaRPr lang="fr-FR"/>
          </a:p>
        </c:txPr>
        <c:crossAx val="516044144"/>
        <c:crosses val="autoZero"/>
        <c:auto val="1"/>
        <c:lblAlgn val="ctr"/>
        <c:lblOffset val="100"/>
        <c:noMultiLvlLbl val="0"/>
      </c:catAx>
      <c:valAx>
        <c:axId val="516044144"/>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604375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'Balance commerciale IAA'!$D$28</c:f>
              <c:strCache>
                <c:ptCount val="1"/>
                <c:pt idx="0">
                  <c:v>2011</c:v>
                </c:pt>
              </c:strCache>
            </c:strRef>
          </c:tx>
          <c:spPr>
            <a:solidFill>
              <a:schemeClr val="accent1"/>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IAA'!$D$30:$D$40</c:f>
              <c:numCache>
                <c:formatCode>0</c:formatCode>
                <c:ptCount val="10"/>
                <c:pt idx="0">
                  <c:v>253394983</c:v>
                </c:pt>
                <c:pt idx="1">
                  <c:v>70913092</c:v>
                </c:pt>
                <c:pt idx="2">
                  <c:v>-4495581</c:v>
                </c:pt>
                <c:pt idx="3">
                  <c:v>-1514998</c:v>
                </c:pt>
                <c:pt idx="4">
                  <c:v>302231226</c:v>
                </c:pt>
                <c:pt idx="5">
                  <c:v>-286319287</c:v>
                </c:pt>
                <c:pt idx="6">
                  <c:v>-385911836</c:v>
                </c:pt>
                <c:pt idx="7">
                  <c:v>-957266746</c:v>
                </c:pt>
                <c:pt idx="8">
                  <c:v>-1007689905</c:v>
                </c:pt>
                <c:pt idx="9">
                  <c:v>-1935132578</c:v>
                </c:pt>
              </c:numCache>
            </c:numRef>
          </c:val>
        </c:ser>
        <c:ser>
          <c:idx val="1"/>
          <c:order val="1"/>
          <c:tx>
            <c:strRef>
              <c:f>'Balance commerciale IAA'!$E$28</c:f>
              <c:strCache>
                <c:ptCount val="1"/>
                <c:pt idx="0">
                  <c:v>2012</c:v>
                </c:pt>
              </c:strCache>
            </c:strRef>
          </c:tx>
          <c:spPr>
            <a:solidFill>
              <a:schemeClr val="accent2"/>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IAA'!$E$30:$E$40</c:f>
              <c:numCache>
                <c:formatCode>0</c:formatCode>
                <c:ptCount val="10"/>
                <c:pt idx="0">
                  <c:v>230242436</c:v>
                </c:pt>
                <c:pt idx="1">
                  <c:v>66113881</c:v>
                </c:pt>
                <c:pt idx="2">
                  <c:v>15959911</c:v>
                </c:pt>
                <c:pt idx="3">
                  <c:v>-3060506</c:v>
                </c:pt>
                <c:pt idx="4">
                  <c:v>340451417</c:v>
                </c:pt>
                <c:pt idx="5">
                  <c:v>-416772650</c:v>
                </c:pt>
                <c:pt idx="6">
                  <c:v>-449662034</c:v>
                </c:pt>
                <c:pt idx="7">
                  <c:v>-1005164037</c:v>
                </c:pt>
                <c:pt idx="8">
                  <c:v>-1193741212</c:v>
                </c:pt>
                <c:pt idx="9">
                  <c:v>-1836786373</c:v>
                </c:pt>
              </c:numCache>
            </c:numRef>
          </c:val>
        </c:ser>
        <c:ser>
          <c:idx val="2"/>
          <c:order val="2"/>
          <c:tx>
            <c:strRef>
              <c:f>'Balance commerciale IAA'!$F$28</c:f>
              <c:strCache>
                <c:ptCount val="1"/>
                <c:pt idx="0">
                  <c:v>2013</c:v>
                </c:pt>
              </c:strCache>
            </c:strRef>
          </c:tx>
          <c:spPr>
            <a:solidFill>
              <a:schemeClr val="accent3"/>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IAA'!$F$30:$F$40</c:f>
              <c:numCache>
                <c:formatCode>0</c:formatCode>
                <c:ptCount val="10"/>
                <c:pt idx="0">
                  <c:v>189947773</c:v>
                </c:pt>
                <c:pt idx="1">
                  <c:v>92929085</c:v>
                </c:pt>
                <c:pt idx="2">
                  <c:v>41028627</c:v>
                </c:pt>
                <c:pt idx="3">
                  <c:v>-3066540</c:v>
                </c:pt>
                <c:pt idx="4">
                  <c:v>309097835</c:v>
                </c:pt>
                <c:pt idx="5">
                  <c:v>-338876105</c:v>
                </c:pt>
                <c:pt idx="6">
                  <c:v>-481965549</c:v>
                </c:pt>
                <c:pt idx="7">
                  <c:v>-967702521</c:v>
                </c:pt>
                <c:pt idx="8">
                  <c:v>-1433631002</c:v>
                </c:pt>
                <c:pt idx="9">
                  <c:v>-2048740618</c:v>
                </c:pt>
              </c:numCache>
            </c:numRef>
          </c:val>
        </c:ser>
        <c:ser>
          <c:idx val="3"/>
          <c:order val="3"/>
          <c:tx>
            <c:strRef>
              <c:f>'Balance commerciale IAA'!$G$28</c:f>
              <c:strCache>
                <c:ptCount val="1"/>
                <c:pt idx="0">
                  <c:v>2014</c:v>
                </c:pt>
              </c:strCache>
            </c:strRef>
          </c:tx>
          <c:spPr>
            <a:solidFill>
              <a:schemeClr val="accent4"/>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IAA'!$G$30:$G$40</c:f>
              <c:numCache>
                <c:formatCode>0</c:formatCode>
                <c:ptCount val="10"/>
                <c:pt idx="0">
                  <c:v>182627314</c:v>
                </c:pt>
                <c:pt idx="1">
                  <c:v>126405014</c:v>
                </c:pt>
                <c:pt idx="2">
                  <c:v>42825613</c:v>
                </c:pt>
                <c:pt idx="3">
                  <c:v>-3227736</c:v>
                </c:pt>
                <c:pt idx="4">
                  <c:v>400483580</c:v>
                </c:pt>
                <c:pt idx="5">
                  <c:v>-320809370</c:v>
                </c:pt>
                <c:pt idx="6">
                  <c:v>-515996663</c:v>
                </c:pt>
                <c:pt idx="7">
                  <c:v>-1192465135</c:v>
                </c:pt>
                <c:pt idx="8">
                  <c:v>-1707810645</c:v>
                </c:pt>
                <c:pt idx="9">
                  <c:v>-1738694297</c:v>
                </c:pt>
              </c:numCache>
            </c:numRef>
          </c:val>
        </c:ser>
        <c:ser>
          <c:idx val="4"/>
          <c:order val="4"/>
          <c:tx>
            <c:strRef>
              <c:f>'Balance commerciale IAA'!$H$28</c:f>
              <c:strCache>
                <c:ptCount val="1"/>
                <c:pt idx="0">
                  <c:v>2015</c:v>
                </c:pt>
              </c:strCache>
            </c:strRef>
          </c:tx>
          <c:spPr>
            <a:solidFill>
              <a:schemeClr val="accent5"/>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IAA'!$H$30:$H$40</c:f>
              <c:numCache>
                <c:formatCode>0</c:formatCode>
                <c:ptCount val="10"/>
                <c:pt idx="0">
                  <c:v>262573474</c:v>
                </c:pt>
                <c:pt idx="1">
                  <c:v>149858774</c:v>
                </c:pt>
                <c:pt idx="2">
                  <c:v>81756372</c:v>
                </c:pt>
                <c:pt idx="3">
                  <c:v>-4081628</c:v>
                </c:pt>
                <c:pt idx="4">
                  <c:v>450257399</c:v>
                </c:pt>
                <c:pt idx="5">
                  <c:v>-694566987</c:v>
                </c:pt>
                <c:pt idx="6">
                  <c:v>-694957475</c:v>
                </c:pt>
                <c:pt idx="7">
                  <c:v>-1285989275</c:v>
                </c:pt>
                <c:pt idx="8">
                  <c:v>-1909142436</c:v>
                </c:pt>
                <c:pt idx="9">
                  <c:v>-2215628878</c:v>
                </c:pt>
              </c:numCache>
            </c:numRef>
          </c:val>
        </c:ser>
        <c:ser>
          <c:idx val="5"/>
          <c:order val="5"/>
          <c:tx>
            <c:strRef>
              <c:f>'Balance commerciale IAA'!$I$28</c:f>
              <c:strCache>
                <c:ptCount val="1"/>
                <c:pt idx="0">
                  <c:v>2016</c:v>
                </c:pt>
              </c:strCache>
            </c:strRef>
          </c:tx>
          <c:spPr>
            <a:solidFill>
              <a:schemeClr val="accent6"/>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IAA'!$I$30:$I$40</c:f>
              <c:numCache>
                <c:formatCode>0</c:formatCode>
                <c:ptCount val="10"/>
                <c:pt idx="0">
                  <c:v>303034001</c:v>
                </c:pt>
                <c:pt idx="1">
                  <c:v>140207526</c:v>
                </c:pt>
                <c:pt idx="2">
                  <c:v>134366648</c:v>
                </c:pt>
                <c:pt idx="3">
                  <c:v>-1332611</c:v>
                </c:pt>
                <c:pt idx="4">
                  <c:v>391351885</c:v>
                </c:pt>
                <c:pt idx="5">
                  <c:v>-300937622</c:v>
                </c:pt>
                <c:pt idx="6">
                  <c:v>-755662931</c:v>
                </c:pt>
                <c:pt idx="7">
                  <c:v>-1412459128</c:v>
                </c:pt>
                <c:pt idx="8">
                  <c:v>-1392247808</c:v>
                </c:pt>
                <c:pt idx="9">
                  <c:v>-2087711258</c:v>
                </c:pt>
              </c:numCache>
            </c:numRef>
          </c:val>
        </c:ser>
        <c:ser>
          <c:idx val="6"/>
          <c:order val="6"/>
          <c:tx>
            <c:strRef>
              <c:f>'Balance commerciale IAA'!$J$28</c:f>
              <c:strCache>
                <c:ptCount val="1"/>
                <c:pt idx="0">
                  <c:v>2017</c:v>
                </c:pt>
              </c:strCache>
            </c:strRef>
          </c:tx>
          <c:spPr>
            <a:solidFill>
              <a:schemeClr val="accent1">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IAA'!$J$30:$J$40</c:f>
              <c:numCache>
                <c:formatCode>0</c:formatCode>
                <c:ptCount val="10"/>
                <c:pt idx="0">
                  <c:v>368838278</c:v>
                </c:pt>
                <c:pt idx="1">
                  <c:v>111990345</c:v>
                </c:pt>
                <c:pt idx="2">
                  <c:v>9653049</c:v>
                </c:pt>
                <c:pt idx="3">
                  <c:v>2742614</c:v>
                </c:pt>
                <c:pt idx="4">
                  <c:v>171803288</c:v>
                </c:pt>
                <c:pt idx="5">
                  <c:v>-152399284</c:v>
                </c:pt>
                <c:pt idx="6">
                  <c:v>-632683721</c:v>
                </c:pt>
                <c:pt idx="7">
                  <c:v>-1300373425</c:v>
                </c:pt>
                <c:pt idx="8">
                  <c:v>-1304074311</c:v>
                </c:pt>
                <c:pt idx="9">
                  <c:v>-1672404835</c:v>
                </c:pt>
              </c:numCache>
            </c:numRef>
          </c:val>
        </c:ser>
        <c:ser>
          <c:idx val="7"/>
          <c:order val="7"/>
          <c:tx>
            <c:strRef>
              <c:f>'Balance commerciale IAA'!$K$28</c:f>
              <c:strCache>
                <c:ptCount val="1"/>
                <c:pt idx="0">
                  <c:v>2018</c:v>
                </c:pt>
              </c:strCache>
            </c:strRef>
          </c:tx>
          <c:spPr>
            <a:solidFill>
              <a:schemeClr val="accent2">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IAA'!$K$30:$K$40</c:f>
              <c:numCache>
                <c:formatCode>0</c:formatCode>
                <c:ptCount val="10"/>
                <c:pt idx="0">
                  <c:v>334590955</c:v>
                </c:pt>
                <c:pt idx="1">
                  <c:v>149000760</c:v>
                </c:pt>
                <c:pt idx="2">
                  <c:v>94749170</c:v>
                </c:pt>
                <c:pt idx="3">
                  <c:v>4990891</c:v>
                </c:pt>
                <c:pt idx="4">
                  <c:v>0.1</c:v>
                </c:pt>
                <c:pt idx="5">
                  <c:v>-500034081</c:v>
                </c:pt>
                <c:pt idx="6">
                  <c:v>-510420283</c:v>
                </c:pt>
                <c:pt idx="7">
                  <c:v>-1450170179</c:v>
                </c:pt>
                <c:pt idx="8">
                  <c:v>-1416594943</c:v>
                </c:pt>
                <c:pt idx="9">
                  <c:v>-1583796539</c:v>
                </c:pt>
              </c:numCache>
            </c:numRef>
          </c:val>
        </c:ser>
        <c:ser>
          <c:idx val="8"/>
          <c:order val="8"/>
          <c:tx>
            <c:strRef>
              <c:f>'Balance commerciale IAA'!$L$28</c:f>
              <c:strCache>
                <c:ptCount val="1"/>
                <c:pt idx="0">
                  <c:v>2019</c:v>
                </c:pt>
              </c:strCache>
            </c:strRef>
          </c:tx>
          <c:spPr>
            <a:solidFill>
              <a:schemeClr val="accent3">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IAA'!$L$30:$L$40</c:f>
              <c:numCache>
                <c:formatCode>0</c:formatCode>
                <c:ptCount val="10"/>
                <c:pt idx="0">
                  <c:v>278201503</c:v>
                </c:pt>
                <c:pt idx="1">
                  <c:v>166202504</c:v>
                </c:pt>
                <c:pt idx="2">
                  <c:v>129111205</c:v>
                </c:pt>
                <c:pt idx="3">
                  <c:v>5026949</c:v>
                </c:pt>
                <c:pt idx="4">
                  <c:v>0.1</c:v>
                </c:pt>
                <c:pt idx="5">
                  <c:v>-145451697</c:v>
                </c:pt>
                <c:pt idx="6">
                  <c:v>-487164161</c:v>
                </c:pt>
                <c:pt idx="7">
                  <c:v>-1142667716</c:v>
                </c:pt>
                <c:pt idx="8">
                  <c:v>-1392776929</c:v>
                </c:pt>
                <c:pt idx="9">
                  <c:v>-1474043152</c:v>
                </c:pt>
              </c:numCache>
            </c:numRef>
          </c:val>
        </c:ser>
        <c:ser>
          <c:idx val="9"/>
          <c:order val="9"/>
          <c:tx>
            <c:strRef>
              <c:f>'Balance commerciale IAA'!$M$28</c:f>
              <c:strCache>
                <c:ptCount val="1"/>
                <c:pt idx="0">
                  <c:v>2020</c:v>
                </c:pt>
              </c:strCache>
            </c:strRef>
          </c:tx>
          <c:spPr>
            <a:solidFill>
              <a:schemeClr val="accent4">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IAA'!$M$30:$M$40</c:f>
              <c:numCache>
                <c:formatCode>0</c:formatCode>
                <c:ptCount val="10"/>
                <c:pt idx="0">
                  <c:v>372143345</c:v>
                </c:pt>
                <c:pt idx="1">
                  <c:v>182831386</c:v>
                </c:pt>
                <c:pt idx="2">
                  <c:v>151939342</c:v>
                </c:pt>
                <c:pt idx="3">
                  <c:v>3730339</c:v>
                </c:pt>
                <c:pt idx="4">
                  <c:v>0.1</c:v>
                </c:pt>
                <c:pt idx="5">
                  <c:v>-325627637</c:v>
                </c:pt>
                <c:pt idx="6">
                  <c:v>-560003983</c:v>
                </c:pt>
                <c:pt idx="7">
                  <c:v>-1253327401</c:v>
                </c:pt>
                <c:pt idx="8">
                  <c:v>-1483327187</c:v>
                </c:pt>
                <c:pt idx="9">
                  <c:v>-1550911107</c:v>
                </c:pt>
              </c:numCache>
            </c:numRef>
          </c:val>
        </c:ser>
        <c:ser>
          <c:idx val="10"/>
          <c:order val="10"/>
          <c:tx>
            <c:strRef>
              <c:f>'Balance commerciale IAA'!$N$28</c:f>
              <c:strCache>
                <c:ptCount val="1"/>
                <c:pt idx="0">
                  <c:v>2021</c:v>
                </c:pt>
              </c:strCache>
            </c:strRef>
          </c:tx>
          <c:spPr>
            <a:solidFill>
              <a:schemeClr val="accent5">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IAA'!$N$30:$N$40</c:f>
              <c:numCache>
                <c:formatCode>0</c:formatCode>
                <c:ptCount val="10"/>
                <c:pt idx="0">
                  <c:v>380880942</c:v>
                </c:pt>
                <c:pt idx="1">
                  <c:v>187932960</c:v>
                </c:pt>
                <c:pt idx="2">
                  <c:v>181812645</c:v>
                </c:pt>
                <c:pt idx="3">
                  <c:v>15043585</c:v>
                </c:pt>
                <c:pt idx="4">
                  <c:v>4536017</c:v>
                </c:pt>
                <c:pt idx="5">
                  <c:v>-369363277</c:v>
                </c:pt>
                <c:pt idx="6">
                  <c:v>-623323319</c:v>
                </c:pt>
                <c:pt idx="7">
                  <c:v>-1180444799</c:v>
                </c:pt>
                <c:pt idx="8">
                  <c:v>-1406013232</c:v>
                </c:pt>
                <c:pt idx="9">
                  <c:v>-1707186666</c:v>
                </c:pt>
              </c:numCache>
            </c:numRef>
          </c:val>
        </c:ser>
        <c:ser>
          <c:idx val="11"/>
          <c:order val="11"/>
          <c:tx>
            <c:strRef>
              <c:f>'Balance commerciale IAA'!$O$28</c:f>
              <c:strCache>
                <c:ptCount val="1"/>
                <c:pt idx="0">
                  <c:v>2022</c:v>
                </c:pt>
              </c:strCache>
            </c:strRef>
          </c:tx>
          <c:spPr>
            <a:solidFill>
              <a:schemeClr val="accent6">
                <a:lumMod val="6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IAA'!$O$30:$O$40</c:f>
              <c:numCache>
                <c:formatCode>0</c:formatCode>
                <c:ptCount val="10"/>
                <c:pt idx="0">
                  <c:v>466406674</c:v>
                </c:pt>
                <c:pt idx="1">
                  <c:v>266030166</c:v>
                </c:pt>
                <c:pt idx="2">
                  <c:v>313513390</c:v>
                </c:pt>
                <c:pt idx="3">
                  <c:v>44125643</c:v>
                </c:pt>
                <c:pt idx="4">
                  <c:v>4919149</c:v>
                </c:pt>
                <c:pt idx="5">
                  <c:v>-1149895758</c:v>
                </c:pt>
                <c:pt idx="6">
                  <c:v>-945456924</c:v>
                </c:pt>
                <c:pt idx="7">
                  <c:v>-1539349642</c:v>
                </c:pt>
                <c:pt idx="8">
                  <c:v>-2057608219</c:v>
                </c:pt>
                <c:pt idx="9">
                  <c:v>-2961156926</c:v>
                </c:pt>
              </c:numCache>
            </c:numRef>
          </c:val>
        </c:ser>
        <c:ser>
          <c:idx val="12"/>
          <c:order val="12"/>
          <c:tx>
            <c:strRef>
              <c:f>'Balance commerciale IAA'!$P$28</c:f>
              <c:strCache>
                <c:ptCount val="1"/>
                <c:pt idx="0">
                  <c:v>2023</c:v>
                </c:pt>
              </c:strCache>
            </c:strRef>
          </c:tx>
          <c:spPr>
            <a:solidFill>
              <a:schemeClr val="accent1">
                <a:lumMod val="80000"/>
                <a:lumOff val="20000"/>
              </a:schemeClr>
            </a:solidFill>
            <a:ln>
              <a:noFill/>
            </a:ln>
            <a:effectLst/>
          </c:spPr>
          <c:invertIfNegative val="0"/>
          <c:cat>
            <c:strRef>
              <c:f>'Balance commerciale IAA'!$C$30:$C$40</c:f>
              <c:strCache>
                <c:ptCount val="10"/>
                <c:pt idx="0">
                  <c:v>Koweit</c:v>
                </c:pt>
                <c:pt idx="1">
                  <c:v>Irak</c:v>
                </c:pt>
                <c:pt idx="2">
                  <c:v>Yémen</c:v>
                </c:pt>
                <c:pt idx="3">
                  <c:v>Bande de Gaza + Cisjordanie</c:v>
                </c:pt>
                <c:pt idx="4">
                  <c:v>Qatar</c:v>
                </c:pt>
                <c:pt idx="5">
                  <c:v>Russie</c:v>
                </c:pt>
                <c:pt idx="6">
                  <c:v>Égypte</c:v>
                </c:pt>
                <c:pt idx="7">
                  <c:v>États-Unis</c:v>
                </c:pt>
                <c:pt idx="8">
                  <c:v>Inde</c:v>
                </c:pt>
                <c:pt idx="9">
                  <c:v>Brésil</c:v>
                </c:pt>
              </c:strCache>
            </c:strRef>
          </c:cat>
          <c:val>
            <c:numRef>
              <c:f>'Balance commerciale IAA'!$P$30:$P$40</c:f>
              <c:numCache>
                <c:formatCode>0</c:formatCode>
                <c:ptCount val="10"/>
                <c:pt idx="0">
                  <c:v>536059978</c:v>
                </c:pt>
                <c:pt idx="1">
                  <c:v>330967421</c:v>
                </c:pt>
                <c:pt idx="2">
                  <c:v>299960733</c:v>
                </c:pt>
                <c:pt idx="3">
                  <c:v>70225330</c:v>
                </c:pt>
                <c:pt idx="4">
                  <c:v>45076038</c:v>
                </c:pt>
                <c:pt idx="5">
                  <c:v>-833036451</c:v>
                </c:pt>
                <c:pt idx="6">
                  <c:v>-874041484</c:v>
                </c:pt>
                <c:pt idx="7">
                  <c:v>-1438601708</c:v>
                </c:pt>
                <c:pt idx="8">
                  <c:v>-1980324513</c:v>
                </c:pt>
                <c:pt idx="9">
                  <c:v>-2792683163</c:v>
                </c:pt>
              </c:numCache>
            </c:numRef>
          </c:val>
        </c:ser>
        <c:dLbls>
          <c:showLegendKey val="0"/>
          <c:showVal val="0"/>
          <c:showCatName val="0"/>
          <c:showSerName val="0"/>
          <c:showPercent val="0"/>
          <c:showBubbleSize val="0"/>
        </c:dLbls>
        <c:gapWidth val="219"/>
        <c:overlap val="-27"/>
        <c:axId val="516045320"/>
        <c:axId val="516044536"/>
      </c:barChart>
      <c:catAx>
        <c:axId val="516045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wrap="square" anchor="ctr" anchorCtr="1"/>
          <a:lstStyle/>
          <a:p>
            <a:pPr>
              <a:defRPr sz="1200" b="1" i="0" u="none" strike="noStrike" kern="1200" baseline="0">
                <a:solidFill>
                  <a:schemeClr val="tx1"/>
                </a:solidFill>
                <a:latin typeface="Marianne" panose="02000000000000000000" pitchFamily="50" charset="0"/>
                <a:ea typeface="+mn-ea"/>
                <a:cs typeface="+mn-cs"/>
              </a:defRPr>
            </a:pPr>
            <a:endParaRPr lang="fr-FR"/>
          </a:p>
        </c:txPr>
        <c:crossAx val="516044536"/>
        <c:crosses val="autoZero"/>
        <c:auto val="1"/>
        <c:lblAlgn val="ctr"/>
        <c:lblOffset val="100"/>
        <c:noMultiLvlLbl val="0"/>
      </c:catAx>
      <c:valAx>
        <c:axId val="516044536"/>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6045320"/>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8564248383511"/>
          <c:y val="0.10836492788300539"/>
          <c:w val="0.53286207320690815"/>
          <c:h val="0.75239877078321693"/>
        </c:manualLayout>
      </c:layout>
      <c:pieChart>
        <c:varyColors val="1"/>
        <c:ser>
          <c:idx val="0"/>
          <c:order val="0"/>
          <c:dPt>
            <c:idx val="0"/>
            <c:bubble3D val="0"/>
            <c:spPr>
              <a:solidFill>
                <a:srgbClr val="00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
            <c:bubble3D val="0"/>
            <c:spPr>
              <a:solidFill>
                <a:schemeClr val="bg1">
                  <a:lumMod val="9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dLbl>
              <c:idx val="0"/>
              <c:layout>
                <c:manualLayout>
                  <c:x val="-8.8096472631668966E-3"/>
                  <c:y val="-2.8111659306440578E-2"/>
                </c:manualLayout>
              </c:layout>
              <c:tx>
                <c:rich>
                  <a:bodyPr rot="0" spcFirstLastPara="1" vertOverflow="ellipsis" vert="horz" wrap="square" anchor="ctr" anchorCtr="1"/>
                  <a:lstStyle/>
                  <a:p>
                    <a:pPr>
                      <a:defRPr sz="1200" b="1" i="0" u="none" strike="noStrike" kern="1200" baseline="0">
                        <a:solidFill>
                          <a:srgbClr val="00FF00"/>
                        </a:solidFill>
                        <a:latin typeface="Marianne" panose="02000000000000000000" pitchFamily="50" charset="0"/>
                        <a:ea typeface="+mn-ea"/>
                        <a:cs typeface="+mn-cs"/>
                      </a:defRPr>
                    </a:pPr>
                    <a:r>
                      <a:rPr lang="fr-FR" sz="1200" b="1" baseline="0" dirty="0" smtClean="0">
                        <a:solidFill>
                          <a:srgbClr val="00FF00"/>
                        </a:solidFill>
                      </a:rPr>
                      <a:t>Importations agricoles et agroalimentaires</a:t>
                    </a:r>
                    <a:r>
                      <a:rPr lang="fr-FR" sz="1200" b="1" baseline="0" dirty="0">
                        <a:solidFill>
                          <a:srgbClr val="00FF00"/>
                        </a:solidFill>
                      </a:rPr>
                      <a:t>
</a:t>
                    </a:r>
                    <a:fld id="{B47475F7-AE44-48BD-904A-F48236B08ED6}" type="VALUE">
                      <a:rPr lang="fr-FR" sz="1200" b="1" baseline="0">
                        <a:solidFill>
                          <a:srgbClr val="00FF00"/>
                        </a:solidFill>
                      </a:rPr>
                      <a:pPr>
                        <a:defRPr sz="1200" b="1">
                          <a:solidFill>
                            <a:srgbClr val="00FF00"/>
                          </a:solidFill>
                        </a:defRPr>
                      </a:pPr>
                      <a:t>[VALEUR]</a:t>
                    </a:fld>
                    <a:endParaRPr lang="fr-FR" sz="1200" b="1" baseline="0" dirty="0">
                      <a:solidFill>
                        <a:srgbClr val="00FF00"/>
                      </a:solidFill>
                    </a:endParaRPr>
                  </a:p>
                </c:rich>
              </c:tx>
              <c:spPr>
                <a:noFill/>
                <a:ln>
                  <a:noFill/>
                </a:ln>
                <a:effectLst/>
              </c:spPr>
              <c:txPr>
                <a:bodyPr rot="0" spcFirstLastPara="1" vertOverflow="ellipsis" vert="horz" wrap="square" anchor="ctr" anchorCtr="1"/>
                <a:lstStyle/>
                <a:p>
                  <a:pPr>
                    <a:defRPr sz="1200" b="1" i="0" u="none" strike="noStrike" kern="1200" baseline="0">
                      <a:solidFill>
                        <a:srgbClr val="00FF00"/>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manualLayout>
                      <c:w val="0.38317072170105326"/>
                      <c:h val="0.38815714196200651"/>
                    </c:manualLayout>
                  </c15:layout>
                  <c15:dlblFieldTable/>
                  <c15:showDataLabelsRange val="0"/>
                </c:ext>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800" b="0" i="0" u="none" strike="noStrike" kern="1200" baseline="0">
                    <a:solidFill>
                      <a:schemeClr val="tx1">
                        <a:lumMod val="75000"/>
                        <a:lumOff val="25000"/>
                      </a:schemeClr>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'Import. IAA'!$C$31:$C$33</c:f>
              <c:strCache>
                <c:ptCount val="2"/>
                <c:pt idx="0">
                  <c:v>Produits agricoles et agro-alimentaires</c:v>
                </c:pt>
                <c:pt idx="1">
                  <c:v>Autres</c:v>
                </c:pt>
              </c:strCache>
            </c:strRef>
          </c:cat>
          <c:val>
            <c:numRef>
              <c:f>'Import. IAA'!$P$31:$P$33</c:f>
              <c:numCache>
                <c:formatCode>0%</c:formatCode>
                <c:ptCount val="2"/>
                <c:pt idx="0">
                  <c:v>0.12473184800473353</c:v>
                </c:pt>
                <c:pt idx="1">
                  <c:v>0.87526815199526653</c:v>
                </c:pt>
              </c:numCache>
            </c:numRef>
          </c:val>
          <c:extLst/>
        </c:ser>
        <c:dLbls>
          <c:showLegendKey val="0"/>
          <c:showVal val="0"/>
          <c:showCatName val="0"/>
          <c:showSerName val="0"/>
          <c:showPercent val="0"/>
          <c:showBubbleSize val="0"/>
          <c:showLeaderLines val="1"/>
        </c:dLbls>
        <c:firstSliceAng val="40"/>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4">
                <a:lumMod val="60000"/>
                <a:lumOff val="40000"/>
              </a:schemeClr>
            </a:solidFill>
          </c:spPr>
          <c:dPt>
            <c:idx val="0"/>
            <c:bubble3D val="0"/>
            <c:spPr>
              <a:solidFill>
                <a:schemeClr val="bg1">
                  <a:lumMod val="95000"/>
                </a:schemeClr>
              </a:solidFill>
              <a:ln w="19050">
                <a:solidFill>
                  <a:schemeClr val="lt1"/>
                </a:solidFill>
              </a:ln>
              <a:effectLst/>
            </c:spPr>
          </c:dPt>
          <c:dPt>
            <c:idx val="1"/>
            <c:bubble3D val="0"/>
            <c:spPr>
              <a:solidFill>
                <a:srgbClr val="FF0000"/>
              </a:solidFill>
              <a:ln w="19050">
                <a:solidFill>
                  <a:schemeClr val="lt1"/>
                </a:solidFill>
              </a:ln>
              <a:effectLst/>
            </c:spPr>
          </c:dPt>
          <c:dPt>
            <c:idx val="2"/>
            <c:bubble3D val="0"/>
            <c:spPr>
              <a:solidFill>
                <a:srgbClr val="C00000"/>
              </a:solidFill>
              <a:ln w="19050">
                <a:solidFill>
                  <a:schemeClr val="lt1"/>
                </a:solidFill>
              </a:ln>
              <a:effectLst/>
            </c:spPr>
          </c:dPt>
          <c:dPt>
            <c:idx val="3"/>
            <c:bubble3D val="0"/>
            <c:spPr>
              <a:solidFill>
                <a:srgbClr val="00B050"/>
              </a:solidFill>
              <a:ln w="19050">
                <a:solidFill>
                  <a:schemeClr val="lt1"/>
                </a:solidFill>
              </a:ln>
              <a:effectLst/>
            </c:spPr>
          </c:dPt>
          <c:dPt>
            <c:idx val="4"/>
            <c:bubble3D val="0"/>
            <c:spPr>
              <a:solidFill>
                <a:schemeClr val="accent6">
                  <a:lumMod val="60000"/>
                  <a:lumOff val="40000"/>
                </a:schemeClr>
              </a:solidFill>
              <a:ln w="19050">
                <a:solidFill>
                  <a:schemeClr val="lt1"/>
                </a:solidFill>
              </a:ln>
              <a:effectLst/>
            </c:spPr>
          </c:dPt>
          <c:dPt>
            <c:idx val="5"/>
            <c:bubble3D val="0"/>
            <c:spPr>
              <a:solidFill>
                <a:schemeClr val="accent4">
                  <a:lumMod val="60000"/>
                  <a:lumOff val="40000"/>
                </a:schemeClr>
              </a:solidFill>
              <a:ln w="19050">
                <a:solidFill>
                  <a:schemeClr val="lt1"/>
                </a:solidFill>
              </a:ln>
              <a:effectLst/>
            </c:spPr>
          </c:dPt>
          <c:dPt>
            <c:idx val="6"/>
            <c:bubble3D val="0"/>
            <c:spPr>
              <a:solidFill>
                <a:schemeClr val="accent2">
                  <a:lumMod val="40000"/>
                  <a:lumOff val="60000"/>
                </a:schemeClr>
              </a:solidFill>
              <a:ln w="19050">
                <a:solidFill>
                  <a:schemeClr val="lt1"/>
                </a:solidFill>
              </a:ln>
              <a:effectLst/>
            </c:spPr>
          </c:dPt>
          <c:dPt>
            <c:idx val="7"/>
            <c:bubble3D val="0"/>
            <c:spPr>
              <a:solidFill>
                <a:schemeClr val="accent6">
                  <a:lumMod val="75000"/>
                </a:schemeClr>
              </a:solidFill>
              <a:ln w="19050">
                <a:solidFill>
                  <a:schemeClr val="lt1"/>
                </a:solidFill>
              </a:ln>
              <a:effectLst/>
            </c:spPr>
          </c:dPt>
          <c:dPt>
            <c:idx val="8"/>
            <c:bubble3D val="0"/>
            <c:spPr>
              <a:solidFill>
                <a:schemeClr val="tx2">
                  <a:lumMod val="60000"/>
                  <a:lumOff val="40000"/>
                </a:schemeClr>
              </a:solidFill>
              <a:ln w="19050">
                <a:solidFill>
                  <a:schemeClr val="lt1"/>
                </a:solidFill>
              </a:ln>
              <a:effectLst/>
            </c:spPr>
          </c:dPt>
          <c:dPt>
            <c:idx val="9"/>
            <c:bubble3D val="0"/>
            <c:spPr>
              <a:solidFill>
                <a:srgbClr val="FFFF00"/>
              </a:solidFill>
              <a:ln w="19050">
                <a:solidFill>
                  <a:schemeClr val="lt1"/>
                </a:solidFill>
              </a:ln>
              <a:effectLst/>
            </c:spPr>
          </c:dPt>
          <c:dPt>
            <c:idx val="10"/>
            <c:bubble3D val="0"/>
            <c:spPr>
              <a:solidFill>
                <a:schemeClr val="bg1">
                  <a:lumMod val="85000"/>
                </a:schemeClr>
              </a:solidFill>
              <a:ln w="19050">
                <a:solidFill>
                  <a:schemeClr val="lt1"/>
                </a:solidFill>
              </a:ln>
              <a:effectLst/>
            </c:spPr>
          </c:dPt>
          <c:dLbls>
            <c:dLbl>
              <c:idx val="0"/>
              <c:layout>
                <c:manualLayout>
                  <c:x val="-0.12489824870720358"/>
                  <c:y val="4.5429977534239122E-2"/>
                </c:manualLayout>
              </c:layout>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2232145524059858"/>
                      <c:h val="0.42396029273377289"/>
                    </c:manualLayout>
                  </c15:layout>
                </c:ext>
              </c:extLst>
            </c:dLbl>
            <c:dLbl>
              <c:idx val="1"/>
              <c:layout>
                <c:manualLayout>
                  <c:x val="-2.0579526926789452E-2"/>
                  <c:y val="-6.977441284569437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35774368711433735"/>
                      <c:h val="0.39633738120876449"/>
                    </c:manualLayout>
                  </c15:layout>
                </c:ext>
              </c:extLst>
            </c:dLbl>
            <c:dLbl>
              <c:idx val="2"/>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ext>
              </c:extLst>
            </c:dLbl>
            <c:dLbl>
              <c:idx val="3"/>
              <c:layout/>
              <c:showLegendKey val="0"/>
              <c:showVal val="1"/>
              <c:showCatName val="1"/>
              <c:showSerName val="0"/>
              <c:showPercent val="0"/>
              <c:showBubbleSize val="0"/>
              <c:extLst>
                <c:ext xmlns:c15="http://schemas.microsoft.com/office/drawing/2012/chart" uri="{CE6537A1-D6FC-4f65-9D91-7224C49458BB}">
                  <c15:layout/>
                </c:ext>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'Import. TBB'!$C$78:$C$88</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TBB'!$P$78:$P$88</c:f>
              <c:numCache>
                <c:formatCode>0%</c:formatCode>
                <c:ptCount val="11"/>
                <c:pt idx="0">
                  <c:v>0.3373033535918763</c:v>
                </c:pt>
                <c:pt idx="1">
                  <c:v>0.2448431353735033</c:v>
                </c:pt>
                <c:pt idx="2">
                  <c:v>0.15649913843288524</c:v>
                </c:pt>
                <c:pt idx="3">
                  <c:v>7.2652576739635363E-2</c:v>
                </c:pt>
                <c:pt idx="4">
                  <c:v>2.4559728953486199E-2</c:v>
                </c:pt>
                <c:pt idx="5">
                  <c:v>9.9244133409562441E-3</c:v>
                </c:pt>
                <c:pt idx="6">
                  <c:v>9.0580131074496518E-3</c:v>
                </c:pt>
                <c:pt idx="7">
                  <c:v>5.1126337882126966E-3</c:v>
                </c:pt>
                <c:pt idx="8">
                  <c:v>2.9783546199262673E-3</c:v>
                </c:pt>
                <c:pt idx="9">
                  <c:v>6.4870842752516231E-5</c:v>
                </c:pt>
                <c:pt idx="10">
                  <c:v>0.13700154339830545</c:v>
                </c:pt>
              </c:numCache>
            </c:numRef>
          </c:val>
        </c:ser>
        <c:dLbls>
          <c:showLegendKey val="0"/>
          <c:showVal val="0"/>
          <c:showCatName val="0"/>
          <c:showSerName val="0"/>
          <c:showPercent val="0"/>
          <c:showBubbleSize val="0"/>
          <c:showLeaderLines val="1"/>
        </c:dLbls>
        <c:firstSliceAng val="11"/>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'Export. françaises'!$M$34</c:f>
              <c:strCache>
                <c:ptCount val="1"/>
                <c:pt idx="0">
                  <c:v>2020</c:v>
                </c:pt>
              </c:strCache>
            </c:strRef>
          </c:tx>
          <c:spPr>
            <a:solidFill>
              <a:schemeClr val="tx2">
                <a:lumMod val="20000"/>
                <a:lumOff val="80000"/>
              </a:schemeClr>
            </a:solidFill>
            <a:ln>
              <a:noFill/>
            </a:ln>
            <a:effectLst/>
          </c:spPr>
          <c:invertIfNegative val="0"/>
          <c:cat>
            <c:strRef>
              <c:f>'Export. françaises'!$C$35:$C$39</c:f>
              <c:strCache>
                <c:ptCount val="5"/>
                <c:pt idx="0">
                  <c:v>Émirats arabes unis</c:v>
                </c:pt>
                <c:pt idx="1">
                  <c:v>Arabie saoudite</c:v>
                </c:pt>
                <c:pt idx="2">
                  <c:v>Israël</c:v>
                </c:pt>
                <c:pt idx="3">
                  <c:v>Yémen</c:v>
                </c:pt>
                <c:pt idx="4">
                  <c:v>Qatar</c:v>
                </c:pt>
              </c:strCache>
            </c:strRef>
          </c:cat>
          <c:val>
            <c:numRef>
              <c:f>'Export. françaises'!$M$35:$M$39</c:f>
              <c:numCache>
                <c:formatCode>0</c:formatCode>
                <c:ptCount val="5"/>
                <c:pt idx="0">
                  <c:v>294688833</c:v>
                </c:pt>
                <c:pt idx="1">
                  <c:v>426551811</c:v>
                </c:pt>
                <c:pt idx="2">
                  <c:v>160593486</c:v>
                </c:pt>
                <c:pt idx="3">
                  <c:v>109852368</c:v>
                </c:pt>
                <c:pt idx="4">
                  <c:v>68224299</c:v>
                </c:pt>
              </c:numCache>
            </c:numRef>
          </c:val>
        </c:ser>
        <c:ser>
          <c:idx val="1"/>
          <c:order val="1"/>
          <c:tx>
            <c:strRef>
              <c:f>'Export. françaises'!$N$34</c:f>
              <c:strCache>
                <c:ptCount val="1"/>
                <c:pt idx="0">
                  <c:v>2021</c:v>
                </c:pt>
              </c:strCache>
            </c:strRef>
          </c:tx>
          <c:spPr>
            <a:solidFill>
              <a:schemeClr val="tx2">
                <a:lumMod val="60000"/>
                <a:lumOff val="40000"/>
              </a:schemeClr>
            </a:solidFill>
            <a:ln>
              <a:noFill/>
            </a:ln>
            <a:effectLst/>
          </c:spPr>
          <c:invertIfNegative val="0"/>
          <c:cat>
            <c:strRef>
              <c:f>'Export. françaises'!$C$35:$C$39</c:f>
              <c:strCache>
                <c:ptCount val="5"/>
                <c:pt idx="0">
                  <c:v>Émirats arabes unis</c:v>
                </c:pt>
                <c:pt idx="1">
                  <c:v>Arabie saoudite</c:v>
                </c:pt>
                <c:pt idx="2">
                  <c:v>Israël</c:v>
                </c:pt>
                <c:pt idx="3">
                  <c:v>Yémen</c:v>
                </c:pt>
                <c:pt idx="4">
                  <c:v>Qatar</c:v>
                </c:pt>
              </c:strCache>
            </c:strRef>
          </c:cat>
          <c:val>
            <c:numRef>
              <c:f>'Export. françaises'!$N$35:$N$39</c:f>
              <c:numCache>
                <c:formatCode>0</c:formatCode>
                <c:ptCount val="5"/>
                <c:pt idx="0">
                  <c:v>345242922</c:v>
                </c:pt>
                <c:pt idx="1">
                  <c:v>316800180</c:v>
                </c:pt>
                <c:pt idx="2">
                  <c:v>203869031</c:v>
                </c:pt>
                <c:pt idx="3">
                  <c:v>98388895</c:v>
                </c:pt>
                <c:pt idx="4">
                  <c:v>54299590</c:v>
                </c:pt>
              </c:numCache>
            </c:numRef>
          </c:val>
        </c:ser>
        <c:ser>
          <c:idx val="2"/>
          <c:order val="2"/>
          <c:tx>
            <c:strRef>
              <c:f>'Export. françaises'!$O$34</c:f>
              <c:strCache>
                <c:ptCount val="1"/>
                <c:pt idx="0">
                  <c:v>2022</c:v>
                </c:pt>
              </c:strCache>
            </c:strRef>
          </c:tx>
          <c:spPr>
            <a:solidFill>
              <a:schemeClr val="tx2"/>
            </a:solidFill>
            <a:ln>
              <a:noFill/>
            </a:ln>
            <a:effectLst/>
          </c:spPr>
          <c:invertIfNegative val="0"/>
          <c:cat>
            <c:strRef>
              <c:f>'Export. françaises'!$C$35:$C$39</c:f>
              <c:strCache>
                <c:ptCount val="5"/>
                <c:pt idx="0">
                  <c:v>Émirats arabes unis</c:v>
                </c:pt>
                <c:pt idx="1">
                  <c:v>Arabie saoudite</c:v>
                </c:pt>
                <c:pt idx="2">
                  <c:v>Israël</c:v>
                </c:pt>
                <c:pt idx="3">
                  <c:v>Yémen</c:v>
                </c:pt>
                <c:pt idx="4">
                  <c:v>Qatar</c:v>
                </c:pt>
              </c:strCache>
            </c:strRef>
          </c:cat>
          <c:val>
            <c:numRef>
              <c:f>'Export. françaises'!$O$35:$O$39</c:f>
              <c:numCache>
                <c:formatCode>0</c:formatCode>
                <c:ptCount val="5"/>
                <c:pt idx="0">
                  <c:v>500768630</c:v>
                </c:pt>
                <c:pt idx="1">
                  <c:v>469793727</c:v>
                </c:pt>
                <c:pt idx="2">
                  <c:v>247119079</c:v>
                </c:pt>
                <c:pt idx="3">
                  <c:v>225336708</c:v>
                </c:pt>
                <c:pt idx="4">
                  <c:v>99869988</c:v>
                </c:pt>
              </c:numCache>
            </c:numRef>
          </c:val>
        </c:ser>
        <c:ser>
          <c:idx val="3"/>
          <c:order val="3"/>
          <c:tx>
            <c:strRef>
              <c:f>'Export. françaises'!$P$34</c:f>
              <c:strCache>
                <c:ptCount val="1"/>
                <c:pt idx="0">
                  <c:v>2023</c:v>
                </c:pt>
              </c:strCache>
            </c:strRef>
          </c:tx>
          <c:spPr>
            <a:solidFill>
              <a:srgbClr val="FF0000"/>
            </a:solidFill>
            <a:ln>
              <a:noFill/>
            </a:ln>
            <a:effectLst/>
          </c:spPr>
          <c:invertIfNegative val="0"/>
          <c:cat>
            <c:strRef>
              <c:f>'Export. françaises'!$C$35:$C$39</c:f>
              <c:strCache>
                <c:ptCount val="5"/>
                <c:pt idx="0">
                  <c:v>Émirats arabes unis</c:v>
                </c:pt>
                <c:pt idx="1">
                  <c:v>Arabie saoudite</c:v>
                </c:pt>
                <c:pt idx="2">
                  <c:v>Israël</c:v>
                </c:pt>
                <c:pt idx="3">
                  <c:v>Yémen</c:v>
                </c:pt>
                <c:pt idx="4">
                  <c:v>Qatar</c:v>
                </c:pt>
              </c:strCache>
            </c:strRef>
          </c:cat>
          <c:val>
            <c:numRef>
              <c:f>'Export. françaises'!$P$35:$P$39</c:f>
              <c:numCache>
                <c:formatCode>0</c:formatCode>
                <c:ptCount val="5"/>
                <c:pt idx="0">
                  <c:v>553709432</c:v>
                </c:pt>
                <c:pt idx="1">
                  <c:v>394203464</c:v>
                </c:pt>
                <c:pt idx="2">
                  <c:v>189897154</c:v>
                </c:pt>
                <c:pt idx="3">
                  <c:v>88733878</c:v>
                </c:pt>
                <c:pt idx="4">
                  <c:v>88063636</c:v>
                </c:pt>
              </c:numCache>
            </c:numRef>
          </c:val>
        </c:ser>
        <c:dLbls>
          <c:showLegendKey val="0"/>
          <c:showVal val="0"/>
          <c:showCatName val="0"/>
          <c:showSerName val="0"/>
          <c:showPercent val="0"/>
          <c:showBubbleSize val="0"/>
        </c:dLbls>
        <c:gapWidth val="219"/>
        <c:axId val="230476184"/>
        <c:axId val="230476968"/>
      </c:barChart>
      <c:catAx>
        <c:axId val="2304761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0476968"/>
        <c:crosses val="autoZero"/>
        <c:auto val="1"/>
        <c:lblAlgn val="ctr"/>
        <c:lblOffset val="100"/>
        <c:noMultiLvlLbl val="0"/>
      </c:catAx>
      <c:valAx>
        <c:axId val="230476968"/>
        <c:scaling>
          <c:orientation val="minMax"/>
        </c:scaling>
        <c:delete val="0"/>
        <c:axPos val="t"/>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high"/>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0476184"/>
        <c:crosses val="autoZero"/>
        <c:crossBetween val="between"/>
        <c:dispUnits>
          <c:builtInUnit val="millions"/>
          <c:dispUnitsLbl>
            <c:layout>
              <c:manualLayout>
                <c:xMode val="edge"/>
                <c:yMode val="edge"/>
                <c:x val="0.13247485541800097"/>
                <c:y val="0.80941337313320594"/>
              </c:manualLayout>
            </c:layout>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'Import. IAA'!$C$51</c:f>
              <c:strCache>
                <c:ptCount val="1"/>
                <c:pt idx="0">
                  <c:v>France</c:v>
                </c:pt>
              </c:strCache>
            </c:strRef>
          </c:tx>
          <c:spPr>
            <a:solidFill>
              <a:schemeClr val="accent2"/>
            </a:solidFill>
            <a:ln>
              <a:noFill/>
            </a:ln>
            <a:effectLst/>
          </c:spPr>
          <c:invertIfNegative val="0"/>
          <c:dPt>
            <c:idx val="0"/>
            <c:invertIfNegative val="0"/>
            <c:bubble3D val="0"/>
            <c:spPr>
              <a:solidFill>
                <a:schemeClr val="tx2">
                  <a:lumMod val="20000"/>
                  <a:lumOff val="80000"/>
                </a:schemeClr>
              </a:solidFill>
              <a:ln>
                <a:noFill/>
              </a:ln>
              <a:effectLst/>
            </c:spPr>
          </c:dPt>
          <c:dPt>
            <c:idx val="1"/>
            <c:invertIfNegative val="0"/>
            <c:bubble3D val="0"/>
            <c:spPr>
              <a:solidFill>
                <a:schemeClr val="tx2">
                  <a:lumMod val="60000"/>
                  <a:lumOff val="40000"/>
                </a:schemeClr>
              </a:solidFill>
              <a:ln>
                <a:noFill/>
              </a:ln>
              <a:effectLst/>
            </c:spPr>
          </c:dPt>
          <c:dPt>
            <c:idx val="2"/>
            <c:invertIfNegative val="0"/>
            <c:bubble3D val="0"/>
            <c:spPr>
              <a:solidFill>
                <a:schemeClr val="tx2"/>
              </a:solidFill>
              <a:ln>
                <a:noFill/>
              </a:ln>
              <a:effectLst/>
            </c:spPr>
          </c:dPt>
          <c:dPt>
            <c:idx val="3"/>
            <c:invertIfNegative val="0"/>
            <c:bubble3D val="0"/>
            <c:spPr>
              <a:solidFill>
                <a:srgbClr val="FF0000"/>
              </a:solidFill>
              <a:ln>
                <a:noFill/>
              </a:ln>
              <a:effectLst/>
            </c:spPr>
          </c:dPt>
          <c:cat>
            <c:strRef>
              <c:f>'Import. IAA'!$M$38:$P$38</c:f>
              <c:strCache>
                <c:ptCount val="4"/>
                <c:pt idx="0">
                  <c:v>2020</c:v>
                </c:pt>
                <c:pt idx="1">
                  <c:v>2021</c:v>
                </c:pt>
                <c:pt idx="2">
                  <c:v>2022</c:v>
                </c:pt>
                <c:pt idx="3">
                  <c:v>2023</c:v>
                </c:pt>
              </c:strCache>
            </c:strRef>
          </c:cat>
          <c:val>
            <c:numRef>
              <c:f>'Import. IAA'!$M$51:$P$51</c:f>
              <c:numCache>
                <c:formatCode>0</c:formatCode>
                <c:ptCount val="4"/>
                <c:pt idx="0">
                  <c:v>459317615</c:v>
                </c:pt>
                <c:pt idx="1">
                  <c:v>397250192</c:v>
                </c:pt>
                <c:pt idx="2">
                  <c:v>624047587</c:v>
                </c:pt>
                <c:pt idx="3">
                  <c:v>506298340</c:v>
                </c:pt>
              </c:numCache>
            </c:numRef>
          </c:val>
        </c:ser>
        <c:ser>
          <c:idx val="11"/>
          <c:order val="11"/>
          <c:tx>
            <c:strRef>
              <c:f>'Import. IAA'!#REF!</c:f>
              <c:strCache>
                <c:ptCount val="1"/>
                <c:pt idx="0">
                  <c:v>#REF!</c:v>
                </c:pt>
              </c:strCache>
              <c:extLst xmlns:c15="http://schemas.microsoft.com/office/drawing/2012/chart"/>
            </c:strRef>
          </c:tx>
          <c:spPr>
            <a:solidFill>
              <a:schemeClr val="accent6">
                <a:lumMod val="60000"/>
              </a:schemeClr>
            </a:solidFill>
            <a:ln>
              <a:noFill/>
            </a:ln>
            <a:effectLst/>
          </c:spPr>
          <c:invertIfNegative val="0"/>
          <c:cat>
            <c:numRef>
              <c:f>'[1]Import. IAA'!$M$38:$P$38</c:f>
              <c:numCache>
                <c:formatCode>General</c:formatCode>
                <c:ptCount val="4"/>
                <c:pt idx="0">
                  <c:v>2019</c:v>
                </c:pt>
                <c:pt idx="1">
                  <c:v>2020</c:v>
                </c:pt>
                <c:pt idx="2">
                  <c:v>2021</c:v>
                </c:pt>
                <c:pt idx="3">
                  <c:v>2022</c:v>
                </c:pt>
              </c:numCache>
              <c:extLst/>
            </c:numRef>
          </c:cat>
          <c:val>
            <c:numRef>
              <c:f>'Import. IAA'!#REF!</c:f>
              <c:extLst xmlns:c15="http://schemas.microsoft.com/office/drawing/2012/chart"/>
            </c:numRef>
          </c:val>
        </c:ser>
        <c:dLbls>
          <c:showLegendKey val="0"/>
          <c:showVal val="0"/>
          <c:showCatName val="0"/>
          <c:showSerName val="0"/>
          <c:showPercent val="0"/>
          <c:showBubbleSize val="0"/>
        </c:dLbls>
        <c:gapWidth val="100"/>
        <c:overlap val="-27"/>
        <c:axId val="230477752"/>
        <c:axId val="230478536"/>
        <c:extLst>
          <c:ext xmlns:c15="http://schemas.microsoft.com/office/drawing/2012/chart" uri="{02D57815-91ED-43cb-92C2-25804820EDAC}">
            <c15:filteredBarSeries>
              <c15:ser>
                <c:idx val="0"/>
                <c:order val="0"/>
                <c:tx>
                  <c:strRef>
                    <c:extLst>
                      <c:ext uri="{02D57815-91ED-43cb-92C2-25804820EDAC}">
                        <c15:formulaRef>
                          <c15:sqref>'Import. IAA'!$C$39</c15:sqref>
                        </c15:formulaRef>
                      </c:ext>
                    </c:extLst>
                    <c:strCache>
                      <c:ptCount val="1"/>
                      <c:pt idx="0">
                        <c:v>Monde</c:v>
                      </c:pt>
                    </c:strCache>
                  </c:strRef>
                </c:tx>
                <c:spPr>
                  <a:solidFill>
                    <a:schemeClr val="accent1"/>
                  </a:solidFill>
                  <a:ln>
                    <a:noFill/>
                  </a:ln>
                  <a:effectLst/>
                </c:spPr>
                <c:invertIfNegative val="0"/>
                <c:cat>
                  <c:strRef>
                    <c:extLst>
                      <c:ext uri="{02D57815-91ED-43cb-92C2-25804820EDAC}">
                        <c15:formulaRef>
                          <c15:sqref>'Import. IAA'!$M$38:$P$38</c15:sqref>
                        </c15:formulaRef>
                      </c:ext>
                    </c:extLst>
                    <c:strCache>
                      <c:ptCount val="4"/>
                      <c:pt idx="0">
                        <c:v>2020</c:v>
                      </c:pt>
                      <c:pt idx="1">
                        <c:v>2021</c:v>
                      </c:pt>
                      <c:pt idx="2">
                        <c:v>2022</c:v>
                      </c:pt>
                      <c:pt idx="3">
                        <c:v>2023</c:v>
                      </c:pt>
                    </c:strCache>
                  </c:strRef>
                </c:cat>
                <c:val>
                  <c:numRef>
                    <c:extLst>
                      <c:ext uri="{02D57815-91ED-43cb-92C2-25804820EDAC}">
                        <c15:formulaRef>
                          <c15:sqref>'Import. IAA'!$M$39:$P$39</c15:sqref>
                        </c15:formulaRef>
                      </c:ext>
                    </c:extLst>
                    <c:numCache>
                      <c:formatCode>0</c:formatCode>
                      <c:ptCount val="4"/>
                      <c:pt idx="0">
                        <c:v>18231464383</c:v>
                      </c:pt>
                      <c:pt idx="1">
                        <c:v>18659252505</c:v>
                      </c:pt>
                      <c:pt idx="2">
                        <c:v>27595390938</c:v>
                      </c:pt>
                      <c:pt idx="3">
                        <c:v>24948154196</c:v>
                      </c:pt>
                    </c:numCache>
                  </c:numRef>
                </c:val>
              </c15:ser>
            </c15:filteredBarSeries>
            <c15:filteredBarSeries>
              <c15:ser>
                <c:idx val="2"/>
                <c:order val="2"/>
                <c:tx>
                  <c:strRef>
                    <c:extLst xmlns:c15="http://schemas.microsoft.com/office/drawing/2012/chart">
                      <c:ext xmlns:c15="http://schemas.microsoft.com/office/drawing/2012/chart" uri="{02D57815-91ED-43cb-92C2-25804820EDAC}">
                        <c15:formulaRef>
                          <c15:sqref>'Import. IAA'!$C$42</c15:sqref>
                        </c15:formulaRef>
                      </c:ext>
                    </c:extLst>
                    <c:strCache>
                      <c:ptCount val="1"/>
                      <c:pt idx="0">
                        <c:v>Inde</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IAA'!$M$42:$P$42</c15:sqref>
                        </c15:formulaRef>
                      </c:ext>
                    </c:extLst>
                    <c:numCache>
                      <c:formatCode>0</c:formatCode>
                      <c:ptCount val="4"/>
                      <c:pt idx="0">
                        <c:v>1495006662</c:v>
                      </c:pt>
                      <c:pt idx="1">
                        <c:v>1426972612</c:v>
                      </c:pt>
                      <c:pt idx="2">
                        <c:v>2079523001</c:v>
                      </c:pt>
                      <c:pt idx="3">
                        <c:v>2022496311</c:v>
                      </c:pt>
                    </c:numCache>
                  </c:numRef>
                </c:val>
              </c15:ser>
            </c15:filteredBarSeries>
            <c15:filteredBarSeries>
              <c15:ser>
                <c:idx val="3"/>
                <c:order val="3"/>
                <c:tx>
                  <c:strRef>
                    <c:extLst xmlns:c15="http://schemas.microsoft.com/office/drawing/2012/chart">
                      <c:ext xmlns:c15="http://schemas.microsoft.com/office/drawing/2012/chart" uri="{02D57815-91ED-43cb-92C2-25804820EDAC}">
                        <c15:formulaRef>
                          <c15:sqref>'Import. IAA'!$C$43</c15:sqref>
                        </c15:formulaRef>
                      </c:ext>
                    </c:extLst>
                    <c:strCache>
                      <c:ptCount val="1"/>
                      <c:pt idx="0">
                        <c:v>États-Unis</c:v>
                      </c:pt>
                    </c:strCache>
                  </c:strRef>
                </c:tx>
                <c:spPr>
                  <a:solidFill>
                    <a:schemeClr val="accent4"/>
                  </a:solidFill>
                  <a:ln>
                    <a:noFill/>
                  </a:ln>
                  <a:effectLst/>
                </c:spPr>
                <c:invertIfNegative val="0"/>
                <c:dPt>
                  <c:idx val="0"/>
                  <c:invertIfNegative val="0"/>
                  <c:bubble3D val="0"/>
                  <c:spPr>
                    <a:solidFill>
                      <a:schemeClr val="accent1">
                        <a:lumMod val="40000"/>
                        <a:lumOff val="60000"/>
                      </a:schemeClr>
                    </a:solidFill>
                    <a:ln>
                      <a:noFill/>
                    </a:ln>
                    <a:effectLst/>
                  </c:spPr>
                </c:dPt>
                <c:dPt>
                  <c:idx val="1"/>
                  <c:invertIfNegative val="0"/>
                  <c:bubble3D val="0"/>
                  <c:spPr>
                    <a:solidFill>
                      <a:schemeClr val="accent1">
                        <a:lumMod val="60000"/>
                        <a:lumOff val="40000"/>
                      </a:schemeClr>
                    </a:solidFill>
                    <a:ln>
                      <a:noFill/>
                    </a:ln>
                    <a:effectLst/>
                  </c:spPr>
                </c:dPt>
                <c:dPt>
                  <c:idx val="2"/>
                  <c:invertIfNegative val="0"/>
                  <c:bubble3D val="0"/>
                  <c:spPr>
                    <a:solidFill>
                      <a:schemeClr val="accent1">
                        <a:lumMod val="75000"/>
                      </a:schemeClr>
                    </a:solidFill>
                    <a:ln>
                      <a:noFill/>
                    </a:ln>
                    <a:effectLst/>
                  </c:spPr>
                </c:dPt>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IAA'!$M$43:$P$43</c15:sqref>
                        </c15:formulaRef>
                      </c:ext>
                    </c:extLst>
                    <c:numCache>
                      <c:formatCode>0</c:formatCode>
                      <c:ptCount val="4"/>
                      <c:pt idx="0">
                        <c:v>1265069486</c:v>
                      </c:pt>
                      <c:pt idx="1">
                        <c:v>1194057657</c:v>
                      </c:pt>
                      <c:pt idx="2">
                        <c:v>1554038608</c:v>
                      </c:pt>
                      <c:pt idx="3">
                        <c:v>1452362294</c:v>
                      </c:pt>
                    </c:numCache>
                  </c:numRef>
                </c:val>
              </c15:ser>
            </c15:filteredBarSeries>
            <c15:filteredBarSeries>
              <c15:ser>
                <c:idx val="4"/>
                <c:order val="4"/>
                <c:tx>
                  <c:strRef>
                    <c:extLst xmlns:c15="http://schemas.microsoft.com/office/drawing/2012/chart">
                      <c:ext xmlns:c15="http://schemas.microsoft.com/office/drawing/2012/chart" uri="{02D57815-91ED-43cb-92C2-25804820EDAC}">
                        <c15:formulaRef>
                          <c15:sqref>'Import. IAA'!$C$44</c15:sqref>
                        </c15:formulaRef>
                      </c:ext>
                    </c:extLst>
                    <c:strCache>
                      <c:ptCount val="1"/>
                      <c:pt idx="0">
                        <c:v>Émirats arabes unis</c:v>
                      </c:pt>
                    </c:strCache>
                  </c:strRef>
                </c:tx>
                <c:spPr>
                  <a:solidFill>
                    <a:schemeClr val="accent5"/>
                  </a:solidFill>
                  <a:ln>
                    <a:noFill/>
                  </a:ln>
                  <a:effectLst/>
                </c:spPr>
                <c:invertIfNegative val="0"/>
                <c:dPt>
                  <c:idx val="0"/>
                  <c:invertIfNegative val="0"/>
                  <c:bubble3D val="0"/>
                  <c:spPr>
                    <a:solidFill>
                      <a:schemeClr val="tx2">
                        <a:lumMod val="20000"/>
                        <a:lumOff val="80000"/>
                      </a:schemeClr>
                    </a:solidFill>
                    <a:ln>
                      <a:noFill/>
                    </a:ln>
                    <a:effectLst/>
                  </c:spPr>
                </c:dPt>
                <c:dPt>
                  <c:idx val="1"/>
                  <c:invertIfNegative val="0"/>
                  <c:bubble3D val="0"/>
                  <c:spPr>
                    <a:solidFill>
                      <a:schemeClr val="tx2">
                        <a:lumMod val="60000"/>
                        <a:lumOff val="40000"/>
                      </a:schemeClr>
                    </a:solidFill>
                    <a:ln>
                      <a:noFill/>
                    </a:ln>
                    <a:effectLst/>
                  </c:spPr>
                </c:dPt>
                <c:dPt>
                  <c:idx val="2"/>
                  <c:invertIfNegative val="0"/>
                  <c:bubble3D val="0"/>
                  <c:spPr>
                    <a:solidFill>
                      <a:schemeClr val="tx2"/>
                    </a:solidFill>
                    <a:ln>
                      <a:noFill/>
                    </a:ln>
                    <a:effectLst/>
                  </c:spPr>
                </c:dPt>
                <c:dPt>
                  <c:idx val="3"/>
                  <c:invertIfNegative val="0"/>
                  <c:bubble3D val="0"/>
                  <c:spPr>
                    <a:solidFill>
                      <a:srgbClr val="FF0000"/>
                    </a:solidFill>
                    <a:ln>
                      <a:noFill/>
                    </a:ln>
                    <a:effectLst/>
                  </c:spPr>
                </c:dPt>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IAA'!$M$44:$P$44</c15:sqref>
                        </c15:formulaRef>
                      </c:ext>
                    </c:extLst>
                    <c:numCache>
                      <c:formatCode>0</c:formatCode>
                      <c:ptCount val="4"/>
                      <c:pt idx="0">
                        <c:v>1102352914</c:v>
                      </c:pt>
                      <c:pt idx="1">
                        <c:v>980779461</c:v>
                      </c:pt>
                      <c:pt idx="2">
                        <c:v>1166451503</c:v>
                      </c:pt>
                      <c:pt idx="3">
                        <c:v>1169967970</c:v>
                      </c:pt>
                    </c:numCache>
                  </c:numRef>
                </c:val>
              </c15:ser>
            </c15:filteredBarSeries>
            <c15:filteredBarSeries>
              <c15:ser>
                <c:idx val="5"/>
                <c:order val="5"/>
                <c:tx>
                  <c:strRef>
                    <c:extLst xmlns:c15="http://schemas.microsoft.com/office/drawing/2012/chart">
                      <c:ext xmlns:c15="http://schemas.microsoft.com/office/drawing/2012/chart" uri="{02D57815-91ED-43cb-92C2-25804820EDAC}">
                        <c15:formulaRef>
                          <c15:sqref>'Import. IAA'!$C$45</c15:sqref>
                        </c15:formulaRef>
                      </c:ext>
                    </c:extLst>
                    <c:strCache>
                      <c:ptCount val="1"/>
                      <c:pt idx="0">
                        <c:v>Égypte</c:v>
                      </c:pt>
                    </c:strCache>
                  </c:strRef>
                </c:tx>
                <c:spPr>
                  <a:solidFill>
                    <a:schemeClr val="accent6"/>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IAA'!$M$45:$P$45</c15:sqref>
                        </c15:formulaRef>
                      </c:ext>
                    </c:extLst>
                    <c:numCache>
                      <c:formatCode>0</c:formatCode>
                      <c:ptCount val="4"/>
                      <c:pt idx="0">
                        <c:v>623697359</c:v>
                      </c:pt>
                      <c:pt idx="1">
                        <c:v>696418523</c:v>
                      </c:pt>
                      <c:pt idx="2">
                        <c:v>1003737484</c:v>
                      </c:pt>
                      <c:pt idx="3">
                        <c:v>982518816</c:v>
                      </c:pt>
                    </c:numCache>
                  </c:numRef>
                </c:val>
              </c15:ser>
            </c15:filteredBarSeries>
            <c15:filteredBarSeries>
              <c15:ser>
                <c:idx val="6"/>
                <c:order val="6"/>
                <c:tx>
                  <c:strRef>
                    <c:extLst xmlns:c15="http://schemas.microsoft.com/office/drawing/2012/chart">
                      <c:ext xmlns:c15="http://schemas.microsoft.com/office/drawing/2012/chart" uri="{02D57815-91ED-43cb-92C2-25804820EDAC}">
                        <c15:formulaRef>
                          <c15:sqref>'Import. IAA'!$C$46</c15:sqref>
                        </c15:formulaRef>
                      </c:ext>
                    </c:extLst>
                    <c:strCache>
                      <c:ptCount val="1"/>
                      <c:pt idx="0">
                        <c:v>Russie</c:v>
                      </c:pt>
                    </c:strCache>
                  </c:strRef>
                </c:tx>
                <c:spPr>
                  <a:solidFill>
                    <a:schemeClr val="accent1">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IAA'!$M$46:$P$46</c15:sqref>
                        </c15:formulaRef>
                      </c:ext>
                    </c:extLst>
                    <c:numCache>
                      <c:formatCode>0</c:formatCode>
                      <c:ptCount val="4"/>
                      <c:pt idx="0">
                        <c:v>327246345</c:v>
                      </c:pt>
                      <c:pt idx="1">
                        <c:v>377723532</c:v>
                      </c:pt>
                      <c:pt idx="2">
                        <c:v>1152325460</c:v>
                      </c:pt>
                      <c:pt idx="3">
                        <c:v>834219462</c:v>
                      </c:pt>
                    </c:numCache>
                  </c:numRef>
                </c:val>
              </c15:ser>
            </c15:filteredBarSeries>
            <c15:filteredBarSeries>
              <c15:ser>
                <c:idx val="7"/>
                <c:order val="7"/>
                <c:tx>
                  <c:strRef>
                    <c:extLst xmlns:c15="http://schemas.microsoft.com/office/drawing/2012/chart">
                      <c:ext xmlns:c15="http://schemas.microsoft.com/office/drawing/2012/chart" uri="{02D57815-91ED-43cb-92C2-25804820EDAC}">
                        <c15:formulaRef>
                          <c15:sqref>'Import. IAA'!$C$47</c15:sqref>
                        </c15:formulaRef>
                      </c:ext>
                    </c:extLst>
                    <c:strCache>
                      <c:ptCount val="1"/>
                      <c:pt idx="0">
                        <c:v>Soudan</c:v>
                      </c:pt>
                    </c:strCache>
                  </c:strRef>
                </c:tx>
                <c:spPr>
                  <a:solidFill>
                    <a:schemeClr val="accent2">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IAA'!$M$47:$P$47</c15:sqref>
                        </c15:formulaRef>
                      </c:ext>
                    </c:extLst>
                    <c:numCache>
                      <c:formatCode>0</c:formatCode>
                      <c:ptCount val="4"/>
                      <c:pt idx="0">
                        <c:v>211372916</c:v>
                      </c:pt>
                      <c:pt idx="1">
                        <c:v>287668665</c:v>
                      </c:pt>
                      <c:pt idx="2">
                        <c:v>414949329</c:v>
                      </c:pt>
                      <c:pt idx="3">
                        <c:v>730656887</c:v>
                      </c:pt>
                    </c:numCache>
                  </c:numRef>
                </c:val>
              </c15:ser>
            </c15:filteredBarSeries>
            <c15:filteredBarSeries>
              <c15:ser>
                <c:idx val="8"/>
                <c:order val="8"/>
                <c:tx>
                  <c:strRef>
                    <c:extLst xmlns:c15="http://schemas.microsoft.com/office/drawing/2012/chart">
                      <c:ext xmlns:c15="http://schemas.microsoft.com/office/drawing/2012/chart" uri="{02D57815-91ED-43cb-92C2-25804820EDAC}">
                        <c15:formulaRef>
                          <c15:sqref>'Import. IAA'!$C$48</c15:sqref>
                        </c15:formulaRef>
                      </c:ext>
                    </c:extLst>
                    <c:strCache>
                      <c:ptCount val="1"/>
                      <c:pt idx="0">
                        <c:v>Jordanie</c:v>
                      </c:pt>
                    </c:strCache>
                  </c:strRef>
                </c:tx>
                <c:spPr>
                  <a:solidFill>
                    <a:schemeClr val="accent3">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IAA'!$M$48:$P$48</c15:sqref>
                        </c15:formulaRef>
                      </c:ext>
                    </c:extLst>
                    <c:numCache>
                      <c:formatCode>0</c:formatCode>
                      <c:ptCount val="4"/>
                      <c:pt idx="0">
                        <c:v>397712671</c:v>
                      </c:pt>
                      <c:pt idx="1">
                        <c:v>454018844</c:v>
                      </c:pt>
                      <c:pt idx="2">
                        <c:v>688578472</c:v>
                      </c:pt>
                      <c:pt idx="3">
                        <c:v>679627775</c:v>
                      </c:pt>
                    </c:numCache>
                  </c:numRef>
                </c:val>
              </c15:ser>
            </c15:filteredBarSeries>
            <c15:filteredBarSeries>
              <c15:ser>
                <c:idx val="9"/>
                <c:order val="9"/>
                <c:tx>
                  <c:strRef>
                    <c:extLst xmlns:c15="http://schemas.microsoft.com/office/drawing/2012/chart">
                      <c:ext xmlns:c15="http://schemas.microsoft.com/office/drawing/2012/chart" uri="{02D57815-91ED-43cb-92C2-25804820EDAC}">
                        <c15:formulaRef>
                          <c15:sqref>'Import. IAA'!$C$49</c15:sqref>
                        </c15:formulaRef>
                      </c:ext>
                    </c:extLst>
                    <c:strCache>
                      <c:ptCount val="1"/>
                      <c:pt idx="0">
                        <c:v>Pays-Bas</c:v>
                      </c:pt>
                    </c:strCache>
                  </c:strRef>
                </c:tx>
                <c:spPr>
                  <a:solidFill>
                    <a:schemeClr val="accent4">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IAA'!$M$49:$P$49</c15:sqref>
                        </c15:formulaRef>
                      </c:ext>
                    </c:extLst>
                    <c:numCache>
                      <c:formatCode>0</c:formatCode>
                      <c:ptCount val="4"/>
                      <c:pt idx="0">
                        <c:v>518914261</c:v>
                      </c:pt>
                      <c:pt idx="1">
                        <c:v>577662254</c:v>
                      </c:pt>
                      <c:pt idx="2">
                        <c:v>672715523</c:v>
                      </c:pt>
                      <c:pt idx="3">
                        <c:v>671468618</c:v>
                      </c:pt>
                    </c:numCache>
                  </c:numRef>
                </c:val>
              </c15:ser>
            </c15:filteredBarSeries>
            <c15:filteredBarSeries>
              <c15:ser>
                <c:idx val="10"/>
                <c:order val="10"/>
                <c:tx>
                  <c:strRef>
                    <c:extLst xmlns:c15="http://schemas.microsoft.com/office/drawing/2012/chart">
                      <c:ext xmlns:c15="http://schemas.microsoft.com/office/drawing/2012/chart" uri="{02D57815-91ED-43cb-92C2-25804820EDAC}">
                        <c15:formulaRef>
                          <c15:sqref>'Import. IAA'!$C$50</c15:sqref>
                        </c15:formulaRef>
                      </c:ext>
                    </c:extLst>
                    <c:strCache>
                      <c:ptCount val="1"/>
                      <c:pt idx="0">
                        <c:v>Australie</c:v>
                      </c:pt>
                    </c:strCache>
                  </c:strRef>
                </c:tx>
                <c:spPr>
                  <a:solidFill>
                    <a:schemeClr val="accent5">
                      <a:lumMod val="60000"/>
                    </a:schemeClr>
                  </a:solidFill>
                  <a:ln>
                    <a:noFill/>
                  </a:ln>
                  <a:effectLst/>
                </c:spPr>
                <c:invertIfNegative val="0"/>
                <c:cat>
                  <c:strRef>
                    <c:extLst xmlns:c15="http://schemas.microsoft.com/office/drawing/2012/chart">
                      <c:ext xmlns:c15="http://schemas.microsoft.com/office/drawing/2012/chart" uri="{02D57815-91ED-43cb-92C2-25804820EDAC}">
                        <c15:formulaRef>
                          <c15:sqref>'Import. IAA'!$M$38:$P$38</c15:sqref>
                        </c15:formulaRef>
                      </c:ext>
                    </c:extLst>
                    <c:strCache>
                      <c:ptCount val="4"/>
                      <c:pt idx="0">
                        <c:v>2020</c:v>
                      </c:pt>
                      <c:pt idx="1">
                        <c:v>2021</c:v>
                      </c:pt>
                      <c:pt idx="2">
                        <c:v>2022</c:v>
                      </c:pt>
                      <c:pt idx="3">
                        <c:v>2023</c:v>
                      </c:pt>
                    </c:strCache>
                  </c:strRef>
                </c:cat>
                <c:val>
                  <c:numRef>
                    <c:extLst xmlns:c15="http://schemas.microsoft.com/office/drawing/2012/chart">
                      <c:ext xmlns:c15="http://schemas.microsoft.com/office/drawing/2012/chart" uri="{02D57815-91ED-43cb-92C2-25804820EDAC}">
                        <c15:formulaRef>
                          <c15:sqref>'Import. IAA'!$M$50:$P$50</c15:sqref>
                        </c15:formulaRef>
                      </c:ext>
                    </c:extLst>
                    <c:numCache>
                      <c:formatCode>0</c:formatCode>
                      <c:ptCount val="4"/>
                      <c:pt idx="0">
                        <c:v>278683748</c:v>
                      </c:pt>
                      <c:pt idx="1">
                        <c:v>964406158</c:v>
                      </c:pt>
                      <c:pt idx="2">
                        <c:v>1317902663</c:v>
                      </c:pt>
                      <c:pt idx="3">
                        <c:v>649495633</c:v>
                      </c:pt>
                    </c:numCache>
                  </c:numRef>
                </c:val>
              </c15:ser>
            </c15:filteredBarSeries>
          </c:ext>
        </c:extLst>
      </c:barChart>
      <c:catAx>
        <c:axId val="23047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0478536"/>
        <c:crosses val="autoZero"/>
        <c:auto val="1"/>
        <c:lblAlgn val="ctr"/>
        <c:lblOffset val="100"/>
        <c:noMultiLvlLbl val="0"/>
      </c:catAx>
      <c:valAx>
        <c:axId val="230478536"/>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0477752"/>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030799788650094"/>
          <c:y val="3.4370898518265476E-2"/>
          <c:w val="0.80572447263896729"/>
          <c:h val="0.85744513235903086"/>
        </c:manualLayout>
      </c:layout>
      <c:barChart>
        <c:barDir val="bar"/>
        <c:grouping val="stacked"/>
        <c:varyColors val="0"/>
        <c:ser>
          <c:idx val="0"/>
          <c:order val="0"/>
          <c:tx>
            <c:v>Saoudien</c:v>
          </c:tx>
          <c:spPr>
            <a:solidFill>
              <a:srgbClr val="000091"/>
            </a:solidFill>
            <a:ln>
              <a:solidFill>
                <a:srgbClr val="000091"/>
              </a:solidFill>
            </a:ln>
            <a:effectLst/>
          </c:spPr>
          <c:invertIfNegative val="0"/>
          <c:cat>
            <c:strRef>
              <c:f>'Démographie 1'!$A$26:$A$39</c:f>
              <c:strCache>
                <c:ptCount val="14"/>
                <c:pt idx="0">
                  <c:v>65+</c:v>
                </c:pt>
                <c:pt idx="1">
                  <c:v>60-64</c:v>
                </c:pt>
                <c:pt idx="2">
                  <c:v>55-59</c:v>
                </c:pt>
                <c:pt idx="3">
                  <c:v>50-54</c:v>
                </c:pt>
                <c:pt idx="4">
                  <c:v>45-49</c:v>
                </c:pt>
                <c:pt idx="5">
                  <c:v>40-44</c:v>
                </c:pt>
                <c:pt idx="6">
                  <c:v>35-39</c:v>
                </c:pt>
                <c:pt idx="7">
                  <c:v>30-34</c:v>
                </c:pt>
                <c:pt idx="8">
                  <c:v>25-29</c:v>
                </c:pt>
                <c:pt idx="9">
                  <c:v>20-24</c:v>
                </c:pt>
                <c:pt idx="10">
                  <c:v>15-19</c:v>
                </c:pt>
                <c:pt idx="11">
                  <c:v>10-14</c:v>
                </c:pt>
                <c:pt idx="12">
                  <c:v>5-9</c:v>
                </c:pt>
                <c:pt idx="13">
                  <c:v>0-4</c:v>
                </c:pt>
              </c:strCache>
            </c:strRef>
          </c:cat>
          <c:val>
            <c:numRef>
              <c:f>'Démographie 1'!$E$26:$E$39</c:f>
              <c:numCache>
                <c:formatCode>#\ ##0.0</c:formatCode>
                <c:ptCount val="14"/>
                <c:pt idx="0">
                  <c:v>0.65987099999999999</c:v>
                </c:pt>
                <c:pt idx="1">
                  <c:v>0.39064199999999999</c:v>
                </c:pt>
                <c:pt idx="2">
                  <c:v>0.52900400000000003</c:v>
                </c:pt>
                <c:pt idx="3">
                  <c:v>0.65399399999999996</c:v>
                </c:pt>
                <c:pt idx="4">
                  <c:v>0.78591299999999997</c:v>
                </c:pt>
                <c:pt idx="5">
                  <c:v>1.077993</c:v>
                </c:pt>
                <c:pt idx="6">
                  <c:v>1.3540509999999999</c:v>
                </c:pt>
                <c:pt idx="7">
                  <c:v>1.5291570000000001</c:v>
                </c:pt>
                <c:pt idx="8">
                  <c:v>1.7022619999999999</c:v>
                </c:pt>
                <c:pt idx="9">
                  <c:v>1.719492</c:v>
                </c:pt>
                <c:pt idx="10">
                  <c:v>1.8582449999999999</c:v>
                </c:pt>
                <c:pt idx="11">
                  <c:v>2.1000030000000001</c:v>
                </c:pt>
                <c:pt idx="12">
                  <c:v>2.2576800000000001</c:v>
                </c:pt>
                <c:pt idx="13">
                  <c:v>2.1739549999999999</c:v>
                </c:pt>
              </c:numCache>
            </c:numRef>
          </c:val>
          <c:extLst xmlns:c16r2="http://schemas.microsoft.com/office/drawing/2015/06/chart">
            <c:ext xmlns:c16="http://schemas.microsoft.com/office/drawing/2014/chart" uri="{C3380CC4-5D6E-409C-BE32-E72D297353CC}">
              <c16:uniqueId val="{00000000-1A51-416B-9836-2F4DBFC1D153}"/>
            </c:ext>
          </c:extLst>
        </c:ser>
        <c:ser>
          <c:idx val="1"/>
          <c:order val="1"/>
          <c:tx>
            <c:v>Non saoudien</c:v>
          </c:tx>
          <c:spPr>
            <a:solidFill>
              <a:srgbClr val="EA5433"/>
            </a:solidFill>
            <a:ln>
              <a:solidFill>
                <a:srgbClr val="EA5433"/>
              </a:solidFill>
            </a:ln>
            <a:effectLst/>
          </c:spPr>
          <c:invertIfNegative val="0"/>
          <c:cat>
            <c:strRef>
              <c:f>'Démographie 1'!$A$26:$A$39</c:f>
              <c:strCache>
                <c:ptCount val="14"/>
                <c:pt idx="0">
                  <c:v>65+</c:v>
                </c:pt>
                <c:pt idx="1">
                  <c:v>60-64</c:v>
                </c:pt>
                <c:pt idx="2">
                  <c:v>55-59</c:v>
                </c:pt>
                <c:pt idx="3">
                  <c:v>50-54</c:v>
                </c:pt>
                <c:pt idx="4">
                  <c:v>45-49</c:v>
                </c:pt>
                <c:pt idx="5">
                  <c:v>40-44</c:v>
                </c:pt>
                <c:pt idx="6">
                  <c:v>35-39</c:v>
                </c:pt>
                <c:pt idx="7">
                  <c:v>30-34</c:v>
                </c:pt>
                <c:pt idx="8">
                  <c:v>25-29</c:v>
                </c:pt>
                <c:pt idx="9">
                  <c:v>20-24</c:v>
                </c:pt>
                <c:pt idx="10">
                  <c:v>15-19</c:v>
                </c:pt>
                <c:pt idx="11">
                  <c:v>10-14</c:v>
                </c:pt>
                <c:pt idx="12">
                  <c:v>5-9</c:v>
                </c:pt>
                <c:pt idx="13">
                  <c:v>0-4</c:v>
                </c:pt>
              </c:strCache>
            </c:strRef>
          </c:cat>
          <c:val>
            <c:numRef>
              <c:f>'Démographie 1'!$J$26:$J$39</c:f>
              <c:numCache>
                <c:formatCode>#\ ##0.0</c:formatCode>
                <c:ptCount val="14"/>
                <c:pt idx="0">
                  <c:v>-0.20197799999999999</c:v>
                </c:pt>
                <c:pt idx="1">
                  <c:v>-0.25701000000000002</c:v>
                </c:pt>
                <c:pt idx="2">
                  <c:v>-0.46621499999999999</c:v>
                </c:pt>
                <c:pt idx="3">
                  <c:v>-0.73437799999999998</c:v>
                </c:pt>
                <c:pt idx="4">
                  <c:v>-1.0392669999999999</c:v>
                </c:pt>
                <c:pt idx="5">
                  <c:v>-1.5758840000000001</c:v>
                </c:pt>
                <c:pt idx="6">
                  <c:v>-2.1109049999999998</c:v>
                </c:pt>
                <c:pt idx="7">
                  <c:v>-2.3636750000000002</c:v>
                </c:pt>
                <c:pt idx="8">
                  <c:v>-2.043453</c:v>
                </c:pt>
                <c:pt idx="9">
                  <c:v>-0.89649000000000001</c:v>
                </c:pt>
                <c:pt idx="10">
                  <c:v>-0.33845500000000001</c:v>
                </c:pt>
                <c:pt idx="11">
                  <c:v>-0.446411</c:v>
                </c:pt>
                <c:pt idx="12">
                  <c:v>-0.504637</c:v>
                </c:pt>
                <c:pt idx="13">
                  <c:v>-0.40420400000000001</c:v>
                </c:pt>
              </c:numCache>
            </c:numRef>
          </c:val>
          <c:extLst xmlns:c16r2="http://schemas.microsoft.com/office/drawing/2015/06/chart">
            <c:ext xmlns:c16="http://schemas.microsoft.com/office/drawing/2014/chart" uri="{C3380CC4-5D6E-409C-BE32-E72D297353CC}">
              <c16:uniqueId val="{00000001-1A51-416B-9836-2F4DBFC1D153}"/>
            </c:ext>
          </c:extLst>
        </c:ser>
        <c:dLbls>
          <c:showLegendKey val="0"/>
          <c:showVal val="0"/>
          <c:showCatName val="0"/>
          <c:showSerName val="0"/>
          <c:showPercent val="0"/>
          <c:showBubbleSize val="0"/>
        </c:dLbls>
        <c:gapWidth val="200"/>
        <c:overlap val="100"/>
        <c:axId val="507524248"/>
        <c:axId val="507527384"/>
      </c:barChart>
      <c:catAx>
        <c:axId val="507524248"/>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7384"/>
        <c:crosses val="autoZero"/>
        <c:auto val="1"/>
        <c:lblAlgn val="ctr"/>
        <c:lblOffset val="100"/>
        <c:noMultiLvlLbl val="0"/>
      </c:catAx>
      <c:valAx>
        <c:axId val="507527384"/>
        <c:scaling>
          <c:orientation val="minMax"/>
        </c:scaling>
        <c:delete val="0"/>
        <c:axPos val="t"/>
        <c:majorGridlines>
          <c:spPr>
            <a:ln w="9525" cap="flat" cmpd="sng" algn="ctr">
              <a:solidFill>
                <a:schemeClr val="tx1">
                  <a:lumMod val="15000"/>
                  <a:lumOff val="85000"/>
                </a:schemeClr>
              </a:solidFill>
              <a:round/>
            </a:ln>
            <a:effectLst/>
          </c:spPr>
        </c:majorGridlines>
        <c:numFmt formatCode="#,##0.0;[Black]#,##0.0" sourceLinked="0"/>
        <c:majorTickMark val="none"/>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4248"/>
        <c:crosses val="autoZero"/>
        <c:crossBetween val="between"/>
      </c:valAx>
      <c:spPr>
        <a:noFill/>
        <a:ln>
          <a:noFill/>
        </a:ln>
        <a:effectLst/>
      </c:spPr>
    </c:plotArea>
    <c:legend>
      <c:legendPos val="r"/>
      <c:layout>
        <c:manualLayout>
          <c:xMode val="edge"/>
          <c:yMode val="edge"/>
          <c:x val="0.74448144868006527"/>
          <c:y val="0.130135816946986"/>
          <c:w val="0.23115014134230175"/>
          <c:h val="0.220181280676836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'Balance commerciale IAA'!$C$16</c:f>
              <c:strCache>
                <c:ptCount val="1"/>
                <c:pt idx="0">
                  <c:v>Valeurs</c:v>
                </c:pt>
              </c:strCache>
            </c:strRef>
          </c:tx>
          <c:spPr>
            <a:solidFill>
              <a:schemeClr val="accent1"/>
            </a:solidFill>
            <a:ln>
              <a:noFill/>
            </a:ln>
            <a:effectLst/>
          </c:spPr>
          <c:invertIfNegative val="0"/>
          <c:cat>
            <c:strRef>
              <c:f>'Balance commerciale IAA'!$D$16:$P$16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IAA'!$D$16:$P$16</c:f>
              <c:numCache>
                <c:formatCode>General</c:formatCode>
                <c:ptCount val="13"/>
                <c:pt idx="0">
                  <c:v>0</c:v>
                </c:pt>
                <c:pt idx="1">
                  <c:v>0</c:v>
                </c:pt>
                <c:pt idx="2">
                  <c:v>0</c:v>
                </c:pt>
                <c:pt idx="3">
                  <c:v>0</c:v>
                </c:pt>
                <c:pt idx="4">
                  <c:v>0</c:v>
                </c:pt>
                <c:pt idx="5">
                  <c:v>0</c:v>
                </c:pt>
                <c:pt idx="6">
                  <c:v>0</c:v>
                </c:pt>
                <c:pt idx="7">
                  <c:v>0</c:v>
                </c:pt>
                <c:pt idx="8">
                  <c:v>0</c:v>
                </c:pt>
                <c:pt idx="9">
                  <c:v>0</c:v>
                </c:pt>
                <c:pt idx="10">
                  <c:v>0</c:v>
                </c:pt>
                <c:pt idx="11">
                  <c:v>0</c:v>
                </c:pt>
                <c:pt idx="12">
                  <c:v>0</c:v>
                </c:pt>
              </c:numCache>
            </c:numRef>
          </c:val>
        </c:ser>
        <c:ser>
          <c:idx val="1"/>
          <c:order val="1"/>
          <c:tx>
            <c:strRef>
              <c:f>'Balance commerciale IAA'!$C$17</c:f>
              <c:strCache>
                <c:ptCount val="1"/>
                <c:pt idx="0">
                  <c:v>Importations</c:v>
                </c:pt>
              </c:strCache>
            </c:strRef>
          </c:tx>
          <c:spPr>
            <a:solidFill>
              <a:srgbClr val="FF0000"/>
            </a:solidFill>
            <a:ln>
              <a:noFill/>
            </a:ln>
            <a:effectLst/>
          </c:spPr>
          <c:invertIfNegative val="0"/>
          <c:cat>
            <c:strRef>
              <c:f>'Balance commerciale IAA'!$D$16:$P$16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IAA'!$D$17:$P$17</c:f>
              <c:numCache>
                <c:formatCode>0</c:formatCode>
                <c:ptCount val="13"/>
                <c:pt idx="0">
                  <c:v>-557171634</c:v>
                </c:pt>
                <c:pt idx="1">
                  <c:v>-791476268</c:v>
                </c:pt>
                <c:pt idx="2">
                  <c:v>-904011213</c:v>
                </c:pt>
                <c:pt idx="3">
                  <c:v>-705125148</c:v>
                </c:pt>
                <c:pt idx="4">
                  <c:v>-775798206</c:v>
                </c:pt>
                <c:pt idx="5">
                  <c:v>-797820651</c:v>
                </c:pt>
                <c:pt idx="6">
                  <c:v>-611640295</c:v>
                </c:pt>
                <c:pt idx="7">
                  <c:v>-722371916</c:v>
                </c:pt>
                <c:pt idx="8">
                  <c:v>-454289273</c:v>
                </c:pt>
                <c:pt idx="9">
                  <c:v>-459317615</c:v>
                </c:pt>
                <c:pt idx="10">
                  <c:v>-397250192</c:v>
                </c:pt>
                <c:pt idx="11">
                  <c:v>-624047587</c:v>
                </c:pt>
                <c:pt idx="12">
                  <c:v>-506298340</c:v>
                </c:pt>
              </c:numCache>
            </c:numRef>
          </c:val>
        </c:ser>
        <c:ser>
          <c:idx val="2"/>
          <c:order val="2"/>
          <c:tx>
            <c:strRef>
              <c:f>'Balance commerciale IAA'!$C$18</c:f>
              <c:strCache>
                <c:ptCount val="1"/>
                <c:pt idx="0">
                  <c:v>Exportations</c:v>
                </c:pt>
              </c:strCache>
            </c:strRef>
          </c:tx>
          <c:spPr>
            <a:solidFill>
              <a:srgbClr val="0070C0"/>
            </a:solidFill>
            <a:ln>
              <a:noFill/>
            </a:ln>
            <a:effectLst/>
          </c:spPr>
          <c:invertIfNegative val="0"/>
          <c:cat>
            <c:strRef>
              <c:f>'Balance commerciale IAA'!$D$16:$P$16</c:f>
              <c:strCache>
                <c:ptCount val="13"/>
                <c:pt idx="0">
                  <c:v>2011</c:v>
                </c:pt>
                <c:pt idx="1">
                  <c:v>2012</c:v>
                </c:pt>
                <c:pt idx="2">
                  <c:v>2013</c:v>
                </c:pt>
                <c:pt idx="3">
                  <c:v>2014</c:v>
                </c:pt>
                <c:pt idx="4">
                  <c:v>2015</c:v>
                </c:pt>
                <c:pt idx="5">
                  <c:v>2016</c:v>
                </c:pt>
                <c:pt idx="6">
                  <c:v>2017</c:v>
                </c:pt>
                <c:pt idx="7">
                  <c:v>2018</c:v>
                </c:pt>
                <c:pt idx="8">
                  <c:v>2019</c:v>
                </c:pt>
                <c:pt idx="9">
                  <c:v>2020</c:v>
                </c:pt>
                <c:pt idx="10">
                  <c:v>2021</c:v>
                </c:pt>
                <c:pt idx="11">
                  <c:v>2022</c:v>
                </c:pt>
                <c:pt idx="12">
                  <c:v>2023</c:v>
                </c:pt>
              </c:strCache>
            </c:strRef>
          </c:cat>
          <c:val>
            <c:numRef>
              <c:f>'Balance commerciale IAA'!$D$18:$P$18</c:f>
              <c:numCache>
                <c:formatCode>0</c:formatCode>
                <c:ptCount val="13"/>
                <c:pt idx="0">
                  <c:v>233859</c:v>
                </c:pt>
                <c:pt idx="1">
                  <c:v>3024706</c:v>
                </c:pt>
                <c:pt idx="2">
                  <c:v>78569</c:v>
                </c:pt>
                <c:pt idx="3">
                  <c:v>822706</c:v>
                </c:pt>
                <c:pt idx="4">
                  <c:v>148868</c:v>
                </c:pt>
                <c:pt idx="5">
                  <c:v>4283011</c:v>
                </c:pt>
                <c:pt idx="6">
                  <c:v>786937</c:v>
                </c:pt>
                <c:pt idx="7">
                  <c:v>846175</c:v>
                </c:pt>
                <c:pt idx="8">
                  <c:v>998518</c:v>
                </c:pt>
                <c:pt idx="9">
                  <c:v>1615250</c:v>
                </c:pt>
                <c:pt idx="10">
                  <c:v>1838967</c:v>
                </c:pt>
                <c:pt idx="11">
                  <c:v>1948875</c:v>
                </c:pt>
                <c:pt idx="12">
                  <c:v>1830910</c:v>
                </c:pt>
              </c:numCache>
            </c:numRef>
          </c:val>
        </c:ser>
        <c:dLbls>
          <c:showLegendKey val="0"/>
          <c:showVal val="0"/>
          <c:showCatName val="0"/>
          <c:showSerName val="0"/>
          <c:showPercent val="0"/>
          <c:showBubbleSize val="0"/>
        </c:dLbls>
        <c:gapWidth val="219"/>
        <c:overlap val="100"/>
        <c:axId val="232369088"/>
        <c:axId val="232366344"/>
      </c:barChart>
      <c:lineChart>
        <c:grouping val="stacked"/>
        <c:varyColors val="0"/>
        <c:ser>
          <c:idx val="3"/>
          <c:order val="3"/>
          <c:tx>
            <c:strRef>
              <c:f>'Balance commerciale IAA'!$C$19</c:f>
              <c:strCache>
                <c:ptCount val="1"/>
                <c:pt idx="0">
                  <c:v>Solde</c:v>
                </c:pt>
              </c:strCache>
            </c:strRef>
          </c:tx>
          <c:spPr>
            <a:ln w="28575" cap="rnd">
              <a:solidFill>
                <a:srgbClr val="FFC000"/>
              </a:solidFill>
              <a:round/>
            </a:ln>
            <a:effectLst/>
          </c:spPr>
          <c:marker>
            <c:symbol val="circle"/>
            <c:size val="5"/>
            <c:spPr>
              <a:solidFill>
                <a:srgbClr val="FFCC00"/>
              </a:solidFill>
              <a:ln w="9525">
                <a:solidFill>
                  <a:srgbClr val="FFC000"/>
                </a:solidFill>
              </a:ln>
              <a:effectLst/>
            </c:spPr>
          </c:marker>
          <c:val>
            <c:numRef>
              <c:f>'Balance commerciale IAA'!$D$19:$P$19</c:f>
              <c:numCache>
                <c:formatCode>0</c:formatCode>
                <c:ptCount val="13"/>
                <c:pt idx="0">
                  <c:v>-556937775</c:v>
                </c:pt>
                <c:pt idx="1">
                  <c:v>-788451562</c:v>
                </c:pt>
                <c:pt idx="2">
                  <c:v>-903932644</c:v>
                </c:pt>
                <c:pt idx="3">
                  <c:v>-704302442</c:v>
                </c:pt>
                <c:pt idx="4">
                  <c:v>-775649338</c:v>
                </c:pt>
                <c:pt idx="5">
                  <c:v>-793537640</c:v>
                </c:pt>
                <c:pt idx="6">
                  <c:v>-610853358</c:v>
                </c:pt>
                <c:pt idx="7">
                  <c:v>-721525741</c:v>
                </c:pt>
                <c:pt idx="8">
                  <c:v>-453290755</c:v>
                </c:pt>
                <c:pt idx="9">
                  <c:v>-457702365</c:v>
                </c:pt>
                <c:pt idx="10">
                  <c:v>-395411225</c:v>
                </c:pt>
                <c:pt idx="11">
                  <c:v>-622098712</c:v>
                </c:pt>
                <c:pt idx="12">
                  <c:v>-504467430</c:v>
                </c:pt>
              </c:numCache>
            </c:numRef>
          </c:val>
          <c:smooth val="0"/>
        </c:ser>
        <c:dLbls>
          <c:showLegendKey val="0"/>
          <c:showVal val="0"/>
          <c:showCatName val="0"/>
          <c:showSerName val="0"/>
          <c:showPercent val="0"/>
          <c:showBubbleSize val="0"/>
        </c:dLbls>
        <c:marker val="1"/>
        <c:smooth val="0"/>
        <c:axId val="232369088"/>
        <c:axId val="232366344"/>
      </c:lineChart>
      <c:catAx>
        <c:axId val="2323690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2366344"/>
        <c:crosses val="autoZero"/>
        <c:auto val="1"/>
        <c:lblAlgn val="ctr"/>
        <c:lblOffset val="100"/>
        <c:noMultiLvlLbl val="0"/>
      </c:catAx>
      <c:valAx>
        <c:axId val="232366344"/>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232369088"/>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egendEntry>
        <c:idx val="0"/>
        <c:delete val="1"/>
      </c:legendEntry>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'Balance commerciale TBB'!$D$34</c:f>
              <c:strCache>
                <c:ptCount val="1"/>
                <c:pt idx="0">
                  <c:v>2011</c:v>
                </c:pt>
              </c:strCache>
            </c:strRef>
          </c:tx>
          <c:spPr>
            <a:solidFill>
              <a:schemeClr val="accent1"/>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TBB'!$D$36:$D$46</c:f>
              <c:numCache>
                <c:formatCode>0</c:formatCode>
                <c:ptCount val="11"/>
                <c:pt idx="0">
                  <c:v>-655942</c:v>
                </c:pt>
                <c:pt idx="1">
                  <c:v>-289043</c:v>
                </c:pt>
                <c:pt idx="2">
                  <c:v>-8965757</c:v>
                </c:pt>
                <c:pt idx="3">
                  <c:v>-1603882</c:v>
                </c:pt>
                <c:pt idx="4">
                  <c:v>-23693</c:v>
                </c:pt>
                <c:pt idx="5">
                  <c:v>-45866366</c:v>
                </c:pt>
                <c:pt idx="6">
                  <c:v>-37125201</c:v>
                </c:pt>
                <c:pt idx="7">
                  <c:v>-38771393</c:v>
                </c:pt>
                <c:pt idx="8">
                  <c:v>-84851461</c:v>
                </c:pt>
                <c:pt idx="9">
                  <c:v>-242314623</c:v>
                </c:pt>
                <c:pt idx="10">
                  <c:v>-96470414</c:v>
                </c:pt>
              </c:numCache>
            </c:numRef>
          </c:val>
        </c:ser>
        <c:ser>
          <c:idx val="1"/>
          <c:order val="1"/>
          <c:tx>
            <c:strRef>
              <c:f>'Balance commerciale TBB'!$E$34</c:f>
              <c:strCache>
                <c:ptCount val="1"/>
                <c:pt idx="0">
                  <c:v>2012</c:v>
                </c:pt>
              </c:strCache>
            </c:strRef>
          </c:tx>
          <c:spPr>
            <a:solidFill>
              <a:schemeClr val="accent2"/>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TBB'!$E$36:$E$46</c:f>
              <c:numCache>
                <c:formatCode>0</c:formatCode>
                <c:ptCount val="11"/>
                <c:pt idx="0">
                  <c:v>-779372</c:v>
                </c:pt>
                <c:pt idx="1">
                  <c:v>-166599</c:v>
                </c:pt>
                <c:pt idx="2">
                  <c:v>-10310211</c:v>
                </c:pt>
                <c:pt idx="3">
                  <c:v>-2156175</c:v>
                </c:pt>
                <c:pt idx="4">
                  <c:v>0</c:v>
                </c:pt>
                <c:pt idx="5">
                  <c:v>-135734080</c:v>
                </c:pt>
                <c:pt idx="6">
                  <c:v>-42435874</c:v>
                </c:pt>
                <c:pt idx="7">
                  <c:v>-50710081</c:v>
                </c:pt>
                <c:pt idx="8">
                  <c:v>-137229413</c:v>
                </c:pt>
                <c:pt idx="9">
                  <c:v>-245697683</c:v>
                </c:pt>
                <c:pt idx="10">
                  <c:v>-163232074</c:v>
                </c:pt>
              </c:numCache>
            </c:numRef>
          </c:val>
        </c:ser>
        <c:ser>
          <c:idx val="2"/>
          <c:order val="2"/>
          <c:tx>
            <c:strRef>
              <c:f>'Balance commerciale TBB'!$F$34</c:f>
              <c:strCache>
                <c:ptCount val="1"/>
                <c:pt idx="0">
                  <c:v>2013</c:v>
                </c:pt>
              </c:strCache>
            </c:strRef>
          </c:tx>
          <c:spPr>
            <a:solidFill>
              <a:schemeClr val="accent3"/>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TBB'!$F$36:$F$46</c:f>
              <c:numCache>
                <c:formatCode>0</c:formatCode>
                <c:ptCount val="11"/>
                <c:pt idx="0">
                  <c:v>-1021643</c:v>
                </c:pt>
                <c:pt idx="1">
                  <c:v>-134001</c:v>
                </c:pt>
                <c:pt idx="2">
                  <c:v>-27646446</c:v>
                </c:pt>
                <c:pt idx="3">
                  <c:v>-1895667</c:v>
                </c:pt>
                <c:pt idx="4">
                  <c:v>0</c:v>
                </c:pt>
                <c:pt idx="5">
                  <c:v>-212364344</c:v>
                </c:pt>
                <c:pt idx="6">
                  <c:v>-26497899</c:v>
                </c:pt>
                <c:pt idx="7">
                  <c:v>-44218556</c:v>
                </c:pt>
                <c:pt idx="8">
                  <c:v>-150747393</c:v>
                </c:pt>
                <c:pt idx="9">
                  <c:v>-271955072</c:v>
                </c:pt>
                <c:pt idx="10">
                  <c:v>-167451621</c:v>
                </c:pt>
              </c:numCache>
            </c:numRef>
          </c:val>
        </c:ser>
        <c:ser>
          <c:idx val="3"/>
          <c:order val="3"/>
          <c:tx>
            <c:strRef>
              <c:f>'Balance commerciale TBB'!$G$34</c:f>
              <c:strCache>
                <c:ptCount val="1"/>
                <c:pt idx="0">
                  <c:v>2014</c:v>
                </c:pt>
              </c:strCache>
            </c:strRef>
          </c:tx>
          <c:spPr>
            <a:solidFill>
              <a:schemeClr val="accent4"/>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TBB'!$G$36:$G$46</c:f>
              <c:numCache>
                <c:formatCode>0</c:formatCode>
                <c:ptCount val="11"/>
                <c:pt idx="0">
                  <c:v>-1298248</c:v>
                </c:pt>
                <c:pt idx="1">
                  <c:v>185025</c:v>
                </c:pt>
                <c:pt idx="2">
                  <c:v>-6173418</c:v>
                </c:pt>
                <c:pt idx="3">
                  <c:v>-1500907</c:v>
                </c:pt>
                <c:pt idx="4">
                  <c:v>-83687</c:v>
                </c:pt>
                <c:pt idx="5">
                  <c:v>-81800955</c:v>
                </c:pt>
                <c:pt idx="6">
                  <c:v>-34062832</c:v>
                </c:pt>
                <c:pt idx="7">
                  <c:v>-45454798</c:v>
                </c:pt>
                <c:pt idx="8">
                  <c:v>-110723825</c:v>
                </c:pt>
                <c:pt idx="9">
                  <c:v>-197268860</c:v>
                </c:pt>
                <c:pt idx="10">
                  <c:v>-226119937</c:v>
                </c:pt>
              </c:numCache>
            </c:numRef>
          </c:val>
        </c:ser>
        <c:ser>
          <c:idx val="4"/>
          <c:order val="4"/>
          <c:tx>
            <c:strRef>
              <c:f>'Balance commerciale TBB'!$H$34</c:f>
              <c:strCache>
                <c:ptCount val="1"/>
                <c:pt idx="0">
                  <c:v>2015</c:v>
                </c:pt>
              </c:strCache>
            </c:strRef>
          </c:tx>
          <c:spPr>
            <a:solidFill>
              <a:schemeClr val="accent5"/>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TBB'!$H$36:$H$46</c:f>
              <c:numCache>
                <c:formatCode>0</c:formatCode>
                <c:ptCount val="11"/>
                <c:pt idx="0">
                  <c:v>-755805</c:v>
                </c:pt>
                <c:pt idx="1">
                  <c:v>-32042</c:v>
                </c:pt>
                <c:pt idx="2">
                  <c:v>-8397642</c:v>
                </c:pt>
                <c:pt idx="3">
                  <c:v>-535094</c:v>
                </c:pt>
                <c:pt idx="4">
                  <c:v>-285345</c:v>
                </c:pt>
                <c:pt idx="5">
                  <c:v>-29364160</c:v>
                </c:pt>
                <c:pt idx="6">
                  <c:v>-42172176</c:v>
                </c:pt>
                <c:pt idx="7">
                  <c:v>-63951086</c:v>
                </c:pt>
                <c:pt idx="8">
                  <c:v>-116945200</c:v>
                </c:pt>
                <c:pt idx="9">
                  <c:v>-267189733</c:v>
                </c:pt>
                <c:pt idx="10">
                  <c:v>-246021054</c:v>
                </c:pt>
              </c:numCache>
            </c:numRef>
          </c:val>
        </c:ser>
        <c:ser>
          <c:idx val="5"/>
          <c:order val="5"/>
          <c:tx>
            <c:strRef>
              <c:f>'Balance commerciale TBB'!$I$34</c:f>
              <c:strCache>
                <c:ptCount val="1"/>
                <c:pt idx="0">
                  <c:v>2016</c:v>
                </c:pt>
              </c:strCache>
            </c:strRef>
          </c:tx>
          <c:spPr>
            <a:solidFill>
              <a:schemeClr val="accent6"/>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TBB'!$I$36:$I$46</c:f>
              <c:numCache>
                <c:formatCode>0</c:formatCode>
                <c:ptCount val="11"/>
                <c:pt idx="0">
                  <c:v>-301800</c:v>
                </c:pt>
                <c:pt idx="1">
                  <c:v>-454480</c:v>
                </c:pt>
                <c:pt idx="2">
                  <c:v>-4139690</c:v>
                </c:pt>
                <c:pt idx="3">
                  <c:v>-1162081</c:v>
                </c:pt>
                <c:pt idx="4">
                  <c:v>-236035</c:v>
                </c:pt>
                <c:pt idx="5">
                  <c:v>-148145765</c:v>
                </c:pt>
                <c:pt idx="6">
                  <c:v>-45005622</c:v>
                </c:pt>
                <c:pt idx="7">
                  <c:v>-63407829</c:v>
                </c:pt>
                <c:pt idx="8">
                  <c:v>-93694893</c:v>
                </c:pt>
                <c:pt idx="9">
                  <c:v>-188201172</c:v>
                </c:pt>
                <c:pt idx="10">
                  <c:v>-248788271</c:v>
                </c:pt>
              </c:numCache>
            </c:numRef>
          </c:val>
        </c:ser>
        <c:ser>
          <c:idx val="6"/>
          <c:order val="6"/>
          <c:tx>
            <c:strRef>
              <c:f>'Balance commerciale TBB'!$J$34</c:f>
              <c:strCache>
                <c:ptCount val="1"/>
                <c:pt idx="0">
                  <c:v>2017</c:v>
                </c:pt>
              </c:strCache>
            </c:strRef>
          </c:tx>
          <c:spPr>
            <a:solidFill>
              <a:schemeClr val="accent1">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TBB'!$J$36:$J$46</c:f>
              <c:numCache>
                <c:formatCode>0</c:formatCode>
                <c:ptCount val="11"/>
                <c:pt idx="0">
                  <c:v>-476877</c:v>
                </c:pt>
                <c:pt idx="1">
                  <c:v>-356003</c:v>
                </c:pt>
                <c:pt idx="2">
                  <c:v>-11001482</c:v>
                </c:pt>
                <c:pt idx="3">
                  <c:v>0</c:v>
                </c:pt>
                <c:pt idx="4">
                  <c:v>-139196</c:v>
                </c:pt>
                <c:pt idx="5">
                  <c:v>-98343880</c:v>
                </c:pt>
                <c:pt idx="6">
                  <c:v>-35526268</c:v>
                </c:pt>
                <c:pt idx="7">
                  <c:v>-43038910</c:v>
                </c:pt>
                <c:pt idx="8">
                  <c:v>-67093028</c:v>
                </c:pt>
                <c:pt idx="9">
                  <c:v>-133870857</c:v>
                </c:pt>
                <c:pt idx="10">
                  <c:v>-221006855</c:v>
                </c:pt>
              </c:numCache>
            </c:numRef>
          </c:val>
        </c:ser>
        <c:ser>
          <c:idx val="7"/>
          <c:order val="7"/>
          <c:tx>
            <c:strRef>
              <c:f>'Balance commerciale TBB'!$K$34</c:f>
              <c:strCache>
                <c:ptCount val="1"/>
                <c:pt idx="0">
                  <c:v>2018</c:v>
                </c:pt>
              </c:strCache>
            </c:strRef>
          </c:tx>
          <c:spPr>
            <a:solidFill>
              <a:schemeClr val="accent2">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TBB'!$K$36:$K$46</c:f>
              <c:numCache>
                <c:formatCode>0</c:formatCode>
                <c:ptCount val="11"/>
                <c:pt idx="0">
                  <c:v>-290754</c:v>
                </c:pt>
                <c:pt idx="1">
                  <c:v>32161</c:v>
                </c:pt>
                <c:pt idx="2">
                  <c:v>-15796284</c:v>
                </c:pt>
                <c:pt idx="3">
                  <c:v>-2154224</c:v>
                </c:pt>
                <c:pt idx="4">
                  <c:v>-573312</c:v>
                </c:pt>
                <c:pt idx="5">
                  <c:v>-254389496</c:v>
                </c:pt>
                <c:pt idx="6">
                  <c:v>-34461509</c:v>
                </c:pt>
                <c:pt idx="7">
                  <c:v>-48335885</c:v>
                </c:pt>
                <c:pt idx="8">
                  <c:v>-58743385</c:v>
                </c:pt>
                <c:pt idx="9">
                  <c:v>-130240104</c:v>
                </c:pt>
                <c:pt idx="10">
                  <c:v>-176572949</c:v>
                </c:pt>
              </c:numCache>
            </c:numRef>
          </c:val>
        </c:ser>
        <c:ser>
          <c:idx val="8"/>
          <c:order val="8"/>
          <c:tx>
            <c:strRef>
              <c:f>'Balance commerciale TBB'!$L$34</c:f>
              <c:strCache>
                <c:ptCount val="1"/>
                <c:pt idx="0">
                  <c:v>2019</c:v>
                </c:pt>
              </c:strCache>
            </c:strRef>
          </c:tx>
          <c:spPr>
            <a:solidFill>
              <a:schemeClr val="accent3">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TBB'!$L$36:$L$46</c:f>
              <c:numCache>
                <c:formatCode>0</c:formatCode>
                <c:ptCount val="11"/>
                <c:pt idx="0">
                  <c:v>-138780</c:v>
                </c:pt>
                <c:pt idx="1">
                  <c:v>-297332</c:v>
                </c:pt>
                <c:pt idx="2">
                  <c:v>-4818760</c:v>
                </c:pt>
                <c:pt idx="3">
                  <c:v>-1538021</c:v>
                </c:pt>
                <c:pt idx="4">
                  <c:v>-587376</c:v>
                </c:pt>
                <c:pt idx="5">
                  <c:v>-5697943</c:v>
                </c:pt>
                <c:pt idx="6">
                  <c:v>-35645933</c:v>
                </c:pt>
                <c:pt idx="7">
                  <c:v>-42362821</c:v>
                </c:pt>
                <c:pt idx="8">
                  <c:v>-59016403</c:v>
                </c:pt>
                <c:pt idx="9">
                  <c:v>-99734917</c:v>
                </c:pt>
                <c:pt idx="10">
                  <c:v>-203452468</c:v>
                </c:pt>
              </c:numCache>
            </c:numRef>
          </c:val>
        </c:ser>
        <c:ser>
          <c:idx val="9"/>
          <c:order val="9"/>
          <c:tx>
            <c:strRef>
              <c:f>'Balance commerciale TBB'!$M$34</c:f>
              <c:strCache>
                <c:ptCount val="1"/>
                <c:pt idx="0">
                  <c:v>2020</c:v>
                </c:pt>
              </c:strCache>
            </c:strRef>
          </c:tx>
          <c:spPr>
            <a:solidFill>
              <a:schemeClr val="accent4">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TBB'!$M$36:$M$46</c:f>
              <c:numCache>
                <c:formatCode>0</c:formatCode>
                <c:ptCount val="11"/>
                <c:pt idx="0">
                  <c:v>-248710</c:v>
                </c:pt>
                <c:pt idx="1">
                  <c:v>-392262</c:v>
                </c:pt>
                <c:pt idx="2">
                  <c:v>-3670568</c:v>
                </c:pt>
                <c:pt idx="3">
                  <c:v>-3796775</c:v>
                </c:pt>
                <c:pt idx="4">
                  <c:v>-1959259</c:v>
                </c:pt>
                <c:pt idx="5">
                  <c:v>-39953461</c:v>
                </c:pt>
                <c:pt idx="6">
                  <c:v>-32409126</c:v>
                </c:pt>
                <c:pt idx="7">
                  <c:v>-38124084</c:v>
                </c:pt>
                <c:pt idx="8">
                  <c:v>-61259325</c:v>
                </c:pt>
                <c:pt idx="9">
                  <c:v>-101595999</c:v>
                </c:pt>
                <c:pt idx="10">
                  <c:v>-174292797</c:v>
                </c:pt>
              </c:numCache>
            </c:numRef>
          </c:val>
        </c:ser>
        <c:ser>
          <c:idx val="10"/>
          <c:order val="10"/>
          <c:tx>
            <c:strRef>
              <c:f>'Balance commerciale TBB'!$N$34</c:f>
              <c:strCache>
                <c:ptCount val="1"/>
                <c:pt idx="0">
                  <c:v>2021</c:v>
                </c:pt>
              </c:strCache>
            </c:strRef>
          </c:tx>
          <c:spPr>
            <a:solidFill>
              <a:schemeClr val="accent5">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TBB'!$N$36:$N$46</c:f>
              <c:numCache>
                <c:formatCode>0</c:formatCode>
                <c:ptCount val="11"/>
                <c:pt idx="0">
                  <c:v>-103069</c:v>
                </c:pt>
                <c:pt idx="1">
                  <c:v>-336933</c:v>
                </c:pt>
                <c:pt idx="2">
                  <c:v>-2176325</c:v>
                </c:pt>
                <c:pt idx="3">
                  <c:v>-7828335</c:v>
                </c:pt>
                <c:pt idx="4">
                  <c:v>-1958993</c:v>
                </c:pt>
                <c:pt idx="5">
                  <c:v>-4116750</c:v>
                </c:pt>
                <c:pt idx="6">
                  <c:v>-33438707</c:v>
                </c:pt>
                <c:pt idx="7">
                  <c:v>-47952656</c:v>
                </c:pt>
                <c:pt idx="8">
                  <c:v>-67469142</c:v>
                </c:pt>
                <c:pt idx="9">
                  <c:v>-94279352</c:v>
                </c:pt>
                <c:pt idx="10">
                  <c:v>-135750962</c:v>
                </c:pt>
              </c:numCache>
            </c:numRef>
          </c:val>
        </c:ser>
        <c:ser>
          <c:idx val="11"/>
          <c:order val="11"/>
          <c:tx>
            <c:strRef>
              <c:f>'Balance commerciale TBB'!$O$34</c:f>
              <c:strCache>
                <c:ptCount val="1"/>
                <c:pt idx="0">
                  <c:v>2022</c:v>
                </c:pt>
              </c:strCache>
            </c:strRef>
          </c:tx>
          <c:spPr>
            <a:solidFill>
              <a:schemeClr val="accent6">
                <a:lumMod val="6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TBB'!$O$36:$O$46</c:f>
              <c:numCache>
                <c:formatCode>0</c:formatCode>
                <c:ptCount val="11"/>
                <c:pt idx="0">
                  <c:v>-19296</c:v>
                </c:pt>
                <c:pt idx="1">
                  <c:v>-438667</c:v>
                </c:pt>
                <c:pt idx="2">
                  <c:v>-3279617</c:v>
                </c:pt>
                <c:pt idx="3">
                  <c:v>-7845456</c:v>
                </c:pt>
                <c:pt idx="4">
                  <c:v>-3387448</c:v>
                </c:pt>
                <c:pt idx="5">
                  <c:v>-59804290</c:v>
                </c:pt>
                <c:pt idx="6">
                  <c:v>-45844696</c:v>
                </c:pt>
                <c:pt idx="7">
                  <c:v>-70398179</c:v>
                </c:pt>
                <c:pt idx="8">
                  <c:v>-77978028</c:v>
                </c:pt>
                <c:pt idx="9">
                  <c:v>-151734314</c:v>
                </c:pt>
                <c:pt idx="10">
                  <c:v>-201368720</c:v>
                </c:pt>
              </c:numCache>
            </c:numRef>
          </c:val>
        </c:ser>
        <c:ser>
          <c:idx val="12"/>
          <c:order val="12"/>
          <c:tx>
            <c:strRef>
              <c:f>'Balance commerciale TBB'!$P$34</c:f>
              <c:strCache>
                <c:ptCount val="1"/>
                <c:pt idx="0">
                  <c:v>2023</c:v>
                </c:pt>
              </c:strCache>
            </c:strRef>
          </c:tx>
          <c:spPr>
            <a:solidFill>
              <a:schemeClr val="accent1">
                <a:lumMod val="80000"/>
                <a:lumOff val="20000"/>
              </a:schemeClr>
            </a:solidFill>
            <a:ln>
              <a:noFill/>
            </a:ln>
            <a:effectLst/>
          </c:spPr>
          <c:invertIfNegative val="0"/>
          <c:cat>
            <c:strRef>
              <c:f>'Balance commerciale TBB'!$C$36:$C$46</c:f>
              <c:strCache>
                <c:ptCount val="11"/>
                <c:pt idx="0">
                  <c:v>Oléagineux</c:v>
                </c:pt>
                <c:pt idx="1">
                  <c:v>Pêche et aquaculture</c:v>
                </c:pt>
                <c:pt idx="2">
                  <c:v>Sucre</c:v>
                </c:pt>
                <c:pt idx="3">
                  <c:v>Animaux vivants et génétique</c:v>
                </c:pt>
                <c:pt idx="4">
                  <c:v>Vins et spiritueux</c:v>
                </c:pt>
                <c:pt idx="5">
                  <c:v>Céréales</c:v>
                </c:pt>
                <c:pt idx="6">
                  <c:v>Fruits et légumes</c:v>
                </c:pt>
                <c:pt idx="7">
                  <c:v>Autres</c:v>
                </c:pt>
                <c:pt idx="8">
                  <c:v>Produits d'épicerie</c:v>
                </c:pt>
                <c:pt idx="9">
                  <c:v>Viande et produits carnés</c:v>
                </c:pt>
                <c:pt idx="10">
                  <c:v>Laits et produits laitiers</c:v>
                </c:pt>
              </c:strCache>
            </c:strRef>
          </c:cat>
          <c:val>
            <c:numRef>
              <c:f>'Balance commerciale TBB'!$P$36:$P$46</c:f>
              <c:numCache>
                <c:formatCode>0</c:formatCode>
                <c:ptCount val="11"/>
                <c:pt idx="0">
                  <c:v>-32844</c:v>
                </c:pt>
                <c:pt idx="1">
                  <c:v>-1507936</c:v>
                </c:pt>
                <c:pt idx="2">
                  <c:v>-2588518</c:v>
                </c:pt>
                <c:pt idx="3">
                  <c:v>-4579109</c:v>
                </c:pt>
                <c:pt idx="4">
                  <c:v>-5024714</c:v>
                </c:pt>
                <c:pt idx="5">
                  <c:v>-12434550</c:v>
                </c:pt>
                <c:pt idx="6">
                  <c:v>-35424920</c:v>
                </c:pt>
                <c:pt idx="7">
                  <c:v>-69362065</c:v>
                </c:pt>
                <c:pt idx="8">
                  <c:v>-78771840</c:v>
                </c:pt>
                <c:pt idx="9">
                  <c:v>-123963673</c:v>
                </c:pt>
                <c:pt idx="10">
                  <c:v>-170776128</c:v>
                </c:pt>
              </c:numCache>
            </c:numRef>
          </c:val>
        </c:ser>
        <c:dLbls>
          <c:showLegendKey val="0"/>
          <c:showVal val="0"/>
          <c:showCatName val="0"/>
          <c:showSerName val="0"/>
          <c:showPercent val="0"/>
          <c:showBubbleSize val="0"/>
        </c:dLbls>
        <c:gapWidth val="219"/>
        <c:overlap val="-27"/>
        <c:axId val="516047280"/>
        <c:axId val="516047672"/>
      </c:barChart>
      <c:catAx>
        <c:axId val="51604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100000" spcFirstLastPara="1" vertOverflow="ellipsis" wrap="square" anchor="ctr" anchorCtr="1"/>
          <a:lstStyle/>
          <a:p>
            <a:pPr algn="ctr">
              <a:defRPr sz="1200" b="1" i="0" u="none" strike="noStrike" kern="1200" baseline="0">
                <a:solidFill>
                  <a:schemeClr val="tx1"/>
                </a:solidFill>
                <a:latin typeface="Marianne" panose="02000000000000000000" pitchFamily="50" charset="0"/>
                <a:ea typeface="+mn-ea"/>
                <a:cs typeface="+mn-cs"/>
              </a:defRPr>
            </a:pPr>
            <a:endParaRPr lang="fr-FR"/>
          </a:p>
        </c:txPr>
        <c:crossAx val="516047672"/>
        <c:crosses val="autoZero"/>
        <c:auto val="1"/>
        <c:lblAlgn val="ctr"/>
        <c:lblOffset val="100"/>
        <c:noMultiLvlLbl val="0"/>
      </c:catAx>
      <c:valAx>
        <c:axId val="516047672"/>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6047280"/>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'Import. TBB'!$M$48</c:f>
              <c:strCache>
                <c:ptCount val="1"/>
                <c:pt idx="0">
                  <c:v>2020</c:v>
                </c:pt>
              </c:strCache>
            </c:strRef>
          </c:tx>
          <c:spPr>
            <a:solidFill>
              <a:schemeClr val="tx2">
                <a:lumMod val="20000"/>
                <a:lumOff val="80000"/>
              </a:schemeClr>
            </a:solidFill>
            <a:ln>
              <a:noFill/>
            </a:ln>
            <a:effectLst/>
          </c:spPr>
          <c:invertIfNegative val="0"/>
          <c:cat>
            <c:strRef>
              <c:f>'Import. TBB'!$C$49:$C$60</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TBB'!$M$49:$M$60</c:f>
              <c:numCache>
                <c:formatCode>0</c:formatCode>
                <c:ptCount val="11"/>
                <c:pt idx="0">
                  <c:v>174392981</c:v>
                </c:pt>
                <c:pt idx="1">
                  <c:v>101595999</c:v>
                </c:pt>
                <c:pt idx="2">
                  <c:v>61404909</c:v>
                </c:pt>
                <c:pt idx="3">
                  <c:v>33734334</c:v>
                </c:pt>
                <c:pt idx="4">
                  <c:v>39953461</c:v>
                </c:pt>
                <c:pt idx="5">
                  <c:v>1959259</c:v>
                </c:pt>
                <c:pt idx="6">
                  <c:v>3796775</c:v>
                </c:pt>
                <c:pt idx="7">
                  <c:v>3670568</c:v>
                </c:pt>
                <c:pt idx="8">
                  <c:v>392262</c:v>
                </c:pt>
                <c:pt idx="9">
                  <c:v>248710</c:v>
                </c:pt>
                <c:pt idx="10">
                  <c:v>38168358</c:v>
                </c:pt>
              </c:numCache>
            </c:numRef>
          </c:val>
        </c:ser>
        <c:ser>
          <c:idx val="1"/>
          <c:order val="1"/>
          <c:tx>
            <c:strRef>
              <c:f>'Import. TBB'!$N$48</c:f>
              <c:strCache>
                <c:ptCount val="1"/>
                <c:pt idx="0">
                  <c:v>2021</c:v>
                </c:pt>
              </c:strCache>
            </c:strRef>
          </c:tx>
          <c:spPr>
            <a:solidFill>
              <a:schemeClr val="tx2">
                <a:lumMod val="60000"/>
                <a:lumOff val="40000"/>
              </a:schemeClr>
            </a:solidFill>
            <a:ln>
              <a:noFill/>
            </a:ln>
            <a:effectLst/>
          </c:spPr>
          <c:invertIfNegative val="0"/>
          <c:cat>
            <c:strRef>
              <c:f>'Import. TBB'!$C$49:$C$60</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TBB'!$N$49:$N$60</c:f>
              <c:numCache>
                <c:formatCode>0</c:formatCode>
                <c:ptCount val="11"/>
                <c:pt idx="0">
                  <c:v>135770143</c:v>
                </c:pt>
                <c:pt idx="1">
                  <c:v>94279352</c:v>
                </c:pt>
                <c:pt idx="2">
                  <c:v>67636450</c:v>
                </c:pt>
                <c:pt idx="3">
                  <c:v>34737011</c:v>
                </c:pt>
                <c:pt idx="4">
                  <c:v>4116750</c:v>
                </c:pt>
                <c:pt idx="5">
                  <c:v>1958993</c:v>
                </c:pt>
                <c:pt idx="6">
                  <c:v>7829020</c:v>
                </c:pt>
                <c:pt idx="7">
                  <c:v>2518363</c:v>
                </c:pt>
                <c:pt idx="8">
                  <c:v>336933</c:v>
                </c:pt>
                <c:pt idx="9">
                  <c:v>103069</c:v>
                </c:pt>
                <c:pt idx="10">
                  <c:v>47964108</c:v>
                </c:pt>
              </c:numCache>
            </c:numRef>
          </c:val>
        </c:ser>
        <c:ser>
          <c:idx val="2"/>
          <c:order val="2"/>
          <c:tx>
            <c:strRef>
              <c:f>'Import. TBB'!$O$48</c:f>
              <c:strCache>
                <c:ptCount val="1"/>
                <c:pt idx="0">
                  <c:v>2022</c:v>
                </c:pt>
              </c:strCache>
            </c:strRef>
          </c:tx>
          <c:spPr>
            <a:solidFill>
              <a:schemeClr val="tx2"/>
            </a:solidFill>
            <a:ln>
              <a:noFill/>
            </a:ln>
            <a:effectLst/>
          </c:spPr>
          <c:invertIfNegative val="0"/>
          <c:cat>
            <c:strRef>
              <c:f>'Import. TBB'!$C$49:$C$60</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TBB'!$O$49:$O$60</c:f>
              <c:numCache>
                <c:formatCode>0</c:formatCode>
                <c:ptCount val="11"/>
                <c:pt idx="0">
                  <c:v>201368720</c:v>
                </c:pt>
                <c:pt idx="1">
                  <c:v>151734314</c:v>
                </c:pt>
                <c:pt idx="2">
                  <c:v>78199683</c:v>
                </c:pt>
                <c:pt idx="3">
                  <c:v>46995562</c:v>
                </c:pt>
                <c:pt idx="4">
                  <c:v>59804290</c:v>
                </c:pt>
                <c:pt idx="5">
                  <c:v>3387448</c:v>
                </c:pt>
                <c:pt idx="6">
                  <c:v>7851212</c:v>
                </c:pt>
                <c:pt idx="7">
                  <c:v>3279617</c:v>
                </c:pt>
                <c:pt idx="8">
                  <c:v>438667</c:v>
                </c:pt>
                <c:pt idx="9">
                  <c:v>19296</c:v>
                </c:pt>
                <c:pt idx="10">
                  <c:v>70968777</c:v>
                </c:pt>
              </c:numCache>
            </c:numRef>
          </c:val>
        </c:ser>
        <c:ser>
          <c:idx val="3"/>
          <c:order val="3"/>
          <c:tx>
            <c:strRef>
              <c:f>'Import. TBB'!$P$48</c:f>
              <c:strCache>
                <c:ptCount val="1"/>
                <c:pt idx="0">
                  <c:v>2023</c:v>
                </c:pt>
              </c:strCache>
            </c:strRef>
          </c:tx>
          <c:spPr>
            <a:solidFill>
              <a:srgbClr val="FF0000"/>
            </a:solidFill>
            <a:ln>
              <a:noFill/>
            </a:ln>
            <a:effectLst/>
          </c:spPr>
          <c:invertIfNegative val="0"/>
          <c:cat>
            <c:strRef>
              <c:f>'Import. TBB'!$C$49:$C$60</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TBB'!$P$49:$P$60</c:f>
              <c:numCache>
                <c:formatCode>0</c:formatCode>
                <c:ptCount val="11"/>
                <c:pt idx="0">
                  <c:v>170776128</c:v>
                </c:pt>
                <c:pt idx="1">
                  <c:v>123963673</c:v>
                </c:pt>
                <c:pt idx="2">
                  <c:v>79235254</c:v>
                </c:pt>
                <c:pt idx="3">
                  <c:v>36783879</c:v>
                </c:pt>
                <c:pt idx="4">
                  <c:v>12434550</c:v>
                </c:pt>
                <c:pt idx="5">
                  <c:v>5024714</c:v>
                </c:pt>
                <c:pt idx="6">
                  <c:v>4586057</c:v>
                </c:pt>
                <c:pt idx="7">
                  <c:v>2588518</c:v>
                </c:pt>
                <c:pt idx="8">
                  <c:v>1507936</c:v>
                </c:pt>
                <c:pt idx="9">
                  <c:v>32844</c:v>
                </c:pt>
                <c:pt idx="10">
                  <c:v>69363654</c:v>
                </c:pt>
              </c:numCache>
            </c:numRef>
          </c:val>
        </c:ser>
        <c:dLbls>
          <c:showLegendKey val="0"/>
          <c:showVal val="0"/>
          <c:showCatName val="0"/>
          <c:showSerName val="0"/>
          <c:showPercent val="0"/>
          <c:showBubbleSize val="0"/>
        </c:dLbls>
        <c:gapWidth val="219"/>
        <c:overlap val="-27"/>
        <c:axId val="511181960"/>
        <c:axId val="521908624"/>
      </c:barChart>
      <c:catAx>
        <c:axId val="511181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21908624"/>
        <c:crosses val="autoZero"/>
        <c:auto val="1"/>
        <c:lblAlgn val="ctr"/>
        <c:lblOffset val="100"/>
        <c:noMultiLvlLbl val="0"/>
      </c:catAx>
      <c:valAx>
        <c:axId val="521908624"/>
        <c:scaling>
          <c:orientation val="minMax"/>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11181960"/>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userShapes r:id="rId4"/>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'Export. françaises'!$M$4</c:f>
              <c:strCache>
                <c:ptCount val="1"/>
                <c:pt idx="0">
                  <c:v>2020</c:v>
                </c:pt>
              </c:strCache>
            </c:strRef>
          </c:tx>
          <c:spPr>
            <a:solidFill>
              <a:schemeClr val="tx2">
                <a:lumMod val="20000"/>
                <a:lumOff val="80000"/>
              </a:schemeClr>
            </a:solidFill>
            <a:ln>
              <a:noFill/>
            </a:ln>
            <a:effectLst/>
          </c:spPr>
          <c:invertIfNegative val="0"/>
          <c:cat>
            <c:strRef>
              <c:f>'Export. françaises'!$C$5:$C$16</c:f>
              <c:strCache>
                <c:ptCount val="11"/>
                <c:pt idx="0">
                  <c:v>Belgique</c:v>
                </c:pt>
                <c:pt idx="1">
                  <c:v>Allemagne</c:v>
                </c:pt>
                <c:pt idx="2">
                  <c:v>Espagne</c:v>
                </c:pt>
                <c:pt idx="3">
                  <c:v>Italie</c:v>
                </c:pt>
                <c:pt idx="4">
                  <c:v>Royaume-Uni</c:v>
                </c:pt>
                <c:pt idx="5">
                  <c:v>États-Unis</c:v>
                </c:pt>
                <c:pt idx="6">
                  <c:v>Pays-Bas</c:v>
                </c:pt>
                <c:pt idx="7">
                  <c:v>Chine</c:v>
                </c:pt>
                <c:pt idx="8">
                  <c:v>Suisse</c:v>
                </c:pt>
                <c:pt idx="9">
                  <c:v>Pologne</c:v>
                </c:pt>
                <c:pt idx="10">
                  <c:v>Arabie saoudite</c:v>
                </c:pt>
              </c:strCache>
            </c:strRef>
          </c:cat>
          <c:val>
            <c:numRef>
              <c:f>'Export. françaises'!$M$5:$M$16</c:f>
              <c:numCache>
                <c:formatCode>0</c:formatCode>
                <c:ptCount val="11"/>
                <c:pt idx="0">
                  <c:v>6373509735</c:v>
                </c:pt>
                <c:pt idx="1">
                  <c:v>6679879632</c:v>
                </c:pt>
                <c:pt idx="2">
                  <c:v>4754352582</c:v>
                </c:pt>
                <c:pt idx="3">
                  <c:v>5140686842</c:v>
                </c:pt>
                <c:pt idx="4">
                  <c:v>5384624010</c:v>
                </c:pt>
                <c:pt idx="5">
                  <c:v>4471233286</c:v>
                </c:pt>
                <c:pt idx="6">
                  <c:v>3859134293</c:v>
                </c:pt>
                <c:pt idx="7">
                  <c:v>3198236479</c:v>
                </c:pt>
                <c:pt idx="8">
                  <c:v>1847167682</c:v>
                </c:pt>
                <c:pt idx="9">
                  <c:v>888514078</c:v>
                </c:pt>
                <c:pt idx="10">
                  <c:v>426551811</c:v>
                </c:pt>
              </c:numCache>
            </c:numRef>
          </c:val>
        </c:ser>
        <c:ser>
          <c:idx val="1"/>
          <c:order val="1"/>
          <c:tx>
            <c:strRef>
              <c:f>'Export. françaises'!$N$4</c:f>
              <c:strCache>
                <c:ptCount val="1"/>
                <c:pt idx="0">
                  <c:v>2021</c:v>
                </c:pt>
              </c:strCache>
            </c:strRef>
          </c:tx>
          <c:spPr>
            <a:solidFill>
              <a:schemeClr val="tx2">
                <a:lumMod val="60000"/>
                <a:lumOff val="40000"/>
              </a:schemeClr>
            </a:solidFill>
            <a:ln>
              <a:noFill/>
            </a:ln>
            <a:effectLst/>
          </c:spPr>
          <c:invertIfNegative val="0"/>
          <c:cat>
            <c:strRef>
              <c:f>'Export. françaises'!$C$5:$C$16</c:f>
              <c:strCache>
                <c:ptCount val="11"/>
                <c:pt idx="0">
                  <c:v>Belgique</c:v>
                </c:pt>
                <c:pt idx="1">
                  <c:v>Allemagne</c:v>
                </c:pt>
                <c:pt idx="2">
                  <c:v>Espagne</c:v>
                </c:pt>
                <c:pt idx="3">
                  <c:v>Italie</c:v>
                </c:pt>
                <c:pt idx="4">
                  <c:v>Royaume-Uni</c:v>
                </c:pt>
                <c:pt idx="5">
                  <c:v>États-Unis</c:v>
                </c:pt>
                <c:pt idx="6">
                  <c:v>Pays-Bas</c:v>
                </c:pt>
                <c:pt idx="7">
                  <c:v>Chine</c:v>
                </c:pt>
                <c:pt idx="8">
                  <c:v>Suisse</c:v>
                </c:pt>
                <c:pt idx="9">
                  <c:v>Pologne</c:v>
                </c:pt>
                <c:pt idx="10">
                  <c:v>Arabie saoudite</c:v>
                </c:pt>
              </c:strCache>
            </c:strRef>
          </c:cat>
          <c:val>
            <c:numRef>
              <c:f>'Export. françaises'!$N$5:$N$16</c:f>
              <c:numCache>
                <c:formatCode>0</c:formatCode>
                <c:ptCount val="11"/>
                <c:pt idx="0">
                  <c:v>7476109663</c:v>
                </c:pt>
                <c:pt idx="1">
                  <c:v>7252988514</c:v>
                </c:pt>
                <c:pt idx="2">
                  <c:v>5406520839</c:v>
                </c:pt>
                <c:pt idx="3">
                  <c:v>5571868259</c:v>
                </c:pt>
                <c:pt idx="4">
                  <c:v>5444293372</c:v>
                </c:pt>
                <c:pt idx="5">
                  <c:v>5744162231</c:v>
                </c:pt>
                <c:pt idx="6">
                  <c:v>4565699665</c:v>
                </c:pt>
                <c:pt idx="7">
                  <c:v>4103624664</c:v>
                </c:pt>
                <c:pt idx="8">
                  <c:v>2018703025</c:v>
                </c:pt>
                <c:pt idx="9">
                  <c:v>1192429989</c:v>
                </c:pt>
                <c:pt idx="10">
                  <c:v>316800180</c:v>
                </c:pt>
              </c:numCache>
            </c:numRef>
          </c:val>
        </c:ser>
        <c:ser>
          <c:idx val="2"/>
          <c:order val="2"/>
          <c:tx>
            <c:strRef>
              <c:f>'Export. françaises'!$O$4</c:f>
              <c:strCache>
                <c:ptCount val="1"/>
                <c:pt idx="0">
                  <c:v>2022</c:v>
                </c:pt>
              </c:strCache>
            </c:strRef>
          </c:tx>
          <c:spPr>
            <a:solidFill>
              <a:schemeClr val="tx2"/>
            </a:solidFill>
            <a:ln>
              <a:noFill/>
            </a:ln>
            <a:effectLst/>
          </c:spPr>
          <c:invertIfNegative val="0"/>
          <c:cat>
            <c:strRef>
              <c:f>'Export. françaises'!$C$5:$C$16</c:f>
              <c:strCache>
                <c:ptCount val="11"/>
                <c:pt idx="0">
                  <c:v>Belgique</c:v>
                </c:pt>
                <c:pt idx="1">
                  <c:v>Allemagne</c:v>
                </c:pt>
                <c:pt idx="2">
                  <c:v>Espagne</c:v>
                </c:pt>
                <c:pt idx="3">
                  <c:v>Italie</c:v>
                </c:pt>
                <c:pt idx="4">
                  <c:v>Royaume-Uni</c:v>
                </c:pt>
                <c:pt idx="5">
                  <c:v>États-Unis</c:v>
                </c:pt>
                <c:pt idx="6">
                  <c:v>Pays-Bas</c:v>
                </c:pt>
                <c:pt idx="7">
                  <c:v>Chine</c:v>
                </c:pt>
                <c:pt idx="8">
                  <c:v>Suisse</c:v>
                </c:pt>
                <c:pt idx="9">
                  <c:v>Pologne</c:v>
                </c:pt>
                <c:pt idx="10">
                  <c:v>Arabie saoudite</c:v>
                </c:pt>
              </c:strCache>
            </c:strRef>
          </c:cat>
          <c:val>
            <c:numRef>
              <c:f>'Export. françaises'!$O$5:$O$16</c:f>
              <c:numCache>
                <c:formatCode>0</c:formatCode>
                <c:ptCount val="11"/>
                <c:pt idx="0">
                  <c:v>9104326532</c:v>
                </c:pt>
                <c:pt idx="1">
                  <c:v>8399178143</c:v>
                </c:pt>
                <c:pt idx="2">
                  <c:v>6966925989</c:v>
                </c:pt>
                <c:pt idx="3">
                  <c:v>6720113816</c:v>
                </c:pt>
                <c:pt idx="4">
                  <c:v>5960293798</c:v>
                </c:pt>
                <c:pt idx="5">
                  <c:v>6647485260</c:v>
                </c:pt>
                <c:pt idx="6">
                  <c:v>5836783623</c:v>
                </c:pt>
                <c:pt idx="7">
                  <c:v>3532789102</c:v>
                </c:pt>
                <c:pt idx="8">
                  <c:v>2236170440</c:v>
                </c:pt>
                <c:pt idx="9">
                  <c:v>1336555079</c:v>
                </c:pt>
                <c:pt idx="10">
                  <c:v>469793727</c:v>
                </c:pt>
              </c:numCache>
            </c:numRef>
          </c:val>
        </c:ser>
        <c:ser>
          <c:idx val="3"/>
          <c:order val="3"/>
          <c:tx>
            <c:strRef>
              <c:f>'Export. françaises'!$P$4</c:f>
              <c:strCache>
                <c:ptCount val="1"/>
                <c:pt idx="0">
                  <c:v>2023</c:v>
                </c:pt>
              </c:strCache>
            </c:strRef>
          </c:tx>
          <c:spPr>
            <a:solidFill>
              <a:srgbClr val="FF0000"/>
            </a:solidFill>
            <a:ln>
              <a:noFill/>
            </a:ln>
            <a:effectLst/>
          </c:spPr>
          <c:invertIfNegative val="0"/>
          <c:cat>
            <c:strRef>
              <c:f>'Export. françaises'!$C$5:$C$16</c:f>
              <c:strCache>
                <c:ptCount val="11"/>
                <c:pt idx="0">
                  <c:v>Belgique</c:v>
                </c:pt>
                <c:pt idx="1">
                  <c:v>Allemagne</c:v>
                </c:pt>
                <c:pt idx="2">
                  <c:v>Espagne</c:v>
                </c:pt>
                <c:pt idx="3">
                  <c:v>Italie</c:v>
                </c:pt>
                <c:pt idx="4">
                  <c:v>Royaume-Uni</c:v>
                </c:pt>
                <c:pt idx="5">
                  <c:v>États-Unis</c:v>
                </c:pt>
                <c:pt idx="6">
                  <c:v>Pays-Bas</c:v>
                </c:pt>
                <c:pt idx="7">
                  <c:v>Chine</c:v>
                </c:pt>
                <c:pt idx="8">
                  <c:v>Suisse</c:v>
                </c:pt>
                <c:pt idx="9">
                  <c:v>Pologne</c:v>
                </c:pt>
                <c:pt idx="10">
                  <c:v>Arabie saoudite</c:v>
                </c:pt>
              </c:strCache>
            </c:strRef>
          </c:cat>
          <c:val>
            <c:numRef>
              <c:f>'Export. françaises'!$P$5:$P$16</c:f>
              <c:numCache>
                <c:formatCode>0</c:formatCode>
                <c:ptCount val="11"/>
                <c:pt idx="0">
                  <c:v>9049441240</c:v>
                </c:pt>
                <c:pt idx="1">
                  <c:v>8829647584</c:v>
                </c:pt>
                <c:pt idx="2">
                  <c:v>7161692637</c:v>
                </c:pt>
                <c:pt idx="3">
                  <c:v>6905099928</c:v>
                </c:pt>
                <c:pt idx="4">
                  <c:v>6285421161</c:v>
                </c:pt>
                <c:pt idx="5">
                  <c:v>5421814511</c:v>
                </c:pt>
                <c:pt idx="6">
                  <c:v>5362623234</c:v>
                </c:pt>
                <c:pt idx="7">
                  <c:v>3718661117</c:v>
                </c:pt>
                <c:pt idx="8">
                  <c:v>2286150520</c:v>
                </c:pt>
                <c:pt idx="9">
                  <c:v>1473560531</c:v>
                </c:pt>
                <c:pt idx="10">
                  <c:v>394203464</c:v>
                </c:pt>
              </c:numCache>
            </c:numRef>
          </c:val>
        </c:ser>
        <c:dLbls>
          <c:showLegendKey val="0"/>
          <c:showVal val="0"/>
          <c:showCatName val="0"/>
          <c:showSerName val="0"/>
          <c:showPercent val="0"/>
          <c:showBubbleSize val="0"/>
        </c:dLbls>
        <c:gapWidth val="219"/>
        <c:overlap val="-27"/>
        <c:axId val="521906664"/>
        <c:axId val="521907056"/>
      </c:barChart>
      <c:catAx>
        <c:axId val="521906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21907056"/>
        <c:crosses val="autoZero"/>
        <c:auto val="1"/>
        <c:lblAlgn val="ctr"/>
        <c:lblOffset val="100"/>
        <c:noMultiLvlLbl val="0"/>
      </c:catAx>
      <c:valAx>
        <c:axId val="521907056"/>
        <c:scaling>
          <c:orientation val="minMax"/>
          <c:max val="11000000000"/>
        </c:scaling>
        <c:delete val="0"/>
        <c:axPos val="l"/>
        <c:majorGridlines>
          <c:spPr>
            <a:ln w="9525" cap="flat" cmpd="sng" algn="ctr">
              <a:solidFill>
                <a:schemeClr val="tx1">
                  <a:lumMod val="15000"/>
                  <a:lumOff val="85000"/>
                </a:schemeClr>
              </a:solidFill>
              <a:round/>
            </a:ln>
            <a:effectLst/>
          </c:spPr>
        </c:majorGridlines>
        <c:numFmt formatCode="#,##0\ &quot;€&quot;"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crossAx val="521906664"/>
        <c:crosses val="autoZero"/>
        <c:crossBetween val="between"/>
        <c:dispUnits>
          <c:builtInUnit val="millions"/>
          <c:dispUnitsLbl>
            <c:layout/>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dispUnitsLbl>
        </c:dispUnits>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arianne" panose="02000000000000000000" pitchFamily="50" charset="0"/>
              <a:ea typeface="+mn-ea"/>
              <a:cs typeface="+mn-cs"/>
            </a:defRPr>
          </a:pPr>
          <a:endParaRPr lang="fr-FR"/>
        </a:p>
      </c:txPr>
    </c:legend>
    <c:plotVisOnly val="1"/>
    <c:dispBlanksAs val="gap"/>
    <c:showDLblsOverMax val="0"/>
  </c:chart>
  <c:spPr>
    <a:noFill/>
    <a:ln>
      <a:noFill/>
    </a:ln>
    <a:effectLst/>
  </c:spPr>
  <c:txPr>
    <a:bodyPr/>
    <a:lstStyle/>
    <a:p>
      <a:pPr>
        <a:defRPr sz="1200">
          <a:latin typeface="Marianne" panose="02000000000000000000" pitchFamily="50" charset="0"/>
        </a:defRPr>
      </a:pPr>
      <a:endParaRPr lang="fr-F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4">
                <a:lumMod val="60000"/>
                <a:lumOff val="40000"/>
              </a:schemeClr>
            </a:solidFill>
          </c:spPr>
          <c:dPt>
            <c:idx val="0"/>
            <c:bubble3D val="0"/>
            <c:spPr>
              <a:solidFill>
                <a:srgbClr val="C00000"/>
              </a:solidFill>
              <a:ln w="19050">
                <a:solidFill>
                  <a:schemeClr val="lt1"/>
                </a:solidFill>
              </a:ln>
              <a:effectLst/>
            </c:spPr>
          </c:dPt>
          <c:dPt>
            <c:idx val="1"/>
            <c:bubble3D val="0"/>
            <c:spPr>
              <a:solidFill>
                <a:schemeClr val="accent6">
                  <a:lumMod val="60000"/>
                  <a:lumOff val="40000"/>
                </a:schemeClr>
              </a:solidFill>
              <a:ln w="19050">
                <a:solidFill>
                  <a:schemeClr val="lt1"/>
                </a:solidFill>
              </a:ln>
              <a:effectLst/>
            </c:spPr>
          </c:dPt>
          <c:dPt>
            <c:idx val="2"/>
            <c:bubble3D val="0"/>
            <c:spPr>
              <a:solidFill>
                <a:srgbClr val="00B050"/>
              </a:solidFill>
              <a:ln w="19050">
                <a:solidFill>
                  <a:schemeClr val="lt1"/>
                </a:solidFill>
              </a:ln>
              <a:effectLst/>
            </c:spPr>
          </c:dPt>
          <c:dPt>
            <c:idx val="3"/>
            <c:bubble3D val="0"/>
            <c:spPr>
              <a:solidFill>
                <a:schemeClr val="bg1">
                  <a:lumMod val="95000"/>
                </a:schemeClr>
              </a:solidFill>
              <a:ln w="19050">
                <a:solidFill>
                  <a:schemeClr val="lt1"/>
                </a:solidFill>
              </a:ln>
              <a:effectLst/>
            </c:spPr>
          </c:dPt>
          <c:dPt>
            <c:idx val="4"/>
            <c:bubble3D val="0"/>
            <c:spPr>
              <a:solidFill>
                <a:srgbClr val="FF0000"/>
              </a:solidFill>
              <a:ln w="19050">
                <a:solidFill>
                  <a:schemeClr val="lt1"/>
                </a:solidFill>
              </a:ln>
              <a:effectLst/>
            </c:spPr>
          </c:dPt>
          <c:dPt>
            <c:idx val="5"/>
            <c:bubble3D val="0"/>
            <c:spPr>
              <a:solidFill>
                <a:srgbClr val="FFFF00"/>
              </a:solidFill>
              <a:ln w="19050">
                <a:solidFill>
                  <a:schemeClr val="lt1"/>
                </a:solidFill>
              </a:ln>
              <a:effectLst/>
            </c:spPr>
          </c:dPt>
          <c:dPt>
            <c:idx val="6"/>
            <c:bubble3D val="0"/>
            <c:spPr>
              <a:solidFill>
                <a:schemeClr val="accent2">
                  <a:lumMod val="40000"/>
                  <a:lumOff val="60000"/>
                </a:schemeClr>
              </a:solidFill>
              <a:ln w="19050">
                <a:solidFill>
                  <a:schemeClr val="lt1"/>
                </a:solidFill>
              </a:ln>
              <a:effectLst/>
            </c:spPr>
          </c:dPt>
          <c:dPt>
            <c:idx val="7"/>
            <c:bubble3D val="0"/>
            <c:spPr>
              <a:solidFill>
                <a:schemeClr val="accent6">
                  <a:lumMod val="75000"/>
                </a:schemeClr>
              </a:solidFill>
              <a:ln w="19050">
                <a:solidFill>
                  <a:schemeClr val="lt1"/>
                </a:solidFill>
              </a:ln>
              <a:effectLst/>
            </c:spPr>
          </c:dPt>
          <c:dPt>
            <c:idx val="8"/>
            <c:bubble3D val="0"/>
            <c:spPr>
              <a:solidFill>
                <a:schemeClr val="tx2">
                  <a:lumMod val="60000"/>
                  <a:lumOff val="40000"/>
                </a:schemeClr>
              </a:solidFill>
              <a:ln w="19050">
                <a:solidFill>
                  <a:schemeClr val="lt1"/>
                </a:solidFill>
              </a:ln>
              <a:effectLst/>
            </c:spPr>
          </c:dPt>
          <c:dPt>
            <c:idx val="9"/>
            <c:bubble3D val="0"/>
            <c:spPr>
              <a:solidFill>
                <a:schemeClr val="accent4">
                  <a:lumMod val="60000"/>
                  <a:lumOff val="40000"/>
                </a:schemeClr>
              </a:solidFill>
              <a:ln w="19050">
                <a:solidFill>
                  <a:schemeClr val="lt1"/>
                </a:solidFill>
              </a:ln>
              <a:effectLst/>
            </c:spPr>
          </c:dPt>
          <c:dPt>
            <c:idx val="10"/>
            <c:bubble3D val="0"/>
            <c:spPr>
              <a:solidFill>
                <a:schemeClr val="bg1">
                  <a:lumMod val="85000"/>
                </a:schemeClr>
              </a:solidFill>
              <a:ln w="19050">
                <a:solidFill>
                  <a:schemeClr val="lt1"/>
                </a:solidFill>
              </a:ln>
              <a:effectLst/>
            </c:spPr>
          </c:dPt>
          <c:dLbls>
            <c:dLbl>
              <c:idx val="0"/>
              <c:layout>
                <c:manualLayout>
                  <c:x val="-0.21193712291117964"/>
                  <c:y val="0.13905403112005232"/>
                </c:manualLayout>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9120494447244749"/>
                      <c:h val="0.26817563144581519"/>
                    </c:manualLayout>
                  </c15:layout>
                </c:ext>
              </c:extLst>
            </c:dLbl>
            <c:dLbl>
              <c:idx val="1"/>
              <c:layout>
                <c:manualLayout>
                  <c:x val="-0.14215506838714348"/>
                  <c:y val="7.8273687190053582E-3"/>
                </c:manualLayout>
              </c:layout>
              <c:spPr>
                <a:noFill/>
                <a:ln>
                  <a:noFill/>
                </a:ln>
                <a:effectLst/>
              </c:spPr>
              <c:txPr>
                <a:bodyPr rot="0" spcFirstLastPara="1" vertOverflow="ellipsis" vert="horz" wrap="square" lIns="38100" tIns="19050" rIns="38100" bIns="19050" anchor="ctr" anchorCtr="1">
                  <a:noAutofit/>
                </a:bodyPr>
                <a:lstStyle/>
                <a:p>
                  <a:pPr>
                    <a:defRPr sz="16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7034499143000856"/>
                      <c:h val="0.17547294403244698"/>
                    </c:manualLayout>
                  </c15:layout>
                </c:ext>
              </c:extLst>
            </c:dLbl>
            <c:dLbl>
              <c:idx val="2"/>
              <c:layout/>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3"/>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4"/>
              <c:layout/>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5"/>
              <c:layout/>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dLbl>
              <c:idx val="7"/>
              <c:layout>
                <c:manualLayout>
                  <c:x val="-3.7126661312793782E-2"/>
                  <c:y val="-2.9359321401629401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8"/>
              <c:layout>
                <c:manualLayout>
                  <c:x val="-7.0528808614817862E-3"/>
                  <c:y val="-4.9149152996954971E-2"/>
                </c:manualLayout>
              </c:layout>
              <c:showLegendKey val="0"/>
              <c:showVal val="1"/>
              <c:showCatName val="1"/>
              <c:showSerName val="0"/>
              <c:showPercent val="0"/>
              <c:showBubbleSize val="0"/>
              <c:separator>
</c:separator>
              <c:extLst>
                <c:ext xmlns:c15="http://schemas.microsoft.com/office/drawing/2012/chart" uri="{CE6537A1-D6FC-4f65-9D91-7224C49458BB}">
                  <c15:layout/>
                </c:ext>
              </c:extLst>
            </c:dLbl>
            <c:dLbl>
              <c:idx val="9"/>
              <c:delete val="1"/>
              <c:extLst>
                <c:ext xmlns:c15="http://schemas.microsoft.com/office/drawing/2012/chart" uri="{CE6537A1-D6FC-4f65-9D91-7224C49458BB}"/>
              </c:extLst>
            </c:dLbl>
            <c:dLbl>
              <c:idx val="10"/>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'Import. TBB'!$C$34:$C$44</c:f>
              <c:strCache>
                <c:ptCount val="11"/>
                <c:pt idx="0">
                  <c:v>Produits d'épicerie</c:v>
                </c:pt>
                <c:pt idx="1">
                  <c:v>Céréales</c:v>
                </c:pt>
                <c:pt idx="2">
                  <c:v>Fruits et légumes</c:v>
                </c:pt>
                <c:pt idx="3">
                  <c:v>Laits et produits laitiers</c:v>
                </c:pt>
                <c:pt idx="4">
                  <c:v>Viande et produits carnés</c:v>
                </c:pt>
                <c:pt idx="5">
                  <c:v>Oléagineux</c:v>
                </c:pt>
                <c:pt idx="6">
                  <c:v>Animaux vivants et génétique</c:v>
                </c:pt>
                <c:pt idx="7">
                  <c:v>Sucre</c:v>
                </c:pt>
                <c:pt idx="8">
                  <c:v>Pêche et aquaculture</c:v>
                </c:pt>
                <c:pt idx="9">
                  <c:v>Vins et spiritueux</c:v>
                </c:pt>
                <c:pt idx="10">
                  <c:v>Autres</c:v>
                </c:pt>
              </c:strCache>
            </c:strRef>
          </c:cat>
          <c:val>
            <c:numRef>
              <c:f>'Import. TBB'!$P$34:$P$44</c:f>
              <c:numCache>
                <c:formatCode>0%</c:formatCode>
                <c:ptCount val="11"/>
                <c:pt idx="0">
                  <c:v>0.17444111455338707</c:v>
                </c:pt>
                <c:pt idx="1">
                  <c:v>0.15668762800202471</c:v>
                </c:pt>
                <c:pt idx="2">
                  <c:v>0.14243921566629394</c:v>
                </c:pt>
                <c:pt idx="3">
                  <c:v>0.11029268479674423</c:v>
                </c:pt>
                <c:pt idx="4">
                  <c:v>9.9784130098054966E-2</c:v>
                </c:pt>
                <c:pt idx="5">
                  <c:v>6.0256426114322546E-2</c:v>
                </c:pt>
                <c:pt idx="6">
                  <c:v>5.708338868726142E-2</c:v>
                </c:pt>
                <c:pt idx="7">
                  <c:v>3.9046356349528473E-2</c:v>
                </c:pt>
                <c:pt idx="8">
                  <c:v>2.5373048203361361E-2</c:v>
                </c:pt>
                <c:pt idx="9">
                  <c:v>3.1607757183352305E-3</c:v>
                </c:pt>
                <c:pt idx="10">
                  <c:v>0.13142960049227684</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accent4">
                <a:lumMod val="60000"/>
                <a:lumOff val="40000"/>
              </a:schemeClr>
            </a:solidFill>
          </c:spPr>
          <c:dPt>
            <c:idx val="0"/>
            <c:bubble3D val="0"/>
            <c:spPr>
              <a:solidFill>
                <a:schemeClr val="bg1">
                  <a:lumMod val="95000"/>
                </a:schemeClr>
              </a:solidFill>
              <a:ln w="19050">
                <a:solidFill>
                  <a:schemeClr val="lt1"/>
                </a:solidFill>
              </a:ln>
              <a:effectLst/>
            </c:spPr>
          </c:dPt>
          <c:dPt>
            <c:idx val="1"/>
            <c:bubble3D val="0"/>
            <c:spPr>
              <a:solidFill>
                <a:srgbClr val="FF0000"/>
              </a:solidFill>
              <a:ln w="19050">
                <a:solidFill>
                  <a:schemeClr val="lt1"/>
                </a:solidFill>
              </a:ln>
              <a:effectLst/>
            </c:spPr>
          </c:dPt>
          <c:dPt>
            <c:idx val="2"/>
            <c:bubble3D val="0"/>
            <c:spPr>
              <a:solidFill>
                <a:srgbClr val="C00000"/>
              </a:solidFill>
              <a:ln w="19050">
                <a:solidFill>
                  <a:schemeClr val="lt1"/>
                </a:solidFill>
              </a:ln>
              <a:effectLst/>
            </c:spPr>
          </c:dPt>
          <c:dPt>
            <c:idx val="3"/>
            <c:bubble3D val="0"/>
            <c:spPr>
              <a:solidFill>
                <a:srgbClr val="00B050"/>
              </a:solidFill>
              <a:ln w="19050">
                <a:solidFill>
                  <a:schemeClr val="lt1"/>
                </a:solidFill>
              </a:ln>
              <a:effectLst/>
            </c:spPr>
          </c:dPt>
          <c:dPt>
            <c:idx val="4"/>
            <c:bubble3D val="0"/>
            <c:spPr>
              <a:solidFill>
                <a:schemeClr val="accent6">
                  <a:lumMod val="60000"/>
                  <a:lumOff val="40000"/>
                </a:schemeClr>
              </a:solidFill>
              <a:ln w="19050">
                <a:solidFill>
                  <a:schemeClr val="lt1"/>
                </a:solidFill>
              </a:ln>
              <a:effectLst/>
            </c:spPr>
          </c:dPt>
          <c:dPt>
            <c:idx val="5"/>
            <c:bubble3D val="0"/>
            <c:spPr>
              <a:solidFill>
                <a:schemeClr val="accent4">
                  <a:lumMod val="60000"/>
                  <a:lumOff val="40000"/>
                </a:schemeClr>
              </a:solidFill>
              <a:ln w="19050">
                <a:solidFill>
                  <a:schemeClr val="lt1"/>
                </a:solidFill>
              </a:ln>
              <a:effectLst/>
            </c:spPr>
          </c:dPt>
          <c:dPt>
            <c:idx val="6"/>
            <c:bubble3D val="0"/>
            <c:spPr>
              <a:solidFill>
                <a:schemeClr val="accent2">
                  <a:lumMod val="40000"/>
                  <a:lumOff val="60000"/>
                </a:schemeClr>
              </a:solidFill>
              <a:ln w="19050">
                <a:solidFill>
                  <a:schemeClr val="lt1"/>
                </a:solidFill>
              </a:ln>
              <a:effectLst/>
            </c:spPr>
          </c:dPt>
          <c:dPt>
            <c:idx val="7"/>
            <c:bubble3D val="0"/>
            <c:spPr>
              <a:solidFill>
                <a:schemeClr val="accent6">
                  <a:lumMod val="75000"/>
                </a:schemeClr>
              </a:solidFill>
              <a:ln w="19050">
                <a:solidFill>
                  <a:schemeClr val="lt1"/>
                </a:solidFill>
              </a:ln>
              <a:effectLst/>
            </c:spPr>
          </c:dPt>
          <c:dPt>
            <c:idx val="8"/>
            <c:bubble3D val="0"/>
            <c:spPr>
              <a:solidFill>
                <a:schemeClr val="tx2">
                  <a:lumMod val="60000"/>
                  <a:lumOff val="40000"/>
                </a:schemeClr>
              </a:solidFill>
              <a:ln w="19050">
                <a:solidFill>
                  <a:schemeClr val="lt1"/>
                </a:solidFill>
              </a:ln>
              <a:effectLst/>
            </c:spPr>
          </c:dPt>
          <c:dPt>
            <c:idx val="9"/>
            <c:bubble3D val="0"/>
            <c:spPr>
              <a:solidFill>
                <a:srgbClr val="FFFF00"/>
              </a:solidFill>
              <a:ln w="19050">
                <a:solidFill>
                  <a:schemeClr val="lt1"/>
                </a:solidFill>
              </a:ln>
              <a:effectLst/>
            </c:spPr>
          </c:dPt>
          <c:dPt>
            <c:idx val="10"/>
            <c:bubble3D val="0"/>
            <c:spPr>
              <a:solidFill>
                <a:schemeClr val="bg1">
                  <a:lumMod val="85000"/>
                </a:schemeClr>
              </a:solidFill>
              <a:ln w="19050">
                <a:solidFill>
                  <a:schemeClr val="lt1"/>
                </a:solidFill>
              </a:ln>
              <a:effectLst/>
            </c:spPr>
          </c:dPt>
          <c:dLbls>
            <c:dLbl>
              <c:idx val="0"/>
              <c:layout>
                <c:manualLayout>
                  <c:x val="-0.22714576302779846"/>
                  <c:y val="0.15536882261277615"/>
                </c:manualLayout>
              </c:layout>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7457529369121636"/>
                      <c:h val="0.45151698687774117"/>
                    </c:manualLayout>
                  </c15:layout>
                </c:ext>
              </c:extLst>
            </c:dLbl>
            <c:dLbl>
              <c:idx val="1"/>
              <c:layout>
                <c:manualLayout>
                  <c:x val="-0.15569177668097786"/>
                  <c:y val="-2.8185309085241819E-2"/>
                </c:manualLayout>
              </c:layout>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30858105495661353"/>
                      <c:h val="0.42396022149078783"/>
                    </c:manualLayout>
                  </c15:layout>
                </c:ext>
              </c:extLst>
            </c:dLbl>
            <c:dLbl>
              <c:idx val="2"/>
              <c:layout>
                <c:manualLayout>
                  <c:x val="0.17674818035567222"/>
                  <c:y val="-0.15507540007140203"/>
                </c:manualLayout>
              </c:layout>
              <c:spPr>
                <a:noFill/>
                <a:ln>
                  <a:noFill/>
                </a:ln>
                <a:effectLst/>
              </c:spPr>
              <c:txPr>
                <a:bodyPr rot="0" spcFirstLastPara="1" vertOverflow="ellipsis" vert="horz" wrap="square" lIns="38100" tIns="19050" rIns="38100" bIns="19050" anchor="ctr" anchorCtr="1">
                  <a:spAutoFit/>
                </a:bodyPr>
                <a:lstStyle/>
                <a:p>
                  <a:pPr>
                    <a:defRPr sz="13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manualLayout>
                      <c:w val="0.26143859442345058"/>
                      <c:h val="0.17658103705962774"/>
                    </c:manualLayout>
                  </c15:layout>
                </c:ext>
              </c:extLst>
            </c:dLbl>
            <c:dLbl>
              <c:idx val="8"/>
              <c:delete val="1"/>
              <c:extLst>
                <c:ext xmlns:c15="http://schemas.microsoft.com/office/drawing/2012/chart" uri="{CE6537A1-D6FC-4f65-9D91-7224C49458BB}"/>
              </c:extLst>
            </c:dLbl>
            <c:dLbl>
              <c:idx val="9"/>
              <c:delete val="1"/>
              <c:extLst>
                <c:ext xmlns:c15="http://schemas.microsoft.com/office/drawing/2012/chart" uri="{CE6537A1-D6FC-4f65-9D91-7224C49458BB}"/>
              </c:extLst>
            </c:dLbl>
            <c:dLbl>
              <c:idx val="10"/>
              <c:layout>
                <c:manualLayout>
                  <c:x val="0.11804589619040469"/>
                  <c:y val="0.18755228694343454"/>
                </c:manualLayout>
              </c:layout>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arianne" panose="02000000000000000000" pitchFamily="50" charset="0"/>
                    <a:ea typeface="+mn-ea"/>
                    <a:cs typeface="+mn-cs"/>
                  </a:defRPr>
                </a:pPr>
                <a:endParaRPr lang="fr-FR"/>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'Import. TBB'!$C$78:$C$88</c:f>
              <c:strCache>
                <c:ptCount val="11"/>
                <c:pt idx="0">
                  <c:v>Laits et produits laitiers</c:v>
                </c:pt>
                <c:pt idx="1">
                  <c:v>Viande et produits carnés</c:v>
                </c:pt>
                <c:pt idx="2">
                  <c:v>Produits d'épicerie</c:v>
                </c:pt>
                <c:pt idx="3">
                  <c:v>Fruits et légumes</c:v>
                </c:pt>
                <c:pt idx="4">
                  <c:v>Céréales</c:v>
                </c:pt>
                <c:pt idx="5">
                  <c:v>Vins et spiritueux</c:v>
                </c:pt>
                <c:pt idx="6">
                  <c:v>Animaux vivants et génétique</c:v>
                </c:pt>
                <c:pt idx="7">
                  <c:v>Sucre</c:v>
                </c:pt>
                <c:pt idx="8">
                  <c:v>Pêche et aquaculture</c:v>
                </c:pt>
                <c:pt idx="9">
                  <c:v>Oléagineux</c:v>
                </c:pt>
                <c:pt idx="10">
                  <c:v>Autres</c:v>
                </c:pt>
              </c:strCache>
            </c:strRef>
          </c:cat>
          <c:val>
            <c:numRef>
              <c:f>'Import. TBB'!$P$78:$P$88</c:f>
              <c:numCache>
                <c:formatCode>0%</c:formatCode>
                <c:ptCount val="11"/>
                <c:pt idx="0">
                  <c:v>0.3373033535918763</c:v>
                </c:pt>
                <c:pt idx="1">
                  <c:v>0.2448431353735033</c:v>
                </c:pt>
                <c:pt idx="2">
                  <c:v>0.15649913843288524</c:v>
                </c:pt>
                <c:pt idx="3">
                  <c:v>7.2652576739635363E-2</c:v>
                </c:pt>
                <c:pt idx="4">
                  <c:v>2.4559728953486199E-2</c:v>
                </c:pt>
                <c:pt idx="5">
                  <c:v>9.9244133409562441E-3</c:v>
                </c:pt>
                <c:pt idx="6">
                  <c:v>9.0580131074496518E-3</c:v>
                </c:pt>
                <c:pt idx="7">
                  <c:v>5.1126337882126966E-3</c:v>
                </c:pt>
                <c:pt idx="8">
                  <c:v>2.9783546199262673E-3</c:v>
                </c:pt>
                <c:pt idx="9">
                  <c:v>6.4870842752516231E-5</c:v>
                </c:pt>
                <c:pt idx="10">
                  <c:v>0.13700154339830545</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1673058642278822"/>
          <c:y val="0.10953044764529893"/>
          <c:w val="0.83295352206037465"/>
          <c:h val="0.86487764900574993"/>
        </c:manualLayout>
      </c:layout>
      <c:barChart>
        <c:barDir val="bar"/>
        <c:grouping val="stacked"/>
        <c:varyColors val="0"/>
        <c:ser>
          <c:idx val="0"/>
          <c:order val="0"/>
          <c:tx>
            <c:v>Homme saoudien</c:v>
          </c:tx>
          <c:spPr>
            <a:solidFill>
              <a:srgbClr val="000091"/>
            </a:solidFill>
            <a:ln>
              <a:solidFill>
                <a:srgbClr val="000091"/>
              </a:solidFill>
            </a:ln>
            <a:effectLst/>
          </c:spPr>
          <c:invertIfNegative val="0"/>
          <c:cat>
            <c:strRef>
              <c:f>'Démographie 1'!$A$26:$A$39</c:f>
              <c:strCache>
                <c:ptCount val="14"/>
                <c:pt idx="0">
                  <c:v>65+</c:v>
                </c:pt>
                <c:pt idx="1">
                  <c:v>60-64</c:v>
                </c:pt>
                <c:pt idx="2">
                  <c:v>55-59</c:v>
                </c:pt>
                <c:pt idx="3">
                  <c:v>50-54</c:v>
                </c:pt>
                <c:pt idx="4">
                  <c:v>45-49</c:v>
                </c:pt>
                <c:pt idx="5">
                  <c:v>40-44</c:v>
                </c:pt>
                <c:pt idx="6">
                  <c:v>35-39</c:v>
                </c:pt>
                <c:pt idx="7">
                  <c:v>30-34</c:v>
                </c:pt>
                <c:pt idx="8">
                  <c:v>25-29</c:v>
                </c:pt>
                <c:pt idx="9">
                  <c:v>20-24</c:v>
                </c:pt>
                <c:pt idx="10">
                  <c:v>15-19</c:v>
                </c:pt>
                <c:pt idx="11">
                  <c:v>10-14</c:v>
                </c:pt>
                <c:pt idx="12">
                  <c:v>5-9</c:v>
                </c:pt>
                <c:pt idx="13">
                  <c:v>0-4</c:v>
                </c:pt>
              </c:strCache>
            </c:strRef>
          </c:cat>
          <c:val>
            <c:numRef>
              <c:f>'Démographie 1'!$B$26:$B$39</c:f>
              <c:numCache>
                <c:formatCode>#\ ##0.0</c:formatCode>
                <c:ptCount val="14"/>
                <c:pt idx="0">
                  <c:v>0.32427899999999998</c:v>
                </c:pt>
                <c:pt idx="1">
                  <c:v>0.18684000000000001</c:v>
                </c:pt>
                <c:pt idx="2">
                  <c:v>0.25206800000000001</c:v>
                </c:pt>
                <c:pt idx="3">
                  <c:v>0.31070300000000001</c:v>
                </c:pt>
                <c:pt idx="4">
                  <c:v>0.38155699999999998</c:v>
                </c:pt>
                <c:pt idx="5">
                  <c:v>0.53488899999999995</c:v>
                </c:pt>
                <c:pt idx="6">
                  <c:v>0.67902799999999996</c:v>
                </c:pt>
                <c:pt idx="7">
                  <c:v>0.77059500000000003</c:v>
                </c:pt>
                <c:pt idx="8">
                  <c:v>0.85953100000000004</c:v>
                </c:pt>
                <c:pt idx="9">
                  <c:v>0.86871200000000004</c:v>
                </c:pt>
                <c:pt idx="10">
                  <c:v>0.94180600000000003</c:v>
                </c:pt>
                <c:pt idx="11">
                  <c:v>1.0681860000000001</c:v>
                </c:pt>
                <c:pt idx="12">
                  <c:v>1.1489990000000001</c:v>
                </c:pt>
                <c:pt idx="13">
                  <c:v>1.106938</c:v>
                </c:pt>
              </c:numCache>
            </c:numRef>
          </c:val>
          <c:extLst xmlns:c16r2="http://schemas.microsoft.com/office/drawing/2015/06/chart">
            <c:ext xmlns:c16="http://schemas.microsoft.com/office/drawing/2014/chart" uri="{C3380CC4-5D6E-409C-BE32-E72D297353CC}">
              <c16:uniqueId val="{00000000-CA53-4741-9CDD-12C8D41345BC}"/>
            </c:ext>
          </c:extLst>
        </c:ser>
        <c:ser>
          <c:idx val="1"/>
          <c:order val="1"/>
          <c:tx>
            <c:v>Femme saoudienne</c:v>
          </c:tx>
          <c:spPr>
            <a:solidFill>
              <a:srgbClr val="EA5433"/>
            </a:solidFill>
            <a:ln>
              <a:solidFill>
                <a:srgbClr val="EA5433"/>
              </a:solidFill>
            </a:ln>
            <a:effectLst/>
          </c:spPr>
          <c:invertIfNegative val="0"/>
          <c:cat>
            <c:strRef>
              <c:f>'Démographie 1'!$A$26:$A$39</c:f>
              <c:strCache>
                <c:ptCount val="14"/>
                <c:pt idx="0">
                  <c:v>65+</c:v>
                </c:pt>
                <c:pt idx="1">
                  <c:v>60-64</c:v>
                </c:pt>
                <c:pt idx="2">
                  <c:v>55-59</c:v>
                </c:pt>
                <c:pt idx="3">
                  <c:v>50-54</c:v>
                </c:pt>
                <c:pt idx="4">
                  <c:v>45-49</c:v>
                </c:pt>
                <c:pt idx="5">
                  <c:v>40-44</c:v>
                </c:pt>
                <c:pt idx="6">
                  <c:v>35-39</c:v>
                </c:pt>
                <c:pt idx="7">
                  <c:v>30-34</c:v>
                </c:pt>
                <c:pt idx="8">
                  <c:v>25-29</c:v>
                </c:pt>
                <c:pt idx="9">
                  <c:v>20-24</c:v>
                </c:pt>
                <c:pt idx="10">
                  <c:v>15-19</c:v>
                </c:pt>
                <c:pt idx="11">
                  <c:v>10-14</c:v>
                </c:pt>
                <c:pt idx="12">
                  <c:v>5-9</c:v>
                </c:pt>
                <c:pt idx="13">
                  <c:v>0-4</c:v>
                </c:pt>
              </c:strCache>
            </c:strRef>
          </c:cat>
          <c:val>
            <c:numRef>
              <c:f>'Démographie 1'!$D$26:$D$39</c:f>
              <c:numCache>
                <c:formatCode>#\ ##0.0</c:formatCode>
                <c:ptCount val="14"/>
                <c:pt idx="0">
                  <c:v>-0.335592</c:v>
                </c:pt>
                <c:pt idx="1">
                  <c:v>-0.20380200000000001</c:v>
                </c:pt>
                <c:pt idx="2">
                  <c:v>-0.27693600000000002</c:v>
                </c:pt>
                <c:pt idx="3">
                  <c:v>-0.34329100000000001</c:v>
                </c:pt>
                <c:pt idx="4">
                  <c:v>-0.40435599999999999</c:v>
                </c:pt>
                <c:pt idx="5">
                  <c:v>-0.54310400000000003</c:v>
                </c:pt>
                <c:pt idx="6">
                  <c:v>-0.67502300000000004</c:v>
                </c:pt>
                <c:pt idx="7">
                  <c:v>-0.75856199999999996</c:v>
                </c:pt>
                <c:pt idx="8">
                  <c:v>-0.84273100000000001</c:v>
                </c:pt>
                <c:pt idx="9">
                  <c:v>-0.85077999999999998</c:v>
                </c:pt>
                <c:pt idx="10">
                  <c:v>-0.916439</c:v>
                </c:pt>
                <c:pt idx="11">
                  <c:v>-1.031817</c:v>
                </c:pt>
                <c:pt idx="12">
                  <c:v>-1.108681</c:v>
                </c:pt>
                <c:pt idx="13">
                  <c:v>-1.0670170000000001</c:v>
                </c:pt>
              </c:numCache>
            </c:numRef>
          </c:val>
          <c:extLst xmlns:c16r2="http://schemas.microsoft.com/office/drawing/2015/06/chart">
            <c:ext xmlns:c16="http://schemas.microsoft.com/office/drawing/2014/chart" uri="{C3380CC4-5D6E-409C-BE32-E72D297353CC}">
              <c16:uniqueId val="{00000001-CA53-4741-9CDD-12C8D41345BC}"/>
            </c:ext>
          </c:extLst>
        </c:ser>
        <c:dLbls>
          <c:showLegendKey val="0"/>
          <c:showVal val="0"/>
          <c:showCatName val="0"/>
          <c:showSerName val="0"/>
          <c:showPercent val="0"/>
          <c:showBubbleSize val="0"/>
        </c:dLbls>
        <c:gapWidth val="200"/>
        <c:overlap val="100"/>
        <c:axId val="507527776"/>
        <c:axId val="507522288"/>
      </c:barChart>
      <c:catAx>
        <c:axId val="507527776"/>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2288"/>
        <c:crosses val="autoZero"/>
        <c:auto val="1"/>
        <c:lblAlgn val="ctr"/>
        <c:lblOffset val="100"/>
        <c:noMultiLvlLbl val="0"/>
      </c:catAx>
      <c:valAx>
        <c:axId val="507522288"/>
        <c:scaling>
          <c:orientation val="minMax"/>
        </c:scaling>
        <c:delete val="0"/>
        <c:axPos val="t"/>
        <c:majorGridlines>
          <c:spPr>
            <a:ln w="9525" cap="flat" cmpd="sng" algn="ctr">
              <a:solidFill>
                <a:schemeClr val="tx1">
                  <a:lumMod val="15000"/>
                  <a:lumOff val="85000"/>
                </a:schemeClr>
              </a:solidFill>
              <a:round/>
            </a:ln>
            <a:effectLst/>
          </c:spPr>
        </c:majorGridlines>
        <c:numFmt formatCode="#,##0.0;[Black]#,##0.0" sourceLinked="0"/>
        <c:majorTickMark val="none"/>
        <c:minorTickMark val="none"/>
        <c:tickLblPos val="high"/>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7776"/>
        <c:crosses val="autoZero"/>
        <c:crossBetween val="between"/>
      </c:valAx>
      <c:spPr>
        <a:noFill/>
        <a:ln>
          <a:noFill/>
        </a:ln>
        <a:effectLst/>
      </c:spPr>
    </c:plotArea>
    <c:legend>
      <c:legendPos val="r"/>
      <c:layout>
        <c:manualLayout>
          <c:xMode val="edge"/>
          <c:yMode val="edge"/>
          <c:x val="0.66727695879038196"/>
          <c:y val="6.9332538828430587E-2"/>
          <c:w val="0.30551713362649835"/>
          <c:h val="0.2201812806768360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5120210727969353E-2"/>
          <c:y val="5.092606990502746E-2"/>
          <c:w val="0.88194891662909392"/>
          <c:h val="0.73433098719693712"/>
        </c:manualLayout>
      </c:layout>
      <c:lineChart>
        <c:grouping val="standard"/>
        <c:varyColors val="0"/>
        <c:ser>
          <c:idx val="0"/>
          <c:order val="0"/>
          <c:tx>
            <c:v>Taux de participation des hommes saoudiens</c:v>
          </c:tx>
          <c:spPr>
            <a:ln w="22225" cap="rnd">
              <a:solidFill>
                <a:srgbClr val="000091">
                  <a:lumMod val="60000"/>
                  <a:lumOff val="40000"/>
                </a:srgbClr>
              </a:solidFill>
              <a:round/>
            </a:ln>
            <a:effectLst/>
          </c:spPr>
          <c:marker>
            <c:symbol val="none"/>
          </c:marker>
          <c:dPt>
            <c:idx val="0"/>
            <c:marker>
              <c:symbol val="circle"/>
              <c:size val="4"/>
              <c:spPr>
                <a:solidFill>
                  <a:srgbClr val="000091">
                    <a:lumMod val="60000"/>
                    <a:lumOff val="40000"/>
                  </a:srgbClr>
                </a:solidFill>
                <a:ln w="9525">
                  <a:solidFill>
                    <a:srgbClr val="000091">
                      <a:lumMod val="60000"/>
                      <a:lumOff val="40000"/>
                    </a:srgbClr>
                  </a:solidFill>
                </a:ln>
                <a:effectLst/>
              </c:spPr>
            </c:marker>
            <c:bubble3D val="0"/>
            <c:extLst xmlns:c16r2="http://schemas.microsoft.com/office/drawing/2015/06/chart">
              <c:ext xmlns:c16="http://schemas.microsoft.com/office/drawing/2014/chart" uri="{C3380CC4-5D6E-409C-BE32-E72D297353CC}">
                <c16:uniqueId val="{00000000-8BB4-4EB7-AAE3-2195A772B941}"/>
              </c:ext>
            </c:extLst>
          </c:dPt>
          <c:dPt>
            <c:idx val="26"/>
            <c:marker>
              <c:symbol val="circle"/>
              <c:size val="5"/>
              <c:spPr>
                <a:solidFill>
                  <a:srgbClr val="000091">
                    <a:lumMod val="60000"/>
                    <a:lumOff val="40000"/>
                  </a:srgbClr>
                </a:solidFill>
                <a:ln w="9525">
                  <a:solidFill>
                    <a:srgbClr val="000091">
                      <a:lumMod val="60000"/>
                      <a:lumOff val="40000"/>
                    </a:srgbClr>
                  </a:solidFill>
                </a:ln>
                <a:effectLst/>
              </c:spPr>
            </c:marker>
            <c:bubble3D val="0"/>
            <c:extLst xmlns:c16r2="http://schemas.microsoft.com/office/drawing/2015/06/chart">
              <c:ext xmlns:c16="http://schemas.microsoft.com/office/drawing/2014/chart" uri="{C3380CC4-5D6E-409C-BE32-E72D297353CC}">
                <c16:uniqueId val="{00000001-8BB4-4EB7-AAE3-2195A772B941}"/>
              </c:ext>
            </c:extLst>
          </c:dPt>
          <c:dLbls>
            <c:dLbl>
              <c:idx val="0"/>
              <c:layout/>
              <c:numFmt formatCode="0%" sourceLinked="0"/>
              <c:spPr>
                <a:noFill/>
                <a:ln>
                  <a:noFill/>
                </a:ln>
                <a:effectLst/>
              </c:spPr>
              <c:txPr>
                <a:bodyPr rot="0" spcFirstLastPara="1" vertOverflow="ellipsis" vert="horz" wrap="square" lIns="1800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8BB4-4EB7-AAE3-2195A772B941}"/>
                </c:ext>
                <c:ext xmlns:c15="http://schemas.microsoft.com/office/drawing/2012/chart" uri="{CE6537A1-D6FC-4f65-9D91-7224C49458BB}">
                  <c15:spPr xmlns:c15="http://schemas.microsoft.com/office/drawing/2012/chart">
                    <a:prstGeom prst="rect">
                      <a:avLst/>
                    </a:prstGeom>
                  </c15:spPr>
                  <c15:layout/>
                </c:ext>
              </c:extLst>
            </c:dLbl>
            <c:dLbl>
              <c:idx val="1"/>
              <c:delete val="1"/>
              <c:extLst xmlns:c16r2="http://schemas.microsoft.com/office/drawing/2015/06/chart">
                <c:ext xmlns:c16="http://schemas.microsoft.com/office/drawing/2014/chart" uri="{C3380CC4-5D6E-409C-BE32-E72D297353CC}">
                  <c16:uniqueId val="{00000002-8BB4-4EB7-AAE3-2195A772B941}"/>
                </c:ext>
                <c:ext xmlns:c15="http://schemas.microsoft.com/office/drawing/2012/chart" uri="{CE6537A1-D6FC-4f65-9D91-7224C49458BB}"/>
              </c:extLst>
            </c:dLbl>
            <c:dLbl>
              <c:idx val="26"/>
              <c:layout/>
              <c:numFmt formatCode="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BB4-4EB7-AAE3-2195A772B941}"/>
                </c:ex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'Marché du travail 3'!$D$8:$D$34</c:f>
              <c:strCache>
                <c:ptCount val="27"/>
                <c:pt idx="0">
                  <c:v>2017 Q1</c:v>
                </c:pt>
                <c:pt idx="1">
                  <c:v>2017 Q2</c:v>
                </c:pt>
                <c:pt idx="2">
                  <c:v>2017 Q3</c:v>
                </c:pt>
                <c:pt idx="3">
                  <c:v>2017 Q4</c:v>
                </c:pt>
                <c:pt idx="4">
                  <c:v>2018 Q1</c:v>
                </c:pt>
                <c:pt idx="5">
                  <c:v>2018 Q2</c:v>
                </c:pt>
                <c:pt idx="6">
                  <c:v>2018 Q3</c:v>
                </c:pt>
                <c:pt idx="7">
                  <c:v>2018 Q4</c:v>
                </c:pt>
                <c:pt idx="8">
                  <c:v>2019 Q1</c:v>
                </c:pt>
                <c:pt idx="9">
                  <c:v>2019 Q2</c:v>
                </c:pt>
                <c:pt idx="10">
                  <c:v>2019 Q3</c:v>
                </c:pt>
                <c:pt idx="11">
                  <c:v>2019 Q4</c:v>
                </c:pt>
                <c:pt idx="12">
                  <c:v>2020 Q1</c:v>
                </c:pt>
                <c:pt idx="13">
                  <c:v>2020 Q2</c:v>
                </c:pt>
                <c:pt idx="14">
                  <c:v>2020 Q3</c:v>
                </c:pt>
                <c:pt idx="15">
                  <c:v>2020 Q4</c:v>
                </c:pt>
                <c:pt idx="16">
                  <c:v>2021 Q1</c:v>
                </c:pt>
                <c:pt idx="17">
                  <c:v>2021 Q2</c:v>
                </c:pt>
                <c:pt idx="18">
                  <c:v>2021 Q3</c:v>
                </c:pt>
                <c:pt idx="19">
                  <c:v>2021 Q4</c:v>
                </c:pt>
                <c:pt idx="20">
                  <c:v>2022 Q1</c:v>
                </c:pt>
                <c:pt idx="21">
                  <c:v>2022 Q2</c:v>
                </c:pt>
                <c:pt idx="22">
                  <c:v>2022 Q3</c:v>
                </c:pt>
                <c:pt idx="23">
                  <c:v>2022 Q4</c:v>
                </c:pt>
                <c:pt idx="24">
                  <c:v>2023 Q1</c:v>
                </c:pt>
                <c:pt idx="25">
                  <c:v>2023 Q2 </c:v>
                </c:pt>
                <c:pt idx="26">
                  <c:v>2023 Q3</c:v>
                </c:pt>
              </c:strCache>
            </c:strRef>
          </c:cat>
          <c:val>
            <c:numRef>
              <c:f>'Marché du travail 3'!$E$8:$E$34</c:f>
              <c:numCache>
                <c:formatCode>0.0%</c:formatCode>
                <c:ptCount val="27"/>
                <c:pt idx="0">
                  <c:v>0.61926520580214606</c:v>
                </c:pt>
                <c:pt idx="1">
                  <c:v>0.62109142213320201</c:v>
                </c:pt>
                <c:pt idx="2">
                  <c:v>0.62643864591544496</c:v>
                </c:pt>
                <c:pt idx="3">
                  <c:v>0.634350678173075</c:v>
                </c:pt>
                <c:pt idx="4">
                  <c:v>0.63484280774230106</c:v>
                </c:pt>
                <c:pt idx="5">
                  <c:v>0.63507355236890495</c:v>
                </c:pt>
                <c:pt idx="6">
                  <c:v>0.63489758963443799</c:v>
                </c:pt>
                <c:pt idx="7">
                  <c:v>0.6301138240271581</c:v>
                </c:pt>
                <c:pt idx="8">
                  <c:v>0.63330444895877203</c:v>
                </c:pt>
                <c:pt idx="9">
                  <c:v>0.65990949648118202</c:v>
                </c:pt>
                <c:pt idx="10">
                  <c:v>0.66981835166576797</c:v>
                </c:pt>
                <c:pt idx="11">
                  <c:v>0.66551143524570999</c:v>
                </c:pt>
                <c:pt idx="12">
                  <c:v>0.65762091234255293</c:v>
                </c:pt>
                <c:pt idx="13">
                  <c:v>0.65642678962298506</c:v>
                </c:pt>
                <c:pt idx="14">
                  <c:v>0.65989844326279301</c:v>
                </c:pt>
                <c:pt idx="15">
                  <c:v>0.68515166751989398</c:v>
                </c:pt>
                <c:pt idx="16">
                  <c:v>0.66164391298787195</c:v>
                </c:pt>
                <c:pt idx="17">
                  <c:v>0.65747605212959004</c:v>
                </c:pt>
                <c:pt idx="18">
                  <c:v>0.64976712106229106</c:v>
                </c:pt>
                <c:pt idx="19">
                  <c:v>0.66801854710735997</c:v>
                </c:pt>
                <c:pt idx="20">
                  <c:v>0.66028813106088802</c:v>
                </c:pt>
                <c:pt idx="21">
                  <c:v>0.67542493165667095</c:v>
                </c:pt>
                <c:pt idx="22">
                  <c:v>0.67392253681164505</c:v>
                </c:pt>
                <c:pt idx="23">
                  <c:v>0.68512921472234001</c:v>
                </c:pt>
                <c:pt idx="24">
                  <c:v>0.68282383149391612</c:v>
                </c:pt>
                <c:pt idx="25">
                  <c:v>0.67458525813956305</c:v>
                </c:pt>
                <c:pt idx="26">
                  <c:v>0.66776389044932505</c:v>
                </c:pt>
              </c:numCache>
            </c:numRef>
          </c:val>
          <c:smooth val="0"/>
          <c:extLst xmlns:c16r2="http://schemas.microsoft.com/office/drawing/2015/06/chart">
            <c:ext xmlns:c16="http://schemas.microsoft.com/office/drawing/2014/chart" uri="{C3380CC4-5D6E-409C-BE32-E72D297353CC}">
              <c16:uniqueId val="{00000003-8BB4-4EB7-AAE3-2195A772B941}"/>
            </c:ext>
          </c:extLst>
        </c:ser>
        <c:ser>
          <c:idx val="2"/>
          <c:order val="1"/>
          <c:tx>
            <c:v>Taux de participation des saoudiens</c:v>
          </c:tx>
          <c:spPr>
            <a:ln w="22225" cap="rnd">
              <a:solidFill>
                <a:srgbClr val="008A66"/>
              </a:solidFill>
              <a:round/>
            </a:ln>
            <a:effectLst/>
          </c:spPr>
          <c:marker>
            <c:symbol val="none"/>
          </c:marker>
          <c:dPt>
            <c:idx val="0"/>
            <c:marker>
              <c:symbol val="circle"/>
              <c:size val="4"/>
              <c:spPr>
                <a:solidFill>
                  <a:srgbClr val="008A66"/>
                </a:solidFill>
                <a:ln w="9525">
                  <a:solidFill>
                    <a:srgbClr val="008A66"/>
                  </a:solidFill>
                </a:ln>
                <a:effectLst/>
              </c:spPr>
            </c:marker>
            <c:bubble3D val="0"/>
            <c:extLst xmlns:c16r2="http://schemas.microsoft.com/office/drawing/2015/06/chart">
              <c:ext xmlns:c16="http://schemas.microsoft.com/office/drawing/2014/chart" uri="{C3380CC4-5D6E-409C-BE32-E72D297353CC}">
                <c16:uniqueId val="{00000004-8BB4-4EB7-AAE3-2195A772B941}"/>
              </c:ext>
            </c:extLst>
          </c:dPt>
          <c:dPt>
            <c:idx val="26"/>
            <c:marker>
              <c:symbol val="circle"/>
              <c:size val="5"/>
              <c:spPr>
                <a:solidFill>
                  <a:srgbClr val="008A66"/>
                </a:solidFill>
                <a:ln w="9525">
                  <a:solidFill>
                    <a:srgbClr val="008A66"/>
                  </a:solidFill>
                </a:ln>
                <a:effectLst/>
              </c:spPr>
            </c:marker>
            <c:bubble3D val="0"/>
            <c:extLst xmlns:c16r2="http://schemas.microsoft.com/office/drawing/2015/06/chart">
              <c:ext xmlns:c16="http://schemas.microsoft.com/office/drawing/2014/chart" uri="{C3380CC4-5D6E-409C-BE32-E72D297353CC}">
                <c16:uniqueId val="{00000005-8BB4-4EB7-AAE3-2195A772B941}"/>
              </c:ext>
            </c:extLst>
          </c:dPt>
          <c:dLbls>
            <c:dLbl>
              <c:idx val="0"/>
              <c:layout/>
              <c:numFmt formatCode="0%" sourceLinked="0"/>
              <c:spPr>
                <a:noFill/>
                <a:ln>
                  <a:noFill/>
                </a:ln>
                <a:effectLst/>
              </c:spPr>
              <c:txPr>
                <a:bodyPr rot="0" spcFirstLastPara="1" vertOverflow="ellipsis" vert="horz" wrap="square" lIns="1800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BB4-4EB7-AAE3-2195A772B941}"/>
                </c:ext>
                <c:ext xmlns:c15="http://schemas.microsoft.com/office/drawing/2012/chart" uri="{CE6537A1-D6FC-4f65-9D91-7224C49458BB}">
                  <c15:spPr xmlns:c15="http://schemas.microsoft.com/office/drawing/2012/chart">
                    <a:prstGeom prst="rect">
                      <a:avLst/>
                    </a:prstGeom>
                  </c15:spPr>
                  <c15:layout/>
                </c:ext>
              </c:extLst>
            </c:dLbl>
            <c:dLbl>
              <c:idx val="26"/>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BB4-4EB7-AAE3-2195A772B941}"/>
                </c:ex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'Marché du travail 3'!$D$8:$D$34</c:f>
              <c:strCache>
                <c:ptCount val="27"/>
                <c:pt idx="0">
                  <c:v>2017 Q1</c:v>
                </c:pt>
                <c:pt idx="1">
                  <c:v>2017 Q2</c:v>
                </c:pt>
                <c:pt idx="2">
                  <c:v>2017 Q3</c:v>
                </c:pt>
                <c:pt idx="3">
                  <c:v>2017 Q4</c:v>
                </c:pt>
                <c:pt idx="4">
                  <c:v>2018 Q1</c:v>
                </c:pt>
                <c:pt idx="5">
                  <c:v>2018 Q2</c:v>
                </c:pt>
                <c:pt idx="6">
                  <c:v>2018 Q3</c:v>
                </c:pt>
                <c:pt idx="7">
                  <c:v>2018 Q4</c:v>
                </c:pt>
                <c:pt idx="8">
                  <c:v>2019 Q1</c:v>
                </c:pt>
                <c:pt idx="9">
                  <c:v>2019 Q2</c:v>
                </c:pt>
                <c:pt idx="10">
                  <c:v>2019 Q3</c:v>
                </c:pt>
                <c:pt idx="11">
                  <c:v>2019 Q4</c:v>
                </c:pt>
                <c:pt idx="12">
                  <c:v>2020 Q1</c:v>
                </c:pt>
                <c:pt idx="13">
                  <c:v>2020 Q2</c:v>
                </c:pt>
                <c:pt idx="14">
                  <c:v>2020 Q3</c:v>
                </c:pt>
                <c:pt idx="15">
                  <c:v>2020 Q4</c:v>
                </c:pt>
                <c:pt idx="16">
                  <c:v>2021 Q1</c:v>
                </c:pt>
                <c:pt idx="17">
                  <c:v>2021 Q2</c:v>
                </c:pt>
                <c:pt idx="18">
                  <c:v>2021 Q3</c:v>
                </c:pt>
                <c:pt idx="19">
                  <c:v>2021 Q4</c:v>
                </c:pt>
                <c:pt idx="20">
                  <c:v>2022 Q1</c:v>
                </c:pt>
                <c:pt idx="21">
                  <c:v>2022 Q2</c:v>
                </c:pt>
                <c:pt idx="22">
                  <c:v>2022 Q3</c:v>
                </c:pt>
                <c:pt idx="23">
                  <c:v>2022 Q4</c:v>
                </c:pt>
                <c:pt idx="24">
                  <c:v>2023 Q1</c:v>
                </c:pt>
                <c:pt idx="25">
                  <c:v>2023 Q2 </c:v>
                </c:pt>
                <c:pt idx="26">
                  <c:v>2023 Q3</c:v>
                </c:pt>
              </c:strCache>
            </c:strRef>
          </c:cat>
          <c:val>
            <c:numRef>
              <c:f>'Marché du travail 3'!$G$8:$G$34</c:f>
              <c:numCache>
                <c:formatCode>0.0%</c:formatCode>
                <c:ptCount val="27"/>
                <c:pt idx="0">
                  <c:v>0.40259118360406398</c:v>
                </c:pt>
                <c:pt idx="1">
                  <c:v>0.40270040250954603</c:v>
                </c:pt>
                <c:pt idx="2">
                  <c:v>0.40659048393462499</c:v>
                </c:pt>
                <c:pt idx="3">
                  <c:v>0.41860414861979101</c:v>
                </c:pt>
                <c:pt idx="4">
                  <c:v>0.41892290456208103</c:v>
                </c:pt>
                <c:pt idx="5">
                  <c:v>0.41994394755117903</c:v>
                </c:pt>
                <c:pt idx="6">
                  <c:v>0.42019906187044498</c:v>
                </c:pt>
                <c:pt idx="7">
                  <c:v>0.41977523829887403</c:v>
                </c:pt>
                <c:pt idx="8">
                  <c:v>0.42305985025335502</c:v>
                </c:pt>
                <c:pt idx="9">
                  <c:v>0.449842428862326</c:v>
                </c:pt>
                <c:pt idx="10">
                  <c:v>0.45505543069019</c:v>
                </c:pt>
                <c:pt idx="11">
                  <c:v>0.46651782213888804</c:v>
                </c:pt>
                <c:pt idx="12">
                  <c:v>0.46200525768709905</c:v>
                </c:pt>
                <c:pt idx="13">
                  <c:v>0.488260023422108</c:v>
                </c:pt>
                <c:pt idx="14">
                  <c:v>0.48968646124457799</c:v>
                </c:pt>
                <c:pt idx="15">
                  <c:v>0.51190454067970403</c:v>
                </c:pt>
                <c:pt idx="16">
                  <c:v>0.49539587522489198</c:v>
                </c:pt>
                <c:pt idx="17">
                  <c:v>0.49382011771787498</c:v>
                </c:pt>
                <c:pt idx="18">
                  <c:v>0.49839904880537506</c:v>
                </c:pt>
                <c:pt idx="19">
                  <c:v>0.51474780251738106</c:v>
                </c:pt>
                <c:pt idx="20">
                  <c:v>0.50131706991553504</c:v>
                </c:pt>
                <c:pt idx="21">
                  <c:v>0.51835086233651906</c:v>
                </c:pt>
                <c:pt idx="22">
                  <c:v>0.52482982131513201</c:v>
                </c:pt>
                <c:pt idx="23">
                  <c:v>0.52518108838764299</c:v>
                </c:pt>
                <c:pt idx="24">
                  <c:v>0.52438235007999001</c:v>
                </c:pt>
                <c:pt idx="25">
                  <c:v>0.516671886943464</c:v>
                </c:pt>
                <c:pt idx="26">
                  <c:v>0.51625532986335099</c:v>
                </c:pt>
              </c:numCache>
            </c:numRef>
          </c:val>
          <c:smooth val="0"/>
          <c:extLst xmlns:c16r2="http://schemas.microsoft.com/office/drawing/2015/06/chart">
            <c:ext xmlns:c16="http://schemas.microsoft.com/office/drawing/2014/chart" uri="{C3380CC4-5D6E-409C-BE32-E72D297353CC}">
              <c16:uniqueId val="{00000006-8BB4-4EB7-AAE3-2195A772B941}"/>
            </c:ext>
          </c:extLst>
        </c:ser>
        <c:ser>
          <c:idx val="1"/>
          <c:order val="2"/>
          <c:tx>
            <c:v>Taux de participation des femmes saoudiennes</c:v>
          </c:tx>
          <c:spPr>
            <a:ln w="22225" cap="rnd">
              <a:solidFill>
                <a:srgbClr val="FFD500"/>
              </a:solidFill>
              <a:round/>
            </a:ln>
            <a:effectLst/>
          </c:spPr>
          <c:marker>
            <c:symbol val="none"/>
          </c:marker>
          <c:dPt>
            <c:idx val="0"/>
            <c:marker>
              <c:symbol val="circle"/>
              <c:size val="4"/>
              <c:spPr>
                <a:solidFill>
                  <a:srgbClr val="FFD500"/>
                </a:solidFill>
                <a:ln w="9525">
                  <a:solidFill>
                    <a:srgbClr val="FFD500"/>
                  </a:solidFill>
                </a:ln>
                <a:effectLst/>
              </c:spPr>
            </c:marker>
            <c:bubble3D val="0"/>
            <c:extLst xmlns:c16r2="http://schemas.microsoft.com/office/drawing/2015/06/chart">
              <c:ext xmlns:c16="http://schemas.microsoft.com/office/drawing/2014/chart" uri="{C3380CC4-5D6E-409C-BE32-E72D297353CC}">
                <c16:uniqueId val="{00000007-8BB4-4EB7-AAE3-2195A772B941}"/>
              </c:ext>
            </c:extLst>
          </c:dPt>
          <c:dPt>
            <c:idx val="26"/>
            <c:marker>
              <c:symbol val="circle"/>
              <c:size val="5"/>
              <c:spPr>
                <a:solidFill>
                  <a:srgbClr val="FFD500"/>
                </a:solidFill>
                <a:ln w="9525">
                  <a:solidFill>
                    <a:srgbClr val="FFD500"/>
                  </a:solidFill>
                </a:ln>
                <a:effectLst/>
              </c:spPr>
            </c:marker>
            <c:bubble3D val="0"/>
            <c:extLst xmlns:c16r2="http://schemas.microsoft.com/office/drawing/2015/06/chart">
              <c:ext xmlns:c16="http://schemas.microsoft.com/office/drawing/2014/chart" uri="{C3380CC4-5D6E-409C-BE32-E72D297353CC}">
                <c16:uniqueId val="{00000008-8BB4-4EB7-AAE3-2195A772B941}"/>
              </c:ext>
            </c:extLst>
          </c:dPt>
          <c:dLbls>
            <c:dLbl>
              <c:idx val="0"/>
              <c:layout/>
              <c:numFmt formatCode="0%" sourceLinked="0"/>
              <c:spPr>
                <a:noFill/>
                <a:ln>
                  <a:noFill/>
                </a:ln>
                <a:effectLst/>
              </c:spPr>
              <c:txPr>
                <a:bodyPr rot="0" spcFirstLastPara="1" vertOverflow="ellipsis" vert="horz" wrap="square" lIns="1800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b"/>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BB4-4EB7-AAE3-2195A772B941}"/>
                </c:ext>
                <c:ext xmlns:c15="http://schemas.microsoft.com/office/drawing/2012/chart" uri="{CE6537A1-D6FC-4f65-9D91-7224C49458BB}">
                  <c15:spPr xmlns:c15="http://schemas.microsoft.com/office/drawing/2012/chart">
                    <a:prstGeom prst="rect">
                      <a:avLst/>
                    </a:prstGeom>
                  </c15:spPr>
                  <c15:layout/>
                </c:ext>
              </c:extLst>
            </c:dLbl>
            <c:dLbl>
              <c:idx val="26"/>
              <c:layout/>
              <c:dLblPos val="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BB4-4EB7-AAE3-2195A772B941}"/>
                </c:ext>
                <c:ext xmlns:c15="http://schemas.microsoft.com/office/drawing/2012/chart" uri="{CE6537A1-D6FC-4f65-9D91-7224C49458BB}">
                  <c15:layout/>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700" b="1"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dLblPos val="t"/>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'Marché du travail 3'!$D$8:$D$34</c:f>
              <c:strCache>
                <c:ptCount val="27"/>
                <c:pt idx="0">
                  <c:v>2017 Q1</c:v>
                </c:pt>
                <c:pt idx="1">
                  <c:v>2017 Q2</c:v>
                </c:pt>
                <c:pt idx="2">
                  <c:v>2017 Q3</c:v>
                </c:pt>
                <c:pt idx="3">
                  <c:v>2017 Q4</c:v>
                </c:pt>
                <c:pt idx="4">
                  <c:v>2018 Q1</c:v>
                </c:pt>
                <c:pt idx="5">
                  <c:v>2018 Q2</c:v>
                </c:pt>
                <c:pt idx="6">
                  <c:v>2018 Q3</c:v>
                </c:pt>
                <c:pt idx="7">
                  <c:v>2018 Q4</c:v>
                </c:pt>
                <c:pt idx="8">
                  <c:v>2019 Q1</c:v>
                </c:pt>
                <c:pt idx="9">
                  <c:v>2019 Q2</c:v>
                </c:pt>
                <c:pt idx="10">
                  <c:v>2019 Q3</c:v>
                </c:pt>
                <c:pt idx="11">
                  <c:v>2019 Q4</c:v>
                </c:pt>
                <c:pt idx="12">
                  <c:v>2020 Q1</c:v>
                </c:pt>
                <c:pt idx="13">
                  <c:v>2020 Q2</c:v>
                </c:pt>
                <c:pt idx="14">
                  <c:v>2020 Q3</c:v>
                </c:pt>
                <c:pt idx="15">
                  <c:v>2020 Q4</c:v>
                </c:pt>
                <c:pt idx="16">
                  <c:v>2021 Q1</c:v>
                </c:pt>
                <c:pt idx="17">
                  <c:v>2021 Q2</c:v>
                </c:pt>
                <c:pt idx="18">
                  <c:v>2021 Q3</c:v>
                </c:pt>
                <c:pt idx="19">
                  <c:v>2021 Q4</c:v>
                </c:pt>
                <c:pt idx="20">
                  <c:v>2022 Q1</c:v>
                </c:pt>
                <c:pt idx="21">
                  <c:v>2022 Q2</c:v>
                </c:pt>
                <c:pt idx="22">
                  <c:v>2022 Q3</c:v>
                </c:pt>
                <c:pt idx="23">
                  <c:v>2022 Q4</c:v>
                </c:pt>
                <c:pt idx="24">
                  <c:v>2023 Q1</c:v>
                </c:pt>
                <c:pt idx="25">
                  <c:v>2023 Q2 </c:v>
                </c:pt>
                <c:pt idx="26">
                  <c:v>2023 Q3</c:v>
                </c:pt>
              </c:strCache>
            </c:strRef>
          </c:cat>
          <c:val>
            <c:numRef>
              <c:f>'Marché du travail 3'!$F$8:$F$34</c:f>
              <c:numCache>
                <c:formatCode>0.0%</c:formatCode>
                <c:ptCount val="27"/>
                <c:pt idx="0">
                  <c:v>0.17437391561209001</c:v>
                </c:pt>
                <c:pt idx="1">
                  <c:v>0.17449504975480701</c:v>
                </c:pt>
                <c:pt idx="2">
                  <c:v>0.17776692785012302</c:v>
                </c:pt>
                <c:pt idx="3">
                  <c:v>0.19446168893780003</c:v>
                </c:pt>
                <c:pt idx="4">
                  <c:v>0.19478776896609101</c:v>
                </c:pt>
                <c:pt idx="5">
                  <c:v>0.196218596736218</c:v>
                </c:pt>
                <c:pt idx="6">
                  <c:v>0.19674506032904801</c:v>
                </c:pt>
                <c:pt idx="7">
                  <c:v>0.20200894625308202</c:v>
                </c:pt>
                <c:pt idx="8">
                  <c:v>0.20488995431167001</c:v>
                </c:pt>
                <c:pt idx="9">
                  <c:v>0.23175440874489903</c:v>
                </c:pt>
                <c:pt idx="10">
                  <c:v>0.23191198097107499</c:v>
                </c:pt>
                <c:pt idx="11">
                  <c:v>0.25976530899171302</c:v>
                </c:pt>
                <c:pt idx="12">
                  <c:v>0.25890998351247801</c:v>
                </c:pt>
                <c:pt idx="13">
                  <c:v>0.31358832418225502</c:v>
                </c:pt>
                <c:pt idx="14">
                  <c:v>0.31290113913690198</c:v>
                </c:pt>
                <c:pt idx="15">
                  <c:v>0.33205006309490898</c:v>
                </c:pt>
                <c:pt idx="16">
                  <c:v>0.32276014381029905</c:v>
                </c:pt>
                <c:pt idx="17">
                  <c:v>0.32388491956294202</c:v>
                </c:pt>
                <c:pt idx="18">
                  <c:v>0.341260571759678</c:v>
                </c:pt>
                <c:pt idx="19">
                  <c:v>0.35562818899832299</c:v>
                </c:pt>
                <c:pt idx="20">
                  <c:v>0.33631010766279601</c:v>
                </c:pt>
                <c:pt idx="21">
                  <c:v>0.35569075665904204</c:v>
                </c:pt>
                <c:pt idx="22">
                  <c:v>0.37044573566807598</c:v>
                </c:pt>
                <c:pt idx="23">
                  <c:v>0.35955128895143196</c:v>
                </c:pt>
                <c:pt idx="24">
                  <c:v>0.36033855196556602</c:v>
                </c:pt>
                <c:pt idx="25">
                  <c:v>0.35321576952679001</c:v>
                </c:pt>
                <c:pt idx="26">
                  <c:v>0.359434692631315</c:v>
                </c:pt>
              </c:numCache>
            </c:numRef>
          </c:val>
          <c:smooth val="0"/>
          <c:extLst xmlns:c16r2="http://schemas.microsoft.com/office/drawing/2015/06/chart">
            <c:ext xmlns:c16="http://schemas.microsoft.com/office/drawing/2014/chart" uri="{C3380CC4-5D6E-409C-BE32-E72D297353CC}">
              <c16:uniqueId val="{00000009-8BB4-4EB7-AAE3-2195A772B941}"/>
            </c:ext>
          </c:extLst>
        </c:ser>
        <c:dLbls>
          <c:showLegendKey val="0"/>
          <c:showVal val="0"/>
          <c:showCatName val="0"/>
          <c:showSerName val="0"/>
          <c:showPercent val="0"/>
          <c:showBubbleSize val="0"/>
        </c:dLbls>
        <c:smooth val="0"/>
        <c:axId val="507521112"/>
        <c:axId val="237431408"/>
      </c:lineChart>
      <c:catAx>
        <c:axId val="50752111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1408"/>
        <c:crosses val="autoZero"/>
        <c:auto val="1"/>
        <c:lblAlgn val="ctr"/>
        <c:lblOffset val="100"/>
        <c:noMultiLvlLbl val="0"/>
      </c:catAx>
      <c:valAx>
        <c:axId val="237431408"/>
        <c:scaling>
          <c:orientation val="minMax"/>
          <c:max val="0.70000000000000007"/>
          <c:min val="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07521112"/>
        <c:crosses val="autoZero"/>
        <c:crossBetween val="between"/>
      </c:valAx>
      <c:spPr>
        <a:noFill/>
        <a:ln>
          <a:noFill/>
        </a:ln>
        <a:effectLst/>
      </c:spPr>
    </c:plotArea>
    <c:legend>
      <c:legendPos val="b"/>
      <c:layout>
        <c:manualLayout>
          <c:xMode val="edge"/>
          <c:yMode val="edge"/>
          <c:x val="0.34212925281618783"/>
          <c:y val="0.63627331551619526"/>
          <c:w val="0.6294717432950192"/>
          <c:h val="0.1273874824191279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008584625611753E-2"/>
          <c:y val="3.3911355667735711E-2"/>
          <c:w val="0.86877557335900701"/>
          <c:h val="0.80344340319031515"/>
        </c:manualLayout>
      </c:layout>
      <c:barChart>
        <c:barDir val="col"/>
        <c:grouping val="clustered"/>
        <c:varyColors val="0"/>
        <c:ser>
          <c:idx val="0"/>
          <c:order val="0"/>
          <c:tx>
            <c:v>Taux d'activité total (Ech.D)</c:v>
          </c:tx>
          <c:spPr>
            <a:solidFill>
              <a:srgbClr val="FFFFFF">
                <a:lumMod val="50000"/>
              </a:srgbClr>
            </a:solidFill>
            <a:ln>
              <a:solidFill>
                <a:srgbClr val="FFFFFF">
                  <a:lumMod val="50000"/>
                </a:srgbClr>
              </a:solidFill>
            </a:ln>
            <a:effectLst/>
          </c:spPr>
          <c:invertIfNegative val="0"/>
          <c:cat>
            <c:strRef>
              <c:f>'Marché du travail 1'!$A$4:$A$30</c:f>
              <c:strCache>
                <c:ptCount val="27"/>
                <c:pt idx="0">
                  <c:v>T1 2017</c:v>
                </c:pt>
                <c:pt idx="1">
                  <c:v>T2 2017</c:v>
                </c:pt>
                <c:pt idx="2">
                  <c:v>T3 2017</c:v>
                </c:pt>
                <c:pt idx="3">
                  <c:v>T4 2017</c:v>
                </c:pt>
                <c:pt idx="4">
                  <c:v>T1 2018</c:v>
                </c:pt>
                <c:pt idx="5">
                  <c:v>T2 2018</c:v>
                </c:pt>
                <c:pt idx="6">
                  <c:v>T3 2018</c:v>
                </c:pt>
                <c:pt idx="7">
                  <c:v>T4 2018</c:v>
                </c:pt>
                <c:pt idx="8">
                  <c:v>T1 2019</c:v>
                </c:pt>
                <c:pt idx="9">
                  <c:v>T2 2019</c:v>
                </c:pt>
                <c:pt idx="10">
                  <c:v>T3 2019</c:v>
                </c:pt>
                <c:pt idx="11">
                  <c:v>T4 2019</c:v>
                </c:pt>
                <c:pt idx="12">
                  <c:v>T1 2020</c:v>
                </c:pt>
                <c:pt idx="13">
                  <c:v>T2 2020</c:v>
                </c:pt>
                <c:pt idx="14">
                  <c:v>T3 2020</c:v>
                </c:pt>
                <c:pt idx="15">
                  <c:v>T4 2020</c:v>
                </c:pt>
                <c:pt idx="16">
                  <c:v>T1 2021</c:v>
                </c:pt>
                <c:pt idx="17">
                  <c:v>T2 2021</c:v>
                </c:pt>
                <c:pt idx="18">
                  <c:v>T3 2021</c:v>
                </c:pt>
                <c:pt idx="19">
                  <c:v>T4 2021</c:v>
                </c:pt>
                <c:pt idx="20">
                  <c:v>T1 2022</c:v>
                </c:pt>
                <c:pt idx="21">
                  <c:v>T2 2022</c:v>
                </c:pt>
                <c:pt idx="22">
                  <c:v>T3 2022</c:v>
                </c:pt>
                <c:pt idx="23">
                  <c:v>T4 2022</c:v>
                </c:pt>
                <c:pt idx="24">
                  <c:v>T1 2023</c:v>
                </c:pt>
                <c:pt idx="25">
                  <c:v>T2 2023</c:v>
                </c:pt>
                <c:pt idx="26">
                  <c:v>T3 2023</c:v>
                </c:pt>
              </c:strCache>
            </c:strRef>
          </c:cat>
          <c:val>
            <c:numRef>
              <c:f>'Marché du travail 1'!$B$4:$B$30</c:f>
              <c:numCache>
                <c:formatCode>0.0%</c:formatCode>
                <c:ptCount val="27"/>
                <c:pt idx="0">
                  <c:v>0.55064871642589797</c:v>
                </c:pt>
                <c:pt idx="1">
                  <c:v>0.54183991464058501</c:v>
                </c:pt>
                <c:pt idx="2">
                  <c:v>0.54791056143682193</c:v>
                </c:pt>
                <c:pt idx="3">
                  <c:v>0.55568598156581706</c:v>
                </c:pt>
                <c:pt idx="4">
                  <c:v>0.55493520373697502</c:v>
                </c:pt>
                <c:pt idx="5">
                  <c:v>0.56210532214872999</c:v>
                </c:pt>
                <c:pt idx="6">
                  <c:v>0.563688686805078</c:v>
                </c:pt>
                <c:pt idx="7">
                  <c:v>0.55858784094929204</c:v>
                </c:pt>
                <c:pt idx="8">
                  <c:v>0.56399756976783599</c:v>
                </c:pt>
                <c:pt idx="9">
                  <c:v>0.57916243155690306</c:v>
                </c:pt>
                <c:pt idx="10">
                  <c:v>0.58393100002425502</c:v>
                </c:pt>
                <c:pt idx="11">
                  <c:v>0.58825232224035806</c:v>
                </c:pt>
                <c:pt idx="12">
                  <c:v>0.58233109912658598</c:v>
                </c:pt>
                <c:pt idx="13">
                  <c:v>0.59395211753131394</c:v>
                </c:pt>
                <c:pt idx="14">
                  <c:v>0.59450286240751093</c:v>
                </c:pt>
                <c:pt idx="15">
                  <c:v>0.60999119384287104</c:v>
                </c:pt>
                <c:pt idx="16">
                  <c:v>0.611318404598162</c:v>
                </c:pt>
                <c:pt idx="17">
                  <c:v>0.60843982423532095</c:v>
                </c:pt>
                <c:pt idx="18">
                  <c:v>0.61168283124587708</c:v>
                </c:pt>
                <c:pt idx="19">
                  <c:v>0.61471855205737802</c:v>
                </c:pt>
                <c:pt idx="20">
                  <c:v>0.60423444283833294</c:v>
                </c:pt>
                <c:pt idx="21">
                  <c:v>0.60821837051548799</c:v>
                </c:pt>
                <c:pt idx="22">
                  <c:v>0.61521809161682095</c:v>
                </c:pt>
                <c:pt idx="23">
                  <c:v>0.61468639850750895</c:v>
                </c:pt>
                <c:pt idx="24">
                  <c:v>0.61693072282056793</c:v>
                </c:pt>
                <c:pt idx="25">
                  <c:v>0.60831921279842005</c:v>
                </c:pt>
                <c:pt idx="26">
                  <c:v>0.60890600598177902</c:v>
                </c:pt>
              </c:numCache>
            </c:numRef>
          </c:val>
          <c:extLst xmlns:c16r2="http://schemas.microsoft.com/office/drawing/2015/06/chart">
            <c:ext xmlns:c16="http://schemas.microsoft.com/office/drawing/2014/chart" uri="{C3380CC4-5D6E-409C-BE32-E72D297353CC}">
              <c16:uniqueId val="{00000000-08CC-4BAC-9759-BE4CA139B467}"/>
            </c:ext>
          </c:extLst>
        </c:ser>
        <c:dLbls>
          <c:showLegendKey val="0"/>
          <c:showVal val="0"/>
          <c:showCatName val="0"/>
          <c:showSerName val="0"/>
          <c:showPercent val="0"/>
          <c:showBubbleSize val="0"/>
        </c:dLbls>
        <c:gapWidth val="219"/>
        <c:overlap val="-27"/>
        <c:axId val="237432976"/>
        <c:axId val="237434152"/>
      </c:barChart>
      <c:lineChart>
        <c:grouping val="standard"/>
        <c:varyColors val="0"/>
        <c:ser>
          <c:idx val="1"/>
          <c:order val="1"/>
          <c:tx>
            <c:v>Taux de chômage total</c:v>
          </c:tx>
          <c:spPr>
            <a:ln w="28575" cap="rnd">
              <a:solidFill>
                <a:srgbClr val="EA5433"/>
              </a:solidFill>
              <a:round/>
            </a:ln>
            <a:effectLst/>
          </c:spPr>
          <c:marker>
            <c:symbol val="none"/>
          </c:marker>
          <c:cat>
            <c:strRef>
              <c:f>'Marché du travail 1'!$A$4:$A$29</c:f>
              <c:strCache>
                <c:ptCount val="26"/>
                <c:pt idx="0">
                  <c:v>T1 2017</c:v>
                </c:pt>
                <c:pt idx="1">
                  <c:v>T2 2017</c:v>
                </c:pt>
                <c:pt idx="2">
                  <c:v>T3 2017</c:v>
                </c:pt>
                <c:pt idx="3">
                  <c:v>T4 2017</c:v>
                </c:pt>
                <c:pt idx="4">
                  <c:v>T1 2018</c:v>
                </c:pt>
                <c:pt idx="5">
                  <c:v>T2 2018</c:v>
                </c:pt>
                <c:pt idx="6">
                  <c:v>T3 2018</c:v>
                </c:pt>
                <c:pt idx="7">
                  <c:v>T4 2018</c:v>
                </c:pt>
                <c:pt idx="8">
                  <c:v>T1 2019</c:v>
                </c:pt>
                <c:pt idx="9">
                  <c:v>T2 2019</c:v>
                </c:pt>
                <c:pt idx="10">
                  <c:v>T3 2019</c:v>
                </c:pt>
                <c:pt idx="11">
                  <c:v>T4 2019</c:v>
                </c:pt>
                <c:pt idx="12">
                  <c:v>T1 2020</c:v>
                </c:pt>
                <c:pt idx="13">
                  <c:v>T2 2020</c:v>
                </c:pt>
                <c:pt idx="14">
                  <c:v>T3 2020</c:v>
                </c:pt>
                <c:pt idx="15">
                  <c:v>T4 2020</c:v>
                </c:pt>
                <c:pt idx="16">
                  <c:v>T1 2021</c:v>
                </c:pt>
                <c:pt idx="17">
                  <c:v>T2 2021</c:v>
                </c:pt>
                <c:pt idx="18">
                  <c:v>T3 2021</c:v>
                </c:pt>
                <c:pt idx="19">
                  <c:v>T4 2021</c:v>
                </c:pt>
                <c:pt idx="20">
                  <c:v>T1 2022</c:v>
                </c:pt>
                <c:pt idx="21">
                  <c:v>T2 2022</c:v>
                </c:pt>
                <c:pt idx="22">
                  <c:v>T3 2022</c:v>
                </c:pt>
                <c:pt idx="23">
                  <c:v>T4 2022</c:v>
                </c:pt>
                <c:pt idx="24">
                  <c:v>T1 2023</c:v>
                </c:pt>
                <c:pt idx="25">
                  <c:v>T2 2023</c:v>
                </c:pt>
              </c:strCache>
            </c:strRef>
          </c:cat>
          <c:val>
            <c:numRef>
              <c:f>'Marché du travail 1'!$C$4:$C$30</c:f>
              <c:numCache>
                <c:formatCode>0.0%</c:formatCode>
                <c:ptCount val="27"/>
                <c:pt idx="0">
                  <c:v>5.7696454228067504E-2</c:v>
                </c:pt>
                <c:pt idx="1">
                  <c:v>6.0267638572586303E-2</c:v>
                </c:pt>
                <c:pt idx="2">
                  <c:v>5.8098354077812102E-2</c:v>
                </c:pt>
                <c:pt idx="3">
                  <c:v>5.9537241862138497E-2</c:v>
                </c:pt>
                <c:pt idx="4">
                  <c:v>6.09575707313319E-2</c:v>
                </c:pt>
                <c:pt idx="5">
                  <c:v>5.9869977640469703E-2</c:v>
                </c:pt>
                <c:pt idx="6">
                  <c:v>5.9931485308416299E-2</c:v>
                </c:pt>
                <c:pt idx="7">
                  <c:v>6.0420560119391703E-2</c:v>
                </c:pt>
                <c:pt idx="8">
                  <c:v>5.7236720727992706E-2</c:v>
                </c:pt>
                <c:pt idx="9">
                  <c:v>5.6182096869218601E-2</c:v>
                </c:pt>
                <c:pt idx="10">
                  <c:v>5.5307016299205501E-2</c:v>
                </c:pt>
                <c:pt idx="11">
                  <c:v>5.6730416089321493E-2</c:v>
                </c:pt>
                <c:pt idx="12">
                  <c:v>5.66945915268178E-2</c:v>
                </c:pt>
                <c:pt idx="13">
                  <c:v>8.9798129171163601E-2</c:v>
                </c:pt>
                <c:pt idx="14">
                  <c:v>8.5033831452848888E-2</c:v>
                </c:pt>
                <c:pt idx="15">
                  <c:v>7.4487864263073911E-2</c:v>
                </c:pt>
                <c:pt idx="16">
                  <c:v>6.4648598500240906E-2</c:v>
                </c:pt>
                <c:pt idx="17">
                  <c:v>6.5710167969981997E-2</c:v>
                </c:pt>
                <c:pt idx="18">
                  <c:v>6.5890828605138702E-2</c:v>
                </c:pt>
                <c:pt idx="19">
                  <c:v>6.8563397005063101E-2</c:v>
                </c:pt>
                <c:pt idx="20">
                  <c:v>6.0093591958225001E-2</c:v>
                </c:pt>
                <c:pt idx="21">
                  <c:v>5.8098892635089994E-2</c:v>
                </c:pt>
                <c:pt idx="22">
                  <c:v>5.7746447833513702E-2</c:v>
                </c:pt>
                <c:pt idx="23">
                  <c:v>4.7686775741872099E-2</c:v>
                </c:pt>
                <c:pt idx="24">
                  <c:v>5.0901626721074802E-2</c:v>
                </c:pt>
                <c:pt idx="25">
                  <c:v>4.9039008527790501E-2</c:v>
                </c:pt>
                <c:pt idx="26">
                  <c:v>5.11533134554936E-2</c:v>
                </c:pt>
              </c:numCache>
            </c:numRef>
          </c:val>
          <c:smooth val="0"/>
          <c:extLst xmlns:c16r2="http://schemas.microsoft.com/office/drawing/2015/06/chart">
            <c:ext xmlns:c16="http://schemas.microsoft.com/office/drawing/2014/chart" uri="{C3380CC4-5D6E-409C-BE32-E72D297353CC}">
              <c16:uniqueId val="{00000001-08CC-4BAC-9759-BE4CA139B467}"/>
            </c:ext>
          </c:extLst>
        </c:ser>
        <c:ser>
          <c:idx val="2"/>
          <c:order val="2"/>
          <c:tx>
            <c:v>Taux de chômage des saoudiens</c:v>
          </c:tx>
          <c:spPr>
            <a:ln w="28575" cap="rnd">
              <a:solidFill>
                <a:srgbClr val="EA5433"/>
              </a:solidFill>
              <a:prstDash val="sysDash"/>
              <a:round/>
            </a:ln>
            <a:effectLst/>
          </c:spPr>
          <c:marker>
            <c:symbol val="none"/>
          </c:marker>
          <c:cat>
            <c:strRef>
              <c:f>'Marché du travail 1'!$A$4:$A$29</c:f>
              <c:strCache>
                <c:ptCount val="26"/>
                <c:pt idx="0">
                  <c:v>T1 2017</c:v>
                </c:pt>
                <c:pt idx="1">
                  <c:v>T2 2017</c:v>
                </c:pt>
                <c:pt idx="2">
                  <c:v>T3 2017</c:v>
                </c:pt>
                <c:pt idx="3">
                  <c:v>T4 2017</c:v>
                </c:pt>
                <c:pt idx="4">
                  <c:v>T1 2018</c:v>
                </c:pt>
                <c:pt idx="5">
                  <c:v>T2 2018</c:v>
                </c:pt>
                <c:pt idx="6">
                  <c:v>T3 2018</c:v>
                </c:pt>
                <c:pt idx="7">
                  <c:v>T4 2018</c:v>
                </c:pt>
                <c:pt idx="8">
                  <c:v>T1 2019</c:v>
                </c:pt>
                <c:pt idx="9">
                  <c:v>T2 2019</c:v>
                </c:pt>
                <c:pt idx="10">
                  <c:v>T3 2019</c:v>
                </c:pt>
                <c:pt idx="11">
                  <c:v>T4 2019</c:v>
                </c:pt>
                <c:pt idx="12">
                  <c:v>T1 2020</c:v>
                </c:pt>
                <c:pt idx="13">
                  <c:v>T2 2020</c:v>
                </c:pt>
                <c:pt idx="14">
                  <c:v>T3 2020</c:v>
                </c:pt>
                <c:pt idx="15">
                  <c:v>T4 2020</c:v>
                </c:pt>
                <c:pt idx="16">
                  <c:v>T1 2021</c:v>
                </c:pt>
                <c:pt idx="17">
                  <c:v>T2 2021</c:v>
                </c:pt>
                <c:pt idx="18">
                  <c:v>T3 2021</c:v>
                </c:pt>
                <c:pt idx="19">
                  <c:v>T4 2021</c:v>
                </c:pt>
                <c:pt idx="20">
                  <c:v>T1 2022</c:v>
                </c:pt>
                <c:pt idx="21">
                  <c:v>T2 2022</c:v>
                </c:pt>
                <c:pt idx="22">
                  <c:v>T3 2022</c:v>
                </c:pt>
                <c:pt idx="23">
                  <c:v>T4 2022</c:v>
                </c:pt>
                <c:pt idx="24">
                  <c:v>T1 2023</c:v>
                </c:pt>
                <c:pt idx="25">
                  <c:v>T2 2023</c:v>
                </c:pt>
              </c:strCache>
            </c:strRef>
          </c:cat>
          <c:val>
            <c:numRef>
              <c:f>'Marché du travail 1'!$D$4:$D$30</c:f>
              <c:numCache>
                <c:formatCode>0.0%</c:formatCode>
                <c:ptCount val="27"/>
                <c:pt idx="0">
                  <c:v>0.126506697727373</c:v>
                </c:pt>
                <c:pt idx="1">
                  <c:v>0.12820472193619001</c:v>
                </c:pt>
                <c:pt idx="2">
                  <c:v>0.12820138725920999</c:v>
                </c:pt>
                <c:pt idx="3">
                  <c:v>0.12834522667958301</c:v>
                </c:pt>
                <c:pt idx="4">
                  <c:v>0.129035565840215</c:v>
                </c:pt>
                <c:pt idx="5">
                  <c:v>0.12944351912487101</c:v>
                </c:pt>
                <c:pt idx="6">
                  <c:v>0.128336367047379</c:v>
                </c:pt>
                <c:pt idx="7">
                  <c:v>0.12747673740839999</c:v>
                </c:pt>
                <c:pt idx="8">
                  <c:v>0.125205997208514</c:v>
                </c:pt>
                <c:pt idx="9">
                  <c:v>0.123026780841736</c:v>
                </c:pt>
                <c:pt idx="10">
                  <c:v>0.120294439978016</c:v>
                </c:pt>
                <c:pt idx="11">
                  <c:v>0.120178731205798</c:v>
                </c:pt>
                <c:pt idx="12">
                  <c:v>0.117829026006116</c:v>
                </c:pt>
                <c:pt idx="13">
                  <c:v>0.15447318905781901</c:v>
                </c:pt>
                <c:pt idx="14">
                  <c:v>0.14919140133717801</c:v>
                </c:pt>
                <c:pt idx="15">
                  <c:v>0.126262206542853</c:v>
                </c:pt>
                <c:pt idx="16">
                  <c:v>0.116518481044297</c:v>
                </c:pt>
                <c:pt idx="17">
                  <c:v>0.11275988009302999</c:v>
                </c:pt>
                <c:pt idx="18">
                  <c:v>0.112560880536935</c:v>
                </c:pt>
                <c:pt idx="19">
                  <c:v>0.110380907327676</c:v>
                </c:pt>
                <c:pt idx="20">
                  <c:v>0.100517153536905</c:v>
                </c:pt>
                <c:pt idx="21">
                  <c:v>9.6659244883256099E-2</c:v>
                </c:pt>
                <c:pt idx="22">
                  <c:v>9.896138010360421E-2</c:v>
                </c:pt>
                <c:pt idx="23">
                  <c:v>7.9531444631749396E-2</c:v>
                </c:pt>
                <c:pt idx="24">
                  <c:v>8.4558188342701804E-2</c:v>
                </c:pt>
                <c:pt idx="25">
                  <c:v>8.2982823283341195E-2</c:v>
                </c:pt>
                <c:pt idx="26">
                  <c:v>8.6482088593818299E-2</c:v>
                </c:pt>
              </c:numCache>
            </c:numRef>
          </c:val>
          <c:smooth val="0"/>
          <c:extLst xmlns:c16r2="http://schemas.microsoft.com/office/drawing/2015/06/chart">
            <c:ext xmlns:c16="http://schemas.microsoft.com/office/drawing/2014/chart" uri="{C3380CC4-5D6E-409C-BE32-E72D297353CC}">
              <c16:uniqueId val="{00000002-08CC-4BAC-9759-BE4CA139B467}"/>
            </c:ext>
          </c:extLst>
        </c:ser>
        <c:ser>
          <c:idx val="3"/>
          <c:order val="3"/>
          <c:tx>
            <c:v>Taux de chômage des étrangers</c:v>
          </c:tx>
          <c:spPr>
            <a:ln w="28575" cap="rnd">
              <a:solidFill>
                <a:srgbClr val="000091"/>
              </a:solidFill>
              <a:round/>
            </a:ln>
            <a:effectLst/>
          </c:spPr>
          <c:marker>
            <c:symbol val="none"/>
          </c:marker>
          <c:cat>
            <c:strRef>
              <c:f>'Marché du travail 1'!$A$4:$A$29</c:f>
              <c:strCache>
                <c:ptCount val="26"/>
                <c:pt idx="0">
                  <c:v>T1 2017</c:v>
                </c:pt>
                <c:pt idx="1">
                  <c:v>T2 2017</c:v>
                </c:pt>
                <c:pt idx="2">
                  <c:v>T3 2017</c:v>
                </c:pt>
                <c:pt idx="3">
                  <c:v>T4 2017</c:v>
                </c:pt>
                <c:pt idx="4">
                  <c:v>T1 2018</c:v>
                </c:pt>
                <c:pt idx="5">
                  <c:v>T2 2018</c:v>
                </c:pt>
                <c:pt idx="6">
                  <c:v>T3 2018</c:v>
                </c:pt>
                <c:pt idx="7">
                  <c:v>T4 2018</c:v>
                </c:pt>
                <c:pt idx="8">
                  <c:v>T1 2019</c:v>
                </c:pt>
                <c:pt idx="9">
                  <c:v>T2 2019</c:v>
                </c:pt>
                <c:pt idx="10">
                  <c:v>T3 2019</c:v>
                </c:pt>
                <c:pt idx="11">
                  <c:v>T4 2019</c:v>
                </c:pt>
                <c:pt idx="12">
                  <c:v>T1 2020</c:v>
                </c:pt>
                <c:pt idx="13">
                  <c:v>T2 2020</c:v>
                </c:pt>
                <c:pt idx="14">
                  <c:v>T3 2020</c:v>
                </c:pt>
                <c:pt idx="15">
                  <c:v>T4 2020</c:v>
                </c:pt>
                <c:pt idx="16">
                  <c:v>T1 2021</c:v>
                </c:pt>
                <c:pt idx="17">
                  <c:v>T2 2021</c:v>
                </c:pt>
                <c:pt idx="18">
                  <c:v>T3 2021</c:v>
                </c:pt>
                <c:pt idx="19">
                  <c:v>T4 2021</c:v>
                </c:pt>
                <c:pt idx="20">
                  <c:v>T1 2022</c:v>
                </c:pt>
                <c:pt idx="21">
                  <c:v>T2 2022</c:v>
                </c:pt>
                <c:pt idx="22">
                  <c:v>T3 2022</c:v>
                </c:pt>
                <c:pt idx="23">
                  <c:v>T4 2022</c:v>
                </c:pt>
                <c:pt idx="24">
                  <c:v>T1 2023</c:v>
                </c:pt>
                <c:pt idx="25">
                  <c:v>T2 2023</c:v>
                </c:pt>
              </c:strCache>
            </c:strRef>
          </c:cat>
          <c:val>
            <c:numRef>
              <c:f>'Marché du travail 1'!$E$4:$E$30</c:f>
              <c:numCache>
                <c:formatCode>0.0%</c:formatCode>
                <c:ptCount val="27"/>
                <c:pt idx="0">
                  <c:v>6.8626582781688098E-3</c:v>
                </c:pt>
                <c:pt idx="1">
                  <c:v>8.7495718760950709E-3</c:v>
                </c:pt>
                <c:pt idx="2">
                  <c:v>5.35425760758158E-3</c:v>
                </c:pt>
                <c:pt idx="3">
                  <c:v>6.7728730206593601E-3</c:v>
                </c:pt>
                <c:pt idx="4">
                  <c:v>8.7136344994989904E-3</c:v>
                </c:pt>
                <c:pt idx="5">
                  <c:v>7.43227806839028E-3</c:v>
                </c:pt>
                <c:pt idx="6">
                  <c:v>8.7495408008433292E-3</c:v>
                </c:pt>
                <c:pt idx="7">
                  <c:v>9.5810680782101795E-3</c:v>
                </c:pt>
                <c:pt idx="8">
                  <c:v>6.0985779644652507E-3</c:v>
                </c:pt>
                <c:pt idx="9">
                  <c:v>2.7581826145214798E-3</c:v>
                </c:pt>
                <c:pt idx="10">
                  <c:v>3.1504250701861504E-3</c:v>
                </c:pt>
                <c:pt idx="11">
                  <c:v>3.67293826857847E-3</c:v>
                </c:pt>
                <c:pt idx="12">
                  <c:v>5.3981666373015399E-3</c:v>
                </c:pt>
                <c:pt idx="13">
                  <c:v>3.12416276941909E-2</c:v>
                </c:pt>
                <c:pt idx="14">
                  <c:v>2.66266686077903E-2</c:v>
                </c:pt>
                <c:pt idx="15">
                  <c:v>2.55096177561745E-2</c:v>
                </c:pt>
                <c:pt idx="16">
                  <c:v>1.8698235742333501E-2</c:v>
                </c:pt>
                <c:pt idx="17">
                  <c:v>2.3806235900616902E-2</c:v>
                </c:pt>
                <c:pt idx="18">
                  <c:v>2.3936091265483798E-2</c:v>
                </c:pt>
                <c:pt idx="19">
                  <c:v>2.88372334053612E-2</c:v>
                </c:pt>
                <c:pt idx="20">
                  <c:v>2.2279910021596502E-2</c:v>
                </c:pt>
                <c:pt idx="21">
                  <c:v>1.8940119077561299E-2</c:v>
                </c:pt>
                <c:pt idx="22">
                  <c:v>1.5739198392767998E-2</c:v>
                </c:pt>
                <c:pt idx="23">
                  <c:v>1.50760479726388E-2</c:v>
                </c:pt>
                <c:pt idx="24">
                  <c:v>1.6737660563393101E-2</c:v>
                </c:pt>
                <c:pt idx="25">
                  <c:v>1.4576852408693299E-2</c:v>
                </c:pt>
                <c:pt idx="26">
                  <c:v>1.5355774957546701E-2</c:v>
                </c:pt>
              </c:numCache>
            </c:numRef>
          </c:val>
          <c:smooth val="0"/>
          <c:extLst xmlns:c16r2="http://schemas.microsoft.com/office/drawing/2015/06/chart">
            <c:ext xmlns:c16="http://schemas.microsoft.com/office/drawing/2014/chart" uri="{C3380CC4-5D6E-409C-BE32-E72D297353CC}">
              <c16:uniqueId val="{00000003-08CC-4BAC-9759-BE4CA139B467}"/>
            </c:ext>
          </c:extLst>
        </c:ser>
        <c:dLbls>
          <c:showLegendKey val="0"/>
          <c:showVal val="0"/>
          <c:showCatName val="0"/>
          <c:showSerName val="0"/>
          <c:showPercent val="0"/>
          <c:showBubbleSize val="0"/>
        </c:dLbls>
        <c:marker val="1"/>
        <c:smooth val="0"/>
        <c:axId val="237430624"/>
        <c:axId val="237431016"/>
      </c:lineChart>
      <c:catAx>
        <c:axId val="2374306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1016"/>
        <c:crosses val="autoZero"/>
        <c:auto val="1"/>
        <c:lblAlgn val="ctr"/>
        <c:lblOffset val="100"/>
        <c:tickMarkSkip val="5"/>
        <c:noMultiLvlLbl val="0"/>
      </c:catAx>
      <c:valAx>
        <c:axId val="23743101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0624"/>
        <c:crosses val="autoZero"/>
        <c:crossBetween val="between"/>
      </c:valAx>
      <c:valAx>
        <c:axId val="237434152"/>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2976"/>
        <c:crosses val="max"/>
        <c:crossBetween val="between"/>
      </c:valAx>
      <c:catAx>
        <c:axId val="237432976"/>
        <c:scaling>
          <c:orientation val="minMax"/>
        </c:scaling>
        <c:delete val="1"/>
        <c:axPos val="b"/>
        <c:numFmt formatCode="General" sourceLinked="1"/>
        <c:majorTickMark val="out"/>
        <c:minorTickMark val="none"/>
        <c:tickLblPos val="nextTo"/>
        <c:crossAx val="237434152"/>
        <c:crosses val="autoZero"/>
        <c:auto val="1"/>
        <c:lblAlgn val="ctr"/>
        <c:lblOffset val="100"/>
        <c:noMultiLvlLbl val="0"/>
      </c:catAx>
      <c:spPr>
        <a:noFill/>
        <a:ln>
          <a:noFill/>
        </a:ln>
        <a:effectLst/>
      </c:spPr>
    </c:plotArea>
    <c:legend>
      <c:legendPos val="b"/>
      <c:layout>
        <c:manualLayout>
          <c:xMode val="edge"/>
          <c:yMode val="edge"/>
          <c:x val="8.5146140803845652E-2"/>
          <c:y val="2.4716506260413516E-2"/>
          <c:w val="0.83989197262968218"/>
          <c:h val="7.947104602686951E-2"/>
        </c:manualLayout>
      </c:layout>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sz="800">
          <a:latin typeface="Arial" panose="020B0604020202020204" pitchFamily="34" charset="0"/>
          <a:cs typeface="Arial" panose="020B0604020202020204" pitchFamily="34" charset="0"/>
        </a:defRPr>
      </a:pPr>
      <a:endParaRPr lang="fr-FR"/>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368837208840288E-2"/>
          <c:y val="5.8664176079098206E-2"/>
          <c:w val="0.89785657594513602"/>
          <c:h val="0.65583454532640517"/>
        </c:manualLayout>
      </c:layout>
      <c:barChart>
        <c:barDir val="col"/>
        <c:grouping val="stacked"/>
        <c:varyColors val="0"/>
        <c:ser>
          <c:idx val="0"/>
          <c:order val="0"/>
          <c:tx>
            <c:strRef>
              <c:f>'G et FIPU'!$A$189</c:f>
              <c:strCache>
                <c:ptCount val="1"/>
                <c:pt idx="0">
                  <c:v>Secteur non pétrolier</c:v>
                </c:pt>
              </c:strCache>
            </c:strRef>
          </c:tx>
          <c:spPr>
            <a:solidFill>
              <a:srgbClr val="000091"/>
            </a:solidFill>
            <a:ln>
              <a:noFill/>
            </a:ln>
            <a:effectLst/>
          </c:spPr>
          <c:invertIfNegative val="0"/>
          <c:cat>
            <c:strRef>
              <c:f>'G et FIPU'!$B$188:$Y$188</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 (e)</c:v>
                </c:pt>
              </c:strCache>
            </c:strRef>
          </c:cat>
          <c:val>
            <c:numRef>
              <c:f>'G et FIPU'!$B$189:$Y$189</c:f>
              <c:numCache>
                <c:formatCode>#,##0</c:formatCode>
                <c:ptCount val="24"/>
                <c:pt idx="0">
                  <c:v>96361.04395038147</c:v>
                </c:pt>
                <c:pt idx="1">
                  <c:v>100026.88530517039</c:v>
                </c:pt>
                <c:pt idx="2">
                  <c:v>103804.84583249751</c:v>
                </c:pt>
                <c:pt idx="3">
                  <c:v>108230.05692367349</c:v>
                </c:pt>
                <c:pt idx="4">
                  <c:v>122494.73479313735</c:v>
                </c:pt>
                <c:pt idx="5">
                  <c:v>133936.44584441089</c:v>
                </c:pt>
                <c:pt idx="6">
                  <c:v>149152.33910320379</c:v>
                </c:pt>
                <c:pt idx="7">
                  <c:v>166874.50200174004</c:v>
                </c:pt>
                <c:pt idx="8">
                  <c:v>183877.0134581195</c:v>
                </c:pt>
                <c:pt idx="9">
                  <c:v>195305.13101122747</c:v>
                </c:pt>
                <c:pt idx="10">
                  <c:v>215904.10506150505</c:v>
                </c:pt>
                <c:pt idx="11">
                  <c:v>238730.08016356657</c:v>
                </c:pt>
                <c:pt idx="12">
                  <c:v>252056.79797166892</c:v>
                </c:pt>
                <c:pt idx="13">
                  <c:v>270234.9713236026</c:v>
                </c:pt>
                <c:pt idx="14">
                  <c:v>287078.15409446805</c:v>
                </c:pt>
                <c:pt idx="15">
                  <c:v>301100.8017737937</c:v>
                </c:pt>
                <c:pt idx="16">
                  <c:v>306840.45072491263</c:v>
                </c:pt>
                <c:pt idx="17">
                  <c:v>316004.52856133587</c:v>
                </c:pt>
                <c:pt idx="18">
                  <c:v>308550.80386476655</c:v>
                </c:pt>
                <c:pt idx="19">
                  <c:v>321049.37394825456</c:v>
                </c:pt>
                <c:pt idx="20">
                  <c:v>309040.02757506736</c:v>
                </c:pt>
                <c:pt idx="21">
                  <c:v>331300.73952000297</c:v>
                </c:pt>
                <c:pt idx="22">
                  <c:v>349282.58751735545</c:v>
                </c:pt>
                <c:pt idx="23">
                  <c:v>365349.5865431538</c:v>
                </c:pt>
              </c:numCache>
            </c:numRef>
          </c:val>
          <c:extLst xmlns:c16r2="http://schemas.microsoft.com/office/drawing/2015/06/chart">
            <c:ext xmlns:c16="http://schemas.microsoft.com/office/drawing/2014/chart" uri="{C3380CC4-5D6E-409C-BE32-E72D297353CC}">
              <c16:uniqueId val="{00000000-4AC0-4A87-88BD-70ACD5216779}"/>
            </c:ext>
          </c:extLst>
        </c:ser>
        <c:ser>
          <c:idx val="1"/>
          <c:order val="1"/>
          <c:tx>
            <c:strRef>
              <c:f>'G et FIPU'!$A$190</c:f>
              <c:strCache>
                <c:ptCount val="1"/>
                <c:pt idx="0">
                  <c:v>Secteur pétrolier</c:v>
                </c:pt>
              </c:strCache>
            </c:strRef>
          </c:tx>
          <c:spPr>
            <a:solidFill>
              <a:srgbClr val="EA5433"/>
            </a:solidFill>
            <a:ln>
              <a:noFill/>
            </a:ln>
            <a:effectLst/>
          </c:spPr>
          <c:invertIfNegative val="0"/>
          <c:cat>
            <c:strRef>
              <c:f>'G et FIPU'!$B$188:$Y$188</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 (e)</c:v>
                </c:pt>
              </c:strCache>
            </c:strRef>
          </c:cat>
          <c:val>
            <c:numRef>
              <c:f>'G et FIPU'!$B$190:$Y$190</c:f>
              <c:numCache>
                <c:formatCode>#,##0</c:formatCode>
                <c:ptCount val="24"/>
                <c:pt idx="0">
                  <c:v>224655.03286230983</c:v>
                </c:pt>
                <c:pt idx="1">
                  <c:v>215786.07205123507</c:v>
                </c:pt>
                <c:pt idx="2">
                  <c:v>200048.35838234081</c:v>
                </c:pt>
                <c:pt idx="3">
                  <c:v>234944.59309758787</c:v>
                </c:pt>
                <c:pt idx="4">
                  <c:v>251448.35012401349</c:v>
                </c:pt>
                <c:pt idx="5">
                  <c:v>262081.32522264394</c:v>
                </c:pt>
                <c:pt idx="6">
                  <c:v>258344.94193355081</c:v>
                </c:pt>
                <c:pt idx="7">
                  <c:v>247977.70011664613</c:v>
                </c:pt>
                <c:pt idx="8">
                  <c:v>258906.63483915417</c:v>
                </c:pt>
                <c:pt idx="9">
                  <c:v>233979.42227569019</c:v>
                </c:pt>
                <c:pt idx="10">
                  <c:v>233494.74013503306</c:v>
                </c:pt>
                <c:pt idx="11">
                  <c:v>262345.4276613369</c:v>
                </c:pt>
                <c:pt idx="12">
                  <c:v>275685.38411035587</c:v>
                </c:pt>
                <c:pt idx="13">
                  <c:v>271087.8718540484</c:v>
                </c:pt>
                <c:pt idx="14">
                  <c:v>276688.47656454478</c:v>
                </c:pt>
                <c:pt idx="15">
                  <c:v>291286.43661218748</c:v>
                </c:pt>
                <c:pt idx="16">
                  <c:v>301828.97458279744</c:v>
                </c:pt>
                <c:pt idx="17">
                  <c:v>292448.27096480882</c:v>
                </c:pt>
                <c:pt idx="18">
                  <c:v>299281.10716707702</c:v>
                </c:pt>
                <c:pt idx="19">
                  <c:v>289357.49774915859</c:v>
                </c:pt>
                <c:pt idx="20">
                  <c:v>270044.09011338232</c:v>
                </c:pt>
                <c:pt idx="21">
                  <c:v>270564.34561131167</c:v>
                </c:pt>
                <c:pt idx="22">
                  <c:v>312175.10606519494</c:v>
                </c:pt>
                <c:pt idx="23">
                  <c:v>283454.99630719703</c:v>
                </c:pt>
              </c:numCache>
            </c:numRef>
          </c:val>
          <c:extLst xmlns:c16r2="http://schemas.microsoft.com/office/drawing/2015/06/chart">
            <c:ext xmlns:c16="http://schemas.microsoft.com/office/drawing/2014/chart" uri="{C3380CC4-5D6E-409C-BE32-E72D297353CC}">
              <c16:uniqueId val="{00000001-4AC0-4A87-88BD-70ACD5216779}"/>
            </c:ext>
          </c:extLst>
        </c:ser>
        <c:ser>
          <c:idx val="2"/>
          <c:order val="2"/>
          <c:tx>
            <c:strRef>
              <c:f>'G et FIPU'!$A$191</c:f>
              <c:strCache>
                <c:ptCount val="1"/>
                <c:pt idx="0">
                  <c:v>Impots nets sur les produits</c:v>
                </c:pt>
              </c:strCache>
            </c:strRef>
          </c:tx>
          <c:spPr>
            <a:solidFill>
              <a:schemeClr val="accent3"/>
            </a:solidFill>
            <a:ln>
              <a:noFill/>
            </a:ln>
            <a:effectLst/>
          </c:spPr>
          <c:invertIfNegative val="0"/>
          <c:cat>
            <c:strRef>
              <c:f>'G et FIPU'!$B$188:$Y$188</c:f>
              <c:strCache>
                <c:ptCount val="24"/>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 (e)</c:v>
                </c:pt>
              </c:strCache>
            </c:strRef>
          </c:cat>
          <c:val>
            <c:numRef>
              <c:f>'G et FIPU'!$B$191:$Y$191</c:f>
              <c:numCache>
                <c:formatCode>#,##0</c:formatCode>
                <c:ptCount val="24"/>
                <c:pt idx="0">
                  <c:v>55296.702352681517</c:v>
                </c:pt>
                <c:pt idx="1">
                  <c:v>56577.224891294711</c:v>
                </c:pt>
                <c:pt idx="2">
                  <c:v>57940.520967117045</c:v>
                </c:pt>
                <c:pt idx="3">
                  <c:v>59450.978841304459</c:v>
                </c:pt>
                <c:pt idx="4">
                  <c:v>60748.215267238724</c:v>
                </c:pt>
                <c:pt idx="5">
                  <c:v>62778.634216990824</c:v>
                </c:pt>
                <c:pt idx="6">
                  <c:v>63963.489648175775</c:v>
                </c:pt>
                <c:pt idx="7">
                  <c:v>65194.905194040868</c:v>
                </c:pt>
                <c:pt idx="8">
                  <c:v>66752.957852123523</c:v>
                </c:pt>
                <c:pt idx="9">
                  <c:v>70108.437313572926</c:v>
                </c:pt>
                <c:pt idx="10">
                  <c:v>74896.800000000003</c:v>
                </c:pt>
                <c:pt idx="11">
                  <c:v>80784.310685784003</c:v>
                </c:pt>
                <c:pt idx="12">
                  <c:v>85141.636063814367</c:v>
                </c:pt>
                <c:pt idx="13">
                  <c:v>89276.702006734675</c:v>
                </c:pt>
                <c:pt idx="14">
                  <c:v>92227.858360518556</c:v>
                </c:pt>
                <c:pt idx="15">
                  <c:v>94315.336566773491</c:v>
                </c:pt>
                <c:pt idx="16">
                  <c:v>94472.110940499289</c:v>
                </c:pt>
                <c:pt idx="17">
                  <c:v>94749.678851653269</c:v>
                </c:pt>
                <c:pt idx="18">
                  <c:v>98491.924524727263</c:v>
                </c:pt>
                <c:pt idx="19">
                  <c:v>100199.00821860075</c:v>
                </c:pt>
                <c:pt idx="20">
                  <c:v>99604.776813214339</c:v>
                </c:pt>
                <c:pt idx="21">
                  <c:v>100748.82296388038</c:v>
                </c:pt>
                <c:pt idx="22">
                  <c:v>103337.51113124473</c:v>
                </c:pt>
                <c:pt idx="23">
                  <c:v>105507.59886500085</c:v>
                </c:pt>
              </c:numCache>
            </c:numRef>
          </c:val>
          <c:extLst xmlns:c16r2="http://schemas.microsoft.com/office/drawing/2015/06/chart">
            <c:ext xmlns:c16="http://schemas.microsoft.com/office/drawing/2014/chart" uri="{C3380CC4-5D6E-409C-BE32-E72D297353CC}">
              <c16:uniqueId val="{00000002-4AC0-4A87-88BD-70ACD5216779}"/>
            </c:ext>
          </c:extLst>
        </c:ser>
        <c:dLbls>
          <c:showLegendKey val="0"/>
          <c:showVal val="0"/>
          <c:showCatName val="0"/>
          <c:showSerName val="0"/>
          <c:showPercent val="0"/>
          <c:showBubbleSize val="0"/>
        </c:dLbls>
        <c:gapWidth val="150"/>
        <c:overlap val="100"/>
        <c:axId val="237436504"/>
        <c:axId val="237437288"/>
      </c:barChart>
      <c:lineChart>
        <c:grouping val="standard"/>
        <c:varyColors val="0"/>
        <c:ser>
          <c:idx val="3"/>
          <c:order val="3"/>
          <c:tx>
            <c:strRef>
              <c:f>'G et FIPU'!$A$192</c:f>
              <c:strCache>
                <c:ptCount val="1"/>
                <c:pt idx="0">
                  <c:v>PIB réel total</c:v>
                </c:pt>
              </c:strCache>
            </c:strRef>
          </c:tx>
          <c:spPr>
            <a:ln w="25400" cap="rnd">
              <a:solidFill>
                <a:srgbClr val="C00000"/>
              </a:solidFill>
              <a:round/>
            </a:ln>
            <a:effectLst/>
          </c:spPr>
          <c:marker>
            <c:symbol val="none"/>
          </c:marker>
          <c:cat>
            <c:numRef>
              <c:f>'G et FIPU'!$B$165:$X$165</c:f>
              <c:numCache>
                <c:formatCode>General</c:formatCode>
                <c:ptCount val="23"/>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numCache>
            </c:numRef>
          </c:cat>
          <c:val>
            <c:numRef>
              <c:f>'G et FIPU'!$B$192:$Y$192</c:f>
              <c:numCache>
                <c:formatCode>#,##0</c:formatCode>
                <c:ptCount val="24"/>
                <c:pt idx="0">
                  <c:v>376312.77916537283</c:v>
                </c:pt>
                <c:pt idx="1">
                  <c:v>372390.18224770017</c:v>
                </c:pt>
                <c:pt idx="2">
                  <c:v>361793.72518195532</c:v>
                </c:pt>
                <c:pt idx="3">
                  <c:v>402625.62886256579</c:v>
                </c:pt>
                <c:pt idx="4">
                  <c:v>434691.30018438958</c:v>
                </c:pt>
                <c:pt idx="5">
                  <c:v>458796.40528404561</c:v>
                </c:pt>
                <c:pt idx="6">
                  <c:v>471460.77068493038</c:v>
                </c:pt>
                <c:pt idx="7">
                  <c:v>480047.10731242702</c:v>
                </c:pt>
                <c:pt idx="8">
                  <c:v>509536.60614939715</c:v>
                </c:pt>
                <c:pt idx="9">
                  <c:v>499392.99060049059</c:v>
                </c:pt>
                <c:pt idx="10">
                  <c:v>524295.64519653807</c:v>
                </c:pt>
                <c:pt idx="11">
                  <c:v>581859.81851068744</c:v>
                </c:pt>
                <c:pt idx="12">
                  <c:v>612883.81814583915</c:v>
                </c:pt>
                <c:pt idx="13">
                  <c:v>630599.54518438561</c:v>
                </c:pt>
                <c:pt idx="14">
                  <c:v>655994.48901953141</c:v>
                </c:pt>
                <c:pt idx="15">
                  <c:v>686702.57495275466</c:v>
                </c:pt>
                <c:pt idx="16">
                  <c:v>703141.5362482093</c:v>
                </c:pt>
                <c:pt idx="17">
                  <c:v>703202.47837779799</c:v>
                </c:pt>
                <c:pt idx="18">
                  <c:v>706323.83555657079</c:v>
                </c:pt>
                <c:pt idx="19">
                  <c:v>710605.87991601392</c:v>
                </c:pt>
                <c:pt idx="20">
                  <c:v>678688.89450166398</c:v>
                </c:pt>
                <c:pt idx="21">
                  <c:v>702613.90809519507</c:v>
                </c:pt>
                <c:pt idx="22">
                  <c:v>764795.2047137951</c:v>
                </c:pt>
                <c:pt idx="23">
                  <c:v>754312.18171535165</c:v>
                </c:pt>
              </c:numCache>
            </c:numRef>
          </c:val>
          <c:smooth val="0"/>
          <c:extLst xmlns:c16r2="http://schemas.microsoft.com/office/drawing/2015/06/chart">
            <c:ext xmlns:c16="http://schemas.microsoft.com/office/drawing/2014/chart" uri="{C3380CC4-5D6E-409C-BE32-E72D297353CC}">
              <c16:uniqueId val="{00000003-4AC0-4A87-88BD-70ACD5216779}"/>
            </c:ext>
          </c:extLst>
        </c:ser>
        <c:dLbls>
          <c:showLegendKey val="0"/>
          <c:showVal val="0"/>
          <c:showCatName val="0"/>
          <c:showSerName val="0"/>
          <c:showPercent val="0"/>
          <c:showBubbleSize val="0"/>
        </c:dLbls>
        <c:marker val="1"/>
        <c:smooth val="0"/>
        <c:axId val="237436504"/>
        <c:axId val="237437288"/>
      </c:lineChart>
      <c:catAx>
        <c:axId val="237436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7288"/>
        <c:crosses val="autoZero"/>
        <c:auto val="1"/>
        <c:lblAlgn val="ctr"/>
        <c:lblOffset val="100"/>
        <c:noMultiLvlLbl val="0"/>
      </c:catAx>
      <c:valAx>
        <c:axId val="237437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237436504"/>
        <c:crosses val="autoZero"/>
        <c:crossBetween val="between"/>
        <c:dispUnits>
          <c:builtInUnit val="thousands"/>
        </c:dispUnits>
      </c:valAx>
      <c:spPr>
        <a:noFill/>
        <a:ln>
          <a:noFill/>
        </a:ln>
        <a:effectLst/>
      </c:spPr>
    </c:plotArea>
    <c:legend>
      <c:legendPos val="b"/>
      <c:layout>
        <c:manualLayout>
          <c:xMode val="edge"/>
          <c:yMode val="edge"/>
          <c:x val="0.15142935258092738"/>
          <c:y val="0.85995261009040536"/>
          <c:w val="0.79436351706036734"/>
          <c:h val="0.11226961213181685"/>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solidFill>
      <a:schemeClr val="bg1"/>
    </a:solid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fr-FR"/>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3934962298658719E-2"/>
          <c:y val="5.0799926109198389E-2"/>
          <c:w val="0.86091913515713359"/>
          <c:h val="0.73371275096327138"/>
        </c:manualLayout>
      </c:layout>
      <c:barChart>
        <c:barDir val="col"/>
        <c:grouping val="clustered"/>
        <c:varyColors val="0"/>
        <c:ser>
          <c:idx val="0"/>
          <c:order val="0"/>
          <c:tx>
            <c:v>Nombre de touristes internationaux (millions)</c:v>
          </c:tx>
          <c:spPr>
            <a:solidFill>
              <a:srgbClr val="000091"/>
            </a:solidFill>
            <a:ln>
              <a:solidFill>
                <a:srgbClr val="00009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fr-FR"/>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'Chiffres clés 2015-2022'!$E$16:$M$16</c:f>
              <c:numCache>
                <c:formatCode>0</c:formatCode>
                <c:ptCount val="9"/>
                <c:pt idx="0">
                  <c:v>2015</c:v>
                </c:pt>
                <c:pt idx="1">
                  <c:v>2016</c:v>
                </c:pt>
                <c:pt idx="2">
                  <c:v>2017</c:v>
                </c:pt>
                <c:pt idx="3">
                  <c:v>2018</c:v>
                </c:pt>
                <c:pt idx="4">
                  <c:v>2019</c:v>
                </c:pt>
                <c:pt idx="5">
                  <c:v>2020</c:v>
                </c:pt>
                <c:pt idx="6">
                  <c:v>2021</c:v>
                </c:pt>
                <c:pt idx="7">
                  <c:v>2022</c:v>
                </c:pt>
                <c:pt idx="8">
                  <c:v>2023</c:v>
                </c:pt>
              </c:numCache>
            </c:numRef>
          </c:cat>
          <c:val>
            <c:numRef>
              <c:f>'Chiffres clés 2015-2022'!$E$17:$M$17</c:f>
              <c:numCache>
                <c:formatCode>#,##0</c:formatCode>
                <c:ptCount val="9"/>
                <c:pt idx="0">
                  <c:v>17994.225958628143</c:v>
                </c:pt>
                <c:pt idx="1">
                  <c:v>18044.353195995092</c:v>
                </c:pt>
                <c:pt idx="2">
                  <c:v>16108.96769664012</c:v>
                </c:pt>
                <c:pt idx="3">
                  <c:v>15334.334957258478</c:v>
                </c:pt>
                <c:pt idx="4">
                  <c:v>17525.636409825256</c:v>
                </c:pt>
                <c:pt idx="5">
                  <c:v>4138.1782512311192</c:v>
                </c:pt>
                <c:pt idx="6">
                  <c:v>3477.2159999999999</c:v>
                </c:pt>
                <c:pt idx="7">
                  <c:v>16637.861000000001</c:v>
                </c:pt>
                <c:pt idx="8" formatCode="General">
                  <c:v>27000</c:v>
                </c:pt>
              </c:numCache>
            </c:numRef>
          </c:val>
          <c:extLst xmlns:c16r2="http://schemas.microsoft.com/office/drawing/2015/06/chart">
            <c:ext xmlns:c16="http://schemas.microsoft.com/office/drawing/2014/chart" uri="{C3380CC4-5D6E-409C-BE32-E72D297353CC}">
              <c16:uniqueId val="{00000000-5A7C-4857-A602-05FACFE5CD7A}"/>
            </c:ext>
          </c:extLst>
        </c:ser>
        <c:dLbls>
          <c:showLegendKey val="0"/>
          <c:showVal val="0"/>
          <c:showCatName val="0"/>
          <c:showSerName val="0"/>
          <c:showPercent val="0"/>
          <c:showBubbleSize val="0"/>
        </c:dLbls>
        <c:gapWidth val="286"/>
        <c:overlap val="-18"/>
        <c:axId val="511178824"/>
        <c:axId val="511177256"/>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'Chiffres clés 2015-2022'!$D$18</c15:sqref>
                        </c15:formulaRef>
                      </c:ext>
                    </c:extLst>
                    <c:strCache>
                      <c:ptCount val="1"/>
                      <c:pt idx="0">
                        <c:v> Nuits </c:v>
                      </c:pt>
                    </c:strCache>
                  </c:strRef>
                </c:tx>
                <c:spPr>
                  <a:solidFill>
                    <a:schemeClr val="accent2"/>
                  </a:solidFill>
                  <a:ln>
                    <a:noFill/>
                  </a:ln>
                  <a:effectLst/>
                </c:spPr>
                <c:invertIfNegative val="0"/>
                <c:cat>
                  <c:numRef>
                    <c:extLst xmlns:c16r2="http://schemas.microsoft.com/office/drawing/2015/06/chart">
                      <c:ext uri="{02D57815-91ED-43cb-92C2-25804820EDAC}">
                        <c15:formulaRef>
                          <c15:sqref>'Chiffres clés 2015-2022'!$E$16:$M$16</c15:sqref>
                        </c15:formulaRef>
                      </c:ext>
                    </c:extLst>
                    <c:numCache>
                      <c:formatCode>0</c:formatCode>
                      <c:ptCount val="9"/>
                      <c:pt idx="0">
                        <c:v>2015</c:v>
                      </c:pt>
                      <c:pt idx="1">
                        <c:v>2016</c:v>
                      </c:pt>
                      <c:pt idx="2">
                        <c:v>2017</c:v>
                      </c:pt>
                      <c:pt idx="3">
                        <c:v>2018</c:v>
                      </c:pt>
                      <c:pt idx="4">
                        <c:v>2019</c:v>
                      </c:pt>
                      <c:pt idx="5">
                        <c:v>2020</c:v>
                      </c:pt>
                      <c:pt idx="6">
                        <c:v>2021</c:v>
                      </c:pt>
                      <c:pt idx="7">
                        <c:v>2022</c:v>
                      </c:pt>
                      <c:pt idx="8">
                        <c:v>2023</c:v>
                      </c:pt>
                    </c:numCache>
                  </c:numRef>
                </c:cat>
                <c:val>
                  <c:numRef>
                    <c:extLst xmlns:c16r2="http://schemas.microsoft.com/office/drawing/2015/06/chart">
                      <c:ext uri="{02D57815-91ED-43cb-92C2-25804820EDAC}">
                        <c15:formulaRef>
                          <c15:sqref>'Chiffres clés 2015-2022'!$E$18:$L$18</c15:sqref>
                        </c15:formulaRef>
                      </c:ext>
                    </c:extLst>
                    <c:numCache>
                      <c:formatCode>#,##0</c:formatCode>
                      <c:ptCount val="8"/>
                      <c:pt idx="0">
                        <c:v>193084.25782401123</c:v>
                      </c:pt>
                      <c:pt idx="1">
                        <c:v>187224.95268189214</c:v>
                      </c:pt>
                      <c:pt idx="2">
                        <c:v>171035.79795177325</c:v>
                      </c:pt>
                      <c:pt idx="3">
                        <c:v>173928.98416324705</c:v>
                      </c:pt>
                      <c:pt idx="4">
                        <c:v>189035.68468773729</c:v>
                      </c:pt>
                      <c:pt idx="5">
                        <c:v>37824.224989721537</c:v>
                      </c:pt>
                      <c:pt idx="6">
                        <c:v>31771.381000000001</c:v>
                      </c:pt>
                      <c:pt idx="7">
                        <c:v>270728.18199999997</c:v>
                      </c:pt>
                    </c:numCache>
                  </c:numRef>
                </c:val>
                <c:extLst xmlns:c16r2="http://schemas.microsoft.com/office/drawing/2015/06/chart">
                  <c:ext xmlns:c16="http://schemas.microsoft.com/office/drawing/2014/chart" uri="{C3380CC4-5D6E-409C-BE32-E72D297353CC}">
                    <c16:uniqueId val="{00000002-5A7C-4857-A602-05FACFE5CD7A}"/>
                  </c:ext>
                </c:extLst>
              </c15:ser>
            </c15:filteredBarSeries>
            <c15:filteredBarSeries>
              <c15:ser>
                <c:idx val="4"/>
                <c:order val="4"/>
                <c:tx>
                  <c:strRef>
                    <c:extLst xmlns:c16r2="http://schemas.microsoft.com/office/drawing/2015/06/chart" xmlns:c15="http://schemas.microsoft.com/office/drawing/2012/chart">
                      <c:ext xmlns:c15="http://schemas.microsoft.com/office/drawing/2012/chart" uri="{02D57815-91ED-43cb-92C2-25804820EDAC}">
                        <c15:formulaRef>
                          <c15:sqref>'Chiffres clés 2015-2022'!$D$21</c15:sqref>
                        </c15:formulaRef>
                      </c:ext>
                    </c:extLst>
                    <c:strCache>
                      <c:ptCount val="1"/>
                      <c:pt idx="0">
                        <c:v> Dépense moyenne par visite </c:v>
                      </c:pt>
                    </c:strCache>
                  </c:strRef>
                </c:tx>
                <c:spPr>
                  <a:solidFill>
                    <a:schemeClr val="accent5"/>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'Chiffres clés 2015-2022'!$E$16:$M$16</c15:sqref>
                        </c15:formulaRef>
                      </c:ext>
                    </c:extLst>
                    <c:numCache>
                      <c:formatCode>0</c:formatCode>
                      <c:ptCount val="9"/>
                      <c:pt idx="0">
                        <c:v>2015</c:v>
                      </c:pt>
                      <c:pt idx="1">
                        <c:v>2016</c:v>
                      </c:pt>
                      <c:pt idx="2">
                        <c:v>2017</c:v>
                      </c:pt>
                      <c:pt idx="3">
                        <c:v>2018</c:v>
                      </c:pt>
                      <c:pt idx="4">
                        <c:v>2019</c:v>
                      </c:pt>
                      <c:pt idx="5">
                        <c:v>2020</c:v>
                      </c:pt>
                      <c:pt idx="6">
                        <c:v>2021</c:v>
                      </c:pt>
                      <c:pt idx="7">
                        <c:v>2022</c:v>
                      </c:pt>
                      <c:pt idx="8">
                        <c:v>2023</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'Chiffres clés 2015-2022'!$E$21:$L$21</c15:sqref>
                        </c15:formulaRef>
                      </c:ext>
                    </c:extLst>
                    <c:numCache>
                      <c:formatCode>#,##0</c:formatCode>
                      <c:ptCount val="8"/>
                      <c:pt idx="0">
                        <c:v>1222.6111809015567</c:v>
                      </c:pt>
                      <c:pt idx="1">
                        <c:v>1380.6400060170693</c:v>
                      </c:pt>
                      <c:pt idx="2">
                        <c:v>1618.6165942777125</c:v>
                      </c:pt>
                      <c:pt idx="3">
                        <c:v>1625.591789445818</c:v>
                      </c:pt>
                      <c:pt idx="4">
                        <c:v>1572.6122818299243</c:v>
                      </c:pt>
                      <c:pt idx="5">
                        <c:v>1295.3036994847594</c:v>
                      </c:pt>
                      <c:pt idx="6">
                        <c:v>1128.5839999999998</c:v>
                      </c:pt>
                      <c:pt idx="7">
                        <c:v>1575.4373333333335</c:v>
                      </c:pt>
                    </c:numCache>
                  </c:numRef>
                </c:val>
                <c:extLst xmlns:c16r2="http://schemas.microsoft.com/office/drawing/2015/06/chart" xmlns:c15="http://schemas.microsoft.com/office/drawing/2012/chart">
                  <c:ext xmlns:c16="http://schemas.microsoft.com/office/drawing/2014/chart" uri="{C3380CC4-5D6E-409C-BE32-E72D297353CC}">
                    <c16:uniqueId val="{00000004-5A7C-4857-A602-05FACFE5CD7A}"/>
                  </c:ext>
                </c:extLst>
              </c15:ser>
            </c15:filteredBarSeries>
            <c15:filteredBarSeries>
              <c15:ser>
                <c:idx val="5"/>
                <c:order val="5"/>
                <c:tx>
                  <c:strRef>
                    <c:extLst xmlns:c16r2="http://schemas.microsoft.com/office/drawing/2015/06/chart" xmlns:c15="http://schemas.microsoft.com/office/drawing/2012/chart">
                      <c:ext xmlns:c15="http://schemas.microsoft.com/office/drawing/2012/chart" uri="{02D57815-91ED-43cb-92C2-25804820EDAC}">
                        <c15:formulaRef>
                          <c15:sqref>'Chiffres clés 2015-2022'!$D$22</c15:sqref>
                        </c15:formulaRef>
                      </c:ext>
                    </c:extLst>
                    <c:strCache>
                      <c:ptCount val="1"/>
                      <c:pt idx="0">
                        <c:v> Dépense moyenne par nuit </c:v>
                      </c:pt>
                    </c:strCache>
                  </c:strRef>
                </c:tx>
                <c:spPr>
                  <a:solidFill>
                    <a:schemeClr val="accent6"/>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'Chiffres clés 2015-2022'!$E$16:$M$16</c15:sqref>
                        </c15:formulaRef>
                      </c:ext>
                    </c:extLst>
                    <c:numCache>
                      <c:formatCode>0</c:formatCode>
                      <c:ptCount val="9"/>
                      <c:pt idx="0">
                        <c:v>2015</c:v>
                      </c:pt>
                      <c:pt idx="1">
                        <c:v>2016</c:v>
                      </c:pt>
                      <c:pt idx="2">
                        <c:v>2017</c:v>
                      </c:pt>
                      <c:pt idx="3">
                        <c:v>2018</c:v>
                      </c:pt>
                      <c:pt idx="4">
                        <c:v>2019</c:v>
                      </c:pt>
                      <c:pt idx="5">
                        <c:v>2020</c:v>
                      </c:pt>
                      <c:pt idx="6">
                        <c:v>2021</c:v>
                      </c:pt>
                      <c:pt idx="7">
                        <c:v>2022</c:v>
                      </c:pt>
                      <c:pt idx="8">
                        <c:v>2023</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'Chiffres clés 2015-2022'!$E$22:$L$22</c15:sqref>
                        </c15:formulaRef>
                      </c:ext>
                    </c:extLst>
                    <c:numCache>
                      <c:formatCode>#,##0</c:formatCode>
                      <c:ptCount val="8"/>
                      <c:pt idx="0">
                        <c:v>113.93959350502767</c:v>
                      </c:pt>
                      <c:pt idx="1">
                        <c:v>133.06322446998419</c:v>
                      </c:pt>
                      <c:pt idx="2">
                        <c:v>152.44903548096664</c:v>
                      </c:pt>
                      <c:pt idx="3">
                        <c:v>143.31923527900864</c:v>
                      </c:pt>
                      <c:pt idx="4">
                        <c:v>145.79803337398536</c:v>
                      </c:pt>
                      <c:pt idx="5">
                        <c:v>141.71334903500696</c:v>
                      </c:pt>
                      <c:pt idx="6">
                        <c:v>123.512</c:v>
                      </c:pt>
                      <c:pt idx="7">
                        <c:v>96.818666666666658</c:v>
                      </c:pt>
                    </c:numCache>
                  </c:numRef>
                </c:val>
                <c:extLst xmlns:c16r2="http://schemas.microsoft.com/office/drawing/2015/06/chart" xmlns:c15="http://schemas.microsoft.com/office/drawing/2012/chart">
                  <c:ext xmlns:c16="http://schemas.microsoft.com/office/drawing/2014/chart" uri="{C3380CC4-5D6E-409C-BE32-E72D297353CC}">
                    <c16:uniqueId val="{00000005-5A7C-4857-A602-05FACFE5CD7A}"/>
                  </c:ext>
                </c:extLst>
              </c15:ser>
            </c15:filteredBarSeries>
          </c:ext>
        </c:extLst>
      </c:barChart>
      <c:lineChart>
        <c:grouping val="standard"/>
        <c:varyColors val="0"/>
        <c:ser>
          <c:idx val="2"/>
          <c:order val="2"/>
          <c:tx>
            <c:v>Dépenses totales des touristes internationaux (Md USD ; Ech. droite)</c:v>
          </c:tx>
          <c:spPr>
            <a:ln w="12700" cap="rnd">
              <a:solidFill>
                <a:schemeClr val="accent3"/>
              </a:solidFill>
              <a:round/>
            </a:ln>
            <a:effectLst/>
          </c:spPr>
          <c:marker>
            <c:symbol val="none"/>
          </c:marker>
          <c:cat>
            <c:numRef>
              <c:f>'Chiffres clés 2015-2022'!$E$16:$L$16</c:f>
              <c:numCache>
                <c:formatCode>0</c:formatCode>
                <c:ptCount val="8"/>
                <c:pt idx="0">
                  <c:v>2015</c:v>
                </c:pt>
                <c:pt idx="1">
                  <c:v>2016</c:v>
                </c:pt>
                <c:pt idx="2">
                  <c:v>2017</c:v>
                </c:pt>
                <c:pt idx="3">
                  <c:v>2018</c:v>
                </c:pt>
                <c:pt idx="4">
                  <c:v>2019</c:v>
                </c:pt>
                <c:pt idx="5">
                  <c:v>2020</c:v>
                </c:pt>
                <c:pt idx="6">
                  <c:v>2021</c:v>
                </c:pt>
                <c:pt idx="7">
                  <c:v>2022</c:v>
                </c:pt>
              </c:numCache>
              <c:extLst xmlns:c16r2="http://schemas.microsoft.com/office/drawing/2015/06/chart" xmlns:c15="http://schemas.microsoft.com/office/drawing/2012/chart"/>
            </c:numRef>
          </c:cat>
          <c:val>
            <c:numRef>
              <c:f>'Chiffres clés 2015-2022'!$E$19:$M$19</c:f>
              <c:numCache>
                <c:formatCode>#,##0</c:formatCode>
                <c:ptCount val="9"/>
                <c:pt idx="0">
                  <c:v>21999.941848687802</c:v>
                </c:pt>
                <c:pt idx="1">
                  <c:v>24912.755905092785</c:v>
                </c:pt>
                <c:pt idx="2">
                  <c:v>26074.242430465318</c:v>
                </c:pt>
                <c:pt idx="3">
                  <c:v>24927.369003131367</c:v>
                </c:pt>
                <c:pt idx="4">
                  <c:v>27561.031064976898</c:v>
                </c:pt>
                <c:pt idx="5">
                  <c:v>5360.1975979470408</c:v>
                </c:pt>
                <c:pt idx="6">
                  <c:v>3924.1459707973331</c:v>
                </c:pt>
                <c:pt idx="7">
                  <c:v>26211.889390704</c:v>
                </c:pt>
                <c:pt idx="8" formatCode="General">
                  <c:v>66700</c:v>
                </c:pt>
              </c:numCache>
            </c:numRef>
          </c:val>
          <c:smooth val="0"/>
          <c:extLst xmlns:c16r2="http://schemas.microsoft.com/office/drawing/2015/06/chart" xmlns:c15="http://schemas.microsoft.com/office/drawing/2012/chart">
            <c:ext xmlns:c16="http://schemas.microsoft.com/office/drawing/2014/chart" uri="{C3380CC4-5D6E-409C-BE32-E72D297353CC}">
              <c16:uniqueId val="{00000001-5A7C-4857-A602-05FACFE5CD7A}"/>
            </c:ext>
          </c:extLst>
        </c:ser>
        <c:dLbls>
          <c:showLegendKey val="0"/>
          <c:showVal val="0"/>
          <c:showCatName val="0"/>
          <c:showSerName val="0"/>
          <c:showPercent val="0"/>
          <c:showBubbleSize val="0"/>
        </c:dLbls>
        <c:marker val="1"/>
        <c:smooth val="0"/>
        <c:axId val="511175688"/>
        <c:axId val="511178040"/>
        <c:extLst xmlns:c16r2="http://schemas.microsoft.com/office/drawing/2015/06/chart">
          <c:ext xmlns:c15="http://schemas.microsoft.com/office/drawing/2012/chart" uri="{02D57815-91ED-43cb-92C2-25804820EDAC}">
            <c15:filteredLineSeries>
              <c15:ser>
                <c:idx val="3"/>
                <c:order val="3"/>
                <c:tx>
                  <c:strRef>
                    <c:extLst xmlns:c16r2="http://schemas.microsoft.com/office/drawing/2015/06/chart">
                      <c:ext uri="{02D57815-91ED-43cb-92C2-25804820EDAC}">
                        <c15:formulaRef>
                          <c15:sqref>'Chiffres clés 2015-2022'!$D$20</c15:sqref>
                        </c15:formulaRef>
                      </c:ext>
                    </c:extLst>
                    <c:strCache>
                      <c:ptCount val="1"/>
                      <c:pt idx="0">
                        <c:v> Durée moyenne de séjour </c:v>
                      </c:pt>
                    </c:strCache>
                  </c:strRef>
                </c:tx>
                <c:spPr>
                  <a:ln w="28575" cap="rnd">
                    <a:solidFill>
                      <a:schemeClr val="accent4"/>
                    </a:solidFill>
                    <a:round/>
                  </a:ln>
                  <a:effectLst/>
                </c:spPr>
                <c:marker>
                  <c:symbol val="none"/>
                </c:marker>
                <c:cat>
                  <c:numRef>
                    <c:extLst xmlns:c16r2="http://schemas.microsoft.com/office/drawing/2015/06/chart">
                      <c:ext uri="{02D57815-91ED-43cb-92C2-25804820EDAC}">
                        <c15:formulaRef>
                          <c15:sqref>'Chiffres clés 2015-2022'!$E$16:$L$16</c15:sqref>
                        </c15:formulaRef>
                      </c:ext>
                    </c:extLst>
                    <c:numCache>
                      <c:formatCode>0</c:formatCode>
                      <c:ptCount val="8"/>
                      <c:pt idx="0">
                        <c:v>2015</c:v>
                      </c:pt>
                      <c:pt idx="1">
                        <c:v>2016</c:v>
                      </c:pt>
                      <c:pt idx="2">
                        <c:v>2017</c:v>
                      </c:pt>
                      <c:pt idx="3">
                        <c:v>2018</c:v>
                      </c:pt>
                      <c:pt idx="4">
                        <c:v>2019</c:v>
                      </c:pt>
                      <c:pt idx="5">
                        <c:v>2020</c:v>
                      </c:pt>
                      <c:pt idx="6">
                        <c:v>2021</c:v>
                      </c:pt>
                      <c:pt idx="7">
                        <c:v>2022</c:v>
                      </c:pt>
                    </c:numCache>
                  </c:numRef>
                </c:cat>
                <c:val>
                  <c:numRef>
                    <c:extLst xmlns:c16r2="http://schemas.microsoft.com/office/drawing/2015/06/chart">
                      <c:ext uri="{02D57815-91ED-43cb-92C2-25804820EDAC}">
                        <c15:formulaRef>
                          <c15:sqref>'Chiffres clés 2015-2022'!$E$20:$L$20</c15:sqref>
                        </c15:formulaRef>
                      </c:ext>
                    </c:extLst>
                    <c:numCache>
                      <c:formatCode>#\ ##0.0</c:formatCode>
                      <c:ptCount val="8"/>
                      <c:pt idx="0">
                        <c:v>10.730345293426099</c:v>
                      </c:pt>
                      <c:pt idx="1">
                        <c:v>10.375819551317935</c:v>
                      </c:pt>
                      <c:pt idx="2">
                        <c:v>10.617427582739925</c:v>
                      </c:pt>
                      <c:pt idx="3">
                        <c:v>11.342453692842943</c:v>
                      </c:pt>
                      <c:pt idx="4">
                        <c:v>10.786237958340831</c:v>
                      </c:pt>
                      <c:pt idx="5">
                        <c:v>9.1403082935029989</c:v>
                      </c:pt>
                      <c:pt idx="6" formatCode="#,##0">
                        <c:v>9.14</c:v>
                      </c:pt>
                      <c:pt idx="7" formatCode="#,##0">
                        <c:v>16.271814543326553</c:v>
                      </c:pt>
                    </c:numCache>
                  </c:numRef>
                </c:val>
                <c:smooth val="0"/>
                <c:extLst xmlns:c16r2="http://schemas.microsoft.com/office/drawing/2015/06/chart">
                  <c:ext xmlns:c16="http://schemas.microsoft.com/office/drawing/2014/chart" uri="{C3380CC4-5D6E-409C-BE32-E72D297353CC}">
                    <c16:uniqueId val="{00000003-5A7C-4857-A602-05FACFE5CD7A}"/>
                  </c:ext>
                </c:extLst>
              </c15:ser>
            </c15:filteredLineSeries>
          </c:ext>
        </c:extLst>
      </c:lineChart>
      <c:catAx>
        <c:axId val="511178824"/>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77256"/>
        <c:crosses val="autoZero"/>
        <c:auto val="1"/>
        <c:lblAlgn val="ctr"/>
        <c:lblOffset val="100"/>
        <c:noMultiLvlLbl val="0"/>
      </c:catAx>
      <c:valAx>
        <c:axId val="51117725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78824"/>
        <c:crosses val="autoZero"/>
        <c:crossBetween val="between"/>
        <c:dispUnits>
          <c:builtInUnit val="thousands"/>
        </c:dispUnits>
      </c:valAx>
      <c:valAx>
        <c:axId val="511178040"/>
        <c:scaling>
          <c:orientation val="minMax"/>
        </c:scaling>
        <c:delete val="0"/>
        <c:axPos val="r"/>
        <c:numFmt formatCode="General" sourceLinked="0"/>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75688"/>
        <c:crosses val="max"/>
        <c:crossBetween val="between"/>
        <c:dispUnits>
          <c:builtInUnit val="thousands"/>
        </c:dispUnits>
      </c:valAx>
      <c:catAx>
        <c:axId val="511175688"/>
        <c:scaling>
          <c:orientation val="minMax"/>
        </c:scaling>
        <c:delete val="1"/>
        <c:axPos val="b"/>
        <c:numFmt formatCode="0" sourceLinked="1"/>
        <c:majorTickMark val="out"/>
        <c:minorTickMark val="none"/>
        <c:tickLblPos val="nextTo"/>
        <c:crossAx val="511178040"/>
        <c:crosses val="autoZero"/>
        <c:auto val="1"/>
        <c:lblAlgn val="ctr"/>
        <c:lblOffset val="100"/>
        <c:noMultiLvlLbl val="0"/>
      </c:catAx>
      <c:spPr>
        <a:noFill/>
        <a:ln>
          <a:noFill/>
        </a:ln>
        <a:effectLst/>
      </c:spPr>
    </c:plotArea>
    <c:legend>
      <c:legendPos val="b"/>
      <c:layout>
        <c:manualLayout>
          <c:xMode val="edge"/>
          <c:yMode val="edge"/>
          <c:x val="3.2562529391677975E-2"/>
          <c:y val="0.88270271606877659"/>
          <c:w val="0.92652973074320777"/>
          <c:h val="8.9588233326206065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fr-F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663811423880458E-2"/>
          <c:y val="5.1045082305785548E-2"/>
          <c:w val="0.82916107790561366"/>
          <c:h val="0.71327587431058337"/>
        </c:manualLayout>
      </c:layout>
      <c:lineChart>
        <c:grouping val="standard"/>
        <c:varyColors val="0"/>
        <c:ser>
          <c:idx val="0"/>
          <c:order val="0"/>
          <c:tx>
            <c:v>Durée moyenne de séjour</c:v>
          </c:tx>
          <c:spPr>
            <a:ln w="19050" cap="rnd">
              <a:solidFill>
                <a:srgbClr val="00B050"/>
              </a:solidFill>
              <a:round/>
            </a:ln>
            <a:effectLst/>
          </c:spPr>
          <c:marker>
            <c:symbol val="none"/>
          </c:marker>
          <c:cat>
            <c:strRef>
              <c:f>'Chiffres clés 2015-2022'!$E$15:$M$15</c:f>
              <c:strCache>
                <c:ptCount val="9"/>
                <c:pt idx="0">
                  <c:v>2015</c:v>
                </c:pt>
                <c:pt idx="1">
                  <c:v>2016</c:v>
                </c:pt>
                <c:pt idx="2">
                  <c:v>2017</c:v>
                </c:pt>
                <c:pt idx="3">
                  <c:v>2018</c:v>
                </c:pt>
                <c:pt idx="4">
                  <c:v>2019</c:v>
                </c:pt>
                <c:pt idx="5">
                  <c:v>2020</c:v>
                </c:pt>
                <c:pt idx="6">
                  <c:v>2021</c:v>
                </c:pt>
                <c:pt idx="7">
                  <c:v>2022</c:v>
                </c:pt>
                <c:pt idx="8">
                  <c:v>H1 2023</c:v>
                </c:pt>
              </c:strCache>
            </c:strRef>
          </c:cat>
          <c:val>
            <c:numRef>
              <c:f>'Chiffres clés 2015-2022'!$E$20:$M$20</c:f>
              <c:numCache>
                <c:formatCode>#\ ##0.0</c:formatCode>
                <c:ptCount val="9"/>
                <c:pt idx="0">
                  <c:v>10.730345293426099</c:v>
                </c:pt>
                <c:pt idx="1">
                  <c:v>10.375819551317935</c:v>
                </c:pt>
                <c:pt idx="2">
                  <c:v>10.617427582739925</c:v>
                </c:pt>
                <c:pt idx="3">
                  <c:v>11.342453692842943</c:v>
                </c:pt>
                <c:pt idx="4">
                  <c:v>10.786237958340831</c:v>
                </c:pt>
                <c:pt idx="5">
                  <c:v>9.1403082935029989</c:v>
                </c:pt>
                <c:pt idx="6" formatCode="#,##0">
                  <c:v>9.14</c:v>
                </c:pt>
                <c:pt idx="7" formatCode="#,##0">
                  <c:v>16.271814543326553</c:v>
                </c:pt>
                <c:pt idx="8" formatCode="General">
                  <c:v>18</c:v>
                </c:pt>
              </c:numCache>
            </c:numRef>
          </c:val>
          <c:smooth val="0"/>
          <c:extLst xmlns:c16r2="http://schemas.microsoft.com/office/drawing/2015/06/chart">
            <c:ext xmlns:c16="http://schemas.microsoft.com/office/drawing/2014/chart" uri="{C3380CC4-5D6E-409C-BE32-E72D297353CC}">
              <c16:uniqueId val="{00000000-BF53-4717-9E7C-6498B657DE98}"/>
            </c:ext>
          </c:extLst>
        </c:ser>
        <c:dLbls>
          <c:showLegendKey val="0"/>
          <c:showVal val="0"/>
          <c:showCatName val="0"/>
          <c:showSerName val="0"/>
          <c:showPercent val="0"/>
          <c:showBubbleSize val="0"/>
        </c:dLbls>
        <c:marker val="1"/>
        <c:smooth val="0"/>
        <c:axId val="511179608"/>
        <c:axId val="511174512"/>
      </c:lineChart>
      <c:lineChart>
        <c:grouping val="standard"/>
        <c:varyColors val="0"/>
        <c:ser>
          <c:idx val="1"/>
          <c:order val="1"/>
          <c:tx>
            <c:v>Dépense moyenne par nuit (USD)</c:v>
          </c:tx>
          <c:spPr>
            <a:ln w="19050" cap="rnd">
              <a:solidFill>
                <a:srgbClr val="FFD500"/>
              </a:solidFill>
              <a:round/>
            </a:ln>
            <a:effectLst/>
          </c:spPr>
          <c:marker>
            <c:symbol val="none"/>
          </c:marker>
          <c:cat>
            <c:strRef>
              <c:f>'Chiffres clés 2015-2022'!$E$15:$M$15</c:f>
              <c:strCache>
                <c:ptCount val="9"/>
                <c:pt idx="0">
                  <c:v>2015</c:v>
                </c:pt>
                <c:pt idx="1">
                  <c:v>2016</c:v>
                </c:pt>
                <c:pt idx="2">
                  <c:v>2017</c:v>
                </c:pt>
                <c:pt idx="3">
                  <c:v>2018</c:v>
                </c:pt>
                <c:pt idx="4">
                  <c:v>2019</c:v>
                </c:pt>
                <c:pt idx="5">
                  <c:v>2020</c:v>
                </c:pt>
                <c:pt idx="6">
                  <c:v>2021</c:v>
                </c:pt>
                <c:pt idx="7">
                  <c:v>2022</c:v>
                </c:pt>
                <c:pt idx="8">
                  <c:v>H1 2023</c:v>
                </c:pt>
              </c:strCache>
            </c:strRef>
          </c:cat>
          <c:val>
            <c:numRef>
              <c:f>'Chiffres clés 2015-2022'!$E$22:$M$22</c:f>
              <c:numCache>
                <c:formatCode>#,##0</c:formatCode>
                <c:ptCount val="9"/>
                <c:pt idx="0">
                  <c:v>113.93959350502767</c:v>
                </c:pt>
                <c:pt idx="1">
                  <c:v>133.06322446998419</c:v>
                </c:pt>
                <c:pt idx="2">
                  <c:v>152.44903548096664</c:v>
                </c:pt>
                <c:pt idx="3">
                  <c:v>143.31923527900864</c:v>
                </c:pt>
                <c:pt idx="4">
                  <c:v>145.79803337398536</c:v>
                </c:pt>
                <c:pt idx="5">
                  <c:v>141.71334903500696</c:v>
                </c:pt>
                <c:pt idx="6">
                  <c:v>123.512</c:v>
                </c:pt>
                <c:pt idx="7">
                  <c:v>96.818666666666658</c:v>
                </c:pt>
                <c:pt idx="8" formatCode="General">
                  <c:v>86</c:v>
                </c:pt>
              </c:numCache>
            </c:numRef>
          </c:val>
          <c:smooth val="0"/>
          <c:extLst xmlns:c16r2="http://schemas.microsoft.com/office/drawing/2015/06/chart">
            <c:ext xmlns:c16="http://schemas.microsoft.com/office/drawing/2014/chart" uri="{C3380CC4-5D6E-409C-BE32-E72D297353CC}">
              <c16:uniqueId val="{00000001-BF53-4717-9E7C-6498B657DE98}"/>
            </c:ext>
          </c:extLst>
        </c:ser>
        <c:dLbls>
          <c:showLegendKey val="0"/>
          <c:showVal val="0"/>
          <c:showCatName val="0"/>
          <c:showSerName val="0"/>
          <c:showPercent val="0"/>
          <c:showBubbleSize val="0"/>
        </c:dLbls>
        <c:marker val="1"/>
        <c:smooth val="0"/>
        <c:axId val="511180392"/>
        <c:axId val="511179216"/>
      </c:lineChart>
      <c:catAx>
        <c:axId val="511179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74512"/>
        <c:crosses val="autoZero"/>
        <c:auto val="1"/>
        <c:lblAlgn val="ctr"/>
        <c:lblOffset val="100"/>
        <c:noMultiLvlLbl val="0"/>
      </c:catAx>
      <c:valAx>
        <c:axId val="511174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79608"/>
        <c:crosses val="autoZero"/>
        <c:crossBetween val="between"/>
      </c:valAx>
      <c:valAx>
        <c:axId val="511179216"/>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crossAx val="511180392"/>
        <c:crosses val="max"/>
        <c:crossBetween val="between"/>
      </c:valAx>
      <c:catAx>
        <c:axId val="511180392"/>
        <c:scaling>
          <c:orientation val="minMax"/>
        </c:scaling>
        <c:delete val="1"/>
        <c:axPos val="b"/>
        <c:numFmt formatCode="General" sourceLinked="1"/>
        <c:majorTickMark val="out"/>
        <c:minorTickMark val="none"/>
        <c:tickLblPos val="nextTo"/>
        <c:crossAx val="51117921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fr-F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61452819657715"/>
          <c:y val="0.21212287526558282"/>
          <c:w val="0.61895199937464307"/>
          <c:h val="0.71442914276157865"/>
        </c:manualLayout>
      </c:layout>
      <c:pieChart>
        <c:varyColors val="1"/>
        <c:ser>
          <c:idx val="0"/>
          <c:order val="0"/>
          <c:dPt>
            <c:idx val="0"/>
            <c:bubble3D val="0"/>
            <c:spPr>
              <a:solidFill>
                <a:srgbClr val="00FF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Pt>
            <c:idx val="1"/>
            <c:bubble3D val="0"/>
            <c:spPr>
              <a:solidFill>
                <a:schemeClr val="bg1">
                  <a:lumMod val="95000"/>
                </a:schemeClr>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dPt>
          <c:dLbls>
            <c:dLbl>
              <c:idx val="0"/>
              <c:layout>
                <c:manualLayout>
                  <c:x val="-1.2262953881005288E-2"/>
                  <c:y val="-0.13204746324942918"/>
                </c:manualLayout>
              </c:layout>
              <c:tx>
                <c:rich>
                  <a:bodyPr rot="0" spcFirstLastPara="1" vertOverflow="clip" horzOverflow="clip" vert="horz" wrap="square" lIns="36576" tIns="18288" rIns="36576" bIns="18288" anchor="ctr" anchorCtr="1">
                    <a:spAutoFit/>
                  </a:bodyPr>
                  <a:lstStyle/>
                  <a:p>
                    <a:pPr>
                      <a:defRPr sz="1200" b="1" i="0" u="none" strike="noStrike" kern="1200" baseline="0">
                        <a:solidFill>
                          <a:srgbClr val="00FF00"/>
                        </a:solidFill>
                        <a:latin typeface="Marianne" panose="02000000000000000000" pitchFamily="50" charset="0"/>
                        <a:ea typeface="+mn-ea"/>
                        <a:cs typeface="+mn-cs"/>
                      </a:defRPr>
                    </a:pPr>
                    <a:r>
                      <a:rPr lang="fr-FR" sz="1200" b="1" baseline="0" dirty="0" smtClean="0">
                        <a:solidFill>
                          <a:srgbClr val="00FF00"/>
                        </a:solidFill>
                      </a:rPr>
                      <a:t>Importations agricoles et agroalimentaires</a:t>
                    </a:r>
                    <a:r>
                      <a:rPr lang="fr-FR" sz="1200" b="1" baseline="0" dirty="0">
                        <a:solidFill>
                          <a:srgbClr val="00FF00"/>
                        </a:solidFill>
                      </a:rPr>
                      <a:t>
</a:t>
                    </a:r>
                    <a:fld id="{50FD2131-9929-420B-B30E-7127474793C0}" type="PERCENTAGE">
                      <a:rPr lang="fr-FR" sz="1200" b="1" baseline="0">
                        <a:solidFill>
                          <a:srgbClr val="00FF00"/>
                        </a:solidFill>
                      </a:rPr>
                      <a:pPr>
                        <a:defRPr sz="1200" b="1">
                          <a:solidFill>
                            <a:srgbClr val="00FF00"/>
                          </a:solidFill>
                        </a:defRPr>
                      </a:pPr>
                      <a:t>[POURCENTAGE]</a:t>
                    </a:fld>
                    <a:endParaRPr lang="fr-FR" sz="1200" b="1" baseline="0" dirty="0">
                      <a:solidFill>
                        <a:srgbClr val="00FF00"/>
                      </a:solidFill>
                    </a:endParaRPr>
                  </a:p>
                </c:rich>
              </c:tx>
              <c:spPr>
                <a:noFill/>
                <a:ln>
                  <a:no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rgbClr val="00FF00"/>
                      </a:solidFill>
                      <a:latin typeface="Marianne" panose="02000000000000000000" pitchFamily="50" charset="0"/>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layout>
                    <c:manualLayout>
                      <c:w val="0.47919904927340151"/>
                      <c:h val="0.3267092557014461"/>
                    </c:manualLayout>
                  </c15:layout>
                  <c15:dlblFieldTable/>
                  <c15:showDataLabelsRange val="0"/>
                </c:ext>
              </c:extLst>
            </c:dLbl>
            <c:dLbl>
              <c:idx val="1"/>
              <c:delete val="1"/>
              <c:extLst>
                <c:ext xmlns:c15="http://schemas.microsoft.com/office/drawing/2012/chart" uri="{CE6537A1-D6FC-4f65-9D91-7224C49458BB}"/>
              </c:extLst>
            </c:dLbl>
            <c:spPr>
              <a:noFill/>
              <a:ln>
                <a:noFill/>
              </a:ln>
              <a:effectLst/>
            </c:spPr>
            <c:txPr>
              <a:bodyPr rot="0" spcFirstLastPara="1" vertOverflow="clip" horzOverflow="clip" vert="horz" wrap="square" lIns="36576" tIns="18288" rIns="36576" bIns="18288" anchor="ctr" anchorCtr="1">
                <a:spAutoFit/>
              </a:bodyPr>
              <a:lstStyle/>
              <a:p>
                <a:pPr>
                  <a:defRPr sz="1200" b="1" i="0" u="none" strike="noStrike" kern="1200" baseline="0">
                    <a:solidFill>
                      <a:schemeClr val="dk1">
                        <a:lumMod val="65000"/>
                        <a:lumOff val="35000"/>
                      </a:schemeClr>
                    </a:solidFill>
                    <a:latin typeface="Marianne" panose="02000000000000000000" pitchFamily="50" charset="0"/>
                    <a:ea typeface="+mn-ea"/>
                    <a:cs typeface="+mn-cs"/>
                  </a:defRPr>
                </a:pPr>
                <a:endParaRPr lang="fr-FR"/>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'Import. IAA'!$C$14:$C$16</c:f>
              <c:strCache>
                <c:ptCount val="2"/>
                <c:pt idx="0">
                  <c:v>Produits agricoles et agro-alimentaires</c:v>
                </c:pt>
                <c:pt idx="1">
                  <c:v>Autres</c:v>
                </c:pt>
              </c:strCache>
            </c:strRef>
          </c:cat>
          <c:val>
            <c:numRef>
              <c:f>'Import. IAA'!$P$14:$P$16</c:f>
              <c:numCache>
                <c:formatCode>0%</c:formatCode>
                <c:ptCount val="2"/>
                <c:pt idx="0">
                  <c:v>0.13085148053429363</c:v>
                </c:pt>
                <c:pt idx="1">
                  <c:v>0.86914851946570637</c:v>
                </c:pt>
              </c:numCache>
            </c:numRef>
          </c:val>
          <c:extLst/>
        </c:ser>
        <c:dLbls>
          <c:showLegendKey val="0"/>
          <c:showVal val="0"/>
          <c:showCatName val="0"/>
          <c:showSerName val="0"/>
          <c:showPercent val="0"/>
          <c:showBubbleSize val="0"/>
          <c:showLeaderLines val="0"/>
        </c:dLbls>
        <c:firstSliceAng val="40"/>
      </c:pieChart>
      <c:spPr>
        <a:noFill/>
        <a:ln>
          <a:noFill/>
        </a:ln>
        <a:effectLst/>
      </c:spPr>
    </c:plotArea>
    <c:plotVisOnly val="1"/>
    <c:dispBlanksAs val="gap"/>
    <c:showDLblsOverMax val="0"/>
  </c:chart>
  <c:spPr>
    <a:noFill/>
    <a:ln>
      <a:noFill/>
    </a:ln>
    <a:effectLst/>
  </c:spPr>
  <c:txPr>
    <a:bodyPr/>
    <a:lstStyle/>
    <a:p>
      <a:pPr>
        <a:defRPr sz="800">
          <a:latin typeface="Marianne" panose="02000000000000000000" pitchFamily="50" charset="0"/>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0.0939</cdr:x>
      <cdr:y>0.06224</cdr:y>
    </cdr:from>
    <cdr:to>
      <cdr:x>0.9838</cdr:x>
      <cdr:y>0.12334</cdr:y>
    </cdr:to>
    <cdr:sp macro="" textlink="">
      <cdr:nvSpPr>
        <cdr:cNvPr id="2" name="ZoneTexte 12"/>
        <cdr:cNvSpPr txBox="1"/>
      </cdr:nvSpPr>
      <cdr:spPr>
        <a:xfrm xmlns:a="http://schemas.openxmlformats.org/drawingml/2006/main">
          <a:off x="1079193" y="282185"/>
          <a:ext cx="10227885"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200" dirty="0" smtClean="0">
              <a:solidFill>
                <a:srgbClr val="0B6482"/>
              </a:solidFill>
              <a:latin typeface="Marianne" panose="02000000000000000000" pitchFamily="50" charset="0"/>
            </a:rPr>
            <a:t>     </a:t>
          </a:r>
          <a:r>
            <a:rPr lang="fr-FR" sz="1200" b="1" dirty="0">
              <a:solidFill>
                <a:srgbClr val="FF0000"/>
              </a:solidFill>
              <a:latin typeface="Marianne" panose="02000000000000000000" pitchFamily="50" charset="0"/>
            </a:rPr>
            <a:t>-</a:t>
          </a:r>
          <a:r>
            <a:rPr lang="fr-FR" sz="1200" b="1" dirty="0" smtClean="0">
              <a:solidFill>
                <a:srgbClr val="FF0000"/>
              </a:solidFill>
              <a:latin typeface="Marianne" panose="02000000000000000000" pitchFamily="50" charset="0"/>
            </a:rPr>
            <a:t>2%</a:t>
          </a:r>
          <a:r>
            <a:rPr lang="fr-FR" sz="1200" b="1" dirty="0" smtClean="0">
              <a:solidFill>
                <a:srgbClr val="00B050"/>
              </a:solidFill>
              <a:latin typeface="Marianne" panose="02000000000000000000" pitchFamily="50" charset="0"/>
            </a:rPr>
            <a:t>               +22%               +29%             +</a:t>
          </a:r>
          <a:r>
            <a:rPr lang="fr-FR" sz="1200" b="1" dirty="0">
              <a:solidFill>
                <a:srgbClr val="00B050"/>
              </a:solidFill>
              <a:latin typeface="Marianne" panose="02000000000000000000" pitchFamily="50" charset="0"/>
            </a:rPr>
            <a:t>9</a:t>
          </a:r>
          <a:r>
            <a:rPr lang="fr-FR" sz="1200" b="1" dirty="0" smtClean="0">
              <a:solidFill>
                <a:srgbClr val="00B050"/>
              </a:solidFill>
              <a:latin typeface="Marianne" panose="02000000000000000000" pitchFamily="50" charset="0"/>
            </a:rPr>
            <a:t>%              </a:t>
          </a:r>
          <a:r>
            <a:rPr lang="fr-FR" sz="1200" b="1" dirty="0" smtClean="0">
              <a:solidFill>
                <a:srgbClr val="FF0000"/>
              </a:solidFill>
              <a:latin typeface="Marianne" panose="02000000000000000000" pitchFamily="50" charset="0"/>
            </a:rPr>
            <a:t>-69%</a:t>
          </a:r>
          <a:r>
            <a:rPr lang="fr-FR" sz="1200" b="1" dirty="0" smtClean="0">
              <a:solidFill>
                <a:srgbClr val="00B050"/>
              </a:solidFill>
              <a:latin typeface="Marianne" panose="02000000000000000000" pitchFamily="50" charset="0"/>
            </a:rPr>
            <a:t>           +156%             +21%             </a:t>
          </a:r>
          <a:r>
            <a:rPr lang="fr-FR" sz="1200" b="1" dirty="0" smtClean="0">
              <a:solidFill>
                <a:srgbClr val="FF0000"/>
              </a:solidFill>
              <a:latin typeface="Marianne" panose="02000000000000000000" pitchFamily="50" charset="0"/>
            </a:rPr>
            <a:t>-29%</a:t>
          </a:r>
          <a:r>
            <a:rPr lang="fr-FR" sz="1200" b="1" dirty="0" smtClean="0">
              <a:solidFill>
                <a:srgbClr val="00B050"/>
              </a:solidFill>
              <a:latin typeface="Marianne" panose="02000000000000000000" pitchFamily="50" charset="0"/>
            </a:rPr>
            <a:t>             +284%             </a:t>
          </a:r>
          <a:r>
            <a:rPr lang="fr-FR" sz="1200" b="1" dirty="0" smtClean="0">
              <a:solidFill>
                <a:srgbClr val="FF0000"/>
              </a:solidFill>
              <a:latin typeface="Marianne" panose="02000000000000000000" pitchFamily="50" charset="0"/>
            </a:rPr>
            <a:t>-87%</a:t>
          </a:r>
          <a:r>
            <a:rPr lang="fr-FR" sz="1200" b="1" dirty="0" smtClean="0">
              <a:solidFill>
                <a:srgbClr val="00B050"/>
              </a:solidFill>
              <a:latin typeface="Marianne" panose="02000000000000000000" pitchFamily="50" charset="0"/>
            </a:rPr>
            <a:t>            +82%</a:t>
          </a:r>
          <a:r>
            <a:rPr lang="fr-FR" sz="1200" b="1" i="1" dirty="0" smtClean="0">
              <a:solidFill>
                <a:srgbClr val="00B050"/>
              </a:solidFill>
              <a:latin typeface="Marianne" panose="02000000000000000000" pitchFamily="50" charset="0"/>
            </a:rPr>
            <a:t> </a:t>
          </a:r>
          <a:endParaRPr lang="fr-FR" sz="1200" b="1" dirty="0">
            <a:solidFill>
              <a:srgbClr val="00B050"/>
            </a:solidFill>
            <a:latin typeface="Marianne" panose="02000000000000000000" pitchFamily="50"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F241E0-02A7-4F28-AAA5-03F7B6C380BF}" type="datetimeFigureOut">
              <a:rPr lang="fr-FR" smtClean="0"/>
              <a:t>17/05/2024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B9DB7-E4D0-439C-83C7-87206131045F}" type="slidenum">
              <a:rPr lang="fr-FR" smtClean="0"/>
              <a:t>‹N°›</a:t>
            </a:fld>
            <a:endParaRPr lang="fr-FR"/>
          </a:p>
        </p:txBody>
      </p:sp>
    </p:spTree>
    <p:extLst>
      <p:ext uri="{BB962C8B-B14F-4D97-AF65-F5344CB8AC3E}">
        <p14:creationId xmlns:p14="http://schemas.microsoft.com/office/powerpoint/2010/main" val="2726356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atabase.stats.gov.sa/home/indicator/535"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2</a:t>
            </a:fld>
            <a:endParaRPr lang="fr-FR"/>
          </a:p>
        </p:txBody>
      </p:sp>
    </p:spTree>
    <p:extLst>
      <p:ext uri="{BB962C8B-B14F-4D97-AF65-F5344CB8AC3E}">
        <p14:creationId xmlns:p14="http://schemas.microsoft.com/office/powerpoint/2010/main" val="1088946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exportations de l’Arabie saoudite sont principalement constituées de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produits d’épicerie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(pour 1 Md € en 2023, dont 407 M€ </a:t>
            </a:r>
            <a:r>
              <a:rPr lang="en-US" sz="1200" dirty="0" smtClean="0">
                <a:solidFill>
                  <a:srgbClr val="00B050"/>
                </a:solidFill>
                <a:effectLst/>
                <a:latin typeface="Marianne" panose="02000000000000000000" pitchFamily="50" charset="0"/>
                <a:ea typeface="Arial Unicode MS"/>
                <a:cs typeface="Times New Roman" panose="02020603050405020304" pitchFamily="18" charset="0"/>
              </a:rPr>
              <a:t>de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produits de la boulangerie, de la pâtisserie ou de la biscuiterie, 327 M€ de pâtes alimentaires et 274 M€ de jus de fruits), de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lait et produits laitiers</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(pour 1,1 Md €, dont 365 M€ de fromages fondus, frais et râpés produits par ses champions nationaux tels Al </a:t>
            </a:r>
            <a:r>
              <a:rPr lang="fr-BE" sz="1200" kern="150" dirty="0" err="1"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Marai</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Danone et </a:t>
            </a:r>
            <a:r>
              <a:rPr lang="fr-BE" sz="1200" kern="150" dirty="0" err="1"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Nadec</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et exportés vers ses voisins du Golfe), de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fruits et légumes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(pour 423 M€, dont 368 M€ de dattes), de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sucre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(pour 569 M€, dont 473 M € de sucres de canne ou de betterave), de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viandes et produits carnés</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(pour 379 M€, dont 156 M€ de viandes de volailles, 83 M€ de préparations et conserves de viande et 29 M€ de viandes bovines) et d’</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oléagineux</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(pour 186 M€, dont 81 M€ d’huile de palme et 65 M€ d’huile de soja).</a:t>
            </a:r>
          </a:p>
          <a:p>
            <a:endParaRPr lang="fr-BE" sz="1200" kern="150" dirty="0" smtClean="0">
              <a:solidFill>
                <a:srgbClr val="00B050"/>
              </a:solidFill>
              <a:effectLst/>
              <a:latin typeface="Marianne" panose="02000000000000000000" pitchFamily="50"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saoudiennes de produits agricoles et agroalimentaires représentent 24,9 Md USD en 2023, soit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13 % de l’ensemble des importations du Royaume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(190 Md USD en 2023, tous secteurs confondus). Elles sont en baisse de 9,6 % par rapport à 2022 mais reste en progression de 30% par rapport à 2021.</a:t>
            </a: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achats de céréales sont en forte baisse (-30%)</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et atteignent 3,6 Md €. Le riz, première céréale consommée et importée (1,5 M€) notamment d’Inde, continue sa progression (+14,7%). En revanche les importations en blé, maïs et orge sont en net repli (respectivement -32%, -49% et -57%). La Russie (48%), la Roumanie (25%) et le Brésil (12%) se partagent le marché du blé. </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de viandes diminuent également fortement (17%)</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la baisse étant particulièrement marquée pour les viandes ovines et caprines (-15%) et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 volaille (-29%) qui reste toutefois le deuxième poste d’importations de produits agricoles avec 1,16 Md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Avec 115 M€, la France reste le 3</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fournisseur de volaille derrière l’Ukraine (136 M€) et le Brésil (780 M€).</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Viennent ensuite les fromages (901 M€ +1%) et le lait concentré (794 M€).</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Les importations d’œufs continuent à baisser (-23%), signe de la substitution de la production locale aux importations.</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S’agissant des importations de fruits, elles restent stables (1,7 Md€),</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principalement constituées d’agrumes (21%) et de bananes (13%), postes en forte baisse en 2023.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de pommes progressent de 2,7% (204 M€), en provenance d’Italie (68 M€), d’Afrique du Sud (27 M€),</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du Chili ou de Turquie (La France n’est qu’en 12</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position avec 2,7 M€).</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d’animaux vivants bondissent de 57% pour atteindre 1,3 Md€,</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porté par les flux de petits ruminants (+67%) et de camélidés (+64%) en provenance de la corne de l’Afrique (Soudan et Somalie).</a:t>
            </a:r>
            <a:endParaRPr lang="fr-FR" sz="1200" dirty="0" smtClean="0">
              <a:effectLst/>
              <a:latin typeface="Times New Roman" panose="02020603050405020304" pitchFamily="18" charset="0"/>
              <a:ea typeface="Arial Unicode MS"/>
            </a:endParaRP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11</a:t>
            </a:fld>
            <a:endParaRPr lang="fr-FR"/>
          </a:p>
        </p:txBody>
      </p:sp>
    </p:spTree>
    <p:extLst>
      <p:ext uri="{BB962C8B-B14F-4D97-AF65-F5344CB8AC3E}">
        <p14:creationId xmlns:p14="http://schemas.microsoft.com/office/powerpoint/2010/main" val="474730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principaux clients de l’Arabie saoudite sont les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Émirats arabes unis</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(20 %), le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Koweït</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(13,7 %), la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Jordanie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(10 %), le Yémen (9,8 %), Bahreïn (6,8 %), Oman (6 %) et l’Irak (7 %). Le proche voisinage du pays absorbe donc 75% de ses exportations. Les échanges avec le Qatar- qui protège son industrie laitière - restent faibles (73 M€) </a:t>
            </a:r>
            <a:r>
              <a:rPr lang="fr-BE" sz="1200" kern="150" dirty="0" err="1"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comparément</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aux autres pays du CCEAG,  .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 France est son 53</a:t>
            </a:r>
            <a:r>
              <a:rPr lang="fr-BE" sz="1200" b="1"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client</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a:t>
            </a: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12</a:t>
            </a:fld>
            <a:endParaRPr lang="fr-FR"/>
          </a:p>
        </p:txBody>
      </p:sp>
    </p:spTree>
    <p:extLst>
      <p:ext uri="{BB962C8B-B14F-4D97-AF65-F5344CB8AC3E}">
        <p14:creationId xmlns:p14="http://schemas.microsoft.com/office/powerpoint/2010/main" val="2045920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principaux fournisseurs de l’Arabie saoudite sont le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Brésil</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(11,2%), l’</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Inde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(8,1%), les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États-Unis</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(5,8%), les Émirats arabes unis (4,7%)</a:t>
            </a:r>
            <a:r>
              <a:rPr lang="fr-BE" sz="1200" kern="150" baseline="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et</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l’Égypte (3,9%). Le Soudan retrouve la 7</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place en 2023, grâce à la reprise de ses exportations de petits ruminants vers l’Arabie saoudite. L’Australie et l’Argentine sortent du top10 avec des exportations en diminution de moitié.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 France est son 19</a:t>
            </a:r>
            <a:r>
              <a:rPr lang="fr-BE" sz="1200" b="1"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fournisseur</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en recul de 3 rangs, juste derrière l’Italie et talonnée par la Chine et l’Allemagne.</a:t>
            </a:r>
            <a:endParaRPr lang="fr-FR" sz="1200" dirty="0" smtClean="0">
              <a:effectLst/>
              <a:latin typeface="Times New Roman" panose="02020603050405020304" pitchFamily="18" charset="0"/>
              <a:ea typeface="Arial Unicode MS"/>
            </a:endParaRP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13</a:t>
            </a:fld>
            <a:endParaRPr lang="fr-FR"/>
          </a:p>
        </p:txBody>
      </p:sp>
    </p:spTree>
    <p:extLst>
      <p:ext uri="{BB962C8B-B14F-4D97-AF65-F5344CB8AC3E}">
        <p14:creationId xmlns:p14="http://schemas.microsoft.com/office/powerpoint/2010/main" val="340831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14</a:t>
            </a:fld>
            <a:endParaRPr lang="fr-FR"/>
          </a:p>
        </p:txBody>
      </p:sp>
    </p:spTree>
    <p:extLst>
      <p:ext uri="{BB962C8B-B14F-4D97-AF65-F5344CB8AC3E}">
        <p14:creationId xmlns:p14="http://schemas.microsoft.com/office/powerpoint/2010/main" val="39893316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exportations agricoles et agroalimentaires de la France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à destination de l’Arabie saoudite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s’élèvent à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393 M€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en 2023, en baisse de 16% par rapport à 2022. Cette baisse est largement imputable à l’absence d’exportation d’orge fourrager cette année (61 M€ en 2022) – largement acheté par la Chine – et la contre-performance de nos exportations de viandes de volailles en baisse de 5,3% en valeur (118 M€) mais en hausse de 5% en volume (63</a:t>
            </a:r>
            <a:r>
              <a:rPr lang="fr-BE" sz="1200" kern="150" dirty="0" smtClean="0">
                <a:solidFill>
                  <a:srgbClr val="00B050"/>
                </a:solidFill>
                <a:effectLst/>
                <a:latin typeface="Calibri" panose="020F0502020204030204" pitchFamily="34" charset="0"/>
                <a:ea typeface="Lucida Sans Unicode" panose="020B0602030504020204" pitchFamily="34" charset="0"/>
              </a:rPr>
              <a:t>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000 t) et de nos fromages (22 M€ -24%).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BE" sz="1200" kern="150" dirty="0" smtClean="0">
              <a:solidFill>
                <a:srgbClr val="00B050"/>
              </a:solidFill>
              <a:effectLst/>
              <a:latin typeface="Marianne" panose="02000000000000000000" pitchFamily="50" charset="0"/>
              <a:ea typeface="Arial Unicode MS"/>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Arial Unicode MS"/>
                <a:cs typeface="Segoe UI" panose="020B0502040204020203" pitchFamily="34" charset="0"/>
              </a:rPr>
              <a:t>Les Emirats maintiennent la course en tête (550 M€ en 2023). Le Yémen après une année exceptionnelle en 2022 lié au dégagement du marché saoudien de volailles congelés fermé temporairement pour cause d’IAHP retrouve sa 3</a:t>
            </a:r>
            <a:r>
              <a:rPr lang="fr-BE" sz="1200" kern="150" baseline="30000" dirty="0" smtClean="0">
                <a:solidFill>
                  <a:srgbClr val="00B050"/>
                </a:solidFill>
                <a:effectLst/>
                <a:latin typeface="Marianne" panose="02000000000000000000" pitchFamily="50" charset="0"/>
                <a:ea typeface="Arial Unicode MS"/>
                <a:cs typeface="Segoe UI" panose="020B0502040204020203" pitchFamily="34" charset="0"/>
              </a:rPr>
              <a:t>e</a:t>
            </a:r>
            <a:r>
              <a:rPr lang="fr-BE" sz="1200" kern="150" dirty="0" smtClean="0">
                <a:solidFill>
                  <a:srgbClr val="00B050"/>
                </a:solidFill>
                <a:effectLst/>
                <a:latin typeface="Marianne" panose="02000000000000000000" pitchFamily="50" charset="0"/>
                <a:ea typeface="Arial Unicode MS"/>
                <a:cs typeface="Segoe UI" panose="020B0502040204020203" pitchFamily="34" charset="0"/>
              </a:rPr>
              <a:t> place</a:t>
            </a:r>
            <a:endParaRPr lang="fr-FR" sz="1200" dirty="0" smtClean="0">
              <a:effectLst/>
              <a:latin typeface="Times New Roman" panose="02020603050405020304" pitchFamily="18" charset="0"/>
              <a:ea typeface="Arial Unicode MS"/>
            </a:endParaRPr>
          </a:p>
          <a:p>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15</a:t>
            </a:fld>
            <a:endParaRPr lang="fr-FR"/>
          </a:p>
        </p:txBody>
      </p:sp>
    </p:spTree>
    <p:extLst>
      <p:ext uri="{BB962C8B-B14F-4D97-AF65-F5344CB8AC3E}">
        <p14:creationId xmlns:p14="http://schemas.microsoft.com/office/powerpoint/2010/main" val="2577587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16</a:t>
            </a:fld>
            <a:endParaRPr lang="fr-FR"/>
          </a:p>
        </p:txBody>
      </p:sp>
    </p:spTree>
    <p:extLst>
      <p:ext uri="{BB962C8B-B14F-4D97-AF65-F5344CB8AC3E}">
        <p14:creationId xmlns:p14="http://schemas.microsoft.com/office/powerpoint/2010/main" val="4066404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17</a:t>
            </a:fld>
            <a:endParaRPr lang="fr-FR"/>
          </a:p>
        </p:txBody>
      </p:sp>
    </p:spTree>
    <p:extLst>
      <p:ext uri="{BB962C8B-B14F-4D97-AF65-F5344CB8AC3E}">
        <p14:creationId xmlns:p14="http://schemas.microsoft.com/office/powerpoint/2010/main" val="2110249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18</a:t>
            </a:fld>
            <a:endParaRPr lang="fr-FR"/>
          </a:p>
        </p:txBody>
      </p:sp>
    </p:spTree>
    <p:extLst>
      <p:ext uri="{BB962C8B-B14F-4D97-AF65-F5344CB8AC3E}">
        <p14:creationId xmlns:p14="http://schemas.microsoft.com/office/powerpoint/2010/main" val="12547864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L’Arabie saoudite est le 31</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client de la France (représentant 0,56 % des exportations françaises du secteur), le second pour la zone Proche et Moyen-Orient, derrière les Émirats arabes unis (25</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et devant l’Égypte (39</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a:t>
            </a:r>
            <a:endParaRPr lang="fr-FR" sz="1200" dirty="0" smtClean="0">
              <a:effectLst/>
              <a:latin typeface="Times New Roman" panose="02020603050405020304" pitchFamily="18" charset="0"/>
              <a:ea typeface="Arial Unicode MS"/>
            </a:endParaRP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19</a:t>
            </a:fld>
            <a:endParaRPr lang="fr-FR"/>
          </a:p>
        </p:txBody>
      </p:sp>
    </p:spTree>
    <p:extLst>
      <p:ext uri="{BB962C8B-B14F-4D97-AF65-F5344CB8AC3E}">
        <p14:creationId xmlns:p14="http://schemas.microsoft.com/office/powerpoint/2010/main" val="151379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fontAlgn="base"/>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saoudiennes de produits agricoles et agroalimentaires représentent 24,9 Md USD en 2023, soit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13 % de l’ensemble des importations du Royaume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(190 Md USD en 2023, tous secteurs confondus). Elles sont en baisse de 9,6 % par rapport à 2022 mais reste en progression de 30% par rapport à 2021.</a:t>
            </a:r>
            <a:endParaRPr lang="fr-FR" sz="1200" dirty="0" smtClean="0">
              <a:effectLst/>
              <a:latin typeface="Times New Roman" panose="02020603050405020304" pitchFamily="18" charset="0"/>
              <a:ea typeface="Arial Unicode MS"/>
            </a:endParaRPr>
          </a:p>
          <a:p>
            <a:pPr algn="just" fontAlgn="base"/>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achats de céréales sont en forte baisse (-30%)</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et atteignent 3,6 Md €. Le riz, première céréale consommée et importée (1,5 M€) notamment d’Inde, continue sa progression (+14,7%). En revanche les importations en blé, maïs et orge sont en net repli (respectivement -32%, -49% et -57%). La Russie (48%), la Roumanie (25%) et le Brésil (12%) se partagent le marché du blé. </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de viandes diminuent également fortement (17%)</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la baisse étant particulièrement marquée pour les viandes ovines et caprines (-15%) et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la volaille (-29%) qui reste toutefois le deuxième poste d’importations de produits agricoles avec 1,16 Md €.</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Avec 115 M€, la France reste le 3</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fournisseur de volaille derrière l’Ukraine (136 M€) et le Brésil (780 M€).</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Viennent ensuite les fromages (901 M€ +1%) et le lait concentré (794 M€).</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Les importations d’œufs continuent à baisser (-23%), signe de la substitution de la production locale aux importations.</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S’agissant des importations de fruits, elles restent stables (1,7 Md€),</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principalement constituées d’agrumes (21%) et de bananes (13%), postes en forte baisse en 2023.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de pommes progressent de 2,7% (204 M€), en provenance d’Italie (68 M€), d’Afrique du Sud (27 M€),</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du Chili ou de Turquie (La France n’est qu’en 12</a:t>
            </a:r>
            <a:r>
              <a:rPr lang="fr-BE" sz="1200" kern="150" baseline="3000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position avec 2,7 M€).</a:t>
            </a:r>
            <a:endParaRPr lang="fr-FR" sz="1200" dirty="0" smtClean="0">
              <a:effectLst/>
              <a:latin typeface="Times New Roman" panose="02020603050405020304" pitchFamily="18" charset="0"/>
              <a:ea typeface="Arial Unicode MS"/>
            </a:endParaRPr>
          </a:p>
          <a:p>
            <a:pPr algn="just" fontAlgn="base"/>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importations d’animaux vivants bondissent de 57% pour atteindre 1,3 Md€,</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porté par les flux de petits ruminants (+67%) et de camélidés (+64%) en provenance de la corne de l’Afrique (Soudan et Somalie).</a:t>
            </a:r>
            <a:endParaRPr lang="fr-FR" sz="1200" dirty="0" smtClean="0">
              <a:effectLst/>
              <a:latin typeface="Times New Roman" panose="02020603050405020304" pitchFamily="18" charset="0"/>
              <a:ea typeface="Arial Unicode MS"/>
            </a:endParaRP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20</a:t>
            </a:fld>
            <a:endParaRPr lang="fr-FR"/>
          </a:p>
        </p:txBody>
      </p:sp>
    </p:spTree>
    <p:extLst>
      <p:ext uri="{BB962C8B-B14F-4D97-AF65-F5344CB8AC3E}">
        <p14:creationId xmlns:p14="http://schemas.microsoft.com/office/powerpoint/2010/main" val="1705313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dirty="0"/>
              <a:t>Nombreux projets de doublement des capacités d’abattage de volailles, 4,5 </a:t>
            </a:r>
            <a:r>
              <a:rPr lang="fr-FR" dirty="0" err="1"/>
              <a:t>MdsUSD</a:t>
            </a:r>
            <a:r>
              <a:rPr lang="fr-FR" dirty="0"/>
              <a:t> injecté d’ici 2025</a:t>
            </a:r>
          </a:p>
          <a:p>
            <a:pPr marL="171450" indent="-171450">
              <a:buFontTx/>
              <a:buChar char="-"/>
            </a:pPr>
            <a:r>
              <a:rPr lang="fr-FR" dirty="0"/>
              <a:t>Importations de céréales à hauteur de 2,6 Mt contre 1 Mt de produits localement</a:t>
            </a: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3</a:t>
            </a:fld>
            <a:endParaRPr lang="fr-FR"/>
          </a:p>
        </p:txBody>
      </p:sp>
    </p:spTree>
    <p:extLst>
      <p:ext uri="{BB962C8B-B14F-4D97-AF65-F5344CB8AC3E}">
        <p14:creationId xmlns:p14="http://schemas.microsoft.com/office/powerpoint/2010/main" val="1655999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u="sng" dirty="0">
                <a:solidFill>
                  <a:srgbClr val="0563C1"/>
                </a:solidFill>
                <a:effectLst/>
                <a:latin typeface="Segoe UI" panose="020B0502040204020203" pitchFamily="34" charset="0"/>
                <a:ea typeface="Calibri" panose="020F0502020204030204" pitchFamily="34" charset="0"/>
                <a:cs typeface="Arial" panose="020B0604020202020204" pitchFamily="34" charset="0"/>
                <a:hlinkClick r:id="rId3"/>
              </a:rPr>
              <a:t>Selon les résultats préliminaires du dernier recensement</a:t>
            </a:r>
            <a:r>
              <a:rPr lang="fr-FR" sz="1200" b="1" dirty="0">
                <a:solidFill>
                  <a:srgbClr val="006CE5"/>
                </a:solidFill>
                <a:effectLst/>
                <a:latin typeface="Segoe UI" panose="020B0502040204020203" pitchFamily="34" charset="0"/>
                <a:ea typeface="Calibri" panose="020F0502020204030204" pitchFamily="34" charset="0"/>
                <a:cs typeface="Arial" panose="020B0604020202020204" pitchFamily="34" charset="0"/>
              </a:rPr>
              <a:t> publiés par l’Autorité saoudienne des statistiques (GASTAT), la population de l’Arabie saoudite atteignait 32,1 M personnes fin 2022, en hausse de 4,5% par rapport à 2021 et de 34% par rapport à 2010. </a:t>
            </a:r>
            <a:endParaRPr lang="fr-FR" sz="1200" dirty="0">
              <a:effectLst/>
              <a:latin typeface="Segoe UI"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Segoe UI" panose="020B05020402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Segoe UI" panose="020B0502040204020203" pitchFamily="34" charset="0"/>
                <a:ea typeface="Times New Roman" panose="02020603050405020304" pitchFamily="18" charset="0"/>
                <a:cs typeface="Arial" panose="020B0604020202020204" pitchFamily="34" charset="0"/>
              </a:rPr>
              <a:t>Environ 2M de </a:t>
            </a:r>
            <a:r>
              <a:rPr lang="fr-FR" sz="1200" dirty="0" smtClean="0">
                <a:effectLst/>
                <a:latin typeface="Segoe UI" panose="020B0502040204020203" pitchFamily="34" charset="0"/>
                <a:ea typeface="Times New Roman" panose="02020603050405020304" pitchFamily="18" charset="0"/>
                <a:cs typeface="Arial" panose="020B0604020202020204" pitchFamily="34" charset="0"/>
              </a:rPr>
              <a:t>Bangladais, </a:t>
            </a:r>
            <a:r>
              <a:rPr lang="fr-FR" sz="1200" dirty="0">
                <a:effectLst/>
                <a:latin typeface="Segoe UI" panose="020B0502040204020203" pitchFamily="34" charset="0"/>
                <a:ea typeface="Times New Roman" panose="02020603050405020304" pitchFamily="18" charset="0"/>
                <a:cs typeface="Arial" panose="020B0604020202020204" pitchFamily="34" charset="0"/>
              </a:rPr>
              <a:t>Indiens, Pakistanais, Yéménites, un peu moins d’1M de Soudanais et Philippins pour un total de 13 M d’immigrés, dont seulement 3M seulement sont des femmes. </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4</a:t>
            </a:fld>
            <a:endParaRPr lang="fr-FR"/>
          </a:p>
        </p:txBody>
      </p:sp>
    </p:spTree>
    <p:extLst>
      <p:ext uri="{BB962C8B-B14F-4D97-AF65-F5344CB8AC3E}">
        <p14:creationId xmlns:p14="http://schemas.microsoft.com/office/powerpoint/2010/main" val="3870258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5</a:t>
            </a:fld>
            <a:endParaRPr lang="fr-FR"/>
          </a:p>
        </p:txBody>
      </p:sp>
    </p:spTree>
    <p:extLst>
      <p:ext uri="{BB962C8B-B14F-4D97-AF65-F5344CB8AC3E}">
        <p14:creationId xmlns:p14="http://schemas.microsoft.com/office/powerpoint/2010/main" val="80712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Nécessité de maintenir le baril au-dessus de 80$ pour équilibrer le budget (-0,09% en 2023, prévision FMI +2,7% en 2024)</a:t>
            </a:r>
          </a:p>
          <a:p>
            <a:endParaRPr lang="fr-FR" dirty="0"/>
          </a:p>
          <a:p>
            <a:r>
              <a:rPr lang="fr-FR" dirty="0"/>
              <a:t>La part de l’agriculture dans le pays n’est que de 2,4%.</a:t>
            </a: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6</a:t>
            </a:fld>
            <a:endParaRPr lang="fr-FR"/>
          </a:p>
        </p:txBody>
      </p:sp>
    </p:spTree>
    <p:extLst>
      <p:ext uri="{BB962C8B-B14F-4D97-AF65-F5344CB8AC3E}">
        <p14:creationId xmlns:p14="http://schemas.microsoft.com/office/powerpoint/2010/main" val="3235562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85750" indent="-285750">
              <a:spcBef>
                <a:spcPts val="600"/>
              </a:spcBef>
              <a:spcAft>
                <a:spcPts val="1200"/>
              </a:spcAft>
              <a:buFont typeface="Wingdings" panose="05000000000000000000" pitchFamily="2" charset="2"/>
              <a:buChar char="Ø"/>
            </a:pPr>
            <a:r>
              <a:rPr lang="fr-FR" sz="1200" dirty="0"/>
              <a:t>800 Md d’investissements annoncés dans le secteur</a:t>
            </a:r>
          </a:p>
          <a:p>
            <a:pPr marL="285750" indent="-285750">
              <a:spcBef>
                <a:spcPts val="600"/>
              </a:spcBef>
              <a:spcAft>
                <a:spcPts val="1200"/>
              </a:spcAft>
              <a:buFont typeface="Wingdings" panose="05000000000000000000" pitchFamily="2" charset="2"/>
              <a:buChar char="Ø"/>
            </a:pPr>
            <a:r>
              <a:rPr lang="fr-FR" sz="1200" dirty="0"/>
              <a:t>Ouverture des visas électroniques pour 49 destinations depuis 2019 dont la France</a:t>
            </a:r>
          </a:p>
          <a:p>
            <a:pPr marL="285750" indent="-285750">
              <a:spcBef>
                <a:spcPts val="600"/>
              </a:spcBef>
              <a:spcAft>
                <a:spcPts val="1200"/>
              </a:spcAft>
              <a:buFont typeface="Wingdings" panose="05000000000000000000" pitchFamily="2" charset="2"/>
              <a:buChar char="Ø"/>
            </a:pPr>
            <a:r>
              <a:rPr lang="fr-FR" sz="1200" dirty="0"/>
              <a:t>Visas GCC de type Schengen d’ici fin 2024</a:t>
            </a:r>
          </a:p>
          <a:p>
            <a:pPr marL="285750" indent="-285750">
              <a:spcBef>
                <a:spcPts val="600"/>
              </a:spcBef>
              <a:spcAft>
                <a:spcPts val="1200"/>
              </a:spcAft>
              <a:buFont typeface="Wingdings" panose="05000000000000000000" pitchFamily="2" charset="2"/>
              <a:buChar char="Ø"/>
            </a:pPr>
            <a:r>
              <a:rPr lang="fr-FR" sz="1200" b="1" dirty="0"/>
              <a:t>Objectif rehaussé d’accueillir 150 M de touristes d’ici 2030, d’abord maintenir les saoudiens en vacances au pays, développer le tourisme religieux hors Hajj (2,7 M sur une semaine) avec la </a:t>
            </a:r>
            <a:r>
              <a:rPr lang="fr-FR" sz="1200" b="1" dirty="0" err="1"/>
              <a:t>omra</a:t>
            </a:r>
            <a:r>
              <a:rPr lang="fr-FR" sz="1200" b="1" dirty="0"/>
              <a:t>, positionnement destination premium et grands rendez-vous sportifs (Fifa WC en 2034) et culturels (Expo2030)</a:t>
            </a:r>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7</a:t>
            </a:fld>
            <a:endParaRPr lang="fr-FR"/>
          </a:p>
        </p:txBody>
      </p:sp>
    </p:spTree>
    <p:extLst>
      <p:ext uri="{BB962C8B-B14F-4D97-AF65-F5344CB8AC3E}">
        <p14:creationId xmlns:p14="http://schemas.microsoft.com/office/powerpoint/2010/main" val="2313925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8</a:t>
            </a:fld>
            <a:endParaRPr lang="fr-FR"/>
          </a:p>
        </p:txBody>
      </p:sp>
    </p:spTree>
    <p:extLst>
      <p:ext uri="{BB962C8B-B14F-4D97-AF65-F5344CB8AC3E}">
        <p14:creationId xmlns:p14="http://schemas.microsoft.com/office/powerpoint/2010/main" val="1527634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Les dernières augmentations de droits de douanes en juin 2022 ont porté sur les productions sur lesquelles l’Arabie entend améliorer sa situation (poissons d’aquaculture +15%, légumes frais 5%, petits ruminants 7%). Les baisses des achats de céréales sont plus liés à une amélioration en 2023 de la production locale de blé et de fourrages suite à des précipitations en hausse.</a:t>
            </a:r>
          </a:p>
          <a:p>
            <a:r>
              <a:rPr lang="fr-FR" dirty="0" smtClean="0"/>
              <a:t>La hausse progressive de la production locale de volailles et de viande rouge se cumule avec un marché très concurrentiel sur les prix. Les dernières augmentations de taxes sur les importations de volaille congelée et les produits laitiers remonte à 2017 (augmentation de 5 à 20%)</a:t>
            </a:r>
            <a:r>
              <a:rPr lang="fr-FR" dirty="0"/>
              <a:t>.</a:t>
            </a:r>
            <a:endParaRPr lang="fr-FR" dirty="0" smtClean="0"/>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9</a:t>
            </a:fld>
            <a:endParaRPr lang="fr-FR"/>
          </a:p>
        </p:txBody>
      </p:sp>
    </p:spTree>
    <p:extLst>
      <p:ext uri="{BB962C8B-B14F-4D97-AF65-F5344CB8AC3E}">
        <p14:creationId xmlns:p14="http://schemas.microsoft.com/office/powerpoint/2010/main" val="2057463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 commerce agricole et agroalimentaire saoudien est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structurellement déficitaire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a:t>
            </a:r>
            <a:r>
              <a:rPr lang="fr-BE" sz="1200" dirty="0" smtClean="0">
                <a:solidFill>
                  <a:srgbClr val="00B050"/>
                </a:solidFill>
                <a:effectLst/>
                <a:latin typeface="Marianne" panose="02000000000000000000" pitchFamily="50" charset="0"/>
                <a:ea typeface="Arial Unicode MS"/>
                <a:cs typeface="Segoe UI" panose="020B0502040204020203" pitchFamily="34" charset="0"/>
              </a:rPr>
              <a: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Son déficit commercial s’est creusé</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au début des années 2000 avant de se stabiliser, passant de -4 Md € en 2001 à -18,6 Md € en 2015, pour atteindre -15,1 Md USD en 2021 et -22,9 Md € en 2022.</a:t>
            </a:r>
            <a:endParaRPr lang="fr-FR" sz="1200" dirty="0" smtClean="0">
              <a:effectLst/>
              <a:latin typeface="Times New Roman" panose="02020603050405020304" pitchFamily="18" charset="0"/>
              <a:ea typeface="Arial Unicode M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Les exportations saoudiennes de produits agricoles et agroalimentaires représentent plus de 4,8 Md € en 2023, soit </a:t>
            </a:r>
            <a:r>
              <a:rPr lang="fr-BE" sz="1200" b="1"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7 % de l’ensemble des exportations – hors pétrole et gaz - du Royaume</a:t>
            </a:r>
            <a:r>
              <a:rPr lang="fr-BE" sz="1200" kern="150" dirty="0" smtClean="0">
                <a:solidFill>
                  <a:srgbClr val="00B050"/>
                </a:solidFill>
                <a:effectLst/>
                <a:latin typeface="Marianne" panose="02000000000000000000" pitchFamily="50" charset="0"/>
                <a:ea typeface="Lucida Sans Unicode" panose="020B0602030504020204" pitchFamily="34" charset="0"/>
                <a:cs typeface="Segoe UI" panose="020B0502040204020203" pitchFamily="34" charset="0"/>
              </a:rPr>
              <a:t> (67 Md€ en 2022, tous secteurs confondus). Elles ont augmenté de 4,3 % par rapport à 2022 et de 36 % par rapport à 2021.</a:t>
            </a:r>
            <a:endParaRPr lang="fr-FR" sz="1200" dirty="0" smtClean="0">
              <a:effectLst/>
              <a:latin typeface="Times New Roman" panose="02020603050405020304" pitchFamily="18" charset="0"/>
              <a:ea typeface="Arial Unicode MS"/>
            </a:endParaRPr>
          </a:p>
        </p:txBody>
      </p:sp>
      <p:sp>
        <p:nvSpPr>
          <p:cNvPr id="4" name="Espace réservé du numéro de diapositive 3"/>
          <p:cNvSpPr>
            <a:spLocks noGrp="1"/>
          </p:cNvSpPr>
          <p:nvPr>
            <p:ph type="sldNum" sz="quarter" idx="10"/>
          </p:nvPr>
        </p:nvSpPr>
        <p:spPr/>
        <p:txBody>
          <a:bodyPr/>
          <a:lstStyle/>
          <a:p>
            <a:fld id="{526B9DB7-E4D0-439C-83C7-87206131045F}" type="slidenum">
              <a:rPr lang="fr-FR" smtClean="0"/>
              <a:t>10</a:t>
            </a:fld>
            <a:endParaRPr lang="fr-FR"/>
          </a:p>
        </p:txBody>
      </p:sp>
    </p:spTree>
    <p:extLst>
      <p:ext uri="{BB962C8B-B14F-4D97-AF65-F5344CB8AC3E}">
        <p14:creationId xmlns:p14="http://schemas.microsoft.com/office/powerpoint/2010/main" val="1070656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662D242D-7502-4110-9437-301B6567C765}" type="datetime1">
              <a:rPr lang="fr-FR" smtClean="0"/>
              <a:t>17/05/2024</a:t>
            </a:fld>
            <a:endParaRPr lang="fr-FR"/>
          </a:p>
        </p:txBody>
      </p:sp>
      <p:sp>
        <p:nvSpPr>
          <p:cNvPr id="5" name="Espace réservé du pied de page 4"/>
          <p:cNvSpPr>
            <a:spLocks noGrp="1"/>
          </p:cNvSpPr>
          <p:nvPr>
            <p:ph type="ftr" sz="quarter" idx="11"/>
          </p:nvPr>
        </p:nvSpPr>
        <p:spPr/>
        <p:txBody>
          <a:bodyPr/>
          <a:lstStyle/>
          <a:p>
            <a:r>
              <a:rPr lang="fr-FR" smtClean="0"/>
              <a:t>Singapour - données 2023 - TDM</a:t>
            </a:r>
            <a:endParaRPr lang="fr-FR"/>
          </a:p>
        </p:txBody>
      </p:sp>
      <p:sp>
        <p:nvSpPr>
          <p:cNvPr id="6" name="Espace réservé du numéro de diapositive 5"/>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349612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0BEF3B6-46D4-4287-86F5-99CF772BBEE5}" type="datetime1">
              <a:rPr lang="fr-FR" smtClean="0"/>
              <a:t>17/05/2024</a:t>
            </a:fld>
            <a:endParaRPr lang="fr-FR"/>
          </a:p>
        </p:txBody>
      </p:sp>
      <p:sp>
        <p:nvSpPr>
          <p:cNvPr id="5" name="Espace réservé du pied de page 4"/>
          <p:cNvSpPr>
            <a:spLocks noGrp="1"/>
          </p:cNvSpPr>
          <p:nvPr>
            <p:ph type="ftr" sz="quarter" idx="11"/>
          </p:nvPr>
        </p:nvSpPr>
        <p:spPr/>
        <p:txBody>
          <a:bodyPr/>
          <a:lstStyle/>
          <a:p>
            <a:r>
              <a:rPr lang="fr-FR" smtClean="0"/>
              <a:t>Singapour - données 2023 - TDM</a:t>
            </a:r>
            <a:endParaRPr lang="fr-FR"/>
          </a:p>
        </p:txBody>
      </p:sp>
      <p:sp>
        <p:nvSpPr>
          <p:cNvPr id="6" name="Espace réservé du numéro de diapositive 5"/>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1228981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4992551-EDD2-4F51-A218-F483E8716DA9}" type="datetime1">
              <a:rPr lang="fr-FR" smtClean="0"/>
              <a:t>17/05/2024</a:t>
            </a:fld>
            <a:endParaRPr lang="fr-FR"/>
          </a:p>
        </p:txBody>
      </p:sp>
      <p:sp>
        <p:nvSpPr>
          <p:cNvPr id="5" name="Espace réservé du pied de page 4"/>
          <p:cNvSpPr>
            <a:spLocks noGrp="1"/>
          </p:cNvSpPr>
          <p:nvPr>
            <p:ph type="ftr" sz="quarter" idx="11"/>
          </p:nvPr>
        </p:nvSpPr>
        <p:spPr/>
        <p:txBody>
          <a:bodyPr/>
          <a:lstStyle/>
          <a:p>
            <a:r>
              <a:rPr lang="fr-FR" smtClean="0"/>
              <a:t>Singapour - données 2023 - TDM</a:t>
            </a:r>
            <a:endParaRPr lang="fr-FR"/>
          </a:p>
        </p:txBody>
      </p:sp>
      <p:sp>
        <p:nvSpPr>
          <p:cNvPr id="6" name="Espace réservé du numéro de diapositive 5"/>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1497341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E71ADA58-5652-467A-ACA4-4ABFDB0A0A8F}" type="datetime1">
              <a:rPr lang="fr-FR" smtClean="0"/>
              <a:t>17/05/2024</a:t>
            </a:fld>
            <a:endParaRPr lang="fr-FR"/>
          </a:p>
        </p:txBody>
      </p:sp>
      <p:sp>
        <p:nvSpPr>
          <p:cNvPr id="5" name="Espace réservé du pied de page 4"/>
          <p:cNvSpPr>
            <a:spLocks noGrp="1"/>
          </p:cNvSpPr>
          <p:nvPr>
            <p:ph type="ftr" sz="quarter" idx="11"/>
          </p:nvPr>
        </p:nvSpPr>
        <p:spPr/>
        <p:txBody>
          <a:bodyPr/>
          <a:lstStyle/>
          <a:p>
            <a:r>
              <a:rPr lang="fr-FR" smtClean="0"/>
              <a:t>Singapour - données 2023 - TDM</a:t>
            </a:r>
            <a:endParaRPr lang="fr-FR"/>
          </a:p>
        </p:txBody>
      </p:sp>
      <p:sp>
        <p:nvSpPr>
          <p:cNvPr id="6" name="Espace réservé du numéro de diapositive 5"/>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202050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14F94D2-A96F-4737-970F-85ADE08C0154}" type="datetime1">
              <a:rPr lang="fr-FR" smtClean="0"/>
              <a:t>17/05/2024</a:t>
            </a:fld>
            <a:endParaRPr lang="fr-FR"/>
          </a:p>
        </p:txBody>
      </p:sp>
      <p:sp>
        <p:nvSpPr>
          <p:cNvPr id="5" name="Espace réservé du pied de page 4"/>
          <p:cNvSpPr>
            <a:spLocks noGrp="1"/>
          </p:cNvSpPr>
          <p:nvPr>
            <p:ph type="ftr" sz="quarter" idx="11"/>
          </p:nvPr>
        </p:nvSpPr>
        <p:spPr/>
        <p:txBody>
          <a:bodyPr/>
          <a:lstStyle/>
          <a:p>
            <a:r>
              <a:rPr lang="fr-FR" smtClean="0"/>
              <a:t>Singapour - données 2023 - TDM</a:t>
            </a:r>
            <a:endParaRPr lang="fr-FR"/>
          </a:p>
        </p:txBody>
      </p:sp>
      <p:sp>
        <p:nvSpPr>
          <p:cNvPr id="6" name="Espace réservé du numéro de diapositive 5"/>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267701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9971C6BB-7C7B-4081-9003-30A1ADE2401B}" type="datetime1">
              <a:rPr lang="fr-FR" smtClean="0"/>
              <a:t>17/05/2024</a:t>
            </a:fld>
            <a:endParaRPr lang="fr-FR"/>
          </a:p>
        </p:txBody>
      </p:sp>
      <p:sp>
        <p:nvSpPr>
          <p:cNvPr id="6" name="Espace réservé du pied de page 5"/>
          <p:cNvSpPr>
            <a:spLocks noGrp="1"/>
          </p:cNvSpPr>
          <p:nvPr>
            <p:ph type="ftr" sz="quarter" idx="11"/>
          </p:nvPr>
        </p:nvSpPr>
        <p:spPr/>
        <p:txBody>
          <a:bodyPr/>
          <a:lstStyle/>
          <a:p>
            <a:r>
              <a:rPr lang="fr-FR" smtClean="0"/>
              <a:t>Singapour - données 2023 - TDM</a:t>
            </a:r>
            <a:endParaRPr lang="fr-FR"/>
          </a:p>
        </p:txBody>
      </p:sp>
      <p:sp>
        <p:nvSpPr>
          <p:cNvPr id="7" name="Espace réservé du numéro de diapositive 6"/>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2838519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EC295A2-839D-4794-8D31-5CACB8EFB38F}" type="datetime1">
              <a:rPr lang="fr-FR" smtClean="0"/>
              <a:t>17/05/2024</a:t>
            </a:fld>
            <a:endParaRPr lang="fr-FR"/>
          </a:p>
        </p:txBody>
      </p:sp>
      <p:sp>
        <p:nvSpPr>
          <p:cNvPr id="8" name="Espace réservé du pied de page 7"/>
          <p:cNvSpPr>
            <a:spLocks noGrp="1"/>
          </p:cNvSpPr>
          <p:nvPr>
            <p:ph type="ftr" sz="quarter" idx="11"/>
          </p:nvPr>
        </p:nvSpPr>
        <p:spPr/>
        <p:txBody>
          <a:bodyPr/>
          <a:lstStyle/>
          <a:p>
            <a:r>
              <a:rPr lang="fr-FR" smtClean="0"/>
              <a:t>Singapour - données 2023 - TDM</a:t>
            </a:r>
            <a:endParaRPr lang="fr-FR"/>
          </a:p>
        </p:txBody>
      </p:sp>
      <p:sp>
        <p:nvSpPr>
          <p:cNvPr id="9" name="Espace réservé du numéro de diapositive 8"/>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143889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D3215F9-F25A-4D0B-B096-CC1354D93C7A}" type="datetime1">
              <a:rPr lang="fr-FR" smtClean="0"/>
              <a:t>17/05/2024</a:t>
            </a:fld>
            <a:endParaRPr lang="fr-FR"/>
          </a:p>
        </p:txBody>
      </p:sp>
      <p:sp>
        <p:nvSpPr>
          <p:cNvPr id="4" name="Espace réservé du pied de page 3"/>
          <p:cNvSpPr>
            <a:spLocks noGrp="1"/>
          </p:cNvSpPr>
          <p:nvPr>
            <p:ph type="ftr" sz="quarter" idx="11"/>
          </p:nvPr>
        </p:nvSpPr>
        <p:spPr/>
        <p:txBody>
          <a:bodyPr/>
          <a:lstStyle/>
          <a:p>
            <a:r>
              <a:rPr lang="fr-FR" smtClean="0"/>
              <a:t>Singapour - données 2023 - TDM</a:t>
            </a:r>
            <a:endParaRPr lang="fr-FR"/>
          </a:p>
        </p:txBody>
      </p:sp>
      <p:sp>
        <p:nvSpPr>
          <p:cNvPr id="5" name="Espace réservé du numéro de diapositive 4"/>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3442810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DF80CDB-0356-49BF-A3E8-29AD9B8A3362}" type="datetime1">
              <a:rPr lang="fr-FR" smtClean="0"/>
              <a:t>17/05/2024</a:t>
            </a:fld>
            <a:endParaRPr lang="fr-FR"/>
          </a:p>
        </p:txBody>
      </p:sp>
      <p:sp>
        <p:nvSpPr>
          <p:cNvPr id="3" name="Espace réservé du pied de page 2"/>
          <p:cNvSpPr>
            <a:spLocks noGrp="1"/>
          </p:cNvSpPr>
          <p:nvPr>
            <p:ph type="ftr" sz="quarter" idx="11"/>
          </p:nvPr>
        </p:nvSpPr>
        <p:spPr/>
        <p:txBody>
          <a:bodyPr/>
          <a:lstStyle/>
          <a:p>
            <a:r>
              <a:rPr lang="fr-FR" smtClean="0"/>
              <a:t>Singapour - données 2023 - TDM</a:t>
            </a:r>
            <a:endParaRPr lang="fr-FR"/>
          </a:p>
        </p:txBody>
      </p:sp>
      <p:sp>
        <p:nvSpPr>
          <p:cNvPr id="4" name="Espace réservé du numéro de diapositive 3"/>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1391686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1839DF-9A30-4942-B05B-D4A8772AC049}" type="datetime1">
              <a:rPr lang="fr-FR" smtClean="0"/>
              <a:t>17/05/2024</a:t>
            </a:fld>
            <a:endParaRPr lang="fr-FR"/>
          </a:p>
        </p:txBody>
      </p:sp>
      <p:sp>
        <p:nvSpPr>
          <p:cNvPr id="6" name="Espace réservé du pied de page 5"/>
          <p:cNvSpPr>
            <a:spLocks noGrp="1"/>
          </p:cNvSpPr>
          <p:nvPr>
            <p:ph type="ftr" sz="quarter" idx="11"/>
          </p:nvPr>
        </p:nvSpPr>
        <p:spPr/>
        <p:txBody>
          <a:bodyPr/>
          <a:lstStyle/>
          <a:p>
            <a:r>
              <a:rPr lang="fr-FR" smtClean="0"/>
              <a:t>Singapour - données 2023 - TDM</a:t>
            </a:r>
            <a:endParaRPr lang="fr-FR"/>
          </a:p>
        </p:txBody>
      </p:sp>
      <p:sp>
        <p:nvSpPr>
          <p:cNvPr id="7" name="Espace réservé du numéro de diapositive 6"/>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70628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EC7AFF6-4029-4509-B1EB-8D0799ADE1BD}" type="datetime1">
              <a:rPr lang="fr-FR" smtClean="0"/>
              <a:t>17/05/2024</a:t>
            </a:fld>
            <a:endParaRPr lang="fr-FR"/>
          </a:p>
        </p:txBody>
      </p:sp>
      <p:sp>
        <p:nvSpPr>
          <p:cNvPr id="6" name="Espace réservé du pied de page 5"/>
          <p:cNvSpPr>
            <a:spLocks noGrp="1"/>
          </p:cNvSpPr>
          <p:nvPr>
            <p:ph type="ftr" sz="quarter" idx="11"/>
          </p:nvPr>
        </p:nvSpPr>
        <p:spPr/>
        <p:txBody>
          <a:bodyPr/>
          <a:lstStyle/>
          <a:p>
            <a:r>
              <a:rPr lang="fr-FR" smtClean="0"/>
              <a:t>Singapour - données 2023 - TDM</a:t>
            </a:r>
            <a:endParaRPr lang="fr-FR"/>
          </a:p>
        </p:txBody>
      </p:sp>
      <p:sp>
        <p:nvSpPr>
          <p:cNvPr id="7" name="Espace réservé du numéro de diapositive 6"/>
          <p:cNvSpPr>
            <a:spLocks noGrp="1"/>
          </p:cNvSpPr>
          <p:nvPr>
            <p:ph type="sldNum" sz="quarter" idx="12"/>
          </p:nvPr>
        </p:nvSpPr>
        <p:spPr/>
        <p:txBody>
          <a:bodyPr/>
          <a:lstStyle/>
          <a:p>
            <a:fld id="{0EA6D828-6A60-459E-AC99-72D5AA4F4317}" type="slidenum">
              <a:rPr lang="fr-FR" smtClean="0"/>
              <a:t>‹N°›</a:t>
            </a:fld>
            <a:endParaRPr lang="fr-FR"/>
          </a:p>
        </p:txBody>
      </p:sp>
    </p:spTree>
    <p:extLst>
      <p:ext uri="{BB962C8B-B14F-4D97-AF65-F5344CB8AC3E}">
        <p14:creationId xmlns:p14="http://schemas.microsoft.com/office/powerpoint/2010/main" val="422646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DD1B78-B729-409D-B154-77F10D4A9E9C}" type="datetime1">
              <a:rPr lang="fr-FR" smtClean="0"/>
              <a:t>17/05/2024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Singapour - données 2023 - TDM</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A6D828-6A60-459E-AC99-72D5AA4F4317}" type="slidenum">
              <a:rPr lang="fr-FR" smtClean="0"/>
              <a:t>‹N°›</a:t>
            </a:fld>
            <a:endParaRPr lang="fr-FR"/>
          </a:p>
        </p:txBody>
      </p:sp>
    </p:spTree>
    <p:extLst>
      <p:ext uri="{BB962C8B-B14F-4D97-AF65-F5344CB8AC3E}">
        <p14:creationId xmlns:p14="http://schemas.microsoft.com/office/powerpoint/2010/main" val="850524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19.xml"/><Relationship Id="rId4" Type="http://schemas.openxmlformats.org/officeDocument/2006/relationships/chart" Target="../charts/chart18.xml"/></Relationships>
</file>

<file path=ppt/slides/_rels/slide16.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hart" Target="../charts/chart3.xml"/><Relationship Id="rId4"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12.xml"/><Relationship Id="rId4" Type="http://schemas.openxmlformats.org/officeDocument/2006/relationships/chart" Target="../charts/char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B6482"/>
        </a:solidFill>
        <a:effectLst/>
      </p:bgPr>
    </p:bg>
    <p:spTree>
      <p:nvGrpSpPr>
        <p:cNvPr id="1" name=""/>
        <p:cNvGrpSpPr/>
        <p:nvPr/>
      </p:nvGrpSpPr>
      <p:grpSpPr>
        <a:xfrm>
          <a:off x="0" y="0"/>
          <a:ext cx="0" cy="0"/>
          <a:chOff x="0" y="0"/>
          <a:chExt cx="0" cy="0"/>
        </a:xfrm>
      </p:grpSpPr>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6" y="-1"/>
            <a:ext cx="12192000" cy="3716669"/>
          </a:xfrm>
          <a:prstGeom prst="rect">
            <a:avLst/>
          </a:prstGeom>
        </p:spPr>
      </p:pic>
      <p:sp>
        <p:nvSpPr>
          <p:cNvPr id="7" name="Espace réservé du texte 5"/>
          <p:cNvSpPr txBox="1">
            <a:spLocks/>
          </p:cNvSpPr>
          <p:nvPr/>
        </p:nvSpPr>
        <p:spPr bwMode="gray">
          <a:xfrm>
            <a:off x="0" y="4382530"/>
            <a:ext cx="12192000" cy="2475470"/>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0"/>
              </a:spcBef>
              <a:spcAft>
                <a:spcPts val="0"/>
              </a:spcAft>
              <a:buFont typeface="Arial" pitchFamily="34" charset="0"/>
              <a:buNone/>
              <a:defRPr sz="3250" b="1" kern="1200" cap="all" baseline="0">
                <a:solidFill>
                  <a:schemeClr val="tx1"/>
                </a:solidFill>
                <a:latin typeface="+mn-lt"/>
                <a:ea typeface="+mn-ea"/>
                <a:cs typeface="+mn-cs"/>
              </a:defRPr>
            </a:lvl1pPr>
            <a:lvl2pPr marL="0" indent="0" algn="l" defTabSz="914400" rtl="0" eaLnBrk="1" latinLnBrk="0" hangingPunct="1">
              <a:lnSpc>
                <a:spcPct val="100000"/>
              </a:lnSpc>
              <a:spcBef>
                <a:spcPts val="500"/>
              </a:spcBef>
              <a:spcAft>
                <a:spcPts val="0"/>
              </a:spcAft>
              <a:buFont typeface="Arial" pitchFamily="34" charset="0"/>
              <a:buNone/>
              <a:defRPr sz="1850" kern="1200">
                <a:solidFill>
                  <a:schemeClr val="tx1"/>
                </a:solidFill>
                <a:latin typeface="+mn-lt"/>
                <a:ea typeface="+mn-ea"/>
                <a:cs typeface="+mn-cs"/>
              </a:defRPr>
            </a:lvl2pPr>
            <a:lvl3pPr marL="432000" indent="-72000" algn="l" defTabSz="914400" rtl="0" eaLnBrk="1" latinLnBrk="0" hangingPunct="1">
              <a:lnSpc>
                <a:spcPct val="100000"/>
              </a:lnSpc>
              <a:spcBef>
                <a:spcPts val="100"/>
              </a:spcBef>
              <a:spcAft>
                <a:spcPts val="100"/>
              </a:spcAft>
              <a:buSzPct val="100000"/>
              <a:buFont typeface="Arial" pitchFamily="34" charset="0"/>
              <a:buChar char="•"/>
              <a:defRPr sz="850" kern="1200">
                <a:solidFill>
                  <a:schemeClr val="tx1"/>
                </a:solidFill>
                <a:latin typeface="+mn-lt"/>
                <a:ea typeface="+mn-ea"/>
                <a:cs typeface="+mn-cs"/>
              </a:defRPr>
            </a:lvl3pPr>
            <a:lvl4pPr marL="612000" indent="-72000" algn="l" defTabSz="914400" rtl="0" eaLnBrk="1" latinLnBrk="0" hangingPunct="1">
              <a:lnSpc>
                <a:spcPct val="100000"/>
              </a:lnSpc>
              <a:spcBef>
                <a:spcPts val="100"/>
              </a:spcBef>
              <a:spcAft>
                <a:spcPts val="100"/>
              </a:spcAft>
              <a:buSzPct val="100000"/>
              <a:buFont typeface="Arial" pitchFamily="34" charset="0"/>
              <a:buChar char="•"/>
              <a:defRPr sz="750" kern="1200">
                <a:solidFill>
                  <a:schemeClr val="tx1"/>
                </a:solidFill>
                <a:latin typeface="+mn-lt"/>
                <a:ea typeface="+mn-ea"/>
                <a:cs typeface="+mn-cs"/>
              </a:defRPr>
            </a:lvl4pPr>
            <a:lvl5pPr marL="828000" indent="-72000" algn="l" defTabSz="914400" rtl="0" eaLnBrk="1" latinLnBrk="0" hangingPunct="1">
              <a:lnSpc>
                <a:spcPct val="100000"/>
              </a:lnSpc>
              <a:spcBef>
                <a:spcPts val="100"/>
              </a:spcBef>
              <a:spcAft>
                <a:spcPts val="100"/>
              </a:spcAft>
              <a:buSzPct val="100000"/>
              <a:buFont typeface="Arial" pitchFamily="34" charset="0"/>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fr-FR" sz="4000" dirty="0" smtClean="0">
                <a:solidFill>
                  <a:schemeClr val="bg1"/>
                </a:solidFill>
                <a:latin typeface="Marianne" panose="02000000000000000000" pitchFamily="50" charset="0"/>
                <a:cs typeface="Calibri" panose="020F0502020204030204" pitchFamily="34" charset="0"/>
              </a:rPr>
              <a:t>ARABIE SAOUDITE</a:t>
            </a:r>
          </a:p>
          <a:p>
            <a:pPr algn="ctr"/>
            <a:endParaRPr lang="fr-FR" sz="4000" dirty="0" smtClean="0">
              <a:solidFill>
                <a:schemeClr val="bg1"/>
              </a:solidFill>
              <a:latin typeface="Marianne" panose="02000000000000000000" pitchFamily="50" charset="0"/>
              <a:cs typeface="Calibri" panose="020F0502020204030204" pitchFamily="34" charset="0"/>
            </a:endParaRPr>
          </a:p>
          <a:p>
            <a:pPr algn="ctr"/>
            <a:r>
              <a:rPr lang="fr-FR" sz="4000" cap="none" dirty="0" smtClean="0">
                <a:solidFill>
                  <a:schemeClr val="bg1"/>
                </a:solidFill>
                <a:latin typeface="Marianne" panose="02000000000000000000" pitchFamily="50" charset="0"/>
                <a:cs typeface="Calibri" panose="020F0502020204030204" pitchFamily="34" charset="0"/>
              </a:rPr>
              <a:t>Les échanges de produits agricoles</a:t>
            </a:r>
          </a:p>
          <a:p>
            <a:pPr algn="ctr"/>
            <a:r>
              <a:rPr lang="fr-FR" sz="4000" cap="none" dirty="0">
                <a:solidFill>
                  <a:schemeClr val="bg1"/>
                </a:solidFill>
                <a:latin typeface="Marianne" panose="02000000000000000000" pitchFamily="50" charset="0"/>
                <a:ea typeface="Calibri" panose="020F0502020204030204" pitchFamily="34" charset="0"/>
                <a:cs typeface="Calibri" panose="020F0502020204030204" pitchFamily="34" charset="0"/>
              </a:rPr>
              <a:t>e</a:t>
            </a:r>
            <a:r>
              <a:rPr lang="fr-FR" sz="4000" cap="none" dirty="0" smtClean="0">
                <a:solidFill>
                  <a:schemeClr val="bg1"/>
                </a:solidFill>
                <a:latin typeface="Marianne" panose="02000000000000000000" pitchFamily="50" charset="0"/>
                <a:ea typeface="Calibri" panose="020F0502020204030204" pitchFamily="34" charset="0"/>
                <a:cs typeface="Calibri" panose="020F0502020204030204" pitchFamily="34" charset="0"/>
              </a:rPr>
              <a:t>t agro-alimentaires en 2023</a:t>
            </a:r>
            <a:endParaRPr lang="fr-FR" sz="4000" cap="none" dirty="0">
              <a:solidFill>
                <a:schemeClr val="bg1"/>
              </a:solidFill>
              <a:latin typeface="Marianne" panose="02000000000000000000" pitchFamily="50"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87597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10</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B</a:t>
            </a:r>
            <a:r>
              <a:rPr lang="fr-FR" sz="2000" b="1" dirty="0" smtClean="0">
                <a:solidFill>
                  <a:schemeClr val="bg1"/>
                </a:solidFill>
                <a:latin typeface="Marianne" panose="02000000000000000000" pitchFamily="50" charset="0"/>
              </a:rPr>
              <a:t>alance commerciale (en euro)</a:t>
            </a:r>
            <a:endParaRPr lang="fr-FR" sz="2000" b="1" dirty="0">
              <a:solidFill>
                <a:schemeClr val="bg1"/>
              </a:solidFill>
              <a:latin typeface="Marianne" panose="02000000000000000000" pitchFamily="50" charset="0"/>
            </a:endParaRPr>
          </a:p>
        </p:txBody>
      </p:sp>
      <p:sp>
        <p:nvSpPr>
          <p:cNvPr id="12" name="ZoneTexte 11"/>
          <p:cNvSpPr txBox="1"/>
          <p:nvPr/>
        </p:nvSpPr>
        <p:spPr>
          <a:xfrm>
            <a:off x="347606" y="883495"/>
            <a:ext cx="11493304" cy="400110"/>
          </a:xfrm>
          <a:prstGeom prst="rect">
            <a:avLst/>
          </a:prstGeom>
          <a:noFill/>
        </p:spPr>
        <p:txBody>
          <a:bodyPr wrap="square" rtlCol="0">
            <a:spAutoFit/>
          </a:bodyPr>
          <a:lstStyle/>
          <a:p>
            <a:r>
              <a:rPr lang="fr-FR" sz="2000" dirty="0" smtClean="0">
                <a:solidFill>
                  <a:srgbClr val="0B6482"/>
                </a:solidFill>
                <a:latin typeface="Marianne" panose="02000000000000000000" pitchFamily="50" charset="0"/>
              </a:rPr>
              <a:t>Un déficit, qui s’est creusé en 2022, reste important en 2023.</a:t>
            </a:r>
            <a:endParaRPr lang="fr-FR" sz="2000" dirty="0">
              <a:solidFill>
                <a:srgbClr val="0B6482"/>
              </a:solidFill>
              <a:latin typeface="Marianne" panose="02000000000000000000" pitchFamily="50" charset="0"/>
            </a:endParaRPr>
          </a:p>
        </p:txBody>
      </p:sp>
      <p:sp>
        <p:nvSpPr>
          <p:cNvPr id="10" name="Espace réservé du pied de page 6"/>
          <p:cNvSpPr>
            <a:spLocks noGrp="1"/>
          </p:cNvSpPr>
          <p:nvPr>
            <p:ph type="ftr" sz="quarter" idx="11"/>
          </p:nvPr>
        </p:nvSpPr>
        <p:spPr>
          <a:xfrm>
            <a:off x="3965248" y="6360831"/>
            <a:ext cx="6064577"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3" name="Graphique 12"/>
          <p:cNvGraphicFramePr>
            <a:graphicFrameLocks/>
          </p:cNvGraphicFramePr>
          <p:nvPr>
            <p:extLst>
              <p:ext uri="{D42A27DB-BD31-4B8C-83A1-F6EECF244321}">
                <p14:modId xmlns:p14="http://schemas.microsoft.com/office/powerpoint/2010/main" val="537634134"/>
              </p:ext>
            </p:extLst>
          </p:nvPr>
        </p:nvGraphicFramePr>
        <p:xfrm>
          <a:off x="347606" y="1435132"/>
          <a:ext cx="11493304" cy="4556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3888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11</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Balance commerciale par poste </a:t>
            </a:r>
            <a:r>
              <a:rPr lang="fr-FR" sz="2000" b="1" dirty="0" smtClean="0">
                <a:solidFill>
                  <a:schemeClr val="bg1"/>
                </a:solidFill>
                <a:latin typeface="Marianne" panose="02000000000000000000" pitchFamily="50" charset="0"/>
              </a:rPr>
              <a:t>d’importation (en euro)</a:t>
            </a:r>
            <a:endParaRPr lang="fr-FR" sz="2000" b="1" dirty="0">
              <a:solidFill>
                <a:schemeClr val="bg1"/>
              </a:solidFill>
              <a:latin typeface="Marianne" panose="02000000000000000000" pitchFamily="50" charset="0"/>
            </a:endParaRPr>
          </a:p>
        </p:txBody>
      </p:sp>
      <p:sp>
        <p:nvSpPr>
          <p:cNvPr id="10" name="ZoneTexte 9"/>
          <p:cNvSpPr txBox="1"/>
          <p:nvPr/>
        </p:nvSpPr>
        <p:spPr>
          <a:xfrm>
            <a:off x="347606" y="883495"/>
            <a:ext cx="11493304" cy="400110"/>
          </a:xfrm>
          <a:prstGeom prst="rect">
            <a:avLst/>
          </a:prstGeom>
          <a:noFill/>
        </p:spPr>
        <p:txBody>
          <a:bodyPr wrap="square" rtlCol="0">
            <a:spAutoFit/>
          </a:bodyPr>
          <a:lstStyle/>
          <a:p>
            <a:r>
              <a:rPr lang="fr-FR" sz="2000" i="1" dirty="0" smtClean="0">
                <a:solidFill>
                  <a:srgbClr val="0B6482"/>
                </a:solidFill>
                <a:latin typeface="Marianne" panose="02000000000000000000" pitchFamily="50" charset="0"/>
              </a:rPr>
              <a:t>Céréales </a:t>
            </a:r>
            <a:r>
              <a:rPr lang="fr-FR" sz="2000" dirty="0" smtClean="0">
                <a:solidFill>
                  <a:srgbClr val="0B6482"/>
                </a:solidFill>
                <a:latin typeface="Marianne" panose="02000000000000000000" pitchFamily="50" charset="0"/>
              </a:rPr>
              <a:t>et</a:t>
            </a:r>
            <a:r>
              <a:rPr lang="fr-FR" sz="2000" i="1" dirty="0" smtClean="0">
                <a:solidFill>
                  <a:srgbClr val="0B6482"/>
                </a:solidFill>
                <a:latin typeface="Marianne" panose="02000000000000000000" pitchFamily="50" charset="0"/>
              </a:rPr>
              <a:t> Fruits et légumes </a:t>
            </a:r>
            <a:r>
              <a:rPr lang="fr-FR" sz="2000" dirty="0" smtClean="0">
                <a:solidFill>
                  <a:srgbClr val="0B6482"/>
                </a:solidFill>
                <a:latin typeface="Marianne" panose="02000000000000000000" pitchFamily="50" charset="0"/>
              </a:rPr>
              <a:t>principaux postes déficitaires.</a:t>
            </a:r>
            <a:endParaRPr lang="fr-FR" sz="2000" dirty="0">
              <a:solidFill>
                <a:srgbClr val="0B6482"/>
              </a:solidFill>
              <a:latin typeface="Marianne" panose="02000000000000000000" pitchFamily="50" charset="0"/>
            </a:endParaRPr>
          </a:p>
        </p:txBody>
      </p:sp>
      <p:sp>
        <p:nvSpPr>
          <p:cNvPr id="12" name="Espace réservé du pied de page 6"/>
          <p:cNvSpPr>
            <a:spLocks noGrp="1"/>
          </p:cNvSpPr>
          <p:nvPr>
            <p:ph type="ftr" sz="quarter" idx="11"/>
          </p:nvPr>
        </p:nvSpPr>
        <p:spPr>
          <a:xfrm>
            <a:off x="3965248" y="6360831"/>
            <a:ext cx="6007427"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3" name="Graphique 12"/>
          <p:cNvGraphicFramePr>
            <a:graphicFrameLocks/>
          </p:cNvGraphicFramePr>
          <p:nvPr>
            <p:extLst>
              <p:ext uri="{D42A27DB-BD31-4B8C-83A1-F6EECF244321}">
                <p14:modId xmlns:p14="http://schemas.microsoft.com/office/powerpoint/2010/main" val="2738753683"/>
              </p:ext>
            </p:extLst>
          </p:nvPr>
        </p:nvGraphicFramePr>
        <p:xfrm>
          <a:off x="347606" y="1435132"/>
          <a:ext cx="11493304" cy="46370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34976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12</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Balance commerciale par </a:t>
            </a:r>
            <a:r>
              <a:rPr lang="fr-FR" sz="2000" b="1" dirty="0" smtClean="0">
                <a:solidFill>
                  <a:schemeClr val="bg1"/>
                </a:solidFill>
                <a:latin typeface="Marianne" panose="02000000000000000000" pitchFamily="50" charset="0"/>
              </a:rPr>
              <a:t>pays (en euro)</a:t>
            </a:r>
            <a:endParaRPr lang="fr-FR" sz="2000" b="1" dirty="0">
              <a:solidFill>
                <a:schemeClr val="bg1"/>
              </a:solidFill>
              <a:latin typeface="Marianne" panose="02000000000000000000" pitchFamily="50" charset="0"/>
            </a:endParaRPr>
          </a:p>
        </p:txBody>
      </p:sp>
      <p:sp>
        <p:nvSpPr>
          <p:cNvPr id="12" name="ZoneTexte 11"/>
          <p:cNvSpPr txBox="1"/>
          <p:nvPr/>
        </p:nvSpPr>
        <p:spPr>
          <a:xfrm>
            <a:off x="347606" y="883495"/>
            <a:ext cx="11493304" cy="400110"/>
          </a:xfrm>
          <a:prstGeom prst="rect">
            <a:avLst/>
          </a:prstGeom>
          <a:noFill/>
        </p:spPr>
        <p:txBody>
          <a:bodyPr wrap="square" rtlCol="0">
            <a:spAutoFit/>
          </a:bodyPr>
          <a:lstStyle/>
          <a:p>
            <a:r>
              <a:rPr lang="fr-FR" sz="2000" dirty="0" smtClean="0">
                <a:solidFill>
                  <a:srgbClr val="0B6482"/>
                </a:solidFill>
                <a:latin typeface="Marianne" panose="02000000000000000000" pitchFamily="50" charset="0"/>
              </a:rPr>
              <a:t>Excédentaire avec des pays frontaliers. Brésil, 1</a:t>
            </a:r>
            <a:r>
              <a:rPr lang="fr-FR" sz="2000" baseline="30000" dirty="0" smtClean="0">
                <a:solidFill>
                  <a:srgbClr val="0B6482"/>
                </a:solidFill>
                <a:latin typeface="Marianne" panose="02000000000000000000" pitchFamily="50" charset="0"/>
              </a:rPr>
              <a:t>er</a:t>
            </a:r>
            <a:r>
              <a:rPr lang="fr-FR" sz="2000" dirty="0" smtClean="0">
                <a:solidFill>
                  <a:srgbClr val="0B6482"/>
                </a:solidFill>
                <a:latin typeface="Marianne" panose="02000000000000000000" pitchFamily="50" charset="0"/>
              </a:rPr>
              <a:t> déficit devant l’Inde et les États-Unis. </a:t>
            </a:r>
            <a:endParaRPr lang="fr-FR" sz="2000" dirty="0">
              <a:solidFill>
                <a:srgbClr val="0B6482"/>
              </a:solidFill>
              <a:latin typeface="Marianne" panose="02000000000000000000" pitchFamily="50" charset="0"/>
            </a:endParaRPr>
          </a:p>
        </p:txBody>
      </p:sp>
      <p:sp>
        <p:nvSpPr>
          <p:cNvPr id="13" name="Espace réservé du pied de page 6"/>
          <p:cNvSpPr>
            <a:spLocks noGrp="1"/>
          </p:cNvSpPr>
          <p:nvPr>
            <p:ph type="ftr" sz="quarter" idx="11"/>
          </p:nvPr>
        </p:nvSpPr>
        <p:spPr>
          <a:xfrm>
            <a:off x="3965248" y="6360831"/>
            <a:ext cx="6007427"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0" name="Graphique 9"/>
          <p:cNvGraphicFramePr>
            <a:graphicFrameLocks/>
          </p:cNvGraphicFramePr>
          <p:nvPr>
            <p:extLst>
              <p:ext uri="{D42A27DB-BD31-4B8C-83A1-F6EECF244321}">
                <p14:modId xmlns:p14="http://schemas.microsoft.com/office/powerpoint/2010/main" val="1291191226"/>
              </p:ext>
            </p:extLst>
          </p:nvPr>
        </p:nvGraphicFramePr>
        <p:xfrm>
          <a:off x="347606" y="1435132"/>
          <a:ext cx="11493303" cy="45562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653075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13</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47606" y="331858"/>
            <a:ext cx="11493304" cy="400110"/>
          </a:xfrm>
          <a:prstGeom prst="rect">
            <a:avLst/>
          </a:prstGeom>
          <a:solidFill>
            <a:srgbClr val="0B6482"/>
          </a:solidFill>
        </p:spPr>
        <p:txBody>
          <a:bodyPr wrap="square" rtlCol="0">
            <a:spAutoFit/>
          </a:bodyPr>
          <a:lstStyle/>
          <a:p>
            <a:r>
              <a:rPr lang="fr-FR" sz="2000" b="1" dirty="0" smtClean="0">
                <a:solidFill>
                  <a:schemeClr val="bg1"/>
                </a:solidFill>
                <a:latin typeface="Marianne" panose="02000000000000000000" pitchFamily="50" charset="0"/>
              </a:rPr>
              <a:t>Principaux fournisseurs</a:t>
            </a:r>
            <a:endParaRPr lang="fr-FR" sz="2000" b="1" dirty="0">
              <a:solidFill>
                <a:schemeClr val="bg1"/>
              </a:solidFill>
              <a:latin typeface="Marianne" panose="02000000000000000000" pitchFamily="50" charset="0"/>
            </a:endParaRPr>
          </a:p>
        </p:txBody>
      </p:sp>
      <p:sp>
        <p:nvSpPr>
          <p:cNvPr id="12" name="ZoneTexte 11"/>
          <p:cNvSpPr txBox="1"/>
          <p:nvPr/>
        </p:nvSpPr>
        <p:spPr>
          <a:xfrm>
            <a:off x="347606" y="883495"/>
            <a:ext cx="11493304" cy="400110"/>
          </a:xfrm>
          <a:prstGeom prst="rect">
            <a:avLst/>
          </a:prstGeom>
          <a:noFill/>
        </p:spPr>
        <p:txBody>
          <a:bodyPr wrap="square" rtlCol="0">
            <a:spAutoFit/>
          </a:bodyPr>
          <a:lstStyle/>
          <a:p>
            <a:r>
              <a:rPr lang="fr-FR" sz="2000" dirty="0" smtClean="0">
                <a:solidFill>
                  <a:srgbClr val="0B6482"/>
                </a:solidFill>
                <a:latin typeface="Marianne" panose="02000000000000000000" pitchFamily="50" charset="0"/>
              </a:rPr>
              <a:t>La France est le 19</a:t>
            </a:r>
            <a:r>
              <a:rPr lang="fr-FR" sz="2000" baseline="30000" dirty="0" smtClean="0">
                <a:solidFill>
                  <a:srgbClr val="0B6482"/>
                </a:solidFill>
                <a:latin typeface="Marianne" panose="02000000000000000000" pitchFamily="50" charset="0"/>
              </a:rPr>
              <a:t>ème</a:t>
            </a:r>
            <a:r>
              <a:rPr lang="fr-FR" sz="2000" dirty="0" smtClean="0">
                <a:solidFill>
                  <a:srgbClr val="0B6482"/>
                </a:solidFill>
                <a:latin typeface="Marianne" panose="02000000000000000000" pitchFamily="50" charset="0"/>
              </a:rPr>
              <a:t> fournisseur mondial et le 6</a:t>
            </a:r>
            <a:r>
              <a:rPr lang="fr-FR" sz="2000" baseline="30000" dirty="0" smtClean="0">
                <a:solidFill>
                  <a:srgbClr val="0B6482"/>
                </a:solidFill>
                <a:latin typeface="Marianne" panose="02000000000000000000" pitchFamily="50" charset="0"/>
              </a:rPr>
              <a:t>ème</a:t>
            </a:r>
            <a:r>
              <a:rPr lang="fr-FR" sz="2000" dirty="0" smtClean="0">
                <a:solidFill>
                  <a:srgbClr val="0B6482"/>
                </a:solidFill>
                <a:latin typeface="Marianne" panose="02000000000000000000" pitchFamily="50" charset="0"/>
              </a:rPr>
              <a:t> européen (- 2 places).</a:t>
            </a:r>
            <a:endParaRPr lang="fr-FR" sz="2000" dirty="0">
              <a:solidFill>
                <a:srgbClr val="0B6482"/>
              </a:solidFill>
              <a:latin typeface="Marianne" panose="02000000000000000000" pitchFamily="50" charset="0"/>
            </a:endParaRPr>
          </a:p>
        </p:txBody>
      </p:sp>
      <p:sp>
        <p:nvSpPr>
          <p:cNvPr id="9" name="Espace réservé du pied de page 6"/>
          <p:cNvSpPr>
            <a:spLocks noGrp="1"/>
          </p:cNvSpPr>
          <p:nvPr>
            <p:ph type="ftr" sz="quarter" idx="11"/>
          </p:nvPr>
        </p:nvSpPr>
        <p:spPr>
          <a:xfrm>
            <a:off x="3965248" y="6360831"/>
            <a:ext cx="6193165"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3" name="Tableau 2"/>
          <p:cNvGraphicFramePr>
            <a:graphicFrameLocks noGrp="1"/>
          </p:cNvGraphicFramePr>
          <p:nvPr>
            <p:extLst>
              <p:ext uri="{D42A27DB-BD31-4B8C-83A1-F6EECF244321}">
                <p14:modId xmlns:p14="http://schemas.microsoft.com/office/powerpoint/2010/main" val="3737537726"/>
              </p:ext>
            </p:extLst>
          </p:nvPr>
        </p:nvGraphicFramePr>
        <p:xfrm>
          <a:off x="347606" y="1678169"/>
          <a:ext cx="11515531" cy="4288098"/>
        </p:xfrm>
        <a:graphic>
          <a:graphicData uri="http://schemas.openxmlformats.org/drawingml/2006/table">
            <a:tbl>
              <a:tblPr/>
              <a:tblGrid>
                <a:gridCol w="723205"/>
                <a:gridCol w="721894"/>
                <a:gridCol w="852770"/>
                <a:gridCol w="868644"/>
                <a:gridCol w="884520"/>
                <a:gridCol w="852770"/>
                <a:gridCol w="644065"/>
                <a:gridCol w="316194"/>
                <a:gridCol w="300320"/>
                <a:gridCol w="316194"/>
                <a:gridCol w="316194"/>
                <a:gridCol w="644126"/>
                <a:gridCol w="565484"/>
                <a:gridCol w="3509151"/>
              </a:tblGrid>
              <a:tr h="156174">
                <a:tc rowSpan="2">
                  <a:txBody>
                    <a:bodyPr/>
                    <a:lstStyle/>
                    <a:p>
                      <a:pPr algn="ctr" fontAlgn="ctr"/>
                      <a:r>
                        <a:rPr lang="fr-FR" sz="900" b="1" i="0" u="none" strike="noStrike" dirty="0" smtClean="0">
                          <a:solidFill>
                            <a:srgbClr val="000000"/>
                          </a:solidFill>
                          <a:effectLst/>
                          <a:latin typeface="Marianne" panose="02000000000000000000" pitchFamily="50" charset="0"/>
                        </a:rPr>
                        <a:t>Rang</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rowSpan="2">
                  <a:txBody>
                    <a:bodyPr/>
                    <a:lstStyle/>
                    <a:p>
                      <a:pPr algn="ctr" fontAlgn="ctr"/>
                      <a:r>
                        <a:rPr lang="fr-FR" sz="900" b="1" i="0" u="none" strike="noStrike">
                          <a:solidFill>
                            <a:srgbClr val="000000"/>
                          </a:solidFill>
                          <a:effectLst/>
                          <a:latin typeface="Marianne" panose="02000000000000000000" pitchFamily="50" charset="0"/>
                        </a:rPr>
                        <a:t>Pays partenaires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gridSpan="5">
                  <a:txBody>
                    <a:bodyPr/>
                    <a:lstStyle/>
                    <a:p>
                      <a:pPr algn="ctr" fontAlgn="ctr"/>
                      <a:r>
                        <a:rPr lang="fr-FR" sz="900" b="1" i="0" u="none" strike="noStrike">
                          <a:solidFill>
                            <a:srgbClr val="000000"/>
                          </a:solidFill>
                          <a:effectLst/>
                          <a:latin typeface="Marianne" panose="02000000000000000000" pitchFamily="50" charset="0"/>
                        </a:rPr>
                        <a:t>Valeurs (en euros)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6">
                  <a:txBody>
                    <a:bodyPr/>
                    <a:lstStyle/>
                    <a:p>
                      <a:pPr algn="ctr" fontAlgn="ctr"/>
                      <a:r>
                        <a:rPr lang="fr-FR" sz="900" b="1" i="0" u="none" strike="noStrike">
                          <a:solidFill>
                            <a:srgbClr val="000000"/>
                          </a:solidFill>
                          <a:effectLst/>
                          <a:latin typeface="Marianne" panose="02000000000000000000" pitchFamily="50" charset="0"/>
                        </a:rPr>
                        <a:t>Parts de marché (en pourcentage)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rowSpan="2">
                  <a:txBody>
                    <a:bodyPr/>
                    <a:lstStyle/>
                    <a:p>
                      <a:pPr algn="ctr" fontAlgn="ctr"/>
                      <a:r>
                        <a:rPr lang="fr-FR" sz="900" b="1" i="0" u="none" strike="noStrike" dirty="0">
                          <a:solidFill>
                            <a:srgbClr val="000000"/>
                          </a:solidFill>
                          <a:effectLst/>
                          <a:latin typeface="Marianne" panose="02000000000000000000" pitchFamily="50" charset="0"/>
                        </a:rPr>
                        <a:t>Évolutions notables sur un an</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r>
              <a:tr h="312348">
                <a:tc vMerge="1">
                  <a:txBody>
                    <a:bodyPr/>
                    <a:lstStyle/>
                    <a:p>
                      <a:endParaRPr lang="fr-FR"/>
                    </a:p>
                  </a:txBody>
                  <a:tcPr/>
                </a:tc>
                <a:tc vMerge="1">
                  <a:txBody>
                    <a:bodyPr/>
                    <a:lstStyle/>
                    <a:p>
                      <a:endParaRPr lang="fr-FR"/>
                    </a:p>
                  </a:txBody>
                  <a:tcPr/>
                </a:tc>
                <a:tc>
                  <a:txBody>
                    <a:bodyPr/>
                    <a:lstStyle/>
                    <a:p>
                      <a:pPr algn="ctr" fontAlgn="ctr"/>
                      <a:r>
                        <a:rPr lang="fr-FR" sz="900" b="1" i="0" u="none" strike="noStrike">
                          <a:solidFill>
                            <a:srgbClr val="000000"/>
                          </a:solidFill>
                          <a:effectLst/>
                          <a:latin typeface="Marianne" panose="02000000000000000000" pitchFamily="50" charset="0"/>
                        </a:rPr>
                        <a:t>2020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dirty="0">
                          <a:solidFill>
                            <a:srgbClr val="000000"/>
                          </a:solidFill>
                          <a:effectLst/>
                          <a:latin typeface="Marianne" panose="02000000000000000000" pitchFamily="50" charset="0"/>
                        </a:rPr>
                        <a:t>2021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variations 2023/2022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2023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variations 2023/2022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a:txBody>
                    <a:bodyPr/>
                    <a:lstStyle/>
                    <a:p>
                      <a:pPr algn="ctr" fontAlgn="ctr"/>
                      <a:r>
                        <a:rPr lang="fr-FR" sz="900" b="1" i="0" u="none" strike="noStrike">
                          <a:solidFill>
                            <a:srgbClr val="000000"/>
                          </a:solidFill>
                          <a:effectLst/>
                          <a:latin typeface="Marianne" panose="02000000000000000000" pitchFamily="50" charset="0"/>
                        </a:rPr>
                        <a:t>Tendance sur 3 ans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5B3D7"/>
                    </a:solidFill>
                  </a:tcPr>
                </a:tc>
                <a:tc vMerge="1">
                  <a:txBody>
                    <a:bodyPr/>
                    <a:lstStyle/>
                    <a:p>
                      <a:endParaRPr lang="fr-FR"/>
                    </a:p>
                  </a:txBody>
                  <a:tcPr/>
                </a:tc>
              </a:tr>
              <a:tr h="318298">
                <a:tc>
                  <a:txBody>
                    <a:bodyPr/>
                    <a:lstStyle/>
                    <a:p>
                      <a:pPr algn="ctr" fontAlgn="ctr"/>
                      <a:r>
                        <a:rPr lang="fr-FR" sz="900" b="0"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Monde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18 231 464 383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18 659 252 505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27 595 390 938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24 948 154 196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-10%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 </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a:solidFill>
                            <a:srgbClr val="000000"/>
                          </a:solidFill>
                          <a:effectLst/>
                          <a:latin typeface="Marianne" panose="02000000000000000000" pitchFamily="50" charset="0"/>
                        </a:rPr>
                        <a:t>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Brésil</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1 551 292 707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1 707 482 836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2 962 562 359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2 796 225 069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B050"/>
                          </a:solidFill>
                          <a:effectLst/>
                          <a:latin typeface="Wingdings 3" panose="05040102010807070707" pitchFamily="18" charset="2"/>
                        </a:rPr>
                        <a:t>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FF0000"/>
                          </a:solidFill>
                          <a:effectLst/>
                          <a:latin typeface="Marianne" panose="02000000000000000000" pitchFamily="50" charset="0"/>
                        </a:rPr>
                        <a:t>viandes et abats </a:t>
                      </a:r>
                      <a:r>
                        <a:rPr lang="fr-FR" sz="900" b="1" i="0" u="none" strike="noStrike" dirty="0" smtClean="0">
                          <a:solidFill>
                            <a:srgbClr val="FF0000"/>
                          </a:solidFill>
                          <a:effectLst/>
                          <a:latin typeface="Marianne" panose="02000000000000000000" pitchFamily="50" charset="0"/>
                        </a:rPr>
                        <a:t>(-19%) </a:t>
                      </a:r>
                      <a:r>
                        <a:rPr lang="fr-FR" sz="900" b="1" i="0" u="none" strike="noStrike" dirty="0">
                          <a:solidFill>
                            <a:srgbClr val="000000"/>
                          </a:solidFill>
                          <a:effectLst/>
                          <a:latin typeface="Marianne" panose="02000000000000000000" pitchFamily="50" charset="0"/>
                        </a:rPr>
                        <a:t>-</a:t>
                      </a:r>
                      <a:r>
                        <a:rPr lang="fr-FR" sz="900" b="1" i="0" u="none" strike="noStrike" dirty="0">
                          <a:solidFill>
                            <a:srgbClr val="00B050"/>
                          </a:solidFill>
                          <a:effectLst/>
                          <a:latin typeface="Marianne" panose="02000000000000000000" pitchFamily="50" charset="0"/>
                        </a:rPr>
                        <a:t> sucre de canne </a:t>
                      </a:r>
                      <a:r>
                        <a:rPr lang="fr-FR" sz="900" b="1" i="0" u="none" strike="noStrike" dirty="0" smtClean="0">
                          <a:solidFill>
                            <a:srgbClr val="00B050"/>
                          </a:solidFill>
                          <a:effectLst/>
                          <a:latin typeface="Marianne" panose="02000000000000000000" pitchFamily="50" charset="0"/>
                        </a:rPr>
                        <a:t>(+53%)</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fèves de soja </a:t>
                      </a:r>
                      <a:r>
                        <a:rPr lang="fr-FR" sz="900" b="1" i="0" u="none" strike="noStrike" dirty="0" smtClean="0">
                          <a:solidFill>
                            <a:srgbClr val="FF0000"/>
                          </a:solidFill>
                          <a:effectLst/>
                          <a:latin typeface="Marianne" panose="02000000000000000000" pitchFamily="50" charset="0"/>
                        </a:rPr>
                        <a:t>(-36%)</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blé dur </a:t>
                      </a:r>
                      <a:r>
                        <a:rPr lang="fr-FR" sz="900" b="1" i="0" u="none" strike="noStrike" dirty="0" smtClean="0">
                          <a:solidFill>
                            <a:srgbClr val="FF0000"/>
                          </a:solidFill>
                          <a:effectLst/>
                          <a:latin typeface="Marianne" panose="02000000000000000000" pitchFamily="50" charset="0"/>
                        </a:rPr>
                        <a:t>(-54%)</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Inde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1 495 006 662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1 426 972 612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2 079 523 001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2 022 496 311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1" i="0" u="none" strike="noStrike">
                          <a:solidFill>
                            <a:srgbClr val="FF000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riz </a:t>
                      </a:r>
                      <a:r>
                        <a:rPr lang="fr-FR" sz="900" b="1" i="0" u="none" strike="noStrike" dirty="0" smtClean="0">
                          <a:solidFill>
                            <a:srgbClr val="00B050"/>
                          </a:solidFill>
                          <a:effectLst/>
                          <a:latin typeface="Marianne" panose="02000000000000000000" pitchFamily="50" charset="0"/>
                        </a:rPr>
                        <a:t>(+18%)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viandes et abats </a:t>
                      </a:r>
                      <a:r>
                        <a:rPr lang="fr-FR" sz="900" b="1" i="0" u="none" strike="noStrike" dirty="0" smtClean="0">
                          <a:solidFill>
                            <a:srgbClr val="00B050"/>
                          </a:solidFill>
                          <a:effectLst/>
                          <a:latin typeface="Marianne" panose="02000000000000000000" pitchFamily="50" charset="0"/>
                        </a:rPr>
                        <a:t>(+28%)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a:t>
                      </a:r>
                      <a:r>
                        <a:rPr lang="fr-FR" sz="900" b="1" i="0" u="none" strike="noStrike" dirty="0">
                          <a:solidFill>
                            <a:srgbClr val="FF0000"/>
                          </a:solidFill>
                          <a:effectLst/>
                          <a:latin typeface="Marianne" panose="02000000000000000000" pitchFamily="50" charset="0"/>
                        </a:rPr>
                        <a:t> sucre de canne </a:t>
                      </a:r>
                      <a:r>
                        <a:rPr lang="fr-FR" sz="900" b="1" i="0" u="none" strike="noStrike" dirty="0" smtClean="0">
                          <a:solidFill>
                            <a:srgbClr val="FF0000"/>
                          </a:solidFill>
                          <a:effectLst/>
                          <a:latin typeface="Marianne" panose="02000000000000000000" pitchFamily="50" charset="0"/>
                        </a:rPr>
                        <a:t>(-82%)</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alimentation animale </a:t>
                      </a:r>
                      <a:r>
                        <a:rPr lang="fr-FR" sz="900" b="1" i="0" u="none" strike="noStrike" dirty="0" smtClean="0">
                          <a:solidFill>
                            <a:srgbClr val="FF0000"/>
                          </a:solidFill>
                          <a:effectLst/>
                          <a:latin typeface="Marianne" panose="02000000000000000000" pitchFamily="50" charset="0"/>
                        </a:rPr>
                        <a:t>(-30%) </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États-Unis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1 265 069 486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1 194 057 657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1 554 038 608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1 452 362 294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FF0000"/>
                          </a:solidFill>
                          <a:effectLst/>
                          <a:latin typeface="Wingdings 3" panose="05040102010807070707" pitchFamily="18" charset="2"/>
                        </a:rPr>
                        <a:t>è</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rutabagas, betteraves et foin </a:t>
                      </a:r>
                      <a:r>
                        <a:rPr lang="fr-FR" sz="900" b="1" i="0" u="none" strike="noStrike" dirty="0" smtClean="0">
                          <a:solidFill>
                            <a:srgbClr val="00B050"/>
                          </a:solidFill>
                          <a:effectLst/>
                          <a:latin typeface="Marianne" panose="02000000000000000000" pitchFamily="50" charset="0"/>
                        </a:rPr>
                        <a:t>(+101%)</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fruits </a:t>
                      </a:r>
                      <a:r>
                        <a:rPr lang="fr-FR" sz="900" b="1" i="0" u="none" strike="noStrike" dirty="0" smtClean="0">
                          <a:solidFill>
                            <a:srgbClr val="FF0000"/>
                          </a:solidFill>
                          <a:effectLst/>
                          <a:latin typeface="Marianne" panose="02000000000000000000" pitchFamily="50" charset="0"/>
                        </a:rPr>
                        <a:t>(-12%)</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maïs </a:t>
                      </a:r>
                      <a:r>
                        <a:rPr lang="fr-FR" sz="900" b="1" i="0" u="none" strike="noStrike" dirty="0" smtClean="0">
                          <a:solidFill>
                            <a:srgbClr val="FF0000"/>
                          </a:solidFill>
                          <a:effectLst/>
                          <a:latin typeface="Marianne" panose="02000000000000000000" pitchFamily="50" charset="0"/>
                        </a:rPr>
                        <a:t>(-48%)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fèves de soja </a:t>
                      </a:r>
                      <a:r>
                        <a:rPr lang="fr-FR" sz="900" b="1" i="0" u="none" strike="noStrike" dirty="0" smtClean="0">
                          <a:solidFill>
                            <a:srgbClr val="FF0000"/>
                          </a:solidFill>
                          <a:effectLst/>
                          <a:latin typeface="Marianne" panose="02000000000000000000" pitchFamily="50" charset="0"/>
                        </a:rPr>
                        <a:t>(-35%)</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4 </a:t>
                      </a:r>
                      <a:r>
                        <a:rPr lang="fr-FR" sz="900" b="1" i="0" u="none" strike="noStrike" dirty="0" smtClean="0">
                          <a:solidFill>
                            <a:srgbClr val="00B050"/>
                          </a:solidFill>
                          <a:effectLst/>
                          <a:latin typeface="Marianne" panose="02000000000000000000" pitchFamily="50" charset="0"/>
                        </a:rPr>
                        <a:t>(+2</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Émirats arabes unis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1 102 352 914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980 779 461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1 166 451 503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1 169 967 970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0000"/>
                          </a:solidFill>
                          <a:effectLst/>
                          <a:latin typeface="Marianne" panose="02000000000000000000" pitchFamily="50" charset="0"/>
                        </a:rPr>
                        <a:t>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11%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FF0000"/>
                          </a:solidFill>
                          <a:effectLst/>
                          <a:latin typeface="Wingdings 3" panose="05040102010807070707" pitchFamily="18" charset="2"/>
                        </a:rPr>
                        <a:t>è</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conserves de viande </a:t>
                      </a:r>
                      <a:r>
                        <a:rPr lang="fr-FR" sz="900" b="1" i="0" u="none" strike="noStrike" dirty="0" smtClean="0">
                          <a:solidFill>
                            <a:srgbClr val="00B050"/>
                          </a:solidFill>
                          <a:effectLst/>
                          <a:latin typeface="Marianne" panose="02000000000000000000" pitchFamily="50" charset="0"/>
                        </a:rPr>
                        <a:t>(+25%)</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préparations alimentaires </a:t>
                      </a:r>
                      <a:r>
                        <a:rPr lang="fr-FR" sz="900" b="1" i="0" u="none" strike="noStrike" dirty="0" smtClean="0">
                          <a:solidFill>
                            <a:srgbClr val="00B050"/>
                          </a:solidFill>
                          <a:effectLst/>
                          <a:latin typeface="Marianne" panose="02000000000000000000" pitchFamily="50" charset="0"/>
                        </a:rPr>
                        <a:t>(+63%)</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préparations pour soupe </a:t>
                      </a:r>
                      <a:r>
                        <a:rPr lang="fr-FR" sz="900" b="1" i="0" u="none" strike="noStrike" dirty="0" smtClean="0">
                          <a:solidFill>
                            <a:srgbClr val="00B050"/>
                          </a:solidFill>
                          <a:effectLst/>
                          <a:latin typeface="Marianne" panose="02000000000000000000" pitchFamily="50" charset="0"/>
                        </a:rPr>
                        <a:t>(+78%)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lait concentré </a:t>
                      </a:r>
                      <a:r>
                        <a:rPr lang="fr-FR" sz="900" b="1" i="0" u="none" strike="noStrike" dirty="0" smtClean="0">
                          <a:solidFill>
                            <a:srgbClr val="FF0000"/>
                          </a:solidFill>
                          <a:effectLst/>
                          <a:latin typeface="Marianne" panose="02000000000000000000" pitchFamily="50" charset="0"/>
                        </a:rPr>
                        <a:t>(-17%)</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5 </a:t>
                      </a:r>
                      <a:r>
                        <a:rPr lang="fr-FR" sz="900" b="1" i="0" u="none" strike="noStrike" dirty="0" smtClean="0">
                          <a:solidFill>
                            <a:srgbClr val="00B050"/>
                          </a:solidFill>
                          <a:effectLst/>
                          <a:latin typeface="Marianne" panose="02000000000000000000" pitchFamily="50" charset="0"/>
                        </a:rPr>
                        <a:t>(+3</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Égypte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623 697 359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696 418 523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1 003 737 484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982 518 816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B050"/>
                          </a:solidFill>
                          <a:effectLst/>
                          <a:latin typeface="Wingdings 3" panose="05040102010807070707" pitchFamily="18" charset="2"/>
                        </a:rPr>
                        <a:t>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FF0000"/>
                          </a:solidFill>
                          <a:effectLst/>
                          <a:latin typeface="Marianne" panose="02000000000000000000" pitchFamily="50" charset="0"/>
                        </a:rPr>
                        <a:t>chocolat </a:t>
                      </a:r>
                      <a:r>
                        <a:rPr lang="fr-FR" sz="900" b="1" i="0" u="none" strike="noStrike" dirty="0" smtClean="0">
                          <a:solidFill>
                            <a:srgbClr val="FF0000"/>
                          </a:solidFill>
                          <a:effectLst/>
                          <a:latin typeface="Marianne" panose="02000000000000000000" pitchFamily="50" charset="0"/>
                        </a:rPr>
                        <a:t>(-22%)</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préparations alimentaires </a:t>
                      </a:r>
                      <a:r>
                        <a:rPr lang="fr-FR" sz="900" b="1" i="0" u="none" strike="noStrike" dirty="0" smtClean="0">
                          <a:solidFill>
                            <a:srgbClr val="FF0000"/>
                          </a:solidFill>
                          <a:effectLst/>
                          <a:latin typeface="Marianne" panose="02000000000000000000" pitchFamily="50" charset="0"/>
                        </a:rPr>
                        <a:t>(-10%)</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noyaux de fruits </a:t>
                      </a:r>
                      <a:r>
                        <a:rPr lang="fr-FR" sz="900" b="1" i="0" u="none" strike="noStrike" dirty="0" smtClean="0">
                          <a:solidFill>
                            <a:srgbClr val="00B050"/>
                          </a:solidFill>
                          <a:effectLst/>
                          <a:latin typeface="Marianne" panose="02000000000000000000" pitchFamily="50" charset="0"/>
                        </a:rPr>
                        <a:t>(+108%)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tomates </a:t>
                      </a:r>
                      <a:r>
                        <a:rPr lang="fr-FR" sz="900" b="1" i="0" u="none" strike="noStrike" dirty="0" smtClean="0">
                          <a:solidFill>
                            <a:srgbClr val="00B050"/>
                          </a:solidFill>
                          <a:effectLst/>
                          <a:latin typeface="Marianne" panose="02000000000000000000" pitchFamily="50" charset="0"/>
                        </a:rPr>
                        <a:t>(+114%)</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6 </a:t>
                      </a:r>
                      <a:r>
                        <a:rPr lang="fr-FR" sz="900" b="1" i="0" u="none" strike="noStrike" dirty="0" smtClean="0">
                          <a:solidFill>
                            <a:srgbClr val="00B050"/>
                          </a:solidFill>
                          <a:effectLst/>
                          <a:latin typeface="Marianne" panose="02000000000000000000" pitchFamily="50" charset="0"/>
                        </a:rPr>
                        <a:t>(+1</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Russie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327 246 345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377 723 532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1 152 325 460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834 219 462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-28%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-20%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B050"/>
                          </a:solidFill>
                          <a:effectLst/>
                          <a:latin typeface="Wingdings 3" panose="05040102010807070707" pitchFamily="18" charset="2"/>
                        </a:rPr>
                        <a:t>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FF0000"/>
                          </a:solidFill>
                          <a:effectLst/>
                          <a:latin typeface="Marianne" panose="02000000000000000000" pitchFamily="50" charset="0"/>
                        </a:rPr>
                        <a:t>blé dur </a:t>
                      </a:r>
                      <a:r>
                        <a:rPr lang="fr-FR" sz="900" b="1" i="0" u="none" strike="noStrike" dirty="0" smtClean="0">
                          <a:solidFill>
                            <a:srgbClr val="FF0000"/>
                          </a:solidFill>
                          <a:effectLst/>
                          <a:latin typeface="Marianne" panose="02000000000000000000" pitchFamily="50" charset="0"/>
                        </a:rPr>
                        <a:t>(-35%)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orge </a:t>
                      </a:r>
                      <a:r>
                        <a:rPr lang="fr-FR" sz="900" b="1" i="0" u="none" strike="noStrike" dirty="0" smtClean="0">
                          <a:solidFill>
                            <a:srgbClr val="00B050"/>
                          </a:solidFill>
                          <a:effectLst/>
                          <a:latin typeface="Marianne" panose="02000000000000000000" pitchFamily="50" charset="0"/>
                        </a:rPr>
                        <a:t>(+44%)</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viandes et abats </a:t>
                      </a:r>
                      <a:r>
                        <a:rPr lang="fr-FR" sz="900" b="1" i="0" u="none" strike="noStrike" dirty="0" smtClean="0">
                          <a:solidFill>
                            <a:srgbClr val="FF0000"/>
                          </a:solidFill>
                          <a:effectLst/>
                          <a:latin typeface="Marianne" panose="02000000000000000000" pitchFamily="50" charset="0"/>
                        </a:rPr>
                        <a:t>(-34%)</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huile de tournesol, de carthame ou de coton </a:t>
                      </a:r>
                      <a:r>
                        <a:rPr lang="fr-FR" sz="900" b="1" i="0" u="none" strike="noStrike" dirty="0" smtClean="0">
                          <a:solidFill>
                            <a:srgbClr val="FF0000"/>
                          </a:solidFill>
                          <a:effectLst/>
                          <a:latin typeface="Marianne" panose="02000000000000000000" pitchFamily="50" charset="0"/>
                        </a:rPr>
                        <a:t>(-66%)</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7 </a:t>
                      </a:r>
                      <a:r>
                        <a:rPr lang="fr-FR" sz="900" b="1" i="0" u="none" strike="noStrike" dirty="0" smtClean="0">
                          <a:solidFill>
                            <a:srgbClr val="00B050"/>
                          </a:solidFill>
                          <a:effectLst/>
                          <a:latin typeface="Marianne" panose="02000000000000000000" pitchFamily="50" charset="0"/>
                        </a:rPr>
                        <a:t>(+14</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Soudan</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211 372 916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287 668 665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414 949 329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730 656 887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76%</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0000"/>
                          </a:solidFill>
                          <a:effectLst/>
                          <a:latin typeface="Marianne" panose="02000000000000000000" pitchFamily="50" charset="0"/>
                        </a:rPr>
                        <a:t>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95%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B050"/>
                          </a:solidFill>
                          <a:effectLst/>
                          <a:latin typeface="Wingdings 3" panose="05040102010807070707" pitchFamily="18" charset="2"/>
                        </a:rPr>
                        <a:t>ææ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animaux vivants </a:t>
                      </a:r>
                      <a:r>
                        <a:rPr lang="fr-FR" sz="900" b="1" i="0" u="none" strike="noStrike" dirty="0" smtClean="0">
                          <a:solidFill>
                            <a:srgbClr val="00B050"/>
                          </a:solidFill>
                          <a:effectLst/>
                          <a:latin typeface="Marianne" panose="02000000000000000000" pitchFamily="50" charset="0"/>
                        </a:rPr>
                        <a:t>(+131%)</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graines de sésame </a:t>
                      </a:r>
                      <a:r>
                        <a:rPr lang="fr-FR" sz="900" b="1" i="0" u="none" strike="noStrike" dirty="0" smtClean="0">
                          <a:solidFill>
                            <a:srgbClr val="00B050"/>
                          </a:solidFill>
                          <a:effectLst/>
                          <a:latin typeface="Marianne" panose="02000000000000000000" pitchFamily="50" charset="0"/>
                        </a:rPr>
                        <a:t>(+19%)</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sons </a:t>
                      </a:r>
                      <a:r>
                        <a:rPr lang="fr-FR" sz="900" b="1" i="0" u="none" strike="noStrike" dirty="0" smtClean="0">
                          <a:solidFill>
                            <a:srgbClr val="FF0000"/>
                          </a:solidFill>
                          <a:effectLst/>
                          <a:latin typeface="Marianne" panose="02000000000000000000" pitchFamily="50" charset="0"/>
                        </a:rPr>
                        <a:t>(-58%)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a:t>
                      </a:r>
                      <a:r>
                        <a:rPr lang="fr-FR" sz="900" b="1" i="0" u="none" strike="noStrike" dirty="0">
                          <a:solidFill>
                            <a:srgbClr val="FF0000"/>
                          </a:solidFill>
                          <a:effectLst/>
                          <a:latin typeface="Marianne" panose="02000000000000000000" pitchFamily="50" charset="0"/>
                        </a:rPr>
                        <a:t> viandes et abats </a:t>
                      </a:r>
                      <a:r>
                        <a:rPr lang="fr-FR" sz="900" b="1" i="0" u="none" strike="noStrike" dirty="0" smtClean="0">
                          <a:solidFill>
                            <a:srgbClr val="FF0000"/>
                          </a:solidFill>
                          <a:effectLst/>
                          <a:latin typeface="Marianne" panose="02000000000000000000" pitchFamily="50" charset="0"/>
                        </a:rPr>
                        <a:t>(-64%)</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8 </a:t>
                      </a:r>
                      <a:r>
                        <a:rPr lang="fr-FR" sz="900" b="1" i="0" u="none" strike="noStrike" dirty="0" smtClean="0">
                          <a:solidFill>
                            <a:srgbClr val="00B050"/>
                          </a:solidFill>
                          <a:effectLst/>
                          <a:latin typeface="Marianne" panose="02000000000000000000" pitchFamily="50" charset="0"/>
                        </a:rPr>
                        <a:t>(+5</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Jordanie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397 712 671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454 018 844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688 578 472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679 627 775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00B050"/>
                          </a:solidFill>
                          <a:effectLst/>
                          <a:latin typeface="Wingdings 3" panose="05040102010807070707" pitchFamily="18" charset="2"/>
                        </a:rPr>
                        <a:t>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fruits </a:t>
                      </a:r>
                      <a:r>
                        <a:rPr lang="fr-FR" sz="900" b="1" i="0" u="none" strike="noStrike" dirty="0" smtClean="0">
                          <a:solidFill>
                            <a:srgbClr val="00B050"/>
                          </a:solidFill>
                          <a:effectLst/>
                          <a:latin typeface="Marianne" panose="02000000000000000000" pitchFamily="50" charset="0"/>
                        </a:rPr>
                        <a:t>(+46%)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animaux vivants </a:t>
                      </a:r>
                      <a:r>
                        <a:rPr lang="fr-FR" sz="900" b="1" i="0" u="none" strike="noStrike" dirty="0" smtClean="0">
                          <a:solidFill>
                            <a:srgbClr val="FF0000"/>
                          </a:solidFill>
                          <a:effectLst/>
                          <a:latin typeface="Marianne" panose="02000000000000000000" pitchFamily="50" charset="0"/>
                        </a:rPr>
                        <a:t>(-22%)</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a:t>
                      </a:r>
                      <a:r>
                        <a:rPr lang="fr-FR" sz="900" b="1" i="0" u="none" strike="noStrike" dirty="0">
                          <a:solidFill>
                            <a:srgbClr val="FF0000"/>
                          </a:solidFill>
                          <a:effectLst/>
                          <a:latin typeface="Marianne" panose="02000000000000000000" pitchFamily="50" charset="0"/>
                        </a:rPr>
                        <a:t> tomates </a:t>
                      </a:r>
                      <a:r>
                        <a:rPr lang="fr-FR" sz="900" b="1" i="0" u="none" strike="noStrike" dirty="0" smtClean="0">
                          <a:solidFill>
                            <a:srgbClr val="FF0000"/>
                          </a:solidFill>
                          <a:effectLst/>
                          <a:latin typeface="Marianne" panose="02000000000000000000" pitchFamily="50" charset="0"/>
                        </a:rPr>
                        <a:t>(-12%)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saucisses et saucissons </a:t>
                      </a:r>
                      <a:r>
                        <a:rPr lang="fr-FR" sz="900" b="1" i="0" u="none" strike="noStrike" dirty="0" smtClean="0">
                          <a:solidFill>
                            <a:srgbClr val="00B050"/>
                          </a:solidFill>
                          <a:effectLst/>
                          <a:latin typeface="Marianne" panose="02000000000000000000" pitchFamily="50" charset="0"/>
                        </a:rPr>
                        <a:t>(+69%)</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00B050"/>
                          </a:solidFill>
                          <a:effectLst/>
                          <a:latin typeface="Marianne" panose="02000000000000000000" pitchFamily="50" charset="0"/>
                        </a:rPr>
                        <a:t>9 </a:t>
                      </a:r>
                      <a:r>
                        <a:rPr lang="fr-FR" sz="900" b="1" i="0" u="none" strike="noStrike" dirty="0" smtClean="0">
                          <a:solidFill>
                            <a:srgbClr val="00B050"/>
                          </a:solidFill>
                          <a:effectLst/>
                          <a:latin typeface="Marianne" panose="02000000000000000000" pitchFamily="50" charset="0"/>
                        </a:rPr>
                        <a:t>(+5</a:t>
                      </a:r>
                      <a:r>
                        <a:rPr lang="fr-FR" sz="900" b="1" i="0" u="none" strike="noStrike" dirty="0">
                          <a:solidFill>
                            <a:srgbClr val="00B05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Pays-Bas</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518 914 261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577 662 254</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672 715 523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671 468 618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10%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fr-FR" sz="900" b="0" i="0" u="none" strike="noStrike">
                          <a:solidFill>
                            <a:srgbClr val="FF0000"/>
                          </a:solidFill>
                          <a:effectLst/>
                          <a:latin typeface="Wingdings 3" panose="05040102010807070707" pitchFamily="18" charset="2"/>
                        </a:rPr>
                        <a:t>è</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00B050"/>
                          </a:solidFill>
                          <a:effectLst/>
                          <a:latin typeface="Marianne" panose="02000000000000000000" pitchFamily="50" charset="0"/>
                        </a:rPr>
                        <a:t>légumes préparés </a:t>
                      </a:r>
                      <a:r>
                        <a:rPr lang="fr-FR" sz="900" b="1" i="0" u="none" strike="noStrike" dirty="0" smtClean="0">
                          <a:solidFill>
                            <a:srgbClr val="00B050"/>
                          </a:solidFill>
                          <a:effectLst/>
                          <a:latin typeface="Marianne" panose="02000000000000000000" pitchFamily="50" charset="0"/>
                        </a:rPr>
                        <a:t>(+16%)</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préparations alimentaires </a:t>
                      </a:r>
                      <a:r>
                        <a:rPr lang="fr-FR" sz="900" b="1" i="0" u="none" strike="noStrike" dirty="0" smtClean="0">
                          <a:solidFill>
                            <a:srgbClr val="00B050"/>
                          </a:solidFill>
                          <a:effectLst/>
                          <a:latin typeface="Marianne" panose="02000000000000000000" pitchFamily="50" charset="0"/>
                        </a:rPr>
                        <a:t>(+54%)</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œufs fertilisés de volaille </a:t>
                      </a:r>
                      <a:r>
                        <a:rPr lang="fr-FR" sz="900" b="1" i="0" u="none" strike="noStrike" dirty="0" smtClean="0">
                          <a:solidFill>
                            <a:srgbClr val="FF0000"/>
                          </a:solidFill>
                          <a:effectLst/>
                          <a:latin typeface="Marianne" panose="02000000000000000000" pitchFamily="50" charset="0"/>
                        </a:rPr>
                        <a:t>(-44%)</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café, thé, épices </a:t>
                      </a:r>
                      <a:r>
                        <a:rPr lang="fr-FR" sz="900" b="1" i="0" u="none" strike="noStrike" smtClean="0">
                          <a:solidFill>
                            <a:srgbClr val="00B050"/>
                          </a:solidFill>
                          <a:effectLst/>
                          <a:latin typeface="Marianne" panose="02000000000000000000" pitchFamily="50" charset="0"/>
                        </a:rPr>
                        <a:t>(+71%)</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FF0000"/>
                          </a:solidFill>
                          <a:effectLst/>
                          <a:latin typeface="Marianne" panose="02000000000000000000" pitchFamily="50" charset="0"/>
                        </a:rPr>
                        <a:t>10 </a:t>
                      </a:r>
                      <a:r>
                        <a:rPr lang="fr-FR" sz="900" b="1" i="0" u="none" strike="noStrike" dirty="0" smtClean="0">
                          <a:solidFill>
                            <a:srgbClr val="FF0000"/>
                          </a:solidFill>
                          <a:effectLst/>
                          <a:latin typeface="Marianne" panose="02000000000000000000" pitchFamily="50" charset="0"/>
                        </a:rPr>
                        <a:t>(-5</a:t>
                      </a:r>
                      <a:r>
                        <a:rPr lang="fr-FR" sz="900" b="1" i="0" u="none" strike="noStrike" dirty="0">
                          <a:solidFill>
                            <a:srgbClr val="FF000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Australie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278 683 748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964 406 158</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1 317 902 663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649 495 633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-51%</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0" i="0" u="none" strike="noStrike">
                          <a:solidFill>
                            <a:srgbClr val="FFFFFF"/>
                          </a:solidFill>
                          <a:effectLst/>
                          <a:latin typeface="Marianne" panose="02000000000000000000" pitchFamily="50" charset="0"/>
                        </a:rPr>
                        <a:t>-45%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0" i="0" u="none" strike="noStrike">
                          <a:solidFill>
                            <a:srgbClr val="00B050"/>
                          </a:solidFill>
                          <a:effectLst/>
                          <a:latin typeface="Wingdings 3" panose="05040102010807070707" pitchFamily="18" charset="2"/>
                        </a:rPr>
                        <a:t>æ</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FF0000"/>
                          </a:solidFill>
                          <a:effectLst/>
                          <a:latin typeface="Marianne" panose="02000000000000000000" pitchFamily="50" charset="0"/>
                        </a:rPr>
                        <a:t>orge </a:t>
                      </a:r>
                      <a:r>
                        <a:rPr lang="fr-FR" sz="900" b="1" i="0" u="none" strike="noStrike" dirty="0" smtClean="0">
                          <a:solidFill>
                            <a:srgbClr val="FF0000"/>
                          </a:solidFill>
                          <a:effectLst/>
                          <a:latin typeface="Marianne" panose="02000000000000000000" pitchFamily="50" charset="0"/>
                        </a:rPr>
                        <a:t>(-56%)</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viandes et abats </a:t>
                      </a:r>
                      <a:r>
                        <a:rPr lang="fr-FR" sz="900" b="1" i="0" u="none" strike="noStrike" dirty="0" smtClean="0">
                          <a:solidFill>
                            <a:srgbClr val="FF0000"/>
                          </a:solidFill>
                          <a:effectLst/>
                          <a:latin typeface="Marianne" panose="02000000000000000000" pitchFamily="50" charset="0"/>
                        </a:rPr>
                        <a:t>(-11%)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carottes, navets, betteraves </a:t>
                      </a:r>
                      <a:r>
                        <a:rPr lang="fr-FR" sz="900" b="1" i="0" u="none" strike="noStrike" dirty="0" smtClean="0">
                          <a:solidFill>
                            <a:srgbClr val="FF0000"/>
                          </a:solidFill>
                          <a:effectLst/>
                          <a:latin typeface="Marianne" panose="02000000000000000000" pitchFamily="50" charset="0"/>
                        </a:rPr>
                        <a:t>(-31%)</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00B050"/>
                          </a:solidFill>
                          <a:effectLst/>
                          <a:latin typeface="Marianne" panose="02000000000000000000" pitchFamily="50" charset="0"/>
                        </a:rPr>
                        <a:t>fruits </a:t>
                      </a:r>
                      <a:r>
                        <a:rPr lang="fr-FR" sz="900" b="1" i="0" u="none" strike="noStrike" dirty="0" smtClean="0">
                          <a:solidFill>
                            <a:srgbClr val="00B050"/>
                          </a:solidFill>
                          <a:effectLst/>
                          <a:latin typeface="Marianne" panose="02000000000000000000" pitchFamily="50" charset="0"/>
                        </a:rPr>
                        <a:t>(+77%)</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r h="318298">
                <a:tc>
                  <a:txBody>
                    <a:bodyPr/>
                    <a:lstStyle/>
                    <a:p>
                      <a:pPr algn="ctr" fontAlgn="ctr"/>
                      <a:r>
                        <a:rPr lang="fr-FR" sz="900" b="1" i="0" u="none" strike="noStrike" dirty="0">
                          <a:solidFill>
                            <a:srgbClr val="FF0000"/>
                          </a:solidFill>
                          <a:effectLst/>
                          <a:latin typeface="Marianne" panose="02000000000000000000" pitchFamily="50" charset="0"/>
                        </a:rPr>
                        <a:t>19 </a:t>
                      </a:r>
                      <a:r>
                        <a:rPr lang="fr-FR" sz="900" b="1" i="0" u="none" strike="noStrike" dirty="0" smtClean="0">
                          <a:solidFill>
                            <a:srgbClr val="FF0000"/>
                          </a:solidFill>
                          <a:effectLst/>
                          <a:latin typeface="Marianne" panose="02000000000000000000" pitchFamily="50" charset="0"/>
                        </a:rPr>
                        <a:t>(-3</a:t>
                      </a:r>
                      <a:r>
                        <a:rPr lang="fr-FR" sz="900" b="1" i="0" u="none" strike="noStrike" dirty="0">
                          <a:solidFill>
                            <a:srgbClr val="FF0000"/>
                          </a:solidFill>
                          <a:effectLst/>
                          <a:latin typeface="Marianne" panose="02000000000000000000" pitchFamily="50" charset="0"/>
                        </a:rPr>
                        <a:t>)</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France</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459 317 615</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397 250 192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624 047 587</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506 298 340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FFFFFF"/>
                          </a:solidFill>
                          <a:effectLst/>
                          <a:latin typeface="Marianne" panose="02000000000000000000" pitchFamily="50" charset="0"/>
                        </a:rPr>
                        <a:t>-19%</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1" i="0" u="none" strike="noStrike">
                          <a:solidFill>
                            <a:srgbClr val="000000"/>
                          </a:solidFill>
                          <a:effectLst/>
                          <a:latin typeface="Marianne" panose="02000000000000000000" pitchFamily="50" charset="0"/>
                        </a:rPr>
                        <a:t>3%</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000000"/>
                          </a:solidFill>
                          <a:effectLst/>
                          <a:latin typeface="Marianne" panose="02000000000000000000" pitchFamily="50" charset="0"/>
                        </a:rPr>
                        <a:t>2%</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a:solidFill>
                            <a:srgbClr val="FFFFFF"/>
                          </a:solidFill>
                          <a:effectLst/>
                          <a:latin typeface="Marianne" panose="02000000000000000000" pitchFamily="50" charset="0"/>
                        </a:rPr>
                        <a:t>-10%</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fr-FR" sz="900" b="1" i="0" u="none" strike="noStrike">
                          <a:solidFill>
                            <a:srgbClr val="FF0000"/>
                          </a:solidFill>
                          <a:effectLst/>
                          <a:latin typeface="Wingdings 3" panose="05040102010807070707" pitchFamily="18" charset="2"/>
                        </a:rPr>
                        <a:t>è</a:t>
                      </a: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c>
                  <a:txBody>
                    <a:bodyPr/>
                    <a:lstStyle/>
                    <a:p>
                      <a:pPr algn="ctr" fontAlgn="ctr"/>
                      <a:r>
                        <a:rPr lang="fr-FR" sz="900" b="1" i="0" u="none" strike="noStrike" dirty="0">
                          <a:solidFill>
                            <a:srgbClr val="FF0000"/>
                          </a:solidFill>
                          <a:effectLst/>
                          <a:latin typeface="Marianne" panose="02000000000000000000" pitchFamily="50" charset="0"/>
                        </a:rPr>
                        <a:t>viandes et abats </a:t>
                      </a:r>
                      <a:r>
                        <a:rPr lang="fr-FR" sz="900" b="1" i="0" u="none" strike="noStrike" dirty="0" smtClean="0">
                          <a:solidFill>
                            <a:srgbClr val="FF0000"/>
                          </a:solidFill>
                          <a:effectLst/>
                          <a:latin typeface="Marianne" panose="02000000000000000000" pitchFamily="50" charset="0"/>
                        </a:rPr>
                        <a:t>(-18%)</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préparations alimentaires </a:t>
                      </a:r>
                      <a:r>
                        <a:rPr lang="fr-FR" sz="900" b="1" i="0" u="none" strike="noStrike" dirty="0" smtClean="0">
                          <a:solidFill>
                            <a:srgbClr val="FF0000"/>
                          </a:solidFill>
                          <a:effectLst/>
                          <a:latin typeface="Marianne" panose="02000000000000000000" pitchFamily="50" charset="0"/>
                        </a:rPr>
                        <a:t>(-20%)</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 </a:t>
                      </a:r>
                      <a:r>
                        <a:rPr lang="fr-FR" sz="900" b="1" i="0" u="none" strike="noStrike" dirty="0">
                          <a:solidFill>
                            <a:srgbClr val="FF0000"/>
                          </a:solidFill>
                          <a:effectLst/>
                          <a:latin typeface="Marianne" panose="02000000000000000000" pitchFamily="50" charset="0"/>
                        </a:rPr>
                        <a:t>légumes préparés </a:t>
                      </a:r>
                      <a:r>
                        <a:rPr lang="fr-FR" sz="900" b="1" i="0" u="none" strike="noStrike" dirty="0" smtClean="0">
                          <a:solidFill>
                            <a:srgbClr val="FF0000"/>
                          </a:solidFill>
                          <a:effectLst/>
                          <a:latin typeface="Marianne" panose="02000000000000000000" pitchFamily="50" charset="0"/>
                        </a:rPr>
                        <a:t>(-19%)</a:t>
                      </a:r>
                      <a:r>
                        <a:rPr lang="fr-FR" sz="900" b="1" i="0" u="none" strike="noStrike" dirty="0" smtClean="0">
                          <a:solidFill>
                            <a:srgbClr val="000000"/>
                          </a:solidFill>
                          <a:effectLst/>
                          <a:latin typeface="Marianne" panose="02000000000000000000" pitchFamily="50" charset="0"/>
                        </a:rPr>
                        <a:t> </a:t>
                      </a:r>
                      <a:r>
                        <a:rPr lang="fr-FR" sz="900" b="1" i="0" u="none" strike="noStrike" dirty="0">
                          <a:solidFill>
                            <a:srgbClr val="000000"/>
                          </a:solidFill>
                          <a:effectLst/>
                          <a:latin typeface="Marianne" panose="02000000000000000000" pitchFamily="50" charset="0"/>
                        </a:rPr>
                        <a:t>-</a:t>
                      </a:r>
                      <a:r>
                        <a:rPr lang="fr-FR" sz="900" b="1" i="0" u="none" strike="noStrike" dirty="0">
                          <a:solidFill>
                            <a:srgbClr val="FF0000"/>
                          </a:solidFill>
                          <a:effectLst/>
                          <a:latin typeface="Marianne" panose="02000000000000000000" pitchFamily="50" charset="0"/>
                        </a:rPr>
                        <a:t> alimentation animale </a:t>
                      </a:r>
                      <a:r>
                        <a:rPr lang="fr-FR" sz="900" b="1" i="0" u="none" strike="noStrike" dirty="0" smtClean="0">
                          <a:solidFill>
                            <a:srgbClr val="FF0000"/>
                          </a:solidFill>
                          <a:effectLst/>
                          <a:latin typeface="Marianne" panose="02000000000000000000" pitchFamily="50" charset="0"/>
                        </a:rPr>
                        <a:t>(-13%)</a:t>
                      </a:r>
                      <a:endParaRPr lang="fr-FR" sz="900" b="1" i="0" u="none" strike="noStrike" dirty="0">
                        <a:solidFill>
                          <a:srgbClr val="000000"/>
                        </a:solidFill>
                        <a:effectLst/>
                        <a:latin typeface="Marianne" panose="02000000000000000000" pitchFamily="50" charset="0"/>
                      </a:endParaRPr>
                    </a:p>
                  </a:txBody>
                  <a:tcPr marL="6491" marR="6491" marT="649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11941265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6482"/>
        </a:solidFill>
        <a:effectLst/>
      </p:bgPr>
    </p:bg>
    <p:spTree>
      <p:nvGrpSpPr>
        <p:cNvPr id="1" name=""/>
        <p:cNvGrpSpPr/>
        <p:nvPr/>
      </p:nvGrpSpPr>
      <p:grpSpPr>
        <a:xfrm>
          <a:off x="0" y="0"/>
          <a:ext cx="0" cy="0"/>
          <a:chOff x="0" y="0"/>
          <a:chExt cx="0" cy="0"/>
        </a:xfrm>
      </p:grpSpPr>
      <p:sp>
        <p:nvSpPr>
          <p:cNvPr id="5" name="ZoneTexte 4"/>
          <p:cNvSpPr txBox="1"/>
          <p:nvPr/>
        </p:nvSpPr>
        <p:spPr>
          <a:xfrm>
            <a:off x="2908438" y="2069049"/>
            <a:ext cx="6375124" cy="1323439"/>
          </a:xfrm>
          <a:prstGeom prst="rect">
            <a:avLst/>
          </a:prstGeom>
          <a:noFill/>
        </p:spPr>
        <p:txBody>
          <a:bodyPr wrap="square" rtlCol="0">
            <a:spAutoFit/>
          </a:bodyPr>
          <a:lstStyle/>
          <a:p>
            <a:pPr algn="ctr"/>
            <a:r>
              <a:rPr lang="fr-FR" sz="4000" b="1" dirty="0" smtClean="0">
                <a:solidFill>
                  <a:schemeClr val="bg1"/>
                </a:solidFill>
                <a:latin typeface="Marianne" panose="02000000000000000000" pitchFamily="50" charset="0"/>
              </a:rPr>
              <a:t>Les échanges agricoles et agro-alimentaires </a:t>
            </a:r>
            <a:endParaRPr lang="fr-FR" sz="4000" b="1" dirty="0">
              <a:solidFill>
                <a:schemeClr val="bg1"/>
              </a:solidFill>
              <a:latin typeface="Marianne" panose="02000000000000000000" pitchFamily="50" charset="0"/>
            </a:endParaRPr>
          </a:p>
        </p:txBody>
      </p:sp>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chemeClr val="bg1"/>
                </a:solidFill>
                <a:latin typeface="Marianne" panose="02000000000000000000" pitchFamily="50" charset="0"/>
              </a:rPr>
              <a:t>14</a:t>
            </a:fld>
            <a:endParaRPr lang="fr-FR" dirty="0">
              <a:solidFill>
                <a:schemeClr val="bg1"/>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300251" y="4538636"/>
            <a:ext cx="8074627" cy="707886"/>
          </a:xfrm>
          <a:prstGeom prst="rect">
            <a:avLst/>
          </a:prstGeom>
          <a:solidFill>
            <a:schemeClr val="bg1">
              <a:lumMod val="95000"/>
            </a:schemeClr>
          </a:solidFill>
        </p:spPr>
        <p:txBody>
          <a:bodyPr wrap="square" rtlCol="0">
            <a:spAutoFit/>
          </a:bodyPr>
          <a:lstStyle/>
          <a:p>
            <a:pPr algn="ctr"/>
            <a:r>
              <a:rPr lang="fr-FR" sz="4000" b="1" dirty="0" smtClean="0">
                <a:solidFill>
                  <a:srgbClr val="0B6482"/>
                </a:solidFill>
                <a:latin typeface="Marianne" panose="02000000000000000000" pitchFamily="50" charset="0"/>
              </a:rPr>
              <a:t>L’Arabie saoudite avec la France</a:t>
            </a:r>
            <a:endParaRPr lang="fr-FR" sz="4000" b="1" dirty="0">
              <a:solidFill>
                <a:srgbClr val="0B6482"/>
              </a:solidFill>
              <a:latin typeface="Marianne" panose="02000000000000000000" pitchFamily="50" charset="0"/>
            </a:endParaRPr>
          </a:p>
        </p:txBody>
      </p:sp>
      <p:sp>
        <p:nvSpPr>
          <p:cNvPr id="7" name="Espace réservé du pied de page 6"/>
          <p:cNvSpPr>
            <a:spLocks noGrp="1"/>
          </p:cNvSpPr>
          <p:nvPr>
            <p:ph type="ftr" sz="quarter" idx="11"/>
          </p:nvPr>
        </p:nvSpPr>
        <p:spPr>
          <a:xfrm>
            <a:off x="3965248" y="6360831"/>
            <a:ext cx="6065856" cy="365125"/>
          </a:xfrm>
        </p:spPr>
        <p:txBody>
          <a:bodyPr/>
          <a:lstStyle/>
          <a:p>
            <a:pPr algn="l"/>
            <a:r>
              <a:rPr lang="fr-FR" dirty="0" smtClean="0">
                <a:solidFill>
                  <a:schemeClr val="bg1"/>
                </a:solidFill>
                <a:latin typeface="Marianne" panose="02000000000000000000" pitchFamily="50" charset="0"/>
              </a:rPr>
              <a:t>Arabie saoudite - données </a:t>
            </a:r>
            <a:r>
              <a:rPr lang="fr-FR" dirty="0">
                <a:solidFill>
                  <a:schemeClr val="bg1"/>
                </a:solidFill>
                <a:latin typeface="Marianne" panose="02000000000000000000" pitchFamily="50" charset="0"/>
              </a:rPr>
              <a:t>2023 – TDM </a:t>
            </a:r>
            <a:r>
              <a:rPr lang="fr-FR" dirty="0" smtClean="0">
                <a:solidFill>
                  <a:schemeClr val="bg1"/>
                </a:solidFill>
                <a:latin typeface="Marianne" panose="02000000000000000000" pitchFamily="50" charset="0"/>
              </a:rPr>
              <a:t>- </a:t>
            </a:r>
            <a:r>
              <a:rPr lang="fr-FR" i="1" dirty="0" smtClean="0">
                <a:solidFill>
                  <a:schemeClr val="bg1"/>
                </a:solidFill>
                <a:latin typeface="Marianne" panose="02000000000000000000" pitchFamily="50" charset="0"/>
              </a:rPr>
              <a:t>Échanges </a:t>
            </a:r>
            <a:r>
              <a:rPr lang="fr-FR" i="1" dirty="0">
                <a:solidFill>
                  <a:schemeClr val="bg1"/>
                </a:solidFill>
                <a:latin typeface="Marianne" panose="02000000000000000000" pitchFamily="50" charset="0"/>
              </a:rPr>
              <a:t>agricoles et agro-alimentaires</a:t>
            </a:r>
          </a:p>
        </p:txBody>
      </p:sp>
      <p:graphicFrame>
        <p:nvGraphicFramePr>
          <p:cNvPr id="10" name="Graphique 9"/>
          <p:cNvGraphicFramePr>
            <a:graphicFrameLocks/>
          </p:cNvGraphicFramePr>
          <p:nvPr>
            <p:extLst>
              <p:ext uri="{D42A27DB-BD31-4B8C-83A1-F6EECF244321}">
                <p14:modId xmlns:p14="http://schemas.microsoft.com/office/powerpoint/2010/main" val="968492622"/>
              </p:ext>
            </p:extLst>
          </p:nvPr>
        </p:nvGraphicFramePr>
        <p:xfrm>
          <a:off x="8045670" y="3392489"/>
          <a:ext cx="4046246" cy="293650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19883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extLst>
              <p:ext uri="{D42A27DB-BD31-4B8C-83A1-F6EECF244321}">
                <p14:modId xmlns:p14="http://schemas.microsoft.com/office/powerpoint/2010/main" val="3121679473"/>
              </p:ext>
            </p:extLst>
          </p:nvPr>
        </p:nvGraphicFramePr>
        <p:xfrm>
          <a:off x="313343" y="933863"/>
          <a:ext cx="11527566" cy="5222481"/>
        </p:xfrm>
        <a:graphic>
          <a:graphicData uri="http://schemas.openxmlformats.org/drawingml/2006/table">
            <a:tbl>
              <a:tblPr firstRow="1" bandRow="1">
                <a:tableStyleId>{5C22544A-7EE6-4342-B048-85BDC9FD1C3A}</a:tableStyleId>
              </a:tblPr>
              <a:tblGrid>
                <a:gridCol w="3842522"/>
                <a:gridCol w="3842522"/>
                <a:gridCol w="3842522"/>
              </a:tblGrid>
              <a:tr h="5222481">
                <a:tc>
                  <a:txBody>
                    <a:bodyPr/>
                    <a:lstStyle/>
                    <a:p>
                      <a:endParaRPr lang="fr-FR" dirty="0">
                        <a:solidFill>
                          <a:srgbClr val="0B6482"/>
                        </a:solidFill>
                      </a:endParaRPr>
                    </a:p>
                  </a:txBody>
                  <a:tcPr>
                    <a:lnL w="38100" cap="flat" cmpd="sng" algn="ctr">
                      <a:solidFill>
                        <a:srgbClr val="0B6482"/>
                      </a:solidFill>
                      <a:prstDash val="solid"/>
                      <a:round/>
                      <a:headEnd type="none" w="med" len="med"/>
                      <a:tailEnd type="none" w="med" len="med"/>
                    </a:lnL>
                    <a:lnR w="127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c>
                  <a:txBody>
                    <a:bodyPr/>
                    <a:lstStyle/>
                    <a:p>
                      <a:endParaRPr lang="fr-FR" dirty="0">
                        <a:solidFill>
                          <a:srgbClr val="0B6482"/>
                        </a:solidFill>
                      </a:endParaRPr>
                    </a:p>
                  </a:txBody>
                  <a:tcPr>
                    <a:lnL w="12700" cap="flat" cmpd="sng" algn="ctr">
                      <a:solidFill>
                        <a:srgbClr val="0B6482"/>
                      </a:solidFill>
                      <a:prstDash val="solid"/>
                      <a:round/>
                      <a:headEnd type="none" w="med" len="med"/>
                      <a:tailEnd type="none" w="med" len="med"/>
                    </a:lnL>
                    <a:lnR w="127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c>
                  <a:txBody>
                    <a:bodyPr/>
                    <a:lstStyle/>
                    <a:p>
                      <a:endParaRPr lang="fr-FR" dirty="0">
                        <a:solidFill>
                          <a:srgbClr val="0B6482"/>
                        </a:solidFill>
                      </a:endParaRPr>
                    </a:p>
                  </a:txBody>
                  <a:tcPr>
                    <a:lnL w="12700" cap="flat" cmpd="sng" algn="ctr">
                      <a:solidFill>
                        <a:srgbClr val="0B6482"/>
                      </a:solidFill>
                      <a:prstDash val="solid"/>
                      <a:round/>
                      <a:headEnd type="none" w="med" len="med"/>
                      <a:tailEnd type="none" w="med" len="med"/>
                    </a:lnL>
                    <a:lnR w="381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r>
            </a:tbl>
          </a:graphicData>
        </a:graphic>
      </p:graphicFrame>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15</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332026" y="5559348"/>
            <a:ext cx="3776156" cy="553998"/>
          </a:xfrm>
          <a:prstGeom prst="rect">
            <a:avLst/>
          </a:prstGeom>
          <a:noFill/>
        </p:spPr>
        <p:txBody>
          <a:bodyPr wrap="square" rtlCol="0">
            <a:spAutoFit/>
          </a:bodyPr>
          <a:lstStyle/>
          <a:p>
            <a:pPr algn="ctr"/>
            <a:r>
              <a:rPr lang="fr-FR" sz="1500" b="1" dirty="0">
                <a:solidFill>
                  <a:srgbClr val="0B6482"/>
                </a:solidFill>
                <a:latin typeface="Marianne" panose="02000000000000000000" pitchFamily="50" charset="0"/>
              </a:rPr>
              <a:t>É</a:t>
            </a:r>
            <a:r>
              <a:rPr lang="fr-FR" sz="1500" b="1" dirty="0" smtClean="0">
                <a:solidFill>
                  <a:srgbClr val="0B6482"/>
                </a:solidFill>
                <a:latin typeface="Marianne" panose="02000000000000000000" pitchFamily="50" charset="0"/>
              </a:rPr>
              <a:t>volution des importations </a:t>
            </a:r>
          </a:p>
          <a:p>
            <a:pPr algn="ctr"/>
            <a:r>
              <a:rPr lang="fr-FR" sz="1500" b="1" dirty="0" smtClean="0">
                <a:solidFill>
                  <a:srgbClr val="0B6482"/>
                </a:solidFill>
                <a:latin typeface="Marianne" panose="02000000000000000000" pitchFamily="50" charset="0"/>
              </a:rPr>
              <a:t>saoudiennes en provenance de France</a:t>
            </a:r>
          </a:p>
        </p:txBody>
      </p:sp>
      <p:sp>
        <p:nvSpPr>
          <p:cNvPr id="13" name="ZoneTexte 12"/>
          <p:cNvSpPr txBox="1"/>
          <p:nvPr/>
        </p:nvSpPr>
        <p:spPr>
          <a:xfrm>
            <a:off x="4108181" y="5559348"/>
            <a:ext cx="3857719" cy="553998"/>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Principaux postes d’importation saoudiens en provenance de France </a:t>
            </a:r>
            <a:endParaRPr lang="fr-FR" sz="1500" b="1" dirty="0">
              <a:solidFill>
                <a:srgbClr val="0B6482"/>
              </a:solidFill>
              <a:latin typeface="Marianne" panose="02000000000000000000" pitchFamily="50" charset="0"/>
            </a:endParaRPr>
          </a:p>
        </p:txBody>
      </p:sp>
      <p:sp>
        <p:nvSpPr>
          <p:cNvPr id="14" name="ZoneTexte 13"/>
          <p:cNvSpPr txBox="1"/>
          <p:nvPr/>
        </p:nvSpPr>
        <p:spPr>
          <a:xfrm>
            <a:off x="7965901" y="5565893"/>
            <a:ext cx="3893692" cy="553998"/>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Principaux marchés </a:t>
            </a:r>
          </a:p>
          <a:p>
            <a:pPr algn="ctr"/>
            <a:r>
              <a:rPr lang="fr-FR" sz="1500" b="1" dirty="0">
                <a:solidFill>
                  <a:srgbClr val="0B6482"/>
                </a:solidFill>
                <a:latin typeface="Marianne" panose="02000000000000000000" pitchFamily="50" charset="0"/>
              </a:rPr>
              <a:t>p</a:t>
            </a:r>
            <a:r>
              <a:rPr lang="fr-FR" sz="1500" b="1" dirty="0" smtClean="0">
                <a:solidFill>
                  <a:srgbClr val="0B6482"/>
                </a:solidFill>
                <a:latin typeface="Marianne" panose="02000000000000000000" pitchFamily="50" charset="0"/>
              </a:rPr>
              <a:t>roche et moyen-orientaux de la France </a:t>
            </a:r>
          </a:p>
        </p:txBody>
      </p:sp>
      <p:sp>
        <p:nvSpPr>
          <p:cNvPr id="15" name="ZoneTexte 14"/>
          <p:cNvSpPr txBox="1"/>
          <p:nvPr/>
        </p:nvSpPr>
        <p:spPr>
          <a:xfrm>
            <a:off x="309091" y="329267"/>
            <a:ext cx="11573817" cy="400110"/>
          </a:xfrm>
          <a:prstGeom prst="rect">
            <a:avLst/>
          </a:prstGeom>
          <a:solidFill>
            <a:srgbClr val="0B6482"/>
          </a:solidFill>
        </p:spPr>
        <p:txBody>
          <a:bodyPr wrap="square" rtlCol="0">
            <a:spAutoFit/>
          </a:bodyPr>
          <a:lstStyle/>
          <a:p>
            <a:r>
              <a:rPr lang="fr-FR" sz="2000" b="1" dirty="0" smtClean="0">
                <a:solidFill>
                  <a:schemeClr val="bg1"/>
                </a:solidFill>
                <a:latin typeface="Marianne" panose="02000000000000000000" pitchFamily="50" charset="0"/>
              </a:rPr>
              <a:t>Les échanges agricoles et agro-alimentaires franco-saoudiens en un coup d’œil</a:t>
            </a:r>
            <a:endParaRPr lang="fr-FR" sz="2000" b="1" dirty="0">
              <a:solidFill>
                <a:schemeClr val="bg1"/>
              </a:solidFill>
              <a:latin typeface="Marianne" panose="02000000000000000000" pitchFamily="50" charset="0"/>
            </a:endParaRPr>
          </a:p>
        </p:txBody>
      </p:sp>
      <p:sp>
        <p:nvSpPr>
          <p:cNvPr id="20" name="Espace réservé du pied de page 6"/>
          <p:cNvSpPr>
            <a:spLocks noGrp="1"/>
          </p:cNvSpPr>
          <p:nvPr>
            <p:ph type="ftr" sz="quarter" idx="11"/>
          </p:nvPr>
        </p:nvSpPr>
        <p:spPr>
          <a:xfrm>
            <a:off x="3965248" y="6360831"/>
            <a:ext cx="6089441"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sp>
        <p:nvSpPr>
          <p:cNvPr id="18" name="Rectangle 17"/>
          <p:cNvSpPr/>
          <p:nvPr/>
        </p:nvSpPr>
        <p:spPr>
          <a:xfrm>
            <a:off x="10054689" y="947980"/>
            <a:ext cx="1763831" cy="276999"/>
          </a:xfrm>
          <a:prstGeom prst="rect">
            <a:avLst/>
          </a:prstGeom>
          <a:solidFill>
            <a:srgbClr val="FF0000"/>
          </a:solidFill>
        </p:spPr>
        <p:txBody>
          <a:bodyPr wrap="square">
            <a:spAutoFit/>
          </a:bodyPr>
          <a:lstStyle/>
          <a:p>
            <a:pPr algn="ctr"/>
            <a:r>
              <a:rPr lang="fr-FR" sz="1200" b="1" dirty="0" smtClean="0">
                <a:solidFill>
                  <a:schemeClr val="bg1"/>
                </a:solidFill>
                <a:latin typeface="Marianne" panose="02000000000000000000" pitchFamily="50" charset="0"/>
              </a:rPr>
              <a:t>Variations </a:t>
            </a:r>
            <a:r>
              <a:rPr lang="fr-FR" sz="1200" b="1" dirty="0" smtClean="0">
                <a:solidFill>
                  <a:schemeClr val="bg1"/>
                </a:solidFill>
                <a:latin typeface="Marianne" panose="02000000000000000000" pitchFamily="50" charset="0"/>
              </a:rPr>
              <a:t>2023-2022</a:t>
            </a:r>
            <a:endParaRPr lang="fr-FR" sz="1200" b="1" dirty="0" smtClean="0">
              <a:solidFill>
                <a:schemeClr val="bg1"/>
              </a:solidFill>
              <a:latin typeface="Marianne" panose="02000000000000000000" pitchFamily="50" charset="0"/>
            </a:endParaRPr>
          </a:p>
        </p:txBody>
      </p:sp>
      <p:graphicFrame>
        <p:nvGraphicFramePr>
          <p:cNvPr id="19" name="Graphique 18"/>
          <p:cNvGraphicFramePr>
            <a:graphicFrameLocks/>
          </p:cNvGraphicFramePr>
          <p:nvPr>
            <p:extLst>
              <p:ext uri="{D42A27DB-BD31-4B8C-83A1-F6EECF244321}">
                <p14:modId xmlns:p14="http://schemas.microsoft.com/office/powerpoint/2010/main" val="1986703855"/>
              </p:ext>
            </p:extLst>
          </p:nvPr>
        </p:nvGraphicFramePr>
        <p:xfrm>
          <a:off x="4244453" y="1722975"/>
          <a:ext cx="3716169" cy="38298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Graphique 20"/>
          <p:cNvGraphicFramePr>
            <a:graphicFrameLocks/>
          </p:cNvGraphicFramePr>
          <p:nvPr>
            <p:extLst>
              <p:ext uri="{D42A27DB-BD31-4B8C-83A1-F6EECF244321}">
                <p14:modId xmlns:p14="http://schemas.microsoft.com/office/powerpoint/2010/main" val="2718804682"/>
              </p:ext>
            </p:extLst>
          </p:nvPr>
        </p:nvGraphicFramePr>
        <p:xfrm>
          <a:off x="7960622" y="1722975"/>
          <a:ext cx="3831044" cy="3829828"/>
        </p:xfrm>
        <a:graphic>
          <a:graphicData uri="http://schemas.openxmlformats.org/drawingml/2006/chart">
            <c:chart xmlns:c="http://schemas.openxmlformats.org/drawingml/2006/chart" xmlns:r="http://schemas.openxmlformats.org/officeDocument/2006/relationships" r:id="rId4"/>
          </a:graphicData>
        </a:graphic>
      </p:graphicFrame>
      <p:sp>
        <p:nvSpPr>
          <p:cNvPr id="16" name="ZoneTexte 2"/>
          <p:cNvSpPr txBox="1"/>
          <p:nvPr/>
        </p:nvSpPr>
        <p:spPr>
          <a:xfrm>
            <a:off x="11057185" y="2216618"/>
            <a:ext cx="695325"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+11%</a:t>
            </a:r>
            <a:endParaRPr lang="fr-FR" sz="1200" b="1" dirty="0">
              <a:solidFill>
                <a:srgbClr val="00B050"/>
              </a:solidFill>
              <a:latin typeface="Marianne" panose="02000000000000000000" pitchFamily="50" charset="0"/>
            </a:endParaRPr>
          </a:p>
        </p:txBody>
      </p:sp>
      <p:sp>
        <p:nvSpPr>
          <p:cNvPr id="22" name="ZoneTexte 2"/>
          <p:cNvSpPr txBox="1"/>
          <p:nvPr/>
        </p:nvSpPr>
        <p:spPr>
          <a:xfrm>
            <a:off x="11057185" y="2760770"/>
            <a:ext cx="695325"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-16%</a:t>
            </a:r>
            <a:endParaRPr lang="fr-FR" sz="1200" b="1" dirty="0">
              <a:solidFill>
                <a:srgbClr val="FF0000"/>
              </a:solidFill>
              <a:latin typeface="Marianne" panose="02000000000000000000" pitchFamily="50" charset="0"/>
            </a:endParaRPr>
          </a:p>
        </p:txBody>
      </p:sp>
      <p:sp>
        <p:nvSpPr>
          <p:cNvPr id="23" name="ZoneTexte 2"/>
          <p:cNvSpPr txBox="1"/>
          <p:nvPr/>
        </p:nvSpPr>
        <p:spPr>
          <a:xfrm>
            <a:off x="10574193" y="3272152"/>
            <a:ext cx="695325"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-23%</a:t>
            </a:r>
            <a:endParaRPr lang="fr-FR" sz="1200" b="1" dirty="0">
              <a:solidFill>
                <a:srgbClr val="FF0000"/>
              </a:solidFill>
              <a:latin typeface="Marianne" panose="02000000000000000000" pitchFamily="50" charset="0"/>
            </a:endParaRPr>
          </a:p>
        </p:txBody>
      </p:sp>
      <p:sp>
        <p:nvSpPr>
          <p:cNvPr id="24" name="ZoneTexte 2"/>
          <p:cNvSpPr txBox="1"/>
          <p:nvPr/>
        </p:nvSpPr>
        <p:spPr>
          <a:xfrm>
            <a:off x="10365510" y="3829366"/>
            <a:ext cx="695325"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-61%</a:t>
            </a:r>
            <a:endParaRPr lang="fr-FR" sz="1200" b="1" dirty="0">
              <a:solidFill>
                <a:srgbClr val="FF0000"/>
              </a:solidFill>
              <a:latin typeface="Marianne" panose="02000000000000000000" pitchFamily="50" charset="0"/>
            </a:endParaRPr>
          </a:p>
        </p:txBody>
      </p:sp>
      <p:sp>
        <p:nvSpPr>
          <p:cNvPr id="25" name="ZoneTexte 2"/>
          <p:cNvSpPr txBox="1"/>
          <p:nvPr/>
        </p:nvSpPr>
        <p:spPr>
          <a:xfrm>
            <a:off x="10039941" y="4366260"/>
            <a:ext cx="695325"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-12%</a:t>
            </a:r>
            <a:endParaRPr lang="fr-FR" sz="1200" b="1" dirty="0">
              <a:solidFill>
                <a:srgbClr val="FF0000"/>
              </a:solidFill>
              <a:latin typeface="Marianne" panose="02000000000000000000" pitchFamily="50" charset="0"/>
            </a:endParaRPr>
          </a:p>
        </p:txBody>
      </p:sp>
      <p:sp>
        <p:nvSpPr>
          <p:cNvPr id="26" name="ZoneTexte 25"/>
          <p:cNvSpPr txBox="1"/>
          <p:nvPr/>
        </p:nvSpPr>
        <p:spPr>
          <a:xfrm>
            <a:off x="321673" y="957193"/>
            <a:ext cx="3815277" cy="784830"/>
          </a:xfrm>
          <a:prstGeom prst="rect">
            <a:avLst/>
          </a:prstGeom>
          <a:noFill/>
        </p:spPr>
        <p:txBody>
          <a:bodyPr wrap="square" rtlCol="0">
            <a:spAutoFit/>
          </a:bodyPr>
          <a:lstStyle/>
          <a:p>
            <a:pPr algn="ctr"/>
            <a:r>
              <a:rPr lang="fr-FR" sz="1500" b="1" dirty="0">
                <a:solidFill>
                  <a:srgbClr val="FF0000"/>
                </a:solidFill>
                <a:latin typeface="Marianne" panose="02000000000000000000" pitchFamily="50" charset="0"/>
              </a:rPr>
              <a:t>Baisse de -19% des importations notamment due à l’absence d’achat d’orge (-50M€) </a:t>
            </a:r>
            <a:r>
              <a:rPr lang="fr-FR" sz="1400" b="1" dirty="0">
                <a:solidFill>
                  <a:srgbClr val="FF0000"/>
                </a:solidFill>
                <a:latin typeface="Marianne" panose="02000000000000000000" pitchFamily="50" charset="0"/>
              </a:rPr>
              <a:t>sur la dernière campagne</a:t>
            </a:r>
            <a:endParaRPr lang="fr-FR" sz="1500" b="1" dirty="0">
              <a:solidFill>
                <a:srgbClr val="FF0000"/>
              </a:solidFill>
              <a:latin typeface="Marianne" panose="02000000000000000000" pitchFamily="50" charset="0"/>
            </a:endParaRPr>
          </a:p>
        </p:txBody>
      </p:sp>
      <p:sp>
        <p:nvSpPr>
          <p:cNvPr id="27" name="ZoneTexte 13"/>
          <p:cNvSpPr txBox="1"/>
          <p:nvPr/>
        </p:nvSpPr>
        <p:spPr>
          <a:xfrm>
            <a:off x="4159673" y="960541"/>
            <a:ext cx="3850587"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500" b="1" dirty="0" smtClean="0">
                <a:solidFill>
                  <a:srgbClr val="FF0000"/>
                </a:solidFill>
                <a:latin typeface="Marianne" panose="02000000000000000000" pitchFamily="50" charset="0"/>
              </a:rPr>
              <a:t>Laits et produits laitiers -15%</a:t>
            </a:r>
          </a:p>
          <a:p>
            <a:pPr algn="ctr"/>
            <a:r>
              <a:rPr lang="fr-FR" sz="1500" b="1" dirty="0" smtClean="0">
                <a:solidFill>
                  <a:srgbClr val="FF0000"/>
                </a:solidFill>
                <a:latin typeface="Marianne" panose="02000000000000000000" pitchFamily="50" charset="0"/>
              </a:rPr>
              <a:t>Viande et produits carnés -18%</a:t>
            </a:r>
          </a:p>
          <a:p>
            <a:pPr algn="ctr"/>
            <a:r>
              <a:rPr lang="fr-FR" sz="1500" b="1" dirty="0" smtClean="0">
                <a:solidFill>
                  <a:srgbClr val="00B050"/>
                </a:solidFill>
                <a:latin typeface="Marianne" panose="02000000000000000000" pitchFamily="50" charset="0"/>
              </a:rPr>
              <a:t>Produits d’épicerie +1%</a:t>
            </a:r>
          </a:p>
        </p:txBody>
      </p:sp>
      <p:graphicFrame>
        <p:nvGraphicFramePr>
          <p:cNvPr id="28" name="Graphique 27"/>
          <p:cNvGraphicFramePr>
            <a:graphicFrameLocks/>
          </p:cNvGraphicFramePr>
          <p:nvPr>
            <p:extLst>
              <p:ext uri="{D42A27DB-BD31-4B8C-83A1-F6EECF244321}">
                <p14:modId xmlns:p14="http://schemas.microsoft.com/office/powerpoint/2010/main" val="374143414"/>
              </p:ext>
            </p:extLst>
          </p:nvPr>
        </p:nvGraphicFramePr>
        <p:xfrm>
          <a:off x="332025" y="1745371"/>
          <a:ext cx="3776155" cy="380743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1752110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16</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13" name="ZoneTexte 12"/>
          <p:cNvSpPr txBox="1"/>
          <p:nvPr/>
        </p:nvSpPr>
        <p:spPr>
          <a:xfrm>
            <a:off x="347606" y="883495"/>
            <a:ext cx="11493304" cy="400110"/>
          </a:xfrm>
          <a:prstGeom prst="rect">
            <a:avLst/>
          </a:prstGeom>
          <a:noFill/>
        </p:spPr>
        <p:txBody>
          <a:bodyPr wrap="square" rtlCol="0">
            <a:spAutoFit/>
          </a:bodyPr>
          <a:lstStyle/>
          <a:p>
            <a:pPr algn="just"/>
            <a:r>
              <a:rPr lang="fr-FR" sz="2000" dirty="0" smtClean="0">
                <a:solidFill>
                  <a:srgbClr val="0B6482"/>
                </a:solidFill>
                <a:latin typeface="Marianne" panose="02000000000000000000" pitchFamily="50" charset="0"/>
              </a:rPr>
              <a:t>La baisse tendancielle des importations en provenance de France réduit le solde déficitaire. </a:t>
            </a:r>
            <a:endParaRPr lang="fr-FR" sz="2000" dirty="0">
              <a:solidFill>
                <a:srgbClr val="0B6482"/>
              </a:solidFill>
              <a:latin typeface="Marianne" panose="02000000000000000000" pitchFamily="50" charset="0"/>
            </a:endParaRPr>
          </a:p>
        </p:txBody>
      </p:sp>
      <p:sp>
        <p:nvSpPr>
          <p:cNvPr id="14" name="ZoneTexte 13"/>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B</a:t>
            </a:r>
            <a:r>
              <a:rPr lang="fr-FR" sz="2000" b="1" dirty="0" smtClean="0">
                <a:solidFill>
                  <a:schemeClr val="bg1"/>
                </a:solidFill>
                <a:latin typeface="Marianne" panose="02000000000000000000" pitchFamily="50" charset="0"/>
              </a:rPr>
              <a:t>alance commerciale (en euro)</a:t>
            </a:r>
            <a:endParaRPr lang="fr-FR" sz="2000" b="1" dirty="0">
              <a:solidFill>
                <a:schemeClr val="bg1"/>
              </a:solidFill>
              <a:latin typeface="Marianne" panose="02000000000000000000" pitchFamily="50" charset="0"/>
            </a:endParaRPr>
          </a:p>
        </p:txBody>
      </p:sp>
      <p:sp>
        <p:nvSpPr>
          <p:cNvPr id="8" name="Espace réservé du pied de page 6"/>
          <p:cNvSpPr>
            <a:spLocks noGrp="1"/>
          </p:cNvSpPr>
          <p:nvPr>
            <p:ph type="ftr" sz="quarter" idx="11"/>
          </p:nvPr>
        </p:nvSpPr>
        <p:spPr>
          <a:xfrm>
            <a:off x="3965248" y="6360831"/>
            <a:ext cx="6164590"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9" name="Graphique 8"/>
          <p:cNvGraphicFramePr>
            <a:graphicFrameLocks/>
          </p:cNvGraphicFramePr>
          <p:nvPr>
            <p:extLst>
              <p:ext uri="{D42A27DB-BD31-4B8C-83A1-F6EECF244321}">
                <p14:modId xmlns:p14="http://schemas.microsoft.com/office/powerpoint/2010/main" val="1225648956"/>
              </p:ext>
            </p:extLst>
          </p:nvPr>
        </p:nvGraphicFramePr>
        <p:xfrm>
          <a:off x="347606" y="1435131"/>
          <a:ext cx="11493304" cy="47084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23035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17</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Balance commerciale par poste </a:t>
            </a:r>
            <a:r>
              <a:rPr lang="fr-FR" sz="2000" b="1" dirty="0" smtClean="0">
                <a:solidFill>
                  <a:schemeClr val="bg1"/>
                </a:solidFill>
                <a:latin typeface="Marianne" panose="02000000000000000000" pitchFamily="50" charset="0"/>
              </a:rPr>
              <a:t>d’importation (en euro)</a:t>
            </a:r>
            <a:endParaRPr lang="fr-FR" sz="2000" b="1" dirty="0">
              <a:solidFill>
                <a:schemeClr val="bg1"/>
              </a:solidFill>
              <a:latin typeface="Marianne" panose="02000000000000000000" pitchFamily="50" charset="0"/>
            </a:endParaRPr>
          </a:p>
        </p:txBody>
      </p:sp>
      <p:sp>
        <p:nvSpPr>
          <p:cNvPr id="12" name="ZoneTexte 11"/>
          <p:cNvSpPr txBox="1"/>
          <p:nvPr/>
        </p:nvSpPr>
        <p:spPr>
          <a:xfrm>
            <a:off x="347606" y="891042"/>
            <a:ext cx="11493304" cy="400110"/>
          </a:xfrm>
          <a:prstGeom prst="rect">
            <a:avLst/>
          </a:prstGeom>
          <a:noFill/>
        </p:spPr>
        <p:txBody>
          <a:bodyPr wrap="square" rtlCol="0">
            <a:spAutoFit/>
          </a:bodyPr>
          <a:lstStyle/>
          <a:p>
            <a:pPr algn="just"/>
            <a:r>
              <a:rPr lang="fr-FR" sz="2000" i="1" dirty="0" smtClean="0">
                <a:solidFill>
                  <a:srgbClr val="0B6482"/>
                </a:solidFill>
                <a:latin typeface="Marianne" panose="02000000000000000000" pitchFamily="50" charset="0"/>
              </a:rPr>
              <a:t>Laits et produits laitiers</a:t>
            </a:r>
            <a:r>
              <a:rPr lang="fr-FR" sz="2000" dirty="0" smtClean="0">
                <a:solidFill>
                  <a:srgbClr val="0B6482"/>
                </a:solidFill>
                <a:latin typeface="Marianne" panose="02000000000000000000" pitchFamily="50" charset="0"/>
              </a:rPr>
              <a:t>, </a:t>
            </a:r>
            <a:r>
              <a:rPr lang="fr-FR" sz="2000" i="1" dirty="0" smtClean="0">
                <a:solidFill>
                  <a:srgbClr val="0B6482"/>
                </a:solidFill>
                <a:latin typeface="Marianne" panose="02000000000000000000" pitchFamily="50" charset="0"/>
              </a:rPr>
              <a:t>Viande et produits carnés</a:t>
            </a:r>
            <a:r>
              <a:rPr lang="fr-FR" sz="2000" dirty="0" smtClean="0">
                <a:solidFill>
                  <a:srgbClr val="0B6482"/>
                </a:solidFill>
                <a:latin typeface="Marianne" panose="02000000000000000000" pitchFamily="50" charset="0"/>
              </a:rPr>
              <a:t>, principaux postes déficitaires.</a:t>
            </a:r>
            <a:endParaRPr lang="fr-FR" sz="2000" dirty="0">
              <a:solidFill>
                <a:srgbClr val="0B6482"/>
              </a:solidFill>
              <a:latin typeface="Marianne" panose="02000000000000000000" pitchFamily="50" charset="0"/>
            </a:endParaRPr>
          </a:p>
        </p:txBody>
      </p:sp>
      <p:sp>
        <p:nvSpPr>
          <p:cNvPr id="8" name="Espace réservé du pied de page 6"/>
          <p:cNvSpPr>
            <a:spLocks noGrp="1"/>
          </p:cNvSpPr>
          <p:nvPr>
            <p:ph type="ftr" sz="quarter" idx="11"/>
          </p:nvPr>
        </p:nvSpPr>
        <p:spPr>
          <a:xfrm>
            <a:off x="3965248" y="6360831"/>
            <a:ext cx="6207452"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3" name="Graphique 12"/>
          <p:cNvGraphicFramePr>
            <a:graphicFrameLocks/>
          </p:cNvGraphicFramePr>
          <p:nvPr>
            <p:extLst>
              <p:ext uri="{D42A27DB-BD31-4B8C-83A1-F6EECF244321}">
                <p14:modId xmlns:p14="http://schemas.microsoft.com/office/powerpoint/2010/main" val="2446081011"/>
              </p:ext>
            </p:extLst>
          </p:nvPr>
        </p:nvGraphicFramePr>
        <p:xfrm>
          <a:off x="347606" y="1450226"/>
          <a:ext cx="11493304" cy="46076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343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18</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47606" y="331858"/>
            <a:ext cx="11493304" cy="400110"/>
          </a:xfrm>
          <a:prstGeom prst="rect">
            <a:avLst/>
          </a:prstGeom>
          <a:solidFill>
            <a:srgbClr val="0B6482"/>
          </a:solidFill>
        </p:spPr>
        <p:txBody>
          <a:bodyPr wrap="square" rtlCol="0">
            <a:spAutoFit/>
          </a:bodyPr>
          <a:lstStyle/>
          <a:p>
            <a:r>
              <a:rPr lang="fr-FR" sz="2000" b="1" dirty="0" smtClean="0">
                <a:solidFill>
                  <a:schemeClr val="bg1"/>
                </a:solidFill>
                <a:latin typeface="Marianne" panose="02000000000000000000" pitchFamily="50" charset="0"/>
              </a:rPr>
              <a:t>Postes d’importation (en euro)</a:t>
            </a:r>
            <a:endParaRPr lang="fr-FR" sz="2000" b="1" dirty="0">
              <a:solidFill>
                <a:schemeClr val="bg1"/>
              </a:solidFill>
              <a:latin typeface="Marianne" panose="02000000000000000000" pitchFamily="50" charset="0"/>
            </a:endParaRPr>
          </a:p>
        </p:txBody>
      </p:sp>
      <p:sp>
        <p:nvSpPr>
          <p:cNvPr id="10" name="ZoneTexte 9"/>
          <p:cNvSpPr txBox="1"/>
          <p:nvPr/>
        </p:nvSpPr>
        <p:spPr>
          <a:xfrm>
            <a:off x="347606" y="891042"/>
            <a:ext cx="11493304" cy="400110"/>
          </a:xfrm>
          <a:prstGeom prst="rect">
            <a:avLst/>
          </a:prstGeom>
          <a:noFill/>
        </p:spPr>
        <p:txBody>
          <a:bodyPr wrap="square" rtlCol="0">
            <a:spAutoFit/>
          </a:bodyPr>
          <a:lstStyle/>
          <a:p>
            <a:pPr algn="just"/>
            <a:r>
              <a:rPr lang="fr-FR" sz="2000" i="1" dirty="0" smtClean="0">
                <a:solidFill>
                  <a:srgbClr val="0B6482"/>
                </a:solidFill>
                <a:latin typeface="Marianne" panose="02000000000000000000" pitchFamily="50" charset="0"/>
              </a:rPr>
              <a:t>Produits </a:t>
            </a:r>
            <a:r>
              <a:rPr lang="fr-FR" sz="2000" i="1" dirty="0">
                <a:solidFill>
                  <a:srgbClr val="0B6482"/>
                </a:solidFill>
                <a:latin typeface="Marianne" panose="02000000000000000000" pitchFamily="50" charset="0"/>
              </a:rPr>
              <a:t>d’épicerie</a:t>
            </a:r>
            <a:r>
              <a:rPr lang="fr-FR" sz="2000" dirty="0">
                <a:solidFill>
                  <a:srgbClr val="0B6482"/>
                </a:solidFill>
                <a:latin typeface="Marianne" panose="02000000000000000000" pitchFamily="50" charset="0"/>
              </a:rPr>
              <a:t>, en hausse de </a:t>
            </a:r>
            <a:r>
              <a:rPr lang="fr-FR" sz="2000" dirty="0" smtClean="0">
                <a:solidFill>
                  <a:srgbClr val="0B6482"/>
                </a:solidFill>
                <a:latin typeface="Marianne" panose="02000000000000000000" pitchFamily="50" charset="0"/>
              </a:rPr>
              <a:t>29%</a:t>
            </a:r>
            <a:r>
              <a:rPr lang="fr-FR" sz="2000" i="1" dirty="0" smtClean="0">
                <a:solidFill>
                  <a:srgbClr val="0B6482"/>
                </a:solidFill>
                <a:latin typeface="Marianne" panose="02000000000000000000" pitchFamily="50" charset="0"/>
              </a:rPr>
              <a:t>. Céréales </a:t>
            </a:r>
            <a:r>
              <a:rPr lang="fr-FR" sz="2000" dirty="0" smtClean="0">
                <a:solidFill>
                  <a:srgbClr val="0B6482"/>
                </a:solidFill>
                <a:latin typeface="Marianne" panose="02000000000000000000" pitchFamily="50" charset="0"/>
              </a:rPr>
              <a:t>en baisse de 69%. </a:t>
            </a:r>
            <a:endParaRPr lang="fr-FR" sz="2000" dirty="0">
              <a:solidFill>
                <a:srgbClr val="0B6482"/>
              </a:solidFill>
              <a:latin typeface="Marianne" panose="02000000000000000000" pitchFamily="50" charset="0"/>
            </a:endParaRPr>
          </a:p>
        </p:txBody>
      </p:sp>
      <p:sp>
        <p:nvSpPr>
          <p:cNvPr id="12" name="Espace réservé du pied de page 6"/>
          <p:cNvSpPr>
            <a:spLocks noGrp="1"/>
          </p:cNvSpPr>
          <p:nvPr>
            <p:ph type="ftr" sz="quarter" idx="11"/>
          </p:nvPr>
        </p:nvSpPr>
        <p:spPr>
          <a:xfrm>
            <a:off x="3965248" y="6360831"/>
            <a:ext cx="5997618"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sp>
        <p:nvSpPr>
          <p:cNvPr id="4" name="Rectangle 3"/>
          <p:cNvSpPr/>
          <p:nvPr/>
        </p:nvSpPr>
        <p:spPr>
          <a:xfrm>
            <a:off x="9528560" y="536957"/>
            <a:ext cx="2312349" cy="369332"/>
          </a:xfrm>
          <a:prstGeom prst="rect">
            <a:avLst/>
          </a:prstGeom>
          <a:solidFill>
            <a:srgbClr val="00B050"/>
          </a:solidFill>
        </p:spPr>
        <p:txBody>
          <a:bodyPr wrap="square">
            <a:spAutoFit/>
          </a:bodyPr>
          <a:lstStyle/>
          <a:p>
            <a:r>
              <a:rPr lang="fr-FR" b="1" dirty="0">
                <a:solidFill>
                  <a:schemeClr val="bg1"/>
                </a:solidFill>
                <a:latin typeface="Marianne" panose="02000000000000000000" pitchFamily="50" charset="0"/>
              </a:rPr>
              <a:t>Tendance sur 3 ans</a:t>
            </a:r>
            <a:endParaRPr lang="fr-FR" dirty="0">
              <a:solidFill>
                <a:schemeClr val="bg1"/>
              </a:solidFill>
            </a:endParaRPr>
          </a:p>
        </p:txBody>
      </p:sp>
      <p:graphicFrame>
        <p:nvGraphicFramePr>
          <p:cNvPr id="14" name="Graphique 13"/>
          <p:cNvGraphicFramePr>
            <a:graphicFrameLocks/>
          </p:cNvGraphicFramePr>
          <p:nvPr>
            <p:extLst>
              <p:ext uri="{D42A27DB-BD31-4B8C-83A1-F6EECF244321}">
                <p14:modId xmlns:p14="http://schemas.microsoft.com/office/powerpoint/2010/main" val="2129645000"/>
              </p:ext>
            </p:extLst>
          </p:nvPr>
        </p:nvGraphicFramePr>
        <p:xfrm>
          <a:off x="347605" y="1450227"/>
          <a:ext cx="11493303" cy="453385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6525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19</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Principaux </a:t>
            </a:r>
            <a:r>
              <a:rPr lang="fr-FR" sz="2000" b="1" dirty="0" smtClean="0">
                <a:solidFill>
                  <a:schemeClr val="bg1"/>
                </a:solidFill>
                <a:latin typeface="Marianne" panose="02000000000000000000" pitchFamily="50" charset="0"/>
              </a:rPr>
              <a:t>marchés de </a:t>
            </a:r>
            <a:r>
              <a:rPr lang="fr-FR" sz="2000" b="1" dirty="0">
                <a:solidFill>
                  <a:schemeClr val="bg1"/>
                </a:solidFill>
                <a:latin typeface="Marianne" panose="02000000000000000000" pitchFamily="50" charset="0"/>
              </a:rPr>
              <a:t>la France </a:t>
            </a:r>
            <a:r>
              <a:rPr lang="fr-FR" sz="2000" b="1" dirty="0" smtClean="0">
                <a:solidFill>
                  <a:schemeClr val="bg1"/>
                </a:solidFill>
                <a:latin typeface="Marianne" panose="02000000000000000000" pitchFamily="50" charset="0"/>
              </a:rPr>
              <a:t>(en euro)</a:t>
            </a:r>
            <a:endParaRPr lang="fr-FR" sz="2000" b="1" dirty="0">
              <a:solidFill>
                <a:schemeClr val="bg1"/>
              </a:solidFill>
              <a:latin typeface="Marianne" panose="02000000000000000000" pitchFamily="50" charset="0"/>
            </a:endParaRPr>
          </a:p>
        </p:txBody>
      </p:sp>
      <p:sp>
        <p:nvSpPr>
          <p:cNvPr id="26" name="Espace réservé du pied de page 6"/>
          <p:cNvSpPr>
            <a:spLocks noGrp="1"/>
          </p:cNvSpPr>
          <p:nvPr>
            <p:ph type="ftr" sz="quarter" idx="11"/>
          </p:nvPr>
        </p:nvSpPr>
        <p:spPr>
          <a:xfrm>
            <a:off x="3965248" y="6360831"/>
            <a:ext cx="6270573"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sp>
        <p:nvSpPr>
          <p:cNvPr id="27" name="Rectangle 26"/>
          <p:cNvSpPr/>
          <p:nvPr/>
        </p:nvSpPr>
        <p:spPr>
          <a:xfrm>
            <a:off x="9297825" y="531913"/>
            <a:ext cx="2543086" cy="369332"/>
          </a:xfrm>
          <a:prstGeom prst="rect">
            <a:avLst/>
          </a:prstGeom>
          <a:solidFill>
            <a:srgbClr val="FF0000"/>
          </a:solidFill>
        </p:spPr>
        <p:txBody>
          <a:bodyPr wrap="square">
            <a:spAutoFit/>
          </a:bodyPr>
          <a:lstStyle/>
          <a:p>
            <a:pPr algn="ctr"/>
            <a:r>
              <a:rPr lang="fr-FR" b="1" dirty="0" smtClean="0">
                <a:solidFill>
                  <a:schemeClr val="bg1"/>
                </a:solidFill>
                <a:latin typeface="Marianne" panose="02000000000000000000" pitchFamily="50" charset="0"/>
              </a:rPr>
              <a:t>Variations </a:t>
            </a:r>
            <a:r>
              <a:rPr lang="fr-FR" b="1" dirty="0" smtClean="0">
                <a:solidFill>
                  <a:schemeClr val="bg1"/>
                </a:solidFill>
                <a:latin typeface="Marianne" panose="02000000000000000000" pitchFamily="50" charset="0"/>
              </a:rPr>
              <a:t>2023-2022</a:t>
            </a:r>
            <a:endParaRPr lang="fr-FR" b="1" dirty="0" smtClean="0">
              <a:solidFill>
                <a:schemeClr val="bg1"/>
              </a:solidFill>
              <a:latin typeface="Marianne" panose="02000000000000000000" pitchFamily="50" charset="0"/>
            </a:endParaRPr>
          </a:p>
        </p:txBody>
      </p:sp>
      <p:sp>
        <p:nvSpPr>
          <p:cNvPr id="42" name="ZoneTexte 2"/>
          <p:cNvSpPr txBox="1"/>
          <p:nvPr/>
        </p:nvSpPr>
        <p:spPr>
          <a:xfrm>
            <a:off x="6237571" y="1308331"/>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-18%</a:t>
            </a:r>
            <a:endParaRPr lang="fr-FR" sz="1200" b="1" dirty="0">
              <a:solidFill>
                <a:srgbClr val="FF0000"/>
              </a:solidFill>
              <a:latin typeface="Marianne" panose="02000000000000000000" pitchFamily="50" charset="0"/>
            </a:endParaRPr>
          </a:p>
        </p:txBody>
      </p:sp>
      <p:sp>
        <p:nvSpPr>
          <p:cNvPr id="43" name="ZoneTexte 2"/>
          <p:cNvSpPr txBox="1"/>
          <p:nvPr/>
        </p:nvSpPr>
        <p:spPr>
          <a:xfrm>
            <a:off x="5315659" y="1299781"/>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+5%</a:t>
            </a:r>
            <a:endParaRPr lang="fr-FR" sz="1200" b="1" dirty="0">
              <a:solidFill>
                <a:srgbClr val="00B050"/>
              </a:solidFill>
              <a:latin typeface="Marianne" panose="02000000000000000000" pitchFamily="50" charset="0"/>
            </a:endParaRPr>
          </a:p>
        </p:txBody>
      </p:sp>
      <p:sp>
        <p:nvSpPr>
          <p:cNvPr id="44" name="ZoneTexte 2"/>
          <p:cNvSpPr txBox="1"/>
          <p:nvPr/>
        </p:nvSpPr>
        <p:spPr>
          <a:xfrm>
            <a:off x="4483228" y="1299781"/>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+3%</a:t>
            </a:r>
            <a:endParaRPr lang="fr-FR" sz="1200" b="1" dirty="0">
              <a:solidFill>
                <a:srgbClr val="00B050"/>
              </a:solidFill>
              <a:latin typeface="Marianne" panose="02000000000000000000" pitchFamily="50" charset="0"/>
            </a:endParaRPr>
          </a:p>
        </p:txBody>
      </p:sp>
      <p:sp>
        <p:nvSpPr>
          <p:cNvPr id="52" name="ZoneTexte 2"/>
          <p:cNvSpPr txBox="1"/>
          <p:nvPr/>
        </p:nvSpPr>
        <p:spPr>
          <a:xfrm>
            <a:off x="3611248" y="1299972"/>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+3%</a:t>
            </a:r>
            <a:endParaRPr lang="fr-FR" sz="1200" b="1" dirty="0">
              <a:solidFill>
                <a:srgbClr val="00B050"/>
              </a:solidFill>
              <a:latin typeface="Marianne" panose="02000000000000000000" pitchFamily="50" charset="0"/>
            </a:endParaRPr>
          </a:p>
        </p:txBody>
      </p:sp>
      <p:sp>
        <p:nvSpPr>
          <p:cNvPr id="53" name="ZoneTexte 2"/>
          <p:cNvSpPr txBox="1"/>
          <p:nvPr/>
        </p:nvSpPr>
        <p:spPr>
          <a:xfrm>
            <a:off x="2597117" y="1299972"/>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+5%</a:t>
            </a:r>
            <a:endParaRPr lang="fr-FR" sz="1200" b="1" dirty="0">
              <a:solidFill>
                <a:srgbClr val="00B050"/>
              </a:solidFill>
              <a:latin typeface="Marianne" panose="02000000000000000000" pitchFamily="50" charset="0"/>
            </a:endParaRPr>
          </a:p>
        </p:txBody>
      </p:sp>
      <p:sp>
        <p:nvSpPr>
          <p:cNvPr id="54" name="ZoneTexte 2"/>
          <p:cNvSpPr txBox="1"/>
          <p:nvPr/>
        </p:nvSpPr>
        <p:spPr>
          <a:xfrm>
            <a:off x="1717363" y="1299972"/>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-1%</a:t>
            </a:r>
            <a:endParaRPr lang="fr-FR" sz="1200" b="1" dirty="0">
              <a:solidFill>
                <a:srgbClr val="FF0000"/>
              </a:solidFill>
              <a:latin typeface="Marianne" panose="02000000000000000000" pitchFamily="50" charset="0"/>
            </a:endParaRPr>
          </a:p>
        </p:txBody>
      </p:sp>
      <p:sp>
        <p:nvSpPr>
          <p:cNvPr id="55" name="ZoneTexte 2"/>
          <p:cNvSpPr txBox="1"/>
          <p:nvPr/>
        </p:nvSpPr>
        <p:spPr>
          <a:xfrm>
            <a:off x="7194138" y="1308331"/>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FF0000"/>
                </a:solidFill>
                <a:latin typeface="Marianne" panose="02000000000000000000" pitchFamily="50" charset="0"/>
              </a:rPr>
              <a:t>-8%</a:t>
            </a:r>
            <a:endParaRPr lang="fr-FR" sz="1200" b="1" dirty="0">
              <a:solidFill>
                <a:srgbClr val="FF0000"/>
              </a:solidFill>
              <a:latin typeface="Marianne" panose="02000000000000000000" pitchFamily="50" charset="0"/>
            </a:endParaRPr>
          </a:p>
        </p:txBody>
      </p:sp>
      <p:sp>
        <p:nvSpPr>
          <p:cNvPr id="56" name="ZoneTexte 2"/>
          <p:cNvSpPr txBox="1"/>
          <p:nvPr/>
        </p:nvSpPr>
        <p:spPr>
          <a:xfrm>
            <a:off x="8167731" y="1299781"/>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+5%</a:t>
            </a:r>
            <a:endParaRPr lang="fr-FR" sz="1200" b="1" dirty="0">
              <a:solidFill>
                <a:srgbClr val="00B050"/>
              </a:solidFill>
              <a:latin typeface="Marianne" panose="02000000000000000000" pitchFamily="50" charset="0"/>
            </a:endParaRPr>
          </a:p>
        </p:txBody>
      </p:sp>
      <p:sp>
        <p:nvSpPr>
          <p:cNvPr id="57" name="ZoneTexte 2"/>
          <p:cNvSpPr txBox="1"/>
          <p:nvPr/>
        </p:nvSpPr>
        <p:spPr>
          <a:xfrm>
            <a:off x="9027606" y="1278807"/>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+2%</a:t>
            </a:r>
            <a:endParaRPr lang="fr-FR" sz="1200" b="1" dirty="0">
              <a:solidFill>
                <a:srgbClr val="00B050"/>
              </a:solidFill>
              <a:latin typeface="Marianne" panose="02000000000000000000" pitchFamily="50" charset="0"/>
            </a:endParaRPr>
          </a:p>
        </p:txBody>
      </p:sp>
      <p:sp>
        <p:nvSpPr>
          <p:cNvPr id="58" name="ZoneTexte 2"/>
          <p:cNvSpPr txBox="1"/>
          <p:nvPr/>
        </p:nvSpPr>
        <p:spPr>
          <a:xfrm>
            <a:off x="10898918" y="1335208"/>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a:solidFill>
                  <a:srgbClr val="FF0000"/>
                </a:solidFill>
                <a:latin typeface="Marianne" panose="02000000000000000000" pitchFamily="50" charset="0"/>
              </a:rPr>
              <a:t>-</a:t>
            </a:r>
            <a:r>
              <a:rPr lang="fr-FR" sz="1200" b="1" dirty="0" smtClean="0">
                <a:solidFill>
                  <a:srgbClr val="FF0000"/>
                </a:solidFill>
                <a:latin typeface="Marianne" panose="02000000000000000000" pitchFamily="50" charset="0"/>
              </a:rPr>
              <a:t>16%</a:t>
            </a:r>
            <a:endParaRPr lang="fr-FR" sz="1200" b="1" dirty="0">
              <a:solidFill>
                <a:srgbClr val="FF0000"/>
              </a:solidFill>
              <a:latin typeface="Marianne" panose="02000000000000000000" pitchFamily="50" charset="0"/>
            </a:endParaRPr>
          </a:p>
        </p:txBody>
      </p:sp>
      <p:graphicFrame>
        <p:nvGraphicFramePr>
          <p:cNvPr id="20" name="Graphique 19"/>
          <p:cNvGraphicFramePr>
            <a:graphicFrameLocks/>
          </p:cNvGraphicFramePr>
          <p:nvPr>
            <p:extLst>
              <p:ext uri="{D42A27DB-BD31-4B8C-83A1-F6EECF244321}">
                <p14:modId xmlns:p14="http://schemas.microsoft.com/office/powerpoint/2010/main" val="3527052013"/>
              </p:ext>
            </p:extLst>
          </p:nvPr>
        </p:nvGraphicFramePr>
        <p:xfrm>
          <a:off x="347607" y="1184278"/>
          <a:ext cx="11493304" cy="4861680"/>
        </p:xfrm>
        <a:graphic>
          <a:graphicData uri="http://schemas.openxmlformats.org/drawingml/2006/chart">
            <c:chart xmlns:c="http://schemas.openxmlformats.org/drawingml/2006/chart" xmlns:r="http://schemas.openxmlformats.org/officeDocument/2006/relationships" r:id="rId3"/>
          </a:graphicData>
        </a:graphic>
      </p:graphicFrame>
      <p:sp>
        <p:nvSpPr>
          <p:cNvPr id="21" name="Rectangle 20"/>
          <p:cNvSpPr/>
          <p:nvPr/>
        </p:nvSpPr>
        <p:spPr>
          <a:xfrm>
            <a:off x="10748021" y="1184278"/>
            <a:ext cx="951921" cy="348048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fr-FR" sz="1100">
              <a:solidFill>
                <a:srgbClr val="FF0000"/>
              </a:solidFill>
            </a:endParaRPr>
          </a:p>
        </p:txBody>
      </p:sp>
      <p:sp>
        <p:nvSpPr>
          <p:cNvPr id="22" name="Rectangle 21"/>
          <p:cNvSpPr/>
          <p:nvPr/>
        </p:nvSpPr>
        <p:spPr>
          <a:xfrm>
            <a:off x="10935245" y="1032109"/>
            <a:ext cx="577472" cy="323165"/>
          </a:xfrm>
          <a:prstGeom prst="rect">
            <a:avLst/>
          </a:prstGeom>
          <a:solidFill>
            <a:schemeClr val="bg1"/>
          </a:solidFill>
          <a:ln w="28575">
            <a:solidFill>
              <a:srgbClr val="FF0000"/>
            </a:solidFill>
          </a:ln>
        </p:spPr>
        <p:txBody>
          <a:bodyPr wrap="square" lIns="91440" tIns="45720" rIns="91440" bIns="4572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500" b="1" dirty="0" smtClean="0">
                <a:ln w="22225">
                  <a:noFill/>
                  <a:prstDash val="solid"/>
                </a:ln>
                <a:solidFill>
                  <a:srgbClr val="FF0000"/>
                </a:solidFill>
                <a:latin typeface="Marianne" panose="02000000000000000000" pitchFamily="50" charset="0"/>
              </a:rPr>
              <a:t>31e</a:t>
            </a:r>
            <a:endParaRPr lang="fr-FR" sz="1500" b="1" cap="none" spc="0" dirty="0">
              <a:ln w="22225">
                <a:noFill/>
                <a:prstDash val="solid"/>
              </a:ln>
              <a:solidFill>
                <a:srgbClr val="FF0000"/>
              </a:solidFill>
              <a:effectLst/>
              <a:latin typeface="Marianne" panose="02000000000000000000" pitchFamily="50" charset="0"/>
            </a:endParaRPr>
          </a:p>
        </p:txBody>
      </p:sp>
      <p:sp>
        <p:nvSpPr>
          <p:cNvPr id="23" name="ZoneTexte 2"/>
          <p:cNvSpPr txBox="1"/>
          <p:nvPr/>
        </p:nvSpPr>
        <p:spPr>
          <a:xfrm>
            <a:off x="9888146" y="1293662"/>
            <a:ext cx="650129" cy="30270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fr-FR" sz="1200" b="1" dirty="0" smtClean="0">
                <a:solidFill>
                  <a:srgbClr val="00B050"/>
                </a:solidFill>
                <a:latin typeface="Marianne" panose="02000000000000000000" pitchFamily="50" charset="0"/>
              </a:rPr>
              <a:t>+10%</a:t>
            </a:r>
            <a:endParaRPr lang="fr-FR" sz="1200" b="1" dirty="0">
              <a:solidFill>
                <a:srgbClr val="00B050"/>
              </a:solidFill>
              <a:latin typeface="Marianne" panose="02000000000000000000" pitchFamily="50" charset="0"/>
            </a:endParaRPr>
          </a:p>
        </p:txBody>
      </p:sp>
    </p:spTree>
    <p:extLst>
      <p:ext uri="{BB962C8B-B14F-4D97-AF65-F5344CB8AC3E}">
        <p14:creationId xmlns:p14="http://schemas.microsoft.com/office/powerpoint/2010/main" val="3203968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B6482"/>
        </a:solidFill>
        <a:effectLst/>
      </p:bgPr>
    </p:bg>
    <p:spTree>
      <p:nvGrpSpPr>
        <p:cNvPr id="1" name=""/>
        <p:cNvGrpSpPr/>
        <p:nvPr/>
      </p:nvGrpSpPr>
      <p:grpSpPr>
        <a:xfrm>
          <a:off x="0" y="0"/>
          <a:ext cx="0" cy="0"/>
          <a:chOff x="0" y="0"/>
          <a:chExt cx="0" cy="0"/>
        </a:xfrm>
      </p:grpSpPr>
      <p:sp>
        <p:nvSpPr>
          <p:cNvPr id="5" name="ZoneTexte 4"/>
          <p:cNvSpPr txBox="1"/>
          <p:nvPr/>
        </p:nvSpPr>
        <p:spPr>
          <a:xfrm>
            <a:off x="2170670" y="3075057"/>
            <a:ext cx="7850659" cy="707886"/>
          </a:xfrm>
          <a:prstGeom prst="rect">
            <a:avLst/>
          </a:prstGeom>
          <a:noFill/>
        </p:spPr>
        <p:txBody>
          <a:bodyPr wrap="square" rtlCol="0">
            <a:spAutoFit/>
          </a:bodyPr>
          <a:lstStyle/>
          <a:p>
            <a:pPr algn="ctr"/>
            <a:r>
              <a:rPr lang="fr-FR" sz="4000" b="1" dirty="0" smtClean="0">
                <a:solidFill>
                  <a:schemeClr val="bg1"/>
                </a:solidFill>
                <a:latin typeface="Marianne" panose="02000000000000000000" pitchFamily="50" charset="0"/>
              </a:rPr>
              <a:t>Contexte macro-économique</a:t>
            </a:r>
            <a:endParaRPr lang="fr-FR" sz="4000" b="1" dirty="0">
              <a:solidFill>
                <a:schemeClr val="bg1"/>
              </a:solidFill>
              <a:latin typeface="Marianne" panose="02000000000000000000" pitchFamily="50" charset="0"/>
            </a:endParaRPr>
          </a:p>
        </p:txBody>
      </p:sp>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chemeClr val="bg1"/>
                </a:solidFill>
                <a:latin typeface="Marianne" panose="02000000000000000000" pitchFamily="50" charset="0"/>
              </a:rPr>
              <a:t>2</a:t>
            </a:fld>
            <a:endParaRPr lang="fr-FR" dirty="0">
              <a:solidFill>
                <a:schemeClr val="bg1"/>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Espace réservé du pied de page 6"/>
          <p:cNvSpPr>
            <a:spLocks noGrp="1"/>
          </p:cNvSpPr>
          <p:nvPr>
            <p:ph type="ftr" sz="quarter" idx="11"/>
          </p:nvPr>
        </p:nvSpPr>
        <p:spPr>
          <a:xfrm>
            <a:off x="3965248" y="6360831"/>
            <a:ext cx="5563313" cy="365125"/>
          </a:xfrm>
        </p:spPr>
        <p:txBody>
          <a:bodyPr/>
          <a:lstStyle/>
          <a:p>
            <a:pPr algn="l"/>
            <a:r>
              <a:rPr lang="fr-FR" dirty="0" smtClean="0">
                <a:solidFill>
                  <a:schemeClr val="bg1"/>
                </a:solidFill>
                <a:latin typeface="Marianne" panose="02000000000000000000" pitchFamily="50" charset="0"/>
              </a:rPr>
              <a:t>Arabie saoudite - données </a:t>
            </a:r>
            <a:r>
              <a:rPr lang="fr-FR" dirty="0">
                <a:solidFill>
                  <a:schemeClr val="bg1"/>
                </a:solidFill>
                <a:latin typeface="Marianne" panose="02000000000000000000" pitchFamily="50" charset="0"/>
              </a:rPr>
              <a:t>2023 </a:t>
            </a:r>
            <a:r>
              <a:rPr lang="fr-FR" dirty="0" smtClean="0">
                <a:solidFill>
                  <a:schemeClr val="bg1"/>
                </a:solidFill>
                <a:latin typeface="Marianne" panose="02000000000000000000" pitchFamily="50" charset="0"/>
              </a:rPr>
              <a:t>– </a:t>
            </a:r>
            <a:r>
              <a:rPr lang="fr-FR" i="1" dirty="0" smtClean="0">
                <a:solidFill>
                  <a:schemeClr val="bg1"/>
                </a:solidFill>
                <a:latin typeface="Marianne" panose="02000000000000000000" pitchFamily="50" charset="0"/>
              </a:rPr>
              <a:t>Contexte macro-économique</a:t>
            </a:r>
            <a:endParaRPr lang="fr-FR" i="1" dirty="0">
              <a:solidFill>
                <a:schemeClr val="bg1"/>
              </a:solidFill>
              <a:latin typeface="Marianne" panose="02000000000000000000" pitchFamily="50" charset="0"/>
            </a:endParaRPr>
          </a:p>
        </p:txBody>
      </p:sp>
    </p:spTree>
    <p:extLst>
      <p:ext uri="{BB962C8B-B14F-4D97-AF65-F5344CB8AC3E}">
        <p14:creationId xmlns:p14="http://schemas.microsoft.com/office/powerpoint/2010/main" val="210626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au 12"/>
          <p:cNvGraphicFramePr>
            <a:graphicFrameLocks noGrp="1"/>
          </p:cNvGraphicFramePr>
          <p:nvPr>
            <p:extLst>
              <p:ext uri="{D42A27DB-BD31-4B8C-83A1-F6EECF244321}">
                <p14:modId xmlns:p14="http://schemas.microsoft.com/office/powerpoint/2010/main" val="2861548999"/>
              </p:ext>
            </p:extLst>
          </p:nvPr>
        </p:nvGraphicFramePr>
        <p:xfrm>
          <a:off x="347606" y="976039"/>
          <a:ext cx="11493304" cy="5125658"/>
        </p:xfrm>
        <a:graphic>
          <a:graphicData uri="http://schemas.openxmlformats.org/drawingml/2006/table">
            <a:tbl>
              <a:tblPr firstRow="1" bandRow="1">
                <a:tableStyleId>{5C22544A-7EE6-4342-B048-85BDC9FD1C3A}</a:tableStyleId>
              </a:tblPr>
              <a:tblGrid>
                <a:gridCol w="5746652"/>
                <a:gridCol w="5746652"/>
              </a:tblGrid>
              <a:tr h="5125658">
                <a:tc>
                  <a:txBody>
                    <a:bodyPr/>
                    <a:lstStyle/>
                    <a:p>
                      <a:endParaRPr lang="fr-FR" dirty="0"/>
                    </a:p>
                  </a:txBody>
                  <a:tcPr>
                    <a:lnL w="38100" cap="flat" cmpd="sng" algn="ctr">
                      <a:solidFill>
                        <a:srgbClr val="0B6482"/>
                      </a:solidFill>
                      <a:prstDash val="solid"/>
                      <a:round/>
                      <a:headEnd type="none" w="med" len="med"/>
                      <a:tailEnd type="none" w="med" len="med"/>
                    </a:lnL>
                    <a:lnR w="127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c>
                  <a:txBody>
                    <a:bodyPr/>
                    <a:lstStyle/>
                    <a:p>
                      <a:endParaRPr lang="fr-FR" dirty="0"/>
                    </a:p>
                  </a:txBody>
                  <a:tcPr>
                    <a:lnL w="12700" cap="flat" cmpd="sng" algn="ctr">
                      <a:solidFill>
                        <a:srgbClr val="0B6482"/>
                      </a:solidFill>
                      <a:prstDash val="solid"/>
                      <a:round/>
                      <a:headEnd type="none" w="med" len="med"/>
                      <a:tailEnd type="none" w="med" len="med"/>
                    </a:lnL>
                    <a:lnR w="381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r>
            </a:tbl>
          </a:graphicData>
        </a:graphic>
      </p:graphicFrame>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20</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471480" y="5692722"/>
            <a:ext cx="5661308" cy="323165"/>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Global</a:t>
            </a:r>
          </a:p>
        </p:txBody>
      </p:sp>
      <p:sp>
        <p:nvSpPr>
          <p:cNvPr id="12" name="ZoneTexte 11"/>
          <p:cNvSpPr txBox="1"/>
          <p:nvPr/>
        </p:nvSpPr>
        <p:spPr>
          <a:xfrm>
            <a:off x="6132788" y="5699381"/>
            <a:ext cx="5711606" cy="323165"/>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En provenance de France</a:t>
            </a:r>
          </a:p>
        </p:txBody>
      </p:sp>
      <p:sp>
        <p:nvSpPr>
          <p:cNvPr id="14" name="ZoneTexte 13"/>
          <p:cNvSpPr txBox="1"/>
          <p:nvPr/>
        </p:nvSpPr>
        <p:spPr>
          <a:xfrm>
            <a:off x="347606" y="331858"/>
            <a:ext cx="11493304"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Postes </a:t>
            </a:r>
            <a:r>
              <a:rPr lang="fr-FR" sz="2000" b="1" dirty="0" smtClean="0">
                <a:solidFill>
                  <a:schemeClr val="bg1"/>
                </a:solidFill>
                <a:latin typeface="Marianne" panose="02000000000000000000" pitchFamily="50" charset="0"/>
              </a:rPr>
              <a:t>d’importation </a:t>
            </a:r>
            <a:r>
              <a:rPr lang="fr-FR" sz="2000" b="1" dirty="0">
                <a:solidFill>
                  <a:schemeClr val="bg1"/>
                </a:solidFill>
                <a:latin typeface="Marianne" panose="02000000000000000000" pitchFamily="50" charset="0"/>
              </a:rPr>
              <a:t>(en valeur)</a:t>
            </a:r>
          </a:p>
        </p:txBody>
      </p:sp>
      <p:sp>
        <p:nvSpPr>
          <p:cNvPr id="18" name="Espace réservé du pied de page 6"/>
          <p:cNvSpPr>
            <a:spLocks noGrp="1"/>
          </p:cNvSpPr>
          <p:nvPr>
            <p:ph type="ftr" sz="quarter" idx="11"/>
          </p:nvPr>
        </p:nvSpPr>
        <p:spPr>
          <a:xfrm>
            <a:off x="3965248" y="6360831"/>
            <a:ext cx="5983970"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5" name="Graphique 14"/>
          <p:cNvGraphicFramePr>
            <a:graphicFrameLocks/>
          </p:cNvGraphicFramePr>
          <p:nvPr>
            <p:extLst>
              <p:ext uri="{D42A27DB-BD31-4B8C-83A1-F6EECF244321}">
                <p14:modId xmlns:p14="http://schemas.microsoft.com/office/powerpoint/2010/main" val="3409741761"/>
              </p:ext>
            </p:extLst>
          </p:nvPr>
        </p:nvGraphicFramePr>
        <p:xfrm>
          <a:off x="344122" y="1028297"/>
          <a:ext cx="5747864" cy="45786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Graphique 15"/>
          <p:cNvGraphicFramePr>
            <a:graphicFrameLocks/>
          </p:cNvGraphicFramePr>
          <p:nvPr>
            <p:extLst>
              <p:ext uri="{D42A27DB-BD31-4B8C-83A1-F6EECF244321}">
                <p14:modId xmlns:p14="http://schemas.microsoft.com/office/powerpoint/2010/main" val="901444374"/>
              </p:ext>
            </p:extLst>
          </p:nvPr>
        </p:nvGraphicFramePr>
        <p:xfrm>
          <a:off x="6132788" y="1038413"/>
          <a:ext cx="5708121" cy="45684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540680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3</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5" name="Espace réservé du pied de page 6"/>
          <p:cNvSpPr>
            <a:spLocks noGrp="1"/>
          </p:cNvSpPr>
          <p:nvPr>
            <p:ph type="ftr" sz="quarter" idx="11"/>
          </p:nvPr>
        </p:nvSpPr>
        <p:spPr>
          <a:xfrm>
            <a:off x="3965248" y="6360831"/>
            <a:ext cx="7117373" cy="365125"/>
          </a:xfrm>
        </p:spPr>
        <p:txBody>
          <a:bodyPr/>
          <a:lstStyle/>
          <a:p>
            <a:pPr algn="l"/>
            <a:r>
              <a:rPr lang="fr-FR" dirty="0">
                <a:solidFill>
                  <a:srgbClr val="0B6482"/>
                </a:solidFill>
                <a:latin typeface="Marianne" panose="02000000000000000000" pitchFamily="50" charset="0"/>
              </a:rPr>
              <a:t>Arabie </a:t>
            </a:r>
            <a:r>
              <a:rPr lang="fr-FR" dirty="0" smtClean="0">
                <a:solidFill>
                  <a:srgbClr val="0B6482"/>
                </a:solidFill>
                <a:latin typeface="Marianne" panose="02000000000000000000" pitchFamily="50" charset="0"/>
              </a:rPr>
              <a:t>saoudite </a:t>
            </a:r>
            <a:r>
              <a:rPr lang="fr-FR" dirty="0">
                <a:solidFill>
                  <a:srgbClr val="0B6482"/>
                </a:solidFill>
                <a:latin typeface="Marianne" panose="02000000000000000000" pitchFamily="50" charset="0"/>
              </a:rPr>
              <a:t>- données 2023 – S</a:t>
            </a:r>
            <a:r>
              <a:rPr lang="fr-FR" dirty="0" smtClean="0">
                <a:solidFill>
                  <a:srgbClr val="0B6482"/>
                </a:solidFill>
                <a:latin typeface="Marianne" panose="02000000000000000000" pitchFamily="50" charset="0"/>
              </a:rPr>
              <a:t>ervice économique de Riyad - </a:t>
            </a:r>
            <a:r>
              <a:rPr lang="fr-FR" i="1" dirty="0" smtClean="0">
                <a:solidFill>
                  <a:srgbClr val="0B6482"/>
                </a:solidFill>
                <a:latin typeface="Marianne" panose="02000000000000000000" pitchFamily="50" charset="0"/>
              </a:rPr>
              <a:t>Contexte </a:t>
            </a:r>
            <a:r>
              <a:rPr lang="fr-FR" i="1" dirty="0">
                <a:solidFill>
                  <a:srgbClr val="0B6482"/>
                </a:solidFill>
                <a:latin typeface="Marianne" panose="02000000000000000000" pitchFamily="50" charset="0"/>
              </a:rPr>
              <a:t>macro-économique</a:t>
            </a:r>
          </a:p>
        </p:txBody>
      </p:sp>
      <p:sp>
        <p:nvSpPr>
          <p:cNvPr id="7" name="ZoneTexte 6"/>
          <p:cNvSpPr txBox="1"/>
          <p:nvPr/>
        </p:nvSpPr>
        <p:spPr>
          <a:xfrm>
            <a:off x="309091" y="329267"/>
            <a:ext cx="11573817"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Contexte macro-économique</a:t>
            </a:r>
          </a:p>
        </p:txBody>
      </p:sp>
      <p:sp>
        <p:nvSpPr>
          <p:cNvPr id="2" name="Rectangle 1"/>
          <p:cNvSpPr/>
          <p:nvPr/>
        </p:nvSpPr>
        <p:spPr>
          <a:xfrm>
            <a:off x="1109377" y="935380"/>
            <a:ext cx="9973244" cy="4843505"/>
          </a:xfrm>
          <a:prstGeom prst="rect">
            <a:avLst/>
          </a:prstGeom>
        </p:spPr>
        <p:txBody>
          <a:bodyPr wrap="square">
            <a:spAutoFit/>
          </a:bodyPr>
          <a:lstStyle/>
          <a:p>
            <a:pPr>
              <a:lnSpc>
                <a:spcPct val="107000"/>
              </a:lnSpc>
              <a:spcAft>
                <a:spcPts val="800"/>
              </a:spcAft>
            </a:pPr>
            <a:r>
              <a:rPr lang="fr-FR" sz="2000" b="1"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Une population jeune, à fort pouvoir d’achat (mais pas pour tout le monde)</a:t>
            </a:r>
            <a:endParaRPr lang="fr-FR" sz="2000" b="1" dirty="0">
              <a:solidFill>
                <a:srgbClr val="0B6482"/>
              </a:solidFill>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32 millions d’habitants / </a:t>
            </a:r>
            <a:r>
              <a:rPr lang="fr-FR" sz="1600"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63% de – de 30 ans, 85% en zone urbaine </a:t>
            </a:r>
          </a:p>
          <a:p>
            <a:pPr marL="1257300" lvl="2" indent="-342900">
              <a:lnSpc>
                <a:spcPct val="107000"/>
              </a:lnSpc>
              <a:spcAft>
                <a:spcPts val="800"/>
              </a:spcAft>
              <a:buFont typeface="Wingdings" panose="05000000000000000000" pitchFamily="2" charset="2"/>
              <a:buChar char=""/>
              <a:tabLst>
                <a:tab pos="457200" algn="l"/>
              </a:tabLst>
            </a:pPr>
            <a:r>
              <a:rPr lang="fr-FR" sz="1600"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13 millions de </a:t>
            </a:r>
            <a:r>
              <a:rPr lang="fr-FR" sz="1600" i="1"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non-Saoudiens </a:t>
            </a:r>
            <a:r>
              <a:rPr lang="fr-FR" sz="1600"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dont 9 millions de travailleurs à faible revenu </a:t>
            </a:r>
            <a:endParaRPr lang="fr-FR" sz="2000" dirty="0">
              <a:solidFill>
                <a:srgbClr val="0B6482"/>
              </a:solidFill>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PIB par habitant </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en 2022 </a:t>
            </a: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 59 300 $ </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en Arabie saoudite </a:t>
            </a:r>
            <a:r>
              <a:rPr lang="fr-FR" sz="1600" i="1"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(57 </a:t>
            </a:r>
            <a:r>
              <a:rPr lang="fr-FR" sz="1600"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500 </a:t>
            </a:r>
            <a:r>
              <a:rPr lang="fr-FR" sz="1600" i="1"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 en France)</a:t>
            </a:r>
            <a:endParaRPr lang="fr-FR" sz="2000" dirty="0">
              <a:solidFill>
                <a:srgbClr val="0B6482"/>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fr-FR" sz="2000" b="1"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Un pays dépendant des importations mais en recherche d’autosuffisance</a:t>
            </a:r>
            <a:endParaRPr lang="fr-FR" sz="2000" b="1" dirty="0">
              <a:solidFill>
                <a:srgbClr val="0B6482"/>
              </a:solidFill>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Taux d’autosuffisance alimentaire de </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20%</a:t>
            </a:r>
            <a:endPar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Pourtant excédentaire en produits laitiers (118</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 </a:t>
            </a: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œufs de consommation (117%) et en bonne voie en volailles (68%) et viandes rouges (60%), déficitaire en fruits et céréales</a:t>
            </a: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Capacité de stockage public en hausse de 40% depuis 2016</a:t>
            </a: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Déficit commercial agri/agro de 20 milliards de dollars</a:t>
            </a:r>
            <a:endParaRPr lang="fr-FR" sz="1600" i="1" dirty="0">
              <a:solidFill>
                <a:srgbClr val="0B6482"/>
              </a:solidFill>
              <a:latin typeface="Marianne" panose="02000000000000000000" pitchFamily="50" charset="0"/>
              <a:ea typeface="Calibri" panose="020F0502020204030204" pitchFamily="34" charset="0"/>
              <a:cs typeface="Times New Roman" panose="02020603050405020304" pitchFamily="18" charset="0"/>
            </a:endParaRPr>
          </a:p>
          <a:p>
            <a:pPr>
              <a:lnSpc>
                <a:spcPct val="107000"/>
              </a:lnSpc>
              <a:spcAft>
                <a:spcPts val="800"/>
              </a:spcAft>
            </a:pPr>
            <a:r>
              <a:rPr lang="fr-FR" sz="2000" b="1" i="1" dirty="0">
                <a:solidFill>
                  <a:srgbClr val="0B6482"/>
                </a:solidFill>
                <a:latin typeface="Marianne" panose="02000000000000000000" pitchFamily="50" charset="0"/>
                <a:ea typeface="Calibri" panose="020F0502020204030204" pitchFamily="34" charset="0"/>
                <a:cs typeface="Times New Roman" panose="02020603050405020304" pitchFamily="18" charset="0"/>
              </a:rPr>
              <a:t>Une libéralisation de la société par le haut</a:t>
            </a:r>
            <a:endParaRPr lang="fr-FR" sz="2000" b="1" dirty="0">
              <a:solidFill>
                <a:srgbClr val="0B6482"/>
              </a:solidFill>
              <a:latin typeface="Calibri" panose="020F0502020204030204" pitchFamily="34"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Féminisation du marché du travail (de 17% </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à </a:t>
            </a: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36% </a:t>
            </a:r>
            <a:r>
              <a:rPr lang="fr-FR" sz="1600" dirty="0" smtClean="0">
                <a:solidFill>
                  <a:srgbClr val="0B6482"/>
                </a:solidFill>
                <a:latin typeface="Marianne" panose="02000000000000000000" pitchFamily="50" charset="0"/>
                <a:ea typeface="Calibri" panose="020F0502020204030204" pitchFamily="34" charset="0"/>
                <a:cs typeface="Times New Roman" panose="02020603050405020304" pitchFamily="18" charset="0"/>
              </a:rPr>
              <a:t>depuis 2017)</a:t>
            </a:r>
            <a:endPar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endParaRPr>
          </a:p>
          <a:p>
            <a:pPr marL="1257300" lvl="2" indent="-342900">
              <a:lnSpc>
                <a:spcPct val="107000"/>
              </a:lnSpc>
              <a:spcAft>
                <a:spcPts val="800"/>
              </a:spcAft>
              <a:buFont typeface="Wingdings" panose="05000000000000000000" pitchFamily="2" charset="2"/>
              <a:buChar char=""/>
              <a:tabLst>
                <a:tab pos="457200" algn="l"/>
              </a:tabLst>
            </a:pPr>
            <a:r>
              <a:rPr lang="fr-FR" sz="1600" dirty="0">
                <a:solidFill>
                  <a:srgbClr val="0B6482"/>
                </a:solidFill>
                <a:latin typeface="Marianne" panose="02000000000000000000" pitchFamily="50" charset="0"/>
                <a:ea typeface="Calibri" panose="020F0502020204030204" pitchFamily="34" charset="0"/>
                <a:cs typeface="Times New Roman" panose="02020603050405020304" pitchFamily="18" charset="0"/>
              </a:rPr>
              <a:t>Occidentalisation des habitudes de loisirs et de consommation</a:t>
            </a:r>
            <a:endParaRPr lang="fr-FR" sz="1600" dirty="0">
              <a:solidFill>
                <a:srgbClr val="0B6482"/>
              </a:solidFill>
              <a:effectLst/>
              <a:latin typeface="Marianne" panose="02000000000000000000" pitchFamily="50" charset="0"/>
              <a:ea typeface="Calibri" panose="020F0502020204030204" pitchFamily="34" charset="0"/>
              <a:cs typeface="Times New Roman" panose="02020603050405020304" pitchFamily="18" charset="0"/>
            </a:endParaRPr>
          </a:p>
        </p:txBody>
      </p:sp>
      <p:pic>
        <p:nvPicPr>
          <p:cNvPr id="19" name="Image 18">
            <a:extLst>
              <a:ext uri="{FF2B5EF4-FFF2-40B4-BE49-F238E27FC236}">
                <a16:creationId xmlns="" xmlns:a16="http://schemas.microsoft.com/office/drawing/2014/main" id="{B34C32B0-D441-4DB7-89D0-CDAC9898B3CD}"/>
              </a:ext>
            </a:extLst>
          </p:cNvPr>
          <p:cNvPicPr>
            <a:picLocks noChangeAspect="1"/>
          </p:cNvPicPr>
          <p:nvPr/>
        </p:nvPicPr>
        <p:blipFill rotWithShape="1">
          <a:blip r:embed="rId3"/>
          <a:srcRect l="64469" t="17587" r="20766" b="67139"/>
          <a:stretch/>
        </p:blipFill>
        <p:spPr>
          <a:xfrm>
            <a:off x="406047" y="1532508"/>
            <a:ext cx="1090480" cy="634544"/>
          </a:xfrm>
          <a:prstGeom prst="rect">
            <a:avLst/>
          </a:prstGeom>
        </p:spPr>
      </p:pic>
      <p:pic>
        <p:nvPicPr>
          <p:cNvPr id="20" name="Image 19">
            <a:extLst>
              <a:ext uri="{FF2B5EF4-FFF2-40B4-BE49-F238E27FC236}">
                <a16:creationId xmlns="" xmlns:a16="http://schemas.microsoft.com/office/drawing/2014/main" id="{7BC040FE-BE89-4674-9266-E4080EA8A9D8}"/>
              </a:ext>
            </a:extLst>
          </p:cNvPr>
          <p:cNvPicPr>
            <a:picLocks noChangeAspect="1"/>
          </p:cNvPicPr>
          <p:nvPr/>
        </p:nvPicPr>
        <p:blipFill rotWithShape="1">
          <a:blip r:embed="rId4"/>
          <a:srcRect l="10885"/>
          <a:stretch/>
        </p:blipFill>
        <p:spPr>
          <a:xfrm>
            <a:off x="309091" y="3259380"/>
            <a:ext cx="1179544" cy="879223"/>
          </a:xfrm>
          <a:prstGeom prst="rect">
            <a:avLst/>
          </a:prstGeom>
        </p:spPr>
      </p:pic>
      <p:pic>
        <p:nvPicPr>
          <p:cNvPr id="4" name="Graphique 3" descr="Chariot de courses avec un remplissage uni">
            <a:extLst>
              <a:ext uri="{FF2B5EF4-FFF2-40B4-BE49-F238E27FC236}">
                <a16:creationId xmlns="" xmlns:a16="http://schemas.microsoft.com/office/drawing/2014/main" id="{6D36160D-533A-4F83-8C46-D0A4DF4621E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406047" y="4953449"/>
            <a:ext cx="914400" cy="914400"/>
          </a:xfrm>
          <a:prstGeom prst="rect">
            <a:avLst/>
          </a:prstGeom>
        </p:spPr>
      </p:pic>
    </p:spTree>
    <p:extLst>
      <p:ext uri="{BB962C8B-B14F-4D97-AF65-F5344CB8AC3E}">
        <p14:creationId xmlns:p14="http://schemas.microsoft.com/office/powerpoint/2010/main" val="30460831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4</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29974" y="6328992"/>
            <a:ext cx="8262027" cy="31839"/>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09091" y="329267"/>
            <a:ext cx="11573817"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Une population </a:t>
            </a:r>
            <a:r>
              <a:rPr lang="fr-FR" sz="2000" b="1" dirty="0" smtClean="0">
                <a:solidFill>
                  <a:schemeClr val="bg1"/>
                </a:solidFill>
                <a:latin typeface="Marianne" panose="02000000000000000000" pitchFamily="50" charset="0"/>
              </a:rPr>
              <a:t>jeune </a:t>
            </a:r>
            <a:r>
              <a:rPr lang="fr-FR" sz="2000" b="1" dirty="0">
                <a:solidFill>
                  <a:schemeClr val="bg1"/>
                </a:solidFill>
                <a:latin typeface="Marianne" panose="02000000000000000000" pitchFamily="50" charset="0"/>
              </a:rPr>
              <a:t>en forte </a:t>
            </a:r>
            <a:r>
              <a:rPr lang="fr-FR" sz="2000" b="1" dirty="0" smtClean="0">
                <a:solidFill>
                  <a:schemeClr val="bg1"/>
                </a:solidFill>
                <a:latin typeface="Marianne" panose="02000000000000000000" pitchFamily="50" charset="0"/>
              </a:rPr>
              <a:t>croissance</a:t>
            </a:r>
            <a:endParaRPr lang="fr-FR" sz="2000" b="1" dirty="0">
              <a:solidFill>
                <a:schemeClr val="bg1"/>
              </a:solidFill>
              <a:latin typeface="Marianne" panose="02000000000000000000" pitchFamily="50" charset="0"/>
            </a:endParaRPr>
          </a:p>
        </p:txBody>
      </p:sp>
      <p:graphicFrame>
        <p:nvGraphicFramePr>
          <p:cNvPr id="9" name="Graphique 8">
            <a:extLst>
              <a:ext uri="{FF2B5EF4-FFF2-40B4-BE49-F238E27FC236}">
                <a16:creationId xmlns="" xmlns:a16="http://schemas.microsoft.com/office/drawing/2014/main" id="{E88BE5D8-556C-4460-A2B2-D5BE3139199D}"/>
              </a:ext>
            </a:extLst>
          </p:cNvPr>
          <p:cNvGraphicFramePr>
            <a:graphicFrameLocks/>
          </p:cNvGraphicFramePr>
          <p:nvPr>
            <p:extLst>
              <p:ext uri="{D42A27DB-BD31-4B8C-83A1-F6EECF244321}">
                <p14:modId xmlns:p14="http://schemas.microsoft.com/office/powerpoint/2010/main" val="3541951910"/>
              </p:ext>
            </p:extLst>
          </p:nvPr>
        </p:nvGraphicFramePr>
        <p:xfrm>
          <a:off x="309091" y="2093023"/>
          <a:ext cx="3877934" cy="2598929"/>
        </p:xfrm>
        <a:graphic>
          <a:graphicData uri="http://schemas.openxmlformats.org/drawingml/2006/chart">
            <c:chart xmlns:c="http://schemas.openxmlformats.org/drawingml/2006/chart" xmlns:r="http://schemas.openxmlformats.org/officeDocument/2006/relationships" r:id="rId3"/>
          </a:graphicData>
        </a:graphic>
      </p:graphicFrame>
      <p:sp>
        <p:nvSpPr>
          <p:cNvPr id="12" name="ZoneTexte 11">
            <a:extLst>
              <a:ext uri="{FF2B5EF4-FFF2-40B4-BE49-F238E27FC236}">
                <a16:creationId xmlns="" xmlns:a16="http://schemas.microsoft.com/office/drawing/2014/main" id="{C0699BDD-80FA-4BB8-B88D-FD9F3CEA0C08}"/>
              </a:ext>
            </a:extLst>
          </p:cNvPr>
          <p:cNvSpPr txBox="1"/>
          <p:nvPr/>
        </p:nvSpPr>
        <p:spPr>
          <a:xfrm>
            <a:off x="347606" y="4708700"/>
            <a:ext cx="3839419" cy="276999"/>
          </a:xfrm>
          <a:prstGeom prst="rect">
            <a:avLst/>
          </a:prstGeom>
          <a:noFill/>
        </p:spPr>
        <p:txBody>
          <a:bodyPr wrap="square" rtlCol="0">
            <a:spAutoFit/>
          </a:bodyPr>
          <a:lstStyle/>
          <a:p>
            <a:pPr algn="ctr"/>
            <a:r>
              <a:rPr lang="fr-FR" sz="1200" b="1" dirty="0">
                <a:latin typeface="Marianne" panose="02000000000000000000" pitchFamily="50" charset="0"/>
              </a:rPr>
              <a:t>Population (en millions d’habitants)</a:t>
            </a:r>
          </a:p>
        </p:txBody>
      </p:sp>
      <p:graphicFrame>
        <p:nvGraphicFramePr>
          <p:cNvPr id="13" name="Graphique 12">
            <a:extLst>
              <a:ext uri="{FF2B5EF4-FFF2-40B4-BE49-F238E27FC236}">
                <a16:creationId xmlns="" xmlns:a16="http://schemas.microsoft.com/office/drawing/2014/main" id="{35E488AE-3BED-4AA9-9526-E65A0A609341}"/>
              </a:ext>
            </a:extLst>
          </p:cNvPr>
          <p:cNvGraphicFramePr>
            <a:graphicFrameLocks/>
          </p:cNvGraphicFramePr>
          <p:nvPr>
            <p:extLst>
              <p:ext uri="{D42A27DB-BD31-4B8C-83A1-F6EECF244321}">
                <p14:modId xmlns:p14="http://schemas.microsoft.com/office/powerpoint/2010/main" val="1145405477"/>
              </p:ext>
            </p:extLst>
          </p:nvPr>
        </p:nvGraphicFramePr>
        <p:xfrm>
          <a:off x="4268700" y="1747369"/>
          <a:ext cx="3654603" cy="19467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phique 13">
            <a:extLst>
              <a:ext uri="{FF2B5EF4-FFF2-40B4-BE49-F238E27FC236}">
                <a16:creationId xmlns="" xmlns:a16="http://schemas.microsoft.com/office/drawing/2014/main" id="{497CFC30-F741-4C72-9B5A-E113C7866FB8}"/>
              </a:ext>
            </a:extLst>
          </p:cNvPr>
          <p:cNvGraphicFramePr>
            <a:graphicFrameLocks/>
          </p:cNvGraphicFramePr>
          <p:nvPr>
            <p:extLst>
              <p:ext uri="{D42A27DB-BD31-4B8C-83A1-F6EECF244321}">
                <p14:modId xmlns:p14="http://schemas.microsoft.com/office/powerpoint/2010/main" val="1833172539"/>
              </p:ext>
            </p:extLst>
          </p:nvPr>
        </p:nvGraphicFramePr>
        <p:xfrm>
          <a:off x="4268701" y="3735348"/>
          <a:ext cx="3654597" cy="1946705"/>
        </p:xfrm>
        <a:graphic>
          <a:graphicData uri="http://schemas.openxmlformats.org/drawingml/2006/chart">
            <c:chart xmlns:c="http://schemas.openxmlformats.org/drawingml/2006/chart" xmlns:r="http://schemas.openxmlformats.org/officeDocument/2006/relationships" r:id="rId5"/>
          </a:graphicData>
        </a:graphic>
      </p:graphicFrame>
      <p:sp>
        <p:nvSpPr>
          <p:cNvPr id="15" name="ZoneTexte 14">
            <a:extLst>
              <a:ext uri="{FF2B5EF4-FFF2-40B4-BE49-F238E27FC236}">
                <a16:creationId xmlns="" xmlns:a16="http://schemas.microsoft.com/office/drawing/2014/main" id="{2816BFFE-2A65-4E44-88FD-D5E998EEA0B2}"/>
              </a:ext>
            </a:extLst>
          </p:cNvPr>
          <p:cNvSpPr txBox="1"/>
          <p:nvPr/>
        </p:nvSpPr>
        <p:spPr>
          <a:xfrm>
            <a:off x="4268700" y="5851634"/>
            <a:ext cx="3654598" cy="276999"/>
          </a:xfrm>
          <a:prstGeom prst="rect">
            <a:avLst/>
          </a:prstGeom>
          <a:noFill/>
        </p:spPr>
        <p:txBody>
          <a:bodyPr wrap="square" rtlCol="0">
            <a:spAutoFit/>
          </a:bodyPr>
          <a:lstStyle/>
          <a:p>
            <a:pPr algn="ctr"/>
            <a:r>
              <a:rPr lang="fr-FR" sz="1200" b="1" dirty="0">
                <a:latin typeface="Marianne" panose="02000000000000000000" pitchFamily="50" charset="0"/>
              </a:rPr>
              <a:t>Pyramide des âges (en millions d’habitants)</a:t>
            </a:r>
          </a:p>
        </p:txBody>
      </p:sp>
      <p:pic>
        <p:nvPicPr>
          <p:cNvPr id="16" name="Image 15">
            <a:extLst>
              <a:ext uri="{FF2B5EF4-FFF2-40B4-BE49-F238E27FC236}">
                <a16:creationId xmlns="" xmlns:a16="http://schemas.microsoft.com/office/drawing/2014/main" id="{588D3116-6EEE-4013-8839-8440FB81F68D}"/>
              </a:ext>
            </a:extLst>
          </p:cNvPr>
          <p:cNvPicPr>
            <a:picLocks noChangeAspect="1"/>
          </p:cNvPicPr>
          <p:nvPr/>
        </p:nvPicPr>
        <p:blipFill rotWithShape="1">
          <a:blip r:embed="rId6"/>
          <a:srcRect l="6690" t="16434" r="767" b="1442"/>
          <a:stretch/>
        </p:blipFill>
        <p:spPr>
          <a:xfrm>
            <a:off x="8248868" y="2238746"/>
            <a:ext cx="3634040" cy="2307484"/>
          </a:xfrm>
          <a:prstGeom prst="rect">
            <a:avLst/>
          </a:prstGeom>
        </p:spPr>
      </p:pic>
      <p:sp>
        <p:nvSpPr>
          <p:cNvPr id="18" name="ZoneTexte 17">
            <a:extLst>
              <a:ext uri="{FF2B5EF4-FFF2-40B4-BE49-F238E27FC236}">
                <a16:creationId xmlns="" xmlns:a16="http://schemas.microsoft.com/office/drawing/2014/main" id="{E162D9FF-C029-4EB3-A9E2-8932E5CE1530}"/>
              </a:ext>
            </a:extLst>
          </p:cNvPr>
          <p:cNvSpPr txBox="1"/>
          <p:nvPr/>
        </p:nvSpPr>
        <p:spPr>
          <a:xfrm>
            <a:off x="347606" y="883495"/>
            <a:ext cx="11493304" cy="707886"/>
          </a:xfrm>
          <a:prstGeom prst="rect">
            <a:avLst/>
          </a:prstGeom>
          <a:noFill/>
        </p:spPr>
        <p:txBody>
          <a:bodyPr wrap="square" rtlCol="0">
            <a:spAutoFit/>
          </a:bodyPr>
          <a:lstStyle/>
          <a:p>
            <a:r>
              <a:rPr lang="fr-FR" sz="2000" dirty="0">
                <a:solidFill>
                  <a:srgbClr val="0B6482"/>
                </a:solidFill>
                <a:latin typeface="Marianne" panose="02000000000000000000" pitchFamily="50" charset="0"/>
              </a:rPr>
              <a:t>Avec le Yémen, l’Arabie </a:t>
            </a:r>
            <a:r>
              <a:rPr lang="fr-FR" sz="2000" dirty="0" smtClean="0">
                <a:solidFill>
                  <a:srgbClr val="0B6482"/>
                </a:solidFill>
                <a:latin typeface="Marianne" panose="02000000000000000000" pitchFamily="50" charset="0"/>
              </a:rPr>
              <a:t>saoudite est </a:t>
            </a:r>
            <a:r>
              <a:rPr lang="fr-FR" sz="2000" dirty="0">
                <a:solidFill>
                  <a:srgbClr val="0B6482"/>
                </a:solidFill>
                <a:latin typeface="Marianne" panose="02000000000000000000" pitchFamily="50" charset="0"/>
              </a:rPr>
              <a:t>le pays le plus peuplé de la </a:t>
            </a:r>
            <a:r>
              <a:rPr lang="fr-FR" sz="2000" dirty="0" smtClean="0">
                <a:solidFill>
                  <a:srgbClr val="0B6482"/>
                </a:solidFill>
                <a:latin typeface="Marianne" panose="02000000000000000000" pitchFamily="50" charset="0"/>
              </a:rPr>
              <a:t>Péninsule arabique, </a:t>
            </a:r>
            <a:r>
              <a:rPr lang="fr-FR" sz="2000" dirty="0">
                <a:solidFill>
                  <a:srgbClr val="0B6482"/>
                </a:solidFill>
                <a:latin typeface="Marianne" panose="02000000000000000000" pitchFamily="50" charset="0"/>
              </a:rPr>
              <a:t>suivi des </a:t>
            </a:r>
            <a:r>
              <a:rPr lang="fr-FR" sz="2000" dirty="0" smtClean="0">
                <a:solidFill>
                  <a:srgbClr val="0B6482"/>
                </a:solidFill>
                <a:latin typeface="Marianne" panose="02000000000000000000" pitchFamily="50" charset="0"/>
              </a:rPr>
              <a:t>Émirats arabes unis </a:t>
            </a:r>
            <a:r>
              <a:rPr lang="fr-FR" sz="2000" dirty="0">
                <a:solidFill>
                  <a:srgbClr val="0B6482"/>
                </a:solidFill>
                <a:latin typeface="Marianne" panose="02000000000000000000" pitchFamily="50" charset="0"/>
              </a:rPr>
              <a:t>(10 M</a:t>
            </a:r>
            <a:r>
              <a:rPr lang="fr-FR" sz="2000" dirty="0" smtClean="0">
                <a:solidFill>
                  <a:srgbClr val="0B6482"/>
                </a:solidFill>
                <a:latin typeface="Marianne" panose="02000000000000000000" pitchFamily="50" charset="0"/>
              </a:rPr>
              <a:t>). La croissance de la population est de +34% par rapport à 2010.</a:t>
            </a:r>
            <a:endParaRPr lang="fr-FR" sz="2000" dirty="0">
              <a:solidFill>
                <a:srgbClr val="0B6482"/>
              </a:solidFill>
              <a:latin typeface="Marianne" panose="02000000000000000000" pitchFamily="50" charset="0"/>
            </a:endParaRPr>
          </a:p>
        </p:txBody>
      </p:sp>
      <p:sp>
        <p:nvSpPr>
          <p:cNvPr id="21" name="ZoneTexte 20">
            <a:extLst>
              <a:ext uri="{FF2B5EF4-FFF2-40B4-BE49-F238E27FC236}">
                <a16:creationId xmlns="" xmlns:a16="http://schemas.microsoft.com/office/drawing/2014/main" id="{2816BFFE-2A65-4E44-88FD-D5E998EEA0B2}"/>
              </a:ext>
            </a:extLst>
          </p:cNvPr>
          <p:cNvSpPr txBox="1"/>
          <p:nvPr/>
        </p:nvSpPr>
        <p:spPr>
          <a:xfrm>
            <a:off x="8336605" y="4549868"/>
            <a:ext cx="3504305" cy="430887"/>
          </a:xfrm>
          <a:prstGeom prst="rect">
            <a:avLst/>
          </a:prstGeom>
          <a:noFill/>
        </p:spPr>
        <p:txBody>
          <a:bodyPr wrap="square" rtlCol="0">
            <a:spAutoFit/>
          </a:bodyPr>
          <a:lstStyle/>
          <a:p>
            <a:pPr algn="ctr"/>
            <a:r>
              <a:rPr lang="fr-FR" sz="1200" b="1" dirty="0">
                <a:latin typeface="Marianne" panose="02000000000000000000" pitchFamily="50" charset="0"/>
              </a:rPr>
              <a:t>Salaire mensuel moyen (en riyal saoudien)</a:t>
            </a:r>
          </a:p>
          <a:p>
            <a:pPr algn="ctr"/>
            <a:r>
              <a:rPr lang="fr-FR" sz="1000" b="1" i="1" dirty="0">
                <a:latin typeface="Marianne" panose="02000000000000000000" pitchFamily="50" charset="0"/>
              </a:rPr>
              <a:t>1 EUR = 4,05 SAR</a:t>
            </a:r>
          </a:p>
        </p:txBody>
      </p:sp>
      <p:sp>
        <p:nvSpPr>
          <p:cNvPr id="19" name="Espace réservé du pied de page 6"/>
          <p:cNvSpPr>
            <a:spLocks noGrp="1"/>
          </p:cNvSpPr>
          <p:nvPr>
            <p:ph type="ftr" sz="quarter" idx="11"/>
          </p:nvPr>
        </p:nvSpPr>
        <p:spPr>
          <a:xfrm>
            <a:off x="3809600" y="6360831"/>
            <a:ext cx="7875662" cy="365125"/>
          </a:xfrm>
        </p:spPr>
        <p:txBody>
          <a:bodyPr/>
          <a:lstStyle/>
          <a:p>
            <a:pPr algn="l"/>
            <a:r>
              <a:rPr lang="fr-FR" dirty="0">
                <a:solidFill>
                  <a:srgbClr val="0B6482"/>
                </a:solidFill>
                <a:latin typeface="Marianne" panose="02000000000000000000" pitchFamily="50" charset="0"/>
              </a:rPr>
              <a:t>Arabie </a:t>
            </a:r>
            <a:r>
              <a:rPr lang="fr-FR" dirty="0" smtClean="0">
                <a:solidFill>
                  <a:srgbClr val="0B6482"/>
                </a:solidFill>
                <a:latin typeface="Marianne" panose="02000000000000000000" pitchFamily="50" charset="0"/>
              </a:rPr>
              <a:t>saoudite </a:t>
            </a:r>
            <a:r>
              <a:rPr lang="fr-FR" dirty="0">
                <a:solidFill>
                  <a:srgbClr val="0B6482"/>
                </a:solidFill>
                <a:latin typeface="Marianne" panose="02000000000000000000" pitchFamily="50" charset="0"/>
              </a:rPr>
              <a:t>- données 2023 – S</a:t>
            </a:r>
            <a:r>
              <a:rPr lang="fr-FR" dirty="0" smtClean="0">
                <a:solidFill>
                  <a:srgbClr val="0B6482"/>
                </a:solidFill>
                <a:latin typeface="Marianne" panose="02000000000000000000" pitchFamily="50" charset="0"/>
              </a:rPr>
              <a:t>ervice économique de Riyad / GASTAT - </a:t>
            </a:r>
            <a:r>
              <a:rPr lang="fr-FR" i="1" dirty="0" smtClean="0">
                <a:solidFill>
                  <a:srgbClr val="0B6482"/>
                </a:solidFill>
                <a:latin typeface="Marianne" panose="02000000000000000000" pitchFamily="50" charset="0"/>
              </a:rPr>
              <a:t>Contexte </a:t>
            </a:r>
            <a:r>
              <a:rPr lang="fr-FR" i="1" dirty="0">
                <a:solidFill>
                  <a:srgbClr val="0B6482"/>
                </a:solidFill>
                <a:latin typeface="Marianne" panose="02000000000000000000" pitchFamily="50" charset="0"/>
              </a:rPr>
              <a:t>macro-économique</a:t>
            </a:r>
          </a:p>
        </p:txBody>
      </p:sp>
    </p:spTree>
    <p:extLst>
      <p:ext uri="{BB962C8B-B14F-4D97-AF65-F5344CB8AC3E}">
        <p14:creationId xmlns:p14="http://schemas.microsoft.com/office/powerpoint/2010/main" val="3197576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phique 14">
            <a:extLst>
              <a:ext uri="{FF2B5EF4-FFF2-40B4-BE49-F238E27FC236}">
                <a16:creationId xmlns:a16="http://schemas.microsoft.com/office/drawing/2014/main" xmlns="" id="{F7FFFF53-9F5E-47E8-9420-F5DBC12CC44C}"/>
              </a:ext>
            </a:extLst>
          </p:cNvPr>
          <p:cNvGraphicFramePr>
            <a:graphicFrameLocks/>
          </p:cNvGraphicFramePr>
          <p:nvPr>
            <p:extLst>
              <p:ext uri="{D42A27DB-BD31-4B8C-83A1-F6EECF244321}">
                <p14:modId xmlns:p14="http://schemas.microsoft.com/office/powerpoint/2010/main" val="3872283009"/>
              </p:ext>
            </p:extLst>
          </p:nvPr>
        </p:nvGraphicFramePr>
        <p:xfrm>
          <a:off x="6456744" y="1771083"/>
          <a:ext cx="5273939" cy="3972590"/>
        </p:xfrm>
        <a:graphic>
          <a:graphicData uri="http://schemas.openxmlformats.org/drawingml/2006/chart">
            <c:chart xmlns:c="http://schemas.openxmlformats.org/drawingml/2006/chart" xmlns:r="http://schemas.openxmlformats.org/officeDocument/2006/relationships" r:id="rId3"/>
          </a:graphicData>
        </a:graphic>
      </p:graphicFrame>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5</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891064" y="6328992"/>
            <a:ext cx="8300938" cy="31839"/>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09091" y="329267"/>
            <a:ext cx="11573817"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Une activité en hausse, un chômage en forte </a:t>
            </a:r>
            <a:r>
              <a:rPr lang="fr-FR" sz="2000" b="1" dirty="0" smtClean="0">
                <a:solidFill>
                  <a:schemeClr val="bg1"/>
                </a:solidFill>
                <a:latin typeface="Marianne" panose="02000000000000000000" pitchFamily="50" charset="0"/>
              </a:rPr>
              <a:t>diminution</a:t>
            </a:r>
            <a:endParaRPr lang="fr-FR" sz="2000" b="1" dirty="0">
              <a:solidFill>
                <a:schemeClr val="bg1"/>
              </a:solidFill>
              <a:latin typeface="Marianne" panose="02000000000000000000" pitchFamily="50" charset="0"/>
            </a:endParaRPr>
          </a:p>
        </p:txBody>
      </p:sp>
      <p:sp>
        <p:nvSpPr>
          <p:cNvPr id="8" name="ZoneTexte 7"/>
          <p:cNvSpPr txBox="1"/>
          <p:nvPr/>
        </p:nvSpPr>
        <p:spPr>
          <a:xfrm>
            <a:off x="347606" y="883495"/>
            <a:ext cx="11493304" cy="400110"/>
          </a:xfrm>
          <a:prstGeom prst="rect">
            <a:avLst/>
          </a:prstGeom>
          <a:noFill/>
        </p:spPr>
        <p:txBody>
          <a:bodyPr wrap="square" rtlCol="0">
            <a:spAutoFit/>
          </a:bodyPr>
          <a:lstStyle/>
          <a:p>
            <a:r>
              <a:rPr lang="fr-FR" sz="2000" dirty="0" smtClean="0">
                <a:solidFill>
                  <a:srgbClr val="0B6482"/>
                </a:solidFill>
                <a:latin typeface="Marianne" panose="02000000000000000000" pitchFamily="50" charset="0"/>
              </a:rPr>
              <a:t>Le taux de chômage s’établit à 7,7% en 2023. L’inflation</a:t>
            </a:r>
            <a:r>
              <a:rPr lang="fr-FR" sz="2000" dirty="0">
                <a:solidFill>
                  <a:srgbClr val="0B6482"/>
                </a:solidFill>
                <a:latin typeface="Marianne" panose="02000000000000000000" pitchFamily="50" charset="0"/>
              </a:rPr>
              <a:t> </a:t>
            </a:r>
            <a:r>
              <a:rPr lang="fr-FR" sz="2000" dirty="0" smtClean="0">
                <a:solidFill>
                  <a:srgbClr val="0B6482"/>
                </a:solidFill>
                <a:latin typeface="Marianne" panose="02000000000000000000" pitchFamily="50" charset="0"/>
              </a:rPr>
              <a:t>est contenue à 1,5</a:t>
            </a:r>
            <a:r>
              <a:rPr lang="fr-FR" sz="2000" dirty="0">
                <a:solidFill>
                  <a:srgbClr val="0B6482"/>
                </a:solidFill>
                <a:latin typeface="Marianne" panose="02000000000000000000" pitchFamily="50" charset="0"/>
              </a:rPr>
              <a:t>% en janvier </a:t>
            </a:r>
            <a:r>
              <a:rPr lang="fr-FR" sz="2000" dirty="0" smtClean="0">
                <a:solidFill>
                  <a:srgbClr val="0B6482"/>
                </a:solidFill>
                <a:latin typeface="Marianne" panose="02000000000000000000" pitchFamily="50" charset="0"/>
              </a:rPr>
              <a:t>2024.</a:t>
            </a:r>
            <a:endParaRPr lang="fr-FR" sz="2000" dirty="0">
              <a:solidFill>
                <a:srgbClr val="0B6482"/>
              </a:solidFill>
              <a:latin typeface="Marianne" panose="02000000000000000000" pitchFamily="50" charset="0"/>
            </a:endParaRPr>
          </a:p>
        </p:txBody>
      </p:sp>
      <p:sp>
        <p:nvSpPr>
          <p:cNvPr id="12" name="ZoneTexte 11">
            <a:extLst>
              <a:ext uri="{FF2B5EF4-FFF2-40B4-BE49-F238E27FC236}">
                <a16:creationId xmlns:a16="http://schemas.microsoft.com/office/drawing/2014/main" xmlns="" id="{7640B51F-C0D2-4902-BC5C-62CED9F393C8}"/>
              </a:ext>
            </a:extLst>
          </p:cNvPr>
          <p:cNvSpPr txBox="1"/>
          <p:nvPr/>
        </p:nvSpPr>
        <p:spPr>
          <a:xfrm>
            <a:off x="373634" y="5466987"/>
            <a:ext cx="5319445" cy="276999"/>
          </a:xfrm>
          <a:prstGeom prst="rect">
            <a:avLst/>
          </a:prstGeom>
          <a:noFill/>
        </p:spPr>
        <p:txBody>
          <a:bodyPr wrap="square" rtlCol="0">
            <a:spAutoFit/>
          </a:bodyPr>
          <a:lstStyle/>
          <a:p>
            <a:pPr algn="ctr"/>
            <a:r>
              <a:rPr lang="fr-FR" sz="1200" b="1" dirty="0">
                <a:latin typeface="Marianne" panose="02000000000000000000" pitchFamily="50" charset="0"/>
              </a:rPr>
              <a:t>Évolution du taux de chômage et du taux d'activité, par nationalité</a:t>
            </a:r>
          </a:p>
        </p:txBody>
      </p:sp>
      <p:sp>
        <p:nvSpPr>
          <p:cNvPr id="13" name="ZoneTexte 12">
            <a:extLst>
              <a:ext uri="{FF2B5EF4-FFF2-40B4-BE49-F238E27FC236}">
                <a16:creationId xmlns:a16="http://schemas.microsoft.com/office/drawing/2014/main" xmlns="" id="{E30E3489-A639-434A-B7F7-A700E195FC32}"/>
              </a:ext>
            </a:extLst>
          </p:cNvPr>
          <p:cNvSpPr txBox="1"/>
          <p:nvPr/>
        </p:nvSpPr>
        <p:spPr>
          <a:xfrm>
            <a:off x="6456745" y="5464570"/>
            <a:ext cx="5273938" cy="276999"/>
          </a:xfrm>
          <a:prstGeom prst="rect">
            <a:avLst/>
          </a:prstGeom>
          <a:noFill/>
        </p:spPr>
        <p:txBody>
          <a:bodyPr wrap="square" rtlCol="0">
            <a:spAutoFit/>
          </a:bodyPr>
          <a:lstStyle/>
          <a:p>
            <a:pPr algn="ctr"/>
            <a:r>
              <a:rPr lang="fr-FR" sz="1200" b="1" dirty="0">
                <a:latin typeface="Marianne" panose="02000000000000000000" pitchFamily="50" charset="0"/>
              </a:rPr>
              <a:t>Évolution du taux d'activité des Saoudiens, par genre</a:t>
            </a:r>
          </a:p>
        </p:txBody>
      </p:sp>
      <p:graphicFrame>
        <p:nvGraphicFramePr>
          <p:cNvPr id="14" name="Graphique 13">
            <a:extLst>
              <a:ext uri="{FF2B5EF4-FFF2-40B4-BE49-F238E27FC236}">
                <a16:creationId xmlns:a16="http://schemas.microsoft.com/office/drawing/2014/main" xmlns="" id="{0D35A09A-E3C1-498E-905A-57789A58677F}"/>
              </a:ext>
            </a:extLst>
          </p:cNvPr>
          <p:cNvGraphicFramePr>
            <a:graphicFrameLocks/>
          </p:cNvGraphicFramePr>
          <p:nvPr>
            <p:extLst/>
          </p:nvPr>
        </p:nvGraphicFramePr>
        <p:xfrm>
          <a:off x="373634" y="1822356"/>
          <a:ext cx="5319445" cy="3623518"/>
        </p:xfrm>
        <a:graphic>
          <a:graphicData uri="http://schemas.openxmlformats.org/drawingml/2006/chart">
            <c:chart xmlns:c="http://schemas.openxmlformats.org/drawingml/2006/chart" xmlns:r="http://schemas.openxmlformats.org/officeDocument/2006/relationships" r:id="rId4"/>
          </a:graphicData>
        </a:graphic>
      </p:graphicFrame>
      <p:sp>
        <p:nvSpPr>
          <p:cNvPr id="18" name="Espace réservé du pied de page 6"/>
          <p:cNvSpPr>
            <a:spLocks noGrp="1"/>
          </p:cNvSpPr>
          <p:nvPr>
            <p:ph type="ftr" sz="quarter" idx="11"/>
          </p:nvPr>
        </p:nvSpPr>
        <p:spPr>
          <a:xfrm>
            <a:off x="3809600" y="6360831"/>
            <a:ext cx="7875662" cy="365125"/>
          </a:xfrm>
        </p:spPr>
        <p:txBody>
          <a:bodyPr/>
          <a:lstStyle/>
          <a:p>
            <a:pPr algn="l"/>
            <a:r>
              <a:rPr lang="fr-FR" dirty="0">
                <a:solidFill>
                  <a:srgbClr val="0B6482"/>
                </a:solidFill>
                <a:latin typeface="Marianne" panose="02000000000000000000" pitchFamily="50" charset="0"/>
              </a:rPr>
              <a:t>Arabie </a:t>
            </a:r>
            <a:r>
              <a:rPr lang="fr-FR" dirty="0" smtClean="0">
                <a:solidFill>
                  <a:srgbClr val="0B6482"/>
                </a:solidFill>
                <a:latin typeface="Marianne" panose="02000000000000000000" pitchFamily="50" charset="0"/>
              </a:rPr>
              <a:t>saoudite </a:t>
            </a:r>
            <a:r>
              <a:rPr lang="fr-FR" dirty="0">
                <a:solidFill>
                  <a:srgbClr val="0B6482"/>
                </a:solidFill>
                <a:latin typeface="Marianne" panose="02000000000000000000" pitchFamily="50" charset="0"/>
              </a:rPr>
              <a:t>- données 2023 – S</a:t>
            </a:r>
            <a:r>
              <a:rPr lang="fr-FR" dirty="0" smtClean="0">
                <a:solidFill>
                  <a:srgbClr val="0B6482"/>
                </a:solidFill>
                <a:latin typeface="Marianne" panose="02000000000000000000" pitchFamily="50" charset="0"/>
              </a:rPr>
              <a:t>ervice économique de Riyad / GASTAT - </a:t>
            </a:r>
            <a:r>
              <a:rPr lang="fr-FR" i="1" dirty="0" smtClean="0">
                <a:solidFill>
                  <a:srgbClr val="0B6482"/>
                </a:solidFill>
                <a:latin typeface="Marianne" panose="02000000000000000000" pitchFamily="50" charset="0"/>
              </a:rPr>
              <a:t>Contexte </a:t>
            </a:r>
            <a:r>
              <a:rPr lang="fr-FR" i="1" dirty="0">
                <a:solidFill>
                  <a:srgbClr val="0B6482"/>
                </a:solidFill>
                <a:latin typeface="Marianne" panose="02000000000000000000" pitchFamily="50" charset="0"/>
              </a:rPr>
              <a:t>macro-économique</a:t>
            </a:r>
          </a:p>
        </p:txBody>
      </p:sp>
    </p:spTree>
    <p:extLst>
      <p:ext uri="{BB962C8B-B14F-4D97-AF65-F5344CB8AC3E}">
        <p14:creationId xmlns:p14="http://schemas.microsoft.com/office/powerpoint/2010/main" val="7690175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6</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09091" y="329267"/>
            <a:ext cx="11573817"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Une diversification à </a:t>
            </a:r>
            <a:r>
              <a:rPr lang="fr-FR" sz="2000" b="1" dirty="0" smtClean="0">
                <a:solidFill>
                  <a:schemeClr val="bg1"/>
                </a:solidFill>
                <a:latin typeface="Marianne" panose="02000000000000000000" pitchFamily="50" charset="0"/>
              </a:rPr>
              <a:t>l’œuvre</a:t>
            </a:r>
            <a:endParaRPr lang="fr-FR" sz="2000" b="1" dirty="0">
              <a:solidFill>
                <a:schemeClr val="bg1"/>
              </a:solidFill>
              <a:latin typeface="Marianne" panose="02000000000000000000" pitchFamily="50" charset="0"/>
            </a:endParaRPr>
          </a:p>
        </p:txBody>
      </p:sp>
      <p:sp>
        <p:nvSpPr>
          <p:cNvPr id="9" name="ZoneTexte 8"/>
          <p:cNvSpPr txBox="1"/>
          <p:nvPr/>
        </p:nvSpPr>
        <p:spPr>
          <a:xfrm>
            <a:off x="347606" y="883495"/>
            <a:ext cx="11493304" cy="707886"/>
          </a:xfrm>
          <a:prstGeom prst="rect">
            <a:avLst/>
          </a:prstGeom>
          <a:noFill/>
        </p:spPr>
        <p:txBody>
          <a:bodyPr wrap="square" rtlCol="0">
            <a:spAutoFit/>
          </a:bodyPr>
          <a:lstStyle/>
          <a:p>
            <a:r>
              <a:rPr lang="fr-FR" sz="2000" dirty="0" smtClean="0">
                <a:solidFill>
                  <a:srgbClr val="0B6482"/>
                </a:solidFill>
                <a:latin typeface="Marianne" panose="02000000000000000000" pitchFamily="50" charset="0"/>
              </a:rPr>
              <a:t>Un </a:t>
            </a:r>
            <a:r>
              <a:rPr lang="fr-FR" sz="2000" dirty="0">
                <a:solidFill>
                  <a:srgbClr val="0B6482"/>
                </a:solidFill>
                <a:latin typeface="Marianne" panose="02000000000000000000" pitchFamily="50" charset="0"/>
              </a:rPr>
              <a:t>secteur non pétrolier en croissance </a:t>
            </a:r>
            <a:r>
              <a:rPr lang="fr-FR" sz="2000" dirty="0" smtClean="0">
                <a:solidFill>
                  <a:srgbClr val="0B6482"/>
                </a:solidFill>
                <a:latin typeface="Marianne" panose="02000000000000000000" pitchFamily="50" charset="0"/>
              </a:rPr>
              <a:t>de +4,6% en 2023, mais </a:t>
            </a:r>
            <a:r>
              <a:rPr lang="fr-FR" sz="2000" dirty="0">
                <a:solidFill>
                  <a:srgbClr val="0B6482"/>
                </a:solidFill>
                <a:latin typeface="Marianne" panose="02000000000000000000" pitchFamily="50" charset="0"/>
              </a:rPr>
              <a:t>encore </a:t>
            </a:r>
            <a:r>
              <a:rPr lang="fr-FR" sz="2000" dirty="0" smtClean="0">
                <a:solidFill>
                  <a:srgbClr val="0B6482"/>
                </a:solidFill>
                <a:latin typeface="Marianne" panose="02000000000000000000" pitchFamily="50" charset="0"/>
              </a:rPr>
              <a:t>lié </a:t>
            </a:r>
            <a:r>
              <a:rPr lang="fr-FR" sz="2000" dirty="0">
                <a:solidFill>
                  <a:srgbClr val="0B6482"/>
                </a:solidFill>
                <a:latin typeface="Marianne" panose="02000000000000000000" pitchFamily="50" charset="0"/>
              </a:rPr>
              <a:t>à la volatilité des cours du </a:t>
            </a:r>
            <a:r>
              <a:rPr lang="fr-FR" sz="2000" dirty="0" smtClean="0">
                <a:solidFill>
                  <a:srgbClr val="0B6482"/>
                </a:solidFill>
                <a:latin typeface="Marianne" panose="02000000000000000000" pitchFamily="50" charset="0"/>
              </a:rPr>
              <a:t>pétrole.</a:t>
            </a:r>
            <a:endParaRPr lang="fr-FR" sz="2000" dirty="0">
              <a:solidFill>
                <a:srgbClr val="0B6482"/>
              </a:solidFill>
              <a:latin typeface="Marianne" panose="02000000000000000000" pitchFamily="50" charset="0"/>
            </a:endParaRPr>
          </a:p>
        </p:txBody>
      </p:sp>
      <p:sp>
        <p:nvSpPr>
          <p:cNvPr id="10" name="Espace réservé du texte 3">
            <a:extLst>
              <a:ext uri="{FF2B5EF4-FFF2-40B4-BE49-F238E27FC236}">
                <a16:creationId xmlns:a16="http://schemas.microsoft.com/office/drawing/2014/main" xmlns="" id="{F69FB9F8-061D-4298-A97C-4E477E5C510B}"/>
              </a:ext>
            </a:extLst>
          </p:cNvPr>
          <p:cNvSpPr txBox="1">
            <a:spLocks/>
          </p:cNvSpPr>
          <p:nvPr/>
        </p:nvSpPr>
        <p:spPr>
          <a:xfrm>
            <a:off x="516830" y="5545688"/>
            <a:ext cx="5250019" cy="367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200" b="1" dirty="0">
                <a:latin typeface="Marianne" panose="02000000000000000000" pitchFamily="50" charset="0"/>
              </a:rPr>
              <a:t>Évolution de la part du secteur non pétrolier dans le PIB </a:t>
            </a:r>
          </a:p>
          <a:p>
            <a:pPr marL="0" indent="0" algn="ctr">
              <a:buFont typeface="Arial" panose="020B0604020202020204" pitchFamily="34" charset="0"/>
              <a:buNone/>
            </a:pPr>
            <a:r>
              <a:rPr lang="fr-FR" sz="1200" b="1" dirty="0">
                <a:latin typeface="Marianne" panose="02000000000000000000" pitchFamily="50" charset="0"/>
              </a:rPr>
              <a:t>(en milliard d’USD)</a:t>
            </a:r>
          </a:p>
        </p:txBody>
      </p:sp>
      <p:graphicFrame>
        <p:nvGraphicFramePr>
          <p:cNvPr id="13" name="Graphique 12">
            <a:extLst>
              <a:ext uri="{FF2B5EF4-FFF2-40B4-BE49-F238E27FC236}">
                <a16:creationId xmlns:a16="http://schemas.microsoft.com/office/drawing/2014/main" xmlns="" id="{340D3ED8-7C32-45EE-BBDE-FC97BEC38738}"/>
              </a:ext>
            </a:extLst>
          </p:cNvPr>
          <p:cNvGraphicFramePr>
            <a:graphicFrameLocks/>
          </p:cNvGraphicFramePr>
          <p:nvPr>
            <p:extLst>
              <p:ext uri="{D42A27DB-BD31-4B8C-83A1-F6EECF244321}">
                <p14:modId xmlns:p14="http://schemas.microsoft.com/office/powerpoint/2010/main" val="3982183228"/>
              </p:ext>
            </p:extLst>
          </p:nvPr>
        </p:nvGraphicFramePr>
        <p:xfrm>
          <a:off x="516830" y="1707729"/>
          <a:ext cx="5250019" cy="3704807"/>
        </p:xfrm>
        <a:graphic>
          <a:graphicData uri="http://schemas.openxmlformats.org/drawingml/2006/chart">
            <c:chart xmlns:c="http://schemas.openxmlformats.org/drawingml/2006/chart" xmlns:r="http://schemas.openxmlformats.org/officeDocument/2006/relationships" r:id="rId3"/>
          </a:graphicData>
        </a:graphic>
      </p:graphicFrame>
      <p:sp>
        <p:nvSpPr>
          <p:cNvPr id="21" name="Espace réservé du texte 3">
            <a:extLst>
              <a:ext uri="{FF2B5EF4-FFF2-40B4-BE49-F238E27FC236}">
                <a16:creationId xmlns:a16="http://schemas.microsoft.com/office/drawing/2014/main" xmlns="" id="{E565BEB9-E185-4022-813F-BBF53D3E9801}"/>
              </a:ext>
            </a:extLst>
          </p:cNvPr>
          <p:cNvSpPr txBox="1">
            <a:spLocks/>
          </p:cNvSpPr>
          <p:nvPr/>
        </p:nvSpPr>
        <p:spPr bwMode="gray">
          <a:xfrm>
            <a:off x="6440902" y="5271719"/>
            <a:ext cx="3593049" cy="140817"/>
          </a:xfrm>
          <a:prstGeom prst="rect">
            <a:avLst/>
          </a:prstGeom>
        </p:spPr>
        <p:txBody>
          <a:bodyPr vert="horz" lIns="0" tIns="0" rIns="0" bIns="0" rtlCol="0" anchor="t" anchorCtr="0">
            <a:noAutofit/>
          </a:bodyPr>
          <a:lstStyle>
            <a:lvl1pPr marL="144000" indent="-144000" algn="l" defTabSz="914400" rtl="0" eaLnBrk="1" latinLnBrk="0" hangingPunct="1">
              <a:lnSpc>
                <a:spcPct val="100000"/>
              </a:lnSpc>
              <a:spcBef>
                <a:spcPts val="400"/>
              </a:spcBef>
              <a:spcAft>
                <a:spcPts val="800"/>
              </a:spcAft>
              <a:buFont typeface="+mj-lt"/>
              <a:buAutoNum type="arabicPeriod"/>
              <a:tabLst/>
              <a:defRPr sz="1400" b="1" kern="1200">
                <a:solidFill>
                  <a:schemeClr val="tx1"/>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90000"/>
              </a:lnSpc>
              <a:spcBef>
                <a:spcPts val="1000"/>
              </a:spcBef>
              <a:buNone/>
            </a:pPr>
            <a:r>
              <a:rPr lang="fr-FR" sz="1200" dirty="0">
                <a:latin typeface="Marianne" panose="02000000000000000000" pitchFamily="50" charset="0"/>
              </a:rPr>
              <a:t>Dépendance aux hydrocarbures (en %)</a:t>
            </a:r>
          </a:p>
        </p:txBody>
      </p:sp>
      <p:pic>
        <p:nvPicPr>
          <p:cNvPr id="22" name="Image 21">
            <a:extLst>
              <a:ext uri="{FF2B5EF4-FFF2-40B4-BE49-F238E27FC236}">
                <a16:creationId xmlns:a16="http://schemas.microsoft.com/office/drawing/2014/main" xmlns="" id="{6F1AD79F-B7DB-466E-82DC-659569BF2F70}"/>
              </a:ext>
            </a:extLst>
          </p:cNvPr>
          <p:cNvPicPr>
            <a:picLocks noChangeAspect="1"/>
          </p:cNvPicPr>
          <p:nvPr/>
        </p:nvPicPr>
        <p:blipFill rotWithShape="1">
          <a:blip r:embed="rId4"/>
          <a:srcRect l="34360" t="6940" r="2554"/>
          <a:stretch/>
        </p:blipFill>
        <p:spPr>
          <a:xfrm>
            <a:off x="6802914" y="2062607"/>
            <a:ext cx="2905635" cy="3050835"/>
          </a:xfrm>
          <a:prstGeom prst="rect">
            <a:avLst/>
          </a:prstGeom>
        </p:spPr>
      </p:pic>
      <p:sp>
        <p:nvSpPr>
          <p:cNvPr id="23" name="Rectangle 22">
            <a:extLst>
              <a:ext uri="{FF2B5EF4-FFF2-40B4-BE49-F238E27FC236}">
                <a16:creationId xmlns:a16="http://schemas.microsoft.com/office/drawing/2014/main" xmlns="" id="{A5ECAA0C-831C-431C-A040-403F77D3C945}"/>
              </a:ext>
            </a:extLst>
          </p:cNvPr>
          <p:cNvSpPr/>
          <p:nvPr/>
        </p:nvSpPr>
        <p:spPr>
          <a:xfrm>
            <a:off x="10124287" y="3456450"/>
            <a:ext cx="1380780" cy="2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Arabie saoudite</a:t>
            </a:r>
          </a:p>
        </p:txBody>
      </p:sp>
      <p:sp>
        <p:nvSpPr>
          <p:cNvPr id="24" name="Rectangle 23">
            <a:extLst>
              <a:ext uri="{FF2B5EF4-FFF2-40B4-BE49-F238E27FC236}">
                <a16:creationId xmlns:a16="http://schemas.microsoft.com/office/drawing/2014/main" xmlns="" id="{AA5A77FE-995E-4508-BF62-790DBC3292F6}"/>
              </a:ext>
            </a:extLst>
          </p:cNvPr>
          <p:cNvSpPr/>
          <p:nvPr/>
        </p:nvSpPr>
        <p:spPr>
          <a:xfrm>
            <a:off x="10124286" y="3119577"/>
            <a:ext cx="1299361" cy="2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dirty="0">
                <a:solidFill>
                  <a:schemeClr val="tx1"/>
                </a:solidFill>
              </a:rPr>
              <a:t>Moyenne GCC</a:t>
            </a:r>
          </a:p>
        </p:txBody>
      </p:sp>
      <p:pic>
        <p:nvPicPr>
          <p:cNvPr id="25" name="Image 24">
            <a:extLst>
              <a:ext uri="{FF2B5EF4-FFF2-40B4-BE49-F238E27FC236}">
                <a16:creationId xmlns:a16="http://schemas.microsoft.com/office/drawing/2014/main" xmlns="" id="{6A14902D-B15F-46E0-9970-2DB5EC8EA496}"/>
              </a:ext>
            </a:extLst>
          </p:cNvPr>
          <p:cNvPicPr>
            <a:picLocks noChangeAspect="1"/>
          </p:cNvPicPr>
          <p:nvPr/>
        </p:nvPicPr>
        <p:blipFill rotWithShape="1">
          <a:blip r:embed="rId4"/>
          <a:srcRect l="599" t="6940" r="91234"/>
          <a:stretch/>
        </p:blipFill>
        <p:spPr>
          <a:xfrm>
            <a:off x="6440902" y="2079145"/>
            <a:ext cx="376161" cy="3050838"/>
          </a:xfrm>
          <a:prstGeom prst="rect">
            <a:avLst/>
          </a:prstGeom>
        </p:spPr>
      </p:pic>
      <p:sp>
        <p:nvSpPr>
          <p:cNvPr id="26" name="Ellipse 25">
            <a:extLst>
              <a:ext uri="{FF2B5EF4-FFF2-40B4-BE49-F238E27FC236}">
                <a16:creationId xmlns:a16="http://schemas.microsoft.com/office/drawing/2014/main" xmlns="" id="{FFFC10D8-6226-4354-8DA5-1E3E05B96066}"/>
              </a:ext>
            </a:extLst>
          </p:cNvPr>
          <p:cNvSpPr/>
          <p:nvPr/>
        </p:nvSpPr>
        <p:spPr>
          <a:xfrm>
            <a:off x="10076560" y="3245454"/>
            <a:ext cx="45719" cy="45719"/>
          </a:xfrm>
          <a:prstGeom prst="ellipse">
            <a:avLst/>
          </a:prstGeom>
          <a:solidFill>
            <a:srgbClr val="F2A900"/>
          </a:solidFill>
          <a:ln>
            <a:solidFill>
              <a:srgbClr val="F2A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26">
            <a:extLst>
              <a:ext uri="{FF2B5EF4-FFF2-40B4-BE49-F238E27FC236}">
                <a16:creationId xmlns:a16="http://schemas.microsoft.com/office/drawing/2014/main" xmlns="" id="{952D03E2-2D9D-42AA-A219-86C25121F826}"/>
              </a:ext>
            </a:extLst>
          </p:cNvPr>
          <p:cNvSpPr/>
          <p:nvPr/>
        </p:nvSpPr>
        <p:spPr>
          <a:xfrm>
            <a:off x="10070561" y="3564867"/>
            <a:ext cx="45719" cy="59957"/>
          </a:xfrm>
          <a:prstGeom prst="rect">
            <a:avLst/>
          </a:prstGeom>
          <a:solidFill>
            <a:srgbClr val="004C97"/>
          </a:solidFill>
          <a:ln>
            <a:solidFill>
              <a:srgbClr val="004C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space réservé du pied de page 6"/>
          <p:cNvSpPr>
            <a:spLocks noGrp="1"/>
          </p:cNvSpPr>
          <p:nvPr>
            <p:ph type="ftr" sz="quarter" idx="11"/>
          </p:nvPr>
        </p:nvSpPr>
        <p:spPr>
          <a:xfrm>
            <a:off x="3965249" y="6360831"/>
            <a:ext cx="5917512" cy="365125"/>
          </a:xfrm>
        </p:spPr>
        <p:txBody>
          <a:bodyPr/>
          <a:lstStyle/>
          <a:p>
            <a:pPr algn="l"/>
            <a:r>
              <a:rPr lang="fr-FR" dirty="0">
                <a:solidFill>
                  <a:srgbClr val="0B6482"/>
                </a:solidFill>
                <a:latin typeface="Marianne" panose="02000000000000000000" pitchFamily="50" charset="0"/>
              </a:rPr>
              <a:t>Arabie </a:t>
            </a:r>
            <a:r>
              <a:rPr lang="fr-FR" dirty="0" smtClean="0">
                <a:solidFill>
                  <a:srgbClr val="0B6482"/>
                </a:solidFill>
                <a:latin typeface="Marianne" panose="02000000000000000000" pitchFamily="50" charset="0"/>
              </a:rPr>
              <a:t>saoudite </a:t>
            </a:r>
            <a:r>
              <a:rPr lang="fr-FR" dirty="0">
                <a:solidFill>
                  <a:srgbClr val="0B6482"/>
                </a:solidFill>
                <a:latin typeface="Marianne" panose="02000000000000000000" pitchFamily="50" charset="0"/>
              </a:rPr>
              <a:t>- données 2023 </a:t>
            </a:r>
            <a:r>
              <a:rPr lang="fr-FR" dirty="0" smtClean="0">
                <a:solidFill>
                  <a:srgbClr val="0B6482"/>
                </a:solidFill>
                <a:latin typeface="Marianne" panose="02000000000000000000" pitchFamily="50" charset="0"/>
              </a:rPr>
              <a:t>– GASTAT / FMI - </a:t>
            </a:r>
            <a:r>
              <a:rPr lang="fr-FR" i="1" dirty="0" smtClean="0">
                <a:solidFill>
                  <a:srgbClr val="0B6482"/>
                </a:solidFill>
                <a:latin typeface="Marianne" panose="02000000000000000000" pitchFamily="50" charset="0"/>
              </a:rPr>
              <a:t>Contexte </a:t>
            </a:r>
            <a:r>
              <a:rPr lang="fr-FR" i="1" dirty="0">
                <a:solidFill>
                  <a:srgbClr val="0B6482"/>
                </a:solidFill>
                <a:latin typeface="Marianne" panose="02000000000000000000" pitchFamily="50" charset="0"/>
              </a:rPr>
              <a:t>macro-économique</a:t>
            </a:r>
          </a:p>
        </p:txBody>
      </p:sp>
    </p:spTree>
    <p:extLst>
      <p:ext uri="{BB962C8B-B14F-4D97-AF65-F5344CB8AC3E}">
        <p14:creationId xmlns:p14="http://schemas.microsoft.com/office/powerpoint/2010/main" val="794569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7</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2130357" y="6328992"/>
            <a:ext cx="10061645" cy="31839"/>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309091" y="329267"/>
            <a:ext cx="11573817" cy="400110"/>
          </a:xfrm>
          <a:prstGeom prst="rect">
            <a:avLst/>
          </a:prstGeom>
          <a:solidFill>
            <a:srgbClr val="0B6482"/>
          </a:solidFill>
        </p:spPr>
        <p:txBody>
          <a:bodyPr wrap="square" rtlCol="0">
            <a:spAutoFit/>
          </a:bodyPr>
          <a:lstStyle/>
          <a:p>
            <a:r>
              <a:rPr lang="fr-FR" sz="2000" b="1" dirty="0">
                <a:solidFill>
                  <a:schemeClr val="bg1"/>
                </a:solidFill>
                <a:latin typeface="Marianne" panose="02000000000000000000" pitchFamily="50" charset="0"/>
              </a:rPr>
              <a:t>Le tourisme, un secteur clé </a:t>
            </a:r>
            <a:r>
              <a:rPr lang="fr-FR" sz="2000" b="1" dirty="0" smtClean="0">
                <a:solidFill>
                  <a:schemeClr val="bg1"/>
                </a:solidFill>
                <a:latin typeface="Marianne" panose="02000000000000000000" pitchFamily="50" charset="0"/>
              </a:rPr>
              <a:t>du plan « Vision 2030 »</a:t>
            </a:r>
            <a:endParaRPr lang="fr-FR" sz="2000" b="1" dirty="0">
              <a:solidFill>
                <a:schemeClr val="bg1"/>
              </a:solidFill>
              <a:latin typeface="Marianne" panose="02000000000000000000" pitchFamily="50" charset="0"/>
            </a:endParaRPr>
          </a:p>
        </p:txBody>
      </p:sp>
      <p:sp>
        <p:nvSpPr>
          <p:cNvPr id="8" name="ZoneTexte 7"/>
          <p:cNvSpPr txBox="1"/>
          <p:nvPr/>
        </p:nvSpPr>
        <p:spPr>
          <a:xfrm>
            <a:off x="347606" y="883495"/>
            <a:ext cx="11493304" cy="400110"/>
          </a:xfrm>
          <a:prstGeom prst="rect">
            <a:avLst/>
          </a:prstGeom>
          <a:noFill/>
        </p:spPr>
        <p:txBody>
          <a:bodyPr wrap="square" rtlCol="0">
            <a:spAutoFit/>
          </a:bodyPr>
          <a:lstStyle/>
          <a:p>
            <a:r>
              <a:rPr lang="fr-FR" sz="2000" dirty="0">
                <a:solidFill>
                  <a:srgbClr val="0B6482"/>
                </a:solidFill>
                <a:latin typeface="Marianne" panose="02000000000000000000" pitchFamily="50" charset="0"/>
              </a:rPr>
              <a:t>Objectif d’accueillir 100 </a:t>
            </a:r>
            <a:r>
              <a:rPr lang="fr-FR" sz="2000" dirty="0" smtClean="0">
                <a:solidFill>
                  <a:srgbClr val="0B6482"/>
                </a:solidFill>
                <a:latin typeface="Marianne" panose="02000000000000000000" pitchFamily="50" charset="0"/>
              </a:rPr>
              <a:t>millions de </a:t>
            </a:r>
            <a:r>
              <a:rPr lang="fr-FR" sz="2000" dirty="0">
                <a:solidFill>
                  <a:srgbClr val="0B6482"/>
                </a:solidFill>
                <a:latin typeface="Marianne" panose="02000000000000000000" pitchFamily="50" charset="0"/>
              </a:rPr>
              <a:t>touristes </a:t>
            </a:r>
            <a:r>
              <a:rPr lang="fr-FR" sz="2000" dirty="0" smtClean="0">
                <a:solidFill>
                  <a:srgbClr val="0B6482"/>
                </a:solidFill>
                <a:latin typeface="Marianne" panose="02000000000000000000" pitchFamily="50" charset="0"/>
              </a:rPr>
              <a:t>atteint </a:t>
            </a:r>
            <a:r>
              <a:rPr lang="fr-FR" sz="2000" dirty="0">
                <a:solidFill>
                  <a:srgbClr val="0B6482"/>
                </a:solidFill>
                <a:latin typeface="Marianne" panose="02000000000000000000" pitchFamily="50" charset="0"/>
              </a:rPr>
              <a:t>en 2023, dont 27 </a:t>
            </a:r>
            <a:r>
              <a:rPr lang="fr-FR" sz="2000" dirty="0" smtClean="0">
                <a:solidFill>
                  <a:srgbClr val="0B6482"/>
                </a:solidFill>
                <a:latin typeface="Marianne" panose="02000000000000000000" pitchFamily="50" charset="0"/>
              </a:rPr>
              <a:t>millions d’étrangers.</a:t>
            </a:r>
            <a:endParaRPr lang="fr-FR" sz="2000" dirty="0">
              <a:solidFill>
                <a:srgbClr val="0B6482"/>
              </a:solidFill>
              <a:latin typeface="Marianne" panose="02000000000000000000" pitchFamily="50" charset="0"/>
            </a:endParaRPr>
          </a:p>
        </p:txBody>
      </p:sp>
      <p:sp>
        <p:nvSpPr>
          <p:cNvPr id="10" name="Espace réservé du texte 3">
            <a:extLst>
              <a:ext uri="{FF2B5EF4-FFF2-40B4-BE49-F238E27FC236}">
                <a16:creationId xmlns:a16="http://schemas.microsoft.com/office/drawing/2014/main" xmlns="" id="{38BA8300-E6D3-4E74-B356-427E5751FD68}"/>
              </a:ext>
            </a:extLst>
          </p:cNvPr>
          <p:cNvSpPr txBox="1">
            <a:spLocks/>
          </p:cNvSpPr>
          <p:nvPr/>
        </p:nvSpPr>
        <p:spPr bwMode="gray">
          <a:xfrm>
            <a:off x="347606" y="5778300"/>
            <a:ext cx="5508445" cy="242951"/>
          </a:xfrm>
          <a:prstGeom prst="rect">
            <a:avLst/>
          </a:prstGeom>
        </p:spPr>
        <p:txBody>
          <a:bodyPr vert="horz" lIns="0" tIns="0" rIns="0" bIns="0" rtlCol="0" anchor="t" anchorCtr="0">
            <a:noAutofit/>
          </a:bodyPr>
          <a:lstStyle>
            <a:lvl1pPr marL="144000" indent="-144000" algn="l" defTabSz="914400" rtl="0" eaLnBrk="1" latinLnBrk="0" hangingPunct="1">
              <a:lnSpc>
                <a:spcPct val="100000"/>
              </a:lnSpc>
              <a:spcBef>
                <a:spcPts val="400"/>
              </a:spcBef>
              <a:spcAft>
                <a:spcPts val="800"/>
              </a:spcAft>
              <a:buFont typeface="+mj-lt"/>
              <a:buAutoNum type="arabicPeriod"/>
              <a:tabLst/>
              <a:defRPr sz="1400" b="1" kern="1200">
                <a:solidFill>
                  <a:schemeClr val="tx1"/>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mj-lt"/>
              <a:buNone/>
            </a:pPr>
            <a:r>
              <a:rPr lang="fr-FR" sz="1200" dirty="0">
                <a:latin typeface="Marianne" panose="02000000000000000000" pitchFamily="50" charset="0"/>
              </a:rPr>
              <a:t>Touristes internationaux et dépenses totales</a:t>
            </a:r>
          </a:p>
        </p:txBody>
      </p:sp>
      <p:graphicFrame>
        <p:nvGraphicFramePr>
          <p:cNvPr id="13" name="Graphique 12">
            <a:extLst>
              <a:ext uri="{FF2B5EF4-FFF2-40B4-BE49-F238E27FC236}">
                <a16:creationId xmlns:a16="http://schemas.microsoft.com/office/drawing/2014/main" xmlns="" id="{583DC8F6-2C60-4800-9DA4-2AF1E8446A4F}"/>
              </a:ext>
            </a:extLst>
          </p:cNvPr>
          <p:cNvGraphicFramePr>
            <a:graphicFrameLocks/>
          </p:cNvGraphicFramePr>
          <p:nvPr>
            <p:extLst>
              <p:ext uri="{D42A27DB-BD31-4B8C-83A1-F6EECF244321}">
                <p14:modId xmlns:p14="http://schemas.microsoft.com/office/powerpoint/2010/main" val="3522291246"/>
              </p:ext>
            </p:extLst>
          </p:nvPr>
        </p:nvGraphicFramePr>
        <p:xfrm>
          <a:off x="273605" y="1678108"/>
          <a:ext cx="5842793" cy="3948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aphique 13">
            <a:extLst>
              <a:ext uri="{FF2B5EF4-FFF2-40B4-BE49-F238E27FC236}">
                <a16:creationId xmlns:a16="http://schemas.microsoft.com/office/drawing/2014/main" xmlns="" id="{3D051AAC-A2E1-4092-AE17-4A27FD710201}"/>
              </a:ext>
            </a:extLst>
          </p:cNvPr>
          <p:cNvGraphicFramePr>
            <a:graphicFrameLocks/>
          </p:cNvGraphicFramePr>
          <p:nvPr>
            <p:extLst>
              <p:ext uri="{D42A27DB-BD31-4B8C-83A1-F6EECF244321}">
                <p14:modId xmlns:p14="http://schemas.microsoft.com/office/powerpoint/2010/main" val="3319000175"/>
              </p:ext>
            </p:extLst>
          </p:nvPr>
        </p:nvGraphicFramePr>
        <p:xfrm>
          <a:off x="6116398" y="1642459"/>
          <a:ext cx="5767728" cy="3898557"/>
        </p:xfrm>
        <a:graphic>
          <a:graphicData uri="http://schemas.openxmlformats.org/drawingml/2006/chart">
            <c:chart xmlns:c="http://schemas.openxmlformats.org/drawingml/2006/chart" xmlns:r="http://schemas.openxmlformats.org/officeDocument/2006/relationships" r:id="rId4"/>
          </a:graphicData>
        </a:graphic>
      </p:graphicFrame>
      <p:sp>
        <p:nvSpPr>
          <p:cNvPr id="15" name="Espace réservé du texte 3">
            <a:extLst>
              <a:ext uri="{FF2B5EF4-FFF2-40B4-BE49-F238E27FC236}">
                <a16:creationId xmlns:a16="http://schemas.microsoft.com/office/drawing/2014/main" xmlns="" id="{79CBB819-633F-4307-B479-6ACBB51DAE8B}"/>
              </a:ext>
            </a:extLst>
          </p:cNvPr>
          <p:cNvSpPr txBox="1">
            <a:spLocks/>
          </p:cNvSpPr>
          <p:nvPr/>
        </p:nvSpPr>
        <p:spPr bwMode="gray">
          <a:xfrm>
            <a:off x="6468894" y="5775166"/>
            <a:ext cx="5216368" cy="246085"/>
          </a:xfrm>
          <a:prstGeom prst="rect">
            <a:avLst/>
          </a:prstGeom>
        </p:spPr>
        <p:txBody>
          <a:bodyPr vert="horz" lIns="0" tIns="0" rIns="0" bIns="0" rtlCol="0" anchor="t" anchorCtr="0">
            <a:noAutofit/>
          </a:bodyPr>
          <a:lstStyle>
            <a:lvl1pPr marL="144000" indent="-144000" algn="l" defTabSz="914400" rtl="0" eaLnBrk="1" latinLnBrk="0" hangingPunct="1">
              <a:lnSpc>
                <a:spcPct val="100000"/>
              </a:lnSpc>
              <a:spcBef>
                <a:spcPts val="400"/>
              </a:spcBef>
              <a:spcAft>
                <a:spcPts val="800"/>
              </a:spcAft>
              <a:buFont typeface="+mj-lt"/>
              <a:buAutoNum type="arabicPeriod"/>
              <a:tabLst/>
              <a:defRPr sz="1400" b="1" kern="1200">
                <a:solidFill>
                  <a:schemeClr val="tx1"/>
                </a:solidFill>
                <a:latin typeface="+mn-lt"/>
                <a:ea typeface="+mn-ea"/>
                <a:cs typeface="+mn-cs"/>
              </a:defRPr>
            </a:lvl1pPr>
            <a:lvl2pPr marL="324000" indent="-144000" algn="l" defTabSz="914400" rtl="0" eaLnBrk="1" latinLnBrk="0" hangingPunct="1">
              <a:lnSpc>
                <a:spcPct val="100000"/>
              </a:lnSpc>
              <a:spcBef>
                <a:spcPts val="600"/>
              </a:spcBef>
              <a:spcAft>
                <a:spcPts val="800"/>
              </a:spcAft>
              <a:buSzPct val="100000"/>
              <a:buFont typeface="+mj-lt"/>
              <a:buAutoNum type="alphaLcPeriod"/>
              <a:defRPr sz="1200" kern="1200">
                <a:solidFill>
                  <a:schemeClr val="tx1"/>
                </a:solidFill>
                <a:latin typeface="+mn-lt"/>
                <a:ea typeface="+mn-ea"/>
                <a:cs typeface="+mn-cs"/>
              </a:defRPr>
            </a:lvl2pPr>
            <a:lvl3pPr marL="531450" indent="-171450" algn="l" defTabSz="914400" rtl="0" eaLnBrk="1" latinLnBrk="0" hangingPunct="1">
              <a:lnSpc>
                <a:spcPct val="100000"/>
              </a:lnSpc>
              <a:spcBef>
                <a:spcPts val="100"/>
              </a:spcBef>
              <a:spcAft>
                <a:spcPts val="100"/>
              </a:spcAft>
              <a:buSzPct val="100000"/>
              <a:buFont typeface="Wingdings" pitchFamily="2" charset="2"/>
              <a:buChar char="§"/>
              <a:defRPr sz="1000" kern="1200">
                <a:solidFill>
                  <a:schemeClr val="tx1"/>
                </a:solidFill>
                <a:latin typeface="+mn-lt"/>
                <a:ea typeface="+mn-ea"/>
                <a:cs typeface="+mn-cs"/>
              </a:defRPr>
            </a:lvl3pPr>
            <a:lvl4pPr marL="711450" indent="-171450" algn="l" defTabSz="914400" rtl="0" eaLnBrk="1" latinLnBrk="0" hangingPunct="1">
              <a:lnSpc>
                <a:spcPct val="100000"/>
              </a:lnSpc>
              <a:spcBef>
                <a:spcPts val="100"/>
              </a:spcBef>
              <a:spcAft>
                <a:spcPts val="100"/>
              </a:spcAft>
              <a:buSzPct val="100000"/>
              <a:buFont typeface="Arial" panose="020B0604020202020204" pitchFamily="34" charset="0"/>
              <a:buChar char="•"/>
              <a:defRPr sz="800" kern="1200">
                <a:solidFill>
                  <a:schemeClr val="tx1"/>
                </a:solidFill>
                <a:latin typeface="+mn-lt"/>
                <a:ea typeface="+mn-ea"/>
                <a:cs typeface="+mn-cs"/>
              </a:defRPr>
            </a:lvl4pPr>
            <a:lvl5pPr marL="927450" indent="-171450" algn="l" defTabSz="914400" rtl="0" eaLnBrk="1" latinLnBrk="0" hangingPunct="1">
              <a:lnSpc>
                <a:spcPct val="100000"/>
              </a:lnSpc>
              <a:spcBef>
                <a:spcPts val="100"/>
              </a:spcBef>
              <a:spcAft>
                <a:spcPts val="100"/>
              </a:spcAft>
              <a:buSzPct val="100000"/>
              <a:buFont typeface="Wingdings" pitchFamily="2" charset="2"/>
              <a:buChar char="§"/>
              <a:defRPr sz="7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mj-lt"/>
              <a:buNone/>
            </a:pPr>
            <a:r>
              <a:rPr lang="fr-FR" sz="1200" dirty="0">
                <a:latin typeface="Marianne" panose="02000000000000000000" pitchFamily="50" charset="0"/>
              </a:rPr>
              <a:t>Durée moyenne de séjour et dépense moyenne par nuit </a:t>
            </a:r>
          </a:p>
        </p:txBody>
      </p:sp>
      <p:sp>
        <p:nvSpPr>
          <p:cNvPr id="17" name="Espace réservé du pied de page 6"/>
          <p:cNvSpPr>
            <a:spLocks noGrp="1"/>
          </p:cNvSpPr>
          <p:nvPr>
            <p:ph type="ftr" sz="quarter" idx="11"/>
          </p:nvPr>
        </p:nvSpPr>
        <p:spPr>
          <a:xfrm>
            <a:off x="2042809" y="6360831"/>
            <a:ext cx="9642453" cy="365125"/>
          </a:xfrm>
        </p:spPr>
        <p:txBody>
          <a:bodyPr/>
          <a:lstStyle/>
          <a:p>
            <a:pPr algn="l"/>
            <a:r>
              <a:rPr lang="fr-FR" dirty="0">
                <a:solidFill>
                  <a:srgbClr val="0B6482"/>
                </a:solidFill>
                <a:latin typeface="Marianne" panose="02000000000000000000" pitchFamily="50" charset="0"/>
              </a:rPr>
              <a:t>Arabie </a:t>
            </a:r>
            <a:r>
              <a:rPr lang="fr-FR" dirty="0" smtClean="0">
                <a:solidFill>
                  <a:srgbClr val="0B6482"/>
                </a:solidFill>
                <a:latin typeface="Marianne" panose="02000000000000000000" pitchFamily="50" charset="0"/>
              </a:rPr>
              <a:t>saoudite </a:t>
            </a:r>
            <a:r>
              <a:rPr lang="fr-FR" dirty="0">
                <a:solidFill>
                  <a:srgbClr val="0B6482"/>
                </a:solidFill>
                <a:latin typeface="Marianne" panose="02000000000000000000" pitchFamily="50" charset="0"/>
              </a:rPr>
              <a:t>- données 2023 – S</a:t>
            </a:r>
            <a:r>
              <a:rPr lang="fr-FR" dirty="0" smtClean="0">
                <a:solidFill>
                  <a:srgbClr val="0B6482"/>
                </a:solidFill>
                <a:latin typeface="Marianne" panose="02000000000000000000" pitchFamily="50" charset="0"/>
              </a:rPr>
              <a:t>ervice économique de Riyad / ministère saoudien du Tourisme - </a:t>
            </a:r>
            <a:r>
              <a:rPr lang="fr-FR" i="1" dirty="0" smtClean="0">
                <a:solidFill>
                  <a:srgbClr val="0B6482"/>
                </a:solidFill>
                <a:latin typeface="Marianne" panose="02000000000000000000" pitchFamily="50" charset="0"/>
              </a:rPr>
              <a:t>Contexte </a:t>
            </a:r>
            <a:r>
              <a:rPr lang="fr-FR" i="1" dirty="0">
                <a:solidFill>
                  <a:srgbClr val="0B6482"/>
                </a:solidFill>
                <a:latin typeface="Marianne" panose="02000000000000000000" pitchFamily="50" charset="0"/>
              </a:rPr>
              <a:t>macro-économique</a:t>
            </a:r>
          </a:p>
        </p:txBody>
      </p:sp>
    </p:spTree>
    <p:extLst>
      <p:ext uri="{BB962C8B-B14F-4D97-AF65-F5344CB8AC3E}">
        <p14:creationId xmlns:p14="http://schemas.microsoft.com/office/powerpoint/2010/main" val="3287111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B6482"/>
        </a:solidFill>
        <a:effectLst/>
      </p:bgPr>
    </p:bg>
    <p:spTree>
      <p:nvGrpSpPr>
        <p:cNvPr id="1" name=""/>
        <p:cNvGrpSpPr/>
        <p:nvPr/>
      </p:nvGrpSpPr>
      <p:grpSpPr>
        <a:xfrm>
          <a:off x="0" y="0"/>
          <a:ext cx="0" cy="0"/>
          <a:chOff x="0" y="0"/>
          <a:chExt cx="0" cy="0"/>
        </a:xfrm>
      </p:grpSpPr>
      <p:sp>
        <p:nvSpPr>
          <p:cNvPr id="5" name="ZoneTexte 4"/>
          <p:cNvSpPr txBox="1"/>
          <p:nvPr/>
        </p:nvSpPr>
        <p:spPr>
          <a:xfrm>
            <a:off x="2908438" y="2069049"/>
            <a:ext cx="6375124" cy="1323439"/>
          </a:xfrm>
          <a:prstGeom prst="rect">
            <a:avLst/>
          </a:prstGeom>
          <a:noFill/>
        </p:spPr>
        <p:txBody>
          <a:bodyPr wrap="square" rtlCol="0">
            <a:spAutoFit/>
          </a:bodyPr>
          <a:lstStyle/>
          <a:p>
            <a:pPr algn="ctr"/>
            <a:r>
              <a:rPr lang="fr-FR" sz="4000" b="1" dirty="0" smtClean="0">
                <a:solidFill>
                  <a:schemeClr val="bg1"/>
                </a:solidFill>
                <a:latin typeface="Marianne" panose="02000000000000000000" pitchFamily="50" charset="0"/>
              </a:rPr>
              <a:t>Les échanges agricoles et agro-alimentaires </a:t>
            </a:r>
            <a:endParaRPr lang="fr-FR" sz="4000" b="1" dirty="0">
              <a:solidFill>
                <a:schemeClr val="bg1"/>
              </a:solidFill>
              <a:latin typeface="Marianne" panose="02000000000000000000" pitchFamily="50" charset="0"/>
            </a:endParaRPr>
          </a:p>
        </p:txBody>
      </p:sp>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chemeClr val="bg1"/>
                </a:solidFill>
                <a:latin typeface="Marianne" panose="02000000000000000000" pitchFamily="50" charset="0"/>
              </a:rPr>
              <a:t>8</a:t>
            </a:fld>
            <a:endParaRPr lang="fr-FR" dirty="0">
              <a:solidFill>
                <a:schemeClr val="bg1"/>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245661" y="4538636"/>
            <a:ext cx="8420668" cy="707886"/>
          </a:xfrm>
          <a:prstGeom prst="rect">
            <a:avLst/>
          </a:prstGeom>
          <a:solidFill>
            <a:schemeClr val="bg1">
              <a:lumMod val="95000"/>
            </a:schemeClr>
          </a:solidFill>
        </p:spPr>
        <p:txBody>
          <a:bodyPr wrap="square" rtlCol="0">
            <a:spAutoFit/>
          </a:bodyPr>
          <a:lstStyle/>
          <a:p>
            <a:pPr algn="ctr"/>
            <a:r>
              <a:rPr lang="fr-FR" sz="4000" b="1" dirty="0" smtClean="0">
                <a:solidFill>
                  <a:srgbClr val="0B6482"/>
                </a:solidFill>
                <a:latin typeface="Marianne" panose="02000000000000000000" pitchFamily="50" charset="0"/>
              </a:rPr>
              <a:t>L’Arabie saoudite avec le monde</a:t>
            </a:r>
            <a:endParaRPr lang="fr-FR" sz="4000" b="1" dirty="0">
              <a:solidFill>
                <a:srgbClr val="0B6482"/>
              </a:solidFill>
              <a:latin typeface="Marianne" panose="02000000000000000000" pitchFamily="50" charset="0"/>
            </a:endParaRPr>
          </a:p>
        </p:txBody>
      </p:sp>
      <p:sp>
        <p:nvSpPr>
          <p:cNvPr id="7" name="Espace réservé du pied de page 6"/>
          <p:cNvSpPr>
            <a:spLocks noGrp="1"/>
          </p:cNvSpPr>
          <p:nvPr>
            <p:ph type="ftr" sz="quarter" idx="11"/>
          </p:nvPr>
        </p:nvSpPr>
        <p:spPr>
          <a:xfrm>
            <a:off x="3965248" y="6360831"/>
            <a:ext cx="6175039" cy="365125"/>
          </a:xfrm>
        </p:spPr>
        <p:txBody>
          <a:bodyPr/>
          <a:lstStyle/>
          <a:p>
            <a:pPr algn="l"/>
            <a:r>
              <a:rPr lang="fr-FR" dirty="0" smtClean="0">
                <a:solidFill>
                  <a:schemeClr val="bg1"/>
                </a:solidFill>
                <a:latin typeface="Marianne" panose="02000000000000000000" pitchFamily="50" charset="0"/>
              </a:rPr>
              <a:t>Arabie saoudite - données </a:t>
            </a:r>
            <a:r>
              <a:rPr lang="fr-FR" dirty="0">
                <a:solidFill>
                  <a:schemeClr val="bg1"/>
                </a:solidFill>
                <a:latin typeface="Marianne" panose="02000000000000000000" pitchFamily="50" charset="0"/>
              </a:rPr>
              <a:t>2023 – TDM </a:t>
            </a:r>
            <a:r>
              <a:rPr lang="fr-FR" dirty="0" smtClean="0">
                <a:solidFill>
                  <a:schemeClr val="bg1"/>
                </a:solidFill>
                <a:latin typeface="Marianne" panose="02000000000000000000" pitchFamily="50" charset="0"/>
              </a:rPr>
              <a:t>- </a:t>
            </a:r>
            <a:r>
              <a:rPr lang="fr-FR" i="1" dirty="0" smtClean="0">
                <a:solidFill>
                  <a:schemeClr val="bg1"/>
                </a:solidFill>
                <a:latin typeface="Marianne" panose="02000000000000000000" pitchFamily="50" charset="0"/>
              </a:rPr>
              <a:t>Échanges </a:t>
            </a:r>
            <a:r>
              <a:rPr lang="fr-FR" i="1" dirty="0">
                <a:solidFill>
                  <a:schemeClr val="bg1"/>
                </a:solidFill>
                <a:latin typeface="Marianne" panose="02000000000000000000" pitchFamily="50" charset="0"/>
              </a:rPr>
              <a:t>agricoles et agro-alimentaires</a:t>
            </a:r>
          </a:p>
        </p:txBody>
      </p:sp>
      <p:graphicFrame>
        <p:nvGraphicFramePr>
          <p:cNvPr id="9" name="Graphique 8"/>
          <p:cNvGraphicFramePr>
            <a:graphicFrameLocks/>
          </p:cNvGraphicFramePr>
          <p:nvPr>
            <p:extLst>
              <p:ext uri="{D42A27DB-BD31-4B8C-83A1-F6EECF244321}">
                <p14:modId xmlns:p14="http://schemas.microsoft.com/office/powerpoint/2010/main" val="2017543227"/>
              </p:ext>
            </p:extLst>
          </p:nvPr>
        </p:nvGraphicFramePr>
        <p:xfrm>
          <a:off x="8372944" y="2876269"/>
          <a:ext cx="3678029" cy="34800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48518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a:xfrm>
            <a:off x="11468456" y="6360831"/>
            <a:ext cx="372454" cy="365125"/>
          </a:xfrm>
        </p:spPr>
        <p:txBody>
          <a:bodyPr/>
          <a:lstStyle/>
          <a:p>
            <a:fld id="{0EA6D828-6A60-459E-AC99-72D5AA4F4317}" type="slidenum">
              <a:rPr lang="fr-FR" smtClean="0">
                <a:solidFill>
                  <a:srgbClr val="0B6482"/>
                </a:solidFill>
                <a:latin typeface="Marianne" panose="02000000000000000000" pitchFamily="50" charset="0"/>
              </a:rPr>
              <a:t>9</a:t>
            </a:fld>
            <a:endParaRPr lang="fr-FR" dirty="0">
              <a:solidFill>
                <a:srgbClr val="0B6482"/>
              </a:solidFill>
              <a:latin typeface="Marianne" panose="02000000000000000000" pitchFamily="50" charset="0"/>
            </a:endParaRPr>
          </a:p>
        </p:txBody>
      </p:sp>
      <p:cxnSp>
        <p:nvCxnSpPr>
          <p:cNvPr id="11" name="Connecteur droit 10"/>
          <p:cNvCxnSpPr/>
          <p:nvPr/>
        </p:nvCxnSpPr>
        <p:spPr>
          <a:xfrm flipH="1">
            <a:off x="3965249" y="6328992"/>
            <a:ext cx="8226751" cy="27358"/>
          </a:xfrm>
          <a:prstGeom prst="line">
            <a:avLst/>
          </a:prstGeom>
          <a:ln>
            <a:solidFill>
              <a:srgbClr val="0B6482"/>
            </a:solidFill>
          </a:ln>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309091" y="329267"/>
            <a:ext cx="11573817" cy="400110"/>
          </a:xfrm>
          <a:prstGeom prst="rect">
            <a:avLst/>
          </a:prstGeom>
          <a:solidFill>
            <a:srgbClr val="0B6482"/>
          </a:solidFill>
        </p:spPr>
        <p:txBody>
          <a:bodyPr wrap="square" rtlCol="0">
            <a:spAutoFit/>
          </a:bodyPr>
          <a:lstStyle/>
          <a:p>
            <a:r>
              <a:rPr lang="fr-FR" sz="2000" b="1" dirty="0" smtClean="0">
                <a:solidFill>
                  <a:schemeClr val="bg1"/>
                </a:solidFill>
                <a:latin typeface="Marianne" panose="02000000000000000000" pitchFamily="50" charset="0"/>
              </a:rPr>
              <a:t>Les échanges agricoles et agro-alimentaires en un coup d’œil</a:t>
            </a:r>
            <a:endParaRPr lang="fr-FR" sz="2000" b="1" dirty="0">
              <a:solidFill>
                <a:schemeClr val="bg1"/>
              </a:solidFill>
              <a:latin typeface="Marianne" panose="02000000000000000000" pitchFamily="50"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1840372505"/>
              </p:ext>
            </p:extLst>
          </p:nvPr>
        </p:nvGraphicFramePr>
        <p:xfrm>
          <a:off x="309090" y="933863"/>
          <a:ext cx="11573817" cy="5222481"/>
        </p:xfrm>
        <a:graphic>
          <a:graphicData uri="http://schemas.openxmlformats.org/drawingml/2006/table">
            <a:tbl>
              <a:tblPr firstRow="1" bandRow="1">
                <a:tableStyleId>{5C22544A-7EE6-4342-B048-85BDC9FD1C3A}</a:tableStyleId>
              </a:tblPr>
              <a:tblGrid>
                <a:gridCol w="3857939"/>
                <a:gridCol w="3857939"/>
                <a:gridCol w="3857939"/>
              </a:tblGrid>
              <a:tr h="5222481">
                <a:tc>
                  <a:txBody>
                    <a:bodyPr/>
                    <a:lstStyle/>
                    <a:p>
                      <a:endParaRPr lang="fr-FR" dirty="0">
                        <a:solidFill>
                          <a:srgbClr val="0B6482"/>
                        </a:solidFill>
                      </a:endParaRPr>
                    </a:p>
                  </a:txBody>
                  <a:tcPr anchor="ctr">
                    <a:lnL w="38100" cap="flat" cmpd="sng" algn="ctr">
                      <a:solidFill>
                        <a:srgbClr val="0B6482"/>
                      </a:solidFill>
                      <a:prstDash val="solid"/>
                      <a:round/>
                      <a:headEnd type="none" w="med" len="med"/>
                      <a:tailEnd type="none" w="med" len="med"/>
                    </a:lnL>
                    <a:lnR w="127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c>
                  <a:txBody>
                    <a:bodyPr/>
                    <a:lstStyle/>
                    <a:p>
                      <a:endParaRPr lang="fr-FR" dirty="0">
                        <a:solidFill>
                          <a:srgbClr val="0B6482"/>
                        </a:solidFill>
                      </a:endParaRPr>
                    </a:p>
                  </a:txBody>
                  <a:tcPr anchor="ctr">
                    <a:lnL w="12700" cap="flat" cmpd="sng" algn="ctr">
                      <a:solidFill>
                        <a:srgbClr val="0B6482"/>
                      </a:solidFill>
                      <a:prstDash val="solid"/>
                      <a:round/>
                      <a:headEnd type="none" w="med" len="med"/>
                      <a:tailEnd type="none" w="med" len="med"/>
                    </a:lnL>
                    <a:lnR w="127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c>
                  <a:txBody>
                    <a:bodyPr/>
                    <a:lstStyle/>
                    <a:p>
                      <a:endParaRPr lang="fr-FR" dirty="0">
                        <a:solidFill>
                          <a:srgbClr val="0B6482"/>
                        </a:solidFill>
                      </a:endParaRPr>
                    </a:p>
                  </a:txBody>
                  <a:tcPr anchor="ctr">
                    <a:lnL w="12700" cap="flat" cmpd="sng" algn="ctr">
                      <a:solidFill>
                        <a:srgbClr val="0B6482"/>
                      </a:solidFill>
                      <a:prstDash val="solid"/>
                      <a:round/>
                      <a:headEnd type="none" w="med" len="med"/>
                      <a:tailEnd type="none" w="med" len="med"/>
                    </a:lnL>
                    <a:lnR w="38100" cap="flat" cmpd="sng" algn="ctr">
                      <a:solidFill>
                        <a:srgbClr val="0B6482"/>
                      </a:solidFill>
                      <a:prstDash val="solid"/>
                      <a:round/>
                      <a:headEnd type="none" w="med" len="med"/>
                      <a:tailEnd type="none" w="med" len="med"/>
                    </a:lnR>
                    <a:lnT w="38100" cap="flat" cmpd="sng" algn="ctr">
                      <a:solidFill>
                        <a:srgbClr val="0B6482"/>
                      </a:solidFill>
                      <a:prstDash val="solid"/>
                      <a:round/>
                      <a:headEnd type="none" w="med" len="med"/>
                      <a:tailEnd type="none" w="med" len="med"/>
                    </a:lnT>
                    <a:lnB w="38100" cap="flat" cmpd="sng" algn="ctr">
                      <a:solidFill>
                        <a:srgbClr val="0B6482"/>
                      </a:solidFill>
                      <a:prstDash val="solid"/>
                      <a:round/>
                      <a:headEnd type="none" w="med" len="med"/>
                      <a:tailEnd type="none" w="med" len="med"/>
                    </a:lnB>
                    <a:noFill/>
                  </a:tcPr>
                </a:tc>
              </a:tr>
            </a:tbl>
          </a:graphicData>
        </a:graphic>
      </p:graphicFrame>
      <p:sp>
        <p:nvSpPr>
          <p:cNvPr id="4" name="ZoneTexte 3"/>
          <p:cNvSpPr txBox="1"/>
          <p:nvPr/>
        </p:nvSpPr>
        <p:spPr>
          <a:xfrm>
            <a:off x="8021290" y="5774663"/>
            <a:ext cx="3861617" cy="323165"/>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Principaux fournisseurs</a:t>
            </a:r>
          </a:p>
        </p:txBody>
      </p:sp>
      <p:sp>
        <p:nvSpPr>
          <p:cNvPr id="13" name="ZoneTexte 12"/>
          <p:cNvSpPr txBox="1"/>
          <p:nvPr/>
        </p:nvSpPr>
        <p:spPr>
          <a:xfrm>
            <a:off x="344397" y="5774540"/>
            <a:ext cx="3815277" cy="323165"/>
          </a:xfrm>
          <a:prstGeom prst="rect">
            <a:avLst/>
          </a:prstGeom>
          <a:noFill/>
        </p:spPr>
        <p:txBody>
          <a:bodyPr wrap="square" rtlCol="0">
            <a:spAutoFit/>
          </a:bodyPr>
          <a:lstStyle/>
          <a:p>
            <a:pPr algn="ctr"/>
            <a:r>
              <a:rPr lang="fr-FR" sz="1500" b="1" dirty="0">
                <a:solidFill>
                  <a:srgbClr val="0B6482"/>
                </a:solidFill>
                <a:latin typeface="Marianne" panose="02000000000000000000" pitchFamily="50" charset="0"/>
              </a:rPr>
              <a:t>É</a:t>
            </a:r>
            <a:r>
              <a:rPr lang="fr-FR" sz="1500" b="1" dirty="0" smtClean="0">
                <a:solidFill>
                  <a:srgbClr val="0B6482"/>
                </a:solidFill>
                <a:latin typeface="Marianne" panose="02000000000000000000" pitchFamily="50" charset="0"/>
              </a:rPr>
              <a:t>volution des importations</a:t>
            </a:r>
          </a:p>
        </p:txBody>
      </p:sp>
      <p:sp>
        <p:nvSpPr>
          <p:cNvPr id="14" name="ZoneTexte 13"/>
          <p:cNvSpPr txBox="1"/>
          <p:nvPr/>
        </p:nvSpPr>
        <p:spPr>
          <a:xfrm>
            <a:off x="4159675" y="5774539"/>
            <a:ext cx="3861616" cy="323165"/>
          </a:xfrm>
          <a:prstGeom prst="rect">
            <a:avLst/>
          </a:prstGeom>
          <a:noFill/>
        </p:spPr>
        <p:txBody>
          <a:bodyPr wrap="square" rtlCol="0">
            <a:spAutoFit/>
          </a:bodyPr>
          <a:lstStyle/>
          <a:p>
            <a:pPr algn="ctr"/>
            <a:r>
              <a:rPr lang="fr-FR" sz="1500" b="1" dirty="0" smtClean="0">
                <a:solidFill>
                  <a:srgbClr val="0B6482"/>
                </a:solidFill>
                <a:latin typeface="Marianne" panose="02000000000000000000" pitchFamily="50" charset="0"/>
              </a:rPr>
              <a:t>Principaux postes d’importation</a:t>
            </a:r>
          </a:p>
        </p:txBody>
      </p:sp>
      <p:sp>
        <p:nvSpPr>
          <p:cNvPr id="16" name="Espace réservé du pied de page 6"/>
          <p:cNvSpPr>
            <a:spLocks noGrp="1"/>
          </p:cNvSpPr>
          <p:nvPr>
            <p:ph type="ftr" sz="quarter" idx="11"/>
          </p:nvPr>
        </p:nvSpPr>
        <p:spPr>
          <a:xfrm>
            <a:off x="3965248" y="6360831"/>
            <a:ext cx="5997618" cy="365125"/>
          </a:xfrm>
        </p:spPr>
        <p:txBody>
          <a:bodyPr/>
          <a:lstStyle/>
          <a:p>
            <a:pPr algn="l"/>
            <a:r>
              <a:rPr lang="fr-FR" dirty="0" smtClean="0">
                <a:solidFill>
                  <a:srgbClr val="0B6482"/>
                </a:solidFill>
                <a:latin typeface="Marianne" panose="02000000000000000000" pitchFamily="50" charset="0"/>
              </a:rPr>
              <a:t>Arabie saoudite - données </a:t>
            </a:r>
            <a:r>
              <a:rPr lang="fr-FR" dirty="0">
                <a:solidFill>
                  <a:srgbClr val="0B6482"/>
                </a:solidFill>
                <a:latin typeface="Marianne" panose="02000000000000000000" pitchFamily="50" charset="0"/>
              </a:rPr>
              <a:t>2023 – TDM </a:t>
            </a:r>
            <a:r>
              <a:rPr lang="fr-FR" dirty="0" smtClean="0">
                <a:solidFill>
                  <a:srgbClr val="0B6482"/>
                </a:solidFill>
                <a:latin typeface="Marianne" panose="02000000000000000000" pitchFamily="50" charset="0"/>
              </a:rPr>
              <a:t>- </a:t>
            </a:r>
            <a:r>
              <a:rPr lang="fr-FR" i="1" dirty="0" smtClean="0">
                <a:solidFill>
                  <a:srgbClr val="0B6482"/>
                </a:solidFill>
                <a:latin typeface="Marianne" panose="02000000000000000000" pitchFamily="50" charset="0"/>
              </a:rPr>
              <a:t>Échanges </a:t>
            </a:r>
            <a:r>
              <a:rPr lang="fr-FR" i="1" dirty="0">
                <a:solidFill>
                  <a:srgbClr val="0B6482"/>
                </a:solidFill>
                <a:latin typeface="Marianne" panose="02000000000000000000" pitchFamily="50" charset="0"/>
              </a:rPr>
              <a:t>agricoles et agro-alimentaires</a:t>
            </a:r>
          </a:p>
        </p:txBody>
      </p:sp>
      <p:graphicFrame>
        <p:nvGraphicFramePr>
          <p:cNvPr id="17" name="Graphique 16"/>
          <p:cNvGraphicFramePr>
            <a:graphicFrameLocks/>
          </p:cNvGraphicFramePr>
          <p:nvPr>
            <p:extLst>
              <p:ext uri="{D42A27DB-BD31-4B8C-83A1-F6EECF244321}">
                <p14:modId xmlns:p14="http://schemas.microsoft.com/office/powerpoint/2010/main" val="1416114558"/>
              </p:ext>
            </p:extLst>
          </p:nvPr>
        </p:nvGraphicFramePr>
        <p:xfrm>
          <a:off x="4205122" y="1934139"/>
          <a:ext cx="3805138" cy="38359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aphique 19"/>
          <p:cNvGraphicFramePr>
            <a:graphicFrameLocks/>
          </p:cNvGraphicFramePr>
          <p:nvPr>
            <p:extLst>
              <p:ext uri="{D42A27DB-BD31-4B8C-83A1-F6EECF244321}">
                <p14:modId xmlns:p14="http://schemas.microsoft.com/office/powerpoint/2010/main" val="2504318593"/>
              </p:ext>
            </p:extLst>
          </p:nvPr>
        </p:nvGraphicFramePr>
        <p:xfrm>
          <a:off x="8055706" y="1934138"/>
          <a:ext cx="3785203" cy="3781759"/>
        </p:xfrm>
        <a:graphic>
          <a:graphicData uri="http://schemas.openxmlformats.org/drawingml/2006/chart">
            <c:chart xmlns:c="http://schemas.openxmlformats.org/drawingml/2006/chart" xmlns:r="http://schemas.openxmlformats.org/officeDocument/2006/relationships" r:id="rId4"/>
          </a:graphicData>
        </a:graphic>
      </p:graphicFrame>
      <p:sp>
        <p:nvSpPr>
          <p:cNvPr id="15" name="ZoneTexte 13"/>
          <p:cNvSpPr txBox="1"/>
          <p:nvPr/>
        </p:nvSpPr>
        <p:spPr>
          <a:xfrm>
            <a:off x="4159673" y="960541"/>
            <a:ext cx="3850587"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500" b="1" dirty="0" smtClean="0">
                <a:solidFill>
                  <a:srgbClr val="00B050"/>
                </a:solidFill>
                <a:latin typeface="Marianne" panose="02000000000000000000" pitchFamily="50" charset="0"/>
              </a:rPr>
              <a:t>Produits d’épicerie +2%</a:t>
            </a:r>
          </a:p>
          <a:p>
            <a:pPr algn="ctr"/>
            <a:r>
              <a:rPr lang="fr-FR" sz="1500" b="1" dirty="0" smtClean="0">
                <a:solidFill>
                  <a:srgbClr val="FF0000"/>
                </a:solidFill>
                <a:latin typeface="Marianne" panose="02000000000000000000" pitchFamily="50" charset="0"/>
              </a:rPr>
              <a:t>Céréales -30%</a:t>
            </a:r>
          </a:p>
          <a:p>
            <a:pPr algn="ctr"/>
            <a:r>
              <a:rPr lang="fr-FR" sz="1500" b="1" dirty="0" smtClean="0">
                <a:solidFill>
                  <a:srgbClr val="FF0000"/>
                </a:solidFill>
                <a:latin typeface="Marianne" panose="02000000000000000000" pitchFamily="50" charset="0"/>
              </a:rPr>
              <a:t>Viandes et produits carnés -15%</a:t>
            </a:r>
          </a:p>
        </p:txBody>
      </p:sp>
      <p:sp>
        <p:nvSpPr>
          <p:cNvPr id="18" name="ZoneTexte 13"/>
          <p:cNvSpPr txBox="1"/>
          <p:nvPr/>
        </p:nvSpPr>
        <p:spPr>
          <a:xfrm>
            <a:off x="8055706" y="976660"/>
            <a:ext cx="3785203" cy="78483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fr-FR" sz="1500" b="1" dirty="0" smtClean="0">
                <a:solidFill>
                  <a:srgbClr val="FF0000"/>
                </a:solidFill>
                <a:latin typeface="Marianne" panose="02000000000000000000" pitchFamily="50" charset="0"/>
              </a:rPr>
              <a:t>Union européenne -10%</a:t>
            </a:r>
          </a:p>
          <a:p>
            <a:pPr algn="ctr"/>
            <a:r>
              <a:rPr lang="fr-FR" sz="1500" b="1" dirty="0" smtClean="0">
                <a:solidFill>
                  <a:srgbClr val="FF0000"/>
                </a:solidFill>
                <a:latin typeface="Marianne" panose="02000000000000000000" pitchFamily="50" charset="0"/>
              </a:rPr>
              <a:t>Brésil -6%</a:t>
            </a:r>
          </a:p>
          <a:p>
            <a:pPr algn="ctr"/>
            <a:r>
              <a:rPr lang="fr-FR" sz="1500" b="1" dirty="0">
                <a:solidFill>
                  <a:srgbClr val="FF0000"/>
                </a:solidFill>
                <a:latin typeface="Marianne" panose="02000000000000000000" pitchFamily="50" charset="0"/>
              </a:rPr>
              <a:t>É</a:t>
            </a:r>
            <a:r>
              <a:rPr lang="fr-FR" sz="1500" b="1" dirty="0" smtClean="0">
                <a:solidFill>
                  <a:srgbClr val="FF0000"/>
                </a:solidFill>
                <a:latin typeface="Marianne" panose="02000000000000000000" pitchFamily="50" charset="0"/>
              </a:rPr>
              <a:t>tats-Unis -7%</a:t>
            </a:r>
          </a:p>
        </p:txBody>
      </p:sp>
      <p:sp>
        <p:nvSpPr>
          <p:cNvPr id="19" name="ZoneTexte 18"/>
          <p:cNvSpPr txBox="1"/>
          <p:nvPr/>
        </p:nvSpPr>
        <p:spPr>
          <a:xfrm>
            <a:off x="321673" y="957193"/>
            <a:ext cx="3815277" cy="323165"/>
          </a:xfrm>
          <a:prstGeom prst="rect">
            <a:avLst/>
          </a:prstGeom>
          <a:noFill/>
        </p:spPr>
        <p:txBody>
          <a:bodyPr wrap="square" rtlCol="0">
            <a:spAutoFit/>
          </a:bodyPr>
          <a:lstStyle/>
          <a:p>
            <a:pPr algn="ctr"/>
            <a:r>
              <a:rPr lang="fr-FR" sz="1500" b="1" dirty="0" smtClean="0">
                <a:solidFill>
                  <a:srgbClr val="FF0000"/>
                </a:solidFill>
                <a:latin typeface="Marianne" panose="02000000000000000000" pitchFamily="50" charset="0"/>
              </a:rPr>
              <a:t>Baisse de -10% des importations</a:t>
            </a:r>
          </a:p>
        </p:txBody>
      </p:sp>
      <p:graphicFrame>
        <p:nvGraphicFramePr>
          <p:cNvPr id="21" name="Graphique 20"/>
          <p:cNvGraphicFramePr>
            <a:graphicFrameLocks/>
          </p:cNvGraphicFramePr>
          <p:nvPr>
            <p:extLst>
              <p:ext uri="{D42A27DB-BD31-4B8C-83A1-F6EECF244321}">
                <p14:modId xmlns:p14="http://schemas.microsoft.com/office/powerpoint/2010/main" val="3334162729"/>
              </p:ext>
            </p:extLst>
          </p:nvPr>
        </p:nvGraphicFramePr>
        <p:xfrm>
          <a:off x="348555" y="1934137"/>
          <a:ext cx="3788395" cy="37817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874987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2049</TotalTime>
  <Words>2634</Words>
  <Application>Microsoft Office PowerPoint</Application>
  <PresentationFormat>Grand écran</PresentationFormat>
  <Paragraphs>420</Paragraphs>
  <Slides>20</Slides>
  <Notes>19</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20</vt:i4>
      </vt:variant>
    </vt:vector>
  </HeadingPairs>
  <TitlesOfParts>
    <vt:vector size="31" baseType="lpstr">
      <vt:lpstr>Arial Unicode MS</vt:lpstr>
      <vt:lpstr>Arial</vt:lpstr>
      <vt:lpstr>Calibri</vt:lpstr>
      <vt:lpstr>Calibri Light</vt:lpstr>
      <vt:lpstr>Lucida Sans Unicode</vt:lpstr>
      <vt:lpstr>Marianne</vt:lpstr>
      <vt:lpstr>Segoe UI</vt:lpstr>
      <vt:lpstr>Times New Roman</vt:lpstr>
      <vt:lpstr>Wingdings</vt:lpstr>
      <vt:lpstr>Wingdings 3</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FranceAgriMer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VERSLUYS Henri</dc:creator>
  <cp:lastModifiedBy>VERSLUYS Henri</cp:lastModifiedBy>
  <cp:revision>170</cp:revision>
  <dcterms:created xsi:type="dcterms:W3CDTF">2024-02-14T13:19:04Z</dcterms:created>
  <dcterms:modified xsi:type="dcterms:W3CDTF">2024-05-17T09:48:32Z</dcterms:modified>
</cp:coreProperties>
</file>