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3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26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245974291694013E-2"/>
          <c:y val="0.14356400091697114"/>
          <c:w val="0.78546148156599027"/>
          <c:h val="0.76863005325896372"/>
        </c:manualLayout>
      </c:layout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0" i="0" u="none" strike="noStrike" kern="1200" baseline="0">
                        <a:solidFill>
                          <a:srgbClr val="00B05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DDD4785E-B8FD-41C3-B8ED-5E810644848C}" type="CATEGORYNAME">
                      <a:rPr lang="fr-FR" sz="1200">
                        <a:solidFill>
                          <a:srgbClr val="00FF00"/>
                        </a:solidFill>
                      </a:rPr>
                      <a:pPr>
                        <a:defRPr sz="1200">
                          <a:solidFill>
                            <a:srgbClr val="00B050"/>
                          </a:solidFill>
                        </a:defRPr>
                      </a:pPr>
                      <a:t>[NOM DE CATÉGORIE]</a:t>
                    </a:fld>
                    <a:r>
                      <a:rPr lang="fr-FR" sz="1200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C0859326-329C-4FB4-9686-929296159C95}" type="VALUE">
                      <a:rPr lang="fr-FR" sz="1200" baseline="0">
                        <a:solidFill>
                          <a:srgbClr val="00FF00"/>
                        </a:solidFill>
                      </a:rPr>
                      <a:pPr>
                        <a:defRPr sz="1200">
                          <a:solidFill>
                            <a:srgbClr val="00B050"/>
                          </a:solidFill>
                        </a:defRPr>
                      </a:pPr>
                      <a:t>[VALEUR]</a:t>
                    </a:fld>
                    <a:endParaRPr lang="fr-FR" sz="1200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B05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B86-4287-9B0C-FE098FF2CD0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B86-4287-9B0C-FE098FF2CD0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IAA'!$C$14:$C$16</c15:sqref>
                  </c15:fullRef>
                </c:ext>
              </c:extLst>
              <c:f>'Import. IAA'!$C$15:$C$16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IAA'!$M$14:$M$16</c15:sqref>
                  </c15:fullRef>
                </c:ext>
              </c:extLst>
              <c:f>'Import. IAA'!$M$15:$M$16</c:f>
              <c:numCache>
                <c:formatCode>0%</c:formatCode>
                <c:ptCount val="2"/>
                <c:pt idx="0">
                  <c:v>7.8578161751272912E-2</c:v>
                </c:pt>
                <c:pt idx="1">
                  <c:v>0.92142183824872703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B86-4287-9B0C-FE098FF2CD08}"/>
            </c:ext>
            <c:ext xmlns:c15="http://schemas.microsoft.com/office/drawing/2012/chart" uri="{02D57815-91ED-43cb-92C2-25804820EDAC}">
              <c15:categoryFilterExceptions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E96-401A-870C-DBB115490081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E96-401A-870C-DBB115490081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E96-401A-870C-DBB11549008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E96-401A-870C-DBB115490081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E96-401A-870C-DBB115490081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E96-401A-870C-DBB115490081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E96-401A-870C-DBB115490081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E96-401A-870C-DBB115490081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9E96-401A-870C-DBB11549008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9E96-401A-870C-DBB115490081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9E96-401A-870C-DBB115490081}"/>
              </c:ext>
            </c:extLst>
          </c:dPt>
          <c:dLbls>
            <c:dLbl>
              <c:idx val="0"/>
              <c:layout>
                <c:manualLayout>
                  <c:x val="-0.14366285635838086"/>
                  <c:y val="0.113267546982983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E96-401A-870C-DBB115490081}"/>
                </c:ext>
                <c:ext xmlns:c15="http://schemas.microsoft.com/office/drawing/2012/chart" uri="{CE6537A1-D6FC-4f65-9D91-7224C49458BB}">
                  <c15:layout>
                    <c:manualLayout>
                      <c:w val="0.3141829377777744"/>
                      <c:h val="0.2779672695951765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5.337339074457377E-2"/>
                  <c:y val="-0.18794142980189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E96-401A-870C-DBB115490081}"/>
                </c:ext>
                <c:ext xmlns:c15="http://schemas.microsoft.com/office/drawing/2012/chart" uri="{CE6537A1-D6FC-4f65-9D91-7224C49458BB}">
                  <c15:layout>
                    <c:manualLayout>
                      <c:w val="0.26178165474728615"/>
                      <c:h val="0.2110594315245478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2843451723158891"/>
                  <c:y val="-4.36373747855161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E96-401A-870C-DBB115490081}"/>
                </c:ext>
                <c:ext xmlns:c15="http://schemas.microsoft.com/office/drawing/2012/chart" uri="{CE6537A1-D6FC-4f65-9D91-7224C49458BB}">
                  <c15:layout>
                    <c:manualLayout>
                      <c:w val="0.3154672829500903"/>
                      <c:h val="0.20155038759689922"/>
                    </c:manualLayout>
                  </c15:layout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9E96-401A-870C-DBB11549008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9E96-401A-870C-DBB115490081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9E96-401A-870C-DBB11549008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TBB'!$C$78:$C$88</c:f>
              <c:strCache>
                <c:ptCount val="11"/>
                <c:pt idx="0">
                  <c:v>Vins et spiritueux</c:v>
                </c:pt>
                <c:pt idx="1">
                  <c:v>Céréales</c:v>
                </c:pt>
                <c:pt idx="2">
                  <c:v>Laits et produits laitiers</c:v>
                </c:pt>
                <c:pt idx="3">
                  <c:v>Viande et produits carnés</c:v>
                </c:pt>
                <c:pt idx="4">
                  <c:v>Produits d'épicerie</c:v>
                </c:pt>
                <c:pt idx="5">
                  <c:v>Pêche et aquaculture</c:v>
                </c:pt>
                <c:pt idx="6">
                  <c:v>Fruits et légumes</c:v>
                </c:pt>
                <c:pt idx="7">
                  <c:v>Animaux vivants et génétique</c:v>
                </c:pt>
                <c:pt idx="8">
                  <c:v>Sucre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0.3739869934006877</c:v>
                </c:pt>
                <c:pt idx="1">
                  <c:v>0.27776056874740895</c:v>
                </c:pt>
                <c:pt idx="2">
                  <c:v>0.14428793396864267</c:v>
                </c:pt>
                <c:pt idx="3">
                  <c:v>6.3138970003205425E-2</c:v>
                </c:pt>
                <c:pt idx="4">
                  <c:v>5.1351125191447612E-2</c:v>
                </c:pt>
                <c:pt idx="5">
                  <c:v>1.6633063344789811E-2</c:v>
                </c:pt>
                <c:pt idx="6">
                  <c:v>5.3393797018329728E-3</c:v>
                </c:pt>
                <c:pt idx="7">
                  <c:v>1.7759296389599254E-3</c:v>
                </c:pt>
                <c:pt idx="8">
                  <c:v>1.74692561138074E-3</c:v>
                </c:pt>
                <c:pt idx="9">
                  <c:v>1.1188912662926644E-4</c:v>
                </c:pt>
                <c:pt idx="10">
                  <c:v>6.3867221265014915E-2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9E96-401A-870C-DBB115490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73337290394851"/>
          <c:y val="9.7082769343526443E-2"/>
          <c:w val="0.81584934041408463"/>
          <c:h val="0.661732947384252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françaises'!$J$24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françaises'!$C$25:$C$29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françaises'!$J$25:$J$29</c:f>
              <c:numCache>
                <c:formatCode>0</c:formatCode>
                <c:ptCount val="5"/>
                <c:pt idx="0">
                  <c:v>4103624805</c:v>
                </c:pt>
                <c:pt idx="1">
                  <c:v>1214002301</c:v>
                </c:pt>
                <c:pt idx="2">
                  <c:v>1047238866</c:v>
                </c:pt>
                <c:pt idx="3">
                  <c:v>542428804</c:v>
                </c:pt>
                <c:pt idx="4">
                  <c:v>733941559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BC-41FF-A678-1138B6E57468}"/>
            </c:ext>
          </c:extLst>
        </c:ser>
        <c:ser>
          <c:idx val="1"/>
          <c:order val="1"/>
          <c:tx>
            <c:strRef>
              <c:f>'Export. françaises'!$K$24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françaises'!$C$25:$C$29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françaises'!$K$25:$K$29</c:f>
              <c:numCache>
                <c:formatCode>0</c:formatCode>
                <c:ptCount val="5"/>
                <c:pt idx="0">
                  <c:v>3532789502</c:v>
                </c:pt>
                <c:pt idx="1">
                  <c:v>1433271231</c:v>
                </c:pt>
                <c:pt idx="2">
                  <c:v>1130211236</c:v>
                </c:pt>
                <c:pt idx="3">
                  <c:v>646993157</c:v>
                </c:pt>
                <c:pt idx="4">
                  <c:v>550201683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9BC-41FF-A678-1138B6E57468}"/>
            </c:ext>
          </c:extLst>
        </c:ser>
        <c:ser>
          <c:idx val="2"/>
          <c:order val="2"/>
          <c:tx>
            <c:strRef>
              <c:f>'Export. françaises'!$L$24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françaises'!$C$25:$C$29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françaises'!$L$25:$L$29</c:f>
              <c:numCache>
                <c:formatCode>0</c:formatCode>
                <c:ptCount val="5"/>
                <c:pt idx="0">
                  <c:v>3716417445</c:v>
                </c:pt>
                <c:pt idx="1">
                  <c:v>1389572598</c:v>
                </c:pt>
                <c:pt idx="2">
                  <c:v>1310595713</c:v>
                </c:pt>
                <c:pt idx="3">
                  <c:v>618364996</c:v>
                </c:pt>
                <c:pt idx="4">
                  <c:v>559612842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9BC-41FF-A678-1138B6E57468}"/>
            </c:ext>
          </c:extLst>
        </c:ser>
        <c:ser>
          <c:idx val="3"/>
          <c:order val="3"/>
          <c:tx>
            <c:strRef>
              <c:f>'Export. françaises'!$M$24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françaises'!$C$25:$C$29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françaises'!$M$25:$M$29</c:f>
              <c:numCache>
                <c:formatCode>0</c:formatCode>
                <c:ptCount val="5"/>
                <c:pt idx="0">
                  <c:v>3004612796</c:v>
                </c:pt>
                <c:pt idx="1">
                  <c:v>1369744577</c:v>
                </c:pt>
                <c:pt idx="2">
                  <c:v>1014892076</c:v>
                </c:pt>
                <c:pt idx="3">
                  <c:v>610014718</c:v>
                </c:pt>
                <c:pt idx="4">
                  <c:v>522183646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9BC-41FF-A678-1138B6E574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58350168"/>
        <c:axId val="658351736"/>
      </c:barChart>
      <c:catAx>
        <c:axId val="658350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351736"/>
        <c:crosses val="autoZero"/>
        <c:auto val="1"/>
        <c:lblAlgn val="ctr"/>
        <c:lblOffset val="100"/>
        <c:noMultiLvlLbl val="0"/>
      </c:catAx>
      <c:valAx>
        <c:axId val="658351736"/>
        <c:scaling>
          <c:orientation val="minMax"/>
          <c:max val="500000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350168"/>
        <c:crosses val="autoZero"/>
        <c:crossBetween val="between"/>
        <c:majorUnit val="2000000000"/>
        <c:dispUnits>
          <c:builtInUnit val="billions"/>
          <c:dispUnitsLbl>
            <c:layout/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98-49D6-922F-5C22A5A1471C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-3195810502</c:v>
                </c:pt>
                <c:pt idx="1">
                  <c:v>-2598636561</c:v>
                </c:pt>
                <c:pt idx="2">
                  <c:v>-3078840328</c:v>
                </c:pt>
                <c:pt idx="3">
                  <c:v>-3222320859</c:v>
                </c:pt>
                <c:pt idx="4">
                  <c:v>-3494374729</c:v>
                </c:pt>
                <c:pt idx="5">
                  <c:v>-4013880179</c:v>
                </c:pt>
                <c:pt idx="6">
                  <c:v>-5400109111</c:v>
                </c:pt>
                <c:pt idx="7">
                  <c:v>-4644400386</c:v>
                </c:pt>
                <c:pt idx="8">
                  <c:v>-5322606131</c:v>
                </c:pt>
                <c:pt idx="9">
                  <c:v>-4359842772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698-49D6-922F-5C22A5A1471C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472892652</c:v>
                </c:pt>
                <c:pt idx="1">
                  <c:v>467662394</c:v>
                </c:pt>
                <c:pt idx="2">
                  <c:v>484659323</c:v>
                </c:pt>
                <c:pt idx="3">
                  <c:v>479394074</c:v>
                </c:pt>
                <c:pt idx="4">
                  <c:v>517534718</c:v>
                </c:pt>
                <c:pt idx="5">
                  <c:v>417238171</c:v>
                </c:pt>
                <c:pt idx="6">
                  <c:v>415508149</c:v>
                </c:pt>
                <c:pt idx="7">
                  <c:v>662374234</c:v>
                </c:pt>
                <c:pt idx="8">
                  <c:v>561584278</c:v>
                </c:pt>
                <c:pt idx="9">
                  <c:v>598991843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698-49D6-922F-5C22A5A147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06780632"/>
        <c:axId val="606779456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IAA'!$D$19:$M$19</c:f>
              <c:numCache>
                <c:formatCode>0</c:formatCode>
                <c:ptCount val="10"/>
                <c:pt idx="0">
                  <c:v>-2722917850</c:v>
                </c:pt>
                <c:pt idx="1">
                  <c:v>-2130974167</c:v>
                </c:pt>
                <c:pt idx="2">
                  <c:v>-2594181005</c:v>
                </c:pt>
                <c:pt idx="3">
                  <c:v>-2742926785</c:v>
                </c:pt>
                <c:pt idx="4">
                  <c:v>-2976840011</c:v>
                </c:pt>
                <c:pt idx="5">
                  <c:v>-3596642008</c:v>
                </c:pt>
                <c:pt idx="6">
                  <c:v>-4984600962</c:v>
                </c:pt>
                <c:pt idx="7">
                  <c:v>-3982026152</c:v>
                </c:pt>
                <c:pt idx="8">
                  <c:v>-4761021853</c:v>
                </c:pt>
                <c:pt idx="9">
                  <c:v>-3760850929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698-49D6-922F-5C22A5A147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6780632"/>
        <c:axId val="606779456"/>
      </c:lineChart>
      <c:catAx>
        <c:axId val="606780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6779456"/>
        <c:crosses val="autoZero"/>
        <c:auto val="1"/>
        <c:lblAlgn val="ctr"/>
        <c:lblOffset val="100"/>
        <c:noMultiLvlLbl val="0"/>
      </c:catAx>
      <c:valAx>
        <c:axId val="606779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6780632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Pêche et aquaculture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Animaux vivants et génétique</c:v>
                </c:pt>
                <c:pt idx="4">
                  <c:v>7. Sucre</c:v>
                </c:pt>
                <c:pt idx="5">
                  <c:v>6. Autres</c:v>
                </c:pt>
                <c:pt idx="6">
                  <c:v>5. Produits d'épicerie</c:v>
                </c:pt>
                <c:pt idx="7">
                  <c:v>4. Viande et produits carnés</c:v>
                </c:pt>
                <c:pt idx="8">
                  <c:v>3. Laits et produits laitiers</c:v>
                </c:pt>
                <c:pt idx="9">
                  <c:v>2. Céréales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65304364</c:v>
                </c:pt>
                <c:pt idx="1">
                  <c:v>72555768</c:v>
                </c:pt>
                <c:pt idx="2">
                  <c:v>-41279746</c:v>
                </c:pt>
                <c:pt idx="3">
                  <c:v>-13895640</c:v>
                </c:pt>
                <c:pt idx="4">
                  <c:v>-1587599</c:v>
                </c:pt>
                <c:pt idx="5">
                  <c:v>-99448536</c:v>
                </c:pt>
                <c:pt idx="6">
                  <c:v>-186240681</c:v>
                </c:pt>
                <c:pt idx="7">
                  <c:v>-584983919</c:v>
                </c:pt>
                <c:pt idx="8">
                  <c:v>-784533358</c:v>
                </c:pt>
                <c:pt idx="9">
                  <c:v>-1293132613</c:v>
                </c:pt>
                <c:pt idx="10">
                  <c:v>-2117359001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B1-4CAD-9E4B-81055B14A33C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Pêche et aquaculture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Animaux vivants et génétique</c:v>
                </c:pt>
                <c:pt idx="4">
                  <c:v>7. Sucre</c:v>
                </c:pt>
                <c:pt idx="5">
                  <c:v>6. Autres</c:v>
                </c:pt>
                <c:pt idx="6">
                  <c:v>5. Produits d'épicerie</c:v>
                </c:pt>
                <c:pt idx="7">
                  <c:v>4. Viande et produits carnés</c:v>
                </c:pt>
                <c:pt idx="8">
                  <c:v>3. Laits et produits laitiers</c:v>
                </c:pt>
                <c:pt idx="9">
                  <c:v>2. Céréales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141948689</c:v>
                </c:pt>
                <c:pt idx="1">
                  <c:v>79762018</c:v>
                </c:pt>
                <c:pt idx="2">
                  <c:v>1227047</c:v>
                </c:pt>
                <c:pt idx="3">
                  <c:v>-6340081</c:v>
                </c:pt>
                <c:pt idx="4">
                  <c:v>-2655221</c:v>
                </c:pt>
                <c:pt idx="5">
                  <c:v>7940743</c:v>
                </c:pt>
                <c:pt idx="6">
                  <c:v>-131605793</c:v>
                </c:pt>
                <c:pt idx="7">
                  <c:v>-361227597</c:v>
                </c:pt>
                <c:pt idx="8">
                  <c:v>-804292660</c:v>
                </c:pt>
                <c:pt idx="9">
                  <c:v>-916742260</c:v>
                </c:pt>
                <c:pt idx="10">
                  <c:v>-1990041037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B1-4CAD-9E4B-81055B14A33C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Pêche et aquaculture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Animaux vivants et génétique</c:v>
                </c:pt>
                <c:pt idx="4">
                  <c:v>7. Sucre</c:v>
                </c:pt>
                <c:pt idx="5">
                  <c:v>6. Autres</c:v>
                </c:pt>
                <c:pt idx="6">
                  <c:v>5. Produits d'épicerie</c:v>
                </c:pt>
                <c:pt idx="7">
                  <c:v>4. Viande et produits carnés</c:v>
                </c:pt>
                <c:pt idx="8">
                  <c:v>3. Laits et produits laitiers</c:v>
                </c:pt>
                <c:pt idx="9">
                  <c:v>2. Céréales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81070967</c:v>
                </c:pt>
                <c:pt idx="1">
                  <c:v>90065205</c:v>
                </c:pt>
                <c:pt idx="2">
                  <c:v>-20714815</c:v>
                </c:pt>
                <c:pt idx="3">
                  <c:v>-3632253</c:v>
                </c:pt>
                <c:pt idx="4">
                  <c:v>-608249</c:v>
                </c:pt>
                <c:pt idx="5">
                  <c:v>-103394882</c:v>
                </c:pt>
                <c:pt idx="6">
                  <c:v>-146553664</c:v>
                </c:pt>
                <c:pt idx="7">
                  <c:v>-323336516</c:v>
                </c:pt>
                <c:pt idx="8">
                  <c:v>-717424268</c:v>
                </c:pt>
                <c:pt idx="9">
                  <c:v>-1470006943</c:v>
                </c:pt>
                <c:pt idx="10">
                  <c:v>-2146486436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B1-4CAD-9E4B-81055B14A33C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Pêche et aquaculture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Animaux vivants et génétique</c:v>
                </c:pt>
                <c:pt idx="4">
                  <c:v>7. Sucre</c:v>
                </c:pt>
                <c:pt idx="5">
                  <c:v>6. Autres</c:v>
                </c:pt>
                <c:pt idx="6">
                  <c:v>5. Produits d'épicerie</c:v>
                </c:pt>
                <c:pt idx="7">
                  <c:v>4. Viande et produits carnés</c:v>
                </c:pt>
                <c:pt idx="8">
                  <c:v>3. Laits et produits laitiers</c:v>
                </c:pt>
                <c:pt idx="9">
                  <c:v>2. Céréales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112977777</c:v>
                </c:pt>
                <c:pt idx="1">
                  <c:v>87653248</c:v>
                </c:pt>
                <c:pt idx="2">
                  <c:v>6298117</c:v>
                </c:pt>
                <c:pt idx="3">
                  <c:v>-5831342</c:v>
                </c:pt>
                <c:pt idx="4">
                  <c:v>-6951236</c:v>
                </c:pt>
                <c:pt idx="5">
                  <c:v>-114864579</c:v>
                </c:pt>
                <c:pt idx="6">
                  <c:v>-150308263</c:v>
                </c:pt>
                <c:pt idx="7">
                  <c:v>-253022326</c:v>
                </c:pt>
                <c:pt idx="8">
                  <c:v>-629072701</c:v>
                </c:pt>
                <c:pt idx="9">
                  <c:v>-1210642779</c:v>
                </c:pt>
                <c:pt idx="10">
                  <c:v>-1597086845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DB1-4CAD-9E4B-81055B14A3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7236544"/>
        <c:axId val="647233408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Animaux vivants et génétique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Produits d'épicerie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Céréales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165514604</c:v>
                      </c:pt>
                      <c:pt idx="1">
                        <c:v>85746009</c:v>
                      </c:pt>
                      <c:pt idx="2">
                        <c:v>5519183</c:v>
                      </c:pt>
                      <c:pt idx="3">
                        <c:v>-27279240</c:v>
                      </c:pt>
                      <c:pt idx="4">
                        <c:v>-405266</c:v>
                      </c:pt>
                      <c:pt idx="5">
                        <c:v>-51316043</c:v>
                      </c:pt>
                      <c:pt idx="6">
                        <c:v>-29936190</c:v>
                      </c:pt>
                      <c:pt idx="7">
                        <c:v>-167183662</c:v>
                      </c:pt>
                      <c:pt idx="8">
                        <c:v>-330199752</c:v>
                      </c:pt>
                      <c:pt idx="9">
                        <c:v>-993078381</c:v>
                      </c:pt>
                      <c:pt idx="10">
                        <c:v>-1380299112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4-8DB1-4CAD-9E4B-81055B14A33C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Animaux vivants et génétique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Produits d'épicerie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Céréales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161092450</c:v>
                      </c:pt>
                      <c:pt idx="1">
                        <c:v>95496349</c:v>
                      </c:pt>
                      <c:pt idx="2">
                        <c:v>-8992524</c:v>
                      </c:pt>
                      <c:pt idx="3">
                        <c:v>-2618414</c:v>
                      </c:pt>
                      <c:pt idx="4">
                        <c:v>-769141</c:v>
                      </c:pt>
                      <c:pt idx="5">
                        <c:v>-20176363</c:v>
                      </c:pt>
                      <c:pt idx="6">
                        <c:v>-59755087</c:v>
                      </c:pt>
                      <c:pt idx="7">
                        <c:v>-272450908</c:v>
                      </c:pt>
                      <c:pt idx="8">
                        <c:v>-387369434</c:v>
                      </c:pt>
                      <c:pt idx="9">
                        <c:v>-134943381</c:v>
                      </c:pt>
                      <c:pt idx="10">
                        <c:v>-1500487713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5-8DB1-4CAD-9E4B-81055B14A33C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Animaux vivants et génétique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Produits d'épicerie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Céréales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164173009</c:v>
                      </c:pt>
                      <c:pt idx="1">
                        <c:v>98228001</c:v>
                      </c:pt>
                      <c:pt idx="2">
                        <c:v>7191007</c:v>
                      </c:pt>
                      <c:pt idx="3">
                        <c:v>-7274050</c:v>
                      </c:pt>
                      <c:pt idx="4">
                        <c:v>177570</c:v>
                      </c:pt>
                      <c:pt idx="5">
                        <c:v>-39961905</c:v>
                      </c:pt>
                      <c:pt idx="6">
                        <c:v>-91353738</c:v>
                      </c:pt>
                      <c:pt idx="7">
                        <c:v>-194659654</c:v>
                      </c:pt>
                      <c:pt idx="8">
                        <c:v>-724925573</c:v>
                      </c:pt>
                      <c:pt idx="9">
                        <c:v>-47918394</c:v>
                      </c:pt>
                      <c:pt idx="10">
                        <c:v>-1757857277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6-8DB1-4CAD-9E4B-81055B14A33C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Animaux vivants et génétique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Produits d'épicerie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Céréales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154226009</c:v>
                      </c:pt>
                      <c:pt idx="1">
                        <c:v>67780272</c:v>
                      </c:pt>
                      <c:pt idx="2">
                        <c:v>9921818</c:v>
                      </c:pt>
                      <c:pt idx="3">
                        <c:v>-2874322</c:v>
                      </c:pt>
                      <c:pt idx="4">
                        <c:v>-1192658</c:v>
                      </c:pt>
                      <c:pt idx="5">
                        <c:v>-101309026</c:v>
                      </c:pt>
                      <c:pt idx="6">
                        <c:v>-96246303</c:v>
                      </c:pt>
                      <c:pt idx="7">
                        <c:v>-175808477</c:v>
                      </c:pt>
                      <c:pt idx="8">
                        <c:v>-650964269</c:v>
                      </c:pt>
                      <c:pt idx="9">
                        <c:v>-124640207</c:v>
                      </c:pt>
                      <c:pt idx="10">
                        <c:v>-1821819623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7-8DB1-4CAD-9E4B-81055B14A33C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Animaux vivants et génétique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Produits d'épicerie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Céréales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124132965</c:v>
                      </c:pt>
                      <c:pt idx="1">
                        <c:v>80291599</c:v>
                      </c:pt>
                      <c:pt idx="2">
                        <c:v>10328703</c:v>
                      </c:pt>
                      <c:pt idx="3">
                        <c:v>-2735196</c:v>
                      </c:pt>
                      <c:pt idx="4">
                        <c:v>-934411</c:v>
                      </c:pt>
                      <c:pt idx="5">
                        <c:v>-66646095</c:v>
                      </c:pt>
                      <c:pt idx="6">
                        <c:v>-119660115</c:v>
                      </c:pt>
                      <c:pt idx="7">
                        <c:v>-311826149</c:v>
                      </c:pt>
                      <c:pt idx="8">
                        <c:v>-700365463</c:v>
                      </c:pt>
                      <c:pt idx="9">
                        <c:v>-381020433</c:v>
                      </c:pt>
                      <c:pt idx="10">
                        <c:v>-1608405417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8-8DB1-4CAD-9E4B-81055B14A33C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Pêche et aquaculture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Animaux vivants et génétique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Produits d'épicerie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Céréales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96183510</c:v>
                      </c:pt>
                      <c:pt idx="1">
                        <c:v>56967952</c:v>
                      </c:pt>
                      <c:pt idx="2">
                        <c:v>-46224097</c:v>
                      </c:pt>
                      <c:pt idx="3">
                        <c:v>-25256047</c:v>
                      </c:pt>
                      <c:pt idx="4">
                        <c:v>-84174</c:v>
                      </c:pt>
                      <c:pt idx="5">
                        <c:v>-111563774</c:v>
                      </c:pt>
                      <c:pt idx="6">
                        <c:v>-124000724</c:v>
                      </c:pt>
                      <c:pt idx="7">
                        <c:v>-500892934</c:v>
                      </c:pt>
                      <c:pt idx="8">
                        <c:v>-695976608</c:v>
                      </c:pt>
                      <c:pt idx="9">
                        <c:v>-908588706</c:v>
                      </c:pt>
                      <c:pt idx="10">
                        <c:v>-1337206404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9-8DB1-4CAD-9E4B-81055B14A33C}"/>
                  </c:ext>
                </c:extLst>
              </c15:ser>
            </c15:filteredBarSeries>
          </c:ext>
        </c:extLst>
      </c:barChart>
      <c:catAx>
        <c:axId val="64723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47233408"/>
        <c:crosses val="autoZero"/>
        <c:auto val="1"/>
        <c:lblAlgn val="ctr"/>
        <c:lblOffset val="100"/>
        <c:noMultiLvlLbl val="0"/>
      </c:catAx>
      <c:valAx>
        <c:axId val="64723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4723654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Vins et spiritueux</c:v>
                </c:pt>
                <c:pt idx="1">
                  <c:v>Céréales</c:v>
                </c:pt>
                <c:pt idx="2">
                  <c:v>Laits et produits laitiers</c:v>
                </c:pt>
                <c:pt idx="3">
                  <c:v>Viande et produits carnés</c:v>
                </c:pt>
                <c:pt idx="4">
                  <c:v>Produits d'épicerie</c:v>
                </c:pt>
                <c:pt idx="5">
                  <c:v>Oléagineux</c:v>
                </c:pt>
                <c:pt idx="6">
                  <c:v>Fruits et légumes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TBB'!$J$5:$J$16</c15:sqref>
                  </c15:fullRef>
                </c:ext>
              </c:extLst>
              <c:f>'Export. TBB'!$J$6:$J$16</c:f>
              <c:numCache>
                <c:formatCode>0</c:formatCode>
                <c:ptCount val="11"/>
                <c:pt idx="0">
                  <c:v>1363012866</c:v>
                </c:pt>
                <c:pt idx="1">
                  <c:v>1187396452</c:v>
                </c:pt>
                <c:pt idx="2">
                  <c:v>661471333</c:v>
                </c:pt>
                <c:pt idx="3">
                  <c:v>489346431</c:v>
                </c:pt>
                <c:pt idx="4">
                  <c:v>174760138</c:v>
                </c:pt>
                <c:pt idx="5">
                  <c:v>35525149</c:v>
                </c:pt>
                <c:pt idx="6">
                  <c:v>29105629</c:v>
                </c:pt>
                <c:pt idx="7">
                  <c:v>26920293</c:v>
                </c:pt>
                <c:pt idx="8">
                  <c:v>3384492</c:v>
                </c:pt>
                <c:pt idx="9">
                  <c:v>11124969</c:v>
                </c:pt>
                <c:pt idx="10">
                  <c:v>121577053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B-4DB4-A974-D5E73C0E5A5F}"/>
            </c:ext>
          </c:extLst>
        </c:ser>
        <c:ser>
          <c:idx val="1"/>
          <c:order val="1"/>
          <c:tx>
            <c:strRef>
              <c:f>'Export.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Vins et spiritueux</c:v>
                </c:pt>
                <c:pt idx="1">
                  <c:v>Céréales</c:v>
                </c:pt>
                <c:pt idx="2">
                  <c:v>Laits et produits laitiers</c:v>
                </c:pt>
                <c:pt idx="3">
                  <c:v>Viande et produits carnés</c:v>
                </c:pt>
                <c:pt idx="4">
                  <c:v>Produits d'épicerie</c:v>
                </c:pt>
                <c:pt idx="5">
                  <c:v>Oléagineux</c:v>
                </c:pt>
                <c:pt idx="6">
                  <c:v>Fruits et légumes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TBB'!$K$5:$K$16</c15:sqref>
                  </c15:fullRef>
                </c:ext>
              </c:extLst>
              <c:f>'Export. TBB'!$K$6:$K$16</c:f>
              <c:numCache>
                <c:formatCode>0</c:formatCode>
                <c:ptCount val="11"/>
                <c:pt idx="0">
                  <c:v>1369958248</c:v>
                </c:pt>
                <c:pt idx="1">
                  <c:v>736263437</c:v>
                </c:pt>
                <c:pt idx="2">
                  <c:v>727819969</c:v>
                </c:pt>
                <c:pt idx="3">
                  <c:v>352686298</c:v>
                </c:pt>
                <c:pt idx="4">
                  <c:v>135059289</c:v>
                </c:pt>
                <c:pt idx="5">
                  <c:v>8975092</c:v>
                </c:pt>
                <c:pt idx="6">
                  <c:v>22294868</c:v>
                </c:pt>
                <c:pt idx="7">
                  <c:v>17193036</c:v>
                </c:pt>
                <c:pt idx="8">
                  <c:v>3185500</c:v>
                </c:pt>
                <c:pt idx="9">
                  <c:v>5896152</c:v>
                </c:pt>
                <c:pt idx="10">
                  <c:v>153457613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BB-4DB4-A974-D5E73C0E5A5F}"/>
            </c:ext>
          </c:extLst>
        </c:ser>
        <c:ser>
          <c:idx val="2"/>
          <c:order val="2"/>
          <c:tx>
            <c:strRef>
              <c:f>'Export.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Vins et spiritueux</c:v>
                </c:pt>
                <c:pt idx="1">
                  <c:v>Céréales</c:v>
                </c:pt>
                <c:pt idx="2">
                  <c:v>Laits et produits laitiers</c:v>
                </c:pt>
                <c:pt idx="3">
                  <c:v>Viande et produits carnés</c:v>
                </c:pt>
                <c:pt idx="4">
                  <c:v>Produits d'épicerie</c:v>
                </c:pt>
                <c:pt idx="5">
                  <c:v>Oléagineux</c:v>
                </c:pt>
                <c:pt idx="6">
                  <c:v>Fruits et légumes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TBB'!$L$5:$L$16</c15:sqref>
                  </c15:fullRef>
                </c:ext>
              </c:extLst>
              <c:f>'Export. TBB'!$L$6:$L$16</c:f>
              <c:numCache>
                <c:formatCode>0</c:formatCode>
                <c:ptCount val="11"/>
                <c:pt idx="0">
                  <c:v>1265286398</c:v>
                </c:pt>
                <c:pt idx="1">
                  <c:v>1184965857</c:v>
                </c:pt>
                <c:pt idx="2">
                  <c:v>600057672</c:v>
                </c:pt>
                <c:pt idx="3">
                  <c:v>282384809</c:v>
                </c:pt>
                <c:pt idx="4">
                  <c:v>159780712</c:v>
                </c:pt>
                <c:pt idx="5">
                  <c:v>15851619</c:v>
                </c:pt>
                <c:pt idx="6">
                  <c:v>11326792</c:v>
                </c:pt>
                <c:pt idx="7">
                  <c:v>20543805</c:v>
                </c:pt>
                <c:pt idx="8">
                  <c:v>3928977</c:v>
                </c:pt>
                <c:pt idx="9">
                  <c:v>3835590</c:v>
                </c:pt>
                <c:pt idx="10">
                  <c:v>168455214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BBB-4DB4-A974-D5E73C0E5A5F}"/>
            </c:ext>
          </c:extLst>
        </c:ser>
        <c:ser>
          <c:idx val="3"/>
          <c:order val="3"/>
          <c:tx>
            <c:strRef>
              <c:f>'Export.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Vins et spiritueux</c:v>
                </c:pt>
                <c:pt idx="1">
                  <c:v>Céréales</c:v>
                </c:pt>
                <c:pt idx="2">
                  <c:v>Laits et produits laitiers</c:v>
                </c:pt>
                <c:pt idx="3">
                  <c:v>Viande et produits carnés</c:v>
                </c:pt>
                <c:pt idx="4">
                  <c:v>Produits d'épicerie</c:v>
                </c:pt>
                <c:pt idx="5">
                  <c:v>Oléagineux</c:v>
                </c:pt>
                <c:pt idx="6">
                  <c:v>Fruits et légumes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TBB'!$M$5:$M$16</c15:sqref>
                  </c15:fullRef>
                </c:ext>
              </c:extLst>
              <c:f>'Export. TBB'!$M$6:$M$16</c:f>
              <c:numCache>
                <c:formatCode>0</c:formatCode>
                <c:ptCount val="11"/>
                <c:pt idx="0">
                  <c:v>1004938202</c:v>
                </c:pt>
                <c:pt idx="1">
                  <c:v>797458153</c:v>
                </c:pt>
                <c:pt idx="2">
                  <c:v>549694157</c:v>
                </c:pt>
                <c:pt idx="3">
                  <c:v>253142365</c:v>
                </c:pt>
                <c:pt idx="4">
                  <c:v>155920961</c:v>
                </c:pt>
                <c:pt idx="5">
                  <c:v>35173410</c:v>
                </c:pt>
                <c:pt idx="6">
                  <c:v>22109142</c:v>
                </c:pt>
                <c:pt idx="7">
                  <c:v>11781194</c:v>
                </c:pt>
                <c:pt idx="8">
                  <c:v>5653740</c:v>
                </c:pt>
                <c:pt idx="9">
                  <c:v>4756635</c:v>
                </c:pt>
                <c:pt idx="10">
                  <c:v>163984837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BB-4DB4-A974-D5E73C0E5A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7234584"/>
        <c:axId val="588125824"/>
      </c:barChart>
      <c:catAx>
        <c:axId val="647234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88125824"/>
        <c:crosses val="autoZero"/>
        <c:auto val="1"/>
        <c:lblAlgn val="ctr"/>
        <c:lblOffset val="100"/>
        <c:noMultiLvlLbl val="0"/>
      </c:catAx>
      <c:valAx>
        <c:axId val="58812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4723458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françaises'!$C$5:$C$11</c15:sqref>
                  </c15:fullRef>
                </c:ext>
              </c:extLst>
              <c:f>'Export. françaises'!$C$6:$C$11</c:f>
              <c:strCache>
                <c:ptCount val="6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Chine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françaises'!$J$5:$J$11</c15:sqref>
                  </c15:fullRef>
                </c:ext>
              </c:extLst>
              <c:f>'Export. françaises'!$J$6:$J$11</c:f>
              <c:numCache>
                <c:formatCode>0</c:formatCode>
                <c:ptCount val="6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4103624805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0C-48B0-BDB6-B919CEC410E8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françaises'!$C$5:$C$11</c15:sqref>
                  </c15:fullRef>
                </c:ext>
              </c:extLst>
              <c:f>'Export. françaises'!$C$6:$C$11</c:f>
              <c:strCache>
                <c:ptCount val="6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Chine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françaises'!$K$5:$K$11</c15:sqref>
                  </c15:fullRef>
                </c:ext>
              </c:extLst>
              <c:f>'Export. françaises'!$K$6:$K$11</c:f>
              <c:numCache>
                <c:formatCode>0</c:formatCode>
                <c:ptCount val="6"/>
                <c:pt idx="0">
                  <c:v>9103455796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6719910605</c:v>
                </c:pt>
                <c:pt idx="4">
                  <c:v>5960368389</c:v>
                </c:pt>
                <c:pt idx="5">
                  <c:v>3532789502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70C-48B0-BDB6-B919CEC410E8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françaises'!$C$5:$C$11</c15:sqref>
                  </c15:fullRef>
                </c:ext>
              </c:extLst>
              <c:f>'Export. françaises'!$C$6:$C$11</c:f>
              <c:strCache>
                <c:ptCount val="6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Chine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françaises'!$L$5:$L$11</c15:sqref>
                  </c15:fullRef>
                </c:ext>
              </c:extLst>
              <c:f>'Export. françaises'!$L$6:$L$11</c:f>
              <c:numCache>
                <c:formatCode>0</c:formatCode>
                <c:ptCount val="6"/>
                <c:pt idx="0">
                  <c:v>9082622430</c:v>
                </c:pt>
                <c:pt idx="1">
                  <c:v>8779973702</c:v>
                </c:pt>
                <c:pt idx="2">
                  <c:v>7175015271</c:v>
                </c:pt>
                <c:pt idx="3">
                  <c:v>6924993662</c:v>
                </c:pt>
                <c:pt idx="4">
                  <c:v>6286222382</c:v>
                </c:pt>
                <c:pt idx="5">
                  <c:v>3716417445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70C-48B0-BDB6-B919CEC410E8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françaises'!$C$5:$C$11</c15:sqref>
                  </c15:fullRef>
                </c:ext>
              </c:extLst>
              <c:f>'Export. françaises'!$C$6:$C$11</c:f>
              <c:strCache>
                <c:ptCount val="6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Chine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françaises'!$M$5:$M$11</c15:sqref>
                  </c15:fullRef>
                </c:ext>
              </c:extLst>
              <c:f>'Export. françaises'!$M$6:$M$11</c:f>
              <c:numCache>
                <c:formatCode>0</c:formatCode>
                <c:ptCount val="6"/>
                <c:pt idx="0">
                  <c:v>9182303112</c:v>
                </c:pt>
                <c:pt idx="1">
                  <c:v>8680131512</c:v>
                </c:pt>
                <c:pt idx="2">
                  <c:v>7073516153</c:v>
                </c:pt>
                <c:pt idx="3">
                  <c:v>7059809903</c:v>
                </c:pt>
                <c:pt idx="4">
                  <c:v>6434150395</c:v>
                </c:pt>
                <c:pt idx="5">
                  <c:v>3004612796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70C-48B0-BDB6-B919CEC410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5750536"/>
        <c:axId val="605751712"/>
      </c:barChart>
      <c:catAx>
        <c:axId val="605750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5751712"/>
        <c:crosses val="autoZero"/>
        <c:auto val="1"/>
        <c:lblAlgn val="ctr"/>
        <c:lblOffset val="100"/>
        <c:noMultiLvlLbl val="0"/>
      </c:catAx>
      <c:valAx>
        <c:axId val="605751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575053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3EA-4DF3-9AA0-E99AFE94E65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3EA-4DF3-9AA0-E99AFE94E65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3EA-4DF3-9AA0-E99AFE94E659}"/>
              </c:ext>
            </c:extLst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3EA-4DF3-9AA0-E99AFE94E659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3EA-4DF3-9AA0-E99AFE94E659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3EA-4DF3-9AA0-E99AFE94E659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3EA-4DF3-9AA0-E99AFE94E659}"/>
              </c:ext>
            </c:extLst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3EA-4DF3-9AA0-E99AFE94E659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03EA-4DF3-9AA0-E99AFE94E659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03EA-4DF3-9AA0-E99AFE94E659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03EA-4DF3-9AA0-E99AFE94E659}"/>
              </c:ext>
            </c:extLst>
          </c:dPt>
          <c:dLbls>
            <c:dLbl>
              <c:idx val="0"/>
              <c:layout>
                <c:manualLayout>
                  <c:x val="-0.22377618477603411"/>
                  <c:y val="0.107446941781753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3EA-4DF3-9AA0-E99AFE94E6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650960068316893"/>
                  <c:y val="-0.1662354044001710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3EA-4DF3-9AA0-E99AFE94E6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03EA-4DF3-9AA0-E99AFE94E659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9.5326856883851313E-2"/>
                  <c:y val="0.184472614486092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03EA-4DF3-9AA0-E99AFE94E6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TBB'!$C$34:$C$44</c:f>
              <c:strCache>
                <c:ptCount val="11"/>
                <c:pt idx="0">
                  <c:v>Oléagineux</c:v>
                </c:pt>
                <c:pt idx="1">
                  <c:v>Viande et produits carnés</c:v>
                </c:pt>
                <c:pt idx="2">
                  <c:v>Fruits et légumes</c:v>
                </c:pt>
                <c:pt idx="3">
                  <c:v>Pêche et aquaculture</c:v>
                </c:pt>
                <c:pt idx="4">
                  <c:v>Céréales</c:v>
                </c:pt>
                <c:pt idx="5">
                  <c:v>Laits et produits laitiers</c:v>
                </c:pt>
                <c:pt idx="6">
                  <c:v>Produits d'épicerie</c:v>
                </c:pt>
                <c:pt idx="7">
                  <c:v>Vins et spiritueux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0.32558837082453745</c:v>
                </c:pt>
                <c:pt idx="1">
                  <c:v>0.12269766912138219</c:v>
                </c:pt>
                <c:pt idx="2">
                  <c:v>0.11558809500264247</c:v>
                </c:pt>
                <c:pt idx="3">
                  <c:v>9.3577523358390785E-2</c:v>
                </c:pt>
                <c:pt idx="4">
                  <c:v>7.6536790750895561E-2</c:v>
                </c:pt>
                <c:pt idx="5">
                  <c:v>5.5494391735499013E-2</c:v>
                </c:pt>
                <c:pt idx="6">
                  <c:v>4.2764808655855732E-2</c:v>
                </c:pt>
                <c:pt idx="7">
                  <c:v>2.1532698453240677E-2</c:v>
                </c:pt>
                <c:pt idx="8">
                  <c:v>1.8882811004747539E-2</c:v>
                </c:pt>
                <c:pt idx="9">
                  <c:v>1.7514677963667417E-3</c:v>
                </c:pt>
                <c:pt idx="10">
                  <c:v>0.12558537328580224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03EA-4DF3-9AA0-E99AFE94E6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1DD-4BFA-B630-3ADCF5A47E77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1DD-4BFA-B630-3ADCF5A47E77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1DD-4BFA-B630-3ADCF5A47E7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1DD-4BFA-B630-3ADCF5A47E77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1DD-4BFA-B630-3ADCF5A47E77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1DD-4BFA-B630-3ADCF5A47E77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1DD-4BFA-B630-3ADCF5A47E77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1DD-4BFA-B630-3ADCF5A47E77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1DD-4BFA-B630-3ADCF5A47E7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1DD-4BFA-B630-3ADCF5A47E77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1DD-4BFA-B630-3ADCF5A47E77}"/>
              </c:ext>
            </c:extLst>
          </c:dPt>
          <c:dLbls>
            <c:dLbl>
              <c:idx val="0"/>
              <c:layout>
                <c:manualLayout>
                  <c:x val="-0.16925814227722874"/>
                  <c:y val="8.65413893476097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1DD-4BFA-B630-3ADCF5A47E77}"/>
                </c:ext>
                <c:ext xmlns:c15="http://schemas.microsoft.com/office/drawing/2012/chart" uri="{CE6537A1-D6FC-4f65-9D91-7224C49458BB}">
                  <c15:layout>
                    <c:manualLayout>
                      <c:w val="0.27682850513206431"/>
                      <c:h val="0.1492725285339077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0886766037048619E-2"/>
                  <c:y val="-0.198981495818173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1DD-4BFA-B630-3ADCF5A47E7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7278129236254713"/>
                  <c:y val="-3.31109792348632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1DD-4BFA-B630-3ADCF5A47E7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51DD-4BFA-B630-3ADCF5A47E7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51DD-4BFA-B630-3ADCF5A47E77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51DD-4BFA-B630-3ADCF5A47E77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51DD-4BFA-B630-3ADCF5A47E77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51DD-4BFA-B630-3ADCF5A47E7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TBB'!$C$78:$C$88</c:f>
              <c:strCache>
                <c:ptCount val="11"/>
                <c:pt idx="0">
                  <c:v>Vins et spiritueux</c:v>
                </c:pt>
                <c:pt idx="1">
                  <c:v>Céréales</c:v>
                </c:pt>
                <c:pt idx="2">
                  <c:v>Laits et produits laitiers</c:v>
                </c:pt>
                <c:pt idx="3">
                  <c:v>Viande et produits carnés</c:v>
                </c:pt>
                <c:pt idx="4">
                  <c:v>Produits d'épicerie</c:v>
                </c:pt>
                <c:pt idx="5">
                  <c:v>Pêche et aquaculture</c:v>
                </c:pt>
                <c:pt idx="6">
                  <c:v>Fruits et légumes</c:v>
                </c:pt>
                <c:pt idx="7">
                  <c:v>Animaux vivants et génétique</c:v>
                </c:pt>
                <c:pt idx="8">
                  <c:v>Sucre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0.3739869934006877</c:v>
                </c:pt>
                <c:pt idx="1">
                  <c:v>0.27776056874740895</c:v>
                </c:pt>
                <c:pt idx="2">
                  <c:v>0.14428793396864267</c:v>
                </c:pt>
                <c:pt idx="3">
                  <c:v>6.3138970003205425E-2</c:v>
                </c:pt>
                <c:pt idx="4">
                  <c:v>5.1351125191447612E-2</c:v>
                </c:pt>
                <c:pt idx="5">
                  <c:v>1.6633063344789811E-2</c:v>
                </c:pt>
                <c:pt idx="6">
                  <c:v>5.3393797018329728E-3</c:v>
                </c:pt>
                <c:pt idx="7">
                  <c:v>1.7759296389599254E-3</c:v>
                </c:pt>
                <c:pt idx="8">
                  <c:v>1.74692561138074E-3</c:v>
                </c:pt>
                <c:pt idx="9">
                  <c:v>1.1188912662926644E-4</c:v>
                </c:pt>
                <c:pt idx="10">
                  <c:v>6.3867221265014915E-2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51DD-4BFA-B630-3ADCF5A47E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IAA'!$C$39</c:f>
              <c:strCache>
                <c:ptCount val="1"/>
                <c:pt idx="0">
                  <c:v>Monde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3A8-466F-86D5-2602DC494BFC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3A8-466F-86D5-2602DC494BFC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3A8-466F-86D5-2602DC494BFC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176748140597</c:v>
                </c:pt>
                <c:pt idx="1">
                  <c:v>212762578042</c:v>
                </c:pt>
                <c:pt idx="2">
                  <c:v>206217919687</c:v>
                </c:pt>
                <c:pt idx="3">
                  <c:v>187977354013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3A8-466F-86D5-2602DC494BFC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 xmlns:c16r2="http://schemas.microsoft.com/office/drawing/2015/06/chart"/>
            </c:numRef>
          </c:cat>
          <c:val>
            <c:numRef>
              <c:f>'Import. IAA'!#REF!</c:f>
              <c:extLst xmlns:c15="http://schemas.microsoft.com/office/drawing/2012/chart"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3A8-466F-86D5-2602DC494B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740339008"/>
        <c:axId val="74033940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9-53A8-466F-86D5-2602DC494BFC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B-53A8-466F-86D5-2602DC494BFC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D-53A8-466F-86D5-2602DC494BFC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F-53A8-466F-86D5-2602DC494BFC}"/>
                    </c:ext>
                  </c:extLst>
                </c:dPt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176748140597</c:v>
                      </c:pt>
                      <c:pt idx="1">
                        <c:v>212762578042</c:v>
                      </c:pt>
                      <c:pt idx="2">
                        <c:v>206217919687</c:v>
                      </c:pt>
                      <c:pt idx="3">
                        <c:v>187977354013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10-53A8-466F-86D5-2602DC494BFC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30622002486</c:v>
                      </c:pt>
                      <c:pt idx="1">
                        <c:v>34974748559</c:v>
                      </c:pt>
                      <c:pt idx="2">
                        <c:v>27677963622</c:v>
                      </c:pt>
                      <c:pt idx="3">
                        <c:v>23068069991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1-53A8-466F-86D5-2602DC494BFC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Thaïlande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9824983851</c:v>
                      </c:pt>
                      <c:pt idx="1">
                        <c:v>11765742968</c:v>
                      </c:pt>
                      <c:pt idx="2">
                        <c:v>11937053459</c:v>
                      </c:pt>
                      <c:pt idx="3">
                        <c:v>10502310945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2-53A8-466F-86D5-2602DC494BFC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Australie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6005199965</c:v>
                      </c:pt>
                      <c:pt idx="1">
                        <c:v>8768964848</c:v>
                      </c:pt>
                      <c:pt idx="2">
                        <c:v>9114998722</c:v>
                      </c:pt>
                      <c:pt idx="3">
                        <c:v>8713116433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3-53A8-466F-86D5-2602DC494BFC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IAA'!$C$45</c15:sqref>
                        </c15:formulaRef>
                      </c:ext>
                    </c:extLst>
                    <c:strCache>
                      <c:ptCount val="1"/>
                      <c:pt idx="0">
                        <c:v>Nouvelle-Zélande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9296625329</c:v>
                      </c:pt>
                      <c:pt idx="1">
                        <c:v>10893170934</c:v>
                      </c:pt>
                      <c:pt idx="2">
                        <c:v>9057559472</c:v>
                      </c:pt>
                      <c:pt idx="3">
                        <c:v>8335919490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4-53A8-466F-86D5-2602DC494BFC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Indonésie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7951155300</c:v>
                      </c:pt>
                      <c:pt idx="1">
                        <c:v>9964554108</c:v>
                      </c:pt>
                      <c:pt idx="2">
                        <c:v>9017786405</c:v>
                      </c:pt>
                      <c:pt idx="3">
                        <c:v>7868085060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5-53A8-466F-86D5-2602DC494BFC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Canada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7282937347</c:v>
                      </c:pt>
                      <c:pt idx="1">
                        <c:v>7127782899</c:v>
                      </c:pt>
                      <c:pt idx="2">
                        <c:v>9385608568</c:v>
                      </c:pt>
                      <c:pt idx="3">
                        <c:v>7824965790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6-53A8-466F-86D5-2602DC494BFC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Vietnam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3340635023</c:v>
                      </c:pt>
                      <c:pt idx="1">
                        <c:v>5636418420</c:v>
                      </c:pt>
                      <c:pt idx="2">
                        <c:v>6161249249</c:v>
                      </c:pt>
                      <c:pt idx="3">
                        <c:v>7287956401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7-53A8-466F-86D5-2602DC494BFC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Russie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3619184992</c:v>
                      </c:pt>
                      <c:pt idx="1">
                        <c:v>5829494305</c:v>
                      </c:pt>
                      <c:pt idx="2">
                        <c:v>8117515905</c:v>
                      </c:pt>
                      <c:pt idx="3">
                        <c:v>6796787991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8-53A8-466F-86D5-2602DC494BFC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Argentine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A-53A8-466F-86D5-2602DC494BFC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C-53A8-466F-86D5-2602DC494BFC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E-53A8-466F-86D5-2602DC494BFC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20-53A8-466F-86D5-2602DC494BFC}"/>
                    </c:ext>
                  </c:extLst>
                </c:dPt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IAA'!$J$51:$M$51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5400109111</c:v>
                      </c:pt>
                      <c:pt idx="1">
                        <c:v>4644400386</c:v>
                      </c:pt>
                      <c:pt idx="2">
                        <c:v>5322606131</c:v>
                      </c:pt>
                      <c:pt idx="3">
                        <c:v>4359842772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21-53A8-466F-86D5-2602DC494BFC}"/>
                  </c:ext>
                </c:extLst>
              </c15:ser>
            </c15:filteredBarSeries>
          </c:ext>
        </c:extLst>
      </c:barChart>
      <c:catAx>
        <c:axId val="74033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0339400"/>
        <c:crosses val="autoZero"/>
        <c:auto val="1"/>
        <c:lblAlgn val="ctr"/>
        <c:lblOffset val="100"/>
        <c:noMultiLvlLbl val="0"/>
      </c:catAx>
      <c:valAx>
        <c:axId val="74033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033900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A41-4BCE-90D1-26E6AC5A240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A41-4BCE-90D1-26E6AC5A240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A41-4BCE-90D1-26E6AC5A2407}"/>
              </c:ext>
            </c:extLst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A41-4BCE-90D1-26E6AC5A2407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A41-4BCE-90D1-26E6AC5A2407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A41-4BCE-90D1-26E6AC5A2407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A41-4BCE-90D1-26E6AC5A2407}"/>
              </c:ext>
            </c:extLst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A41-4BCE-90D1-26E6AC5A2407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A41-4BCE-90D1-26E6AC5A2407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6A41-4BCE-90D1-26E6AC5A2407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6A41-4BCE-90D1-26E6AC5A2407}"/>
              </c:ext>
            </c:extLst>
          </c:dPt>
          <c:dLbls>
            <c:dLbl>
              <c:idx val="0"/>
              <c:layout>
                <c:manualLayout>
                  <c:x val="-0.18626641285996523"/>
                  <c:y val="0.139014439266707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A41-4BCE-90D1-26E6AC5A2407}"/>
                </c:ext>
                <c:ext xmlns:c15="http://schemas.microsoft.com/office/drawing/2012/chart" uri="{CE6537A1-D6FC-4f65-9D91-7224C49458BB}">
                  <c15:layout>
                    <c:manualLayout>
                      <c:w val="0.28673722210699049"/>
                      <c:h val="0.1722156318701639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7778574739109276"/>
                  <c:y val="-0.20776766144833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A41-4BCE-90D1-26E6AC5A24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631871575758049E-2"/>
                  <c:y val="-0.141111950894369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A41-4BCE-90D1-26E6AC5A24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A41-4BCE-90D1-26E6AC5A24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A41-4BCE-90D1-26E6AC5A24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A41-4BCE-90D1-26E6AC5A24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6A41-4BCE-90D1-26E6AC5A24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6A41-4BCE-90D1-26E6AC5A24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6A41-4BCE-90D1-26E6AC5A2407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.11138125467980252"/>
                  <c:y val="0.167813165465665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6A41-4BCE-90D1-26E6AC5A240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TBB'!$C$34:$C$44</c:f>
              <c:strCache>
                <c:ptCount val="11"/>
                <c:pt idx="0">
                  <c:v>Oléagineux</c:v>
                </c:pt>
                <c:pt idx="1">
                  <c:v>Viande et produits carnés</c:v>
                </c:pt>
                <c:pt idx="2">
                  <c:v>Fruits et légumes</c:v>
                </c:pt>
                <c:pt idx="3">
                  <c:v>Pêche et aquaculture</c:v>
                </c:pt>
                <c:pt idx="4">
                  <c:v>Céréales</c:v>
                </c:pt>
                <c:pt idx="5">
                  <c:v>Laits et produits laitiers</c:v>
                </c:pt>
                <c:pt idx="6">
                  <c:v>Produits d'épicerie</c:v>
                </c:pt>
                <c:pt idx="7">
                  <c:v>Vins et spiritueux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0.32558837082453745</c:v>
                </c:pt>
                <c:pt idx="1">
                  <c:v>0.12269766912138219</c:v>
                </c:pt>
                <c:pt idx="2">
                  <c:v>0.11558809500264247</c:v>
                </c:pt>
                <c:pt idx="3">
                  <c:v>9.3577523358390785E-2</c:v>
                </c:pt>
                <c:pt idx="4">
                  <c:v>7.6536790750895561E-2</c:v>
                </c:pt>
                <c:pt idx="5">
                  <c:v>5.5494391735499013E-2</c:v>
                </c:pt>
                <c:pt idx="6">
                  <c:v>4.2764808655855732E-2</c:v>
                </c:pt>
                <c:pt idx="7">
                  <c:v>2.1532698453240677E-2</c:v>
                </c:pt>
                <c:pt idx="8">
                  <c:v>1.8882811004747539E-2</c:v>
                </c:pt>
                <c:pt idx="9">
                  <c:v>1.7514677963667417E-3</c:v>
                </c:pt>
                <c:pt idx="10">
                  <c:v>0.12558537328580224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A41-4BCE-90D1-26E6AC5A24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CD5B4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948A54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4BD97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ABF99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IAA'!$C$68:$C$81</c15:sqref>
                  </c15:fullRef>
                </c:ext>
              </c:extLst>
              <c:f>'Import. IAA'!$C$70:$C$81</c:f>
              <c:strCache>
                <c:ptCount val="12"/>
                <c:pt idx="0">
                  <c:v>Union européenne</c:v>
                </c:pt>
                <c:pt idx="1">
                  <c:v>Brésil</c:v>
                </c:pt>
                <c:pt idx="2">
                  <c:v>États-Unis</c:v>
                </c:pt>
                <c:pt idx="3">
                  <c:v>Thaïlande</c:v>
                </c:pt>
                <c:pt idx="4">
                  <c:v>Australie</c:v>
                </c:pt>
                <c:pt idx="5">
                  <c:v>Nouvelle-Zélande</c:v>
                </c:pt>
                <c:pt idx="6">
                  <c:v>Indonésie</c:v>
                </c:pt>
                <c:pt idx="7">
                  <c:v>Canada</c:v>
                </c:pt>
                <c:pt idx="8">
                  <c:v>Vietnam</c:v>
                </c:pt>
                <c:pt idx="9">
                  <c:v>Russie</c:v>
                </c:pt>
                <c:pt idx="10">
                  <c:v>Argentine</c:v>
                </c:pt>
                <c:pt idx="11">
                  <c:v>France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IAA'!$M$68:$M$81</c15:sqref>
                  </c15:fullRef>
                </c:ext>
              </c:extLst>
              <c:f>'Import. IAA'!$M$70:$M$81</c:f>
              <c:numCache>
                <c:formatCode>0%</c:formatCode>
                <c:ptCount val="12"/>
                <c:pt idx="0">
                  <c:v>8.3608256619640969E-2</c:v>
                </c:pt>
                <c:pt idx="1">
                  <c:v>0.24716744472734106</c:v>
                </c:pt>
                <c:pt idx="2">
                  <c:v>0.12271728215412946</c:v>
                </c:pt>
                <c:pt idx="3">
                  <c:v>5.5870086054481266E-2</c:v>
                </c:pt>
                <c:pt idx="4">
                  <c:v>4.6351947439357111E-2</c:v>
                </c:pt>
                <c:pt idx="5">
                  <c:v>4.4345339010482668E-2</c:v>
                </c:pt>
                <c:pt idx="6">
                  <c:v>4.1856558207835314E-2</c:v>
                </c:pt>
                <c:pt idx="7">
                  <c:v>4.162717275751656E-2</c:v>
                </c:pt>
                <c:pt idx="8">
                  <c:v>3.8770395717432987E-2</c:v>
                </c:pt>
                <c:pt idx="9">
                  <c:v>3.6157483047292778E-2</c:v>
                </c:pt>
                <c:pt idx="10">
                  <c:v>2.7792441469511792E-2</c:v>
                </c:pt>
                <c:pt idx="11">
                  <c:v>2.3193446864341358E-2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57B9-4E32-9E3B-A45387687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47760032"/>
        <c:axId val="747758856"/>
      </c:barChart>
      <c:catAx>
        <c:axId val="7477600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7758856"/>
        <c:crosses val="autoZero"/>
        <c:auto val="1"/>
        <c:lblAlgn val="ctr"/>
        <c:lblOffset val="100"/>
        <c:noMultiLvlLbl val="0"/>
      </c:catAx>
      <c:valAx>
        <c:axId val="74775885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747760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27C-4972-9536-6AC81782E452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-95224795765</c:v>
                </c:pt>
                <c:pt idx="1">
                  <c:v>-92521352742</c:v>
                </c:pt>
                <c:pt idx="2">
                  <c:v>-102201690195</c:v>
                </c:pt>
                <c:pt idx="3">
                  <c:v>-107247902116</c:v>
                </c:pt>
                <c:pt idx="4">
                  <c:v>-125512672186</c:v>
                </c:pt>
                <c:pt idx="5">
                  <c:v>-142256098073</c:v>
                </c:pt>
                <c:pt idx="6">
                  <c:v>-176748140597</c:v>
                </c:pt>
                <c:pt idx="7">
                  <c:v>-212762578042</c:v>
                </c:pt>
                <c:pt idx="8">
                  <c:v>-206217919687</c:v>
                </c:pt>
                <c:pt idx="9">
                  <c:v>-187977354013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27C-4972-9536-6AC81782E452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61518669877</c:v>
                </c:pt>
                <c:pt idx="1">
                  <c:v>64538520495</c:v>
                </c:pt>
                <c:pt idx="2">
                  <c:v>64998089110</c:v>
                </c:pt>
                <c:pt idx="3">
                  <c:v>65848871089</c:v>
                </c:pt>
                <c:pt idx="4">
                  <c:v>68797440507</c:v>
                </c:pt>
                <c:pt idx="5">
                  <c:v>65169320725</c:v>
                </c:pt>
                <c:pt idx="6">
                  <c:v>69825035587</c:v>
                </c:pt>
                <c:pt idx="7">
                  <c:v>91083490695</c:v>
                </c:pt>
                <c:pt idx="8">
                  <c:v>89449231394</c:v>
                </c:pt>
                <c:pt idx="9">
                  <c:v>93233182501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27C-4972-9536-6AC81782E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747757680"/>
        <c:axId val="747760424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IAA'!$D$7:$M$7</c:f>
              <c:numCache>
                <c:formatCode>0</c:formatCode>
                <c:ptCount val="10"/>
                <c:pt idx="0">
                  <c:v>-33706125888</c:v>
                </c:pt>
                <c:pt idx="1">
                  <c:v>-27982832247</c:v>
                </c:pt>
                <c:pt idx="2">
                  <c:v>-37203601085</c:v>
                </c:pt>
                <c:pt idx="3">
                  <c:v>-41399031027</c:v>
                </c:pt>
                <c:pt idx="4">
                  <c:v>-56715231679</c:v>
                </c:pt>
                <c:pt idx="5">
                  <c:v>-77086777348</c:v>
                </c:pt>
                <c:pt idx="6">
                  <c:v>-106923105010</c:v>
                </c:pt>
                <c:pt idx="7">
                  <c:v>-121679087347</c:v>
                </c:pt>
                <c:pt idx="8">
                  <c:v>-116768688293</c:v>
                </c:pt>
                <c:pt idx="9">
                  <c:v>-94744171512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27C-4972-9536-6AC81782E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7757680"/>
        <c:axId val="747760424"/>
      </c:lineChart>
      <c:catAx>
        <c:axId val="747757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7760424"/>
        <c:crosses val="autoZero"/>
        <c:auto val="1"/>
        <c:lblAlgn val="ctr"/>
        <c:lblOffset val="100"/>
        <c:noMultiLvlLbl val="0"/>
      </c:catAx>
      <c:valAx>
        <c:axId val="747760424"/>
        <c:scaling>
          <c:orientation val="minMax"/>
          <c:max val="10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775768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Pêche et aquaculture</c:v>
                </c:pt>
                <c:pt idx="3">
                  <c:v>4. Animaux vivants et génétique</c:v>
                </c:pt>
                <c:pt idx="4">
                  <c:v>7. Autres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Céréales</c:v>
                </c:pt>
                <c:pt idx="9">
                  <c:v>2. Viande et produits carnés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4129837898</c:v>
                </c:pt>
                <c:pt idx="1">
                  <c:v>3297486736</c:v>
                </c:pt>
                <c:pt idx="2">
                  <c:v>5626302297</c:v>
                </c:pt>
                <c:pt idx="3">
                  <c:v>-387009206</c:v>
                </c:pt>
                <c:pt idx="4">
                  <c:v>-5789767438</c:v>
                </c:pt>
                <c:pt idx="5">
                  <c:v>-1579317929</c:v>
                </c:pt>
                <c:pt idx="6">
                  <c:v>-3720222766</c:v>
                </c:pt>
                <c:pt idx="7">
                  <c:v>-11576334861</c:v>
                </c:pt>
                <c:pt idx="8">
                  <c:v>-15861014113</c:v>
                </c:pt>
                <c:pt idx="9">
                  <c:v>-23993954684</c:v>
                </c:pt>
                <c:pt idx="10">
                  <c:v>-57069110946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FA-4E3C-A1BD-900D02947D66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Pêche et aquaculture</c:v>
                </c:pt>
                <c:pt idx="3">
                  <c:v>4. Animaux vivants et génétique</c:v>
                </c:pt>
                <c:pt idx="4">
                  <c:v>7. Autres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Céréales</c:v>
                </c:pt>
                <c:pt idx="9">
                  <c:v>2. Viande et produits carnés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5728162233</c:v>
                </c:pt>
                <c:pt idx="1">
                  <c:v>2551095220</c:v>
                </c:pt>
                <c:pt idx="2">
                  <c:v>2363210624</c:v>
                </c:pt>
                <c:pt idx="3">
                  <c:v>-419354764</c:v>
                </c:pt>
                <c:pt idx="4">
                  <c:v>-1622580151</c:v>
                </c:pt>
                <c:pt idx="5">
                  <c:v>-2002153976</c:v>
                </c:pt>
                <c:pt idx="6">
                  <c:v>-3027090522</c:v>
                </c:pt>
                <c:pt idx="7">
                  <c:v>-13079131945</c:v>
                </c:pt>
                <c:pt idx="8">
                  <c:v>-17082617768</c:v>
                </c:pt>
                <c:pt idx="9">
                  <c:v>-25823964179</c:v>
                </c:pt>
                <c:pt idx="10">
                  <c:v>-69264662119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FA-4E3C-A1BD-900D02947D66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Pêche et aquaculture</c:v>
                </c:pt>
                <c:pt idx="3">
                  <c:v>4. Animaux vivants et génétique</c:v>
                </c:pt>
                <c:pt idx="4">
                  <c:v>7. Autres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Céréales</c:v>
                </c:pt>
                <c:pt idx="9">
                  <c:v>2. Viande et produits carnés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5300988998</c:v>
                </c:pt>
                <c:pt idx="1">
                  <c:v>1963352293</c:v>
                </c:pt>
                <c:pt idx="2">
                  <c:v>-35984742</c:v>
                </c:pt>
                <c:pt idx="3">
                  <c:v>-70525682</c:v>
                </c:pt>
                <c:pt idx="4">
                  <c:v>200309880</c:v>
                </c:pt>
                <c:pt idx="5">
                  <c:v>-1852240000</c:v>
                </c:pt>
                <c:pt idx="6">
                  <c:v>-2651240794</c:v>
                </c:pt>
                <c:pt idx="7">
                  <c:v>-11111122744</c:v>
                </c:pt>
                <c:pt idx="8">
                  <c:v>-18035055760</c:v>
                </c:pt>
                <c:pt idx="9">
                  <c:v>-20996059948</c:v>
                </c:pt>
                <c:pt idx="10">
                  <c:v>-69481109792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FA-4E3C-A1BD-900D02947D66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Pêche et aquaculture</c:v>
                </c:pt>
                <c:pt idx="3">
                  <c:v>4. Animaux vivants et génétique</c:v>
                </c:pt>
                <c:pt idx="4">
                  <c:v>7. Autres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Céréales</c:v>
                </c:pt>
                <c:pt idx="9">
                  <c:v>2. Viande et produits carnés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4351726875</c:v>
                </c:pt>
                <c:pt idx="1">
                  <c:v>3435616909</c:v>
                </c:pt>
                <c:pt idx="2">
                  <c:v>1153350841</c:v>
                </c:pt>
                <c:pt idx="3">
                  <c:v>125065753</c:v>
                </c:pt>
                <c:pt idx="4">
                  <c:v>-891442800</c:v>
                </c:pt>
                <c:pt idx="5">
                  <c:v>-2075014780</c:v>
                </c:pt>
                <c:pt idx="6">
                  <c:v>-2291085517</c:v>
                </c:pt>
                <c:pt idx="7">
                  <c:v>-10158943311</c:v>
                </c:pt>
                <c:pt idx="8">
                  <c:v>-12870590681</c:v>
                </c:pt>
                <c:pt idx="9">
                  <c:v>-16314895203</c:v>
                </c:pt>
                <c:pt idx="10">
                  <c:v>-59207959598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FA-4E3C-A1BD-900D02947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7758464"/>
        <c:axId val="64899636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Pêche et aquaculture</c:v>
                      </c:pt>
                      <c:pt idx="3">
                        <c:v>4. Animaux vivants et génétique</c:v>
                      </c:pt>
                      <c:pt idx="4">
                        <c:v>7. Autres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Céréales</c:v>
                      </c:pt>
                      <c:pt idx="9">
                        <c:v>2. Viande et produits carnés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4540403573</c:v>
                      </c:pt>
                      <c:pt idx="1">
                        <c:v>10289927660</c:v>
                      </c:pt>
                      <c:pt idx="2">
                        <c:v>11778769831</c:v>
                      </c:pt>
                      <c:pt idx="3">
                        <c:v>22945515</c:v>
                      </c:pt>
                      <c:pt idx="4">
                        <c:v>-3560914758</c:v>
                      </c:pt>
                      <c:pt idx="5">
                        <c:v>-1056589604</c:v>
                      </c:pt>
                      <c:pt idx="6">
                        <c:v>-2425216481</c:v>
                      </c:pt>
                      <c:pt idx="7">
                        <c:v>-5314080557</c:v>
                      </c:pt>
                      <c:pt idx="8">
                        <c:v>-7737608845</c:v>
                      </c:pt>
                      <c:pt idx="9">
                        <c:v>-2881270415</c:v>
                      </c:pt>
                      <c:pt idx="10">
                        <c:v>-37362491807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4-9AFA-4E3C-A1BD-900D02947D66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Pêche et aquaculture</c:v>
                      </c:pt>
                      <c:pt idx="3">
                        <c:v>4. Animaux vivants et génétique</c:v>
                      </c:pt>
                      <c:pt idx="4">
                        <c:v>7. Autres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Céréales</c:v>
                      </c:pt>
                      <c:pt idx="9">
                        <c:v>2. Viande et produits carnés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4683933389</c:v>
                      </c:pt>
                      <c:pt idx="1">
                        <c:v>12751931888</c:v>
                      </c:pt>
                      <c:pt idx="2">
                        <c:v>11761452859</c:v>
                      </c:pt>
                      <c:pt idx="3">
                        <c:v>193531083</c:v>
                      </c:pt>
                      <c:pt idx="4">
                        <c:v>-2146699242</c:v>
                      </c:pt>
                      <c:pt idx="5">
                        <c:v>-361467275</c:v>
                      </c:pt>
                      <c:pt idx="6">
                        <c:v>-2730494040</c:v>
                      </c:pt>
                      <c:pt idx="7">
                        <c:v>-5948051235</c:v>
                      </c:pt>
                      <c:pt idx="8">
                        <c:v>-4376398101</c:v>
                      </c:pt>
                      <c:pt idx="9">
                        <c:v>-6225697759</c:v>
                      </c:pt>
                      <c:pt idx="10">
                        <c:v>-35584873814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5-9AFA-4E3C-A1BD-900D02947D66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Pêche et aquaculture</c:v>
                      </c:pt>
                      <c:pt idx="3">
                        <c:v>4. Animaux vivants et génétique</c:v>
                      </c:pt>
                      <c:pt idx="4">
                        <c:v>7. Autres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Céréales</c:v>
                      </c:pt>
                      <c:pt idx="9">
                        <c:v>2. Viande et produits carnés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4658146901</c:v>
                      </c:pt>
                      <c:pt idx="1">
                        <c:v>12287015787</c:v>
                      </c:pt>
                      <c:pt idx="2">
                        <c:v>10637959075</c:v>
                      </c:pt>
                      <c:pt idx="3">
                        <c:v>151556088</c:v>
                      </c:pt>
                      <c:pt idx="4">
                        <c:v>-2705296682</c:v>
                      </c:pt>
                      <c:pt idx="5">
                        <c:v>-279065443</c:v>
                      </c:pt>
                      <c:pt idx="6">
                        <c:v>-3014284267</c:v>
                      </c:pt>
                      <c:pt idx="7">
                        <c:v>-7959703963</c:v>
                      </c:pt>
                      <c:pt idx="8">
                        <c:v>-4795349116</c:v>
                      </c:pt>
                      <c:pt idx="9">
                        <c:v>-5004474732</c:v>
                      </c:pt>
                      <c:pt idx="10">
                        <c:v>-41180104734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6-9AFA-4E3C-A1BD-900D02947D66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Pêche et aquaculture</c:v>
                      </c:pt>
                      <c:pt idx="3">
                        <c:v>4. Animaux vivants et génétique</c:v>
                      </c:pt>
                      <c:pt idx="4">
                        <c:v>7. Autres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Céréales</c:v>
                      </c:pt>
                      <c:pt idx="9">
                        <c:v>2. Viande et produits carnés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4449692975</c:v>
                      </c:pt>
                      <c:pt idx="1">
                        <c:v>9465284766</c:v>
                      </c:pt>
                      <c:pt idx="2">
                        <c:v>8060687629</c:v>
                      </c:pt>
                      <c:pt idx="3">
                        <c:v>84784874</c:v>
                      </c:pt>
                      <c:pt idx="4">
                        <c:v>-2950942635</c:v>
                      </c:pt>
                      <c:pt idx="5">
                        <c:v>-219437040</c:v>
                      </c:pt>
                      <c:pt idx="6">
                        <c:v>-3669797685</c:v>
                      </c:pt>
                      <c:pt idx="7">
                        <c:v>-8549937727</c:v>
                      </c:pt>
                      <c:pt idx="8">
                        <c:v>-3661852706</c:v>
                      </c:pt>
                      <c:pt idx="9">
                        <c:v>-6188940111</c:v>
                      </c:pt>
                      <c:pt idx="10">
                        <c:v>-38218573367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7-9AFA-4E3C-A1BD-900D02947D66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Pêche et aquaculture</c:v>
                      </c:pt>
                      <c:pt idx="3">
                        <c:v>4. Animaux vivants et génétique</c:v>
                      </c:pt>
                      <c:pt idx="4">
                        <c:v>7. Autres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Céréales</c:v>
                      </c:pt>
                      <c:pt idx="9">
                        <c:v>2. Viande et produits carnés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4404360316</c:v>
                      </c:pt>
                      <c:pt idx="1">
                        <c:v>8332999690</c:v>
                      </c:pt>
                      <c:pt idx="2">
                        <c:v>3536550329</c:v>
                      </c:pt>
                      <c:pt idx="3">
                        <c:v>-25509734</c:v>
                      </c:pt>
                      <c:pt idx="4">
                        <c:v>-3224969452</c:v>
                      </c:pt>
                      <c:pt idx="5">
                        <c:v>-387781452</c:v>
                      </c:pt>
                      <c:pt idx="6">
                        <c:v>-3468939555</c:v>
                      </c:pt>
                      <c:pt idx="7">
                        <c:v>-9906160129</c:v>
                      </c:pt>
                      <c:pt idx="8">
                        <c:v>-3101595306</c:v>
                      </c:pt>
                      <c:pt idx="9">
                        <c:v>-13921275548</c:v>
                      </c:pt>
                      <c:pt idx="10">
                        <c:v>-38952910838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8-9AFA-4E3C-A1BD-900D02947D66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Pêche et aquaculture</c:v>
                      </c:pt>
                      <c:pt idx="3">
                        <c:v>4. Animaux vivants et génétique</c:v>
                      </c:pt>
                      <c:pt idx="4">
                        <c:v>7. Autres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Céréales</c:v>
                      </c:pt>
                      <c:pt idx="9">
                        <c:v>2. Viande et produits carnés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4406897118</c:v>
                      </c:pt>
                      <c:pt idx="1">
                        <c:v>7289502140</c:v>
                      </c:pt>
                      <c:pt idx="2">
                        <c:v>4705712768</c:v>
                      </c:pt>
                      <c:pt idx="3">
                        <c:v>-86301614</c:v>
                      </c:pt>
                      <c:pt idx="4">
                        <c:v>-3966575551</c:v>
                      </c:pt>
                      <c:pt idx="5">
                        <c:v>-1277677948</c:v>
                      </c:pt>
                      <c:pt idx="6">
                        <c:v>-2665560878</c:v>
                      </c:pt>
                      <c:pt idx="7">
                        <c:v>-10550263288</c:v>
                      </c:pt>
                      <c:pt idx="8">
                        <c:v>-6989693912</c:v>
                      </c:pt>
                      <c:pt idx="9">
                        <c:v>-24112576062</c:v>
                      </c:pt>
                      <c:pt idx="10">
                        <c:v>-43840240123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9-9AFA-4E3C-A1BD-900D02947D66}"/>
                  </c:ext>
                </c:extLst>
              </c15:ser>
            </c15:filteredBarSeries>
          </c:ext>
        </c:extLst>
      </c:barChart>
      <c:catAx>
        <c:axId val="74775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48996360"/>
        <c:crosses val="autoZero"/>
        <c:auto val="1"/>
        <c:lblAlgn val="ctr"/>
        <c:lblOffset val="100"/>
        <c:noMultiLvlLbl val="0"/>
      </c:catAx>
      <c:valAx>
        <c:axId val="648996360"/>
        <c:scaling>
          <c:orientation val="minMax"/>
          <c:min val="-7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775846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'Balance commerciale IAA'!#REF!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Japon</c:v>
                </c:pt>
                <c:pt idx="1">
                  <c:v>2. Hong Kong</c:v>
                </c:pt>
                <c:pt idx="2">
                  <c:v>3. Corée du Sud</c:v>
                </c:pt>
                <c:pt idx="3">
                  <c:v>4. Malaisie</c:v>
                </c:pt>
                <c:pt idx="4">
                  <c:v>5. Philippines</c:v>
                </c:pt>
                <c:pt idx="5">
                  <c:v>11. France</c:v>
                </c:pt>
                <c:pt idx="6">
                  <c:v>5. Thaïlande</c:v>
                </c:pt>
                <c:pt idx="7">
                  <c:v>4. Australie</c:v>
                </c:pt>
                <c:pt idx="8">
                  <c:v>3. Nouvelle-Zélande</c:v>
                </c:pt>
                <c:pt idx="9">
                  <c:v>2. États-Unis</c:v>
                </c:pt>
                <c:pt idx="10">
                  <c:v>1. Brésil</c:v>
                </c:pt>
              </c:strCache>
            </c:strRef>
          </c:cat>
          <c:val>
            <c:numRef>
              <c:f>'Balance commerciale IAA'!#REF!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A3-4F8F-BD50-57319969B421}"/>
            </c:ext>
          </c:extLst>
        </c:ser>
        <c:ser>
          <c:idx val="1"/>
          <c:order val="1"/>
          <c:tx>
            <c:strRef>
              <c:f>'Balance commerciale IAA'!#REF!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Japon</c:v>
                </c:pt>
                <c:pt idx="1">
                  <c:v>2. Hong Kong</c:v>
                </c:pt>
                <c:pt idx="2">
                  <c:v>3. Corée du Sud</c:v>
                </c:pt>
                <c:pt idx="3">
                  <c:v>4. Malaisie</c:v>
                </c:pt>
                <c:pt idx="4">
                  <c:v>5. Philippines</c:v>
                </c:pt>
                <c:pt idx="5">
                  <c:v>11. France</c:v>
                </c:pt>
                <c:pt idx="6">
                  <c:v>5. Thaïlande</c:v>
                </c:pt>
                <c:pt idx="7">
                  <c:v>4. Australie</c:v>
                </c:pt>
                <c:pt idx="8">
                  <c:v>3. Nouvelle-Zélande</c:v>
                </c:pt>
                <c:pt idx="9">
                  <c:v>2. États-Unis</c:v>
                </c:pt>
                <c:pt idx="10">
                  <c:v>1. Brésil</c:v>
                </c:pt>
              </c:strCache>
            </c:strRef>
          </c:cat>
          <c:val>
            <c:numRef>
              <c:f>'Balance commerciale IAA'!#REF!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FA3-4F8F-BD50-57319969B421}"/>
            </c:ext>
          </c:extLst>
        </c:ser>
        <c:ser>
          <c:idx val="2"/>
          <c:order val="2"/>
          <c:tx>
            <c:strRef>
              <c:f>'Balance commerciale IAA'!#REF!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Japon</c:v>
                </c:pt>
                <c:pt idx="1">
                  <c:v>2. Hong Kong</c:v>
                </c:pt>
                <c:pt idx="2">
                  <c:v>3. Corée du Sud</c:v>
                </c:pt>
                <c:pt idx="3">
                  <c:v>4. Malaisie</c:v>
                </c:pt>
                <c:pt idx="4">
                  <c:v>5. Philippines</c:v>
                </c:pt>
                <c:pt idx="5">
                  <c:v>11. France</c:v>
                </c:pt>
                <c:pt idx="6">
                  <c:v>5. Thaïlande</c:v>
                </c:pt>
                <c:pt idx="7">
                  <c:v>4. Australie</c:v>
                </c:pt>
                <c:pt idx="8">
                  <c:v>3. Nouvelle-Zélande</c:v>
                </c:pt>
                <c:pt idx="9">
                  <c:v>2. États-Unis</c:v>
                </c:pt>
                <c:pt idx="10">
                  <c:v>1. Brésil</c:v>
                </c:pt>
              </c:strCache>
            </c:strRef>
          </c:cat>
          <c:val>
            <c:numRef>
              <c:f>'Balance commerciale IAA'!#REF!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FA3-4F8F-BD50-57319969B421}"/>
            </c:ext>
          </c:extLst>
        </c:ser>
        <c:ser>
          <c:idx val="9"/>
          <c:order val="9"/>
          <c:tx>
            <c:strRef>
              <c:f>'Balance commerciale IAA'!$J$28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Japon</c:v>
                </c:pt>
                <c:pt idx="1">
                  <c:v>2. Hong Kong</c:v>
                </c:pt>
                <c:pt idx="2">
                  <c:v>3. Corée du Sud</c:v>
                </c:pt>
                <c:pt idx="3">
                  <c:v>4. Malaisie</c:v>
                </c:pt>
                <c:pt idx="4">
                  <c:v>5. Philippines</c:v>
                </c:pt>
                <c:pt idx="5">
                  <c:v>11. France</c:v>
                </c:pt>
                <c:pt idx="6">
                  <c:v>5. Thaïlande</c:v>
                </c:pt>
                <c:pt idx="7">
                  <c:v>4. Australie</c:v>
                </c:pt>
                <c:pt idx="8">
                  <c:v>3. Nouvelle-Zélande</c:v>
                </c:pt>
                <c:pt idx="9">
                  <c:v>2. États-Unis</c:v>
                </c:pt>
                <c:pt idx="10">
                  <c:v>1. Brésil</c:v>
                </c:pt>
              </c:strCache>
            </c:strRef>
          </c:cat>
          <c:val>
            <c:numRef>
              <c:f>'Balance commerciale IAA'!$J$30:$J$40</c:f>
              <c:numCache>
                <c:formatCode>0</c:formatCode>
                <c:ptCount val="11"/>
                <c:pt idx="0">
                  <c:v>7221744553</c:v>
                </c:pt>
                <c:pt idx="1">
                  <c:v>8365535540</c:v>
                </c:pt>
                <c:pt idx="2">
                  <c:v>3214457273</c:v>
                </c:pt>
                <c:pt idx="3">
                  <c:v>684770982</c:v>
                </c:pt>
                <c:pt idx="4">
                  <c:v>1452956428</c:v>
                </c:pt>
                <c:pt idx="5">
                  <c:v>-4984600962</c:v>
                </c:pt>
                <c:pt idx="6">
                  <c:v>-5947384834</c:v>
                </c:pt>
                <c:pt idx="7">
                  <c:v>-5111940127</c:v>
                </c:pt>
                <c:pt idx="8">
                  <c:v>-9097892828</c:v>
                </c:pt>
                <c:pt idx="9">
                  <c:v>-24495352927</c:v>
                </c:pt>
                <c:pt idx="10">
                  <c:v>-36849200860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FA3-4F8F-BD50-57319969B421}"/>
            </c:ext>
          </c:extLst>
        </c:ser>
        <c:ser>
          <c:idx val="10"/>
          <c:order val="10"/>
          <c:tx>
            <c:strRef>
              <c:f>'Balance commerciale IAA'!$K$28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Japon</c:v>
                </c:pt>
                <c:pt idx="1">
                  <c:v>2. Hong Kong</c:v>
                </c:pt>
                <c:pt idx="2">
                  <c:v>3. Corée du Sud</c:v>
                </c:pt>
                <c:pt idx="3">
                  <c:v>4. Malaisie</c:v>
                </c:pt>
                <c:pt idx="4">
                  <c:v>5. Philippines</c:v>
                </c:pt>
                <c:pt idx="5">
                  <c:v>11. France</c:v>
                </c:pt>
                <c:pt idx="6">
                  <c:v>5. Thaïlande</c:v>
                </c:pt>
                <c:pt idx="7">
                  <c:v>4. Australie</c:v>
                </c:pt>
                <c:pt idx="8">
                  <c:v>3. Nouvelle-Zélande</c:v>
                </c:pt>
                <c:pt idx="9">
                  <c:v>2. États-Unis</c:v>
                </c:pt>
                <c:pt idx="10">
                  <c:v>1. Brésil</c:v>
                </c:pt>
              </c:strCache>
            </c:strRef>
          </c:cat>
          <c:val>
            <c:numRef>
              <c:f>'Balance commerciale IAA'!$K$30:$K$40</c:f>
              <c:numCache>
                <c:formatCode>0</c:formatCode>
                <c:ptCount val="11"/>
                <c:pt idx="0">
                  <c:v>8310810699</c:v>
                </c:pt>
                <c:pt idx="1">
                  <c:v>10016063039</c:v>
                </c:pt>
                <c:pt idx="2">
                  <c:v>4478629616</c:v>
                </c:pt>
                <c:pt idx="3">
                  <c:v>1365193887</c:v>
                </c:pt>
                <c:pt idx="4">
                  <c:v>1531931887</c:v>
                </c:pt>
                <c:pt idx="5">
                  <c:v>-3982026152</c:v>
                </c:pt>
                <c:pt idx="6">
                  <c:v>-7196499487</c:v>
                </c:pt>
                <c:pt idx="7">
                  <c:v>-7413909806</c:v>
                </c:pt>
                <c:pt idx="8">
                  <c:v>-10580100094</c:v>
                </c:pt>
                <c:pt idx="9">
                  <c:v>-25459072109</c:v>
                </c:pt>
                <c:pt idx="10">
                  <c:v>-48484406953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FA3-4F8F-BD50-57319969B421}"/>
            </c:ext>
          </c:extLst>
        </c:ser>
        <c:ser>
          <c:idx val="11"/>
          <c:order val="11"/>
          <c:tx>
            <c:strRef>
              <c:f>'Balance commerciale IAA'!$L$28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Japon</c:v>
                </c:pt>
                <c:pt idx="1">
                  <c:v>2. Hong Kong</c:v>
                </c:pt>
                <c:pt idx="2">
                  <c:v>3. Corée du Sud</c:v>
                </c:pt>
                <c:pt idx="3">
                  <c:v>4. Malaisie</c:v>
                </c:pt>
                <c:pt idx="4">
                  <c:v>5. Philippines</c:v>
                </c:pt>
                <c:pt idx="5">
                  <c:v>11. France</c:v>
                </c:pt>
                <c:pt idx="6">
                  <c:v>5. Thaïlande</c:v>
                </c:pt>
                <c:pt idx="7">
                  <c:v>4. Australie</c:v>
                </c:pt>
                <c:pt idx="8">
                  <c:v>3. Nouvelle-Zélande</c:v>
                </c:pt>
                <c:pt idx="9">
                  <c:v>2. États-Unis</c:v>
                </c:pt>
                <c:pt idx="10">
                  <c:v>1. Brésil</c:v>
                </c:pt>
              </c:strCache>
            </c:strRef>
          </c:cat>
          <c:val>
            <c:numRef>
              <c:f>'Balance commerciale IAA'!$L$30:$L$40</c:f>
              <c:numCache>
                <c:formatCode>0</c:formatCode>
                <c:ptCount val="11"/>
                <c:pt idx="0">
                  <c:v>7991047424</c:v>
                </c:pt>
                <c:pt idx="1">
                  <c:v>9229023938</c:v>
                </c:pt>
                <c:pt idx="2">
                  <c:v>4160223419</c:v>
                </c:pt>
                <c:pt idx="3">
                  <c:v>1786571802</c:v>
                </c:pt>
                <c:pt idx="4">
                  <c:v>1543717115</c:v>
                </c:pt>
                <c:pt idx="5">
                  <c:v>-4761021853</c:v>
                </c:pt>
                <c:pt idx="6">
                  <c:v>-7699522523</c:v>
                </c:pt>
                <c:pt idx="7">
                  <c:v>-7736795234</c:v>
                </c:pt>
                <c:pt idx="8">
                  <c:v>-8719258975</c:v>
                </c:pt>
                <c:pt idx="9">
                  <c:v>-18537922666</c:v>
                </c:pt>
                <c:pt idx="10">
                  <c:v>-52485743061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FA3-4F8F-BD50-57319969B421}"/>
            </c:ext>
          </c:extLst>
        </c:ser>
        <c:ser>
          <c:idx val="12"/>
          <c:order val="12"/>
          <c:tx>
            <c:strRef>
              <c:f>'Balance commerciale IAA'!$M$28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Japon</c:v>
                </c:pt>
                <c:pt idx="1">
                  <c:v>2. Hong Kong</c:v>
                </c:pt>
                <c:pt idx="2">
                  <c:v>3. Corée du Sud</c:v>
                </c:pt>
                <c:pt idx="3">
                  <c:v>4. Malaisie</c:v>
                </c:pt>
                <c:pt idx="4">
                  <c:v>5. Philippines</c:v>
                </c:pt>
                <c:pt idx="5">
                  <c:v>11. France</c:v>
                </c:pt>
                <c:pt idx="6">
                  <c:v>5. Thaïlande</c:v>
                </c:pt>
                <c:pt idx="7">
                  <c:v>4. Australie</c:v>
                </c:pt>
                <c:pt idx="8">
                  <c:v>3. Nouvelle-Zélande</c:v>
                </c:pt>
                <c:pt idx="9">
                  <c:v>2. États-Unis</c:v>
                </c:pt>
                <c:pt idx="10">
                  <c:v>1. Brésil</c:v>
                </c:pt>
              </c:strCache>
            </c:strRef>
          </c:cat>
          <c:val>
            <c:numRef>
              <c:f>'Balance commerciale IAA'!$M$30:$M$40</c:f>
              <c:numCache>
                <c:formatCode>0</c:formatCode>
                <c:ptCount val="11"/>
                <c:pt idx="0">
                  <c:v>8705228378</c:v>
                </c:pt>
                <c:pt idx="1">
                  <c:v>7595175652</c:v>
                </c:pt>
                <c:pt idx="2">
                  <c:v>3875465171</c:v>
                </c:pt>
                <c:pt idx="3">
                  <c:v>1605295878</c:v>
                </c:pt>
                <c:pt idx="4">
                  <c:v>1591539874</c:v>
                </c:pt>
                <c:pt idx="5">
                  <c:v>-3760850929</c:v>
                </c:pt>
                <c:pt idx="6">
                  <c:v>-7024993336</c:v>
                </c:pt>
                <c:pt idx="7">
                  <c:v>-7389464580</c:v>
                </c:pt>
                <c:pt idx="8">
                  <c:v>-7965027843</c:v>
                </c:pt>
                <c:pt idx="9">
                  <c:v>-11891895963</c:v>
                </c:pt>
                <c:pt idx="10">
                  <c:v>-45900062832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FA3-4F8F-BD50-57319969B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8995576"/>
        <c:axId val="648994008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'Balance commerciale IAA'!$D$28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Japon</c:v>
                      </c:pt>
                      <c:pt idx="1">
                        <c:v>2. Hong Kong</c:v>
                      </c:pt>
                      <c:pt idx="2">
                        <c:v>3. Corée du Sud</c:v>
                      </c:pt>
                      <c:pt idx="3">
                        <c:v>4. Malaisie</c:v>
                      </c:pt>
                      <c:pt idx="4">
                        <c:v>5. Philippines</c:v>
                      </c:pt>
                      <c:pt idx="5">
                        <c:v>11. France</c:v>
                      </c:pt>
                      <c:pt idx="6">
                        <c:v>5. Thaïlande</c:v>
                      </c:pt>
                      <c:pt idx="7">
                        <c:v>4. Australie</c:v>
                      </c:pt>
                      <c:pt idx="8">
                        <c:v>3. Nouvelle-Zélande</c:v>
                      </c:pt>
                      <c:pt idx="9">
                        <c:v>2. États-Unis</c:v>
                      </c:pt>
                      <c:pt idx="10">
                        <c:v>1. Brésil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'Balance commerciale IAA'!$D$30:$D$40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8520899879</c:v>
                      </c:pt>
                      <c:pt idx="1">
                        <c:v>7694943222</c:v>
                      </c:pt>
                      <c:pt idx="2">
                        <c:v>3079029435</c:v>
                      </c:pt>
                      <c:pt idx="3">
                        <c:v>-4030661</c:v>
                      </c:pt>
                      <c:pt idx="4">
                        <c:v>854732266</c:v>
                      </c:pt>
                      <c:pt idx="5">
                        <c:v>-2722917850</c:v>
                      </c:pt>
                      <c:pt idx="6">
                        <c:v>-1029773630</c:v>
                      </c:pt>
                      <c:pt idx="7">
                        <c:v>-3973885951</c:v>
                      </c:pt>
                      <c:pt idx="8">
                        <c:v>-3396444720</c:v>
                      </c:pt>
                      <c:pt idx="9">
                        <c:v>-13510406479</c:v>
                      </c:pt>
                      <c:pt idx="10">
                        <c:v>-17259065584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7-8FA3-4F8F-BD50-57319969B421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IAA'!$E$28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Japon</c:v>
                      </c:pt>
                      <c:pt idx="1">
                        <c:v>2. Hong Kong</c:v>
                      </c:pt>
                      <c:pt idx="2">
                        <c:v>3. Corée du Sud</c:v>
                      </c:pt>
                      <c:pt idx="3">
                        <c:v>4. Malaisie</c:v>
                      </c:pt>
                      <c:pt idx="4">
                        <c:v>5. Philippines</c:v>
                      </c:pt>
                      <c:pt idx="5">
                        <c:v>11. France</c:v>
                      </c:pt>
                      <c:pt idx="6">
                        <c:v>5. Thaïlande</c:v>
                      </c:pt>
                      <c:pt idx="7">
                        <c:v>4. Australie</c:v>
                      </c:pt>
                      <c:pt idx="8">
                        <c:v>3. Nouvelle-Zélande</c:v>
                      </c:pt>
                      <c:pt idx="9">
                        <c:v>2. États-Unis</c:v>
                      </c:pt>
                      <c:pt idx="10">
                        <c:v>1. Brésil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IAA'!$E$30:$E$40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8322775284</c:v>
                      </c:pt>
                      <c:pt idx="1">
                        <c:v>8757531918</c:v>
                      </c:pt>
                      <c:pt idx="2">
                        <c:v>3272179228</c:v>
                      </c:pt>
                      <c:pt idx="3">
                        <c:v>385990555</c:v>
                      </c:pt>
                      <c:pt idx="4">
                        <c:v>1182888653</c:v>
                      </c:pt>
                      <c:pt idx="5">
                        <c:v>-2130974167</c:v>
                      </c:pt>
                      <c:pt idx="6">
                        <c:v>-560376886</c:v>
                      </c:pt>
                      <c:pt idx="7">
                        <c:v>-2928675213</c:v>
                      </c:pt>
                      <c:pt idx="8">
                        <c:v>-3624006491</c:v>
                      </c:pt>
                      <c:pt idx="9">
                        <c:v>-13708053099</c:v>
                      </c:pt>
                      <c:pt idx="10">
                        <c:v>-16394981888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8-8FA3-4F8F-BD50-57319969B421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IAA'!$F$28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Japon</c:v>
                      </c:pt>
                      <c:pt idx="1">
                        <c:v>2. Hong Kong</c:v>
                      </c:pt>
                      <c:pt idx="2">
                        <c:v>3. Corée du Sud</c:v>
                      </c:pt>
                      <c:pt idx="3">
                        <c:v>4. Malaisie</c:v>
                      </c:pt>
                      <c:pt idx="4">
                        <c:v>5. Philippines</c:v>
                      </c:pt>
                      <c:pt idx="5">
                        <c:v>11. France</c:v>
                      </c:pt>
                      <c:pt idx="6">
                        <c:v>5. Thaïlande</c:v>
                      </c:pt>
                      <c:pt idx="7">
                        <c:v>4. Australie</c:v>
                      </c:pt>
                      <c:pt idx="8">
                        <c:v>3. Nouvelle-Zélande</c:v>
                      </c:pt>
                      <c:pt idx="9">
                        <c:v>2. États-Unis</c:v>
                      </c:pt>
                      <c:pt idx="10">
                        <c:v>1. Brésil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IAA'!$F$30:$F$40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8254516565</c:v>
                      </c:pt>
                      <c:pt idx="1">
                        <c:v>8330069055</c:v>
                      </c:pt>
                      <c:pt idx="2">
                        <c:v>3351420313</c:v>
                      </c:pt>
                      <c:pt idx="3">
                        <c:v>60229653</c:v>
                      </c:pt>
                      <c:pt idx="4">
                        <c:v>1097717493</c:v>
                      </c:pt>
                      <c:pt idx="5">
                        <c:v>-2594181005</c:v>
                      </c:pt>
                      <c:pt idx="6">
                        <c:v>-1283733892</c:v>
                      </c:pt>
                      <c:pt idx="7">
                        <c:v>-4406995989</c:v>
                      </c:pt>
                      <c:pt idx="8">
                        <c:v>-4928258587</c:v>
                      </c:pt>
                      <c:pt idx="9">
                        <c:v>-12955820633</c:v>
                      </c:pt>
                      <c:pt idx="10">
                        <c:v>-20617248697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9-8FA3-4F8F-BD50-57319969B421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IAA'!$G$28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Japon</c:v>
                      </c:pt>
                      <c:pt idx="1">
                        <c:v>2. Hong Kong</c:v>
                      </c:pt>
                      <c:pt idx="2">
                        <c:v>3. Corée du Sud</c:v>
                      </c:pt>
                      <c:pt idx="3">
                        <c:v>4. Malaisie</c:v>
                      </c:pt>
                      <c:pt idx="4">
                        <c:v>5. Philippines</c:v>
                      </c:pt>
                      <c:pt idx="5">
                        <c:v>11. France</c:v>
                      </c:pt>
                      <c:pt idx="6">
                        <c:v>5. Thaïlande</c:v>
                      </c:pt>
                      <c:pt idx="7">
                        <c:v>4. Australie</c:v>
                      </c:pt>
                      <c:pt idx="8">
                        <c:v>3. Nouvelle-Zélande</c:v>
                      </c:pt>
                      <c:pt idx="9">
                        <c:v>2. États-Unis</c:v>
                      </c:pt>
                      <c:pt idx="10">
                        <c:v>1. Brésil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IAA'!$G$30:$G$40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8037103715</c:v>
                      </c:pt>
                      <c:pt idx="1">
                        <c:v>8220727026</c:v>
                      </c:pt>
                      <c:pt idx="2">
                        <c:v>3526858353</c:v>
                      </c:pt>
                      <c:pt idx="3">
                        <c:v>74820355</c:v>
                      </c:pt>
                      <c:pt idx="4">
                        <c:v>920815601</c:v>
                      </c:pt>
                      <c:pt idx="5">
                        <c:v>-2742926785</c:v>
                      </c:pt>
                      <c:pt idx="6">
                        <c:v>-1916069737</c:v>
                      </c:pt>
                      <c:pt idx="7">
                        <c:v>-4941030160</c:v>
                      </c:pt>
                      <c:pt idx="8">
                        <c:v>-5563600902</c:v>
                      </c:pt>
                      <c:pt idx="9">
                        <c:v>-4942321958</c:v>
                      </c:pt>
                      <c:pt idx="10">
                        <c:v>-27518062709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A-8FA3-4F8F-BD50-57319969B421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IAA'!$H$28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Japon</c:v>
                      </c:pt>
                      <c:pt idx="1">
                        <c:v>2. Hong Kong</c:v>
                      </c:pt>
                      <c:pt idx="2">
                        <c:v>3. Corée du Sud</c:v>
                      </c:pt>
                      <c:pt idx="3">
                        <c:v>4. Malaisie</c:v>
                      </c:pt>
                      <c:pt idx="4">
                        <c:v>5. Philippines</c:v>
                      </c:pt>
                      <c:pt idx="5">
                        <c:v>11. France</c:v>
                      </c:pt>
                      <c:pt idx="6">
                        <c:v>5. Thaïlande</c:v>
                      </c:pt>
                      <c:pt idx="7">
                        <c:v>4. Australie</c:v>
                      </c:pt>
                      <c:pt idx="8">
                        <c:v>3. Nouvelle-Zélande</c:v>
                      </c:pt>
                      <c:pt idx="9">
                        <c:v>2. États-Unis</c:v>
                      </c:pt>
                      <c:pt idx="10">
                        <c:v>1. Brésil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IAA'!$H$30:$H$40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8008628516</c:v>
                      </c:pt>
                      <c:pt idx="1">
                        <c:v>8097212791</c:v>
                      </c:pt>
                      <c:pt idx="2">
                        <c:v>3323314252</c:v>
                      </c:pt>
                      <c:pt idx="3">
                        <c:v>382779809</c:v>
                      </c:pt>
                      <c:pt idx="4">
                        <c:v>933437190</c:v>
                      </c:pt>
                      <c:pt idx="5">
                        <c:v>-2976840011</c:v>
                      </c:pt>
                      <c:pt idx="6">
                        <c:v>-2788671608</c:v>
                      </c:pt>
                      <c:pt idx="7">
                        <c:v>-6440039785</c:v>
                      </c:pt>
                      <c:pt idx="8">
                        <c:v>-7482621499</c:v>
                      </c:pt>
                      <c:pt idx="9">
                        <c:v>-5743287538</c:v>
                      </c:pt>
                      <c:pt idx="10">
                        <c:v>-25156636940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B-8FA3-4F8F-BD50-57319969B421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IAA'!$I$28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Japon</c:v>
                      </c:pt>
                      <c:pt idx="1">
                        <c:v>2. Hong Kong</c:v>
                      </c:pt>
                      <c:pt idx="2">
                        <c:v>3. Corée du Sud</c:v>
                      </c:pt>
                      <c:pt idx="3">
                        <c:v>4. Malaisie</c:v>
                      </c:pt>
                      <c:pt idx="4">
                        <c:v>5. Philippines</c:v>
                      </c:pt>
                      <c:pt idx="5">
                        <c:v>11. France</c:v>
                      </c:pt>
                      <c:pt idx="6">
                        <c:v>5. Thaïlande</c:v>
                      </c:pt>
                      <c:pt idx="7">
                        <c:v>4. Australie</c:v>
                      </c:pt>
                      <c:pt idx="8">
                        <c:v>3. Nouvelle-Zélande</c:v>
                      </c:pt>
                      <c:pt idx="9">
                        <c:v>2. États-Unis</c:v>
                      </c:pt>
                      <c:pt idx="10">
                        <c:v>1. Brésil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'Balance commerciale IAA'!$I$30:$I$40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7246724586</c:v>
                      </c:pt>
                      <c:pt idx="1">
                        <c:v>7291942136</c:v>
                      </c:pt>
                      <c:pt idx="2">
                        <c:v>3128852601</c:v>
                      </c:pt>
                      <c:pt idx="3">
                        <c:v>319284503</c:v>
                      </c:pt>
                      <c:pt idx="4">
                        <c:v>1274791772</c:v>
                      </c:pt>
                      <c:pt idx="5">
                        <c:v>-3596642008</c:v>
                      </c:pt>
                      <c:pt idx="6">
                        <c:v>-3035630582</c:v>
                      </c:pt>
                      <c:pt idx="7">
                        <c:v>-5989479630</c:v>
                      </c:pt>
                      <c:pt idx="8">
                        <c:v>-7500083862</c:v>
                      </c:pt>
                      <c:pt idx="9">
                        <c:v>-13088467519</c:v>
                      </c:pt>
                      <c:pt idx="10">
                        <c:v>-29649965836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C-8FA3-4F8F-BD50-57319969B421}"/>
                  </c:ext>
                </c:extLst>
              </c15:ser>
            </c15:filteredBarSeries>
          </c:ext>
        </c:extLst>
      </c:barChart>
      <c:catAx>
        <c:axId val="648995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48994008"/>
        <c:crosses val="autoZero"/>
        <c:auto val="1"/>
        <c:lblAlgn val="ctr"/>
        <c:lblOffset val="100"/>
        <c:noMultiLvlLbl val="0"/>
      </c:catAx>
      <c:valAx>
        <c:axId val="64899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4899557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6.0677773474389685E-2"/>
                  <c:y val="-7.299764210590853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50" b="0" i="0" u="none" strike="noStrike" kern="1200" baseline="0">
                        <a:solidFill>
                          <a:srgbClr val="00B05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7740AE27-50B9-4314-9A0F-5B86BD697288}" type="CATEGORYNAME">
                      <a:rPr lang="fr-FR" sz="1050">
                        <a:solidFill>
                          <a:srgbClr val="00FF00"/>
                        </a:solidFill>
                      </a:rPr>
                      <a:pPr>
                        <a:defRPr sz="1050">
                          <a:solidFill>
                            <a:srgbClr val="00B050"/>
                          </a:solidFill>
                        </a:defRPr>
                      </a:pPr>
                      <a:t>[NOM DE CATÉGORIE]</a:t>
                    </a:fld>
                    <a:r>
                      <a:rPr lang="fr-FR" sz="1050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6B67EFA9-9646-4345-B55E-D5905D2B272C}" type="VALUE">
                      <a:rPr lang="fr-FR" sz="1050" baseline="0">
                        <a:solidFill>
                          <a:srgbClr val="00FF00"/>
                        </a:solidFill>
                      </a:rPr>
                      <a:pPr>
                        <a:defRPr sz="1050">
                          <a:solidFill>
                            <a:srgbClr val="00B050"/>
                          </a:solidFill>
                        </a:defRPr>
                      </a:pPr>
                      <a:t>[VALEUR]</a:t>
                    </a:fld>
                    <a:endParaRPr lang="fr-FR" sz="1050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rgbClr val="00B05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2BB-4CF6-A029-5AE6A7B5DF23}"/>
                </c:ext>
                <c:ext xmlns:c15="http://schemas.microsoft.com/office/drawing/2012/chart" uri="{CE6537A1-D6FC-4f65-9D91-7224C49458BB}">
                  <c15:layout>
                    <c:manualLayout>
                      <c:w val="0.29469636207827221"/>
                      <c:h val="0.3075027270335239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2BB-4CF6-A029-5AE6A7B5DF2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IAA'!$C$31:$C$33</c15:sqref>
                  </c15:fullRef>
                </c:ext>
              </c:extLst>
              <c:f>'Import. IAA'!$C$32:$C$33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IAA'!$M$31:$M$33</c15:sqref>
                  </c15:fullRef>
                </c:ext>
              </c:extLst>
              <c:f>'Import. IAA'!$M$32:$M$33</c:f>
              <c:numCache>
                <c:formatCode>0%</c:formatCode>
                <c:ptCount val="2"/>
                <c:pt idx="0">
                  <c:v>0.13428507924583369</c:v>
                </c:pt>
                <c:pt idx="1">
                  <c:v>0.86571492075416634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2BB-4CF6-A029-5AE6A7B5DF23}"/>
            </c:ext>
            <c:ext xmlns:c15="http://schemas.microsoft.com/office/drawing/2012/chart" uri="{02D57815-91ED-43cb-92C2-25804820EDAC}">
              <c15:categoryFilterExceptions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0"/>
          <c:order val="10"/>
          <c:tx>
            <c:strRef>
              <c:f>'Import. IAA'!$C$50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91-4827-AA8F-73E57075B118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C91-4827-AA8F-73E57075B118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C91-4827-AA8F-73E57075B118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C91-4827-AA8F-73E57075B118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IAA'!$J$51:$M$51</c:f>
              <c:numCache>
                <c:formatCode>0</c:formatCode>
                <c:ptCount val="4"/>
                <c:pt idx="0">
                  <c:v>5400109111</c:v>
                </c:pt>
                <c:pt idx="1">
                  <c:v>4644400386</c:v>
                </c:pt>
                <c:pt idx="2">
                  <c:v>5322606131</c:v>
                </c:pt>
                <c:pt idx="3">
                  <c:v>4359842772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C91-4827-AA8F-73E57075B118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 xmlns:c16r2="http://schemas.microsoft.com/office/drawing/2015/06/chart"/>
            </c:numRef>
          </c:cat>
          <c:val>
            <c:numRef>
              <c:f>'Import. IAA'!#REF!</c:f>
              <c:extLst xmlns:c15="http://schemas.microsoft.com/office/drawing/2012/chart"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FC91-4827-AA8F-73E57075B1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648993224"/>
        <c:axId val="658351344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'Import. IAA'!$C$39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176748140597</c:v>
                      </c:pt>
                      <c:pt idx="1">
                        <c:v>212762578042</c:v>
                      </c:pt>
                      <c:pt idx="2">
                        <c:v>206217919687</c:v>
                      </c:pt>
                      <c:pt idx="3">
                        <c:v>187977354013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A-FC91-4827-AA8F-73E57075B11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0C-FC91-4827-AA8F-73E57075B118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0E-FC91-4827-AA8F-73E57075B118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0-FC91-4827-AA8F-73E57075B118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2-FC91-4827-AA8F-73E57075B118}"/>
                    </c:ext>
                  </c:extLst>
                </c:dPt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IAA'!$J$51:$M$51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5400109111</c:v>
                      </c:pt>
                      <c:pt idx="1">
                        <c:v>4644400386</c:v>
                      </c:pt>
                      <c:pt idx="2">
                        <c:v>5322606131</c:v>
                      </c:pt>
                      <c:pt idx="3">
                        <c:v>4359842772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3-FC91-4827-AA8F-73E57075B11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30622002486</c:v>
                      </c:pt>
                      <c:pt idx="1">
                        <c:v>34974748559</c:v>
                      </c:pt>
                      <c:pt idx="2">
                        <c:v>27677963622</c:v>
                      </c:pt>
                      <c:pt idx="3">
                        <c:v>23068069991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4-FC91-4827-AA8F-73E57075B118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Thaïlande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9824983851</c:v>
                      </c:pt>
                      <c:pt idx="1">
                        <c:v>11765742968</c:v>
                      </c:pt>
                      <c:pt idx="2">
                        <c:v>11937053459</c:v>
                      </c:pt>
                      <c:pt idx="3">
                        <c:v>10502310945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5-FC91-4827-AA8F-73E57075B118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Australie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6005199965</c:v>
                      </c:pt>
                      <c:pt idx="1">
                        <c:v>8768964848</c:v>
                      </c:pt>
                      <c:pt idx="2">
                        <c:v>9114998722</c:v>
                      </c:pt>
                      <c:pt idx="3">
                        <c:v>8713116433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6-FC91-4827-AA8F-73E57075B118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IAA'!$C$45</c15:sqref>
                        </c15:formulaRef>
                      </c:ext>
                    </c:extLst>
                    <c:strCache>
                      <c:ptCount val="1"/>
                      <c:pt idx="0">
                        <c:v>Nouvelle-Zélande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9296625329</c:v>
                      </c:pt>
                      <c:pt idx="1">
                        <c:v>10893170934</c:v>
                      </c:pt>
                      <c:pt idx="2">
                        <c:v>9057559472</c:v>
                      </c:pt>
                      <c:pt idx="3">
                        <c:v>8335919490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7-FC91-4827-AA8F-73E57075B118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Indonésie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7951155300</c:v>
                      </c:pt>
                      <c:pt idx="1">
                        <c:v>9964554108</c:v>
                      </c:pt>
                      <c:pt idx="2">
                        <c:v>9017786405</c:v>
                      </c:pt>
                      <c:pt idx="3">
                        <c:v>7868085060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8-FC91-4827-AA8F-73E57075B118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Canada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7282937347</c:v>
                      </c:pt>
                      <c:pt idx="1">
                        <c:v>7127782899</c:v>
                      </c:pt>
                      <c:pt idx="2">
                        <c:v>9385608568</c:v>
                      </c:pt>
                      <c:pt idx="3">
                        <c:v>7824965790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9-FC91-4827-AA8F-73E57075B118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Vietnam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3340635023</c:v>
                      </c:pt>
                      <c:pt idx="1">
                        <c:v>5636418420</c:v>
                      </c:pt>
                      <c:pt idx="2">
                        <c:v>6161249249</c:v>
                      </c:pt>
                      <c:pt idx="3">
                        <c:v>7287956401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A-FC91-4827-AA8F-73E57075B118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Russie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3619184992</c:v>
                      </c:pt>
                      <c:pt idx="1">
                        <c:v>5829494305</c:v>
                      </c:pt>
                      <c:pt idx="2">
                        <c:v>8117515905</c:v>
                      </c:pt>
                      <c:pt idx="3">
                        <c:v>6796787991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B-FC91-4827-AA8F-73E57075B118}"/>
                  </c:ext>
                </c:extLst>
              </c15:ser>
            </c15:filteredBarSeries>
          </c:ext>
        </c:extLst>
      </c:barChart>
      <c:catAx>
        <c:axId val="648993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351344"/>
        <c:crosses val="autoZero"/>
        <c:auto val="1"/>
        <c:lblAlgn val="ctr"/>
        <c:lblOffset val="100"/>
        <c:noMultiLvlLbl val="0"/>
      </c:catAx>
      <c:valAx>
        <c:axId val="65835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4899322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0.06565</cdr:x>
      <cdr:y>0.24564</cdr:y>
    </cdr:from>
    <cdr:to>
      <cdr:x>0.98836</cdr:x>
      <cdr:y>0.25071</cdr:y>
    </cdr:to>
    <cdr:cxnSp macro="">
      <cdr:nvCxnSpPr>
        <cdr:cNvPr id="3" name="Connecteur droit 2"/>
        <cdr:cNvCxnSpPr/>
      </cdr:nvCxnSpPr>
      <cdr:spPr>
        <a:xfrm xmlns:a="http://schemas.openxmlformats.org/drawingml/2006/main" flipV="1">
          <a:off x="778558" y="1084886"/>
          <a:ext cx="10941845" cy="22397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0.47712</cdr:x>
      <cdr:y>0.12078</cdr:y>
    </cdr:from>
    <cdr:to>
      <cdr:x>0.65221</cdr:x>
      <cdr:y>0.20022</cdr:y>
    </cdr:to>
    <cdr:sp macro="" textlink="">
      <cdr:nvSpPr>
        <cdr:cNvPr id="2" name="ZoneTexte 2"/>
        <cdr:cNvSpPr txBox="1"/>
      </cdr:nvSpPr>
      <cdr:spPr>
        <a:xfrm xmlns:a="http://schemas.openxmlformats.org/drawingml/2006/main">
          <a:off x="1894740" y="460271"/>
          <a:ext cx="695325" cy="30270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- 19 %</a:t>
          </a:r>
          <a:endParaRPr lang="fr-FR" sz="1200" b="1" dirty="0">
            <a:solidFill>
              <a:srgbClr val="FF0000"/>
            </a:solidFill>
            <a:latin typeface="Marianne" panose="02000000000000000000" pitchFamily="50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0.07785</cdr:x>
      <cdr:y>0.03376</cdr:y>
    </cdr:from>
    <cdr:to>
      <cdr:x>0.99084</cdr:x>
      <cdr:y>0.0941</cdr:y>
    </cdr:to>
    <cdr:sp macro="" textlink="">
      <cdr:nvSpPr>
        <cdr:cNvPr id="2" name="ZoneTexte 12"/>
        <cdr:cNvSpPr txBox="1"/>
      </cdr:nvSpPr>
      <cdr:spPr>
        <a:xfrm xmlns:a="http://schemas.openxmlformats.org/drawingml/2006/main">
          <a:off x="923129" y="154954"/>
          <a:ext cx="1082663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- 26 %       	    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33 %               - 17 %             - 48 %              - 11 %             - 1 %                - 24 %             - 56 %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67 %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- 57 %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35 %</a:t>
          </a:r>
          <a:r>
            <a:rPr lang="fr-FR" sz="1200" b="1" i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données 2024 – Trade Data Monitor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données 2024 – Trade Data Monitor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données 2024 – Trade Data Monitor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données 2024 – Trade Data Monitor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données 2024 – Trade Data Monitor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Chine – données 2024 – Trade Data Monitor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Chine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6473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La Chine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671039"/>
              </p:ext>
            </p:extLst>
          </p:nvPr>
        </p:nvGraphicFramePr>
        <p:xfrm>
          <a:off x="7448549" y="3358621"/>
          <a:ext cx="4918605" cy="3131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332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franco-chinois en un coup d’œil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18 %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Vins et spiritueux : - 25 %</a:t>
            </a:r>
          </a:p>
          <a:p>
            <a:r>
              <a:rPr lang="fr-FR" dirty="0" smtClean="0"/>
              <a:t>Céréales : - 18 %</a:t>
            </a:r>
          </a:p>
          <a:p>
            <a:r>
              <a:rPr lang="fr-FR" dirty="0" smtClean="0"/>
              <a:t>Laits et produits laitiers : - 12 %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c</a:t>
            </a:r>
            <a:r>
              <a:rPr lang="fr-FR" dirty="0" smtClean="0"/>
              <a:t>hinois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siatiques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c</a:t>
            </a:r>
            <a:r>
              <a:rPr lang="fr-FR" dirty="0" smtClean="0"/>
              <a:t>hinoises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3998807"/>
              </p:ext>
            </p:extLst>
          </p:nvPr>
        </p:nvGraphicFramePr>
        <p:xfrm>
          <a:off x="163715" y="1657350"/>
          <a:ext cx="3934634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486643"/>
              </p:ext>
            </p:extLst>
          </p:nvPr>
        </p:nvGraphicFramePr>
        <p:xfrm>
          <a:off x="4077660" y="1657350"/>
          <a:ext cx="3955323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4275447"/>
              </p:ext>
            </p:extLst>
          </p:nvPr>
        </p:nvGraphicFramePr>
        <p:xfrm>
          <a:off x="8103624" y="1509053"/>
          <a:ext cx="3971190" cy="381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ZoneTexte 2"/>
          <p:cNvSpPr txBox="1"/>
          <p:nvPr/>
        </p:nvSpPr>
        <p:spPr>
          <a:xfrm>
            <a:off x="9988948" y="3448678"/>
            <a:ext cx="695325" cy="30270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- 1 %</a:t>
            </a:r>
            <a:endParaRPr lang="fr-FR" sz="1200" b="1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ZoneTexte 2"/>
          <p:cNvSpPr txBox="1"/>
          <p:nvPr/>
        </p:nvSpPr>
        <p:spPr>
          <a:xfrm>
            <a:off x="9939337" y="2974947"/>
            <a:ext cx="695325" cy="30270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- 23 %</a:t>
            </a:r>
            <a:endParaRPr lang="fr-FR" sz="1200" b="1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7" name="ZoneTexte 2"/>
          <p:cNvSpPr txBox="1"/>
          <p:nvPr/>
        </p:nvSpPr>
        <p:spPr>
          <a:xfrm>
            <a:off x="9776672" y="2439449"/>
            <a:ext cx="695325" cy="30270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- 1 %</a:t>
            </a:r>
            <a:endParaRPr lang="fr-FR" sz="1200" b="1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24" name="ZoneTexte 2"/>
          <p:cNvSpPr txBox="1"/>
          <p:nvPr/>
        </p:nvSpPr>
        <p:spPr>
          <a:xfrm>
            <a:off x="11072072" y="3953924"/>
            <a:ext cx="695325" cy="30270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</a:t>
            </a:r>
            <a:r>
              <a:rPr lang="fr-FR" sz="1200" b="1" dirty="0">
                <a:solidFill>
                  <a:srgbClr val="FF0000"/>
                </a:solidFill>
                <a:latin typeface="Marianne" panose="02000000000000000000" pitchFamily="50" charset="0"/>
              </a:rPr>
              <a:t>7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%</a:t>
            </a:r>
            <a:endParaRPr lang="fr-FR" sz="1200" b="1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8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68228"/>
          </a:xfrm>
        </p:spPr>
        <p:txBody>
          <a:bodyPr>
            <a:normAutofit fontScale="85000" lnSpcReduction="20000"/>
          </a:bodyPr>
          <a:lstStyle/>
          <a:p>
            <a:r>
              <a:rPr lang="fr-FR" b="0" dirty="0" smtClean="0"/>
              <a:t>Les vins et l’orge français ont bénéficié de l’arrêt des importations de ces produits depuis l’Australie en 2021, pour cause de différend </a:t>
            </a:r>
            <a:r>
              <a:rPr lang="fr-FR" b="0" dirty="0"/>
              <a:t>commercial. </a:t>
            </a:r>
            <a:endParaRPr lang="fr-FR" b="0" dirty="0" smtClean="0"/>
          </a:p>
          <a:p>
            <a:r>
              <a:rPr lang="fr-FR" b="0" dirty="0" smtClean="0"/>
              <a:t>La </a:t>
            </a:r>
            <a:r>
              <a:rPr lang="fr-FR" b="0" dirty="0"/>
              <a:t>balance commerciale de la Chine avec la France est déficitaire de près de </a:t>
            </a:r>
            <a:r>
              <a:rPr lang="fr-FR" b="0" dirty="0" smtClean="0"/>
              <a:t>- </a:t>
            </a:r>
            <a:r>
              <a:rPr lang="fr-FR" b="0" dirty="0" smtClean="0"/>
              <a:t>4 </a:t>
            </a:r>
            <a:r>
              <a:rPr lang="fr-FR" b="0" dirty="0"/>
              <a:t>milliards d’euros.  </a:t>
            </a:r>
          </a:p>
          <a:p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798409"/>
              </p:ext>
            </p:extLst>
          </p:nvPr>
        </p:nvGraphicFramePr>
        <p:xfrm>
          <a:off x="166798" y="1607750"/>
          <a:ext cx="11858404" cy="4644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Connecteur droit 8"/>
          <p:cNvCxnSpPr/>
          <p:nvPr/>
        </p:nvCxnSpPr>
        <p:spPr>
          <a:xfrm>
            <a:off x="885825" y="2301875"/>
            <a:ext cx="11004550" cy="31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09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941653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/>
              <a:t>Vins et spiritueux.</a:t>
            </a:r>
          </a:p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</a:t>
            </a:r>
            <a:r>
              <a:rPr lang="fr-FR" b="0" dirty="0">
                <a:solidFill>
                  <a:schemeClr val="bg2">
                    <a:lumMod val="75000"/>
                  </a:schemeClr>
                </a:solidFill>
              </a:rPr>
              <a:t>excédentaire</a:t>
            </a:r>
            <a:r>
              <a:rPr lang="fr-FR" b="0" dirty="0" smtClean="0"/>
              <a:t> : </a:t>
            </a:r>
            <a:r>
              <a:rPr lang="fr-FR" b="0" i="1" dirty="0" smtClean="0"/>
              <a:t>Pêche et aquaculture.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3810993"/>
              </p:ext>
            </p:extLst>
          </p:nvPr>
        </p:nvGraphicFramePr>
        <p:xfrm>
          <a:off x="166798" y="1945481"/>
          <a:ext cx="11858404" cy="4083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Connecteur droit 8"/>
          <p:cNvCxnSpPr/>
          <p:nvPr/>
        </p:nvCxnSpPr>
        <p:spPr>
          <a:xfrm>
            <a:off x="1165225" y="2670175"/>
            <a:ext cx="10702925" cy="95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65225" y="2118804"/>
            <a:ext cx="2791139" cy="560896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956364" y="2670175"/>
            <a:ext cx="7911786" cy="284338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7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importations de </a:t>
            </a:r>
            <a:r>
              <a:rPr lang="fr-FR" i="1" dirty="0" smtClean="0"/>
              <a:t>Vins et spiritueux </a:t>
            </a:r>
            <a:r>
              <a:rPr lang="fr-FR" dirty="0" smtClean="0"/>
              <a:t>baissent de - 26 % en trois ans.</a:t>
            </a:r>
            <a:endParaRPr lang="fr-FR" i="1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849949"/>
              </p:ext>
            </p:extLst>
          </p:nvPr>
        </p:nvGraphicFramePr>
        <p:xfrm>
          <a:off x="166798" y="1393869"/>
          <a:ext cx="11858404" cy="4590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564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marchés de la France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9678154" y="473042"/>
            <a:ext cx="2347048" cy="305200"/>
          </a:xfrm>
        </p:spPr>
        <p:txBody>
          <a:bodyPr/>
          <a:lstStyle/>
          <a:p>
            <a:r>
              <a:rPr lang="fr-FR" dirty="0" smtClean="0"/>
              <a:t>Taux de variation 2024 - 2023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8786245"/>
              </p:ext>
            </p:extLst>
          </p:nvPr>
        </p:nvGraphicFramePr>
        <p:xfrm>
          <a:off x="166798" y="874428"/>
          <a:ext cx="11858403" cy="514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ZoneTexte 12"/>
          <p:cNvSpPr txBox="1"/>
          <p:nvPr/>
        </p:nvSpPr>
        <p:spPr>
          <a:xfrm>
            <a:off x="1486933" y="958001"/>
            <a:ext cx="108266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+ 1 %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	                            - 1 %                                       - 1 %                     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+ 2 %                                  + 2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%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                            - 19 %</a:t>
            </a:r>
            <a:endParaRPr lang="fr-FR" sz="1200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39469" y="958001"/>
            <a:ext cx="1511929" cy="4715027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10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47729" y="874428"/>
            <a:ext cx="577472" cy="3231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b="1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Marianne" panose="02000000000000000000" pitchFamily="50" charset="0"/>
              </a:rPr>
              <a:t>8</a:t>
            </a:r>
            <a:r>
              <a:rPr lang="fr-FR" sz="1500" b="1" dirty="0" smtClean="0">
                <a:ln w="22225">
                  <a:noFill/>
                  <a:prstDash val="solid"/>
                </a:ln>
                <a:solidFill>
                  <a:srgbClr val="FF0000"/>
                </a:solidFill>
                <a:latin typeface="Marianne" panose="02000000000000000000" pitchFamily="50" charset="0"/>
              </a:rPr>
              <a:t>e</a:t>
            </a:r>
            <a:endParaRPr lang="fr-FR" sz="1500" b="1" cap="none" spc="0" dirty="0">
              <a:ln w="22225">
                <a:noFill/>
                <a:prstDash val="solid"/>
              </a:ln>
              <a:solidFill>
                <a:srgbClr val="FF0000"/>
              </a:solidFill>
              <a:effectLst/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4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(en valeur)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4133806"/>
              </p:ext>
            </p:extLst>
          </p:nvPr>
        </p:nvGraphicFramePr>
        <p:xfrm>
          <a:off x="166798" y="829420"/>
          <a:ext cx="5917131" cy="4629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755919"/>
              </p:ext>
            </p:extLst>
          </p:nvPr>
        </p:nvGraphicFramePr>
        <p:xfrm>
          <a:off x="6083929" y="751438"/>
          <a:ext cx="5941274" cy="5211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384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09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Contexte macro-économique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39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La Chine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0847859"/>
              </p:ext>
            </p:extLst>
          </p:nvPr>
        </p:nvGraphicFramePr>
        <p:xfrm>
          <a:off x="8169782" y="3301614"/>
          <a:ext cx="4097664" cy="3188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4537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en un coup d’œil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9 %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>
          <a:ln>
            <a:noFill/>
          </a:ln>
        </p:spPr>
        <p:txBody>
          <a:bodyPr/>
          <a:lstStyle/>
          <a:p>
            <a:r>
              <a:rPr lang="fr-FR" dirty="0" smtClean="0"/>
              <a:t>Oléagineux : - 14 %</a:t>
            </a:r>
          </a:p>
          <a:p>
            <a:r>
              <a:rPr lang="fr-FR" dirty="0" smtClean="0"/>
              <a:t>Viandes et produits carnés : - 14 %</a:t>
            </a:r>
          </a:p>
          <a:p>
            <a:r>
              <a:rPr lang="fr-FR" dirty="0" smtClean="0"/>
              <a:t>Pêche et aquaculture : - 5 %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Union européenne : - 12 %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Brésil : - 12 %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États-Unis : - 17 %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chinois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e la Chine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c</a:t>
            </a:r>
            <a:r>
              <a:rPr lang="fr-FR" dirty="0" smtClean="0"/>
              <a:t>hinoises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0292563"/>
              </p:ext>
            </p:extLst>
          </p:nvPr>
        </p:nvGraphicFramePr>
        <p:xfrm>
          <a:off x="163714" y="1763486"/>
          <a:ext cx="3967849" cy="3596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650484"/>
              </p:ext>
            </p:extLst>
          </p:nvPr>
        </p:nvGraphicFramePr>
        <p:xfrm>
          <a:off x="4098348" y="1763486"/>
          <a:ext cx="3967849" cy="3596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339745"/>
              </p:ext>
            </p:extLst>
          </p:nvPr>
        </p:nvGraphicFramePr>
        <p:xfrm>
          <a:off x="8054013" y="1763485"/>
          <a:ext cx="3971190" cy="3596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4565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 smtClean="0"/>
              <a:t>Le déficit atteint - 95 milliards d’euros en 2024.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483148"/>
              </p:ext>
            </p:extLst>
          </p:nvPr>
        </p:nvGraphicFramePr>
        <p:xfrm>
          <a:off x="166798" y="1393871"/>
          <a:ext cx="11858404" cy="4563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147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735781"/>
          </a:xfrm>
        </p:spPr>
        <p:txBody>
          <a:bodyPr>
            <a:normAutofit lnSpcReduction="10000"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</a:t>
            </a:r>
            <a:r>
              <a:rPr lang="fr-FR" b="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 smtClean="0"/>
              <a:t> : </a:t>
            </a:r>
            <a:r>
              <a:rPr lang="fr-FR" b="0" i="1" dirty="0" smtClean="0"/>
              <a:t>Oléagineux.</a:t>
            </a:r>
          </a:p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</a:t>
            </a:r>
            <a:r>
              <a:rPr lang="fr-FR" b="0" dirty="0" smtClean="0">
                <a:solidFill>
                  <a:schemeClr val="bg2">
                    <a:lumMod val="75000"/>
                  </a:schemeClr>
                </a:solidFill>
              </a:rPr>
              <a:t>excédentaire</a:t>
            </a:r>
            <a:r>
              <a:rPr lang="fr-FR" b="0" dirty="0" smtClean="0"/>
              <a:t> : </a:t>
            </a:r>
            <a:r>
              <a:rPr lang="fr-FR" b="0" i="1" dirty="0" smtClean="0"/>
              <a:t>Produits d’épicerie.</a:t>
            </a:r>
            <a:endParaRPr lang="fr-FR" b="0" i="1" dirty="0"/>
          </a:p>
        </p:txBody>
      </p:sp>
      <p:sp>
        <p:nvSpPr>
          <p:cNvPr id="9" name="Rectangle 8"/>
          <p:cNvSpPr/>
          <p:nvPr/>
        </p:nvSpPr>
        <p:spPr>
          <a:xfrm>
            <a:off x="1042773" y="1874486"/>
            <a:ext cx="3864205" cy="495460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183794"/>
              </p:ext>
            </p:extLst>
          </p:nvPr>
        </p:nvGraphicFramePr>
        <p:xfrm>
          <a:off x="166798" y="1719058"/>
          <a:ext cx="11858404" cy="4490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4906978" y="2350898"/>
            <a:ext cx="7007382" cy="3343732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1042773" y="2350898"/>
            <a:ext cx="10834902" cy="95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6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pays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672407"/>
          </a:xfrm>
        </p:spPr>
        <p:txBody>
          <a:bodyPr>
            <a:noAutofit/>
          </a:bodyPr>
          <a:lstStyle/>
          <a:p>
            <a:r>
              <a:rPr lang="fr-FR" b="0" dirty="0" smtClean="0"/>
              <a:t>Balances </a:t>
            </a:r>
            <a:r>
              <a:rPr lang="fr-FR" b="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déficitaires</a:t>
            </a:r>
            <a:r>
              <a:rPr lang="fr-FR" b="0" dirty="0" smtClean="0"/>
              <a:t> : Brésil (1</a:t>
            </a:r>
            <a:r>
              <a:rPr lang="fr-FR" b="0" baseline="30000" dirty="0" smtClean="0"/>
              <a:t>er</a:t>
            </a:r>
            <a:r>
              <a:rPr lang="fr-FR" b="0" dirty="0" smtClean="0"/>
              <a:t>), France (11</a:t>
            </a:r>
            <a:r>
              <a:rPr lang="fr-FR" b="0" baseline="30000" dirty="0" smtClean="0"/>
              <a:t>e</a:t>
            </a:r>
            <a:r>
              <a:rPr lang="fr-FR" b="0" dirty="0" smtClean="0"/>
              <a:t>).</a:t>
            </a:r>
          </a:p>
          <a:p>
            <a:r>
              <a:rPr lang="fr-FR" b="0" dirty="0" smtClean="0"/>
              <a:t>Balances </a:t>
            </a:r>
            <a:r>
              <a:rPr lang="fr-FR" b="0" dirty="0" smtClean="0">
                <a:solidFill>
                  <a:schemeClr val="bg2">
                    <a:lumMod val="75000"/>
                  </a:schemeClr>
                </a:solidFill>
              </a:rPr>
              <a:t>excédentaires </a:t>
            </a:r>
            <a:r>
              <a:rPr lang="fr-FR" b="0" dirty="0" smtClean="0"/>
              <a:t>: Japon (1</a:t>
            </a:r>
            <a:r>
              <a:rPr lang="fr-FR" b="0" baseline="30000" dirty="0" smtClean="0"/>
              <a:t>re</a:t>
            </a:r>
            <a:r>
              <a:rPr lang="fr-FR" b="0" dirty="0" smtClean="0"/>
              <a:t>).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609647"/>
              </p:ext>
            </p:extLst>
          </p:nvPr>
        </p:nvGraphicFramePr>
        <p:xfrm>
          <a:off x="166798" y="1631155"/>
          <a:ext cx="11858403" cy="441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969169" y="1807600"/>
            <a:ext cx="4877171" cy="898915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846341" y="2706515"/>
            <a:ext cx="6040860" cy="2808806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46340" y="2706515"/>
            <a:ext cx="1106722" cy="2808806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80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données 2024 – </a:t>
            </a:r>
            <a:r>
              <a:rPr lang="fr-FR" i="1" dirty="0" smtClean="0"/>
              <a:t>Trade Data 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fournisseurs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876300"/>
            <a:ext cx="11201400" cy="5191125"/>
          </a:xfrm>
          <a:prstGeom prst="rect">
            <a:avLst/>
          </a:prstGeom>
        </p:spPr>
      </p:pic>
      <p:sp>
        <p:nvSpPr>
          <p:cNvPr id="9" name="Flèche droite 8"/>
          <p:cNvSpPr/>
          <p:nvPr/>
        </p:nvSpPr>
        <p:spPr>
          <a:xfrm>
            <a:off x="99720" y="5632787"/>
            <a:ext cx="395580" cy="21020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51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459</Words>
  <Application>Microsoft Office PowerPoint</Application>
  <PresentationFormat>Grand écran</PresentationFormat>
  <Paragraphs>98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MASSIET Lucie</cp:lastModifiedBy>
  <cp:revision>60</cp:revision>
  <dcterms:created xsi:type="dcterms:W3CDTF">2025-04-03T15:40:27Z</dcterms:created>
  <dcterms:modified xsi:type="dcterms:W3CDTF">2025-04-30T09:38:15Z</dcterms:modified>
</cp:coreProperties>
</file>