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6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7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8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1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notesSlides/notesSlide12.xml" ContentType="application/vnd.openxmlformats-officedocument.presentationml.notesSlide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13.xml" ContentType="application/vnd.openxmlformats-officedocument.presentationml.notesSlide+xml"/>
  <Override PartName="/ppt/charts/chart13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14.xml" ContentType="application/vnd.openxmlformats-officedocument.presentationml.notesSlide+xml"/>
  <Override PartName="/ppt/charts/chart14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drawings/drawing1.xml" ContentType="application/vnd.openxmlformats-officedocument.drawingml.chartshapes+xml"/>
  <Override PartName="/ppt/notesSlides/notesSlide15.xml" ContentType="application/vnd.openxmlformats-officedocument.presentationml.notesSlide+xml"/>
  <Override PartName="/ppt/charts/chart15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16.xml" ContentType="application/vnd.openxmlformats-officedocument.presentationml.notesSlide+xml"/>
  <Override PartName="/ppt/charts/chart16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7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93" r:id="rId4"/>
    <p:sldId id="294" r:id="rId5"/>
    <p:sldId id="291" r:id="rId6"/>
    <p:sldId id="278" r:id="rId7"/>
    <p:sldId id="260" r:id="rId8"/>
    <p:sldId id="279" r:id="rId9"/>
    <p:sldId id="280" r:id="rId10"/>
    <p:sldId id="281" r:id="rId11"/>
    <p:sldId id="292" r:id="rId12"/>
    <p:sldId id="284" r:id="rId13"/>
    <p:sldId id="285" r:id="rId14"/>
    <p:sldId id="286" r:id="rId15"/>
    <p:sldId id="289" r:id="rId16"/>
    <p:sldId id="288" r:id="rId17"/>
    <p:sldId id="287" r:id="rId1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0B6482"/>
    <a:srgbClr val="F2F2F2"/>
    <a:srgbClr val="FFFF00"/>
    <a:srgbClr val="FFFF99"/>
    <a:srgbClr val="2FB6B0"/>
    <a:srgbClr val="E32B47"/>
    <a:srgbClr val="FDED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8953" autoAdjust="0"/>
  </p:normalViewPr>
  <p:slideViewPr>
    <p:cSldViewPr snapToGrid="0">
      <p:cViewPr varScale="1">
        <p:scale>
          <a:sx n="99" d="100"/>
          <a:sy n="99" d="100"/>
        </p:scale>
        <p:origin x="366" y="78"/>
      </p:cViewPr>
      <p:guideLst>
        <p:guide orient="horz" pos="2137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10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11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12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13.xlsx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chartUserShapes" Target="../drawings/drawing1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\\SRF3\FAM\FRANCEAGRIMER\ENTITE\INTERNATIONAL\UCIPAC\06%20-%20Veille%20par%20pays\2024\&#201;tats-Unis\&#201;tats-Unis%20-%202023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15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506228514571971"/>
          <c:y val="0.21642497673698446"/>
          <c:w val="0.5302861684798128"/>
          <c:h val="0.61332762476657443"/>
        </c:manualLayout>
      </c:layout>
      <c:pieChart>
        <c:varyColors val="1"/>
        <c:ser>
          <c:idx val="0"/>
          <c:order val="0"/>
          <c:spPr>
            <a:solidFill>
              <a:schemeClr val="bg1">
                <a:lumMod val="75000"/>
              </a:schemeClr>
            </a:solidFill>
          </c:spPr>
          <c:dPt>
            <c:idx val="0"/>
            <c:bubble3D val="0"/>
            <c:spPr>
              <a:solidFill>
                <a:srgbClr val="00FF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896-4353-80BE-B0F6A6E2062D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896-4353-80BE-B0F6A6E2062D}"/>
              </c:ext>
            </c:extLst>
          </c:dPt>
          <c:dLbls>
            <c:dLbl>
              <c:idx val="0"/>
              <c:layout>
                <c:manualLayout>
                  <c:x val="-2.4953354909798536E-3"/>
                  <c:y val="-0.13853258322038917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200" b="1" i="0" u="none" strike="noStrike" kern="1200" baseline="0">
                        <a:solidFill>
                          <a:srgbClr val="00FF00"/>
                        </a:solidFill>
                        <a:latin typeface="Marianne" panose="02000000000000000000" pitchFamily="50" charset="0"/>
                        <a:ea typeface="+mn-ea"/>
                        <a:cs typeface="+mn-cs"/>
                      </a:defRPr>
                    </a:pPr>
                    <a:r>
                      <a:rPr lang="fr-FR" sz="1200" b="1" baseline="0" dirty="0" smtClean="0">
                        <a:solidFill>
                          <a:srgbClr val="00FF00"/>
                        </a:solidFill>
                      </a:rPr>
                      <a:t>Importations de produits agricoles et agroalimentaires</a:t>
                    </a:r>
                    <a:r>
                      <a:rPr lang="fr-FR" sz="1200" b="1" baseline="0" dirty="0">
                        <a:solidFill>
                          <a:srgbClr val="00FF00"/>
                        </a:solidFill>
                      </a:rPr>
                      <a:t>
</a:t>
                    </a:r>
                    <a:fld id="{EBD8D1A9-9CCC-4337-B8D1-B1C371FA887B}" type="VALUE">
                      <a:rPr lang="fr-FR" sz="1200" b="1" baseline="0">
                        <a:solidFill>
                          <a:srgbClr val="00FF00"/>
                        </a:solidFill>
                      </a:rPr>
                      <a:pPr>
                        <a:defRPr sz="1200" b="1">
                          <a:solidFill>
                            <a:srgbClr val="00FF00"/>
                          </a:solidFill>
                        </a:defRPr>
                      </a:pPr>
                      <a:t>[VALEUR]</a:t>
                    </a:fld>
                    <a:endParaRPr lang="fr-FR" sz="1200" b="1" baseline="0" dirty="0">
                      <a:solidFill>
                        <a:srgbClr val="00FF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rgbClr val="00FF00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3206007038810917"/>
                      <c:h val="0.3443308084136516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896-4353-80BE-B0F6A6E2062D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896-4353-80BE-B0F6A6E2062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arianne" panose="02000000000000000000" pitchFamily="50" charset="0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'Import. IAA'!$C$14:$C$16</c:f>
              <c:strCache>
                <c:ptCount val="2"/>
                <c:pt idx="0">
                  <c:v>Produits agricoles et agro-alimentaires</c:v>
                </c:pt>
                <c:pt idx="1">
                  <c:v>Autres</c:v>
                </c:pt>
              </c:strCache>
            </c:strRef>
          </c:cat>
          <c:val>
            <c:numRef>
              <c:f>'Import. IAA'!$P$14:$P$16</c:f>
              <c:numCache>
                <c:formatCode>0%</c:formatCode>
                <c:ptCount val="2"/>
                <c:pt idx="0">
                  <c:v>0.13032860770008486</c:v>
                </c:pt>
                <c:pt idx="1">
                  <c:v>0.86967139229991519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896-4353-80BE-B0F6A6E206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5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>
          <a:latin typeface="Marianne" panose="02000000000000000000" pitchFamily="50" charset="0"/>
        </a:defRPr>
      </a:pPr>
      <a:endParaRPr lang="fr-FR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'Import. IAA'!$C$41</c:f>
              <c:strCache>
                <c:ptCount val="1"/>
                <c:pt idx="0">
                  <c:v>France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625-47FB-9ABB-2BE20782A507}"/>
              </c:ext>
            </c:extLst>
          </c:dPt>
          <c:dPt>
            <c:idx val="2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625-47FB-9ABB-2BE20782A507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625-47FB-9ABB-2BE20782A507}"/>
              </c:ext>
            </c:extLst>
          </c:dPt>
          <c:cat>
            <c:strRef>
              <c:f>'Import. IAA'!$M$38:$P$38</c:f>
              <c:strCach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strCache>
            </c:strRef>
          </c:cat>
          <c:val>
            <c:numRef>
              <c:f>'Import. IAA'!$M$41:$P$41</c:f>
              <c:numCache>
                <c:formatCode>0</c:formatCode>
                <c:ptCount val="4"/>
                <c:pt idx="0">
                  <c:v>4654675383</c:v>
                </c:pt>
                <c:pt idx="1">
                  <c:v>5144326931</c:v>
                </c:pt>
                <c:pt idx="2">
                  <c:v>6548320293</c:v>
                </c:pt>
                <c:pt idx="3">
                  <c:v>6927134473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625-47FB-9ABB-2BE20782A507}"/>
            </c:ext>
          </c:extLst>
        </c:ser>
        <c:ser>
          <c:idx val="11"/>
          <c:order val="11"/>
          <c:tx>
            <c:strRef>
              <c:f>'Import. IAA'!#REF!</c:f>
              <c:strCache>
                <c:ptCount val="1"/>
                <c:pt idx="0">
                  <c:v>#REF!</c:v>
                </c:pt>
              </c:strCache>
              <c:extLst xmlns:c15="http://schemas.microsoft.com/office/drawing/2012/chart"/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'[1]Import. IAA'!$M$38:$P$38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  <c:extLst/>
            </c:numRef>
          </c:cat>
          <c:val>
            <c:numRef>
              <c:f>'Import. IAA'!#REF!</c:f>
              <c:extLst xmlns:c15="http://schemas.microsoft.com/office/drawing/2012/chart"/>
            </c:numRef>
          </c:val>
          <c:extLst>
            <c:ext xmlns:c16="http://schemas.microsoft.com/office/drawing/2014/chart" uri="{C3380CC4-5D6E-409C-BE32-E72D297353CC}">
              <c16:uniqueId val="{00000007-6625-47FB-9ABB-2BE20782A5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577051280"/>
        <c:axId val="577048536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'Import. IAA'!$C$39</c15:sqref>
                        </c15:formulaRef>
                      </c:ext>
                    </c:extLst>
                    <c:strCache>
                      <c:ptCount val="1"/>
                      <c:pt idx="0">
                        <c:v>Monde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'Import. IAA'!$M$38:$P$38</c15:sqref>
                        </c15:formulaRef>
                      </c:ext>
                    </c:extLst>
                    <c:strCache>
                      <c:ptCount val="4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'Import. IAA'!$M$39:$P$39</c15:sqref>
                        </c15:formulaRef>
                      </c:ext>
                    </c:extLst>
                    <c:numCache>
                      <c:formatCode>0</c:formatCode>
                      <c:ptCount val="4"/>
                      <c:pt idx="0">
                        <c:v>35583059959</c:v>
                      </c:pt>
                      <c:pt idx="1">
                        <c:v>41169992411</c:v>
                      </c:pt>
                      <c:pt idx="2">
                        <c:v>53985523074</c:v>
                      </c:pt>
                      <c:pt idx="3">
                        <c:v>55291748374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8-6625-47FB-9ABB-2BE20782A507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IAA'!$C$42</c15:sqref>
                        </c15:formulaRef>
                      </c:ext>
                    </c:extLst>
                    <c:strCache>
                      <c:ptCount val="1"/>
                      <c:pt idx="0">
                        <c:v>Pays-Bas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IAA'!$M$38:$P$38</c15:sqref>
                        </c15:formulaRef>
                      </c:ext>
                    </c:extLst>
                    <c:strCache>
                      <c:ptCount val="4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IAA'!$M$42:$P$42</c15:sqref>
                        </c15:formulaRef>
                      </c:ext>
                    </c:extLst>
                    <c:numCache>
                      <c:formatCode>0</c:formatCode>
                      <c:ptCount val="4"/>
                      <c:pt idx="0">
                        <c:v>2401486575</c:v>
                      </c:pt>
                      <c:pt idx="1">
                        <c:v>2831234652</c:v>
                      </c:pt>
                      <c:pt idx="2">
                        <c:v>3425951267</c:v>
                      </c:pt>
                      <c:pt idx="3">
                        <c:v>4029112755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9-6625-47FB-9ABB-2BE20782A507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IAA'!$C$43</c15:sqref>
                        </c15:formulaRef>
                      </c:ext>
                    </c:extLst>
                    <c:strCache>
                      <c:ptCount val="1"/>
                      <c:pt idx="0">
                        <c:v>Allemagne</c:v>
                      </c:pt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IAA'!$M$38:$P$38</c15:sqref>
                        </c15:formulaRef>
                      </c:ext>
                    </c:extLst>
                    <c:strCache>
                      <c:ptCount val="4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IAA'!$M$43:$P$43</c15:sqref>
                        </c15:formulaRef>
                      </c:ext>
                    </c:extLst>
                    <c:numCache>
                      <c:formatCode>0</c:formatCode>
                      <c:ptCount val="4"/>
                      <c:pt idx="0">
                        <c:v>2842185697</c:v>
                      </c:pt>
                      <c:pt idx="1">
                        <c:v>3023576568</c:v>
                      </c:pt>
                      <c:pt idx="2">
                        <c:v>3390328780</c:v>
                      </c:pt>
                      <c:pt idx="3">
                        <c:v>3767917974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A-6625-47FB-9ABB-2BE20782A507}"/>
                  </c:ext>
                </c:extLst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IAA'!$C$44</c15:sqref>
                        </c15:formulaRef>
                      </c:ext>
                    </c:extLst>
                    <c:strCache>
                      <c:ptCount val="1"/>
                      <c:pt idx="0">
                        <c:v>Portugal</c:v>
                      </c:pt>
                    </c:strCache>
                  </c:strRef>
                </c:tx>
                <c:spPr>
                  <a:solidFill>
                    <a:schemeClr val="accent5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IAA'!$M$38:$P$38</c15:sqref>
                        </c15:formulaRef>
                      </c:ext>
                    </c:extLst>
                    <c:strCache>
                      <c:ptCount val="4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IAA'!$M$44:$P$44</c15:sqref>
                        </c15:formulaRef>
                      </c:ext>
                    </c:extLst>
                    <c:numCache>
                      <c:formatCode>0</c:formatCode>
                      <c:ptCount val="4"/>
                      <c:pt idx="0">
                        <c:v>2146623990</c:v>
                      </c:pt>
                      <c:pt idx="1">
                        <c:v>2567002329</c:v>
                      </c:pt>
                      <c:pt idx="2">
                        <c:v>3263839151</c:v>
                      </c:pt>
                      <c:pt idx="3">
                        <c:v>3586701233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B-6625-47FB-9ABB-2BE20782A507}"/>
                  </c:ext>
                </c:extLst>
              </c15:ser>
            </c15:filteredBarSeries>
            <c15:filteredBa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IAA'!$C$45</c15:sqref>
                        </c15:formulaRef>
                      </c:ext>
                    </c:extLst>
                    <c:strCache>
                      <c:ptCount val="1"/>
                      <c:pt idx="0">
                        <c:v>Brésil</c:v>
                      </c:pt>
                    </c:strCache>
                  </c:strRef>
                </c:tx>
                <c:spPr>
                  <a:solidFill>
                    <a:schemeClr val="accent6"/>
                  </a:solidFill>
                  <a:ln>
                    <a:noFill/>
                  </a:ln>
                  <a:effectLst/>
                </c:spPr>
                <c:invertIfNegative val="0"/>
                <c:dPt>
                  <c:idx val="0"/>
                  <c:invertIfNegative val="0"/>
                  <c:bubble3D val="0"/>
                  <c:spPr>
                    <a:solidFill>
                      <a:schemeClr val="tx2">
                        <a:lumMod val="20000"/>
                        <a:lumOff val="80000"/>
                      </a:schemeClr>
                    </a:solidFill>
                    <a:ln>
                      <a:noFill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0D-6625-47FB-9ABB-2BE20782A507}"/>
                    </c:ext>
                  </c:extLst>
                </c:dPt>
                <c:dPt>
                  <c:idx val="1"/>
                  <c:invertIfNegative val="0"/>
                  <c:bubble3D val="0"/>
                  <c:spPr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noFill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0F-6625-47FB-9ABB-2BE20782A507}"/>
                    </c:ext>
                  </c:extLst>
                </c:dPt>
                <c:dPt>
                  <c:idx val="2"/>
                  <c:invertIfNegative val="0"/>
                  <c:bubble3D val="0"/>
                  <c:spPr>
                    <a:solidFill>
                      <a:schemeClr val="tx2"/>
                    </a:solidFill>
                    <a:ln>
                      <a:noFill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11-6625-47FB-9ABB-2BE20782A507}"/>
                    </c:ext>
                  </c:extLst>
                </c:dPt>
                <c:dPt>
                  <c:idx val="3"/>
                  <c:invertIfNegative val="0"/>
                  <c:bubble3D val="0"/>
                  <c:spPr>
                    <a:solidFill>
                      <a:srgbClr val="FF0000"/>
                    </a:solidFill>
                    <a:ln>
                      <a:noFill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13-6625-47FB-9ABB-2BE20782A507}"/>
                    </c:ext>
                  </c:extLst>
                </c:dPt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IAA'!$M$38:$P$38</c15:sqref>
                        </c15:formulaRef>
                      </c:ext>
                    </c:extLst>
                    <c:strCache>
                      <c:ptCount val="4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IAA'!$M$45:$P$45</c15:sqref>
                        </c15:formulaRef>
                      </c:ext>
                    </c:extLst>
                    <c:numCache>
                      <c:formatCode>0</c:formatCode>
                      <c:ptCount val="4"/>
                      <c:pt idx="0">
                        <c:v>1768069286</c:v>
                      </c:pt>
                      <c:pt idx="1">
                        <c:v>2353160458</c:v>
                      </c:pt>
                      <c:pt idx="2">
                        <c:v>3944457386</c:v>
                      </c:pt>
                      <c:pt idx="3">
                        <c:v>2785199153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14-6625-47FB-9ABB-2BE20782A507}"/>
                  </c:ext>
                </c:extLst>
              </c15:ser>
            </c15:filteredBarSeries>
            <c15:filteredBa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IAA'!$C$46</c15:sqref>
                        </c15:formulaRef>
                      </c:ext>
                    </c:extLst>
                    <c:strCache>
                      <c:ptCount val="1"/>
                      <c:pt idx="0">
                        <c:v>Italie</c:v>
                      </c:pt>
                    </c:strCache>
                  </c:strRef>
                </c:tx>
                <c:spPr>
                  <a:solidFill>
                    <a:schemeClr val="accent1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IAA'!$M$38:$P$38</c15:sqref>
                        </c15:formulaRef>
                      </c:ext>
                    </c:extLst>
                    <c:strCache>
                      <c:ptCount val="4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IAA'!$M$46:$P$46</c15:sqref>
                        </c15:formulaRef>
                      </c:ext>
                    </c:extLst>
                    <c:numCache>
                      <c:formatCode>0</c:formatCode>
                      <c:ptCount val="4"/>
                      <c:pt idx="0">
                        <c:v>1588974489</c:v>
                      </c:pt>
                      <c:pt idx="1">
                        <c:v>1929469503</c:v>
                      </c:pt>
                      <c:pt idx="2">
                        <c:v>2379992168</c:v>
                      </c:pt>
                      <c:pt idx="3">
                        <c:v>2651636162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15-6625-47FB-9ABB-2BE20782A507}"/>
                  </c:ext>
                </c:extLst>
              </c15:ser>
            </c15:filteredBarSeries>
            <c15:filteredBa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IAA'!$C$47</c15:sqref>
                        </c15:formulaRef>
                      </c:ext>
                    </c:extLst>
                    <c:strCache>
                      <c:ptCount val="1"/>
                      <c:pt idx="0">
                        <c:v>Ukraine</c:v>
                      </c:pt>
                    </c:strCache>
                  </c:strRef>
                </c:tx>
                <c:spPr>
                  <a:solidFill>
                    <a:schemeClr val="accent2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IAA'!$M$38:$P$38</c15:sqref>
                        </c15:formulaRef>
                      </c:ext>
                    </c:extLst>
                    <c:strCache>
                      <c:ptCount val="4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IAA'!$M$47:$P$47</c15:sqref>
                        </c15:formulaRef>
                      </c:ext>
                    </c:extLst>
                    <c:numCache>
                      <c:formatCode>0</c:formatCode>
                      <c:ptCount val="4"/>
                      <c:pt idx="0">
                        <c:v>945647550</c:v>
                      </c:pt>
                      <c:pt idx="1">
                        <c:v>1026470546</c:v>
                      </c:pt>
                      <c:pt idx="2">
                        <c:v>1890360362</c:v>
                      </c:pt>
                      <c:pt idx="3">
                        <c:v>2645593670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16-6625-47FB-9ABB-2BE20782A507}"/>
                  </c:ext>
                </c:extLst>
              </c15:ser>
            </c15:filteredBarSeries>
            <c15:filteredBar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IAA'!$C$48</c15:sqref>
                        </c15:formulaRef>
                      </c:ext>
                    </c:extLst>
                    <c:strCache>
                      <c:ptCount val="1"/>
                      <c:pt idx="0">
                        <c:v>Maroc</c:v>
                      </c:pt>
                    </c:strCache>
                  </c:strRef>
                </c:tx>
                <c:spPr>
                  <a:solidFill>
                    <a:schemeClr val="accent3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IAA'!$M$38:$P$38</c15:sqref>
                        </c15:formulaRef>
                      </c:ext>
                    </c:extLst>
                    <c:strCache>
                      <c:ptCount val="4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IAA'!$M$48:$P$48</c15:sqref>
                        </c15:formulaRef>
                      </c:ext>
                    </c:extLst>
                    <c:numCache>
                      <c:formatCode>0</c:formatCode>
                      <c:ptCount val="4"/>
                      <c:pt idx="0">
                        <c:v>1572731011</c:v>
                      </c:pt>
                      <c:pt idx="1">
                        <c:v>1896534313</c:v>
                      </c:pt>
                      <c:pt idx="2">
                        <c:v>2104286796</c:v>
                      </c:pt>
                      <c:pt idx="3">
                        <c:v>2137895260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17-6625-47FB-9ABB-2BE20782A507}"/>
                  </c:ext>
                </c:extLst>
              </c15:ser>
            </c15:filteredBarSeries>
            <c15:filteredBar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IAA'!$C$49</c15:sqref>
                        </c15:formulaRef>
                      </c:ext>
                    </c:extLst>
                    <c:strCache>
                      <c:ptCount val="1"/>
                      <c:pt idx="0">
                        <c:v>États-Unis</c:v>
                      </c:pt>
                    </c:strCache>
                  </c:strRef>
                </c:tx>
                <c:spPr>
                  <a:solidFill>
                    <a:schemeClr val="accent4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IAA'!$M$38:$P$38</c15:sqref>
                        </c15:formulaRef>
                      </c:ext>
                    </c:extLst>
                    <c:strCache>
                      <c:ptCount val="4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IAA'!$M$49:$P$49</c15:sqref>
                        </c15:formulaRef>
                      </c:ext>
                    </c:extLst>
                    <c:numCache>
                      <c:formatCode>0</c:formatCode>
                      <c:ptCount val="4"/>
                      <c:pt idx="0">
                        <c:v>1435836400</c:v>
                      </c:pt>
                      <c:pt idx="1">
                        <c:v>1422093364</c:v>
                      </c:pt>
                      <c:pt idx="2">
                        <c:v>1998990288</c:v>
                      </c:pt>
                      <c:pt idx="3">
                        <c:v>2040957167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18-6625-47FB-9ABB-2BE20782A507}"/>
                  </c:ext>
                </c:extLst>
              </c15:ser>
            </c15:filteredBarSeries>
            <c15:filteredBar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IAA'!$C$50</c15:sqref>
                        </c15:formulaRef>
                      </c:ext>
                    </c:extLst>
                    <c:strCache>
                      <c:ptCount val="1"/>
                      <c:pt idx="0">
                        <c:v>Pologne</c:v>
                      </c:pt>
                    </c:strCache>
                  </c:strRef>
                </c:tx>
                <c:spPr>
                  <a:solidFill>
                    <a:schemeClr val="accent5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Pt>
                  <c:idx val="0"/>
                  <c:invertIfNegative val="0"/>
                  <c:bubble3D val="0"/>
                  <c:spPr>
                    <a:solidFill>
                      <a:schemeClr val="tx2">
                        <a:lumMod val="20000"/>
                        <a:lumOff val="80000"/>
                      </a:schemeClr>
                    </a:solidFill>
                    <a:ln>
                      <a:noFill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1A-6625-47FB-9ABB-2BE20782A507}"/>
                    </c:ext>
                  </c:extLst>
                </c:dPt>
                <c:dPt>
                  <c:idx val="1"/>
                  <c:invertIfNegative val="0"/>
                  <c:bubble3D val="0"/>
                  <c:spPr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noFill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1C-6625-47FB-9ABB-2BE20782A507}"/>
                    </c:ext>
                  </c:extLst>
                </c:dPt>
                <c:dPt>
                  <c:idx val="2"/>
                  <c:invertIfNegative val="0"/>
                  <c:bubble3D val="0"/>
                  <c:spPr>
                    <a:solidFill>
                      <a:schemeClr val="tx2"/>
                    </a:solidFill>
                    <a:ln>
                      <a:noFill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1E-6625-47FB-9ABB-2BE20782A507}"/>
                    </c:ext>
                  </c:extLst>
                </c:dPt>
                <c:dPt>
                  <c:idx val="3"/>
                  <c:invertIfNegative val="0"/>
                  <c:bubble3D val="0"/>
                  <c:spPr>
                    <a:solidFill>
                      <a:srgbClr val="FF0000"/>
                    </a:solidFill>
                    <a:ln>
                      <a:noFill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20-6625-47FB-9ABB-2BE20782A507}"/>
                    </c:ext>
                  </c:extLst>
                </c:dPt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IAA'!$M$38:$P$38</c15:sqref>
                        </c15:formulaRef>
                      </c:ext>
                    </c:extLst>
                    <c:strCache>
                      <c:ptCount val="4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IAA'!$M$50:$P$50</c15:sqref>
                        </c15:formulaRef>
                      </c:ext>
                    </c:extLst>
                    <c:numCache>
                      <c:formatCode>0</c:formatCode>
                      <c:ptCount val="4"/>
                      <c:pt idx="0">
                        <c:v>958345594</c:v>
                      </c:pt>
                      <c:pt idx="1">
                        <c:v>1152423792</c:v>
                      </c:pt>
                      <c:pt idx="2">
                        <c:v>1637131863</c:v>
                      </c:pt>
                      <c:pt idx="3">
                        <c:v>1901874340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21-6625-47FB-9ABB-2BE20782A507}"/>
                  </c:ext>
                </c:extLst>
              </c15:ser>
            </c15:filteredBarSeries>
          </c:ext>
        </c:extLst>
      </c:barChart>
      <c:catAx>
        <c:axId val="577051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arianne" panose="02000000000000000000" pitchFamily="50" charset="0"/>
                <a:ea typeface="+mn-ea"/>
                <a:cs typeface="+mn-cs"/>
              </a:defRPr>
            </a:pPr>
            <a:endParaRPr lang="fr-FR"/>
          </a:p>
        </c:txPr>
        <c:crossAx val="577048536"/>
        <c:crosses val="autoZero"/>
        <c:auto val="1"/>
        <c:lblAlgn val="ctr"/>
        <c:lblOffset val="100"/>
        <c:noMultiLvlLbl val="0"/>
      </c:catAx>
      <c:valAx>
        <c:axId val="577048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\ &quot;€&quot;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arianne" panose="02000000000000000000" pitchFamily="50" charset="0"/>
                <a:ea typeface="+mn-ea"/>
                <a:cs typeface="+mn-cs"/>
              </a:defRPr>
            </a:pPr>
            <a:endParaRPr lang="fr-FR"/>
          </a:p>
        </c:txPr>
        <c:crossAx val="577051280"/>
        <c:crosses val="autoZero"/>
        <c:crossBetween val="between"/>
        <c:dispUnits>
          <c:builtInUnit val="b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arianne" panose="02000000000000000000" pitchFamily="50" charset="0"/>
                    <a:ea typeface="+mn-ea"/>
                    <a:cs typeface="+mn-cs"/>
                  </a:defRPr>
                </a:pPr>
                <a:endParaRPr lang="fr-FR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Marianne" panose="02000000000000000000" pitchFamily="50" charset="0"/>
        </a:defRPr>
      </a:pPr>
      <a:endParaRPr lang="fr-FR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solidFill>
              <a:schemeClr val="accent4">
                <a:lumMod val="60000"/>
                <a:lumOff val="40000"/>
              </a:schemeClr>
            </a:solidFill>
          </c:spPr>
          <c:dPt>
            <c:idx val="0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C3E-4D16-9C80-7D14245E80F5}"/>
              </c:ext>
            </c:extLst>
          </c:dPt>
          <c:dPt>
            <c:idx val="1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C3E-4D16-9C80-7D14245E80F5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C3E-4D16-9C80-7D14245E80F5}"/>
              </c:ext>
            </c:extLst>
          </c:dPt>
          <c:dPt>
            <c:idx val="3"/>
            <c:bubble3D val="0"/>
            <c:spPr>
              <a:solidFill>
                <a:schemeClr val="bg1">
                  <a:lumMod val="9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C3E-4D16-9C80-7D14245E80F5}"/>
              </c:ext>
            </c:extLst>
          </c:dPt>
          <c:dPt>
            <c:idx val="4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C3E-4D16-9C80-7D14245E80F5}"/>
              </c:ext>
            </c:extLst>
          </c:dPt>
          <c:dPt>
            <c:idx val="5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C3E-4D16-9C80-7D14245E80F5}"/>
              </c:ext>
            </c:extLst>
          </c:dPt>
          <c:dPt>
            <c:idx val="6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C3E-4D16-9C80-7D14245E80F5}"/>
              </c:ext>
            </c:extLst>
          </c:dPt>
          <c:dPt>
            <c:idx val="7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3C3E-4D16-9C80-7D14245E80F5}"/>
              </c:ext>
            </c:extLst>
          </c:dPt>
          <c:dPt>
            <c:idx val="8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3C3E-4D16-9C80-7D14245E80F5}"/>
              </c:ext>
            </c:extLst>
          </c:dPt>
          <c:dPt>
            <c:idx val="9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3C3E-4D16-9C80-7D14245E80F5}"/>
              </c:ext>
            </c:extLst>
          </c:dPt>
          <c:dPt>
            <c:idx val="10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3C3E-4D16-9C80-7D14245E80F5}"/>
              </c:ext>
            </c:extLst>
          </c:dPt>
          <c:dLbls>
            <c:dLbl>
              <c:idx val="0"/>
              <c:layout>
                <c:manualLayout>
                  <c:x val="-0.20321132564454925"/>
                  <c:y val="0.1241299189805824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5565075493540838"/>
                      <c:h val="0.2951168272452258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C3E-4D16-9C80-7D14245E80F5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C3E-4D16-9C80-7D14245E80F5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C3E-4D16-9C80-7D14245E80F5}"/>
                </c:ext>
              </c:extLst>
            </c:dLbl>
            <c:dLbl>
              <c:idx val="3"/>
              <c:layout>
                <c:manualLayout>
                  <c:x val="-0.14368640812247935"/>
                  <c:y val="-0.1443091704286893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tx1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C3E-4D16-9C80-7D14245E80F5}"/>
                </c:ext>
              </c:extLst>
            </c:dLbl>
            <c:dLbl>
              <c:idx val="6"/>
              <c:layout>
                <c:manualLayout>
                  <c:x val="7.358796796941483E-2"/>
                  <c:y val="-5.2019737543898895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3C3E-4D16-9C80-7D14245E80F5}"/>
                </c:ext>
              </c:extLst>
            </c:dLbl>
            <c:dLbl>
              <c:idx val="7"/>
              <c:layout>
                <c:manualLayout>
                  <c:x val="4.8855522881141908E-2"/>
                  <c:y val="-1.6150029360865289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3C3E-4D16-9C80-7D14245E80F5}"/>
                </c:ext>
              </c:extLst>
            </c:dLbl>
            <c:dLbl>
              <c:idx val="8"/>
              <c:layout>
                <c:manualLayout>
                  <c:x val="0"/>
                  <c:y val="4.875353547279278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9710879886372336"/>
                      <c:h val="0.1364607056342827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1-3C3E-4D16-9C80-7D14245E80F5}"/>
                </c:ext>
              </c:extLst>
            </c:dLbl>
            <c:dLbl>
              <c:idx val="9"/>
              <c:layout>
                <c:manualLayout>
                  <c:x val="1.1498507516818931E-2"/>
                  <c:y val="1.7730959194093444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3C3E-4D16-9C80-7D14245E80F5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5-3C3E-4D16-9C80-7D14245E80F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Marianne" panose="02000000000000000000" pitchFamily="50" charset="0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'Import. TBB'!$C$78:$C$88</c:f>
              <c:strCache>
                <c:ptCount val="11"/>
                <c:pt idx="0">
                  <c:v>Produits d'épicerie</c:v>
                </c:pt>
                <c:pt idx="1">
                  <c:v>Céréales</c:v>
                </c:pt>
                <c:pt idx="2">
                  <c:v>Fruits et légumes</c:v>
                </c:pt>
                <c:pt idx="3">
                  <c:v>Laits et produits laitiers</c:v>
                </c:pt>
                <c:pt idx="4">
                  <c:v>Oléagineux</c:v>
                </c:pt>
                <c:pt idx="5">
                  <c:v>Sucre</c:v>
                </c:pt>
                <c:pt idx="6">
                  <c:v>Pêche et aquaculture</c:v>
                </c:pt>
                <c:pt idx="7">
                  <c:v>Vins et spiritueux</c:v>
                </c:pt>
                <c:pt idx="8">
                  <c:v>Viande et produits carnés</c:v>
                </c:pt>
                <c:pt idx="9">
                  <c:v>Animaux vivants et génétique</c:v>
                </c:pt>
                <c:pt idx="10">
                  <c:v>Autres</c:v>
                </c:pt>
              </c:strCache>
            </c:strRef>
          </c:cat>
          <c:val>
            <c:numRef>
              <c:f>'Import. TBB'!$P$78:$P$88</c:f>
              <c:numCache>
                <c:formatCode>0%</c:formatCode>
                <c:ptCount val="11"/>
                <c:pt idx="0">
                  <c:v>0.13768418423483375</c:v>
                </c:pt>
                <c:pt idx="1">
                  <c:v>0.1344309638609783</c:v>
                </c:pt>
                <c:pt idx="2">
                  <c:v>0.1053053632556499</c:v>
                </c:pt>
                <c:pt idx="3">
                  <c:v>9.8715644927252738E-2</c:v>
                </c:pt>
                <c:pt idx="4">
                  <c:v>7.8677514652601727E-2</c:v>
                </c:pt>
                <c:pt idx="5">
                  <c:v>7.7587887905868291E-2</c:v>
                </c:pt>
                <c:pt idx="6">
                  <c:v>6.3079801136119801E-2</c:v>
                </c:pt>
                <c:pt idx="7">
                  <c:v>5.5845940555628075E-2</c:v>
                </c:pt>
                <c:pt idx="8">
                  <c:v>5.4764413261881827E-2</c:v>
                </c:pt>
                <c:pt idx="9">
                  <c:v>4.3254960210153841E-2</c:v>
                </c:pt>
                <c:pt idx="10">
                  <c:v>0.15065218526760366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3C3E-4D16-9C80-7D14245E80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>
          <a:latin typeface="Marianne" panose="02000000000000000000" pitchFamily="50" charset="0"/>
        </a:defRPr>
      </a:pPr>
      <a:endParaRPr lang="fr-FR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'Balance commerciale IAA'!$C$16</c:f>
              <c:strCache>
                <c:ptCount val="1"/>
                <c:pt idx="0">
                  <c:v>Valeurs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'Balance commerciale IAA'!$D$16:$P$16</c:f>
              <c:strCache>
                <c:ptCount val="13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</c:strCache>
            </c:strRef>
          </c:cat>
          <c:val>
            <c:numRef>
              <c:f>'Balance commerciale IAA'!$D$16:$P$16</c:f>
              <c:numCache>
                <c:formatCode>General</c:formatCode>
                <c:ptCount val="1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39-4C69-8DDD-1E14D0E97FA0}"/>
            </c:ext>
          </c:extLst>
        </c:ser>
        <c:ser>
          <c:idx val="1"/>
          <c:order val="1"/>
          <c:tx>
            <c:strRef>
              <c:f>'Balance commerciale IAA'!$C$17</c:f>
              <c:strCache>
                <c:ptCount val="1"/>
                <c:pt idx="0">
                  <c:v>Importations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'Balance commerciale IAA'!$D$16:$P$16</c:f>
              <c:strCache>
                <c:ptCount val="13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</c:strCache>
            </c:strRef>
          </c:cat>
          <c:val>
            <c:numRef>
              <c:f>'Balance commerciale IAA'!$D$17:$P$17</c:f>
              <c:numCache>
                <c:formatCode>0</c:formatCode>
                <c:ptCount val="13"/>
                <c:pt idx="0">
                  <c:v>-4659890752</c:v>
                </c:pt>
                <c:pt idx="1">
                  <c:v>-4627276832</c:v>
                </c:pt>
                <c:pt idx="2">
                  <c:v>-4644345588</c:v>
                </c:pt>
                <c:pt idx="3">
                  <c:v>-4779442052</c:v>
                </c:pt>
                <c:pt idx="4">
                  <c:v>-4793572900</c:v>
                </c:pt>
                <c:pt idx="5">
                  <c:v>-4824878747</c:v>
                </c:pt>
                <c:pt idx="6">
                  <c:v>-4903421073</c:v>
                </c:pt>
                <c:pt idx="7">
                  <c:v>-4917734622</c:v>
                </c:pt>
                <c:pt idx="8">
                  <c:v>-4815731111</c:v>
                </c:pt>
                <c:pt idx="9">
                  <c:v>-4654675383</c:v>
                </c:pt>
                <c:pt idx="10">
                  <c:v>-5144326931</c:v>
                </c:pt>
                <c:pt idx="11">
                  <c:v>-6548320293</c:v>
                </c:pt>
                <c:pt idx="12">
                  <c:v>-6927134473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D39-4C69-8DDD-1E14D0E97FA0}"/>
            </c:ext>
          </c:extLst>
        </c:ser>
        <c:ser>
          <c:idx val="2"/>
          <c:order val="2"/>
          <c:tx>
            <c:strRef>
              <c:f>'Balance commerciale IAA'!$C$18</c:f>
              <c:strCache>
                <c:ptCount val="1"/>
                <c:pt idx="0">
                  <c:v>Exportations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strRef>
              <c:f>'Balance commerciale IAA'!$D$16:$P$16</c:f>
              <c:strCache>
                <c:ptCount val="13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</c:strCache>
            </c:strRef>
          </c:cat>
          <c:val>
            <c:numRef>
              <c:f>'Balance commerciale IAA'!$D$18:$P$18</c:f>
              <c:numCache>
                <c:formatCode>0</c:formatCode>
                <c:ptCount val="13"/>
                <c:pt idx="0">
                  <c:v>5707355329</c:v>
                </c:pt>
                <c:pt idx="1">
                  <c:v>6315927509</c:v>
                </c:pt>
                <c:pt idx="2">
                  <c:v>6685976608</c:v>
                </c:pt>
                <c:pt idx="3">
                  <c:v>6634612177</c:v>
                </c:pt>
                <c:pt idx="4">
                  <c:v>7145069390</c:v>
                </c:pt>
                <c:pt idx="5">
                  <c:v>7237338328</c:v>
                </c:pt>
                <c:pt idx="6">
                  <c:v>7556527381</c:v>
                </c:pt>
                <c:pt idx="7">
                  <c:v>7759975433</c:v>
                </c:pt>
                <c:pt idx="8">
                  <c:v>7953362561</c:v>
                </c:pt>
                <c:pt idx="9">
                  <c:v>8341053947</c:v>
                </c:pt>
                <c:pt idx="10">
                  <c:v>9076275554</c:v>
                </c:pt>
                <c:pt idx="11">
                  <c:v>10196755456</c:v>
                </c:pt>
                <c:pt idx="12">
                  <c:v>10931817658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D39-4C69-8DDD-1E14D0E97F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577046968"/>
        <c:axId val="577045400"/>
      </c:barChart>
      <c:lineChart>
        <c:grouping val="stacked"/>
        <c:varyColors val="0"/>
        <c:ser>
          <c:idx val="3"/>
          <c:order val="3"/>
          <c:tx>
            <c:strRef>
              <c:f>'Balance commerciale IAA'!$C$19</c:f>
              <c:strCache>
                <c:ptCount val="1"/>
                <c:pt idx="0">
                  <c:v>Solde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dPt>
            <c:idx val="7"/>
            <c:marker>
              <c:symbol val="circle"/>
              <c:size val="5"/>
              <c:spPr>
                <a:solidFill>
                  <a:srgbClr val="00B050"/>
                </a:solidFill>
                <a:ln w="9525">
                  <a:solidFill>
                    <a:srgbClr val="00B05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CD39-4C69-8DDD-1E14D0E97FA0}"/>
              </c:ext>
            </c:extLst>
          </c:dPt>
          <c:dPt>
            <c:idx val="8"/>
            <c:marker>
              <c:symbol val="circle"/>
              <c:size val="5"/>
              <c:spPr>
                <a:solidFill>
                  <a:srgbClr val="00B050"/>
                </a:solidFill>
                <a:ln w="9525">
                  <a:solidFill>
                    <a:srgbClr val="00B05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4-CD39-4C69-8DDD-1E14D0E97FA0}"/>
              </c:ext>
            </c:extLst>
          </c:dPt>
          <c:dPt>
            <c:idx val="9"/>
            <c:marker>
              <c:symbol val="circle"/>
              <c:size val="5"/>
              <c:spPr>
                <a:solidFill>
                  <a:srgbClr val="00B050"/>
                </a:solidFill>
                <a:ln w="9525">
                  <a:solidFill>
                    <a:srgbClr val="00B05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5-CD39-4C69-8DDD-1E14D0E97FA0}"/>
              </c:ext>
            </c:extLst>
          </c:dPt>
          <c:dPt>
            <c:idx val="10"/>
            <c:marker>
              <c:symbol val="circle"/>
              <c:size val="5"/>
              <c:spPr>
                <a:solidFill>
                  <a:srgbClr val="00B050"/>
                </a:solidFill>
                <a:ln w="9525">
                  <a:solidFill>
                    <a:srgbClr val="00B05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6-CD39-4C69-8DDD-1E14D0E97FA0}"/>
              </c:ext>
            </c:extLst>
          </c:dPt>
          <c:dPt>
            <c:idx val="11"/>
            <c:marker>
              <c:symbol val="circle"/>
              <c:size val="5"/>
              <c:spPr>
                <a:solidFill>
                  <a:srgbClr val="00B050"/>
                </a:solidFill>
                <a:ln w="9525">
                  <a:solidFill>
                    <a:srgbClr val="00B05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7-CD39-4C69-8DDD-1E14D0E97FA0}"/>
              </c:ext>
            </c:extLst>
          </c:dPt>
          <c:dPt>
            <c:idx val="12"/>
            <c:marker>
              <c:symbol val="circle"/>
              <c:size val="5"/>
              <c:spPr>
                <a:solidFill>
                  <a:srgbClr val="00B050"/>
                </a:solidFill>
                <a:ln w="9525">
                  <a:solidFill>
                    <a:srgbClr val="00B05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8-CD39-4C69-8DDD-1E14D0E97FA0}"/>
              </c:ext>
            </c:extLst>
          </c:dPt>
          <c:val>
            <c:numRef>
              <c:f>'Balance commerciale IAA'!$D$19:$P$19</c:f>
              <c:numCache>
                <c:formatCode>0</c:formatCode>
                <c:ptCount val="13"/>
                <c:pt idx="0">
                  <c:v>1047464577</c:v>
                </c:pt>
                <c:pt idx="1">
                  <c:v>1688650677</c:v>
                </c:pt>
                <c:pt idx="2">
                  <c:v>2041631020</c:v>
                </c:pt>
                <c:pt idx="3">
                  <c:v>1855170125</c:v>
                </c:pt>
                <c:pt idx="4">
                  <c:v>2351496490</c:v>
                </c:pt>
                <c:pt idx="5">
                  <c:v>2412459581</c:v>
                </c:pt>
                <c:pt idx="6">
                  <c:v>2653106308</c:v>
                </c:pt>
                <c:pt idx="7">
                  <c:v>2842240811</c:v>
                </c:pt>
                <c:pt idx="8">
                  <c:v>3137631450</c:v>
                </c:pt>
                <c:pt idx="9">
                  <c:v>3686378564</c:v>
                </c:pt>
                <c:pt idx="10">
                  <c:v>3931948623</c:v>
                </c:pt>
                <c:pt idx="11">
                  <c:v>3648435163</c:v>
                </c:pt>
                <c:pt idx="12">
                  <c:v>4004683185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CD39-4C69-8DDD-1E14D0E97F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77046968"/>
        <c:axId val="577045400"/>
      </c:lineChart>
      <c:catAx>
        <c:axId val="577046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arianne" panose="02000000000000000000" pitchFamily="50" charset="0"/>
                <a:ea typeface="+mn-ea"/>
                <a:cs typeface="+mn-cs"/>
              </a:defRPr>
            </a:pPr>
            <a:endParaRPr lang="fr-FR"/>
          </a:p>
        </c:txPr>
        <c:crossAx val="577045400"/>
        <c:crosses val="autoZero"/>
        <c:auto val="1"/>
        <c:lblAlgn val="ctr"/>
        <c:lblOffset val="100"/>
        <c:noMultiLvlLbl val="0"/>
      </c:catAx>
      <c:valAx>
        <c:axId val="577045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\ &quot;€&quot;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arianne" panose="02000000000000000000" pitchFamily="50" charset="0"/>
                <a:ea typeface="+mn-ea"/>
                <a:cs typeface="+mn-cs"/>
              </a:defRPr>
            </a:pPr>
            <a:endParaRPr lang="fr-FR"/>
          </a:p>
        </c:txPr>
        <c:crossAx val="577046968"/>
        <c:crosses val="autoZero"/>
        <c:crossBetween val="between"/>
        <c:dispUnits>
          <c:builtInUnit val="b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arianne" panose="02000000000000000000" pitchFamily="50" charset="0"/>
                    <a:ea typeface="+mn-ea"/>
                    <a:cs typeface="+mn-cs"/>
                  </a:defRPr>
                </a:pPr>
                <a:endParaRPr lang="fr-FR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arianne" panose="02000000000000000000" pitchFamily="50" charset="0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Marianne" panose="02000000000000000000" pitchFamily="50" charset="0"/>
        </a:defRPr>
      </a:pPr>
      <a:endParaRPr lang="fr-FR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'Balance commerciale TBB'!$D$34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'Balance commerciale TBB'!$C$36:$C$46</c:f>
              <c:strCache>
                <c:ptCount val="11"/>
                <c:pt idx="0">
                  <c:v>Fruits et légumes</c:v>
                </c:pt>
                <c:pt idx="1">
                  <c:v>Viande et produits carnés</c:v>
                </c:pt>
                <c:pt idx="2">
                  <c:v>Produits d'épicerie</c:v>
                </c:pt>
                <c:pt idx="3">
                  <c:v>Pêche et aquaculture</c:v>
                </c:pt>
                <c:pt idx="4">
                  <c:v>Vins et spiritueux</c:v>
                </c:pt>
                <c:pt idx="5">
                  <c:v>Autres</c:v>
                </c:pt>
                <c:pt idx="6">
                  <c:v>Animaux vivants et génétique</c:v>
                </c:pt>
                <c:pt idx="7">
                  <c:v>Oléagineux</c:v>
                </c:pt>
                <c:pt idx="8">
                  <c:v>Laits et produits laitiers</c:v>
                </c:pt>
                <c:pt idx="9">
                  <c:v>Sucre</c:v>
                </c:pt>
                <c:pt idx="10">
                  <c:v>Céréales</c:v>
                </c:pt>
              </c:strCache>
            </c:strRef>
          </c:cat>
          <c:val>
            <c:numRef>
              <c:f>'Balance commerciale TBB'!$D$36:$D$46</c:f>
              <c:numCache>
                <c:formatCode>0</c:formatCode>
                <c:ptCount val="11"/>
                <c:pt idx="0">
                  <c:v>1583837663</c:v>
                </c:pt>
                <c:pt idx="1">
                  <c:v>656355638</c:v>
                </c:pt>
                <c:pt idx="2">
                  <c:v>453049990</c:v>
                </c:pt>
                <c:pt idx="3">
                  <c:v>102242028</c:v>
                </c:pt>
                <c:pt idx="4">
                  <c:v>13840865</c:v>
                </c:pt>
                <c:pt idx="5">
                  <c:v>-117426008</c:v>
                </c:pt>
                <c:pt idx="6">
                  <c:v>-131500678</c:v>
                </c:pt>
                <c:pt idx="7">
                  <c:v>-137911560</c:v>
                </c:pt>
                <c:pt idx="8">
                  <c:v>-472219023</c:v>
                </c:pt>
                <c:pt idx="9">
                  <c:v>-154078859</c:v>
                </c:pt>
                <c:pt idx="10">
                  <c:v>-748725480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A21-4AA2-92E2-0DFDB8C3B7CE}"/>
            </c:ext>
          </c:extLst>
        </c:ser>
        <c:ser>
          <c:idx val="1"/>
          <c:order val="1"/>
          <c:tx>
            <c:strRef>
              <c:f>'Balance commerciale TBB'!$E$34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'Balance commerciale TBB'!$C$36:$C$46</c:f>
              <c:strCache>
                <c:ptCount val="11"/>
                <c:pt idx="0">
                  <c:v>Fruits et légumes</c:v>
                </c:pt>
                <c:pt idx="1">
                  <c:v>Viande et produits carnés</c:v>
                </c:pt>
                <c:pt idx="2">
                  <c:v>Produits d'épicerie</c:v>
                </c:pt>
                <c:pt idx="3">
                  <c:v>Pêche et aquaculture</c:v>
                </c:pt>
                <c:pt idx="4">
                  <c:v>Vins et spiritueux</c:v>
                </c:pt>
                <c:pt idx="5">
                  <c:v>Autres</c:v>
                </c:pt>
                <c:pt idx="6">
                  <c:v>Animaux vivants et génétique</c:v>
                </c:pt>
                <c:pt idx="7">
                  <c:v>Oléagineux</c:v>
                </c:pt>
                <c:pt idx="8">
                  <c:v>Laits et produits laitiers</c:v>
                </c:pt>
                <c:pt idx="9">
                  <c:v>Sucre</c:v>
                </c:pt>
                <c:pt idx="10">
                  <c:v>Céréales</c:v>
                </c:pt>
              </c:strCache>
            </c:strRef>
          </c:cat>
          <c:val>
            <c:numRef>
              <c:f>'Balance commerciale TBB'!$E$36:$E$46</c:f>
              <c:numCache>
                <c:formatCode>0</c:formatCode>
                <c:ptCount val="11"/>
                <c:pt idx="0">
                  <c:v>1803161730</c:v>
                </c:pt>
                <c:pt idx="1">
                  <c:v>746175070</c:v>
                </c:pt>
                <c:pt idx="2">
                  <c:v>526030494</c:v>
                </c:pt>
                <c:pt idx="3">
                  <c:v>102417213</c:v>
                </c:pt>
                <c:pt idx="4">
                  <c:v>18623083</c:v>
                </c:pt>
                <c:pt idx="5">
                  <c:v>-64792481</c:v>
                </c:pt>
                <c:pt idx="6">
                  <c:v>-81752381</c:v>
                </c:pt>
                <c:pt idx="7">
                  <c:v>-58976615</c:v>
                </c:pt>
                <c:pt idx="8">
                  <c:v>-507314644</c:v>
                </c:pt>
                <c:pt idx="9">
                  <c:v>-109941003</c:v>
                </c:pt>
                <c:pt idx="10">
                  <c:v>-684979790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A21-4AA2-92E2-0DFDB8C3B7CE}"/>
            </c:ext>
          </c:extLst>
        </c:ser>
        <c:ser>
          <c:idx val="2"/>
          <c:order val="2"/>
          <c:tx>
            <c:strRef>
              <c:f>'Balance commerciale TBB'!$F$34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'Balance commerciale TBB'!$C$36:$C$46</c:f>
              <c:strCache>
                <c:ptCount val="11"/>
                <c:pt idx="0">
                  <c:v>Fruits et légumes</c:v>
                </c:pt>
                <c:pt idx="1">
                  <c:v>Viande et produits carnés</c:v>
                </c:pt>
                <c:pt idx="2">
                  <c:v>Produits d'épicerie</c:v>
                </c:pt>
                <c:pt idx="3">
                  <c:v>Pêche et aquaculture</c:v>
                </c:pt>
                <c:pt idx="4">
                  <c:v>Vins et spiritueux</c:v>
                </c:pt>
                <c:pt idx="5">
                  <c:v>Autres</c:v>
                </c:pt>
                <c:pt idx="6">
                  <c:v>Animaux vivants et génétique</c:v>
                </c:pt>
                <c:pt idx="7">
                  <c:v>Oléagineux</c:v>
                </c:pt>
                <c:pt idx="8">
                  <c:v>Laits et produits laitiers</c:v>
                </c:pt>
                <c:pt idx="9">
                  <c:v>Sucre</c:v>
                </c:pt>
                <c:pt idx="10">
                  <c:v>Céréales</c:v>
                </c:pt>
              </c:strCache>
            </c:strRef>
          </c:cat>
          <c:val>
            <c:numRef>
              <c:f>'Balance commerciale TBB'!$F$36:$F$46</c:f>
              <c:numCache>
                <c:formatCode>0</c:formatCode>
                <c:ptCount val="11"/>
                <c:pt idx="0">
                  <c:v>2010539643</c:v>
                </c:pt>
                <c:pt idx="1">
                  <c:v>818491089</c:v>
                </c:pt>
                <c:pt idx="2">
                  <c:v>572380099</c:v>
                </c:pt>
                <c:pt idx="3">
                  <c:v>73510380</c:v>
                </c:pt>
                <c:pt idx="4">
                  <c:v>73094482</c:v>
                </c:pt>
                <c:pt idx="5">
                  <c:v>-84876710</c:v>
                </c:pt>
                <c:pt idx="6">
                  <c:v>-122023466</c:v>
                </c:pt>
                <c:pt idx="7">
                  <c:v>-51661440</c:v>
                </c:pt>
                <c:pt idx="8">
                  <c:v>-473261424</c:v>
                </c:pt>
                <c:pt idx="9">
                  <c:v>-141851812</c:v>
                </c:pt>
                <c:pt idx="10">
                  <c:v>-632709821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A21-4AA2-92E2-0DFDB8C3B7CE}"/>
            </c:ext>
          </c:extLst>
        </c:ser>
        <c:ser>
          <c:idx val="3"/>
          <c:order val="3"/>
          <c:tx>
            <c:strRef>
              <c:f>'Balance commerciale TBB'!$G$34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'Balance commerciale TBB'!$C$36:$C$46</c:f>
              <c:strCache>
                <c:ptCount val="11"/>
                <c:pt idx="0">
                  <c:v>Fruits et légumes</c:v>
                </c:pt>
                <c:pt idx="1">
                  <c:v>Viande et produits carnés</c:v>
                </c:pt>
                <c:pt idx="2">
                  <c:v>Produits d'épicerie</c:v>
                </c:pt>
                <c:pt idx="3">
                  <c:v>Pêche et aquaculture</c:v>
                </c:pt>
                <c:pt idx="4">
                  <c:v>Vins et spiritueux</c:v>
                </c:pt>
                <c:pt idx="5">
                  <c:v>Autres</c:v>
                </c:pt>
                <c:pt idx="6">
                  <c:v>Animaux vivants et génétique</c:v>
                </c:pt>
                <c:pt idx="7">
                  <c:v>Oléagineux</c:v>
                </c:pt>
                <c:pt idx="8">
                  <c:v>Laits et produits laitiers</c:v>
                </c:pt>
                <c:pt idx="9">
                  <c:v>Sucre</c:v>
                </c:pt>
                <c:pt idx="10">
                  <c:v>Céréales</c:v>
                </c:pt>
              </c:strCache>
            </c:strRef>
          </c:cat>
          <c:val>
            <c:numRef>
              <c:f>'Balance commerciale TBB'!$G$36:$G$46</c:f>
              <c:numCache>
                <c:formatCode>0</c:formatCode>
                <c:ptCount val="11"/>
                <c:pt idx="0">
                  <c:v>2031183897</c:v>
                </c:pt>
                <c:pt idx="1">
                  <c:v>817883347</c:v>
                </c:pt>
                <c:pt idx="2">
                  <c:v>455702820</c:v>
                </c:pt>
                <c:pt idx="3">
                  <c:v>67067046</c:v>
                </c:pt>
                <c:pt idx="4">
                  <c:v>40535969</c:v>
                </c:pt>
                <c:pt idx="5">
                  <c:v>-182151173</c:v>
                </c:pt>
                <c:pt idx="6">
                  <c:v>-163974883</c:v>
                </c:pt>
                <c:pt idx="7">
                  <c:v>-46597858</c:v>
                </c:pt>
                <c:pt idx="8">
                  <c:v>-408584837</c:v>
                </c:pt>
                <c:pt idx="9">
                  <c:v>-182838548</c:v>
                </c:pt>
                <c:pt idx="10">
                  <c:v>-573055656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A21-4AA2-92E2-0DFDB8C3B7CE}"/>
            </c:ext>
          </c:extLst>
        </c:ser>
        <c:ser>
          <c:idx val="4"/>
          <c:order val="4"/>
          <c:tx>
            <c:strRef>
              <c:f>'Balance commerciale TBB'!$H$34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'Balance commerciale TBB'!$C$36:$C$46</c:f>
              <c:strCache>
                <c:ptCount val="11"/>
                <c:pt idx="0">
                  <c:v>Fruits et légumes</c:v>
                </c:pt>
                <c:pt idx="1">
                  <c:v>Viande et produits carnés</c:v>
                </c:pt>
                <c:pt idx="2">
                  <c:v>Produits d'épicerie</c:v>
                </c:pt>
                <c:pt idx="3">
                  <c:v>Pêche et aquaculture</c:v>
                </c:pt>
                <c:pt idx="4">
                  <c:v>Vins et spiritueux</c:v>
                </c:pt>
                <c:pt idx="5">
                  <c:v>Autres</c:v>
                </c:pt>
                <c:pt idx="6">
                  <c:v>Animaux vivants et génétique</c:v>
                </c:pt>
                <c:pt idx="7">
                  <c:v>Oléagineux</c:v>
                </c:pt>
                <c:pt idx="8">
                  <c:v>Laits et produits laitiers</c:v>
                </c:pt>
                <c:pt idx="9">
                  <c:v>Sucre</c:v>
                </c:pt>
                <c:pt idx="10">
                  <c:v>Céréales</c:v>
                </c:pt>
              </c:strCache>
            </c:strRef>
          </c:cat>
          <c:val>
            <c:numRef>
              <c:f>'Balance commerciale TBB'!$H$36:$H$46</c:f>
              <c:numCache>
                <c:formatCode>0</c:formatCode>
                <c:ptCount val="11"/>
                <c:pt idx="0">
                  <c:v>2293509495</c:v>
                </c:pt>
                <c:pt idx="1">
                  <c:v>850279609</c:v>
                </c:pt>
                <c:pt idx="2">
                  <c:v>560965894</c:v>
                </c:pt>
                <c:pt idx="3">
                  <c:v>77065758</c:v>
                </c:pt>
                <c:pt idx="4">
                  <c:v>31134822</c:v>
                </c:pt>
                <c:pt idx="5">
                  <c:v>-188213869</c:v>
                </c:pt>
                <c:pt idx="6">
                  <c:v>-139071657</c:v>
                </c:pt>
                <c:pt idx="7">
                  <c:v>-8367586</c:v>
                </c:pt>
                <c:pt idx="8">
                  <c:v>-323625988</c:v>
                </c:pt>
                <c:pt idx="9">
                  <c:v>-143318027</c:v>
                </c:pt>
                <c:pt idx="10">
                  <c:v>-658861960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A21-4AA2-92E2-0DFDB8C3B7CE}"/>
            </c:ext>
          </c:extLst>
        </c:ser>
        <c:ser>
          <c:idx val="5"/>
          <c:order val="5"/>
          <c:tx>
            <c:strRef>
              <c:f>'Balance commerciale TBB'!$I$34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'Balance commerciale TBB'!$C$36:$C$46</c:f>
              <c:strCache>
                <c:ptCount val="11"/>
                <c:pt idx="0">
                  <c:v>Fruits et légumes</c:v>
                </c:pt>
                <c:pt idx="1">
                  <c:v>Viande et produits carnés</c:v>
                </c:pt>
                <c:pt idx="2">
                  <c:v>Produits d'épicerie</c:v>
                </c:pt>
                <c:pt idx="3">
                  <c:v>Pêche et aquaculture</c:v>
                </c:pt>
                <c:pt idx="4">
                  <c:v>Vins et spiritueux</c:v>
                </c:pt>
                <c:pt idx="5">
                  <c:v>Autres</c:v>
                </c:pt>
                <c:pt idx="6">
                  <c:v>Animaux vivants et génétique</c:v>
                </c:pt>
                <c:pt idx="7">
                  <c:v>Oléagineux</c:v>
                </c:pt>
                <c:pt idx="8">
                  <c:v>Laits et produits laitiers</c:v>
                </c:pt>
                <c:pt idx="9">
                  <c:v>Sucre</c:v>
                </c:pt>
                <c:pt idx="10">
                  <c:v>Céréales</c:v>
                </c:pt>
              </c:strCache>
            </c:strRef>
          </c:cat>
          <c:val>
            <c:numRef>
              <c:f>'Balance commerciale TBB'!$I$36:$I$46</c:f>
              <c:numCache>
                <c:formatCode>0</c:formatCode>
                <c:ptCount val="11"/>
                <c:pt idx="0">
                  <c:v>2286015996</c:v>
                </c:pt>
                <c:pt idx="1">
                  <c:v>781401351</c:v>
                </c:pt>
                <c:pt idx="2">
                  <c:v>640865458</c:v>
                </c:pt>
                <c:pt idx="3">
                  <c:v>84905061</c:v>
                </c:pt>
                <c:pt idx="4">
                  <c:v>39631138</c:v>
                </c:pt>
                <c:pt idx="5">
                  <c:v>-175402165</c:v>
                </c:pt>
                <c:pt idx="6">
                  <c:v>-161258597</c:v>
                </c:pt>
                <c:pt idx="7">
                  <c:v>-33068848</c:v>
                </c:pt>
                <c:pt idx="8">
                  <c:v>-282091733</c:v>
                </c:pt>
                <c:pt idx="9">
                  <c:v>-152058540</c:v>
                </c:pt>
                <c:pt idx="10">
                  <c:v>-616479541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A21-4AA2-92E2-0DFDB8C3B7CE}"/>
            </c:ext>
          </c:extLst>
        </c:ser>
        <c:ser>
          <c:idx val="6"/>
          <c:order val="6"/>
          <c:tx>
            <c:strRef>
              <c:f>'Balance commerciale TBB'!$J$34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'Balance commerciale TBB'!$C$36:$C$46</c:f>
              <c:strCache>
                <c:ptCount val="11"/>
                <c:pt idx="0">
                  <c:v>Fruits et légumes</c:v>
                </c:pt>
                <c:pt idx="1">
                  <c:v>Viande et produits carnés</c:v>
                </c:pt>
                <c:pt idx="2">
                  <c:v>Produits d'épicerie</c:v>
                </c:pt>
                <c:pt idx="3">
                  <c:v>Pêche et aquaculture</c:v>
                </c:pt>
                <c:pt idx="4">
                  <c:v>Vins et spiritueux</c:v>
                </c:pt>
                <c:pt idx="5">
                  <c:v>Autres</c:v>
                </c:pt>
                <c:pt idx="6">
                  <c:v>Animaux vivants et génétique</c:v>
                </c:pt>
                <c:pt idx="7">
                  <c:v>Oléagineux</c:v>
                </c:pt>
                <c:pt idx="8">
                  <c:v>Laits et produits laitiers</c:v>
                </c:pt>
                <c:pt idx="9">
                  <c:v>Sucre</c:v>
                </c:pt>
                <c:pt idx="10">
                  <c:v>Céréales</c:v>
                </c:pt>
              </c:strCache>
            </c:strRef>
          </c:cat>
          <c:val>
            <c:numRef>
              <c:f>'Balance commerciale TBB'!$J$36:$J$46</c:f>
              <c:numCache>
                <c:formatCode>0</c:formatCode>
                <c:ptCount val="11"/>
                <c:pt idx="0">
                  <c:v>2292070212</c:v>
                </c:pt>
                <c:pt idx="1">
                  <c:v>847962248</c:v>
                </c:pt>
                <c:pt idx="2">
                  <c:v>688690048</c:v>
                </c:pt>
                <c:pt idx="3">
                  <c:v>158698237</c:v>
                </c:pt>
                <c:pt idx="4">
                  <c:v>68384450</c:v>
                </c:pt>
                <c:pt idx="5">
                  <c:v>-146774405</c:v>
                </c:pt>
                <c:pt idx="6">
                  <c:v>-222646016</c:v>
                </c:pt>
                <c:pt idx="7">
                  <c:v>-40409810</c:v>
                </c:pt>
                <c:pt idx="8">
                  <c:v>-254052442</c:v>
                </c:pt>
                <c:pt idx="9">
                  <c:v>-160327500</c:v>
                </c:pt>
                <c:pt idx="10">
                  <c:v>-578488714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A21-4AA2-92E2-0DFDB8C3B7CE}"/>
            </c:ext>
          </c:extLst>
        </c:ser>
        <c:ser>
          <c:idx val="7"/>
          <c:order val="7"/>
          <c:tx>
            <c:strRef>
              <c:f>'Balance commerciale TBB'!$K$34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'Balance commerciale TBB'!$C$36:$C$46</c:f>
              <c:strCache>
                <c:ptCount val="11"/>
                <c:pt idx="0">
                  <c:v>Fruits et légumes</c:v>
                </c:pt>
                <c:pt idx="1">
                  <c:v>Viande et produits carnés</c:v>
                </c:pt>
                <c:pt idx="2">
                  <c:v>Produits d'épicerie</c:v>
                </c:pt>
                <c:pt idx="3">
                  <c:v>Pêche et aquaculture</c:v>
                </c:pt>
                <c:pt idx="4">
                  <c:v>Vins et spiritueux</c:v>
                </c:pt>
                <c:pt idx="5">
                  <c:v>Autres</c:v>
                </c:pt>
                <c:pt idx="6">
                  <c:v>Animaux vivants et génétique</c:v>
                </c:pt>
                <c:pt idx="7">
                  <c:v>Oléagineux</c:v>
                </c:pt>
                <c:pt idx="8">
                  <c:v>Laits et produits laitiers</c:v>
                </c:pt>
                <c:pt idx="9">
                  <c:v>Sucre</c:v>
                </c:pt>
                <c:pt idx="10">
                  <c:v>Céréales</c:v>
                </c:pt>
              </c:strCache>
            </c:strRef>
          </c:cat>
          <c:val>
            <c:numRef>
              <c:f>'Balance commerciale TBB'!$K$36:$K$46</c:f>
              <c:numCache>
                <c:formatCode>0</c:formatCode>
                <c:ptCount val="11"/>
                <c:pt idx="0">
                  <c:v>2406941737</c:v>
                </c:pt>
                <c:pt idx="1">
                  <c:v>868278295</c:v>
                </c:pt>
                <c:pt idx="2">
                  <c:v>645661802</c:v>
                </c:pt>
                <c:pt idx="3">
                  <c:v>145809324</c:v>
                </c:pt>
                <c:pt idx="4">
                  <c:v>136197396</c:v>
                </c:pt>
                <c:pt idx="5">
                  <c:v>-62839594</c:v>
                </c:pt>
                <c:pt idx="6">
                  <c:v>-233501450</c:v>
                </c:pt>
                <c:pt idx="7">
                  <c:v>-51956602</c:v>
                </c:pt>
                <c:pt idx="8">
                  <c:v>-247615398</c:v>
                </c:pt>
                <c:pt idx="9">
                  <c:v>-192079940</c:v>
                </c:pt>
                <c:pt idx="10">
                  <c:v>-572654758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8A21-4AA2-92E2-0DFDB8C3B7CE}"/>
            </c:ext>
          </c:extLst>
        </c:ser>
        <c:ser>
          <c:idx val="8"/>
          <c:order val="8"/>
          <c:tx>
            <c:strRef>
              <c:f>'Balance commerciale TBB'!$L$34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'Balance commerciale TBB'!$C$36:$C$46</c:f>
              <c:strCache>
                <c:ptCount val="11"/>
                <c:pt idx="0">
                  <c:v>Fruits et légumes</c:v>
                </c:pt>
                <c:pt idx="1">
                  <c:v>Viande et produits carnés</c:v>
                </c:pt>
                <c:pt idx="2">
                  <c:v>Produits d'épicerie</c:v>
                </c:pt>
                <c:pt idx="3">
                  <c:v>Pêche et aquaculture</c:v>
                </c:pt>
                <c:pt idx="4">
                  <c:v>Vins et spiritueux</c:v>
                </c:pt>
                <c:pt idx="5">
                  <c:v>Autres</c:v>
                </c:pt>
                <c:pt idx="6">
                  <c:v>Animaux vivants et génétique</c:v>
                </c:pt>
                <c:pt idx="7">
                  <c:v>Oléagineux</c:v>
                </c:pt>
                <c:pt idx="8">
                  <c:v>Laits et produits laitiers</c:v>
                </c:pt>
                <c:pt idx="9">
                  <c:v>Sucre</c:v>
                </c:pt>
                <c:pt idx="10">
                  <c:v>Céréales</c:v>
                </c:pt>
              </c:strCache>
            </c:strRef>
          </c:cat>
          <c:val>
            <c:numRef>
              <c:f>'Balance commerciale TBB'!$L$36:$L$46</c:f>
              <c:numCache>
                <c:formatCode>0</c:formatCode>
                <c:ptCount val="11"/>
                <c:pt idx="0">
                  <c:v>2486324743</c:v>
                </c:pt>
                <c:pt idx="1">
                  <c:v>979595383</c:v>
                </c:pt>
                <c:pt idx="2">
                  <c:v>573788683</c:v>
                </c:pt>
                <c:pt idx="3">
                  <c:v>197975814</c:v>
                </c:pt>
                <c:pt idx="4">
                  <c:v>154785965</c:v>
                </c:pt>
                <c:pt idx="5">
                  <c:v>-74234585</c:v>
                </c:pt>
                <c:pt idx="6">
                  <c:v>-241257228</c:v>
                </c:pt>
                <c:pt idx="7">
                  <c:v>7112131</c:v>
                </c:pt>
                <c:pt idx="8">
                  <c:v>-226569522</c:v>
                </c:pt>
                <c:pt idx="9">
                  <c:v>-183736854</c:v>
                </c:pt>
                <c:pt idx="10">
                  <c:v>-536153081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A21-4AA2-92E2-0DFDB8C3B7CE}"/>
            </c:ext>
          </c:extLst>
        </c:ser>
        <c:ser>
          <c:idx val="9"/>
          <c:order val="9"/>
          <c:tx>
            <c:strRef>
              <c:f>'Balance commerciale TBB'!$M$34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'Balance commerciale TBB'!$C$36:$C$46</c:f>
              <c:strCache>
                <c:ptCount val="11"/>
                <c:pt idx="0">
                  <c:v>Fruits et légumes</c:v>
                </c:pt>
                <c:pt idx="1">
                  <c:v>Viande et produits carnés</c:v>
                </c:pt>
                <c:pt idx="2">
                  <c:v>Produits d'épicerie</c:v>
                </c:pt>
                <c:pt idx="3">
                  <c:v>Pêche et aquaculture</c:v>
                </c:pt>
                <c:pt idx="4">
                  <c:v>Vins et spiritueux</c:v>
                </c:pt>
                <c:pt idx="5">
                  <c:v>Autres</c:v>
                </c:pt>
                <c:pt idx="6">
                  <c:v>Animaux vivants et génétique</c:v>
                </c:pt>
                <c:pt idx="7">
                  <c:v>Oléagineux</c:v>
                </c:pt>
                <c:pt idx="8">
                  <c:v>Laits et produits laitiers</c:v>
                </c:pt>
                <c:pt idx="9">
                  <c:v>Sucre</c:v>
                </c:pt>
                <c:pt idx="10">
                  <c:v>Céréales</c:v>
                </c:pt>
              </c:strCache>
            </c:strRef>
          </c:cat>
          <c:val>
            <c:numRef>
              <c:f>'Balance commerciale TBB'!$M$36:$M$46</c:f>
              <c:numCache>
                <c:formatCode>0</c:formatCode>
                <c:ptCount val="11"/>
                <c:pt idx="0">
                  <c:v>2750935017</c:v>
                </c:pt>
                <c:pt idx="1">
                  <c:v>952030829</c:v>
                </c:pt>
                <c:pt idx="2">
                  <c:v>684420424</c:v>
                </c:pt>
                <c:pt idx="3">
                  <c:v>270727780</c:v>
                </c:pt>
                <c:pt idx="4">
                  <c:v>201309391</c:v>
                </c:pt>
                <c:pt idx="5">
                  <c:v>-23515583</c:v>
                </c:pt>
                <c:pt idx="6">
                  <c:v>-247534008</c:v>
                </c:pt>
                <c:pt idx="7">
                  <c:v>28442016</c:v>
                </c:pt>
                <c:pt idx="8">
                  <c:v>-154282229</c:v>
                </c:pt>
                <c:pt idx="9">
                  <c:v>-211596121</c:v>
                </c:pt>
                <c:pt idx="10">
                  <c:v>-564558951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8A21-4AA2-92E2-0DFDB8C3B7CE}"/>
            </c:ext>
          </c:extLst>
        </c:ser>
        <c:ser>
          <c:idx val="10"/>
          <c:order val="10"/>
          <c:tx>
            <c:strRef>
              <c:f>'Balance commerciale TBB'!$N$34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'Balance commerciale TBB'!$C$36:$C$46</c:f>
              <c:strCache>
                <c:ptCount val="11"/>
                <c:pt idx="0">
                  <c:v>Fruits et légumes</c:v>
                </c:pt>
                <c:pt idx="1">
                  <c:v>Viande et produits carnés</c:v>
                </c:pt>
                <c:pt idx="2">
                  <c:v>Produits d'épicerie</c:v>
                </c:pt>
                <c:pt idx="3">
                  <c:v>Pêche et aquaculture</c:v>
                </c:pt>
                <c:pt idx="4">
                  <c:v>Vins et spiritueux</c:v>
                </c:pt>
                <c:pt idx="5">
                  <c:v>Autres</c:v>
                </c:pt>
                <c:pt idx="6">
                  <c:v>Animaux vivants et génétique</c:v>
                </c:pt>
                <c:pt idx="7">
                  <c:v>Oléagineux</c:v>
                </c:pt>
                <c:pt idx="8">
                  <c:v>Laits et produits laitiers</c:v>
                </c:pt>
                <c:pt idx="9">
                  <c:v>Sucre</c:v>
                </c:pt>
                <c:pt idx="10">
                  <c:v>Céréales</c:v>
                </c:pt>
              </c:strCache>
            </c:strRef>
          </c:cat>
          <c:val>
            <c:numRef>
              <c:f>'Balance commerciale TBB'!$N$36:$N$46</c:f>
              <c:numCache>
                <c:formatCode>0</c:formatCode>
                <c:ptCount val="11"/>
                <c:pt idx="0">
                  <c:v>3009950370</c:v>
                </c:pt>
                <c:pt idx="1">
                  <c:v>1019258482</c:v>
                </c:pt>
                <c:pt idx="2">
                  <c:v>787907729</c:v>
                </c:pt>
                <c:pt idx="3">
                  <c:v>268148576</c:v>
                </c:pt>
                <c:pt idx="4">
                  <c:v>128672566</c:v>
                </c:pt>
                <c:pt idx="5">
                  <c:v>122673</c:v>
                </c:pt>
                <c:pt idx="6">
                  <c:v>-223382059</c:v>
                </c:pt>
                <c:pt idx="7">
                  <c:v>-87927041</c:v>
                </c:pt>
                <c:pt idx="8">
                  <c:v>-163243405</c:v>
                </c:pt>
                <c:pt idx="9">
                  <c:v>-175394377</c:v>
                </c:pt>
                <c:pt idx="10">
                  <c:v>-632164892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A21-4AA2-92E2-0DFDB8C3B7CE}"/>
            </c:ext>
          </c:extLst>
        </c:ser>
        <c:ser>
          <c:idx val="11"/>
          <c:order val="11"/>
          <c:tx>
            <c:strRef>
              <c:f>'Balance commerciale TBB'!$O$34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'Balance commerciale TBB'!$C$36:$C$46</c:f>
              <c:strCache>
                <c:ptCount val="11"/>
                <c:pt idx="0">
                  <c:v>Fruits et légumes</c:v>
                </c:pt>
                <c:pt idx="1">
                  <c:v>Viande et produits carnés</c:v>
                </c:pt>
                <c:pt idx="2">
                  <c:v>Produits d'épicerie</c:v>
                </c:pt>
                <c:pt idx="3">
                  <c:v>Pêche et aquaculture</c:v>
                </c:pt>
                <c:pt idx="4">
                  <c:v>Vins et spiritueux</c:v>
                </c:pt>
                <c:pt idx="5">
                  <c:v>Autres</c:v>
                </c:pt>
                <c:pt idx="6">
                  <c:v>Animaux vivants et génétique</c:v>
                </c:pt>
                <c:pt idx="7">
                  <c:v>Oléagineux</c:v>
                </c:pt>
                <c:pt idx="8">
                  <c:v>Laits et produits laitiers</c:v>
                </c:pt>
                <c:pt idx="9">
                  <c:v>Sucre</c:v>
                </c:pt>
                <c:pt idx="10">
                  <c:v>Céréales</c:v>
                </c:pt>
              </c:strCache>
            </c:strRef>
          </c:cat>
          <c:val>
            <c:numRef>
              <c:f>'Balance commerciale TBB'!$O$36:$O$46</c:f>
              <c:numCache>
                <c:formatCode>0</c:formatCode>
                <c:ptCount val="11"/>
                <c:pt idx="0">
                  <c:v>2945272732</c:v>
                </c:pt>
                <c:pt idx="1">
                  <c:v>1157731718</c:v>
                </c:pt>
                <c:pt idx="2">
                  <c:v>1029257367</c:v>
                </c:pt>
                <c:pt idx="3">
                  <c:v>262859842</c:v>
                </c:pt>
                <c:pt idx="4">
                  <c:v>199312287</c:v>
                </c:pt>
                <c:pt idx="5">
                  <c:v>15273764</c:v>
                </c:pt>
                <c:pt idx="6">
                  <c:v>-210483567</c:v>
                </c:pt>
                <c:pt idx="7">
                  <c:v>-181975108</c:v>
                </c:pt>
                <c:pt idx="8">
                  <c:v>-240266108</c:v>
                </c:pt>
                <c:pt idx="9">
                  <c:v>-335644018</c:v>
                </c:pt>
                <c:pt idx="10">
                  <c:v>-992908626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8A21-4AA2-92E2-0DFDB8C3B7CE}"/>
            </c:ext>
          </c:extLst>
        </c:ser>
        <c:ser>
          <c:idx val="12"/>
          <c:order val="12"/>
          <c:tx>
            <c:strRef>
              <c:f>'Balance commerciale TBB'!$P$34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strRef>
              <c:f>'Balance commerciale TBB'!$C$36:$C$46</c:f>
              <c:strCache>
                <c:ptCount val="11"/>
                <c:pt idx="0">
                  <c:v>Fruits et légumes</c:v>
                </c:pt>
                <c:pt idx="1">
                  <c:v>Viande et produits carnés</c:v>
                </c:pt>
                <c:pt idx="2">
                  <c:v>Produits d'épicerie</c:v>
                </c:pt>
                <c:pt idx="3">
                  <c:v>Pêche et aquaculture</c:v>
                </c:pt>
                <c:pt idx="4">
                  <c:v>Vins et spiritueux</c:v>
                </c:pt>
                <c:pt idx="5">
                  <c:v>Autres</c:v>
                </c:pt>
                <c:pt idx="6">
                  <c:v>Animaux vivants et génétique</c:v>
                </c:pt>
                <c:pt idx="7">
                  <c:v>Oléagineux</c:v>
                </c:pt>
                <c:pt idx="8">
                  <c:v>Laits et produits laitiers</c:v>
                </c:pt>
                <c:pt idx="9">
                  <c:v>Sucre</c:v>
                </c:pt>
                <c:pt idx="10">
                  <c:v>Céréales</c:v>
                </c:pt>
              </c:strCache>
            </c:strRef>
          </c:cat>
          <c:val>
            <c:numRef>
              <c:f>'Balance commerciale TBB'!$P$36:$P$46</c:f>
              <c:numCache>
                <c:formatCode>0</c:formatCode>
                <c:ptCount val="11"/>
                <c:pt idx="0">
                  <c:v>2944551202</c:v>
                </c:pt>
                <c:pt idx="1">
                  <c:v>1429869149</c:v>
                </c:pt>
                <c:pt idx="2">
                  <c:v>1261752935</c:v>
                </c:pt>
                <c:pt idx="3">
                  <c:v>326666656</c:v>
                </c:pt>
                <c:pt idx="4">
                  <c:v>214669457</c:v>
                </c:pt>
                <c:pt idx="5">
                  <c:v>-101060097</c:v>
                </c:pt>
                <c:pt idx="6">
                  <c:v>-259603257</c:v>
                </c:pt>
                <c:pt idx="7">
                  <c:v>-288916596</c:v>
                </c:pt>
                <c:pt idx="8">
                  <c:v>-304945136</c:v>
                </c:pt>
                <c:pt idx="9">
                  <c:v>-481851350</c:v>
                </c:pt>
                <c:pt idx="10">
                  <c:v>-736448363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A21-4AA2-92E2-0DFDB8C3B7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77049320"/>
        <c:axId val="577049712"/>
      </c:barChart>
      <c:catAx>
        <c:axId val="577049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100000" spcFirstLastPara="1" vertOverflow="ellipsis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Marianne" panose="02000000000000000000" pitchFamily="50" charset="0"/>
                <a:ea typeface="+mn-ea"/>
                <a:cs typeface="+mn-cs"/>
              </a:defRPr>
            </a:pPr>
            <a:endParaRPr lang="fr-FR"/>
          </a:p>
        </c:txPr>
        <c:crossAx val="577049712"/>
        <c:crosses val="autoZero"/>
        <c:auto val="1"/>
        <c:lblAlgn val="ctr"/>
        <c:lblOffset val="100"/>
        <c:noMultiLvlLbl val="0"/>
      </c:catAx>
      <c:valAx>
        <c:axId val="577049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\ &quot;€&quot;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arianne" panose="02000000000000000000" pitchFamily="50" charset="0"/>
                <a:ea typeface="+mn-ea"/>
                <a:cs typeface="+mn-cs"/>
              </a:defRPr>
            </a:pPr>
            <a:endParaRPr lang="fr-FR"/>
          </a:p>
        </c:txPr>
        <c:crossAx val="577049320"/>
        <c:crosses val="autoZero"/>
        <c:crossBetween val="between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arianne" panose="02000000000000000000" pitchFamily="50" charset="0"/>
                    <a:ea typeface="+mn-ea"/>
                    <a:cs typeface="+mn-cs"/>
                  </a:defRPr>
                </a:pPr>
                <a:endParaRPr lang="fr-FR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arianne" panose="02000000000000000000" pitchFamily="50" charset="0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>
          <a:latin typeface="Marianne" panose="02000000000000000000" pitchFamily="50" charset="0"/>
        </a:defRPr>
      </a:pPr>
      <a:endParaRPr lang="fr-FR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'Import. TBB'!$M$48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'Import. TBB'!$C$49:$C$60</c:f>
              <c:strCache>
                <c:ptCount val="11"/>
                <c:pt idx="0">
                  <c:v>Produits d'épicerie</c:v>
                </c:pt>
                <c:pt idx="1">
                  <c:v>Céréales</c:v>
                </c:pt>
                <c:pt idx="2">
                  <c:v>Fruits et légumes</c:v>
                </c:pt>
                <c:pt idx="3">
                  <c:v>Laits et produits laitiers</c:v>
                </c:pt>
                <c:pt idx="4">
                  <c:v>Oléagineux</c:v>
                </c:pt>
                <c:pt idx="5">
                  <c:v>Sucre</c:v>
                </c:pt>
                <c:pt idx="6">
                  <c:v>Pêche et aquaculture</c:v>
                </c:pt>
                <c:pt idx="7">
                  <c:v>Vins et spiritueux</c:v>
                </c:pt>
                <c:pt idx="8">
                  <c:v>Viande et produits carnés</c:v>
                </c:pt>
                <c:pt idx="9">
                  <c:v>Animaux vivants et génétique</c:v>
                </c:pt>
                <c:pt idx="10">
                  <c:v>Autres</c:v>
                </c:pt>
              </c:strCache>
            </c:strRef>
          </c:cat>
          <c:val>
            <c:numRef>
              <c:f>'Import. TBB'!$M$49:$M$60</c:f>
              <c:numCache>
                <c:formatCode>0</c:formatCode>
                <c:ptCount val="11"/>
                <c:pt idx="0">
                  <c:v>714486373</c:v>
                </c:pt>
                <c:pt idx="1">
                  <c:v>660575995</c:v>
                </c:pt>
                <c:pt idx="2">
                  <c:v>579715591</c:v>
                </c:pt>
                <c:pt idx="3">
                  <c:v>452317059</c:v>
                </c:pt>
                <c:pt idx="4">
                  <c:v>201113160</c:v>
                </c:pt>
                <c:pt idx="5">
                  <c:v>248263251</c:v>
                </c:pt>
                <c:pt idx="6">
                  <c:v>316446411</c:v>
                </c:pt>
                <c:pt idx="7">
                  <c:v>205509442</c:v>
                </c:pt>
                <c:pt idx="8">
                  <c:v>298384202</c:v>
                </c:pt>
                <c:pt idx="9">
                  <c:v>277607554</c:v>
                </c:pt>
                <c:pt idx="10">
                  <c:v>700256346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3EA-4F8A-AB80-18DF9C0A475E}"/>
            </c:ext>
          </c:extLst>
        </c:ser>
        <c:ser>
          <c:idx val="1"/>
          <c:order val="1"/>
          <c:tx>
            <c:strRef>
              <c:f>'Import. TBB'!$N$48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'Import. TBB'!$C$49:$C$60</c:f>
              <c:strCache>
                <c:ptCount val="11"/>
                <c:pt idx="0">
                  <c:v>Produits d'épicerie</c:v>
                </c:pt>
                <c:pt idx="1">
                  <c:v>Céréales</c:v>
                </c:pt>
                <c:pt idx="2">
                  <c:v>Fruits et légumes</c:v>
                </c:pt>
                <c:pt idx="3">
                  <c:v>Laits et produits laitiers</c:v>
                </c:pt>
                <c:pt idx="4">
                  <c:v>Oléagineux</c:v>
                </c:pt>
                <c:pt idx="5">
                  <c:v>Sucre</c:v>
                </c:pt>
                <c:pt idx="6">
                  <c:v>Pêche et aquaculture</c:v>
                </c:pt>
                <c:pt idx="7">
                  <c:v>Vins et spiritueux</c:v>
                </c:pt>
                <c:pt idx="8">
                  <c:v>Viande et produits carnés</c:v>
                </c:pt>
                <c:pt idx="9">
                  <c:v>Animaux vivants et génétique</c:v>
                </c:pt>
                <c:pt idx="10">
                  <c:v>Autres</c:v>
                </c:pt>
              </c:strCache>
            </c:strRef>
          </c:cat>
          <c:val>
            <c:numRef>
              <c:f>'Import. TBB'!$N$49:$N$60</c:f>
              <c:numCache>
                <c:formatCode>0</c:formatCode>
                <c:ptCount val="11"/>
                <c:pt idx="0">
                  <c:v>729536705</c:v>
                </c:pt>
                <c:pt idx="1">
                  <c:v>760615037</c:v>
                </c:pt>
                <c:pt idx="2">
                  <c:v>523255098</c:v>
                </c:pt>
                <c:pt idx="3">
                  <c:v>468455706</c:v>
                </c:pt>
                <c:pt idx="4">
                  <c:v>334232562</c:v>
                </c:pt>
                <c:pt idx="5">
                  <c:v>219596860</c:v>
                </c:pt>
                <c:pt idx="6">
                  <c:v>396731044</c:v>
                </c:pt>
                <c:pt idx="7">
                  <c:v>284031975</c:v>
                </c:pt>
                <c:pt idx="8">
                  <c:v>348726132</c:v>
                </c:pt>
                <c:pt idx="9">
                  <c:v>261897489</c:v>
                </c:pt>
                <c:pt idx="10">
                  <c:v>817248324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3EA-4F8A-AB80-18DF9C0A475E}"/>
            </c:ext>
          </c:extLst>
        </c:ser>
        <c:ser>
          <c:idx val="2"/>
          <c:order val="2"/>
          <c:tx>
            <c:strRef>
              <c:f>'Import. TBB'!$O$48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cat>
            <c:strRef>
              <c:f>'Import. TBB'!$C$49:$C$60</c:f>
              <c:strCache>
                <c:ptCount val="11"/>
                <c:pt idx="0">
                  <c:v>Produits d'épicerie</c:v>
                </c:pt>
                <c:pt idx="1">
                  <c:v>Céréales</c:v>
                </c:pt>
                <c:pt idx="2">
                  <c:v>Fruits et légumes</c:v>
                </c:pt>
                <c:pt idx="3">
                  <c:v>Laits et produits laitiers</c:v>
                </c:pt>
                <c:pt idx="4">
                  <c:v>Oléagineux</c:v>
                </c:pt>
                <c:pt idx="5">
                  <c:v>Sucre</c:v>
                </c:pt>
                <c:pt idx="6">
                  <c:v>Pêche et aquaculture</c:v>
                </c:pt>
                <c:pt idx="7">
                  <c:v>Vins et spiritueux</c:v>
                </c:pt>
                <c:pt idx="8">
                  <c:v>Viande et produits carnés</c:v>
                </c:pt>
                <c:pt idx="9">
                  <c:v>Animaux vivants et génétique</c:v>
                </c:pt>
                <c:pt idx="10">
                  <c:v>Autres</c:v>
                </c:pt>
              </c:strCache>
            </c:strRef>
          </c:cat>
          <c:val>
            <c:numRef>
              <c:f>'Import. TBB'!$O$49:$O$60</c:f>
              <c:numCache>
                <c:formatCode>0</c:formatCode>
                <c:ptCount val="11"/>
                <c:pt idx="0">
                  <c:v>783744972</c:v>
                </c:pt>
                <c:pt idx="1">
                  <c:v>1145918647</c:v>
                </c:pt>
                <c:pt idx="2">
                  <c:v>626264147</c:v>
                </c:pt>
                <c:pt idx="3">
                  <c:v>612795081</c:v>
                </c:pt>
                <c:pt idx="4">
                  <c:v>566616556</c:v>
                </c:pt>
                <c:pt idx="5">
                  <c:v>383477463</c:v>
                </c:pt>
                <c:pt idx="6">
                  <c:v>490023004</c:v>
                </c:pt>
                <c:pt idx="7">
                  <c:v>339652576</c:v>
                </c:pt>
                <c:pt idx="8">
                  <c:v>394340486</c:v>
                </c:pt>
                <c:pt idx="9">
                  <c:v>260292899</c:v>
                </c:pt>
                <c:pt idx="10">
                  <c:v>945194462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3EA-4F8A-AB80-18DF9C0A475E}"/>
            </c:ext>
          </c:extLst>
        </c:ser>
        <c:ser>
          <c:idx val="3"/>
          <c:order val="3"/>
          <c:tx>
            <c:strRef>
              <c:f>'Import. TBB'!$P$48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'Import. TBB'!$C$49:$C$60</c:f>
              <c:strCache>
                <c:ptCount val="11"/>
                <c:pt idx="0">
                  <c:v>Produits d'épicerie</c:v>
                </c:pt>
                <c:pt idx="1">
                  <c:v>Céréales</c:v>
                </c:pt>
                <c:pt idx="2">
                  <c:v>Fruits et légumes</c:v>
                </c:pt>
                <c:pt idx="3">
                  <c:v>Laits et produits laitiers</c:v>
                </c:pt>
                <c:pt idx="4">
                  <c:v>Oléagineux</c:v>
                </c:pt>
                <c:pt idx="5">
                  <c:v>Sucre</c:v>
                </c:pt>
                <c:pt idx="6">
                  <c:v>Pêche et aquaculture</c:v>
                </c:pt>
                <c:pt idx="7">
                  <c:v>Vins et spiritueux</c:v>
                </c:pt>
                <c:pt idx="8">
                  <c:v>Viande et produits carnés</c:v>
                </c:pt>
                <c:pt idx="9">
                  <c:v>Animaux vivants et génétique</c:v>
                </c:pt>
                <c:pt idx="10">
                  <c:v>Autres</c:v>
                </c:pt>
              </c:strCache>
            </c:strRef>
          </c:cat>
          <c:val>
            <c:numRef>
              <c:f>'Import. TBB'!$P$49:$P$60</c:f>
              <c:numCache>
                <c:formatCode>0</c:formatCode>
                <c:ptCount val="11"/>
                <c:pt idx="0">
                  <c:v>953756859</c:v>
                </c:pt>
                <c:pt idx="1">
                  <c:v>931221364</c:v>
                </c:pt>
                <c:pt idx="2">
                  <c:v>729464412</c:v>
                </c:pt>
                <c:pt idx="3">
                  <c:v>683816547</c:v>
                </c:pt>
                <c:pt idx="4">
                  <c:v>545009724</c:v>
                </c:pt>
                <c:pt idx="5">
                  <c:v>537461733</c:v>
                </c:pt>
                <c:pt idx="6">
                  <c:v>436962265</c:v>
                </c:pt>
                <c:pt idx="7">
                  <c:v>386852340</c:v>
                </c:pt>
                <c:pt idx="8">
                  <c:v>379360455</c:v>
                </c:pt>
                <c:pt idx="9">
                  <c:v>299632926</c:v>
                </c:pt>
                <c:pt idx="10">
                  <c:v>1043587946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3EA-4F8A-AB80-18DF9C0A47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42302304"/>
        <c:axId val="242526112"/>
      </c:barChart>
      <c:catAx>
        <c:axId val="242302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arianne" panose="02000000000000000000" pitchFamily="50" charset="0"/>
                <a:ea typeface="+mn-ea"/>
                <a:cs typeface="+mn-cs"/>
              </a:defRPr>
            </a:pPr>
            <a:endParaRPr lang="fr-FR"/>
          </a:p>
        </c:txPr>
        <c:crossAx val="242526112"/>
        <c:crosses val="autoZero"/>
        <c:auto val="1"/>
        <c:lblAlgn val="ctr"/>
        <c:lblOffset val="100"/>
        <c:noMultiLvlLbl val="0"/>
      </c:catAx>
      <c:valAx>
        <c:axId val="242526112"/>
        <c:scaling>
          <c:orientation val="minMax"/>
          <c:max val="1200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\ &quot;€&quot;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arianne" panose="02000000000000000000" pitchFamily="50" charset="0"/>
                <a:ea typeface="+mn-ea"/>
                <a:cs typeface="+mn-cs"/>
              </a:defRPr>
            </a:pPr>
            <a:endParaRPr lang="fr-FR"/>
          </a:p>
        </c:txPr>
        <c:crossAx val="242302304"/>
        <c:crosses val="autoZero"/>
        <c:crossBetween val="between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arianne" panose="02000000000000000000" pitchFamily="50" charset="0"/>
                    <a:ea typeface="+mn-ea"/>
                    <a:cs typeface="+mn-cs"/>
                  </a:defRPr>
                </a:pPr>
                <a:endParaRPr lang="fr-FR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arianne" panose="02000000000000000000" pitchFamily="50" charset="0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latin typeface="Marianne" panose="02000000000000000000" pitchFamily="50" charset="0"/>
        </a:defRPr>
      </a:pPr>
      <a:endParaRPr lang="fr-FR"/>
    </a:p>
  </c:txPr>
  <c:externalData r:id="rId3">
    <c:autoUpdate val="0"/>
  </c:externalData>
  <c:userShapes r:id="rId4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'Export. françaises'!$M$4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'Export. françaises'!$C$5:$C$15</c:f>
              <c:strCache>
                <c:ptCount val="10"/>
                <c:pt idx="0">
                  <c:v>Belgique</c:v>
                </c:pt>
                <c:pt idx="1">
                  <c:v>Allemagne</c:v>
                </c:pt>
                <c:pt idx="2">
                  <c:v>Espagne</c:v>
                </c:pt>
                <c:pt idx="3">
                  <c:v>Italie</c:v>
                </c:pt>
                <c:pt idx="4">
                  <c:v>Royaume-Uni</c:v>
                </c:pt>
                <c:pt idx="5">
                  <c:v>États-Unis</c:v>
                </c:pt>
                <c:pt idx="6">
                  <c:v>Pays-Bas</c:v>
                </c:pt>
                <c:pt idx="7">
                  <c:v>Chine</c:v>
                </c:pt>
                <c:pt idx="8">
                  <c:v>Suisse</c:v>
                </c:pt>
                <c:pt idx="9">
                  <c:v>Pologne</c:v>
                </c:pt>
              </c:strCache>
            </c:strRef>
          </c:cat>
          <c:val>
            <c:numRef>
              <c:f>'Export. françaises'!$M$5:$M$15</c:f>
              <c:numCache>
                <c:formatCode>0</c:formatCode>
                <c:ptCount val="10"/>
                <c:pt idx="0">
                  <c:v>6373509735</c:v>
                </c:pt>
                <c:pt idx="1">
                  <c:v>6679879632</c:v>
                </c:pt>
                <c:pt idx="2">
                  <c:v>4754352582</c:v>
                </c:pt>
                <c:pt idx="3">
                  <c:v>5140686842</c:v>
                </c:pt>
                <c:pt idx="4">
                  <c:v>5384624010</c:v>
                </c:pt>
                <c:pt idx="5">
                  <c:v>4471233286</c:v>
                </c:pt>
                <c:pt idx="6">
                  <c:v>3859134293</c:v>
                </c:pt>
                <c:pt idx="7">
                  <c:v>3198236479</c:v>
                </c:pt>
                <c:pt idx="8">
                  <c:v>1847167682</c:v>
                </c:pt>
                <c:pt idx="9">
                  <c:v>888514078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67-4EFA-BC97-83AFE012B2F3}"/>
            </c:ext>
          </c:extLst>
        </c:ser>
        <c:ser>
          <c:idx val="1"/>
          <c:order val="1"/>
          <c:tx>
            <c:strRef>
              <c:f>'Export. françaises'!$N$4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'Export. françaises'!$C$5:$C$15</c:f>
              <c:strCache>
                <c:ptCount val="10"/>
                <c:pt idx="0">
                  <c:v>Belgique</c:v>
                </c:pt>
                <c:pt idx="1">
                  <c:v>Allemagne</c:v>
                </c:pt>
                <c:pt idx="2">
                  <c:v>Espagne</c:v>
                </c:pt>
                <c:pt idx="3">
                  <c:v>Italie</c:v>
                </c:pt>
                <c:pt idx="4">
                  <c:v>Royaume-Uni</c:v>
                </c:pt>
                <c:pt idx="5">
                  <c:v>États-Unis</c:v>
                </c:pt>
                <c:pt idx="6">
                  <c:v>Pays-Bas</c:v>
                </c:pt>
                <c:pt idx="7">
                  <c:v>Chine</c:v>
                </c:pt>
                <c:pt idx="8">
                  <c:v>Suisse</c:v>
                </c:pt>
                <c:pt idx="9">
                  <c:v>Pologne</c:v>
                </c:pt>
              </c:strCache>
            </c:strRef>
          </c:cat>
          <c:val>
            <c:numRef>
              <c:f>'Export. françaises'!$N$5:$N$15</c:f>
              <c:numCache>
                <c:formatCode>0</c:formatCode>
                <c:ptCount val="10"/>
                <c:pt idx="0">
                  <c:v>7476109663</c:v>
                </c:pt>
                <c:pt idx="1">
                  <c:v>7252988514</c:v>
                </c:pt>
                <c:pt idx="2">
                  <c:v>5406520839</c:v>
                </c:pt>
                <c:pt idx="3">
                  <c:v>5571868259</c:v>
                </c:pt>
                <c:pt idx="4">
                  <c:v>5444293372</c:v>
                </c:pt>
                <c:pt idx="5">
                  <c:v>5744162231</c:v>
                </c:pt>
                <c:pt idx="6">
                  <c:v>4565699665</c:v>
                </c:pt>
                <c:pt idx="7">
                  <c:v>4103624664</c:v>
                </c:pt>
                <c:pt idx="8">
                  <c:v>2018703025</c:v>
                </c:pt>
                <c:pt idx="9">
                  <c:v>1192429989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B67-4EFA-BC97-83AFE012B2F3}"/>
            </c:ext>
          </c:extLst>
        </c:ser>
        <c:ser>
          <c:idx val="2"/>
          <c:order val="2"/>
          <c:tx>
            <c:strRef>
              <c:f>'Export. françaises'!$O$4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cat>
            <c:strRef>
              <c:f>'Export. françaises'!$C$5:$C$15</c:f>
              <c:strCache>
                <c:ptCount val="10"/>
                <c:pt idx="0">
                  <c:v>Belgique</c:v>
                </c:pt>
                <c:pt idx="1">
                  <c:v>Allemagne</c:v>
                </c:pt>
                <c:pt idx="2">
                  <c:v>Espagne</c:v>
                </c:pt>
                <c:pt idx="3">
                  <c:v>Italie</c:v>
                </c:pt>
                <c:pt idx="4">
                  <c:v>Royaume-Uni</c:v>
                </c:pt>
                <c:pt idx="5">
                  <c:v>États-Unis</c:v>
                </c:pt>
                <c:pt idx="6">
                  <c:v>Pays-Bas</c:v>
                </c:pt>
                <c:pt idx="7">
                  <c:v>Chine</c:v>
                </c:pt>
                <c:pt idx="8">
                  <c:v>Suisse</c:v>
                </c:pt>
                <c:pt idx="9">
                  <c:v>Pologne</c:v>
                </c:pt>
              </c:strCache>
            </c:strRef>
          </c:cat>
          <c:val>
            <c:numRef>
              <c:f>'Export. françaises'!$O$5:$O$15</c:f>
              <c:numCache>
                <c:formatCode>0</c:formatCode>
                <c:ptCount val="10"/>
                <c:pt idx="0">
                  <c:v>9104326532</c:v>
                </c:pt>
                <c:pt idx="1">
                  <c:v>8399178143</c:v>
                </c:pt>
                <c:pt idx="2">
                  <c:v>6966925989</c:v>
                </c:pt>
                <c:pt idx="3">
                  <c:v>6720113816</c:v>
                </c:pt>
                <c:pt idx="4">
                  <c:v>5960293798</c:v>
                </c:pt>
                <c:pt idx="5">
                  <c:v>6647485260</c:v>
                </c:pt>
                <c:pt idx="6">
                  <c:v>5836783623</c:v>
                </c:pt>
                <c:pt idx="7">
                  <c:v>3532789102</c:v>
                </c:pt>
                <c:pt idx="8">
                  <c:v>2236170440</c:v>
                </c:pt>
                <c:pt idx="9">
                  <c:v>1336555079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B67-4EFA-BC97-83AFE012B2F3}"/>
            </c:ext>
          </c:extLst>
        </c:ser>
        <c:ser>
          <c:idx val="3"/>
          <c:order val="3"/>
          <c:tx>
            <c:strRef>
              <c:f>'Export. françaises'!$P$4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'Export. françaises'!$C$5:$C$15</c:f>
              <c:strCache>
                <c:ptCount val="10"/>
                <c:pt idx="0">
                  <c:v>Belgique</c:v>
                </c:pt>
                <c:pt idx="1">
                  <c:v>Allemagne</c:v>
                </c:pt>
                <c:pt idx="2">
                  <c:v>Espagne</c:v>
                </c:pt>
                <c:pt idx="3">
                  <c:v>Italie</c:v>
                </c:pt>
                <c:pt idx="4">
                  <c:v>Royaume-Uni</c:v>
                </c:pt>
                <c:pt idx="5">
                  <c:v>États-Unis</c:v>
                </c:pt>
                <c:pt idx="6">
                  <c:v>Pays-Bas</c:v>
                </c:pt>
                <c:pt idx="7">
                  <c:v>Chine</c:v>
                </c:pt>
                <c:pt idx="8">
                  <c:v>Suisse</c:v>
                </c:pt>
                <c:pt idx="9">
                  <c:v>Pologne</c:v>
                </c:pt>
              </c:strCache>
            </c:strRef>
          </c:cat>
          <c:val>
            <c:numRef>
              <c:f>'Export. françaises'!$P$5:$P$15</c:f>
              <c:numCache>
                <c:formatCode>0</c:formatCode>
                <c:ptCount val="10"/>
                <c:pt idx="0">
                  <c:v>9049441240</c:v>
                </c:pt>
                <c:pt idx="1">
                  <c:v>8829647584</c:v>
                </c:pt>
                <c:pt idx="2">
                  <c:v>7161692637</c:v>
                </c:pt>
                <c:pt idx="3">
                  <c:v>6905099928</c:v>
                </c:pt>
                <c:pt idx="4">
                  <c:v>6285421161</c:v>
                </c:pt>
                <c:pt idx="5">
                  <c:v>5421814511</c:v>
                </c:pt>
                <c:pt idx="6">
                  <c:v>5362623234</c:v>
                </c:pt>
                <c:pt idx="7">
                  <c:v>3718661117</c:v>
                </c:pt>
                <c:pt idx="8">
                  <c:v>2286150520</c:v>
                </c:pt>
                <c:pt idx="9">
                  <c:v>1473560531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B67-4EFA-BC97-83AFE012B2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42597480"/>
        <c:axId val="312317160"/>
      </c:barChart>
      <c:catAx>
        <c:axId val="242597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1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arianne" panose="02000000000000000000" pitchFamily="50" charset="0"/>
                <a:ea typeface="+mn-ea"/>
                <a:cs typeface="+mn-cs"/>
              </a:defRPr>
            </a:pPr>
            <a:endParaRPr lang="fr-FR"/>
          </a:p>
        </c:txPr>
        <c:crossAx val="312317160"/>
        <c:crosses val="autoZero"/>
        <c:auto val="1"/>
        <c:lblAlgn val="ctr"/>
        <c:lblOffset val="100"/>
        <c:noMultiLvlLbl val="0"/>
      </c:catAx>
      <c:valAx>
        <c:axId val="312317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\ &quot;€&quot;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arianne" panose="02000000000000000000" pitchFamily="50" charset="0"/>
                <a:ea typeface="+mn-ea"/>
                <a:cs typeface="+mn-cs"/>
              </a:defRPr>
            </a:pPr>
            <a:endParaRPr lang="fr-FR"/>
          </a:p>
        </c:txPr>
        <c:crossAx val="242597480"/>
        <c:crosses val="autoZero"/>
        <c:crossBetween val="between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arianne" panose="02000000000000000000" pitchFamily="50" charset="0"/>
                    <a:ea typeface="+mn-ea"/>
                    <a:cs typeface="+mn-cs"/>
                  </a:defRPr>
                </a:pPr>
                <a:endParaRPr lang="fr-FR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arianne" panose="02000000000000000000" pitchFamily="50" charset="0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Marianne" panose="02000000000000000000" pitchFamily="50" charset="0"/>
        </a:defRPr>
      </a:pPr>
      <a:endParaRPr lang="fr-FR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solidFill>
              <a:schemeClr val="accent4">
                <a:lumMod val="60000"/>
                <a:lumOff val="40000"/>
              </a:schemeClr>
            </a:solidFill>
          </c:spPr>
          <c:dPt>
            <c:idx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68A-4CCD-B815-1DA2D82F32E3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68A-4CCD-B815-1DA2D82F32E3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68A-4CCD-B815-1DA2D82F32E3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68A-4CCD-B815-1DA2D82F32E3}"/>
              </c:ext>
            </c:extLst>
          </c:dPt>
          <c:dPt>
            <c:idx val="4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F68A-4CCD-B815-1DA2D82F32E3}"/>
              </c:ext>
            </c:extLst>
          </c:dPt>
          <c:dPt>
            <c:idx val="5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F68A-4CCD-B815-1DA2D82F32E3}"/>
              </c:ext>
            </c:extLst>
          </c:dPt>
          <c:dPt>
            <c:idx val="6"/>
            <c:bubble3D val="0"/>
            <c:spPr>
              <a:solidFill>
                <a:schemeClr val="bg1">
                  <a:lumMod val="9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F68A-4CCD-B815-1DA2D82F32E3}"/>
              </c:ext>
            </c:extLst>
          </c:dPt>
          <c:dPt>
            <c:idx val="7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F68A-4CCD-B815-1DA2D82F32E3}"/>
              </c:ext>
            </c:extLst>
          </c:dPt>
          <c:dPt>
            <c:idx val="8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F68A-4CCD-B815-1DA2D82F32E3}"/>
              </c:ext>
            </c:extLst>
          </c:dPt>
          <c:dPt>
            <c:idx val="9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F68A-4CCD-B815-1DA2D82F32E3}"/>
              </c:ext>
            </c:extLst>
          </c:dPt>
          <c:dPt>
            <c:idx val="10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F68A-4CCD-B815-1DA2D82F32E3}"/>
              </c:ext>
            </c:extLst>
          </c:dPt>
          <c:dLbls>
            <c:dLbl>
              <c:idx val="0"/>
              <c:layout>
                <c:manualLayout>
                  <c:x val="-0.20803944257270032"/>
                  <c:y val="0.1215684219741122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8566304882002835"/>
                      <c:h val="0.2519058198779500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F68A-4CCD-B815-1DA2D82F32E3}"/>
                </c:ext>
              </c:extLst>
            </c:dLbl>
            <c:dLbl>
              <c:idx val="1"/>
              <c:layout>
                <c:manualLayout>
                  <c:x val="-0.1507297343153754"/>
                  <c:y val="4.903427312814739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594064125790898"/>
                      <c:h val="0.2336343156913699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F68A-4CCD-B815-1DA2D82F32E3}"/>
                </c:ext>
              </c:extLst>
            </c:dLbl>
            <c:dLbl>
              <c:idx val="2"/>
              <c:layout>
                <c:manualLayout>
                  <c:x val="-0.17736212997339754"/>
                  <c:y val="-0.1675956413695449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68A-4CCD-B815-1DA2D82F32E3}"/>
                </c:ext>
              </c:extLst>
            </c:dLbl>
            <c:dLbl>
              <c:idx val="3"/>
              <c:layout>
                <c:manualLayout>
                  <c:x val="-1.3092255967479859E-2"/>
                  <c:y val="-0.1549987316188569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68A-4CCD-B815-1DA2D82F32E3}"/>
                </c:ext>
              </c:extLst>
            </c:dLbl>
            <c:dLbl>
              <c:idx val="4"/>
              <c:layout>
                <c:manualLayout>
                  <c:x val="0.11893253676774085"/>
                  <c:y val="-0.1109314859058467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68A-4CCD-B815-1DA2D82F32E3}"/>
                </c:ext>
              </c:extLst>
            </c:dLbl>
            <c:dLbl>
              <c:idx val="6"/>
              <c:layout>
                <c:manualLayout>
                  <c:x val="0.16842992341012694"/>
                  <c:y val="1.3760817182506947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2693390044194706"/>
                      <c:h val="9.819250894735866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D-F68A-4CCD-B815-1DA2D82F32E3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F68A-4CCD-B815-1DA2D82F32E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arianne" panose="02000000000000000000" pitchFamily="50" charset="0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'Import. TBB'!$C$34:$C$44</c:f>
              <c:strCache>
                <c:ptCount val="11"/>
                <c:pt idx="0">
                  <c:v>Pêche et aquaculture</c:v>
                </c:pt>
                <c:pt idx="1">
                  <c:v>Produits d'épicerie</c:v>
                </c:pt>
                <c:pt idx="2">
                  <c:v>Fruits et légumes</c:v>
                </c:pt>
                <c:pt idx="3">
                  <c:v>Céréales</c:v>
                </c:pt>
                <c:pt idx="4">
                  <c:v>Oléagineux</c:v>
                </c:pt>
                <c:pt idx="5">
                  <c:v>Viande et produits carnés</c:v>
                </c:pt>
                <c:pt idx="6">
                  <c:v>Laits et produits laitiers</c:v>
                </c:pt>
                <c:pt idx="7">
                  <c:v>Vins et spiritueux</c:v>
                </c:pt>
                <c:pt idx="8">
                  <c:v>Sucre</c:v>
                </c:pt>
                <c:pt idx="9">
                  <c:v>Animaux vivants et génétique</c:v>
                </c:pt>
                <c:pt idx="10">
                  <c:v>Autres</c:v>
                </c:pt>
              </c:strCache>
            </c:strRef>
          </c:cat>
          <c:val>
            <c:numRef>
              <c:f>'Import. TBB'!$P$34:$P$44</c:f>
              <c:numCache>
                <c:formatCode>0%</c:formatCode>
                <c:ptCount val="11"/>
                <c:pt idx="0">
                  <c:v>0.15048291983316187</c:v>
                </c:pt>
                <c:pt idx="1">
                  <c:v>0.13964186903213732</c:v>
                </c:pt>
                <c:pt idx="2">
                  <c:v>0.13859209020063099</c:v>
                </c:pt>
                <c:pt idx="3">
                  <c:v>0.12256177153527317</c:v>
                </c:pt>
                <c:pt idx="4">
                  <c:v>0.10975069299587419</c:v>
                </c:pt>
                <c:pt idx="5">
                  <c:v>6.6246629844724028E-2</c:v>
                </c:pt>
                <c:pt idx="6">
                  <c:v>5.5507749605603021E-2</c:v>
                </c:pt>
                <c:pt idx="7">
                  <c:v>3.8750629795738498E-2</c:v>
                </c:pt>
                <c:pt idx="8">
                  <c:v>2.6665271534319884E-2</c:v>
                </c:pt>
                <c:pt idx="9">
                  <c:v>1.658689070196339E-2</c:v>
                </c:pt>
                <c:pt idx="10">
                  <c:v>0.13521255111034844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F68A-4CCD-B815-1DA2D82F32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>
          <a:latin typeface="Marianne" panose="02000000000000000000" pitchFamily="50" charset="0"/>
        </a:defRPr>
      </a:pPr>
      <a:endParaRPr lang="fr-FR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solidFill>
              <a:schemeClr val="accent4">
                <a:lumMod val="60000"/>
                <a:lumOff val="40000"/>
              </a:schemeClr>
            </a:solidFill>
          </c:spPr>
          <c:dPt>
            <c:idx val="0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A38-4A7B-A74C-781DA48F1374}"/>
              </c:ext>
            </c:extLst>
          </c:dPt>
          <c:dPt>
            <c:idx val="1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A38-4A7B-A74C-781DA48F1374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A38-4A7B-A74C-781DA48F1374}"/>
              </c:ext>
            </c:extLst>
          </c:dPt>
          <c:dPt>
            <c:idx val="3"/>
            <c:bubble3D val="0"/>
            <c:spPr>
              <a:solidFill>
                <a:schemeClr val="bg1">
                  <a:lumMod val="9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A38-4A7B-A74C-781DA48F1374}"/>
              </c:ext>
            </c:extLst>
          </c:dPt>
          <c:dPt>
            <c:idx val="4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A38-4A7B-A74C-781DA48F1374}"/>
              </c:ext>
            </c:extLst>
          </c:dPt>
          <c:dPt>
            <c:idx val="5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A38-4A7B-A74C-781DA48F1374}"/>
              </c:ext>
            </c:extLst>
          </c:dPt>
          <c:dPt>
            <c:idx val="6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A38-4A7B-A74C-781DA48F1374}"/>
              </c:ext>
            </c:extLst>
          </c:dPt>
          <c:dPt>
            <c:idx val="7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3A38-4A7B-A74C-781DA48F1374}"/>
              </c:ext>
            </c:extLst>
          </c:dPt>
          <c:dPt>
            <c:idx val="8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3A38-4A7B-A74C-781DA48F1374}"/>
              </c:ext>
            </c:extLst>
          </c:dPt>
          <c:dPt>
            <c:idx val="9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3A38-4A7B-A74C-781DA48F1374}"/>
              </c:ext>
            </c:extLst>
          </c:dPt>
          <c:dPt>
            <c:idx val="10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3A38-4A7B-A74C-781DA48F1374}"/>
              </c:ext>
            </c:extLst>
          </c:dPt>
          <c:dLbls>
            <c:dLbl>
              <c:idx val="0"/>
              <c:layout>
                <c:manualLayout>
                  <c:x val="-0.18286818269999164"/>
                  <c:y val="0.1160407284635340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523695362376104"/>
                      <c:h val="0.2951168179008891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A38-4A7B-A74C-781DA48F1374}"/>
                </c:ext>
              </c:extLst>
            </c:dLbl>
            <c:dLbl>
              <c:idx val="1"/>
              <c:layout>
                <c:manualLayout>
                  <c:x val="-0.19737194786610923"/>
                  <c:y val="7.676650411261261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A38-4A7B-A74C-781DA48F1374}"/>
                </c:ext>
              </c:extLst>
            </c:dLbl>
            <c:dLbl>
              <c:idx val="2"/>
              <c:layout>
                <c:manualLayout>
                  <c:x val="-0.16310733437629582"/>
                  <c:y val="-9.879760672081644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A38-4A7B-A74C-781DA48F1374}"/>
                </c:ext>
              </c:extLst>
            </c:dLbl>
            <c:dLbl>
              <c:idx val="3"/>
              <c:layout>
                <c:manualLayout>
                  <c:x val="-0.1289940928450275"/>
                  <c:y val="-0.1550947840382096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433511135316386"/>
                      <c:h val="0.1634274397386169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3A38-4A7B-A74C-781DA48F1374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5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5-3A38-4A7B-A74C-781DA48F137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arianne" panose="02000000000000000000" pitchFamily="50" charset="0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'Import. TBB'!$C$78:$C$88</c:f>
              <c:strCache>
                <c:ptCount val="11"/>
                <c:pt idx="0">
                  <c:v>Produits d'épicerie</c:v>
                </c:pt>
                <c:pt idx="1">
                  <c:v>Céréales</c:v>
                </c:pt>
                <c:pt idx="2">
                  <c:v>Fruits et légumes</c:v>
                </c:pt>
                <c:pt idx="3">
                  <c:v>Laits et produits laitiers</c:v>
                </c:pt>
                <c:pt idx="4">
                  <c:v>Oléagineux</c:v>
                </c:pt>
                <c:pt idx="5">
                  <c:v>Sucre</c:v>
                </c:pt>
                <c:pt idx="6">
                  <c:v>Pêche et aquaculture</c:v>
                </c:pt>
                <c:pt idx="7">
                  <c:v>Vins et spiritueux</c:v>
                </c:pt>
                <c:pt idx="8">
                  <c:v>Viande et produits carnés</c:v>
                </c:pt>
                <c:pt idx="9">
                  <c:v>Animaux vivants et génétique</c:v>
                </c:pt>
                <c:pt idx="10">
                  <c:v>Autres</c:v>
                </c:pt>
              </c:strCache>
            </c:strRef>
          </c:cat>
          <c:val>
            <c:numRef>
              <c:f>'Import. TBB'!$P$78:$P$88</c:f>
              <c:numCache>
                <c:formatCode>0%</c:formatCode>
                <c:ptCount val="11"/>
                <c:pt idx="0">
                  <c:v>0.13768418423483375</c:v>
                </c:pt>
                <c:pt idx="1">
                  <c:v>0.1344309638609783</c:v>
                </c:pt>
                <c:pt idx="2">
                  <c:v>0.1053053632556499</c:v>
                </c:pt>
                <c:pt idx="3">
                  <c:v>9.8715644927252738E-2</c:v>
                </c:pt>
                <c:pt idx="4">
                  <c:v>7.8677514652601727E-2</c:v>
                </c:pt>
                <c:pt idx="5">
                  <c:v>7.7587887905868291E-2</c:v>
                </c:pt>
                <c:pt idx="6">
                  <c:v>6.3079801136119801E-2</c:v>
                </c:pt>
                <c:pt idx="7">
                  <c:v>5.5845940555628075E-2</c:v>
                </c:pt>
                <c:pt idx="8">
                  <c:v>5.4764413261881827E-2</c:v>
                </c:pt>
                <c:pt idx="9">
                  <c:v>4.3254960210153841E-2</c:v>
                </c:pt>
                <c:pt idx="10">
                  <c:v>0.15065218526760366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3A38-4A7B-A74C-781DA48F13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>
          <a:latin typeface="Marianne" panose="02000000000000000000" pitchFamily="50" charset="0"/>
        </a:defRPr>
      </a:pPr>
      <a:endParaRPr lang="fr-F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00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079-4BF9-8270-974B9A69C258}"/>
              </c:ext>
            </c:extLst>
          </c:dPt>
          <c:dPt>
            <c:idx val="1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079-4BF9-8270-974B9A69C258}"/>
              </c:ext>
            </c:extLst>
          </c:dPt>
          <c:dPt>
            <c:idx val="2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079-4BF9-8270-974B9A69C258}"/>
              </c:ext>
            </c:extLst>
          </c:dPt>
          <c:dPt>
            <c:idx val="3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079-4BF9-8270-974B9A69C258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4079-4BF9-8270-974B9A69C258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4079-4BF9-8270-974B9A69C258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4079-4BF9-8270-974B9A69C258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4079-4BF9-8270-974B9A69C258}"/>
              </c:ext>
            </c:extLst>
          </c:dPt>
          <c:dPt>
            <c:idx val="8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4079-4BF9-8270-974B9A69C258}"/>
              </c:ext>
            </c:extLst>
          </c:dPt>
          <c:dPt>
            <c:idx val="9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4079-4BF9-8270-974B9A69C258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5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4079-4BF9-8270-974B9A69C25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arianne" panose="02000000000000000000" pitchFamily="50" charset="0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'Import. IAA'!$C$66:$C$78</c:f>
              <c:strCache>
                <c:ptCount val="11"/>
                <c:pt idx="0">
                  <c:v>UE 27</c:v>
                </c:pt>
                <c:pt idx="1">
                  <c:v>France</c:v>
                </c:pt>
                <c:pt idx="2">
                  <c:v>Pays-Bas</c:v>
                </c:pt>
                <c:pt idx="3">
                  <c:v>Allemagne</c:v>
                </c:pt>
                <c:pt idx="4">
                  <c:v>Portugal</c:v>
                </c:pt>
                <c:pt idx="5">
                  <c:v>Brésil</c:v>
                </c:pt>
                <c:pt idx="6">
                  <c:v>Italie</c:v>
                </c:pt>
                <c:pt idx="7">
                  <c:v>Ukraine</c:v>
                </c:pt>
                <c:pt idx="8">
                  <c:v>Maroc</c:v>
                </c:pt>
                <c:pt idx="9">
                  <c:v>États-Unis</c:v>
                </c:pt>
                <c:pt idx="10">
                  <c:v>Pologne</c:v>
                </c:pt>
              </c:strCache>
            </c:strRef>
          </c:cat>
          <c:val>
            <c:numRef>
              <c:f>'Import. IAA'!$P$66:$P$78</c:f>
              <c:numCache>
                <c:formatCode>0%</c:formatCode>
                <c:ptCount val="11"/>
                <c:pt idx="0">
                  <c:v>0.55024026303545592</c:v>
                </c:pt>
                <c:pt idx="1">
                  <c:v>0.12528333208318959</c:v>
                </c:pt>
                <c:pt idx="2">
                  <c:v>7.287005517978197E-2</c:v>
                </c:pt>
                <c:pt idx="3">
                  <c:v>6.8146117364807357E-2</c:v>
                </c:pt>
                <c:pt idx="4">
                  <c:v>6.4868652890827827E-2</c:v>
                </c:pt>
                <c:pt idx="5">
                  <c:v>5.0372781380696806E-2</c:v>
                </c:pt>
                <c:pt idx="6">
                  <c:v>4.7957176974473943E-2</c:v>
                </c:pt>
                <c:pt idx="7">
                  <c:v>4.7847893181182988E-2</c:v>
                </c:pt>
                <c:pt idx="8">
                  <c:v>3.8665719983007607E-2</c:v>
                </c:pt>
                <c:pt idx="9">
                  <c:v>3.6912509135987558E-2</c:v>
                </c:pt>
                <c:pt idx="10">
                  <c:v>3.4397073630869739E-2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4079-4BF9-8270-974B9A69C2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49031344"/>
        <c:axId val="249029384"/>
      </c:barChart>
      <c:catAx>
        <c:axId val="249031344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arianne" panose="02000000000000000000" pitchFamily="50" charset="0"/>
                <a:ea typeface="+mn-ea"/>
                <a:cs typeface="+mn-cs"/>
              </a:defRPr>
            </a:pPr>
            <a:endParaRPr lang="fr-FR"/>
          </a:p>
        </c:txPr>
        <c:crossAx val="249029384"/>
        <c:crosses val="autoZero"/>
        <c:auto val="1"/>
        <c:lblAlgn val="ctr"/>
        <c:lblOffset val="100"/>
        <c:noMultiLvlLbl val="0"/>
      </c:catAx>
      <c:valAx>
        <c:axId val="249029384"/>
        <c:scaling>
          <c:orientation val="minMax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0"/>
        <c:majorTickMark val="out"/>
        <c:minorTickMark val="none"/>
        <c:tickLblPos val="nextTo"/>
        <c:crossAx val="2490313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Marianne" panose="02000000000000000000" pitchFamily="50" charset="0"/>
        </a:defRPr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solidFill>
              <a:schemeClr val="accent4">
                <a:lumMod val="60000"/>
                <a:lumOff val="40000"/>
              </a:schemeClr>
            </a:solidFill>
          </c:spPr>
          <c:dPt>
            <c:idx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269-49CB-9710-6E60521F2814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269-49CB-9710-6E60521F2814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269-49CB-9710-6E60521F2814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269-49CB-9710-6E60521F2814}"/>
              </c:ext>
            </c:extLst>
          </c:dPt>
          <c:dPt>
            <c:idx val="4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7269-49CB-9710-6E60521F2814}"/>
              </c:ext>
            </c:extLst>
          </c:dPt>
          <c:dPt>
            <c:idx val="5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7269-49CB-9710-6E60521F2814}"/>
              </c:ext>
            </c:extLst>
          </c:dPt>
          <c:dPt>
            <c:idx val="6"/>
            <c:bubble3D val="0"/>
            <c:spPr>
              <a:solidFill>
                <a:schemeClr val="bg1">
                  <a:lumMod val="9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7269-49CB-9710-6E60521F2814}"/>
              </c:ext>
            </c:extLst>
          </c:dPt>
          <c:dPt>
            <c:idx val="7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7269-49CB-9710-6E60521F2814}"/>
              </c:ext>
            </c:extLst>
          </c:dPt>
          <c:dPt>
            <c:idx val="8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7269-49CB-9710-6E60521F2814}"/>
              </c:ext>
            </c:extLst>
          </c:dPt>
          <c:dPt>
            <c:idx val="9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7269-49CB-9710-6E60521F2814}"/>
              </c:ext>
            </c:extLst>
          </c:dPt>
          <c:dPt>
            <c:idx val="10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7269-49CB-9710-6E60521F2814}"/>
              </c:ext>
            </c:extLst>
          </c:dPt>
          <c:dLbls>
            <c:dLbl>
              <c:idx val="0"/>
              <c:layout>
                <c:manualLayout>
                  <c:x val="-0.19800164468468773"/>
                  <c:y val="0.1242735721762605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00" b="0" i="0" u="none" strike="noStrike" kern="1200" baseline="0">
                      <a:solidFill>
                        <a:schemeClr val="tx1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2804509776149537"/>
                      <c:h val="0.2519058895464742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7269-49CB-9710-6E60521F2814}"/>
                </c:ext>
              </c:extLst>
            </c:dLbl>
            <c:dLbl>
              <c:idx val="1"/>
              <c:layout>
                <c:manualLayout>
                  <c:x val="-0.1105782239942161"/>
                  <c:y val="4.362428177068815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594064125790898"/>
                      <c:h val="0.2336343156913699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7269-49CB-9710-6E60521F2814}"/>
                </c:ext>
              </c:extLst>
            </c:dLbl>
            <c:dLbl>
              <c:idx val="2"/>
              <c:layout>
                <c:manualLayout>
                  <c:x val="-0.1952072133587294"/>
                  <c:y val="-0.1648905868917960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7269-49CB-9710-6E60521F2814}"/>
                </c:ext>
              </c:extLst>
            </c:dLbl>
            <c:dLbl>
              <c:idx val="3"/>
              <c:layout>
                <c:manualLayout>
                  <c:x val="-3.5398640492644372E-2"/>
                  <c:y val="-0.1360635612114121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7269-49CB-9710-6E60521F2814}"/>
                </c:ext>
              </c:extLst>
            </c:dLbl>
            <c:dLbl>
              <c:idx val="4"/>
              <c:layout>
                <c:manualLayout>
                  <c:x val="0.18793376444648324"/>
                  <c:y val="-0.1698242397731498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tx1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065437522064776"/>
                      <c:h val="0.1511435337278845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7269-49CB-9710-6E60521F2814}"/>
                </c:ext>
              </c:extLst>
            </c:dLbl>
            <c:dLbl>
              <c:idx val="10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5-7269-49CB-9710-6E60521F281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Marianne" panose="02000000000000000000" pitchFamily="50" charset="0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'Import. TBB'!$C$34:$C$44</c:f>
              <c:strCache>
                <c:ptCount val="11"/>
                <c:pt idx="0">
                  <c:v>Pêche et aquaculture</c:v>
                </c:pt>
                <c:pt idx="1">
                  <c:v>Produits d'épicerie</c:v>
                </c:pt>
                <c:pt idx="2">
                  <c:v>Fruits et légumes</c:v>
                </c:pt>
                <c:pt idx="3">
                  <c:v>Céréales</c:v>
                </c:pt>
                <c:pt idx="4">
                  <c:v>Oléagineux</c:v>
                </c:pt>
                <c:pt idx="5">
                  <c:v>Viande et produits carnés</c:v>
                </c:pt>
                <c:pt idx="6">
                  <c:v>Laits et produits laitiers</c:v>
                </c:pt>
                <c:pt idx="7">
                  <c:v>Vins et spiritueux</c:v>
                </c:pt>
                <c:pt idx="8">
                  <c:v>Sucre</c:v>
                </c:pt>
                <c:pt idx="9">
                  <c:v>Animaux vivants et génétique</c:v>
                </c:pt>
                <c:pt idx="10">
                  <c:v>Autres</c:v>
                </c:pt>
              </c:strCache>
            </c:strRef>
          </c:cat>
          <c:val>
            <c:numRef>
              <c:f>'Import. TBB'!$P$34:$P$44</c:f>
              <c:numCache>
                <c:formatCode>0%</c:formatCode>
                <c:ptCount val="11"/>
                <c:pt idx="0">
                  <c:v>0.15048291983316187</c:v>
                </c:pt>
                <c:pt idx="1">
                  <c:v>0.13964186903213732</c:v>
                </c:pt>
                <c:pt idx="2">
                  <c:v>0.13859209020063099</c:v>
                </c:pt>
                <c:pt idx="3">
                  <c:v>0.12256177153527317</c:v>
                </c:pt>
                <c:pt idx="4">
                  <c:v>0.10975069299587419</c:v>
                </c:pt>
                <c:pt idx="5">
                  <c:v>6.6246629844724028E-2</c:v>
                </c:pt>
                <c:pt idx="6">
                  <c:v>5.5507749605603021E-2</c:v>
                </c:pt>
                <c:pt idx="7">
                  <c:v>3.8750629795738498E-2</c:v>
                </c:pt>
                <c:pt idx="8">
                  <c:v>2.6665271534319884E-2</c:v>
                </c:pt>
                <c:pt idx="9">
                  <c:v>1.658689070196339E-2</c:v>
                </c:pt>
                <c:pt idx="10">
                  <c:v>0.13521255111034844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7269-49CB-9710-6E60521F28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>
          <a:latin typeface="Marianne" panose="02000000000000000000" pitchFamily="50" charset="0"/>
        </a:defRPr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'Import. IAA'!$C$39</c:f>
              <c:strCache>
                <c:ptCount val="1"/>
                <c:pt idx="0">
                  <c:v>Monde</c:v>
                </c:pt>
              </c:strCache>
              <c:extLst xmlns:c15="http://schemas.microsoft.com/office/drawing/2012/chart"/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C4B-4167-873B-865032F7DF9B}"/>
              </c:ext>
            </c:extLst>
          </c:dPt>
          <c:dPt>
            <c:idx val="1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C4B-4167-873B-865032F7DF9B}"/>
              </c:ext>
            </c:extLst>
          </c:dPt>
          <c:dPt>
            <c:idx val="2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C4B-4167-873B-865032F7DF9B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C4B-4167-873B-865032F7DF9B}"/>
              </c:ext>
            </c:extLst>
          </c:dPt>
          <c:cat>
            <c:strRef>
              <c:f>'Import. IAA'!$M$38:$P$38</c:f>
              <c:strCach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strCache>
              <c:extLst xmlns:c15="http://schemas.microsoft.com/office/drawing/2012/chart"/>
            </c:strRef>
          </c:cat>
          <c:val>
            <c:numRef>
              <c:f>'Import. IAA'!$M$39:$P$39</c:f>
              <c:numCache>
                <c:formatCode>0</c:formatCode>
                <c:ptCount val="4"/>
                <c:pt idx="0">
                  <c:v>35583059959</c:v>
                </c:pt>
                <c:pt idx="1">
                  <c:v>41169992411</c:v>
                </c:pt>
                <c:pt idx="2">
                  <c:v>53985523074</c:v>
                </c:pt>
                <c:pt idx="3">
                  <c:v>55291748374</c:v>
                </c:pt>
              </c:numCache>
              <c:extLst xmlns:c15="http://schemas.microsoft.com/office/drawing/2012/chart"/>
            </c:numRef>
          </c:val>
          <c:extLst>
            <c:ext xmlns:c16="http://schemas.microsoft.com/office/drawing/2014/chart" uri="{C3380CC4-5D6E-409C-BE32-E72D297353CC}">
              <c16:uniqueId val="{00000008-BC4B-4167-873B-865032F7DF9B}"/>
            </c:ext>
          </c:extLst>
        </c:ser>
        <c:ser>
          <c:idx val="11"/>
          <c:order val="11"/>
          <c:tx>
            <c:strRef>
              <c:f>'Import. IAA'!#REF!</c:f>
              <c:strCache>
                <c:ptCount val="1"/>
                <c:pt idx="0">
                  <c:v>#REF!</c:v>
                </c:pt>
              </c:strCache>
              <c:extLst xmlns:c15="http://schemas.microsoft.com/office/drawing/2012/chart"/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'[1]Import. IAA'!$M$38:$P$38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  <c:extLst/>
            </c:numRef>
          </c:cat>
          <c:val>
            <c:numRef>
              <c:f>'Import. IAA'!#REF!</c:f>
              <c:extLst xmlns:c15="http://schemas.microsoft.com/office/drawing/2012/chart"/>
            </c:numRef>
          </c:val>
          <c:extLst>
            <c:ext xmlns:c16="http://schemas.microsoft.com/office/drawing/2014/chart" uri="{C3380CC4-5D6E-409C-BE32-E72D297353CC}">
              <c16:uniqueId val="{00000009-BC4B-4167-873B-865032F7DF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249034088"/>
        <c:axId val="249030168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'Import. IAA'!$C$41</c15:sqref>
                        </c15:formulaRef>
                      </c:ext>
                    </c:extLst>
                    <c:strCache>
                      <c:ptCount val="1"/>
                      <c:pt idx="0">
                        <c:v>France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dPt>
                  <c:idx val="0"/>
                  <c:invertIfNegative val="0"/>
                  <c:bubble3D val="0"/>
                  <c:spPr>
                    <a:solidFill>
                      <a:schemeClr val="tx2">
                        <a:lumMod val="20000"/>
                        <a:lumOff val="80000"/>
                      </a:schemeClr>
                    </a:solidFill>
                    <a:ln>
                      <a:noFill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0B-BC4B-4167-873B-865032F7DF9B}"/>
                    </c:ext>
                  </c:extLst>
                </c:dPt>
                <c:dPt>
                  <c:idx val="1"/>
                  <c:invertIfNegative val="0"/>
                  <c:bubble3D val="0"/>
                  <c:spPr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noFill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0D-BC4B-4167-873B-865032F7DF9B}"/>
                    </c:ext>
                  </c:extLst>
                </c:dPt>
                <c:dPt>
                  <c:idx val="2"/>
                  <c:invertIfNegative val="0"/>
                  <c:bubble3D val="0"/>
                  <c:spPr>
                    <a:solidFill>
                      <a:schemeClr val="tx2">
                        <a:lumMod val="75000"/>
                      </a:schemeClr>
                    </a:solidFill>
                    <a:ln>
                      <a:noFill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0F-BC4B-4167-873B-865032F7DF9B}"/>
                    </c:ext>
                  </c:extLst>
                </c:dPt>
                <c:dPt>
                  <c:idx val="3"/>
                  <c:invertIfNegative val="0"/>
                  <c:bubble3D val="0"/>
                  <c:spPr>
                    <a:solidFill>
                      <a:srgbClr val="FF0000"/>
                    </a:solidFill>
                    <a:ln>
                      <a:noFill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11-BC4B-4167-873B-865032F7DF9B}"/>
                    </c:ext>
                  </c:extLst>
                </c:dPt>
                <c:cat>
                  <c:strRef>
                    <c:extLst>
                      <c:ext uri="{02D57815-91ED-43cb-92C2-25804820EDAC}">
                        <c15:formulaRef>
                          <c15:sqref>'Import. IAA'!$M$38:$P$38</c15:sqref>
                        </c15:formulaRef>
                      </c:ext>
                    </c:extLst>
                    <c:strCache>
                      <c:ptCount val="4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'Import. IAA'!$M$39:$P$39</c15:sqref>
                        </c15:formulaRef>
                      </c:ext>
                    </c:extLst>
                    <c:numCache>
                      <c:formatCode>0</c:formatCode>
                      <c:ptCount val="4"/>
                      <c:pt idx="0">
                        <c:v>35583059959</c:v>
                      </c:pt>
                      <c:pt idx="1">
                        <c:v>41169992411</c:v>
                      </c:pt>
                      <c:pt idx="2">
                        <c:v>53985523074</c:v>
                      </c:pt>
                      <c:pt idx="3">
                        <c:v>55291748374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12-BC4B-4167-873B-865032F7DF9B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IAA'!$C$42</c15:sqref>
                        </c15:formulaRef>
                      </c:ext>
                    </c:extLst>
                    <c:strCache>
                      <c:ptCount val="1"/>
                      <c:pt idx="0">
                        <c:v>Pays-Bas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IAA'!$M$38:$P$38</c15:sqref>
                        </c15:formulaRef>
                      </c:ext>
                    </c:extLst>
                    <c:strCache>
                      <c:ptCount val="4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IAA'!$M$42:$P$42</c15:sqref>
                        </c15:formulaRef>
                      </c:ext>
                    </c:extLst>
                    <c:numCache>
                      <c:formatCode>0</c:formatCode>
                      <c:ptCount val="4"/>
                      <c:pt idx="0">
                        <c:v>2401486575</c:v>
                      </c:pt>
                      <c:pt idx="1">
                        <c:v>2831234652</c:v>
                      </c:pt>
                      <c:pt idx="2">
                        <c:v>3425951267</c:v>
                      </c:pt>
                      <c:pt idx="3">
                        <c:v>4029112755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13-BC4B-4167-873B-865032F7DF9B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IAA'!$C$43</c15:sqref>
                        </c15:formulaRef>
                      </c:ext>
                    </c:extLst>
                    <c:strCache>
                      <c:ptCount val="1"/>
                      <c:pt idx="0">
                        <c:v>Allemagne</c:v>
                      </c:pt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IAA'!$M$38:$P$38</c15:sqref>
                        </c15:formulaRef>
                      </c:ext>
                    </c:extLst>
                    <c:strCache>
                      <c:ptCount val="4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IAA'!$M$43:$P$43</c15:sqref>
                        </c15:formulaRef>
                      </c:ext>
                    </c:extLst>
                    <c:numCache>
                      <c:formatCode>0</c:formatCode>
                      <c:ptCount val="4"/>
                      <c:pt idx="0">
                        <c:v>2842185697</c:v>
                      </c:pt>
                      <c:pt idx="1">
                        <c:v>3023576568</c:v>
                      </c:pt>
                      <c:pt idx="2">
                        <c:v>3390328780</c:v>
                      </c:pt>
                      <c:pt idx="3">
                        <c:v>3767917974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14-BC4B-4167-873B-865032F7DF9B}"/>
                  </c:ext>
                </c:extLst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IAA'!$C$44</c15:sqref>
                        </c15:formulaRef>
                      </c:ext>
                    </c:extLst>
                    <c:strCache>
                      <c:ptCount val="1"/>
                      <c:pt idx="0">
                        <c:v>Portugal</c:v>
                      </c:pt>
                    </c:strCache>
                  </c:strRef>
                </c:tx>
                <c:spPr>
                  <a:solidFill>
                    <a:schemeClr val="accent5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IAA'!$M$38:$P$38</c15:sqref>
                        </c15:formulaRef>
                      </c:ext>
                    </c:extLst>
                    <c:strCache>
                      <c:ptCount val="4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IAA'!$M$44:$P$44</c15:sqref>
                        </c15:formulaRef>
                      </c:ext>
                    </c:extLst>
                    <c:numCache>
                      <c:formatCode>0</c:formatCode>
                      <c:ptCount val="4"/>
                      <c:pt idx="0">
                        <c:v>2146623990</c:v>
                      </c:pt>
                      <c:pt idx="1">
                        <c:v>2567002329</c:v>
                      </c:pt>
                      <c:pt idx="2">
                        <c:v>3263839151</c:v>
                      </c:pt>
                      <c:pt idx="3">
                        <c:v>3586701233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15-BC4B-4167-873B-865032F7DF9B}"/>
                  </c:ext>
                </c:extLst>
              </c15:ser>
            </c15:filteredBarSeries>
            <c15:filteredBa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IAA'!$C$45</c15:sqref>
                        </c15:formulaRef>
                      </c:ext>
                    </c:extLst>
                    <c:strCache>
                      <c:ptCount val="1"/>
                      <c:pt idx="0">
                        <c:v>Brésil</c:v>
                      </c:pt>
                    </c:strCache>
                  </c:strRef>
                </c:tx>
                <c:spPr>
                  <a:solidFill>
                    <a:schemeClr val="accent6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IAA'!$M$38:$P$38</c15:sqref>
                        </c15:formulaRef>
                      </c:ext>
                    </c:extLst>
                    <c:strCache>
                      <c:ptCount val="4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IAA'!$M$45:$P$45</c15:sqref>
                        </c15:formulaRef>
                      </c:ext>
                    </c:extLst>
                    <c:numCache>
                      <c:formatCode>0</c:formatCode>
                      <c:ptCount val="4"/>
                      <c:pt idx="0">
                        <c:v>1768069286</c:v>
                      </c:pt>
                      <c:pt idx="1">
                        <c:v>2353160458</c:v>
                      </c:pt>
                      <c:pt idx="2">
                        <c:v>3944457386</c:v>
                      </c:pt>
                      <c:pt idx="3">
                        <c:v>2785199153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16-BC4B-4167-873B-865032F7DF9B}"/>
                  </c:ext>
                </c:extLst>
              </c15:ser>
            </c15:filteredBarSeries>
            <c15:filteredBa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IAA'!$C$46</c15:sqref>
                        </c15:formulaRef>
                      </c:ext>
                    </c:extLst>
                    <c:strCache>
                      <c:ptCount val="1"/>
                      <c:pt idx="0">
                        <c:v>Italie</c:v>
                      </c:pt>
                    </c:strCache>
                  </c:strRef>
                </c:tx>
                <c:spPr>
                  <a:solidFill>
                    <a:schemeClr val="accent1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IAA'!$M$38:$P$38</c15:sqref>
                        </c15:formulaRef>
                      </c:ext>
                    </c:extLst>
                    <c:strCache>
                      <c:ptCount val="4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IAA'!$M$46:$P$46</c15:sqref>
                        </c15:formulaRef>
                      </c:ext>
                    </c:extLst>
                    <c:numCache>
                      <c:formatCode>0</c:formatCode>
                      <c:ptCount val="4"/>
                      <c:pt idx="0">
                        <c:v>1588974489</c:v>
                      </c:pt>
                      <c:pt idx="1">
                        <c:v>1929469503</c:v>
                      </c:pt>
                      <c:pt idx="2">
                        <c:v>2379992168</c:v>
                      </c:pt>
                      <c:pt idx="3">
                        <c:v>2651636162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17-BC4B-4167-873B-865032F7DF9B}"/>
                  </c:ext>
                </c:extLst>
              </c15:ser>
            </c15:filteredBarSeries>
            <c15:filteredBa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IAA'!$C$47</c15:sqref>
                        </c15:formulaRef>
                      </c:ext>
                    </c:extLst>
                    <c:strCache>
                      <c:ptCount val="1"/>
                      <c:pt idx="0">
                        <c:v>Ukraine</c:v>
                      </c:pt>
                    </c:strCache>
                  </c:strRef>
                </c:tx>
                <c:spPr>
                  <a:solidFill>
                    <a:schemeClr val="accent2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IAA'!$M$38:$P$38</c15:sqref>
                        </c15:formulaRef>
                      </c:ext>
                    </c:extLst>
                    <c:strCache>
                      <c:ptCount val="4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IAA'!$M$47:$P$47</c15:sqref>
                        </c15:formulaRef>
                      </c:ext>
                    </c:extLst>
                    <c:numCache>
                      <c:formatCode>0</c:formatCode>
                      <c:ptCount val="4"/>
                      <c:pt idx="0">
                        <c:v>945647550</c:v>
                      </c:pt>
                      <c:pt idx="1">
                        <c:v>1026470546</c:v>
                      </c:pt>
                      <c:pt idx="2">
                        <c:v>1890360362</c:v>
                      </c:pt>
                      <c:pt idx="3">
                        <c:v>2645593670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18-BC4B-4167-873B-865032F7DF9B}"/>
                  </c:ext>
                </c:extLst>
              </c15:ser>
            </c15:filteredBarSeries>
            <c15:filteredBar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IAA'!$C$48</c15:sqref>
                        </c15:formulaRef>
                      </c:ext>
                    </c:extLst>
                    <c:strCache>
                      <c:ptCount val="1"/>
                      <c:pt idx="0">
                        <c:v>Maroc</c:v>
                      </c:pt>
                    </c:strCache>
                  </c:strRef>
                </c:tx>
                <c:spPr>
                  <a:solidFill>
                    <a:schemeClr val="accent3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IAA'!$M$38:$P$38</c15:sqref>
                        </c15:formulaRef>
                      </c:ext>
                    </c:extLst>
                    <c:strCache>
                      <c:ptCount val="4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IAA'!$M$48:$P$48</c15:sqref>
                        </c15:formulaRef>
                      </c:ext>
                    </c:extLst>
                    <c:numCache>
                      <c:formatCode>0</c:formatCode>
                      <c:ptCount val="4"/>
                      <c:pt idx="0">
                        <c:v>1572731011</c:v>
                      </c:pt>
                      <c:pt idx="1">
                        <c:v>1896534313</c:v>
                      </c:pt>
                      <c:pt idx="2">
                        <c:v>2104286796</c:v>
                      </c:pt>
                      <c:pt idx="3">
                        <c:v>2137895260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19-BC4B-4167-873B-865032F7DF9B}"/>
                  </c:ext>
                </c:extLst>
              </c15:ser>
            </c15:filteredBarSeries>
            <c15:filteredBar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IAA'!$C$49</c15:sqref>
                        </c15:formulaRef>
                      </c:ext>
                    </c:extLst>
                    <c:strCache>
                      <c:ptCount val="1"/>
                      <c:pt idx="0">
                        <c:v>États-Unis</c:v>
                      </c:pt>
                    </c:strCache>
                  </c:strRef>
                </c:tx>
                <c:spPr>
                  <a:solidFill>
                    <a:schemeClr val="accent4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IAA'!$M$38:$P$38</c15:sqref>
                        </c15:formulaRef>
                      </c:ext>
                    </c:extLst>
                    <c:strCache>
                      <c:ptCount val="4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IAA'!$M$49:$P$49</c15:sqref>
                        </c15:formulaRef>
                      </c:ext>
                    </c:extLst>
                    <c:numCache>
                      <c:formatCode>0</c:formatCode>
                      <c:ptCount val="4"/>
                      <c:pt idx="0">
                        <c:v>1435836400</c:v>
                      </c:pt>
                      <c:pt idx="1">
                        <c:v>1422093364</c:v>
                      </c:pt>
                      <c:pt idx="2">
                        <c:v>1998990288</c:v>
                      </c:pt>
                      <c:pt idx="3">
                        <c:v>2040957167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1A-BC4B-4167-873B-865032F7DF9B}"/>
                  </c:ext>
                </c:extLst>
              </c15:ser>
            </c15:filteredBarSeries>
            <c15:filteredBar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IAA'!$C$50</c15:sqref>
                        </c15:formulaRef>
                      </c:ext>
                    </c:extLst>
                    <c:strCache>
                      <c:ptCount val="1"/>
                      <c:pt idx="0">
                        <c:v>Pologne</c:v>
                      </c:pt>
                    </c:strCache>
                  </c:strRef>
                </c:tx>
                <c:spPr>
                  <a:solidFill>
                    <a:schemeClr val="accent5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Pt>
                  <c:idx val="0"/>
                  <c:invertIfNegative val="0"/>
                  <c:bubble3D val="0"/>
                  <c:spPr>
                    <a:solidFill>
                      <a:schemeClr val="tx2">
                        <a:lumMod val="20000"/>
                        <a:lumOff val="80000"/>
                      </a:schemeClr>
                    </a:solidFill>
                    <a:ln>
                      <a:noFill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1C-BC4B-4167-873B-865032F7DF9B}"/>
                    </c:ext>
                  </c:extLst>
                </c:dPt>
                <c:dPt>
                  <c:idx val="1"/>
                  <c:invertIfNegative val="0"/>
                  <c:bubble3D val="0"/>
                  <c:spPr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noFill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1E-BC4B-4167-873B-865032F7DF9B}"/>
                    </c:ext>
                  </c:extLst>
                </c:dPt>
                <c:dPt>
                  <c:idx val="2"/>
                  <c:invertIfNegative val="0"/>
                  <c:bubble3D val="0"/>
                  <c:spPr>
                    <a:solidFill>
                      <a:schemeClr val="tx2"/>
                    </a:solidFill>
                    <a:ln>
                      <a:noFill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20-BC4B-4167-873B-865032F7DF9B}"/>
                    </c:ext>
                  </c:extLst>
                </c:dPt>
                <c:dPt>
                  <c:idx val="3"/>
                  <c:invertIfNegative val="0"/>
                  <c:bubble3D val="0"/>
                  <c:spPr>
                    <a:solidFill>
                      <a:srgbClr val="FF0000"/>
                    </a:solidFill>
                    <a:ln>
                      <a:noFill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22-BC4B-4167-873B-865032F7DF9B}"/>
                    </c:ext>
                  </c:extLst>
                </c:dPt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IAA'!$M$38:$P$38</c15:sqref>
                        </c15:formulaRef>
                      </c:ext>
                    </c:extLst>
                    <c:strCache>
                      <c:ptCount val="4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IAA'!$M$50:$P$50</c15:sqref>
                        </c15:formulaRef>
                      </c:ext>
                    </c:extLst>
                    <c:numCache>
                      <c:formatCode>0</c:formatCode>
                      <c:ptCount val="4"/>
                      <c:pt idx="0">
                        <c:v>958345594</c:v>
                      </c:pt>
                      <c:pt idx="1">
                        <c:v>1152423792</c:v>
                      </c:pt>
                      <c:pt idx="2">
                        <c:v>1637131863</c:v>
                      </c:pt>
                      <c:pt idx="3">
                        <c:v>1901874340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23-BC4B-4167-873B-865032F7DF9B}"/>
                  </c:ext>
                </c:extLst>
              </c15:ser>
            </c15:filteredBarSeries>
          </c:ext>
        </c:extLst>
      </c:barChart>
      <c:catAx>
        <c:axId val="249034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arianne" panose="02000000000000000000" pitchFamily="50" charset="0"/>
                <a:ea typeface="+mn-ea"/>
                <a:cs typeface="+mn-cs"/>
              </a:defRPr>
            </a:pPr>
            <a:endParaRPr lang="fr-FR"/>
          </a:p>
        </c:txPr>
        <c:crossAx val="249030168"/>
        <c:crosses val="autoZero"/>
        <c:auto val="1"/>
        <c:lblAlgn val="ctr"/>
        <c:lblOffset val="100"/>
        <c:noMultiLvlLbl val="0"/>
      </c:catAx>
      <c:valAx>
        <c:axId val="2490301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\ &quot;€&quot;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arianne" panose="02000000000000000000" pitchFamily="50" charset="0"/>
                <a:ea typeface="+mn-ea"/>
                <a:cs typeface="+mn-cs"/>
              </a:defRPr>
            </a:pPr>
            <a:endParaRPr lang="fr-FR"/>
          </a:p>
        </c:txPr>
        <c:crossAx val="249034088"/>
        <c:crosses val="autoZero"/>
        <c:crossBetween val="between"/>
        <c:dispUnits>
          <c:builtInUnit val="billions"/>
          <c:dispUnitsLbl>
            <c:layout/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arianne" panose="02000000000000000000" pitchFamily="50" charset="0"/>
                    <a:ea typeface="+mn-ea"/>
                    <a:cs typeface="+mn-cs"/>
                  </a:defRPr>
                </a:pPr>
                <a:endParaRPr lang="fr-FR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Marianne" panose="02000000000000000000" pitchFamily="50" charset="0"/>
        </a:defRPr>
      </a:pPr>
      <a:endParaRPr lang="fr-F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'Balance commerciale IAA'!$C$4</c:f>
              <c:strCache>
                <c:ptCount val="1"/>
                <c:pt idx="0">
                  <c:v>Valeurs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'Balance commerciale IAA'!$D$4:$P$4</c:f>
              <c:strCache>
                <c:ptCount val="13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</c:strCache>
            </c:strRef>
          </c:cat>
          <c:val>
            <c:numRef>
              <c:f>'Balance commerciale IAA'!$D$4:$P$4</c:f>
              <c:numCache>
                <c:formatCode>General</c:formatCode>
                <c:ptCount val="1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15-4403-ABE2-E2E30613B9BC}"/>
            </c:ext>
          </c:extLst>
        </c:ser>
        <c:ser>
          <c:idx val="1"/>
          <c:order val="1"/>
          <c:tx>
            <c:strRef>
              <c:f>'Balance commerciale IAA'!$C$5</c:f>
              <c:strCache>
                <c:ptCount val="1"/>
                <c:pt idx="0">
                  <c:v>Importations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'Balance commerciale IAA'!$D$4:$P$4</c:f>
              <c:strCache>
                <c:ptCount val="13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</c:strCache>
            </c:strRef>
          </c:cat>
          <c:val>
            <c:numRef>
              <c:f>'Balance commerciale IAA'!$D$5:$P$5</c:f>
              <c:numCache>
                <c:formatCode>0</c:formatCode>
                <c:ptCount val="13"/>
                <c:pt idx="0">
                  <c:v>-28449571387</c:v>
                </c:pt>
                <c:pt idx="1">
                  <c:v>-29313515546</c:v>
                </c:pt>
                <c:pt idx="2">
                  <c:v>-28908968969</c:v>
                </c:pt>
                <c:pt idx="3">
                  <c:v>-29718629609</c:v>
                </c:pt>
                <c:pt idx="4">
                  <c:v>-32343205739</c:v>
                </c:pt>
                <c:pt idx="5">
                  <c:v>-33454404616</c:v>
                </c:pt>
                <c:pt idx="6">
                  <c:v>-36060585801</c:v>
                </c:pt>
                <c:pt idx="7">
                  <c:v>-36507214318</c:v>
                </c:pt>
                <c:pt idx="8">
                  <c:v>-37221671463</c:v>
                </c:pt>
                <c:pt idx="9">
                  <c:v>-35583059959</c:v>
                </c:pt>
                <c:pt idx="10">
                  <c:v>-41169992411</c:v>
                </c:pt>
                <c:pt idx="11">
                  <c:v>-53985523074</c:v>
                </c:pt>
                <c:pt idx="12">
                  <c:v>-55291748374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D15-4403-ABE2-E2E30613B9BC}"/>
            </c:ext>
          </c:extLst>
        </c:ser>
        <c:ser>
          <c:idx val="2"/>
          <c:order val="2"/>
          <c:tx>
            <c:strRef>
              <c:f>'Balance commerciale IAA'!$C$6</c:f>
              <c:strCache>
                <c:ptCount val="1"/>
                <c:pt idx="0">
                  <c:v>Exportations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strRef>
              <c:f>'Balance commerciale IAA'!$D$4:$P$4</c:f>
              <c:strCache>
                <c:ptCount val="13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</c:strCache>
            </c:strRef>
          </c:cat>
          <c:val>
            <c:numRef>
              <c:f>'Balance commerciale IAA'!$D$6:$P$6</c:f>
              <c:numCache>
                <c:formatCode>0</c:formatCode>
                <c:ptCount val="13"/>
                <c:pt idx="0">
                  <c:v>31979343243</c:v>
                </c:pt>
                <c:pt idx="1">
                  <c:v>35362621967</c:v>
                </c:pt>
                <c:pt idx="2">
                  <c:v>36922946556</c:v>
                </c:pt>
                <c:pt idx="3">
                  <c:v>38424207427</c:v>
                </c:pt>
                <c:pt idx="4">
                  <c:v>41768025080</c:v>
                </c:pt>
                <c:pt idx="5">
                  <c:v>44305029758</c:v>
                </c:pt>
                <c:pt idx="6">
                  <c:v>47206621707</c:v>
                </c:pt>
                <c:pt idx="7">
                  <c:v>47577112564</c:v>
                </c:pt>
                <c:pt idx="8">
                  <c:v>50929323499</c:v>
                </c:pt>
                <c:pt idx="9">
                  <c:v>53431940225</c:v>
                </c:pt>
                <c:pt idx="10">
                  <c:v>59161016975</c:v>
                </c:pt>
                <c:pt idx="11">
                  <c:v>66974407696</c:v>
                </c:pt>
                <c:pt idx="12">
                  <c:v>69628436945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D15-4403-ABE2-E2E30613B9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249032520"/>
        <c:axId val="249035656"/>
      </c:barChart>
      <c:lineChart>
        <c:grouping val="stacked"/>
        <c:varyColors val="0"/>
        <c:ser>
          <c:idx val="3"/>
          <c:order val="3"/>
          <c:tx>
            <c:strRef>
              <c:f>'Balance commerciale IAA'!$C$7</c:f>
              <c:strCache>
                <c:ptCount val="1"/>
                <c:pt idx="0">
                  <c:v>Solde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val>
            <c:numRef>
              <c:f>'Balance commerciale IAA'!$D$7:$P$7</c:f>
              <c:numCache>
                <c:formatCode>0</c:formatCode>
                <c:ptCount val="13"/>
                <c:pt idx="0">
                  <c:v>3529771856</c:v>
                </c:pt>
                <c:pt idx="1">
                  <c:v>6049106421</c:v>
                </c:pt>
                <c:pt idx="2">
                  <c:v>8013977587</c:v>
                </c:pt>
                <c:pt idx="3">
                  <c:v>8705577818</c:v>
                </c:pt>
                <c:pt idx="4">
                  <c:v>9424819341</c:v>
                </c:pt>
                <c:pt idx="5">
                  <c:v>10850625142</c:v>
                </c:pt>
                <c:pt idx="6">
                  <c:v>11146035906</c:v>
                </c:pt>
                <c:pt idx="7">
                  <c:v>11069898246</c:v>
                </c:pt>
                <c:pt idx="8">
                  <c:v>13707652036</c:v>
                </c:pt>
                <c:pt idx="9">
                  <c:v>17848880266</c:v>
                </c:pt>
                <c:pt idx="10">
                  <c:v>17991024564</c:v>
                </c:pt>
                <c:pt idx="11">
                  <c:v>12988884622</c:v>
                </c:pt>
                <c:pt idx="12">
                  <c:v>14336688571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D15-4403-ABE2-E2E30613B9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49032520"/>
        <c:axId val="249035656"/>
      </c:lineChart>
      <c:catAx>
        <c:axId val="249032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arianne" panose="02000000000000000000" pitchFamily="50" charset="0"/>
                <a:ea typeface="+mn-ea"/>
                <a:cs typeface="+mn-cs"/>
              </a:defRPr>
            </a:pPr>
            <a:endParaRPr lang="fr-FR"/>
          </a:p>
        </c:txPr>
        <c:crossAx val="249035656"/>
        <c:crosses val="autoZero"/>
        <c:auto val="1"/>
        <c:lblAlgn val="ctr"/>
        <c:lblOffset val="100"/>
        <c:noMultiLvlLbl val="0"/>
      </c:catAx>
      <c:valAx>
        <c:axId val="249035656"/>
        <c:scaling>
          <c:orientation val="minMax"/>
          <c:min val="-60000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\ &quot;€&quot;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arianne" panose="02000000000000000000" pitchFamily="50" charset="0"/>
                <a:ea typeface="+mn-ea"/>
                <a:cs typeface="+mn-cs"/>
              </a:defRPr>
            </a:pPr>
            <a:endParaRPr lang="fr-FR"/>
          </a:p>
        </c:txPr>
        <c:crossAx val="249032520"/>
        <c:crosses val="autoZero"/>
        <c:crossBetween val="between"/>
        <c:dispUnits>
          <c:builtInUnit val="billions"/>
          <c:dispUnitsLbl>
            <c:layout/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arianne" panose="02000000000000000000" pitchFamily="50" charset="0"/>
                    <a:ea typeface="+mn-ea"/>
                    <a:cs typeface="+mn-cs"/>
                  </a:defRPr>
                </a:pPr>
                <a:endParaRPr lang="fr-FR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arianne" panose="02000000000000000000" pitchFamily="50" charset="0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Marianne" panose="02000000000000000000" pitchFamily="50" charset="0"/>
        </a:defRPr>
      </a:pPr>
      <a:endParaRPr lang="fr-F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'Balance commerciale TBB'!$D$4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'Balance commerciale TBB'!$C$6:$C$16</c:f>
              <c:strCache>
                <c:ptCount val="11"/>
                <c:pt idx="0">
                  <c:v>Fruits et légumes</c:v>
                </c:pt>
                <c:pt idx="1">
                  <c:v>Viande et produits carnés</c:v>
                </c:pt>
                <c:pt idx="2">
                  <c:v>Produits d'épicerie</c:v>
                </c:pt>
                <c:pt idx="3">
                  <c:v>Vins et spiritueux</c:v>
                </c:pt>
                <c:pt idx="4">
                  <c:v>Animaux vivants et génétique</c:v>
                </c:pt>
                <c:pt idx="5">
                  <c:v>Laits et produits laitiers</c:v>
                </c:pt>
                <c:pt idx="6">
                  <c:v>Autres</c:v>
                </c:pt>
                <c:pt idx="7">
                  <c:v>Sucre</c:v>
                </c:pt>
                <c:pt idx="8">
                  <c:v>Pêche et aquaculture</c:v>
                </c:pt>
                <c:pt idx="9">
                  <c:v>Oléagineux</c:v>
                </c:pt>
                <c:pt idx="10">
                  <c:v>Céréales</c:v>
                </c:pt>
              </c:strCache>
            </c:strRef>
          </c:cat>
          <c:val>
            <c:numRef>
              <c:f>'Balance commerciale TBB'!$D$6:$D$16</c:f>
              <c:numCache>
                <c:formatCode>0</c:formatCode>
                <c:ptCount val="11"/>
                <c:pt idx="0">
                  <c:v>8090918166</c:v>
                </c:pt>
                <c:pt idx="1">
                  <c:v>2331915326</c:v>
                </c:pt>
                <c:pt idx="2">
                  <c:v>1978590498</c:v>
                </c:pt>
                <c:pt idx="3">
                  <c:v>1468562012</c:v>
                </c:pt>
                <c:pt idx="4">
                  <c:v>50447593</c:v>
                </c:pt>
                <c:pt idx="5">
                  <c:v>-1053206618</c:v>
                </c:pt>
                <c:pt idx="6">
                  <c:v>-1744119377</c:v>
                </c:pt>
                <c:pt idx="7">
                  <c:v>-804824673</c:v>
                </c:pt>
                <c:pt idx="8">
                  <c:v>-2263348272</c:v>
                </c:pt>
                <c:pt idx="9">
                  <c:v>-2525156416</c:v>
                </c:pt>
                <c:pt idx="10">
                  <c:v>-2000006382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439-4879-99A8-A3B29B971FC8}"/>
            </c:ext>
          </c:extLst>
        </c:ser>
        <c:ser>
          <c:idx val="1"/>
          <c:order val="1"/>
          <c:tx>
            <c:strRef>
              <c:f>'Balance commerciale TBB'!$E$4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'Balance commerciale TBB'!$C$6:$C$16</c:f>
              <c:strCache>
                <c:ptCount val="11"/>
                <c:pt idx="0">
                  <c:v>Fruits et légumes</c:v>
                </c:pt>
                <c:pt idx="1">
                  <c:v>Viande et produits carnés</c:v>
                </c:pt>
                <c:pt idx="2">
                  <c:v>Produits d'épicerie</c:v>
                </c:pt>
                <c:pt idx="3">
                  <c:v>Vins et spiritueux</c:v>
                </c:pt>
                <c:pt idx="4">
                  <c:v>Animaux vivants et génétique</c:v>
                </c:pt>
                <c:pt idx="5">
                  <c:v>Laits et produits laitiers</c:v>
                </c:pt>
                <c:pt idx="6">
                  <c:v>Autres</c:v>
                </c:pt>
                <c:pt idx="7">
                  <c:v>Sucre</c:v>
                </c:pt>
                <c:pt idx="8">
                  <c:v>Pêche et aquaculture</c:v>
                </c:pt>
                <c:pt idx="9">
                  <c:v>Oléagineux</c:v>
                </c:pt>
                <c:pt idx="10">
                  <c:v>Céréales</c:v>
                </c:pt>
              </c:strCache>
            </c:strRef>
          </c:cat>
          <c:val>
            <c:numRef>
              <c:f>'Balance commerciale TBB'!$E$6:$E$16</c:f>
              <c:numCache>
                <c:formatCode>0</c:formatCode>
                <c:ptCount val="11"/>
                <c:pt idx="0">
                  <c:v>9224668232</c:v>
                </c:pt>
                <c:pt idx="1">
                  <c:v>2805535603</c:v>
                </c:pt>
                <c:pt idx="2">
                  <c:v>2218559381</c:v>
                </c:pt>
                <c:pt idx="3">
                  <c:v>1837755631</c:v>
                </c:pt>
                <c:pt idx="4">
                  <c:v>168202170</c:v>
                </c:pt>
                <c:pt idx="5">
                  <c:v>-970541995</c:v>
                </c:pt>
                <c:pt idx="6">
                  <c:v>-1525245772</c:v>
                </c:pt>
                <c:pt idx="7">
                  <c:v>-626542334</c:v>
                </c:pt>
                <c:pt idx="8">
                  <c:v>-1934532882</c:v>
                </c:pt>
                <c:pt idx="9">
                  <c:v>-2585966328</c:v>
                </c:pt>
                <c:pt idx="10">
                  <c:v>-2562785286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439-4879-99A8-A3B29B971FC8}"/>
            </c:ext>
          </c:extLst>
        </c:ser>
        <c:ser>
          <c:idx val="2"/>
          <c:order val="2"/>
          <c:tx>
            <c:strRef>
              <c:f>'Balance commerciale TBB'!$F$4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'Balance commerciale TBB'!$C$6:$C$16</c:f>
              <c:strCache>
                <c:ptCount val="11"/>
                <c:pt idx="0">
                  <c:v>Fruits et légumes</c:v>
                </c:pt>
                <c:pt idx="1">
                  <c:v>Viande et produits carnés</c:v>
                </c:pt>
                <c:pt idx="2">
                  <c:v>Produits d'épicerie</c:v>
                </c:pt>
                <c:pt idx="3">
                  <c:v>Vins et spiritueux</c:v>
                </c:pt>
                <c:pt idx="4">
                  <c:v>Animaux vivants et génétique</c:v>
                </c:pt>
                <c:pt idx="5">
                  <c:v>Laits et produits laitiers</c:v>
                </c:pt>
                <c:pt idx="6">
                  <c:v>Autres</c:v>
                </c:pt>
                <c:pt idx="7">
                  <c:v>Sucre</c:v>
                </c:pt>
                <c:pt idx="8">
                  <c:v>Pêche et aquaculture</c:v>
                </c:pt>
                <c:pt idx="9">
                  <c:v>Oléagineux</c:v>
                </c:pt>
                <c:pt idx="10">
                  <c:v>Céréales</c:v>
                </c:pt>
              </c:strCache>
            </c:strRef>
          </c:cat>
          <c:val>
            <c:numRef>
              <c:f>'Balance commerciale TBB'!$F$6:$F$16</c:f>
              <c:numCache>
                <c:formatCode>0</c:formatCode>
                <c:ptCount val="11"/>
                <c:pt idx="0">
                  <c:v>9920640176</c:v>
                </c:pt>
                <c:pt idx="1">
                  <c:v>2892254715</c:v>
                </c:pt>
                <c:pt idx="2">
                  <c:v>2392304422</c:v>
                </c:pt>
                <c:pt idx="3">
                  <c:v>2128682905</c:v>
                </c:pt>
                <c:pt idx="4">
                  <c:v>133850326</c:v>
                </c:pt>
                <c:pt idx="5">
                  <c:v>-968592752</c:v>
                </c:pt>
                <c:pt idx="6">
                  <c:v>-1344693412</c:v>
                </c:pt>
                <c:pt idx="7">
                  <c:v>-773436882</c:v>
                </c:pt>
                <c:pt idx="8">
                  <c:v>-1878719823</c:v>
                </c:pt>
                <c:pt idx="9">
                  <c:v>-2635580549</c:v>
                </c:pt>
                <c:pt idx="10">
                  <c:v>-1852731539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439-4879-99A8-A3B29B971FC8}"/>
            </c:ext>
          </c:extLst>
        </c:ser>
        <c:ser>
          <c:idx val="3"/>
          <c:order val="3"/>
          <c:tx>
            <c:strRef>
              <c:f>'Balance commerciale TBB'!$G$4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'Balance commerciale TBB'!$C$6:$C$16</c:f>
              <c:strCache>
                <c:ptCount val="11"/>
                <c:pt idx="0">
                  <c:v>Fruits et légumes</c:v>
                </c:pt>
                <c:pt idx="1">
                  <c:v>Viande et produits carnés</c:v>
                </c:pt>
                <c:pt idx="2">
                  <c:v>Produits d'épicerie</c:v>
                </c:pt>
                <c:pt idx="3">
                  <c:v>Vins et spiritueux</c:v>
                </c:pt>
                <c:pt idx="4">
                  <c:v>Animaux vivants et génétique</c:v>
                </c:pt>
                <c:pt idx="5">
                  <c:v>Laits et produits laitiers</c:v>
                </c:pt>
                <c:pt idx="6">
                  <c:v>Autres</c:v>
                </c:pt>
                <c:pt idx="7">
                  <c:v>Sucre</c:v>
                </c:pt>
                <c:pt idx="8">
                  <c:v>Pêche et aquaculture</c:v>
                </c:pt>
                <c:pt idx="9">
                  <c:v>Oléagineux</c:v>
                </c:pt>
                <c:pt idx="10">
                  <c:v>Céréales</c:v>
                </c:pt>
              </c:strCache>
            </c:strRef>
          </c:cat>
          <c:val>
            <c:numRef>
              <c:f>'Balance commerciale TBB'!$G$6:$G$16</c:f>
              <c:numCache>
                <c:formatCode>0</c:formatCode>
                <c:ptCount val="11"/>
                <c:pt idx="0">
                  <c:v>10114178584</c:v>
                </c:pt>
                <c:pt idx="1">
                  <c:v>3151003971</c:v>
                </c:pt>
                <c:pt idx="2">
                  <c:v>3411562761</c:v>
                </c:pt>
                <c:pt idx="3">
                  <c:v>2125340832</c:v>
                </c:pt>
                <c:pt idx="4">
                  <c:v>73717495</c:v>
                </c:pt>
                <c:pt idx="5">
                  <c:v>-850413159</c:v>
                </c:pt>
                <c:pt idx="6">
                  <c:v>-1374359057</c:v>
                </c:pt>
                <c:pt idx="7">
                  <c:v>-642011465</c:v>
                </c:pt>
                <c:pt idx="8">
                  <c:v>-2249208599</c:v>
                </c:pt>
                <c:pt idx="9">
                  <c:v>-3123234848</c:v>
                </c:pt>
                <c:pt idx="10">
                  <c:v>-1930998696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439-4879-99A8-A3B29B971FC8}"/>
            </c:ext>
          </c:extLst>
        </c:ser>
        <c:ser>
          <c:idx val="4"/>
          <c:order val="4"/>
          <c:tx>
            <c:strRef>
              <c:f>'Balance commerciale TBB'!$H$4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'Balance commerciale TBB'!$C$6:$C$16</c:f>
              <c:strCache>
                <c:ptCount val="11"/>
                <c:pt idx="0">
                  <c:v>Fruits et légumes</c:v>
                </c:pt>
                <c:pt idx="1">
                  <c:v>Viande et produits carnés</c:v>
                </c:pt>
                <c:pt idx="2">
                  <c:v>Produits d'épicerie</c:v>
                </c:pt>
                <c:pt idx="3">
                  <c:v>Vins et spiritueux</c:v>
                </c:pt>
                <c:pt idx="4">
                  <c:v>Animaux vivants et génétique</c:v>
                </c:pt>
                <c:pt idx="5">
                  <c:v>Laits et produits laitiers</c:v>
                </c:pt>
                <c:pt idx="6">
                  <c:v>Autres</c:v>
                </c:pt>
                <c:pt idx="7">
                  <c:v>Sucre</c:v>
                </c:pt>
                <c:pt idx="8">
                  <c:v>Pêche et aquaculture</c:v>
                </c:pt>
                <c:pt idx="9">
                  <c:v>Oléagineux</c:v>
                </c:pt>
                <c:pt idx="10">
                  <c:v>Céréales</c:v>
                </c:pt>
              </c:strCache>
            </c:strRef>
          </c:cat>
          <c:val>
            <c:numRef>
              <c:f>'Balance commerciale TBB'!$H$6:$H$16</c:f>
              <c:numCache>
                <c:formatCode>0</c:formatCode>
                <c:ptCount val="11"/>
                <c:pt idx="0">
                  <c:v>11267508324</c:v>
                </c:pt>
                <c:pt idx="1">
                  <c:v>3547064372</c:v>
                </c:pt>
                <c:pt idx="2">
                  <c:v>2791141106</c:v>
                </c:pt>
                <c:pt idx="3">
                  <c:v>2209233120</c:v>
                </c:pt>
                <c:pt idx="4">
                  <c:v>209575609</c:v>
                </c:pt>
                <c:pt idx="5">
                  <c:v>-612925924</c:v>
                </c:pt>
                <c:pt idx="6">
                  <c:v>-1628837661</c:v>
                </c:pt>
                <c:pt idx="7">
                  <c:v>-431022992</c:v>
                </c:pt>
                <c:pt idx="8">
                  <c:v>-2479269917</c:v>
                </c:pt>
                <c:pt idx="9">
                  <c:v>-3142633271</c:v>
                </c:pt>
                <c:pt idx="10">
                  <c:v>-2305013423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439-4879-99A8-A3B29B971FC8}"/>
            </c:ext>
          </c:extLst>
        </c:ser>
        <c:ser>
          <c:idx val="5"/>
          <c:order val="5"/>
          <c:tx>
            <c:strRef>
              <c:f>'Balance commerciale TBB'!$I$4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'Balance commerciale TBB'!$C$6:$C$16</c:f>
              <c:strCache>
                <c:ptCount val="11"/>
                <c:pt idx="0">
                  <c:v>Fruits et légumes</c:v>
                </c:pt>
                <c:pt idx="1">
                  <c:v>Viande et produits carnés</c:v>
                </c:pt>
                <c:pt idx="2">
                  <c:v>Produits d'épicerie</c:v>
                </c:pt>
                <c:pt idx="3">
                  <c:v>Vins et spiritueux</c:v>
                </c:pt>
                <c:pt idx="4">
                  <c:v>Animaux vivants et génétique</c:v>
                </c:pt>
                <c:pt idx="5">
                  <c:v>Laits et produits laitiers</c:v>
                </c:pt>
                <c:pt idx="6">
                  <c:v>Autres</c:v>
                </c:pt>
                <c:pt idx="7">
                  <c:v>Sucre</c:v>
                </c:pt>
                <c:pt idx="8">
                  <c:v>Pêche et aquaculture</c:v>
                </c:pt>
                <c:pt idx="9">
                  <c:v>Oléagineux</c:v>
                </c:pt>
                <c:pt idx="10">
                  <c:v>Céréales</c:v>
                </c:pt>
              </c:strCache>
            </c:strRef>
          </c:cat>
          <c:val>
            <c:numRef>
              <c:f>'Balance commerciale TBB'!$I$6:$I$16</c:f>
              <c:numCache>
                <c:formatCode>0</c:formatCode>
                <c:ptCount val="11"/>
                <c:pt idx="0">
                  <c:v>11430229854</c:v>
                </c:pt>
                <c:pt idx="1">
                  <c:v>4143023618</c:v>
                </c:pt>
                <c:pt idx="2">
                  <c:v>3647718954</c:v>
                </c:pt>
                <c:pt idx="3">
                  <c:v>2099740840</c:v>
                </c:pt>
                <c:pt idx="4">
                  <c:v>247735112</c:v>
                </c:pt>
                <c:pt idx="5">
                  <c:v>-489116655</c:v>
                </c:pt>
                <c:pt idx="6">
                  <c:v>-1597912178</c:v>
                </c:pt>
                <c:pt idx="7">
                  <c:v>-392145150</c:v>
                </c:pt>
                <c:pt idx="8">
                  <c:v>-2780847547</c:v>
                </c:pt>
                <c:pt idx="9">
                  <c:v>-3142912175</c:v>
                </c:pt>
                <c:pt idx="10">
                  <c:v>-2314889532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439-4879-99A8-A3B29B971FC8}"/>
            </c:ext>
          </c:extLst>
        </c:ser>
        <c:ser>
          <c:idx val="6"/>
          <c:order val="6"/>
          <c:tx>
            <c:strRef>
              <c:f>'Balance commerciale TBB'!$J$4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'Balance commerciale TBB'!$C$6:$C$16</c:f>
              <c:strCache>
                <c:ptCount val="11"/>
                <c:pt idx="0">
                  <c:v>Fruits et légumes</c:v>
                </c:pt>
                <c:pt idx="1">
                  <c:v>Viande et produits carnés</c:v>
                </c:pt>
                <c:pt idx="2">
                  <c:v>Produits d'épicerie</c:v>
                </c:pt>
                <c:pt idx="3">
                  <c:v>Vins et spiritueux</c:v>
                </c:pt>
                <c:pt idx="4">
                  <c:v>Animaux vivants et génétique</c:v>
                </c:pt>
                <c:pt idx="5">
                  <c:v>Laits et produits laitiers</c:v>
                </c:pt>
                <c:pt idx="6">
                  <c:v>Autres</c:v>
                </c:pt>
                <c:pt idx="7">
                  <c:v>Sucre</c:v>
                </c:pt>
                <c:pt idx="8">
                  <c:v>Pêche et aquaculture</c:v>
                </c:pt>
                <c:pt idx="9">
                  <c:v>Oléagineux</c:v>
                </c:pt>
                <c:pt idx="10">
                  <c:v>Céréales</c:v>
                </c:pt>
              </c:strCache>
            </c:strRef>
          </c:cat>
          <c:val>
            <c:numRef>
              <c:f>'Balance commerciale TBB'!$J$6:$J$16</c:f>
              <c:numCache>
                <c:formatCode>0</c:formatCode>
                <c:ptCount val="11"/>
                <c:pt idx="0">
                  <c:v>11603483845</c:v>
                </c:pt>
                <c:pt idx="1">
                  <c:v>4544674395</c:v>
                </c:pt>
                <c:pt idx="2">
                  <c:v>4343504237</c:v>
                </c:pt>
                <c:pt idx="3">
                  <c:v>2322838307</c:v>
                </c:pt>
                <c:pt idx="4">
                  <c:v>223066925</c:v>
                </c:pt>
                <c:pt idx="5">
                  <c:v>-515116163</c:v>
                </c:pt>
                <c:pt idx="6">
                  <c:v>-1611596080</c:v>
                </c:pt>
                <c:pt idx="7">
                  <c:v>-566209116</c:v>
                </c:pt>
                <c:pt idx="8">
                  <c:v>-2995861064</c:v>
                </c:pt>
                <c:pt idx="9">
                  <c:v>-3764873063</c:v>
                </c:pt>
                <c:pt idx="10">
                  <c:v>-2437876318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439-4879-99A8-A3B29B971FC8}"/>
            </c:ext>
          </c:extLst>
        </c:ser>
        <c:ser>
          <c:idx val="7"/>
          <c:order val="7"/>
          <c:tx>
            <c:strRef>
              <c:f>'Balance commerciale TBB'!$K$4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'Balance commerciale TBB'!$C$6:$C$16</c:f>
              <c:strCache>
                <c:ptCount val="11"/>
                <c:pt idx="0">
                  <c:v>Fruits et légumes</c:v>
                </c:pt>
                <c:pt idx="1">
                  <c:v>Viande et produits carnés</c:v>
                </c:pt>
                <c:pt idx="2">
                  <c:v>Produits d'épicerie</c:v>
                </c:pt>
                <c:pt idx="3">
                  <c:v>Vins et spiritueux</c:v>
                </c:pt>
                <c:pt idx="4">
                  <c:v>Animaux vivants et génétique</c:v>
                </c:pt>
                <c:pt idx="5">
                  <c:v>Laits et produits laitiers</c:v>
                </c:pt>
                <c:pt idx="6">
                  <c:v>Autres</c:v>
                </c:pt>
                <c:pt idx="7">
                  <c:v>Sucre</c:v>
                </c:pt>
                <c:pt idx="8">
                  <c:v>Pêche et aquaculture</c:v>
                </c:pt>
                <c:pt idx="9">
                  <c:v>Oléagineux</c:v>
                </c:pt>
                <c:pt idx="10">
                  <c:v>Céréales</c:v>
                </c:pt>
              </c:strCache>
            </c:strRef>
          </c:cat>
          <c:val>
            <c:numRef>
              <c:f>'Balance commerciale TBB'!$K$6:$K$16</c:f>
              <c:numCache>
                <c:formatCode>0</c:formatCode>
                <c:ptCount val="11"/>
                <c:pt idx="0">
                  <c:v>11394891280</c:v>
                </c:pt>
                <c:pt idx="1">
                  <c:v>4633417244</c:v>
                </c:pt>
                <c:pt idx="2">
                  <c:v>3811662631</c:v>
                </c:pt>
                <c:pt idx="3">
                  <c:v>2520216127</c:v>
                </c:pt>
                <c:pt idx="4">
                  <c:v>190159726</c:v>
                </c:pt>
                <c:pt idx="5">
                  <c:v>-538491472</c:v>
                </c:pt>
                <c:pt idx="6">
                  <c:v>-1467664036</c:v>
                </c:pt>
                <c:pt idx="7">
                  <c:v>-463909534</c:v>
                </c:pt>
                <c:pt idx="8">
                  <c:v>-3020033386</c:v>
                </c:pt>
                <c:pt idx="9">
                  <c:v>-3227310774</c:v>
                </c:pt>
                <c:pt idx="10">
                  <c:v>-2763039559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439-4879-99A8-A3B29B971FC8}"/>
            </c:ext>
          </c:extLst>
        </c:ser>
        <c:ser>
          <c:idx val="8"/>
          <c:order val="8"/>
          <c:tx>
            <c:strRef>
              <c:f>'Balance commerciale TBB'!$L$4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'Balance commerciale TBB'!$C$6:$C$16</c:f>
              <c:strCache>
                <c:ptCount val="11"/>
                <c:pt idx="0">
                  <c:v>Fruits et légumes</c:v>
                </c:pt>
                <c:pt idx="1">
                  <c:v>Viande et produits carnés</c:v>
                </c:pt>
                <c:pt idx="2">
                  <c:v>Produits d'épicerie</c:v>
                </c:pt>
                <c:pt idx="3">
                  <c:v>Vins et spiritueux</c:v>
                </c:pt>
                <c:pt idx="4">
                  <c:v>Animaux vivants et génétique</c:v>
                </c:pt>
                <c:pt idx="5">
                  <c:v>Laits et produits laitiers</c:v>
                </c:pt>
                <c:pt idx="6">
                  <c:v>Autres</c:v>
                </c:pt>
                <c:pt idx="7">
                  <c:v>Sucre</c:v>
                </c:pt>
                <c:pt idx="8">
                  <c:v>Pêche et aquaculture</c:v>
                </c:pt>
                <c:pt idx="9">
                  <c:v>Oléagineux</c:v>
                </c:pt>
                <c:pt idx="10">
                  <c:v>Céréales</c:v>
                </c:pt>
              </c:strCache>
            </c:strRef>
          </c:cat>
          <c:val>
            <c:numRef>
              <c:f>'Balance commerciale TBB'!$L$6:$L$16</c:f>
              <c:numCache>
                <c:formatCode>0</c:formatCode>
                <c:ptCount val="11"/>
                <c:pt idx="0">
                  <c:v>12411912702</c:v>
                </c:pt>
                <c:pt idx="1">
                  <c:v>6244571369</c:v>
                </c:pt>
                <c:pt idx="2">
                  <c:v>4131130850</c:v>
                </c:pt>
                <c:pt idx="3">
                  <c:v>2551989877</c:v>
                </c:pt>
                <c:pt idx="4">
                  <c:v>211558913</c:v>
                </c:pt>
                <c:pt idx="5">
                  <c:v>-555579770</c:v>
                </c:pt>
                <c:pt idx="6">
                  <c:v>-1525530731</c:v>
                </c:pt>
                <c:pt idx="7">
                  <c:v>-535212727</c:v>
                </c:pt>
                <c:pt idx="8">
                  <c:v>-3022107521</c:v>
                </c:pt>
                <c:pt idx="9">
                  <c:v>-3428454075</c:v>
                </c:pt>
                <c:pt idx="10">
                  <c:v>-2776626850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439-4879-99A8-A3B29B971FC8}"/>
            </c:ext>
          </c:extLst>
        </c:ser>
        <c:ser>
          <c:idx val="9"/>
          <c:order val="9"/>
          <c:tx>
            <c:strRef>
              <c:f>'Balance commerciale TBB'!$M$4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'Balance commerciale TBB'!$C$6:$C$16</c:f>
              <c:strCache>
                <c:ptCount val="11"/>
                <c:pt idx="0">
                  <c:v>Fruits et légumes</c:v>
                </c:pt>
                <c:pt idx="1">
                  <c:v>Viande et produits carnés</c:v>
                </c:pt>
                <c:pt idx="2">
                  <c:v>Produits d'épicerie</c:v>
                </c:pt>
                <c:pt idx="3">
                  <c:v>Vins et spiritueux</c:v>
                </c:pt>
                <c:pt idx="4">
                  <c:v>Animaux vivants et génétique</c:v>
                </c:pt>
                <c:pt idx="5">
                  <c:v>Laits et produits laitiers</c:v>
                </c:pt>
                <c:pt idx="6">
                  <c:v>Autres</c:v>
                </c:pt>
                <c:pt idx="7">
                  <c:v>Sucre</c:v>
                </c:pt>
                <c:pt idx="8">
                  <c:v>Pêche et aquaculture</c:v>
                </c:pt>
                <c:pt idx="9">
                  <c:v>Oléagineux</c:v>
                </c:pt>
                <c:pt idx="10">
                  <c:v>Céréales</c:v>
                </c:pt>
              </c:strCache>
            </c:strRef>
          </c:cat>
          <c:val>
            <c:numRef>
              <c:f>'Balance commerciale TBB'!$M$6:$M$16</c:f>
              <c:numCache>
                <c:formatCode>0</c:formatCode>
                <c:ptCount val="11"/>
                <c:pt idx="0">
                  <c:v>13253183118</c:v>
                </c:pt>
                <c:pt idx="1">
                  <c:v>7757717075</c:v>
                </c:pt>
                <c:pt idx="2">
                  <c:v>4217644663</c:v>
                </c:pt>
                <c:pt idx="3">
                  <c:v>2670106416</c:v>
                </c:pt>
                <c:pt idx="4">
                  <c:v>200545340</c:v>
                </c:pt>
                <c:pt idx="5">
                  <c:v>-435431850</c:v>
                </c:pt>
                <c:pt idx="6">
                  <c:v>-1262918777</c:v>
                </c:pt>
                <c:pt idx="7">
                  <c:v>-511108911</c:v>
                </c:pt>
                <c:pt idx="8">
                  <c:v>-2457846524</c:v>
                </c:pt>
                <c:pt idx="9">
                  <c:v>-3439994361</c:v>
                </c:pt>
                <c:pt idx="10">
                  <c:v>-2143015923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9439-4879-99A8-A3B29B971FC8}"/>
            </c:ext>
          </c:extLst>
        </c:ser>
        <c:ser>
          <c:idx val="10"/>
          <c:order val="10"/>
          <c:tx>
            <c:strRef>
              <c:f>'Balance commerciale TBB'!$N$4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'Balance commerciale TBB'!$C$6:$C$16</c:f>
              <c:strCache>
                <c:ptCount val="11"/>
                <c:pt idx="0">
                  <c:v>Fruits et légumes</c:v>
                </c:pt>
                <c:pt idx="1">
                  <c:v>Viande et produits carnés</c:v>
                </c:pt>
                <c:pt idx="2">
                  <c:v>Produits d'épicerie</c:v>
                </c:pt>
                <c:pt idx="3">
                  <c:v>Vins et spiritueux</c:v>
                </c:pt>
                <c:pt idx="4">
                  <c:v>Animaux vivants et génétique</c:v>
                </c:pt>
                <c:pt idx="5">
                  <c:v>Laits et produits laitiers</c:v>
                </c:pt>
                <c:pt idx="6">
                  <c:v>Autres</c:v>
                </c:pt>
                <c:pt idx="7">
                  <c:v>Sucre</c:v>
                </c:pt>
                <c:pt idx="8">
                  <c:v>Pêche et aquaculture</c:v>
                </c:pt>
                <c:pt idx="9">
                  <c:v>Oléagineux</c:v>
                </c:pt>
                <c:pt idx="10">
                  <c:v>Céréales</c:v>
                </c:pt>
              </c:strCache>
            </c:strRef>
          </c:cat>
          <c:val>
            <c:numRef>
              <c:f>'Balance commerciale TBB'!$N$6:$N$16</c:f>
              <c:numCache>
                <c:formatCode>0</c:formatCode>
                <c:ptCount val="11"/>
                <c:pt idx="0">
                  <c:v>14278672369</c:v>
                </c:pt>
                <c:pt idx="1">
                  <c:v>7696408662</c:v>
                </c:pt>
                <c:pt idx="2">
                  <c:v>5009083610</c:v>
                </c:pt>
                <c:pt idx="3">
                  <c:v>2952846763</c:v>
                </c:pt>
                <c:pt idx="4">
                  <c:v>86053292</c:v>
                </c:pt>
                <c:pt idx="5">
                  <c:v>-465896120</c:v>
                </c:pt>
                <c:pt idx="6">
                  <c:v>-885243518</c:v>
                </c:pt>
                <c:pt idx="7">
                  <c:v>-570096868</c:v>
                </c:pt>
                <c:pt idx="8">
                  <c:v>-2733769525</c:v>
                </c:pt>
                <c:pt idx="9">
                  <c:v>-4518886255</c:v>
                </c:pt>
                <c:pt idx="10">
                  <c:v>-2858147848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439-4879-99A8-A3B29B971FC8}"/>
            </c:ext>
          </c:extLst>
        </c:ser>
        <c:ser>
          <c:idx val="11"/>
          <c:order val="11"/>
          <c:tx>
            <c:strRef>
              <c:f>'Balance commerciale TBB'!$O$4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'Balance commerciale TBB'!$C$6:$C$16</c:f>
              <c:strCache>
                <c:ptCount val="11"/>
                <c:pt idx="0">
                  <c:v>Fruits et légumes</c:v>
                </c:pt>
                <c:pt idx="1">
                  <c:v>Viande et produits carnés</c:v>
                </c:pt>
                <c:pt idx="2">
                  <c:v>Produits d'épicerie</c:v>
                </c:pt>
                <c:pt idx="3">
                  <c:v>Vins et spiritueux</c:v>
                </c:pt>
                <c:pt idx="4">
                  <c:v>Animaux vivants et génétique</c:v>
                </c:pt>
                <c:pt idx="5">
                  <c:v>Laits et produits laitiers</c:v>
                </c:pt>
                <c:pt idx="6">
                  <c:v>Autres</c:v>
                </c:pt>
                <c:pt idx="7">
                  <c:v>Sucre</c:v>
                </c:pt>
                <c:pt idx="8">
                  <c:v>Pêche et aquaculture</c:v>
                </c:pt>
                <c:pt idx="9">
                  <c:v>Oléagineux</c:v>
                </c:pt>
                <c:pt idx="10">
                  <c:v>Céréales</c:v>
                </c:pt>
              </c:strCache>
            </c:strRef>
          </c:cat>
          <c:val>
            <c:numRef>
              <c:f>'Balance commerciale TBB'!$O$6:$O$16</c:f>
              <c:numCache>
                <c:formatCode>0</c:formatCode>
                <c:ptCount val="11"/>
                <c:pt idx="0">
                  <c:v>13885205352</c:v>
                </c:pt>
                <c:pt idx="1">
                  <c:v>7656015284</c:v>
                </c:pt>
                <c:pt idx="2">
                  <c:v>5857755453</c:v>
                </c:pt>
                <c:pt idx="3">
                  <c:v>2930401338</c:v>
                </c:pt>
                <c:pt idx="4">
                  <c:v>149885593</c:v>
                </c:pt>
                <c:pt idx="5">
                  <c:v>-1011780472</c:v>
                </c:pt>
                <c:pt idx="6">
                  <c:v>-891960744</c:v>
                </c:pt>
                <c:pt idx="7">
                  <c:v>-879473470</c:v>
                </c:pt>
                <c:pt idx="8">
                  <c:v>-3532404780</c:v>
                </c:pt>
                <c:pt idx="9">
                  <c:v>-5561438684</c:v>
                </c:pt>
                <c:pt idx="10">
                  <c:v>-5613393481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9439-4879-99A8-A3B29B971FC8}"/>
            </c:ext>
          </c:extLst>
        </c:ser>
        <c:ser>
          <c:idx val="12"/>
          <c:order val="12"/>
          <c:tx>
            <c:strRef>
              <c:f>'Balance commerciale TBB'!$P$4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strRef>
              <c:f>'Balance commerciale TBB'!$C$6:$C$16</c:f>
              <c:strCache>
                <c:ptCount val="11"/>
                <c:pt idx="0">
                  <c:v>Fruits et légumes</c:v>
                </c:pt>
                <c:pt idx="1">
                  <c:v>Viande et produits carnés</c:v>
                </c:pt>
                <c:pt idx="2">
                  <c:v>Produits d'épicerie</c:v>
                </c:pt>
                <c:pt idx="3">
                  <c:v>Vins et spiritueux</c:v>
                </c:pt>
                <c:pt idx="4">
                  <c:v>Animaux vivants et génétique</c:v>
                </c:pt>
                <c:pt idx="5">
                  <c:v>Laits et produits laitiers</c:v>
                </c:pt>
                <c:pt idx="6">
                  <c:v>Autres</c:v>
                </c:pt>
                <c:pt idx="7">
                  <c:v>Sucre</c:v>
                </c:pt>
                <c:pt idx="8">
                  <c:v>Pêche et aquaculture</c:v>
                </c:pt>
                <c:pt idx="9">
                  <c:v>Oléagineux</c:v>
                </c:pt>
                <c:pt idx="10">
                  <c:v>Céréales</c:v>
                </c:pt>
              </c:strCache>
            </c:strRef>
          </c:cat>
          <c:val>
            <c:numRef>
              <c:f>'Balance commerciale TBB'!$P$6:$P$16</c:f>
              <c:numCache>
                <c:formatCode>0</c:formatCode>
                <c:ptCount val="11"/>
                <c:pt idx="0">
                  <c:v>13983121806</c:v>
                </c:pt>
                <c:pt idx="1">
                  <c:v>8731777224</c:v>
                </c:pt>
                <c:pt idx="2">
                  <c:v>6012908284</c:v>
                </c:pt>
                <c:pt idx="3">
                  <c:v>2659828778</c:v>
                </c:pt>
                <c:pt idx="4">
                  <c:v>18500481</c:v>
                </c:pt>
                <c:pt idx="5">
                  <c:v>-1063948386</c:v>
                </c:pt>
                <c:pt idx="6">
                  <c:v>-1245493263</c:v>
                </c:pt>
                <c:pt idx="7">
                  <c:v>-1294315335</c:v>
                </c:pt>
                <c:pt idx="8">
                  <c:v>-2860880097</c:v>
                </c:pt>
                <c:pt idx="9">
                  <c:v>-4653218595</c:v>
                </c:pt>
                <c:pt idx="10">
                  <c:v>-5951715652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9439-4879-99A8-A3B29B971F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49034872"/>
        <c:axId val="249028992"/>
      </c:barChart>
      <c:catAx>
        <c:axId val="249034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100000" spcFirstLastPara="1" vertOverflow="ellipsis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Marianne" panose="02000000000000000000" pitchFamily="50" charset="0"/>
                <a:ea typeface="+mn-ea"/>
                <a:cs typeface="+mn-cs"/>
              </a:defRPr>
            </a:pPr>
            <a:endParaRPr lang="fr-FR"/>
          </a:p>
        </c:txPr>
        <c:crossAx val="249028992"/>
        <c:crosses val="autoZero"/>
        <c:auto val="1"/>
        <c:lblAlgn val="ctr"/>
        <c:lblOffset val="100"/>
        <c:noMultiLvlLbl val="0"/>
      </c:catAx>
      <c:valAx>
        <c:axId val="249028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\ &quot;€&quot;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arianne" panose="02000000000000000000" pitchFamily="50" charset="0"/>
                <a:ea typeface="+mn-ea"/>
                <a:cs typeface="+mn-cs"/>
              </a:defRPr>
            </a:pPr>
            <a:endParaRPr lang="fr-FR"/>
          </a:p>
        </c:txPr>
        <c:crossAx val="249034872"/>
        <c:crosses val="autoZero"/>
        <c:crossBetween val="between"/>
        <c:dispUnits>
          <c:builtInUnit val="b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arianne" panose="02000000000000000000" pitchFamily="50" charset="0"/>
                    <a:ea typeface="+mn-ea"/>
                    <a:cs typeface="+mn-cs"/>
                  </a:defRPr>
                </a:pPr>
                <a:endParaRPr lang="fr-FR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arianne" panose="02000000000000000000" pitchFamily="50" charset="0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Marianne" panose="02000000000000000000" pitchFamily="50" charset="0"/>
        </a:defRPr>
      </a:pPr>
      <a:endParaRPr lang="fr-F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'Balance commerciale IAA'!$D$40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'Balance commerciale IAA'!$C$42:$C$51</c:f>
              <c:strCache>
                <c:ptCount val="10"/>
                <c:pt idx="0">
                  <c:v>Allemagne</c:v>
                </c:pt>
                <c:pt idx="1">
                  <c:v>Italie</c:v>
                </c:pt>
                <c:pt idx="2">
                  <c:v>France</c:v>
                </c:pt>
                <c:pt idx="3">
                  <c:v>Royaume-Uni</c:v>
                </c:pt>
                <c:pt idx="4">
                  <c:v>Portugal</c:v>
                </c:pt>
                <c:pt idx="5">
                  <c:v>Maroc</c:v>
                </c:pt>
                <c:pt idx="6">
                  <c:v>Indonésie</c:v>
                </c:pt>
                <c:pt idx="7">
                  <c:v>Argentine</c:v>
                </c:pt>
                <c:pt idx="8">
                  <c:v>Brésil</c:v>
                </c:pt>
                <c:pt idx="9">
                  <c:v>Ukraine</c:v>
                </c:pt>
              </c:strCache>
            </c:strRef>
          </c:cat>
          <c:val>
            <c:numRef>
              <c:f>'Balance commerciale IAA'!$D$42:$D$51</c:f>
              <c:numCache>
                <c:formatCode>0</c:formatCode>
                <c:ptCount val="10"/>
                <c:pt idx="0">
                  <c:v>1249991921</c:v>
                </c:pt>
                <c:pt idx="1">
                  <c:v>2702452375</c:v>
                </c:pt>
                <c:pt idx="2">
                  <c:v>1047464577</c:v>
                </c:pt>
                <c:pt idx="3">
                  <c:v>1276523169</c:v>
                </c:pt>
                <c:pt idx="4">
                  <c:v>2175247084</c:v>
                </c:pt>
                <c:pt idx="5">
                  <c:v>-467401493</c:v>
                </c:pt>
                <c:pt idx="6">
                  <c:v>-404608674</c:v>
                </c:pt>
                <c:pt idx="7">
                  <c:v>-1112960433</c:v>
                </c:pt>
                <c:pt idx="8">
                  <c:v>-1491057740</c:v>
                </c:pt>
                <c:pt idx="9">
                  <c:v>-481487128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F28-428E-A47E-3C20D25B2C70}"/>
            </c:ext>
          </c:extLst>
        </c:ser>
        <c:ser>
          <c:idx val="1"/>
          <c:order val="1"/>
          <c:tx>
            <c:strRef>
              <c:f>'Balance commerciale IAA'!$E$40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'Balance commerciale IAA'!$C$42:$C$51</c:f>
              <c:strCache>
                <c:ptCount val="10"/>
                <c:pt idx="0">
                  <c:v>Allemagne</c:v>
                </c:pt>
                <c:pt idx="1">
                  <c:v>Italie</c:v>
                </c:pt>
                <c:pt idx="2">
                  <c:v>France</c:v>
                </c:pt>
                <c:pt idx="3">
                  <c:v>Royaume-Uni</c:v>
                </c:pt>
                <c:pt idx="4">
                  <c:v>Portugal</c:v>
                </c:pt>
                <c:pt idx="5">
                  <c:v>Maroc</c:v>
                </c:pt>
                <c:pt idx="6">
                  <c:v>Indonésie</c:v>
                </c:pt>
                <c:pt idx="7">
                  <c:v>Argentine</c:v>
                </c:pt>
                <c:pt idx="8">
                  <c:v>Brésil</c:v>
                </c:pt>
                <c:pt idx="9">
                  <c:v>Ukraine</c:v>
                </c:pt>
              </c:strCache>
            </c:strRef>
          </c:cat>
          <c:val>
            <c:numRef>
              <c:f>'Balance commerciale IAA'!$E$42:$E$51</c:f>
              <c:numCache>
                <c:formatCode>0</c:formatCode>
                <c:ptCount val="10"/>
                <c:pt idx="0">
                  <c:v>1626708653</c:v>
                </c:pt>
                <c:pt idx="1">
                  <c:v>2734557953</c:v>
                </c:pt>
                <c:pt idx="2">
                  <c:v>1688650677</c:v>
                </c:pt>
                <c:pt idx="3">
                  <c:v>1654161078</c:v>
                </c:pt>
                <c:pt idx="4">
                  <c:v>2052110850</c:v>
                </c:pt>
                <c:pt idx="5">
                  <c:v>-376351976</c:v>
                </c:pt>
                <c:pt idx="6">
                  <c:v>-343269596</c:v>
                </c:pt>
                <c:pt idx="7">
                  <c:v>-1042340811</c:v>
                </c:pt>
                <c:pt idx="8">
                  <c:v>-1593839949</c:v>
                </c:pt>
                <c:pt idx="9">
                  <c:v>-1112102491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F28-428E-A47E-3C20D25B2C70}"/>
            </c:ext>
          </c:extLst>
        </c:ser>
        <c:ser>
          <c:idx val="2"/>
          <c:order val="2"/>
          <c:tx>
            <c:strRef>
              <c:f>'Balance commerciale IAA'!$F$40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'Balance commerciale IAA'!$C$42:$C$51</c:f>
              <c:strCache>
                <c:ptCount val="10"/>
                <c:pt idx="0">
                  <c:v>Allemagne</c:v>
                </c:pt>
                <c:pt idx="1">
                  <c:v>Italie</c:v>
                </c:pt>
                <c:pt idx="2">
                  <c:v>France</c:v>
                </c:pt>
                <c:pt idx="3">
                  <c:v>Royaume-Uni</c:v>
                </c:pt>
                <c:pt idx="4">
                  <c:v>Portugal</c:v>
                </c:pt>
                <c:pt idx="5">
                  <c:v>Maroc</c:v>
                </c:pt>
                <c:pt idx="6">
                  <c:v>Indonésie</c:v>
                </c:pt>
                <c:pt idx="7">
                  <c:v>Argentine</c:v>
                </c:pt>
                <c:pt idx="8">
                  <c:v>Brésil</c:v>
                </c:pt>
                <c:pt idx="9">
                  <c:v>Ukraine</c:v>
                </c:pt>
              </c:strCache>
            </c:strRef>
          </c:cat>
          <c:val>
            <c:numRef>
              <c:f>'Balance commerciale IAA'!$F$42:$F$51</c:f>
              <c:numCache>
                <c:formatCode>0</c:formatCode>
                <c:ptCount val="10"/>
                <c:pt idx="0">
                  <c:v>2177047821</c:v>
                </c:pt>
                <c:pt idx="1">
                  <c:v>2693595157</c:v>
                </c:pt>
                <c:pt idx="2">
                  <c:v>2041631020</c:v>
                </c:pt>
                <c:pt idx="3">
                  <c:v>1854183598</c:v>
                </c:pt>
                <c:pt idx="4">
                  <c:v>2225531857</c:v>
                </c:pt>
                <c:pt idx="5">
                  <c:v>-458461298</c:v>
                </c:pt>
                <c:pt idx="6">
                  <c:v>-493610181</c:v>
                </c:pt>
                <c:pt idx="7">
                  <c:v>-932665518</c:v>
                </c:pt>
                <c:pt idx="8">
                  <c:v>-1422527044</c:v>
                </c:pt>
                <c:pt idx="9">
                  <c:v>-646111608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F28-428E-A47E-3C20D25B2C70}"/>
            </c:ext>
          </c:extLst>
        </c:ser>
        <c:ser>
          <c:idx val="3"/>
          <c:order val="3"/>
          <c:tx>
            <c:strRef>
              <c:f>'Balance commerciale IAA'!$G$40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'Balance commerciale IAA'!$C$42:$C$51</c:f>
              <c:strCache>
                <c:ptCount val="10"/>
                <c:pt idx="0">
                  <c:v>Allemagne</c:v>
                </c:pt>
                <c:pt idx="1">
                  <c:v>Italie</c:v>
                </c:pt>
                <c:pt idx="2">
                  <c:v>France</c:v>
                </c:pt>
                <c:pt idx="3">
                  <c:v>Royaume-Uni</c:v>
                </c:pt>
                <c:pt idx="4">
                  <c:v>Portugal</c:v>
                </c:pt>
                <c:pt idx="5">
                  <c:v>Maroc</c:v>
                </c:pt>
                <c:pt idx="6">
                  <c:v>Indonésie</c:v>
                </c:pt>
                <c:pt idx="7">
                  <c:v>Argentine</c:v>
                </c:pt>
                <c:pt idx="8">
                  <c:v>Brésil</c:v>
                </c:pt>
                <c:pt idx="9">
                  <c:v>Ukraine</c:v>
                </c:pt>
              </c:strCache>
            </c:strRef>
          </c:cat>
          <c:val>
            <c:numRef>
              <c:f>'Balance commerciale IAA'!$G$42:$G$51</c:f>
              <c:numCache>
                <c:formatCode>0</c:formatCode>
                <c:ptCount val="10"/>
                <c:pt idx="0">
                  <c:v>1978896693</c:v>
                </c:pt>
                <c:pt idx="1">
                  <c:v>3285933151</c:v>
                </c:pt>
                <c:pt idx="2">
                  <c:v>1855170125</c:v>
                </c:pt>
                <c:pt idx="3">
                  <c:v>2071227584</c:v>
                </c:pt>
                <c:pt idx="4">
                  <c:v>2104905021</c:v>
                </c:pt>
                <c:pt idx="5">
                  <c:v>-579993805</c:v>
                </c:pt>
                <c:pt idx="6">
                  <c:v>-733311733</c:v>
                </c:pt>
                <c:pt idx="7">
                  <c:v>-944583123</c:v>
                </c:pt>
                <c:pt idx="8">
                  <c:v>-1172563287</c:v>
                </c:pt>
                <c:pt idx="9">
                  <c:v>-750673422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F28-428E-A47E-3C20D25B2C70}"/>
            </c:ext>
          </c:extLst>
        </c:ser>
        <c:ser>
          <c:idx val="4"/>
          <c:order val="4"/>
          <c:tx>
            <c:strRef>
              <c:f>'Balance commerciale IAA'!$H$40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'Balance commerciale IAA'!$C$42:$C$51</c:f>
              <c:strCache>
                <c:ptCount val="10"/>
                <c:pt idx="0">
                  <c:v>Allemagne</c:v>
                </c:pt>
                <c:pt idx="1">
                  <c:v>Italie</c:v>
                </c:pt>
                <c:pt idx="2">
                  <c:v>France</c:v>
                </c:pt>
                <c:pt idx="3">
                  <c:v>Royaume-Uni</c:v>
                </c:pt>
                <c:pt idx="4">
                  <c:v>Portugal</c:v>
                </c:pt>
                <c:pt idx="5">
                  <c:v>Maroc</c:v>
                </c:pt>
                <c:pt idx="6">
                  <c:v>Indonésie</c:v>
                </c:pt>
                <c:pt idx="7">
                  <c:v>Argentine</c:v>
                </c:pt>
                <c:pt idx="8">
                  <c:v>Brésil</c:v>
                </c:pt>
                <c:pt idx="9">
                  <c:v>Ukraine</c:v>
                </c:pt>
              </c:strCache>
            </c:strRef>
          </c:cat>
          <c:val>
            <c:numRef>
              <c:f>'Balance commerciale IAA'!$H$42:$H$51</c:f>
              <c:numCache>
                <c:formatCode>0</c:formatCode>
                <c:ptCount val="10"/>
                <c:pt idx="0">
                  <c:v>2393100635</c:v>
                </c:pt>
                <c:pt idx="1">
                  <c:v>3218051176</c:v>
                </c:pt>
                <c:pt idx="2">
                  <c:v>2351496490</c:v>
                </c:pt>
                <c:pt idx="3">
                  <c:v>2390238292</c:v>
                </c:pt>
                <c:pt idx="4">
                  <c:v>1909327508</c:v>
                </c:pt>
                <c:pt idx="5">
                  <c:v>-747502006</c:v>
                </c:pt>
                <c:pt idx="6">
                  <c:v>-622410013</c:v>
                </c:pt>
                <c:pt idx="7">
                  <c:v>-1112133333</c:v>
                </c:pt>
                <c:pt idx="8">
                  <c:v>-1285252939</c:v>
                </c:pt>
                <c:pt idx="9">
                  <c:v>-831694667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F28-428E-A47E-3C20D25B2C70}"/>
            </c:ext>
          </c:extLst>
        </c:ser>
        <c:ser>
          <c:idx val="5"/>
          <c:order val="5"/>
          <c:tx>
            <c:strRef>
              <c:f>'Balance commerciale IAA'!$I$40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'Balance commerciale IAA'!$C$42:$C$51</c:f>
              <c:strCache>
                <c:ptCount val="10"/>
                <c:pt idx="0">
                  <c:v>Allemagne</c:v>
                </c:pt>
                <c:pt idx="1">
                  <c:v>Italie</c:v>
                </c:pt>
                <c:pt idx="2">
                  <c:v>France</c:v>
                </c:pt>
                <c:pt idx="3">
                  <c:v>Royaume-Uni</c:v>
                </c:pt>
                <c:pt idx="4">
                  <c:v>Portugal</c:v>
                </c:pt>
                <c:pt idx="5">
                  <c:v>Maroc</c:v>
                </c:pt>
                <c:pt idx="6">
                  <c:v>Indonésie</c:v>
                </c:pt>
                <c:pt idx="7">
                  <c:v>Argentine</c:v>
                </c:pt>
                <c:pt idx="8">
                  <c:v>Brésil</c:v>
                </c:pt>
                <c:pt idx="9">
                  <c:v>Ukraine</c:v>
                </c:pt>
              </c:strCache>
            </c:strRef>
          </c:cat>
          <c:val>
            <c:numRef>
              <c:f>'Balance commerciale IAA'!$I$42:$I$51</c:f>
              <c:numCache>
                <c:formatCode>0</c:formatCode>
                <c:ptCount val="10"/>
                <c:pt idx="0">
                  <c:v>2649480694</c:v>
                </c:pt>
                <c:pt idx="1">
                  <c:v>3140106103</c:v>
                </c:pt>
                <c:pt idx="2">
                  <c:v>2412459581</c:v>
                </c:pt>
                <c:pt idx="3">
                  <c:v>2517746343</c:v>
                </c:pt>
                <c:pt idx="4">
                  <c:v>2286469530</c:v>
                </c:pt>
                <c:pt idx="5">
                  <c:v>-814654841</c:v>
                </c:pt>
                <c:pt idx="6">
                  <c:v>-749304847</c:v>
                </c:pt>
                <c:pt idx="7">
                  <c:v>-1261721221</c:v>
                </c:pt>
                <c:pt idx="8">
                  <c:v>-975036674</c:v>
                </c:pt>
                <c:pt idx="9">
                  <c:v>-829495156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F28-428E-A47E-3C20D25B2C70}"/>
            </c:ext>
          </c:extLst>
        </c:ser>
        <c:ser>
          <c:idx val="6"/>
          <c:order val="6"/>
          <c:tx>
            <c:strRef>
              <c:f>'Balance commerciale IAA'!$J$40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'Balance commerciale IAA'!$C$42:$C$51</c:f>
              <c:strCache>
                <c:ptCount val="10"/>
                <c:pt idx="0">
                  <c:v>Allemagne</c:v>
                </c:pt>
                <c:pt idx="1">
                  <c:v>Italie</c:v>
                </c:pt>
                <c:pt idx="2">
                  <c:v>France</c:v>
                </c:pt>
                <c:pt idx="3">
                  <c:v>Royaume-Uni</c:v>
                </c:pt>
                <c:pt idx="4">
                  <c:v>Portugal</c:v>
                </c:pt>
                <c:pt idx="5">
                  <c:v>Maroc</c:v>
                </c:pt>
                <c:pt idx="6">
                  <c:v>Indonésie</c:v>
                </c:pt>
                <c:pt idx="7">
                  <c:v>Argentine</c:v>
                </c:pt>
                <c:pt idx="8">
                  <c:v>Brésil</c:v>
                </c:pt>
                <c:pt idx="9">
                  <c:v>Ukraine</c:v>
                </c:pt>
              </c:strCache>
            </c:strRef>
          </c:cat>
          <c:val>
            <c:numRef>
              <c:f>'Balance commerciale IAA'!$J$42:$J$51</c:f>
              <c:numCache>
                <c:formatCode>0</c:formatCode>
                <c:ptCount val="10"/>
                <c:pt idx="0">
                  <c:v>2489448052</c:v>
                </c:pt>
                <c:pt idx="1">
                  <c:v>3688894012</c:v>
                </c:pt>
                <c:pt idx="2">
                  <c:v>2653106308</c:v>
                </c:pt>
                <c:pt idx="3">
                  <c:v>2724947621</c:v>
                </c:pt>
                <c:pt idx="4">
                  <c:v>2438523160</c:v>
                </c:pt>
                <c:pt idx="5">
                  <c:v>-922715549</c:v>
                </c:pt>
                <c:pt idx="6">
                  <c:v>-1044020653</c:v>
                </c:pt>
                <c:pt idx="7">
                  <c:v>-1219762831</c:v>
                </c:pt>
                <c:pt idx="8">
                  <c:v>-1393628040</c:v>
                </c:pt>
                <c:pt idx="9">
                  <c:v>-949491142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F28-428E-A47E-3C20D25B2C70}"/>
            </c:ext>
          </c:extLst>
        </c:ser>
        <c:ser>
          <c:idx val="7"/>
          <c:order val="7"/>
          <c:tx>
            <c:strRef>
              <c:f>'Balance commerciale IAA'!$K$40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'Balance commerciale IAA'!$C$42:$C$51</c:f>
              <c:strCache>
                <c:ptCount val="10"/>
                <c:pt idx="0">
                  <c:v>Allemagne</c:v>
                </c:pt>
                <c:pt idx="1">
                  <c:v>Italie</c:v>
                </c:pt>
                <c:pt idx="2">
                  <c:v>France</c:v>
                </c:pt>
                <c:pt idx="3">
                  <c:v>Royaume-Uni</c:v>
                </c:pt>
                <c:pt idx="4">
                  <c:v>Portugal</c:v>
                </c:pt>
                <c:pt idx="5">
                  <c:v>Maroc</c:v>
                </c:pt>
                <c:pt idx="6">
                  <c:v>Indonésie</c:v>
                </c:pt>
                <c:pt idx="7">
                  <c:v>Argentine</c:v>
                </c:pt>
                <c:pt idx="8">
                  <c:v>Brésil</c:v>
                </c:pt>
                <c:pt idx="9">
                  <c:v>Ukraine</c:v>
                </c:pt>
              </c:strCache>
            </c:strRef>
          </c:cat>
          <c:val>
            <c:numRef>
              <c:f>'Balance commerciale IAA'!$K$42:$K$51</c:f>
              <c:numCache>
                <c:formatCode>0</c:formatCode>
                <c:ptCount val="10"/>
                <c:pt idx="0">
                  <c:v>2648966415</c:v>
                </c:pt>
                <c:pt idx="1">
                  <c:v>3309049063</c:v>
                </c:pt>
                <c:pt idx="2">
                  <c:v>2842240811</c:v>
                </c:pt>
                <c:pt idx="3">
                  <c:v>2823732440</c:v>
                </c:pt>
                <c:pt idx="4">
                  <c:v>2391866223</c:v>
                </c:pt>
                <c:pt idx="5">
                  <c:v>-1081242562</c:v>
                </c:pt>
                <c:pt idx="6">
                  <c:v>-747252526</c:v>
                </c:pt>
                <c:pt idx="7">
                  <c:v>-1125900146</c:v>
                </c:pt>
                <c:pt idx="8">
                  <c:v>-1455706954</c:v>
                </c:pt>
                <c:pt idx="9">
                  <c:v>-907560356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4F28-428E-A47E-3C20D25B2C70}"/>
            </c:ext>
          </c:extLst>
        </c:ser>
        <c:ser>
          <c:idx val="8"/>
          <c:order val="8"/>
          <c:tx>
            <c:strRef>
              <c:f>'Balance commerciale IAA'!$L$40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'Balance commerciale IAA'!$C$42:$C$51</c:f>
              <c:strCache>
                <c:ptCount val="10"/>
                <c:pt idx="0">
                  <c:v>Allemagne</c:v>
                </c:pt>
                <c:pt idx="1">
                  <c:v>Italie</c:v>
                </c:pt>
                <c:pt idx="2">
                  <c:v>France</c:v>
                </c:pt>
                <c:pt idx="3">
                  <c:v>Royaume-Uni</c:v>
                </c:pt>
                <c:pt idx="4">
                  <c:v>Portugal</c:v>
                </c:pt>
                <c:pt idx="5">
                  <c:v>Maroc</c:v>
                </c:pt>
                <c:pt idx="6">
                  <c:v>Indonésie</c:v>
                </c:pt>
                <c:pt idx="7">
                  <c:v>Argentine</c:v>
                </c:pt>
                <c:pt idx="8">
                  <c:v>Brésil</c:v>
                </c:pt>
                <c:pt idx="9">
                  <c:v>Ukraine</c:v>
                </c:pt>
              </c:strCache>
            </c:strRef>
          </c:cat>
          <c:val>
            <c:numRef>
              <c:f>'Balance commerciale IAA'!$L$42:$L$51</c:f>
              <c:numCache>
                <c:formatCode>0</c:formatCode>
                <c:ptCount val="10"/>
                <c:pt idx="0">
                  <c:v>2823157788</c:v>
                </c:pt>
                <c:pt idx="1">
                  <c:v>3445187925</c:v>
                </c:pt>
                <c:pt idx="2">
                  <c:v>3137631450</c:v>
                </c:pt>
                <c:pt idx="3">
                  <c:v>2779887601</c:v>
                </c:pt>
                <c:pt idx="4">
                  <c:v>2603876941</c:v>
                </c:pt>
                <c:pt idx="5">
                  <c:v>-1062375066</c:v>
                </c:pt>
                <c:pt idx="6">
                  <c:v>-687753616</c:v>
                </c:pt>
                <c:pt idx="7">
                  <c:v>-1150100738</c:v>
                </c:pt>
                <c:pt idx="8">
                  <c:v>-1396948939</c:v>
                </c:pt>
                <c:pt idx="9">
                  <c:v>-1137110375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F28-428E-A47E-3C20D25B2C70}"/>
            </c:ext>
          </c:extLst>
        </c:ser>
        <c:ser>
          <c:idx val="9"/>
          <c:order val="9"/>
          <c:tx>
            <c:strRef>
              <c:f>'Balance commerciale IAA'!$M$40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'Balance commerciale IAA'!$C$42:$C$51</c:f>
              <c:strCache>
                <c:ptCount val="10"/>
                <c:pt idx="0">
                  <c:v>Allemagne</c:v>
                </c:pt>
                <c:pt idx="1">
                  <c:v>Italie</c:v>
                </c:pt>
                <c:pt idx="2">
                  <c:v>France</c:v>
                </c:pt>
                <c:pt idx="3">
                  <c:v>Royaume-Uni</c:v>
                </c:pt>
                <c:pt idx="4">
                  <c:v>Portugal</c:v>
                </c:pt>
                <c:pt idx="5">
                  <c:v>Maroc</c:v>
                </c:pt>
                <c:pt idx="6">
                  <c:v>Indonésie</c:v>
                </c:pt>
                <c:pt idx="7">
                  <c:v>Argentine</c:v>
                </c:pt>
                <c:pt idx="8">
                  <c:v>Brésil</c:v>
                </c:pt>
                <c:pt idx="9">
                  <c:v>Ukraine</c:v>
                </c:pt>
              </c:strCache>
            </c:strRef>
          </c:cat>
          <c:val>
            <c:numRef>
              <c:f>'Balance commerciale IAA'!$M$42:$M$51</c:f>
              <c:numCache>
                <c:formatCode>0</c:formatCode>
                <c:ptCount val="10"/>
                <c:pt idx="0">
                  <c:v>3523229345</c:v>
                </c:pt>
                <c:pt idx="1">
                  <c:v>3290357842</c:v>
                </c:pt>
                <c:pt idx="2">
                  <c:v>3686378564</c:v>
                </c:pt>
                <c:pt idx="3">
                  <c:v>3356437414</c:v>
                </c:pt>
                <c:pt idx="4">
                  <c:v>2469323953</c:v>
                </c:pt>
                <c:pt idx="5">
                  <c:v>-979600134</c:v>
                </c:pt>
                <c:pt idx="6">
                  <c:v>-926168785</c:v>
                </c:pt>
                <c:pt idx="7">
                  <c:v>-966175456</c:v>
                </c:pt>
                <c:pt idx="8">
                  <c:v>-1557476653</c:v>
                </c:pt>
                <c:pt idx="9">
                  <c:v>-809583611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4F28-428E-A47E-3C20D25B2C70}"/>
            </c:ext>
          </c:extLst>
        </c:ser>
        <c:ser>
          <c:idx val="10"/>
          <c:order val="10"/>
          <c:tx>
            <c:strRef>
              <c:f>'Balance commerciale IAA'!$N$40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'Balance commerciale IAA'!$C$42:$C$51</c:f>
              <c:strCache>
                <c:ptCount val="10"/>
                <c:pt idx="0">
                  <c:v>Allemagne</c:v>
                </c:pt>
                <c:pt idx="1">
                  <c:v>Italie</c:v>
                </c:pt>
                <c:pt idx="2">
                  <c:v>France</c:v>
                </c:pt>
                <c:pt idx="3">
                  <c:v>Royaume-Uni</c:v>
                </c:pt>
                <c:pt idx="4">
                  <c:v>Portugal</c:v>
                </c:pt>
                <c:pt idx="5">
                  <c:v>Maroc</c:v>
                </c:pt>
                <c:pt idx="6">
                  <c:v>Indonésie</c:v>
                </c:pt>
                <c:pt idx="7">
                  <c:v>Argentine</c:v>
                </c:pt>
                <c:pt idx="8">
                  <c:v>Brésil</c:v>
                </c:pt>
                <c:pt idx="9">
                  <c:v>Ukraine</c:v>
                </c:pt>
              </c:strCache>
            </c:strRef>
          </c:cat>
          <c:val>
            <c:numRef>
              <c:f>'Balance commerciale IAA'!$N$42:$N$51</c:f>
              <c:numCache>
                <c:formatCode>0</c:formatCode>
                <c:ptCount val="10"/>
                <c:pt idx="0">
                  <c:v>3946957010</c:v>
                </c:pt>
                <c:pt idx="1">
                  <c:v>3713107971</c:v>
                </c:pt>
                <c:pt idx="2">
                  <c:v>3931948623</c:v>
                </c:pt>
                <c:pt idx="3">
                  <c:v>3752413845</c:v>
                </c:pt>
                <c:pt idx="4">
                  <c:v>2601697995</c:v>
                </c:pt>
                <c:pt idx="5">
                  <c:v>-1037614894</c:v>
                </c:pt>
                <c:pt idx="6">
                  <c:v>-1158504111</c:v>
                </c:pt>
                <c:pt idx="7">
                  <c:v>-1472020812</c:v>
                </c:pt>
                <c:pt idx="8">
                  <c:v>-2125486242</c:v>
                </c:pt>
                <c:pt idx="9">
                  <c:v>-854465476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4F28-428E-A47E-3C20D25B2C70}"/>
            </c:ext>
          </c:extLst>
        </c:ser>
        <c:ser>
          <c:idx val="11"/>
          <c:order val="11"/>
          <c:tx>
            <c:strRef>
              <c:f>'Balance commerciale IAA'!$O$40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'Balance commerciale IAA'!$C$42:$C$51</c:f>
              <c:strCache>
                <c:ptCount val="10"/>
                <c:pt idx="0">
                  <c:v>Allemagne</c:v>
                </c:pt>
                <c:pt idx="1">
                  <c:v>Italie</c:v>
                </c:pt>
                <c:pt idx="2">
                  <c:v>France</c:v>
                </c:pt>
                <c:pt idx="3">
                  <c:v>Royaume-Uni</c:v>
                </c:pt>
                <c:pt idx="4">
                  <c:v>Portugal</c:v>
                </c:pt>
                <c:pt idx="5">
                  <c:v>Maroc</c:v>
                </c:pt>
                <c:pt idx="6">
                  <c:v>Indonésie</c:v>
                </c:pt>
                <c:pt idx="7">
                  <c:v>Argentine</c:v>
                </c:pt>
                <c:pt idx="8">
                  <c:v>Brésil</c:v>
                </c:pt>
                <c:pt idx="9">
                  <c:v>Ukraine</c:v>
                </c:pt>
              </c:strCache>
            </c:strRef>
          </c:cat>
          <c:val>
            <c:numRef>
              <c:f>'Balance commerciale IAA'!$O$42:$O$51</c:f>
              <c:numCache>
                <c:formatCode>0</c:formatCode>
                <c:ptCount val="10"/>
                <c:pt idx="0">
                  <c:v>3873475196</c:v>
                </c:pt>
                <c:pt idx="1">
                  <c:v>4192612468</c:v>
                </c:pt>
                <c:pt idx="2">
                  <c:v>3648435163</c:v>
                </c:pt>
                <c:pt idx="3">
                  <c:v>3718514950</c:v>
                </c:pt>
                <c:pt idx="4">
                  <c:v>3145572149</c:v>
                </c:pt>
                <c:pt idx="5">
                  <c:v>-1059120687</c:v>
                </c:pt>
                <c:pt idx="6">
                  <c:v>-1086318353</c:v>
                </c:pt>
                <c:pt idx="7">
                  <c:v>-1686886502</c:v>
                </c:pt>
                <c:pt idx="8">
                  <c:v>-3665216102</c:v>
                </c:pt>
                <c:pt idx="9">
                  <c:v>-1759986594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4F28-428E-A47E-3C20D25B2C70}"/>
            </c:ext>
          </c:extLst>
        </c:ser>
        <c:ser>
          <c:idx val="12"/>
          <c:order val="12"/>
          <c:tx>
            <c:strRef>
              <c:f>'Balance commerciale IAA'!$P$40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strRef>
              <c:f>'Balance commerciale IAA'!$C$42:$C$51</c:f>
              <c:strCache>
                <c:ptCount val="10"/>
                <c:pt idx="0">
                  <c:v>Allemagne</c:v>
                </c:pt>
                <c:pt idx="1">
                  <c:v>Italie</c:v>
                </c:pt>
                <c:pt idx="2">
                  <c:v>France</c:v>
                </c:pt>
                <c:pt idx="3">
                  <c:v>Royaume-Uni</c:v>
                </c:pt>
                <c:pt idx="4">
                  <c:v>Portugal</c:v>
                </c:pt>
                <c:pt idx="5">
                  <c:v>Maroc</c:v>
                </c:pt>
                <c:pt idx="6">
                  <c:v>Indonésie</c:v>
                </c:pt>
                <c:pt idx="7">
                  <c:v>Argentine</c:v>
                </c:pt>
                <c:pt idx="8">
                  <c:v>Brésil</c:v>
                </c:pt>
                <c:pt idx="9">
                  <c:v>Ukraine</c:v>
                </c:pt>
              </c:strCache>
            </c:strRef>
          </c:cat>
          <c:val>
            <c:numRef>
              <c:f>'Balance commerciale IAA'!$P$42:$P$51</c:f>
              <c:numCache>
                <c:formatCode>0</c:formatCode>
                <c:ptCount val="10"/>
                <c:pt idx="0">
                  <c:v>4421077919</c:v>
                </c:pt>
                <c:pt idx="1">
                  <c:v>4195885723</c:v>
                </c:pt>
                <c:pt idx="2">
                  <c:v>4004683185</c:v>
                </c:pt>
                <c:pt idx="3">
                  <c:v>3876634473</c:v>
                </c:pt>
                <c:pt idx="4">
                  <c:v>3674454141</c:v>
                </c:pt>
                <c:pt idx="5">
                  <c:v>-1002425143</c:v>
                </c:pt>
                <c:pt idx="6">
                  <c:v>-1055763650</c:v>
                </c:pt>
                <c:pt idx="7">
                  <c:v>-1138311487</c:v>
                </c:pt>
                <c:pt idx="8">
                  <c:v>-2474446794</c:v>
                </c:pt>
                <c:pt idx="9">
                  <c:v>-2493949133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4F28-428E-A47E-3C20D25B2C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49028208"/>
        <c:axId val="249028600"/>
      </c:barChart>
      <c:catAx>
        <c:axId val="249028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6"/>
            </a:solidFill>
            <a:round/>
          </a:ln>
          <a:effectLst/>
        </c:spPr>
        <c:txPr>
          <a:bodyPr rot="-2100000" spcFirstLastPara="1" vertOverflow="ellipsis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Marianne" panose="02000000000000000000" pitchFamily="50" charset="0"/>
                <a:ea typeface="+mn-ea"/>
                <a:cs typeface="+mn-cs"/>
              </a:defRPr>
            </a:pPr>
            <a:endParaRPr lang="fr-FR"/>
          </a:p>
        </c:txPr>
        <c:crossAx val="249028600"/>
        <c:crosses val="autoZero"/>
        <c:auto val="1"/>
        <c:lblAlgn val="ctr"/>
        <c:lblOffset val="100"/>
        <c:noMultiLvlLbl val="0"/>
      </c:catAx>
      <c:valAx>
        <c:axId val="249028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\ &quot;€&quot;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arianne" panose="02000000000000000000" pitchFamily="50" charset="0"/>
                <a:ea typeface="+mn-ea"/>
                <a:cs typeface="+mn-cs"/>
              </a:defRPr>
            </a:pPr>
            <a:endParaRPr lang="fr-FR"/>
          </a:p>
        </c:txPr>
        <c:crossAx val="249028208"/>
        <c:crosses val="autoZero"/>
        <c:crossBetween val="between"/>
        <c:dispUnits>
          <c:builtInUnit val="b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arianne" panose="02000000000000000000" pitchFamily="50" charset="0"/>
                    <a:ea typeface="+mn-ea"/>
                    <a:cs typeface="+mn-cs"/>
                  </a:defRPr>
                </a:pPr>
                <a:endParaRPr lang="fr-FR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arianne" panose="02000000000000000000" pitchFamily="50" charset="0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Marianne" panose="02000000000000000000" pitchFamily="50" charset="0"/>
        </a:defRPr>
      </a:pPr>
      <a:endParaRPr lang="fr-F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408647667011955"/>
          <c:y val="0.21835505784249162"/>
          <c:w val="0.55223778543101321"/>
          <c:h val="0.65204738509374605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FF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9EF1-4702-B01A-28587A3CFD2C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9EF1-4702-B01A-28587A3CFD2C}"/>
              </c:ext>
            </c:extLst>
          </c:dPt>
          <c:dLbls>
            <c:dLbl>
              <c:idx val="0"/>
              <c:layout>
                <c:manualLayout>
                  <c:x val="-1.663687982726314E-3"/>
                  <c:y val="-0.16892299659338827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200" b="1" i="0" u="none" strike="noStrike" kern="1200" baseline="0">
                        <a:solidFill>
                          <a:srgbClr val="00FF00"/>
                        </a:solidFill>
                        <a:latin typeface="Marianne" panose="02000000000000000000" pitchFamily="50" charset="0"/>
                        <a:ea typeface="+mn-ea"/>
                        <a:cs typeface="+mn-cs"/>
                      </a:defRPr>
                    </a:pPr>
                    <a:r>
                      <a:rPr lang="fr-FR" sz="1200" b="1" baseline="0" dirty="0" smtClean="0">
                        <a:solidFill>
                          <a:srgbClr val="00FF00"/>
                        </a:solidFill>
                      </a:rPr>
                      <a:t>Importations agricoles et agroalimentaires</a:t>
                    </a:r>
                    <a:r>
                      <a:rPr lang="fr-FR" sz="1200" b="1" baseline="0" dirty="0">
                        <a:solidFill>
                          <a:srgbClr val="00FF00"/>
                        </a:solidFill>
                      </a:rPr>
                      <a:t>
</a:t>
                    </a:r>
                    <a:fld id="{3C521CF5-F2CB-413A-AFB7-D768FAB87228}" type="VALUE">
                      <a:rPr lang="fr-FR" sz="1200" b="1" baseline="0">
                        <a:solidFill>
                          <a:srgbClr val="00FF00"/>
                        </a:solidFill>
                      </a:rPr>
                      <a:pPr>
                        <a:defRPr sz="1200" b="1">
                          <a:solidFill>
                            <a:srgbClr val="00FF00"/>
                          </a:solidFill>
                        </a:defRPr>
                      </a:pPr>
                      <a:t>[VALEUR]</a:t>
                    </a:fld>
                    <a:endParaRPr lang="fr-FR" sz="1200" b="1" baseline="0" dirty="0">
                      <a:solidFill>
                        <a:srgbClr val="00FF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rgbClr val="00FF00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6664004975476281"/>
                      <c:h val="0.3672310739410751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EF1-4702-B01A-28587A3CFD2C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EF1-4702-B01A-28587A3CFD2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arianne" panose="02000000000000000000" pitchFamily="50" charset="0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'Import. IAA'!$C$31:$C$33</c:f>
              <c:strCache>
                <c:ptCount val="2"/>
                <c:pt idx="0">
                  <c:v>Produits agricoles et agro-alimentaires</c:v>
                </c:pt>
                <c:pt idx="1">
                  <c:v>Autres</c:v>
                </c:pt>
              </c:strCache>
            </c:strRef>
          </c:cat>
          <c:val>
            <c:numRef>
              <c:f>'Import. IAA'!$P$31:$P$33</c:f>
              <c:numCache>
                <c:formatCode>0%</c:formatCode>
                <c:ptCount val="2"/>
                <c:pt idx="0">
                  <c:v>0.17480197356266591</c:v>
                </c:pt>
                <c:pt idx="1">
                  <c:v>0.82519802643733409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EF1-4702-B01A-28587A3CFD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4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>
          <a:latin typeface="Marianne" panose="02000000000000000000" pitchFamily="50" charset="0"/>
        </a:defRPr>
      </a:pPr>
      <a:endParaRPr lang="fr-FR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'Export. françaises'!$M$4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'Export. françaises'!$C$5:$C$10</c:f>
              <c:strCache>
                <c:ptCount val="5"/>
                <c:pt idx="0">
                  <c:v>Belgique</c:v>
                </c:pt>
                <c:pt idx="1">
                  <c:v>Allemagne</c:v>
                </c:pt>
                <c:pt idx="2">
                  <c:v>Espagne</c:v>
                </c:pt>
                <c:pt idx="3">
                  <c:v>Italie</c:v>
                </c:pt>
                <c:pt idx="4">
                  <c:v>Royaume-Uni</c:v>
                </c:pt>
              </c:strCache>
            </c:strRef>
          </c:cat>
          <c:val>
            <c:numRef>
              <c:f>'Export. françaises'!$M$5:$M$10</c:f>
              <c:numCache>
                <c:formatCode>0</c:formatCode>
                <c:ptCount val="5"/>
                <c:pt idx="0">
                  <c:v>6373509735</c:v>
                </c:pt>
                <c:pt idx="1">
                  <c:v>6679879632</c:v>
                </c:pt>
                <c:pt idx="2">
                  <c:v>4754352582</c:v>
                </c:pt>
                <c:pt idx="3">
                  <c:v>5140686842</c:v>
                </c:pt>
                <c:pt idx="4">
                  <c:v>5384624010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213-4F74-B0A5-1D83E9388117}"/>
            </c:ext>
          </c:extLst>
        </c:ser>
        <c:ser>
          <c:idx val="1"/>
          <c:order val="1"/>
          <c:tx>
            <c:strRef>
              <c:f>'Export. françaises'!$N$4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'Export. françaises'!$C$5:$C$10</c:f>
              <c:strCache>
                <c:ptCount val="5"/>
                <c:pt idx="0">
                  <c:v>Belgique</c:v>
                </c:pt>
                <c:pt idx="1">
                  <c:v>Allemagne</c:v>
                </c:pt>
                <c:pt idx="2">
                  <c:v>Espagne</c:v>
                </c:pt>
                <c:pt idx="3">
                  <c:v>Italie</c:v>
                </c:pt>
                <c:pt idx="4">
                  <c:v>Royaume-Uni</c:v>
                </c:pt>
              </c:strCache>
            </c:strRef>
          </c:cat>
          <c:val>
            <c:numRef>
              <c:f>'Export. françaises'!$N$5:$N$10</c:f>
              <c:numCache>
                <c:formatCode>0</c:formatCode>
                <c:ptCount val="5"/>
                <c:pt idx="0">
                  <c:v>7476109663</c:v>
                </c:pt>
                <c:pt idx="1">
                  <c:v>7252988514</c:v>
                </c:pt>
                <c:pt idx="2">
                  <c:v>5406520839</c:v>
                </c:pt>
                <c:pt idx="3">
                  <c:v>5571868259</c:v>
                </c:pt>
                <c:pt idx="4">
                  <c:v>5444293372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213-4F74-B0A5-1D83E9388117}"/>
            </c:ext>
          </c:extLst>
        </c:ser>
        <c:ser>
          <c:idx val="2"/>
          <c:order val="2"/>
          <c:tx>
            <c:strRef>
              <c:f>'Export. françaises'!$O$4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cat>
            <c:strRef>
              <c:f>'Export. françaises'!$C$5:$C$10</c:f>
              <c:strCache>
                <c:ptCount val="5"/>
                <c:pt idx="0">
                  <c:v>Belgique</c:v>
                </c:pt>
                <c:pt idx="1">
                  <c:v>Allemagne</c:v>
                </c:pt>
                <c:pt idx="2">
                  <c:v>Espagne</c:v>
                </c:pt>
                <c:pt idx="3">
                  <c:v>Italie</c:v>
                </c:pt>
                <c:pt idx="4">
                  <c:v>Royaume-Uni</c:v>
                </c:pt>
              </c:strCache>
            </c:strRef>
          </c:cat>
          <c:val>
            <c:numRef>
              <c:f>'Export. françaises'!$O$5:$O$10</c:f>
              <c:numCache>
                <c:formatCode>0</c:formatCode>
                <c:ptCount val="5"/>
                <c:pt idx="0">
                  <c:v>9104326532</c:v>
                </c:pt>
                <c:pt idx="1">
                  <c:v>8399178143</c:v>
                </c:pt>
                <c:pt idx="2">
                  <c:v>6966925989</c:v>
                </c:pt>
                <c:pt idx="3">
                  <c:v>6720113816</c:v>
                </c:pt>
                <c:pt idx="4">
                  <c:v>5960293798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213-4F74-B0A5-1D83E9388117}"/>
            </c:ext>
          </c:extLst>
        </c:ser>
        <c:ser>
          <c:idx val="3"/>
          <c:order val="3"/>
          <c:tx>
            <c:strRef>
              <c:f>'Export. françaises'!$P$4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'Export. françaises'!$C$5:$C$10</c:f>
              <c:strCache>
                <c:ptCount val="5"/>
                <c:pt idx="0">
                  <c:v>Belgique</c:v>
                </c:pt>
                <c:pt idx="1">
                  <c:v>Allemagne</c:v>
                </c:pt>
                <c:pt idx="2">
                  <c:v>Espagne</c:v>
                </c:pt>
                <c:pt idx="3">
                  <c:v>Italie</c:v>
                </c:pt>
                <c:pt idx="4">
                  <c:v>Royaume-Uni</c:v>
                </c:pt>
              </c:strCache>
            </c:strRef>
          </c:cat>
          <c:val>
            <c:numRef>
              <c:f>'Export. françaises'!$P$5:$P$10</c:f>
              <c:numCache>
                <c:formatCode>0</c:formatCode>
                <c:ptCount val="5"/>
                <c:pt idx="0">
                  <c:v>9049441240</c:v>
                </c:pt>
                <c:pt idx="1">
                  <c:v>8829647584</c:v>
                </c:pt>
                <c:pt idx="2">
                  <c:v>7161692637</c:v>
                </c:pt>
                <c:pt idx="3">
                  <c:v>6905099928</c:v>
                </c:pt>
                <c:pt idx="4">
                  <c:v>6285421161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213-4F74-B0A5-1D83E93881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315084576"/>
        <c:axId val="315084968"/>
      </c:barChart>
      <c:catAx>
        <c:axId val="31508457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arianne" panose="02000000000000000000" pitchFamily="50" charset="0"/>
                <a:ea typeface="+mn-ea"/>
                <a:cs typeface="+mn-cs"/>
              </a:defRPr>
            </a:pPr>
            <a:endParaRPr lang="fr-FR"/>
          </a:p>
        </c:txPr>
        <c:crossAx val="315084968"/>
        <c:crosses val="autoZero"/>
        <c:auto val="1"/>
        <c:lblAlgn val="ctr"/>
        <c:lblOffset val="100"/>
        <c:noMultiLvlLbl val="0"/>
      </c:catAx>
      <c:valAx>
        <c:axId val="315084968"/>
        <c:scaling>
          <c:orientation val="minMax"/>
          <c:max val="12000000000"/>
          <c:min val="0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\ &quot;€&quot;" sourceLinked="0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arianne" panose="02000000000000000000" pitchFamily="50" charset="0"/>
                <a:ea typeface="+mn-ea"/>
                <a:cs typeface="+mn-cs"/>
              </a:defRPr>
            </a:pPr>
            <a:endParaRPr lang="fr-FR"/>
          </a:p>
        </c:txPr>
        <c:crossAx val="315084576"/>
        <c:crosses val="autoZero"/>
        <c:crossBetween val="between"/>
        <c:dispUnits>
          <c:builtInUnit val="millions"/>
          <c:dispUnitsLbl>
            <c:layout>
              <c:manualLayout>
                <c:xMode val="edge"/>
                <c:yMode val="edge"/>
                <c:x val="0.82986200064785909"/>
                <c:y val="0.81037224935921648"/>
              </c:manualLayout>
            </c:layout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arianne" panose="02000000000000000000" pitchFamily="50" charset="0"/>
                    <a:ea typeface="+mn-ea"/>
                    <a:cs typeface="+mn-cs"/>
                  </a:defRPr>
                </a:pPr>
                <a:endParaRPr lang="fr-FR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4470402116160319"/>
          <c:y val="0.92585097035898933"/>
          <c:w val="0.71059168885561486"/>
          <c:h val="7.414902964101055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arianne" panose="02000000000000000000" pitchFamily="50" charset="0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Marianne" panose="02000000000000000000" pitchFamily="50" charset="0"/>
        </a:defRPr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0.07041</cdr:x>
      <cdr:y>0.01765</cdr:y>
    </cdr:from>
    <cdr:to>
      <cdr:x>0.98985</cdr:x>
      <cdr:y>0.07797</cdr:y>
    </cdr:to>
    <cdr:sp macro="" textlink="">
      <cdr:nvSpPr>
        <cdr:cNvPr id="2" name="ZoneTexte 12"/>
        <cdr:cNvSpPr txBox="1"/>
      </cdr:nvSpPr>
      <cdr:spPr>
        <a:xfrm xmlns:a="http://schemas.openxmlformats.org/drawingml/2006/main">
          <a:off x="809226" y="81075"/>
          <a:ext cx="10567406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1200" dirty="0" smtClean="0">
              <a:solidFill>
                <a:srgbClr val="0B6482"/>
              </a:solidFill>
              <a:latin typeface="Marianne" panose="02000000000000000000" pitchFamily="50" charset="0"/>
            </a:rPr>
            <a:t>     </a:t>
          </a:r>
          <a:r>
            <a:rPr lang="fr-FR" sz="1200" b="1" dirty="0" smtClean="0">
              <a:solidFill>
                <a:srgbClr val="00B050"/>
              </a:solidFill>
              <a:latin typeface="Marianne" panose="02000000000000000000" pitchFamily="50" charset="0"/>
            </a:rPr>
            <a:t>+33%               +41%              +26%             +51%            +171%            +116%             +38%              +88%             +27%              +</a:t>
          </a:r>
          <a:r>
            <a:rPr lang="fr-FR" sz="1200" b="1" dirty="0">
              <a:solidFill>
                <a:srgbClr val="00B050"/>
              </a:solidFill>
              <a:latin typeface="Marianne" panose="02000000000000000000" pitchFamily="50" charset="0"/>
            </a:rPr>
            <a:t>8</a:t>
          </a:r>
          <a:r>
            <a:rPr lang="fr-FR" sz="1200" b="1" dirty="0" smtClean="0">
              <a:solidFill>
                <a:srgbClr val="00B050"/>
              </a:solidFill>
              <a:latin typeface="Marianne" panose="02000000000000000000" pitchFamily="50" charset="0"/>
            </a:rPr>
            <a:t>%             +49%</a:t>
          </a:r>
          <a:r>
            <a:rPr lang="fr-FR" sz="1200" b="1" i="1" dirty="0" smtClean="0">
              <a:solidFill>
                <a:srgbClr val="00B050"/>
              </a:solidFill>
              <a:latin typeface="Marianne" panose="02000000000000000000" pitchFamily="50" charset="0"/>
            </a:rPr>
            <a:t> </a:t>
          </a:r>
          <a:endParaRPr lang="fr-FR" sz="1200" b="1" dirty="0">
            <a:solidFill>
              <a:srgbClr val="00B050"/>
            </a:solidFill>
            <a:latin typeface="Marianne" panose="02000000000000000000" pitchFamily="50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F241E0-02A7-4F28-AAA5-03F7B6C380BF}" type="datetimeFigureOut">
              <a:rPr lang="fr-FR" smtClean="0"/>
              <a:t>10/06/2024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6B9DB7-E4D0-439C-83C7-87206131045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6356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B9DB7-E4D0-439C-83C7-87206131045F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89466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B9DB7-E4D0-439C-83C7-87206131045F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93316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B9DB7-E4D0-439C-83C7-87206131045F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75873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B9DB7-E4D0-439C-83C7-87206131045F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64048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B9DB7-E4D0-439C-83C7-87206131045F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02498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B9DB7-E4D0-439C-83C7-87206131045F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47864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B9DB7-E4D0-439C-83C7-87206131045F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37902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B9DB7-E4D0-439C-83C7-87206131045F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5313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fr-F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Malgré des prévisions très pessimistes fin 2022, l’économie espagnole s’est montrée résiliente en 2023 et devrait </a:t>
            </a:r>
            <a:r>
              <a:rPr lang="fr-FR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enregistrer une croissance du PIB autour de +2,4%,</a:t>
            </a:r>
            <a:r>
              <a:rPr lang="fr-F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nettement mieux que l’Allemagne (-0,3%) ou l’Italie (+0,7%).</a:t>
            </a:r>
          </a:p>
          <a:p>
            <a:pPr marL="171450" lvl="0" indent="-1714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fr-F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Ainsi, l’Espagne a effectivement terminé de « combler » le retard par rapport aux autres économiques européennes à la sortie de la crise sanitaire (cf. graphique). Après avoir </a:t>
            </a:r>
            <a:r>
              <a:rPr lang="fr-FR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récupéré le PIB pré-crise au T3 2022, elle est désormais à 2,1 points au-dessus de son niveau de fin 2019</a:t>
            </a:r>
            <a:r>
              <a:rPr lang="fr-F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dépassant l’Allemagne et depuis le T3 2023, la France.</a:t>
            </a:r>
          </a:p>
          <a:p>
            <a:pPr marL="171450" lvl="0" indent="-1714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fr-FR" sz="1200" u="sng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NB : </a:t>
            </a:r>
            <a:r>
              <a:rPr lang="fr-FR" sz="1200" b="1" u="sng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s’agit encore de données provisoires</a:t>
            </a:r>
            <a:r>
              <a:rPr lang="fr-FR" sz="1200" u="sng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 attentant que les instituts de statistiques publient ses estimations sur l’évolution au 4</a:t>
            </a:r>
            <a:r>
              <a:rPr lang="fr-FR" sz="1200" u="sng" baseline="300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ème</a:t>
            </a:r>
            <a:r>
              <a:rPr lang="fr-FR" sz="1200" u="sng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trimestre. En Espagne, l’INE les publiera la semaine prochaine, le 30 janvier.</a:t>
            </a:r>
            <a:endParaRPr lang="fr-FR" sz="1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fr-F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Plus précisément, on note que l’Espagne a connu un </a:t>
            </a:r>
            <a:r>
              <a:rPr lang="fr-FR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premier semestre dynamique</a:t>
            </a:r>
            <a:r>
              <a:rPr lang="fr-F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avec des croissances inter trimestrielles de +0,6% et de +0,4% au T1 et au T2 respectivement.</a:t>
            </a:r>
          </a:p>
          <a:p>
            <a:pPr marL="171450" lvl="0" indent="-1714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fr-FR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3</a:t>
            </a:r>
            <a:r>
              <a:rPr lang="fr-FR" sz="1200" b="1" baseline="300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ème</a:t>
            </a:r>
            <a:r>
              <a:rPr lang="fr-FR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trimestre montre un ralentissement progressif </a:t>
            </a:r>
            <a:r>
              <a:rPr lang="fr-F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(+0,3% t/t) mais qui reste tout de même dans le terrain positif, notamment en comparaison à la zone euro (-0,1%) ou à l’Allemagne ou la France (-0,1% dans chaque cas).</a:t>
            </a:r>
          </a:p>
          <a:p>
            <a:pPr marL="171450" lvl="0" indent="-1714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Pour le 4</a:t>
            </a:r>
            <a:r>
              <a:rPr lang="fr-FR" sz="1200" b="1" baseline="300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ème</a:t>
            </a:r>
            <a:r>
              <a:rPr lang="fr-FR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trimestre, les prévisions sont plutôt optimistes</a:t>
            </a:r>
            <a:r>
              <a:rPr lang="fr-F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pour Espagne. Les prévisions « en temps réel » de l’autorité budgétaire </a:t>
            </a:r>
            <a:r>
              <a:rPr lang="fr-FR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AIReF</a:t>
            </a:r>
            <a:r>
              <a:rPr lang="fr-F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ou du </a:t>
            </a:r>
            <a:r>
              <a:rPr lang="fr-FR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think</a:t>
            </a:r>
            <a:r>
              <a:rPr lang="fr-F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tank </a:t>
            </a:r>
            <a:r>
              <a:rPr lang="fr-FR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Esade</a:t>
            </a:r>
            <a:r>
              <a:rPr lang="fr-F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PolSoc</a:t>
            </a:r>
            <a:r>
              <a:rPr lang="fr-F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laissent même entrevoir une légère accélération avec +0,5% et +0,4% respectivement t/t.</a:t>
            </a:r>
            <a:endParaRPr lang="fr-F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B9DB7-E4D0-439C-83C7-87206131045F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93964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fr-FR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2023, l’inflation a globalement connu une évolution positive en Espagne : </a:t>
            </a:r>
            <a:r>
              <a:rPr lang="fr-FR" sz="11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alors qu’elle s’élevait en moyenne annuelle à +8,4% en 2022, elle a été en moyenne de +3,5% en 2023</a:t>
            </a:r>
            <a:r>
              <a:rPr lang="fr-FR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fr-FR" sz="11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L’Espagne a vu le pic arriver à l’été 2022, quelques mois avant que dans les grandes économies européennes</a:t>
            </a:r>
            <a:r>
              <a:rPr lang="fr-FR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qui ont vu ce pic arriver plutôt fin 2022.</a:t>
            </a: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fr-FR" sz="11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2023, l’Espagne a bénéficié d’un différentiel positif la plus grande partie de l’année</a:t>
            </a:r>
            <a:r>
              <a:rPr lang="fr-FR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par rapport au grandes économiques européennes mais les taux en glissement annuel tendent à converger lors des derniers mois. Il s’est </a:t>
            </a:r>
            <a:r>
              <a:rPr lang="fr-FR" sz="11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stabilisé autour de 3-3,5% en glissement annuel lors des derniers mois en Espagne</a:t>
            </a:r>
            <a:r>
              <a:rPr lang="fr-FR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fr-FR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Au-delà de cette dimension temporaire, on note un </a:t>
            </a:r>
            <a:r>
              <a:rPr lang="fr-FR" sz="11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changement dans sa composition</a:t>
            </a:r>
            <a:r>
              <a:rPr lang="fr-FR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:</a:t>
            </a:r>
          </a:p>
          <a:p>
            <a:pPr marL="742950" lvl="1" indent="-285750" algn="just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fr-FR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Alors que celle-ci était notamment </a:t>
            </a:r>
            <a:r>
              <a:rPr lang="fr-FR" sz="11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poussée par les prix de l’énergie en 2021 et 2022, ceux-ci ont désormais une contribution négative</a:t>
            </a:r>
            <a:r>
              <a:rPr lang="fr-FR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à l’inflation.</a:t>
            </a:r>
          </a:p>
          <a:p>
            <a:pPr marL="742950" lvl="1" indent="-285750" algn="just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fr-FR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revanche, les </a:t>
            </a:r>
            <a:r>
              <a:rPr lang="fr-FR" sz="11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prix de l’alimentaire ont « pris le relais » en 2023</a:t>
            </a:r>
            <a:r>
              <a:rPr lang="fr-FR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même si on note que leur contribution est de moins en moins importante au cours des mois.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fr-FR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convient de noter également que </a:t>
            </a:r>
            <a:r>
              <a:rPr lang="fr-FR" sz="11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l’inflation sous-jacente semble également se modérer</a:t>
            </a:r>
            <a:r>
              <a:rPr lang="fr-FR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: elle est passé d’un pic autour de +7,5% en glissement annuel en janvier, février et mars pour diminuer progressivement au cours de l’année jusqu’à +3,8% en décembre.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baseline="0" noProof="0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B9DB7-E4D0-439C-83C7-87206131045F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7209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B9DB7-E4D0-439C-83C7-87206131045F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76344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B9DB7-E4D0-439C-83C7-87206131045F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74637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B9DB7-E4D0-439C-83C7-87206131045F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06567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B9DB7-E4D0-439C-83C7-87206131045F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47307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B9DB7-E4D0-439C-83C7-87206131045F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59204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B9DB7-E4D0-439C-83C7-87206131045F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831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D242D-7502-4110-9437-301B6567C765}" type="datetime1">
              <a:rPr lang="fr-FR" smtClean="0"/>
              <a:t>10/06/2024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Singapour - données 2023 - TDM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6D828-6A60-459E-AC99-72D5AA4F43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6121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EF3B6-46D4-4287-86F5-99CF772BBEE5}" type="datetime1">
              <a:rPr lang="fr-FR" smtClean="0"/>
              <a:t>10/06/2024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Singapour - données 2023 - TDM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6D828-6A60-459E-AC99-72D5AA4F43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8981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92551-EDD2-4F51-A218-F483E8716DA9}" type="datetime1">
              <a:rPr lang="fr-FR" smtClean="0"/>
              <a:t>10/06/2024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Singapour - données 2023 - TDM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6D828-6A60-459E-AC99-72D5AA4F43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7341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ADA58-5652-467A-ACA4-4ABFDB0A0A8F}" type="datetime1">
              <a:rPr lang="fr-FR" smtClean="0"/>
              <a:t>10/06/2024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Singapour - données 2023 - TDM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6D828-6A60-459E-AC99-72D5AA4F43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0502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F94D2-A96F-4737-970F-85ADE08C0154}" type="datetime1">
              <a:rPr lang="fr-FR" smtClean="0"/>
              <a:t>10/06/2024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Singapour - données 2023 - TDM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6D828-6A60-459E-AC99-72D5AA4F43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701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1C6BB-7C7B-4081-9003-30A1ADE2401B}" type="datetime1">
              <a:rPr lang="fr-FR" smtClean="0"/>
              <a:t>10/06/2024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Singapour - données 2023 - TDM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6D828-6A60-459E-AC99-72D5AA4F43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8519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295A2-839D-4794-8D31-5CACB8EFB38F}" type="datetime1">
              <a:rPr lang="fr-FR" smtClean="0"/>
              <a:t>10/06/2024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Singapour - données 2023 - TDM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6D828-6A60-459E-AC99-72D5AA4F43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8892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15F9-F25A-4D0B-B096-CC1354D93C7A}" type="datetime1">
              <a:rPr lang="fr-FR" smtClean="0"/>
              <a:t>10/06/2024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Singapour - données 2023 - TDM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6D828-6A60-459E-AC99-72D5AA4F43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2810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80CDB-0356-49BF-A3E8-29AD9B8A3362}" type="datetime1">
              <a:rPr lang="fr-FR" smtClean="0"/>
              <a:t>10/06/2024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Singapour - données 2023 - TDM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6D828-6A60-459E-AC99-72D5AA4F43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1686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839DF-9A30-4942-B05B-D4A8772AC049}" type="datetime1">
              <a:rPr lang="fr-FR" smtClean="0"/>
              <a:t>10/06/2024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Singapour - données 2023 - TDM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6D828-6A60-459E-AC99-72D5AA4F43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6284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7AFF6-4029-4509-B1EB-8D0799ADE1BD}" type="datetime1">
              <a:rPr lang="fr-FR" smtClean="0"/>
              <a:t>10/06/2024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Singapour - données 2023 - TDM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6D828-6A60-459E-AC99-72D5AA4F43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6464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DD1B78-B729-409D-B154-77F10D4A9E9C}" type="datetime1">
              <a:rPr lang="fr-FR" smtClean="0"/>
              <a:t>10/06/2024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Singapour - données 2023 - TDM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A6D828-6A60-459E-AC99-72D5AA4F43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0524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64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6" y="-1"/>
            <a:ext cx="12192000" cy="3716669"/>
          </a:xfrm>
          <a:prstGeom prst="rect">
            <a:avLst/>
          </a:prstGeom>
        </p:spPr>
      </p:pic>
      <p:sp>
        <p:nvSpPr>
          <p:cNvPr id="7" name="Espace réservé du texte 5"/>
          <p:cNvSpPr txBox="1">
            <a:spLocks/>
          </p:cNvSpPr>
          <p:nvPr/>
        </p:nvSpPr>
        <p:spPr bwMode="gray">
          <a:xfrm>
            <a:off x="0" y="4382530"/>
            <a:ext cx="12192000" cy="247547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3250" b="1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pitchFamily="34" charset="0"/>
              <a:buNone/>
              <a:defRPr sz="1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8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4000" dirty="0" smtClean="0">
                <a:solidFill>
                  <a:schemeClr val="bg1"/>
                </a:solidFill>
                <a:latin typeface="Marianne" panose="02000000000000000000" pitchFamily="50" charset="0"/>
                <a:cs typeface="Calibri" panose="020F0502020204030204" pitchFamily="34" charset="0"/>
              </a:rPr>
              <a:t>ESPAGNE</a:t>
            </a:r>
          </a:p>
          <a:p>
            <a:pPr algn="ctr"/>
            <a:endParaRPr lang="fr-FR" sz="4000" dirty="0" smtClean="0">
              <a:solidFill>
                <a:schemeClr val="bg1"/>
              </a:solidFill>
              <a:latin typeface="Marianne" panose="02000000000000000000" pitchFamily="50" charset="0"/>
              <a:cs typeface="Calibri" panose="020F0502020204030204" pitchFamily="34" charset="0"/>
            </a:endParaRPr>
          </a:p>
          <a:p>
            <a:pPr algn="ctr"/>
            <a:r>
              <a:rPr lang="fr-FR" sz="4000" cap="none" dirty="0" smtClean="0">
                <a:solidFill>
                  <a:schemeClr val="bg1"/>
                </a:solidFill>
                <a:latin typeface="Marianne" panose="02000000000000000000" pitchFamily="50" charset="0"/>
                <a:cs typeface="Calibri" panose="020F0502020204030204" pitchFamily="34" charset="0"/>
              </a:rPr>
              <a:t>Les échanges de produits agricoles</a:t>
            </a:r>
          </a:p>
          <a:p>
            <a:pPr algn="ctr"/>
            <a:r>
              <a:rPr lang="fr-FR" sz="4000" cap="none" dirty="0">
                <a:solidFill>
                  <a:schemeClr val="bg1"/>
                </a:solidFill>
                <a:latin typeface="Marianne" panose="02000000000000000000" pitchFamily="50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fr-FR" sz="4000" cap="none" dirty="0" smtClean="0">
                <a:solidFill>
                  <a:schemeClr val="bg1"/>
                </a:solidFill>
                <a:latin typeface="Marianne" panose="02000000000000000000" pitchFamily="50" charset="0"/>
                <a:ea typeface="Calibri" panose="020F0502020204030204" pitchFamily="34" charset="0"/>
                <a:cs typeface="Calibri" panose="020F0502020204030204" pitchFamily="34" charset="0"/>
              </a:rPr>
              <a:t>t agro-alimentaires en 2023</a:t>
            </a:r>
            <a:endParaRPr lang="fr-FR" sz="4000" cap="none" dirty="0">
              <a:solidFill>
                <a:schemeClr val="bg1"/>
              </a:solidFill>
              <a:latin typeface="Marianne" panose="02000000000000000000" pitchFamily="50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759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468456" y="6360831"/>
            <a:ext cx="372454" cy="365125"/>
          </a:xfrm>
        </p:spPr>
        <p:txBody>
          <a:bodyPr/>
          <a:lstStyle/>
          <a:p>
            <a:fld id="{0EA6D828-6A60-459E-AC99-72D5AA4F4317}" type="slidenum">
              <a:rPr lang="fr-FR" smtClean="0">
                <a:solidFill>
                  <a:srgbClr val="0B6482"/>
                </a:solidFill>
                <a:latin typeface="Marianne" panose="02000000000000000000" pitchFamily="50" charset="0"/>
              </a:rPr>
              <a:t>10</a:t>
            </a:fld>
            <a:endParaRPr lang="fr-FR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 flipH="1">
            <a:off x="3965249" y="6328992"/>
            <a:ext cx="8226751" cy="27358"/>
          </a:xfrm>
          <a:prstGeom prst="line">
            <a:avLst/>
          </a:prstGeom>
          <a:ln>
            <a:solidFill>
              <a:srgbClr val="0B64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347606" y="331858"/>
            <a:ext cx="11493304" cy="400110"/>
          </a:xfrm>
          <a:prstGeom prst="rect">
            <a:avLst/>
          </a:prstGeom>
          <a:solidFill>
            <a:srgbClr val="0B6482"/>
          </a:solidFill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Principaux fournisseurs</a:t>
            </a:r>
            <a:endParaRPr lang="fr-FR" sz="2000" b="1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47606" y="883495"/>
            <a:ext cx="11493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La France reste </a:t>
            </a:r>
            <a:r>
              <a:rPr lang="fr-FR" sz="2000" dirty="0">
                <a:solidFill>
                  <a:srgbClr val="0B6482"/>
                </a:solidFill>
                <a:latin typeface="Marianne" panose="02000000000000000000" pitchFamily="50" charset="0"/>
              </a:rPr>
              <a:t>le 1</a:t>
            </a:r>
            <a:r>
              <a:rPr lang="fr-FR" sz="2000" baseline="30000" dirty="0">
                <a:solidFill>
                  <a:srgbClr val="0B6482"/>
                </a:solidFill>
                <a:latin typeface="Marianne" panose="02000000000000000000" pitchFamily="50" charset="0"/>
              </a:rPr>
              <a:t>er</a:t>
            </a:r>
            <a:r>
              <a:rPr lang="fr-FR" sz="2000" dirty="0">
                <a:solidFill>
                  <a:srgbClr val="0B6482"/>
                </a:solidFill>
                <a:latin typeface="Marianne" panose="02000000000000000000" pitchFamily="50" charset="0"/>
              </a:rPr>
              <a:t> fournisseur. 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Les Pays-Bas prennent la </a:t>
            </a:r>
            <a:r>
              <a:rPr lang="fr-FR" sz="2000" dirty="0">
                <a:solidFill>
                  <a:srgbClr val="0B6482"/>
                </a:solidFill>
                <a:latin typeface="Marianne" panose="02000000000000000000" pitchFamily="50" charset="0"/>
              </a:rPr>
              <a:t>2</a:t>
            </a:r>
            <a:r>
              <a:rPr lang="fr-FR" sz="2000" baseline="30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ème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 place </a:t>
            </a:r>
            <a:r>
              <a:rPr lang="fr-FR" sz="2000" dirty="0">
                <a:solidFill>
                  <a:srgbClr val="0B6482"/>
                </a:solidFill>
                <a:latin typeface="Marianne" panose="02000000000000000000" pitchFamily="50" charset="0"/>
              </a:rPr>
              <a:t>à 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l’Allemagne.</a:t>
            </a:r>
            <a:endParaRPr lang="fr-FR" sz="2000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sp>
        <p:nvSpPr>
          <p:cNvPr id="9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965248" y="6360831"/>
            <a:ext cx="5563313" cy="365125"/>
          </a:xfrm>
        </p:spPr>
        <p:txBody>
          <a:bodyPr/>
          <a:lstStyle/>
          <a:p>
            <a:pPr algn="l"/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Espagne - données </a:t>
            </a:r>
            <a:r>
              <a:rPr lang="fr-FR" dirty="0">
                <a:solidFill>
                  <a:srgbClr val="0B6482"/>
                </a:solidFill>
                <a:latin typeface="Marianne" panose="02000000000000000000" pitchFamily="50" charset="0"/>
              </a:rPr>
              <a:t>2023 – TDM </a:t>
            </a:r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- </a:t>
            </a:r>
            <a:r>
              <a:rPr lang="fr-FR" i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Échanges </a:t>
            </a:r>
            <a:r>
              <a:rPr lang="fr-FR" i="1" dirty="0">
                <a:solidFill>
                  <a:srgbClr val="0B6482"/>
                </a:solidFill>
                <a:latin typeface="Marianne" panose="02000000000000000000" pitchFamily="50" charset="0"/>
              </a:rPr>
              <a:t>agricoles et agro-alimentaires</a:t>
            </a:r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6512420"/>
              </p:ext>
            </p:extLst>
          </p:nvPr>
        </p:nvGraphicFramePr>
        <p:xfrm>
          <a:off x="335499" y="1579841"/>
          <a:ext cx="11505411" cy="4452915"/>
        </p:xfrm>
        <a:graphic>
          <a:graphicData uri="http://schemas.openxmlformats.org/drawingml/2006/table">
            <a:tbl>
              <a:tblPr/>
              <a:tblGrid>
                <a:gridCol w="445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06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64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29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644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705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5729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181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9361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0948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181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5782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64093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707849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17053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Rang</a:t>
                      </a:r>
                      <a:endParaRPr lang="fr-FR" sz="900" b="1" i="0" u="none" strike="noStrike" dirty="0">
                        <a:solidFill>
                          <a:srgbClr val="000000"/>
                        </a:solidFill>
                        <a:effectLst/>
                        <a:latin typeface="Marianne" panose="02000000000000000000" pitchFamily="50" charset="0"/>
                      </a:endParaRP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Pays partenaires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Valeurs (en euros)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Parts de marché (en pourcentage)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Évolutions notables sur un an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1075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2020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2021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2022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2023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variations 2023/2022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2020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2021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2022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2023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variations 2023/2022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Tendance sur 3 ans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757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 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Monde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35 583 059 959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41 169 992 411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53 985 523 074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55 291 748 374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Marianne" panose="02000000000000000000" pitchFamily="50" charset="0"/>
                        </a:rPr>
                        <a:t>2%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 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 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 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 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 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 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 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658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1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France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4 654 675 383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5 144 326 931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6 548 320 293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6 927 134 473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FFFFFF"/>
                          </a:solidFill>
                          <a:effectLst/>
                          <a:latin typeface="Marianne" panose="02000000000000000000" pitchFamily="50" charset="0"/>
                        </a:rPr>
                        <a:t>6%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13%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12%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12%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13%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FFFFFF"/>
                          </a:solidFill>
                          <a:effectLst/>
                          <a:latin typeface="Marianne" panose="02000000000000000000" pitchFamily="50" charset="0"/>
                        </a:rPr>
                        <a:t>3%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>
                          <a:solidFill>
                            <a:srgbClr val="FF0000"/>
                          </a:solidFill>
                          <a:effectLst/>
                          <a:latin typeface="Wingdings 3" panose="05040102010807070707" pitchFamily="18" charset="2"/>
                        </a:rPr>
                        <a:t>è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sucre de canne ou de betterave </a:t>
                      </a:r>
                      <a:r>
                        <a:rPr lang="fr-FR" sz="9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(+44%)</a:t>
                      </a:r>
                      <a:r>
                        <a:rPr lang="fr-F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- </a:t>
                      </a:r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alimentation animale </a:t>
                      </a:r>
                      <a:r>
                        <a:rPr lang="fr-FR" sz="9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(+22%) 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- </a:t>
                      </a:r>
                      <a:r>
                        <a:rPr lang="fr-FR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poissons et crustacées </a:t>
                      </a:r>
                      <a:r>
                        <a:rPr lang="fr-FR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(-16%)</a:t>
                      </a:r>
                      <a:r>
                        <a:rPr lang="fr-F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- </a:t>
                      </a:r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fromages </a:t>
                      </a:r>
                      <a:r>
                        <a:rPr lang="fr-FR" sz="9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(+12%)</a:t>
                      </a:r>
                      <a:endParaRPr lang="fr-FR" sz="900" b="1" i="0" u="none" strike="noStrike" dirty="0">
                        <a:solidFill>
                          <a:srgbClr val="000000"/>
                        </a:solidFill>
                        <a:effectLst/>
                        <a:latin typeface="Marianne" panose="02000000000000000000" pitchFamily="50" charset="0"/>
                      </a:endParaRP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658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2 </a:t>
                      </a:r>
                      <a:r>
                        <a:rPr lang="fr-FR" sz="9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(+1</a:t>
                      </a:r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)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Pays-Bas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2 401 486 575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2 831 234 652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3 425 951 267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4 029 112 755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Marianne" panose="02000000000000000000" pitchFamily="50" charset="0"/>
                        </a:rPr>
                        <a:t>18%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7%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7%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6%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7%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Marianne" panose="02000000000000000000" pitchFamily="50" charset="0"/>
                        </a:rPr>
                        <a:t>15%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B050"/>
                          </a:solidFill>
                          <a:effectLst/>
                          <a:latin typeface="Wingdings 3" panose="05040102010807070707" pitchFamily="18" charset="2"/>
                        </a:rPr>
                        <a:t>æ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viandes et abats </a:t>
                      </a:r>
                      <a:r>
                        <a:rPr lang="fr-FR" sz="9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(+13%) 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- </a:t>
                      </a:r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animaux vivants </a:t>
                      </a:r>
                      <a:r>
                        <a:rPr lang="fr-FR" sz="9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(+64%)</a:t>
                      </a:r>
                      <a:r>
                        <a:rPr lang="fr-F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- </a:t>
                      </a:r>
                      <a:r>
                        <a:rPr lang="fr-FR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préparations alimentaires </a:t>
                      </a:r>
                      <a:r>
                        <a:rPr lang="fr-FR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(-8%)</a:t>
                      </a:r>
                      <a:r>
                        <a:rPr lang="fr-F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- </a:t>
                      </a:r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alimentation animale </a:t>
                      </a:r>
                      <a:r>
                        <a:rPr lang="fr-FR" sz="9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(+24%)</a:t>
                      </a:r>
                      <a:endParaRPr lang="fr-FR" sz="900" b="1" i="0" u="none" strike="noStrike" dirty="0">
                        <a:solidFill>
                          <a:srgbClr val="000000"/>
                        </a:solidFill>
                        <a:effectLst/>
                        <a:latin typeface="Marianne" panose="02000000000000000000" pitchFamily="50" charset="0"/>
                      </a:endParaRP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757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3 </a:t>
                      </a:r>
                      <a:r>
                        <a:rPr lang="fr-FR" sz="9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(+1</a:t>
                      </a:r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)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Allemagne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2 842 185 697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3 023 576 568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3 390 328 780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3 767 917 974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Marianne" panose="02000000000000000000" pitchFamily="50" charset="0"/>
                        </a:rPr>
                        <a:t>11%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8%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7%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6%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7%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Marianne" panose="02000000000000000000" pitchFamily="50" charset="0"/>
                        </a:rPr>
                        <a:t>9%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FF0000"/>
                          </a:solidFill>
                          <a:effectLst/>
                          <a:latin typeface="Wingdings 3" panose="05040102010807070707" pitchFamily="18" charset="2"/>
                        </a:rPr>
                        <a:t>è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chocolat </a:t>
                      </a:r>
                      <a:r>
                        <a:rPr lang="fr-FR" sz="9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(+24%) 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- </a:t>
                      </a:r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préparations alimentaires </a:t>
                      </a:r>
                      <a:r>
                        <a:rPr lang="fr-FR" sz="9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(+14%)</a:t>
                      </a:r>
                      <a:r>
                        <a:rPr lang="fr-F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- </a:t>
                      </a:r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orge </a:t>
                      </a:r>
                      <a:r>
                        <a:rPr lang="fr-FR" sz="9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(+295%) 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- </a:t>
                      </a:r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eaux aromatisées </a:t>
                      </a:r>
                      <a:r>
                        <a:rPr lang="fr-FR" sz="9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(+34%)</a:t>
                      </a:r>
                      <a:endParaRPr lang="fr-FR" sz="900" b="1" i="0" u="none" strike="noStrike" dirty="0">
                        <a:solidFill>
                          <a:srgbClr val="000000"/>
                        </a:solidFill>
                        <a:effectLst/>
                        <a:latin typeface="Marianne" panose="02000000000000000000" pitchFamily="50" charset="0"/>
                      </a:endParaRP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757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4 (+1)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Portugal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2 146 623 990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2 567 002 329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3 263 839 151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3 586 701 233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Marianne" panose="02000000000000000000" pitchFamily="50" charset="0"/>
                        </a:rPr>
                        <a:t>10%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6%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6%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6%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6%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Marianne" panose="02000000000000000000" pitchFamily="50" charset="0"/>
                        </a:rPr>
                        <a:t>7%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B050"/>
                          </a:solidFill>
                          <a:effectLst/>
                          <a:latin typeface="Wingdings 3" panose="05040102010807070707" pitchFamily="18" charset="2"/>
                        </a:rPr>
                        <a:t>æ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huile d'olive </a:t>
                      </a:r>
                      <a:r>
                        <a:rPr lang="fr-FR" sz="9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(+26%)</a:t>
                      </a:r>
                      <a:r>
                        <a:rPr lang="fr-F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- </a:t>
                      </a:r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sucre de canne ou de betterave </a:t>
                      </a:r>
                      <a:r>
                        <a:rPr lang="fr-FR" sz="9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(+63%)</a:t>
                      </a:r>
                      <a:r>
                        <a:rPr lang="fr-F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- </a:t>
                      </a:r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animaux vivants </a:t>
                      </a:r>
                      <a:r>
                        <a:rPr lang="fr-FR" sz="9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(+59%)</a:t>
                      </a:r>
                      <a:r>
                        <a:rPr lang="fr-F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- </a:t>
                      </a:r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BVP </a:t>
                      </a:r>
                      <a:r>
                        <a:rPr lang="fr-FR" sz="9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(+24%)</a:t>
                      </a:r>
                      <a:endParaRPr lang="fr-FR" sz="900" b="1" i="0" u="none" strike="noStrike" dirty="0">
                        <a:solidFill>
                          <a:srgbClr val="000000"/>
                        </a:solidFill>
                        <a:effectLst/>
                        <a:latin typeface="Marianne" panose="02000000000000000000" pitchFamily="50" charset="0"/>
                      </a:endParaRP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757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5 </a:t>
                      </a:r>
                      <a:r>
                        <a:rPr lang="fr-FR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(-3</a:t>
                      </a:r>
                      <a:r>
                        <a:rPr lang="fr-FR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)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Brésil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1 768 069 286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2 353 160 458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3 944 457 386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2 785 199 153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Marianne" panose="02000000000000000000" pitchFamily="50" charset="0"/>
                        </a:rPr>
                        <a:t>-29%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5%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6%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7%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5%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Marianne" panose="02000000000000000000" pitchFamily="50" charset="0"/>
                        </a:rPr>
                        <a:t>-31%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B050"/>
                          </a:solidFill>
                          <a:effectLst/>
                          <a:latin typeface="Wingdings 3" panose="05040102010807070707" pitchFamily="18" charset="2"/>
                        </a:rPr>
                        <a:t>æ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fèves de soja </a:t>
                      </a:r>
                      <a:r>
                        <a:rPr lang="fr-FR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(-34%)</a:t>
                      </a:r>
                      <a:r>
                        <a:rPr lang="fr-F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- </a:t>
                      </a:r>
                      <a:r>
                        <a:rPr lang="fr-FR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maïs </a:t>
                      </a:r>
                      <a:r>
                        <a:rPr lang="fr-FR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(-55%)</a:t>
                      </a:r>
                      <a:r>
                        <a:rPr lang="fr-F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- </a:t>
                      </a:r>
                      <a:r>
                        <a:rPr lang="fr-FR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café, thé et épices </a:t>
                      </a:r>
                      <a:r>
                        <a:rPr lang="fr-FR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(-26%)</a:t>
                      </a:r>
                      <a:r>
                        <a:rPr lang="fr-F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-</a:t>
                      </a:r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 fruits </a:t>
                      </a:r>
                      <a:r>
                        <a:rPr lang="fr-FR" sz="9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(+34%)</a:t>
                      </a:r>
                      <a:endParaRPr lang="fr-FR" sz="900" b="1" i="0" u="none" strike="noStrike" dirty="0">
                        <a:solidFill>
                          <a:srgbClr val="000000"/>
                        </a:solidFill>
                        <a:effectLst/>
                        <a:latin typeface="Marianne" panose="02000000000000000000" pitchFamily="50" charset="0"/>
                      </a:endParaRP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757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6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Italie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1 588 974 489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1 929 469 503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2 379 992 168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2 651 636 162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Marianne" panose="02000000000000000000" pitchFamily="50" charset="0"/>
                        </a:rPr>
                        <a:t>11%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4%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5%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4%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5%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Marianne" panose="02000000000000000000" pitchFamily="50" charset="0"/>
                        </a:rPr>
                        <a:t>9%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B050"/>
                          </a:solidFill>
                          <a:effectLst/>
                          <a:latin typeface="Wingdings 3" panose="05040102010807070707" pitchFamily="18" charset="2"/>
                        </a:rPr>
                        <a:t>æ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fromages </a:t>
                      </a:r>
                      <a:r>
                        <a:rPr lang="fr-FR" sz="9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(+20%)</a:t>
                      </a:r>
                      <a:r>
                        <a:rPr lang="fr-F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- </a:t>
                      </a:r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fruits </a:t>
                      </a:r>
                      <a:r>
                        <a:rPr lang="fr-FR" sz="9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(+20%)</a:t>
                      </a:r>
                      <a:r>
                        <a:rPr lang="fr-F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-</a:t>
                      </a:r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 pâtes alimentaires </a:t>
                      </a:r>
                      <a:r>
                        <a:rPr lang="fr-FR" sz="9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(+18%)</a:t>
                      </a:r>
                      <a:r>
                        <a:rPr lang="fr-F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-</a:t>
                      </a:r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 préparations alimentaires </a:t>
                      </a:r>
                      <a:r>
                        <a:rPr lang="fr-FR" sz="9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(+8%)</a:t>
                      </a:r>
                      <a:endParaRPr lang="fr-FR" sz="900" b="1" i="0" u="none" strike="noStrike" dirty="0">
                        <a:solidFill>
                          <a:srgbClr val="000000"/>
                        </a:solidFill>
                        <a:effectLst/>
                        <a:latin typeface="Marianne" panose="02000000000000000000" pitchFamily="50" charset="0"/>
                      </a:endParaRP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757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7 </a:t>
                      </a:r>
                      <a:r>
                        <a:rPr lang="fr-FR" sz="9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(+3</a:t>
                      </a:r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)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Ukraine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945 647 550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1 026 470 546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1 890 360 362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2 645 593 670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Marianne" panose="02000000000000000000" pitchFamily="50" charset="0"/>
                        </a:rPr>
                        <a:t>40%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3%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2%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4%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5%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Marianne" panose="02000000000000000000" pitchFamily="50" charset="0"/>
                        </a:rPr>
                        <a:t>37%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B050"/>
                          </a:solidFill>
                          <a:effectLst/>
                          <a:latin typeface="Wingdings 3" panose="05040102010807070707" pitchFamily="18" charset="2"/>
                        </a:rPr>
                        <a:t>æ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blé tendre </a:t>
                      </a:r>
                      <a:r>
                        <a:rPr lang="fr-FR" sz="9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(+212%)</a:t>
                      </a:r>
                      <a:r>
                        <a:rPr lang="fr-F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- </a:t>
                      </a:r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maïs </a:t>
                      </a:r>
                      <a:r>
                        <a:rPr lang="fr-FR" sz="9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(+9%)</a:t>
                      </a:r>
                      <a:r>
                        <a:rPr lang="fr-F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- </a:t>
                      </a:r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huile de tournesol, de carthame ou de coton </a:t>
                      </a:r>
                      <a:r>
                        <a:rPr lang="fr-FR" sz="9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(+5%)</a:t>
                      </a:r>
                      <a:r>
                        <a:rPr lang="fr-F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-</a:t>
                      </a:r>
                      <a:r>
                        <a:rPr lang="fr-FR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 orge </a:t>
                      </a:r>
                      <a:r>
                        <a:rPr lang="fr-FR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(-43%)</a:t>
                      </a:r>
                      <a:endParaRPr lang="fr-FR" sz="900" b="1" i="0" u="none" strike="noStrike" dirty="0">
                        <a:solidFill>
                          <a:srgbClr val="000000"/>
                        </a:solidFill>
                        <a:effectLst/>
                        <a:latin typeface="Marianne" panose="02000000000000000000" pitchFamily="50" charset="0"/>
                      </a:endParaRP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757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8 </a:t>
                      </a:r>
                      <a:r>
                        <a:rPr lang="fr-FR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(-1</a:t>
                      </a:r>
                      <a:r>
                        <a:rPr lang="fr-FR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)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Maroc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1 572 731 011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1 896 534 313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2 104 286 796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2 137 895 260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Marianne" panose="02000000000000000000" pitchFamily="50" charset="0"/>
                        </a:rPr>
                        <a:t>2%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4%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5%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4%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4%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Marianne" panose="02000000000000000000" pitchFamily="50" charset="0"/>
                        </a:rPr>
                        <a:t>-1%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FF0000"/>
                          </a:solidFill>
                          <a:effectLst/>
                          <a:latin typeface="Wingdings 3" panose="05040102010807070707" pitchFamily="18" charset="2"/>
                        </a:rPr>
                        <a:t>è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poissons et crustacées </a:t>
                      </a:r>
                      <a:r>
                        <a:rPr lang="fr-FR" sz="9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(+13%)</a:t>
                      </a:r>
                      <a:r>
                        <a:rPr lang="fr-F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- </a:t>
                      </a:r>
                      <a:r>
                        <a:rPr lang="fr-FR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fruits </a:t>
                      </a:r>
                      <a:r>
                        <a:rPr lang="fr-FR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(-6%)</a:t>
                      </a:r>
                      <a:r>
                        <a:rPr lang="fr-F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- </a:t>
                      </a:r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légumes à cosse </a:t>
                      </a:r>
                      <a:r>
                        <a:rPr lang="fr-FR" sz="9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(+7%)</a:t>
                      </a:r>
                      <a:r>
                        <a:rPr lang="fr-F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- </a:t>
                      </a:r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conserves de poissons </a:t>
                      </a:r>
                      <a:r>
                        <a:rPr lang="fr-FR" sz="9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(+18%)</a:t>
                      </a:r>
                      <a:endParaRPr lang="fr-FR" sz="900" b="1" i="0" u="none" strike="noStrike" dirty="0">
                        <a:solidFill>
                          <a:srgbClr val="000000"/>
                        </a:solidFill>
                        <a:effectLst/>
                        <a:latin typeface="Marianne" panose="02000000000000000000" pitchFamily="50" charset="0"/>
                      </a:endParaRP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757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9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États-Unis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1 435 836 400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1 422 093 364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1 998 990 288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2 040 957 167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Marianne" panose="02000000000000000000" pitchFamily="50" charset="0"/>
                        </a:rPr>
                        <a:t>2%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4%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3%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4%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4%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Marianne" panose="02000000000000000000" pitchFamily="50" charset="0"/>
                        </a:rPr>
                        <a:t>0%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FF0000"/>
                          </a:solidFill>
                          <a:effectLst/>
                          <a:latin typeface="Wingdings 3" panose="05040102010807070707" pitchFamily="18" charset="2"/>
                        </a:rPr>
                        <a:t>è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fèves de soja </a:t>
                      </a:r>
                      <a:r>
                        <a:rPr lang="fr-FR" sz="9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(+59%)</a:t>
                      </a:r>
                      <a:r>
                        <a:rPr lang="fr-F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-</a:t>
                      </a:r>
                      <a:r>
                        <a:rPr lang="fr-FR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 fruits </a:t>
                      </a:r>
                      <a:r>
                        <a:rPr lang="fr-FR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(-23%)</a:t>
                      </a:r>
                      <a:r>
                        <a:rPr lang="fr-F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- </a:t>
                      </a:r>
                      <a:r>
                        <a:rPr lang="fr-FR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spiritueux </a:t>
                      </a:r>
                      <a:r>
                        <a:rPr lang="fr-FR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(-8%)</a:t>
                      </a:r>
                      <a:r>
                        <a:rPr lang="fr-F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- </a:t>
                      </a:r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alcool éthylique &gt;= 80 % vol. </a:t>
                      </a:r>
                      <a:r>
                        <a:rPr lang="fr-FR" sz="9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(+706655%)</a:t>
                      </a:r>
                      <a:endParaRPr lang="fr-FR" sz="900" b="1" i="0" u="none" strike="noStrike" dirty="0">
                        <a:solidFill>
                          <a:srgbClr val="000000"/>
                        </a:solidFill>
                        <a:effectLst/>
                        <a:latin typeface="Marianne" panose="02000000000000000000" pitchFamily="50" charset="0"/>
                      </a:endParaRP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757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10 </a:t>
                      </a:r>
                      <a:r>
                        <a:rPr lang="fr-FR" sz="9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(+3</a:t>
                      </a:r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)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Pologne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958 345 594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1 152 423 792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1 637 131 863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1 901 874 340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Marianne" panose="02000000000000000000" pitchFamily="50" charset="0"/>
                        </a:rPr>
                        <a:t>16%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3%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3%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3%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3%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Marianne" panose="02000000000000000000" pitchFamily="50" charset="0"/>
                        </a:rPr>
                        <a:t>13%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B050"/>
                          </a:solidFill>
                          <a:effectLst/>
                          <a:latin typeface="Wingdings 3" panose="05040102010807070707" pitchFamily="18" charset="2"/>
                        </a:rPr>
                        <a:t>æ</a:t>
                      </a: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viandes et abats </a:t>
                      </a:r>
                      <a:r>
                        <a:rPr lang="fr-FR" sz="9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(+10%)</a:t>
                      </a:r>
                      <a:r>
                        <a:rPr lang="fr-F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- </a:t>
                      </a:r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blé tendre </a:t>
                      </a:r>
                      <a:r>
                        <a:rPr lang="fr-FR" sz="9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(+29%)</a:t>
                      </a:r>
                      <a:r>
                        <a:rPr lang="fr-F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- </a:t>
                      </a:r>
                      <a:r>
                        <a:rPr lang="fr-FR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BVP </a:t>
                      </a:r>
                      <a:r>
                        <a:rPr lang="fr-FR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(-21%)</a:t>
                      </a:r>
                      <a:r>
                        <a:rPr lang="fr-F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-</a:t>
                      </a:r>
                      <a:r>
                        <a:rPr lang="fr-FR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 huile de tournesol, de carthame ou de coton </a:t>
                      </a:r>
                      <a:r>
                        <a:rPr lang="fr-FR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(-38%)</a:t>
                      </a:r>
                      <a:endParaRPr lang="fr-FR" sz="900" b="1" i="0" u="none" strike="noStrike" dirty="0">
                        <a:solidFill>
                          <a:srgbClr val="000000"/>
                        </a:solidFill>
                        <a:effectLst/>
                        <a:latin typeface="Marianne" panose="02000000000000000000" pitchFamily="50" charset="0"/>
                      </a:endParaRPr>
                    </a:p>
                  </a:txBody>
                  <a:tcPr marL="7454" marR="7454" marT="74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4126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64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908438" y="2069049"/>
            <a:ext cx="63751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Les échanges agricoles et agro-alimentaires </a:t>
            </a:r>
            <a:endParaRPr lang="fr-FR" sz="4000" b="1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468456" y="6360831"/>
            <a:ext cx="372454" cy="365125"/>
          </a:xfrm>
        </p:spPr>
        <p:txBody>
          <a:bodyPr/>
          <a:lstStyle/>
          <a:p>
            <a:fld id="{0EA6D828-6A60-459E-AC99-72D5AA4F4317}" type="slidenum">
              <a:rPr lang="fr-FR" smtClean="0">
                <a:solidFill>
                  <a:schemeClr val="bg1"/>
                </a:solidFill>
                <a:latin typeface="Marianne" panose="02000000000000000000" pitchFamily="50" charset="0"/>
              </a:rPr>
              <a:t>11</a:t>
            </a:fld>
            <a:endParaRPr lang="fr-FR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 flipH="1">
            <a:off x="3965249" y="6328992"/>
            <a:ext cx="8226751" cy="2735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965248" y="6360831"/>
            <a:ext cx="5563313" cy="365125"/>
          </a:xfrm>
        </p:spPr>
        <p:txBody>
          <a:bodyPr/>
          <a:lstStyle/>
          <a:p>
            <a:pPr algn="l"/>
            <a:r>
              <a:rPr lang="fr-FR" dirty="0" smtClean="0">
                <a:solidFill>
                  <a:schemeClr val="bg1"/>
                </a:solidFill>
                <a:latin typeface="Marianne" panose="02000000000000000000" pitchFamily="50" charset="0"/>
              </a:rPr>
              <a:t>Espagne - données </a:t>
            </a:r>
            <a:r>
              <a:rPr lang="fr-FR" dirty="0">
                <a:solidFill>
                  <a:schemeClr val="bg1"/>
                </a:solidFill>
                <a:latin typeface="Marianne" panose="02000000000000000000" pitchFamily="50" charset="0"/>
              </a:rPr>
              <a:t>2023 – TDM </a:t>
            </a:r>
            <a:r>
              <a:rPr lang="fr-FR" dirty="0" smtClean="0">
                <a:solidFill>
                  <a:schemeClr val="bg1"/>
                </a:solidFill>
                <a:latin typeface="Marianne" panose="02000000000000000000" pitchFamily="50" charset="0"/>
              </a:rPr>
              <a:t>- </a:t>
            </a:r>
            <a:r>
              <a:rPr lang="fr-FR" i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Échanges </a:t>
            </a:r>
            <a:r>
              <a:rPr lang="fr-FR" i="1" dirty="0">
                <a:solidFill>
                  <a:schemeClr val="bg1"/>
                </a:solidFill>
                <a:latin typeface="Marianne" panose="02000000000000000000" pitchFamily="50" charset="0"/>
              </a:rPr>
              <a:t>agricoles et agro-alimentaires</a:t>
            </a:r>
          </a:p>
        </p:txBody>
      </p:sp>
      <p:graphicFrame>
        <p:nvGraphicFramePr>
          <p:cNvPr id="12" name="Graphique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5582389"/>
              </p:ext>
            </p:extLst>
          </p:nvPr>
        </p:nvGraphicFramePr>
        <p:xfrm>
          <a:off x="8374878" y="3123519"/>
          <a:ext cx="3817122" cy="32328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ZoneTexte 8"/>
          <p:cNvSpPr txBox="1"/>
          <p:nvPr/>
        </p:nvSpPr>
        <p:spPr>
          <a:xfrm>
            <a:off x="1778959" y="4506797"/>
            <a:ext cx="6390822" cy="7078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L’Espagne avec la France</a:t>
            </a:r>
            <a:endParaRPr lang="fr-FR" sz="4000" b="1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98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1679473"/>
              </p:ext>
            </p:extLst>
          </p:nvPr>
        </p:nvGraphicFramePr>
        <p:xfrm>
          <a:off x="313343" y="933863"/>
          <a:ext cx="11527566" cy="52224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25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425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425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22481">
                <a:tc>
                  <a:txBody>
                    <a:bodyPr/>
                    <a:lstStyle/>
                    <a:p>
                      <a:endParaRPr lang="fr-FR" dirty="0">
                        <a:solidFill>
                          <a:srgbClr val="0B6482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rgbClr val="0B648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rgbClr val="0B648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468456" y="6360831"/>
            <a:ext cx="372454" cy="365125"/>
          </a:xfrm>
        </p:spPr>
        <p:txBody>
          <a:bodyPr/>
          <a:lstStyle/>
          <a:p>
            <a:fld id="{0EA6D828-6A60-459E-AC99-72D5AA4F4317}" type="slidenum">
              <a:rPr lang="fr-FR" smtClean="0">
                <a:solidFill>
                  <a:srgbClr val="0B6482"/>
                </a:solidFill>
                <a:latin typeface="Marianne" panose="02000000000000000000" pitchFamily="50" charset="0"/>
              </a:rPr>
              <a:t>12</a:t>
            </a:fld>
            <a:endParaRPr lang="fr-FR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 flipH="1">
            <a:off x="3965249" y="6328992"/>
            <a:ext cx="8226751" cy="27358"/>
          </a:xfrm>
          <a:prstGeom prst="line">
            <a:avLst/>
          </a:prstGeom>
          <a:ln>
            <a:solidFill>
              <a:srgbClr val="0B64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/>
          <p:cNvSpPr txBox="1"/>
          <p:nvPr/>
        </p:nvSpPr>
        <p:spPr>
          <a:xfrm>
            <a:off x="332026" y="5559348"/>
            <a:ext cx="37761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b="1" dirty="0">
                <a:solidFill>
                  <a:srgbClr val="0B6482"/>
                </a:solidFill>
                <a:latin typeface="Marianne" panose="02000000000000000000" pitchFamily="50" charset="0"/>
              </a:rPr>
              <a:t>É</a:t>
            </a:r>
            <a:r>
              <a:rPr lang="fr-FR" sz="1500" b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volution des importations </a:t>
            </a:r>
          </a:p>
          <a:p>
            <a:pPr algn="ctr"/>
            <a:r>
              <a:rPr lang="fr-FR" sz="1500" b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espagnoles en provenance de France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4108181" y="5559348"/>
            <a:ext cx="38577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b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Principaux postes d’importation espagnols en provenance de France </a:t>
            </a:r>
            <a:endParaRPr lang="fr-FR" sz="1500" b="1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7965901" y="5565893"/>
            <a:ext cx="38936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b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Principaux marchés </a:t>
            </a:r>
          </a:p>
          <a:p>
            <a:pPr algn="ctr"/>
            <a:r>
              <a:rPr lang="fr-FR" sz="1500" b="1" dirty="0">
                <a:solidFill>
                  <a:srgbClr val="0B6482"/>
                </a:solidFill>
                <a:latin typeface="Marianne" panose="02000000000000000000" pitchFamily="50" charset="0"/>
              </a:rPr>
              <a:t>e</a:t>
            </a:r>
            <a:r>
              <a:rPr lang="fr-FR" sz="1500" b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uropéens de la France 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309091" y="329267"/>
            <a:ext cx="11573817" cy="400110"/>
          </a:xfrm>
          <a:prstGeom prst="rect">
            <a:avLst/>
          </a:prstGeom>
          <a:solidFill>
            <a:srgbClr val="0B6482"/>
          </a:solidFill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Les échanges agricoles et agro-alimentaires franco-espagnols en un coup d’œil</a:t>
            </a:r>
            <a:endParaRPr lang="fr-FR" sz="2000" b="1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20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965248" y="6360831"/>
            <a:ext cx="5563313" cy="365125"/>
          </a:xfrm>
        </p:spPr>
        <p:txBody>
          <a:bodyPr/>
          <a:lstStyle/>
          <a:p>
            <a:pPr algn="l"/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Espagne - données </a:t>
            </a:r>
            <a:r>
              <a:rPr lang="fr-FR" dirty="0">
                <a:solidFill>
                  <a:srgbClr val="0B6482"/>
                </a:solidFill>
                <a:latin typeface="Marianne" panose="02000000000000000000" pitchFamily="50" charset="0"/>
              </a:rPr>
              <a:t>2023 – TDM </a:t>
            </a:r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- </a:t>
            </a:r>
            <a:r>
              <a:rPr lang="fr-FR" i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Échanges </a:t>
            </a:r>
            <a:r>
              <a:rPr lang="fr-FR" i="1" dirty="0">
                <a:solidFill>
                  <a:srgbClr val="0B6482"/>
                </a:solidFill>
                <a:latin typeface="Marianne" panose="02000000000000000000" pitchFamily="50" charset="0"/>
              </a:rPr>
              <a:t>agricoles et agro-alimentaires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054689" y="947980"/>
            <a:ext cx="1763831" cy="276999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fr-FR" sz="1200" b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Variations 2023-2022</a:t>
            </a:r>
          </a:p>
        </p:txBody>
      </p:sp>
      <p:graphicFrame>
        <p:nvGraphicFramePr>
          <p:cNvPr id="30" name="Graphique 2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0427809"/>
              </p:ext>
            </p:extLst>
          </p:nvPr>
        </p:nvGraphicFramePr>
        <p:xfrm>
          <a:off x="8040793" y="1703609"/>
          <a:ext cx="3719945" cy="38491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ZoneTexte 15"/>
          <p:cNvSpPr txBox="1"/>
          <p:nvPr/>
        </p:nvSpPr>
        <p:spPr>
          <a:xfrm>
            <a:off x="321673" y="957193"/>
            <a:ext cx="381527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b="1" dirty="0" smtClean="0">
                <a:solidFill>
                  <a:srgbClr val="00B050"/>
                </a:solidFill>
                <a:latin typeface="Marianne" panose="02000000000000000000" pitchFamily="50" charset="0"/>
              </a:rPr>
              <a:t>Hausse de +</a:t>
            </a:r>
            <a:r>
              <a:rPr lang="fr-FR" sz="1500" b="1" dirty="0">
                <a:solidFill>
                  <a:srgbClr val="00B050"/>
                </a:solidFill>
                <a:latin typeface="Marianne" panose="02000000000000000000" pitchFamily="50" charset="0"/>
              </a:rPr>
              <a:t>2</a:t>
            </a:r>
            <a:r>
              <a:rPr lang="fr-FR" sz="1500" b="1" dirty="0" smtClean="0">
                <a:solidFill>
                  <a:srgbClr val="00B050"/>
                </a:solidFill>
                <a:latin typeface="Marianne" panose="02000000000000000000" pitchFamily="50" charset="0"/>
              </a:rPr>
              <a:t>% des importations</a:t>
            </a:r>
          </a:p>
        </p:txBody>
      </p:sp>
      <p:graphicFrame>
        <p:nvGraphicFramePr>
          <p:cNvPr id="17" name="Graphique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8109485"/>
              </p:ext>
            </p:extLst>
          </p:nvPr>
        </p:nvGraphicFramePr>
        <p:xfrm>
          <a:off x="332025" y="1703609"/>
          <a:ext cx="3770877" cy="38557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ZoneTexte 13"/>
          <p:cNvSpPr txBox="1"/>
          <p:nvPr/>
        </p:nvSpPr>
        <p:spPr>
          <a:xfrm>
            <a:off x="4159673" y="960541"/>
            <a:ext cx="38505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500" b="1" dirty="0" smtClean="0">
                <a:solidFill>
                  <a:srgbClr val="00B050"/>
                </a:solidFill>
                <a:latin typeface="Marianne" panose="02000000000000000000" pitchFamily="50" charset="0"/>
              </a:rPr>
              <a:t>Produits d’épicerie +15%</a:t>
            </a:r>
          </a:p>
          <a:p>
            <a:pPr algn="ctr"/>
            <a:r>
              <a:rPr lang="fr-FR" sz="1500" b="1" dirty="0" smtClean="0">
                <a:solidFill>
                  <a:srgbClr val="FF0000"/>
                </a:solidFill>
                <a:latin typeface="Marianne" panose="02000000000000000000" pitchFamily="50" charset="0"/>
              </a:rPr>
              <a:t>Céréales -19%</a:t>
            </a:r>
          </a:p>
          <a:p>
            <a:pPr algn="ctr"/>
            <a:r>
              <a:rPr lang="fr-FR" sz="1500" b="1" dirty="0" smtClean="0">
                <a:solidFill>
                  <a:srgbClr val="00B050"/>
                </a:solidFill>
                <a:latin typeface="Marianne" panose="02000000000000000000" pitchFamily="50" charset="0"/>
              </a:rPr>
              <a:t>Fruits et légumes +16%</a:t>
            </a:r>
          </a:p>
          <a:p>
            <a:pPr algn="ctr"/>
            <a:r>
              <a:rPr lang="fr-FR" sz="1500" b="1" dirty="0" smtClean="0">
                <a:solidFill>
                  <a:srgbClr val="00B050"/>
                </a:solidFill>
                <a:latin typeface="Marianne" panose="02000000000000000000" pitchFamily="50" charset="0"/>
              </a:rPr>
              <a:t>Laits et produits laitiers +12%</a:t>
            </a:r>
          </a:p>
        </p:txBody>
      </p:sp>
      <p:graphicFrame>
        <p:nvGraphicFramePr>
          <p:cNvPr id="21" name="Graphique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7551346"/>
              </p:ext>
            </p:extLst>
          </p:nvPr>
        </p:nvGraphicFramePr>
        <p:xfrm>
          <a:off x="4193721" y="1703609"/>
          <a:ext cx="3749791" cy="38622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2" name="ZoneTexte 2"/>
          <p:cNvSpPr txBox="1"/>
          <p:nvPr/>
        </p:nvSpPr>
        <p:spPr>
          <a:xfrm>
            <a:off x="10826307" y="2204046"/>
            <a:ext cx="695325" cy="302702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b="1" dirty="0" smtClean="0">
                <a:solidFill>
                  <a:srgbClr val="FF0000"/>
                </a:solidFill>
                <a:latin typeface="Marianne" panose="02000000000000000000" pitchFamily="50" charset="0"/>
              </a:rPr>
              <a:t>-1%</a:t>
            </a:r>
            <a:endParaRPr lang="fr-FR" sz="1200" b="1" dirty="0">
              <a:solidFill>
                <a:srgbClr val="FF0000"/>
              </a:solidFill>
              <a:latin typeface="Marianne" panose="02000000000000000000" pitchFamily="50" charset="0"/>
            </a:endParaRPr>
          </a:p>
        </p:txBody>
      </p:sp>
      <p:sp>
        <p:nvSpPr>
          <p:cNvPr id="23" name="ZoneTexte 2"/>
          <p:cNvSpPr txBox="1"/>
          <p:nvPr/>
        </p:nvSpPr>
        <p:spPr>
          <a:xfrm>
            <a:off x="10773131" y="2731114"/>
            <a:ext cx="695325" cy="302702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b="1" dirty="0" smtClean="0">
                <a:solidFill>
                  <a:srgbClr val="00B050"/>
                </a:solidFill>
                <a:latin typeface="Marianne" panose="02000000000000000000" pitchFamily="50" charset="0"/>
              </a:rPr>
              <a:t>+5%</a:t>
            </a:r>
            <a:endParaRPr lang="fr-FR" sz="1200" b="1" dirty="0">
              <a:solidFill>
                <a:srgbClr val="00B050"/>
              </a:solidFill>
              <a:latin typeface="Marianne" panose="02000000000000000000" pitchFamily="50" charset="0"/>
            </a:endParaRPr>
          </a:p>
        </p:txBody>
      </p:sp>
      <p:sp>
        <p:nvSpPr>
          <p:cNvPr id="24" name="ZoneTexte 2"/>
          <p:cNvSpPr txBox="1"/>
          <p:nvPr/>
        </p:nvSpPr>
        <p:spPr>
          <a:xfrm>
            <a:off x="10773131" y="3269505"/>
            <a:ext cx="695325" cy="302702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b="1" dirty="0" smtClean="0">
                <a:solidFill>
                  <a:srgbClr val="00B050"/>
                </a:solidFill>
                <a:latin typeface="Marianne" panose="02000000000000000000" pitchFamily="50" charset="0"/>
              </a:rPr>
              <a:t>+3%</a:t>
            </a:r>
            <a:endParaRPr lang="fr-FR" sz="1200" b="1" dirty="0">
              <a:solidFill>
                <a:srgbClr val="00B050"/>
              </a:solidFill>
              <a:latin typeface="Marianne" panose="02000000000000000000" pitchFamily="50" charset="0"/>
            </a:endParaRPr>
          </a:p>
        </p:txBody>
      </p:sp>
      <p:sp>
        <p:nvSpPr>
          <p:cNvPr id="25" name="ZoneTexte 2"/>
          <p:cNvSpPr txBox="1"/>
          <p:nvPr/>
        </p:nvSpPr>
        <p:spPr>
          <a:xfrm>
            <a:off x="10773131" y="3803562"/>
            <a:ext cx="695325" cy="302702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b="1" dirty="0" smtClean="0">
                <a:solidFill>
                  <a:srgbClr val="00B050"/>
                </a:solidFill>
                <a:latin typeface="Marianne" panose="02000000000000000000" pitchFamily="50" charset="0"/>
              </a:rPr>
              <a:t>+3%</a:t>
            </a:r>
            <a:endParaRPr lang="fr-FR" sz="1200" b="1" dirty="0">
              <a:solidFill>
                <a:srgbClr val="00B050"/>
              </a:solidFill>
              <a:latin typeface="Marianne" panose="02000000000000000000" pitchFamily="50" charset="0"/>
            </a:endParaRPr>
          </a:p>
        </p:txBody>
      </p:sp>
      <p:sp>
        <p:nvSpPr>
          <p:cNvPr id="26" name="ZoneTexte 2"/>
          <p:cNvSpPr txBox="1"/>
          <p:nvPr/>
        </p:nvSpPr>
        <p:spPr>
          <a:xfrm>
            <a:off x="10757836" y="4361665"/>
            <a:ext cx="695325" cy="302702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b="1" dirty="0" smtClean="0">
                <a:solidFill>
                  <a:srgbClr val="00B050"/>
                </a:solidFill>
                <a:latin typeface="Marianne" panose="02000000000000000000" pitchFamily="50" charset="0"/>
              </a:rPr>
              <a:t>+5%</a:t>
            </a:r>
            <a:endParaRPr lang="fr-FR" sz="1200" b="1" dirty="0">
              <a:solidFill>
                <a:srgbClr val="00B050"/>
              </a:solidFill>
              <a:latin typeface="Marianne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211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468456" y="6360831"/>
            <a:ext cx="372454" cy="365125"/>
          </a:xfrm>
        </p:spPr>
        <p:txBody>
          <a:bodyPr/>
          <a:lstStyle/>
          <a:p>
            <a:fld id="{0EA6D828-6A60-459E-AC99-72D5AA4F4317}" type="slidenum">
              <a:rPr lang="fr-FR" smtClean="0">
                <a:solidFill>
                  <a:srgbClr val="0B6482"/>
                </a:solidFill>
                <a:latin typeface="Marianne" panose="02000000000000000000" pitchFamily="50" charset="0"/>
              </a:rPr>
              <a:t>13</a:t>
            </a:fld>
            <a:endParaRPr lang="fr-FR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 flipH="1">
            <a:off x="3965249" y="6328992"/>
            <a:ext cx="8226751" cy="27358"/>
          </a:xfrm>
          <a:prstGeom prst="line">
            <a:avLst/>
          </a:prstGeom>
          <a:ln>
            <a:solidFill>
              <a:srgbClr val="0B64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347606" y="883495"/>
            <a:ext cx="11493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La balance est excédentaire avec la France et l’excédent progresse. </a:t>
            </a:r>
            <a:endParaRPr lang="fr-FR" sz="2000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347606" y="331858"/>
            <a:ext cx="11493304" cy="400110"/>
          </a:xfrm>
          <a:prstGeom prst="rect">
            <a:avLst/>
          </a:prstGeom>
          <a:solidFill>
            <a:srgbClr val="0B6482"/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Marianne" panose="02000000000000000000" pitchFamily="50" charset="0"/>
              </a:rPr>
              <a:t>B</a:t>
            </a:r>
            <a:r>
              <a:rPr lang="fr-FR" sz="2000" b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alance commerciale (en euro)</a:t>
            </a:r>
            <a:endParaRPr lang="fr-FR" sz="2000" b="1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8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965248" y="6360831"/>
            <a:ext cx="5563313" cy="365125"/>
          </a:xfrm>
        </p:spPr>
        <p:txBody>
          <a:bodyPr/>
          <a:lstStyle/>
          <a:p>
            <a:pPr algn="l"/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Espagne - données </a:t>
            </a:r>
            <a:r>
              <a:rPr lang="fr-FR" dirty="0">
                <a:solidFill>
                  <a:srgbClr val="0B6482"/>
                </a:solidFill>
                <a:latin typeface="Marianne" panose="02000000000000000000" pitchFamily="50" charset="0"/>
              </a:rPr>
              <a:t>2023 – TDM </a:t>
            </a:r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- </a:t>
            </a:r>
            <a:r>
              <a:rPr lang="fr-FR" i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Échanges </a:t>
            </a:r>
            <a:r>
              <a:rPr lang="fr-FR" i="1" dirty="0">
                <a:solidFill>
                  <a:srgbClr val="0B6482"/>
                </a:solidFill>
                <a:latin typeface="Marianne" panose="02000000000000000000" pitchFamily="50" charset="0"/>
              </a:rPr>
              <a:t>agricoles et agro-alimentaires</a:t>
            </a:r>
          </a:p>
        </p:txBody>
      </p:sp>
      <p:graphicFrame>
        <p:nvGraphicFramePr>
          <p:cNvPr id="12" name="Graphique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492406"/>
              </p:ext>
            </p:extLst>
          </p:nvPr>
        </p:nvGraphicFramePr>
        <p:xfrm>
          <a:off x="347606" y="1518556"/>
          <a:ext cx="11493304" cy="45230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2303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468456" y="6360831"/>
            <a:ext cx="372454" cy="365125"/>
          </a:xfrm>
        </p:spPr>
        <p:txBody>
          <a:bodyPr/>
          <a:lstStyle/>
          <a:p>
            <a:fld id="{0EA6D828-6A60-459E-AC99-72D5AA4F4317}" type="slidenum">
              <a:rPr lang="fr-FR" smtClean="0">
                <a:solidFill>
                  <a:srgbClr val="0B6482"/>
                </a:solidFill>
                <a:latin typeface="Marianne" panose="02000000000000000000" pitchFamily="50" charset="0"/>
              </a:rPr>
              <a:t>14</a:t>
            </a:fld>
            <a:endParaRPr lang="fr-FR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 flipH="1">
            <a:off x="3965249" y="6328992"/>
            <a:ext cx="8226751" cy="27358"/>
          </a:xfrm>
          <a:prstGeom prst="line">
            <a:avLst/>
          </a:prstGeom>
          <a:ln>
            <a:solidFill>
              <a:srgbClr val="0B64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347606" y="331858"/>
            <a:ext cx="11493304" cy="400110"/>
          </a:xfrm>
          <a:prstGeom prst="rect">
            <a:avLst/>
          </a:prstGeom>
          <a:solidFill>
            <a:srgbClr val="0B6482"/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Marianne" panose="02000000000000000000" pitchFamily="50" charset="0"/>
              </a:rPr>
              <a:t>Balance commerciale par poste </a:t>
            </a:r>
            <a:r>
              <a:rPr lang="fr-FR" sz="2000" b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d’importation (en euro)</a:t>
            </a:r>
            <a:endParaRPr lang="fr-FR" sz="2000" b="1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47606" y="891042"/>
            <a:ext cx="11493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i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Céréales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, principal poste déficitaire et </a:t>
            </a:r>
            <a:r>
              <a:rPr lang="fr-FR" sz="2000" i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Fruits et légumes 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principal poste excédentaire.</a:t>
            </a:r>
            <a:endParaRPr lang="fr-FR" sz="2000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sp>
        <p:nvSpPr>
          <p:cNvPr id="8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965248" y="6360831"/>
            <a:ext cx="5563313" cy="365125"/>
          </a:xfrm>
        </p:spPr>
        <p:txBody>
          <a:bodyPr/>
          <a:lstStyle/>
          <a:p>
            <a:pPr algn="l"/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Espagne - données </a:t>
            </a:r>
            <a:r>
              <a:rPr lang="fr-FR" dirty="0">
                <a:solidFill>
                  <a:srgbClr val="0B6482"/>
                </a:solidFill>
                <a:latin typeface="Marianne" panose="02000000000000000000" pitchFamily="50" charset="0"/>
              </a:rPr>
              <a:t>2023 – TDM </a:t>
            </a:r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- </a:t>
            </a:r>
            <a:r>
              <a:rPr lang="fr-FR" i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Échanges </a:t>
            </a:r>
            <a:r>
              <a:rPr lang="fr-FR" i="1" dirty="0">
                <a:solidFill>
                  <a:srgbClr val="0B6482"/>
                </a:solidFill>
                <a:latin typeface="Marianne" panose="02000000000000000000" pitchFamily="50" charset="0"/>
              </a:rPr>
              <a:t>agricoles et agro-alimentaires</a:t>
            </a:r>
          </a:p>
        </p:txBody>
      </p:sp>
      <p:graphicFrame>
        <p:nvGraphicFramePr>
          <p:cNvPr id="13" name="Graphique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7630010"/>
              </p:ext>
            </p:extLst>
          </p:nvPr>
        </p:nvGraphicFramePr>
        <p:xfrm>
          <a:off x="347606" y="1758002"/>
          <a:ext cx="11493304" cy="4380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134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468456" y="6360831"/>
            <a:ext cx="372454" cy="365125"/>
          </a:xfrm>
        </p:spPr>
        <p:txBody>
          <a:bodyPr/>
          <a:lstStyle/>
          <a:p>
            <a:fld id="{0EA6D828-6A60-459E-AC99-72D5AA4F4317}" type="slidenum">
              <a:rPr lang="fr-FR" smtClean="0">
                <a:solidFill>
                  <a:srgbClr val="0B6482"/>
                </a:solidFill>
                <a:latin typeface="Marianne" panose="02000000000000000000" pitchFamily="50" charset="0"/>
              </a:rPr>
              <a:t>15</a:t>
            </a:fld>
            <a:endParaRPr lang="fr-FR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 flipH="1">
            <a:off x="3965249" y="6328992"/>
            <a:ext cx="8226751" cy="27358"/>
          </a:xfrm>
          <a:prstGeom prst="line">
            <a:avLst/>
          </a:prstGeom>
          <a:ln>
            <a:solidFill>
              <a:srgbClr val="0B64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347606" y="331858"/>
            <a:ext cx="11493304" cy="400110"/>
          </a:xfrm>
          <a:prstGeom prst="rect">
            <a:avLst/>
          </a:prstGeom>
          <a:solidFill>
            <a:srgbClr val="0B6482"/>
          </a:solidFill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Postes d’importation (en euro)</a:t>
            </a:r>
            <a:endParaRPr lang="fr-FR" sz="2000" b="1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47606" y="891042"/>
            <a:ext cx="11493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Tous les poste en progression sur trois ans.</a:t>
            </a:r>
            <a:r>
              <a:rPr lang="fr-FR" sz="2000" i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 </a:t>
            </a:r>
            <a:r>
              <a:rPr lang="fr-FR" sz="2000" i="1" dirty="0">
                <a:solidFill>
                  <a:srgbClr val="0B6482"/>
                </a:solidFill>
                <a:latin typeface="Marianne" panose="02000000000000000000" pitchFamily="50" charset="0"/>
              </a:rPr>
              <a:t>Produits d’épicerie</a:t>
            </a:r>
            <a:r>
              <a:rPr lang="fr-FR" sz="2000" dirty="0">
                <a:solidFill>
                  <a:srgbClr val="0B6482"/>
                </a:solidFill>
                <a:latin typeface="Marianne" panose="02000000000000000000" pitchFamily="50" charset="0"/>
              </a:rPr>
              <a:t>, en hausse de 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33%</a:t>
            </a:r>
            <a:r>
              <a:rPr lang="fr-FR" sz="2000" i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. </a:t>
            </a:r>
            <a:endParaRPr lang="fr-FR" sz="2000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sp>
        <p:nvSpPr>
          <p:cNvPr id="12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965248" y="6360831"/>
            <a:ext cx="5563313" cy="365125"/>
          </a:xfrm>
        </p:spPr>
        <p:txBody>
          <a:bodyPr/>
          <a:lstStyle/>
          <a:p>
            <a:pPr algn="l"/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Espagne - données </a:t>
            </a:r>
            <a:r>
              <a:rPr lang="fr-FR" dirty="0">
                <a:solidFill>
                  <a:srgbClr val="0B6482"/>
                </a:solidFill>
                <a:latin typeface="Marianne" panose="02000000000000000000" pitchFamily="50" charset="0"/>
              </a:rPr>
              <a:t>2023 – TDM </a:t>
            </a:r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- </a:t>
            </a:r>
            <a:r>
              <a:rPr lang="fr-FR" i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Échanges </a:t>
            </a:r>
            <a:r>
              <a:rPr lang="fr-FR" i="1" dirty="0">
                <a:solidFill>
                  <a:srgbClr val="0B6482"/>
                </a:solidFill>
                <a:latin typeface="Marianne" panose="02000000000000000000" pitchFamily="50" charset="0"/>
              </a:rPr>
              <a:t>agricoles et agro-alimentaires</a:t>
            </a:r>
          </a:p>
        </p:txBody>
      </p:sp>
      <p:sp>
        <p:nvSpPr>
          <p:cNvPr id="4" name="Rectangle 3"/>
          <p:cNvSpPr/>
          <p:nvPr/>
        </p:nvSpPr>
        <p:spPr>
          <a:xfrm>
            <a:off x="9528560" y="536957"/>
            <a:ext cx="2312349" cy="369332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Marianne" panose="02000000000000000000" pitchFamily="50" charset="0"/>
              </a:rPr>
              <a:t>Tendance sur 3 ans</a:t>
            </a:r>
            <a:endParaRPr lang="fr-FR" dirty="0">
              <a:solidFill>
                <a:schemeClr val="bg1"/>
              </a:solidFill>
            </a:endParaRPr>
          </a:p>
        </p:txBody>
      </p:sp>
      <p:graphicFrame>
        <p:nvGraphicFramePr>
          <p:cNvPr id="8" name="Graphique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6863794"/>
              </p:ext>
            </p:extLst>
          </p:nvPr>
        </p:nvGraphicFramePr>
        <p:xfrm>
          <a:off x="347606" y="1473247"/>
          <a:ext cx="11493302" cy="4592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76525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468456" y="6360831"/>
            <a:ext cx="372454" cy="365125"/>
          </a:xfrm>
        </p:spPr>
        <p:txBody>
          <a:bodyPr/>
          <a:lstStyle/>
          <a:p>
            <a:fld id="{0EA6D828-6A60-459E-AC99-72D5AA4F4317}" type="slidenum">
              <a:rPr lang="fr-FR" smtClean="0">
                <a:solidFill>
                  <a:srgbClr val="0B6482"/>
                </a:solidFill>
                <a:latin typeface="Marianne" panose="02000000000000000000" pitchFamily="50" charset="0"/>
              </a:rPr>
              <a:t>16</a:t>
            </a:fld>
            <a:endParaRPr lang="fr-FR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 flipH="1">
            <a:off x="3965249" y="6328992"/>
            <a:ext cx="8226751" cy="27358"/>
          </a:xfrm>
          <a:prstGeom prst="line">
            <a:avLst/>
          </a:prstGeom>
          <a:ln>
            <a:solidFill>
              <a:srgbClr val="0B64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>
            <a:off x="347606" y="331858"/>
            <a:ext cx="11493304" cy="400110"/>
          </a:xfrm>
          <a:prstGeom prst="rect">
            <a:avLst/>
          </a:prstGeom>
          <a:solidFill>
            <a:srgbClr val="0B6482"/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Marianne" panose="02000000000000000000" pitchFamily="50" charset="0"/>
              </a:rPr>
              <a:t>Principaux </a:t>
            </a:r>
            <a:r>
              <a:rPr lang="fr-FR" sz="2000" b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marchés de </a:t>
            </a:r>
            <a:r>
              <a:rPr lang="fr-FR" sz="2000" b="1" dirty="0">
                <a:solidFill>
                  <a:schemeClr val="bg1"/>
                </a:solidFill>
                <a:latin typeface="Marianne" panose="02000000000000000000" pitchFamily="50" charset="0"/>
              </a:rPr>
              <a:t>la France </a:t>
            </a:r>
            <a:r>
              <a:rPr lang="fr-FR" sz="2000" b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(en euro)</a:t>
            </a:r>
            <a:endParaRPr lang="fr-FR" sz="2000" b="1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26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965248" y="6360831"/>
            <a:ext cx="5563313" cy="365125"/>
          </a:xfrm>
        </p:spPr>
        <p:txBody>
          <a:bodyPr/>
          <a:lstStyle/>
          <a:p>
            <a:pPr algn="l"/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Espagne - données </a:t>
            </a:r>
            <a:r>
              <a:rPr lang="fr-FR" dirty="0">
                <a:solidFill>
                  <a:srgbClr val="0B6482"/>
                </a:solidFill>
                <a:latin typeface="Marianne" panose="02000000000000000000" pitchFamily="50" charset="0"/>
              </a:rPr>
              <a:t>2023 – TDM </a:t>
            </a:r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- </a:t>
            </a:r>
            <a:r>
              <a:rPr lang="fr-FR" i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Échanges </a:t>
            </a:r>
            <a:r>
              <a:rPr lang="fr-FR" i="1" dirty="0">
                <a:solidFill>
                  <a:srgbClr val="0B6482"/>
                </a:solidFill>
                <a:latin typeface="Marianne" panose="02000000000000000000" pitchFamily="50" charset="0"/>
              </a:rPr>
              <a:t>agricoles et agro-alimentaires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9297825" y="531913"/>
            <a:ext cx="2543086" cy="369332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Variations 2023-2022</a:t>
            </a:r>
          </a:p>
        </p:txBody>
      </p:sp>
      <p:graphicFrame>
        <p:nvGraphicFramePr>
          <p:cNvPr id="29" name="Graphique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0031718"/>
              </p:ext>
            </p:extLst>
          </p:nvPr>
        </p:nvGraphicFramePr>
        <p:xfrm>
          <a:off x="347606" y="1154564"/>
          <a:ext cx="11493304" cy="5089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2" name="Rectangle 31"/>
          <p:cNvSpPr/>
          <p:nvPr/>
        </p:nvSpPr>
        <p:spPr>
          <a:xfrm>
            <a:off x="3594989" y="1150083"/>
            <a:ext cx="951921" cy="3907310"/>
          </a:xfrm>
          <a:prstGeom prst="rect">
            <a:avLst/>
          </a:prstGeom>
          <a:noFill/>
          <a:ln w="28575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sz="1100">
              <a:solidFill>
                <a:srgbClr val="FF00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794266" y="961936"/>
            <a:ext cx="577472" cy="323165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txBody>
          <a:bodyPr wrap="square" lIns="91440" tIns="45720" rIns="91440" bIns="4572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500" b="1" dirty="0">
                <a:ln w="22225">
                  <a:noFill/>
                  <a:prstDash val="solid"/>
                </a:ln>
                <a:solidFill>
                  <a:srgbClr val="00B050"/>
                </a:solidFill>
                <a:latin typeface="Marianne" panose="02000000000000000000" pitchFamily="50" charset="0"/>
              </a:rPr>
              <a:t>3</a:t>
            </a:r>
            <a:r>
              <a:rPr lang="fr-FR" sz="1500" b="1" dirty="0" smtClean="0">
                <a:ln w="22225">
                  <a:noFill/>
                  <a:prstDash val="solid"/>
                </a:ln>
                <a:solidFill>
                  <a:srgbClr val="00B050"/>
                </a:solidFill>
                <a:latin typeface="Marianne" panose="02000000000000000000" pitchFamily="50" charset="0"/>
              </a:rPr>
              <a:t>e</a:t>
            </a:r>
            <a:endParaRPr lang="fr-FR" sz="1500" b="1" cap="none" spc="0" dirty="0">
              <a:ln w="22225">
                <a:noFill/>
                <a:prstDash val="solid"/>
              </a:ln>
              <a:solidFill>
                <a:srgbClr val="00B050"/>
              </a:solidFill>
              <a:effectLst/>
              <a:latin typeface="Marianne" panose="02000000000000000000" pitchFamily="50" charset="0"/>
            </a:endParaRPr>
          </a:p>
        </p:txBody>
      </p:sp>
      <p:sp>
        <p:nvSpPr>
          <p:cNvPr id="42" name="ZoneTexte 2"/>
          <p:cNvSpPr txBox="1"/>
          <p:nvPr/>
        </p:nvSpPr>
        <p:spPr>
          <a:xfrm>
            <a:off x="6802913" y="1307472"/>
            <a:ext cx="650129" cy="302702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b="1" dirty="0" smtClean="0">
                <a:solidFill>
                  <a:srgbClr val="FF0000"/>
                </a:solidFill>
                <a:latin typeface="Marianne" panose="02000000000000000000" pitchFamily="50" charset="0"/>
              </a:rPr>
              <a:t>-18%</a:t>
            </a:r>
            <a:endParaRPr lang="fr-FR" sz="1200" b="1" dirty="0">
              <a:solidFill>
                <a:srgbClr val="FF0000"/>
              </a:solidFill>
              <a:latin typeface="Marianne" panose="02000000000000000000" pitchFamily="50" charset="0"/>
            </a:endParaRPr>
          </a:p>
        </p:txBody>
      </p:sp>
      <p:sp>
        <p:nvSpPr>
          <p:cNvPr id="43" name="ZoneTexte 2"/>
          <p:cNvSpPr txBox="1"/>
          <p:nvPr/>
        </p:nvSpPr>
        <p:spPr>
          <a:xfrm>
            <a:off x="5786606" y="1299972"/>
            <a:ext cx="650129" cy="302702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b="1" dirty="0" smtClean="0">
                <a:solidFill>
                  <a:srgbClr val="00B050"/>
                </a:solidFill>
                <a:latin typeface="Marianne" panose="02000000000000000000" pitchFamily="50" charset="0"/>
              </a:rPr>
              <a:t>+5%</a:t>
            </a:r>
            <a:endParaRPr lang="fr-FR" sz="1200" b="1" dirty="0">
              <a:solidFill>
                <a:srgbClr val="00B050"/>
              </a:solidFill>
              <a:latin typeface="Marianne" panose="02000000000000000000" pitchFamily="50" charset="0"/>
            </a:endParaRPr>
          </a:p>
        </p:txBody>
      </p:sp>
      <p:sp>
        <p:nvSpPr>
          <p:cNvPr id="44" name="ZoneTexte 2"/>
          <p:cNvSpPr txBox="1"/>
          <p:nvPr/>
        </p:nvSpPr>
        <p:spPr>
          <a:xfrm>
            <a:off x="4744674" y="1299972"/>
            <a:ext cx="650129" cy="302702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b="1" dirty="0" smtClean="0">
                <a:solidFill>
                  <a:srgbClr val="00B050"/>
                </a:solidFill>
                <a:latin typeface="Marianne" panose="02000000000000000000" pitchFamily="50" charset="0"/>
              </a:rPr>
              <a:t>+3%</a:t>
            </a:r>
            <a:endParaRPr lang="fr-FR" sz="1200" b="1" dirty="0">
              <a:solidFill>
                <a:srgbClr val="00B050"/>
              </a:solidFill>
              <a:latin typeface="Marianne" panose="02000000000000000000" pitchFamily="50" charset="0"/>
            </a:endParaRPr>
          </a:p>
        </p:txBody>
      </p:sp>
      <p:sp>
        <p:nvSpPr>
          <p:cNvPr id="52" name="ZoneTexte 2"/>
          <p:cNvSpPr txBox="1"/>
          <p:nvPr/>
        </p:nvSpPr>
        <p:spPr>
          <a:xfrm>
            <a:off x="3756166" y="1307472"/>
            <a:ext cx="650129" cy="302702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b="1" dirty="0" smtClean="0">
                <a:solidFill>
                  <a:srgbClr val="00B050"/>
                </a:solidFill>
                <a:latin typeface="Marianne" panose="02000000000000000000" pitchFamily="50" charset="0"/>
              </a:rPr>
              <a:t>+3%</a:t>
            </a:r>
            <a:endParaRPr lang="fr-FR" sz="1200" b="1" dirty="0">
              <a:solidFill>
                <a:srgbClr val="00B050"/>
              </a:solidFill>
              <a:latin typeface="Marianne" panose="02000000000000000000" pitchFamily="50" charset="0"/>
            </a:endParaRPr>
          </a:p>
        </p:txBody>
      </p:sp>
      <p:sp>
        <p:nvSpPr>
          <p:cNvPr id="53" name="ZoneTexte 2"/>
          <p:cNvSpPr txBox="1"/>
          <p:nvPr/>
        </p:nvSpPr>
        <p:spPr>
          <a:xfrm>
            <a:off x="2727760" y="1307472"/>
            <a:ext cx="650129" cy="302702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b="1" dirty="0" smtClean="0">
                <a:solidFill>
                  <a:srgbClr val="00B050"/>
                </a:solidFill>
                <a:latin typeface="Marianne" panose="02000000000000000000" pitchFamily="50" charset="0"/>
              </a:rPr>
              <a:t>+5%</a:t>
            </a:r>
            <a:endParaRPr lang="fr-FR" sz="1200" b="1" dirty="0">
              <a:solidFill>
                <a:srgbClr val="00B050"/>
              </a:solidFill>
              <a:latin typeface="Marianne" panose="02000000000000000000" pitchFamily="50" charset="0"/>
            </a:endParaRPr>
          </a:p>
        </p:txBody>
      </p:sp>
      <p:sp>
        <p:nvSpPr>
          <p:cNvPr id="54" name="ZoneTexte 2"/>
          <p:cNvSpPr txBox="1"/>
          <p:nvPr/>
        </p:nvSpPr>
        <p:spPr>
          <a:xfrm>
            <a:off x="1717363" y="1299972"/>
            <a:ext cx="650129" cy="302702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b="1" dirty="0" smtClean="0">
                <a:solidFill>
                  <a:srgbClr val="FF0000"/>
                </a:solidFill>
                <a:latin typeface="Marianne" panose="02000000000000000000" pitchFamily="50" charset="0"/>
              </a:rPr>
              <a:t>-1%</a:t>
            </a:r>
            <a:endParaRPr lang="fr-FR" sz="1200" b="1" dirty="0">
              <a:solidFill>
                <a:srgbClr val="FF0000"/>
              </a:solidFill>
              <a:latin typeface="Marianne" panose="02000000000000000000" pitchFamily="50" charset="0"/>
            </a:endParaRPr>
          </a:p>
        </p:txBody>
      </p:sp>
      <p:sp>
        <p:nvSpPr>
          <p:cNvPr id="55" name="ZoneTexte 2"/>
          <p:cNvSpPr txBox="1"/>
          <p:nvPr/>
        </p:nvSpPr>
        <p:spPr>
          <a:xfrm>
            <a:off x="7966054" y="1311180"/>
            <a:ext cx="650129" cy="302702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b="1" dirty="0" smtClean="0">
                <a:solidFill>
                  <a:srgbClr val="FF0000"/>
                </a:solidFill>
                <a:latin typeface="Marianne" panose="02000000000000000000" pitchFamily="50" charset="0"/>
              </a:rPr>
              <a:t>-8%</a:t>
            </a:r>
            <a:endParaRPr lang="fr-FR" sz="1200" b="1" dirty="0">
              <a:solidFill>
                <a:srgbClr val="FF0000"/>
              </a:solidFill>
              <a:latin typeface="Marianne" panose="02000000000000000000" pitchFamily="50" charset="0"/>
            </a:endParaRPr>
          </a:p>
        </p:txBody>
      </p:sp>
      <p:sp>
        <p:nvSpPr>
          <p:cNvPr id="56" name="ZoneTexte 2"/>
          <p:cNvSpPr txBox="1"/>
          <p:nvPr/>
        </p:nvSpPr>
        <p:spPr>
          <a:xfrm>
            <a:off x="8834887" y="1335208"/>
            <a:ext cx="650129" cy="302702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b="1" dirty="0" smtClean="0">
                <a:solidFill>
                  <a:srgbClr val="00B050"/>
                </a:solidFill>
                <a:latin typeface="Marianne" panose="02000000000000000000" pitchFamily="50" charset="0"/>
              </a:rPr>
              <a:t>+5%</a:t>
            </a:r>
            <a:endParaRPr lang="fr-FR" sz="1200" b="1" dirty="0">
              <a:solidFill>
                <a:srgbClr val="00B050"/>
              </a:solidFill>
              <a:latin typeface="Marianne" panose="02000000000000000000" pitchFamily="50" charset="0"/>
            </a:endParaRPr>
          </a:p>
        </p:txBody>
      </p:sp>
      <p:sp>
        <p:nvSpPr>
          <p:cNvPr id="57" name="ZoneTexte 2"/>
          <p:cNvSpPr txBox="1"/>
          <p:nvPr/>
        </p:nvSpPr>
        <p:spPr>
          <a:xfrm>
            <a:off x="9847131" y="1311276"/>
            <a:ext cx="650129" cy="302702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b="1" dirty="0" smtClean="0">
                <a:solidFill>
                  <a:srgbClr val="00B050"/>
                </a:solidFill>
                <a:latin typeface="Marianne" panose="02000000000000000000" pitchFamily="50" charset="0"/>
              </a:rPr>
              <a:t>+2%</a:t>
            </a:r>
            <a:endParaRPr lang="fr-FR" sz="1200" b="1" dirty="0">
              <a:solidFill>
                <a:srgbClr val="00B050"/>
              </a:solidFill>
              <a:latin typeface="Marianne" panose="02000000000000000000" pitchFamily="50" charset="0"/>
            </a:endParaRPr>
          </a:p>
        </p:txBody>
      </p:sp>
      <p:sp>
        <p:nvSpPr>
          <p:cNvPr id="58" name="ZoneTexte 2"/>
          <p:cNvSpPr txBox="1"/>
          <p:nvPr/>
        </p:nvSpPr>
        <p:spPr>
          <a:xfrm>
            <a:off x="10898918" y="1335208"/>
            <a:ext cx="650129" cy="302702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b="1" dirty="0" smtClean="0">
                <a:solidFill>
                  <a:srgbClr val="00B050"/>
                </a:solidFill>
                <a:latin typeface="Marianne" panose="02000000000000000000" pitchFamily="50" charset="0"/>
              </a:rPr>
              <a:t>+10%</a:t>
            </a:r>
            <a:endParaRPr lang="fr-FR" sz="1200" b="1" dirty="0">
              <a:solidFill>
                <a:srgbClr val="00B050"/>
              </a:solidFill>
              <a:latin typeface="Marianne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396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au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1548999"/>
              </p:ext>
            </p:extLst>
          </p:nvPr>
        </p:nvGraphicFramePr>
        <p:xfrm>
          <a:off x="347606" y="976039"/>
          <a:ext cx="11493304" cy="51256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66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46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25658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381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468456" y="6360831"/>
            <a:ext cx="372454" cy="365125"/>
          </a:xfrm>
        </p:spPr>
        <p:txBody>
          <a:bodyPr/>
          <a:lstStyle/>
          <a:p>
            <a:fld id="{0EA6D828-6A60-459E-AC99-72D5AA4F4317}" type="slidenum">
              <a:rPr lang="fr-FR" smtClean="0">
                <a:solidFill>
                  <a:srgbClr val="0B6482"/>
                </a:solidFill>
                <a:latin typeface="Marianne" panose="02000000000000000000" pitchFamily="50" charset="0"/>
              </a:rPr>
              <a:t>17</a:t>
            </a:fld>
            <a:endParaRPr lang="fr-FR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 flipH="1">
            <a:off x="3965249" y="6328992"/>
            <a:ext cx="8226751" cy="27358"/>
          </a:xfrm>
          <a:prstGeom prst="line">
            <a:avLst/>
          </a:prstGeom>
          <a:ln>
            <a:solidFill>
              <a:srgbClr val="0B64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471480" y="5692722"/>
            <a:ext cx="566130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b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Global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6132788" y="5699381"/>
            <a:ext cx="571160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b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En provenance de France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347606" y="331858"/>
            <a:ext cx="11493304" cy="400110"/>
          </a:xfrm>
          <a:prstGeom prst="rect">
            <a:avLst/>
          </a:prstGeom>
          <a:solidFill>
            <a:srgbClr val="0B6482"/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Marianne" panose="02000000000000000000" pitchFamily="50" charset="0"/>
              </a:rPr>
              <a:t>Postes </a:t>
            </a:r>
            <a:r>
              <a:rPr lang="fr-FR" sz="2000" b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d’importation </a:t>
            </a:r>
            <a:r>
              <a:rPr lang="fr-FR" sz="2000" b="1" dirty="0">
                <a:solidFill>
                  <a:schemeClr val="bg1"/>
                </a:solidFill>
                <a:latin typeface="Marianne" panose="02000000000000000000" pitchFamily="50" charset="0"/>
              </a:rPr>
              <a:t>(en valeur)</a:t>
            </a:r>
          </a:p>
        </p:txBody>
      </p:sp>
      <p:sp>
        <p:nvSpPr>
          <p:cNvPr id="18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965248" y="6360831"/>
            <a:ext cx="5563313" cy="365125"/>
          </a:xfrm>
        </p:spPr>
        <p:txBody>
          <a:bodyPr/>
          <a:lstStyle/>
          <a:p>
            <a:pPr algn="l"/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Espagne - données </a:t>
            </a:r>
            <a:r>
              <a:rPr lang="fr-FR" dirty="0">
                <a:solidFill>
                  <a:srgbClr val="0B6482"/>
                </a:solidFill>
                <a:latin typeface="Marianne" panose="02000000000000000000" pitchFamily="50" charset="0"/>
              </a:rPr>
              <a:t>2023 – TDM </a:t>
            </a:r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- </a:t>
            </a:r>
            <a:r>
              <a:rPr lang="fr-FR" i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Échanges </a:t>
            </a:r>
            <a:r>
              <a:rPr lang="fr-FR" i="1" dirty="0">
                <a:solidFill>
                  <a:srgbClr val="0B6482"/>
                </a:solidFill>
                <a:latin typeface="Marianne" panose="02000000000000000000" pitchFamily="50" charset="0"/>
              </a:rPr>
              <a:t>agricoles et agro-alimentaires</a:t>
            </a:r>
          </a:p>
        </p:txBody>
      </p:sp>
      <p:graphicFrame>
        <p:nvGraphicFramePr>
          <p:cNvPr id="23" name="Graphique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99087310"/>
              </p:ext>
            </p:extLst>
          </p:nvPr>
        </p:nvGraphicFramePr>
        <p:xfrm>
          <a:off x="344122" y="991101"/>
          <a:ext cx="5693442" cy="46949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Graphique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464272"/>
              </p:ext>
            </p:extLst>
          </p:nvPr>
        </p:nvGraphicFramePr>
        <p:xfrm>
          <a:off x="6132788" y="976039"/>
          <a:ext cx="5618610" cy="47100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35406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64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170670" y="3075057"/>
            <a:ext cx="78506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Contexte macro-économique</a:t>
            </a:r>
            <a:endParaRPr lang="fr-FR" sz="4000" b="1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468456" y="6360831"/>
            <a:ext cx="372454" cy="365125"/>
          </a:xfrm>
        </p:spPr>
        <p:txBody>
          <a:bodyPr/>
          <a:lstStyle/>
          <a:p>
            <a:fld id="{0EA6D828-6A60-459E-AC99-72D5AA4F4317}" type="slidenum">
              <a:rPr lang="fr-FR" smtClean="0">
                <a:solidFill>
                  <a:schemeClr val="bg1"/>
                </a:solidFill>
                <a:latin typeface="Marianne" panose="02000000000000000000" pitchFamily="50" charset="0"/>
              </a:rPr>
              <a:t>2</a:t>
            </a:fld>
            <a:endParaRPr lang="fr-FR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 flipH="1">
            <a:off x="3965249" y="6328992"/>
            <a:ext cx="8226751" cy="2735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965248" y="6360831"/>
            <a:ext cx="5563313" cy="365125"/>
          </a:xfrm>
        </p:spPr>
        <p:txBody>
          <a:bodyPr/>
          <a:lstStyle/>
          <a:p>
            <a:pPr algn="l"/>
            <a:r>
              <a:rPr lang="fr-FR" dirty="0" smtClean="0">
                <a:solidFill>
                  <a:schemeClr val="bg1"/>
                </a:solidFill>
                <a:latin typeface="Marianne" panose="02000000000000000000" pitchFamily="50" charset="0"/>
              </a:rPr>
              <a:t>Espagne - données </a:t>
            </a:r>
            <a:r>
              <a:rPr lang="fr-FR" dirty="0">
                <a:solidFill>
                  <a:schemeClr val="bg1"/>
                </a:solidFill>
                <a:latin typeface="Marianne" panose="02000000000000000000" pitchFamily="50" charset="0"/>
              </a:rPr>
              <a:t>2023 </a:t>
            </a:r>
            <a:r>
              <a:rPr lang="fr-FR" dirty="0" smtClean="0">
                <a:solidFill>
                  <a:schemeClr val="bg1"/>
                </a:solidFill>
                <a:latin typeface="Marianne" panose="02000000000000000000" pitchFamily="50" charset="0"/>
              </a:rPr>
              <a:t>– </a:t>
            </a:r>
            <a:r>
              <a:rPr lang="fr-FR" i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Contexte macro-économique</a:t>
            </a:r>
            <a:endParaRPr lang="fr-FR" i="1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468456" y="6360831"/>
            <a:ext cx="372454" cy="365125"/>
          </a:xfrm>
        </p:spPr>
        <p:txBody>
          <a:bodyPr/>
          <a:lstStyle/>
          <a:p>
            <a:fld id="{0EA6D828-6A60-459E-AC99-72D5AA4F4317}" type="slidenum">
              <a:rPr lang="fr-FR" smtClean="0">
                <a:solidFill>
                  <a:srgbClr val="0B6482"/>
                </a:solidFill>
                <a:latin typeface="Marianne" panose="02000000000000000000" pitchFamily="50" charset="0"/>
              </a:rPr>
              <a:t>3</a:t>
            </a:fld>
            <a:endParaRPr lang="fr-FR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 flipH="1">
            <a:off x="3965249" y="6328992"/>
            <a:ext cx="8226751" cy="27358"/>
          </a:xfrm>
          <a:prstGeom prst="line">
            <a:avLst/>
          </a:prstGeom>
          <a:ln>
            <a:solidFill>
              <a:srgbClr val="0B64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965248" y="6360831"/>
            <a:ext cx="5811141" cy="365125"/>
          </a:xfrm>
        </p:spPr>
        <p:txBody>
          <a:bodyPr/>
          <a:lstStyle/>
          <a:p>
            <a:pPr algn="l"/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Espagne - données 2023 – COFACE – </a:t>
            </a:r>
            <a:r>
              <a:rPr lang="fr-FR" i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Contexte macro-économique</a:t>
            </a:r>
            <a:endParaRPr lang="fr-FR" i="1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09091" y="329267"/>
            <a:ext cx="11573817" cy="400110"/>
          </a:xfrm>
          <a:prstGeom prst="rect">
            <a:avLst/>
          </a:prstGeom>
          <a:solidFill>
            <a:srgbClr val="0B6482"/>
          </a:solidFill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Contexte macro-économique</a:t>
            </a:r>
            <a:endParaRPr lang="fr-FR" sz="2000" b="1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09376" y="935380"/>
            <a:ext cx="10773531" cy="5399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000" b="1" i="1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Une population au pouvoir d’achat qui progresse</a:t>
            </a:r>
            <a:endParaRPr lang="fr-FR" sz="2000" b="1" dirty="0">
              <a:solidFill>
                <a:srgbClr val="0B648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57300" lvl="2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47 </a:t>
            </a:r>
            <a:r>
              <a:rPr lang="fr-FR" sz="2000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millions 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d’habitants</a:t>
            </a:r>
            <a:endParaRPr lang="fr-FR" sz="2000" dirty="0">
              <a:solidFill>
                <a:srgbClr val="0B648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57300" lvl="2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fr-FR" sz="2000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PIB par 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habitant </a:t>
            </a:r>
            <a:r>
              <a:rPr lang="fr-FR" sz="2000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30 000 USD</a:t>
            </a:r>
            <a:endParaRPr lang="fr-FR" sz="2000" dirty="0" smtClean="0">
              <a:solidFill>
                <a:srgbClr val="0B648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000" b="1" i="1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Un pays qui se réforme et se réinvente</a:t>
            </a:r>
            <a:endParaRPr lang="fr-FR" sz="2000" b="1" dirty="0" smtClean="0">
              <a:solidFill>
                <a:srgbClr val="0B648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57300" lvl="2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Augmentation </a:t>
            </a:r>
            <a:r>
              <a:rPr lang="fr-FR" sz="2000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du soutien financier d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es </a:t>
            </a:r>
            <a:r>
              <a:rPr lang="fr-FR" sz="2000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institutions 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européennes et importantes réformes</a:t>
            </a:r>
          </a:p>
          <a:p>
            <a:pPr marL="1257300" lvl="2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fr-FR" sz="2000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Secteur manufacturier ayant récemment fait preuve d’une capacité de 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réinvention</a:t>
            </a:r>
            <a:endParaRPr lang="fr-FR" sz="2000" dirty="0">
              <a:solidFill>
                <a:srgbClr val="0B6482"/>
              </a:solidFill>
              <a:latin typeface="Marianne" panose="020000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57300" lvl="2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Solde commercial </a:t>
            </a:r>
            <a:r>
              <a:rPr lang="fr-FR" sz="2000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agri/agro 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excédentaire de 14 milliards d’EUR</a:t>
            </a:r>
            <a:endParaRPr lang="fr-FR" sz="2000" i="1" dirty="0" smtClean="0">
              <a:solidFill>
                <a:srgbClr val="0B6482"/>
              </a:solidFill>
              <a:latin typeface="Marianne" panose="020000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000" b="1" i="1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La </a:t>
            </a:r>
            <a:r>
              <a:rPr lang="fr-FR" sz="2000" b="1" i="1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consommation des ménages </a:t>
            </a:r>
            <a:r>
              <a:rPr lang="fr-FR" sz="2000" b="1" i="1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principal </a:t>
            </a:r>
            <a:r>
              <a:rPr lang="fr-FR" sz="2000" b="1" i="1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moteur de la </a:t>
            </a:r>
            <a:r>
              <a:rPr lang="fr-FR" sz="2000" b="1" i="1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croissance</a:t>
            </a:r>
            <a:endParaRPr lang="fr-FR" sz="2000" b="1" dirty="0" smtClean="0">
              <a:solidFill>
                <a:srgbClr val="0B648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57300" lvl="2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La hausse des </a:t>
            </a:r>
            <a:r>
              <a:rPr lang="fr-FR" sz="2000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salaires 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restera dynamique </a:t>
            </a:r>
            <a:r>
              <a:rPr lang="fr-FR" sz="2000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en 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2024</a:t>
            </a:r>
          </a:p>
          <a:p>
            <a:pPr marL="1257300" lvl="2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Croissance 2023 : +2,5% / Prévision 2024 : +1,6%</a:t>
            </a:r>
          </a:p>
          <a:p>
            <a:pPr marL="1257300" lvl="2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fr-FR" sz="2000" dirty="0" smtClean="0">
                <a:solidFill>
                  <a:srgbClr val="0B6482"/>
                </a:solidFill>
                <a:effectLst/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Inflation 2023 : 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fr-FR" sz="2000" dirty="0" smtClean="0">
                <a:solidFill>
                  <a:srgbClr val="0B6482"/>
                </a:solidFill>
                <a:effectLst/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,6% / Prévision 2024 : 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fr-FR" sz="2000" dirty="0" smtClean="0">
                <a:solidFill>
                  <a:srgbClr val="0B6482"/>
                </a:solidFill>
                <a:effectLst/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,3%</a:t>
            </a:r>
            <a:endParaRPr lang="fr-FR" sz="2000" dirty="0">
              <a:solidFill>
                <a:srgbClr val="0B648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B34C32B0-D441-4DB7-89D0-CDAC9898B3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469" t="17587" r="20766" b="67139"/>
          <a:stretch/>
        </p:blipFill>
        <p:spPr>
          <a:xfrm>
            <a:off x="318007" y="1427177"/>
            <a:ext cx="1090480" cy="634544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7BC040FE-BE89-4674-9266-E4080EA8A9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85"/>
          <a:stretch/>
        </p:blipFill>
        <p:spPr>
          <a:xfrm>
            <a:off x="228943" y="3089573"/>
            <a:ext cx="1179544" cy="879223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98841FC-B119-4F68-94C1-1B67690382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001" t="12747" r="13238" b="16987"/>
          <a:stretch/>
        </p:blipFill>
        <p:spPr>
          <a:xfrm>
            <a:off x="444639" y="5043754"/>
            <a:ext cx="837215" cy="102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75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468456" y="6360831"/>
            <a:ext cx="372454" cy="365125"/>
          </a:xfrm>
        </p:spPr>
        <p:txBody>
          <a:bodyPr/>
          <a:lstStyle/>
          <a:p>
            <a:fld id="{0EA6D828-6A60-459E-AC99-72D5AA4F4317}" type="slidenum">
              <a:rPr lang="fr-FR" smtClean="0">
                <a:solidFill>
                  <a:srgbClr val="0B6482"/>
                </a:solidFill>
                <a:latin typeface="Marianne" panose="02000000000000000000" pitchFamily="50" charset="0"/>
              </a:rPr>
              <a:t>4</a:t>
            </a:fld>
            <a:endParaRPr lang="fr-FR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 flipH="1">
            <a:off x="3631223" y="6328992"/>
            <a:ext cx="8560778" cy="31839"/>
          </a:xfrm>
          <a:prstGeom prst="line">
            <a:avLst/>
          </a:prstGeom>
          <a:ln>
            <a:solidFill>
              <a:srgbClr val="0B64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552010" y="6360831"/>
            <a:ext cx="8089006" cy="365125"/>
          </a:xfrm>
        </p:spPr>
        <p:txBody>
          <a:bodyPr/>
          <a:lstStyle/>
          <a:p>
            <a:pPr algn="l"/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Espagne - données 2023 – Service économique régional de Madrid / Eurostat – </a:t>
            </a:r>
            <a:r>
              <a:rPr lang="fr-FR" i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Contexte macro-économique</a:t>
            </a:r>
            <a:endParaRPr lang="fr-FR" i="1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09091" y="329267"/>
            <a:ext cx="11573817" cy="400110"/>
          </a:xfrm>
          <a:prstGeom prst="rect">
            <a:avLst/>
          </a:prstGeom>
          <a:solidFill>
            <a:srgbClr val="0B6482"/>
          </a:solidFill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Inflation : une normalisation progressive en cours</a:t>
            </a:r>
            <a:endParaRPr lang="fr-FR" sz="2000" b="1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47606" y="883495"/>
            <a:ext cx="114933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0B6482"/>
                </a:solidFill>
                <a:latin typeface="Marianne" panose="02000000000000000000" pitchFamily="50" charset="0"/>
              </a:rPr>
              <a:t>Après le pic de 2022 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à +8,4%, </a:t>
            </a:r>
            <a:r>
              <a:rPr lang="fr-FR" sz="2000" dirty="0">
                <a:solidFill>
                  <a:srgbClr val="0B6482"/>
                </a:solidFill>
                <a:latin typeface="Marianne" panose="02000000000000000000" pitchFamily="50" charset="0"/>
              </a:rPr>
              <a:t>l’inflation a augmenté moins rapidement en 2023 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à +3,5</a:t>
            </a:r>
            <a:r>
              <a:rPr lang="fr-FR" sz="2000" dirty="0">
                <a:solidFill>
                  <a:srgbClr val="0B6482"/>
                </a:solidFill>
                <a:latin typeface="Marianne" panose="02000000000000000000" pitchFamily="50" charset="0"/>
              </a:rPr>
              <a:t>%. Les produits alimentaires ont pris le relais de l’énergie comme principal contributeur à la hausse des prix. </a:t>
            </a:r>
            <a:endParaRPr lang="fr-FR" sz="2000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378C0808-690A-4BEF-8770-64946F167C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96"/>
          <a:stretch/>
        </p:blipFill>
        <p:spPr>
          <a:xfrm>
            <a:off x="464520" y="2053276"/>
            <a:ext cx="11376389" cy="368675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64520" y="5740033"/>
            <a:ext cx="472918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200" b="1" dirty="0" smtClean="0">
                <a:solidFill>
                  <a:srgbClr val="0B6482"/>
                </a:solidFill>
                <a:latin typeface="Marianne" panose="02000000000000000000" pitchFamily="50" charset="0"/>
                <a:ea typeface="DengXian"/>
                <a:cs typeface="Times New Roman" panose="02020603050405020304" pitchFamily="18" charset="0"/>
              </a:rPr>
              <a:t>Contributions à l’inflation totale en Espagne</a:t>
            </a:r>
          </a:p>
          <a:p>
            <a:pPr algn="ctr"/>
            <a:r>
              <a:rPr lang="fr-FR" sz="1000" i="1" dirty="0" smtClean="0">
                <a:solidFill>
                  <a:srgbClr val="0B6482"/>
                </a:solidFill>
                <a:latin typeface="Marianne" panose="02000000000000000000" pitchFamily="50" charset="0"/>
                <a:cs typeface="Times New Roman" panose="02020603050405020304" pitchFamily="18" charset="0"/>
              </a:rPr>
              <a:t>Glissement annuel et points de glissement annuel de l’IPCH en pourcentage</a:t>
            </a:r>
            <a:endParaRPr lang="fr-FR" sz="1000" i="1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11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64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908438" y="2069049"/>
            <a:ext cx="63751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Les échanges agricoles et agro-alimentaires </a:t>
            </a:r>
            <a:endParaRPr lang="fr-FR" sz="4000" b="1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468456" y="6360831"/>
            <a:ext cx="372454" cy="365125"/>
          </a:xfrm>
        </p:spPr>
        <p:txBody>
          <a:bodyPr/>
          <a:lstStyle/>
          <a:p>
            <a:fld id="{0EA6D828-6A60-459E-AC99-72D5AA4F4317}" type="slidenum">
              <a:rPr lang="fr-FR" smtClean="0">
                <a:solidFill>
                  <a:schemeClr val="bg1"/>
                </a:solidFill>
                <a:latin typeface="Marianne" panose="02000000000000000000" pitchFamily="50" charset="0"/>
              </a:rPr>
              <a:t>5</a:t>
            </a:fld>
            <a:endParaRPr lang="fr-FR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 flipH="1">
            <a:off x="3965249" y="6328992"/>
            <a:ext cx="8226751" cy="2735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1778959" y="4506797"/>
            <a:ext cx="6390822" cy="7078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L’Espagne avec le monde</a:t>
            </a:r>
            <a:endParaRPr lang="fr-FR" sz="4000" b="1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965248" y="6360831"/>
            <a:ext cx="5563313" cy="365125"/>
          </a:xfrm>
        </p:spPr>
        <p:txBody>
          <a:bodyPr/>
          <a:lstStyle/>
          <a:p>
            <a:pPr algn="l"/>
            <a:r>
              <a:rPr lang="fr-FR" dirty="0" smtClean="0">
                <a:solidFill>
                  <a:schemeClr val="bg1"/>
                </a:solidFill>
                <a:latin typeface="Marianne" panose="02000000000000000000" pitchFamily="50" charset="0"/>
              </a:rPr>
              <a:t>Espagne - données </a:t>
            </a:r>
            <a:r>
              <a:rPr lang="fr-FR" dirty="0">
                <a:solidFill>
                  <a:schemeClr val="bg1"/>
                </a:solidFill>
                <a:latin typeface="Marianne" panose="02000000000000000000" pitchFamily="50" charset="0"/>
              </a:rPr>
              <a:t>2023 – TDM </a:t>
            </a:r>
            <a:r>
              <a:rPr lang="fr-FR" dirty="0" smtClean="0">
                <a:solidFill>
                  <a:schemeClr val="bg1"/>
                </a:solidFill>
                <a:latin typeface="Marianne" panose="02000000000000000000" pitchFamily="50" charset="0"/>
              </a:rPr>
              <a:t>- </a:t>
            </a:r>
            <a:r>
              <a:rPr lang="fr-FR" i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Échanges </a:t>
            </a:r>
            <a:r>
              <a:rPr lang="fr-FR" i="1" dirty="0">
                <a:solidFill>
                  <a:schemeClr val="bg1"/>
                </a:solidFill>
                <a:latin typeface="Marianne" panose="02000000000000000000" pitchFamily="50" charset="0"/>
              </a:rPr>
              <a:t>agricoles et agro-alimentaires</a:t>
            </a:r>
          </a:p>
        </p:txBody>
      </p:sp>
      <p:graphicFrame>
        <p:nvGraphicFramePr>
          <p:cNvPr id="12" name="Graphique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5714336"/>
              </p:ext>
            </p:extLst>
          </p:nvPr>
        </p:nvGraphicFramePr>
        <p:xfrm>
          <a:off x="8374879" y="3154927"/>
          <a:ext cx="3817122" cy="3201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4851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468456" y="6360831"/>
            <a:ext cx="372454" cy="365125"/>
          </a:xfrm>
        </p:spPr>
        <p:txBody>
          <a:bodyPr/>
          <a:lstStyle/>
          <a:p>
            <a:fld id="{0EA6D828-6A60-459E-AC99-72D5AA4F4317}" type="slidenum">
              <a:rPr lang="fr-FR" smtClean="0">
                <a:solidFill>
                  <a:srgbClr val="0B6482"/>
                </a:solidFill>
                <a:latin typeface="Marianne" panose="02000000000000000000" pitchFamily="50" charset="0"/>
              </a:rPr>
              <a:t>6</a:t>
            </a:fld>
            <a:endParaRPr lang="fr-FR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 flipH="1">
            <a:off x="3965249" y="6328992"/>
            <a:ext cx="8226751" cy="27358"/>
          </a:xfrm>
          <a:prstGeom prst="line">
            <a:avLst/>
          </a:prstGeom>
          <a:ln>
            <a:solidFill>
              <a:srgbClr val="0B64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309091" y="329267"/>
            <a:ext cx="11573817" cy="400110"/>
          </a:xfrm>
          <a:prstGeom prst="rect">
            <a:avLst/>
          </a:prstGeom>
          <a:solidFill>
            <a:srgbClr val="0B6482"/>
          </a:solidFill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Les échanges agricoles et agro-alimentaires en un coup d’œil</a:t>
            </a:r>
            <a:endParaRPr lang="fr-FR" sz="2000" b="1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0372505"/>
              </p:ext>
            </p:extLst>
          </p:nvPr>
        </p:nvGraphicFramePr>
        <p:xfrm>
          <a:off x="309090" y="933863"/>
          <a:ext cx="11573817" cy="52224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79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579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579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22481">
                <a:tc>
                  <a:txBody>
                    <a:bodyPr/>
                    <a:lstStyle/>
                    <a:p>
                      <a:endParaRPr lang="fr-FR" dirty="0">
                        <a:solidFill>
                          <a:srgbClr val="0B6482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rgbClr val="0B648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rgbClr val="0B648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ZoneTexte 3"/>
          <p:cNvSpPr txBox="1"/>
          <p:nvPr/>
        </p:nvSpPr>
        <p:spPr>
          <a:xfrm>
            <a:off x="8021290" y="5774663"/>
            <a:ext cx="386161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b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Principaux fournisseurs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344397" y="5774540"/>
            <a:ext cx="381527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b="1" dirty="0">
                <a:solidFill>
                  <a:srgbClr val="0B6482"/>
                </a:solidFill>
                <a:latin typeface="Marianne" panose="02000000000000000000" pitchFamily="50" charset="0"/>
              </a:rPr>
              <a:t>É</a:t>
            </a:r>
            <a:r>
              <a:rPr lang="fr-FR" sz="1500" b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volution des importations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4159675" y="5774539"/>
            <a:ext cx="386161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b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Principaux postes d’importation</a:t>
            </a:r>
          </a:p>
        </p:txBody>
      </p:sp>
      <p:sp>
        <p:nvSpPr>
          <p:cNvPr id="16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965248" y="6360831"/>
            <a:ext cx="5563313" cy="365125"/>
          </a:xfrm>
        </p:spPr>
        <p:txBody>
          <a:bodyPr/>
          <a:lstStyle/>
          <a:p>
            <a:pPr algn="l"/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Espagne - données </a:t>
            </a:r>
            <a:r>
              <a:rPr lang="fr-FR" dirty="0">
                <a:solidFill>
                  <a:srgbClr val="0B6482"/>
                </a:solidFill>
                <a:latin typeface="Marianne" panose="02000000000000000000" pitchFamily="50" charset="0"/>
              </a:rPr>
              <a:t>2023 – TDM </a:t>
            </a:r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- </a:t>
            </a:r>
            <a:r>
              <a:rPr lang="fr-FR" i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Échanges </a:t>
            </a:r>
            <a:r>
              <a:rPr lang="fr-FR" i="1" dirty="0">
                <a:solidFill>
                  <a:srgbClr val="0B6482"/>
                </a:solidFill>
                <a:latin typeface="Marianne" panose="02000000000000000000" pitchFamily="50" charset="0"/>
              </a:rPr>
              <a:t>agricoles et agro-alimentaires</a:t>
            </a:r>
          </a:p>
        </p:txBody>
      </p:sp>
      <p:graphicFrame>
        <p:nvGraphicFramePr>
          <p:cNvPr id="23" name="Graphique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3585669"/>
              </p:ext>
            </p:extLst>
          </p:nvPr>
        </p:nvGraphicFramePr>
        <p:xfrm>
          <a:off x="8021290" y="1934725"/>
          <a:ext cx="3819620" cy="37811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4" name="Graphique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3131018"/>
              </p:ext>
            </p:extLst>
          </p:nvPr>
        </p:nvGraphicFramePr>
        <p:xfrm>
          <a:off x="4194982" y="1934725"/>
          <a:ext cx="3784312" cy="37811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Graphique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7296461"/>
              </p:ext>
            </p:extLst>
          </p:nvPr>
        </p:nvGraphicFramePr>
        <p:xfrm>
          <a:off x="396633" y="1934725"/>
          <a:ext cx="3710806" cy="38353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ZoneTexte 16"/>
          <p:cNvSpPr txBox="1"/>
          <p:nvPr/>
        </p:nvSpPr>
        <p:spPr>
          <a:xfrm>
            <a:off x="321673" y="957193"/>
            <a:ext cx="381527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b="1" dirty="0" smtClean="0">
                <a:solidFill>
                  <a:srgbClr val="00B050"/>
                </a:solidFill>
                <a:latin typeface="Marianne" panose="02000000000000000000" pitchFamily="50" charset="0"/>
              </a:rPr>
              <a:t>Hausse de +</a:t>
            </a:r>
            <a:r>
              <a:rPr lang="fr-FR" sz="1500" b="1" dirty="0">
                <a:solidFill>
                  <a:srgbClr val="00B050"/>
                </a:solidFill>
                <a:latin typeface="Marianne" panose="02000000000000000000" pitchFamily="50" charset="0"/>
              </a:rPr>
              <a:t>2</a:t>
            </a:r>
            <a:r>
              <a:rPr lang="fr-FR" sz="1500" b="1" dirty="0" smtClean="0">
                <a:solidFill>
                  <a:srgbClr val="00B050"/>
                </a:solidFill>
                <a:latin typeface="Marianne" panose="02000000000000000000" pitchFamily="50" charset="0"/>
              </a:rPr>
              <a:t>% des importations</a:t>
            </a:r>
          </a:p>
        </p:txBody>
      </p:sp>
      <p:sp>
        <p:nvSpPr>
          <p:cNvPr id="19" name="ZoneTexte 13"/>
          <p:cNvSpPr txBox="1"/>
          <p:nvPr/>
        </p:nvSpPr>
        <p:spPr>
          <a:xfrm>
            <a:off x="4159673" y="960541"/>
            <a:ext cx="38505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500" b="1" dirty="0" smtClean="0">
                <a:solidFill>
                  <a:srgbClr val="00B050"/>
                </a:solidFill>
                <a:latin typeface="Marianne" panose="02000000000000000000" pitchFamily="50" charset="0"/>
              </a:rPr>
              <a:t>Produits d’épicerie +15%</a:t>
            </a:r>
          </a:p>
          <a:p>
            <a:pPr algn="ctr"/>
            <a:r>
              <a:rPr lang="fr-FR" sz="1500" b="1" dirty="0" smtClean="0">
                <a:solidFill>
                  <a:srgbClr val="00B050"/>
                </a:solidFill>
                <a:latin typeface="Marianne" panose="02000000000000000000" pitchFamily="50" charset="0"/>
              </a:rPr>
              <a:t>Fruits et légumes +15%</a:t>
            </a:r>
          </a:p>
          <a:p>
            <a:pPr algn="ctr"/>
            <a:r>
              <a:rPr lang="fr-FR" sz="1500" b="1" dirty="0" smtClean="0">
                <a:solidFill>
                  <a:srgbClr val="00B050"/>
                </a:solidFill>
                <a:latin typeface="Marianne" panose="02000000000000000000" pitchFamily="50" charset="0"/>
              </a:rPr>
              <a:t>Céréales +4%</a:t>
            </a:r>
          </a:p>
          <a:p>
            <a:pPr algn="ctr"/>
            <a:r>
              <a:rPr lang="fr-FR" sz="1500" b="1" dirty="0" smtClean="0">
                <a:solidFill>
                  <a:srgbClr val="00B050"/>
                </a:solidFill>
                <a:latin typeface="Marianne" panose="02000000000000000000" pitchFamily="50" charset="0"/>
              </a:rPr>
              <a:t>Laits et produits laitiers +7%</a:t>
            </a:r>
          </a:p>
        </p:txBody>
      </p:sp>
      <p:sp>
        <p:nvSpPr>
          <p:cNvPr id="21" name="ZoneTexte 13"/>
          <p:cNvSpPr txBox="1"/>
          <p:nvPr/>
        </p:nvSpPr>
        <p:spPr>
          <a:xfrm>
            <a:off x="8055706" y="976660"/>
            <a:ext cx="378520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500" b="1" dirty="0">
                <a:solidFill>
                  <a:srgbClr val="00B050"/>
                </a:solidFill>
                <a:latin typeface="Marianne" panose="02000000000000000000" pitchFamily="50" charset="0"/>
              </a:rPr>
              <a:t>Union européenne </a:t>
            </a:r>
            <a:r>
              <a:rPr lang="fr-FR" sz="1500" b="1" dirty="0" smtClean="0">
                <a:solidFill>
                  <a:srgbClr val="00B050"/>
                </a:solidFill>
                <a:latin typeface="Marianne" panose="02000000000000000000" pitchFamily="50" charset="0"/>
              </a:rPr>
              <a:t>+10%</a:t>
            </a:r>
          </a:p>
          <a:p>
            <a:pPr algn="ctr"/>
            <a:r>
              <a:rPr lang="fr-FR" sz="1500" b="1" dirty="0" smtClean="0">
                <a:solidFill>
                  <a:srgbClr val="FF0000"/>
                </a:solidFill>
                <a:latin typeface="Marianne" panose="02000000000000000000" pitchFamily="50" charset="0"/>
              </a:rPr>
              <a:t>Brésil -29%</a:t>
            </a:r>
          </a:p>
          <a:p>
            <a:pPr algn="ctr"/>
            <a:r>
              <a:rPr lang="fr-FR" sz="1500" b="1" dirty="0" smtClean="0">
                <a:solidFill>
                  <a:srgbClr val="00B050"/>
                </a:solidFill>
                <a:latin typeface="Marianne" panose="02000000000000000000" pitchFamily="50" charset="0"/>
              </a:rPr>
              <a:t>Ukraine +40%</a:t>
            </a:r>
          </a:p>
        </p:txBody>
      </p:sp>
    </p:spTree>
    <p:extLst>
      <p:ext uri="{BB962C8B-B14F-4D97-AF65-F5344CB8AC3E}">
        <p14:creationId xmlns:p14="http://schemas.microsoft.com/office/powerpoint/2010/main" val="1874987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468456" y="6360831"/>
            <a:ext cx="372454" cy="365125"/>
          </a:xfrm>
        </p:spPr>
        <p:txBody>
          <a:bodyPr/>
          <a:lstStyle/>
          <a:p>
            <a:fld id="{0EA6D828-6A60-459E-AC99-72D5AA4F4317}" type="slidenum">
              <a:rPr lang="fr-FR" smtClean="0">
                <a:solidFill>
                  <a:srgbClr val="0B6482"/>
                </a:solidFill>
                <a:latin typeface="Marianne" panose="02000000000000000000" pitchFamily="50" charset="0"/>
              </a:rPr>
              <a:t>7</a:t>
            </a:fld>
            <a:endParaRPr lang="fr-FR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 flipH="1">
            <a:off x="3965249" y="6328992"/>
            <a:ext cx="8226751" cy="27358"/>
          </a:xfrm>
          <a:prstGeom prst="line">
            <a:avLst/>
          </a:prstGeom>
          <a:ln>
            <a:solidFill>
              <a:srgbClr val="0B64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347606" y="331858"/>
            <a:ext cx="11493304" cy="400110"/>
          </a:xfrm>
          <a:prstGeom prst="rect">
            <a:avLst/>
          </a:prstGeom>
          <a:solidFill>
            <a:srgbClr val="0B6482"/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Marianne" panose="02000000000000000000" pitchFamily="50" charset="0"/>
              </a:rPr>
              <a:t>B</a:t>
            </a:r>
            <a:r>
              <a:rPr lang="fr-FR" sz="2000" b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alance commerciale (en euro)</a:t>
            </a:r>
            <a:endParaRPr lang="fr-FR" sz="2000" b="1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47606" y="883495"/>
            <a:ext cx="11493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Un excédent qui ne progresse plus depuis deux ans.</a:t>
            </a:r>
            <a:endParaRPr lang="fr-FR" sz="2000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sp>
        <p:nvSpPr>
          <p:cNvPr id="10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965248" y="6360831"/>
            <a:ext cx="5563313" cy="365125"/>
          </a:xfrm>
        </p:spPr>
        <p:txBody>
          <a:bodyPr/>
          <a:lstStyle/>
          <a:p>
            <a:pPr algn="l"/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Espagne - données </a:t>
            </a:r>
            <a:r>
              <a:rPr lang="fr-FR" dirty="0">
                <a:solidFill>
                  <a:srgbClr val="0B6482"/>
                </a:solidFill>
                <a:latin typeface="Marianne" panose="02000000000000000000" pitchFamily="50" charset="0"/>
              </a:rPr>
              <a:t>2023 – TDM </a:t>
            </a:r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- </a:t>
            </a:r>
            <a:r>
              <a:rPr lang="fr-FR" i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Échanges </a:t>
            </a:r>
            <a:r>
              <a:rPr lang="fr-FR" i="1" dirty="0">
                <a:solidFill>
                  <a:srgbClr val="0B6482"/>
                </a:solidFill>
                <a:latin typeface="Marianne" panose="02000000000000000000" pitchFamily="50" charset="0"/>
              </a:rPr>
              <a:t>agricoles et agro-alimentaires</a:t>
            </a:r>
          </a:p>
        </p:txBody>
      </p:sp>
      <p:graphicFrame>
        <p:nvGraphicFramePr>
          <p:cNvPr id="15" name="Graphique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1590979"/>
              </p:ext>
            </p:extLst>
          </p:nvPr>
        </p:nvGraphicFramePr>
        <p:xfrm>
          <a:off x="347606" y="1435132"/>
          <a:ext cx="11493304" cy="47479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9388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468456" y="6360831"/>
            <a:ext cx="372454" cy="365125"/>
          </a:xfrm>
        </p:spPr>
        <p:txBody>
          <a:bodyPr/>
          <a:lstStyle/>
          <a:p>
            <a:fld id="{0EA6D828-6A60-459E-AC99-72D5AA4F4317}" type="slidenum">
              <a:rPr lang="fr-FR" smtClean="0">
                <a:solidFill>
                  <a:srgbClr val="0B6482"/>
                </a:solidFill>
                <a:latin typeface="Marianne" panose="02000000000000000000" pitchFamily="50" charset="0"/>
              </a:rPr>
              <a:t>8</a:t>
            </a:fld>
            <a:endParaRPr lang="fr-FR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 flipH="1">
            <a:off x="3965249" y="6328992"/>
            <a:ext cx="8226751" cy="27358"/>
          </a:xfrm>
          <a:prstGeom prst="line">
            <a:avLst/>
          </a:prstGeom>
          <a:ln>
            <a:solidFill>
              <a:srgbClr val="0B64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347606" y="331858"/>
            <a:ext cx="11493304" cy="400110"/>
          </a:xfrm>
          <a:prstGeom prst="rect">
            <a:avLst/>
          </a:prstGeom>
          <a:solidFill>
            <a:srgbClr val="0B6482"/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Marianne" panose="02000000000000000000" pitchFamily="50" charset="0"/>
              </a:rPr>
              <a:t>Balance commerciale par poste </a:t>
            </a:r>
            <a:r>
              <a:rPr lang="fr-FR" sz="2000" b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d’importation (en euro)</a:t>
            </a:r>
            <a:endParaRPr lang="fr-FR" sz="2000" b="1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47606" y="883495"/>
            <a:ext cx="11493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i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Fruits et légumes 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1</a:t>
            </a:r>
            <a:r>
              <a:rPr lang="fr-FR" sz="2000" baseline="30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er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 </a:t>
            </a:r>
            <a:r>
              <a:rPr lang="fr-FR" sz="2000" dirty="0">
                <a:solidFill>
                  <a:srgbClr val="0B6482"/>
                </a:solidFill>
                <a:latin typeface="Marianne" panose="02000000000000000000" pitchFamily="50" charset="0"/>
              </a:rPr>
              <a:t>poste 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excédentaire</a:t>
            </a:r>
            <a:r>
              <a:rPr lang="fr-FR" sz="2000" dirty="0">
                <a:solidFill>
                  <a:srgbClr val="0B6482"/>
                </a:solidFill>
                <a:latin typeface="Marianne" panose="02000000000000000000" pitchFamily="50" charset="0"/>
              </a:rPr>
              <a:t>. </a:t>
            </a:r>
            <a:r>
              <a:rPr lang="fr-FR" sz="2000" i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Céréales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 1</a:t>
            </a:r>
            <a:r>
              <a:rPr lang="fr-FR" sz="2000" baseline="30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er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 poste déficitaire.</a:t>
            </a:r>
            <a:endParaRPr lang="fr-FR" sz="2000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sp>
        <p:nvSpPr>
          <p:cNvPr id="12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965248" y="6360831"/>
            <a:ext cx="5563313" cy="365125"/>
          </a:xfrm>
        </p:spPr>
        <p:txBody>
          <a:bodyPr/>
          <a:lstStyle/>
          <a:p>
            <a:pPr algn="l"/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Espagne - données </a:t>
            </a:r>
            <a:r>
              <a:rPr lang="fr-FR" dirty="0">
                <a:solidFill>
                  <a:srgbClr val="0B6482"/>
                </a:solidFill>
                <a:latin typeface="Marianne" panose="02000000000000000000" pitchFamily="50" charset="0"/>
              </a:rPr>
              <a:t>2023 – TDM </a:t>
            </a:r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- </a:t>
            </a:r>
            <a:r>
              <a:rPr lang="fr-FR" i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Échanges </a:t>
            </a:r>
            <a:r>
              <a:rPr lang="fr-FR" i="1" dirty="0">
                <a:solidFill>
                  <a:srgbClr val="0B6482"/>
                </a:solidFill>
                <a:latin typeface="Marianne" panose="02000000000000000000" pitchFamily="50" charset="0"/>
              </a:rPr>
              <a:t>agricoles et agro-alimentaires</a:t>
            </a:r>
          </a:p>
        </p:txBody>
      </p:sp>
      <p:graphicFrame>
        <p:nvGraphicFramePr>
          <p:cNvPr id="13" name="Graphique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1542740"/>
              </p:ext>
            </p:extLst>
          </p:nvPr>
        </p:nvGraphicFramePr>
        <p:xfrm>
          <a:off x="347606" y="1435132"/>
          <a:ext cx="11493304" cy="47152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3349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468456" y="6360831"/>
            <a:ext cx="372454" cy="365125"/>
          </a:xfrm>
        </p:spPr>
        <p:txBody>
          <a:bodyPr/>
          <a:lstStyle/>
          <a:p>
            <a:fld id="{0EA6D828-6A60-459E-AC99-72D5AA4F4317}" type="slidenum">
              <a:rPr lang="fr-FR" smtClean="0">
                <a:solidFill>
                  <a:srgbClr val="0B6482"/>
                </a:solidFill>
                <a:latin typeface="Marianne" panose="02000000000000000000" pitchFamily="50" charset="0"/>
              </a:rPr>
              <a:t>9</a:t>
            </a:fld>
            <a:endParaRPr lang="fr-FR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 flipH="1">
            <a:off x="3965249" y="6328992"/>
            <a:ext cx="8226751" cy="27358"/>
          </a:xfrm>
          <a:prstGeom prst="line">
            <a:avLst/>
          </a:prstGeom>
          <a:ln>
            <a:solidFill>
              <a:srgbClr val="0B64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347606" y="331858"/>
            <a:ext cx="11493304" cy="400110"/>
          </a:xfrm>
          <a:prstGeom prst="rect">
            <a:avLst/>
          </a:prstGeom>
          <a:solidFill>
            <a:srgbClr val="0B6482"/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Marianne" panose="02000000000000000000" pitchFamily="50" charset="0"/>
              </a:rPr>
              <a:t>Balance commerciale par </a:t>
            </a:r>
            <a:r>
              <a:rPr lang="fr-FR" sz="2000" b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pays (en euro)</a:t>
            </a:r>
            <a:endParaRPr lang="fr-FR" sz="2000" b="1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47606" y="883495"/>
            <a:ext cx="11493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Allemagne, 1</a:t>
            </a:r>
            <a:r>
              <a:rPr lang="fr-FR" sz="2000" baseline="30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er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 excédent et France 3</a:t>
            </a:r>
            <a:r>
              <a:rPr lang="fr-FR" sz="2000" baseline="30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ème</a:t>
            </a:r>
            <a:r>
              <a:rPr lang="fr-FR" sz="2000" dirty="0">
                <a:solidFill>
                  <a:srgbClr val="0B6482"/>
                </a:solidFill>
                <a:latin typeface="Marianne" panose="02000000000000000000" pitchFamily="50" charset="0"/>
              </a:rPr>
              <a:t>.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 Ukraine, 1</a:t>
            </a:r>
            <a:r>
              <a:rPr lang="fr-FR" sz="2000" baseline="30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er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 déficit devant le Brésil. </a:t>
            </a:r>
            <a:endParaRPr lang="fr-FR" sz="2000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sp>
        <p:nvSpPr>
          <p:cNvPr id="13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965248" y="6360831"/>
            <a:ext cx="5563313" cy="365125"/>
          </a:xfrm>
        </p:spPr>
        <p:txBody>
          <a:bodyPr/>
          <a:lstStyle/>
          <a:p>
            <a:pPr algn="l"/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Espagne - données </a:t>
            </a:r>
            <a:r>
              <a:rPr lang="fr-FR" dirty="0">
                <a:solidFill>
                  <a:srgbClr val="0B6482"/>
                </a:solidFill>
                <a:latin typeface="Marianne" panose="02000000000000000000" pitchFamily="50" charset="0"/>
              </a:rPr>
              <a:t>2023 – TDM </a:t>
            </a:r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- </a:t>
            </a:r>
            <a:r>
              <a:rPr lang="fr-FR" i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Échanges </a:t>
            </a:r>
            <a:r>
              <a:rPr lang="fr-FR" i="1" dirty="0">
                <a:solidFill>
                  <a:srgbClr val="0B6482"/>
                </a:solidFill>
                <a:latin typeface="Marianne" panose="02000000000000000000" pitchFamily="50" charset="0"/>
              </a:rPr>
              <a:t>agricoles et agro-alimentaires</a:t>
            </a:r>
          </a:p>
        </p:txBody>
      </p:sp>
      <p:graphicFrame>
        <p:nvGraphicFramePr>
          <p:cNvPr id="10" name="Graphique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3596700"/>
              </p:ext>
            </p:extLst>
          </p:nvPr>
        </p:nvGraphicFramePr>
        <p:xfrm>
          <a:off x="347606" y="1435131"/>
          <a:ext cx="11493304" cy="46282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6530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1384</TotalTime>
  <Words>1963</Words>
  <Application>Microsoft Office PowerPoint</Application>
  <PresentationFormat>Grand écran</PresentationFormat>
  <Paragraphs>325</Paragraphs>
  <Slides>17</Slides>
  <Notes>16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8" baseType="lpstr">
      <vt:lpstr>Arial</vt:lpstr>
      <vt:lpstr>Calibri</vt:lpstr>
      <vt:lpstr>Calibri Light</vt:lpstr>
      <vt:lpstr>Courier New</vt:lpstr>
      <vt:lpstr>DengXian</vt:lpstr>
      <vt:lpstr>Marianne</vt:lpstr>
      <vt:lpstr>Symbol</vt:lpstr>
      <vt:lpstr>Times New Roman</vt:lpstr>
      <vt:lpstr>Wingdings</vt:lpstr>
      <vt:lpstr>Wingdings 3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FranceAgriMer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VERSLUYS Henri</dc:creator>
  <cp:lastModifiedBy>RAFFIN Regis</cp:lastModifiedBy>
  <cp:revision>141</cp:revision>
  <dcterms:created xsi:type="dcterms:W3CDTF">2024-02-14T13:19:04Z</dcterms:created>
  <dcterms:modified xsi:type="dcterms:W3CDTF">2024-06-10T12:23:50Z</dcterms:modified>
</cp:coreProperties>
</file>