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7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0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1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2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13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drawings/drawing1.xml" ContentType="application/vnd.openxmlformats-officedocument.drawingml.chartshapes+xml"/>
  <Override PartName="/ppt/notesSlides/notesSlide14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15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93" r:id="rId4"/>
    <p:sldId id="291" r:id="rId5"/>
    <p:sldId id="278" r:id="rId6"/>
    <p:sldId id="260" r:id="rId7"/>
    <p:sldId id="279" r:id="rId8"/>
    <p:sldId id="280" r:id="rId9"/>
    <p:sldId id="281" r:id="rId10"/>
    <p:sldId id="292" r:id="rId11"/>
    <p:sldId id="284" r:id="rId12"/>
    <p:sldId id="285" r:id="rId13"/>
    <p:sldId id="286" r:id="rId14"/>
    <p:sldId id="289" r:id="rId15"/>
    <p:sldId id="288" r:id="rId16"/>
    <p:sldId id="287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B6482"/>
    <a:srgbClr val="F2F2F2"/>
    <a:srgbClr val="FFFF00"/>
    <a:srgbClr val="FFFF99"/>
    <a:srgbClr val="2FB6B0"/>
    <a:srgbClr val="E32B47"/>
    <a:srgbClr val="FDED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6433" autoAdjust="0"/>
  </p:normalViewPr>
  <p:slideViewPr>
    <p:cSldViewPr snapToGrid="0">
      <p:cViewPr varScale="1">
        <p:scale>
          <a:sx n="109" d="100"/>
          <a:sy n="109" d="100"/>
        </p:scale>
        <p:origin x="534" y="90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0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1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2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3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4.xlsx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chartUserShapes" Target="../drawings/drawing1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\\SRF3\FAM\FRANCEAGRIMER\ENTITE\INTERNATIONAL\UCIPAC\06%20-%20Veille%20par%20pays\2024\&#201;tats-Unis\&#201;tats-Unis%20-%202023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819220738618135E-2"/>
          <c:y val="0.11749868166344593"/>
          <c:w val="0.5956543993357406"/>
          <c:h val="0.78192531436039103"/>
        </c:manualLayout>
      </c:layout>
      <c:pieChart>
        <c:varyColors val="1"/>
        <c:ser>
          <c:idx val="0"/>
          <c:order val="0"/>
          <c:spPr>
            <a:solidFill>
              <a:schemeClr val="bg1">
                <a:lumMod val="75000"/>
              </a:schemeClr>
            </a:solidFill>
          </c:spPr>
          <c:dPt>
            <c:idx val="0"/>
            <c:bubble3D val="0"/>
            <c:spPr>
              <a:solidFill>
                <a:srgbClr val="00FF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7.419010540843555E-3"/>
                  <c:y val="-0.1142280743891596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200" b="1" i="0" u="none" strike="noStrike" kern="1200" baseline="0">
                        <a:solidFill>
                          <a:srgbClr val="00FF00"/>
                        </a:solidFill>
                        <a:latin typeface="Marianne" panose="02000000000000000000" pitchFamily="50" charset="0"/>
                        <a:ea typeface="+mn-ea"/>
                        <a:cs typeface="+mn-cs"/>
                      </a:defRPr>
                    </a:pPr>
                    <a:r>
                      <a:rPr lang="fr-FR" baseline="0" dirty="0" smtClean="0"/>
                      <a:t>Importations agricoles et agroalimentaires</a:t>
                    </a:r>
                    <a:r>
                      <a:rPr lang="fr-FR" baseline="0" dirty="0"/>
                      <a:t>
</a:t>
                    </a:r>
                    <a:fld id="{695DBBCA-2E88-4CE1-B420-AD637C3FCC6B}" type="VALUE">
                      <a:rPr lang="fr-FR" baseline="0"/>
                      <a:pPr>
                        <a:defRPr sz="1200" b="1">
                          <a:solidFill>
                            <a:srgbClr val="00FF00"/>
                          </a:solidFill>
                        </a:defRPr>
                      </a:pPr>
                      <a:t>[VALEUR]</a:t>
                    </a:fld>
                    <a:endParaRPr lang="fr-FR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rgbClr val="00FF00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0233288070698753"/>
                      <c:h val="0.31662329952906321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'Import. IAA'!$C$14:$C$16</c:f>
              <c:strCache>
                <c:ptCount val="2"/>
                <c:pt idx="0">
                  <c:v>Produits agricoles et agro-alimentaires</c:v>
                </c:pt>
                <c:pt idx="1">
                  <c:v>Autres</c:v>
                </c:pt>
              </c:strCache>
            </c:strRef>
          </c:cat>
          <c:val>
            <c:numRef>
              <c:f>'Import. IAA'!$P$14:$P$16</c:f>
              <c:numCache>
                <c:formatCode>0%</c:formatCode>
                <c:ptCount val="2"/>
                <c:pt idx="0">
                  <c:v>0.1083334983088195</c:v>
                </c:pt>
                <c:pt idx="1">
                  <c:v>0.89166650169118056</c:v>
                </c:pt>
              </c:numCache>
            </c:numRef>
          </c:val>
          <c:extLst/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5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5"/>
          <c:order val="5"/>
          <c:tx>
            <c:strRef>
              <c:f>'Import. IAA'!$C$42</c:f>
              <c:strCache>
                <c:ptCount val="1"/>
                <c:pt idx="0">
                  <c:v>France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cat>
            <c:strRef>
              <c:f>'Import. IAA'!$M$38:$P$38</c:f>
              <c:strCach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strCache>
            </c:strRef>
          </c:cat>
          <c:val>
            <c:numRef>
              <c:f>'Import. IAA'!$M$42:$P$42</c:f>
              <c:numCache>
                <c:formatCode>0</c:formatCode>
                <c:ptCount val="4"/>
                <c:pt idx="0">
                  <c:v>5050688762</c:v>
                </c:pt>
                <c:pt idx="1">
                  <c:v>5521242051</c:v>
                </c:pt>
                <c:pt idx="2">
                  <c:v>7098542210</c:v>
                </c:pt>
                <c:pt idx="3">
                  <c:v>7611136515</c:v>
                </c:pt>
              </c:numCache>
            </c:numRef>
          </c:val>
        </c:ser>
        <c:ser>
          <c:idx val="11"/>
          <c:order val="11"/>
          <c:tx>
            <c:strRef>
              <c:f>'Import. IAA'!#REF!</c:f>
              <c:strCache>
                <c:ptCount val="1"/>
                <c:pt idx="0">
                  <c:v>#REF!</c:v>
                </c:pt>
              </c:strCache>
              <c:extLst xmlns:c15="http://schemas.microsoft.com/office/drawing/2012/chart"/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'[1]Import. IAA'!$M$38:$P$38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  <c:extLst/>
            </c:numRef>
          </c:cat>
          <c:val>
            <c:numRef>
              <c:f>'Import. IAA'!#REF!</c:f>
              <c:extLst xmlns:c15="http://schemas.microsoft.com/office/drawing/2012/chart"/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513585296"/>
        <c:axId val="513590392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'Import. IAA'!$C$39</c15:sqref>
                        </c15:formulaRef>
                      </c:ext>
                    </c:extLst>
                    <c:strCache>
                      <c:ptCount val="1"/>
                      <c:pt idx="0">
                        <c:v>Monde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'Import. IAA'!$M$39:$P$39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42406489930</c:v>
                      </c:pt>
                      <c:pt idx="1">
                        <c:v>47134322637</c:v>
                      </c:pt>
                      <c:pt idx="2">
                        <c:v>60574712871</c:v>
                      </c:pt>
                      <c:pt idx="3">
                        <c:v>63349671958</c:v>
                      </c:pt>
                    </c:numCache>
                  </c:numRef>
                </c:val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IAA'!$C$41</c15:sqref>
                        </c15:formulaRef>
                      </c:ext>
                    </c:extLst>
                    <c:strCache>
                      <c:ptCount val="1"/>
                      <c:pt idx="0">
                        <c:v>Allemagne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dPt>
                  <c:idx val="0"/>
                  <c:invertIfNegative val="0"/>
                  <c:bubble3D val="0"/>
                  <c:spPr>
                    <a:solidFill>
                      <a:schemeClr val="tx2">
                        <a:lumMod val="20000"/>
                        <a:lumOff val="80000"/>
                      </a:schemeClr>
                    </a:solidFill>
                    <a:ln>
                      <a:noFill/>
                    </a:ln>
                    <a:effectLst/>
                  </c:spPr>
                </c:dPt>
                <c:dPt>
                  <c:idx val="1"/>
                  <c:invertIfNegative val="0"/>
                  <c:bubble3D val="0"/>
                  <c:spPr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noFill/>
                    </a:ln>
                    <a:effectLst/>
                  </c:spPr>
                </c:dPt>
                <c:dPt>
                  <c:idx val="2"/>
                  <c:invertIfNegative val="0"/>
                  <c:bubble3D val="0"/>
                  <c:spPr>
                    <a:solidFill>
                      <a:schemeClr val="tx2"/>
                    </a:solidFill>
                    <a:ln>
                      <a:noFill/>
                    </a:ln>
                    <a:effectLst/>
                  </c:spPr>
                </c:dPt>
                <c:dPt>
                  <c:idx val="3"/>
                  <c:invertIfNegative val="0"/>
                  <c:bubble3D val="0"/>
                  <c:spPr>
                    <a:solidFill>
                      <a:srgbClr val="FF0000"/>
                    </a:solidFill>
                    <a:ln>
                      <a:noFill/>
                    </a:ln>
                    <a:effectLst/>
                  </c:spPr>
                </c:dPt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IAA'!$M$45:$P$45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1502539400</c:v>
                      </c:pt>
                      <c:pt idx="1">
                        <c:v>1666182371</c:v>
                      </c:pt>
                      <c:pt idx="2">
                        <c:v>2145174682</c:v>
                      </c:pt>
                      <c:pt idx="3">
                        <c:v>2480879189</c:v>
                      </c:pt>
                    </c:numCache>
                  </c:numRef>
                </c:val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IAA'!$C$42</c15:sqref>
                        </c15:formulaRef>
                      </c:ext>
                    </c:extLst>
                    <c:strCache>
                      <c:ptCount val="1"/>
                      <c:pt idx="0">
                        <c:v>France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IAA'!$M$42:$P$42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5050688762</c:v>
                      </c:pt>
                      <c:pt idx="1">
                        <c:v>5521242051</c:v>
                      </c:pt>
                      <c:pt idx="2">
                        <c:v>7098542210</c:v>
                      </c:pt>
                      <c:pt idx="3">
                        <c:v>7611136515</c:v>
                      </c:pt>
                    </c:numCache>
                  </c:numRef>
                </c:val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IAA'!$C$43</c15:sqref>
                        </c15:formulaRef>
                      </c:ext>
                    </c:extLst>
                    <c:strCache>
                      <c:ptCount val="1"/>
                      <c:pt idx="0">
                        <c:v>Espagne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IAA'!$M$43:$P$43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4865147603</c:v>
                      </c:pt>
                      <c:pt idx="1">
                        <c:v>5418163994</c:v>
                      </c:pt>
                      <c:pt idx="2">
                        <c:v>6918997107</c:v>
                      </c:pt>
                      <c:pt idx="3">
                        <c:v>7256214054</c:v>
                      </c:pt>
                    </c:numCache>
                  </c:numRef>
                </c:val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IAA'!$C$44</c15:sqref>
                        </c15:formulaRef>
                      </c:ext>
                    </c:extLst>
                    <c:strCache>
                      <c:ptCount val="1"/>
                      <c:pt idx="0">
                        <c:v>Pays-Bas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IAA'!$M$44:$P$44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3256207965</c:v>
                      </c:pt>
                      <c:pt idx="1">
                        <c:v>3929275664</c:v>
                      </c:pt>
                      <c:pt idx="2">
                        <c:v>5123866148</c:v>
                      </c:pt>
                      <c:pt idx="3">
                        <c:v>5657001929</c:v>
                      </c:pt>
                    </c:numCache>
                  </c:numRef>
                </c:val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IAA'!$C$46</c15:sqref>
                        </c15:formulaRef>
                      </c:ext>
                    </c:extLst>
                    <c:strCache>
                      <c:ptCount val="1"/>
                      <c:pt idx="0">
                        <c:v>Grèce</c:v>
                      </c:pt>
                    </c:strCache>
                  </c:strRef>
                </c:tx>
                <c:spPr>
                  <a:solidFill>
                    <a:schemeClr val="accent1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IAA'!$M$46:$P$46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1014471650</c:v>
                      </c:pt>
                      <c:pt idx="1">
                        <c:v>1246575866</c:v>
                      </c:pt>
                      <c:pt idx="2">
                        <c:v>1548791933</c:v>
                      </c:pt>
                      <c:pt idx="3">
                        <c:v>2123510012</c:v>
                      </c:pt>
                    </c:numCache>
                  </c:numRef>
                </c:val>
              </c15:ser>
            </c15:filteredBarSeries>
            <c15:filteredBa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IAA'!$C$47</c15:sqref>
                        </c15:formulaRef>
                      </c:ext>
                    </c:extLst>
                    <c:strCache>
                      <c:ptCount val="1"/>
                      <c:pt idx="0">
                        <c:v>Belgique</c:v>
                      </c:pt>
                    </c:strCache>
                  </c:strRef>
                </c:tx>
                <c:spPr>
                  <a:solidFill>
                    <a:schemeClr val="accent2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IAA'!$M$47:$P$47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1331410566</c:v>
                      </c:pt>
                      <c:pt idx="1">
                        <c:v>1584206357</c:v>
                      </c:pt>
                      <c:pt idx="2">
                        <c:v>1931639306</c:v>
                      </c:pt>
                      <c:pt idx="3">
                        <c:v>2063461669</c:v>
                      </c:pt>
                    </c:numCache>
                  </c:numRef>
                </c:val>
              </c15:ser>
            </c15:filteredBarSeries>
            <c15:filteredBa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IAA'!$C$48</c15:sqref>
                        </c15:formulaRef>
                      </c:ext>
                    </c:extLst>
                    <c:strCache>
                      <c:ptCount val="1"/>
                      <c:pt idx="0">
                        <c:v>Brésil</c:v>
                      </c:pt>
                    </c:strCache>
                  </c:strRef>
                </c:tx>
                <c:spPr>
                  <a:solidFill>
                    <a:schemeClr val="accent3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IAA'!$M$48:$P$48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1058475890</c:v>
                      </c:pt>
                      <c:pt idx="1">
                        <c:v>1472206726</c:v>
                      </c:pt>
                      <c:pt idx="2">
                        <c:v>2226443484</c:v>
                      </c:pt>
                      <c:pt idx="3">
                        <c:v>1875969804</c:v>
                      </c:pt>
                    </c:numCache>
                  </c:numRef>
                </c:val>
              </c15:ser>
            </c15:filteredBarSeries>
            <c15:filteredBa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IAA'!$C$49</c15:sqref>
                        </c15:formulaRef>
                      </c:ext>
                    </c:extLst>
                    <c:strCache>
                      <c:ptCount val="1"/>
                      <c:pt idx="0">
                        <c:v>Autriche</c:v>
                      </c:pt>
                    </c:strCache>
                  </c:strRef>
                </c:tx>
                <c:spPr>
                  <a:solidFill>
                    <a:schemeClr val="accent4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IAA'!$M$49:$P$49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1276668842</c:v>
                      </c:pt>
                      <c:pt idx="1">
                        <c:v>1386554704</c:v>
                      </c:pt>
                      <c:pt idx="2">
                        <c:v>1838377407</c:v>
                      </c:pt>
                      <c:pt idx="3">
                        <c:v>1861506960</c:v>
                      </c:pt>
                    </c:numCache>
                  </c:numRef>
                </c:val>
              </c15:ser>
            </c15:filteredBarSeries>
            <c15:filteredBa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IAA'!$C$50</c15:sqref>
                        </c15:formulaRef>
                      </c:ext>
                    </c:extLst>
                    <c:strCache>
                      <c:ptCount val="1"/>
                      <c:pt idx="0">
                        <c:v>Hongrie</c:v>
                      </c:pt>
                    </c:strCache>
                  </c:strRef>
                </c:tx>
                <c:spPr>
                  <a:solidFill>
                    <a:schemeClr val="accent5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Pt>
                  <c:idx val="0"/>
                  <c:invertIfNegative val="0"/>
                  <c:bubble3D val="0"/>
                  <c:spPr>
                    <a:solidFill>
                      <a:schemeClr val="tx2">
                        <a:lumMod val="20000"/>
                        <a:lumOff val="80000"/>
                      </a:schemeClr>
                    </a:solidFill>
                    <a:ln>
                      <a:noFill/>
                    </a:ln>
                    <a:effectLst/>
                  </c:spPr>
                </c:dPt>
                <c:dPt>
                  <c:idx val="1"/>
                  <c:invertIfNegative val="0"/>
                  <c:bubble3D val="0"/>
                  <c:spPr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noFill/>
                    </a:ln>
                    <a:effectLst/>
                  </c:spPr>
                </c:dPt>
                <c:dPt>
                  <c:idx val="2"/>
                  <c:invertIfNegative val="0"/>
                  <c:bubble3D val="0"/>
                  <c:spPr>
                    <a:solidFill>
                      <a:schemeClr val="tx2"/>
                    </a:solidFill>
                    <a:ln>
                      <a:noFill/>
                    </a:ln>
                    <a:effectLst/>
                  </c:spPr>
                </c:dPt>
                <c:dPt>
                  <c:idx val="3"/>
                  <c:invertIfNegative val="0"/>
                  <c:bubble3D val="0"/>
                  <c:spPr>
                    <a:solidFill>
                      <a:srgbClr val="FF0000"/>
                    </a:solidFill>
                    <a:ln>
                      <a:noFill/>
                    </a:ln>
                    <a:effectLst/>
                  </c:spPr>
                </c:dPt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IAA'!$M$50:$P$50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1205660813</c:v>
                      </c:pt>
                      <c:pt idx="1">
                        <c:v>1335564681</c:v>
                      </c:pt>
                      <c:pt idx="2">
                        <c:v>1664173947</c:v>
                      </c:pt>
                      <c:pt idx="3">
                        <c:v>1763198122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513585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513590392"/>
        <c:crosses val="autoZero"/>
        <c:auto val="1"/>
        <c:lblAlgn val="ctr"/>
        <c:lblOffset val="100"/>
        <c:noMultiLvlLbl val="0"/>
      </c:catAx>
      <c:valAx>
        <c:axId val="51359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\ &quot;€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513585296"/>
        <c:crosses val="autoZero"/>
        <c:crossBetween val="between"/>
        <c:dispUnits>
          <c:builtInUnit val="billions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chemeClr val="accent4">
                <a:lumMod val="60000"/>
                <a:lumOff val="40000"/>
              </a:schemeClr>
            </a:solidFill>
          </c:spPr>
          <c:dPt>
            <c:idx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bg1">
                  <a:lumMod val="9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9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0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11794502262238982"/>
                  <c:y val="2.154919303191358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ysClr val="windowText" lastClr="000000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9738536101995586"/>
                      <c:h val="0.48855714936884398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3.2114968840056976E-2"/>
                  <c:y val="-3.486513700770385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ysClr val="windowText" lastClr="000000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8229605959488616"/>
                      <c:h val="0.16808158808561147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0.17314381311795593"/>
                  <c:y val="-0.162246886706833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ysClr val="windowText" lastClr="000000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ysClr val="windowText" lastClr="000000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7.5886409076386655E-5"/>
                  <c:y val="1.085386939901109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0.1440835712702295"/>
                  <c:y val="0.1551522351559490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00" b="0" i="0" u="none" strike="noStrike" kern="1200" baseline="0">
                      <a:solidFill>
                        <a:sysClr val="windowText" lastClr="000000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ysClr val="windowText" lastClr="000000"/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'Import. TBB'!$C$78:$C$88</c:f>
              <c:strCache>
                <c:ptCount val="11"/>
                <c:pt idx="0">
                  <c:v>Animaux vivants et génétique</c:v>
                </c:pt>
                <c:pt idx="1">
                  <c:v>Produits d'épicerie</c:v>
                </c:pt>
                <c:pt idx="2">
                  <c:v>Viande et produits carnés</c:v>
                </c:pt>
                <c:pt idx="3">
                  <c:v>Fruits et légumes</c:v>
                </c:pt>
                <c:pt idx="4">
                  <c:v>Laits et produits laitiers</c:v>
                </c:pt>
                <c:pt idx="5">
                  <c:v>Vins et spiritueux</c:v>
                </c:pt>
                <c:pt idx="6">
                  <c:v>Céréales</c:v>
                </c:pt>
                <c:pt idx="7">
                  <c:v>Pêche et aquaculture</c:v>
                </c:pt>
                <c:pt idx="8">
                  <c:v>Sucre</c:v>
                </c:pt>
                <c:pt idx="9">
                  <c:v>Oléagineux</c:v>
                </c:pt>
                <c:pt idx="10">
                  <c:v>Autres</c:v>
                </c:pt>
              </c:strCache>
            </c:strRef>
          </c:cat>
          <c:val>
            <c:numRef>
              <c:f>'Import. TBB'!$P$78:$P$88</c:f>
              <c:numCache>
                <c:formatCode>0%</c:formatCode>
                <c:ptCount val="11"/>
                <c:pt idx="0">
                  <c:v>0.22687780709186242</c:v>
                </c:pt>
                <c:pt idx="1">
                  <c:v>0.10676325334574556</c:v>
                </c:pt>
                <c:pt idx="2">
                  <c:v>0.1014101926143155</c:v>
                </c:pt>
                <c:pt idx="3">
                  <c:v>9.3782077432623734E-2</c:v>
                </c:pt>
                <c:pt idx="4">
                  <c:v>8.4096974445083905E-2</c:v>
                </c:pt>
                <c:pt idx="5">
                  <c:v>7.7644327208602176E-2</c:v>
                </c:pt>
                <c:pt idx="6">
                  <c:v>6.8527527389909124E-2</c:v>
                </c:pt>
                <c:pt idx="7">
                  <c:v>5.2768399332803188E-2</c:v>
                </c:pt>
                <c:pt idx="8">
                  <c:v>5.0630791898232032E-2</c:v>
                </c:pt>
                <c:pt idx="9">
                  <c:v>1.2060773291753263E-2</c:v>
                </c:pt>
                <c:pt idx="10">
                  <c:v>0.12543787568629625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'Balance commerciale IAA'!$C$16</c:f>
              <c:strCache>
                <c:ptCount val="1"/>
                <c:pt idx="0">
                  <c:v>Valeurs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'Balance commerciale IAA'!$D$16:$P$16</c:f>
              <c:strCache>
                <c:ptCount val="1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</c:strCache>
            </c:strRef>
          </c:cat>
          <c:val>
            <c:numRef>
              <c:f>'Balance commerciale IAA'!$D$16:$P$16</c:f>
              <c:numCache>
                <c:formatCode>General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</c:numCache>
            </c:numRef>
          </c:val>
        </c:ser>
        <c:ser>
          <c:idx val="1"/>
          <c:order val="1"/>
          <c:tx>
            <c:strRef>
              <c:f>'Balance commerciale IAA'!$C$17</c:f>
              <c:strCache>
                <c:ptCount val="1"/>
                <c:pt idx="0">
                  <c:v>Importations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'Balance commerciale IAA'!$D$16:$P$16</c:f>
              <c:strCache>
                <c:ptCount val="1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</c:strCache>
            </c:strRef>
          </c:cat>
          <c:val>
            <c:numRef>
              <c:f>'Balance commerciale IAA'!$D$17:$P$17</c:f>
              <c:numCache>
                <c:formatCode>0</c:formatCode>
                <c:ptCount val="13"/>
                <c:pt idx="0">
                  <c:v>-5898864498</c:v>
                </c:pt>
                <c:pt idx="1">
                  <c:v>-5576572658</c:v>
                </c:pt>
                <c:pt idx="2">
                  <c:v>-5583592694</c:v>
                </c:pt>
                <c:pt idx="3">
                  <c:v>-5391277634</c:v>
                </c:pt>
                <c:pt idx="4">
                  <c:v>-5195717912</c:v>
                </c:pt>
                <c:pt idx="5">
                  <c:v>-5198909156</c:v>
                </c:pt>
                <c:pt idx="6">
                  <c:v>-5457499548</c:v>
                </c:pt>
                <c:pt idx="7">
                  <c:v>-5495605168</c:v>
                </c:pt>
                <c:pt idx="8">
                  <c:v>-5055344889</c:v>
                </c:pt>
                <c:pt idx="9">
                  <c:v>-5050688762</c:v>
                </c:pt>
                <c:pt idx="10">
                  <c:v>-5521242051</c:v>
                </c:pt>
                <c:pt idx="11">
                  <c:v>-7098542210</c:v>
                </c:pt>
                <c:pt idx="12">
                  <c:v>-7611136515</c:v>
                </c:pt>
              </c:numCache>
            </c:numRef>
          </c:val>
        </c:ser>
        <c:ser>
          <c:idx val="2"/>
          <c:order val="2"/>
          <c:tx>
            <c:strRef>
              <c:f>'Balance commerciale IAA'!$C$18</c:f>
              <c:strCache>
                <c:ptCount val="1"/>
                <c:pt idx="0">
                  <c:v>Exportations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'Balance commerciale IAA'!$D$16:$P$16</c:f>
              <c:strCache>
                <c:ptCount val="1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</c:strCache>
            </c:strRef>
          </c:cat>
          <c:val>
            <c:numRef>
              <c:f>'Balance commerciale IAA'!$D$18:$P$18</c:f>
              <c:numCache>
                <c:formatCode>0</c:formatCode>
                <c:ptCount val="13"/>
                <c:pt idx="0">
                  <c:v>3605931033</c:v>
                </c:pt>
                <c:pt idx="1">
                  <c:v>3794065916</c:v>
                </c:pt>
                <c:pt idx="2">
                  <c:v>3873122022</c:v>
                </c:pt>
                <c:pt idx="3">
                  <c:v>3921946577</c:v>
                </c:pt>
                <c:pt idx="4">
                  <c:v>4043689798</c:v>
                </c:pt>
                <c:pt idx="5">
                  <c:v>4185173796</c:v>
                </c:pt>
                <c:pt idx="6">
                  <c:v>4546395720</c:v>
                </c:pt>
                <c:pt idx="7">
                  <c:v>4777875231</c:v>
                </c:pt>
                <c:pt idx="8">
                  <c:v>5082101113</c:v>
                </c:pt>
                <c:pt idx="9">
                  <c:v>5199841830</c:v>
                </c:pt>
                <c:pt idx="10">
                  <c:v>5607990181</c:v>
                </c:pt>
                <c:pt idx="11">
                  <c:v>6572301210</c:v>
                </c:pt>
                <c:pt idx="12">
                  <c:v>7207773997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424761960"/>
        <c:axId val="424762352"/>
      </c:barChart>
      <c:lineChart>
        <c:grouping val="stacked"/>
        <c:varyColors val="0"/>
        <c:ser>
          <c:idx val="3"/>
          <c:order val="3"/>
          <c:tx>
            <c:strRef>
              <c:f>'Balance commerciale IAA'!$C$19</c:f>
              <c:strCache>
                <c:ptCount val="1"/>
                <c:pt idx="0">
                  <c:v>Solde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dPt>
            <c:idx val="7"/>
            <c:marker>
              <c:symbol val="circle"/>
              <c:size val="5"/>
              <c:spPr>
                <a:solidFill>
                  <a:schemeClr val="accent6"/>
                </a:solidFill>
                <a:ln w="9525">
                  <a:solidFill>
                    <a:schemeClr val="accent6"/>
                  </a:solidFill>
                </a:ln>
                <a:effectLst/>
              </c:spPr>
            </c:marker>
            <c:bubble3D val="0"/>
          </c:dPt>
          <c:dPt>
            <c:idx val="8"/>
            <c:marker>
              <c:symbol val="circle"/>
              <c:size val="5"/>
              <c:spPr>
                <a:solidFill>
                  <a:srgbClr val="00B050"/>
                </a:solidFill>
                <a:ln w="9525">
                  <a:solidFill>
                    <a:schemeClr val="accent6"/>
                  </a:solidFill>
                </a:ln>
                <a:effectLst/>
              </c:spPr>
            </c:marker>
            <c:bubble3D val="0"/>
          </c:dPt>
          <c:dPt>
            <c:idx val="9"/>
            <c:marker>
              <c:symbol val="circle"/>
              <c:size val="5"/>
              <c:spPr>
                <a:solidFill>
                  <a:srgbClr val="00B050"/>
                </a:solidFill>
                <a:ln w="9525">
                  <a:solidFill>
                    <a:srgbClr val="00B050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00B050"/>
                </a:solidFill>
                <a:round/>
              </a:ln>
              <a:effectLst/>
            </c:spPr>
          </c:dPt>
          <c:dPt>
            <c:idx val="10"/>
            <c:marker>
              <c:symbol val="circle"/>
              <c:size val="5"/>
              <c:spPr>
                <a:solidFill>
                  <a:srgbClr val="00B050"/>
                </a:solidFill>
                <a:ln w="9525">
                  <a:solidFill>
                    <a:srgbClr val="00B050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00B050"/>
                </a:solidFill>
                <a:round/>
              </a:ln>
              <a:effectLst/>
            </c:spPr>
          </c:dPt>
          <c:dPt>
            <c:idx val="11"/>
            <c:marker>
              <c:symbol val="circle"/>
              <c:size val="5"/>
              <c:spPr>
                <a:solidFill>
                  <a:schemeClr val="accent6"/>
                </a:solidFill>
                <a:ln w="9525">
                  <a:solidFill>
                    <a:schemeClr val="accent6"/>
                  </a:solidFill>
                </a:ln>
                <a:effectLst/>
              </c:spPr>
            </c:marker>
            <c:bubble3D val="0"/>
          </c:dPt>
          <c:dPt>
            <c:idx val="12"/>
            <c:marker>
              <c:symbol val="circle"/>
              <c:size val="5"/>
              <c:spPr>
                <a:solidFill>
                  <a:schemeClr val="accent6"/>
                </a:solidFill>
                <a:ln w="9525">
                  <a:solidFill>
                    <a:schemeClr val="accent6"/>
                  </a:solidFill>
                </a:ln>
                <a:effectLst/>
              </c:spPr>
            </c:marker>
            <c:bubble3D val="0"/>
          </c:dPt>
          <c:val>
            <c:numRef>
              <c:f>'Balance commerciale IAA'!$D$19:$P$19</c:f>
              <c:numCache>
                <c:formatCode>0</c:formatCode>
                <c:ptCount val="13"/>
                <c:pt idx="0">
                  <c:v>-2292933465</c:v>
                </c:pt>
                <c:pt idx="1">
                  <c:v>-1782506742</c:v>
                </c:pt>
                <c:pt idx="2">
                  <c:v>-1710470672</c:v>
                </c:pt>
                <c:pt idx="3">
                  <c:v>-1469331057</c:v>
                </c:pt>
                <c:pt idx="4">
                  <c:v>-1152028114</c:v>
                </c:pt>
                <c:pt idx="5">
                  <c:v>-1013735360</c:v>
                </c:pt>
                <c:pt idx="6">
                  <c:v>-911103828</c:v>
                </c:pt>
                <c:pt idx="7">
                  <c:v>-717729937</c:v>
                </c:pt>
                <c:pt idx="8">
                  <c:v>26756224</c:v>
                </c:pt>
                <c:pt idx="9">
                  <c:v>149153068</c:v>
                </c:pt>
                <c:pt idx="10">
                  <c:v>86748130</c:v>
                </c:pt>
                <c:pt idx="11">
                  <c:v>-526241000</c:v>
                </c:pt>
                <c:pt idx="12">
                  <c:v>-403362518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4761960"/>
        <c:axId val="424762352"/>
      </c:lineChart>
      <c:catAx>
        <c:axId val="424761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424762352"/>
        <c:crosses val="autoZero"/>
        <c:auto val="1"/>
        <c:lblAlgn val="ctr"/>
        <c:lblOffset val="100"/>
        <c:noMultiLvlLbl val="0"/>
      </c:catAx>
      <c:valAx>
        <c:axId val="424762352"/>
        <c:scaling>
          <c:orientation val="minMax"/>
          <c:max val="8000000000"/>
          <c:min val="-800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\ &quot;€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424761960"/>
        <c:crosses val="autoZero"/>
        <c:crossBetween val="between"/>
        <c:dispUnits>
          <c:builtInUnit val="millions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arianne" panose="02000000000000000000" pitchFamily="50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'Balance commerciale TBB'!$D$34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'Balance commerciale TBB'!$C$36:$C$46</c:f>
              <c:strCache>
                <c:ptCount val="11"/>
                <c:pt idx="0">
                  <c:v>Produits d'épicerie</c:v>
                </c:pt>
                <c:pt idx="1">
                  <c:v>Laits et produits laitiers</c:v>
                </c:pt>
                <c:pt idx="2">
                  <c:v>Fruits et légumes</c:v>
                </c:pt>
                <c:pt idx="3">
                  <c:v>Oléagineux</c:v>
                </c:pt>
                <c:pt idx="4">
                  <c:v>Vins et spiritueux</c:v>
                </c:pt>
                <c:pt idx="5">
                  <c:v>Viande et produits carnés</c:v>
                </c:pt>
                <c:pt idx="6">
                  <c:v>Céréales</c:v>
                </c:pt>
                <c:pt idx="7">
                  <c:v>Autres</c:v>
                </c:pt>
                <c:pt idx="8">
                  <c:v>Pêche et aquaculture</c:v>
                </c:pt>
                <c:pt idx="9">
                  <c:v>Sucre</c:v>
                </c:pt>
                <c:pt idx="10">
                  <c:v>Animaux vivants et génétique</c:v>
                </c:pt>
              </c:strCache>
            </c:strRef>
          </c:cat>
          <c:val>
            <c:numRef>
              <c:f>'Balance commerciale TBB'!$D$36:$D$46</c:f>
              <c:numCache>
                <c:formatCode>0</c:formatCode>
                <c:ptCount val="11"/>
                <c:pt idx="0">
                  <c:v>873650240</c:v>
                </c:pt>
                <c:pt idx="1">
                  <c:v>-416055997</c:v>
                </c:pt>
                <c:pt idx="2">
                  <c:v>48353597</c:v>
                </c:pt>
                <c:pt idx="3">
                  <c:v>-18340941</c:v>
                </c:pt>
                <c:pt idx="4">
                  <c:v>-62958265</c:v>
                </c:pt>
                <c:pt idx="5">
                  <c:v>-387889443</c:v>
                </c:pt>
                <c:pt idx="6">
                  <c:v>-588899918</c:v>
                </c:pt>
                <c:pt idx="7">
                  <c:v>-182471875</c:v>
                </c:pt>
                <c:pt idx="8">
                  <c:v>-252931176</c:v>
                </c:pt>
                <c:pt idx="9">
                  <c:v>-231470959</c:v>
                </c:pt>
                <c:pt idx="10">
                  <c:v>-1073918728</c:v>
                </c:pt>
              </c:numCache>
            </c:numRef>
          </c:val>
        </c:ser>
        <c:ser>
          <c:idx val="1"/>
          <c:order val="1"/>
          <c:tx>
            <c:strRef>
              <c:f>'Balance commerciale TBB'!$E$34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'Balance commerciale TBB'!$C$36:$C$46</c:f>
              <c:strCache>
                <c:ptCount val="11"/>
                <c:pt idx="0">
                  <c:v>Produits d'épicerie</c:v>
                </c:pt>
                <c:pt idx="1">
                  <c:v>Laits et produits laitiers</c:v>
                </c:pt>
                <c:pt idx="2">
                  <c:v>Fruits et légumes</c:v>
                </c:pt>
                <c:pt idx="3">
                  <c:v>Oléagineux</c:v>
                </c:pt>
                <c:pt idx="4">
                  <c:v>Vins et spiritueux</c:v>
                </c:pt>
                <c:pt idx="5">
                  <c:v>Viande et produits carnés</c:v>
                </c:pt>
                <c:pt idx="6">
                  <c:v>Céréales</c:v>
                </c:pt>
                <c:pt idx="7">
                  <c:v>Autres</c:v>
                </c:pt>
                <c:pt idx="8">
                  <c:v>Pêche et aquaculture</c:v>
                </c:pt>
                <c:pt idx="9">
                  <c:v>Sucre</c:v>
                </c:pt>
                <c:pt idx="10">
                  <c:v>Animaux vivants et génétique</c:v>
                </c:pt>
              </c:strCache>
            </c:strRef>
          </c:cat>
          <c:val>
            <c:numRef>
              <c:f>'Balance commerciale TBB'!$E$36:$E$46</c:f>
              <c:numCache>
                <c:formatCode>0</c:formatCode>
                <c:ptCount val="11"/>
                <c:pt idx="0">
                  <c:v>947340835</c:v>
                </c:pt>
                <c:pt idx="1">
                  <c:v>-256690076</c:v>
                </c:pt>
                <c:pt idx="2">
                  <c:v>114478400</c:v>
                </c:pt>
                <c:pt idx="3">
                  <c:v>-26397791</c:v>
                </c:pt>
                <c:pt idx="4">
                  <c:v>-19270010</c:v>
                </c:pt>
                <c:pt idx="5">
                  <c:v>-338520069</c:v>
                </c:pt>
                <c:pt idx="6">
                  <c:v>-356053806</c:v>
                </c:pt>
                <c:pt idx="7">
                  <c:v>-230266498</c:v>
                </c:pt>
                <c:pt idx="8">
                  <c:v>-218213112</c:v>
                </c:pt>
                <c:pt idx="9">
                  <c:v>-277564127</c:v>
                </c:pt>
                <c:pt idx="10">
                  <c:v>-1121350488</c:v>
                </c:pt>
              </c:numCache>
            </c:numRef>
          </c:val>
        </c:ser>
        <c:ser>
          <c:idx val="2"/>
          <c:order val="2"/>
          <c:tx>
            <c:strRef>
              <c:f>'Balance commerciale TBB'!$F$34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'Balance commerciale TBB'!$C$36:$C$46</c:f>
              <c:strCache>
                <c:ptCount val="11"/>
                <c:pt idx="0">
                  <c:v>Produits d'épicerie</c:v>
                </c:pt>
                <c:pt idx="1">
                  <c:v>Laits et produits laitiers</c:v>
                </c:pt>
                <c:pt idx="2">
                  <c:v>Fruits et légumes</c:v>
                </c:pt>
                <c:pt idx="3">
                  <c:v>Oléagineux</c:v>
                </c:pt>
                <c:pt idx="4">
                  <c:v>Vins et spiritueux</c:v>
                </c:pt>
                <c:pt idx="5">
                  <c:v>Viande et produits carnés</c:v>
                </c:pt>
                <c:pt idx="6">
                  <c:v>Céréales</c:v>
                </c:pt>
                <c:pt idx="7">
                  <c:v>Autres</c:v>
                </c:pt>
                <c:pt idx="8">
                  <c:v>Pêche et aquaculture</c:v>
                </c:pt>
                <c:pt idx="9">
                  <c:v>Sucre</c:v>
                </c:pt>
                <c:pt idx="10">
                  <c:v>Animaux vivants et génétique</c:v>
                </c:pt>
              </c:strCache>
            </c:strRef>
          </c:cat>
          <c:val>
            <c:numRef>
              <c:f>'Balance commerciale TBB'!$F$36:$F$46</c:f>
              <c:numCache>
                <c:formatCode>0</c:formatCode>
                <c:ptCount val="11"/>
                <c:pt idx="0">
                  <c:v>929084121</c:v>
                </c:pt>
                <c:pt idx="1">
                  <c:v>-236552070</c:v>
                </c:pt>
                <c:pt idx="2">
                  <c:v>88852926</c:v>
                </c:pt>
                <c:pt idx="3">
                  <c:v>-30488193</c:v>
                </c:pt>
                <c:pt idx="4">
                  <c:v>12926782</c:v>
                </c:pt>
                <c:pt idx="5">
                  <c:v>-300693316</c:v>
                </c:pt>
                <c:pt idx="6">
                  <c:v>-474333376</c:v>
                </c:pt>
                <c:pt idx="7">
                  <c:v>-244556991</c:v>
                </c:pt>
                <c:pt idx="8">
                  <c:v>-180319209</c:v>
                </c:pt>
                <c:pt idx="9">
                  <c:v>-236793098</c:v>
                </c:pt>
                <c:pt idx="10">
                  <c:v>-1037598248</c:v>
                </c:pt>
              </c:numCache>
            </c:numRef>
          </c:val>
        </c:ser>
        <c:ser>
          <c:idx val="3"/>
          <c:order val="3"/>
          <c:tx>
            <c:strRef>
              <c:f>'Balance commerciale TBB'!$G$34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'Balance commerciale TBB'!$C$36:$C$46</c:f>
              <c:strCache>
                <c:ptCount val="11"/>
                <c:pt idx="0">
                  <c:v>Produits d'épicerie</c:v>
                </c:pt>
                <c:pt idx="1">
                  <c:v>Laits et produits laitiers</c:v>
                </c:pt>
                <c:pt idx="2">
                  <c:v>Fruits et légumes</c:v>
                </c:pt>
                <c:pt idx="3">
                  <c:v>Oléagineux</c:v>
                </c:pt>
                <c:pt idx="4">
                  <c:v>Vins et spiritueux</c:v>
                </c:pt>
                <c:pt idx="5">
                  <c:v>Viande et produits carnés</c:v>
                </c:pt>
                <c:pt idx="6">
                  <c:v>Céréales</c:v>
                </c:pt>
                <c:pt idx="7">
                  <c:v>Autres</c:v>
                </c:pt>
                <c:pt idx="8">
                  <c:v>Pêche et aquaculture</c:v>
                </c:pt>
                <c:pt idx="9">
                  <c:v>Sucre</c:v>
                </c:pt>
                <c:pt idx="10">
                  <c:v>Animaux vivants et génétique</c:v>
                </c:pt>
              </c:strCache>
            </c:strRef>
          </c:cat>
          <c:val>
            <c:numRef>
              <c:f>'Balance commerciale TBB'!$G$36:$G$46</c:f>
              <c:numCache>
                <c:formatCode>0</c:formatCode>
                <c:ptCount val="11"/>
                <c:pt idx="0">
                  <c:v>902348127</c:v>
                </c:pt>
                <c:pt idx="1">
                  <c:v>-179524291</c:v>
                </c:pt>
                <c:pt idx="2">
                  <c:v>149922959</c:v>
                </c:pt>
                <c:pt idx="3">
                  <c:v>-37639749</c:v>
                </c:pt>
                <c:pt idx="4">
                  <c:v>-8903944</c:v>
                </c:pt>
                <c:pt idx="5">
                  <c:v>-291646407</c:v>
                </c:pt>
                <c:pt idx="6">
                  <c:v>-394289191</c:v>
                </c:pt>
                <c:pt idx="7">
                  <c:v>-240204585</c:v>
                </c:pt>
                <c:pt idx="8">
                  <c:v>-150108482</c:v>
                </c:pt>
                <c:pt idx="9">
                  <c:v>-207089953</c:v>
                </c:pt>
                <c:pt idx="10">
                  <c:v>-1012195541</c:v>
                </c:pt>
              </c:numCache>
            </c:numRef>
          </c:val>
        </c:ser>
        <c:ser>
          <c:idx val="4"/>
          <c:order val="4"/>
          <c:tx>
            <c:strRef>
              <c:f>'Balance commerciale TBB'!$H$34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'Balance commerciale TBB'!$C$36:$C$46</c:f>
              <c:strCache>
                <c:ptCount val="11"/>
                <c:pt idx="0">
                  <c:v>Produits d'épicerie</c:v>
                </c:pt>
                <c:pt idx="1">
                  <c:v>Laits et produits laitiers</c:v>
                </c:pt>
                <c:pt idx="2">
                  <c:v>Fruits et légumes</c:v>
                </c:pt>
                <c:pt idx="3">
                  <c:v>Oléagineux</c:v>
                </c:pt>
                <c:pt idx="4">
                  <c:v>Vins et spiritueux</c:v>
                </c:pt>
                <c:pt idx="5">
                  <c:v>Viande et produits carnés</c:v>
                </c:pt>
                <c:pt idx="6">
                  <c:v>Céréales</c:v>
                </c:pt>
                <c:pt idx="7">
                  <c:v>Autres</c:v>
                </c:pt>
                <c:pt idx="8">
                  <c:v>Pêche et aquaculture</c:v>
                </c:pt>
                <c:pt idx="9">
                  <c:v>Sucre</c:v>
                </c:pt>
                <c:pt idx="10">
                  <c:v>Animaux vivants et génétique</c:v>
                </c:pt>
              </c:strCache>
            </c:strRef>
          </c:cat>
          <c:val>
            <c:numRef>
              <c:f>'Balance commerciale TBB'!$H$36:$H$46</c:f>
              <c:numCache>
                <c:formatCode>0</c:formatCode>
                <c:ptCount val="11"/>
                <c:pt idx="0">
                  <c:v>967971381</c:v>
                </c:pt>
                <c:pt idx="1">
                  <c:v>-183463159</c:v>
                </c:pt>
                <c:pt idx="2">
                  <c:v>144231546</c:v>
                </c:pt>
                <c:pt idx="3">
                  <c:v>-18365175</c:v>
                </c:pt>
                <c:pt idx="4">
                  <c:v>6006267</c:v>
                </c:pt>
                <c:pt idx="5">
                  <c:v>-246467129</c:v>
                </c:pt>
                <c:pt idx="6">
                  <c:v>-248650753</c:v>
                </c:pt>
                <c:pt idx="7">
                  <c:v>-217020275</c:v>
                </c:pt>
                <c:pt idx="8">
                  <c:v>-164171030</c:v>
                </c:pt>
                <c:pt idx="9">
                  <c:v>-192881311</c:v>
                </c:pt>
                <c:pt idx="10">
                  <c:v>-999218476</c:v>
                </c:pt>
              </c:numCache>
            </c:numRef>
          </c:val>
        </c:ser>
        <c:ser>
          <c:idx val="5"/>
          <c:order val="5"/>
          <c:tx>
            <c:strRef>
              <c:f>'Balance commerciale TBB'!$I$34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'Balance commerciale TBB'!$C$36:$C$46</c:f>
              <c:strCache>
                <c:ptCount val="11"/>
                <c:pt idx="0">
                  <c:v>Produits d'épicerie</c:v>
                </c:pt>
                <c:pt idx="1">
                  <c:v>Laits et produits laitiers</c:v>
                </c:pt>
                <c:pt idx="2">
                  <c:v>Fruits et légumes</c:v>
                </c:pt>
                <c:pt idx="3">
                  <c:v>Oléagineux</c:v>
                </c:pt>
                <c:pt idx="4">
                  <c:v>Vins et spiritueux</c:v>
                </c:pt>
                <c:pt idx="5">
                  <c:v>Viande et produits carnés</c:v>
                </c:pt>
                <c:pt idx="6">
                  <c:v>Céréales</c:v>
                </c:pt>
                <c:pt idx="7">
                  <c:v>Autres</c:v>
                </c:pt>
                <c:pt idx="8">
                  <c:v>Pêche et aquaculture</c:v>
                </c:pt>
                <c:pt idx="9">
                  <c:v>Sucre</c:v>
                </c:pt>
                <c:pt idx="10">
                  <c:v>Animaux vivants et génétique</c:v>
                </c:pt>
              </c:strCache>
            </c:strRef>
          </c:cat>
          <c:val>
            <c:numRef>
              <c:f>'Balance commerciale TBB'!$I$36:$I$46</c:f>
              <c:numCache>
                <c:formatCode>0</c:formatCode>
                <c:ptCount val="11"/>
                <c:pt idx="0">
                  <c:v>984510763</c:v>
                </c:pt>
                <c:pt idx="1">
                  <c:v>-88001198</c:v>
                </c:pt>
                <c:pt idx="2">
                  <c:v>190657943</c:v>
                </c:pt>
                <c:pt idx="3">
                  <c:v>-11489916</c:v>
                </c:pt>
                <c:pt idx="4">
                  <c:v>-10247750</c:v>
                </c:pt>
                <c:pt idx="5">
                  <c:v>-218379211</c:v>
                </c:pt>
                <c:pt idx="6">
                  <c:v>-243057269</c:v>
                </c:pt>
                <c:pt idx="7">
                  <c:v>-192152929</c:v>
                </c:pt>
                <c:pt idx="8">
                  <c:v>-194481234</c:v>
                </c:pt>
                <c:pt idx="9">
                  <c:v>-181513466</c:v>
                </c:pt>
                <c:pt idx="10">
                  <c:v>-1049581093</c:v>
                </c:pt>
              </c:numCache>
            </c:numRef>
          </c:val>
        </c:ser>
        <c:ser>
          <c:idx val="6"/>
          <c:order val="6"/>
          <c:tx>
            <c:strRef>
              <c:f>'Balance commerciale TBB'!$J$34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TBB'!$C$36:$C$46</c:f>
              <c:strCache>
                <c:ptCount val="11"/>
                <c:pt idx="0">
                  <c:v>Produits d'épicerie</c:v>
                </c:pt>
                <c:pt idx="1">
                  <c:v>Laits et produits laitiers</c:v>
                </c:pt>
                <c:pt idx="2">
                  <c:v>Fruits et légumes</c:v>
                </c:pt>
                <c:pt idx="3">
                  <c:v>Oléagineux</c:v>
                </c:pt>
                <c:pt idx="4">
                  <c:v>Vins et spiritueux</c:v>
                </c:pt>
                <c:pt idx="5">
                  <c:v>Viande et produits carnés</c:v>
                </c:pt>
                <c:pt idx="6">
                  <c:v>Céréales</c:v>
                </c:pt>
                <c:pt idx="7">
                  <c:v>Autres</c:v>
                </c:pt>
                <c:pt idx="8">
                  <c:v>Pêche et aquaculture</c:v>
                </c:pt>
                <c:pt idx="9">
                  <c:v>Sucre</c:v>
                </c:pt>
                <c:pt idx="10">
                  <c:v>Animaux vivants et génétique</c:v>
                </c:pt>
              </c:strCache>
            </c:strRef>
          </c:cat>
          <c:val>
            <c:numRef>
              <c:f>'Balance commerciale TBB'!$J$36:$J$46</c:f>
              <c:numCache>
                <c:formatCode>0</c:formatCode>
                <c:ptCount val="11"/>
                <c:pt idx="0">
                  <c:v>1119746791</c:v>
                </c:pt>
                <c:pt idx="1">
                  <c:v>-57137388</c:v>
                </c:pt>
                <c:pt idx="2">
                  <c:v>236057686</c:v>
                </c:pt>
                <c:pt idx="3">
                  <c:v>1353205</c:v>
                </c:pt>
                <c:pt idx="4">
                  <c:v>-7938533</c:v>
                </c:pt>
                <c:pt idx="5">
                  <c:v>-231268056</c:v>
                </c:pt>
                <c:pt idx="6">
                  <c:v>-213514519</c:v>
                </c:pt>
                <c:pt idx="7">
                  <c:v>-200724255</c:v>
                </c:pt>
                <c:pt idx="8">
                  <c:v>-216876686</c:v>
                </c:pt>
                <c:pt idx="9">
                  <c:v>-219964797</c:v>
                </c:pt>
                <c:pt idx="10">
                  <c:v>-1120837276</c:v>
                </c:pt>
              </c:numCache>
            </c:numRef>
          </c:val>
        </c:ser>
        <c:ser>
          <c:idx val="7"/>
          <c:order val="7"/>
          <c:tx>
            <c:strRef>
              <c:f>'Balance commerciale TBB'!$K$34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TBB'!$C$36:$C$46</c:f>
              <c:strCache>
                <c:ptCount val="11"/>
                <c:pt idx="0">
                  <c:v>Produits d'épicerie</c:v>
                </c:pt>
                <c:pt idx="1">
                  <c:v>Laits et produits laitiers</c:v>
                </c:pt>
                <c:pt idx="2">
                  <c:v>Fruits et légumes</c:v>
                </c:pt>
                <c:pt idx="3">
                  <c:v>Oléagineux</c:v>
                </c:pt>
                <c:pt idx="4">
                  <c:v>Vins et spiritueux</c:v>
                </c:pt>
                <c:pt idx="5">
                  <c:v>Viande et produits carnés</c:v>
                </c:pt>
                <c:pt idx="6">
                  <c:v>Céréales</c:v>
                </c:pt>
                <c:pt idx="7">
                  <c:v>Autres</c:v>
                </c:pt>
                <c:pt idx="8">
                  <c:v>Pêche et aquaculture</c:v>
                </c:pt>
                <c:pt idx="9">
                  <c:v>Sucre</c:v>
                </c:pt>
                <c:pt idx="10">
                  <c:v>Animaux vivants et génétique</c:v>
                </c:pt>
              </c:strCache>
            </c:strRef>
          </c:cat>
          <c:val>
            <c:numRef>
              <c:f>'Balance commerciale TBB'!$K$36:$K$46</c:f>
              <c:numCache>
                <c:formatCode>0</c:formatCode>
                <c:ptCount val="11"/>
                <c:pt idx="0">
                  <c:v>1180759168</c:v>
                </c:pt>
                <c:pt idx="1">
                  <c:v>-25758939</c:v>
                </c:pt>
                <c:pt idx="2">
                  <c:v>358912907</c:v>
                </c:pt>
                <c:pt idx="3">
                  <c:v>1070912</c:v>
                </c:pt>
                <c:pt idx="4">
                  <c:v>-18142602</c:v>
                </c:pt>
                <c:pt idx="5">
                  <c:v>-169007025</c:v>
                </c:pt>
                <c:pt idx="6">
                  <c:v>-293654454</c:v>
                </c:pt>
                <c:pt idx="7">
                  <c:v>-165217826</c:v>
                </c:pt>
                <c:pt idx="8">
                  <c:v>-196111920</c:v>
                </c:pt>
                <c:pt idx="9">
                  <c:v>-207865901</c:v>
                </c:pt>
                <c:pt idx="10">
                  <c:v>-1182714257</c:v>
                </c:pt>
              </c:numCache>
            </c:numRef>
          </c:val>
        </c:ser>
        <c:ser>
          <c:idx val="8"/>
          <c:order val="8"/>
          <c:tx>
            <c:strRef>
              <c:f>'Balance commerciale TBB'!$L$34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TBB'!$C$36:$C$46</c:f>
              <c:strCache>
                <c:ptCount val="11"/>
                <c:pt idx="0">
                  <c:v>Produits d'épicerie</c:v>
                </c:pt>
                <c:pt idx="1">
                  <c:v>Laits et produits laitiers</c:v>
                </c:pt>
                <c:pt idx="2">
                  <c:v>Fruits et légumes</c:v>
                </c:pt>
                <c:pt idx="3">
                  <c:v>Oléagineux</c:v>
                </c:pt>
                <c:pt idx="4">
                  <c:v>Vins et spiritueux</c:v>
                </c:pt>
                <c:pt idx="5">
                  <c:v>Viande et produits carnés</c:v>
                </c:pt>
                <c:pt idx="6">
                  <c:v>Céréales</c:v>
                </c:pt>
                <c:pt idx="7">
                  <c:v>Autres</c:v>
                </c:pt>
                <c:pt idx="8">
                  <c:v>Pêche et aquaculture</c:v>
                </c:pt>
                <c:pt idx="9">
                  <c:v>Sucre</c:v>
                </c:pt>
                <c:pt idx="10">
                  <c:v>Animaux vivants et génétique</c:v>
                </c:pt>
              </c:strCache>
            </c:strRef>
          </c:cat>
          <c:val>
            <c:numRef>
              <c:f>'Balance commerciale TBB'!$L$36:$L$46</c:f>
              <c:numCache>
                <c:formatCode>0</c:formatCode>
                <c:ptCount val="11"/>
                <c:pt idx="0">
                  <c:v>1317052315</c:v>
                </c:pt>
                <c:pt idx="1">
                  <c:v>37852458</c:v>
                </c:pt>
                <c:pt idx="2">
                  <c:v>290547642</c:v>
                </c:pt>
                <c:pt idx="3">
                  <c:v>24502815</c:v>
                </c:pt>
                <c:pt idx="4">
                  <c:v>31299469</c:v>
                </c:pt>
                <c:pt idx="5">
                  <c:v>-109584010</c:v>
                </c:pt>
                <c:pt idx="6">
                  <c:v>-235126230</c:v>
                </c:pt>
                <c:pt idx="7">
                  <c:v>-133974911</c:v>
                </c:pt>
                <c:pt idx="8">
                  <c:v>-192615701</c:v>
                </c:pt>
                <c:pt idx="9">
                  <c:v>-205463605</c:v>
                </c:pt>
                <c:pt idx="10">
                  <c:v>-797734018</c:v>
                </c:pt>
              </c:numCache>
            </c:numRef>
          </c:val>
        </c:ser>
        <c:ser>
          <c:idx val="9"/>
          <c:order val="9"/>
          <c:tx>
            <c:strRef>
              <c:f>'Balance commerciale TBB'!$M$34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TBB'!$C$36:$C$46</c:f>
              <c:strCache>
                <c:ptCount val="11"/>
                <c:pt idx="0">
                  <c:v>Produits d'épicerie</c:v>
                </c:pt>
                <c:pt idx="1">
                  <c:v>Laits et produits laitiers</c:v>
                </c:pt>
                <c:pt idx="2">
                  <c:v>Fruits et légumes</c:v>
                </c:pt>
                <c:pt idx="3">
                  <c:v>Oléagineux</c:v>
                </c:pt>
                <c:pt idx="4">
                  <c:v>Vins et spiritueux</c:v>
                </c:pt>
                <c:pt idx="5">
                  <c:v>Viande et produits carnés</c:v>
                </c:pt>
                <c:pt idx="6">
                  <c:v>Céréales</c:v>
                </c:pt>
                <c:pt idx="7">
                  <c:v>Autres</c:v>
                </c:pt>
                <c:pt idx="8">
                  <c:v>Pêche et aquaculture</c:v>
                </c:pt>
                <c:pt idx="9">
                  <c:v>Sucre</c:v>
                </c:pt>
                <c:pt idx="10">
                  <c:v>Animaux vivants et génétique</c:v>
                </c:pt>
              </c:strCache>
            </c:strRef>
          </c:cat>
          <c:val>
            <c:numRef>
              <c:f>'Balance commerciale TBB'!$M$36:$M$46</c:f>
              <c:numCache>
                <c:formatCode>0</c:formatCode>
                <c:ptCount val="11"/>
                <c:pt idx="0">
                  <c:v>1362918255</c:v>
                </c:pt>
                <c:pt idx="1">
                  <c:v>117490158</c:v>
                </c:pt>
                <c:pt idx="2">
                  <c:v>394247415</c:v>
                </c:pt>
                <c:pt idx="3">
                  <c:v>24049451</c:v>
                </c:pt>
                <c:pt idx="4">
                  <c:v>19386076</c:v>
                </c:pt>
                <c:pt idx="5">
                  <c:v>-111242174</c:v>
                </c:pt>
                <c:pt idx="6">
                  <c:v>-136890545</c:v>
                </c:pt>
                <c:pt idx="7">
                  <c:v>-125275251</c:v>
                </c:pt>
                <c:pt idx="8">
                  <c:v>-177230774</c:v>
                </c:pt>
                <c:pt idx="9">
                  <c:v>-219841179</c:v>
                </c:pt>
                <c:pt idx="10">
                  <c:v>-998458364</c:v>
                </c:pt>
              </c:numCache>
            </c:numRef>
          </c:val>
        </c:ser>
        <c:ser>
          <c:idx val="10"/>
          <c:order val="10"/>
          <c:tx>
            <c:strRef>
              <c:f>'Balance commerciale TBB'!$N$34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TBB'!$C$36:$C$46</c:f>
              <c:strCache>
                <c:ptCount val="11"/>
                <c:pt idx="0">
                  <c:v>Produits d'épicerie</c:v>
                </c:pt>
                <c:pt idx="1">
                  <c:v>Laits et produits laitiers</c:v>
                </c:pt>
                <c:pt idx="2">
                  <c:v>Fruits et légumes</c:v>
                </c:pt>
                <c:pt idx="3">
                  <c:v>Oléagineux</c:v>
                </c:pt>
                <c:pt idx="4">
                  <c:v>Vins et spiritueux</c:v>
                </c:pt>
                <c:pt idx="5">
                  <c:v>Viande et produits carnés</c:v>
                </c:pt>
                <c:pt idx="6">
                  <c:v>Céréales</c:v>
                </c:pt>
                <c:pt idx="7">
                  <c:v>Autres</c:v>
                </c:pt>
                <c:pt idx="8">
                  <c:v>Pêche et aquaculture</c:v>
                </c:pt>
                <c:pt idx="9">
                  <c:v>Sucre</c:v>
                </c:pt>
                <c:pt idx="10">
                  <c:v>Animaux vivants et génétique</c:v>
                </c:pt>
              </c:strCache>
            </c:strRef>
          </c:cat>
          <c:val>
            <c:numRef>
              <c:f>'Balance commerciale TBB'!$N$36:$N$46</c:f>
              <c:numCache>
                <c:formatCode>0</c:formatCode>
                <c:ptCount val="11"/>
                <c:pt idx="0">
                  <c:v>1455469548</c:v>
                </c:pt>
                <c:pt idx="1">
                  <c:v>206469666</c:v>
                </c:pt>
                <c:pt idx="2">
                  <c:v>392222432</c:v>
                </c:pt>
                <c:pt idx="3">
                  <c:v>19834076</c:v>
                </c:pt>
                <c:pt idx="4">
                  <c:v>-22180988</c:v>
                </c:pt>
                <c:pt idx="5">
                  <c:v>-53323524</c:v>
                </c:pt>
                <c:pt idx="6">
                  <c:v>-224939262</c:v>
                </c:pt>
                <c:pt idx="7">
                  <c:v>-89713993</c:v>
                </c:pt>
                <c:pt idx="8">
                  <c:v>-281201839</c:v>
                </c:pt>
                <c:pt idx="9">
                  <c:v>-121031874</c:v>
                </c:pt>
                <c:pt idx="10">
                  <c:v>-1194856112</c:v>
                </c:pt>
              </c:numCache>
            </c:numRef>
          </c:val>
        </c:ser>
        <c:ser>
          <c:idx val="11"/>
          <c:order val="11"/>
          <c:tx>
            <c:strRef>
              <c:f>'Balance commerciale TBB'!$O$34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TBB'!$C$36:$C$46</c:f>
              <c:strCache>
                <c:ptCount val="11"/>
                <c:pt idx="0">
                  <c:v>Produits d'épicerie</c:v>
                </c:pt>
                <c:pt idx="1">
                  <c:v>Laits et produits laitiers</c:v>
                </c:pt>
                <c:pt idx="2">
                  <c:v>Fruits et légumes</c:v>
                </c:pt>
                <c:pt idx="3">
                  <c:v>Oléagineux</c:v>
                </c:pt>
                <c:pt idx="4">
                  <c:v>Vins et spiritueux</c:v>
                </c:pt>
                <c:pt idx="5">
                  <c:v>Viande et produits carnés</c:v>
                </c:pt>
                <c:pt idx="6">
                  <c:v>Céréales</c:v>
                </c:pt>
                <c:pt idx="7">
                  <c:v>Autres</c:v>
                </c:pt>
                <c:pt idx="8">
                  <c:v>Pêche et aquaculture</c:v>
                </c:pt>
                <c:pt idx="9">
                  <c:v>Sucre</c:v>
                </c:pt>
                <c:pt idx="10">
                  <c:v>Animaux vivants et génétique</c:v>
                </c:pt>
              </c:strCache>
            </c:strRef>
          </c:cat>
          <c:val>
            <c:numRef>
              <c:f>'Balance commerciale TBB'!$O$36:$O$46</c:f>
              <c:numCache>
                <c:formatCode>0</c:formatCode>
                <c:ptCount val="11"/>
                <c:pt idx="0">
                  <c:v>1760670753</c:v>
                </c:pt>
                <c:pt idx="1">
                  <c:v>275154876</c:v>
                </c:pt>
                <c:pt idx="2">
                  <c:v>312167239</c:v>
                </c:pt>
                <c:pt idx="3">
                  <c:v>9925344</c:v>
                </c:pt>
                <c:pt idx="4">
                  <c:v>-60661359</c:v>
                </c:pt>
                <c:pt idx="5">
                  <c:v>-61615427</c:v>
                </c:pt>
                <c:pt idx="6">
                  <c:v>-463778476</c:v>
                </c:pt>
                <c:pt idx="7">
                  <c:v>-169134395</c:v>
                </c:pt>
                <c:pt idx="8">
                  <c:v>-305269509</c:v>
                </c:pt>
                <c:pt idx="9">
                  <c:v>-223303435</c:v>
                </c:pt>
                <c:pt idx="10">
                  <c:v>-1600396611</c:v>
                </c:pt>
              </c:numCache>
            </c:numRef>
          </c:val>
        </c:ser>
        <c:ser>
          <c:idx val="12"/>
          <c:order val="12"/>
          <c:tx>
            <c:strRef>
              <c:f>'Balance commerciale TBB'!$P$34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TBB'!$C$36:$C$46</c:f>
              <c:strCache>
                <c:ptCount val="11"/>
                <c:pt idx="0">
                  <c:v>Produits d'épicerie</c:v>
                </c:pt>
                <c:pt idx="1">
                  <c:v>Laits et produits laitiers</c:v>
                </c:pt>
                <c:pt idx="2">
                  <c:v>Fruits et légumes</c:v>
                </c:pt>
                <c:pt idx="3">
                  <c:v>Oléagineux</c:v>
                </c:pt>
                <c:pt idx="4">
                  <c:v>Vins et spiritueux</c:v>
                </c:pt>
                <c:pt idx="5">
                  <c:v>Viande et produits carnés</c:v>
                </c:pt>
                <c:pt idx="6">
                  <c:v>Céréales</c:v>
                </c:pt>
                <c:pt idx="7">
                  <c:v>Autres</c:v>
                </c:pt>
                <c:pt idx="8">
                  <c:v>Pêche et aquaculture</c:v>
                </c:pt>
                <c:pt idx="9">
                  <c:v>Sucre</c:v>
                </c:pt>
                <c:pt idx="10">
                  <c:v>Animaux vivants et génétique</c:v>
                </c:pt>
              </c:strCache>
            </c:strRef>
          </c:cat>
          <c:val>
            <c:numRef>
              <c:f>'Balance commerciale TBB'!$P$36:$P$46</c:f>
              <c:numCache>
                <c:formatCode>0</c:formatCode>
                <c:ptCount val="11"/>
                <c:pt idx="0">
                  <c:v>1848619349</c:v>
                </c:pt>
                <c:pt idx="1">
                  <c:v>432032972</c:v>
                </c:pt>
                <c:pt idx="2">
                  <c:v>291309030</c:v>
                </c:pt>
                <c:pt idx="3">
                  <c:v>-23463514</c:v>
                </c:pt>
                <c:pt idx="4">
                  <c:v>-49995868</c:v>
                </c:pt>
                <c:pt idx="5">
                  <c:v>-85338882</c:v>
                </c:pt>
                <c:pt idx="6">
                  <c:v>-212795061</c:v>
                </c:pt>
                <c:pt idx="7">
                  <c:v>-245369887</c:v>
                </c:pt>
                <c:pt idx="8">
                  <c:v>-318867103</c:v>
                </c:pt>
                <c:pt idx="9">
                  <c:v>-322799655</c:v>
                </c:pt>
                <c:pt idx="10">
                  <c:v>-1716693900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24761568"/>
        <c:axId val="633811368"/>
      </c:barChart>
      <c:catAx>
        <c:axId val="424761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633811368"/>
        <c:crosses val="autoZero"/>
        <c:auto val="1"/>
        <c:lblAlgn val="ctr"/>
        <c:lblOffset val="100"/>
        <c:noMultiLvlLbl val="0"/>
      </c:catAx>
      <c:valAx>
        <c:axId val="633811368"/>
        <c:scaling>
          <c:orientation val="minMax"/>
          <c:max val="200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\ &quot;€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424761568"/>
        <c:crosses val="autoZero"/>
        <c:crossBetween val="between"/>
        <c:dispUnits>
          <c:builtInUnit val="millions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arianne" panose="02000000000000000000" pitchFamily="50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'Import. TBB'!$M$48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'Import. TBB'!$C$49:$C$60</c:f>
              <c:strCache>
                <c:ptCount val="11"/>
                <c:pt idx="0">
                  <c:v>Animaux vivants et génétique</c:v>
                </c:pt>
                <c:pt idx="1">
                  <c:v>Produits d'épicerie</c:v>
                </c:pt>
                <c:pt idx="2">
                  <c:v>Viande et produits carnés</c:v>
                </c:pt>
                <c:pt idx="3">
                  <c:v>Fruits et légumes</c:v>
                </c:pt>
                <c:pt idx="4">
                  <c:v>Laits et produits laitiers</c:v>
                </c:pt>
                <c:pt idx="5">
                  <c:v>Vins et spiritueux</c:v>
                </c:pt>
                <c:pt idx="6">
                  <c:v>Céréales</c:v>
                </c:pt>
                <c:pt idx="7">
                  <c:v>Pêche et aquaculture</c:v>
                </c:pt>
                <c:pt idx="8">
                  <c:v>Sucre</c:v>
                </c:pt>
                <c:pt idx="9">
                  <c:v>Oléagineux</c:v>
                </c:pt>
                <c:pt idx="10">
                  <c:v>Autres</c:v>
                </c:pt>
              </c:strCache>
            </c:strRef>
          </c:cat>
          <c:val>
            <c:numRef>
              <c:f>'Import. TBB'!$M$49:$M$60</c:f>
              <c:numCache>
                <c:formatCode>0</c:formatCode>
                <c:ptCount val="11"/>
                <c:pt idx="0">
                  <c:v>1004359525</c:v>
                </c:pt>
                <c:pt idx="1">
                  <c:v>636091571</c:v>
                </c:pt>
                <c:pt idx="2">
                  <c:v>568488515</c:v>
                </c:pt>
                <c:pt idx="3">
                  <c:v>499206823</c:v>
                </c:pt>
                <c:pt idx="4">
                  <c:v>551811640</c:v>
                </c:pt>
                <c:pt idx="5">
                  <c:v>296153541</c:v>
                </c:pt>
                <c:pt idx="6">
                  <c:v>347850037</c:v>
                </c:pt>
                <c:pt idx="7">
                  <c:v>229454203</c:v>
                </c:pt>
                <c:pt idx="8">
                  <c:v>246522907</c:v>
                </c:pt>
                <c:pt idx="9">
                  <c:v>27648636</c:v>
                </c:pt>
                <c:pt idx="10">
                  <c:v>643101364</c:v>
                </c:pt>
              </c:numCache>
            </c:numRef>
          </c:val>
        </c:ser>
        <c:ser>
          <c:idx val="1"/>
          <c:order val="1"/>
          <c:tx>
            <c:strRef>
              <c:f>'Import. TBB'!$N$48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'Import. TBB'!$C$49:$C$60</c:f>
              <c:strCache>
                <c:ptCount val="11"/>
                <c:pt idx="0">
                  <c:v>Animaux vivants et génétique</c:v>
                </c:pt>
                <c:pt idx="1">
                  <c:v>Produits d'épicerie</c:v>
                </c:pt>
                <c:pt idx="2">
                  <c:v>Viande et produits carnés</c:v>
                </c:pt>
                <c:pt idx="3">
                  <c:v>Fruits et légumes</c:v>
                </c:pt>
                <c:pt idx="4">
                  <c:v>Laits et produits laitiers</c:v>
                </c:pt>
                <c:pt idx="5">
                  <c:v>Vins et spiritueux</c:v>
                </c:pt>
                <c:pt idx="6">
                  <c:v>Céréales</c:v>
                </c:pt>
                <c:pt idx="7">
                  <c:v>Pêche et aquaculture</c:v>
                </c:pt>
                <c:pt idx="8">
                  <c:v>Sucre</c:v>
                </c:pt>
                <c:pt idx="9">
                  <c:v>Oléagineux</c:v>
                </c:pt>
                <c:pt idx="10">
                  <c:v>Autres</c:v>
                </c:pt>
              </c:strCache>
            </c:strRef>
          </c:cat>
          <c:val>
            <c:numRef>
              <c:f>'Import. TBB'!$N$49:$N$60</c:f>
              <c:numCache>
                <c:formatCode>0</c:formatCode>
                <c:ptCount val="11"/>
                <c:pt idx="0">
                  <c:v>1199834894</c:v>
                </c:pt>
                <c:pt idx="1">
                  <c:v>649391158</c:v>
                </c:pt>
                <c:pt idx="2">
                  <c:v>564417067</c:v>
                </c:pt>
                <c:pt idx="3">
                  <c:v>487897349</c:v>
                </c:pt>
                <c:pt idx="4">
                  <c:v>551909829</c:v>
                </c:pt>
                <c:pt idx="5">
                  <c:v>395018098</c:v>
                </c:pt>
                <c:pt idx="6">
                  <c:v>443259565</c:v>
                </c:pt>
                <c:pt idx="7">
                  <c:v>345792225</c:v>
                </c:pt>
                <c:pt idx="8">
                  <c:v>147205393</c:v>
                </c:pt>
                <c:pt idx="9">
                  <c:v>36862297</c:v>
                </c:pt>
                <c:pt idx="10">
                  <c:v>699654176</c:v>
                </c:pt>
              </c:numCache>
            </c:numRef>
          </c:val>
        </c:ser>
        <c:ser>
          <c:idx val="2"/>
          <c:order val="2"/>
          <c:tx>
            <c:strRef>
              <c:f>'Import. TBB'!$O$48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strRef>
              <c:f>'Import. TBB'!$C$49:$C$60</c:f>
              <c:strCache>
                <c:ptCount val="11"/>
                <c:pt idx="0">
                  <c:v>Animaux vivants et génétique</c:v>
                </c:pt>
                <c:pt idx="1">
                  <c:v>Produits d'épicerie</c:v>
                </c:pt>
                <c:pt idx="2">
                  <c:v>Viande et produits carnés</c:v>
                </c:pt>
                <c:pt idx="3">
                  <c:v>Fruits et légumes</c:v>
                </c:pt>
                <c:pt idx="4">
                  <c:v>Laits et produits laitiers</c:v>
                </c:pt>
                <c:pt idx="5">
                  <c:v>Vins et spiritueux</c:v>
                </c:pt>
                <c:pt idx="6">
                  <c:v>Céréales</c:v>
                </c:pt>
                <c:pt idx="7">
                  <c:v>Pêche et aquaculture</c:v>
                </c:pt>
                <c:pt idx="8">
                  <c:v>Sucre</c:v>
                </c:pt>
                <c:pt idx="9">
                  <c:v>Oléagineux</c:v>
                </c:pt>
                <c:pt idx="10">
                  <c:v>Autres</c:v>
                </c:pt>
              </c:strCache>
            </c:strRef>
          </c:cat>
          <c:val>
            <c:numRef>
              <c:f>'Import. TBB'!$O$49:$O$60</c:f>
              <c:numCache>
                <c:formatCode>0</c:formatCode>
                <c:ptCount val="11"/>
                <c:pt idx="0">
                  <c:v>1607245895</c:v>
                </c:pt>
                <c:pt idx="1">
                  <c:v>676847114</c:v>
                </c:pt>
                <c:pt idx="2">
                  <c:v>690237151</c:v>
                </c:pt>
                <c:pt idx="3">
                  <c:v>595384248</c:v>
                </c:pt>
                <c:pt idx="4">
                  <c:v>693896349</c:v>
                </c:pt>
                <c:pt idx="5">
                  <c:v>533763117</c:v>
                </c:pt>
                <c:pt idx="6">
                  <c:v>742654979</c:v>
                </c:pt>
                <c:pt idx="7">
                  <c:v>386185146</c:v>
                </c:pt>
                <c:pt idx="8">
                  <c:v>268920643</c:v>
                </c:pt>
                <c:pt idx="9">
                  <c:v>55515503</c:v>
                </c:pt>
                <c:pt idx="10">
                  <c:v>847892065</c:v>
                </c:pt>
              </c:numCache>
            </c:numRef>
          </c:val>
        </c:ser>
        <c:ser>
          <c:idx val="3"/>
          <c:order val="3"/>
          <c:tx>
            <c:strRef>
              <c:f>'Import. TBB'!$P$48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'Import. TBB'!$C$49:$C$60</c:f>
              <c:strCache>
                <c:ptCount val="11"/>
                <c:pt idx="0">
                  <c:v>Animaux vivants et génétique</c:v>
                </c:pt>
                <c:pt idx="1">
                  <c:v>Produits d'épicerie</c:v>
                </c:pt>
                <c:pt idx="2">
                  <c:v>Viande et produits carnés</c:v>
                </c:pt>
                <c:pt idx="3">
                  <c:v>Fruits et légumes</c:v>
                </c:pt>
                <c:pt idx="4">
                  <c:v>Laits et produits laitiers</c:v>
                </c:pt>
                <c:pt idx="5">
                  <c:v>Vins et spiritueux</c:v>
                </c:pt>
                <c:pt idx="6">
                  <c:v>Céréales</c:v>
                </c:pt>
                <c:pt idx="7">
                  <c:v>Pêche et aquaculture</c:v>
                </c:pt>
                <c:pt idx="8">
                  <c:v>Sucre</c:v>
                </c:pt>
                <c:pt idx="9">
                  <c:v>Oléagineux</c:v>
                </c:pt>
                <c:pt idx="10">
                  <c:v>Autres</c:v>
                </c:pt>
              </c:strCache>
            </c:strRef>
          </c:cat>
          <c:val>
            <c:numRef>
              <c:f>'Import. TBB'!$P$49:$P$60</c:f>
              <c:numCache>
                <c:formatCode>0</c:formatCode>
                <c:ptCount val="11"/>
                <c:pt idx="0">
                  <c:v>1726797962</c:v>
                </c:pt>
                <c:pt idx="1">
                  <c:v>812589696</c:v>
                </c:pt>
                <c:pt idx="2">
                  <c:v>771846820</c:v>
                </c:pt>
                <c:pt idx="3">
                  <c:v>713788194</c:v>
                </c:pt>
                <c:pt idx="4">
                  <c:v>640073553</c:v>
                </c:pt>
                <c:pt idx="5">
                  <c:v>590961574</c:v>
                </c:pt>
                <c:pt idx="6">
                  <c:v>521572366</c:v>
                </c:pt>
                <c:pt idx="7">
                  <c:v>401627491</c:v>
                </c:pt>
                <c:pt idx="8">
                  <c:v>385357869</c:v>
                </c:pt>
                <c:pt idx="9">
                  <c:v>91796192</c:v>
                </c:pt>
                <c:pt idx="10">
                  <c:v>954724796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33812544"/>
        <c:axId val="633809016"/>
      </c:barChart>
      <c:catAx>
        <c:axId val="633812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633809016"/>
        <c:crosses val="autoZero"/>
        <c:auto val="1"/>
        <c:lblAlgn val="ctr"/>
        <c:lblOffset val="100"/>
        <c:noMultiLvlLbl val="0"/>
      </c:catAx>
      <c:valAx>
        <c:axId val="633809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\ &quot;€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633812544"/>
        <c:crosses val="autoZero"/>
        <c:crossBetween val="between"/>
        <c:dispUnits>
          <c:builtInUnit val="millions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arianne" panose="02000000000000000000" pitchFamily="50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Marianne" panose="02000000000000000000" pitchFamily="50" charset="0"/>
        </a:defRPr>
      </a:pPr>
      <a:endParaRPr lang="fr-FR"/>
    </a:p>
  </c:txPr>
  <c:externalData r:id="rId3">
    <c:autoUpdate val="0"/>
  </c:externalData>
  <c:userShapes r:id="rId4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'Export. françaises'!$M$4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'Export. françaises'!$C$5:$C$15</c:f>
              <c:strCache>
                <c:ptCount val="10"/>
                <c:pt idx="0">
                  <c:v>Belgique</c:v>
                </c:pt>
                <c:pt idx="1">
                  <c:v>Allemagne</c:v>
                </c:pt>
                <c:pt idx="2">
                  <c:v>Espagne</c:v>
                </c:pt>
                <c:pt idx="3">
                  <c:v>Italie</c:v>
                </c:pt>
                <c:pt idx="4">
                  <c:v>Royaume-Uni</c:v>
                </c:pt>
                <c:pt idx="5">
                  <c:v>États-Unis</c:v>
                </c:pt>
                <c:pt idx="6">
                  <c:v>Pays-Bas</c:v>
                </c:pt>
                <c:pt idx="7">
                  <c:v>Chine</c:v>
                </c:pt>
                <c:pt idx="8">
                  <c:v>Suisse</c:v>
                </c:pt>
                <c:pt idx="9">
                  <c:v>Pologne</c:v>
                </c:pt>
              </c:strCache>
            </c:strRef>
          </c:cat>
          <c:val>
            <c:numRef>
              <c:f>'Export. françaises'!$M$5:$M$15</c:f>
              <c:numCache>
                <c:formatCode>0</c:formatCode>
                <c:ptCount val="10"/>
                <c:pt idx="0">
                  <c:v>6373509735</c:v>
                </c:pt>
                <c:pt idx="1">
                  <c:v>6679879632</c:v>
                </c:pt>
                <c:pt idx="2">
                  <c:v>4754352582</c:v>
                </c:pt>
                <c:pt idx="3">
                  <c:v>5140686842</c:v>
                </c:pt>
                <c:pt idx="4">
                  <c:v>5384624010</c:v>
                </c:pt>
                <c:pt idx="5">
                  <c:v>4471233286</c:v>
                </c:pt>
                <c:pt idx="6">
                  <c:v>3859134293</c:v>
                </c:pt>
                <c:pt idx="7">
                  <c:v>3198236479</c:v>
                </c:pt>
                <c:pt idx="8">
                  <c:v>1847167682</c:v>
                </c:pt>
                <c:pt idx="9">
                  <c:v>888514078</c:v>
                </c:pt>
              </c:numCache>
            </c:numRef>
          </c:val>
        </c:ser>
        <c:ser>
          <c:idx val="1"/>
          <c:order val="1"/>
          <c:tx>
            <c:strRef>
              <c:f>'Export. françaises'!$N$4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'Export. françaises'!$C$5:$C$15</c:f>
              <c:strCache>
                <c:ptCount val="10"/>
                <c:pt idx="0">
                  <c:v>Belgique</c:v>
                </c:pt>
                <c:pt idx="1">
                  <c:v>Allemagne</c:v>
                </c:pt>
                <c:pt idx="2">
                  <c:v>Espagne</c:v>
                </c:pt>
                <c:pt idx="3">
                  <c:v>Italie</c:v>
                </c:pt>
                <c:pt idx="4">
                  <c:v>Royaume-Uni</c:v>
                </c:pt>
                <c:pt idx="5">
                  <c:v>États-Unis</c:v>
                </c:pt>
                <c:pt idx="6">
                  <c:v>Pays-Bas</c:v>
                </c:pt>
                <c:pt idx="7">
                  <c:v>Chine</c:v>
                </c:pt>
                <c:pt idx="8">
                  <c:v>Suisse</c:v>
                </c:pt>
                <c:pt idx="9">
                  <c:v>Pologne</c:v>
                </c:pt>
              </c:strCache>
            </c:strRef>
          </c:cat>
          <c:val>
            <c:numRef>
              <c:f>'Export. françaises'!$N$5:$N$15</c:f>
              <c:numCache>
                <c:formatCode>0</c:formatCode>
                <c:ptCount val="10"/>
                <c:pt idx="0">
                  <c:v>7476109663</c:v>
                </c:pt>
                <c:pt idx="1">
                  <c:v>7252988514</c:v>
                </c:pt>
                <c:pt idx="2">
                  <c:v>5406520839</c:v>
                </c:pt>
                <c:pt idx="3">
                  <c:v>5571868259</c:v>
                </c:pt>
                <c:pt idx="4">
                  <c:v>5444293372</c:v>
                </c:pt>
                <c:pt idx="5">
                  <c:v>5744162231</c:v>
                </c:pt>
                <c:pt idx="6">
                  <c:v>4565699665</c:v>
                </c:pt>
                <c:pt idx="7">
                  <c:v>4103624664</c:v>
                </c:pt>
                <c:pt idx="8">
                  <c:v>2018703025</c:v>
                </c:pt>
                <c:pt idx="9">
                  <c:v>1192429989</c:v>
                </c:pt>
              </c:numCache>
            </c:numRef>
          </c:val>
        </c:ser>
        <c:ser>
          <c:idx val="2"/>
          <c:order val="2"/>
          <c:tx>
            <c:strRef>
              <c:f>'Export. françaises'!$O$4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strRef>
              <c:f>'Export. françaises'!$C$5:$C$15</c:f>
              <c:strCache>
                <c:ptCount val="10"/>
                <c:pt idx="0">
                  <c:v>Belgique</c:v>
                </c:pt>
                <c:pt idx="1">
                  <c:v>Allemagne</c:v>
                </c:pt>
                <c:pt idx="2">
                  <c:v>Espagne</c:v>
                </c:pt>
                <c:pt idx="3">
                  <c:v>Italie</c:v>
                </c:pt>
                <c:pt idx="4">
                  <c:v>Royaume-Uni</c:v>
                </c:pt>
                <c:pt idx="5">
                  <c:v>États-Unis</c:v>
                </c:pt>
                <c:pt idx="6">
                  <c:v>Pays-Bas</c:v>
                </c:pt>
                <c:pt idx="7">
                  <c:v>Chine</c:v>
                </c:pt>
                <c:pt idx="8">
                  <c:v>Suisse</c:v>
                </c:pt>
                <c:pt idx="9">
                  <c:v>Pologne</c:v>
                </c:pt>
              </c:strCache>
            </c:strRef>
          </c:cat>
          <c:val>
            <c:numRef>
              <c:f>'Export. françaises'!$O$5:$O$15</c:f>
              <c:numCache>
                <c:formatCode>0</c:formatCode>
                <c:ptCount val="10"/>
                <c:pt idx="0">
                  <c:v>9104326532</c:v>
                </c:pt>
                <c:pt idx="1">
                  <c:v>8399178143</c:v>
                </c:pt>
                <c:pt idx="2">
                  <c:v>6966925989</c:v>
                </c:pt>
                <c:pt idx="3">
                  <c:v>6720113816</c:v>
                </c:pt>
                <c:pt idx="4">
                  <c:v>5960293798</c:v>
                </c:pt>
                <c:pt idx="5">
                  <c:v>6647485260</c:v>
                </c:pt>
                <c:pt idx="6">
                  <c:v>5836783623</c:v>
                </c:pt>
                <c:pt idx="7">
                  <c:v>3532789102</c:v>
                </c:pt>
                <c:pt idx="8">
                  <c:v>2236170440</c:v>
                </c:pt>
                <c:pt idx="9">
                  <c:v>1336555079</c:v>
                </c:pt>
              </c:numCache>
            </c:numRef>
          </c:val>
        </c:ser>
        <c:ser>
          <c:idx val="3"/>
          <c:order val="3"/>
          <c:tx>
            <c:strRef>
              <c:f>'Export. françaises'!$P$4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'Export. françaises'!$C$5:$C$15</c:f>
              <c:strCache>
                <c:ptCount val="10"/>
                <c:pt idx="0">
                  <c:v>Belgique</c:v>
                </c:pt>
                <c:pt idx="1">
                  <c:v>Allemagne</c:v>
                </c:pt>
                <c:pt idx="2">
                  <c:v>Espagne</c:v>
                </c:pt>
                <c:pt idx="3">
                  <c:v>Italie</c:v>
                </c:pt>
                <c:pt idx="4">
                  <c:v>Royaume-Uni</c:v>
                </c:pt>
                <c:pt idx="5">
                  <c:v>États-Unis</c:v>
                </c:pt>
                <c:pt idx="6">
                  <c:v>Pays-Bas</c:v>
                </c:pt>
                <c:pt idx="7">
                  <c:v>Chine</c:v>
                </c:pt>
                <c:pt idx="8">
                  <c:v>Suisse</c:v>
                </c:pt>
                <c:pt idx="9">
                  <c:v>Pologne</c:v>
                </c:pt>
              </c:strCache>
            </c:strRef>
          </c:cat>
          <c:val>
            <c:numRef>
              <c:f>'Export. françaises'!$P$5:$P$15</c:f>
              <c:numCache>
                <c:formatCode>0</c:formatCode>
                <c:ptCount val="10"/>
                <c:pt idx="0">
                  <c:v>9049441240</c:v>
                </c:pt>
                <c:pt idx="1">
                  <c:v>8829647584</c:v>
                </c:pt>
                <c:pt idx="2">
                  <c:v>7161692637</c:v>
                </c:pt>
                <c:pt idx="3">
                  <c:v>6905099928</c:v>
                </c:pt>
                <c:pt idx="4">
                  <c:v>6285421161</c:v>
                </c:pt>
                <c:pt idx="5">
                  <c:v>5421814511</c:v>
                </c:pt>
                <c:pt idx="6">
                  <c:v>5362623234</c:v>
                </c:pt>
                <c:pt idx="7">
                  <c:v>3718661117</c:v>
                </c:pt>
                <c:pt idx="8">
                  <c:v>2286150520</c:v>
                </c:pt>
                <c:pt idx="9">
                  <c:v>1473560531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4255064"/>
        <c:axId val="224257024"/>
      </c:barChart>
      <c:catAx>
        <c:axId val="224255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1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224257024"/>
        <c:crosses val="autoZero"/>
        <c:auto val="1"/>
        <c:lblAlgn val="ctr"/>
        <c:lblOffset val="100"/>
        <c:noMultiLvlLbl val="0"/>
      </c:catAx>
      <c:valAx>
        <c:axId val="224257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\ &quot;€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224255064"/>
        <c:crosses val="autoZero"/>
        <c:crossBetween val="between"/>
        <c:dispUnits>
          <c:builtInUnit val="millions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arianne" panose="02000000000000000000" pitchFamily="50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chemeClr val="accent4">
                <a:lumMod val="60000"/>
                <a:lumOff val="40000"/>
              </a:schemeClr>
            </a:solidFill>
          </c:spPr>
          <c:dPt>
            <c:idx val="0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bg1">
                  <a:lumMod val="9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9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0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20912661679883021"/>
                  <c:y val="0.1071207088066057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ysClr val="windowText" lastClr="000000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1688302240328758"/>
                      <c:h val="0.30445677903319202"/>
                    </c:manualLayout>
                  </c15:layout>
                </c:ext>
              </c:extLst>
            </c:dLbl>
            <c:dLbl>
              <c:idx val="1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ysClr val="windowText" lastClr="000000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6938542668450515"/>
                  <c:y val="-0.1384046486490893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ysClr val="windowText" lastClr="000000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3040005110206574"/>
                      <c:h val="0.2328533971598597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0.13044795928868763"/>
                  <c:y val="-0.1132687701929664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ysClr val="windowText" lastClr="000000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8645120994786879"/>
                      <c:h val="0.22006506375179227"/>
                    </c:manualLayout>
                  </c15:layout>
                </c:ext>
              </c:extLst>
            </c:dLbl>
            <c:dLbl>
              <c:idx val="4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ysClr val="windowText" lastClr="000000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7.3646584732948384E-2"/>
                  <c:y val="4.4049390395784704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6586669015338038"/>
                      <c:h val="0.12151492347493513"/>
                    </c:manualLayout>
                  </c15:layout>
                </c:ext>
              </c:extLst>
            </c:dLbl>
            <c:dLbl>
              <c:idx val="10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ysClr val="windowText" lastClr="000000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ysClr val="windowText" lastClr="000000"/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'Import. TBB'!$C$34:$C$44</c:f>
              <c:strCache>
                <c:ptCount val="11"/>
                <c:pt idx="0">
                  <c:v>Produits d'épicerie</c:v>
                </c:pt>
                <c:pt idx="1">
                  <c:v>Fruits et légumes</c:v>
                </c:pt>
                <c:pt idx="2">
                  <c:v>Pêche et aquaculture</c:v>
                </c:pt>
                <c:pt idx="3">
                  <c:v>Viande et produits carnés</c:v>
                </c:pt>
                <c:pt idx="4">
                  <c:v>Céréales</c:v>
                </c:pt>
                <c:pt idx="5">
                  <c:v>Laits et produits laitiers</c:v>
                </c:pt>
                <c:pt idx="6">
                  <c:v>Oléagineux</c:v>
                </c:pt>
                <c:pt idx="7">
                  <c:v>Vins et spiritueux</c:v>
                </c:pt>
                <c:pt idx="8">
                  <c:v>Animaux vivants et génétique</c:v>
                </c:pt>
                <c:pt idx="9">
                  <c:v>Sucre</c:v>
                </c:pt>
                <c:pt idx="10">
                  <c:v>Autres</c:v>
                </c:pt>
              </c:strCache>
            </c:strRef>
          </c:cat>
          <c:val>
            <c:numRef>
              <c:f>'Import. TBB'!$P$34:$P$44</c:f>
              <c:numCache>
                <c:formatCode>0%</c:formatCode>
                <c:ptCount val="11"/>
                <c:pt idx="0">
                  <c:v>0.1561601789912776</c:v>
                </c:pt>
                <c:pt idx="1">
                  <c:v>0.12267693495165108</c:v>
                </c:pt>
                <c:pt idx="2">
                  <c:v>0.11596119790281424</c:v>
                </c:pt>
                <c:pt idx="3">
                  <c:v>0.11452122634210153</c:v>
                </c:pt>
                <c:pt idx="4">
                  <c:v>8.7721798475678223E-2</c:v>
                </c:pt>
                <c:pt idx="5">
                  <c:v>8.0630370973135829E-2</c:v>
                </c:pt>
                <c:pt idx="6">
                  <c:v>7.6651029293716672E-2</c:v>
                </c:pt>
                <c:pt idx="7">
                  <c:v>3.9883826196844725E-2</c:v>
                </c:pt>
                <c:pt idx="8">
                  <c:v>3.8133113626880197E-2</c:v>
                </c:pt>
                <c:pt idx="9">
                  <c:v>2.5775716156550582E-2</c:v>
                </c:pt>
                <c:pt idx="10">
                  <c:v>0.14188460502146172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chemeClr val="accent4">
                <a:lumMod val="60000"/>
                <a:lumOff val="40000"/>
              </a:schemeClr>
            </a:solidFill>
          </c:spPr>
          <c:dPt>
            <c:idx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bg1">
                  <a:lumMod val="9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9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0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24253940262664322"/>
                  <c:y val="9.881275566341678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ysClr val="windowText" lastClr="000000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279094595385306"/>
                      <c:h val="0.41719233885599816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1544844346354195"/>
                  <c:y val="-5.95684009256240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ysClr val="windowText" lastClr="000000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110993423055779"/>
                      <c:h val="0.16808153478773089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0.15089490028419161"/>
                  <c:y val="-0.1691087811299623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ysClr val="windowText" lastClr="000000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673569695952539"/>
                      <c:h val="0.1745966496597206"/>
                    </c:manualLayout>
                  </c15:layout>
                </c:ext>
              </c:extLst>
            </c:dLbl>
            <c:dLbl>
              <c:idx val="3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ysClr val="windowText" lastClr="000000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7.5886409076386655E-5"/>
                  <c:y val="1.085386939901109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7.9561544059499778E-2"/>
                  <c:y val="0.1606418333699666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00" b="0" i="0" u="none" strike="noStrike" kern="1200" baseline="0">
                      <a:solidFill>
                        <a:sysClr val="windowText" lastClr="000000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ysClr val="windowText" lastClr="000000"/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'Import. TBB'!$C$78:$C$88</c:f>
              <c:strCache>
                <c:ptCount val="11"/>
                <c:pt idx="0">
                  <c:v>Animaux vivants et génétique</c:v>
                </c:pt>
                <c:pt idx="1">
                  <c:v>Produits d'épicerie</c:v>
                </c:pt>
                <c:pt idx="2">
                  <c:v>Viande et produits carnés</c:v>
                </c:pt>
                <c:pt idx="3">
                  <c:v>Fruits et légumes</c:v>
                </c:pt>
                <c:pt idx="4">
                  <c:v>Laits et produits laitiers</c:v>
                </c:pt>
                <c:pt idx="5">
                  <c:v>Vins et spiritueux</c:v>
                </c:pt>
                <c:pt idx="6">
                  <c:v>Céréales</c:v>
                </c:pt>
                <c:pt idx="7">
                  <c:v>Pêche et aquaculture</c:v>
                </c:pt>
                <c:pt idx="8">
                  <c:v>Sucre</c:v>
                </c:pt>
                <c:pt idx="9">
                  <c:v>Oléagineux</c:v>
                </c:pt>
                <c:pt idx="10">
                  <c:v>Autres</c:v>
                </c:pt>
              </c:strCache>
            </c:strRef>
          </c:cat>
          <c:val>
            <c:numRef>
              <c:f>'Import. TBB'!$P$78:$P$88</c:f>
              <c:numCache>
                <c:formatCode>0%</c:formatCode>
                <c:ptCount val="11"/>
                <c:pt idx="0">
                  <c:v>0.22687780709186242</c:v>
                </c:pt>
                <c:pt idx="1">
                  <c:v>0.10676325334574556</c:v>
                </c:pt>
                <c:pt idx="2">
                  <c:v>0.1014101926143155</c:v>
                </c:pt>
                <c:pt idx="3">
                  <c:v>9.3782077432623734E-2</c:v>
                </c:pt>
                <c:pt idx="4">
                  <c:v>8.4096974445083905E-2</c:v>
                </c:pt>
                <c:pt idx="5">
                  <c:v>7.7644327208602176E-2</c:v>
                </c:pt>
                <c:pt idx="6">
                  <c:v>6.8527527389909124E-2</c:v>
                </c:pt>
                <c:pt idx="7">
                  <c:v>5.2768399332803188E-2</c:v>
                </c:pt>
                <c:pt idx="8">
                  <c:v>5.0630791898232032E-2</c:v>
                </c:pt>
                <c:pt idx="9">
                  <c:v>1.2060773291753263E-2</c:v>
                </c:pt>
                <c:pt idx="10">
                  <c:v>0.12543787568629625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'Import. IAA'!$C$39</c:f>
              <c:strCache>
                <c:ptCount val="1"/>
                <c:pt idx="0">
                  <c:v>Monde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cat>
            <c:strRef>
              <c:f>'Import. IAA'!$M$38:$P$38</c:f>
              <c:strCach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strCache>
            </c:strRef>
          </c:cat>
          <c:val>
            <c:numRef>
              <c:f>'Import. IAA'!$M$39:$P$39</c:f>
              <c:numCache>
                <c:formatCode>0</c:formatCode>
                <c:ptCount val="4"/>
                <c:pt idx="0">
                  <c:v>42406489930</c:v>
                </c:pt>
                <c:pt idx="1">
                  <c:v>47134322637</c:v>
                </c:pt>
                <c:pt idx="2">
                  <c:v>60574712871</c:v>
                </c:pt>
                <c:pt idx="3">
                  <c:v>63349671958</c:v>
                </c:pt>
              </c:numCache>
            </c:numRef>
          </c:val>
        </c:ser>
        <c:ser>
          <c:idx val="11"/>
          <c:order val="11"/>
          <c:tx>
            <c:strRef>
              <c:f>'Import. IAA'!#REF!</c:f>
              <c:strCache>
                <c:ptCount val="1"/>
                <c:pt idx="0">
                  <c:v>#REF!</c:v>
                </c:pt>
              </c:strCache>
              <c:extLst xmlns:c15="http://schemas.microsoft.com/office/drawing/2012/chart"/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'[1]Import. IAA'!$M$38:$P$38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  <c:extLst/>
            </c:numRef>
          </c:cat>
          <c:val>
            <c:numRef>
              <c:f>'Import. IAA'!#REF!</c:f>
              <c:extLst xmlns:c15="http://schemas.microsoft.com/office/drawing/2012/chart"/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228369360"/>
        <c:axId val="228370144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'Import. IAA'!$C$41</c15:sqref>
                        </c15:formulaRef>
                      </c:ext>
                    </c:extLst>
                    <c:strCache>
                      <c:ptCount val="1"/>
                      <c:pt idx="0">
                        <c:v>Allemagne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dPt>
                  <c:idx val="0"/>
                  <c:invertIfNegative val="0"/>
                  <c:bubble3D val="0"/>
                  <c:spPr>
                    <a:solidFill>
                      <a:schemeClr val="tx2">
                        <a:lumMod val="20000"/>
                        <a:lumOff val="80000"/>
                      </a:schemeClr>
                    </a:solidFill>
                    <a:ln>
                      <a:noFill/>
                    </a:ln>
                    <a:effectLst/>
                  </c:spPr>
                </c:dPt>
                <c:dPt>
                  <c:idx val="1"/>
                  <c:invertIfNegative val="0"/>
                  <c:bubble3D val="0"/>
                  <c:spPr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noFill/>
                    </a:ln>
                    <a:effectLst/>
                  </c:spPr>
                </c:dPt>
                <c:dPt>
                  <c:idx val="2"/>
                  <c:invertIfNegative val="0"/>
                  <c:bubble3D val="0"/>
                  <c:spPr>
                    <a:solidFill>
                      <a:schemeClr val="tx2">
                        <a:lumMod val="75000"/>
                      </a:schemeClr>
                    </a:solidFill>
                    <a:ln>
                      <a:noFill/>
                    </a:ln>
                    <a:effectLst/>
                  </c:spPr>
                </c:dPt>
                <c:dPt>
                  <c:idx val="3"/>
                  <c:invertIfNegative val="0"/>
                  <c:bubble3D val="0"/>
                  <c:spPr>
                    <a:solidFill>
                      <a:srgbClr val="FF0000"/>
                    </a:solidFill>
                    <a:ln>
                      <a:noFill/>
                    </a:ln>
                    <a:effectLst/>
                  </c:spPr>
                </c:dPt>
                <c:cat>
                  <c:strRef>
                    <c:extLst>
                      <c:ext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'Import. IAA'!$M$39:$P$39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42406489930</c:v>
                      </c:pt>
                      <c:pt idx="1">
                        <c:v>47134322637</c:v>
                      </c:pt>
                      <c:pt idx="2">
                        <c:v>60574712871</c:v>
                      </c:pt>
                      <c:pt idx="3">
                        <c:v>63349671958</c:v>
                      </c:pt>
                    </c:numCache>
                  </c:numRef>
                </c:val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IAA'!$C$42</c15:sqref>
                        </c15:formulaRef>
                      </c:ext>
                    </c:extLst>
                    <c:strCache>
                      <c:ptCount val="1"/>
                      <c:pt idx="0">
                        <c:v>France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IAA'!$M$42:$P$42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5050688762</c:v>
                      </c:pt>
                      <c:pt idx="1">
                        <c:v>5521242051</c:v>
                      </c:pt>
                      <c:pt idx="2">
                        <c:v>7098542210</c:v>
                      </c:pt>
                      <c:pt idx="3">
                        <c:v>7611136515</c:v>
                      </c:pt>
                    </c:numCache>
                  </c:numRef>
                </c:val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IAA'!$C$43</c15:sqref>
                        </c15:formulaRef>
                      </c:ext>
                    </c:extLst>
                    <c:strCache>
                      <c:ptCount val="1"/>
                      <c:pt idx="0">
                        <c:v>Espagne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IAA'!$M$43:$P$43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4865147603</c:v>
                      </c:pt>
                      <c:pt idx="1">
                        <c:v>5418163994</c:v>
                      </c:pt>
                      <c:pt idx="2">
                        <c:v>6918997107</c:v>
                      </c:pt>
                      <c:pt idx="3">
                        <c:v>7256214054</c:v>
                      </c:pt>
                    </c:numCache>
                  </c:numRef>
                </c:val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IAA'!$C$44</c15:sqref>
                        </c15:formulaRef>
                      </c:ext>
                    </c:extLst>
                    <c:strCache>
                      <c:ptCount val="1"/>
                      <c:pt idx="0">
                        <c:v>Pays-Bas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IAA'!$M$44:$P$44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3256207965</c:v>
                      </c:pt>
                      <c:pt idx="1">
                        <c:v>3929275664</c:v>
                      </c:pt>
                      <c:pt idx="2">
                        <c:v>5123866148</c:v>
                      </c:pt>
                      <c:pt idx="3">
                        <c:v>5657001929</c:v>
                      </c:pt>
                    </c:numCache>
                  </c:numRef>
                </c:val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IAA'!$C$45</c15:sqref>
                        </c15:formulaRef>
                      </c:ext>
                    </c:extLst>
                    <c:strCache>
                      <c:ptCount val="1"/>
                      <c:pt idx="0">
                        <c:v>Pologne</c:v>
                      </c:pt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IAA'!$M$45:$P$45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1502539400</c:v>
                      </c:pt>
                      <c:pt idx="1">
                        <c:v>1666182371</c:v>
                      </c:pt>
                      <c:pt idx="2">
                        <c:v>2145174682</c:v>
                      </c:pt>
                      <c:pt idx="3">
                        <c:v>2480879189</c:v>
                      </c:pt>
                    </c:numCache>
                  </c:numRef>
                </c:val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IAA'!$C$46</c15:sqref>
                        </c15:formulaRef>
                      </c:ext>
                    </c:extLst>
                    <c:strCache>
                      <c:ptCount val="1"/>
                      <c:pt idx="0">
                        <c:v>Grèce</c:v>
                      </c:pt>
                    </c:strCache>
                  </c:strRef>
                </c:tx>
                <c:spPr>
                  <a:solidFill>
                    <a:schemeClr val="accent1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IAA'!$M$46:$P$46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1014471650</c:v>
                      </c:pt>
                      <c:pt idx="1">
                        <c:v>1246575866</c:v>
                      </c:pt>
                      <c:pt idx="2">
                        <c:v>1548791933</c:v>
                      </c:pt>
                      <c:pt idx="3">
                        <c:v>2123510012</c:v>
                      </c:pt>
                    </c:numCache>
                  </c:numRef>
                </c:val>
              </c15:ser>
            </c15:filteredBarSeries>
            <c15:filteredBa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IAA'!$C$47</c15:sqref>
                        </c15:formulaRef>
                      </c:ext>
                    </c:extLst>
                    <c:strCache>
                      <c:ptCount val="1"/>
                      <c:pt idx="0">
                        <c:v>Belgique</c:v>
                      </c:pt>
                    </c:strCache>
                  </c:strRef>
                </c:tx>
                <c:spPr>
                  <a:solidFill>
                    <a:schemeClr val="accent2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IAA'!$M$47:$P$47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1331410566</c:v>
                      </c:pt>
                      <c:pt idx="1">
                        <c:v>1584206357</c:v>
                      </c:pt>
                      <c:pt idx="2">
                        <c:v>1931639306</c:v>
                      </c:pt>
                      <c:pt idx="3">
                        <c:v>2063461669</c:v>
                      </c:pt>
                    </c:numCache>
                  </c:numRef>
                </c:val>
              </c15:ser>
            </c15:filteredBarSeries>
            <c15:filteredBa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IAA'!$C$48</c15:sqref>
                        </c15:formulaRef>
                      </c:ext>
                    </c:extLst>
                    <c:strCache>
                      <c:ptCount val="1"/>
                      <c:pt idx="0">
                        <c:v>Brésil</c:v>
                      </c:pt>
                    </c:strCache>
                  </c:strRef>
                </c:tx>
                <c:spPr>
                  <a:solidFill>
                    <a:schemeClr val="accent3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IAA'!$M$48:$P$48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1058475890</c:v>
                      </c:pt>
                      <c:pt idx="1">
                        <c:v>1472206726</c:v>
                      </c:pt>
                      <c:pt idx="2">
                        <c:v>2226443484</c:v>
                      </c:pt>
                      <c:pt idx="3">
                        <c:v>1875969804</c:v>
                      </c:pt>
                    </c:numCache>
                  </c:numRef>
                </c:val>
              </c15:ser>
            </c15:filteredBarSeries>
            <c15:filteredBa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IAA'!$C$49</c15:sqref>
                        </c15:formulaRef>
                      </c:ext>
                    </c:extLst>
                    <c:strCache>
                      <c:ptCount val="1"/>
                      <c:pt idx="0">
                        <c:v>Autriche</c:v>
                      </c:pt>
                    </c:strCache>
                  </c:strRef>
                </c:tx>
                <c:spPr>
                  <a:solidFill>
                    <a:schemeClr val="accent4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IAA'!$M$49:$P$49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1276668842</c:v>
                      </c:pt>
                      <c:pt idx="1">
                        <c:v>1386554704</c:v>
                      </c:pt>
                      <c:pt idx="2">
                        <c:v>1838377407</c:v>
                      </c:pt>
                      <c:pt idx="3">
                        <c:v>1861506960</c:v>
                      </c:pt>
                    </c:numCache>
                  </c:numRef>
                </c:val>
              </c15:ser>
            </c15:filteredBarSeries>
            <c15:filteredBa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IAA'!$C$50</c15:sqref>
                        </c15:formulaRef>
                      </c:ext>
                    </c:extLst>
                    <c:strCache>
                      <c:ptCount val="1"/>
                      <c:pt idx="0">
                        <c:v>Hongrie</c:v>
                      </c:pt>
                    </c:strCache>
                  </c:strRef>
                </c:tx>
                <c:spPr>
                  <a:solidFill>
                    <a:schemeClr val="accent5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Pt>
                  <c:idx val="0"/>
                  <c:invertIfNegative val="0"/>
                  <c:bubble3D val="0"/>
                  <c:spPr>
                    <a:solidFill>
                      <a:schemeClr val="tx2">
                        <a:lumMod val="20000"/>
                        <a:lumOff val="80000"/>
                      </a:schemeClr>
                    </a:solidFill>
                    <a:ln>
                      <a:noFill/>
                    </a:ln>
                    <a:effectLst/>
                  </c:spPr>
                </c:dPt>
                <c:dPt>
                  <c:idx val="1"/>
                  <c:invertIfNegative val="0"/>
                  <c:bubble3D val="0"/>
                  <c:spPr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noFill/>
                    </a:ln>
                    <a:effectLst/>
                  </c:spPr>
                </c:dPt>
                <c:dPt>
                  <c:idx val="2"/>
                  <c:invertIfNegative val="0"/>
                  <c:bubble3D val="0"/>
                  <c:spPr>
                    <a:solidFill>
                      <a:schemeClr val="tx2"/>
                    </a:solidFill>
                    <a:ln>
                      <a:noFill/>
                    </a:ln>
                    <a:effectLst/>
                  </c:spPr>
                </c:dPt>
                <c:dPt>
                  <c:idx val="3"/>
                  <c:invertIfNegative val="0"/>
                  <c:bubble3D val="0"/>
                  <c:spPr>
                    <a:solidFill>
                      <a:srgbClr val="FF0000"/>
                    </a:solidFill>
                    <a:ln>
                      <a:noFill/>
                    </a:ln>
                    <a:effectLst/>
                  </c:spPr>
                </c:dPt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IAA'!$M$50:$P$50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1205660813</c:v>
                      </c:pt>
                      <c:pt idx="1">
                        <c:v>1335564681</c:v>
                      </c:pt>
                      <c:pt idx="2">
                        <c:v>1664173947</c:v>
                      </c:pt>
                      <c:pt idx="3">
                        <c:v>1763198122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228369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228370144"/>
        <c:crosses val="autoZero"/>
        <c:auto val="1"/>
        <c:lblAlgn val="ctr"/>
        <c:lblOffset val="100"/>
        <c:noMultiLvlLbl val="0"/>
      </c:catAx>
      <c:valAx>
        <c:axId val="228370144"/>
        <c:scaling>
          <c:orientation val="minMax"/>
          <c:max val="8000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\ &quot;€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228369360"/>
        <c:crosses val="autoZero"/>
        <c:crossBetween val="between"/>
        <c:dispUnits>
          <c:builtInUnit val="billions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00FF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chemeClr val="accent5">
                  <a:lumMod val="50000"/>
                </a:schemeClr>
              </a:solidFill>
              <a:ln>
                <a:noFill/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</c:dPt>
          <c:dPt>
            <c:idx val="7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</c:dPt>
          <c:dPt>
            <c:idx val="8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</c:dPt>
          <c:dPt>
            <c:idx val="9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</c:dPt>
          <c:dPt>
            <c:idx val="10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'Import. IAA'!$C$66:$C$78</c:f>
              <c:strCache>
                <c:ptCount val="11"/>
                <c:pt idx="0">
                  <c:v>UE 27</c:v>
                </c:pt>
                <c:pt idx="1">
                  <c:v>Allemagne</c:v>
                </c:pt>
                <c:pt idx="2">
                  <c:v>France</c:v>
                </c:pt>
                <c:pt idx="3">
                  <c:v>Espagne</c:v>
                </c:pt>
                <c:pt idx="4">
                  <c:v>Pays-Bas</c:v>
                </c:pt>
                <c:pt idx="5">
                  <c:v>Pologne</c:v>
                </c:pt>
                <c:pt idx="6">
                  <c:v>Grèce</c:v>
                </c:pt>
                <c:pt idx="7">
                  <c:v>Belgique</c:v>
                </c:pt>
                <c:pt idx="8">
                  <c:v>Brésil</c:v>
                </c:pt>
                <c:pt idx="9">
                  <c:v>Autriche</c:v>
                </c:pt>
                <c:pt idx="10">
                  <c:v>Hongrie</c:v>
                </c:pt>
              </c:strCache>
            </c:strRef>
          </c:cat>
          <c:val>
            <c:numRef>
              <c:f>'Import. IAA'!$P$66:$P$78</c:f>
              <c:numCache>
                <c:formatCode>0%</c:formatCode>
                <c:ptCount val="11"/>
                <c:pt idx="0">
                  <c:v>0.72200020556261146</c:v>
                </c:pt>
                <c:pt idx="1">
                  <c:v>0.12281749482709768</c:v>
                </c:pt>
                <c:pt idx="2">
                  <c:v>0.12014484494956948</c:v>
                </c:pt>
                <c:pt idx="3">
                  <c:v>0.1145422514391357</c:v>
                </c:pt>
                <c:pt idx="4">
                  <c:v>8.9298046132748998E-2</c:v>
                </c:pt>
                <c:pt idx="5">
                  <c:v>3.9161673807005512E-2</c:v>
                </c:pt>
                <c:pt idx="6">
                  <c:v>3.3520457902415965E-2</c:v>
                </c:pt>
                <c:pt idx="7">
                  <c:v>3.2572570705149788E-2</c:v>
                </c:pt>
                <c:pt idx="8">
                  <c:v>2.9612936358119474E-2</c:v>
                </c:pt>
                <c:pt idx="9">
                  <c:v>2.9384634560288721E-2</c:v>
                </c:pt>
                <c:pt idx="10">
                  <c:v>2.7832790091935712E-2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28371320"/>
        <c:axId val="228371712"/>
      </c:barChart>
      <c:catAx>
        <c:axId val="228371320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228371712"/>
        <c:crosses val="autoZero"/>
        <c:auto val="1"/>
        <c:lblAlgn val="ctr"/>
        <c:lblOffset val="100"/>
        <c:noMultiLvlLbl val="0"/>
      </c:catAx>
      <c:valAx>
        <c:axId val="228371712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0"/>
        <c:majorTickMark val="out"/>
        <c:minorTickMark val="none"/>
        <c:tickLblPos val="nextTo"/>
        <c:crossAx val="228371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chemeClr val="accent4">
                <a:lumMod val="60000"/>
                <a:lumOff val="40000"/>
              </a:schemeClr>
            </a:solidFill>
          </c:spPr>
          <c:dPt>
            <c:idx val="0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bg1">
                  <a:lumMod val="9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9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0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19335238719434547"/>
                  <c:y val="0.1071207254889815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ysClr val="windowText" lastClr="000000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4843148161225707"/>
                      <c:h val="0.30445681239794348"/>
                    </c:manualLayout>
                  </c15:layout>
                </c:ext>
              </c:extLst>
            </c:dLbl>
            <c:dLbl>
              <c:idx val="1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ysClr val="windowText" lastClr="000000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0065498308454079"/>
                  <c:y val="-0.1465788755764255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ysClr val="windowText" lastClr="000000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0476417937607325"/>
                      <c:h val="0.23285339054866355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0.14171533944252382"/>
                  <c:y val="-0.1078193552468399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ysClr val="windowText" lastClr="000000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ysClr val="windowText" lastClr="000000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7.3646584732948384E-2"/>
                  <c:y val="4.4049390395784704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6586669015338038"/>
                      <c:h val="0.12151492347493513"/>
                    </c:manualLayout>
                  </c15:layout>
                </c:ext>
              </c:extLst>
            </c:dLbl>
            <c:dLbl>
              <c:idx val="10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ysClr val="windowText" lastClr="000000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ysClr val="windowText" lastClr="000000"/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'Import. TBB'!$C$34:$C$44</c:f>
              <c:strCache>
                <c:ptCount val="11"/>
                <c:pt idx="0">
                  <c:v>Produits d'épicerie</c:v>
                </c:pt>
                <c:pt idx="1">
                  <c:v>Fruits et légumes</c:v>
                </c:pt>
                <c:pt idx="2">
                  <c:v>Pêche et aquaculture</c:v>
                </c:pt>
                <c:pt idx="3">
                  <c:v>Viande et produits carnés</c:v>
                </c:pt>
                <c:pt idx="4">
                  <c:v>Céréales</c:v>
                </c:pt>
                <c:pt idx="5">
                  <c:v>Laits et produits laitiers</c:v>
                </c:pt>
                <c:pt idx="6">
                  <c:v>Oléagineux</c:v>
                </c:pt>
                <c:pt idx="7">
                  <c:v>Vins et spiritueux</c:v>
                </c:pt>
                <c:pt idx="8">
                  <c:v>Animaux vivants et génétique</c:v>
                </c:pt>
                <c:pt idx="9">
                  <c:v>Sucre</c:v>
                </c:pt>
                <c:pt idx="10">
                  <c:v>Autres</c:v>
                </c:pt>
              </c:strCache>
            </c:strRef>
          </c:cat>
          <c:val>
            <c:numRef>
              <c:f>'Import. TBB'!$P$34:$P$44</c:f>
              <c:numCache>
                <c:formatCode>0%</c:formatCode>
                <c:ptCount val="11"/>
                <c:pt idx="0">
                  <c:v>0.1561601789912776</c:v>
                </c:pt>
                <c:pt idx="1">
                  <c:v>0.12267693495165108</c:v>
                </c:pt>
                <c:pt idx="2">
                  <c:v>0.11596119790281424</c:v>
                </c:pt>
                <c:pt idx="3">
                  <c:v>0.11452122634210153</c:v>
                </c:pt>
                <c:pt idx="4">
                  <c:v>8.7721798475678223E-2</c:v>
                </c:pt>
                <c:pt idx="5">
                  <c:v>8.0630370973135829E-2</c:v>
                </c:pt>
                <c:pt idx="6">
                  <c:v>7.6651029293716672E-2</c:v>
                </c:pt>
                <c:pt idx="7">
                  <c:v>3.9883826196844725E-2</c:v>
                </c:pt>
                <c:pt idx="8">
                  <c:v>3.8133113626880197E-2</c:v>
                </c:pt>
                <c:pt idx="9">
                  <c:v>2.5775716156550582E-2</c:v>
                </c:pt>
                <c:pt idx="10">
                  <c:v>0.14188460502146172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'Balance commerciale IAA'!$C$4</c:f>
              <c:strCache>
                <c:ptCount val="1"/>
                <c:pt idx="0">
                  <c:v>Valeurs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'Balance commerciale IAA'!$D$4:$P$4</c:f>
              <c:strCache>
                <c:ptCount val="1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</c:strCache>
            </c:strRef>
          </c:cat>
          <c:val>
            <c:numRef>
              <c:f>'Balance commerciale IAA'!$D$4:$P$4</c:f>
              <c:numCache>
                <c:formatCode>General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</c:numCache>
            </c:numRef>
          </c:val>
        </c:ser>
        <c:ser>
          <c:idx val="1"/>
          <c:order val="1"/>
          <c:tx>
            <c:strRef>
              <c:f>'Balance commerciale IAA'!$C$5</c:f>
              <c:strCache>
                <c:ptCount val="1"/>
                <c:pt idx="0">
                  <c:v>Importations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'Balance commerciale IAA'!$D$4:$P$4</c:f>
              <c:strCache>
                <c:ptCount val="1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</c:strCache>
            </c:strRef>
          </c:cat>
          <c:val>
            <c:numRef>
              <c:f>'Balance commerciale IAA'!$D$5:$P$5</c:f>
              <c:numCache>
                <c:formatCode>0</c:formatCode>
                <c:ptCount val="13"/>
                <c:pt idx="0">
                  <c:v>-38466353510</c:v>
                </c:pt>
                <c:pt idx="1">
                  <c:v>-37944097325</c:v>
                </c:pt>
                <c:pt idx="2">
                  <c:v>-38906727975</c:v>
                </c:pt>
                <c:pt idx="3">
                  <c:v>-39998281699</c:v>
                </c:pt>
                <c:pt idx="4">
                  <c:v>-41170346058</c:v>
                </c:pt>
                <c:pt idx="5">
                  <c:v>-41557757703</c:v>
                </c:pt>
                <c:pt idx="6">
                  <c:v>-43452553145</c:v>
                </c:pt>
                <c:pt idx="7">
                  <c:v>-42970515257</c:v>
                </c:pt>
                <c:pt idx="8">
                  <c:v>-43817079241</c:v>
                </c:pt>
                <c:pt idx="9">
                  <c:v>-42406489930</c:v>
                </c:pt>
                <c:pt idx="10">
                  <c:v>-47134322637</c:v>
                </c:pt>
                <c:pt idx="11">
                  <c:v>-60574712871</c:v>
                </c:pt>
                <c:pt idx="12">
                  <c:v>-63349671958</c:v>
                </c:pt>
              </c:numCache>
            </c:numRef>
          </c:val>
        </c:ser>
        <c:ser>
          <c:idx val="2"/>
          <c:order val="2"/>
          <c:tx>
            <c:strRef>
              <c:f>'Balance commerciale IAA'!$C$6</c:f>
              <c:strCache>
                <c:ptCount val="1"/>
                <c:pt idx="0">
                  <c:v>Exportations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'Balance commerciale IAA'!$D$4:$P$4</c:f>
              <c:strCache>
                <c:ptCount val="1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</c:strCache>
            </c:strRef>
          </c:cat>
          <c:val>
            <c:numRef>
              <c:f>'Balance commerciale IAA'!$D$6:$P$6</c:f>
              <c:numCache>
                <c:formatCode>0</c:formatCode>
                <c:ptCount val="13"/>
                <c:pt idx="0">
                  <c:v>29820753620</c:v>
                </c:pt>
                <c:pt idx="1">
                  <c:v>31489919665</c:v>
                </c:pt>
                <c:pt idx="2">
                  <c:v>33006331784</c:v>
                </c:pt>
                <c:pt idx="3">
                  <c:v>33975304775</c:v>
                </c:pt>
                <c:pt idx="4">
                  <c:v>36564484797</c:v>
                </c:pt>
                <c:pt idx="5">
                  <c:v>38174751317</c:v>
                </c:pt>
                <c:pt idx="6">
                  <c:v>41042584675</c:v>
                </c:pt>
                <c:pt idx="7">
                  <c:v>42000859504</c:v>
                </c:pt>
                <c:pt idx="8">
                  <c:v>45000214728</c:v>
                </c:pt>
                <c:pt idx="9">
                  <c:v>46533750508</c:v>
                </c:pt>
                <c:pt idx="10">
                  <c:v>51836948601</c:v>
                </c:pt>
                <c:pt idx="11">
                  <c:v>60597508011</c:v>
                </c:pt>
                <c:pt idx="12">
                  <c:v>64015428362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228366616"/>
        <c:axId val="228367008"/>
      </c:barChart>
      <c:lineChart>
        <c:grouping val="stacked"/>
        <c:varyColors val="0"/>
        <c:ser>
          <c:idx val="3"/>
          <c:order val="3"/>
          <c:tx>
            <c:strRef>
              <c:f>'Balance commerciale IAA'!$C$7</c:f>
              <c:strCache>
                <c:ptCount val="1"/>
                <c:pt idx="0">
                  <c:v>Solde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dPt>
            <c:idx val="8"/>
            <c:marker>
              <c:symbol val="circle"/>
              <c:size val="5"/>
              <c:spPr>
                <a:solidFill>
                  <a:srgbClr val="00B050"/>
                </a:solidFill>
                <a:ln w="9525">
                  <a:solidFill>
                    <a:schemeClr val="accent6"/>
                  </a:solidFill>
                </a:ln>
                <a:effectLst/>
              </c:spPr>
            </c:marker>
            <c:bubble3D val="0"/>
          </c:dPt>
          <c:dPt>
            <c:idx val="9"/>
            <c:marker>
              <c:symbol val="circle"/>
              <c:size val="5"/>
              <c:spPr>
                <a:solidFill>
                  <a:srgbClr val="00B050"/>
                </a:solidFill>
                <a:ln w="9525">
                  <a:solidFill>
                    <a:srgbClr val="00B050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00B050"/>
                </a:solidFill>
                <a:round/>
              </a:ln>
              <a:effectLst/>
            </c:spPr>
          </c:dPt>
          <c:dPt>
            <c:idx val="10"/>
            <c:marker>
              <c:symbol val="circle"/>
              <c:size val="5"/>
              <c:spPr>
                <a:solidFill>
                  <a:srgbClr val="00B050"/>
                </a:solidFill>
                <a:ln w="9525">
                  <a:solidFill>
                    <a:srgbClr val="00B050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00B050"/>
                </a:solidFill>
                <a:round/>
              </a:ln>
              <a:effectLst/>
            </c:spPr>
          </c:dPt>
          <c:dPt>
            <c:idx val="11"/>
            <c:marker>
              <c:symbol val="circle"/>
              <c:size val="5"/>
              <c:spPr>
                <a:solidFill>
                  <a:srgbClr val="00B050"/>
                </a:solidFill>
                <a:ln w="9525">
                  <a:solidFill>
                    <a:srgbClr val="00B050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00B050"/>
                </a:solidFill>
                <a:round/>
              </a:ln>
              <a:effectLst/>
            </c:spPr>
          </c:dPt>
          <c:dPt>
            <c:idx val="12"/>
            <c:marker>
              <c:symbol val="circle"/>
              <c:size val="5"/>
              <c:spPr>
                <a:solidFill>
                  <a:srgbClr val="00B050"/>
                </a:solidFill>
                <a:ln w="9525">
                  <a:solidFill>
                    <a:srgbClr val="00B050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00B050"/>
                </a:solidFill>
                <a:round/>
              </a:ln>
              <a:effectLst/>
            </c:spPr>
          </c:dPt>
          <c:val>
            <c:numRef>
              <c:f>'Balance commerciale IAA'!$D$7:$P$7</c:f>
              <c:numCache>
                <c:formatCode>0</c:formatCode>
                <c:ptCount val="13"/>
                <c:pt idx="0">
                  <c:v>-8645599890</c:v>
                </c:pt>
                <c:pt idx="1">
                  <c:v>-6454177660</c:v>
                </c:pt>
                <c:pt idx="2">
                  <c:v>-5900396191</c:v>
                </c:pt>
                <c:pt idx="3">
                  <c:v>-6022976924</c:v>
                </c:pt>
                <c:pt idx="4">
                  <c:v>-4605861261</c:v>
                </c:pt>
                <c:pt idx="5">
                  <c:v>-3383006386</c:v>
                </c:pt>
                <c:pt idx="6">
                  <c:v>-2409968470</c:v>
                </c:pt>
                <c:pt idx="7">
                  <c:v>-969655753</c:v>
                </c:pt>
                <c:pt idx="8">
                  <c:v>1183135487</c:v>
                </c:pt>
                <c:pt idx="9">
                  <c:v>4127260578</c:v>
                </c:pt>
                <c:pt idx="10">
                  <c:v>4702625964</c:v>
                </c:pt>
                <c:pt idx="11">
                  <c:v>22795140</c:v>
                </c:pt>
                <c:pt idx="12">
                  <c:v>665756404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8366616"/>
        <c:axId val="228367008"/>
      </c:lineChart>
      <c:catAx>
        <c:axId val="228366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228367008"/>
        <c:crosses val="autoZero"/>
        <c:auto val="1"/>
        <c:lblAlgn val="ctr"/>
        <c:lblOffset val="100"/>
        <c:noMultiLvlLbl val="0"/>
      </c:catAx>
      <c:valAx>
        <c:axId val="228367008"/>
        <c:scaling>
          <c:orientation val="minMax"/>
          <c:max val="10000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\ &quot;€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228366616"/>
        <c:crosses val="autoZero"/>
        <c:crossBetween val="between"/>
        <c:dispUnits>
          <c:builtInUnit val="millions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arianne" panose="02000000000000000000" pitchFamily="50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r>
              <a:rPr lang="fr-FR"/>
              <a:t>Balance commerciale agricole et agroalimentaire de l'Italie par poste 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Marianne" panose="02000000000000000000" pitchFamily="50" charset="0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'Balance commerciale TBB'!$D$4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'Balance commerciale TBB'!$C$6:$C$16</c:f>
              <c:strCache>
                <c:ptCount val="11"/>
                <c:pt idx="0">
                  <c:v>Produits d'épicerie</c:v>
                </c:pt>
                <c:pt idx="1">
                  <c:v>Vins et spiritueux</c:v>
                </c:pt>
                <c:pt idx="2">
                  <c:v>Fruits et légumes</c:v>
                </c:pt>
                <c:pt idx="3">
                  <c:v>Laits et produits laitiers</c:v>
                </c:pt>
                <c:pt idx="4">
                  <c:v>Autres</c:v>
                </c:pt>
                <c:pt idx="5">
                  <c:v>Sucre</c:v>
                </c:pt>
                <c:pt idx="6">
                  <c:v>Animaux vivants et génétique</c:v>
                </c:pt>
                <c:pt idx="7">
                  <c:v>Viande et produits carnés</c:v>
                </c:pt>
                <c:pt idx="8">
                  <c:v>Céréales</c:v>
                </c:pt>
                <c:pt idx="9">
                  <c:v>Oléagineux</c:v>
                </c:pt>
                <c:pt idx="10">
                  <c:v>Pêche et aquaculture</c:v>
                </c:pt>
              </c:strCache>
            </c:strRef>
          </c:cat>
          <c:val>
            <c:numRef>
              <c:f>'Balance commerciale TBB'!$D$6:$D$16</c:f>
              <c:numCache>
                <c:formatCode>0</c:formatCode>
                <c:ptCount val="11"/>
                <c:pt idx="0">
                  <c:v>3512719406</c:v>
                </c:pt>
                <c:pt idx="1">
                  <c:v>4097430827</c:v>
                </c:pt>
                <c:pt idx="2">
                  <c:v>1803982427</c:v>
                </c:pt>
                <c:pt idx="3">
                  <c:v>-1740140113</c:v>
                </c:pt>
                <c:pt idx="4">
                  <c:v>-2907460502</c:v>
                </c:pt>
                <c:pt idx="5">
                  <c:v>-861447678</c:v>
                </c:pt>
                <c:pt idx="6">
                  <c:v>-1513528532</c:v>
                </c:pt>
                <c:pt idx="7">
                  <c:v>-2591180957</c:v>
                </c:pt>
                <c:pt idx="8">
                  <c:v>-2035391963</c:v>
                </c:pt>
                <c:pt idx="9">
                  <c:v>-2478157196</c:v>
                </c:pt>
                <c:pt idx="10">
                  <c:v>-3932425609</c:v>
                </c:pt>
              </c:numCache>
            </c:numRef>
          </c:val>
        </c:ser>
        <c:ser>
          <c:idx val="1"/>
          <c:order val="1"/>
          <c:tx>
            <c:strRef>
              <c:f>'Balance commerciale TBB'!$E$4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'Balance commerciale TBB'!$C$6:$C$16</c:f>
              <c:strCache>
                <c:ptCount val="11"/>
                <c:pt idx="0">
                  <c:v>Produits d'épicerie</c:v>
                </c:pt>
                <c:pt idx="1">
                  <c:v>Vins et spiritueux</c:v>
                </c:pt>
                <c:pt idx="2">
                  <c:v>Fruits et légumes</c:v>
                </c:pt>
                <c:pt idx="3">
                  <c:v>Laits et produits laitiers</c:v>
                </c:pt>
                <c:pt idx="4">
                  <c:v>Autres</c:v>
                </c:pt>
                <c:pt idx="5">
                  <c:v>Sucre</c:v>
                </c:pt>
                <c:pt idx="6">
                  <c:v>Animaux vivants et génétique</c:v>
                </c:pt>
                <c:pt idx="7">
                  <c:v>Viande et produits carnés</c:v>
                </c:pt>
                <c:pt idx="8">
                  <c:v>Céréales</c:v>
                </c:pt>
                <c:pt idx="9">
                  <c:v>Oléagineux</c:v>
                </c:pt>
                <c:pt idx="10">
                  <c:v>Pêche et aquaculture</c:v>
                </c:pt>
              </c:strCache>
            </c:strRef>
          </c:cat>
          <c:val>
            <c:numRef>
              <c:f>'Balance commerciale TBB'!$E$6:$E$16</c:f>
              <c:numCache>
                <c:formatCode>0</c:formatCode>
                <c:ptCount val="11"/>
                <c:pt idx="0">
                  <c:v>4277928616</c:v>
                </c:pt>
                <c:pt idx="1">
                  <c:v>4391610027</c:v>
                </c:pt>
                <c:pt idx="2">
                  <c:v>2140878224</c:v>
                </c:pt>
                <c:pt idx="3">
                  <c:v>-1352604505</c:v>
                </c:pt>
                <c:pt idx="4">
                  <c:v>-2836913186</c:v>
                </c:pt>
                <c:pt idx="5">
                  <c:v>-1059365747</c:v>
                </c:pt>
                <c:pt idx="6">
                  <c:v>-1518320006</c:v>
                </c:pt>
                <c:pt idx="7">
                  <c:v>-2552857666</c:v>
                </c:pt>
                <c:pt idx="8">
                  <c:v>-1615251212</c:v>
                </c:pt>
                <c:pt idx="9">
                  <c:v>-2556061160</c:v>
                </c:pt>
                <c:pt idx="10">
                  <c:v>-3773221045</c:v>
                </c:pt>
              </c:numCache>
            </c:numRef>
          </c:val>
        </c:ser>
        <c:ser>
          <c:idx val="2"/>
          <c:order val="2"/>
          <c:tx>
            <c:strRef>
              <c:f>'Balance commerciale TBB'!$F$4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'Balance commerciale TBB'!$C$6:$C$16</c:f>
              <c:strCache>
                <c:ptCount val="11"/>
                <c:pt idx="0">
                  <c:v>Produits d'épicerie</c:v>
                </c:pt>
                <c:pt idx="1">
                  <c:v>Vins et spiritueux</c:v>
                </c:pt>
                <c:pt idx="2">
                  <c:v>Fruits et légumes</c:v>
                </c:pt>
                <c:pt idx="3">
                  <c:v>Laits et produits laitiers</c:v>
                </c:pt>
                <c:pt idx="4">
                  <c:v>Autres</c:v>
                </c:pt>
                <c:pt idx="5">
                  <c:v>Sucre</c:v>
                </c:pt>
                <c:pt idx="6">
                  <c:v>Animaux vivants et génétique</c:v>
                </c:pt>
                <c:pt idx="7">
                  <c:v>Viande et produits carnés</c:v>
                </c:pt>
                <c:pt idx="8">
                  <c:v>Céréales</c:v>
                </c:pt>
                <c:pt idx="9">
                  <c:v>Oléagineux</c:v>
                </c:pt>
                <c:pt idx="10">
                  <c:v>Pêche et aquaculture</c:v>
                </c:pt>
              </c:strCache>
            </c:strRef>
          </c:cat>
          <c:val>
            <c:numRef>
              <c:f>'Balance commerciale TBB'!$F$6:$F$16</c:f>
              <c:numCache>
                <c:formatCode>0</c:formatCode>
                <c:ptCount val="11"/>
                <c:pt idx="0">
                  <c:v>4824687371</c:v>
                </c:pt>
                <c:pt idx="1">
                  <c:v>4863971888</c:v>
                </c:pt>
                <c:pt idx="2">
                  <c:v>2013348100</c:v>
                </c:pt>
                <c:pt idx="3">
                  <c:v>-1632116741</c:v>
                </c:pt>
                <c:pt idx="4">
                  <c:v>-2614434606</c:v>
                </c:pt>
                <c:pt idx="5">
                  <c:v>-920246826</c:v>
                </c:pt>
                <c:pt idx="6">
                  <c:v>-1399745233</c:v>
                </c:pt>
                <c:pt idx="7">
                  <c:v>-2576909348</c:v>
                </c:pt>
                <c:pt idx="8">
                  <c:v>-1929189185</c:v>
                </c:pt>
                <c:pt idx="9">
                  <c:v>-2762426222</c:v>
                </c:pt>
                <c:pt idx="10">
                  <c:v>-3767335389</c:v>
                </c:pt>
              </c:numCache>
            </c:numRef>
          </c:val>
        </c:ser>
        <c:ser>
          <c:idx val="3"/>
          <c:order val="3"/>
          <c:tx>
            <c:strRef>
              <c:f>'Balance commerciale TBB'!$G$4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'Balance commerciale TBB'!$C$6:$C$16</c:f>
              <c:strCache>
                <c:ptCount val="11"/>
                <c:pt idx="0">
                  <c:v>Produits d'épicerie</c:v>
                </c:pt>
                <c:pt idx="1">
                  <c:v>Vins et spiritueux</c:v>
                </c:pt>
                <c:pt idx="2">
                  <c:v>Fruits et légumes</c:v>
                </c:pt>
                <c:pt idx="3">
                  <c:v>Laits et produits laitiers</c:v>
                </c:pt>
                <c:pt idx="4">
                  <c:v>Autres</c:v>
                </c:pt>
                <c:pt idx="5">
                  <c:v>Sucre</c:v>
                </c:pt>
                <c:pt idx="6">
                  <c:v>Animaux vivants et génétique</c:v>
                </c:pt>
                <c:pt idx="7">
                  <c:v>Viande et produits carnés</c:v>
                </c:pt>
                <c:pt idx="8">
                  <c:v>Céréales</c:v>
                </c:pt>
                <c:pt idx="9">
                  <c:v>Oléagineux</c:v>
                </c:pt>
                <c:pt idx="10">
                  <c:v>Pêche et aquaculture</c:v>
                </c:pt>
              </c:strCache>
            </c:strRef>
          </c:cat>
          <c:val>
            <c:numRef>
              <c:f>'Balance commerciale TBB'!$G$6:$G$16</c:f>
              <c:numCache>
                <c:formatCode>0</c:formatCode>
                <c:ptCount val="11"/>
                <c:pt idx="0">
                  <c:v>4821832347</c:v>
                </c:pt>
                <c:pt idx="1">
                  <c:v>4961179117</c:v>
                </c:pt>
                <c:pt idx="2">
                  <c:v>1834770789</c:v>
                </c:pt>
                <c:pt idx="3">
                  <c:v>-1489396146</c:v>
                </c:pt>
                <c:pt idx="4">
                  <c:v>-2363231369</c:v>
                </c:pt>
                <c:pt idx="5">
                  <c:v>-747609697</c:v>
                </c:pt>
                <c:pt idx="6">
                  <c:v>-1392142337</c:v>
                </c:pt>
                <c:pt idx="7">
                  <c:v>-2460357091</c:v>
                </c:pt>
                <c:pt idx="8">
                  <c:v>-2113691884</c:v>
                </c:pt>
                <c:pt idx="9">
                  <c:v>-3080635027</c:v>
                </c:pt>
                <c:pt idx="10">
                  <c:v>-3993695626</c:v>
                </c:pt>
              </c:numCache>
            </c:numRef>
          </c:val>
        </c:ser>
        <c:ser>
          <c:idx val="4"/>
          <c:order val="4"/>
          <c:tx>
            <c:strRef>
              <c:f>'Balance commerciale TBB'!$H$4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'Balance commerciale TBB'!$C$6:$C$16</c:f>
              <c:strCache>
                <c:ptCount val="11"/>
                <c:pt idx="0">
                  <c:v>Produits d'épicerie</c:v>
                </c:pt>
                <c:pt idx="1">
                  <c:v>Vins et spiritueux</c:v>
                </c:pt>
                <c:pt idx="2">
                  <c:v>Fruits et légumes</c:v>
                </c:pt>
                <c:pt idx="3">
                  <c:v>Laits et produits laitiers</c:v>
                </c:pt>
                <c:pt idx="4">
                  <c:v>Autres</c:v>
                </c:pt>
                <c:pt idx="5">
                  <c:v>Sucre</c:v>
                </c:pt>
                <c:pt idx="6">
                  <c:v>Animaux vivants et génétique</c:v>
                </c:pt>
                <c:pt idx="7">
                  <c:v>Viande et produits carnés</c:v>
                </c:pt>
                <c:pt idx="8">
                  <c:v>Céréales</c:v>
                </c:pt>
                <c:pt idx="9">
                  <c:v>Oléagineux</c:v>
                </c:pt>
                <c:pt idx="10">
                  <c:v>Pêche et aquaculture</c:v>
                </c:pt>
              </c:strCache>
            </c:strRef>
          </c:cat>
          <c:val>
            <c:numRef>
              <c:f>'Balance commerciale TBB'!$H$6:$H$16</c:f>
              <c:numCache>
                <c:formatCode>0</c:formatCode>
                <c:ptCount val="11"/>
                <c:pt idx="0">
                  <c:v>4883864259</c:v>
                </c:pt>
                <c:pt idx="1">
                  <c:v>5180390159</c:v>
                </c:pt>
                <c:pt idx="2">
                  <c:v>1763126541</c:v>
                </c:pt>
                <c:pt idx="3">
                  <c:v>-966737776</c:v>
                </c:pt>
                <c:pt idx="4">
                  <c:v>-2350043416</c:v>
                </c:pt>
                <c:pt idx="5">
                  <c:v>-581011868</c:v>
                </c:pt>
                <c:pt idx="6">
                  <c:v>-1359722600</c:v>
                </c:pt>
                <c:pt idx="7">
                  <c:v>-2135563627</c:v>
                </c:pt>
                <c:pt idx="8">
                  <c:v>-1878566503</c:v>
                </c:pt>
                <c:pt idx="9">
                  <c:v>-2813832135</c:v>
                </c:pt>
                <c:pt idx="10">
                  <c:v>-4347764295</c:v>
                </c:pt>
              </c:numCache>
            </c:numRef>
          </c:val>
        </c:ser>
        <c:ser>
          <c:idx val="5"/>
          <c:order val="5"/>
          <c:tx>
            <c:strRef>
              <c:f>'Balance commerciale TBB'!$I$4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'Balance commerciale TBB'!$C$6:$C$16</c:f>
              <c:strCache>
                <c:ptCount val="11"/>
                <c:pt idx="0">
                  <c:v>Produits d'épicerie</c:v>
                </c:pt>
                <c:pt idx="1">
                  <c:v>Vins et spiritueux</c:v>
                </c:pt>
                <c:pt idx="2">
                  <c:v>Fruits et légumes</c:v>
                </c:pt>
                <c:pt idx="3">
                  <c:v>Laits et produits laitiers</c:v>
                </c:pt>
                <c:pt idx="4">
                  <c:v>Autres</c:v>
                </c:pt>
                <c:pt idx="5">
                  <c:v>Sucre</c:v>
                </c:pt>
                <c:pt idx="6">
                  <c:v>Animaux vivants et génétique</c:v>
                </c:pt>
                <c:pt idx="7">
                  <c:v>Viande et produits carnés</c:v>
                </c:pt>
                <c:pt idx="8">
                  <c:v>Céréales</c:v>
                </c:pt>
                <c:pt idx="9">
                  <c:v>Oléagineux</c:v>
                </c:pt>
                <c:pt idx="10">
                  <c:v>Pêche et aquaculture</c:v>
                </c:pt>
              </c:strCache>
            </c:strRef>
          </c:cat>
          <c:val>
            <c:numRef>
              <c:f>'Balance commerciale TBB'!$I$6:$I$16</c:f>
              <c:numCache>
                <c:formatCode>0</c:formatCode>
                <c:ptCount val="11"/>
                <c:pt idx="0">
                  <c:v>5402297380</c:v>
                </c:pt>
                <c:pt idx="1">
                  <c:v>5413559605</c:v>
                </c:pt>
                <c:pt idx="2">
                  <c:v>2067734630</c:v>
                </c:pt>
                <c:pt idx="3">
                  <c:v>-591972479</c:v>
                </c:pt>
                <c:pt idx="4">
                  <c:v>-2273732984</c:v>
                </c:pt>
                <c:pt idx="5">
                  <c:v>-710380411</c:v>
                </c:pt>
                <c:pt idx="6">
                  <c:v>-1419867388</c:v>
                </c:pt>
                <c:pt idx="7">
                  <c:v>-1772339930</c:v>
                </c:pt>
                <c:pt idx="8">
                  <c:v>-1928700309</c:v>
                </c:pt>
                <c:pt idx="9">
                  <c:v>-2660280287</c:v>
                </c:pt>
                <c:pt idx="10">
                  <c:v>-4909324213</c:v>
                </c:pt>
              </c:numCache>
            </c:numRef>
          </c:val>
        </c:ser>
        <c:ser>
          <c:idx val="6"/>
          <c:order val="6"/>
          <c:tx>
            <c:strRef>
              <c:f>'Balance commerciale TBB'!$J$4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TBB'!$C$6:$C$16</c:f>
              <c:strCache>
                <c:ptCount val="11"/>
                <c:pt idx="0">
                  <c:v>Produits d'épicerie</c:v>
                </c:pt>
                <c:pt idx="1">
                  <c:v>Vins et spiritueux</c:v>
                </c:pt>
                <c:pt idx="2">
                  <c:v>Fruits et légumes</c:v>
                </c:pt>
                <c:pt idx="3">
                  <c:v>Laits et produits laitiers</c:v>
                </c:pt>
                <c:pt idx="4">
                  <c:v>Autres</c:v>
                </c:pt>
                <c:pt idx="5">
                  <c:v>Sucre</c:v>
                </c:pt>
                <c:pt idx="6">
                  <c:v>Animaux vivants et génétique</c:v>
                </c:pt>
                <c:pt idx="7">
                  <c:v>Viande et produits carnés</c:v>
                </c:pt>
                <c:pt idx="8">
                  <c:v>Céréales</c:v>
                </c:pt>
                <c:pt idx="9">
                  <c:v>Oléagineux</c:v>
                </c:pt>
                <c:pt idx="10">
                  <c:v>Pêche et aquaculture</c:v>
                </c:pt>
              </c:strCache>
            </c:strRef>
          </c:cat>
          <c:val>
            <c:numRef>
              <c:f>'Balance commerciale TBB'!$J$6:$J$16</c:f>
              <c:numCache>
                <c:formatCode>0</c:formatCode>
                <c:ptCount val="11"/>
                <c:pt idx="0">
                  <c:v>5756256085</c:v>
                </c:pt>
                <c:pt idx="1">
                  <c:v>5809369493</c:v>
                </c:pt>
                <c:pt idx="2">
                  <c:v>2119075812</c:v>
                </c:pt>
                <c:pt idx="3">
                  <c:v>-627559706</c:v>
                </c:pt>
                <c:pt idx="4">
                  <c:v>-1595729604</c:v>
                </c:pt>
                <c:pt idx="5">
                  <c:v>-744540211</c:v>
                </c:pt>
                <c:pt idx="6">
                  <c:v>-1533318554</c:v>
                </c:pt>
                <c:pt idx="7">
                  <c:v>-1903117779</c:v>
                </c:pt>
                <c:pt idx="8">
                  <c:v>-1926082980</c:v>
                </c:pt>
                <c:pt idx="9">
                  <c:v>-2643263851</c:v>
                </c:pt>
                <c:pt idx="10">
                  <c:v>-5121057175</c:v>
                </c:pt>
              </c:numCache>
            </c:numRef>
          </c:val>
        </c:ser>
        <c:ser>
          <c:idx val="7"/>
          <c:order val="7"/>
          <c:tx>
            <c:strRef>
              <c:f>'Balance commerciale TBB'!$K$4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TBB'!$C$6:$C$16</c:f>
              <c:strCache>
                <c:ptCount val="11"/>
                <c:pt idx="0">
                  <c:v>Produits d'épicerie</c:v>
                </c:pt>
                <c:pt idx="1">
                  <c:v>Vins et spiritueux</c:v>
                </c:pt>
                <c:pt idx="2">
                  <c:v>Fruits et légumes</c:v>
                </c:pt>
                <c:pt idx="3">
                  <c:v>Laits et produits laitiers</c:v>
                </c:pt>
                <c:pt idx="4">
                  <c:v>Autres</c:v>
                </c:pt>
                <c:pt idx="5">
                  <c:v>Sucre</c:v>
                </c:pt>
                <c:pt idx="6">
                  <c:v>Animaux vivants et génétique</c:v>
                </c:pt>
                <c:pt idx="7">
                  <c:v>Viande et produits carnés</c:v>
                </c:pt>
                <c:pt idx="8">
                  <c:v>Céréales</c:v>
                </c:pt>
                <c:pt idx="9">
                  <c:v>Oléagineux</c:v>
                </c:pt>
                <c:pt idx="10">
                  <c:v>Pêche et aquaculture</c:v>
                </c:pt>
              </c:strCache>
            </c:strRef>
          </c:cat>
          <c:val>
            <c:numRef>
              <c:f>'Balance commerciale TBB'!$K$6:$K$16</c:f>
              <c:numCache>
                <c:formatCode>0</c:formatCode>
                <c:ptCount val="11"/>
                <c:pt idx="0">
                  <c:v>6474911267</c:v>
                </c:pt>
                <c:pt idx="1">
                  <c:v>6118978025</c:v>
                </c:pt>
                <c:pt idx="2">
                  <c:v>2015199336</c:v>
                </c:pt>
                <c:pt idx="3">
                  <c:v>-469943052</c:v>
                </c:pt>
                <c:pt idx="4">
                  <c:v>-1276831708</c:v>
                </c:pt>
                <c:pt idx="5">
                  <c:v>-584679237</c:v>
                </c:pt>
                <c:pt idx="6">
                  <c:v>-1527085411</c:v>
                </c:pt>
                <c:pt idx="7">
                  <c:v>-1803718387</c:v>
                </c:pt>
                <c:pt idx="8">
                  <c:v>-2048207733</c:v>
                </c:pt>
                <c:pt idx="9">
                  <c:v>-2614003028</c:v>
                </c:pt>
                <c:pt idx="10">
                  <c:v>-5254275825</c:v>
                </c:pt>
              </c:numCache>
            </c:numRef>
          </c:val>
        </c:ser>
        <c:ser>
          <c:idx val="8"/>
          <c:order val="8"/>
          <c:tx>
            <c:strRef>
              <c:f>'Balance commerciale TBB'!$L$4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TBB'!$C$6:$C$16</c:f>
              <c:strCache>
                <c:ptCount val="11"/>
                <c:pt idx="0">
                  <c:v>Produits d'épicerie</c:v>
                </c:pt>
                <c:pt idx="1">
                  <c:v>Vins et spiritueux</c:v>
                </c:pt>
                <c:pt idx="2">
                  <c:v>Fruits et légumes</c:v>
                </c:pt>
                <c:pt idx="3">
                  <c:v>Laits et produits laitiers</c:v>
                </c:pt>
                <c:pt idx="4">
                  <c:v>Autres</c:v>
                </c:pt>
                <c:pt idx="5">
                  <c:v>Sucre</c:v>
                </c:pt>
                <c:pt idx="6">
                  <c:v>Animaux vivants et génétique</c:v>
                </c:pt>
                <c:pt idx="7">
                  <c:v>Viande et produits carnés</c:v>
                </c:pt>
                <c:pt idx="8">
                  <c:v>Céréales</c:v>
                </c:pt>
                <c:pt idx="9">
                  <c:v>Oléagineux</c:v>
                </c:pt>
                <c:pt idx="10">
                  <c:v>Pêche et aquaculture</c:v>
                </c:pt>
              </c:strCache>
            </c:strRef>
          </c:cat>
          <c:val>
            <c:numRef>
              <c:f>'Balance commerciale TBB'!$L$6:$L$16</c:f>
              <c:numCache>
                <c:formatCode>0</c:formatCode>
                <c:ptCount val="11"/>
                <c:pt idx="0">
                  <c:v>7425655830</c:v>
                </c:pt>
                <c:pt idx="1">
                  <c:v>6557426196</c:v>
                </c:pt>
                <c:pt idx="2">
                  <c:v>1648660790</c:v>
                </c:pt>
                <c:pt idx="3">
                  <c:v>-181678796</c:v>
                </c:pt>
                <c:pt idx="4">
                  <c:v>-299626083</c:v>
                </c:pt>
                <c:pt idx="5">
                  <c:v>-600088404</c:v>
                </c:pt>
                <c:pt idx="6">
                  <c:v>-1166559592</c:v>
                </c:pt>
                <c:pt idx="7">
                  <c:v>-2035420832</c:v>
                </c:pt>
                <c:pt idx="8">
                  <c:v>-2207108847</c:v>
                </c:pt>
                <c:pt idx="9">
                  <c:v>-2736192190</c:v>
                </c:pt>
                <c:pt idx="10">
                  <c:v>-5221932585</c:v>
                </c:pt>
              </c:numCache>
            </c:numRef>
          </c:val>
        </c:ser>
        <c:ser>
          <c:idx val="9"/>
          <c:order val="9"/>
          <c:tx>
            <c:strRef>
              <c:f>'Balance commerciale TBB'!$M$4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TBB'!$C$6:$C$16</c:f>
              <c:strCache>
                <c:ptCount val="11"/>
                <c:pt idx="0">
                  <c:v>Produits d'épicerie</c:v>
                </c:pt>
                <c:pt idx="1">
                  <c:v>Vins et spiritueux</c:v>
                </c:pt>
                <c:pt idx="2">
                  <c:v>Fruits et légumes</c:v>
                </c:pt>
                <c:pt idx="3">
                  <c:v>Laits et produits laitiers</c:v>
                </c:pt>
                <c:pt idx="4">
                  <c:v>Autres</c:v>
                </c:pt>
                <c:pt idx="5">
                  <c:v>Sucre</c:v>
                </c:pt>
                <c:pt idx="6">
                  <c:v>Animaux vivants et génétique</c:v>
                </c:pt>
                <c:pt idx="7">
                  <c:v>Viande et produits carnés</c:v>
                </c:pt>
                <c:pt idx="8">
                  <c:v>Céréales</c:v>
                </c:pt>
                <c:pt idx="9">
                  <c:v>Oléagineux</c:v>
                </c:pt>
                <c:pt idx="10">
                  <c:v>Pêche et aquaculture</c:v>
                </c:pt>
              </c:strCache>
            </c:strRef>
          </c:cat>
          <c:val>
            <c:numRef>
              <c:f>'Balance commerciale TBB'!$M$6:$M$16</c:f>
              <c:numCache>
                <c:formatCode>0</c:formatCode>
                <c:ptCount val="11"/>
                <c:pt idx="0">
                  <c:v>8349122563</c:v>
                </c:pt>
                <c:pt idx="1">
                  <c:v>6507737442</c:v>
                </c:pt>
                <c:pt idx="2">
                  <c:v>2324649809</c:v>
                </c:pt>
                <c:pt idx="3">
                  <c:v>176395765</c:v>
                </c:pt>
                <c:pt idx="4">
                  <c:v>-32343381</c:v>
                </c:pt>
                <c:pt idx="5">
                  <c:v>-642013364</c:v>
                </c:pt>
                <c:pt idx="6">
                  <c:v>-1435473810</c:v>
                </c:pt>
                <c:pt idx="7">
                  <c:v>-1496630800</c:v>
                </c:pt>
                <c:pt idx="8">
                  <c:v>-2157208228</c:v>
                </c:pt>
                <c:pt idx="9">
                  <c:v>-2891180349</c:v>
                </c:pt>
                <c:pt idx="10">
                  <c:v>-4575795069</c:v>
                </c:pt>
              </c:numCache>
            </c:numRef>
          </c:val>
        </c:ser>
        <c:ser>
          <c:idx val="10"/>
          <c:order val="10"/>
          <c:tx>
            <c:strRef>
              <c:f>'Balance commerciale TBB'!$N$4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TBB'!$C$6:$C$16</c:f>
              <c:strCache>
                <c:ptCount val="11"/>
                <c:pt idx="0">
                  <c:v>Produits d'épicerie</c:v>
                </c:pt>
                <c:pt idx="1">
                  <c:v>Vins et spiritueux</c:v>
                </c:pt>
                <c:pt idx="2">
                  <c:v>Fruits et légumes</c:v>
                </c:pt>
                <c:pt idx="3">
                  <c:v>Laits et produits laitiers</c:v>
                </c:pt>
                <c:pt idx="4">
                  <c:v>Autres</c:v>
                </c:pt>
                <c:pt idx="5">
                  <c:v>Sucre</c:v>
                </c:pt>
                <c:pt idx="6">
                  <c:v>Animaux vivants et génétique</c:v>
                </c:pt>
                <c:pt idx="7">
                  <c:v>Viande et produits carnés</c:v>
                </c:pt>
                <c:pt idx="8">
                  <c:v>Céréales</c:v>
                </c:pt>
                <c:pt idx="9">
                  <c:v>Oléagineux</c:v>
                </c:pt>
                <c:pt idx="10">
                  <c:v>Pêche et aquaculture</c:v>
                </c:pt>
              </c:strCache>
            </c:strRef>
          </c:cat>
          <c:val>
            <c:numRef>
              <c:f>'Balance commerciale TBB'!$N$6:$N$16</c:f>
              <c:numCache>
                <c:formatCode>0</c:formatCode>
                <c:ptCount val="11"/>
                <c:pt idx="0">
                  <c:v>8822083348</c:v>
                </c:pt>
                <c:pt idx="1">
                  <c:v>7399735671</c:v>
                </c:pt>
                <c:pt idx="2">
                  <c:v>2577106158</c:v>
                </c:pt>
                <c:pt idx="3">
                  <c:v>436110298</c:v>
                </c:pt>
                <c:pt idx="4">
                  <c:v>379073015</c:v>
                </c:pt>
                <c:pt idx="5">
                  <c:v>-681259627</c:v>
                </c:pt>
                <c:pt idx="6">
                  <c:v>-1570189770</c:v>
                </c:pt>
                <c:pt idx="7">
                  <c:v>-1160369365</c:v>
                </c:pt>
                <c:pt idx="8">
                  <c:v>-2491049342</c:v>
                </c:pt>
                <c:pt idx="9">
                  <c:v>-3477066619</c:v>
                </c:pt>
                <c:pt idx="10">
                  <c:v>-5531547803</c:v>
                </c:pt>
              </c:numCache>
            </c:numRef>
          </c:val>
        </c:ser>
        <c:ser>
          <c:idx val="11"/>
          <c:order val="11"/>
          <c:tx>
            <c:strRef>
              <c:f>'Balance commerciale TBB'!$O$4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TBB'!$C$6:$C$16</c:f>
              <c:strCache>
                <c:ptCount val="11"/>
                <c:pt idx="0">
                  <c:v>Produits d'épicerie</c:v>
                </c:pt>
                <c:pt idx="1">
                  <c:v>Vins et spiritueux</c:v>
                </c:pt>
                <c:pt idx="2">
                  <c:v>Fruits et légumes</c:v>
                </c:pt>
                <c:pt idx="3">
                  <c:v>Laits et produits laitiers</c:v>
                </c:pt>
                <c:pt idx="4">
                  <c:v>Autres</c:v>
                </c:pt>
                <c:pt idx="5">
                  <c:v>Sucre</c:v>
                </c:pt>
                <c:pt idx="6">
                  <c:v>Animaux vivants et génétique</c:v>
                </c:pt>
                <c:pt idx="7">
                  <c:v>Viande et produits carnés</c:v>
                </c:pt>
                <c:pt idx="8">
                  <c:v>Céréales</c:v>
                </c:pt>
                <c:pt idx="9">
                  <c:v>Oléagineux</c:v>
                </c:pt>
                <c:pt idx="10">
                  <c:v>Pêche et aquaculture</c:v>
                </c:pt>
              </c:strCache>
            </c:strRef>
          </c:cat>
          <c:val>
            <c:numRef>
              <c:f>'Balance commerciale TBB'!$O$6:$O$16</c:f>
              <c:numCache>
                <c:formatCode>0</c:formatCode>
                <c:ptCount val="11"/>
                <c:pt idx="0">
                  <c:v>9795890782</c:v>
                </c:pt>
                <c:pt idx="1">
                  <c:v>7859464238</c:v>
                </c:pt>
                <c:pt idx="2">
                  <c:v>2501428892</c:v>
                </c:pt>
                <c:pt idx="3">
                  <c:v>-52025350</c:v>
                </c:pt>
                <c:pt idx="4">
                  <c:v>325527368</c:v>
                </c:pt>
                <c:pt idx="5">
                  <c:v>-951159745</c:v>
                </c:pt>
                <c:pt idx="6">
                  <c:v>-2130911391</c:v>
                </c:pt>
                <c:pt idx="7">
                  <c:v>-2276610837</c:v>
                </c:pt>
                <c:pt idx="8">
                  <c:v>-4057450774</c:v>
                </c:pt>
                <c:pt idx="9">
                  <c:v>-4591491586</c:v>
                </c:pt>
                <c:pt idx="10">
                  <c:v>-6399282487</c:v>
                </c:pt>
              </c:numCache>
            </c:numRef>
          </c:val>
        </c:ser>
        <c:ser>
          <c:idx val="12"/>
          <c:order val="12"/>
          <c:tx>
            <c:strRef>
              <c:f>'Balance commerciale TBB'!$P$4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TBB'!$C$6:$C$16</c:f>
              <c:strCache>
                <c:ptCount val="11"/>
                <c:pt idx="0">
                  <c:v>Produits d'épicerie</c:v>
                </c:pt>
                <c:pt idx="1">
                  <c:v>Vins et spiritueux</c:v>
                </c:pt>
                <c:pt idx="2">
                  <c:v>Fruits et légumes</c:v>
                </c:pt>
                <c:pt idx="3">
                  <c:v>Laits et produits laitiers</c:v>
                </c:pt>
                <c:pt idx="4">
                  <c:v>Autres</c:v>
                </c:pt>
                <c:pt idx="5">
                  <c:v>Sucre</c:v>
                </c:pt>
                <c:pt idx="6">
                  <c:v>Animaux vivants et génétique</c:v>
                </c:pt>
                <c:pt idx="7">
                  <c:v>Viande et produits carnés</c:v>
                </c:pt>
                <c:pt idx="8">
                  <c:v>Céréales</c:v>
                </c:pt>
                <c:pt idx="9">
                  <c:v>Oléagineux</c:v>
                </c:pt>
                <c:pt idx="10">
                  <c:v>Pêche et aquaculture</c:v>
                </c:pt>
              </c:strCache>
            </c:strRef>
          </c:cat>
          <c:val>
            <c:numRef>
              <c:f>'Balance commerciale TBB'!$P$6:$P$16</c:f>
              <c:numCache>
                <c:formatCode>0</c:formatCode>
                <c:ptCount val="11"/>
                <c:pt idx="0">
                  <c:v>10916035538</c:v>
                </c:pt>
                <c:pt idx="1">
                  <c:v>7703485813</c:v>
                </c:pt>
                <c:pt idx="2">
                  <c:v>2663788690</c:v>
                </c:pt>
                <c:pt idx="3">
                  <c:v>384859650</c:v>
                </c:pt>
                <c:pt idx="4">
                  <c:v>-372168320</c:v>
                </c:pt>
                <c:pt idx="5">
                  <c:v>-1368836632</c:v>
                </c:pt>
                <c:pt idx="6">
                  <c:v>-2331900239</c:v>
                </c:pt>
                <c:pt idx="7">
                  <c:v>-2801001370</c:v>
                </c:pt>
                <c:pt idx="8">
                  <c:v>-3773993216</c:v>
                </c:pt>
                <c:pt idx="9">
                  <c:v>-3964626209</c:v>
                </c:pt>
                <c:pt idx="10">
                  <c:v>-6389887336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8367400"/>
        <c:axId val="228367792"/>
      </c:barChart>
      <c:catAx>
        <c:axId val="228367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228367792"/>
        <c:crosses val="autoZero"/>
        <c:auto val="1"/>
        <c:lblAlgn val="ctr"/>
        <c:lblOffset val="100"/>
        <c:noMultiLvlLbl val="0"/>
      </c:catAx>
      <c:valAx>
        <c:axId val="228367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\ &quot;€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228367400"/>
        <c:crosses val="autoZero"/>
        <c:crossBetween val="between"/>
        <c:dispUnits>
          <c:builtInUnit val="millions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arianne" panose="02000000000000000000" pitchFamily="50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'Balance commerciale IAA'!$D$40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'Balance commerciale IAA'!$C$42:$C$52</c:f>
              <c:strCache>
                <c:ptCount val="10"/>
                <c:pt idx="0">
                  <c:v>États-Unis</c:v>
                </c:pt>
                <c:pt idx="1">
                  <c:v>Royaume-Uni</c:v>
                </c:pt>
                <c:pt idx="2">
                  <c:v>Allemagne</c:v>
                </c:pt>
                <c:pt idx="3">
                  <c:v>Suisse</c:v>
                </c:pt>
                <c:pt idx="4">
                  <c:v>Japon</c:v>
                </c:pt>
                <c:pt idx="5">
                  <c:v>Hongrie</c:v>
                </c:pt>
                <c:pt idx="6">
                  <c:v>Grèce</c:v>
                </c:pt>
                <c:pt idx="7">
                  <c:v>Brésil</c:v>
                </c:pt>
                <c:pt idx="8">
                  <c:v>Pays-Bas</c:v>
                </c:pt>
                <c:pt idx="9">
                  <c:v>Espagne</c:v>
                </c:pt>
              </c:strCache>
            </c:strRef>
          </c:cat>
          <c:val>
            <c:numRef>
              <c:f>'Balance commerciale IAA'!$D$42:$D$52</c:f>
              <c:numCache>
                <c:formatCode>0</c:formatCode>
                <c:ptCount val="10"/>
                <c:pt idx="0">
                  <c:v>1841206762</c:v>
                </c:pt>
                <c:pt idx="1">
                  <c:v>1871512516</c:v>
                </c:pt>
                <c:pt idx="2">
                  <c:v>-122837890</c:v>
                </c:pt>
                <c:pt idx="3">
                  <c:v>881513557</c:v>
                </c:pt>
                <c:pt idx="4">
                  <c:v>587190288</c:v>
                </c:pt>
                <c:pt idx="5">
                  <c:v>-325022192</c:v>
                </c:pt>
                <c:pt idx="6">
                  <c:v>-114985360</c:v>
                </c:pt>
                <c:pt idx="7">
                  <c:v>-761004335</c:v>
                </c:pt>
                <c:pt idx="8">
                  <c:v>-2596657195</c:v>
                </c:pt>
                <c:pt idx="9">
                  <c:v>-2675107694</c:v>
                </c:pt>
              </c:numCache>
            </c:numRef>
          </c:val>
        </c:ser>
        <c:ser>
          <c:idx val="1"/>
          <c:order val="1"/>
          <c:tx>
            <c:strRef>
              <c:f>'Balance commerciale IAA'!$E$40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'Balance commerciale IAA'!$C$42:$C$52</c:f>
              <c:strCache>
                <c:ptCount val="10"/>
                <c:pt idx="0">
                  <c:v>États-Unis</c:v>
                </c:pt>
                <c:pt idx="1">
                  <c:v>Royaume-Uni</c:v>
                </c:pt>
                <c:pt idx="2">
                  <c:v>Allemagne</c:v>
                </c:pt>
                <c:pt idx="3">
                  <c:v>Suisse</c:v>
                </c:pt>
                <c:pt idx="4">
                  <c:v>Japon</c:v>
                </c:pt>
                <c:pt idx="5">
                  <c:v>Hongrie</c:v>
                </c:pt>
                <c:pt idx="6">
                  <c:v>Grèce</c:v>
                </c:pt>
                <c:pt idx="7">
                  <c:v>Brésil</c:v>
                </c:pt>
                <c:pt idx="8">
                  <c:v>Pays-Bas</c:v>
                </c:pt>
                <c:pt idx="9">
                  <c:v>Espagne</c:v>
                </c:pt>
              </c:strCache>
            </c:strRef>
          </c:cat>
          <c:val>
            <c:numRef>
              <c:f>'Balance commerciale IAA'!$E$42:$E$52</c:f>
              <c:numCache>
                <c:formatCode>0</c:formatCode>
                <c:ptCount val="10"/>
                <c:pt idx="0">
                  <c:v>2139641859</c:v>
                </c:pt>
                <c:pt idx="1">
                  <c:v>2036523328</c:v>
                </c:pt>
                <c:pt idx="2">
                  <c:v>131163360</c:v>
                </c:pt>
                <c:pt idx="3">
                  <c:v>960272664</c:v>
                </c:pt>
                <c:pt idx="4">
                  <c:v>691029802</c:v>
                </c:pt>
                <c:pt idx="5">
                  <c:v>-401513124</c:v>
                </c:pt>
                <c:pt idx="6">
                  <c:v>-124215429</c:v>
                </c:pt>
                <c:pt idx="7">
                  <c:v>-726608943</c:v>
                </c:pt>
                <c:pt idx="8">
                  <c:v>-2500197380</c:v>
                </c:pt>
                <c:pt idx="9">
                  <c:v>-2758299947</c:v>
                </c:pt>
              </c:numCache>
            </c:numRef>
          </c:val>
        </c:ser>
        <c:ser>
          <c:idx val="2"/>
          <c:order val="2"/>
          <c:tx>
            <c:strRef>
              <c:f>'Balance commerciale IAA'!$F$40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'Balance commerciale IAA'!$C$42:$C$52</c:f>
              <c:strCache>
                <c:ptCount val="10"/>
                <c:pt idx="0">
                  <c:v>États-Unis</c:v>
                </c:pt>
                <c:pt idx="1">
                  <c:v>Royaume-Uni</c:v>
                </c:pt>
                <c:pt idx="2">
                  <c:v>Allemagne</c:v>
                </c:pt>
                <c:pt idx="3">
                  <c:v>Suisse</c:v>
                </c:pt>
                <c:pt idx="4">
                  <c:v>Japon</c:v>
                </c:pt>
                <c:pt idx="5">
                  <c:v>Hongrie</c:v>
                </c:pt>
                <c:pt idx="6">
                  <c:v>Grèce</c:v>
                </c:pt>
                <c:pt idx="7">
                  <c:v>Brésil</c:v>
                </c:pt>
                <c:pt idx="8">
                  <c:v>Pays-Bas</c:v>
                </c:pt>
                <c:pt idx="9">
                  <c:v>Espagne</c:v>
                </c:pt>
              </c:strCache>
            </c:strRef>
          </c:cat>
          <c:val>
            <c:numRef>
              <c:f>'Balance commerciale IAA'!$F$42:$F$52</c:f>
              <c:numCache>
                <c:formatCode>0</c:formatCode>
                <c:ptCount val="10"/>
                <c:pt idx="0">
                  <c:v>2103987975</c:v>
                </c:pt>
                <c:pt idx="1">
                  <c:v>2202861177</c:v>
                </c:pt>
                <c:pt idx="2">
                  <c:v>273274279</c:v>
                </c:pt>
                <c:pt idx="3">
                  <c:v>1116624504</c:v>
                </c:pt>
                <c:pt idx="4">
                  <c:v>696415146</c:v>
                </c:pt>
                <c:pt idx="5">
                  <c:v>-483982982</c:v>
                </c:pt>
                <c:pt idx="6">
                  <c:v>-256598464</c:v>
                </c:pt>
                <c:pt idx="7">
                  <c:v>-751629296</c:v>
                </c:pt>
                <c:pt idx="8">
                  <c:v>-2465665919</c:v>
                </c:pt>
                <c:pt idx="9">
                  <c:v>-2747319358</c:v>
                </c:pt>
              </c:numCache>
            </c:numRef>
          </c:val>
        </c:ser>
        <c:ser>
          <c:idx val="3"/>
          <c:order val="3"/>
          <c:tx>
            <c:strRef>
              <c:f>'Balance commerciale IAA'!$G$40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'Balance commerciale IAA'!$C$42:$C$52</c:f>
              <c:strCache>
                <c:ptCount val="10"/>
                <c:pt idx="0">
                  <c:v>États-Unis</c:v>
                </c:pt>
                <c:pt idx="1">
                  <c:v>Royaume-Uni</c:v>
                </c:pt>
                <c:pt idx="2">
                  <c:v>Allemagne</c:v>
                </c:pt>
                <c:pt idx="3">
                  <c:v>Suisse</c:v>
                </c:pt>
                <c:pt idx="4">
                  <c:v>Japon</c:v>
                </c:pt>
                <c:pt idx="5">
                  <c:v>Hongrie</c:v>
                </c:pt>
                <c:pt idx="6">
                  <c:v>Grèce</c:v>
                </c:pt>
                <c:pt idx="7">
                  <c:v>Brésil</c:v>
                </c:pt>
                <c:pt idx="8">
                  <c:v>Pays-Bas</c:v>
                </c:pt>
                <c:pt idx="9">
                  <c:v>Espagne</c:v>
                </c:pt>
              </c:strCache>
            </c:strRef>
          </c:cat>
          <c:val>
            <c:numRef>
              <c:f>'Balance commerciale IAA'!$G$42:$G$52</c:f>
              <c:numCache>
                <c:formatCode>0</c:formatCode>
                <c:ptCount val="10"/>
                <c:pt idx="0">
                  <c:v>2106309459</c:v>
                </c:pt>
                <c:pt idx="1">
                  <c:v>2354531880</c:v>
                </c:pt>
                <c:pt idx="2">
                  <c:v>257169795</c:v>
                </c:pt>
                <c:pt idx="3">
                  <c:v>1135289639</c:v>
                </c:pt>
                <c:pt idx="4">
                  <c:v>737283716</c:v>
                </c:pt>
                <c:pt idx="5">
                  <c:v>-508044130</c:v>
                </c:pt>
                <c:pt idx="6">
                  <c:v>-106668279</c:v>
                </c:pt>
                <c:pt idx="7">
                  <c:v>-757058477</c:v>
                </c:pt>
                <c:pt idx="8">
                  <c:v>-2013455826</c:v>
                </c:pt>
                <c:pt idx="9">
                  <c:v>-3333593007</c:v>
                </c:pt>
              </c:numCache>
            </c:numRef>
          </c:val>
        </c:ser>
        <c:ser>
          <c:idx val="4"/>
          <c:order val="4"/>
          <c:tx>
            <c:strRef>
              <c:f>'Balance commerciale IAA'!$H$40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'Balance commerciale IAA'!$C$42:$C$52</c:f>
              <c:strCache>
                <c:ptCount val="10"/>
                <c:pt idx="0">
                  <c:v>États-Unis</c:v>
                </c:pt>
                <c:pt idx="1">
                  <c:v>Royaume-Uni</c:v>
                </c:pt>
                <c:pt idx="2">
                  <c:v>Allemagne</c:v>
                </c:pt>
                <c:pt idx="3">
                  <c:v>Suisse</c:v>
                </c:pt>
                <c:pt idx="4">
                  <c:v>Japon</c:v>
                </c:pt>
                <c:pt idx="5">
                  <c:v>Hongrie</c:v>
                </c:pt>
                <c:pt idx="6">
                  <c:v>Grèce</c:v>
                </c:pt>
                <c:pt idx="7">
                  <c:v>Brésil</c:v>
                </c:pt>
                <c:pt idx="8">
                  <c:v>Pays-Bas</c:v>
                </c:pt>
                <c:pt idx="9">
                  <c:v>Espagne</c:v>
                </c:pt>
              </c:strCache>
            </c:strRef>
          </c:cat>
          <c:val>
            <c:numRef>
              <c:f>'Balance commerciale IAA'!$H$42:$H$52</c:f>
              <c:numCache>
                <c:formatCode>0</c:formatCode>
                <c:ptCount val="10"/>
                <c:pt idx="0">
                  <c:v>2591151438</c:v>
                </c:pt>
                <c:pt idx="1">
                  <c:v>2542112121</c:v>
                </c:pt>
                <c:pt idx="2">
                  <c:v>978829486</c:v>
                </c:pt>
                <c:pt idx="3">
                  <c:v>1214446218</c:v>
                </c:pt>
                <c:pt idx="4">
                  <c:v>755959625</c:v>
                </c:pt>
                <c:pt idx="5">
                  <c:v>-474753477</c:v>
                </c:pt>
                <c:pt idx="6">
                  <c:v>-466713880</c:v>
                </c:pt>
                <c:pt idx="7">
                  <c:v>-852771325</c:v>
                </c:pt>
                <c:pt idx="8">
                  <c:v>-1794892968</c:v>
                </c:pt>
                <c:pt idx="9">
                  <c:v>-3262817365</c:v>
                </c:pt>
              </c:numCache>
            </c:numRef>
          </c:val>
        </c:ser>
        <c:ser>
          <c:idx val="5"/>
          <c:order val="5"/>
          <c:tx>
            <c:strRef>
              <c:f>'Balance commerciale IAA'!$I$40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'Balance commerciale IAA'!$C$42:$C$52</c:f>
              <c:strCache>
                <c:ptCount val="10"/>
                <c:pt idx="0">
                  <c:v>États-Unis</c:v>
                </c:pt>
                <c:pt idx="1">
                  <c:v>Royaume-Uni</c:v>
                </c:pt>
                <c:pt idx="2">
                  <c:v>Allemagne</c:v>
                </c:pt>
                <c:pt idx="3">
                  <c:v>Suisse</c:v>
                </c:pt>
                <c:pt idx="4">
                  <c:v>Japon</c:v>
                </c:pt>
                <c:pt idx="5">
                  <c:v>Hongrie</c:v>
                </c:pt>
                <c:pt idx="6">
                  <c:v>Grèce</c:v>
                </c:pt>
                <c:pt idx="7">
                  <c:v>Brésil</c:v>
                </c:pt>
                <c:pt idx="8">
                  <c:v>Pays-Bas</c:v>
                </c:pt>
                <c:pt idx="9">
                  <c:v>Espagne</c:v>
                </c:pt>
              </c:strCache>
            </c:strRef>
          </c:cat>
          <c:val>
            <c:numRef>
              <c:f>'Balance commerciale IAA'!$I$42:$I$52</c:f>
              <c:numCache>
                <c:formatCode>0</c:formatCode>
                <c:ptCount val="10"/>
                <c:pt idx="0">
                  <c:v>2933489738</c:v>
                </c:pt>
                <c:pt idx="1">
                  <c:v>2544855873</c:v>
                </c:pt>
                <c:pt idx="2">
                  <c:v>1192640735</c:v>
                </c:pt>
                <c:pt idx="3">
                  <c:v>1251571374</c:v>
                </c:pt>
                <c:pt idx="4">
                  <c:v>918533749</c:v>
                </c:pt>
                <c:pt idx="5">
                  <c:v>-498522798</c:v>
                </c:pt>
                <c:pt idx="6">
                  <c:v>-395940827</c:v>
                </c:pt>
                <c:pt idx="7">
                  <c:v>-785150825</c:v>
                </c:pt>
                <c:pt idx="8">
                  <c:v>-1917786832</c:v>
                </c:pt>
                <c:pt idx="9">
                  <c:v>-3167944932</c:v>
                </c:pt>
              </c:numCache>
            </c:numRef>
          </c:val>
        </c:ser>
        <c:ser>
          <c:idx val="6"/>
          <c:order val="6"/>
          <c:tx>
            <c:strRef>
              <c:f>'Balance commerciale IAA'!$J$40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IAA'!$C$42:$C$52</c:f>
              <c:strCache>
                <c:ptCount val="10"/>
                <c:pt idx="0">
                  <c:v>États-Unis</c:v>
                </c:pt>
                <c:pt idx="1">
                  <c:v>Royaume-Uni</c:v>
                </c:pt>
                <c:pt idx="2">
                  <c:v>Allemagne</c:v>
                </c:pt>
                <c:pt idx="3">
                  <c:v>Suisse</c:v>
                </c:pt>
                <c:pt idx="4">
                  <c:v>Japon</c:v>
                </c:pt>
                <c:pt idx="5">
                  <c:v>Hongrie</c:v>
                </c:pt>
                <c:pt idx="6">
                  <c:v>Grèce</c:v>
                </c:pt>
                <c:pt idx="7">
                  <c:v>Brésil</c:v>
                </c:pt>
                <c:pt idx="8">
                  <c:v>Pays-Bas</c:v>
                </c:pt>
                <c:pt idx="9">
                  <c:v>Espagne</c:v>
                </c:pt>
              </c:strCache>
            </c:strRef>
          </c:cat>
          <c:val>
            <c:numRef>
              <c:f>'Balance commerciale IAA'!$J$42:$J$52</c:f>
              <c:numCache>
                <c:formatCode>0</c:formatCode>
                <c:ptCount val="10"/>
                <c:pt idx="0">
                  <c:v>3175142603</c:v>
                </c:pt>
                <c:pt idx="1">
                  <c:v>2623809755</c:v>
                </c:pt>
                <c:pt idx="2">
                  <c:v>1306999333</c:v>
                </c:pt>
                <c:pt idx="3">
                  <c:v>1305627877</c:v>
                </c:pt>
                <c:pt idx="4">
                  <c:v>1323401639</c:v>
                </c:pt>
                <c:pt idx="5">
                  <c:v>-706815684</c:v>
                </c:pt>
                <c:pt idx="6">
                  <c:v>-260741564</c:v>
                </c:pt>
                <c:pt idx="7">
                  <c:v>-692647309</c:v>
                </c:pt>
                <c:pt idx="8">
                  <c:v>-1895669080</c:v>
                </c:pt>
                <c:pt idx="9">
                  <c:v>-3615674104</c:v>
                </c:pt>
              </c:numCache>
            </c:numRef>
          </c:val>
        </c:ser>
        <c:ser>
          <c:idx val="7"/>
          <c:order val="7"/>
          <c:tx>
            <c:strRef>
              <c:f>'Balance commerciale IAA'!$K$40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IAA'!$C$42:$C$52</c:f>
              <c:strCache>
                <c:ptCount val="10"/>
                <c:pt idx="0">
                  <c:v>États-Unis</c:v>
                </c:pt>
                <c:pt idx="1">
                  <c:v>Royaume-Uni</c:v>
                </c:pt>
                <c:pt idx="2">
                  <c:v>Allemagne</c:v>
                </c:pt>
                <c:pt idx="3">
                  <c:v>Suisse</c:v>
                </c:pt>
                <c:pt idx="4">
                  <c:v>Japon</c:v>
                </c:pt>
                <c:pt idx="5">
                  <c:v>Hongrie</c:v>
                </c:pt>
                <c:pt idx="6">
                  <c:v>Grèce</c:v>
                </c:pt>
                <c:pt idx="7">
                  <c:v>Brésil</c:v>
                </c:pt>
                <c:pt idx="8">
                  <c:v>Pays-Bas</c:v>
                </c:pt>
                <c:pt idx="9">
                  <c:v>Espagne</c:v>
                </c:pt>
              </c:strCache>
            </c:strRef>
          </c:cat>
          <c:val>
            <c:numRef>
              <c:f>'Balance commerciale IAA'!$K$42:$K$52</c:f>
              <c:numCache>
                <c:formatCode>0</c:formatCode>
                <c:ptCount val="10"/>
                <c:pt idx="0">
                  <c:v>3052741329</c:v>
                </c:pt>
                <c:pt idx="1">
                  <c:v>2678838633</c:v>
                </c:pt>
                <c:pt idx="2">
                  <c:v>1444562041</c:v>
                </c:pt>
                <c:pt idx="3">
                  <c:v>1347334354</c:v>
                </c:pt>
                <c:pt idx="4">
                  <c:v>1105442036</c:v>
                </c:pt>
                <c:pt idx="5">
                  <c:v>-645999932</c:v>
                </c:pt>
                <c:pt idx="6">
                  <c:v>-400279648</c:v>
                </c:pt>
                <c:pt idx="7">
                  <c:v>-650574417</c:v>
                </c:pt>
                <c:pt idx="8">
                  <c:v>-1799394438</c:v>
                </c:pt>
                <c:pt idx="9">
                  <c:v>-3241030284</c:v>
                </c:pt>
              </c:numCache>
            </c:numRef>
          </c:val>
        </c:ser>
        <c:ser>
          <c:idx val="8"/>
          <c:order val="8"/>
          <c:tx>
            <c:strRef>
              <c:f>'Balance commerciale IAA'!$L$40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IAA'!$C$42:$C$52</c:f>
              <c:strCache>
                <c:ptCount val="10"/>
                <c:pt idx="0">
                  <c:v>États-Unis</c:v>
                </c:pt>
                <c:pt idx="1">
                  <c:v>Royaume-Uni</c:v>
                </c:pt>
                <c:pt idx="2">
                  <c:v>Allemagne</c:v>
                </c:pt>
                <c:pt idx="3">
                  <c:v>Suisse</c:v>
                </c:pt>
                <c:pt idx="4">
                  <c:v>Japon</c:v>
                </c:pt>
                <c:pt idx="5">
                  <c:v>Hongrie</c:v>
                </c:pt>
                <c:pt idx="6">
                  <c:v>Grèce</c:v>
                </c:pt>
                <c:pt idx="7">
                  <c:v>Brésil</c:v>
                </c:pt>
                <c:pt idx="8">
                  <c:v>Pays-Bas</c:v>
                </c:pt>
                <c:pt idx="9">
                  <c:v>Espagne</c:v>
                </c:pt>
              </c:strCache>
            </c:strRef>
          </c:cat>
          <c:val>
            <c:numRef>
              <c:f>'Balance commerciale IAA'!$L$42:$L$52</c:f>
              <c:numCache>
                <c:formatCode>0</c:formatCode>
                <c:ptCount val="10"/>
                <c:pt idx="0">
                  <c:v>3376337785</c:v>
                </c:pt>
                <c:pt idx="1">
                  <c:v>2800809820</c:v>
                </c:pt>
                <c:pt idx="2">
                  <c:v>1642261879</c:v>
                </c:pt>
                <c:pt idx="3">
                  <c:v>1383908179</c:v>
                </c:pt>
                <c:pt idx="4">
                  <c:v>1830425983</c:v>
                </c:pt>
                <c:pt idx="5">
                  <c:v>-748465063</c:v>
                </c:pt>
                <c:pt idx="6">
                  <c:v>-207009621</c:v>
                </c:pt>
                <c:pt idx="7">
                  <c:v>-739805215</c:v>
                </c:pt>
                <c:pt idx="8">
                  <c:v>-1484205314</c:v>
                </c:pt>
                <c:pt idx="9">
                  <c:v>-3625770532</c:v>
                </c:pt>
              </c:numCache>
            </c:numRef>
          </c:val>
        </c:ser>
        <c:ser>
          <c:idx val="9"/>
          <c:order val="9"/>
          <c:tx>
            <c:strRef>
              <c:f>'Balance commerciale IAA'!$M$40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IAA'!$C$42:$C$52</c:f>
              <c:strCache>
                <c:ptCount val="10"/>
                <c:pt idx="0">
                  <c:v>États-Unis</c:v>
                </c:pt>
                <c:pt idx="1">
                  <c:v>Royaume-Uni</c:v>
                </c:pt>
                <c:pt idx="2">
                  <c:v>Allemagne</c:v>
                </c:pt>
                <c:pt idx="3">
                  <c:v>Suisse</c:v>
                </c:pt>
                <c:pt idx="4">
                  <c:v>Japon</c:v>
                </c:pt>
                <c:pt idx="5">
                  <c:v>Hongrie</c:v>
                </c:pt>
                <c:pt idx="6">
                  <c:v>Grèce</c:v>
                </c:pt>
                <c:pt idx="7">
                  <c:v>Brésil</c:v>
                </c:pt>
                <c:pt idx="8">
                  <c:v>Pays-Bas</c:v>
                </c:pt>
                <c:pt idx="9">
                  <c:v>Espagne</c:v>
                </c:pt>
              </c:strCache>
            </c:strRef>
          </c:cat>
          <c:val>
            <c:numRef>
              <c:f>'Balance commerciale IAA'!$M$42:$M$52</c:f>
              <c:numCache>
                <c:formatCode>0</c:formatCode>
                <c:ptCount val="10"/>
                <c:pt idx="0">
                  <c:v>3760231275</c:v>
                </c:pt>
                <c:pt idx="1">
                  <c:v>2964959300</c:v>
                </c:pt>
                <c:pt idx="2">
                  <c:v>2666235801</c:v>
                </c:pt>
                <c:pt idx="3">
                  <c:v>1529145643</c:v>
                </c:pt>
                <c:pt idx="4">
                  <c:v>1992538853</c:v>
                </c:pt>
                <c:pt idx="5">
                  <c:v>-857919951</c:v>
                </c:pt>
                <c:pt idx="6">
                  <c:v>-413730068</c:v>
                </c:pt>
                <c:pt idx="7">
                  <c:v>-837336568</c:v>
                </c:pt>
                <c:pt idx="8">
                  <c:v>-1558071058</c:v>
                </c:pt>
                <c:pt idx="9">
                  <c:v>-3224726225</c:v>
                </c:pt>
              </c:numCache>
            </c:numRef>
          </c:val>
        </c:ser>
        <c:ser>
          <c:idx val="10"/>
          <c:order val="10"/>
          <c:tx>
            <c:strRef>
              <c:f>'Balance commerciale IAA'!$N$40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IAA'!$C$42:$C$52</c:f>
              <c:strCache>
                <c:ptCount val="10"/>
                <c:pt idx="0">
                  <c:v>États-Unis</c:v>
                </c:pt>
                <c:pt idx="1">
                  <c:v>Royaume-Uni</c:v>
                </c:pt>
                <c:pt idx="2">
                  <c:v>Allemagne</c:v>
                </c:pt>
                <c:pt idx="3">
                  <c:v>Suisse</c:v>
                </c:pt>
                <c:pt idx="4">
                  <c:v>Japon</c:v>
                </c:pt>
                <c:pt idx="5">
                  <c:v>Hongrie</c:v>
                </c:pt>
                <c:pt idx="6">
                  <c:v>Grèce</c:v>
                </c:pt>
                <c:pt idx="7">
                  <c:v>Brésil</c:v>
                </c:pt>
                <c:pt idx="8">
                  <c:v>Pays-Bas</c:v>
                </c:pt>
                <c:pt idx="9">
                  <c:v>Espagne</c:v>
                </c:pt>
              </c:strCache>
            </c:strRef>
          </c:cat>
          <c:val>
            <c:numRef>
              <c:f>'Balance commerciale IAA'!$N$42:$N$52</c:f>
              <c:numCache>
                <c:formatCode>0</c:formatCode>
                <c:ptCount val="10"/>
                <c:pt idx="0">
                  <c:v>4605499758</c:v>
                </c:pt>
                <c:pt idx="1">
                  <c:v>3354148939</c:v>
                </c:pt>
                <c:pt idx="2">
                  <c:v>2986825653</c:v>
                </c:pt>
                <c:pt idx="3">
                  <c:v>1698101594</c:v>
                </c:pt>
                <c:pt idx="4">
                  <c:v>2246673620</c:v>
                </c:pt>
                <c:pt idx="5">
                  <c:v>-920249536</c:v>
                </c:pt>
                <c:pt idx="6">
                  <c:v>-533957686</c:v>
                </c:pt>
                <c:pt idx="7">
                  <c:v>-1246650152</c:v>
                </c:pt>
                <c:pt idx="8">
                  <c:v>-1930946597</c:v>
                </c:pt>
                <c:pt idx="9">
                  <c:v>-3471829551</c:v>
                </c:pt>
              </c:numCache>
            </c:numRef>
          </c:val>
        </c:ser>
        <c:ser>
          <c:idx val="11"/>
          <c:order val="11"/>
          <c:tx>
            <c:strRef>
              <c:f>'Balance commerciale IAA'!$O$40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IAA'!$C$42:$C$52</c:f>
              <c:strCache>
                <c:ptCount val="10"/>
                <c:pt idx="0">
                  <c:v>États-Unis</c:v>
                </c:pt>
                <c:pt idx="1">
                  <c:v>Royaume-Uni</c:v>
                </c:pt>
                <c:pt idx="2">
                  <c:v>Allemagne</c:v>
                </c:pt>
                <c:pt idx="3">
                  <c:v>Suisse</c:v>
                </c:pt>
                <c:pt idx="4">
                  <c:v>Japon</c:v>
                </c:pt>
                <c:pt idx="5">
                  <c:v>Hongrie</c:v>
                </c:pt>
                <c:pt idx="6">
                  <c:v>Grèce</c:v>
                </c:pt>
                <c:pt idx="7">
                  <c:v>Brésil</c:v>
                </c:pt>
                <c:pt idx="8">
                  <c:v>Pays-Bas</c:v>
                </c:pt>
                <c:pt idx="9">
                  <c:v>Espagne</c:v>
                </c:pt>
              </c:strCache>
            </c:strRef>
          </c:cat>
          <c:val>
            <c:numRef>
              <c:f>'Balance commerciale IAA'!$O$42:$O$52</c:f>
              <c:numCache>
                <c:formatCode>0</c:formatCode>
                <c:ptCount val="10"/>
                <c:pt idx="0">
                  <c:v>5435794752</c:v>
                </c:pt>
                <c:pt idx="1">
                  <c:v>3678711933</c:v>
                </c:pt>
                <c:pt idx="2">
                  <c:v>2603421194</c:v>
                </c:pt>
                <c:pt idx="3">
                  <c:v>1906809926</c:v>
                </c:pt>
                <c:pt idx="4">
                  <c:v>1690332752</c:v>
                </c:pt>
                <c:pt idx="5">
                  <c:v>-1054065523</c:v>
                </c:pt>
                <c:pt idx="6">
                  <c:v>-629782724</c:v>
                </c:pt>
                <c:pt idx="7">
                  <c:v>-1919599898</c:v>
                </c:pt>
                <c:pt idx="8">
                  <c:v>-2610513278</c:v>
                </c:pt>
                <c:pt idx="9">
                  <c:v>-4436616146</c:v>
                </c:pt>
              </c:numCache>
            </c:numRef>
          </c:val>
        </c:ser>
        <c:ser>
          <c:idx val="12"/>
          <c:order val="12"/>
          <c:tx>
            <c:strRef>
              <c:f>'Balance commerciale IAA'!$P$40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IAA'!$C$42:$C$52</c:f>
              <c:strCache>
                <c:ptCount val="10"/>
                <c:pt idx="0">
                  <c:v>États-Unis</c:v>
                </c:pt>
                <c:pt idx="1">
                  <c:v>Royaume-Uni</c:v>
                </c:pt>
                <c:pt idx="2">
                  <c:v>Allemagne</c:v>
                </c:pt>
                <c:pt idx="3">
                  <c:v>Suisse</c:v>
                </c:pt>
                <c:pt idx="4">
                  <c:v>Japon</c:v>
                </c:pt>
                <c:pt idx="5">
                  <c:v>Hongrie</c:v>
                </c:pt>
                <c:pt idx="6">
                  <c:v>Grèce</c:v>
                </c:pt>
                <c:pt idx="7">
                  <c:v>Brésil</c:v>
                </c:pt>
                <c:pt idx="8">
                  <c:v>Pays-Bas</c:v>
                </c:pt>
                <c:pt idx="9">
                  <c:v>Espagne</c:v>
                </c:pt>
              </c:strCache>
            </c:strRef>
          </c:cat>
          <c:val>
            <c:numRef>
              <c:f>'Balance commerciale IAA'!$P$42:$P$52</c:f>
              <c:numCache>
                <c:formatCode>0</c:formatCode>
                <c:ptCount val="10"/>
                <c:pt idx="0">
                  <c:v>5452813271</c:v>
                </c:pt>
                <c:pt idx="1">
                  <c:v>4033085304</c:v>
                </c:pt>
                <c:pt idx="2">
                  <c:v>2298777298</c:v>
                </c:pt>
                <c:pt idx="3">
                  <c:v>1991264447</c:v>
                </c:pt>
                <c:pt idx="4">
                  <c:v>1651194666</c:v>
                </c:pt>
                <c:pt idx="5">
                  <c:v>-1147966377</c:v>
                </c:pt>
                <c:pt idx="6">
                  <c:v>-1183451454</c:v>
                </c:pt>
                <c:pt idx="7">
                  <c:v>-1502131980</c:v>
                </c:pt>
                <c:pt idx="8">
                  <c:v>-3151418561</c:v>
                </c:pt>
                <c:pt idx="9">
                  <c:v>-4523293512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13585688"/>
        <c:axId val="513587648"/>
      </c:barChart>
      <c:catAx>
        <c:axId val="513585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6"/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513587648"/>
        <c:crosses val="autoZero"/>
        <c:auto val="1"/>
        <c:lblAlgn val="ctr"/>
        <c:lblOffset val="100"/>
        <c:noMultiLvlLbl val="0"/>
      </c:catAx>
      <c:valAx>
        <c:axId val="513587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\ &quot;€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513585688"/>
        <c:crosses val="autoZero"/>
        <c:crossBetween val="between"/>
        <c:dispUnits>
          <c:builtInUnit val="millions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arianne" panose="02000000000000000000" pitchFamily="50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044860402344744"/>
          <c:y val="0.15918629853682822"/>
          <c:w val="0.56048133574622938"/>
          <c:h val="0.73207247142439147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FF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1.6090633011465244E-3"/>
                  <c:y val="-8.7423223532558259E-3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200" b="1" i="0" u="none" strike="noStrike" kern="1200" baseline="0">
                        <a:solidFill>
                          <a:srgbClr val="00FF00"/>
                        </a:solidFill>
                        <a:latin typeface="Marianne" panose="02000000000000000000" pitchFamily="50" charset="0"/>
                        <a:ea typeface="+mn-ea"/>
                        <a:cs typeface="+mn-cs"/>
                      </a:defRPr>
                    </a:pPr>
                    <a:r>
                      <a:rPr lang="fr-FR" sz="1200" b="1" baseline="0" dirty="0" smtClean="0">
                        <a:solidFill>
                          <a:srgbClr val="00FF00"/>
                        </a:solidFill>
                      </a:rPr>
                      <a:t>Importations agricoles et agroalimentaires</a:t>
                    </a:r>
                    <a:r>
                      <a:rPr lang="fr-FR" sz="1200" b="1" baseline="0" dirty="0">
                        <a:solidFill>
                          <a:srgbClr val="00FF00"/>
                        </a:solidFill>
                      </a:rPr>
                      <a:t>
</a:t>
                    </a:r>
                    <a:fld id="{10056FAD-22D8-43BA-91E1-CC072B6FB148}" type="VALUE">
                      <a:rPr lang="fr-FR" sz="1200" b="1" baseline="0">
                        <a:solidFill>
                          <a:srgbClr val="00FF00"/>
                        </a:solidFill>
                      </a:rPr>
                      <a:pPr>
                        <a:defRPr sz="1200" b="1">
                          <a:solidFill>
                            <a:srgbClr val="00FF00"/>
                          </a:solidFill>
                        </a:defRPr>
                      </a:pPr>
                      <a:t>[VALEUR]</a:t>
                    </a:fld>
                    <a:endParaRPr lang="fr-FR" sz="1200" b="1" baseline="0" dirty="0">
                      <a:solidFill>
                        <a:srgbClr val="00FF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rgbClr val="00FF00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3131780942191067"/>
                      <c:h val="0.26836776440961391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'Import. IAA'!$C$31:$C$33</c:f>
              <c:strCache>
                <c:ptCount val="2"/>
                <c:pt idx="0">
                  <c:v>Produits agricoles et agro-alimentaires</c:v>
                </c:pt>
                <c:pt idx="1">
                  <c:v>Autres</c:v>
                </c:pt>
              </c:strCache>
            </c:strRef>
          </c:cat>
          <c:val>
            <c:numRef>
              <c:f>'Import. IAA'!$P$31:$P$33</c:f>
              <c:numCache>
                <c:formatCode>0%</c:formatCode>
                <c:ptCount val="2"/>
                <c:pt idx="0">
                  <c:v>0.16422843948618282</c:v>
                </c:pt>
                <c:pt idx="1">
                  <c:v>0.83577156051381718</c:v>
                </c:pt>
              </c:numCache>
            </c:numRef>
          </c:val>
          <c:extLst/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'Export. françaises'!$M$4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'Export. françaises'!$C$5:$C$10</c:f>
              <c:strCache>
                <c:ptCount val="5"/>
                <c:pt idx="0">
                  <c:v>Belgique</c:v>
                </c:pt>
                <c:pt idx="1">
                  <c:v>Allemagne</c:v>
                </c:pt>
                <c:pt idx="2">
                  <c:v>Espagne</c:v>
                </c:pt>
                <c:pt idx="3">
                  <c:v>Italie</c:v>
                </c:pt>
                <c:pt idx="4">
                  <c:v>Royaume-Uni</c:v>
                </c:pt>
              </c:strCache>
            </c:strRef>
          </c:cat>
          <c:val>
            <c:numRef>
              <c:f>'Export. françaises'!$M$5:$M$10</c:f>
              <c:numCache>
                <c:formatCode>0</c:formatCode>
                <c:ptCount val="5"/>
                <c:pt idx="0">
                  <c:v>6373509735</c:v>
                </c:pt>
                <c:pt idx="1">
                  <c:v>6679879632</c:v>
                </c:pt>
                <c:pt idx="2">
                  <c:v>4754352582</c:v>
                </c:pt>
                <c:pt idx="3">
                  <c:v>5140686842</c:v>
                </c:pt>
                <c:pt idx="4">
                  <c:v>5384624010</c:v>
                </c:pt>
              </c:numCache>
            </c:numRef>
          </c:val>
        </c:ser>
        <c:ser>
          <c:idx val="1"/>
          <c:order val="1"/>
          <c:tx>
            <c:strRef>
              <c:f>'Export. françaises'!$N$4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'Export. françaises'!$C$5:$C$10</c:f>
              <c:strCache>
                <c:ptCount val="5"/>
                <c:pt idx="0">
                  <c:v>Belgique</c:v>
                </c:pt>
                <c:pt idx="1">
                  <c:v>Allemagne</c:v>
                </c:pt>
                <c:pt idx="2">
                  <c:v>Espagne</c:v>
                </c:pt>
                <c:pt idx="3">
                  <c:v>Italie</c:v>
                </c:pt>
                <c:pt idx="4">
                  <c:v>Royaume-Uni</c:v>
                </c:pt>
              </c:strCache>
            </c:strRef>
          </c:cat>
          <c:val>
            <c:numRef>
              <c:f>'Export. françaises'!$N$5:$N$10</c:f>
              <c:numCache>
                <c:formatCode>0</c:formatCode>
                <c:ptCount val="5"/>
                <c:pt idx="0">
                  <c:v>7476109663</c:v>
                </c:pt>
                <c:pt idx="1">
                  <c:v>7252988514</c:v>
                </c:pt>
                <c:pt idx="2">
                  <c:v>5406520839</c:v>
                </c:pt>
                <c:pt idx="3">
                  <c:v>5571868259</c:v>
                </c:pt>
                <c:pt idx="4">
                  <c:v>5444293372</c:v>
                </c:pt>
              </c:numCache>
            </c:numRef>
          </c:val>
        </c:ser>
        <c:ser>
          <c:idx val="2"/>
          <c:order val="2"/>
          <c:tx>
            <c:strRef>
              <c:f>'Export. françaises'!$O$4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strRef>
              <c:f>'Export. françaises'!$C$5:$C$10</c:f>
              <c:strCache>
                <c:ptCount val="5"/>
                <c:pt idx="0">
                  <c:v>Belgique</c:v>
                </c:pt>
                <c:pt idx="1">
                  <c:v>Allemagne</c:v>
                </c:pt>
                <c:pt idx="2">
                  <c:v>Espagne</c:v>
                </c:pt>
                <c:pt idx="3">
                  <c:v>Italie</c:v>
                </c:pt>
                <c:pt idx="4">
                  <c:v>Royaume-Uni</c:v>
                </c:pt>
              </c:strCache>
            </c:strRef>
          </c:cat>
          <c:val>
            <c:numRef>
              <c:f>'Export. françaises'!$O$5:$O$10</c:f>
              <c:numCache>
                <c:formatCode>0</c:formatCode>
                <c:ptCount val="5"/>
                <c:pt idx="0">
                  <c:v>9104326532</c:v>
                </c:pt>
                <c:pt idx="1">
                  <c:v>8399178143</c:v>
                </c:pt>
                <c:pt idx="2">
                  <c:v>6966925989</c:v>
                </c:pt>
                <c:pt idx="3">
                  <c:v>6720113816</c:v>
                </c:pt>
                <c:pt idx="4">
                  <c:v>5960293798</c:v>
                </c:pt>
              </c:numCache>
            </c:numRef>
          </c:val>
        </c:ser>
        <c:ser>
          <c:idx val="3"/>
          <c:order val="3"/>
          <c:tx>
            <c:strRef>
              <c:f>'Export. françaises'!$P$4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'Export. françaises'!$C$5:$C$10</c:f>
              <c:strCache>
                <c:ptCount val="5"/>
                <c:pt idx="0">
                  <c:v>Belgique</c:v>
                </c:pt>
                <c:pt idx="1">
                  <c:v>Allemagne</c:v>
                </c:pt>
                <c:pt idx="2">
                  <c:v>Espagne</c:v>
                </c:pt>
                <c:pt idx="3">
                  <c:v>Italie</c:v>
                </c:pt>
                <c:pt idx="4">
                  <c:v>Royaume-Uni</c:v>
                </c:pt>
              </c:strCache>
            </c:strRef>
          </c:cat>
          <c:val>
            <c:numRef>
              <c:f>'Export. françaises'!$P$5:$P$10</c:f>
              <c:numCache>
                <c:formatCode>0</c:formatCode>
                <c:ptCount val="5"/>
                <c:pt idx="0">
                  <c:v>9049441240</c:v>
                </c:pt>
                <c:pt idx="1">
                  <c:v>8829647584</c:v>
                </c:pt>
                <c:pt idx="2">
                  <c:v>7161692637</c:v>
                </c:pt>
                <c:pt idx="3">
                  <c:v>6905099928</c:v>
                </c:pt>
                <c:pt idx="4">
                  <c:v>6285421161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513582944"/>
        <c:axId val="513588432"/>
      </c:barChart>
      <c:catAx>
        <c:axId val="51358294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513588432"/>
        <c:crosses val="autoZero"/>
        <c:auto val="1"/>
        <c:lblAlgn val="ctr"/>
        <c:lblOffset val="100"/>
        <c:noMultiLvlLbl val="0"/>
      </c:catAx>
      <c:valAx>
        <c:axId val="513588432"/>
        <c:scaling>
          <c:orientation val="minMax"/>
          <c:max val="12000000000"/>
          <c:min val="0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\ &quot;€&quot;" sourceLinked="0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513582944"/>
        <c:crosses val="autoZero"/>
        <c:crossBetween val="between"/>
        <c:dispUnits>
          <c:builtInUnit val="millions"/>
          <c:dispUnitsLbl>
            <c:layout>
              <c:manualLayout>
                <c:xMode val="edge"/>
                <c:yMode val="edge"/>
                <c:x val="0.82986200064785909"/>
                <c:y val="0.81037224935921648"/>
              </c:manualLayout>
            </c:layout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470402116160319"/>
          <c:y val="0.92585097035898933"/>
          <c:w val="0.71059168885561486"/>
          <c:h val="7.41490296410105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arianne" panose="02000000000000000000" pitchFamily="50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0.08056</cdr:x>
      <cdr:y>0.03705</cdr:y>
    </cdr:from>
    <cdr:to>
      <cdr:x>1</cdr:x>
      <cdr:y>0.09593</cdr:y>
    </cdr:to>
    <cdr:sp macro="" textlink="">
      <cdr:nvSpPr>
        <cdr:cNvPr id="2" name="ZoneTexte 12"/>
        <cdr:cNvSpPr txBox="1"/>
      </cdr:nvSpPr>
      <cdr:spPr>
        <a:xfrm xmlns:a="http://schemas.openxmlformats.org/drawingml/2006/main">
          <a:off x="925901" y="174321"/>
          <a:ext cx="10567402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fr-FR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1200" dirty="0" smtClean="0">
              <a:solidFill>
                <a:srgbClr val="0B6482"/>
              </a:solidFill>
              <a:latin typeface="Marianne" panose="02000000000000000000" pitchFamily="50" charset="0"/>
            </a:rPr>
            <a:t>     </a:t>
          </a:r>
          <a:r>
            <a:rPr lang="fr-FR" sz="1200" b="1" dirty="0" smtClean="0">
              <a:solidFill>
                <a:srgbClr val="00B050"/>
              </a:solidFill>
              <a:latin typeface="Marianne" panose="02000000000000000000" pitchFamily="50" charset="0"/>
            </a:rPr>
            <a:t>+72%               +28%              +36%             +43%            +16%            +100%             +50%              +75%             +56%            +232%            +48%</a:t>
          </a:r>
          <a:r>
            <a:rPr lang="fr-FR" sz="1200" b="1" i="1" dirty="0" smtClean="0">
              <a:solidFill>
                <a:srgbClr val="00B050"/>
              </a:solidFill>
              <a:latin typeface="Marianne" panose="02000000000000000000" pitchFamily="50" charset="0"/>
            </a:rPr>
            <a:t> </a:t>
          </a:r>
          <a:endParaRPr lang="fr-FR" sz="1200" b="1" dirty="0">
            <a:solidFill>
              <a:srgbClr val="00B050"/>
            </a:solidFill>
            <a:latin typeface="Marianne" panose="02000000000000000000" pitchFamily="50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F241E0-02A7-4F28-AAA5-03F7B6C380BF}" type="datetimeFigureOut">
              <a:rPr lang="fr-FR" smtClean="0"/>
              <a:t>17/05/2024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6B9DB7-E4D0-439C-83C7-87206131045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6356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89466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75873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64048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02498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47864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37902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5313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0459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7634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7463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0656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47307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59204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8316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9331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D242D-7502-4110-9437-301B6567C765}" type="datetime1">
              <a:rPr lang="fr-FR" smtClean="0"/>
              <a:t>17/05/2024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Singapour - données 2023 - TDM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6D828-6A60-459E-AC99-72D5AA4F43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6121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EF3B6-46D4-4287-86F5-99CF772BBEE5}" type="datetime1">
              <a:rPr lang="fr-FR" smtClean="0"/>
              <a:t>17/05/2024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Singapour - données 2023 - TDM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6D828-6A60-459E-AC99-72D5AA4F43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8981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92551-EDD2-4F51-A218-F483E8716DA9}" type="datetime1">
              <a:rPr lang="fr-FR" smtClean="0"/>
              <a:t>17/05/2024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Singapour - données 2023 - TDM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6D828-6A60-459E-AC99-72D5AA4F43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7341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ADA58-5652-467A-ACA4-4ABFDB0A0A8F}" type="datetime1">
              <a:rPr lang="fr-FR" smtClean="0"/>
              <a:t>17/05/2024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Singapour - données 2023 - TDM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6D828-6A60-459E-AC99-72D5AA4F43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0502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F94D2-A96F-4737-970F-85ADE08C0154}" type="datetime1">
              <a:rPr lang="fr-FR" smtClean="0"/>
              <a:t>17/05/2024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Singapour - données 2023 - TDM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6D828-6A60-459E-AC99-72D5AA4F43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701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1C6BB-7C7B-4081-9003-30A1ADE2401B}" type="datetime1">
              <a:rPr lang="fr-FR" smtClean="0"/>
              <a:t>17/05/2024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Singapour - données 2023 - TDM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6D828-6A60-459E-AC99-72D5AA4F43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8519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295A2-839D-4794-8D31-5CACB8EFB38F}" type="datetime1">
              <a:rPr lang="fr-FR" smtClean="0"/>
              <a:t>17/05/2024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Singapour - données 2023 - TDM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6D828-6A60-459E-AC99-72D5AA4F43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8892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15F9-F25A-4D0B-B096-CC1354D93C7A}" type="datetime1">
              <a:rPr lang="fr-FR" smtClean="0"/>
              <a:t>17/05/2024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Singapour - données 2023 - TDM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6D828-6A60-459E-AC99-72D5AA4F43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2810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80CDB-0356-49BF-A3E8-29AD9B8A3362}" type="datetime1">
              <a:rPr lang="fr-FR" smtClean="0"/>
              <a:t>17/05/2024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Singapour - données 2023 - TDM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6D828-6A60-459E-AC99-72D5AA4F43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1686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839DF-9A30-4942-B05B-D4A8772AC049}" type="datetime1">
              <a:rPr lang="fr-FR" smtClean="0"/>
              <a:t>17/05/2024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Singapour - données 2023 - TDM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6D828-6A60-459E-AC99-72D5AA4F43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284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7AFF6-4029-4509-B1EB-8D0799ADE1BD}" type="datetime1">
              <a:rPr lang="fr-FR" smtClean="0"/>
              <a:t>17/05/2024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Singapour - données 2023 - TDM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6D828-6A60-459E-AC99-72D5AA4F43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6464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D1B78-B729-409D-B154-77F10D4A9E9C}" type="datetime1">
              <a:rPr lang="fr-FR" smtClean="0"/>
              <a:t>17/05/2024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Singapour - données 2023 - TDM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6D828-6A60-459E-AC99-72D5AA4F43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0524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64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6" y="-1"/>
            <a:ext cx="12192000" cy="3716669"/>
          </a:xfrm>
          <a:prstGeom prst="rect">
            <a:avLst/>
          </a:prstGeom>
        </p:spPr>
      </p:pic>
      <p:sp>
        <p:nvSpPr>
          <p:cNvPr id="7" name="Espace réservé du texte 5"/>
          <p:cNvSpPr txBox="1">
            <a:spLocks/>
          </p:cNvSpPr>
          <p:nvPr/>
        </p:nvSpPr>
        <p:spPr bwMode="gray">
          <a:xfrm>
            <a:off x="0" y="4382530"/>
            <a:ext cx="12192000" cy="247547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3250" b="1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itchFamily="34" charset="0"/>
              <a:buNone/>
              <a:defRPr sz="1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8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4000" dirty="0" smtClean="0">
                <a:solidFill>
                  <a:schemeClr val="bg1"/>
                </a:solidFill>
                <a:latin typeface="Marianne" panose="02000000000000000000" pitchFamily="50" charset="0"/>
                <a:cs typeface="Calibri" panose="020F0502020204030204" pitchFamily="34" charset="0"/>
              </a:rPr>
              <a:t>ITALIE</a:t>
            </a:r>
          </a:p>
          <a:p>
            <a:pPr algn="ctr"/>
            <a:endParaRPr lang="fr-FR" sz="4000" dirty="0" smtClean="0">
              <a:solidFill>
                <a:schemeClr val="bg1"/>
              </a:solidFill>
              <a:latin typeface="Marianne" panose="02000000000000000000" pitchFamily="50" charset="0"/>
              <a:cs typeface="Calibri" panose="020F0502020204030204" pitchFamily="34" charset="0"/>
            </a:endParaRPr>
          </a:p>
          <a:p>
            <a:pPr algn="ctr"/>
            <a:r>
              <a:rPr lang="fr-FR" sz="4000" cap="none" dirty="0" smtClean="0">
                <a:solidFill>
                  <a:schemeClr val="bg1"/>
                </a:solidFill>
                <a:latin typeface="Marianne" panose="02000000000000000000" pitchFamily="50" charset="0"/>
                <a:cs typeface="Calibri" panose="020F0502020204030204" pitchFamily="34" charset="0"/>
              </a:rPr>
              <a:t>Les échanges de produits agricoles</a:t>
            </a:r>
          </a:p>
          <a:p>
            <a:pPr algn="ctr"/>
            <a:r>
              <a:rPr lang="fr-FR" sz="4000" cap="none" dirty="0">
                <a:solidFill>
                  <a:schemeClr val="bg1"/>
                </a:solidFill>
                <a:latin typeface="Marianne" panose="02000000000000000000" pitchFamily="50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fr-FR" sz="4000" cap="none" dirty="0" smtClean="0">
                <a:solidFill>
                  <a:schemeClr val="bg1"/>
                </a:solidFill>
                <a:latin typeface="Marianne" panose="02000000000000000000" pitchFamily="50" charset="0"/>
                <a:ea typeface="Calibri" panose="020F0502020204030204" pitchFamily="34" charset="0"/>
                <a:cs typeface="Calibri" panose="020F0502020204030204" pitchFamily="34" charset="0"/>
              </a:rPr>
              <a:t>t agro-alimentaires en 2023</a:t>
            </a:r>
            <a:endParaRPr lang="fr-FR" sz="4000" cap="none" dirty="0">
              <a:solidFill>
                <a:schemeClr val="bg1"/>
              </a:solidFill>
              <a:latin typeface="Marianne" panose="02000000000000000000" pitchFamily="50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75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64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908438" y="2069049"/>
            <a:ext cx="63751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Les échanges agricoles et agro-alimentaires </a:t>
            </a:r>
            <a:endParaRPr lang="fr-FR" sz="40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chemeClr val="bg1"/>
                </a:solidFill>
                <a:latin typeface="Marianne" panose="02000000000000000000" pitchFamily="50" charset="0"/>
              </a:rPr>
              <a:t>10</a:t>
            </a:fld>
            <a:endParaRPr lang="fr-FR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965249" y="6328992"/>
            <a:ext cx="8226751" cy="2735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965248" y="6360831"/>
            <a:ext cx="5563313" cy="365125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chemeClr val="bg1"/>
                </a:solidFill>
                <a:latin typeface="Marianne" panose="02000000000000000000" pitchFamily="50" charset="0"/>
              </a:rPr>
              <a:t>Italie - données </a:t>
            </a:r>
            <a:r>
              <a:rPr lang="fr-FR" dirty="0">
                <a:solidFill>
                  <a:schemeClr val="bg1"/>
                </a:solidFill>
                <a:latin typeface="Marianne" panose="02000000000000000000" pitchFamily="50" charset="0"/>
              </a:rPr>
              <a:t>2023 – TDM </a:t>
            </a:r>
            <a:r>
              <a:rPr lang="fr-FR" dirty="0" smtClean="0">
                <a:solidFill>
                  <a:schemeClr val="bg1"/>
                </a:solidFill>
                <a:latin typeface="Marianne" panose="02000000000000000000" pitchFamily="50" charset="0"/>
              </a:rPr>
              <a:t>- </a:t>
            </a:r>
            <a:r>
              <a:rPr lang="fr-FR" i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Échanges </a:t>
            </a:r>
            <a:r>
              <a:rPr lang="fr-FR" i="1" dirty="0">
                <a:solidFill>
                  <a:schemeClr val="bg1"/>
                </a:solidFill>
                <a:latin typeface="Marianne" panose="02000000000000000000" pitchFamily="50" charset="0"/>
              </a:rPr>
              <a:t>agricoles et agro-alimentaires</a:t>
            </a:r>
          </a:p>
        </p:txBody>
      </p:sp>
      <p:graphicFrame>
        <p:nvGraphicFramePr>
          <p:cNvPr id="8" name="Graphique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3422548"/>
              </p:ext>
            </p:extLst>
          </p:nvPr>
        </p:nvGraphicFramePr>
        <p:xfrm>
          <a:off x="7894891" y="3321563"/>
          <a:ext cx="4209592" cy="30211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ZoneTexte 9"/>
          <p:cNvSpPr txBox="1"/>
          <p:nvPr/>
        </p:nvSpPr>
        <p:spPr>
          <a:xfrm>
            <a:off x="2481127" y="4469623"/>
            <a:ext cx="5597497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L’Italie avec la France</a:t>
            </a:r>
            <a:endParaRPr lang="fr-FR" sz="4000" b="1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98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1679473"/>
              </p:ext>
            </p:extLst>
          </p:nvPr>
        </p:nvGraphicFramePr>
        <p:xfrm>
          <a:off x="313343" y="933863"/>
          <a:ext cx="11527566" cy="52224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2522"/>
                <a:gridCol w="3842522"/>
                <a:gridCol w="3842522"/>
              </a:tblGrid>
              <a:tr h="5222481">
                <a:tc>
                  <a:txBody>
                    <a:bodyPr/>
                    <a:lstStyle/>
                    <a:p>
                      <a:endParaRPr lang="fr-FR" dirty="0">
                        <a:solidFill>
                          <a:srgbClr val="0B6482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rgbClr val="0B648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rgbClr val="0B648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rgbClr val="0B6482"/>
                </a:solidFill>
                <a:latin typeface="Marianne" panose="02000000000000000000" pitchFamily="50" charset="0"/>
              </a:rPr>
              <a:t>11</a:t>
            </a:fld>
            <a:endParaRPr lang="fr-FR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965249" y="6328992"/>
            <a:ext cx="8226751" cy="27358"/>
          </a:xfrm>
          <a:prstGeom prst="line">
            <a:avLst/>
          </a:prstGeom>
          <a:ln>
            <a:solidFill>
              <a:srgbClr val="0B6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332026" y="5559348"/>
            <a:ext cx="37761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>
                <a:solidFill>
                  <a:srgbClr val="0B6482"/>
                </a:solidFill>
                <a:latin typeface="Marianne" panose="02000000000000000000" pitchFamily="50" charset="0"/>
              </a:rPr>
              <a:t>É</a:t>
            </a:r>
            <a:r>
              <a:rPr lang="fr-FR" sz="1500" b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volution des importations </a:t>
            </a:r>
          </a:p>
          <a:p>
            <a:pPr algn="ctr"/>
            <a:r>
              <a:rPr lang="fr-FR" sz="1500" b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italiennes en provenance de France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4108181" y="5559348"/>
            <a:ext cx="38577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Principaux postes d’importation italiens en provenance de France </a:t>
            </a:r>
            <a:endParaRPr lang="fr-FR" sz="1500" b="1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7965901" y="5565893"/>
            <a:ext cx="38936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Principaux marchés </a:t>
            </a:r>
          </a:p>
          <a:p>
            <a:pPr algn="ctr"/>
            <a:r>
              <a:rPr lang="fr-FR" sz="1500" b="1" dirty="0">
                <a:solidFill>
                  <a:srgbClr val="0B6482"/>
                </a:solidFill>
                <a:latin typeface="Marianne" panose="02000000000000000000" pitchFamily="50" charset="0"/>
              </a:rPr>
              <a:t>e</a:t>
            </a:r>
            <a:r>
              <a:rPr lang="fr-FR" sz="1500" b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uropéens de la France 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309091" y="329267"/>
            <a:ext cx="11573817" cy="400110"/>
          </a:xfrm>
          <a:prstGeom prst="rect">
            <a:avLst/>
          </a:prstGeom>
          <a:solidFill>
            <a:srgbClr val="0B6482"/>
          </a:solidFill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Les échanges agricoles et agro-alimentaires franco-italiens en un coup d’œil</a:t>
            </a:r>
            <a:endParaRPr lang="fr-FR" sz="20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20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965248" y="6360831"/>
            <a:ext cx="5563313" cy="365125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Italie - données </a:t>
            </a:r>
            <a:r>
              <a:rPr lang="fr-FR" dirty="0">
                <a:solidFill>
                  <a:srgbClr val="0B6482"/>
                </a:solidFill>
                <a:latin typeface="Marianne" panose="02000000000000000000" pitchFamily="50" charset="0"/>
              </a:rPr>
              <a:t>2023 – TDM </a:t>
            </a:r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- </a:t>
            </a:r>
            <a:r>
              <a:rPr lang="fr-FR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Échanges </a:t>
            </a:r>
            <a:r>
              <a:rPr lang="fr-FR" i="1" dirty="0">
                <a:solidFill>
                  <a:srgbClr val="0B6482"/>
                </a:solidFill>
                <a:latin typeface="Marianne" panose="02000000000000000000" pitchFamily="50" charset="0"/>
              </a:rPr>
              <a:t>agricoles et agro-alimentaires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054689" y="947980"/>
            <a:ext cx="1763831" cy="276999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fr-FR" sz="12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Variations </a:t>
            </a:r>
            <a:r>
              <a:rPr lang="fr-FR" sz="12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2023-2022</a:t>
            </a:r>
            <a:endParaRPr lang="fr-FR" sz="1200" b="1" dirty="0" smtClean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graphicFrame>
        <p:nvGraphicFramePr>
          <p:cNvPr id="30" name="Graphique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0427809"/>
              </p:ext>
            </p:extLst>
          </p:nvPr>
        </p:nvGraphicFramePr>
        <p:xfrm>
          <a:off x="8040793" y="1703609"/>
          <a:ext cx="3719945" cy="38491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ZoneTexte 15"/>
          <p:cNvSpPr txBox="1"/>
          <p:nvPr/>
        </p:nvSpPr>
        <p:spPr>
          <a:xfrm>
            <a:off x="321673" y="957193"/>
            <a:ext cx="381527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Hausse de +</a:t>
            </a:r>
            <a:r>
              <a:rPr lang="fr-FR" sz="1500" b="1" dirty="0">
                <a:solidFill>
                  <a:srgbClr val="00B050"/>
                </a:solidFill>
                <a:latin typeface="Marianne" panose="02000000000000000000" pitchFamily="50" charset="0"/>
              </a:rPr>
              <a:t>7</a:t>
            </a:r>
            <a:r>
              <a:rPr lang="fr-FR" sz="15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% des importations</a:t>
            </a:r>
          </a:p>
        </p:txBody>
      </p:sp>
      <p:sp>
        <p:nvSpPr>
          <p:cNvPr id="19" name="ZoneTexte 13"/>
          <p:cNvSpPr txBox="1"/>
          <p:nvPr/>
        </p:nvSpPr>
        <p:spPr>
          <a:xfrm>
            <a:off x="4159673" y="960541"/>
            <a:ext cx="38505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5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Produits d’épicerie +20%</a:t>
            </a:r>
          </a:p>
          <a:p>
            <a:pPr algn="ctr"/>
            <a:r>
              <a:rPr lang="fr-FR" sz="15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Viande et produits carnés +12%</a:t>
            </a:r>
          </a:p>
          <a:p>
            <a:pPr algn="ctr"/>
            <a:r>
              <a:rPr lang="fr-FR" sz="15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Fruits et légumes +20%</a:t>
            </a:r>
          </a:p>
          <a:p>
            <a:pPr algn="ctr"/>
            <a:r>
              <a:rPr lang="fr-FR" sz="1500" b="1" dirty="0" smtClean="0">
                <a:solidFill>
                  <a:srgbClr val="FF0000"/>
                </a:solidFill>
                <a:latin typeface="Marianne" panose="02000000000000000000" pitchFamily="50" charset="0"/>
              </a:rPr>
              <a:t>Laits et produits laitiers -8%</a:t>
            </a:r>
          </a:p>
        </p:txBody>
      </p:sp>
      <p:sp>
        <p:nvSpPr>
          <p:cNvPr id="22" name="ZoneTexte 2"/>
          <p:cNvSpPr txBox="1"/>
          <p:nvPr/>
        </p:nvSpPr>
        <p:spPr>
          <a:xfrm>
            <a:off x="10826307" y="2204046"/>
            <a:ext cx="695325" cy="30270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 smtClean="0">
                <a:solidFill>
                  <a:srgbClr val="FF0000"/>
                </a:solidFill>
                <a:latin typeface="Marianne" panose="02000000000000000000" pitchFamily="50" charset="0"/>
              </a:rPr>
              <a:t>-1%</a:t>
            </a:r>
            <a:endParaRPr lang="fr-FR" sz="1200" b="1" dirty="0">
              <a:solidFill>
                <a:srgbClr val="FF0000"/>
              </a:solidFill>
              <a:latin typeface="Marianne" panose="02000000000000000000" pitchFamily="50" charset="0"/>
            </a:endParaRPr>
          </a:p>
        </p:txBody>
      </p:sp>
      <p:sp>
        <p:nvSpPr>
          <p:cNvPr id="23" name="ZoneTexte 2"/>
          <p:cNvSpPr txBox="1"/>
          <p:nvPr/>
        </p:nvSpPr>
        <p:spPr>
          <a:xfrm>
            <a:off x="10773131" y="2731114"/>
            <a:ext cx="695325" cy="30270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+5%</a:t>
            </a:r>
            <a:endParaRPr lang="fr-FR" sz="1200" b="1" dirty="0">
              <a:solidFill>
                <a:srgbClr val="00B050"/>
              </a:solidFill>
              <a:latin typeface="Marianne" panose="02000000000000000000" pitchFamily="50" charset="0"/>
            </a:endParaRPr>
          </a:p>
        </p:txBody>
      </p:sp>
      <p:sp>
        <p:nvSpPr>
          <p:cNvPr id="24" name="ZoneTexte 2"/>
          <p:cNvSpPr txBox="1"/>
          <p:nvPr/>
        </p:nvSpPr>
        <p:spPr>
          <a:xfrm>
            <a:off x="10773131" y="3269505"/>
            <a:ext cx="695325" cy="30270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+3%</a:t>
            </a:r>
            <a:endParaRPr lang="fr-FR" sz="1200" b="1" dirty="0">
              <a:solidFill>
                <a:srgbClr val="00B050"/>
              </a:solidFill>
              <a:latin typeface="Marianne" panose="02000000000000000000" pitchFamily="50" charset="0"/>
            </a:endParaRPr>
          </a:p>
        </p:txBody>
      </p:sp>
      <p:sp>
        <p:nvSpPr>
          <p:cNvPr id="25" name="ZoneTexte 2"/>
          <p:cNvSpPr txBox="1"/>
          <p:nvPr/>
        </p:nvSpPr>
        <p:spPr>
          <a:xfrm>
            <a:off x="10773131" y="3803562"/>
            <a:ext cx="695325" cy="30270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+3%</a:t>
            </a:r>
            <a:endParaRPr lang="fr-FR" sz="1200" b="1" dirty="0">
              <a:solidFill>
                <a:srgbClr val="00B050"/>
              </a:solidFill>
              <a:latin typeface="Marianne" panose="02000000000000000000" pitchFamily="50" charset="0"/>
            </a:endParaRPr>
          </a:p>
        </p:txBody>
      </p:sp>
      <p:sp>
        <p:nvSpPr>
          <p:cNvPr id="26" name="ZoneTexte 2"/>
          <p:cNvSpPr txBox="1"/>
          <p:nvPr/>
        </p:nvSpPr>
        <p:spPr>
          <a:xfrm>
            <a:off x="10757836" y="4361665"/>
            <a:ext cx="695325" cy="30270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+5%</a:t>
            </a:r>
            <a:endParaRPr lang="fr-FR" sz="1200" b="1" dirty="0">
              <a:solidFill>
                <a:srgbClr val="00B050"/>
              </a:solidFill>
              <a:latin typeface="Marianne" panose="02000000000000000000" pitchFamily="50" charset="0"/>
            </a:endParaRPr>
          </a:p>
        </p:txBody>
      </p:sp>
      <p:graphicFrame>
        <p:nvGraphicFramePr>
          <p:cNvPr id="27" name="Graphique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5715173"/>
              </p:ext>
            </p:extLst>
          </p:nvPr>
        </p:nvGraphicFramePr>
        <p:xfrm>
          <a:off x="363072" y="1882414"/>
          <a:ext cx="3729853" cy="3683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8" name="Graphique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7481325"/>
              </p:ext>
            </p:extLst>
          </p:nvPr>
        </p:nvGraphicFramePr>
        <p:xfrm>
          <a:off x="4203698" y="1882414"/>
          <a:ext cx="3762202" cy="3683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17521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rgbClr val="0B6482"/>
                </a:solidFill>
                <a:latin typeface="Marianne" panose="02000000000000000000" pitchFamily="50" charset="0"/>
              </a:rPr>
              <a:t>12</a:t>
            </a:fld>
            <a:endParaRPr lang="fr-FR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965249" y="6328992"/>
            <a:ext cx="8226751" cy="27358"/>
          </a:xfrm>
          <a:prstGeom prst="line">
            <a:avLst/>
          </a:prstGeom>
          <a:ln>
            <a:solidFill>
              <a:srgbClr val="0B6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347606" y="883495"/>
            <a:ext cx="11493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La balance est légèrement déficitaire avec la France. </a:t>
            </a:r>
            <a:endParaRPr lang="fr-FR" sz="2000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47606" y="331858"/>
            <a:ext cx="11493304" cy="400110"/>
          </a:xfrm>
          <a:prstGeom prst="rect">
            <a:avLst/>
          </a:prstGeom>
          <a:solidFill>
            <a:srgbClr val="0B6482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Marianne" panose="02000000000000000000" pitchFamily="50" charset="0"/>
              </a:rPr>
              <a:t>B</a:t>
            </a:r>
            <a:r>
              <a:rPr lang="fr-FR" sz="2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alance commerciale (en euro)</a:t>
            </a:r>
            <a:endParaRPr lang="fr-FR" sz="20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8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965248" y="6360831"/>
            <a:ext cx="5563313" cy="365125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Italie - données </a:t>
            </a:r>
            <a:r>
              <a:rPr lang="fr-FR" dirty="0">
                <a:solidFill>
                  <a:srgbClr val="0B6482"/>
                </a:solidFill>
                <a:latin typeface="Marianne" panose="02000000000000000000" pitchFamily="50" charset="0"/>
              </a:rPr>
              <a:t>2023 – TDM </a:t>
            </a:r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- </a:t>
            </a:r>
            <a:r>
              <a:rPr lang="fr-FR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Échanges </a:t>
            </a:r>
            <a:r>
              <a:rPr lang="fr-FR" i="1" dirty="0">
                <a:solidFill>
                  <a:srgbClr val="0B6482"/>
                </a:solidFill>
                <a:latin typeface="Marianne" panose="02000000000000000000" pitchFamily="50" charset="0"/>
              </a:rPr>
              <a:t>agricoles et agro-alimentaires</a:t>
            </a:r>
          </a:p>
        </p:txBody>
      </p:sp>
      <p:graphicFrame>
        <p:nvGraphicFramePr>
          <p:cNvPr id="9" name="Graphique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2511062"/>
              </p:ext>
            </p:extLst>
          </p:nvPr>
        </p:nvGraphicFramePr>
        <p:xfrm>
          <a:off x="347606" y="1435132"/>
          <a:ext cx="11493304" cy="45737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2303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rgbClr val="0B6482"/>
                </a:solidFill>
                <a:latin typeface="Marianne" panose="02000000000000000000" pitchFamily="50" charset="0"/>
              </a:rPr>
              <a:t>13</a:t>
            </a:fld>
            <a:endParaRPr lang="fr-FR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965249" y="6328992"/>
            <a:ext cx="8226751" cy="27358"/>
          </a:xfrm>
          <a:prstGeom prst="line">
            <a:avLst/>
          </a:prstGeom>
          <a:ln>
            <a:solidFill>
              <a:srgbClr val="0B6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347606" y="331858"/>
            <a:ext cx="11493304" cy="400110"/>
          </a:xfrm>
          <a:prstGeom prst="rect">
            <a:avLst/>
          </a:prstGeom>
          <a:solidFill>
            <a:srgbClr val="0B6482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Marianne" panose="02000000000000000000" pitchFamily="50" charset="0"/>
              </a:rPr>
              <a:t>Balance commerciale par poste </a:t>
            </a:r>
            <a:r>
              <a:rPr lang="fr-FR" sz="2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d’importation (en euro)</a:t>
            </a:r>
            <a:endParaRPr lang="fr-FR" sz="20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47606" y="891042"/>
            <a:ext cx="11493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Animaux vivants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, principal poste déficitaire et </a:t>
            </a:r>
            <a:r>
              <a:rPr lang="fr-FR" sz="2000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Produits d’épicerie 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principal poste excédentaire. </a:t>
            </a:r>
            <a:r>
              <a:rPr lang="fr-FR" sz="2000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Laits et produits laitiers 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excédentaire depuis 2019.</a:t>
            </a:r>
            <a:endParaRPr lang="fr-FR" sz="2000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sp>
        <p:nvSpPr>
          <p:cNvPr id="8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965248" y="6360831"/>
            <a:ext cx="5563313" cy="365125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Italie - données </a:t>
            </a:r>
            <a:r>
              <a:rPr lang="fr-FR" dirty="0">
                <a:solidFill>
                  <a:srgbClr val="0B6482"/>
                </a:solidFill>
                <a:latin typeface="Marianne" panose="02000000000000000000" pitchFamily="50" charset="0"/>
              </a:rPr>
              <a:t>2023 – TDM </a:t>
            </a:r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- </a:t>
            </a:r>
            <a:r>
              <a:rPr lang="fr-FR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Échanges </a:t>
            </a:r>
            <a:r>
              <a:rPr lang="fr-FR" i="1" dirty="0">
                <a:solidFill>
                  <a:srgbClr val="0B6482"/>
                </a:solidFill>
                <a:latin typeface="Marianne" panose="02000000000000000000" pitchFamily="50" charset="0"/>
              </a:rPr>
              <a:t>agricoles et agro-alimentaires</a:t>
            </a:r>
          </a:p>
        </p:txBody>
      </p:sp>
      <p:graphicFrame>
        <p:nvGraphicFramePr>
          <p:cNvPr id="10" name="Graphique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807557"/>
              </p:ext>
            </p:extLst>
          </p:nvPr>
        </p:nvGraphicFramePr>
        <p:xfrm>
          <a:off x="347606" y="1553595"/>
          <a:ext cx="11493304" cy="44988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134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rgbClr val="0B6482"/>
                </a:solidFill>
                <a:latin typeface="Marianne" panose="02000000000000000000" pitchFamily="50" charset="0"/>
              </a:rPr>
              <a:t>14</a:t>
            </a:fld>
            <a:endParaRPr lang="fr-FR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965249" y="6328992"/>
            <a:ext cx="8226751" cy="27358"/>
          </a:xfrm>
          <a:prstGeom prst="line">
            <a:avLst/>
          </a:prstGeom>
          <a:ln>
            <a:solidFill>
              <a:srgbClr val="0B6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347606" y="331858"/>
            <a:ext cx="11493304" cy="400110"/>
          </a:xfrm>
          <a:prstGeom prst="rect">
            <a:avLst/>
          </a:prstGeom>
          <a:solidFill>
            <a:srgbClr val="0B6482"/>
          </a:solidFill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Postes d’importation (en euro)</a:t>
            </a:r>
            <a:endParaRPr lang="fr-FR" sz="20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47606" y="891042"/>
            <a:ext cx="11493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Tous les postes en progression sur trois ans.</a:t>
            </a:r>
            <a:r>
              <a:rPr lang="fr-FR" sz="2000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 </a:t>
            </a:r>
            <a:r>
              <a:rPr lang="fr-FR" sz="2000" i="1" dirty="0">
                <a:solidFill>
                  <a:srgbClr val="0B6482"/>
                </a:solidFill>
                <a:latin typeface="Marianne" panose="02000000000000000000" pitchFamily="50" charset="0"/>
              </a:rPr>
              <a:t>Produits d’épicerie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</a:rPr>
              <a:t>, en hausse de 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33%</a:t>
            </a:r>
            <a:r>
              <a:rPr lang="fr-FR" sz="2000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. </a:t>
            </a:r>
            <a:endParaRPr lang="fr-FR" sz="2000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sp>
        <p:nvSpPr>
          <p:cNvPr id="12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965248" y="6360831"/>
            <a:ext cx="5563313" cy="365125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Italie - données </a:t>
            </a:r>
            <a:r>
              <a:rPr lang="fr-FR" dirty="0">
                <a:solidFill>
                  <a:srgbClr val="0B6482"/>
                </a:solidFill>
                <a:latin typeface="Marianne" panose="02000000000000000000" pitchFamily="50" charset="0"/>
              </a:rPr>
              <a:t>2023 – TDM </a:t>
            </a:r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- </a:t>
            </a:r>
            <a:r>
              <a:rPr lang="fr-FR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Échanges </a:t>
            </a:r>
            <a:r>
              <a:rPr lang="fr-FR" i="1" dirty="0">
                <a:solidFill>
                  <a:srgbClr val="0B6482"/>
                </a:solidFill>
                <a:latin typeface="Marianne" panose="02000000000000000000" pitchFamily="50" charset="0"/>
              </a:rPr>
              <a:t>agricoles et agro-alimentaires</a:t>
            </a:r>
          </a:p>
        </p:txBody>
      </p:sp>
      <p:sp>
        <p:nvSpPr>
          <p:cNvPr id="4" name="Rectangle 3"/>
          <p:cNvSpPr/>
          <p:nvPr/>
        </p:nvSpPr>
        <p:spPr>
          <a:xfrm>
            <a:off x="9528560" y="536957"/>
            <a:ext cx="2312349" cy="369332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Marianne" panose="02000000000000000000" pitchFamily="50" charset="0"/>
              </a:rPr>
              <a:t>Tendance sur 3 ans</a:t>
            </a:r>
            <a:endParaRPr lang="fr-FR" dirty="0">
              <a:solidFill>
                <a:schemeClr val="bg1"/>
              </a:solidFill>
            </a:endParaRPr>
          </a:p>
        </p:txBody>
      </p:sp>
      <p:graphicFrame>
        <p:nvGraphicFramePr>
          <p:cNvPr id="14" name="Graphique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0927433"/>
              </p:ext>
            </p:extLst>
          </p:nvPr>
        </p:nvGraphicFramePr>
        <p:xfrm>
          <a:off x="347605" y="1450226"/>
          <a:ext cx="11493303" cy="4704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7652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rgbClr val="0B6482"/>
                </a:solidFill>
                <a:latin typeface="Marianne" panose="02000000000000000000" pitchFamily="50" charset="0"/>
              </a:rPr>
              <a:t>15</a:t>
            </a:fld>
            <a:endParaRPr lang="fr-FR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965249" y="6328992"/>
            <a:ext cx="8226751" cy="27358"/>
          </a:xfrm>
          <a:prstGeom prst="line">
            <a:avLst/>
          </a:prstGeom>
          <a:ln>
            <a:solidFill>
              <a:srgbClr val="0B6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347606" y="331858"/>
            <a:ext cx="11493304" cy="400110"/>
          </a:xfrm>
          <a:prstGeom prst="rect">
            <a:avLst/>
          </a:prstGeom>
          <a:solidFill>
            <a:srgbClr val="0B6482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Marianne" panose="02000000000000000000" pitchFamily="50" charset="0"/>
              </a:rPr>
              <a:t>Principaux </a:t>
            </a:r>
            <a:r>
              <a:rPr lang="fr-FR" sz="2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marchés de </a:t>
            </a:r>
            <a:r>
              <a:rPr lang="fr-FR" sz="2000" b="1" dirty="0">
                <a:solidFill>
                  <a:schemeClr val="bg1"/>
                </a:solidFill>
                <a:latin typeface="Marianne" panose="02000000000000000000" pitchFamily="50" charset="0"/>
              </a:rPr>
              <a:t>la France </a:t>
            </a:r>
            <a:r>
              <a:rPr lang="fr-FR" sz="2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(en euro)</a:t>
            </a:r>
            <a:endParaRPr lang="fr-FR" sz="20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26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965248" y="6360831"/>
            <a:ext cx="5563313" cy="365125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Italie - données </a:t>
            </a:r>
            <a:r>
              <a:rPr lang="fr-FR" dirty="0">
                <a:solidFill>
                  <a:srgbClr val="0B6482"/>
                </a:solidFill>
                <a:latin typeface="Marianne" panose="02000000000000000000" pitchFamily="50" charset="0"/>
              </a:rPr>
              <a:t>2023 – TDM </a:t>
            </a:r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- </a:t>
            </a:r>
            <a:r>
              <a:rPr lang="fr-FR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Échanges </a:t>
            </a:r>
            <a:r>
              <a:rPr lang="fr-FR" i="1" dirty="0">
                <a:solidFill>
                  <a:srgbClr val="0B6482"/>
                </a:solidFill>
                <a:latin typeface="Marianne" panose="02000000000000000000" pitchFamily="50" charset="0"/>
              </a:rPr>
              <a:t>agricoles et agro-alimentaires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297825" y="531913"/>
            <a:ext cx="2543086" cy="369332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Variations </a:t>
            </a:r>
            <a:r>
              <a:rPr lang="fr-FR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2023-2022</a:t>
            </a:r>
            <a:endParaRPr lang="fr-FR" b="1" dirty="0" smtClean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graphicFrame>
        <p:nvGraphicFramePr>
          <p:cNvPr id="29" name="Graphique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0031718"/>
              </p:ext>
            </p:extLst>
          </p:nvPr>
        </p:nvGraphicFramePr>
        <p:xfrm>
          <a:off x="347606" y="1154564"/>
          <a:ext cx="11493304" cy="508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2" name="Rectangle 31"/>
          <p:cNvSpPr/>
          <p:nvPr/>
        </p:nvSpPr>
        <p:spPr>
          <a:xfrm>
            <a:off x="4610954" y="1150083"/>
            <a:ext cx="951921" cy="3907310"/>
          </a:xfrm>
          <a:prstGeom prst="rect">
            <a:avLst/>
          </a:prstGeom>
          <a:noFill/>
          <a:ln w="285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sz="1100">
              <a:solidFill>
                <a:srgbClr val="FF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813172" y="972326"/>
            <a:ext cx="577472" cy="323165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txBody>
          <a:bodyPr wrap="square" lIns="91440" tIns="45720" rIns="91440" bIns="4572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500" b="1" dirty="0">
                <a:ln w="22225">
                  <a:noFill/>
                  <a:prstDash val="solid"/>
                </a:ln>
                <a:solidFill>
                  <a:srgbClr val="00B050"/>
                </a:solidFill>
                <a:latin typeface="Marianne" panose="02000000000000000000" pitchFamily="50" charset="0"/>
              </a:rPr>
              <a:t>4</a:t>
            </a:r>
            <a:r>
              <a:rPr lang="fr-FR" sz="1500" b="1" dirty="0" smtClean="0">
                <a:ln w="22225">
                  <a:noFill/>
                  <a:prstDash val="solid"/>
                </a:ln>
                <a:solidFill>
                  <a:srgbClr val="00B050"/>
                </a:solidFill>
                <a:latin typeface="Marianne" panose="02000000000000000000" pitchFamily="50" charset="0"/>
              </a:rPr>
              <a:t>e</a:t>
            </a:r>
            <a:endParaRPr lang="fr-FR" sz="1500" b="1" cap="none" spc="0" dirty="0">
              <a:ln w="22225">
                <a:noFill/>
                <a:prstDash val="solid"/>
              </a:ln>
              <a:solidFill>
                <a:srgbClr val="00B050"/>
              </a:solidFill>
              <a:effectLst/>
              <a:latin typeface="Marianne" panose="02000000000000000000" pitchFamily="50" charset="0"/>
            </a:endParaRPr>
          </a:p>
        </p:txBody>
      </p:sp>
      <p:sp>
        <p:nvSpPr>
          <p:cNvPr id="42" name="ZoneTexte 2"/>
          <p:cNvSpPr txBox="1"/>
          <p:nvPr/>
        </p:nvSpPr>
        <p:spPr>
          <a:xfrm>
            <a:off x="6802913" y="1307472"/>
            <a:ext cx="650129" cy="30270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 smtClean="0">
                <a:solidFill>
                  <a:srgbClr val="FF0000"/>
                </a:solidFill>
                <a:latin typeface="Marianne" panose="02000000000000000000" pitchFamily="50" charset="0"/>
              </a:rPr>
              <a:t>-18%</a:t>
            </a:r>
            <a:endParaRPr lang="fr-FR" sz="1200" b="1" dirty="0">
              <a:solidFill>
                <a:srgbClr val="FF0000"/>
              </a:solidFill>
              <a:latin typeface="Marianne" panose="02000000000000000000" pitchFamily="50" charset="0"/>
            </a:endParaRPr>
          </a:p>
        </p:txBody>
      </p:sp>
      <p:sp>
        <p:nvSpPr>
          <p:cNvPr id="43" name="ZoneTexte 2"/>
          <p:cNvSpPr txBox="1"/>
          <p:nvPr/>
        </p:nvSpPr>
        <p:spPr>
          <a:xfrm>
            <a:off x="5786606" y="1299972"/>
            <a:ext cx="650129" cy="30270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+5%</a:t>
            </a:r>
            <a:endParaRPr lang="fr-FR" sz="1200" b="1" dirty="0">
              <a:solidFill>
                <a:srgbClr val="00B050"/>
              </a:solidFill>
              <a:latin typeface="Marianne" panose="02000000000000000000" pitchFamily="50" charset="0"/>
            </a:endParaRPr>
          </a:p>
        </p:txBody>
      </p:sp>
      <p:sp>
        <p:nvSpPr>
          <p:cNvPr id="44" name="ZoneTexte 2"/>
          <p:cNvSpPr txBox="1"/>
          <p:nvPr/>
        </p:nvSpPr>
        <p:spPr>
          <a:xfrm>
            <a:off x="4744674" y="1299972"/>
            <a:ext cx="650129" cy="30270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+3%</a:t>
            </a:r>
            <a:endParaRPr lang="fr-FR" sz="1200" b="1" dirty="0">
              <a:solidFill>
                <a:srgbClr val="00B050"/>
              </a:solidFill>
              <a:latin typeface="Marianne" panose="02000000000000000000" pitchFamily="50" charset="0"/>
            </a:endParaRPr>
          </a:p>
        </p:txBody>
      </p:sp>
      <p:sp>
        <p:nvSpPr>
          <p:cNvPr id="52" name="ZoneTexte 2"/>
          <p:cNvSpPr txBox="1"/>
          <p:nvPr/>
        </p:nvSpPr>
        <p:spPr>
          <a:xfrm>
            <a:off x="3756166" y="1307472"/>
            <a:ext cx="650129" cy="30270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+3%</a:t>
            </a:r>
            <a:endParaRPr lang="fr-FR" sz="1200" b="1" dirty="0">
              <a:solidFill>
                <a:srgbClr val="00B050"/>
              </a:solidFill>
              <a:latin typeface="Marianne" panose="02000000000000000000" pitchFamily="50" charset="0"/>
            </a:endParaRPr>
          </a:p>
        </p:txBody>
      </p:sp>
      <p:sp>
        <p:nvSpPr>
          <p:cNvPr id="53" name="ZoneTexte 2"/>
          <p:cNvSpPr txBox="1"/>
          <p:nvPr/>
        </p:nvSpPr>
        <p:spPr>
          <a:xfrm>
            <a:off x="2727760" y="1307472"/>
            <a:ext cx="650129" cy="30270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+5%</a:t>
            </a:r>
            <a:endParaRPr lang="fr-FR" sz="1200" b="1" dirty="0">
              <a:solidFill>
                <a:srgbClr val="00B050"/>
              </a:solidFill>
              <a:latin typeface="Marianne" panose="02000000000000000000" pitchFamily="50" charset="0"/>
            </a:endParaRPr>
          </a:p>
        </p:txBody>
      </p:sp>
      <p:sp>
        <p:nvSpPr>
          <p:cNvPr id="54" name="ZoneTexte 2"/>
          <p:cNvSpPr txBox="1"/>
          <p:nvPr/>
        </p:nvSpPr>
        <p:spPr>
          <a:xfrm>
            <a:off x="1717363" y="1299972"/>
            <a:ext cx="650129" cy="30270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 smtClean="0">
                <a:solidFill>
                  <a:srgbClr val="FF0000"/>
                </a:solidFill>
                <a:latin typeface="Marianne" panose="02000000000000000000" pitchFamily="50" charset="0"/>
              </a:rPr>
              <a:t>-1%</a:t>
            </a:r>
            <a:endParaRPr lang="fr-FR" sz="1200" b="1" dirty="0">
              <a:solidFill>
                <a:srgbClr val="FF0000"/>
              </a:solidFill>
              <a:latin typeface="Marianne" panose="02000000000000000000" pitchFamily="50" charset="0"/>
            </a:endParaRPr>
          </a:p>
        </p:txBody>
      </p:sp>
      <p:sp>
        <p:nvSpPr>
          <p:cNvPr id="55" name="ZoneTexte 2"/>
          <p:cNvSpPr txBox="1"/>
          <p:nvPr/>
        </p:nvSpPr>
        <p:spPr>
          <a:xfrm>
            <a:off x="7966054" y="1311180"/>
            <a:ext cx="650129" cy="30270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 smtClean="0">
                <a:solidFill>
                  <a:srgbClr val="FF0000"/>
                </a:solidFill>
                <a:latin typeface="Marianne" panose="02000000000000000000" pitchFamily="50" charset="0"/>
              </a:rPr>
              <a:t>-8%</a:t>
            </a:r>
            <a:endParaRPr lang="fr-FR" sz="1200" b="1" dirty="0">
              <a:solidFill>
                <a:srgbClr val="FF0000"/>
              </a:solidFill>
              <a:latin typeface="Marianne" panose="02000000000000000000" pitchFamily="50" charset="0"/>
            </a:endParaRPr>
          </a:p>
        </p:txBody>
      </p:sp>
      <p:sp>
        <p:nvSpPr>
          <p:cNvPr id="56" name="ZoneTexte 2"/>
          <p:cNvSpPr txBox="1"/>
          <p:nvPr/>
        </p:nvSpPr>
        <p:spPr>
          <a:xfrm>
            <a:off x="8834887" y="1335208"/>
            <a:ext cx="650129" cy="30270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+5%</a:t>
            </a:r>
            <a:endParaRPr lang="fr-FR" sz="1200" b="1" dirty="0">
              <a:solidFill>
                <a:srgbClr val="00B050"/>
              </a:solidFill>
              <a:latin typeface="Marianne" panose="02000000000000000000" pitchFamily="50" charset="0"/>
            </a:endParaRPr>
          </a:p>
        </p:txBody>
      </p:sp>
      <p:sp>
        <p:nvSpPr>
          <p:cNvPr id="57" name="ZoneTexte 2"/>
          <p:cNvSpPr txBox="1"/>
          <p:nvPr/>
        </p:nvSpPr>
        <p:spPr>
          <a:xfrm>
            <a:off x="9847131" y="1311276"/>
            <a:ext cx="650129" cy="30270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+2%</a:t>
            </a:r>
            <a:endParaRPr lang="fr-FR" sz="1200" b="1" dirty="0">
              <a:solidFill>
                <a:srgbClr val="00B050"/>
              </a:solidFill>
              <a:latin typeface="Marianne" panose="02000000000000000000" pitchFamily="50" charset="0"/>
            </a:endParaRPr>
          </a:p>
        </p:txBody>
      </p:sp>
      <p:sp>
        <p:nvSpPr>
          <p:cNvPr id="58" name="ZoneTexte 2"/>
          <p:cNvSpPr txBox="1"/>
          <p:nvPr/>
        </p:nvSpPr>
        <p:spPr>
          <a:xfrm>
            <a:off x="10898918" y="1335208"/>
            <a:ext cx="650129" cy="30270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+10%</a:t>
            </a:r>
            <a:endParaRPr lang="fr-FR" sz="1200" b="1" dirty="0">
              <a:solidFill>
                <a:srgbClr val="00B050"/>
              </a:solidFill>
              <a:latin typeface="Mariann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96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au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1548999"/>
              </p:ext>
            </p:extLst>
          </p:nvPr>
        </p:nvGraphicFramePr>
        <p:xfrm>
          <a:off x="347606" y="976039"/>
          <a:ext cx="11493304" cy="51256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6652"/>
                <a:gridCol w="5746652"/>
              </a:tblGrid>
              <a:tr h="5125658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rgbClr val="0B6482"/>
                </a:solidFill>
                <a:latin typeface="Marianne" panose="02000000000000000000" pitchFamily="50" charset="0"/>
              </a:rPr>
              <a:t>16</a:t>
            </a:fld>
            <a:endParaRPr lang="fr-FR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965249" y="6328992"/>
            <a:ext cx="8226751" cy="27358"/>
          </a:xfrm>
          <a:prstGeom prst="line">
            <a:avLst/>
          </a:prstGeom>
          <a:ln>
            <a:solidFill>
              <a:srgbClr val="0B6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471480" y="5692722"/>
            <a:ext cx="566130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Global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6132788" y="5699381"/>
            <a:ext cx="571160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En provenance de France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347606" y="331858"/>
            <a:ext cx="11493304" cy="400110"/>
          </a:xfrm>
          <a:prstGeom prst="rect">
            <a:avLst/>
          </a:prstGeom>
          <a:solidFill>
            <a:srgbClr val="0B6482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Marianne" panose="02000000000000000000" pitchFamily="50" charset="0"/>
              </a:rPr>
              <a:t>Postes </a:t>
            </a:r>
            <a:r>
              <a:rPr lang="fr-FR" sz="2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d’importation </a:t>
            </a:r>
            <a:r>
              <a:rPr lang="fr-FR" sz="2000" b="1" dirty="0">
                <a:solidFill>
                  <a:schemeClr val="bg1"/>
                </a:solidFill>
                <a:latin typeface="Marianne" panose="02000000000000000000" pitchFamily="50" charset="0"/>
              </a:rPr>
              <a:t>(en valeur)</a:t>
            </a:r>
          </a:p>
        </p:txBody>
      </p:sp>
      <p:sp>
        <p:nvSpPr>
          <p:cNvPr id="18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965248" y="6360831"/>
            <a:ext cx="5563313" cy="365125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Italie - données </a:t>
            </a:r>
            <a:r>
              <a:rPr lang="fr-FR" dirty="0">
                <a:solidFill>
                  <a:srgbClr val="0B6482"/>
                </a:solidFill>
                <a:latin typeface="Marianne" panose="02000000000000000000" pitchFamily="50" charset="0"/>
              </a:rPr>
              <a:t>2023 – TDM </a:t>
            </a:r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- </a:t>
            </a:r>
            <a:r>
              <a:rPr lang="fr-FR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Échanges </a:t>
            </a:r>
            <a:r>
              <a:rPr lang="fr-FR" i="1" dirty="0">
                <a:solidFill>
                  <a:srgbClr val="0B6482"/>
                </a:solidFill>
                <a:latin typeface="Marianne" panose="02000000000000000000" pitchFamily="50" charset="0"/>
              </a:rPr>
              <a:t>agricoles et agro-alimentaires</a:t>
            </a:r>
          </a:p>
        </p:txBody>
      </p:sp>
      <p:graphicFrame>
        <p:nvGraphicFramePr>
          <p:cNvPr id="16" name="Graphique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5221775"/>
              </p:ext>
            </p:extLst>
          </p:nvPr>
        </p:nvGraphicFramePr>
        <p:xfrm>
          <a:off x="407496" y="1038414"/>
          <a:ext cx="5635780" cy="46609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Graphique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0811819"/>
              </p:ext>
            </p:extLst>
          </p:nvPr>
        </p:nvGraphicFramePr>
        <p:xfrm>
          <a:off x="6132788" y="1059130"/>
          <a:ext cx="5708122" cy="4626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5406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64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170670" y="3075057"/>
            <a:ext cx="78506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Contexte macro-économique</a:t>
            </a:r>
            <a:endParaRPr lang="fr-FR" sz="40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chemeClr val="bg1"/>
                </a:solidFill>
                <a:latin typeface="Marianne" panose="02000000000000000000" pitchFamily="50" charset="0"/>
              </a:rPr>
              <a:t>2</a:t>
            </a:fld>
            <a:endParaRPr lang="fr-FR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965249" y="6328992"/>
            <a:ext cx="8226751" cy="2735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965248" y="6360831"/>
            <a:ext cx="5563313" cy="365125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chemeClr val="bg1"/>
                </a:solidFill>
                <a:latin typeface="Marianne" panose="02000000000000000000" pitchFamily="50" charset="0"/>
              </a:rPr>
              <a:t>Italie - données 2023 – </a:t>
            </a:r>
            <a:r>
              <a:rPr lang="fr-FR" i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Contexte macro-économique</a:t>
            </a:r>
            <a:endParaRPr lang="fr-FR" i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rgbClr val="0B6482"/>
                </a:solidFill>
                <a:latin typeface="Marianne" panose="02000000000000000000" pitchFamily="50" charset="0"/>
              </a:rPr>
              <a:t>3</a:t>
            </a:fld>
            <a:endParaRPr lang="fr-FR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965249" y="6328992"/>
            <a:ext cx="8226751" cy="27358"/>
          </a:xfrm>
          <a:prstGeom prst="line">
            <a:avLst/>
          </a:prstGeom>
          <a:ln>
            <a:solidFill>
              <a:srgbClr val="0B6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965248" y="6360831"/>
            <a:ext cx="5811141" cy="365125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Italie - données 2023 – COFACE – </a:t>
            </a:r>
            <a:r>
              <a:rPr lang="fr-FR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Contexte macro-économique</a:t>
            </a:r>
            <a:endParaRPr lang="fr-FR" i="1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09091" y="329267"/>
            <a:ext cx="11573817" cy="400110"/>
          </a:xfrm>
          <a:prstGeom prst="rect">
            <a:avLst/>
          </a:prstGeom>
          <a:solidFill>
            <a:srgbClr val="0B6482"/>
          </a:solidFill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Contexte macro-économique</a:t>
            </a:r>
            <a:endParaRPr lang="fr-FR" sz="20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09377" y="1142873"/>
            <a:ext cx="10773531" cy="5070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000" b="1" i="1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Une population avec de fortes disparités régionales</a:t>
            </a:r>
            <a:endParaRPr lang="fr-FR" sz="2000" b="1" dirty="0">
              <a:solidFill>
                <a:srgbClr val="0B64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59 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millions 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d’habitants</a:t>
            </a:r>
            <a:endParaRPr lang="fr-FR" sz="2000" dirty="0">
              <a:solidFill>
                <a:srgbClr val="0B64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PIB par 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habitant 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34 000 USD</a:t>
            </a:r>
            <a:endParaRPr lang="fr-FR" sz="2000" dirty="0" smtClean="0">
              <a:solidFill>
                <a:srgbClr val="0B64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000" b="1" i="1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Un soutien </a:t>
            </a:r>
            <a:r>
              <a:rPr lang="fr-FR" sz="2000" b="1" i="1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européen </a:t>
            </a:r>
            <a:r>
              <a:rPr lang="fr-FR" sz="2000" b="1" i="1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créant </a:t>
            </a:r>
            <a:r>
              <a:rPr lang="fr-FR" sz="2000" b="1" i="1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une opportunité de </a:t>
            </a:r>
            <a:r>
              <a:rPr lang="fr-FR" sz="2000" b="1" i="1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modernisation</a:t>
            </a:r>
            <a:endParaRPr lang="fr-FR" sz="2000" b="1" dirty="0" smtClean="0">
              <a:solidFill>
                <a:srgbClr val="0B64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Les réformes structurelles et d’assainissement 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budgétaire 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demandées par l’Union européenne se poursuivent.</a:t>
            </a:r>
          </a:p>
          <a:p>
            <a:pPr marL="1257300" lvl="2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L'industrie 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du tourisme constitue un solide pilier de 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croissance</a:t>
            </a:r>
          </a:p>
          <a:p>
            <a:pPr marL="1257300" lvl="2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Solde commercial 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agri/agro 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excédentaire de 665 millions d’EUR</a:t>
            </a:r>
            <a:endParaRPr lang="fr-FR" sz="2000" i="1" dirty="0" smtClean="0">
              <a:solidFill>
                <a:srgbClr val="0B6482"/>
              </a:solidFill>
              <a:latin typeface="Marianne" panose="020000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000" b="1" i="1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Le retour </a:t>
            </a:r>
            <a:r>
              <a:rPr lang="fr-FR" sz="2000" b="1" i="1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à un équilibre de faible </a:t>
            </a:r>
            <a:r>
              <a:rPr lang="fr-FR" sz="2000" b="1" i="1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croissance</a:t>
            </a:r>
            <a:endParaRPr lang="fr-FR" sz="2000" b="1" dirty="0" smtClean="0">
              <a:solidFill>
                <a:srgbClr val="0B64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Baisse des dépenses de consommation attendue en 2024</a:t>
            </a:r>
          </a:p>
          <a:p>
            <a:pPr marL="1257300" lvl="2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Croissance 2023 : +0,6% / Prévision 2024 : +0,7%</a:t>
            </a:r>
          </a:p>
          <a:p>
            <a:pPr marL="1257300" lvl="2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fr-FR" sz="2000" dirty="0" smtClean="0">
                <a:solidFill>
                  <a:srgbClr val="0B6482"/>
                </a:solidFill>
                <a:effectLst/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Inflation 2023 : 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,1</a:t>
            </a:r>
            <a:r>
              <a:rPr lang="fr-FR" sz="2000" dirty="0" smtClean="0">
                <a:solidFill>
                  <a:srgbClr val="0B6482"/>
                </a:solidFill>
                <a:effectLst/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% / Prévision 2024 : 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fr-FR" sz="2000" dirty="0" smtClean="0">
                <a:solidFill>
                  <a:srgbClr val="0B6482"/>
                </a:solidFill>
                <a:effectLst/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,5%</a:t>
            </a:r>
            <a:endParaRPr lang="fr-FR" sz="2000" dirty="0">
              <a:solidFill>
                <a:srgbClr val="0B648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B34C32B0-D441-4DB7-89D0-CDAC9898B3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469" t="17587" r="20766" b="67139"/>
          <a:stretch/>
        </p:blipFill>
        <p:spPr>
          <a:xfrm>
            <a:off x="318007" y="1573376"/>
            <a:ext cx="1090480" cy="634544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7BC040FE-BE89-4674-9266-E4080EA8A9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85"/>
          <a:stretch/>
        </p:blipFill>
        <p:spPr>
          <a:xfrm>
            <a:off x="228943" y="3089573"/>
            <a:ext cx="1179544" cy="879223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E98841FC-B119-4F68-94C1-1B67690382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001" t="12747" r="13238" b="16987"/>
          <a:stretch/>
        </p:blipFill>
        <p:spPr>
          <a:xfrm>
            <a:off x="444639" y="4850449"/>
            <a:ext cx="837215" cy="102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5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64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908438" y="2069049"/>
            <a:ext cx="63751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Les échanges agricoles et agro-alimentaires </a:t>
            </a:r>
            <a:endParaRPr lang="fr-FR" sz="40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chemeClr val="bg1"/>
                </a:solidFill>
                <a:latin typeface="Marianne" panose="02000000000000000000" pitchFamily="50" charset="0"/>
              </a:rPr>
              <a:t>4</a:t>
            </a:fld>
            <a:endParaRPr lang="fr-FR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965249" y="6328992"/>
            <a:ext cx="8226751" cy="2735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2481127" y="4469623"/>
            <a:ext cx="5597497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L’Italie avec le monde</a:t>
            </a:r>
            <a:endParaRPr lang="fr-FR" sz="4000" b="1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965248" y="6360831"/>
            <a:ext cx="5563313" cy="365125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chemeClr val="bg1"/>
                </a:solidFill>
                <a:latin typeface="Marianne" panose="02000000000000000000" pitchFamily="50" charset="0"/>
              </a:rPr>
              <a:t>Italie - données </a:t>
            </a:r>
            <a:r>
              <a:rPr lang="fr-FR" dirty="0">
                <a:solidFill>
                  <a:schemeClr val="bg1"/>
                </a:solidFill>
                <a:latin typeface="Marianne" panose="02000000000000000000" pitchFamily="50" charset="0"/>
              </a:rPr>
              <a:t>2023 – TDM </a:t>
            </a:r>
            <a:r>
              <a:rPr lang="fr-FR" dirty="0" smtClean="0">
                <a:solidFill>
                  <a:schemeClr val="bg1"/>
                </a:solidFill>
                <a:latin typeface="Marianne" panose="02000000000000000000" pitchFamily="50" charset="0"/>
              </a:rPr>
              <a:t>- </a:t>
            </a:r>
            <a:r>
              <a:rPr lang="fr-FR" i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Échanges </a:t>
            </a:r>
            <a:r>
              <a:rPr lang="fr-FR" i="1" dirty="0">
                <a:solidFill>
                  <a:schemeClr val="bg1"/>
                </a:solidFill>
                <a:latin typeface="Marianne" panose="02000000000000000000" pitchFamily="50" charset="0"/>
              </a:rPr>
              <a:t>agricoles et agro-alimentaires</a:t>
            </a:r>
          </a:p>
        </p:txBody>
      </p:sp>
      <p:graphicFrame>
        <p:nvGraphicFramePr>
          <p:cNvPr id="9" name="Graphique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6248248"/>
              </p:ext>
            </p:extLst>
          </p:nvPr>
        </p:nvGraphicFramePr>
        <p:xfrm>
          <a:off x="8169781" y="3322622"/>
          <a:ext cx="3934703" cy="30018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485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rgbClr val="0B6482"/>
                </a:solidFill>
                <a:latin typeface="Marianne" panose="02000000000000000000" pitchFamily="50" charset="0"/>
              </a:rPr>
              <a:t>5</a:t>
            </a:fld>
            <a:endParaRPr lang="fr-FR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965249" y="6328992"/>
            <a:ext cx="8226751" cy="27358"/>
          </a:xfrm>
          <a:prstGeom prst="line">
            <a:avLst/>
          </a:prstGeom>
          <a:ln>
            <a:solidFill>
              <a:srgbClr val="0B6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309091" y="329267"/>
            <a:ext cx="11573817" cy="400110"/>
          </a:xfrm>
          <a:prstGeom prst="rect">
            <a:avLst/>
          </a:prstGeom>
          <a:solidFill>
            <a:srgbClr val="0B6482"/>
          </a:solidFill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Les échanges agricoles et agro-alimentaires en un coup d’œil</a:t>
            </a:r>
            <a:endParaRPr lang="fr-FR" sz="20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0372505"/>
              </p:ext>
            </p:extLst>
          </p:nvPr>
        </p:nvGraphicFramePr>
        <p:xfrm>
          <a:off x="309090" y="933863"/>
          <a:ext cx="11573817" cy="52224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7939"/>
                <a:gridCol w="3857939"/>
                <a:gridCol w="3857939"/>
              </a:tblGrid>
              <a:tr h="5222481">
                <a:tc>
                  <a:txBody>
                    <a:bodyPr/>
                    <a:lstStyle/>
                    <a:p>
                      <a:endParaRPr lang="fr-FR" dirty="0">
                        <a:solidFill>
                          <a:srgbClr val="0B6482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rgbClr val="0B648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rgbClr val="0B648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8021290" y="5774663"/>
            <a:ext cx="386161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Principaux fournisseurs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344397" y="5774540"/>
            <a:ext cx="381527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>
                <a:solidFill>
                  <a:srgbClr val="0B6482"/>
                </a:solidFill>
                <a:latin typeface="Marianne" panose="02000000000000000000" pitchFamily="50" charset="0"/>
              </a:rPr>
              <a:t>É</a:t>
            </a:r>
            <a:r>
              <a:rPr lang="fr-FR" sz="1500" b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volution des importations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159675" y="5774539"/>
            <a:ext cx="38616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Principaux postes d’importation</a:t>
            </a:r>
          </a:p>
        </p:txBody>
      </p:sp>
      <p:sp>
        <p:nvSpPr>
          <p:cNvPr id="16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965248" y="6360831"/>
            <a:ext cx="5563313" cy="365125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Italie - données </a:t>
            </a:r>
            <a:r>
              <a:rPr lang="fr-FR" dirty="0">
                <a:solidFill>
                  <a:srgbClr val="0B6482"/>
                </a:solidFill>
                <a:latin typeface="Marianne" panose="02000000000000000000" pitchFamily="50" charset="0"/>
              </a:rPr>
              <a:t>2023 – TDM </a:t>
            </a:r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- </a:t>
            </a:r>
            <a:r>
              <a:rPr lang="fr-FR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Échanges </a:t>
            </a:r>
            <a:r>
              <a:rPr lang="fr-FR" i="1" dirty="0">
                <a:solidFill>
                  <a:srgbClr val="0B6482"/>
                </a:solidFill>
                <a:latin typeface="Marianne" panose="02000000000000000000" pitchFamily="50" charset="0"/>
              </a:rPr>
              <a:t>agricoles et agro-alimentaires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321673" y="957193"/>
            <a:ext cx="381527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Hausse de +</a:t>
            </a:r>
            <a:r>
              <a:rPr lang="fr-FR" sz="1500" b="1" dirty="0">
                <a:solidFill>
                  <a:srgbClr val="00B050"/>
                </a:solidFill>
                <a:latin typeface="Marianne" panose="02000000000000000000" pitchFamily="50" charset="0"/>
              </a:rPr>
              <a:t>5</a:t>
            </a:r>
            <a:r>
              <a:rPr lang="fr-FR" sz="15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% des importations</a:t>
            </a:r>
          </a:p>
        </p:txBody>
      </p:sp>
      <p:sp>
        <p:nvSpPr>
          <p:cNvPr id="19" name="ZoneTexte 13"/>
          <p:cNvSpPr txBox="1"/>
          <p:nvPr/>
        </p:nvSpPr>
        <p:spPr>
          <a:xfrm>
            <a:off x="4159673" y="960541"/>
            <a:ext cx="38505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5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Produits d’épicerie +</a:t>
            </a:r>
            <a:r>
              <a:rPr lang="fr-FR" sz="1500" b="1" dirty="0">
                <a:solidFill>
                  <a:srgbClr val="00B050"/>
                </a:solidFill>
                <a:latin typeface="Marianne" panose="02000000000000000000" pitchFamily="50" charset="0"/>
              </a:rPr>
              <a:t>7</a:t>
            </a:r>
            <a:r>
              <a:rPr lang="fr-FR" sz="15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%</a:t>
            </a:r>
          </a:p>
          <a:p>
            <a:pPr algn="ctr"/>
            <a:r>
              <a:rPr lang="fr-FR" sz="15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Fruits et légumes +12%</a:t>
            </a:r>
          </a:p>
          <a:p>
            <a:pPr algn="ctr"/>
            <a:r>
              <a:rPr lang="fr-FR" sz="15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Viande et produits carnés +10%</a:t>
            </a:r>
          </a:p>
          <a:p>
            <a:pPr algn="ctr"/>
            <a:r>
              <a:rPr lang="fr-FR" sz="1500" b="1" dirty="0">
                <a:solidFill>
                  <a:srgbClr val="FF0000"/>
                </a:solidFill>
                <a:latin typeface="Marianne" panose="02000000000000000000" pitchFamily="50" charset="0"/>
              </a:rPr>
              <a:t>Céréales </a:t>
            </a:r>
            <a:r>
              <a:rPr lang="fr-FR" sz="1500" b="1" dirty="0" smtClean="0">
                <a:solidFill>
                  <a:srgbClr val="FF0000"/>
                </a:solidFill>
                <a:latin typeface="Marianne" panose="02000000000000000000" pitchFamily="50" charset="0"/>
              </a:rPr>
              <a:t>-3%</a:t>
            </a:r>
            <a:endParaRPr lang="fr-FR" sz="1500" b="1" dirty="0">
              <a:solidFill>
                <a:srgbClr val="FF0000"/>
              </a:solidFill>
              <a:latin typeface="Marianne" panose="02000000000000000000" pitchFamily="50" charset="0"/>
            </a:endParaRPr>
          </a:p>
        </p:txBody>
      </p:sp>
      <p:sp>
        <p:nvSpPr>
          <p:cNvPr id="21" name="ZoneTexte 13"/>
          <p:cNvSpPr txBox="1"/>
          <p:nvPr/>
        </p:nvSpPr>
        <p:spPr>
          <a:xfrm>
            <a:off x="8055706" y="976660"/>
            <a:ext cx="378520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500" b="1" dirty="0">
                <a:solidFill>
                  <a:srgbClr val="00B050"/>
                </a:solidFill>
                <a:latin typeface="Marianne" panose="02000000000000000000" pitchFamily="50" charset="0"/>
              </a:rPr>
              <a:t>Union européenne </a:t>
            </a:r>
            <a:r>
              <a:rPr lang="fr-FR" sz="15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+</a:t>
            </a:r>
            <a:r>
              <a:rPr lang="fr-FR" sz="1500" b="1" dirty="0">
                <a:solidFill>
                  <a:srgbClr val="00B050"/>
                </a:solidFill>
                <a:latin typeface="Marianne" panose="02000000000000000000" pitchFamily="50" charset="0"/>
              </a:rPr>
              <a:t>9</a:t>
            </a:r>
            <a:r>
              <a:rPr lang="fr-FR" sz="15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%</a:t>
            </a:r>
          </a:p>
          <a:p>
            <a:pPr algn="ctr"/>
            <a:r>
              <a:rPr lang="fr-FR" sz="15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Allemagne +15%</a:t>
            </a:r>
            <a:endParaRPr lang="fr-FR" sz="1500" b="1" dirty="0" smtClean="0">
              <a:solidFill>
                <a:srgbClr val="FF0000"/>
              </a:solidFill>
              <a:latin typeface="Marianne" panose="02000000000000000000" pitchFamily="50" charset="0"/>
            </a:endParaRPr>
          </a:p>
          <a:p>
            <a:pPr algn="ctr"/>
            <a:r>
              <a:rPr lang="fr-FR" sz="1500" b="1" dirty="0" smtClean="0">
                <a:solidFill>
                  <a:srgbClr val="FF0000"/>
                </a:solidFill>
                <a:latin typeface="Marianne" panose="02000000000000000000" pitchFamily="50" charset="0"/>
              </a:rPr>
              <a:t>Brésil -16%</a:t>
            </a:r>
          </a:p>
        </p:txBody>
      </p:sp>
      <p:graphicFrame>
        <p:nvGraphicFramePr>
          <p:cNvPr id="20" name="Graphique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2018547"/>
              </p:ext>
            </p:extLst>
          </p:nvPr>
        </p:nvGraphicFramePr>
        <p:xfrm>
          <a:off x="344397" y="1945682"/>
          <a:ext cx="3792554" cy="37702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" name="Graphique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8011624"/>
              </p:ext>
            </p:extLst>
          </p:nvPr>
        </p:nvGraphicFramePr>
        <p:xfrm>
          <a:off x="8068291" y="1934137"/>
          <a:ext cx="3772618" cy="37817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5" name="Graphique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9469530"/>
              </p:ext>
            </p:extLst>
          </p:nvPr>
        </p:nvGraphicFramePr>
        <p:xfrm>
          <a:off x="4217705" y="1976203"/>
          <a:ext cx="3780861" cy="37938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87498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rgbClr val="0B6482"/>
                </a:solidFill>
                <a:latin typeface="Marianne" panose="02000000000000000000" pitchFamily="50" charset="0"/>
              </a:rPr>
              <a:t>6</a:t>
            </a:fld>
            <a:endParaRPr lang="fr-FR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965249" y="6328992"/>
            <a:ext cx="8226751" cy="27358"/>
          </a:xfrm>
          <a:prstGeom prst="line">
            <a:avLst/>
          </a:prstGeom>
          <a:ln>
            <a:solidFill>
              <a:srgbClr val="0B6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347606" y="331858"/>
            <a:ext cx="11493304" cy="400110"/>
          </a:xfrm>
          <a:prstGeom prst="rect">
            <a:avLst/>
          </a:prstGeom>
          <a:solidFill>
            <a:srgbClr val="0B6482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Marianne" panose="02000000000000000000" pitchFamily="50" charset="0"/>
              </a:rPr>
              <a:t>B</a:t>
            </a:r>
            <a:r>
              <a:rPr lang="fr-FR" sz="2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alance commerciale (en euro)</a:t>
            </a:r>
            <a:endParaRPr lang="fr-FR" sz="20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47606" y="883495"/>
            <a:ext cx="11493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Un excédent qui se confirme depuis 2019.</a:t>
            </a:r>
            <a:endParaRPr lang="fr-FR" sz="2000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sp>
        <p:nvSpPr>
          <p:cNvPr id="10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965248" y="6360831"/>
            <a:ext cx="5563313" cy="365125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Italie - données </a:t>
            </a:r>
            <a:r>
              <a:rPr lang="fr-FR" dirty="0">
                <a:solidFill>
                  <a:srgbClr val="0B6482"/>
                </a:solidFill>
                <a:latin typeface="Marianne" panose="02000000000000000000" pitchFamily="50" charset="0"/>
              </a:rPr>
              <a:t>2023 – TDM </a:t>
            </a:r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- </a:t>
            </a:r>
            <a:r>
              <a:rPr lang="fr-FR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Échanges </a:t>
            </a:r>
            <a:r>
              <a:rPr lang="fr-FR" i="1" dirty="0">
                <a:solidFill>
                  <a:srgbClr val="0B6482"/>
                </a:solidFill>
                <a:latin typeface="Marianne" panose="02000000000000000000" pitchFamily="50" charset="0"/>
              </a:rPr>
              <a:t>agricoles et agro-alimentaires</a:t>
            </a:r>
          </a:p>
        </p:txBody>
      </p:sp>
      <p:graphicFrame>
        <p:nvGraphicFramePr>
          <p:cNvPr id="8" name="Graphique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9142418"/>
              </p:ext>
            </p:extLst>
          </p:nvPr>
        </p:nvGraphicFramePr>
        <p:xfrm>
          <a:off x="347606" y="1508320"/>
          <a:ext cx="11493304" cy="46027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9388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rgbClr val="0B6482"/>
                </a:solidFill>
                <a:latin typeface="Marianne" panose="02000000000000000000" pitchFamily="50" charset="0"/>
              </a:rPr>
              <a:t>7</a:t>
            </a:fld>
            <a:endParaRPr lang="fr-FR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965249" y="6328992"/>
            <a:ext cx="8226751" cy="27358"/>
          </a:xfrm>
          <a:prstGeom prst="line">
            <a:avLst/>
          </a:prstGeom>
          <a:ln>
            <a:solidFill>
              <a:srgbClr val="0B6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347606" y="331858"/>
            <a:ext cx="11493304" cy="400110"/>
          </a:xfrm>
          <a:prstGeom prst="rect">
            <a:avLst/>
          </a:prstGeom>
          <a:solidFill>
            <a:srgbClr val="0B6482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Marianne" panose="02000000000000000000" pitchFamily="50" charset="0"/>
              </a:rPr>
              <a:t>Balance commerciale par poste </a:t>
            </a:r>
            <a:r>
              <a:rPr lang="fr-FR" sz="2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d’importation (en euro)</a:t>
            </a:r>
            <a:endParaRPr lang="fr-FR" sz="20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47606" y="883495"/>
            <a:ext cx="11493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Produits d’épicerie 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1</a:t>
            </a:r>
            <a:r>
              <a:rPr lang="fr-FR" sz="2000" baseline="30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er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 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</a:rPr>
              <a:t>poste 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excédentaire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</a:rPr>
              <a:t>. </a:t>
            </a:r>
            <a:r>
              <a:rPr lang="fr-FR" sz="2000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Pêche et aquaculture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 1</a:t>
            </a:r>
            <a:r>
              <a:rPr lang="fr-FR" sz="2000" baseline="30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er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 poste déficitaire.</a:t>
            </a:r>
            <a:endParaRPr lang="fr-FR" sz="2000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sp>
        <p:nvSpPr>
          <p:cNvPr id="12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965248" y="6360831"/>
            <a:ext cx="5563313" cy="365125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Italie - données </a:t>
            </a:r>
            <a:r>
              <a:rPr lang="fr-FR" dirty="0">
                <a:solidFill>
                  <a:srgbClr val="0B6482"/>
                </a:solidFill>
                <a:latin typeface="Marianne" panose="02000000000000000000" pitchFamily="50" charset="0"/>
              </a:rPr>
              <a:t>2023 – TDM </a:t>
            </a:r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- </a:t>
            </a:r>
            <a:r>
              <a:rPr lang="fr-FR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Échanges </a:t>
            </a:r>
            <a:r>
              <a:rPr lang="fr-FR" i="1" dirty="0">
                <a:solidFill>
                  <a:srgbClr val="0B6482"/>
                </a:solidFill>
                <a:latin typeface="Marianne" panose="02000000000000000000" pitchFamily="50" charset="0"/>
              </a:rPr>
              <a:t>agricoles et agro-alimentaires</a:t>
            </a:r>
          </a:p>
        </p:txBody>
      </p:sp>
      <p:graphicFrame>
        <p:nvGraphicFramePr>
          <p:cNvPr id="8" name="Graphique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2950010"/>
              </p:ext>
            </p:extLst>
          </p:nvPr>
        </p:nvGraphicFramePr>
        <p:xfrm>
          <a:off x="347606" y="1435132"/>
          <a:ext cx="11493304" cy="4666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3349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rgbClr val="0B6482"/>
                </a:solidFill>
                <a:latin typeface="Marianne" panose="02000000000000000000" pitchFamily="50" charset="0"/>
              </a:rPr>
              <a:t>8</a:t>
            </a:fld>
            <a:endParaRPr lang="fr-FR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965249" y="6328992"/>
            <a:ext cx="8226751" cy="27358"/>
          </a:xfrm>
          <a:prstGeom prst="line">
            <a:avLst/>
          </a:prstGeom>
          <a:ln>
            <a:solidFill>
              <a:srgbClr val="0B6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347606" y="331858"/>
            <a:ext cx="11493304" cy="400110"/>
          </a:xfrm>
          <a:prstGeom prst="rect">
            <a:avLst/>
          </a:prstGeom>
          <a:solidFill>
            <a:srgbClr val="0B6482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Marianne" panose="02000000000000000000" pitchFamily="50" charset="0"/>
              </a:rPr>
              <a:t>Balance commerciale par </a:t>
            </a:r>
            <a:r>
              <a:rPr lang="fr-FR" sz="2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pays (en euro)</a:t>
            </a:r>
            <a:endParaRPr lang="fr-FR" sz="20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47606" y="883495"/>
            <a:ext cx="11493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</a:rPr>
              <a:t>É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tats-Unis, 1</a:t>
            </a:r>
            <a:r>
              <a:rPr lang="fr-FR" sz="2000" baseline="30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er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 excédent et Allemagne 3</a:t>
            </a:r>
            <a:r>
              <a:rPr lang="fr-FR" sz="2000" baseline="30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ème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</a:rPr>
              <a:t>.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 Espagne, 1</a:t>
            </a:r>
            <a:r>
              <a:rPr lang="fr-FR" sz="2000" baseline="30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er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 déficit devant les Pays-Bas. </a:t>
            </a:r>
            <a:endParaRPr lang="fr-FR" sz="2000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sp>
        <p:nvSpPr>
          <p:cNvPr id="13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965248" y="6360831"/>
            <a:ext cx="5563313" cy="365125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Italie - données </a:t>
            </a:r>
            <a:r>
              <a:rPr lang="fr-FR" dirty="0">
                <a:solidFill>
                  <a:srgbClr val="0B6482"/>
                </a:solidFill>
                <a:latin typeface="Marianne" panose="02000000000000000000" pitchFamily="50" charset="0"/>
              </a:rPr>
              <a:t>2023 – TDM </a:t>
            </a:r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- </a:t>
            </a:r>
            <a:r>
              <a:rPr lang="fr-FR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Échanges </a:t>
            </a:r>
            <a:r>
              <a:rPr lang="fr-FR" i="1" dirty="0">
                <a:solidFill>
                  <a:srgbClr val="0B6482"/>
                </a:solidFill>
                <a:latin typeface="Marianne" panose="02000000000000000000" pitchFamily="50" charset="0"/>
              </a:rPr>
              <a:t>agricoles et agro-alimentaires</a:t>
            </a:r>
          </a:p>
        </p:txBody>
      </p:sp>
      <p:graphicFrame>
        <p:nvGraphicFramePr>
          <p:cNvPr id="8" name="Graphique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8969439"/>
              </p:ext>
            </p:extLst>
          </p:nvPr>
        </p:nvGraphicFramePr>
        <p:xfrm>
          <a:off x="347606" y="1580642"/>
          <a:ext cx="11493304" cy="45153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6530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rgbClr val="0B6482"/>
                </a:solidFill>
                <a:latin typeface="Marianne" panose="02000000000000000000" pitchFamily="50" charset="0"/>
              </a:rPr>
              <a:t>9</a:t>
            </a:fld>
            <a:endParaRPr lang="fr-FR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965249" y="6328992"/>
            <a:ext cx="8226751" cy="27358"/>
          </a:xfrm>
          <a:prstGeom prst="line">
            <a:avLst/>
          </a:prstGeom>
          <a:ln>
            <a:solidFill>
              <a:srgbClr val="0B6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347606" y="331858"/>
            <a:ext cx="11493304" cy="400110"/>
          </a:xfrm>
          <a:prstGeom prst="rect">
            <a:avLst/>
          </a:prstGeom>
          <a:solidFill>
            <a:srgbClr val="0B6482"/>
          </a:solidFill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Principaux fournisseurs</a:t>
            </a:r>
            <a:endParaRPr lang="fr-FR" sz="20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47606" y="883495"/>
            <a:ext cx="11493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L’Allemagne reprend 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</a:rPr>
              <a:t>s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a place de 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</a:rPr>
              <a:t>1</a:t>
            </a:r>
            <a:r>
              <a:rPr lang="fr-FR" sz="2000" baseline="30000" dirty="0">
                <a:solidFill>
                  <a:srgbClr val="0B6482"/>
                </a:solidFill>
                <a:latin typeface="Marianne" panose="02000000000000000000" pitchFamily="50" charset="0"/>
              </a:rPr>
              <a:t>er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</a:rPr>
              <a:t> 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fournisseur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</a:rPr>
              <a:t> 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perdue en 2021 au profit de la France.</a:t>
            </a:r>
            <a:endParaRPr lang="fr-FR" sz="2000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sp>
        <p:nvSpPr>
          <p:cNvPr id="9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965248" y="6360831"/>
            <a:ext cx="5563313" cy="365125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Italie - données </a:t>
            </a:r>
            <a:r>
              <a:rPr lang="fr-FR" dirty="0">
                <a:solidFill>
                  <a:srgbClr val="0B6482"/>
                </a:solidFill>
                <a:latin typeface="Marianne" panose="02000000000000000000" pitchFamily="50" charset="0"/>
              </a:rPr>
              <a:t>2023 – TDM </a:t>
            </a:r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- </a:t>
            </a:r>
            <a:r>
              <a:rPr lang="fr-FR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Échanges </a:t>
            </a:r>
            <a:r>
              <a:rPr lang="fr-FR" i="1" dirty="0">
                <a:solidFill>
                  <a:srgbClr val="0B6482"/>
                </a:solidFill>
                <a:latin typeface="Marianne" panose="02000000000000000000" pitchFamily="50" charset="0"/>
              </a:rPr>
              <a:t>agricoles et agro-alimentaires</a:t>
            </a:r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5627599"/>
              </p:ext>
            </p:extLst>
          </p:nvPr>
        </p:nvGraphicFramePr>
        <p:xfrm>
          <a:off x="337457" y="1567053"/>
          <a:ext cx="11503452" cy="4409205"/>
        </p:xfrm>
        <a:graphic>
          <a:graphicData uri="http://schemas.openxmlformats.org/drawingml/2006/table">
            <a:tbl>
              <a:tblPr/>
              <a:tblGrid>
                <a:gridCol w="549832"/>
                <a:gridCol w="684331"/>
                <a:gridCol w="934548"/>
                <a:gridCol w="906024"/>
                <a:gridCol w="941589"/>
                <a:gridCol w="923806"/>
                <a:gridCol w="754643"/>
                <a:gridCol w="319551"/>
                <a:gridCol w="333000"/>
                <a:gridCol w="365225"/>
                <a:gridCol w="343742"/>
                <a:gridCol w="698001"/>
                <a:gridCol w="612515"/>
                <a:gridCol w="3136645"/>
              </a:tblGrid>
              <a:tr h="17095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Rang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Pays partenaires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Valeurs (en euros)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Parts de marché (en pourcentage)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Évolutions notables sur un an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</a:tr>
              <a:tr h="34191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2020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2021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2022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2023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variations 2023/2022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2020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2021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2022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2023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variations 2023/2022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Tendance sur 3 ans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4842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 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Monde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42 406 489 930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47 134 322 637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60 574 712 871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63 349 671 958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5%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 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 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 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 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 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 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 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34842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1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(+2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)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Allemagne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5 151 438 227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5 442 004 185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6 784 369 309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7 780 448 008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15%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12%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12%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11%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12%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10%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=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viandes et abats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(+16%)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 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tabacs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(+163%)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 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chocolat et produits cacaotés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(+16%)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 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bière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(+98%)</a:t>
                      </a:r>
                      <a:endParaRPr lang="fr-FR" sz="900" b="1" i="0" u="none" strike="noStrike" dirty="0">
                        <a:solidFill>
                          <a:srgbClr val="000000"/>
                        </a:solidFill>
                        <a:effectLst/>
                        <a:latin typeface="Marianne" panose="02000000000000000000" pitchFamily="50" charset="0"/>
                      </a:endParaRP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41211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2 </a:t>
                      </a:r>
                      <a:r>
                        <a:rPr lang="fr-FR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(-1</a:t>
                      </a:r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)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France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5 050 688 762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5 521 242 051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7 098 542 210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7 611 136 515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7%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12%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12%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12%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12%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3%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=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viandes et abats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(+15%)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 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vins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(+16%)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 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sucres de canne ou de betterave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(+41%)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 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alimentation animale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(+16%)</a:t>
                      </a:r>
                      <a:endParaRPr lang="fr-FR" sz="900" b="1" i="0" u="none" strike="noStrike" dirty="0">
                        <a:solidFill>
                          <a:srgbClr val="000000"/>
                        </a:solidFill>
                        <a:effectLst/>
                        <a:latin typeface="Marianne" panose="02000000000000000000" pitchFamily="50" charset="0"/>
                      </a:endParaRP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34842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3 </a:t>
                      </a:r>
                      <a:r>
                        <a:rPr lang="fr-FR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(-1</a:t>
                      </a:r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)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Espagne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4 865 147 603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5 418 163 994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6 918 997 107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7 256 214 054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5%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11%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11%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11%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11%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0%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=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viandes et abats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(+40%)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 </a:t>
                      </a:r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huile d'olive </a:t>
                      </a:r>
                      <a:r>
                        <a:rPr lang="fr-FR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(-19%)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 fruits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(+16%)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 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conserves de poissons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(+10%)</a:t>
                      </a:r>
                      <a:endParaRPr lang="fr-FR" sz="900" b="1" i="0" u="none" strike="noStrike" dirty="0">
                        <a:solidFill>
                          <a:srgbClr val="000000"/>
                        </a:solidFill>
                        <a:effectLst/>
                        <a:latin typeface="Marianne" panose="02000000000000000000" pitchFamily="50" charset="0"/>
                      </a:endParaRP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34842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4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Pays-Bas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3 256 207 965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3 929 275 664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5 123 866 148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5 657 001 929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10%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8%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8%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8%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9%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6%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B050"/>
                          </a:solidFill>
                          <a:effectLst/>
                          <a:latin typeface="Wingdings 3" panose="05040102010807070707" pitchFamily="18" charset="2"/>
                        </a:rPr>
                        <a:t>æ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viandes et abats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(+10%)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 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tabac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(+60%)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 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fromages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(+11%)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 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alimentation animale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(+62%)</a:t>
                      </a:r>
                      <a:endParaRPr lang="fr-FR" sz="900" b="1" i="0" u="none" strike="noStrike" dirty="0">
                        <a:solidFill>
                          <a:srgbClr val="000000"/>
                        </a:solidFill>
                        <a:effectLst/>
                        <a:latin typeface="Marianne" panose="02000000000000000000" pitchFamily="50" charset="0"/>
                      </a:endParaRP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34842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5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(+1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)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Pologne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1 502 539 400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1 666 182 371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2 145 174 682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2 480 879 189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16%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4%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4%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4%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4%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11%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B050"/>
                          </a:solidFill>
                          <a:effectLst/>
                          <a:latin typeface="Wingdings 3" panose="05040102010807070707" pitchFamily="18" charset="2"/>
                        </a:rPr>
                        <a:t>æ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viandes et abats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(+15%)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 tabac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(+20%)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 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BVP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(+24%)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 </a:t>
                      </a:r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fromages </a:t>
                      </a:r>
                      <a:r>
                        <a:rPr lang="fr-FR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(-15%)</a:t>
                      </a:r>
                      <a:endParaRPr lang="fr-FR" sz="900" b="1" i="0" u="none" strike="noStrike" dirty="0">
                        <a:solidFill>
                          <a:srgbClr val="000000"/>
                        </a:solidFill>
                        <a:effectLst/>
                        <a:latin typeface="Marianne" panose="02000000000000000000" pitchFamily="50" charset="0"/>
                      </a:endParaRP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34842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6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(+4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)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Grèce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1 014 471 650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1 246 575 866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1 548 791 933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2 123 510 012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37%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2%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3%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3%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3%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31%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B050"/>
                          </a:solidFill>
                          <a:effectLst/>
                          <a:latin typeface="Wingdings 3" panose="05040102010807070707" pitchFamily="18" charset="2"/>
                        </a:rPr>
                        <a:t>æ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huile d'olive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(+79%)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 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poissons et crustacées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(+8%)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 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babeurre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(+30%)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 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blé dur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(+46%)</a:t>
                      </a:r>
                      <a:endParaRPr lang="fr-FR" sz="900" b="1" i="0" u="none" strike="noStrike" dirty="0">
                        <a:solidFill>
                          <a:srgbClr val="000000"/>
                        </a:solidFill>
                        <a:effectLst/>
                        <a:latin typeface="Marianne" panose="02000000000000000000" pitchFamily="50" charset="0"/>
                      </a:endParaRP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34842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7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Belgique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1 331 410 566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1 584 206 357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1 931 639 306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2 063 461 669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7%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3%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3%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3%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3%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2%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B050"/>
                          </a:solidFill>
                          <a:effectLst/>
                          <a:latin typeface="Wingdings 3" panose="05040102010807070707" pitchFamily="18" charset="2"/>
                        </a:rPr>
                        <a:t>æ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viandes et abats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(+8%)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 </a:t>
                      </a:r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bière </a:t>
                      </a:r>
                      <a:r>
                        <a:rPr lang="fr-FR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(-9%)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 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fromages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(+7%)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 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BVP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(+27%)</a:t>
                      </a:r>
                      <a:endParaRPr lang="fr-FR" sz="900" b="1" i="0" u="none" strike="noStrike" dirty="0">
                        <a:solidFill>
                          <a:srgbClr val="000000"/>
                        </a:solidFill>
                        <a:effectLst/>
                        <a:latin typeface="Marianne" panose="02000000000000000000" pitchFamily="50" charset="0"/>
                      </a:endParaRP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34842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8 </a:t>
                      </a:r>
                      <a:r>
                        <a:rPr lang="fr-FR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(-3</a:t>
                      </a:r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)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Brésil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1 058 475 890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1 472 206 726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2 226 443 484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1 875 969 804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-16%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2%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3%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4%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3%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-19%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B050"/>
                          </a:solidFill>
                          <a:effectLst/>
                          <a:latin typeface="Wingdings 3" panose="05040102010807070707" pitchFamily="18" charset="2"/>
                        </a:rPr>
                        <a:t>æ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café, thé, épices </a:t>
                      </a:r>
                      <a:r>
                        <a:rPr lang="fr-FR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(-12%)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</a:t>
                      </a:r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 fèves de soja </a:t>
                      </a:r>
                      <a:r>
                        <a:rPr lang="fr-FR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(-18%)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 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tourteaux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(+85%)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 </a:t>
                      </a:r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maïs </a:t>
                      </a:r>
                      <a:r>
                        <a:rPr lang="fr-FR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(-72%)</a:t>
                      </a:r>
                      <a:endParaRPr lang="fr-FR" sz="900" b="1" i="0" u="none" strike="noStrike" dirty="0">
                        <a:solidFill>
                          <a:srgbClr val="000000"/>
                        </a:solidFill>
                        <a:effectLst/>
                        <a:latin typeface="Marianne" panose="02000000000000000000" pitchFamily="50" charset="0"/>
                      </a:endParaRP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34842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9 </a:t>
                      </a:r>
                      <a:r>
                        <a:rPr lang="fr-FR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(-1</a:t>
                      </a:r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)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Autriche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1 276 668 842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1 386 554 704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1 838 377 407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1 861 506 960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1%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3%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3%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3%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3%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-3%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=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viandes et abats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(+12%)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 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blé dur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(+7%)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 lait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(+13%)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 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eaux aromatisés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(+11%)</a:t>
                      </a:r>
                      <a:endParaRPr lang="fr-FR" sz="900" b="1" i="0" u="none" strike="noStrike" dirty="0">
                        <a:solidFill>
                          <a:srgbClr val="000000"/>
                        </a:solidFill>
                        <a:effectLst/>
                        <a:latin typeface="Marianne" panose="02000000000000000000" pitchFamily="50" charset="0"/>
                      </a:endParaRP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34842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10 </a:t>
                      </a:r>
                      <a:r>
                        <a:rPr lang="fr-FR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(-2</a:t>
                      </a:r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)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Hongrie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1 205 660 813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1 335 564 681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1 664 173 947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1 763 198 122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6%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3%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3%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3%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3%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1%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=</a:t>
                      </a: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blé dur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(+22%)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 </a:t>
                      </a:r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maïs </a:t>
                      </a:r>
                      <a:r>
                        <a:rPr lang="fr-FR" sz="9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(-43%)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 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orge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(+20%)</a:t>
                      </a:r>
                      <a:r>
                        <a:rPr lang="fr-FR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 blé tendre 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(+70%)</a:t>
                      </a:r>
                      <a:endParaRPr lang="fr-FR" sz="900" b="1" i="0" u="none" strike="noStrike" dirty="0">
                        <a:solidFill>
                          <a:srgbClr val="000000"/>
                        </a:solidFill>
                        <a:effectLst/>
                        <a:latin typeface="Marianne" panose="02000000000000000000" pitchFamily="50" charset="0"/>
                      </a:endParaRPr>
                    </a:p>
                  </a:txBody>
                  <a:tcPr marL="7371" marR="7371" marT="73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412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1567</TotalTime>
  <Words>1359</Words>
  <Application>Microsoft Office PowerPoint</Application>
  <PresentationFormat>Grand écran</PresentationFormat>
  <Paragraphs>326</Paragraphs>
  <Slides>16</Slides>
  <Notes>15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Marianne</vt:lpstr>
      <vt:lpstr>Times New Roman</vt:lpstr>
      <vt:lpstr>Wingdings</vt:lpstr>
      <vt:lpstr>Wingdings 3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FranceAgriMer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VERSLUYS Henri</dc:creator>
  <cp:lastModifiedBy>VERSLUYS Henri</cp:lastModifiedBy>
  <cp:revision>153</cp:revision>
  <dcterms:created xsi:type="dcterms:W3CDTF">2024-02-14T13:19:04Z</dcterms:created>
  <dcterms:modified xsi:type="dcterms:W3CDTF">2024-05-17T13:58:58Z</dcterms:modified>
</cp:coreProperties>
</file>