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6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93" r:id="rId4"/>
    <p:sldId id="294" r:id="rId5"/>
    <p:sldId id="291" r:id="rId6"/>
    <p:sldId id="278" r:id="rId7"/>
    <p:sldId id="260" r:id="rId8"/>
    <p:sldId id="279" r:id="rId9"/>
    <p:sldId id="280" r:id="rId10"/>
    <p:sldId id="281" r:id="rId11"/>
    <p:sldId id="292" r:id="rId12"/>
    <p:sldId id="284" r:id="rId13"/>
    <p:sldId id="285" r:id="rId14"/>
    <p:sldId id="286" r:id="rId15"/>
    <p:sldId id="289" r:id="rId16"/>
    <p:sldId id="288" r:id="rId17"/>
    <p:sldId id="287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B6482"/>
    <a:srgbClr val="F2F2F2"/>
    <a:srgbClr val="FFFF00"/>
    <a:srgbClr val="FFFF99"/>
    <a:srgbClr val="2FB6B0"/>
    <a:srgbClr val="E32B47"/>
    <a:srgbClr val="FDE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433" autoAdjust="0"/>
  </p:normalViewPr>
  <p:slideViewPr>
    <p:cSldViewPr snapToGrid="0">
      <p:cViewPr varScale="1">
        <p:scale>
          <a:sx n="106" d="100"/>
          <a:sy n="106" d="100"/>
        </p:scale>
        <p:origin x="126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3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45525136477167"/>
          <c:y val="0.10327178996564515"/>
          <c:w val="0.56942560389738661"/>
          <c:h val="0.77533549571607796"/>
        </c:manualLayout>
      </c:layout>
      <c:pieChart>
        <c:varyColors val="1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00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B48-40CC-B38D-0B16A1B62D89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B48-40CC-B38D-0B16A1B62D89}"/>
              </c:ext>
            </c:extLst>
          </c:dPt>
          <c:dLbls>
            <c:dLbl>
              <c:idx val="0"/>
              <c:layout>
                <c:manualLayout>
                  <c:x val="-2.0384467669621251E-3"/>
                  <c:y val="-4.077207979342148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FF00"/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fr-FR" sz="1200" b="1" baseline="0" dirty="0" smtClean="0">
                        <a:solidFill>
                          <a:srgbClr val="00FF00"/>
                        </a:solidFill>
                      </a:rPr>
                      <a:t>Importations agricoles et agroalimentaires</a:t>
                    </a:r>
                    <a:r>
                      <a:rPr lang="fr-FR" sz="1200" b="1" baseline="0" dirty="0">
                        <a:solidFill>
                          <a:srgbClr val="00FF00"/>
                        </a:solidFill>
                      </a:rPr>
                      <a:t>
</a:t>
                    </a:r>
                    <a:fld id="{9B669081-7A37-4DFB-B81B-79A7D402C717}" type="VALUE">
                      <a:rPr lang="fr-FR" sz="1200" b="1" baseline="0">
                        <a:solidFill>
                          <a:srgbClr val="00FF00"/>
                        </a:solidFill>
                      </a:rPr>
                      <a:pPr>
                        <a:defRPr sz="1200" b="1">
                          <a:solidFill>
                            <a:srgbClr val="00FF00"/>
                          </a:solidFill>
                        </a:defRPr>
                      </a:pPr>
                      <a:t>[VALEUR]</a:t>
                    </a:fld>
                    <a:endParaRPr lang="fr-FR" sz="1200" b="1" baseline="0" dirty="0">
                      <a:solidFill>
                        <a:srgbClr val="00FF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FF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253055050375651"/>
                      <c:h val="0.361693650078529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B48-40CC-B38D-0B16A1B62D8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48-40CC-B38D-0B16A1B62D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IAA'!$C$14:$C$16</c:f>
              <c:strCache>
                <c:ptCount val="2"/>
                <c:pt idx="0">
                  <c:v>Produits agricoles et agro-alimentaires</c:v>
                </c:pt>
                <c:pt idx="1">
                  <c:v>Autres</c:v>
                </c:pt>
              </c:strCache>
            </c:strRef>
          </c:cat>
          <c:val>
            <c:numRef>
              <c:f>'Import. IAA'!$P$14:$P$16</c:f>
              <c:numCache>
                <c:formatCode>0%</c:formatCode>
                <c:ptCount val="2"/>
                <c:pt idx="0">
                  <c:v>5.9964592444318898E-2</c:v>
                </c:pt>
                <c:pt idx="1">
                  <c:v>0.94003540755568105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48-40CC-B38D-0B16A1B62D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5"/>
          <c:order val="5"/>
          <c:tx>
            <c:strRef>
              <c:f>'Import. IAA'!$C$51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8EF-40C6-A662-D1A19A4D95BD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8EF-40C6-A662-D1A19A4D95BD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8EF-40C6-A662-D1A19A4D95BD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8EF-40C6-A662-D1A19A4D95BD}"/>
              </c:ext>
            </c:extLst>
          </c:dPt>
          <c:cat>
            <c:strRef>
              <c:f>'Import. IAA'!$M$38:$P$38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'Import. IAA'!$M$51:$P$51</c:f>
              <c:numCache>
                <c:formatCode>0</c:formatCode>
                <c:ptCount val="4"/>
                <c:pt idx="0">
                  <c:v>213335614</c:v>
                </c:pt>
                <c:pt idx="1">
                  <c:v>254668779</c:v>
                </c:pt>
                <c:pt idx="2">
                  <c:v>205612576</c:v>
                </c:pt>
                <c:pt idx="3">
                  <c:v>200109391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EF-40C6-A662-D1A19A4D95BD}"/>
            </c:ext>
          </c:extLst>
        </c:ser>
        <c:ser>
          <c:idx val="11"/>
          <c:order val="11"/>
          <c:tx>
            <c:strRef>
              <c:f>'Import. IAA'!#REF!</c:f>
              <c:strCache>
                <c:ptCount val="1"/>
                <c:pt idx="0">
                  <c:v>#REF!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'[1]Import. IAA'!$M$38:$P$38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'Import. IAA'!#REF!</c:f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9-A8EF-40C6-A662-D1A19A4D9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90104328"/>
        <c:axId val="59010903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'Import. IAA'!$C$39</c15:sqref>
                        </c15:formulaRef>
                      </c:ext>
                    </c:extLst>
                    <c:strCache>
                      <c:ptCount val="1"/>
                      <c:pt idx="0">
                        <c:v>Monde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'Import. IAA'!$M$39:$P$39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23058610156</c:v>
                      </c:pt>
                      <c:pt idx="1">
                        <c:v>29702413837</c:v>
                      </c:pt>
                      <c:pt idx="2">
                        <c:v>32216897420</c:v>
                      </c:pt>
                      <c:pt idx="3">
                        <c:v>33188403678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A-A8EF-40C6-A662-D1A19A4D95BD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IAA'!$C$41</c15:sqref>
                        </c15:formulaRef>
                      </c:ext>
                    </c:extLst>
                    <c:strCache>
                      <c:ptCount val="1"/>
                      <c:pt idx="0">
                        <c:v>États-Unis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C-A8EF-40C6-A662-D1A19A4D95BD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E-A8EF-40C6-A662-D1A19A4D95BD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0-A8EF-40C6-A662-D1A19A4D95BD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2-A8EF-40C6-A662-D1A19A4D95BD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IAA'!$M$45:$P$45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470469571</c:v>
                      </c:pt>
                      <c:pt idx="1">
                        <c:v>571667330</c:v>
                      </c:pt>
                      <c:pt idx="2">
                        <c:v>807991617</c:v>
                      </c:pt>
                      <c:pt idx="3">
                        <c:v>705889876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3-A8EF-40C6-A662-D1A19A4D95BD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IAA'!$C$42</c15:sqref>
                        </c15:formulaRef>
                      </c:ext>
                    </c:extLst>
                    <c:strCache>
                      <c:ptCount val="1"/>
                      <c:pt idx="0">
                        <c:v>Brésil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5-A8EF-40C6-A662-D1A19A4D95BD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7-A8EF-40C6-A662-D1A19A4D95BD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9-A8EF-40C6-A662-D1A19A4D95BD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B-A8EF-40C6-A662-D1A19A4D95BD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IAA'!$M$42:$P$42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595110321</c:v>
                      </c:pt>
                      <c:pt idx="1">
                        <c:v>940424184</c:v>
                      </c:pt>
                      <c:pt idx="2">
                        <c:v>776664398</c:v>
                      </c:pt>
                      <c:pt idx="3">
                        <c:v>1615138178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C-A8EF-40C6-A662-D1A19A4D95BD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IAA'!$C$43</c15:sqref>
                        </c15:formulaRef>
                      </c:ext>
                    </c:extLst>
                    <c:strCache>
                      <c:ptCount val="1"/>
                      <c:pt idx="0">
                        <c:v>Canada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IAA'!$M$43:$P$43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1501445661</c:v>
                      </c:pt>
                      <c:pt idx="1">
                        <c:v>2237018516</c:v>
                      </c:pt>
                      <c:pt idx="2">
                        <c:v>2117778530</c:v>
                      </c:pt>
                      <c:pt idx="3">
                        <c:v>1553077374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D-A8EF-40C6-A662-D1A19A4D95BD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IAA'!$C$44</c15:sqref>
                        </c15:formulaRef>
                      </c:ext>
                    </c:extLst>
                    <c:strCache>
                      <c:ptCount val="1"/>
                      <c:pt idx="0">
                        <c:v>Chine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IAA'!$M$44:$P$44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455266956</c:v>
                      </c:pt>
                      <c:pt idx="1">
                        <c:v>633071764</c:v>
                      </c:pt>
                      <c:pt idx="2">
                        <c:v>724102788</c:v>
                      </c:pt>
                      <c:pt idx="3">
                        <c:v>732065121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E-A8EF-40C6-A662-D1A19A4D95BD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IAA'!$C$46</c15:sqref>
                        </c15:formulaRef>
                      </c:ext>
                    </c:extLst>
                    <c:strCache>
                      <c:ptCount val="1"/>
                      <c:pt idx="0">
                        <c:v>Espagne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IAA'!$M$46:$P$46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350732397</c:v>
                      </c:pt>
                      <c:pt idx="1">
                        <c:v>460913746</c:v>
                      </c:pt>
                      <c:pt idx="2">
                        <c:v>601082878</c:v>
                      </c:pt>
                      <c:pt idx="3">
                        <c:v>537717605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F-A8EF-40C6-A662-D1A19A4D95BD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IAA'!$C$47</c15:sqref>
                        </c15:formulaRef>
                      </c:ext>
                    </c:extLst>
                    <c:strCache>
                      <c:ptCount val="1"/>
                      <c:pt idx="0">
                        <c:v>Pérou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IAA'!$M$47:$P$47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176804861</c:v>
                      </c:pt>
                      <c:pt idx="1">
                        <c:v>203867414</c:v>
                      </c:pt>
                      <c:pt idx="2">
                        <c:v>294075621</c:v>
                      </c:pt>
                      <c:pt idx="3">
                        <c:v>420177725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0-A8EF-40C6-A662-D1A19A4D95BD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IAA'!$C$48</c15:sqref>
                        </c15:formulaRef>
                      </c:ext>
                    </c:extLst>
                    <c:strCache>
                      <c:ptCount val="1"/>
                      <c:pt idx="0">
                        <c:v>Nouvelle-Zélande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IAA'!$M$48:$P$48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206923849</c:v>
                      </c:pt>
                      <c:pt idx="1">
                        <c:v>159770734</c:v>
                      </c:pt>
                      <c:pt idx="2">
                        <c:v>179215031</c:v>
                      </c:pt>
                      <c:pt idx="3">
                        <c:v>323371214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1-A8EF-40C6-A662-D1A19A4D95BD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IAA'!$C$49</c15:sqref>
                        </c15:formulaRef>
                      </c:ext>
                    </c:extLst>
                    <c:strCache>
                      <c:ptCount val="1"/>
                      <c:pt idx="0">
                        <c:v>Argentine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IAA'!$M$49:$P$49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103796056</c:v>
                      </c:pt>
                      <c:pt idx="1">
                        <c:v>216142576</c:v>
                      </c:pt>
                      <c:pt idx="2">
                        <c:v>274390048</c:v>
                      </c:pt>
                      <c:pt idx="3">
                        <c:v>318772043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2-A8EF-40C6-A662-D1A19A4D95BD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IAA'!$C$50</c15:sqref>
                        </c15:formulaRef>
                      </c:ext>
                    </c:extLst>
                    <c:strCache>
                      <c:ptCount val="1"/>
                      <c:pt idx="0">
                        <c:v>Guatemala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4-A8EF-40C6-A662-D1A19A4D95BD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6-A8EF-40C6-A662-D1A19A4D95BD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8-A8EF-40C6-A662-D1A19A4D95BD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A-A8EF-40C6-A662-D1A19A4D95BD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IAA'!$M$50:$P$50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236882067</c:v>
                      </c:pt>
                      <c:pt idx="1">
                        <c:v>283115633</c:v>
                      </c:pt>
                      <c:pt idx="2">
                        <c:v>254361021</c:v>
                      </c:pt>
                      <c:pt idx="3">
                        <c:v>260070421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B-A8EF-40C6-A662-D1A19A4D95BD}"/>
                  </c:ext>
                </c:extLst>
              </c15:ser>
            </c15:filteredBarSeries>
          </c:ext>
        </c:extLst>
      </c:barChart>
      <c:catAx>
        <c:axId val="590104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09032"/>
        <c:crosses val="autoZero"/>
        <c:auto val="1"/>
        <c:lblAlgn val="ctr"/>
        <c:lblOffset val="100"/>
        <c:noMultiLvlLbl val="0"/>
      </c:catAx>
      <c:valAx>
        <c:axId val="590109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04328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37-432A-8FBB-FEFFD7D97017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37-432A-8FBB-FEFFD7D97017}"/>
              </c:ext>
            </c:extLst>
          </c:dPt>
          <c:dPt>
            <c:idx val="2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37-432A-8FBB-FEFFD7D97017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37-432A-8FBB-FEFFD7D97017}"/>
              </c:ext>
            </c:extLst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E37-432A-8FBB-FEFFD7D97017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E37-432A-8FBB-FEFFD7D97017}"/>
              </c:ext>
            </c:extLst>
          </c:dPt>
          <c:dPt>
            <c:idx val="6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E37-432A-8FBB-FEFFD7D97017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E37-432A-8FBB-FEFFD7D97017}"/>
              </c:ext>
            </c:extLst>
          </c:dPt>
          <c:dPt>
            <c:idx val="8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E37-432A-8FBB-FEFFD7D97017}"/>
              </c:ext>
            </c:extLst>
          </c:dPt>
          <c:dPt>
            <c:idx val="9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2E37-432A-8FBB-FEFFD7D97017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2E37-432A-8FBB-FEFFD7D97017}"/>
              </c:ext>
            </c:extLst>
          </c:dPt>
          <c:dLbls>
            <c:dLbl>
              <c:idx val="0"/>
              <c:layout>
                <c:manualLayout>
                  <c:x val="-1.3354376269166535E-7"/>
                  <c:y val="2.941090248924084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3538362181902"/>
                      <c:h val="0.671345957437229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E37-432A-8FBB-FEFFD7D97017}"/>
                </c:ext>
              </c:extLst>
            </c:dLbl>
            <c:dLbl>
              <c:idx val="1"/>
              <c:layout>
                <c:manualLayout>
                  <c:x val="0.20826464400590211"/>
                  <c:y val="-0.101147565699137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52402932450793"/>
                      <c:h val="0.289035110908928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E37-432A-8FBB-FEFFD7D97017}"/>
                </c:ext>
              </c:extLst>
            </c:dLbl>
            <c:dLbl>
              <c:idx val="2"/>
              <c:layout>
                <c:manualLayout>
                  <c:x val="0.13449365947569117"/>
                  <c:y val="0.1404792329425141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37-432A-8FBB-FEFFD7D97017}"/>
                </c:ext>
              </c:extLst>
            </c:dLbl>
            <c:dLbl>
              <c:idx val="3"/>
              <c:layout>
                <c:manualLayout>
                  <c:x val="7.6998662692760404E-3"/>
                  <c:y val="0.1291030387994101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37-432A-8FBB-FEFFD7D9701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37-432A-8FBB-FEFFD7D9701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E37-432A-8FBB-FEFFD7D9701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2E37-432A-8FBB-FEFFD7D9701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E37-432A-8FBB-FEFFD7D9701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2E37-432A-8FBB-FEFFD7D97017}"/>
                </c:ext>
              </c:extLst>
            </c:dLbl>
            <c:dLbl>
              <c:idx val="10"/>
              <c:layout>
                <c:manualLayout>
                  <c:x val="0.1628165554736784"/>
                  <c:y val="0.206167377128046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068895761347679"/>
                      <c:h val="0.286708203748074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2E37-432A-8FBB-FEFFD7D970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TBB'!$C$78:$C$88</c:f>
              <c:strCache>
                <c:ptCount val="11"/>
                <c:pt idx="0">
                  <c:v>Vins et spiritueux</c:v>
                </c:pt>
                <c:pt idx="1">
                  <c:v>Produits d'épicerie</c:v>
                </c:pt>
                <c:pt idx="2">
                  <c:v>Laits et produits laitiers</c:v>
                </c:pt>
                <c:pt idx="3">
                  <c:v>Animaux vivants et génétique</c:v>
                </c:pt>
                <c:pt idx="4">
                  <c:v>Céréales</c:v>
                </c:pt>
                <c:pt idx="5">
                  <c:v>Oléagineux</c:v>
                </c:pt>
                <c:pt idx="6">
                  <c:v>Sucre</c:v>
                </c:pt>
                <c:pt idx="7">
                  <c:v>Fruits et légumes</c:v>
                </c:pt>
                <c:pt idx="8">
                  <c:v>Viande et produits carnés</c:v>
                </c:pt>
                <c:pt idx="9">
                  <c:v>Pêche et aquaculture</c:v>
                </c:pt>
                <c:pt idx="10">
                  <c:v>Autres</c:v>
                </c:pt>
              </c:strCache>
            </c:strRef>
          </c:cat>
          <c:val>
            <c:numRef>
              <c:f>'Import. TBB'!$P$78:$P$88</c:f>
              <c:numCache>
                <c:formatCode>0%</c:formatCode>
                <c:ptCount val="11"/>
                <c:pt idx="0">
                  <c:v>0.47306090197436063</c:v>
                </c:pt>
                <c:pt idx="1">
                  <c:v>0.17256619405732937</c:v>
                </c:pt>
                <c:pt idx="2">
                  <c:v>2.527687968427229E-2</c:v>
                </c:pt>
                <c:pt idx="3">
                  <c:v>1.579558552551889E-2</c:v>
                </c:pt>
                <c:pt idx="4">
                  <c:v>1.0694450616762909E-2</c:v>
                </c:pt>
                <c:pt idx="5">
                  <c:v>3.2779021350377306E-3</c:v>
                </c:pt>
                <c:pt idx="6">
                  <c:v>2.621905935439082E-3</c:v>
                </c:pt>
                <c:pt idx="7">
                  <c:v>2.3262626390182757E-3</c:v>
                </c:pt>
                <c:pt idx="8">
                  <c:v>3.6075768178216085E-4</c:v>
                </c:pt>
                <c:pt idx="9">
                  <c:v>4.9972667199811727E-10</c:v>
                </c:pt>
                <c:pt idx="10">
                  <c:v>0.29401916474774542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E37-432A-8FBB-FEFFD7D970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'Balance commerciale IAA'!$C$16</c:f>
              <c:strCache>
                <c:ptCount val="1"/>
                <c:pt idx="0">
                  <c:v>Valeurs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IAA'!$D$16:$P$16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53-43DA-85B0-9007673F9BFE}"/>
            </c:ext>
          </c:extLst>
        </c:ser>
        <c:ser>
          <c:idx val="1"/>
          <c:order val="1"/>
          <c:tx>
            <c:strRef>
              <c:f>'Balance commerciale IAA'!$C$17</c:f>
              <c:strCache>
                <c:ptCount val="1"/>
                <c:pt idx="0">
                  <c:v>Importations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IAA'!$D$17:$P$17</c:f>
              <c:numCache>
                <c:formatCode>0</c:formatCode>
                <c:ptCount val="13"/>
                <c:pt idx="0">
                  <c:v>-130041698</c:v>
                </c:pt>
                <c:pt idx="1">
                  <c:v>-153866565</c:v>
                </c:pt>
                <c:pt idx="2">
                  <c:v>-205643227</c:v>
                </c:pt>
                <c:pt idx="3">
                  <c:v>-141597326</c:v>
                </c:pt>
                <c:pt idx="4">
                  <c:v>-185628884</c:v>
                </c:pt>
                <c:pt idx="5">
                  <c:v>-240225163</c:v>
                </c:pt>
                <c:pt idx="6">
                  <c:v>-157462201</c:v>
                </c:pt>
                <c:pt idx="7">
                  <c:v>-172343404</c:v>
                </c:pt>
                <c:pt idx="8">
                  <c:v>-208780969</c:v>
                </c:pt>
                <c:pt idx="9">
                  <c:v>-213335614</c:v>
                </c:pt>
                <c:pt idx="10">
                  <c:v>-254668779</c:v>
                </c:pt>
                <c:pt idx="11">
                  <c:v>-205612576</c:v>
                </c:pt>
                <c:pt idx="12">
                  <c:v>-200109391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53-43DA-85B0-9007673F9BFE}"/>
            </c:ext>
          </c:extLst>
        </c:ser>
        <c:ser>
          <c:idx val="2"/>
          <c:order val="2"/>
          <c:tx>
            <c:strRef>
              <c:f>'Balance commerciale IAA'!$C$18</c:f>
              <c:strCache>
                <c:ptCount val="1"/>
                <c:pt idx="0">
                  <c:v>Exportations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'Balance commerciale IAA'!$D$16:$P$16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IAA'!$D$18:$P$18</c:f>
              <c:numCache>
                <c:formatCode>0</c:formatCode>
                <c:ptCount val="13"/>
                <c:pt idx="0">
                  <c:v>44897085</c:v>
                </c:pt>
                <c:pt idx="1">
                  <c:v>66619245</c:v>
                </c:pt>
                <c:pt idx="2">
                  <c:v>53154866</c:v>
                </c:pt>
                <c:pt idx="3">
                  <c:v>59144987</c:v>
                </c:pt>
                <c:pt idx="4">
                  <c:v>73039306</c:v>
                </c:pt>
                <c:pt idx="5">
                  <c:v>92516821</c:v>
                </c:pt>
                <c:pt idx="6">
                  <c:v>149558080</c:v>
                </c:pt>
                <c:pt idx="7">
                  <c:v>99925160</c:v>
                </c:pt>
                <c:pt idx="8">
                  <c:v>106558294</c:v>
                </c:pt>
                <c:pt idx="9">
                  <c:v>84530454</c:v>
                </c:pt>
                <c:pt idx="10">
                  <c:v>94700546</c:v>
                </c:pt>
                <c:pt idx="11">
                  <c:v>63929420</c:v>
                </c:pt>
                <c:pt idx="12">
                  <c:v>94681027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53-43DA-85B0-9007673F9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90116480"/>
        <c:axId val="590117264"/>
      </c:barChart>
      <c:lineChart>
        <c:grouping val="stacked"/>
        <c:varyColors val="0"/>
        <c:ser>
          <c:idx val="3"/>
          <c:order val="3"/>
          <c:tx>
            <c:strRef>
              <c:f>'Balance commerciale IAA'!$C$19</c:f>
              <c:strCache>
                <c:ptCount val="1"/>
                <c:pt idx="0">
                  <c:v>Solde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7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3D53-43DA-85B0-9007673F9BFE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3D53-43DA-85B0-9007673F9BFE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3D53-43DA-85B0-9007673F9BFE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3D53-43DA-85B0-9007673F9BFE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3D53-43DA-85B0-9007673F9BFE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chemeClr val="accent6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3D53-43DA-85B0-9007673F9BFE}"/>
              </c:ext>
            </c:extLst>
          </c:dPt>
          <c:val>
            <c:numRef>
              <c:f>'Balance commerciale IAA'!$D$19:$P$19</c:f>
              <c:numCache>
                <c:formatCode>0</c:formatCode>
                <c:ptCount val="13"/>
                <c:pt idx="0">
                  <c:v>-85144613</c:v>
                </c:pt>
                <c:pt idx="1">
                  <c:v>-87247320</c:v>
                </c:pt>
                <c:pt idx="2">
                  <c:v>-152488361</c:v>
                </c:pt>
                <c:pt idx="3">
                  <c:v>-82452339</c:v>
                </c:pt>
                <c:pt idx="4">
                  <c:v>-112589578</c:v>
                </c:pt>
                <c:pt idx="5">
                  <c:v>-147708342</c:v>
                </c:pt>
                <c:pt idx="6">
                  <c:v>-7904121</c:v>
                </c:pt>
                <c:pt idx="7">
                  <c:v>-72418244</c:v>
                </c:pt>
                <c:pt idx="8">
                  <c:v>-102222675</c:v>
                </c:pt>
                <c:pt idx="9">
                  <c:v>-128805160</c:v>
                </c:pt>
                <c:pt idx="10">
                  <c:v>-159968233</c:v>
                </c:pt>
                <c:pt idx="11">
                  <c:v>-141683156</c:v>
                </c:pt>
                <c:pt idx="12">
                  <c:v>-105428364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3D53-43DA-85B0-9007673F9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0116480"/>
        <c:axId val="590117264"/>
      </c:lineChart>
      <c:catAx>
        <c:axId val="59011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17264"/>
        <c:crosses val="autoZero"/>
        <c:auto val="1"/>
        <c:lblAlgn val="ctr"/>
        <c:lblOffset val="100"/>
        <c:noMultiLvlLbl val="0"/>
      </c:catAx>
      <c:valAx>
        <c:axId val="590117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16480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TBB'!$D$34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Pêche et aquaculture</c:v>
                </c:pt>
                <c:pt idx="2">
                  <c:v>Viande et produits carnés</c:v>
                </c:pt>
                <c:pt idx="3">
                  <c:v>Sucre</c:v>
                </c:pt>
                <c:pt idx="4">
                  <c:v>Oléagineux</c:v>
                </c:pt>
                <c:pt idx="5">
                  <c:v>Céréales</c:v>
                </c:pt>
                <c:pt idx="6">
                  <c:v>Animaux vivants et génétique</c:v>
                </c:pt>
                <c:pt idx="7">
                  <c:v>Laits et produits laitiers</c:v>
                </c:pt>
                <c:pt idx="8">
                  <c:v>Produits d'épicerie</c:v>
                </c:pt>
                <c:pt idx="9">
                  <c:v>Autres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TBB'!$D$36:$D$46</c:f>
              <c:numCache>
                <c:formatCode>0</c:formatCode>
                <c:ptCount val="11"/>
                <c:pt idx="0">
                  <c:v>10973197</c:v>
                </c:pt>
                <c:pt idx="1">
                  <c:v>3492030</c:v>
                </c:pt>
                <c:pt idx="2">
                  <c:v>2064998</c:v>
                </c:pt>
                <c:pt idx="3">
                  <c:v>-1042676</c:v>
                </c:pt>
                <c:pt idx="4">
                  <c:v>-6331</c:v>
                </c:pt>
                <c:pt idx="5">
                  <c:v>-1618370</c:v>
                </c:pt>
                <c:pt idx="6">
                  <c:v>-521977</c:v>
                </c:pt>
                <c:pt idx="7">
                  <c:v>-16533586</c:v>
                </c:pt>
                <c:pt idx="8">
                  <c:v>-4669700</c:v>
                </c:pt>
                <c:pt idx="9">
                  <c:v>-44187529</c:v>
                </c:pt>
                <c:pt idx="10">
                  <c:v>-33094669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EC-4C92-8EEB-4619847636C2}"/>
            </c:ext>
          </c:extLst>
        </c:ser>
        <c:ser>
          <c:idx val="1"/>
          <c:order val="1"/>
          <c:tx>
            <c:strRef>
              <c:f>'Balance commerciale TBB'!$E$34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Pêche et aquaculture</c:v>
                </c:pt>
                <c:pt idx="2">
                  <c:v>Viande et produits carnés</c:v>
                </c:pt>
                <c:pt idx="3">
                  <c:v>Sucre</c:v>
                </c:pt>
                <c:pt idx="4">
                  <c:v>Oléagineux</c:v>
                </c:pt>
                <c:pt idx="5">
                  <c:v>Céréales</c:v>
                </c:pt>
                <c:pt idx="6">
                  <c:v>Animaux vivants et génétique</c:v>
                </c:pt>
                <c:pt idx="7">
                  <c:v>Laits et produits laitiers</c:v>
                </c:pt>
                <c:pt idx="8">
                  <c:v>Produits d'épicerie</c:v>
                </c:pt>
                <c:pt idx="9">
                  <c:v>Autres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TBB'!$E$36:$E$46</c:f>
              <c:numCache>
                <c:formatCode>0</c:formatCode>
                <c:ptCount val="11"/>
                <c:pt idx="0">
                  <c:v>19914763</c:v>
                </c:pt>
                <c:pt idx="1">
                  <c:v>7906083</c:v>
                </c:pt>
                <c:pt idx="2">
                  <c:v>2402106</c:v>
                </c:pt>
                <c:pt idx="3">
                  <c:v>2629011</c:v>
                </c:pt>
                <c:pt idx="4">
                  <c:v>-33018</c:v>
                </c:pt>
                <c:pt idx="5">
                  <c:v>-7585085</c:v>
                </c:pt>
                <c:pt idx="6">
                  <c:v>-535088</c:v>
                </c:pt>
                <c:pt idx="7">
                  <c:v>-20030829</c:v>
                </c:pt>
                <c:pt idx="8">
                  <c:v>-1795931</c:v>
                </c:pt>
                <c:pt idx="9">
                  <c:v>-52677247</c:v>
                </c:pt>
                <c:pt idx="10">
                  <c:v>-37442083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EC-4C92-8EEB-4619847636C2}"/>
            </c:ext>
          </c:extLst>
        </c:ser>
        <c:ser>
          <c:idx val="2"/>
          <c:order val="2"/>
          <c:tx>
            <c:strRef>
              <c:f>'Balance commerciale TBB'!$F$34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Pêche et aquaculture</c:v>
                </c:pt>
                <c:pt idx="2">
                  <c:v>Viande et produits carnés</c:v>
                </c:pt>
                <c:pt idx="3">
                  <c:v>Sucre</c:v>
                </c:pt>
                <c:pt idx="4">
                  <c:v>Oléagineux</c:v>
                </c:pt>
                <c:pt idx="5">
                  <c:v>Céréales</c:v>
                </c:pt>
                <c:pt idx="6">
                  <c:v>Animaux vivants et génétique</c:v>
                </c:pt>
                <c:pt idx="7">
                  <c:v>Laits et produits laitiers</c:v>
                </c:pt>
                <c:pt idx="8">
                  <c:v>Produits d'épicerie</c:v>
                </c:pt>
                <c:pt idx="9">
                  <c:v>Autres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TBB'!$F$36:$F$46</c:f>
              <c:numCache>
                <c:formatCode>0</c:formatCode>
                <c:ptCount val="11"/>
                <c:pt idx="0">
                  <c:v>15167289</c:v>
                </c:pt>
                <c:pt idx="1">
                  <c:v>1970042</c:v>
                </c:pt>
                <c:pt idx="2">
                  <c:v>2140583</c:v>
                </c:pt>
                <c:pt idx="3">
                  <c:v>3127349</c:v>
                </c:pt>
                <c:pt idx="4">
                  <c:v>-35563062</c:v>
                </c:pt>
                <c:pt idx="5">
                  <c:v>-10468241</c:v>
                </c:pt>
                <c:pt idx="6">
                  <c:v>-1317298</c:v>
                </c:pt>
                <c:pt idx="7">
                  <c:v>-20742989</c:v>
                </c:pt>
                <c:pt idx="8">
                  <c:v>-9145088</c:v>
                </c:pt>
                <c:pt idx="9">
                  <c:v>-55042529</c:v>
                </c:pt>
                <c:pt idx="10">
                  <c:v>-42614417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EC-4C92-8EEB-4619847636C2}"/>
            </c:ext>
          </c:extLst>
        </c:ser>
        <c:ser>
          <c:idx val="3"/>
          <c:order val="3"/>
          <c:tx>
            <c:strRef>
              <c:f>'Balance commerciale TBB'!$G$34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Pêche et aquaculture</c:v>
                </c:pt>
                <c:pt idx="2">
                  <c:v>Viande et produits carnés</c:v>
                </c:pt>
                <c:pt idx="3">
                  <c:v>Sucre</c:v>
                </c:pt>
                <c:pt idx="4">
                  <c:v>Oléagineux</c:v>
                </c:pt>
                <c:pt idx="5">
                  <c:v>Céréales</c:v>
                </c:pt>
                <c:pt idx="6">
                  <c:v>Animaux vivants et génétique</c:v>
                </c:pt>
                <c:pt idx="7">
                  <c:v>Laits et produits laitiers</c:v>
                </c:pt>
                <c:pt idx="8">
                  <c:v>Produits d'épicerie</c:v>
                </c:pt>
                <c:pt idx="9">
                  <c:v>Autres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TBB'!$G$36:$G$46</c:f>
              <c:numCache>
                <c:formatCode>0</c:formatCode>
                <c:ptCount val="11"/>
                <c:pt idx="0">
                  <c:v>21048096</c:v>
                </c:pt>
                <c:pt idx="1">
                  <c:v>2974290</c:v>
                </c:pt>
                <c:pt idx="2">
                  <c:v>1522680</c:v>
                </c:pt>
                <c:pt idx="3">
                  <c:v>1448616</c:v>
                </c:pt>
                <c:pt idx="4">
                  <c:v>-19151</c:v>
                </c:pt>
                <c:pt idx="5">
                  <c:v>-2775197</c:v>
                </c:pt>
                <c:pt idx="6">
                  <c:v>-2214072</c:v>
                </c:pt>
                <c:pt idx="7">
                  <c:v>-13728898</c:v>
                </c:pt>
                <c:pt idx="8">
                  <c:v>-10511985</c:v>
                </c:pt>
                <c:pt idx="9">
                  <c:v>-46521188</c:v>
                </c:pt>
                <c:pt idx="10">
                  <c:v>-33675528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EC-4C92-8EEB-4619847636C2}"/>
            </c:ext>
          </c:extLst>
        </c:ser>
        <c:ser>
          <c:idx val="4"/>
          <c:order val="4"/>
          <c:tx>
            <c:strRef>
              <c:f>'Balance commerciale TBB'!$H$34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Pêche et aquaculture</c:v>
                </c:pt>
                <c:pt idx="2">
                  <c:v>Viande et produits carnés</c:v>
                </c:pt>
                <c:pt idx="3">
                  <c:v>Sucre</c:v>
                </c:pt>
                <c:pt idx="4">
                  <c:v>Oléagineux</c:v>
                </c:pt>
                <c:pt idx="5">
                  <c:v>Céréales</c:v>
                </c:pt>
                <c:pt idx="6">
                  <c:v>Animaux vivants et génétique</c:v>
                </c:pt>
                <c:pt idx="7">
                  <c:v>Laits et produits laitiers</c:v>
                </c:pt>
                <c:pt idx="8">
                  <c:v>Produits d'épicerie</c:v>
                </c:pt>
                <c:pt idx="9">
                  <c:v>Autres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TBB'!$H$36:$H$46</c:f>
              <c:numCache>
                <c:formatCode>0</c:formatCode>
                <c:ptCount val="11"/>
                <c:pt idx="0">
                  <c:v>32939573</c:v>
                </c:pt>
                <c:pt idx="1">
                  <c:v>6409294</c:v>
                </c:pt>
                <c:pt idx="2">
                  <c:v>-647750</c:v>
                </c:pt>
                <c:pt idx="3">
                  <c:v>2275331</c:v>
                </c:pt>
                <c:pt idx="4">
                  <c:v>-36659</c:v>
                </c:pt>
                <c:pt idx="5">
                  <c:v>-35013645</c:v>
                </c:pt>
                <c:pt idx="6">
                  <c:v>-4423960</c:v>
                </c:pt>
                <c:pt idx="7">
                  <c:v>-13613612</c:v>
                </c:pt>
                <c:pt idx="8">
                  <c:v>-12216593</c:v>
                </c:pt>
                <c:pt idx="9">
                  <c:v>-45304535</c:v>
                </c:pt>
                <c:pt idx="10">
                  <c:v>-42957024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0EC-4C92-8EEB-4619847636C2}"/>
            </c:ext>
          </c:extLst>
        </c:ser>
        <c:ser>
          <c:idx val="5"/>
          <c:order val="5"/>
          <c:tx>
            <c:strRef>
              <c:f>'Balance commerciale TBB'!$I$34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Pêche et aquaculture</c:v>
                </c:pt>
                <c:pt idx="2">
                  <c:v>Viande et produits carnés</c:v>
                </c:pt>
                <c:pt idx="3">
                  <c:v>Sucre</c:v>
                </c:pt>
                <c:pt idx="4">
                  <c:v>Oléagineux</c:v>
                </c:pt>
                <c:pt idx="5">
                  <c:v>Céréales</c:v>
                </c:pt>
                <c:pt idx="6">
                  <c:v>Animaux vivants et génétique</c:v>
                </c:pt>
                <c:pt idx="7">
                  <c:v>Laits et produits laitiers</c:v>
                </c:pt>
                <c:pt idx="8">
                  <c:v>Produits d'épicerie</c:v>
                </c:pt>
                <c:pt idx="9">
                  <c:v>Autres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TBB'!$I$36:$I$46</c:f>
              <c:numCache>
                <c:formatCode>0</c:formatCode>
                <c:ptCount val="11"/>
                <c:pt idx="0">
                  <c:v>45722696</c:v>
                </c:pt>
                <c:pt idx="1">
                  <c:v>11745572</c:v>
                </c:pt>
                <c:pt idx="2">
                  <c:v>-805874</c:v>
                </c:pt>
                <c:pt idx="3">
                  <c:v>3103990</c:v>
                </c:pt>
                <c:pt idx="4">
                  <c:v>-89057</c:v>
                </c:pt>
                <c:pt idx="5">
                  <c:v>-82375176</c:v>
                </c:pt>
                <c:pt idx="6">
                  <c:v>-6075085</c:v>
                </c:pt>
                <c:pt idx="7">
                  <c:v>-9407415</c:v>
                </c:pt>
                <c:pt idx="8">
                  <c:v>-16522623</c:v>
                </c:pt>
                <c:pt idx="9">
                  <c:v>-45894153</c:v>
                </c:pt>
                <c:pt idx="10">
                  <c:v>-47111216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0EC-4C92-8EEB-4619847636C2}"/>
            </c:ext>
          </c:extLst>
        </c:ser>
        <c:ser>
          <c:idx val="6"/>
          <c:order val="6"/>
          <c:tx>
            <c:strRef>
              <c:f>'Balance commerciale TBB'!$J$34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Pêche et aquaculture</c:v>
                </c:pt>
                <c:pt idx="2">
                  <c:v>Viande et produits carnés</c:v>
                </c:pt>
                <c:pt idx="3">
                  <c:v>Sucre</c:v>
                </c:pt>
                <c:pt idx="4">
                  <c:v>Oléagineux</c:v>
                </c:pt>
                <c:pt idx="5">
                  <c:v>Céréales</c:v>
                </c:pt>
                <c:pt idx="6">
                  <c:v>Animaux vivants et génétique</c:v>
                </c:pt>
                <c:pt idx="7">
                  <c:v>Laits et produits laitiers</c:v>
                </c:pt>
                <c:pt idx="8">
                  <c:v>Produits d'épicerie</c:v>
                </c:pt>
                <c:pt idx="9">
                  <c:v>Autres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TBB'!$J$36:$J$46</c:f>
              <c:numCache>
                <c:formatCode>0</c:formatCode>
                <c:ptCount val="11"/>
                <c:pt idx="0">
                  <c:v>78402107</c:v>
                </c:pt>
                <c:pt idx="1">
                  <c:v>29627320</c:v>
                </c:pt>
                <c:pt idx="2">
                  <c:v>-803435</c:v>
                </c:pt>
                <c:pt idx="3">
                  <c:v>-67890</c:v>
                </c:pt>
                <c:pt idx="4">
                  <c:v>-54991</c:v>
                </c:pt>
                <c:pt idx="5">
                  <c:v>-4443816</c:v>
                </c:pt>
                <c:pt idx="6">
                  <c:v>-1399940</c:v>
                </c:pt>
                <c:pt idx="7">
                  <c:v>-6000741</c:v>
                </c:pt>
                <c:pt idx="8">
                  <c:v>-13202418</c:v>
                </c:pt>
                <c:pt idx="9">
                  <c:v>-40408472</c:v>
                </c:pt>
                <c:pt idx="10">
                  <c:v>-49551845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0EC-4C92-8EEB-4619847636C2}"/>
            </c:ext>
          </c:extLst>
        </c:ser>
        <c:ser>
          <c:idx val="7"/>
          <c:order val="7"/>
          <c:tx>
            <c:strRef>
              <c:f>'Balance commerciale TBB'!$K$34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Pêche et aquaculture</c:v>
                </c:pt>
                <c:pt idx="2">
                  <c:v>Viande et produits carnés</c:v>
                </c:pt>
                <c:pt idx="3">
                  <c:v>Sucre</c:v>
                </c:pt>
                <c:pt idx="4">
                  <c:v>Oléagineux</c:v>
                </c:pt>
                <c:pt idx="5">
                  <c:v>Céréales</c:v>
                </c:pt>
                <c:pt idx="6">
                  <c:v>Animaux vivants et génétique</c:v>
                </c:pt>
                <c:pt idx="7">
                  <c:v>Laits et produits laitiers</c:v>
                </c:pt>
                <c:pt idx="8">
                  <c:v>Produits d'épicerie</c:v>
                </c:pt>
                <c:pt idx="9">
                  <c:v>Autres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TBB'!$K$36:$K$46</c:f>
              <c:numCache>
                <c:formatCode>0</c:formatCode>
                <c:ptCount val="11"/>
                <c:pt idx="0">
                  <c:v>37687812</c:v>
                </c:pt>
                <c:pt idx="1">
                  <c:v>16908776</c:v>
                </c:pt>
                <c:pt idx="2">
                  <c:v>-989713</c:v>
                </c:pt>
                <c:pt idx="3">
                  <c:v>2599231</c:v>
                </c:pt>
                <c:pt idx="4">
                  <c:v>-90270</c:v>
                </c:pt>
                <c:pt idx="5">
                  <c:v>-10141240</c:v>
                </c:pt>
                <c:pt idx="6">
                  <c:v>-2772159</c:v>
                </c:pt>
                <c:pt idx="7">
                  <c:v>-8596616</c:v>
                </c:pt>
                <c:pt idx="8">
                  <c:v>-15982190</c:v>
                </c:pt>
                <c:pt idx="9">
                  <c:v>-43221693</c:v>
                </c:pt>
                <c:pt idx="10">
                  <c:v>-47820183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0EC-4C92-8EEB-4619847636C2}"/>
            </c:ext>
          </c:extLst>
        </c:ser>
        <c:ser>
          <c:idx val="8"/>
          <c:order val="8"/>
          <c:tx>
            <c:strRef>
              <c:f>'Balance commerciale TBB'!$L$34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Pêche et aquaculture</c:v>
                </c:pt>
                <c:pt idx="2">
                  <c:v>Viande et produits carnés</c:v>
                </c:pt>
                <c:pt idx="3">
                  <c:v>Sucre</c:v>
                </c:pt>
                <c:pt idx="4">
                  <c:v>Oléagineux</c:v>
                </c:pt>
                <c:pt idx="5">
                  <c:v>Céréales</c:v>
                </c:pt>
                <c:pt idx="6">
                  <c:v>Animaux vivants et génétique</c:v>
                </c:pt>
                <c:pt idx="7">
                  <c:v>Laits et produits laitiers</c:v>
                </c:pt>
                <c:pt idx="8">
                  <c:v>Produits d'épicerie</c:v>
                </c:pt>
                <c:pt idx="9">
                  <c:v>Autres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TBB'!$L$36:$L$46</c:f>
              <c:numCache>
                <c:formatCode>0</c:formatCode>
                <c:ptCount val="11"/>
                <c:pt idx="0">
                  <c:v>47702594</c:v>
                </c:pt>
                <c:pt idx="1">
                  <c:v>6284746</c:v>
                </c:pt>
                <c:pt idx="2">
                  <c:v>-1107083</c:v>
                </c:pt>
                <c:pt idx="3">
                  <c:v>999058</c:v>
                </c:pt>
                <c:pt idx="4">
                  <c:v>-69403</c:v>
                </c:pt>
                <c:pt idx="5">
                  <c:v>-26361749</c:v>
                </c:pt>
                <c:pt idx="6">
                  <c:v>-3543432</c:v>
                </c:pt>
                <c:pt idx="7">
                  <c:v>-21977228</c:v>
                </c:pt>
                <c:pt idx="8">
                  <c:v>-13433476</c:v>
                </c:pt>
                <c:pt idx="9">
                  <c:v>-46243940</c:v>
                </c:pt>
                <c:pt idx="10">
                  <c:v>-44472762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0EC-4C92-8EEB-4619847636C2}"/>
            </c:ext>
          </c:extLst>
        </c:ser>
        <c:ser>
          <c:idx val="9"/>
          <c:order val="9"/>
          <c:tx>
            <c:strRef>
              <c:f>'Balance commerciale TBB'!$M$34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Pêche et aquaculture</c:v>
                </c:pt>
                <c:pt idx="2">
                  <c:v>Viande et produits carnés</c:v>
                </c:pt>
                <c:pt idx="3">
                  <c:v>Sucre</c:v>
                </c:pt>
                <c:pt idx="4">
                  <c:v>Oléagineux</c:v>
                </c:pt>
                <c:pt idx="5">
                  <c:v>Céréales</c:v>
                </c:pt>
                <c:pt idx="6">
                  <c:v>Animaux vivants et génétique</c:v>
                </c:pt>
                <c:pt idx="7">
                  <c:v>Laits et produits laitiers</c:v>
                </c:pt>
                <c:pt idx="8">
                  <c:v>Produits d'épicerie</c:v>
                </c:pt>
                <c:pt idx="9">
                  <c:v>Autres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TBB'!$M$36:$M$46</c:f>
              <c:numCache>
                <c:formatCode>0</c:formatCode>
                <c:ptCount val="11"/>
                <c:pt idx="0">
                  <c:v>33087332</c:v>
                </c:pt>
                <c:pt idx="1">
                  <c:v>5335001</c:v>
                </c:pt>
                <c:pt idx="2">
                  <c:v>-566527</c:v>
                </c:pt>
                <c:pt idx="3">
                  <c:v>-1915474</c:v>
                </c:pt>
                <c:pt idx="4">
                  <c:v>-22124</c:v>
                </c:pt>
                <c:pt idx="5">
                  <c:v>-73975133</c:v>
                </c:pt>
                <c:pt idx="6">
                  <c:v>-2664642</c:v>
                </c:pt>
                <c:pt idx="7">
                  <c:v>-14897326</c:v>
                </c:pt>
                <c:pt idx="8">
                  <c:v>942168</c:v>
                </c:pt>
                <c:pt idx="9">
                  <c:v>-49737353</c:v>
                </c:pt>
                <c:pt idx="10">
                  <c:v>-24391081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0EC-4C92-8EEB-4619847636C2}"/>
            </c:ext>
          </c:extLst>
        </c:ser>
        <c:ser>
          <c:idx val="10"/>
          <c:order val="10"/>
          <c:tx>
            <c:strRef>
              <c:f>'Balance commerciale TBB'!$N$34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Pêche et aquaculture</c:v>
                </c:pt>
                <c:pt idx="2">
                  <c:v>Viande et produits carnés</c:v>
                </c:pt>
                <c:pt idx="3">
                  <c:v>Sucre</c:v>
                </c:pt>
                <c:pt idx="4">
                  <c:v>Oléagineux</c:v>
                </c:pt>
                <c:pt idx="5">
                  <c:v>Céréales</c:v>
                </c:pt>
                <c:pt idx="6">
                  <c:v>Animaux vivants et génétique</c:v>
                </c:pt>
                <c:pt idx="7">
                  <c:v>Laits et produits laitiers</c:v>
                </c:pt>
                <c:pt idx="8">
                  <c:v>Produits d'épicerie</c:v>
                </c:pt>
                <c:pt idx="9">
                  <c:v>Autres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TBB'!$N$36:$N$46</c:f>
              <c:numCache>
                <c:formatCode>0</c:formatCode>
                <c:ptCount val="11"/>
                <c:pt idx="0">
                  <c:v>39180716</c:v>
                </c:pt>
                <c:pt idx="1">
                  <c:v>5186369</c:v>
                </c:pt>
                <c:pt idx="2">
                  <c:v>-678475</c:v>
                </c:pt>
                <c:pt idx="3">
                  <c:v>-2313999</c:v>
                </c:pt>
                <c:pt idx="4">
                  <c:v>-11891512</c:v>
                </c:pt>
                <c:pt idx="5">
                  <c:v>-84402896</c:v>
                </c:pt>
                <c:pt idx="6">
                  <c:v>-3435553</c:v>
                </c:pt>
                <c:pt idx="7">
                  <c:v>-10542447</c:v>
                </c:pt>
                <c:pt idx="8">
                  <c:v>-7909404</c:v>
                </c:pt>
                <c:pt idx="9">
                  <c:v>-50051979</c:v>
                </c:pt>
                <c:pt idx="10">
                  <c:v>-33109051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0EC-4C92-8EEB-4619847636C2}"/>
            </c:ext>
          </c:extLst>
        </c:ser>
        <c:ser>
          <c:idx val="11"/>
          <c:order val="11"/>
          <c:tx>
            <c:strRef>
              <c:f>'Balance commerciale TBB'!$O$34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Pêche et aquaculture</c:v>
                </c:pt>
                <c:pt idx="2">
                  <c:v>Viande et produits carnés</c:v>
                </c:pt>
                <c:pt idx="3">
                  <c:v>Sucre</c:v>
                </c:pt>
                <c:pt idx="4">
                  <c:v>Oléagineux</c:v>
                </c:pt>
                <c:pt idx="5">
                  <c:v>Céréales</c:v>
                </c:pt>
                <c:pt idx="6">
                  <c:v>Animaux vivants et génétique</c:v>
                </c:pt>
                <c:pt idx="7">
                  <c:v>Laits et produits laitiers</c:v>
                </c:pt>
                <c:pt idx="8">
                  <c:v>Produits d'épicerie</c:v>
                </c:pt>
                <c:pt idx="9">
                  <c:v>Autres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TBB'!$O$36:$O$46</c:f>
              <c:numCache>
                <c:formatCode>0</c:formatCode>
                <c:ptCount val="11"/>
                <c:pt idx="0">
                  <c:v>18502389</c:v>
                </c:pt>
                <c:pt idx="1">
                  <c:v>0</c:v>
                </c:pt>
                <c:pt idx="2">
                  <c:v>-149361</c:v>
                </c:pt>
                <c:pt idx="3">
                  <c:v>-3391799</c:v>
                </c:pt>
                <c:pt idx="4">
                  <c:v>-54781</c:v>
                </c:pt>
                <c:pt idx="5">
                  <c:v>-6054348</c:v>
                </c:pt>
                <c:pt idx="6">
                  <c:v>-2590564</c:v>
                </c:pt>
                <c:pt idx="7">
                  <c:v>-6615141</c:v>
                </c:pt>
                <c:pt idx="8">
                  <c:v>-8925844</c:v>
                </c:pt>
                <c:pt idx="9">
                  <c:v>-57843158</c:v>
                </c:pt>
                <c:pt idx="10">
                  <c:v>-74560549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0EC-4C92-8EEB-4619847636C2}"/>
            </c:ext>
          </c:extLst>
        </c:ser>
        <c:ser>
          <c:idx val="12"/>
          <c:order val="12"/>
          <c:tx>
            <c:strRef>
              <c:f>'Balance commerciale TBB'!$P$34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TBB'!$C$36:$C$46</c:f>
              <c:strCache>
                <c:ptCount val="11"/>
                <c:pt idx="0">
                  <c:v>Fruits et légumes</c:v>
                </c:pt>
                <c:pt idx="1">
                  <c:v>Pêche et aquaculture</c:v>
                </c:pt>
                <c:pt idx="2">
                  <c:v>Viande et produits carnés</c:v>
                </c:pt>
                <c:pt idx="3">
                  <c:v>Sucre</c:v>
                </c:pt>
                <c:pt idx="4">
                  <c:v>Oléagineux</c:v>
                </c:pt>
                <c:pt idx="5">
                  <c:v>Céréales</c:v>
                </c:pt>
                <c:pt idx="6">
                  <c:v>Animaux vivants et génétique</c:v>
                </c:pt>
                <c:pt idx="7">
                  <c:v>Laits et produits laitiers</c:v>
                </c:pt>
                <c:pt idx="8">
                  <c:v>Produits d'épicerie</c:v>
                </c:pt>
                <c:pt idx="9">
                  <c:v>Autres</c:v>
                </c:pt>
                <c:pt idx="10">
                  <c:v>Vins et spiritueux</c:v>
                </c:pt>
              </c:strCache>
            </c:strRef>
          </c:cat>
          <c:val>
            <c:numRef>
              <c:f>'Balance commerciale TBB'!$P$36:$P$46</c:f>
              <c:numCache>
                <c:formatCode>0</c:formatCode>
                <c:ptCount val="11"/>
                <c:pt idx="0">
                  <c:v>19771310</c:v>
                </c:pt>
                <c:pt idx="1">
                  <c:v>4600753</c:v>
                </c:pt>
                <c:pt idx="2">
                  <c:v>-72191</c:v>
                </c:pt>
                <c:pt idx="3">
                  <c:v>-524668</c:v>
                </c:pt>
                <c:pt idx="4">
                  <c:v>-655939</c:v>
                </c:pt>
                <c:pt idx="5">
                  <c:v>-2140060</c:v>
                </c:pt>
                <c:pt idx="6">
                  <c:v>-3160845</c:v>
                </c:pt>
                <c:pt idx="7">
                  <c:v>-5058141</c:v>
                </c:pt>
                <c:pt idx="8">
                  <c:v>-16434429</c:v>
                </c:pt>
                <c:pt idx="9">
                  <c:v>-47704799</c:v>
                </c:pt>
                <c:pt idx="10">
                  <c:v>-54049355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0EC-4C92-8EEB-4619847636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0115304"/>
        <c:axId val="590116872"/>
      </c:barChart>
      <c:catAx>
        <c:axId val="590115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16872"/>
        <c:crosses val="autoZero"/>
        <c:auto val="1"/>
        <c:lblAlgn val="ctr"/>
        <c:lblOffset val="100"/>
        <c:noMultiLvlLbl val="0"/>
      </c:catAx>
      <c:valAx>
        <c:axId val="590116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15304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'Import. TBB'!$M$48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Vins et spiritueux</c:v>
                </c:pt>
                <c:pt idx="1">
                  <c:v>Produits d'épicerie</c:v>
                </c:pt>
                <c:pt idx="2">
                  <c:v>Laits et produits laitiers</c:v>
                </c:pt>
                <c:pt idx="3">
                  <c:v>Animaux vivants et génétique</c:v>
                </c:pt>
                <c:pt idx="4">
                  <c:v>Céréales</c:v>
                </c:pt>
                <c:pt idx="5">
                  <c:v>Oléagineux</c:v>
                </c:pt>
                <c:pt idx="6">
                  <c:v>Sucre</c:v>
                </c:pt>
                <c:pt idx="7">
                  <c:v>Fruits et légumes</c:v>
                </c:pt>
                <c:pt idx="8">
                  <c:v>Viande et produits carnés</c:v>
                </c:pt>
                <c:pt idx="9">
                  <c:v>Pêche et aquaculture</c:v>
                </c:pt>
                <c:pt idx="10">
                  <c:v>Autres</c:v>
                </c:pt>
              </c:strCache>
            </c:strRef>
          </c:cat>
          <c:val>
            <c:numRef>
              <c:f>'Import. TBB'!$M$49:$M$60</c:f>
              <c:numCache>
                <c:formatCode>0</c:formatCode>
                <c:ptCount val="11"/>
                <c:pt idx="0">
                  <c:v>34211311</c:v>
                </c:pt>
                <c:pt idx="1">
                  <c:v>19903324</c:v>
                </c:pt>
                <c:pt idx="2">
                  <c:v>14899974</c:v>
                </c:pt>
                <c:pt idx="3">
                  <c:v>2665208</c:v>
                </c:pt>
                <c:pt idx="4">
                  <c:v>73978162</c:v>
                </c:pt>
                <c:pt idx="5">
                  <c:v>113481</c:v>
                </c:pt>
                <c:pt idx="6">
                  <c:v>2789537</c:v>
                </c:pt>
                <c:pt idx="7">
                  <c:v>1945289</c:v>
                </c:pt>
                <c:pt idx="8">
                  <c:v>620681</c:v>
                </c:pt>
                <c:pt idx="9">
                  <c:v>162725</c:v>
                </c:pt>
                <c:pt idx="10">
                  <c:v>62045922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93-43C9-80BF-8FDA38AB9244}"/>
            </c:ext>
          </c:extLst>
        </c:ser>
        <c:ser>
          <c:idx val="1"/>
          <c:order val="1"/>
          <c:tx>
            <c:strRef>
              <c:f>'Import. TBB'!$N$48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Vins et spiritueux</c:v>
                </c:pt>
                <c:pt idx="1">
                  <c:v>Produits d'épicerie</c:v>
                </c:pt>
                <c:pt idx="2">
                  <c:v>Laits et produits laitiers</c:v>
                </c:pt>
                <c:pt idx="3">
                  <c:v>Animaux vivants et génétique</c:v>
                </c:pt>
                <c:pt idx="4">
                  <c:v>Céréales</c:v>
                </c:pt>
                <c:pt idx="5">
                  <c:v>Oléagineux</c:v>
                </c:pt>
                <c:pt idx="6">
                  <c:v>Sucre</c:v>
                </c:pt>
                <c:pt idx="7">
                  <c:v>Fruits et légumes</c:v>
                </c:pt>
                <c:pt idx="8">
                  <c:v>Viande et produits carnés</c:v>
                </c:pt>
                <c:pt idx="9">
                  <c:v>Pêche et aquaculture</c:v>
                </c:pt>
                <c:pt idx="10">
                  <c:v>Autres</c:v>
                </c:pt>
              </c:strCache>
            </c:strRef>
          </c:cat>
          <c:val>
            <c:numRef>
              <c:f>'Import. TBB'!$N$49:$N$60</c:f>
              <c:numCache>
                <c:formatCode>0</c:formatCode>
                <c:ptCount val="11"/>
                <c:pt idx="0">
                  <c:v>47028597</c:v>
                </c:pt>
                <c:pt idx="1">
                  <c:v>25249053</c:v>
                </c:pt>
                <c:pt idx="2">
                  <c:v>10544674</c:v>
                </c:pt>
                <c:pt idx="3">
                  <c:v>3436900</c:v>
                </c:pt>
                <c:pt idx="4">
                  <c:v>84423393</c:v>
                </c:pt>
                <c:pt idx="5">
                  <c:v>11989920</c:v>
                </c:pt>
                <c:pt idx="6">
                  <c:v>4564648</c:v>
                </c:pt>
                <c:pt idx="7">
                  <c:v>1405747</c:v>
                </c:pt>
                <c:pt idx="8">
                  <c:v>678475</c:v>
                </c:pt>
                <c:pt idx="9">
                  <c:v>227305</c:v>
                </c:pt>
                <c:pt idx="10">
                  <c:v>65120067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93-43C9-80BF-8FDA38AB9244}"/>
            </c:ext>
          </c:extLst>
        </c:ser>
        <c:ser>
          <c:idx val="2"/>
          <c:order val="2"/>
          <c:tx>
            <c:strRef>
              <c:f>'Import. TBB'!$O$48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Vins et spiritueux</c:v>
                </c:pt>
                <c:pt idx="1">
                  <c:v>Produits d'épicerie</c:v>
                </c:pt>
                <c:pt idx="2">
                  <c:v>Laits et produits laitiers</c:v>
                </c:pt>
                <c:pt idx="3">
                  <c:v>Animaux vivants et génétique</c:v>
                </c:pt>
                <c:pt idx="4">
                  <c:v>Céréales</c:v>
                </c:pt>
                <c:pt idx="5">
                  <c:v>Oléagineux</c:v>
                </c:pt>
                <c:pt idx="6">
                  <c:v>Sucre</c:v>
                </c:pt>
                <c:pt idx="7">
                  <c:v>Fruits et légumes</c:v>
                </c:pt>
                <c:pt idx="8">
                  <c:v>Viande et produits carnés</c:v>
                </c:pt>
                <c:pt idx="9">
                  <c:v>Pêche et aquaculture</c:v>
                </c:pt>
                <c:pt idx="10">
                  <c:v>Autres</c:v>
                </c:pt>
              </c:strCache>
            </c:strRef>
          </c:cat>
          <c:val>
            <c:numRef>
              <c:f>'Import. TBB'!$O$49:$O$60</c:f>
              <c:numCache>
                <c:formatCode>0</c:formatCode>
                <c:ptCount val="11"/>
                <c:pt idx="0">
                  <c:v>98620752</c:v>
                </c:pt>
                <c:pt idx="1">
                  <c:v>27449099</c:v>
                </c:pt>
                <c:pt idx="2">
                  <c:v>6615141</c:v>
                </c:pt>
                <c:pt idx="3">
                  <c:v>2590564</c:v>
                </c:pt>
                <c:pt idx="4">
                  <c:v>6054348</c:v>
                </c:pt>
                <c:pt idx="5">
                  <c:v>54781</c:v>
                </c:pt>
                <c:pt idx="6">
                  <c:v>3933741</c:v>
                </c:pt>
                <c:pt idx="7">
                  <c:v>678833</c:v>
                </c:pt>
                <c:pt idx="8">
                  <c:v>149361</c:v>
                </c:pt>
                <c:pt idx="9">
                  <c:v>0.1</c:v>
                </c:pt>
                <c:pt idx="10">
                  <c:v>59465956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93-43C9-80BF-8FDA38AB9244}"/>
            </c:ext>
          </c:extLst>
        </c:ser>
        <c:ser>
          <c:idx val="3"/>
          <c:order val="3"/>
          <c:tx>
            <c:strRef>
              <c:f>'Import. TBB'!$P$48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'Import. TBB'!$C$49:$C$60</c:f>
              <c:strCache>
                <c:ptCount val="11"/>
                <c:pt idx="0">
                  <c:v>Vins et spiritueux</c:v>
                </c:pt>
                <c:pt idx="1">
                  <c:v>Produits d'épicerie</c:v>
                </c:pt>
                <c:pt idx="2">
                  <c:v>Laits et produits laitiers</c:v>
                </c:pt>
                <c:pt idx="3">
                  <c:v>Animaux vivants et génétique</c:v>
                </c:pt>
                <c:pt idx="4">
                  <c:v>Céréales</c:v>
                </c:pt>
                <c:pt idx="5">
                  <c:v>Oléagineux</c:v>
                </c:pt>
                <c:pt idx="6">
                  <c:v>Sucre</c:v>
                </c:pt>
                <c:pt idx="7">
                  <c:v>Fruits et légumes</c:v>
                </c:pt>
                <c:pt idx="8">
                  <c:v>Viande et produits carnés</c:v>
                </c:pt>
                <c:pt idx="9">
                  <c:v>Pêche et aquaculture</c:v>
                </c:pt>
                <c:pt idx="10">
                  <c:v>Autres</c:v>
                </c:pt>
              </c:strCache>
            </c:strRef>
          </c:cat>
          <c:val>
            <c:numRef>
              <c:f>'Import. TBB'!$P$49:$P$60</c:f>
              <c:numCache>
                <c:formatCode>0</c:formatCode>
                <c:ptCount val="11"/>
                <c:pt idx="0">
                  <c:v>94663929</c:v>
                </c:pt>
                <c:pt idx="1">
                  <c:v>34532116</c:v>
                </c:pt>
                <c:pt idx="2">
                  <c:v>5058141</c:v>
                </c:pt>
                <c:pt idx="3">
                  <c:v>3160845</c:v>
                </c:pt>
                <c:pt idx="4">
                  <c:v>2140060</c:v>
                </c:pt>
                <c:pt idx="5">
                  <c:v>655939</c:v>
                </c:pt>
                <c:pt idx="6">
                  <c:v>524668</c:v>
                </c:pt>
                <c:pt idx="7">
                  <c:v>465507</c:v>
                </c:pt>
                <c:pt idx="8">
                  <c:v>72191</c:v>
                </c:pt>
                <c:pt idx="9">
                  <c:v>0.1</c:v>
                </c:pt>
                <c:pt idx="10">
                  <c:v>58835996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93-43C9-80BF-8FDA38AB92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0114128"/>
        <c:axId val="590114520"/>
      </c:barChart>
      <c:catAx>
        <c:axId val="59011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14520"/>
        <c:crosses val="autoZero"/>
        <c:auto val="1"/>
        <c:lblAlgn val="ctr"/>
        <c:lblOffset val="100"/>
        <c:noMultiLvlLbl val="0"/>
      </c:catAx>
      <c:valAx>
        <c:axId val="590114520"/>
        <c:scaling>
          <c:orientation val="minMax"/>
          <c:max val="1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14128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'Export. françaises'!$M$4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françaises'!$C$5:$C$16</c:f>
              <c:strCache>
                <c:ptCount val="11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  <c:pt idx="10">
                  <c:v>Mexique</c:v>
                </c:pt>
              </c:strCache>
            </c:strRef>
          </c:cat>
          <c:val>
            <c:numRef>
              <c:f>'Export. françaises'!$M$5:$M$16</c:f>
              <c:numCache>
                <c:formatCode>0</c:formatCode>
                <c:ptCount val="11"/>
                <c:pt idx="0">
                  <c:v>6374072616</c:v>
                </c:pt>
                <c:pt idx="1">
                  <c:v>6682051045</c:v>
                </c:pt>
                <c:pt idx="2">
                  <c:v>4754366645</c:v>
                </c:pt>
                <c:pt idx="3">
                  <c:v>5140686842</c:v>
                </c:pt>
                <c:pt idx="4">
                  <c:v>5384624010</c:v>
                </c:pt>
                <c:pt idx="5">
                  <c:v>4471233286</c:v>
                </c:pt>
                <c:pt idx="6">
                  <c:v>3859108434</c:v>
                </c:pt>
                <c:pt idx="7">
                  <c:v>3198236479</c:v>
                </c:pt>
                <c:pt idx="8">
                  <c:v>1847167682</c:v>
                </c:pt>
                <c:pt idx="9">
                  <c:v>888514078</c:v>
                </c:pt>
                <c:pt idx="10">
                  <c:v>172338517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F4-41CA-AA8B-83EA5223AC9E}"/>
            </c:ext>
          </c:extLst>
        </c:ser>
        <c:ser>
          <c:idx val="1"/>
          <c:order val="1"/>
          <c:tx>
            <c:strRef>
              <c:f>'Export. françaises'!$N$4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françaises'!$C$5:$C$16</c:f>
              <c:strCache>
                <c:ptCount val="11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  <c:pt idx="10">
                  <c:v>Mexique</c:v>
                </c:pt>
              </c:strCache>
            </c:strRef>
          </c:cat>
          <c:val>
            <c:numRef>
              <c:f>'Export. françaises'!$N$5:$N$16</c:f>
              <c:numCache>
                <c:formatCode>0</c:formatCode>
                <c:ptCount val="11"/>
                <c:pt idx="0">
                  <c:v>7476271705</c:v>
                </c:pt>
                <c:pt idx="1">
                  <c:v>7252098860</c:v>
                </c:pt>
                <c:pt idx="2">
                  <c:v>5406755520</c:v>
                </c:pt>
                <c:pt idx="3">
                  <c:v>5571870544</c:v>
                </c:pt>
                <c:pt idx="4">
                  <c:v>5444955673</c:v>
                </c:pt>
                <c:pt idx="5">
                  <c:v>5744162231</c:v>
                </c:pt>
                <c:pt idx="6">
                  <c:v>4565732219</c:v>
                </c:pt>
                <c:pt idx="7">
                  <c:v>4103624664</c:v>
                </c:pt>
                <c:pt idx="8">
                  <c:v>2018702677</c:v>
                </c:pt>
                <c:pt idx="9">
                  <c:v>1192429989</c:v>
                </c:pt>
                <c:pt idx="10">
                  <c:v>248618909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F4-41CA-AA8B-83EA5223AC9E}"/>
            </c:ext>
          </c:extLst>
        </c:ser>
        <c:ser>
          <c:idx val="2"/>
          <c:order val="2"/>
          <c:tx>
            <c:strRef>
              <c:f>'Export. françaises'!$O$4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'Export. françaises'!$C$5:$C$16</c:f>
              <c:strCache>
                <c:ptCount val="11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  <c:pt idx="10">
                  <c:v>Mexique</c:v>
                </c:pt>
              </c:strCache>
            </c:strRef>
          </c:cat>
          <c:val>
            <c:numRef>
              <c:f>'Export. françaises'!$O$5:$O$16</c:f>
              <c:numCache>
                <c:formatCode>0</c:formatCode>
                <c:ptCount val="11"/>
                <c:pt idx="0">
                  <c:v>9105808204</c:v>
                </c:pt>
                <c:pt idx="1">
                  <c:v>8403967149</c:v>
                </c:pt>
                <c:pt idx="2">
                  <c:v>6967283089</c:v>
                </c:pt>
                <c:pt idx="3">
                  <c:v>6719355733</c:v>
                </c:pt>
                <c:pt idx="4">
                  <c:v>5960313352</c:v>
                </c:pt>
                <c:pt idx="5">
                  <c:v>6647635162</c:v>
                </c:pt>
                <c:pt idx="6">
                  <c:v>5837006388</c:v>
                </c:pt>
                <c:pt idx="7">
                  <c:v>3532789102</c:v>
                </c:pt>
                <c:pt idx="8">
                  <c:v>2236169427</c:v>
                </c:pt>
                <c:pt idx="9">
                  <c:v>1336779531</c:v>
                </c:pt>
                <c:pt idx="10">
                  <c:v>268104610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F4-41CA-AA8B-83EA5223AC9E}"/>
            </c:ext>
          </c:extLst>
        </c:ser>
        <c:ser>
          <c:idx val="3"/>
          <c:order val="3"/>
          <c:tx>
            <c:strRef>
              <c:f>'Export. françaises'!$P$4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'Export. françaises'!$C$5:$C$16</c:f>
              <c:strCache>
                <c:ptCount val="11"/>
                <c:pt idx="0">
                  <c:v>Belgique</c:v>
                </c:pt>
                <c:pt idx="1">
                  <c:v>Allemagne</c:v>
                </c:pt>
                <c:pt idx="2">
                  <c:v>Espagne</c:v>
                </c:pt>
                <c:pt idx="3">
                  <c:v>Italie</c:v>
                </c:pt>
                <c:pt idx="4">
                  <c:v>Royaume-Uni</c:v>
                </c:pt>
                <c:pt idx="5">
                  <c:v>États-Unis</c:v>
                </c:pt>
                <c:pt idx="6">
                  <c:v>Pays-Bas</c:v>
                </c:pt>
                <c:pt idx="7">
                  <c:v>Chine</c:v>
                </c:pt>
                <c:pt idx="8">
                  <c:v>Suisse</c:v>
                </c:pt>
                <c:pt idx="9">
                  <c:v>Pologne</c:v>
                </c:pt>
                <c:pt idx="10">
                  <c:v>Mexique</c:v>
                </c:pt>
              </c:strCache>
            </c:strRef>
          </c:cat>
          <c:val>
            <c:numRef>
              <c:f>'Export. françaises'!$P$5:$P$16</c:f>
              <c:numCache>
                <c:formatCode>0</c:formatCode>
                <c:ptCount val="11"/>
                <c:pt idx="0">
                  <c:v>9067483259</c:v>
                </c:pt>
                <c:pt idx="1">
                  <c:v>8863888783</c:v>
                </c:pt>
                <c:pt idx="2">
                  <c:v>7173167385</c:v>
                </c:pt>
                <c:pt idx="3">
                  <c:v>6920704934</c:v>
                </c:pt>
                <c:pt idx="4">
                  <c:v>6285981623</c:v>
                </c:pt>
                <c:pt idx="5">
                  <c:v>5421852569</c:v>
                </c:pt>
                <c:pt idx="6">
                  <c:v>5366779509</c:v>
                </c:pt>
                <c:pt idx="7">
                  <c:v>3716583296</c:v>
                </c:pt>
                <c:pt idx="8">
                  <c:v>2286773313</c:v>
                </c:pt>
                <c:pt idx="9">
                  <c:v>1474639992</c:v>
                </c:pt>
                <c:pt idx="10">
                  <c:v>301974688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F4-41CA-AA8B-83EA5223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8847144"/>
        <c:axId val="588855376"/>
      </c:barChart>
      <c:catAx>
        <c:axId val="588847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88855376"/>
        <c:crosses val="autoZero"/>
        <c:auto val="1"/>
        <c:lblAlgn val="ctr"/>
        <c:lblOffset val="100"/>
        <c:noMultiLvlLbl val="0"/>
      </c:catAx>
      <c:valAx>
        <c:axId val="588855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88847144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8F5-4789-9726-EAAE928BEC9E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8F5-4789-9726-EAAE928BEC9E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8F5-4789-9726-EAAE928BEC9E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8F5-4789-9726-EAAE928BEC9E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8F5-4789-9726-EAAE928BEC9E}"/>
              </c:ext>
            </c:extLst>
          </c:dPt>
          <c:dPt>
            <c:idx val="5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8F5-4789-9726-EAAE928BEC9E}"/>
              </c:ext>
            </c:extLst>
          </c:dPt>
          <c:dPt>
            <c:idx val="6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8F5-4789-9726-EAAE928BEC9E}"/>
              </c:ext>
            </c:extLst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8F5-4789-9726-EAAE928BEC9E}"/>
              </c:ext>
            </c:extLst>
          </c:dPt>
          <c:dPt>
            <c:idx val="8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8F5-4789-9726-EAAE928BEC9E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8F5-4789-9726-EAAE928BEC9E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8F5-4789-9726-EAAE928BEC9E}"/>
              </c:ext>
            </c:extLst>
          </c:dPt>
          <c:dLbls>
            <c:dLbl>
              <c:idx val="0"/>
              <c:layout>
                <c:manualLayout>
                  <c:x val="-9.1498231800894114E-2"/>
                  <c:y val="5.62030745420935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0390525121772203"/>
                      <c:h val="0.394063842646564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8F5-4789-9726-EAAE928BEC9E}"/>
                </c:ext>
              </c:extLst>
            </c:dLbl>
            <c:dLbl>
              <c:idx val="1"/>
              <c:layout>
                <c:manualLayout>
                  <c:x val="-9.4908921064922935E-2"/>
                  <c:y val="-9.95301448256503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55461399879898"/>
                      <c:h val="0.27700086738603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8F5-4789-9726-EAAE928BEC9E}"/>
                </c:ext>
              </c:extLst>
            </c:dLbl>
            <c:dLbl>
              <c:idx val="2"/>
              <c:layout>
                <c:manualLayout>
                  <c:x val="-0.10846733835991199"/>
                  <c:y val="-0.102771336305542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692800427036766"/>
                      <c:h val="0.183061442794247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8F5-4789-9726-EAAE928BEC9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F5-4789-9726-EAAE928BEC9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8F5-4789-9726-EAAE928BEC9E}"/>
                </c:ext>
              </c:extLst>
            </c:dLbl>
            <c:dLbl>
              <c:idx val="5"/>
              <c:layout>
                <c:manualLayout>
                  <c:x val="1.3344898912390737E-7"/>
                  <c:y val="4.593580331832056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5319009808500693"/>
                      <c:h val="0.152230041902584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D8F5-4789-9726-EAAE928BEC9E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8F5-4789-9726-EAAE928BEC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TBB'!$C$34:$C$44</c:f>
              <c:strCache>
                <c:ptCount val="11"/>
                <c:pt idx="0">
                  <c:v>Viande et produits carnés</c:v>
                </c:pt>
                <c:pt idx="1">
                  <c:v>Céréales</c:v>
                </c:pt>
                <c:pt idx="2">
                  <c:v>Oléagineux</c:v>
                </c:pt>
                <c:pt idx="3">
                  <c:v>Fruits et légumes</c:v>
                </c:pt>
                <c:pt idx="4">
                  <c:v>Produits d'épicerie</c:v>
                </c:pt>
                <c:pt idx="5">
                  <c:v>Laits et produits laitiers</c:v>
                </c:pt>
                <c:pt idx="6">
                  <c:v>Sucre</c:v>
                </c:pt>
                <c:pt idx="7">
                  <c:v>Pêche et aquaculture</c:v>
                </c:pt>
                <c:pt idx="8">
                  <c:v>Vins et spiritueux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TBB'!$P$34:$P$44</c:f>
              <c:numCache>
                <c:formatCode>0%</c:formatCode>
                <c:ptCount val="11"/>
                <c:pt idx="0">
                  <c:v>0.20611910103813219</c:v>
                </c:pt>
                <c:pt idx="1">
                  <c:v>0.2017540746148809</c:v>
                </c:pt>
                <c:pt idx="2">
                  <c:v>0.12735278231540137</c:v>
                </c:pt>
                <c:pt idx="3">
                  <c:v>0.10168459784153648</c:v>
                </c:pt>
                <c:pt idx="4">
                  <c:v>9.8560110294437647E-2</c:v>
                </c:pt>
                <c:pt idx="5">
                  <c:v>7.5399127215593706E-2</c:v>
                </c:pt>
                <c:pt idx="6">
                  <c:v>2.7719950948102964E-2</c:v>
                </c:pt>
                <c:pt idx="7">
                  <c:v>2.705293802953122E-2</c:v>
                </c:pt>
                <c:pt idx="8">
                  <c:v>2.6180485190855102E-2</c:v>
                </c:pt>
                <c:pt idx="9">
                  <c:v>1.0521601984474934E-2</c:v>
                </c:pt>
                <c:pt idx="10">
                  <c:v>9.7655230496922485E-2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8F5-4789-9726-EAAE928BE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C1-40EF-87BD-A60CCFA49014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C1-40EF-87BD-A60CCFA49014}"/>
              </c:ext>
            </c:extLst>
          </c:dPt>
          <c:dPt>
            <c:idx val="2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C1-40EF-87BD-A60CCFA49014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7C1-40EF-87BD-A60CCFA49014}"/>
              </c:ext>
            </c:extLst>
          </c:dPt>
          <c:dPt>
            <c:idx val="4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7C1-40EF-87BD-A60CCFA49014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7C1-40EF-87BD-A60CCFA49014}"/>
              </c:ext>
            </c:extLst>
          </c:dPt>
          <c:dPt>
            <c:idx val="6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7C1-40EF-87BD-A60CCFA49014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7C1-40EF-87BD-A60CCFA49014}"/>
              </c:ext>
            </c:extLst>
          </c:dPt>
          <c:dPt>
            <c:idx val="8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7C1-40EF-87BD-A60CCFA49014}"/>
              </c:ext>
            </c:extLst>
          </c:dPt>
          <c:dPt>
            <c:idx val="9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7C1-40EF-87BD-A60CCFA49014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7C1-40EF-87BD-A60CCFA49014}"/>
              </c:ext>
            </c:extLst>
          </c:dPt>
          <c:dLbls>
            <c:dLbl>
              <c:idx val="0"/>
              <c:layout>
                <c:manualLayout>
                  <c:x val="-0.10790764458082711"/>
                  <c:y val="3.89749306879781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112075740497487"/>
                      <c:h val="0.671345887450328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7C1-40EF-87BD-A60CCFA49014}"/>
                </c:ext>
              </c:extLst>
            </c:dLbl>
            <c:dLbl>
              <c:idx val="1"/>
              <c:layout>
                <c:manualLayout>
                  <c:x val="0.20826464400590211"/>
                  <c:y val="-0.101147565699137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52402932450793"/>
                      <c:h val="0.289035110908928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7C1-40EF-87BD-A60CCFA49014}"/>
                </c:ext>
              </c:extLst>
            </c:dLbl>
            <c:dLbl>
              <c:idx val="2"/>
              <c:layout>
                <c:manualLayout>
                  <c:x val="0.13449365947569117"/>
                  <c:y val="0.1404792329425141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C1-40EF-87BD-A60CCFA49014}"/>
                </c:ext>
              </c:extLst>
            </c:dLbl>
            <c:dLbl>
              <c:idx val="3"/>
              <c:layout>
                <c:manualLayout>
                  <c:x val="7.6998662692760404E-3"/>
                  <c:y val="0.1291030387994101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7C1-40EF-87BD-A60CCFA4901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7C1-40EF-87BD-A60CCFA4901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7C1-40EF-87BD-A60CCFA4901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7C1-40EF-87BD-A60CCFA4901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7C1-40EF-87BD-A60CCFA4901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7C1-40EF-87BD-A60CCFA49014}"/>
                </c:ext>
              </c:extLst>
            </c:dLbl>
            <c:dLbl>
              <c:idx val="10"/>
              <c:layout>
                <c:manualLayout>
                  <c:x val="0.1628165554736784"/>
                  <c:y val="0.206167377128046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068895761347679"/>
                      <c:h val="0.286708203748074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D7C1-40EF-87BD-A60CCFA490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TBB'!$C$78:$C$88</c:f>
              <c:strCache>
                <c:ptCount val="11"/>
                <c:pt idx="0">
                  <c:v>Vins et spiritueux</c:v>
                </c:pt>
                <c:pt idx="1">
                  <c:v>Produits d'épicerie</c:v>
                </c:pt>
                <c:pt idx="2">
                  <c:v>Laits et produits laitiers</c:v>
                </c:pt>
                <c:pt idx="3">
                  <c:v>Animaux vivants et génétique</c:v>
                </c:pt>
                <c:pt idx="4">
                  <c:v>Céréales</c:v>
                </c:pt>
                <c:pt idx="5">
                  <c:v>Oléagineux</c:v>
                </c:pt>
                <c:pt idx="6">
                  <c:v>Sucre</c:v>
                </c:pt>
                <c:pt idx="7">
                  <c:v>Fruits et légumes</c:v>
                </c:pt>
                <c:pt idx="8">
                  <c:v>Viande et produits carnés</c:v>
                </c:pt>
                <c:pt idx="9">
                  <c:v>Pêche et aquaculture</c:v>
                </c:pt>
                <c:pt idx="10">
                  <c:v>Autres</c:v>
                </c:pt>
              </c:strCache>
            </c:strRef>
          </c:cat>
          <c:val>
            <c:numRef>
              <c:f>'Import. TBB'!$P$78:$P$88</c:f>
              <c:numCache>
                <c:formatCode>0%</c:formatCode>
                <c:ptCount val="11"/>
                <c:pt idx="0">
                  <c:v>0.47306090197436063</c:v>
                </c:pt>
                <c:pt idx="1">
                  <c:v>0.17256619405732937</c:v>
                </c:pt>
                <c:pt idx="2">
                  <c:v>2.527687968427229E-2</c:v>
                </c:pt>
                <c:pt idx="3">
                  <c:v>1.579558552551889E-2</c:v>
                </c:pt>
                <c:pt idx="4">
                  <c:v>1.0694450616762909E-2</c:v>
                </c:pt>
                <c:pt idx="5">
                  <c:v>3.2779021350377306E-3</c:v>
                </c:pt>
                <c:pt idx="6">
                  <c:v>2.621905935439082E-3</c:v>
                </c:pt>
                <c:pt idx="7">
                  <c:v>2.3262626390182757E-3</c:v>
                </c:pt>
                <c:pt idx="8">
                  <c:v>3.6075768178216085E-4</c:v>
                </c:pt>
                <c:pt idx="9">
                  <c:v>4.9972667199811727E-10</c:v>
                </c:pt>
                <c:pt idx="10">
                  <c:v>0.29401916474774542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7C1-40EF-87BD-A60CCFA490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'Import. IAA'!$C$39</c:f>
              <c:strCache>
                <c:ptCount val="1"/>
                <c:pt idx="0">
                  <c:v>Monde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70-4803-BC3F-3EC934E3A033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70-4803-BC3F-3EC934E3A033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D70-4803-BC3F-3EC934E3A033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D70-4803-BC3F-3EC934E3A033}"/>
              </c:ext>
            </c:extLst>
          </c:dPt>
          <c:cat>
            <c:strRef>
              <c:f>'Import. IAA'!$M$38:$P$38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'Import. IAA'!$M$39:$P$39</c:f>
              <c:numCache>
                <c:formatCode>0</c:formatCode>
                <c:ptCount val="4"/>
                <c:pt idx="0">
                  <c:v>23058610156</c:v>
                </c:pt>
                <c:pt idx="1">
                  <c:v>29702413837</c:v>
                </c:pt>
                <c:pt idx="2">
                  <c:v>32216897420</c:v>
                </c:pt>
                <c:pt idx="3">
                  <c:v>33188403678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D70-4803-BC3F-3EC934E3A033}"/>
            </c:ext>
          </c:extLst>
        </c:ser>
        <c:ser>
          <c:idx val="11"/>
          <c:order val="11"/>
          <c:tx>
            <c:strRef>
              <c:f>'Import. IAA'!#REF!</c:f>
              <c:strCache>
                <c:ptCount val="1"/>
                <c:pt idx="0">
                  <c:v>#REF!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'[1]Import. IAA'!$M$38:$P$38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  <c:extLst/>
            </c:numRef>
          </c:cat>
          <c:val>
            <c:numRef>
              <c:f>'Import. IAA'!#REF!</c:f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9-DD70-4803-BC3F-3EC934E3A0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88996752"/>
        <c:axId val="58899479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'Import. IAA'!$C$41</c15:sqref>
                        </c15:formulaRef>
                      </c:ext>
                    </c:extLst>
                    <c:strCache>
                      <c:ptCount val="1"/>
                      <c:pt idx="0">
                        <c:v>États-Unis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B-DD70-4803-BC3F-3EC934E3A033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D-DD70-4803-BC3F-3EC934E3A033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>
                        <a:lumMod val="75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F-DD70-4803-BC3F-3EC934E3A033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1-DD70-4803-BC3F-3EC934E3A033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'Import. IAA'!$M$39:$P$39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23058610156</c:v>
                      </c:pt>
                      <c:pt idx="1">
                        <c:v>29702413837</c:v>
                      </c:pt>
                      <c:pt idx="2">
                        <c:v>32216897420</c:v>
                      </c:pt>
                      <c:pt idx="3">
                        <c:v>33188403678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2-DD70-4803-BC3F-3EC934E3A033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IAA'!$C$42</c15:sqref>
                        </c15:formulaRef>
                      </c:ext>
                    </c:extLst>
                    <c:strCache>
                      <c:ptCount val="1"/>
                      <c:pt idx="0">
                        <c:v>Brésil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IAA'!$M$42:$P$42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595110321</c:v>
                      </c:pt>
                      <c:pt idx="1">
                        <c:v>940424184</c:v>
                      </c:pt>
                      <c:pt idx="2">
                        <c:v>776664398</c:v>
                      </c:pt>
                      <c:pt idx="3">
                        <c:v>1615138178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3-DD70-4803-BC3F-3EC934E3A033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IAA'!$C$43</c15:sqref>
                        </c15:formulaRef>
                      </c:ext>
                    </c:extLst>
                    <c:strCache>
                      <c:ptCount val="1"/>
                      <c:pt idx="0">
                        <c:v>Canada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IAA'!$M$43:$P$43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1501445661</c:v>
                      </c:pt>
                      <c:pt idx="1">
                        <c:v>2237018516</c:v>
                      </c:pt>
                      <c:pt idx="2">
                        <c:v>2117778530</c:v>
                      </c:pt>
                      <c:pt idx="3">
                        <c:v>1553077374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4-DD70-4803-BC3F-3EC934E3A033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IAA'!$C$44</c15:sqref>
                        </c15:formulaRef>
                      </c:ext>
                    </c:extLst>
                    <c:strCache>
                      <c:ptCount val="1"/>
                      <c:pt idx="0">
                        <c:v>Chine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IAA'!$M$44:$P$44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455266956</c:v>
                      </c:pt>
                      <c:pt idx="1">
                        <c:v>633071764</c:v>
                      </c:pt>
                      <c:pt idx="2">
                        <c:v>724102788</c:v>
                      </c:pt>
                      <c:pt idx="3">
                        <c:v>732065121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5-DD70-4803-BC3F-3EC934E3A033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IAA'!$C$45</c15:sqref>
                        </c15:formulaRef>
                      </c:ext>
                    </c:extLst>
                    <c:strCache>
                      <c:ptCount val="1"/>
                      <c:pt idx="0">
                        <c:v>Chili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IAA'!$M$45:$P$45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470469571</c:v>
                      </c:pt>
                      <c:pt idx="1">
                        <c:v>571667330</c:v>
                      </c:pt>
                      <c:pt idx="2">
                        <c:v>807991617</c:v>
                      </c:pt>
                      <c:pt idx="3">
                        <c:v>705889876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6-DD70-4803-BC3F-3EC934E3A033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IAA'!$C$46</c15:sqref>
                        </c15:formulaRef>
                      </c:ext>
                    </c:extLst>
                    <c:strCache>
                      <c:ptCount val="1"/>
                      <c:pt idx="0">
                        <c:v>Espagne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IAA'!$M$46:$P$46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350732397</c:v>
                      </c:pt>
                      <c:pt idx="1">
                        <c:v>460913746</c:v>
                      </c:pt>
                      <c:pt idx="2">
                        <c:v>601082878</c:v>
                      </c:pt>
                      <c:pt idx="3">
                        <c:v>537717605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7-DD70-4803-BC3F-3EC934E3A033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IAA'!$C$47</c15:sqref>
                        </c15:formulaRef>
                      </c:ext>
                    </c:extLst>
                    <c:strCache>
                      <c:ptCount val="1"/>
                      <c:pt idx="0">
                        <c:v>Pérou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IAA'!$M$47:$P$47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176804861</c:v>
                      </c:pt>
                      <c:pt idx="1">
                        <c:v>203867414</c:v>
                      </c:pt>
                      <c:pt idx="2">
                        <c:v>294075621</c:v>
                      </c:pt>
                      <c:pt idx="3">
                        <c:v>420177725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8-DD70-4803-BC3F-3EC934E3A033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IAA'!$C$48</c15:sqref>
                        </c15:formulaRef>
                      </c:ext>
                    </c:extLst>
                    <c:strCache>
                      <c:ptCount val="1"/>
                      <c:pt idx="0">
                        <c:v>Nouvelle-Zélande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IAA'!$M$48:$P$48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206923849</c:v>
                      </c:pt>
                      <c:pt idx="1">
                        <c:v>159770734</c:v>
                      </c:pt>
                      <c:pt idx="2">
                        <c:v>179215031</c:v>
                      </c:pt>
                      <c:pt idx="3">
                        <c:v>323371214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9-DD70-4803-BC3F-3EC934E3A033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IAA'!$C$49</c15:sqref>
                        </c15:formulaRef>
                      </c:ext>
                    </c:extLst>
                    <c:strCache>
                      <c:ptCount val="1"/>
                      <c:pt idx="0">
                        <c:v>Argentine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IAA'!$M$49:$P$49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103796056</c:v>
                      </c:pt>
                      <c:pt idx="1">
                        <c:v>216142576</c:v>
                      </c:pt>
                      <c:pt idx="2">
                        <c:v>274390048</c:v>
                      </c:pt>
                      <c:pt idx="3">
                        <c:v>318772043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A-DD70-4803-BC3F-3EC934E3A033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IAA'!$C$50</c15:sqref>
                        </c15:formulaRef>
                      </c:ext>
                    </c:extLst>
                    <c:strCache>
                      <c:ptCount val="1"/>
                      <c:pt idx="0">
                        <c:v>Guatemala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0"/>
                  <c:invertIfNegative val="0"/>
                  <c:bubble3D val="0"/>
                  <c:spPr>
                    <a:solidFill>
                      <a:schemeClr val="tx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C-DD70-4803-BC3F-3EC934E3A033}"/>
                    </c:ext>
                  </c:extLst>
                </c:dPt>
                <c:dPt>
                  <c:idx val="1"/>
                  <c:invertIfNegative val="0"/>
                  <c:bubble3D val="0"/>
                  <c:spPr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E-DD70-4803-BC3F-3EC934E3A033}"/>
                    </c:ext>
                  </c:extLst>
                </c:dPt>
                <c:dPt>
                  <c:idx val="2"/>
                  <c:invertIfNegative val="0"/>
                  <c:bubble3D val="0"/>
                  <c:spPr>
                    <a:solidFill>
                      <a:schemeClr val="tx2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0-DD70-4803-BC3F-3EC934E3A033}"/>
                    </c:ext>
                  </c:extLst>
                </c:dPt>
                <c:dPt>
                  <c:idx val="3"/>
                  <c:invertIfNegative val="0"/>
                  <c:bubble3D val="0"/>
                  <c:spPr>
                    <a:solidFill>
                      <a:srgbClr val="FF0000"/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22-DD70-4803-BC3F-3EC934E3A033}"/>
                    </c:ext>
                  </c:extLst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IAA'!$M$38:$P$38</c15:sqref>
                        </c15:formulaRef>
                      </c:ext>
                    </c:extLst>
                    <c:strCache>
                      <c:ptCount val="4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'Import. IAA'!$M$50:$P$50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236882067</c:v>
                      </c:pt>
                      <c:pt idx="1">
                        <c:v>283115633</c:v>
                      </c:pt>
                      <c:pt idx="2">
                        <c:v>254361021</c:v>
                      </c:pt>
                      <c:pt idx="3">
                        <c:v>260070421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3-DD70-4803-BC3F-3EC934E3A033}"/>
                  </c:ext>
                </c:extLst>
              </c15:ser>
            </c15:filteredBarSeries>
          </c:ext>
        </c:extLst>
      </c:barChart>
      <c:catAx>
        <c:axId val="58899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88994792"/>
        <c:crosses val="autoZero"/>
        <c:auto val="1"/>
        <c:lblAlgn val="ctr"/>
        <c:lblOffset val="100"/>
        <c:noMultiLvlLbl val="0"/>
      </c:catAx>
      <c:valAx>
        <c:axId val="588994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88996752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D2-4218-BD41-4BF21FD0B0A7}"/>
              </c:ext>
            </c:extLst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D2-4218-BD41-4BF21FD0B0A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D2-4218-BD41-4BF21FD0B0A7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4D2-4218-BD41-4BF21FD0B0A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4D2-4218-BD41-4BF21FD0B0A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4D2-4218-BD41-4BF21FD0B0A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4D2-4218-BD41-4BF21FD0B0A7}"/>
              </c:ext>
            </c:extLst>
          </c:dPt>
          <c:dPt>
            <c:idx val="7"/>
            <c:invertIfNegative val="0"/>
            <c:bubble3D val="0"/>
            <c:spPr>
              <a:solidFill>
                <a:srgbClr val="33CC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4D2-4218-BD41-4BF21FD0B0A7}"/>
              </c:ext>
            </c:extLst>
          </c:dPt>
          <c:dPt>
            <c:idx val="8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4D2-4218-BD41-4BF21FD0B0A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4D2-4218-BD41-4BF21FD0B0A7}"/>
              </c:ext>
            </c:extLst>
          </c:dPt>
          <c:dPt>
            <c:idx val="10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4D2-4218-BD41-4BF21FD0B0A7}"/>
              </c:ext>
            </c:extLst>
          </c:dPt>
          <c:dPt>
            <c:idx val="1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4D2-4218-BD41-4BF21FD0B0A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'Import. IAA'!$C$68:$C$81</c:f>
              <c:strCache>
                <c:ptCount val="12"/>
                <c:pt idx="0">
                  <c:v>UE 27</c:v>
                </c:pt>
                <c:pt idx="1">
                  <c:v>États-Unis</c:v>
                </c:pt>
                <c:pt idx="2">
                  <c:v>Brésil</c:v>
                </c:pt>
                <c:pt idx="3">
                  <c:v>Canada</c:v>
                </c:pt>
                <c:pt idx="4">
                  <c:v>Chine</c:v>
                </c:pt>
                <c:pt idx="5">
                  <c:v>Chili</c:v>
                </c:pt>
                <c:pt idx="6">
                  <c:v>Espagne</c:v>
                </c:pt>
                <c:pt idx="7">
                  <c:v>Pérou</c:v>
                </c:pt>
                <c:pt idx="8">
                  <c:v>Nouvelle-Zélande</c:v>
                </c:pt>
                <c:pt idx="9">
                  <c:v>Argentine</c:v>
                </c:pt>
                <c:pt idx="10">
                  <c:v>Guatemala</c:v>
                </c:pt>
                <c:pt idx="11">
                  <c:v>France</c:v>
                </c:pt>
              </c:strCache>
            </c:strRef>
          </c:cat>
          <c:val>
            <c:numRef>
              <c:f>'Import. IAA'!$P$68:$P$81</c:f>
              <c:numCache>
                <c:formatCode>0%</c:formatCode>
                <c:ptCount val="12"/>
                <c:pt idx="0">
                  <c:v>5.2685353774911382E-2</c:v>
                </c:pt>
                <c:pt idx="1">
                  <c:v>0.71863231725151977</c:v>
                </c:pt>
                <c:pt idx="2">
                  <c:v>4.8665738601662428E-2</c:v>
                </c:pt>
                <c:pt idx="3">
                  <c:v>4.6795784125932736E-2</c:v>
                </c:pt>
                <c:pt idx="4">
                  <c:v>2.2057858766050653E-2</c:v>
                </c:pt>
                <c:pt idx="5">
                  <c:v>2.1269172294295126E-2</c:v>
                </c:pt>
                <c:pt idx="6">
                  <c:v>1.6201972538873372E-2</c:v>
                </c:pt>
                <c:pt idx="7">
                  <c:v>1.2660377675185635E-2</c:v>
                </c:pt>
                <c:pt idx="8">
                  <c:v>9.7435000832642345E-3</c:v>
                </c:pt>
                <c:pt idx="9">
                  <c:v>9.6049224329312431E-3</c:v>
                </c:pt>
                <c:pt idx="10">
                  <c:v>7.8361834911751423E-3</c:v>
                </c:pt>
                <c:pt idx="11">
                  <c:v>6.029497319048489E-3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4D2-4218-BD41-4BF21FD0B0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88993616"/>
        <c:axId val="588999104"/>
      </c:barChart>
      <c:catAx>
        <c:axId val="58899361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88999104"/>
        <c:crosses val="autoZero"/>
        <c:auto val="1"/>
        <c:lblAlgn val="ctr"/>
        <c:lblOffset val="100"/>
        <c:noMultiLvlLbl val="0"/>
      </c:catAx>
      <c:valAx>
        <c:axId val="58899910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out"/>
        <c:minorTickMark val="none"/>
        <c:tickLblPos val="nextTo"/>
        <c:crossAx val="58899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F1-4EE4-A9BE-4012B94E3E96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F1-4EE4-A9BE-4012B94E3E96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F1-4EE4-A9BE-4012B94E3E96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F1-4EE4-A9BE-4012B94E3E96}"/>
              </c:ext>
            </c:extLst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8F1-4EE4-A9BE-4012B94E3E96}"/>
              </c:ext>
            </c:extLst>
          </c:dPt>
          <c:dPt>
            <c:idx val="5"/>
            <c:bubble3D val="0"/>
            <c:spPr>
              <a:solidFill>
                <a:schemeClr val="bg1">
                  <a:lumMod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8F1-4EE4-A9BE-4012B94E3E96}"/>
              </c:ext>
            </c:extLst>
          </c:dPt>
          <c:dPt>
            <c:idx val="6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8F1-4EE4-A9BE-4012B94E3E96}"/>
              </c:ext>
            </c:extLst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8F1-4EE4-A9BE-4012B94E3E96}"/>
              </c:ext>
            </c:extLst>
          </c:dPt>
          <c:dPt>
            <c:idx val="8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8F1-4EE4-A9BE-4012B94E3E96}"/>
              </c:ext>
            </c:extLst>
          </c:dPt>
          <c:dPt>
            <c:idx val="9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8F1-4EE4-A9BE-4012B94E3E96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8F1-4EE4-A9BE-4012B94E3E96}"/>
              </c:ext>
            </c:extLst>
          </c:dPt>
          <c:dLbls>
            <c:dLbl>
              <c:idx val="0"/>
              <c:layout>
                <c:manualLayout>
                  <c:x val="-9.1498231800894114E-2"/>
                  <c:y val="5.62030745420935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0390525121772203"/>
                      <c:h val="0.394063842646564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8F1-4EE4-A9BE-4012B94E3E96}"/>
                </c:ext>
              </c:extLst>
            </c:dLbl>
            <c:dLbl>
              <c:idx val="1"/>
              <c:layout>
                <c:manualLayout>
                  <c:x val="-9.4908921064922935E-2"/>
                  <c:y val="-9.95301448256503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55461399879898"/>
                      <c:h val="0.27700086738603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8F1-4EE4-A9BE-4012B94E3E96}"/>
                </c:ext>
              </c:extLst>
            </c:dLbl>
            <c:dLbl>
              <c:idx val="2"/>
              <c:layout>
                <c:manualLayout>
                  <c:x val="-0.10846733835991199"/>
                  <c:y val="-0.102771336305542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692800427036766"/>
                      <c:h val="0.183061442794247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8F1-4EE4-A9BE-4012B94E3E9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F1-4EE4-A9BE-4012B94E3E9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8F1-4EE4-A9BE-4012B94E3E96}"/>
                </c:ext>
              </c:extLst>
            </c:dLbl>
            <c:dLbl>
              <c:idx val="5"/>
              <c:layout>
                <c:manualLayout>
                  <c:x val="1.3344898912390737E-7"/>
                  <c:y val="4.593580331832056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5319009808500693"/>
                      <c:h val="0.152230041902584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58F1-4EE4-A9BE-4012B94E3E9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ysClr val="windowText" lastClr="0000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8F1-4EE4-A9BE-4012B94E3E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ysClr val="windowText" lastClr="000000"/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TBB'!$C$34:$C$44</c:f>
              <c:strCache>
                <c:ptCount val="11"/>
                <c:pt idx="0">
                  <c:v>Viande et produits carnés</c:v>
                </c:pt>
                <c:pt idx="1">
                  <c:v>Céréales</c:v>
                </c:pt>
                <c:pt idx="2">
                  <c:v>Oléagineux</c:v>
                </c:pt>
                <c:pt idx="3">
                  <c:v>Fruits et légumes</c:v>
                </c:pt>
                <c:pt idx="4">
                  <c:v>Produits d'épicerie</c:v>
                </c:pt>
                <c:pt idx="5">
                  <c:v>Laits et produits laitiers</c:v>
                </c:pt>
                <c:pt idx="6">
                  <c:v>Sucre</c:v>
                </c:pt>
                <c:pt idx="7">
                  <c:v>Pêche et aquaculture</c:v>
                </c:pt>
                <c:pt idx="8">
                  <c:v>Vins et spiritueux</c:v>
                </c:pt>
                <c:pt idx="9">
                  <c:v>Animaux vivants et génétique</c:v>
                </c:pt>
                <c:pt idx="10">
                  <c:v>Autres</c:v>
                </c:pt>
              </c:strCache>
            </c:strRef>
          </c:cat>
          <c:val>
            <c:numRef>
              <c:f>'Import. TBB'!$P$34:$P$44</c:f>
              <c:numCache>
                <c:formatCode>0%</c:formatCode>
                <c:ptCount val="11"/>
                <c:pt idx="0">
                  <c:v>0.20611910103813219</c:v>
                </c:pt>
                <c:pt idx="1">
                  <c:v>0.2017540746148809</c:v>
                </c:pt>
                <c:pt idx="2">
                  <c:v>0.12735278231540137</c:v>
                </c:pt>
                <c:pt idx="3">
                  <c:v>0.10168459784153648</c:v>
                </c:pt>
                <c:pt idx="4">
                  <c:v>9.8560110294437647E-2</c:v>
                </c:pt>
                <c:pt idx="5">
                  <c:v>7.5399127215593706E-2</c:v>
                </c:pt>
                <c:pt idx="6">
                  <c:v>2.7719950948102964E-2</c:v>
                </c:pt>
                <c:pt idx="7">
                  <c:v>2.705293802953122E-2</c:v>
                </c:pt>
                <c:pt idx="8">
                  <c:v>2.6180485190855102E-2</c:v>
                </c:pt>
                <c:pt idx="9">
                  <c:v>1.0521601984474934E-2</c:v>
                </c:pt>
                <c:pt idx="10">
                  <c:v>9.7655230496922485E-2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8F1-4EE4-A9BE-4012B94E3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'Balance commerciale IAA'!$C$4</c:f>
              <c:strCache>
                <c:ptCount val="1"/>
                <c:pt idx="0">
                  <c:v>Valeurs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IAA'!$D$4:$P$4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B2-4004-9C6D-0A66253F157B}"/>
            </c:ext>
          </c:extLst>
        </c:ser>
        <c:ser>
          <c:idx val="1"/>
          <c:order val="1"/>
          <c:tx>
            <c:strRef>
              <c:f>'Balance commerciale IAA'!$C$5</c:f>
              <c:strCache>
                <c:ptCount val="1"/>
                <c:pt idx="0">
                  <c:v>Importations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IAA'!$D$5:$P$5</c:f>
              <c:numCache>
                <c:formatCode>0</c:formatCode>
                <c:ptCount val="13"/>
                <c:pt idx="0">
                  <c:v>-18343530500</c:v>
                </c:pt>
                <c:pt idx="1">
                  <c:v>-20691160874</c:v>
                </c:pt>
                <c:pt idx="2">
                  <c:v>-19716754605</c:v>
                </c:pt>
                <c:pt idx="3">
                  <c:v>-20349978851</c:v>
                </c:pt>
                <c:pt idx="4">
                  <c:v>-22274325776</c:v>
                </c:pt>
                <c:pt idx="5">
                  <c:v>-22368641263</c:v>
                </c:pt>
                <c:pt idx="6">
                  <c:v>-23070258991</c:v>
                </c:pt>
                <c:pt idx="7">
                  <c:v>-23125441204</c:v>
                </c:pt>
                <c:pt idx="8">
                  <c:v>-24785486324</c:v>
                </c:pt>
                <c:pt idx="9">
                  <c:v>-23058610156</c:v>
                </c:pt>
                <c:pt idx="10">
                  <c:v>-29702413837</c:v>
                </c:pt>
                <c:pt idx="11">
                  <c:v>-32216897420</c:v>
                </c:pt>
                <c:pt idx="12">
                  <c:v>-33188403678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B2-4004-9C6D-0A66253F157B}"/>
            </c:ext>
          </c:extLst>
        </c:ser>
        <c:ser>
          <c:idx val="2"/>
          <c:order val="2"/>
          <c:tx>
            <c:strRef>
              <c:f>'Balance commerciale IAA'!$C$6</c:f>
              <c:strCache>
                <c:ptCount val="1"/>
                <c:pt idx="0">
                  <c:v>Exportations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'Balance commerciale IAA'!$D$4:$P$4</c:f>
              <c:strCache>
                <c:ptCount val="13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</c:strCache>
            </c:strRef>
          </c:cat>
          <c:val>
            <c:numRef>
              <c:f>'Balance commerciale IAA'!$D$6:$P$6</c:f>
              <c:numCache>
                <c:formatCode>0</c:formatCode>
                <c:ptCount val="13"/>
                <c:pt idx="0">
                  <c:v>15604518381</c:v>
                </c:pt>
                <c:pt idx="1">
                  <c:v>17466727809</c:v>
                </c:pt>
                <c:pt idx="2">
                  <c:v>18173513755</c:v>
                </c:pt>
                <c:pt idx="3">
                  <c:v>19191908540</c:v>
                </c:pt>
                <c:pt idx="4">
                  <c:v>24015808510</c:v>
                </c:pt>
                <c:pt idx="5">
                  <c:v>26198330745</c:v>
                </c:pt>
                <c:pt idx="6">
                  <c:v>28883474660</c:v>
                </c:pt>
                <c:pt idx="7">
                  <c:v>29400572667</c:v>
                </c:pt>
                <c:pt idx="8">
                  <c:v>34831837681</c:v>
                </c:pt>
                <c:pt idx="9">
                  <c:v>36009435401</c:v>
                </c:pt>
                <c:pt idx="10">
                  <c:v>38643743752</c:v>
                </c:pt>
                <c:pt idx="11">
                  <c:v>43815678837</c:v>
                </c:pt>
                <c:pt idx="12">
                  <c:v>44018221920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B2-4004-9C6D-0A66253F1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588999888"/>
        <c:axId val="589006552"/>
      </c:barChart>
      <c:lineChart>
        <c:grouping val="stacked"/>
        <c:varyColors val="0"/>
        <c:ser>
          <c:idx val="3"/>
          <c:order val="3"/>
          <c:tx>
            <c:strRef>
              <c:f>'Balance commerciale IAA'!$C$7</c:f>
              <c:strCache>
                <c:ptCount val="1"/>
                <c:pt idx="0">
                  <c:v>Solde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8B2-4004-9C6D-0A66253F157B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F8B2-4004-9C6D-0A66253F157B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F8B2-4004-9C6D-0A66253F157B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F8B2-4004-9C6D-0A66253F157B}"/>
              </c:ext>
            </c:extLst>
          </c:dPt>
          <c:dPt>
            <c:idx val="8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F8B2-4004-9C6D-0A66253F157B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F8B2-4004-9C6D-0A66253F157B}"/>
              </c:ext>
            </c:extLst>
          </c:dPt>
          <c:dPt>
            <c:idx val="10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F8B2-4004-9C6D-0A66253F157B}"/>
              </c:ext>
            </c:extLst>
          </c:dPt>
          <c:dPt>
            <c:idx val="11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F8B2-4004-9C6D-0A66253F157B}"/>
              </c:ext>
            </c:extLst>
          </c:dPt>
          <c:dPt>
            <c:idx val="12"/>
            <c:marker>
              <c:symbol val="circle"/>
              <c:size val="5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F8B2-4004-9C6D-0A66253F157B}"/>
              </c:ext>
            </c:extLst>
          </c:dPt>
          <c:val>
            <c:numRef>
              <c:f>'Balance commerciale IAA'!$D$7:$P$7</c:f>
              <c:numCache>
                <c:formatCode>0</c:formatCode>
                <c:ptCount val="13"/>
                <c:pt idx="0">
                  <c:v>-2739012119</c:v>
                </c:pt>
                <c:pt idx="1">
                  <c:v>-3224433065</c:v>
                </c:pt>
                <c:pt idx="2">
                  <c:v>-1543240850</c:v>
                </c:pt>
                <c:pt idx="3">
                  <c:v>-1158070311</c:v>
                </c:pt>
                <c:pt idx="4">
                  <c:v>1741482734</c:v>
                </c:pt>
                <c:pt idx="5">
                  <c:v>3829689482</c:v>
                </c:pt>
                <c:pt idx="6">
                  <c:v>5813215669</c:v>
                </c:pt>
                <c:pt idx="7">
                  <c:v>6275131463</c:v>
                </c:pt>
                <c:pt idx="8">
                  <c:v>10046351357</c:v>
                </c:pt>
                <c:pt idx="9">
                  <c:v>12950825245</c:v>
                </c:pt>
                <c:pt idx="10">
                  <c:v>8941329915</c:v>
                </c:pt>
                <c:pt idx="11">
                  <c:v>11598781417</c:v>
                </c:pt>
                <c:pt idx="12">
                  <c:v>10829818242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F8B2-4004-9C6D-0A66253F15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88999888"/>
        <c:axId val="589006552"/>
      </c:lineChart>
      <c:catAx>
        <c:axId val="58899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89006552"/>
        <c:crosses val="autoZero"/>
        <c:auto val="1"/>
        <c:lblAlgn val="ctr"/>
        <c:lblOffset val="100"/>
        <c:noMultiLvlLbl val="0"/>
      </c:catAx>
      <c:valAx>
        <c:axId val="589006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88999888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TBB'!$D$4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Vins et spiritueux</c:v>
                </c:pt>
                <c:pt idx="2">
                  <c:v>Produits d'épicerie</c:v>
                </c:pt>
                <c:pt idx="3">
                  <c:v>Animaux vivants et génétique</c:v>
                </c:pt>
                <c:pt idx="4">
                  <c:v>Pêche et aquaculture</c:v>
                </c:pt>
                <c:pt idx="5">
                  <c:v>Sucre</c:v>
                </c:pt>
                <c:pt idx="6">
                  <c:v>Autres</c:v>
                </c:pt>
                <c:pt idx="7">
                  <c:v>Laits et produits laitiers</c:v>
                </c:pt>
                <c:pt idx="8">
                  <c:v>Viande et produits carnés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TBB'!$D$6:$D$16</c:f>
              <c:numCache>
                <c:formatCode>0</c:formatCode>
                <c:ptCount val="11"/>
                <c:pt idx="0">
                  <c:v>4728546380</c:v>
                </c:pt>
                <c:pt idx="1">
                  <c:v>1626588583</c:v>
                </c:pt>
                <c:pt idx="2">
                  <c:v>1564113042</c:v>
                </c:pt>
                <c:pt idx="3">
                  <c:v>338915221</c:v>
                </c:pt>
                <c:pt idx="4">
                  <c:v>292618191</c:v>
                </c:pt>
                <c:pt idx="5">
                  <c:v>227934074</c:v>
                </c:pt>
                <c:pt idx="6">
                  <c:v>-1055830201</c:v>
                </c:pt>
                <c:pt idx="7">
                  <c:v>-1041906193</c:v>
                </c:pt>
                <c:pt idx="8">
                  <c:v>-2453271998</c:v>
                </c:pt>
                <c:pt idx="9">
                  <c:v>-3073888685</c:v>
                </c:pt>
                <c:pt idx="10">
                  <c:v>-3892830533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D5-4C40-932A-77EE04AC50CE}"/>
            </c:ext>
          </c:extLst>
        </c:ser>
        <c:ser>
          <c:idx val="1"/>
          <c:order val="1"/>
          <c:tx>
            <c:strRef>
              <c:f>'Balance commerciale TBB'!$E$4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Vins et spiritueux</c:v>
                </c:pt>
                <c:pt idx="2">
                  <c:v>Produits d'épicerie</c:v>
                </c:pt>
                <c:pt idx="3">
                  <c:v>Animaux vivants et génétique</c:v>
                </c:pt>
                <c:pt idx="4">
                  <c:v>Pêche et aquaculture</c:v>
                </c:pt>
                <c:pt idx="5">
                  <c:v>Sucre</c:v>
                </c:pt>
                <c:pt idx="6">
                  <c:v>Autres</c:v>
                </c:pt>
                <c:pt idx="7">
                  <c:v>Laits et produits laitiers</c:v>
                </c:pt>
                <c:pt idx="8">
                  <c:v>Viande et produits carnés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TBB'!$E$6:$E$16</c:f>
              <c:numCache>
                <c:formatCode>0</c:formatCode>
                <c:ptCount val="11"/>
                <c:pt idx="0">
                  <c:v>5157880159</c:v>
                </c:pt>
                <c:pt idx="1">
                  <c:v>1840842523</c:v>
                </c:pt>
                <c:pt idx="2">
                  <c:v>1649353951</c:v>
                </c:pt>
                <c:pt idx="3">
                  <c:v>432402223</c:v>
                </c:pt>
                <c:pt idx="4">
                  <c:v>231211554</c:v>
                </c:pt>
                <c:pt idx="5">
                  <c:v>-144571707</c:v>
                </c:pt>
                <c:pt idx="6">
                  <c:v>-1003248218</c:v>
                </c:pt>
                <c:pt idx="7">
                  <c:v>-1095008390</c:v>
                </c:pt>
                <c:pt idx="8">
                  <c:v>-2511968438</c:v>
                </c:pt>
                <c:pt idx="9">
                  <c:v>-3601582566</c:v>
                </c:pt>
                <c:pt idx="10">
                  <c:v>-4179744156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D5-4C40-932A-77EE04AC50CE}"/>
            </c:ext>
          </c:extLst>
        </c:ser>
        <c:ser>
          <c:idx val="2"/>
          <c:order val="2"/>
          <c:tx>
            <c:strRef>
              <c:f>'Balance commerciale TBB'!$F$4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Vins et spiritueux</c:v>
                </c:pt>
                <c:pt idx="2">
                  <c:v>Produits d'épicerie</c:v>
                </c:pt>
                <c:pt idx="3">
                  <c:v>Animaux vivants et génétique</c:v>
                </c:pt>
                <c:pt idx="4">
                  <c:v>Pêche et aquaculture</c:v>
                </c:pt>
                <c:pt idx="5">
                  <c:v>Sucre</c:v>
                </c:pt>
                <c:pt idx="6">
                  <c:v>Autres</c:v>
                </c:pt>
                <c:pt idx="7">
                  <c:v>Laits et produits laitiers</c:v>
                </c:pt>
                <c:pt idx="8">
                  <c:v>Viande et produits carnés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TBB'!$F$6:$F$16</c:f>
              <c:numCache>
                <c:formatCode>0</c:formatCode>
                <c:ptCount val="11"/>
                <c:pt idx="0">
                  <c:v>5599401335</c:v>
                </c:pt>
                <c:pt idx="1">
                  <c:v>1889503371</c:v>
                </c:pt>
                <c:pt idx="2">
                  <c:v>1548996772</c:v>
                </c:pt>
                <c:pt idx="3">
                  <c:v>169502819</c:v>
                </c:pt>
                <c:pt idx="4">
                  <c:v>111312556</c:v>
                </c:pt>
                <c:pt idx="5">
                  <c:v>489640136</c:v>
                </c:pt>
                <c:pt idx="6">
                  <c:v>-954724195</c:v>
                </c:pt>
                <c:pt idx="7">
                  <c:v>-1134128372</c:v>
                </c:pt>
                <c:pt idx="8">
                  <c:v>-2778536201</c:v>
                </c:pt>
                <c:pt idx="9">
                  <c:v>-3381916774</c:v>
                </c:pt>
                <c:pt idx="10">
                  <c:v>-3102292298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D5-4C40-932A-77EE04AC50CE}"/>
            </c:ext>
          </c:extLst>
        </c:ser>
        <c:ser>
          <c:idx val="3"/>
          <c:order val="3"/>
          <c:tx>
            <c:strRef>
              <c:f>'Balance commerciale TBB'!$G$4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Vins et spiritueux</c:v>
                </c:pt>
                <c:pt idx="2">
                  <c:v>Produits d'épicerie</c:v>
                </c:pt>
                <c:pt idx="3">
                  <c:v>Animaux vivants et génétique</c:v>
                </c:pt>
                <c:pt idx="4">
                  <c:v>Pêche et aquaculture</c:v>
                </c:pt>
                <c:pt idx="5">
                  <c:v>Sucre</c:v>
                </c:pt>
                <c:pt idx="6">
                  <c:v>Autres</c:v>
                </c:pt>
                <c:pt idx="7">
                  <c:v>Laits et produits laitiers</c:v>
                </c:pt>
                <c:pt idx="8">
                  <c:v>Viande et produits carnés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TBB'!$G$6:$G$16</c:f>
              <c:numCache>
                <c:formatCode>0</c:formatCode>
                <c:ptCount val="11"/>
                <c:pt idx="0">
                  <c:v>6139330607</c:v>
                </c:pt>
                <c:pt idx="1">
                  <c:v>2180127869</c:v>
                </c:pt>
                <c:pt idx="2">
                  <c:v>1478310433</c:v>
                </c:pt>
                <c:pt idx="3">
                  <c:v>316249020</c:v>
                </c:pt>
                <c:pt idx="4">
                  <c:v>74425500</c:v>
                </c:pt>
                <c:pt idx="5">
                  <c:v>334062176</c:v>
                </c:pt>
                <c:pt idx="6">
                  <c:v>-1062434280</c:v>
                </c:pt>
                <c:pt idx="7">
                  <c:v>-1241685299</c:v>
                </c:pt>
                <c:pt idx="8">
                  <c:v>-3046494119</c:v>
                </c:pt>
                <c:pt idx="9">
                  <c:v>-3324974459</c:v>
                </c:pt>
                <c:pt idx="10">
                  <c:v>-3004987758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D5-4C40-932A-77EE04AC50CE}"/>
            </c:ext>
          </c:extLst>
        </c:ser>
        <c:ser>
          <c:idx val="4"/>
          <c:order val="4"/>
          <c:tx>
            <c:strRef>
              <c:f>'Balance commerciale TBB'!$H$4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Vins et spiritueux</c:v>
                </c:pt>
                <c:pt idx="2">
                  <c:v>Produits d'épicerie</c:v>
                </c:pt>
                <c:pt idx="3">
                  <c:v>Animaux vivants et génétique</c:v>
                </c:pt>
                <c:pt idx="4">
                  <c:v>Pêche et aquaculture</c:v>
                </c:pt>
                <c:pt idx="5">
                  <c:v>Sucre</c:v>
                </c:pt>
                <c:pt idx="6">
                  <c:v>Autres</c:v>
                </c:pt>
                <c:pt idx="7">
                  <c:v>Laits et produits laitiers</c:v>
                </c:pt>
                <c:pt idx="8">
                  <c:v>Viande et produits carnés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TBB'!$H$6:$H$16</c:f>
              <c:numCache>
                <c:formatCode>0</c:formatCode>
                <c:ptCount val="11"/>
                <c:pt idx="0">
                  <c:v>8269467200</c:v>
                </c:pt>
                <c:pt idx="1">
                  <c:v>2689283798</c:v>
                </c:pt>
                <c:pt idx="2">
                  <c:v>1920804347</c:v>
                </c:pt>
                <c:pt idx="3">
                  <c:v>469930025</c:v>
                </c:pt>
                <c:pt idx="4">
                  <c:v>187964788</c:v>
                </c:pt>
                <c:pt idx="5">
                  <c:v>265390256</c:v>
                </c:pt>
                <c:pt idx="6">
                  <c:v>-1216461762</c:v>
                </c:pt>
                <c:pt idx="7">
                  <c:v>-1147004592</c:v>
                </c:pt>
                <c:pt idx="8">
                  <c:v>-2761189964</c:v>
                </c:pt>
                <c:pt idx="9">
                  <c:v>-3514640356</c:v>
                </c:pt>
                <c:pt idx="10">
                  <c:v>-3422061006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D5-4C40-932A-77EE04AC50CE}"/>
            </c:ext>
          </c:extLst>
        </c:ser>
        <c:ser>
          <c:idx val="5"/>
          <c:order val="5"/>
          <c:tx>
            <c:strRef>
              <c:f>'Balance commerciale TBB'!$I$4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Vins et spiritueux</c:v>
                </c:pt>
                <c:pt idx="2">
                  <c:v>Produits d'épicerie</c:v>
                </c:pt>
                <c:pt idx="3">
                  <c:v>Animaux vivants et génétique</c:v>
                </c:pt>
                <c:pt idx="4">
                  <c:v>Pêche et aquaculture</c:v>
                </c:pt>
                <c:pt idx="5">
                  <c:v>Sucre</c:v>
                </c:pt>
                <c:pt idx="6">
                  <c:v>Autres</c:v>
                </c:pt>
                <c:pt idx="7">
                  <c:v>Laits et produits laitiers</c:v>
                </c:pt>
                <c:pt idx="8">
                  <c:v>Viande et produits carnés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TBB'!$I$6:$I$16</c:f>
              <c:numCache>
                <c:formatCode>0</c:formatCode>
                <c:ptCount val="11"/>
                <c:pt idx="0">
                  <c:v>10011801943</c:v>
                </c:pt>
                <c:pt idx="1">
                  <c:v>2968034277</c:v>
                </c:pt>
                <c:pt idx="2">
                  <c:v>2025348293</c:v>
                </c:pt>
                <c:pt idx="3">
                  <c:v>288524742</c:v>
                </c:pt>
                <c:pt idx="4">
                  <c:v>150564409</c:v>
                </c:pt>
                <c:pt idx="5">
                  <c:v>214351533</c:v>
                </c:pt>
                <c:pt idx="6">
                  <c:v>-1288365354</c:v>
                </c:pt>
                <c:pt idx="7">
                  <c:v>-1167122931</c:v>
                </c:pt>
                <c:pt idx="8">
                  <c:v>-2439864946</c:v>
                </c:pt>
                <c:pt idx="9">
                  <c:v>-3534090095</c:v>
                </c:pt>
                <c:pt idx="10">
                  <c:v>-3399492390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D5-4C40-932A-77EE04AC50CE}"/>
            </c:ext>
          </c:extLst>
        </c:ser>
        <c:ser>
          <c:idx val="6"/>
          <c:order val="6"/>
          <c:tx>
            <c:strRef>
              <c:f>'Balance commerciale TBB'!$J$4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Vins et spiritueux</c:v>
                </c:pt>
                <c:pt idx="2">
                  <c:v>Produits d'épicerie</c:v>
                </c:pt>
                <c:pt idx="3">
                  <c:v>Animaux vivants et génétique</c:v>
                </c:pt>
                <c:pt idx="4">
                  <c:v>Pêche et aquaculture</c:v>
                </c:pt>
                <c:pt idx="5">
                  <c:v>Sucre</c:v>
                </c:pt>
                <c:pt idx="6">
                  <c:v>Autres</c:v>
                </c:pt>
                <c:pt idx="7">
                  <c:v>Laits et produits laitiers</c:v>
                </c:pt>
                <c:pt idx="8">
                  <c:v>Viande et produits carnés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TBB'!$J$6:$J$16</c:f>
              <c:numCache>
                <c:formatCode>0</c:formatCode>
                <c:ptCount val="11"/>
                <c:pt idx="0">
                  <c:v>10776292325</c:v>
                </c:pt>
                <c:pt idx="1">
                  <c:v>3872429114</c:v>
                </c:pt>
                <c:pt idx="2">
                  <c:v>2864695298</c:v>
                </c:pt>
                <c:pt idx="3">
                  <c:v>297689220</c:v>
                </c:pt>
                <c:pt idx="4">
                  <c:v>260017220</c:v>
                </c:pt>
                <c:pt idx="5">
                  <c:v>95852702</c:v>
                </c:pt>
                <c:pt idx="6">
                  <c:v>-1146666513</c:v>
                </c:pt>
                <c:pt idx="7">
                  <c:v>-1262863465</c:v>
                </c:pt>
                <c:pt idx="8">
                  <c:v>-2594544104</c:v>
                </c:pt>
                <c:pt idx="9">
                  <c:v>-3530062415</c:v>
                </c:pt>
                <c:pt idx="10">
                  <c:v>-3819623713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D5-4C40-932A-77EE04AC50CE}"/>
            </c:ext>
          </c:extLst>
        </c:ser>
        <c:ser>
          <c:idx val="7"/>
          <c:order val="7"/>
          <c:tx>
            <c:strRef>
              <c:f>'Balance commerciale TBB'!$K$4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Vins et spiritueux</c:v>
                </c:pt>
                <c:pt idx="2">
                  <c:v>Produits d'épicerie</c:v>
                </c:pt>
                <c:pt idx="3">
                  <c:v>Animaux vivants et génétique</c:v>
                </c:pt>
                <c:pt idx="4">
                  <c:v>Pêche et aquaculture</c:v>
                </c:pt>
                <c:pt idx="5">
                  <c:v>Sucre</c:v>
                </c:pt>
                <c:pt idx="6">
                  <c:v>Autres</c:v>
                </c:pt>
                <c:pt idx="7">
                  <c:v>Laits et produits laitiers</c:v>
                </c:pt>
                <c:pt idx="8">
                  <c:v>Viande et produits carnés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TBB'!$K$6:$K$16</c:f>
              <c:numCache>
                <c:formatCode>0</c:formatCode>
                <c:ptCount val="11"/>
                <c:pt idx="0">
                  <c:v>10463763451</c:v>
                </c:pt>
                <c:pt idx="1">
                  <c:v>4482613070</c:v>
                </c:pt>
                <c:pt idx="2">
                  <c:v>2564027086</c:v>
                </c:pt>
                <c:pt idx="3">
                  <c:v>335683792</c:v>
                </c:pt>
                <c:pt idx="4">
                  <c:v>331673680</c:v>
                </c:pt>
                <c:pt idx="5">
                  <c:v>128792048</c:v>
                </c:pt>
                <c:pt idx="6">
                  <c:v>-1077345938</c:v>
                </c:pt>
                <c:pt idx="7">
                  <c:v>-1056904481</c:v>
                </c:pt>
                <c:pt idx="8">
                  <c:v>-2292000153</c:v>
                </c:pt>
                <c:pt idx="9">
                  <c:v>-3487529362</c:v>
                </c:pt>
                <c:pt idx="10">
                  <c:v>-4117641729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8D5-4C40-932A-77EE04AC50CE}"/>
            </c:ext>
          </c:extLst>
        </c:ser>
        <c:ser>
          <c:idx val="8"/>
          <c:order val="8"/>
          <c:tx>
            <c:strRef>
              <c:f>'Balance commerciale TBB'!$L$4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Vins et spiritueux</c:v>
                </c:pt>
                <c:pt idx="2">
                  <c:v>Produits d'épicerie</c:v>
                </c:pt>
                <c:pt idx="3">
                  <c:v>Animaux vivants et génétique</c:v>
                </c:pt>
                <c:pt idx="4">
                  <c:v>Pêche et aquaculture</c:v>
                </c:pt>
                <c:pt idx="5">
                  <c:v>Sucre</c:v>
                </c:pt>
                <c:pt idx="6">
                  <c:v>Autres</c:v>
                </c:pt>
                <c:pt idx="7">
                  <c:v>Laits et produits laitiers</c:v>
                </c:pt>
                <c:pt idx="8">
                  <c:v>Viande et produits carnés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TBB'!$L$6:$L$16</c:f>
              <c:numCache>
                <c:formatCode>0</c:formatCode>
                <c:ptCount val="11"/>
                <c:pt idx="0">
                  <c:v>13829752018</c:v>
                </c:pt>
                <c:pt idx="1">
                  <c:v>5429146444</c:v>
                </c:pt>
                <c:pt idx="2">
                  <c:v>2776943543</c:v>
                </c:pt>
                <c:pt idx="3">
                  <c:v>427308125</c:v>
                </c:pt>
                <c:pt idx="4">
                  <c:v>387957879</c:v>
                </c:pt>
                <c:pt idx="5">
                  <c:v>280911871</c:v>
                </c:pt>
                <c:pt idx="6">
                  <c:v>-1140281145</c:v>
                </c:pt>
                <c:pt idx="7">
                  <c:v>-1413921077</c:v>
                </c:pt>
                <c:pt idx="8">
                  <c:v>-2477355440</c:v>
                </c:pt>
                <c:pt idx="9">
                  <c:v>-3609212819</c:v>
                </c:pt>
                <c:pt idx="10">
                  <c:v>-4444898043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D5-4C40-932A-77EE04AC50CE}"/>
            </c:ext>
          </c:extLst>
        </c:ser>
        <c:ser>
          <c:idx val="9"/>
          <c:order val="9"/>
          <c:tx>
            <c:strRef>
              <c:f>'Balance commerciale TBB'!$M$4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Vins et spiritueux</c:v>
                </c:pt>
                <c:pt idx="2">
                  <c:v>Produits d'épicerie</c:v>
                </c:pt>
                <c:pt idx="3">
                  <c:v>Animaux vivants et génétique</c:v>
                </c:pt>
                <c:pt idx="4">
                  <c:v>Pêche et aquaculture</c:v>
                </c:pt>
                <c:pt idx="5">
                  <c:v>Sucre</c:v>
                </c:pt>
                <c:pt idx="6">
                  <c:v>Autres</c:v>
                </c:pt>
                <c:pt idx="7">
                  <c:v>Laits et produits laitiers</c:v>
                </c:pt>
                <c:pt idx="8">
                  <c:v>Viande et produits carnés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TBB'!$M$6:$M$16</c:f>
              <c:numCache>
                <c:formatCode>0</c:formatCode>
                <c:ptCount val="11"/>
                <c:pt idx="0">
                  <c:v>14491111466</c:v>
                </c:pt>
                <c:pt idx="1">
                  <c:v>5849123399</c:v>
                </c:pt>
                <c:pt idx="2">
                  <c:v>3087359226</c:v>
                </c:pt>
                <c:pt idx="3">
                  <c:v>497139759</c:v>
                </c:pt>
                <c:pt idx="4">
                  <c:v>331904418</c:v>
                </c:pt>
                <c:pt idx="5">
                  <c:v>255701273</c:v>
                </c:pt>
                <c:pt idx="6">
                  <c:v>-932718523</c:v>
                </c:pt>
                <c:pt idx="7">
                  <c:v>-1201388021</c:v>
                </c:pt>
                <c:pt idx="8">
                  <c:v>-1405544158</c:v>
                </c:pt>
                <c:pt idx="9">
                  <c:v>-3748390623</c:v>
                </c:pt>
                <c:pt idx="10">
                  <c:v>-4273472970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8D5-4C40-932A-77EE04AC50CE}"/>
            </c:ext>
          </c:extLst>
        </c:ser>
        <c:ser>
          <c:idx val="10"/>
          <c:order val="10"/>
          <c:tx>
            <c:strRef>
              <c:f>'Balance commerciale TBB'!$N$4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Vins et spiritueux</c:v>
                </c:pt>
                <c:pt idx="2">
                  <c:v>Produits d'épicerie</c:v>
                </c:pt>
                <c:pt idx="3">
                  <c:v>Animaux vivants et génétique</c:v>
                </c:pt>
                <c:pt idx="4">
                  <c:v>Pêche et aquaculture</c:v>
                </c:pt>
                <c:pt idx="5">
                  <c:v>Sucre</c:v>
                </c:pt>
                <c:pt idx="6">
                  <c:v>Autres</c:v>
                </c:pt>
                <c:pt idx="7">
                  <c:v>Laits et produits laitiers</c:v>
                </c:pt>
                <c:pt idx="8">
                  <c:v>Viande et produits carnés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TBB'!$N$6:$N$16</c:f>
              <c:numCache>
                <c:formatCode>0</c:formatCode>
                <c:ptCount val="11"/>
                <c:pt idx="0">
                  <c:v>14550312199</c:v>
                </c:pt>
                <c:pt idx="1">
                  <c:v>7005536714</c:v>
                </c:pt>
                <c:pt idx="2">
                  <c:v>3413864095</c:v>
                </c:pt>
                <c:pt idx="3">
                  <c:v>235103951</c:v>
                </c:pt>
                <c:pt idx="4">
                  <c:v>187527591</c:v>
                </c:pt>
                <c:pt idx="5">
                  <c:v>227330000</c:v>
                </c:pt>
                <c:pt idx="6">
                  <c:v>-1245582419</c:v>
                </c:pt>
                <c:pt idx="7">
                  <c:v>-1485082888</c:v>
                </c:pt>
                <c:pt idx="8">
                  <c:v>-2480134021</c:v>
                </c:pt>
                <c:pt idx="9">
                  <c:v>-5396720340</c:v>
                </c:pt>
                <c:pt idx="10">
                  <c:v>-6070824966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D5-4C40-932A-77EE04AC50CE}"/>
            </c:ext>
          </c:extLst>
        </c:ser>
        <c:ser>
          <c:idx val="11"/>
          <c:order val="11"/>
          <c:tx>
            <c:strRef>
              <c:f>'Balance commerciale TBB'!$O$4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Vins et spiritueux</c:v>
                </c:pt>
                <c:pt idx="2">
                  <c:v>Produits d'épicerie</c:v>
                </c:pt>
                <c:pt idx="3">
                  <c:v>Animaux vivants et génétique</c:v>
                </c:pt>
                <c:pt idx="4">
                  <c:v>Pêche et aquaculture</c:v>
                </c:pt>
                <c:pt idx="5">
                  <c:v>Sucre</c:v>
                </c:pt>
                <c:pt idx="6">
                  <c:v>Autres</c:v>
                </c:pt>
                <c:pt idx="7">
                  <c:v>Laits et produits laitiers</c:v>
                </c:pt>
                <c:pt idx="8">
                  <c:v>Viande et produits carnés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TBB'!$O$6:$O$16</c:f>
              <c:numCache>
                <c:formatCode>0</c:formatCode>
                <c:ptCount val="11"/>
                <c:pt idx="0">
                  <c:v>15627608940</c:v>
                </c:pt>
                <c:pt idx="1">
                  <c:v>8364491756</c:v>
                </c:pt>
                <c:pt idx="2">
                  <c:v>4802313660</c:v>
                </c:pt>
                <c:pt idx="3">
                  <c:v>255283193</c:v>
                </c:pt>
                <c:pt idx="4">
                  <c:v>111141406</c:v>
                </c:pt>
                <c:pt idx="5">
                  <c:v>264678382</c:v>
                </c:pt>
                <c:pt idx="6">
                  <c:v>-1150269213</c:v>
                </c:pt>
                <c:pt idx="7">
                  <c:v>-2392649887</c:v>
                </c:pt>
                <c:pt idx="8">
                  <c:v>-3499455800</c:v>
                </c:pt>
                <c:pt idx="9">
                  <c:v>-5287240237</c:v>
                </c:pt>
                <c:pt idx="10">
                  <c:v>-5497120782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8D5-4C40-932A-77EE04AC50CE}"/>
            </c:ext>
          </c:extLst>
        </c:ser>
        <c:ser>
          <c:idx val="12"/>
          <c:order val="12"/>
          <c:tx>
            <c:strRef>
              <c:f>'Balance commerciale TBB'!$P$4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TBB'!$C$6:$C$16</c:f>
              <c:strCache>
                <c:ptCount val="11"/>
                <c:pt idx="0">
                  <c:v>Fruits et légumes</c:v>
                </c:pt>
                <c:pt idx="1">
                  <c:v>Vins et spiritueux</c:v>
                </c:pt>
                <c:pt idx="2">
                  <c:v>Produits d'épicerie</c:v>
                </c:pt>
                <c:pt idx="3">
                  <c:v>Animaux vivants et génétique</c:v>
                </c:pt>
                <c:pt idx="4">
                  <c:v>Pêche et aquaculture</c:v>
                </c:pt>
                <c:pt idx="5">
                  <c:v>Sucre</c:v>
                </c:pt>
                <c:pt idx="6">
                  <c:v>Autres</c:v>
                </c:pt>
                <c:pt idx="7">
                  <c:v>Laits et produits laitiers</c:v>
                </c:pt>
                <c:pt idx="8">
                  <c:v>Viande et produits carnés</c:v>
                </c:pt>
                <c:pt idx="9">
                  <c:v>Oléagineux</c:v>
                </c:pt>
                <c:pt idx="10">
                  <c:v>Céréales</c:v>
                </c:pt>
              </c:strCache>
            </c:strRef>
          </c:cat>
          <c:val>
            <c:numRef>
              <c:f>'Balance commerciale TBB'!$P$6:$P$16</c:f>
              <c:numCache>
                <c:formatCode>0</c:formatCode>
                <c:ptCount val="11"/>
                <c:pt idx="0">
                  <c:v>15233580490</c:v>
                </c:pt>
                <c:pt idx="1">
                  <c:v>8523773482</c:v>
                </c:pt>
                <c:pt idx="2">
                  <c:v>4741103312</c:v>
                </c:pt>
                <c:pt idx="3">
                  <c:v>698420381</c:v>
                </c:pt>
                <c:pt idx="4">
                  <c:v>53763749</c:v>
                </c:pt>
                <c:pt idx="5">
                  <c:v>-425624029</c:v>
                </c:pt>
                <c:pt idx="6">
                  <c:v>-1267389372</c:v>
                </c:pt>
                <c:pt idx="7">
                  <c:v>-2185728430</c:v>
                </c:pt>
                <c:pt idx="8">
                  <c:v>-3994999923</c:v>
                </c:pt>
                <c:pt idx="9">
                  <c:v>-4140686189</c:v>
                </c:pt>
                <c:pt idx="10">
                  <c:v>-6406395228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8D5-4C40-932A-77EE04AC50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0111384"/>
        <c:axId val="590113344"/>
      </c:barChart>
      <c:catAx>
        <c:axId val="590111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 algn="ctr"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13344"/>
        <c:crosses val="autoZero"/>
        <c:auto val="1"/>
        <c:lblAlgn val="ctr"/>
        <c:lblOffset val="100"/>
        <c:noMultiLvlLbl val="0"/>
      </c:catAx>
      <c:valAx>
        <c:axId val="59011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11384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'Balance commerciale IAA'!$D$28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'Balance commerciale IAA'!$C$30:$C$40</c:f>
              <c:strCache>
                <c:ptCount val="10"/>
                <c:pt idx="0">
                  <c:v>États-Unis</c:v>
                </c:pt>
                <c:pt idx="1">
                  <c:v>Japon</c:v>
                </c:pt>
                <c:pt idx="2">
                  <c:v>Guatemala</c:v>
                </c:pt>
                <c:pt idx="3">
                  <c:v>Le Salvador</c:v>
                </c:pt>
                <c:pt idx="4">
                  <c:v>République Dominicaine</c:v>
                </c:pt>
                <c:pt idx="5">
                  <c:v>Pérou</c:v>
                </c:pt>
                <c:pt idx="6">
                  <c:v>Chine</c:v>
                </c:pt>
                <c:pt idx="7">
                  <c:v>Chili</c:v>
                </c:pt>
                <c:pt idx="8">
                  <c:v>Canada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IAA'!$D$30:$D$40</c:f>
              <c:numCache>
                <c:formatCode>0</c:formatCode>
                <c:ptCount val="10"/>
                <c:pt idx="0">
                  <c:v>-1312279121</c:v>
                </c:pt>
                <c:pt idx="1">
                  <c:v>476456535</c:v>
                </c:pt>
                <c:pt idx="2">
                  <c:v>-8903708</c:v>
                </c:pt>
                <c:pt idx="3">
                  <c:v>60913894</c:v>
                </c:pt>
                <c:pt idx="4">
                  <c:v>39204964</c:v>
                </c:pt>
                <c:pt idx="5">
                  <c:v>1600579</c:v>
                </c:pt>
                <c:pt idx="6">
                  <c:v>-249412831</c:v>
                </c:pt>
                <c:pt idx="7">
                  <c:v>-396126419</c:v>
                </c:pt>
                <c:pt idx="8">
                  <c:v>-968722090</c:v>
                </c:pt>
                <c:pt idx="9">
                  <c:v>-24306752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B6-41AB-97E8-130DE46C4308}"/>
            </c:ext>
          </c:extLst>
        </c:ser>
        <c:ser>
          <c:idx val="1"/>
          <c:order val="1"/>
          <c:tx>
            <c:strRef>
              <c:f>'Balance commerciale IAA'!$E$28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'Balance commerciale IAA'!$C$30:$C$40</c:f>
              <c:strCache>
                <c:ptCount val="10"/>
                <c:pt idx="0">
                  <c:v>États-Unis</c:v>
                </c:pt>
                <c:pt idx="1">
                  <c:v>Japon</c:v>
                </c:pt>
                <c:pt idx="2">
                  <c:v>Guatemala</c:v>
                </c:pt>
                <c:pt idx="3">
                  <c:v>Le Salvador</c:v>
                </c:pt>
                <c:pt idx="4">
                  <c:v>République Dominicaine</c:v>
                </c:pt>
                <c:pt idx="5">
                  <c:v>Pérou</c:v>
                </c:pt>
                <c:pt idx="6">
                  <c:v>Chine</c:v>
                </c:pt>
                <c:pt idx="7">
                  <c:v>Chili</c:v>
                </c:pt>
                <c:pt idx="8">
                  <c:v>Canada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IAA'!$E$30:$E$40</c:f>
              <c:numCache>
                <c:formatCode>0</c:formatCode>
                <c:ptCount val="10"/>
                <c:pt idx="0">
                  <c:v>-2001241567</c:v>
                </c:pt>
                <c:pt idx="1">
                  <c:v>585843625</c:v>
                </c:pt>
                <c:pt idx="2">
                  <c:v>-35033255</c:v>
                </c:pt>
                <c:pt idx="3">
                  <c:v>68005142</c:v>
                </c:pt>
                <c:pt idx="4">
                  <c:v>51712401</c:v>
                </c:pt>
                <c:pt idx="5">
                  <c:v>13433731</c:v>
                </c:pt>
                <c:pt idx="6">
                  <c:v>-243288140</c:v>
                </c:pt>
                <c:pt idx="7">
                  <c:v>-354022866</c:v>
                </c:pt>
                <c:pt idx="8">
                  <c:v>-1064319066</c:v>
                </c:pt>
                <c:pt idx="9">
                  <c:v>-59627051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B6-41AB-97E8-130DE46C4308}"/>
            </c:ext>
          </c:extLst>
        </c:ser>
        <c:ser>
          <c:idx val="2"/>
          <c:order val="2"/>
          <c:tx>
            <c:strRef>
              <c:f>'Balance commerciale IAA'!$F$28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'Balance commerciale IAA'!$C$30:$C$40</c:f>
              <c:strCache>
                <c:ptCount val="10"/>
                <c:pt idx="0">
                  <c:v>États-Unis</c:v>
                </c:pt>
                <c:pt idx="1">
                  <c:v>Japon</c:v>
                </c:pt>
                <c:pt idx="2">
                  <c:v>Guatemala</c:v>
                </c:pt>
                <c:pt idx="3">
                  <c:v>Le Salvador</c:v>
                </c:pt>
                <c:pt idx="4">
                  <c:v>République Dominicaine</c:v>
                </c:pt>
                <c:pt idx="5">
                  <c:v>Pérou</c:v>
                </c:pt>
                <c:pt idx="6">
                  <c:v>Chine</c:v>
                </c:pt>
                <c:pt idx="7">
                  <c:v>Chili</c:v>
                </c:pt>
                <c:pt idx="8">
                  <c:v>Canada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IAA'!$F$30:$F$40</c:f>
              <c:numCache>
                <c:formatCode>0</c:formatCode>
                <c:ptCount val="10"/>
                <c:pt idx="0">
                  <c:v>-253049933</c:v>
                </c:pt>
                <c:pt idx="1">
                  <c:v>630115346</c:v>
                </c:pt>
                <c:pt idx="2">
                  <c:v>42119963</c:v>
                </c:pt>
                <c:pt idx="3">
                  <c:v>56588209</c:v>
                </c:pt>
                <c:pt idx="4">
                  <c:v>58858049</c:v>
                </c:pt>
                <c:pt idx="5">
                  <c:v>17184941</c:v>
                </c:pt>
                <c:pt idx="6">
                  <c:v>-274495401</c:v>
                </c:pt>
                <c:pt idx="7">
                  <c:v>-369161542</c:v>
                </c:pt>
                <c:pt idx="8">
                  <c:v>-1076606370</c:v>
                </c:pt>
                <c:pt idx="9">
                  <c:v>-125114808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B6-41AB-97E8-130DE46C4308}"/>
            </c:ext>
          </c:extLst>
        </c:ser>
        <c:ser>
          <c:idx val="3"/>
          <c:order val="3"/>
          <c:tx>
            <c:strRef>
              <c:f>'Balance commerciale IAA'!$G$28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'Balance commerciale IAA'!$C$30:$C$40</c:f>
              <c:strCache>
                <c:ptCount val="10"/>
                <c:pt idx="0">
                  <c:v>États-Unis</c:v>
                </c:pt>
                <c:pt idx="1">
                  <c:v>Japon</c:v>
                </c:pt>
                <c:pt idx="2">
                  <c:v>Guatemala</c:v>
                </c:pt>
                <c:pt idx="3">
                  <c:v>Le Salvador</c:v>
                </c:pt>
                <c:pt idx="4">
                  <c:v>République Dominicaine</c:v>
                </c:pt>
                <c:pt idx="5">
                  <c:v>Pérou</c:v>
                </c:pt>
                <c:pt idx="6">
                  <c:v>Chine</c:v>
                </c:pt>
                <c:pt idx="7">
                  <c:v>Chili</c:v>
                </c:pt>
                <c:pt idx="8">
                  <c:v>Canada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IAA'!$G$30:$G$40</c:f>
              <c:numCache>
                <c:formatCode>0</c:formatCode>
                <c:ptCount val="10"/>
                <c:pt idx="0">
                  <c:v>-94441076</c:v>
                </c:pt>
                <c:pt idx="1">
                  <c:v>605869878</c:v>
                </c:pt>
                <c:pt idx="2">
                  <c:v>52747573</c:v>
                </c:pt>
                <c:pt idx="3">
                  <c:v>70793460</c:v>
                </c:pt>
                <c:pt idx="4">
                  <c:v>65349012</c:v>
                </c:pt>
                <c:pt idx="5">
                  <c:v>8112209</c:v>
                </c:pt>
                <c:pt idx="6">
                  <c:v>-271580562</c:v>
                </c:pt>
                <c:pt idx="7">
                  <c:v>-355227083</c:v>
                </c:pt>
                <c:pt idx="8">
                  <c:v>-1066680250</c:v>
                </c:pt>
                <c:pt idx="9">
                  <c:v>-87848836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B6-41AB-97E8-130DE46C4308}"/>
            </c:ext>
          </c:extLst>
        </c:ser>
        <c:ser>
          <c:idx val="4"/>
          <c:order val="4"/>
          <c:tx>
            <c:strRef>
              <c:f>'Balance commerciale IAA'!$H$28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'Balance commerciale IAA'!$C$30:$C$40</c:f>
              <c:strCache>
                <c:ptCount val="10"/>
                <c:pt idx="0">
                  <c:v>États-Unis</c:v>
                </c:pt>
                <c:pt idx="1">
                  <c:v>Japon</c:v>
                </c:pt>
                <c:pt idx="2">
                  <c:v>Guatemala</c:v>
                </c:pt>
                <c:pt idx="3">
                  <c:v>Le Salvador</c:v>
                </c:pt>
                <c:pt idx="4">
                  <c:v>République Dominicaine</c:v>
                </c:pt>
                <c:pt idx="5">
                  <c:v>Pérou</c:v>
                </c:pt>
                <c:pt idx="6">
                  <c:v>Chine</c:v>
                </c:pt>
                <c:pt idx="7">
                  <c:v>Chili</c:v>
                </c:pt>
                <c:pt idx="8">
                  <c:v>Canada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IAA'!$H$30:$H$40</c:f>
              <c:numCache>
                <c:formatCode>0</c:formatCode>
                <c:ptCount val="10"/>
                <c:pt idx="0">
                  <c:v>2822515622</c:v>
                </c:pt>
                <c:pt idx="1">
                  <c:v>668746651</c:v>
                </c:pt>
                <c:pt idx="2">
                  <c:v>105338861</c:v>
                </c:pt>
                <c:pt idx="3">
                  <c:v>95497316</c:v>
                </c:pt>
                <c:pt idx="4">
                  <c:v>87578239</c:v>
                </c:pt>
                <c:pt idx="5">
                  <c:v>25156371</c:v>
                </c:pt>
                <c:pt idx="6">
                  <c:v>-290834567</c:v>
                </c:pt>
                <c:pt idx="7">
                  <c:v>-449072897</c:v>
                </c:pt>
                <c:pt idx="8">
                  <c:v>-1074835535</c:v>
                </c:pt>
                <c:pt idx="9">
                  <c:v>-152869500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B6-41AB-97E8-130DE46C4308}"/>
            </c:ext>
          </c:extLst>
        </c:ser>
        <c:ser>
          <c:idx val="5"/>
          <c:order val="5"/>
          <c:tx>
            <c:strRef>
              <c:f>'Balance commerciale IAA'!$I$28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'Balance commerciale IAA'!$C$30:$C$40</c:f>
              <c:strCache>
                <c:ptCount val="10"/>
                <c:pt idx="0">
                  <c:v>États-Unis</c:v>
                </c:pt>
                <c:pt idx="1">
                  <c:v>Japon</c:v>
                </c:pt>
                <c:pt idx="2">
                  <c:v>Guatemala</c:v>
                </c:pt>
                <c:pt idx="3">
                  <c:v>Le Salvador</c:v>
                </c:pt>
                <c:pt idx="4">
                  <c:v>République Dominicaine</c:v>
                </c:pt>
                <c:pt idx="5">
                  <c:v>Pérou</c:v>
                </c:pt>
                <c:pt idx="6">
                  <c:v>Chine</c:v>
                </c:pt>
                <c:pt idx="7">
                  <c:v>Chili</c:v>
                </c:pt>
                <c:pt idx="8">
                  <c:v>Canada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IAA'!$I$30:$I$40</c:f>
              <c:numCache>
                <c:formatCode>0</c:formatCode>
                <c:ptCount val="10"/>
                <c:pt idx="0">
                  <c:v>4665737885</c:v>
                </c:pt>
                <c:pt idx="1">
                  <c:v>733539331</c:v>
                </c:pt>
                <c:pt idx="2">
                  <c:v>52280400</c:v>
                </c:pt>
                <c:pt idx="3">
                  <c:v>94227290</c:v>
                </c:pt>
                <c:pt idx="4">
                  <c:v>69097299</c:v>
                </c:pt>
                <c:pt idx="5">
                  <c:v>8958185</c:v>
                </c:pt>
                <c:pt idx="6">
                  <c:v>-327167408</c:v>
                </c:pt>
                <c:pt idx="7">
                  <c:v>-417236424</c:v>
                </c:pt>
                <c:pt idx="8">
                  <c:v>-833565009</c:v>
                </c:pt>
                <c:pt idx="9">
                  <c:v>-216074049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B6-41AB-97E8-130DE46C4308}"/>
            </c:ext>
          </c:extLst>
        </c:ser>
        <c:ser>
          <c:idx val="6"/>
          <c:order val="6"/>
          <c:tx>
            <c:strRef>
              <c:f>'Balance commerciale IAA'!$J$28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IAA'!$C$30:$C$40</c:f>
              <c:strCache>
                <c:ptCount val="10"/>
                <c:pt idx="0">
                  <c:v>États-Unis</c:v>
                </c:pt>
                <c:pt idx="1">
                  <c:v>Japon</c:v>
                </c:pt>
                <c:pt idx="2">
                  <c:v>Guatemala</c:v>
                </c:pt>
                <c:pt idx="3">
                  <c:v>Le Salvador</c:v>
                </c:pt>
                <c:pt idx="4">
                  <c:v>République Dominicaine</c:v>
                </c:pt>
                <c:pt idx="5">
                  <c:v>Pérou</c:v>
                </c:pt>
                <c:pt idx="6">
                  <c:v>Chine</c:v>
                </c:pt>
                <c:pt idx="7">
                  <c:v>Chili</c:v>
                </c:pt>
                <c:pt idx="8">
                  <c:v>Canada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IAA'!$J$30:$J$40</c:f>
              <c:numCache>
                <c:formatCode>0</c:formatCode>
                <c:ptCount val="10"/>
                <c:pt idx="0">
                  <c:v>6293611267</c:v>
                </c:pt>
                <c:pt idx="1">
                  <c:v>815481505</c:v>
                </c:pt>
                <c:pt idx="2">
                  <c:v>2119985</c:v>
                </c:pt>
                <c:pt idx="3">
                  <c:v>108071506</c:v>
                </c:pt>
                <c:pt idx="4">
                  <c:v>77326706</c:v>
                </c:pt>
                <c:pt idx="5">
                  <c:v>12181680</c:v>
                </c:pt>
                <c:pt idx="6">
                  <c:v>-250836970</c:v>
                </c:pt>
                <c:pt idx="7">
                  <c:v>-392052375</c:v>
                </c:pt>
                <c:pt idx="8">
                  <c:v>-794745166</c:v>
                </c:pt>
                <c:pt idx="9">
                  <c:v>-405564183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9B6-41AB-97E8-130DE46C4308}"/>
            </c:ext>
          </c:extLst>
        </c:ser>
        <c:ser>
          <c:idx val="7"/>
          <c:order val="7"/>
          <c:tx>
            <c:strRef>
              <c:f>'Balance commerciale IAA'!$K$28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IAA'!$C$30:$C$40</c:f>
              <c:strCache>
                <c:ptCount val="10"/>
                <c:pt idx="0">
                  <c:v>États-Unis</c:v>
                </c:pt>
                <c:pt idx="1">
                  <c:v>Japon</c:v>
                </c:pt>
                <c:pt idx="2">
                  <c:v>Guatemala</c:v>
                </c:pt>
                <c:pt idx="3">
                  <c:v>Le Salvador</c:v>
                </c:pt>
                <c:pt idx="4">
                  <c:v>République Dominicaine</c:v>
                </c:pt>
                <c:pt idx="5">
                  <c:v>Pérou</c:v>
                </c:pt>
                <c:pt idx="6">
                  <c:v>Chine</c:v>
                </c:pt>
                <c:pt idx="7">
                  <c:v>Chili</c:v>
                </c:pt>
                <c:pt idx="8">
                  <c:v>Canada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IAA'!$K$30:$K$40</c:f>
              <c:numCache>
                <c:formatCode>0</c:formatCode>
                <c:ptCount val="10"/>
                <c:pt idx="0">
                  <c:v>6441030736</c:v>
                </c:pt>
                <c:pt idx="1">
                  <c:v>816354065</c:v>
                </c:pt>
                <c:pt idx="2">
                  <c:v>81790946</c:v>
                </c:pt>
                <c:pt idx="3">
                  <c:v>116396844</c:v>
                </c:pt>
                <c:pt idx="4">
                  <c:v>86585626</c:v>
                </c:pt>
                <c:pt idx="5">
                  <c:v>-21387402</c:v>
                </c:pt>
                <c:pt idx="6">
                  <c:v>-131391331</c:v>
                </c:pt>
                <c:pt idx="7">
                  <c:v>-346119578</c:v>
                </c:pt>
                <c:pt idx="8">
                  <c:v>-899357329</c:v>
                </c:pt>
                <c:pt idx="9">
                  <c:v>-339581324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9B6-41AB-97E8-130DE46C4308}"/>
            </c:ext>
          </c:extLst>
        </c:ser>
        <c:ser>
          <c:idx val="8"/>
          <c:order val="8"/>
          <c:tx>
            <c:strRef>
              <c:f>'Balance commerciale IAA'!$L$28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IAA'!$C$30:$C$40</c:f>
              <c:strCache>
                <c:ptCount val="10"/>
                <c:pt idx="0">
                  <c:v>États-Unis</c:v>
                </c:pt>
                <c:pt idx="1">
                  <c:v>Japon</c:v>
                </c:pt>
                <c:pt idx="2">
                  <c:v>Guatemala</c:v>
                </c:pt>
                <c:pt idx="3">
                  <c:v>Le Salvador</c:v>
                </c:pt>
                <c:pt idx="4">
                  <c:v>République Dominicaine</c:v>
                </c:pt>
                <c:pt idx="5">
                  <c:v>Pérou</c:v>
                </c:pt>
                <c:pt idx="6">
                  <c:v>Chine</c:v>
                </c:pt>
                <c:pt idx="7">
                  <c:v>Chili</c:v>
                </c:pt>
                <c:pt idx="8">
                  <c:v>Canada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IAA'!$L$30:$L$40</c:f>
              <c:numCache>
                <c:formatCode>0</c:formatCode>
                <c:ptCount val="10"/>
                <c:pt idx="0">
                  <c:v>10178796512</c:v>
                </c:pt>
                <c:pt idx="1">
                  <c:v>990318389</c:v>
                </c:pt>
                <c:pt idx="2">
                  <c:v>127527391</c:v>
                </c:pt>
                <c:pt idx="3">
                  <c:v>125009375</c:v>
                </c:pt>
                <c:pt idx="4">
                  <c:v>102595292</c:v>
                </c:pt>
                <c:pt idx="5">
                  <c:v>-49595256</c:v>
                </c:pt>
                <c:pt idx="6">
                  <c:v>76973422</c:v>
                </c:pt>
                <c:pt idx="7">
                  <c:v>-365773971</c:v>
                </c:pt>
                <c:pt idx="8">
                  <c:v>-727807991</c:v>
                </c:pt>
                <c:pt idx="9">
                  <c:v>-739362901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9B6-41AB-97E8-130DE46C4308}"/>
            </c:ext>
          </c:extLst>
        </c:ser>
        <c:ser>
          <c:idx val="9"/>
          <c:order val="9"/>
          <c:tx>
            <c:strRef>
              <c:f>'Balance commerciale IAA'!$M$28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IAA'!$C$30:$C$40</c:f>
              <c:strCache>
                <c:ptCount val="10"/>
                <c:pt idx="0">
                  <c:v>États-Unis</c:v>
                </c:pt>
                <c:pt idx="1">
                  <c:v>Japon</c:v>
                </c:pt>
                <c:pt idx="2">
                  <c:v>Guatemala</c:v>
                </c:pt>
                <c:pt idx="3">
                  <c:v>Le Salvador</c:v>
                </c:pt>
                <c:pt idx="4">
                  <c:v>République Dominicaine</c:v>
                </c:pt>
                <c:pt idx="5">
                  <c:v>Pérou</c:v>
                </c:pt>
                <c:pt idx="6">
                  <c:v>Chine</c:v>
                </c:pt>
                <c:pt idx="7">
                  <c:v>Chili</c:v>
                </c:pt>
                <c:pt idx="8">
                  <c:v>Canada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IAA'!$M$30:$M$40</c:f>
              <c:numCache>
                <c:formatCode>0</c:formatCode>
                <c:ptCount val="10"/>
                <c:pt idx="0">
                  <c:v>13109711940</c:v>
                </c:pt>
                <c:pt idx="1">
                  <c:v>942671860</c:v>
                </c:pt>
                <c:pt idx="2">
                  <c:v>118215109</c:v>
                </c:pt>
                <c:pt idx="3">
                  <c:v>224479933</c:v>
                </c:pt>
                <c:pt idx="4">
                  <c:v>102550036</c:v>
                </c:pt>
                <c:pt idx="5">
                  <c:v>-67512092</c:v>
                </c:pt>
                <c:pt idx="6">
                  <c:v>71290614</c:v>
                </c:pt>
                <c:pt idx="7">
                  <c:v>-331727148</c:v>
                </c:pt>
                <c:pt idx="8">
                  <c:v>-711773157</c:v>
                </c:pt>
                <c:pt idx="9">
                  <c:v>-549622830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9B6-41AB-97E8-130DE46C4308}"/>
            </c:ext>
          </c:extLst>
        </c:ser>
        <c:ser>
          <c:idx val="10"/>
          <c:order val="10"/>
          <c:tx>
            <c:strRef>
              <c:f>'Balance commerciale IAA'!$N$28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IAA'!$C$30:$C$40</c:f>
              <c:strCache>
                <c:ptCount val="10"/>
                <c:pt idx="0">
                  <c:v>États-Unis</c:v>
                </c:pt>
                <c:pt idx="1">
                  <c:v>Japon</c:v>
                </c:pt>
                <c:pt idx="2">
                  <c:v>Guatemala</c:v>
                </c:pt>
                <c:pt idx="3">
                  <c:v>Le Salvador</c:v>
                </c:pt>
                <c:pt idx="4">
                  <c:v>République Dominicaine</c:v>
                </c:pt>
                <c:pt idx="5">
                  <c:v>Pérou</c:v>
                </c:pt>
                <c:pt idx="6">
                  <c:v>Chine</c:v>
                </c:pt>
                <c:pt idx="7">
                  <c:v>Chili</c:v>
                </c:pt>
                <c:pt idx="8">
                  <c:v>Canada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IAA'!$N$30:$N$40</c:f>
              <c:numCache>
                <c:formatCode>0</c:formatCode>
                <c:ptCount val="10"/>
                <c:pt idx="0">
                  <c:v>10754789684</c:v>
                </c:pt>
                <c:pt idx="1">
                  <c:v>1034545045</c:v>
                </c:pt>
                <c:pt idx="2">
                  <c:v>107488170</c:v>
                </c:pt>
                <c:pt idx="3">
                  <c:v>227957190</c:v>
                </c:pt>
                <c:pt idx="4">
                  <c:v>114917168</c:v>
                </c:pt>
                <c:pt idx="5">
                  <c:v>-76052266</c:v>
                </c:pt>
                <c:pt idx="6">
                  <c:v>-217370964</c:v>
                </c:pt>
                <c:pt idx="7">
                  <c:v>-369122720</c:v>
                </c:pt>
                <c:pt idx="8">
                  <c:v>-1435269295</c:v>
                </c:pt>
                <c:pt idx="9">
                  <c:v>-899445932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9B6-41AB-97E8-130DE46C4308}"/>
            </c:ext>
          </c:extLst>
        </c:ser>
        <c:ser>
          <c:idx val="11"/>
          <c:order val="11"/>
          <c:tx>
            <c:strRef>
              <c:f>'Balance commerciale IAA'!$O$28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IAA'!$C$30:$C$40</c:f>
              <c:strCache>
                <c:ptCount val="10"/>
                <c:pt idx="0">
                  <c:v>États-Unis</c:v>
                </c:pt>
                <c:pt idx="1">
                  <c:v>Japon</c:v>
                </c:pt>
                <c:pt idx="2">
                  <c:v>Guatemala</c:v>
                </c:pt>
                <c:pt idx="3">
                  <c:v>Le Salvador</c:v>
                </c:pt>
                <c:pt idx="4">
                  <c:v>République Dominicaine</c:v>
                </c:pt>
                <c:pt idx="5">
                  <c:v>Pérou</c:v>
                </c:pt>
                <c:pt idx="6">
                  <c:v>Chine</c:v>
                </c:pt>
                <c:pt idx="7">
                  <c:v>Chili</c:v>
                </c:pt>
                <c:pt idx="8">
                  <c:v>Canada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IAA'!$O$30:$O$40</c:f>
              <c:numCache>
                <c:formatCode>0</c:formatCode>
                <c:ptCount val="10"/>
                <c:pt idx="0">
                  <c:v>14703410681</c:v>
                </c:pt>
                <c:pt idx="1">
                  <c:v>1155035319</c:v>
                </c:pt>
                <c:pt idx="2">
                  <c:v>88232889</c:v>
                </c:pt>
                <c:pt idx="3">
                  <c:v>132410397</c:v>
                </c:pt>
                <c:pt idx="4">
                  <c:v>62498501</c:v>
                </c:pt>
                <c:pt idx="5">
                  <c:v>-226755702</c:v>
                </c:pt>
                <c:pt idx="6">
                  <c:v>-413017558</c:v>
                </c:pt>
                <c:pt idx="7">
                  <c:v>-733705849</c:v>
                </c:pt>
                <c:pt idx="8">
                  <c:v>-1248256634</c:v>
                </c:pt>
                <c:pt idx="9">
                  <c:v>-754858304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9B6-41AB-97E8-130DE46C4308}"/>
            </c:ext>
          </c:extLst>
        </c:ser>
        <c:ser>
          <c:idx val="12"/>
          <c:order val="12"/>
          <c:tx>
            <c:strRef>
              <c:f>'Balance commerciale IAA'!$P$28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'Balance commerciale IAA'!$C$30:$C$40</c:f>
              <c:strCache>
                <c:ptCount val="10"/>
                <c:pt idx="0">
                  <c:v>États-Unis</c:v>
                </c:pt>
                <c:pt idx="1">
                  <c:v>Japon</c:v>
                </c:pt>
                <c:pt idx="2">
                  <c:v>Guatemala</c:v>
                </c:pt>
                <c:pt idx="3">
                  <c:v>Le Salvador</c:v>
                </c:pt>
                <c:pt idx="4">
                  <c:v>République Dominicaine</c:v>
                </c:pt>
                <c:pt idx="5">
                  <c:v>Pérou</c:v>
                </c:pt>
                <c:pt idx="6">
                  <c:v>Chine</c:v>
                </c:pt>
                <c:pt idx="7">
                  <c:v>Chili</c:v>
                </c:pt>
                <c:pt idx="8">
                  <c:v>Canada</c:v>
                </c:pt>
                <c:pt idx="9">
                  <c:v>Brésil</c:v>
                </c:pt>
              </c:strCache>
            </c:strRef>
          </c:cat>
          <c:val>
            <c:numRef>
              <c:f>'Balance commerciale IAA'!$P$30:$P$40</c:f>
              <c:numCache>
                <c:formatCode>0</c:formatCode>
                <c:ptCount val="10"/>
                <c:pt idx="0">
                  <c:v>14514129439</c:v>
                </c:pt>
                <c:pt idx="1">
                  <c:v>1000221891</c:v>
                </c:pt>
                <c:pt idx="2">
                  <c:v>218904241</c:v>
                </c:pt>
                <c:pt idx="3">
                  <c:v>144177863</c:v>
                </c:pt>
                <c:pt idx="4">
                  <c:v>111033786</c:v>
                </c:pt>
                <c:pt idx="5">
                  <c:v>-332858303</c:v>
                </c:pt>
                <c:pt idx="6">
                  <c:v>-437271486</c:v>
                </c:pt>
                <c:pt idx="7">
                  <c:v>-642895083</c:v>
                </c:pt>
                <c:pt idx="8">
                  <c:v>-724984109</c:v>
                </c:pt>
                <c:pt idx="9">
                  <c:v>-1590883882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9B6-41AB-97E8-130DE46C4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0110992"/>
        <c:axId val="590107072"/>
      </c:barChart>
      <c:catAx>
        <c:axId val="59011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/>
            </a:solidFill>
            <a:round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07072"/>
        <c:crosses val="autoZero"/>
        <c:auto val="1"/>
        <c:lblAlgn val="ctr"/>
        <c:lblOffset val="100"/>
        <c:noMultiLvlLbl val="0"/>
      </c:catAx>
      <c:valAx>
        <c:axId val="590107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10992"/>
        <c:crosses val="autoZero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65597065013904"/>
          <c:y val="0.11014613459717063"/>
          <c:w val="0.59891221711016829"/>
          <c:h val="0.7797077308056588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FF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D6F-45A6-A318-6D16DE8AEA7B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D6F-45A6-A318-6D16DE8AEA7B}"/>
              </c:ext>
            </c:extLst>
          </c:dPt>
          <c:dLbls>
            <c:dLbl>
              <c:idx val="0"/>
              <c:layout>
                <c:manualLayout>
                  <c:x val="-2.6197747936796359E-7"/>
                  <c:y val="0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00FF00"/>
                        </a:solidFill>
                        <a:latin typeface="Marianne" panose="02000000000000000000" pitchFamily="50" charset="0"/>
                        <a:ea typeface="+mn-ea"/>
                        <a:cs typeface="+mn-cs"/>
                      </a:defRPr>
                    </a:pPr>
                    <a:r>
                      <a:rPr lang="fr-FR" sz="1200" b="1" baseline="0" dirty="0" smtClean="0">
                        <a:solidFill>
                          <a:srgbClr val="00FF00"/>
                        </a:solidFill>
                      </a:rPr>
                      <a:t>Importations agricoles et agroalimentaires</a:t>
                    </a:r>
                    <a:r>
                      <a:rPr lang="fr-FR" sz="1200" b="1" baseline="0" dirty="0">
                        <a:solidFill>
                          <a:srgbClr val="00FF00"/>
                        </a:solidFill>
                      </a:rPr>
                      <a:t>
</a:t>
                    </a:r>
                    <a:fld id="{3096E06E-5C5D-410E-9C74-10B3CAFD3308}" type="VALUE">
                      <a:rPr lang="fr-FR" sz="1200" b="1" baseline="0">
                        <a:solidFill>
                          <a:srgbClr val="00FF00"/>
                        </a:solidFill>
                      </a:rPr>
                      <a:pPr>
                        <a:defRPr sz="1200" b="1">
                          <a:solidFill>
                            <a:srgbClr val="00FF00"/>
                          </a:solidFill>
                        </a:defRPr>
                      </a:pPr>
                      <a:t>[VALEUR]</a:t>
                    </a:fld>
                    <a:endParaRPr lang="fr-FR" sz="1200" b="1" baseline="0" dirty="0">
                      <a:solidFill>
                        <a:srgbClr val="00FF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00FF00"/>
                      </a:solidFill>
                      <a:latin typeface="Marianne" panose="02000000000000000000" pitchFamily="50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430093143473"/>
                      <c:h val="0.315505028439408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D6F-45A6-A318-6D16DE8AEA7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6F-45A6-A318-6D16DE8AEA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'Import. IAA'!$C$31:$C$33</c:f>
              <c:strCache>
                <c:ptCount val="2"/>
                <c:pt idx="0">
                  <c:v>Produits agricoles et agro-alimentaires</c:v>
                </c:pt>
                <c:pt idx="1">
                  <c:v>Autres</c:v>
                </c:pt>
              </c:strCache>
            </c:strRef>
          </c:cat>
          <c:val>
            <c:numRef>
              <c:f>'Import. IAA'!$P$31:$P$33</c:f>
              <c:numCache>
                <c:formatCode>0%</c:formatCode>
                <c:ptCount val="2"/>
                <c:pt idx="0">
                  <c:v>4.299769737573006E-2</c:v>
                </c:pt>
                <c:pt idx="1">
                  <c:v>0.95700230262427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6F-45A6-A318-6D16DE8AE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4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99769409406481"/>
          <c:y val="0.10319699368557282"/>
          <c:w val="0.5670051438130953"/>
          <c:h val="0.692496678362014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'Export. françaises'!$M$24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françaises'!$C$25:$C$29</c:f>
              <c:strCache>
                <c:ptCount val="5"/>
                <c:pt idx="0">
                  <c:v>États-Unis</c:v>
                </c:pt>
                <c:pt idx="1">
                  <c:v>Canada</c:v>
                </c:pt>
                <c:pt idx="2">
                  <c:v>Mexique</c:v>
                </c:pt>
                <c:pt idx="3">
                  <c:v>Brésil</c:v>
                </c:pt>
                <c:pt idx="4">
                  <c:v>Colombie</c:v>
                </c:pt>
              </c:strCache>
            </c:strRef>
          </c:cat>
          <c:val>
            <c:numRef>
              <c:f>'Export. françaises'!$M$25:$M$29</c:f>
              <c:numCache>
                <c:formatCode>0</c:formatCode>
                <c:ptCount val="5"/>
                <c:pt idx="0">
                  <c:v>4471233286</c:v>
                </c:pt>
                <c:pt idx="1">
                  <c:v>778664941</c:v>
                </c:pt>
                <c:pt idx="2">
                  <c:v>172338517</c:v>
                </c:pt>
                <c:pt idx="3">
                  <c:v>152367246</c:v>
                </c:pt>
                <c:pt idx="4">
                  <c:v>31695694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48-4413-B96F-D6CA9AA45BF5}"/>
            </c:ext>
          </c:extLst>
        </c:ser>
        <c:ser>
          <c:idx val="1"/>
          <c:order val="1"/>
          <c:tx>
            <c:strRef>
              <c:f>'Export. françaises'!$N$24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'Export. françaises'!$C$25:$C$29</c:f>
              <c:strCache>
                <c:ptCount val="5"/>
                <c:pt idx="0">
                  <c:v>États-Unis</c:v>
                </c:pt>
                <c:pt idx="1">
                  <c:v>Canada</c:v>
                </c:pt>
                <c:pt idx="2">
                  <c:v>Mexique</c:v>
                </c:pt>
                <c:pt idx="3">
                  <c:v>Brésil</c:v>
                </c:pt>
                <c:pt idx="4">
                  <c:v>Colombie</c:v>
                </c:pt>
              </c:strCache>
            </c:strRef>
          </c:cat>
          <c:val>
            <c:numRef>
              <c:f>'Export. françaises'!$N$25:$N$29</c:f>
              <c:numCache>
                <c:formatCode>0</c:formatCode>
                <c:ptCount val="5"/>
                <c:pt idx="0">
                  <c:v>5744162231</c:v>
                </c:pt>
                <c:pt idx="1">
                  <c:v>874431847</c:v>
                </c:pt>
                <c:pt idx="2">
                  <c:v>248618909</c:v>
                </c:pt>
                <c:pt idx="3">
                  <c:v>149186910</c:v>
                </c:pt>
                <c:pt idx="4">
                  <c:v>66885921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48-4413-B96F-D6CA9AA45BF5}"/>
            </c:ext>
          </c:extLst>
        </c:ser>
        <c:ser>
          <c:idx val="2"/>
          <c:order val="2"/>
          <c:tx>
            <c:strRef>
              <c:f>'Export. françaises'!$O$24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'Export. françaises'!$C$25:$C$29</c:f>
              <c:strCache>
                <c:ptCount val="5"/>
                <c:pt idx="0">
                  <c:v>États-Unis</c:v>
                </c:pt>
                <c:pt idx="1">
                  <c:v>Canada</c:v>
                </c:pt>
                <c:pt idx="2">
                  <c:v>Mexique</c:v>
                </c:pt>
                <c:pt idx="3">
                  <c:v>Brésil</c:v>
                </c:pt>
                <c:pt idx="4">
                  <c:v>Colombie</c:v>
                </c:pt>
              </c:strCache>
            </c:strRef>
          </c:cat>
          <c:val>
            <c:numRef>
              <c:f>'Export. françaises'!$O$25:$O$29</c:f>
              <c:numCache>
                <c:formatCode>0</c:formatCode>
                <c:ptCount val="5"/>
                <c:pt idx="0">
                  <c:v>6647485260</c:v>
                </c:pt>
                <c:pt idx="1">
                  <c:v>987712885</c:v>
                </c:pt>
                <c:pt idx="2">
                  <c:v>268104610</c:v>
                </c:pt>
                <c:pt idx="3">
                  <c:v>163819396</c:v>
                </c:pt>
                <c:pt idx="4">
                  <c:v>95023065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48-4413-B96F-D6CA9AA45BF5}"/>
            </c:ext>
          </c:extLst>
        </c:ser>
        <c:ser>
          <c:idx val="3"/>
          <c:order val="3"/>
          <c:tx>
            <c:strRef>
              <c:f>'Export. françaises'!$P$24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'Export. françaises'!$C$25:$C$29</c:f>
              <c:strCache>
                <c:ptCount val="5"/>
                <c:pt idx="0">
                  <c:v>États-Unis</c:v>
                </c:pt>
                <c:pt idx="1">
                  <c:v>Canada</c:v>
                </c:pt>
                <c:pt idx="2">
                  <c:v>Mexique</c:v>
                </c:pt>
                <c:pt idx="3">
                  <c:v>Brésil</c:v>
                </c:pt>
                <c:pt idx="4">
                  <c:v>Colombie</c:v>
                </c:pt>
              </c:strCache>
            </c:strRef>
          </c:cat>
          <c:val>
            <c:numRef>
              <c:f>'Export. françaises'!$P$25:$P$29</c:f>
              <c:numCache>
                <c:formatCode>0</c:formatCode>
                <c:ptCount val="5"/>
                <c:pt idx="0">
                  <c:v>5421814511</c:v>
                </c:pt>
                <c:pt idx="1">
                  <c:v>872725865</c:v>
                </c:pt>
                <c:pt idx="2">
                  <c:v>301974688</c:v>
                </c:pt>
                <c:pt idx="3">
                  <c:v>216221833</c:v>
                </c:pt>
                <c:pt idx="4">
                  <c:v>104993309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48-4413-B96F-D6CA9AA45B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90107856"/>
        <c:axId val="590105504"/>
      </c:barChart>
      <c:catAx>
        <c:axId val="5901078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05504"/>
        <c:crosses val="autoZero"/>
        <c:auto val="1"/>
        <c:lblAlgn val="ctr"/>
        <c:lblOffset val="100"/>
        <c:noMultiLvlLbl val="0"/>
      </c:catAx>
      <c:valAx>
        <c:axId val="590105504"/>
        <c:scaling>
          <c:orientation val="minMax"/>
          <c:max val="7000000000"/>
          <c:min val="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arianne" panose="02000000000000000000" pitchFamily="50" charset="0"/>
                <a:ea typeface="+mn-ea"/>
                <a:cs typeface="+mn-cs"/>
              </a:defRPr>
            </a:pPr>
            <a:endParaRPr lang="fr-FR"/>
          </a:p>
        </c:txPr>
        <c:crossAx val="590107856"/>
        <c:crosses val="autoZero"/>
        <c:crossBetween val="between"/>
        <c:majorUnit val="3000000000"/>
        <c:minorUnit val="600000000"/>
        <c:dispUnits>
          <c:builtInUnit val="millions"/>
          <c:dispUnitsLbl>
            <c:layout>
              <c:manualLayout>
                <c:xMode val="edge"/>
                <c:yMode val="edge"/>
                <c:x val="2.6839276322237211E-2"/>
                <c:y val="0.81989853423607628"/>
              </c:manualLayout>
            </c:layout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arianne" panose="02000000000000000000" pitchFamily="50" charset="0"/>
                    <a:ea typeface="+mn-ea"/>
                    <a:cs typeface="+mn-cs"/>
                  </a:defRPr>
                </a:pPr>
                <a:endParaRPr lang="fr-FR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arianne" panose="02000000000000000000" pitchFamily="50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Marianne" panose="02000000000000000000" pitchFamily="50" charset="0"/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0.1101</cdr:x>
      <cdr:y>0</cdr:y>
    </cdr:from>
    <cdr:to>
      <cdr:x>1</cdr:x>
      <cdr:y>0.05867</cdr:y>
    </cdr:to>
    <cdr:sp macro="" textlink="">
      <cdr:nvSpPr>
        <cdr:cNvPr id="2" name="ZoneTexte 12"/>
        <cdr:cNvSpPr txBox="1"/>
      </cdr:nvSpPr>
      <cdr:spPr>
        <a:xfrm xmlns:a="http://schemas.openxmlformats.org/drawingml/2006/main">
          <a:off x="1265413" y="0"/>
          <a:ext cx="10227890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200" dirty="0" smtClean="0">
              <a:solidFill>
                <a:srgbClr val="0B6482"/>
              </a:solidFill>
              <a:latin typeface="Marianne" panose="02000000000000000000" pitchFamily="50" charset="0"/>
            </a:rPr>
            <a:t>     </a:t>
          </a:r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+176%           +73%             </a:t>
          </a:r>
          <a:r>
            <a:rPr lang="fr-FR" sz="1200" b="1" dirty="0" smtClean="0">
              <a:solidFill>
                <a:srgbClr val="FF0000"/>
              </a:solidFill>
              <a:latin typeface="Marianne" panose="02000000000000000000" pitchFamily="50" charset="0"/>
            </a:rPr>
            <a:t>-66%</a:t>
          </a:r>
          <a:r>
            <a:rPr lang="fr-FR" sz="1200" b="1" dirty="0">
              <a:solidFill>
                <a:srgbClr val="00B050"/>
              </a:solidFill>
              <a:latin typeface="Marianne" panose="02000000000000000000" pitchFamily="50" charset="0"/>
            </a:rPr>
            <a:t> </a:t>
          </a:r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            +19%            </a:t>
          </a:r>
          <a:r>
            <a:rPr lang="fr-FR" sz="1200" b="1" dirty="0" smtClean="0">
              <a:solidFill>
                <a:srgbClr val="FF0000"/>
              </a:solidFill>
              <a:latin typeface="Marianne" panose="02000000000000000000" pitchFamily="50" charset="0"/>
            </a:rPr>
            <a:t>-97%</a:t>
          </a:r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           +478%             </a:t>
          </a:r>
          <a:r>
            <a:rPr lang="fr-FR" sz="1200" b="1" dirty="0" smtClean="0">
              <a:solidFill>
                <a:srgbClr val="FF0000"/>
              </a:solidFill>
              <a:latin typeface="Marianne" panose="02000000000000000000" pitchFamily="50" charset="0"/>
            </a:rPr>
            <a:t>-81%</a:t>
          </a:r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             </a:t>
          </a:r>
          <a:r>
            <a:rPr lang="fr-FR" sz="1200" b="1" dirty="0" smtClean="0">
              <a:solidFill>
                <a:srgbClr val="FF0000"/>
              </a:solidFill>
              <a:latin typeface="Marianne" panose="02000000000000000000" pitchFamily="50" charset="0"/>
            </a:rPr>
            <a:t>-76%</a:t>
          </a:r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             </a:t>
          </a:r>
          <a:r>
            <a:rPr lang="fr-FR" sz="1200" b="1" dirty="0" smtClean="0">
              <a:solidFill>
                <a:srgbClr val="FF0000"/>
              </a:solidFill>
              <a:latin typeface="Marianne" panose="02000000000000000000" pitchFamily="50" charset="0"/>
            </a:rPr>
            <a:t>-88%</a:t>
          </a:r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            </a:t>
          </a:r>
          <a:r>
            <a:rPr lang="fr-FR" sz="1200" b="1" dirty="0" smtClean="0">
              <a:solidFill>
                <a:srgbClr val="FF0000"/>
              </a:solidFill>
              <a:latin typeface="Marianne" panose="02000000000000000000" pitchFamily="50" charset="0"/>
            </a:rPr>
            <a:t>-100%</a:t>
          </a:r>
          <a:r>
            <a:rPr lang="fr-FR" sz="1200" b="1" dirty="0" smtClean="0">
              <a:solidFill>
                <a:srgbClr val="00B050"/>
              </a:solidFill>
              <a:latin typeface="Marianne" panose="02000000000000000000" pitchFamily="50" charset="0"/>
            </a:rPr>
            <a:t>             </a:t>
          </a:r>
          <a:r>
            <a:rPr lang="fr-FR" sz="1200" b="1" dirty="0" smtClean="0">
              <a:solidFill>
                <a:srgbClr val="FF0000"/>
              </a:solidFill>
              <a:latin typeface="Marianne" panose="02000000000000000000" pitchFamily="50" charset="0"/>
            </a:rPr>
            <a:t>-5%</a:t>
          </a:r>
          <a:r>
            <a:rPr lang="fr-FR" sz="1200" b="1" i="1" dirty="0" smtClean="0">
              <a:solidFill>
                <a:srgbClr val="00B050"/>
              </a:solidFill>
              <a:latin typeface="Marianne" panose="02000000000000000000" pitchFamily="50" charset="0"/>
            </a:rPr>
            <a:t> </a:t>
          </a:r>
          <a:endParaRPr lang="fr-FR" sz="1200" b="1" dirty="0">
            <a:solidFill>
              <a:srgbClr val="00B050"/>
            </a:solidFill>
            <a:latin typeface="Marianne" panose="02000000000000000000" pitchFamily="50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241E0-02A7-4F28-AAA5-03F7B6C380BF}" type="datetimeFigureOut">
              <a:rPr lang="fr-FR" smtClean="0"/>
              <a:t>10/06/2024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B9DB7-E4D0-439C-83C7-8720613104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356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946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331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587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04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0249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786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790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31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322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065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634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463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656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730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920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B9DB7-E4D0-439C-83C7-87206131045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3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D242D-7502-4110-9437-301B6567C765}" type="datetime1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12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F3B6-46D4-4287-86F5-99CF772BBEE5}" type="datetime1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98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92551-EDD2-4F51-A218-F483E8716DA9}" type="datetime1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734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DA58-5652-467A-ACA4-4ABFDB0A0A8F}" type="datetime1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50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F94D2-A96F-4737-970F-85ADE08C0154}" type="datetime1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0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1C6BB-7C7B-4081-9003-30A1ADE2401B}" type="datetime1">
              <a:rPr lang="fr-FR" smtClean="0"/>
              <a:t>10/06/2024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519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295A2-839D-4794-8D31-5CACB8EFB38F}" type="datetime1">
              <a:rPr lang="fr-FR" smtClean="0"/>
              <a:t>10/06/2024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89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215F9-F25A-4D0B-B096-CC1354D93C7A}" type="datetime1">
              <a:rPr lang="fr-FR" smtClean="0"/>
              <a:t>10/06/2024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810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80CDB-0356-49BF-A3E8-29AD9B8A3362}" type="datetime1">
              <a:rPr lang="fr-FR" smtClean="0"/>
              <a:t>10/06/2024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68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839DF-9A30-4942-B05B-D4A8772AC049}" type="datetime1">
              <a:rPr lang="fr-FR" smtClean="0"/>
              <a:t>10/06/2024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28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7AFF6-4029-4509-B1EB-8D0799ADE1BD}" type="datetime1">
              <a:rPr lang="fr-FR" smtClean="0"/>
              <a:t>10/06/2024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46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D1B78-B729-409D-B154-77F10D4A9E9C}" type="datetime1">
              <a:rPr lang="fr-FR" smtClean="0"/>
              <a:t>10/06/2024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Singapour - données 2023 - TDM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6D828-6A60-459E-AC99-72D5AA4F43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52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6" y="-1"/>
            <a:ext cx="12192000" cy="3716669"/>
          </a:xfrm>
          <a:prstGeom prst="rect">
            <a:avLst/>
          </a:prstGeom>
        </p:spPr>
      </p:pic>
      <p:sp>
        <p:nvSpPr>
          <p:cNvPr id="7" name="Espace réservé du texte 5"/>
          <p:cNvSpPr txBox="1">
            <a:spLocks/>
          </p:cNvSpPr>
          <p:nvPr/>
        </p:nvSpPr>
        <p:spPr bwMode="gray">
          <a:xfrm>
            <a:off x="0" y="4382530"/>
            <a:ext cx="12192000" cy="2475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5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itchFamily="34" charset="0"/>
              <a:buNone/>
              <a:defRPr sz="1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8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SzPct val="100000"/>
              <a:buFont typeface="Arial" pitchFamily="34" charset="0"/>
              <a:buChar char="•"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000" dirty="0" smtClean="0">
                <a:solidFill>
                  <a:schemeClr val="bg1"/>
                </a:solidFill>
                <a:latin typeface="Marianne" panose="02000000000000000000" pitchFamily="50" charset="0"/>
                <a:cs typeface="Calibri" panose="020F0502020204030204" pitchFamily="34" charset="0"/>
              </a:rPr>
              <a:t>MEXIQUE</a:t>
            </a:r>
          </a:p>
          <a:p>
            <a:pPr algn="ctr"/>
            <a:endParaRPr lang="fr-FR" sz="4000" dirty="0" smtClean="0">
              <a:solidFill>
                <a:schemeClr val="bg1"/>
              </a:solidFill>
              <a:latin typeface="Marianne" panose="02000000000000000000" pitchFamily="50" charset="0"/>
              <a:cs typeface="Calibri" panose="020F0502020204030204" pitchFamily="34" charset="0"/>
            </a:endParaRPr>
          </a:p>
          <a:p>
            <a:pPr algn="ctr"/>
            <a:r>
              <a:rPr lang="fr-FR" sz="4000" cap="none" dirty="0" smtClean="0">
                <a:solidFill>
                  <a:schemeClr val="bg1"/>
                </a:solidFill>
                <a:latin typeface="Marianne" panose="02000000000000000000" pitchFamily="50" charset="0"/>
                <a:cs typeface="Calibri" panose="020F0502020204030204" pitchFamily="34" charset="0"/>
              </a:rPr>
              <a:t>Les échanges de produits agricoles</a:t>
            </a:r>
          </a:p>
          <a:p>
            <a:pPr algn="ctr"/>
            <a:r>
              <a:rPr lang="fr-FR" sz="4000" cap="none" dirty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4000" cap="none" dirty="0" smtClean="0">
                <a:solidFill>
                  <a:schemeClr val="bg1"/>
                </a:solidFill>
                <a:latin typeface="Marianne" panose="02000000000000000000" pitchFamily="50" charset="0"/>
                <a:ea typeface="Calibri" panose="020F0502020204030204" pitchFamily="34" charset="0"/>
                <a:cs typeface="Calibri" panose="020F0502020204030204" pitchFamily="34" charset="0"/>
              </a:rPr>
              <a:t>t agro-alimentaires en 2023</a:t>
            </a:r>
            <a:endParaRPr lang="fr-FR" sz="4000" cap="none" dirty="0">
              <a:solidFill>
                <a:schemeClr val="bg1"/>
              </a:solidFill>
              <a:latin typeface="Marianne" panose="02000000000000000000" pitchFamily="50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5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10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Principaux fournisseurs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Les Etats-Unis laissent peu de place aux autres fournisseurs.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9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Mexique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91672"/>
              </p:ext>
            </p:extLst>
          </p:nvPr>
        </p:nvGraphicFramePr>
        <p:xfrm>
          <a:off x="274453" y="1514734"/>
          <a:ext cx="11741336" cy="4523726"/>
        </p:xfrm>
        <a:graphic>
          <a:graphicData uri="http://schemas.openxmlformats.org/drawingml/2006/table">
            <a:tbl>
              <a:tblPr/>
              <a:tblGrid>
                <a:gridCol w="594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3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32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23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6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9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17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44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321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8681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1973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89688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624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Rang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Pays partenaires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Valeurs (en euros)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Parts de marché (en pourcentage)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Évolutions notables sur un an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972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2020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2022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2023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variations 2023/2022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2020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2022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2023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variations 2023/2022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Tendance sur 3 ans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1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Monde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23 058 610 156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29 702 413 837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32 216 897 420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33 188 403 678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 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1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États-Unis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16 430 411 467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20 842 176 301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23 300 834 610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23 850 259 441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70%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=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maïs (+20%)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fèves de soja (-15%)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lait concentré (-25%)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tourteaux (-17%)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1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2 (+2)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Brésil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595 110 321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940 424 184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776 664 398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1 615 138 178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108%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102%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fèves de soja (+707%)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sucre de canne ou de betterave (+129033%)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riz (-32%)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48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3 (-1)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Canada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1 501 445 661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2 237 018 516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2 117 778 530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1 553 077 374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-27%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-29%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Wingdings 3" panose="05040102010807070707" pitchFamily="18" charset="2"/>
                        </a:rPr>
                        <a:t>è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huiles de navette ou de colza (-41%)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 graines de navette ou de colza (-82%)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BVP (+44</a:t>
                      </a:r>
                      <a:r>
                        <a:rPr lang="fr-FR" sz="900" b="1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1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4 (+1)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Chine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455 266 956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633 071 764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724 102 788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732 065 121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poissons et crustacées (- 16 %)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café, thé, épices (+ 29 %)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graines à ensemencer (+27%)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11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5 (-2)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Chili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470 469 571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571 667 330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807 991 617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705 889 876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-13%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-15%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(-35%)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vin (-18%)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graines à ensemencer (-26%)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fromages (-58%)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1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Espagne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350 732 397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460 913 746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601 082 878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537 717 605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-13%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huile d'olive (+25%)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 vin (-26%)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spiritueux (-23%)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viandes et abats (-37%)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1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7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Pérou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176 804 861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203 867 414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294 075 621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420 177 725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43%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39%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fruits (+51%) 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café, thé, épices (+13%)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huile de palme (+214%)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fèves de cacao (+491%)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1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8 (+8)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Nouvelle-Zélande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206 923 849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159 770 734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179 215 031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323 371 214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80%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75%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beurre (+98%)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caséines (+38%)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lait concentré (+582%)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vin (-19%)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11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9 (-1)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Argentine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103 796 056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216 142 576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274 390 048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318 772 043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16%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0%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13%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B050"/>
                          </a:solidFill>
                          <a:effectLst/>
                          <a:latin typeface="Wingdings 3" panose="05040102010807070707" pitchFamily="18" charset="2"/>
                        </a:rPr>
                        <a:t>æ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huile de soja (+607%)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légumes à cosse (+1662%) 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graines de tournesol (+22%)</a:t>
                      </a:r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fruits (-34%)</a:t>
                      </a:r>
                      <a:endParaRPr lang="fr-FR" sz="900" b="1" i="0" u="none" strike="noStrike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11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10 (-1)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Guatemala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236 882 067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283 115 633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254 361 021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260 070 421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2%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Wingdings 3" panose="05040102010807070707" pitchFamily="18" charset="2"/>
                        </a:rPr>
                        <a:t>è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huile de palme (-22%)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sucre de canne ou de betterave (+1333%)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 BVP (+89%) 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116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12 (-1)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France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213 335 614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254 668 779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205 612 576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200 109 391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-3%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1%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>
                          <a:solidFill>
                            <a:srgbClr val="FFFFFF"/>
                          </a:solidFill>
                          <a:effectLst/>
                          <a:latin typeface="Marianne" panose="02000000000000000000" pitchFamily="50" charset="0"/>
                        </a:rPr>
                        <a:t>-6%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FF0000"/>
                          </a:solidFill>
                          <a:effectLst/>
                          <a:latin typeface="Wingdings 3" panose="05040102010807070707" pitchFamily="18" charset="2"/>
                        </a:rPr>
                        <a:t>è</a:t>
                      </a: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vin (-10%)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 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spiritueux (+17%)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FF0000"/>
                          </a:solidFill>
                          <a:effectLst/>
                          <a:latin typeface="Marianne" panose="02000000000000000000" pitchFamily="50" charset="0"/>
                        </a:rPr>
                        <a:t>alimentation animale (-21%) </a:t>
                      </a:r>
                      <a:r>
                        <a:rPr lang="fr-F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Marianne" panose="02000000000000000000" pitchFamily="50" charset="0"/>
                        </a:rPr>
                        <a:t>- </a:t>
                      </a:r>
                      <a:r>
                        <a:rPr lang="fr-FR" sz="900" b="1" i="0" u="none" strike="noStrike" dirty="0">
                          <a:solidFill>
                            <a:srgbClr val="00B050"/>
                          </a:solidFill>
                          <a:effectLst/>
                          <a:latin typeface="Marianne" panose="02000000000000000000" pitchFamily="50" charset="0"/>
                        </a:rPr>
                        <a:t>préparations alimentaires (+36%)</a:t>
                      </a:r>
                      <a:endParaRPr lang="fr-FR" sz="900" b="1" i="0" u="none" strike="noStrike" dirty="0">
                        <a:solidFill>
                          <a:srgbClr val="000000"/>
                        </a:solidFill>
                        <a:effectLst/>
                        <a:latin typeface="Marianne" panose="02000000000000000000" pitchFamily="50" charset="0"/>
                      </a:endParaRPr>
                    </a:p>
                  </a:txBody>
                  <a:tcPr marL="7336" marR="7336" marT="73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412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08438" y="2069049"/>
            <a:ext cx="6375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11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069657" y="4538636"/>
            <a:ext cx="730522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Le Mexique avec la France</a:t>
            </a:r>
            <a:endParaRPr lang="fr-FR" sz="40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Mexique - données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chemeClr val="bg1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611473"/>
              </p:ext>
            </p:extLst>
          </p:nvPr>
        </p:nvGraphicFramePr>
        <p:xfrm>
          <a:off x="8374878" y="3392488"/>
          <a:ext cx="3817122" cy="2932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8198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679473"/>
              </p:ext>
            </p:extLst>
          </p:nvPr>
        </p:nvGraphicFramePr>
        <p:xfrm>
          <a:off x="313343" y="933863"/>
          <a:ext cx="11527566" cy="5222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2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25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2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2481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942141"/>
              </p:ext>
            </p:extLst>
          </p:nvPr>
        </p:nvGraphicFramePr>
        <p:xfrm>
          <a:off x="8033693" y="1758710"/>
          <a:ext cx="3758107" cy="3770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12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265170" y="5568130"/>
            <a:ext cx="39152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É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volution des importations </a:t>
            </a:r>
          </a:p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mexicaines en provenance de France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108181" y="5559348"/>
            <a:ext cx="3857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postes d’importation </a:t>
            </a:r>
            <a:b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</a:b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mexicains en provenance de France </a:t>
            </a:r>
            <a:endParaRPr lang="fr-FR" sz="15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965901" y="5565893"/>
            <a:ext cx="38936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marchés </a:t>
            </a:r>
          </a:p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américains de la France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franco-mexicains en un coup d’œil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Mexique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16" name="ZoneTexte 2"/>
          <p:cNvSpPr txBox="1"/>
          <p:nvPr/>
        </p:nvSpPr>
        <p:spPr>
          <a:xfrm>
            <a:off x="11028682" y="2255936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-18%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19" name="ZoneTexte 2"/>
          <p:cNvSpPr txBox="1"/>
          <p:nvPr/>
        </p:nvSpPr>
        <p:spPr>
          <a:xfrm>
            <a:off x="9292241" y="2790973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-12%</a:t>
            </a:r>
            <a:endParaRPr lang="fr-FR" sz="12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sp>
        <p:nvSpPr>
          <p:cNvPr id="21" name="ZoneTexte 2"/>
          <p:cNvSpPr txBox="1"/>
          <p:nvPr/>
        </p:nvSpPr>
        <p:spPr>
          <a:xfrm>
            <a:off x="9149628" y="3311557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+13%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24" name="ZoneTexte 2"/>
          <p:cNvSpPr txBox="1"/>
          <p:nvPr/>
        </p:nvSpPr>
        <p:spPr>
          <a:xfrm>
            <a:off x="9149627" y="3826993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+32%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25" name="ZoneTexte 2"/>
          <p:cNvSpPr txBox="1"/>
          <p:nvPr/>
        </p:nvSpPr>
        <p:spPr>
          <a:xfrm>
            <a:off x="9149626" y="4345603"/>
            <a:ext cx="695325" cy="30270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+10%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054689" y="947980"/>
            <a:ext cx="1763831" cy="27699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Variations 2023-2022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21673" y="957193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Baisse de -</a:t>
            </a:r>
            <a:r>
              <a:rPr lang="fr-FR" sz="1500" b="1" dirty="0">
                <a:solidFill>
                  <a:srgbClr val="FF0000"/>
                </a:solidFill>
                <a:latin typeface="Marianne" panose="02000000000000000000" pitchFamily="50" charset="0"/>
              </a:rPr>
              <a:t>3</a:t>
            </a:r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% des importations</a:t>
            </a:r>
          </a:p>
        </p:txBody>
      </p:sp>
      <p:sp>
        <p:nvSpPr>
          <p:cNvPr id="28" name="ZoneTexte 13"/>
          <p:cNvSpPr txBox="1"/>
          <p:nvPr/>
        </p:nvSpPr>
        <p:spPr>
          <a:xfrm>
            <a:off x="4159673" y="960541"/>
            <a:ext cx="38505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Vins et spiritueux -</a:t>
            </a:r>
            <a:r>
              <a:rPr lang="fr-FR" sz="1500" b="1" dirty="0">
                <a:solidFill>
                  <a:srgbClr val="FF0000"/>
                </a:solidFill>
                <a:latin typeface="Marianne" panose="02000000000000000000" pitchFamily="50" charset="0"/>
              </a:rPr>
              <a:t>4</a:t>
            </a:r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%</a:t>
            </a:r>
          </a:p>
          <a:p>
            <a:pPr algn="ctr"/>
            <a:r>
              <a:rPr lang="fr-FR" sz="1500" b="1" dirty="0">
                <a:solidFill>
                  <a:srgbClr val="00B050"/>
                </a:solidFill>
                <a:latin typeface="Marianne" panose="02000000000000000000" pitchFamily="50" charset="0"/>
              </a:rPr>
              <a:t>Produits d’épicerie </a:t>
            </a:r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+26%</a:t>
            </a:r>
          </a:p>
          <a:p>
            <a:pPr algn="ctr"/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Laits et produits laitiers -24%</a:t>
            </a:r>
          </a:p>
        </p:txBody>
      </p:sp>
      <p:graphicFrame>
        <p:nvGraphicFramePr>
          <p:cNvPr id="29" name="Graphique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9245009"/>
              </p:ext>
            </p:extLst>
          </p:nvPr>
        </p:nvGraphicFramePr>
        <p:xfrm>
          <a:off x="288235" y="1617220"/>
          <a:ext cx="3803646" cy="3912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Graphique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7481837"/>
              </p:ext>
            </p:extLst>
          </p:nvPr>
        </p:nvGraphicFramePr>
        <p:xfrm>
          <a:off x="4203127" y="1745371"/>
          <a:ext cx="3744091" cy="3820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7521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13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Après une aggravation au cours des années post-COVID, le déficit se réduit depuis 2022.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alance commerciale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Mexique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538104"/>
              </p:ext>
            </p:extLst>
          </p:nvPr>
        </p:nvGraphicFramePr>
        <p:xfrm>
          <a:off x="347606" y="1435132"/>
          <a:ext cx="11493304" cy="4651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303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14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poste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91042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Vins et spiritueux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, principal poste déficitaire devant </a:t>
            </a:r>
            <a:r>
              <a:rPr lang="fr-FR" sz="2000" i="1" dirty="0">
                <a:solidFill>
                  <a:srgbClr val="0B6482"/>
                </a:solidFill>
                <a:latin typeface="Marianne" panose="02000000000000000000" pitchFamily="50" charset="0"/>
              </a:rPr>
              <a:t>P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roduits d’épicerie.</a:t>
            </a:r>
            <a:endParaRPr lang="fr-FR" sz="2000" i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Mexique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2887965"/>
              </p:ext>
            </p:extLst>
          </p:nvPr>
        </p:nvGraphicFramePr>
        <p:xfrm>
          <a:off x="347606" y="1450226"/>
          <a:ext cx="11493304" cy="466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34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15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Postes 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7606" y="891042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Vins </a:t>
            </a:r>
            <a:r>
              <a:rPr lang="fr-FR" sz="2000" i="1" dirty="0">
                <a:solidFill>
                  <a:srgbClr val="0B6482"/>
                </a:solidFill>
                <a:latin typeface="Marianne" panose="02000000000000000000" pitchFamily="50" charset="0"/>
              </a:rPr>
              <a:t>et spiritueux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, en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hausse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de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177%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. Laits et produits laitiers,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en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baisse de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-66%.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Mexique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9528560" y="536957"/>
            <a:ext cx="2312349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Marianne" panose="02000000000000000000" pitchFamily="50" charset="0"/>
              </a:rPr>
              <a:t>Tendance sur 3 ans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6293354"/>
              </p:ext>
            </p:extLst>
          </p:nvPr>
        </p:nvGraphicFramePr>
        <p:xfrm>
          <a:off x="347605" y="1433231"/>
          <a:ext cx="11493303" cy="4721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65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16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Principaux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marchés de </a:t>
            </a:r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la France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Mexique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97825" y="531913"/>
            <a:ext cx="2543086" cy="36933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Variations 2023-2022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784350" y="1237622"/>
            <a:ext cx="917113" cy="3563369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10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954170" y="1068345"/>
            <a:ext cx="577472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ln w="22225">
                  <a:noFill/>
                  <a:prstDash val="solid"/>
                </a:ln>
                <a:solidFill>
                  <a:srgbClr val="00B050"/>
                </a:solidFill>
                <a:latin typeface="Marianne" panose="02000000000000000000" pitchFamily="50" charset="0"/>
              </a:rPr>
              <a:t>35</a:t>
            </a:r>
            <a:r>
              <a:rPr lang="fr-FR" sz="1500" b="1" cap="none" spc="0" dirty="0" smtClean="0">
                <a:ln w="22225">
                  <a:noFill/>
                  <a:prstDash val="solid"/>
                </a:ln>
                <a:solidFill>
                  <a:srgbClr val="00B050"/>
                </a:solidFill>
                <a:effectLst/>
                <a:latin typeface="Marianne" panose="02000000000000000000" pitchFamily="50" charset="0"/>
              </a:rPr>
              <a:t>e</a:t>
            </a:r>
            <a:endParaRPr lang="fr-FR" sz="1500" b="1" cap="none" spc="0" dirty="0">
              <a:ln w="22225">
                <a:noFill/>
                <a:prstDash val="solid"/>
              </a:ln>
              <a:solidFill>
                <a:srgbClr val="00B050"/>
              </a:solidFill>
              <a:effectLst/>
              <a:latin typeface="Marianne" panose="02000000000000000000" pitchFamily="50" charset="0"/>
            </a:endParaRPr>
          </a:p>
        </p:txBody>
      </p:sp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5046640"/>
              </p:ext>
            </p:extLst>
          </p:nvPr>
        </p:nvGraphicFramePr>
        <p:xfrm>
          <a:off x="347607" y="1237622"/>
          <a:ext cx="11493304" cy="4794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ZoneTexte 12"/>
          <p:cNvSpPr txBox="1"/>
          <p:nvPr/>
        </p:nvSpPr>
        <p:spPr>
          <a:xfrm>
            <a:off x="1500188" y="1406899"/>
            <a:ext cx="10340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>
                <a:solidFill>
                  <a:srgbClr val="FF0000"/>
                </a:solidFill>
                <a:latin typeface="Marianne" panose="02000000000000000000" pitchFamily="50" charset="0"/>
              </a:rPr>
              <a:t>      </a:t>
            </a:r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-1%</a:t>
            </a:r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                +</a:t>
            </a:r>
            <a:r>
              <a:rPr lang="fr-FR" sz="1200" b="1" dirty="0">
                <a:solidFill>
                  <a:srgbClr val="00B050"/>
                </a:solidFill>
                <a:latin typeface="Marianne" panose="02000000000000000000" pitchFamily="50" charset="0"/>
              </a:rPr>
              <a:t>5</a:t>
            </a:r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%              +3%               +</a:t>
            </a:r>
            <a:r>
              <a:rPr lang="fr-FR" sz="1200" b="1" dirty="0">
                <a:solidFill>
                  <a:srgbClr val="00B050"/>
                </a:solidFill>
                <a:latin typeface="Marianne" panose="02000000000000000000" pitchFamily="50" charset="0"/>
              </a:rPr>
              <a:t>3</a:t>
            </a:r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%              +5%               </a:t>
            </a:r>
            <a:r>
              <a:rPr lang="fr-FR" sz="12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-18%                -8%</a:t>
            </a:r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                 +5%              +2%             </a:t>
            </a:r>
            <a:r>
              <a:rPr lang="fr-FR" sz="1200" b="1" dirty="0">
                <a:solidFill>
                  <a:srgbClr val="00B050"/>
                </a:solidFill>
                <a:latin typeface="Marianne" panose="02000000000000000000" pitchFamily="50" charset="0"/>
              </a:rPr>
              <a:t>+</a:t>
            </a:r>
            <a:r>
              <a:rPr lang="fr-FR" sz="12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10%               +13%</a:t>
            </a:r>
            <a:r>
              <a:rPr lang="fr-FR" sz="1200" b="1" i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 </a:t>
            </a:r>
            <a:endParaRPr lang="fr-FR" sz="1200" b="1" dirty="0">
              <a:solidFill>
                <a:srgbClr val="00B050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6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548999"/>
              </p:ext>
            </p:extLst>
          </p:nvPr>
        </p:nvGraphicFramePr>
        <p:xfrm>
          <a:off x="347606" y="976039"/>
          <a:ext cx="11493304" cy="5125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6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66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565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17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71480" y="5692722"/>
            <a:ext cx="56613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Global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132788" y="5699381"/>
            <a:ext cx="57116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En provenance de France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Postes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</a:t>
            </a:r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(en valeur)</a:t>
            </a:r>
          </a:p>
        </p:txBody>
      </p:sp>
      <p:sp>
        <p:nvSpPr>
          <p:cNvPr id="18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Mexique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534212"/>
              </p:ext>
            </p:extLst>
          </p:nvPr>
        </p:nvGraphicFramePr>
        <p:xfrm>
          <a:off x="344121" y="1038413"/>
          <a:ext cx="5693425" cy="466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Graphique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920569"/>
              </p:ext>
            </p:extLst>
          </p:nvPr>
        </p:nvGraphicFramePr>
        <p:xfrm>
          <a:off x="6132788" y="1038412"/>
          <a:ext cx="5708122" cy="4581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5406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170670" y="3075057"/>
            <a:ext cx="7850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2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Mexique - données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2023 </a:t>
            </a: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–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i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3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811141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Mexique - données 2023 – COFACE –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Contexte macro-économique</a:t>
            </a:r>
            <a:endParaRPr lang="fr-FR" i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Contexte macro-économique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9377" y="1142873"/>
            <a:ext cx="10887005" cy="5070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Une population confrontée aux inégalités</a:t>
            </a:r>
            <a:endParaRPr lang="fr-FR" sz="2000" b="1" dirty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130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millions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d’habitants, dont 79 % d’urbains</a:t>
            </a:r>
            <a:endParaRPr lang="fr-FR" sz="2000" dirty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PIB par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habitant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11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00 USD</a:t>
            </a:r>
            <a:endParaRPr lang="fr-FR" sz="2000" dirty="0" smtClean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Une économie ouverte et solide</a:t>
            </a:r>
            <a:endParaRPr lang="fr-FR" sz="2000" b="1" dirty="0" smtClean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pays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d’Amérique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latine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par son économie et sa population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Membre de l’OCDE, de l’OMC et du G20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ccord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UE-Mexique en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vigueur : une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nouvelle version modernisée est prête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La dynamique de croissance ralentit mais reste forte</a:t>
            </a:r>
            <a:endParaRPr lang="fr-FR" sz="2000" b="1" dirty="0" smtClean="0">
              <a:solidFill>
                <a:srgbClr val="0B64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fondamentaux des revenus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sont favorables (marché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 l'emploi résilient,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transferts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 fonds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importants des expatriés, masse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salariale en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hausse)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Croissance 2023 : +3,4% / Prévision 2024 : +2,0%</a:t>
            </a:r>
          </a:p>
          <a:p>
            <a:pPr marL="1257300" lvl="2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fr-FR" sz="2000" dirty="0" smtClean="0">
                <a:solidFill>
                  <a:srgbClr val="0B6482"/>
                </a:solidFill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Inflation 2023 :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,5</a:t>
            </a:r>
            <a:r>
              <a:rPr lang="fr-FR" sz="2000" dirty="0" smtClean="0">
                <a:solidFill>
                  <a:srgbClr val="0B6482"/>
                </a:solidFill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% / Prévision 2024 :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fr-FR" sz="2000" dirty="0" smtClean="0">
                <a:solidFill>
                  <a:srgbClr val="0B6482"/>
                </a:solidFill>
                <a:effectLst/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,0%</a:t>
            </a:r>
            <a:endParaRPr lang="fr-FR" sz="2000" dirty="0">
              <a:solidFill>
                <a:srgbClr val="0B64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34C32B0-D441-4DB7-89D0-CDAC9898B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69" t="17587" r="20766" b="67139"/>
          <a:stretch/>
        </p:blipFill>
        <p:spPr>
          <a:xfrm>
            <a:off x="318007" y="1573376"/>
            <a:ext cx="1090480" cy="63454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BC040FE-BE89-4674-9266-E4080EA8A9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85"/>
          <a:stretch/>
        </p:blipFill>
        <p:spPr>
          <a:xfrm>
            <a:off x="228943" y="2991152"/>
            <a:ext cx="1179544" cy="87922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98841FC-B119-4F68-94C1-1B67690382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01" t="12747" r="13238" b="16987"/>
          <a:stretch/>
        </p:blipFill>
        <p:spPr>
          <a:xfrm>
            <a:off x="444639" y="4653607"/>
            <a:ext cx="837215" cy="10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4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4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7420790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Mexique - données 2023 – Service économique régional de Mexico –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Contexte macro-économique</a:t>
            </a:r>
            <a:endParaRPr lang="fr-FR" i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Une puissance agricole et agro-alimentaire en devenir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912" y="947983"/>
            <a:ext cx="11384173" cy="5194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Une puissance </a:t>
            </a: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exportatrice</a:t>
            </a:r>
            <a:endParaRPr lang="fr-FR" sz="2000" b="1" i="1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exportateur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mondial de bière, de tomates, de biscuits,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d’avocats, de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mangues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Balance commerciale agroalimentaire excédentaire depuis 10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ans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Multiplication par cinq des exportations en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20 ans (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valeur)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 six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premiers groupes agro-alimentaires mexicains ont des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chiffres d’affaires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supérieurs à 4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milliards d’euros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dans des secteurs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variés :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boulangerie (</a:t>
            </a:r>
            <a:r>
              <a:rPr lang="fr-FR" sz="2000" dirty="0" err="1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Bimbo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), charcuterie (Sigma), farine (</a:t>
            </a:r>
            <a:r>
              <a:rPr lang="fr-FR" sz="2000" dirty="0" err="1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Gruma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), etc.</a:t>
            </a:r>
            <a:endParaRPr lang="fr-FR" sz="2000" b="1" i="1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Un marché </a:t>
            </a: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important, </a:t>
            </a: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intégré aux </a:t>
            </a:r>
            <a:r>
              <a:rPr lang="fr-FR" sz="2000" b="1" i="1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chaînes </a:t>
            </a:r>
            <a:r>
              <a:rPr lang="fr-FR" sz="2000" b="1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 valeur nord-américaines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ransformateur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 produits agricoles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(6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fabriquant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mondial d’alimentation animale,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importateur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mondial de maïs et de soja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mportateur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de produits intermédiaires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(serres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semences,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génétique ou encore alimentation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animale) pour des produits </a:t>
            </a:r>
            <a:r>
              <a:rPr lang="fr-FR" sz="2000" i="1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 fine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consommés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aux États-Unis</a:t>
            </a:r>
          </a:p>
          <a:p>
            <a:pPr marL="1257300" lvl="2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75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% des échanges agroalimentaires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extérieurs avec les États-Unis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5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08438" y="2069049"/>
            <a:ext cx="63751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</a:t>
            </a:r>
            <a:endParaRPr lang="fr-FR" sz="4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chemeClr val="bg1"/>
                </a:solidFill>
                <a:latin typeface="Marianne" panose="02000000000000000000" pitchFamily="50" charset="0"/>
              </a:rPr>
              <a:t>5</a:t>
            </a:fld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069657" y="4538636"/>
            <a:ext cx="730522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Le Mexique avec le monde</a:t>
            </a:r>
            <a:endParaRPr lang="fr-FR" sz="4000" b="1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Mexique - données 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chemeClr val="bg1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chemeClr val="bg1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556611"/>
              </p:ext>
            </p:extLst>
          </p:nvPr>
        </p:nvGraphicFramePr>
        <p:xfrm>
          <a:off x="8374878" y="3521122"/>
          <a:ext cx="3817122" cy="2803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85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6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09091" y="329267"/>
            <a:ext cx="11573817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Les échanges agricoles et agro-alimentaires en un coup d’œil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5150585"/>
              </p:ext>
            </p:extLst>
          </p:nvPr>
        </p:nvGraphicFramePr>
        <p:xfrm>
          <a:off x="309091" y="933863"/>
          <a:ext cx="11531820" cy="5222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3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3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3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22481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B648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B648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8021290" y="5774663"/>
            <a:ext cx="38616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fournisseurs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44397" y="5774540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>
                <a:solidFill>
                  <a:srgbClr val="0B6482"/>
                </a:solidFill>
                <a:latin typeface="Marianne" panose="02000000000000000000" pitchFamily="50" charset="0"/>
              </a:rPr>
              <a:t>É</a:t>
            </a:r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volution des importations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159675" y="5774539"/>
            <a:ext cx="38616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Principaux postes d’importation</a:t>
            </a:r>
          </a:p>
        </p:txBody>
      </p:sp>
      <p:sp>
        <p:nvSpPr>
          <p:cNvPr id="16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Mexique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321673" y="957193"/>
            <a:ext cx="3815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Hausse de +3% des importations</a:t>
            </a:r>
          </a:p>
        </p:txBody>
      </p:sp>
      <p:sp>
        <p:nvSpPr>
          <p:cNvPr id="18" name="ZoneTexte 13"/>
          <p:cNvSpPr txBox="1"/>
          <p:nvPr/>
        </p:nvSpPr>
        <p:spPr>
          <a:xfrm>
            <a:off x="4159673" y="960541"/>
            <a:ext cx="38505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Viandes et produits carnés -+3%</a:t>
            </a:r>
            <a:endParaRPr lang="fr-FR" sz="1500" b="1" dirty="0">
              <a:solidFill>
                <a:srgbClr val="00B050"/>
              </a:solidFill>
              <a:latin typeface="Marianne" panose="02000000000000000000" pitchFamily="50" charset="0"/>
            </a:endParaRP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Céréales +16%</a:t>
            </a:r>
            <a:endParaRPr lang="fr-FR" sz="1500" b="1" dirty="0">
              <a:solidFill>
                <a:srgbClr val="00B050"/>
              </a:solidFill>
              <a:latin typeface="Marianne" panose="02000000000000000000" pitchFamily="50" charset="0"/>
            </a:endParaRP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Produits d’épicerie +14%</a:t>
            </a:r>
          </a:p>
        </p:txBody>
      </p:sp>
      <p:sp>
        <p:nvSpPr>
          <p:cNvPr id="20" name="ZoneTexte 13"/>
          <p:cNvSpPr txBox="1"/>
          <p:nvPr/>
        </p:nvSpPr>
        <p:spPr>
          <a:xfrm>
            <a:off x="8055706" y="976660"/>
            <a:ext cx="37852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b="1" dirty="0">
                <a:solidFill>
                  <a:srgbClr val="00B050"/>
                </a:solidFill>
                <a:latin typeface="Marianne" panose="02000000000000000000" pitchFamily="50" charset="0"/>
              </a:rPr>
              <a:t>É</a:t>
            </a:r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tats-Unis +2%</a:t>
            </a:r>
          </a:p>
          <a:p>
            <a:pPr algn="ctr"/>
            <a:r>
              <a:rPr lang="fr-FR" sz="1500" b="1" dirty="0" smtClean="0">
                <a:solidFill>
                  <a:srgbClr val="00B050"/>
                </a:solidFill>
                <a:latin typeface="Marianne" panose="02000000000000000000" pitchFamily="50" charset="0"/>
              </a:rPr>
              <a:t>Brésil +108%</a:t>
            </a:r>
          </a:p>
          <a:p>
            <a:pPr algn="ctr"/>
            <a:r>
              <a:rPr lang="fr-FR" sz="1500" b="1" dirty="0">
                <a:solidFill>
                  <a:srgbClr val="FF0000"/>
                </a:solidFill>
                <a:latin typeface="Marianne" panose="02000000000000000000" pitchFamily="50" charset="0"/>
              </a:rPr>
              <a:t>Union </a:t>
            </a:r>
            <a:r>
              <a:rPr lang="fr-FR" sz="1500" b="1" dirty="0" smtClean="0">
                <a:solidFill>
                  <a:srgbClr val="FF0000"/>
                </a:solidFill>
                <a:latin typeface="Marianne" panose="02000000000000000000" pitchFamily="50" charset="0"/>
              </a:rPr>
              <a:t>européenne -4%</a:t>
            </a:r>
            <a:endParaRPr lang="fr-FR" sz="1500" b="1" dirty="0">
              <a:solidFill>
                <a:srgbClr val="FF0000"/>
              </a:solidFill>
              <a:latin typeface="Marianne" panose="02000000000000000000" pitchFamily="50" charset="0"/>
            </a:endParaRPr>
          </a:p>
        </p:txBody>
      </p:sp>
      <p:graphicFrame>
        <p:nvGraphicFramePr>
          <p:cNvPr id="22" name="Graphique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4339429"/>
              </p:ext>
            </p:extLst>
          </p:nvPr>
        </p:nvGraphicFramePr>
        <p:xfrm>
          <a:off x="275989" y="1939207"/>
          <a:ext cx="3860961" cy="3776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Graphique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6227283"/>
              </p:ext>
            </p:extLst>
          </p:nvPr>
        </p:nvGraphicFramePr>
        <p:xfrm>
          <a:off x="8055706" y="1896502"/>
          <a:ext cx="3681369" cy="3819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Graphique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000398"/>
              </p:ext>
            </p:extLst>
          </p:nvPr>
        </p:nvGraphicFramePr>
        <p:xfrm>
          <a:off x="4205120" y="1761490"/>
          <a:ext cx="3746750" cy="3954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7498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7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alance commerciale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Un excédent qui a cessé de progresser depuis 2020.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Mexique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831524"/>
              </p:ext>
            </p:extLst>
          </p:nvPr>
        </p:nvGraphicFramePr>
        <p:xfrm>
          <a:off x="347606" y="1632966"/>
          <a:ext cx="11493304" cy="4508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388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8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poste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d’importation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47606" y="883495"/>
            <a:ext cx="11711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Céréale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</a:t>
            </a:r>
            <a:r>
              <a:rPr lang="fr-FR" sz="2000" dirty="0">
                <a:solidFill>
                  <a:srgbClr val="0B6482"/>
                </a:solidFill>
                <a:latin typeface="Marianne" panose="02000000000000000000" pitchFamily="50" charset="0"/>
              </a:rPr>
              <a:t>poste déficitaire.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Fruits et légumes 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poste excédentaire devant </a:t>
            </a:r>
            <a:r>
              <a:rPr lang="fr-FR" sz="2000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Vins et spiritueux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.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Mexique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827658"/>
              </p:ext>
            </p:extLst>
          </p:nvPr>
        </p:nvGraphicFramePr>
        <p:xfrm>
          <a:off x="347606" y="1435132"/>
          <a:ext cx="11493304" cy="4692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349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468456" y="6360831"/>
            <a:ext cx="372454" cy="365125"/>
          </a:xfrm>
        </p:spPr>
        <p:txBody>
          <a:bodyPr/>
          <a:lstStyle/>
          <a:p>
            <a:fld id="{0EA6D828-6A60-459E-AC99-72D5AA4F4317}" type="slidenum">
              <a:rPr lang="fr-FR" smtClean="0">
                <a:solidFill>
                  <a:srgbClr val="0B6482"/>
                </a:solidFill>
                <a:latin typeface="Marianne" panose="02000000000000000000" pitchFamily="50" charset="0"/>
              </a:rPr>
              <a:t>9</a:t>
            </a:fld>
            <a:endParaRPr lang="fr-FR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3965249" y="6328992"/>
            <a:ext cx="8226751" cy="27358"/>
          </a:xfrm>
          <a:prstGeom prst="line">
            <a:avLst/>
          </a:prstGeom>
          <a:ln>
            <a:solidFill>
              <a:srgbClr val="0B6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47606" y="331858"/>
            <a:ext cx="11493304" cy="400110"/>
          </a:xfrm>
          <a:prstGeom prst="rect">
            <a:avLst/>
          </a:prstGeom>
          <a:solidFill>
            <a:srgbClr val="0B6482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Balance commerciale par </a:t>
            </a:r>
            <a:r>
              <a:rPr lang="fr-FR" sz="2000" b="1" dirty="0" smtClean="0">
                <a:solidFill>
                  <a:schemeClr val="bg1"/>
                </a:solidFill>
                <a:latin typeface="Marianne" panose="02000000000000000000" pitchFamily="50" charset="0"/>
              </a:rPr>
              <a:t>pays (en euro)</a:t>
            </a:r>
            <a:endParaRPr lang="fr-FR" sz="20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47606" y="883495"/>
            <a:ext cx="11493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Etats-Unis, 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excédent depuis 2016. Brésil, 1</a:t>
            </a:r>
            <a:r>
              <a:rPr lang="fr-FR" sz="2000" baseline="30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er</a:t>
            </a:r>
            <a:r>
              <a:rPr lang="fr-FR" sz="2000" dirty="0" smtClean="0">
                <a:solidFill>
                  <a:srgbClr val="0B6482"/>
                </a:solidFill>
                <a:latin typeface="Marianne" panose="02000000000000000000" pitchFamily="50" charset="0"/>
              </a:rPr>
              <a:t> déficit devant le Canada. </a:t>
            </a:r>
            <a:endParaRPr lang="fr-FR" sz="2000" dirty="0">
              <a:solidFill>
                <a:srgbClr val="0B6482"/>
              </a:solidFill>
              <a:latin typeface="Marianne" panose="02000000000000000000" pitchFamily="50" charset="0"/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965248" y="6360831"/>
            <a:ext cx="5563313" cy="365125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Mexique - données </a:t>
            </a:r>
            <a:r>
              <a:rPr lang="fr-FR" dirty="0">
                <a:solidFill>
                  <a:srgbClr val="0B6482"/>
                </a:solidFill>
                <a:latin typeface="Marianne" panose="02000000000000000000" pitchFamily="50" charset="0"/>
              </a:rPr>
              <a:t>2023 – TDM </a:t>
            </a:r>
            <a:r>
              <a:rPr lang="fr-FR" dirty="0" smtClean="0">
                <a:solidFill>
                  <a:srgbClr val="0B6482"/>
                </a:solidFill>
                <a:latin typeface="Marianne" panose="02000000000000000000" pitchFamily="50" charset="0"/>
              </a:rPr>
              <a:t>- </a:t>
            </a:r>
            <a:r>
              <a:rPr lang="fr-FR" i="1" dirty="0" smtClean="0">
                <a:solidFill>
                  <a:srgbClr val="0B6482"/>
                </a:solidFill>
                <a:latin typeface="Marianne" panose="02000000000000000000" pitchFamily="50" charset="0"/>
              </a:rPr>
              <a:t>Échanges </a:t>
            </a:r>
            <a:r>
              <a:rPr lang="fr-FR" i="1" dirty="0">
                <a:solidFill>
                  <a:srgbClr val="0B6482"/>
                </a:solidFill>
                <a:latin typeface="Marianne" panose="02000000000000000000" pitchFamily="50" charset="0"/>
              </a:rPr>
              <a:t>agricoles et agro-alimentaires</a:t>
            </a:r>
          </a:p>
        </p:txBody>
      </p:sp>
      <p:graphicFrame>
        <p:nvGraphicFramePr>
          <p:cNvPr id="10" name="Graphique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3744135"/>
              </p:ext>
            </p:extLst>
          </p:nvPr>
        </p:nvGraphicFramePr>
        <p:xfrm>
          <a:off x="347606" y="1435132"/>
          <a:ext cx="11493304" cy="473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53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1520</Words>
  <Application>Microsoft Office PowerPoint</Application>
  <PresentationFormat>Grand écran</PresentationFormat>
  <Paragraphs>315</Paragraphs>
  <Slides>17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Marianne</vt:lpstr>
      <vt:lpstr>Times New Roman</vt:lpstr>
      <vt:lpstr>Wingdings</vt:lpstr>
      <vt:lpstr>Wingdings 3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FranceAgriMer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VERSLUYS Henri</dc:creator>
  <cp:lastModifiedBy>RAFFIN Regis</cp:lastModifiedBy>
  <cp:revision>144</cp:revision>
  <dcterms:created xsi:type="dcterms:W3CDTF">2024-02-14T13:19:04Z</dcterms:created>
  <dcterms:modified xsi:type="dcterms:W3CDTF">2024-06-10T14:27:58Z</dcterms:modified>
</cp:coreProperties>
</file>