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E_292B4016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55"/>
  </p:notesMasterIdLst>
  <p:handoutMasterIdLst>
    <p:handoutMasterId r:id="rId56"/>
  </p:handoutMasterIdLst>
  <p:sldIdLst>
    <p:sldId id="257" r:id="rId6"/>
    <p:sldId id="331" r:id="rId7"/>
    <p:sldId id="272" r:id="rId8"/>
    <p:sldId id="329" r:id="rId9"/>
    <p:sldId id="293" r:id="rId10"/>
    <p:sldId id="330" r:id="rId11"/>
    <p:sldId id="334" r:id="rId12"/>
    <p:sldId id="282" r:id="rId13"/>
    <p:sldId id="291" r:id="rId14"/>
    <p:sldId id="284" r:id="rId15"/>
    <p:sldId id="283" r:id="rId16"/>
    <p:sldId id="292" r:id="rId17"/>
    <p:sldId id="296" r:id="rId18"/>
    <p:sldId id="299" r:id="rId19"/>
    <p:sldId id="314" r:id="rId20"/>
    <p:sldId id="303" r:id="rId21"/>
    <p:sldId id="306" r:id="rId22"/>
    <p:sldId id="307" r:id="rId23"/>
    <p:sldId id="308" r:id="rId24"/>
    <p:sldId id="309" r:id="rId25"/>
    <p:sldId id="315" r:id="rId26"/>
    <p:sldId id="310" r:id="rId27"/>
    <p:sldId id="316" r:id="rId28"/>
    <p:sldId id="317" r:id="rId29"/>
    <p:sldId id="320" r:id="rId30"/>
    <p:sldId id="318" r:id="rId31"/>
    <p:sldId id="319" r:id="rId32"/>
    <p:sldId id="321" r:id="rId33"/>
    <p:sldId id="311" r:id="rId34"/>
    <p:sldId id="312" r:id="rId35"/>
    <p:sldId id="313" r:id="rId36"/>
    <p:sldId id="304" r:id="rId37"/>
    <p:sldId id="305" r:id="rId38"/>
    <p:sldId id="300" r:id="rId39"/>
    <p:sldId id="322" r:id="rId40"/>
    <p:sldId id="301" r:id="rId41"/>
    <p:sldId id="302" r:id="rId42"/>
    <p:sldId id="323" r:id="rId43"/>
    <p:sldId id="324" r:id="rId44"/>
    <p:sldId id="325" r:id="rId45"/>
    <p:sldId id="333" r:id="rId46"/>
    <p:sldId id="328" r:id="rId47"/>
    <p:sldId id="326" r:id="rId48"/>
    <p:sldId id="327" r:id="rId49"/>
    <p:sldId id="297" r:id="rId50"/>
    <p:sldId id="335" r:id="rId51"/>
    <p:sldId id="298" r:id="rId52"/>
    <p:sldId id="278" r:id="rId53"/>
    <p:sldId id="260" r:id="rId5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ODJA Sélim" initials="SK" lastIdx="1" clrIdx="0">
    <p:extLst>
      <p:ext uri="{19B8F6BF-5375-455C-9EA6-DF929625EA0E}">
        <p15:presenceInfo xmlns:p15="http://schemas.microsoft.com/office/powerpoint/2012/main" userId="KHODJA Sél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75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3" autoAdjust="0"/>
    <p:restoredTop sz="71046" autoAdjust="0"/>
  </p:normalViewPr>
  <p:slideViewPr>
    <p:cSldViewPr snapToGrid="0">
      <p:cViewPr varScale="1">
        <p:scale>
          <a:sx n="74" d="100"/>
          <a:sy n="74" d="100"/>
        </p:scale>
        <p:origin x="17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omments/modernComment_10E_292B40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1C7780-B7DD-4A6C-B5DE-C4CF7298F96B}" authorId="{9471D9B0-09D0-88CB-0C54-CD00FCF7B412}" created="2023-01-17T08:42:21.9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90700310" sldId="270"/>
      <ac:spMk id="11" creationId="{00000000-0000-0000-0000-000000000000}"/>
    </ac:deMkLst>
    <p188:txBody>
      <a:bodyPr/>
      <a:lstStyle/>
      <a:p>
        <a:r>
          <a:rPr lang="fr-FR"/>
          <a:t>À déposer sous Expadon 2 et sous Cifer (système indépendant)</a:t>
        </a:r>
      </a:p>
    </p188:txBody>
  </p188:cm>
  <p188:cm id="{72CB0F32-72FB-4343-A890-567840FE2C35}" authorId="{9471D9B0-09D0-88CB-0C54-CD00FCF7B412}" created="2023-01-17T08:43:00.7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90700310" sldId="270"/>
      <ac:spMk id="11" creationId="{00000000-0000-0000-0000-000000000000}"/>
    </ac:deMkLst>
    <p188:txBody>
      <a:bodyPr/>
      <a:lstStyle/>
      <a:p>
        <a:r>
          <a:rPr lang="fr-FR"/>
          <a:t>Soumission possible du 1 juillet au 30 septembre 2023 seulement si aucun autre dossier ouvert (ex demande de modification)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ABEF-7E19-4024-9A73-EC45079F04E2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85016-62E9-4A72-BD6E-00B169215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39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6111-8E1D-41FF-8148-91CFF0A0D151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66EA8-8C5A-4B47-A288-76EC2C89AD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30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66EA8-8C5A-4B47-A288-76EC2C89AD7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3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66EA8-8C5A-4B47-A288-76EC2C89AD7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7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66EA8-8C5A-4B47-A288-76EC2C89AD7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95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18429"/>
            <a:ext cx="7956884" cy="620174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32288" y="2924269"/>
            <a:ext cx="11232000" cy="1835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Marianne ExtraBold" panose="02000000000000000000" pitchFamily="50" charset="0"/>
              </a:defRPr>
            </a:lvl1pPr>
          </a:lstStyle>
          <a:p>
            <a:r>
              <a:rPr lang="fr-FR" dirty="0" smtClean="0"/>
              <a:t>TITRE DE LA PRESENTATION DE L’ETABLISSEMENT DES PRODUITS DE L’AGRICULTURE ET DE LA MER</a:t>
            </a:r>
          </a:p>
          <a:p>
            <a:endParaRPr lang="fr-FR" dirty="0" smtClean="0"/>
          </a:p>
        </p:txBody>
      </p:sp>
      <p:cxnSp>
        <p:nvCxnSpPr>
          <p:cNvPr id="7" name="Connecteur droit 6"/>
          <p:cNvCxnSpPr/>
          <p:nvPr userDrawn="1"/>
        </p:nvCxnSpPr>
        <p:spPr bwMode="gray">
          <a:xfrm>
            <a:off x="416015" y="6428834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11196493" y="6469176"/>
            <a:ext cx="243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00" dirty="0" smtClean="0">
                <a:latin typeface="Marianne Medium" panose="02000000000000000000" pitchFamily="50" charset="0"/>
              </a:rPr>
              <a:t>1</a:t>
            </a:r>
            <a:endParaRPr lang="fr-FR" sz="1000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120878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8281" y="6455473"/>
            <a:ext cx="8771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Marianne Medium" panose="02000000000000000000" pitchFamily="50" charset="0"/>
              </a:rPr>
              <a:t>17 JUIN </a:t>
            </a:r>
            <a:r>
              <a:rPr lang="fr-FR" sz="1000" baseline="0" dirty="0" smtClean="0">
                <a:latin typeface="Marianne Medium" panose="02000000000000000000" pitchFamily="50" charset="0"/>
              </a:rPr>
              <a:t>2025 – Sélim KHODJA</a:t>
            </a:r>
            <a:endParaRPr lang="fr-FR" sz="1000" dirty="0">
              <a:latin typeface="Marianne Medium" panose="02000000000000000000" pitchFamily="50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598000" y="585118"/>
            <a:ext cx="1944216" cy="10707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211750" cy="22117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57578" y="314643"/>
            <a:ext cx="833368" cy="4589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73349" y="238442"/>
            <a:ext cx="636811" cy="636811"/>
          </a:xfrm>
          <a:prstGeom prst="rect">
            <a:avLst/>
          </a:prstGeom>
        </p:spPr>
      </p:pic>
      <p:pic>
        <p:nvPicPr>
          <p:cNvPr id="8" name="Espace réservé pour une image 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7333"/>
          <a:stretch>
            <a:fillRect/>
          </a:stretch>
        </p:blipFill>
        <p:spPr>
          <a:xfrm>
            <a:off x="0" y="1206500"/>
            <a:ext cx="12192000" cy="56515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 bwMode="gray">
          <a:xfrm>
            <a:off x="312011" y="6428834"/>
            <a:ext cx="11232000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4287" y="2642442"/>
            <a:ext cx="11074663" cy="1878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arianne ExtraBold" panose="02000000000000000000" pitchFamily="50" charset="0"/>
              </a:defRPr>
            </a:lvl1pPr>
          </a:lstStyle>
          <a:p>
            <a:r>
              <a:rPr lang="fr-FR" dirty="0" smtClean="0"/>
              <a:t>TITRE DE LA PARTIE / CHAPITRE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203186" y="6466934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F3443A-C6E4-4E90-9B52-D9B61B471E75}" type="slidenum">
              <a:rPr lang="fr-FR" altLang="fr-FR" sz="1000" smtClean="0">
                <a:solidFill>
                  <a:schemeClr val="bg1"/>
                </a:solidFill>
                <a:latin typeface="Marianne Medium" panose="02000000000000000000" pitchFamily="50" charset="0"/>
              </a:rPr>
              <a:pPr/>
              <a:t>‹N°›</a:t>
            </a:fld>
            <a:endParaRPr lang="fr-FR" sz="1000" dirty="0">
              <a:solidFill>
                <a:schemeClr val="bg1"/>
              </a:solidFill>
              <a:latin typeface="Marianne Medium" panose="02000000000000000000" pitchFamily="50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31" y="0"/>
            <a:ext cx="152185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48281" y="6455473"/>
            <a:ext cx="8771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Marianne Medium" panose="02000000000000000000" pitchFamily="50" charset="0"/>
              </a:rPr>
              <a:t>19 JANVIER</a:t>
            </a:r>
            <a:r>
              <a:rPr lang="fr-FR" sz="1000" baseline="0" dirty="0" smtClean="0">
                <a:solidFill>
                  <a:schemeClr val="bg1"/>
                </a:solidFill>
                <a:latin typeface="Marianne Medium" panose="02000000000000000000" pitchFamily="50" charset="0"/>
              </a:rPr>
              <a:t> 2023</a:t>
            </a:r>
            <a:endParaRPr lang="fr-FR" sz="1000" dirty="0">
              <a:solidFill>
                <a:schemeClr val="bg1"/>
              </a:solidFill>
              <a:latin typeface="Marianne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0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88333" y="6455474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F3443A-C6E4-4E90-9B52-D9B61B471E75}" type="slidenum">
              <a:rPr lang="fr-FR" altLang="fr-FR" sz="1000" smtClean="0">
                <a:latin typeface="Marianne Medium" panose="02000000000000000000" pitchFamily="50" charset="0"/>
              </a:rPr>
              <a:pPr/>
              <a:t>‹N°›</a:t>
            </a:fld>
            <a:endParaRPr lang="fr-FR" sz="1000" dirty="0">
              <a:latin typeface="Marianne Medium" panose="02000000000000000000" pitchFamily="5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73351" y="1004142"/>
            <a:ext cx="11074663" cy="643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accent5">
                    <a:lumMod val="75000"/>
                  </a:schemeClr>
                </a:solidFill>
                <a:latin typeface="Marianne ExtraBold" panose="02000000000000000000" pitchFamily="50" charset="0"/>
              </a:defRPr>
            </a:lvl1pPr>
          </a:lstStyle>
          <a:p>
            <a:r>
              <a:rPr lang="fr-FR" dirty="0" smtClean="0"/>
              <a:t>TITRE DU CHAPITRE</a:t>
            </a:r>
            <a:endParaRPr lang="en-US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3349" y="2572836"/>
            <a:ext cx="11074667" cy="367556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aseline="0">
                <a:latin typeface="Marianne Light" panose="02000000000000000000" pitchFamily="50" charset="0"/>
              </a:defRPr>
            </a:lvl1pPr>
            <a:lvl2pPr marL="457200" indent="0" algn="l">
              <a:buFontTx/>
              <a:buNone/>
              <a:defRPr sz="1400" baseline="0"/>
            </a:lvl2pPr>
          </a:lstStyle>
          <a:p>
            <a:pPr lvl="0"/>
            <a:r>
              <a:rPr lang="fr-FR" dirty="0" smtClean="0"/>
              <a:t>Zone de texte 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3350" y="1878307"/>
            <a:ext cx="11074665" cy="4640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 b="1" baseline="0">
                <a:solidFill>
                  <a:srgbClr val="002060"/>
                </a:solidFill>
                <a:latin typeface="Marianne Medium" panose="02000000000000000000" pitchFamily="50" charset="0"/>
              </a:defRPr>
            </a:lvl1pPr>
            <a:lvl2pPr marL="457200" indent="0">
              <a:buFontTx/>
              <a:buNone/>
              <a:defRPr sz="2000" baseline="0"/>
            </a:lvl2pPr>
          </a:lstStyle>
          <a:p>
            <a:pPr lvl="0"/>
            <a:r>
              <a:rPr lang="fr-FR" dirty="0" smtClean="0"/>
              <a:t>Intertitres</a:t>
            </a:r>
          </a:p>
          <a:p>
            <a:pPr lvl="1"/>
            <a:endParaRPr lang="fr-FR" dirty="0" smtClean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>
            <a:off x="416015" y="6428834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57578" y="314643"/>
            <a:ext cx="833368" cy="4589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73349" y="238442"/>
            <a:ext cx="636811" cy="6368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815" y="0"/>
            <a:ext cx="152185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48281" y="6455473"/>
            <a:ext cx="8771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Marianne Medium" panose="02000000000000000000" pitchFamily="50" charset="0"/>
              </a:rPr>
              <a:t>17 JUIN </a:t>
            </a:r>
            <a:r>
              <a:rPr lang="fr-FR" sz="1000" baseline="0" dirty="0" smtClean="0">
                <a:latin typeface="Marianne Medium" panose="02000000000000000000" pitchFamily="50" charset="0"/>
              </a:rPr>
              <a:t>2025 – Sélim KHODJA</a:t>
            </a:r>
            <a:endParaRPr lang="fr-FR" sz="1000" dirty="0">
              <a:latin typeface="Marianne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88333" y="6455474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F3443A-C6E4-4E90-9B52-D9B61B471E75}" type="slidenum">
              <a:rPr lang="fr-FR" altLang="fr-FR" sz="1000" smtClean="0">
                <a:latin typeface="Marianne Medium" panose="02000000000000000000" pitchFamily="50" charset="0"/>
              </a:rPr>
              <a:pPr/>
              <a:t>‹N°›</a:t>
            </a:fld>
            <a:endParaRPr lang="fr-FR" sz="1000" dirty="0">
              <a:latin typeface="Marianne Medium" panose="02000000000000000000" pitchFamily="50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 bwMode="gray">
          <a:xfrm>
            <a:off x="416015" y="6428834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4061979" y="5952655"/>
            <a:ext cx="2632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latin typeface="Marianne ExtraBold" panose="02000000000000000000" pitchFamily="50" charset="0"/>
              </a:rPr>
              <a:t>www.franceagrimer.fr</a:t>
            </a:r>
            <a:endParaRPr lang="fr-FR" sz="1800" dirty="0">
              <a:latin typeface="Marianne ExtraBold" panose="02000000000000000000" pitchFamily="50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015" y="6455473"/>
            <a:ext cx="8771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Marianne Medium" panose="02000000000000000000" pitchFamily="50" charset="0"/>
              </a:rPr>
              <a:t>FranceAgriMer – 12 rue Henri </a:t>
            </a:r>
            <a:r>
              <a:rPr lang="fr-FR" sz="1000" dirty="0" err="1" smtClean="0">
                <a:latin typeface="Marianne Medium" panose="02000000000000000000" pitchFamily="50" charset="0"/>
              </a:rPr>
              <a:t>Rol</a:t>
            </a:r>
            <a:r>
              <a:rPr lang="fr-FR" sz="1000" dirty="0" smtClean="0">
                <a:latin typeface="Marianne Medium" panose="02000000000000000000" pitchFamily="50" charset="0"/>
              </a:rPr>
              <a:t>-Tanguy / TSA 20002 / 93555 MONTREUIL Cedex – Tél : 01 73 30 30 00</a:t>
            </a:r>
            <a:endParaRPr lang="fr-FR" sz="1000" dirty="0">
              <a:latin typeface="Marianne Medium" panose="02000000000000000000" pitchFamily="5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16014" y="1382603"/>
            <a:ext cx="11247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Marianne ExtraBold" panose="02000000000000000000" pitchFamily="50" charset="0"/>
              </a:rPr>
              <a:t>Merci de votre attention ! </a:t>
            </a:r>
            <a:endParaRPr lang="fr-FR" sz="3200" dirty="0">
              <a:latin typeface="Marianne ExtraBold" panose="02000000000000000000" pitchFamily="50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9050" y="2446439"/>
            <a:ext cx="111889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  <a:p>
            <a:pPr marL="0" indent="0">
              <a:buNone/>
            </a:pPr>
            <a:endParaRPr lang="fr-FR" sz="1400" dirty="0" smtClean="0">
              <a:latin typeface="Marianne Medium" panose="02000000000000000000" pitchFamily="50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57578" y="314643"/>
            <a:ext cx="833368" cy="4589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73349" y="238442"/>
            <a:ext cx="636811" cy="6368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815" y="0"/>
            <a:ext cx="152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2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2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iferquery.singlewindow.cn/" TargetMode="External"/><Relationship Id="rId1" Type="http://schemas.openxmlformats.org/officeDocument/2006/relationships/slideLayout" Target="../slideLayouts/slideLayout3.xml"/><Relationship Id="rId6" Type="http://schemas.microsoft.com/office/2018/10/relationships/comments" Target="../comments/modernComment_10E_292B40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eagrimer.fr/fam/content/download/69483/document/Manuel%20CIFER%20operateur%2022%20juil_FR.pdf?version=1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agrimer.fr/Accompagner/International/Exporter-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35670" y="2924268"/>
            <a:ext cx="11812303" cy="1119831"/>
          </a:xfrm>
        </p:spPr>
        <p:txBody>
          <a:bodyPr/>
          <a:lstStyle/>
          <a:p>
            <a:pPr algn="ctr"/>
            <a:r>
              <a:rPr lang="fr-FR" sz="2600" dirty="0" smtClean="0"/>
              <a:t>RENOUVELLEMENT D’AGREMENT (APPLICATION FOR EXTENSION) ET DOSSIER DE COMPLEMENT (APPLICATION FOR MODIFICATION) DES ETABLISSEMENTS DE LAIT ET PRODUITS LAITIERS VERS LA CHINE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endParaRPr lang="fr-FR" sz="1600" dirty="0" smtClean="0"/>
          </a:p>
          <a:p>
            <a:r>
              <a:rPr lang="fr-FR" sz="1600" dirty="0" smtClean="0"/>
              <a:t>Sélim KHODJA</a:t>
            </a:r>
          </a:p>
          <a:p>
            <a:r>
              <a:rPr lang="fr-FR" sz="1600" dirty="0" smtClean="0"/>
              <a:t>DVM Chargé de mission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2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91886" y="1670047"/>
            <a:ext cx="11392677" cy="35480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BASE</a:t>
            </a:r>
            <a:r>
              <a:rPr sz="16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REGLEMENTAIRE</a:t>
            </a:r>
            <a:r>
              <a:rPr sz="1600" b="0" spc="30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CHINOISE</a:t>
            </a:r>
            <a:r>
              <a:rPr sz="1600" b="0" spc="2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–</a:t>
            </a:r>
            <a:r>
              <a:rPr sz="1600" b="0" spc="17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MINISTERE</a:t>
            </a:r>
            <a:r>
              <a:rPr sz="16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DES</a:t>
            </a:r>
            <a:r>
              <a:rPr sz="16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DOUANES</a:t>
            </a:r>
            <a:r>
              <a:rPr sz="16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=</a:t>
            </a:r>
            <a:r>
              <a:rPr sz="16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GACC</a:t>
            </a:r>
            <a:endParaRPr sz="1600" dirty="0">
              <a:latin typeface="Marianne Medium"/>
              <a:cs typeface="Marianne Medium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600" dirty="0">
              <a:latin typeface="Marianne Medium"/>
              <a:cs typeface="Marianne Medium"/>
            </a:endParaRPr>
          </a:p>
          <a:p>
            <a:pPr marL="299085">
              <a:lnSpc>
                <a:spcPct val="100000"/>
              </a:lnSpc>
            </a:pPr>
            <a:r>
              <a:rPr lang="fr-FR" sz="2000" dirty="0" smtClean="0">
                <a:solidFill>
                  <a:srgbClr val="001F5F"/>
                </a:solidFill>
                <a:latin typeface="Marianne Medium"/>
                <a:cs typeface="Marianne Medium"/>
              </a:rPr>
              <a:t>Décret</a:t>
            </a:r>
            <a:r>
              <a:rPr sz="2000" b="0" spc="180" dirty="0" smtClean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Chine</a:t>
            </a:r>
            <a:r>
              <a:rPr sz="2000" b="0" spc="18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248</a:t>
            </a:r>
            <a:r>
              <a:rPr sz="2000" b="0" spc="11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–</a:t>
            </a:r>
            <a:r>
              <a:rPr sz="2000" b="0" spc="15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mise</a:t>
            </a:r>
            <a:r>
              <a:rPr sz="20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en</a:t>
            </a:r>
            <a:r>
              <a:rPr sz="2000" b="0" spc="20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spc="45" dirty="0">
                <a:solidFill>
                  <a:srgbClr val="001F5F"/>
                </a:solidFill>
                <a:latin typeface="Marianne Medium"/>
                <a:cs typeface="Marianne Medium"/>
              </a:rPr>
              <a:t>application</a:t>
            </a:r>
            <a:r>
              <a:rPr sz="2000" b="0" spc="2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dirty="0">
                <a:solidFill>
                  <a:srgbClr val="001F5F"/>
                </a:solidFill>
                <a:latin typeface="Marianne Medium"/>
                <a:cs typeface="Marianne Medium"/>
              </a:rPr>
              <a:t>au</a:t>
            </a:r>
            <a:r>
              <a:rPr sz="2000" b="0" spc="2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0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1/1/2022</a:t>
            </a:r>
            <a:endParaRPr sz="2000" dirty="0">
              <a:latin typeface="Marianne Medium"/>
              <a:cs typeface="Marianne Medium"/>
            </a:endParaRPr>
          </a:p>
          <a:p>
            <a:pPr marL="467995" marR="270510" indent="368935">
              <a:lnSpc>
                <a:spcPct val="92800"/>
              </a:lnSpc>
              <a:spcBef>
                <a:spcPts val="1360"/>
              </a:spcBef>
              <a:buSzPct val="140000"/>
              <a:buAutoNum type="arabicParenR"/>
              <a:tabLst>
                <a:tab pos="836930" algn="l"/>
              </a:tabLst>
            </a:pPr>
            <a:r>
              <a:rPr sz="2000" spc="-10" dirty="0">
                <a:latin typeface="Calibri"/>
                <a:cs typeface="Calibri"/>
              </a:rPr>
              <a:t>Distinction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produits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alimentaires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relevant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GACC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exportés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Chine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grandes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catégories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810895" lvl="1" indent="-342900">
              <a:lnSpc>
                <a:spcPct val="100000"/>
              </a:lnSpc>
              <a:spcBef>
                <a:spcPts val="265"/>
              </a:spcBef>
              <a:buChar char="-"/>
              <a:tabLst>
                <a:tab pos="810895" algn="l"/>
              </a:tabLst>
            </a:pPr>
            <a:r>
              <a:rPr sz="2000" spc="-10" dirty="0">
                <a:latin typeface="Calibri"/>
                <a:cs typeface="Calibri"/>
              </a:rPr>
              <a:t>Produits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risque</a:t>
            </a:r>
            <a:endParaRPr sz="2000" dirty="0">
              <a:latin typeface="Calibri"/>
              <a:cs typeface="Calibri"/>
            </a:endParaRPr>
          </a:p>
          <a:p>
            <a:pPr marL="810895" lvl="1" indent="-342900">
              <a:lnSpc>
                <a:spcPct val="100000"/>
              </a:lnSpc>
              <a:spcBef>
                <a:spcPts val="250"/>
              </a:spcBef>
              <a:buChar char="-"/>
              <a:tabLst>
                <a:tab pos="810895" algn="l"/>
              </a:tabLst>
            </a:pPr>
            <a:r>
              <a:rPr sz="2000" spc="-10" dirty="0">
                <a:latin typeface="Calibri"/>
                <a:cs typeface="Calibri"/>
              </a:rPr>
              <a:t>Produits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haut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risque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000" dirty="0">
              <a:latin typeface="Calibri"/>
              <a:cs typeface="Calibri"/>
            </a:endParaRPr>
          </a:p>
          <a:p>
            <a:pPr marL="46799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2)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Agrément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Chine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obligatoire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producteurs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produits,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valable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5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000" dirty="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3)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Gestion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agréments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plateforme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obligatoire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57"/>
          <p:cNvSpPr txBox="1">
            <a:spLocks noGrp="1"/>
          </p:cNvSpPr>
          <p:nvPr>
            <p:ph type="title"/>
          </p:nvPr>
        </p:nvSpPr>
        <p:spPr>
          <a:xfrm>
            <a:off x="1595541" y="563371"/>
            <a:ext cx="93119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 algn="just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Principes</a:t>
            </a:r>
            <a:r>
              <a:rPr sz="2800" spc="-50" dirty="0"/>
              <a:t> </a:t>
            </a:r>
            <a:r>
              <a:rPr sz="2800" dirty="0"/>
              <a:t>de</a:t>
            </a:r>
            <a:r>
              <a:rPr sz="2800" spc="-45" dirty="0"/>
              <a:t> </a:t>
            </a:r>
            <a:r>
              <a:rPr sz="2800" spc="-10" dirty="0"/>
              <a:t>fonctionnement</a:t>
            </a:r>
            <a:r>
              <a:rPr sz="2800" spc="-65" dirty="0"/>
              <a:t> </a:t>
            </a:r>
            <a:r>
              <a:rPr sz="2800" spc="-10" dirty="0"/>
              <a:t>CIFER</a:t>
            </a:r>
          </a:p>
        </p:txBody>
      </p:sp>
    </p:spTree>
    <p:extLst>
      <p:ext uri="{BB962C8B-B14F-4D97-AF65-F5344CB8AC3E}">
        <p14:creationId xmlns:p14="http://schemas.microsoft.com/office/powerpoint/2010/main" val="3070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7"/>
          <p:cNvSpPr txBox="1">
            <a:spLocks noGrp="1"/>
          </p:cNvSpPr>
          <p:nvPr>
            <p:ph type="title"/>
          </p:nvPr>
        </p:nvSpPr>
        <p:spPr>
          <a:xfrm>
            <a:off x="2105139" y="563371"/>
            <a:ext cx="8833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Principes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fonctionnement</a:t>
            </a:r>
            <a:r>
              <a:rPr spc="-65" dirty="0"/>
              <a:t> </a:t>
            </a:r>
            <a:r>
              <a:rPr spc="-10" dirty="0"/>
              <a:t>CIFER</a:t>
            </a:r>
          </a:p>
        </p:txBody>
      </p:sp>
      <p:sp>
        <p:nvSpPr>
          <p:cNvPr id="5" name="object 59"/>
          <p:cNvSpPr txBox="1"/>
          <p:nvPr/>
        </p:nvSpPr>
        <p:spPr>
          <a:xfrm>
            <a:off x="1482229" y="1964856"/>
            <a:ext cx="9164000" cy="2575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Produits</a:t>
            </a:r>
            <a:r>
              <a:rPr sz="1800" b="0" spc="30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haut</a:t>
            </a:r>
            <a:r>
              <a:rPr sz="1800" b="0" spc="2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risque</a:t>
            </a:r>
            <a:endParaRPr sz="1800" dirty="0">
              <a:latin typeface="Marianne Medium"/>
              <a:cs typeface="Marianne Medium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800" dirty="0">
              <a:latin typeface="Marianne Medium"/>
              <a:cs typeface="Marianne Medium"/>
            </a:endParaRPr>
          </a:p>
          <a:p>
            <a:pPr marL="350520" marR="148590">
              <a:lnSpc>
                <a:spcPts val="2160"/>
              </a:lnSpc>
            </a:pPr>
            <a:r>
              <a:rPr sz="2000" b="1" spc="-10" dirty="0" err="1">
                <a:latin typeface="Calibri"/>
                <a:cs typeface="Calibri"/>
              </a:rPr>
              <a:t>Produits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latin typeface="Calibri"/>
                <a:cs typeface="Calibri"/>
              </a:rPr>
              <a:t>laitiers</a:t>
            </a:r>
            <a:r>
              <a:rPr lang="fr-FR" sz="2000" b="1" spc="-10" dirty="0" smtClean="0">
                <a:latin typeface="Calibri"/>
                <a:cs typeface="Calibri"/>
              </a:rPr>
              <a:t> (y compris le lait infantile) </a:t>
            </a:r>
            <a:r>
              <a:rPr sz="2000" spc="-10" dirty="0" smtClean="0">
                <a:latin typeface="Calibri"/>
                <a:cs typeface="Calibri"/>
              </a:rPr>
              <a:t>-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Produits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aquatiques</a:t>
            </a:r>
            <a:r>
              <a:rPr lang="fr-FR" sz="2000" spc="-1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-</a:t>
            </a:r>
            <a:r>
              <a:rPr sz="2000" spc="-65" dirty="0" smtClean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Produits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carnés</a:t>
            </a:r>
            <a:r>
              <a:rPr lang="fr-FR" sz="2000" dirty="0" smtClean="0">
                <a:latin typeface="Calibri"/>
                <a:cs typeface="Calibri"/>
              </a:rPr>
              <a:t> -</a:t>
            </a:r>
            <a:r>
              <a:rPr sz="2000" spc="-10" dirty="0" err="1" smtClean="0">
                <a:latin typeface="Calibri"/>
                <a:cs typeface="Calibri"/>
              </a:rPr>
              <a:t>Miel</a:t>
            </a:r>
            <a:r>
              <a:rPr lang="fr-FR" sz="2000" spc="-1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-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Certains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produits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d’origine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végétale,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composés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spéciaux</a:t>
            </a:r>
            <a:endParaRPr sz="2000" dirty="0">
              <a:latin typeface="Calibri"/>
              <a:cs typeface="Calibri"/>
            </a:endParaRPr>
          </a:p>
          <a:p>
            <a:pPr marL="350520" marR="5080" indent="457200">
              <a:lnSpc>
                <a:spcPts val="2160"/>
              </a:lnSpc>
              <a:spcBef>
                <a:spcPts val="505"/>
              </a:spcBef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Existence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sous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catégories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viande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porc,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viande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volaille…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Produits</a:t>
            </a:r>
            <a:r>
              <a:rPr sz="18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bas</a:t>
            </a:r>
            <a:r>
              <a:rPr sz="1800" b="0" spc="2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risque</a:t>
            </a:r>
            <a:endParaRPr sz="1800" dirty="0">
              <a:latin typeface="Marianne Medium"/>
              <a:cs typeface="Marianne Medium"/>
            </a:endParaRPr>
          </a:p>
          <a:p>
            <a:pPr marL="350520">
              <a:lnSpc>
                <a:spcPct val="100000"/>
              </a:lnSpc>
              <a:spcBef>
                <a:spcPts val="150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Autres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produits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alimentaires,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voir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règlementation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chinoise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4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003938" y="16806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3938" y="172638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7"/>
          <p:cNvSpPr txBox="1">
            <a:spLocks noGrp="1"/>
          </p:cNvSpPr>
          <p:nvPr>
            <p:ph type="title"/>
          </p:nvPr>
        </p:nvSpPr>
        <p:spPr>
          <a:xfrm>
            <a:off x="2898242" y="205148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Principes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fonctionnement</a:t>
            </a:r>
            <a:r>
              <a:rPr spc="-65" dirty="0"/>
              <a:t> </a:t>
            </a:r>
            <a:r>
              <a:rPr spc="-10" dirty="0"/>
              <a:t>CIFER</a:t>
            </a:r>
          </a:p>
        </p:txBody>
      </p:sp>
      <p:pic>
        <p:nvPicPr>
          <p:cNvPr id="17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502" y="1348024"/>
            <a:ext cx="150524" cy="163448"/>
          </a:xfrm>
          <a:prstGeom prst="rect">
            <a:avLst/>
          </a:prstGeom>
        </p:spPr>
      </p:pic>
      <p:sp>
        <p:nvSpPr>
          <p:cNvPr id="18" name="object 59"/>
          <p:cNvSpPr/>
          <p:nvPr/>
        </p:nvSpPr>
        <p:spPr>
          <a:xfrm>
            <a:off x="1662562" y="2773344"/>
            <a:ext cx="1772920" cy="1210310"/>
          </a:xfrm>
          <a:custGeom>
            <a:avLst/>
            <a:gdLst/>
            <a:ahLst/>
            <a:cxnLst/>
            <a:rect l="l" t="t" r="r" b="b"/>
            <a:pathLst>
              <a:path w="1772920" h="1210310">
                <a:moveTo>
                  <a:pt x="1772412" y="1207008"/>
                </a:moveTo>
                <a:lnTo>
                  <a:pt x="1772412" y="1524"/>
                </a:lnTo>
                <a:lnTo>
                  <a:pt x="1770888" y="0"/>
                </a:lnTo>
                <a:lnTo>
                  <a:pt x="1524" y="0"/>
                </a:lnTo>
                <a:lnTo>
                  <a:pt x="0" y="1524"/>
                </a:lnTo>
                <a:lnTo>
                  <a:pt x="0" y="1207008"/>
                </a:lnTo>
                <a:lnTo>
                  <a:pt x="1524" y="1210056"/>
                </a:lnTo>
                <a:lnTo>
                  <a:pt x="4572" y="121005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763268" y="9144"/>
                </a:lnTo>
                <a:lnTo>
                  <a:pt x="1763268" y="4572"/>
                </a:lnTo>
                <a:lnTo>
                  <a:pt x="1767840" y="9144"/>
                </a:lnTo>
                <a:lnTo>
                  <a:pt x="1767840" y="1210056"/>
                </a:lnTo>
                <a:lnTo>
                  <a:pt x="1770888" y="1210056"/>
                </a:lnTo>
                <a:lnTo>
                  <a:pt x="1772412" y="1207008"/>
                </a:lnTo>
                <a:close/>
              </a:path>
              <a:path w="1772920" h="121031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772920" h="1210310">
                <a:moveTo>
                  <a:pt x="9144" y="12009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200912"/>
                </a:lnTo>
                <a:lnTo>
                  <a:pt x="9144" y="1200912"/>
                </a:lnTo>
                <a:close/>
              </a:path>
              <a:path w="1772920" h="1210310">
                <a:moveTo>
                  <a:pt x="1767840" y="1200912"/>
                </a:moveTo>
                <a:lnTo>
                  <a:pt x="4572" y="1200912"/>
                </a:lnTo>
                <a:lnTo>
                  <a:pt x="9144" y="1205484"/>
                </a:lnTo>
                <a:lnTo>
                  <a:pt x="9144" y="1210056"/>
                </a:lnTo>
                <a:lnTo>
                  <a:pt x="1763268" y="1210056"/>
                </a:lnTo>
                <a:lnTo>
                  <a:pt x="1763268" y="1205484"/>
                </a:lnTo>
                <a:lnTo>
                  <a:pt x="1767840" y="1200912"/>
                </a:lnTo>
                <a:close/>
              </a:path>
              <a:path w="1772920" h="1210310">
                <a:moveTo>
                  <a:pt x="9144" y="1210056"/>
                </a:moveTo>
                <a:lnTo>
                  <a:pt x="9144" y="1205484"/>
                </a:lnTo>
                <a:lnTo>
                  <a:pt x="4572" y="1200912"/>
                </a:lnTo>
                <a:lnTo>
                  <a:pt x="4572" y="1210056"/>
                </a:lnTo>
                <a:lnTo>
                  <a:pt x="9144" y="1210056"/>
                </a:lnTo>
                <a:close/>
              </a:path>
              <a:path w="1772920" h="1210310">
                <a:moveTo>
                  <a:pt x="1767840" y="9144"/>
                </a:moveTo>
                <a:lnTo>
                  <a:pt x="1763268" y="4572"/>
                </a:lnTo>
                <a:lnTo>
                  <a:pt x="1763268" y="9144"/>
                </a:lnTo>
                <a:lnTo>
                  <a:pt x="1767840" y="9144"/>
                </a:lnTo>
                <a:close/>
              </a:path>
              <a:path w="1772920" h="1210310">
                <a:moveTo>
                  <a:pt x="1767840" y="1200912"/>
                </a:moveTo>
                <a:lnTo>
                  <a:pt x="1767840" y="9144"/>
                </a:lnTo>
                <a:lnTo>
                  <a:pt x="1763268" y="9144"/>
                </a:lnTo>
                <a:lnTo>
                  <a:pt x="1763268" y="1200912"/>
                </a:lnTo>
                <a:lnTo>
                  <a:pt x="1767840" y="1200912"/>
                </a:lnTo>
                <a:close/>
              </a:path>
              <a:path w="1772920" h="1210310">
                <a:moveTo>
                  <a:pt x="1767840" y="1210056"/>
                </a:moveTo>
                <a:lnTo>
                  <a:pt x="1767840" y="1200912"/>
                </a:lnTo>
                <a:lnTo>
                  <a:pt x="1763268" y="1205484"/>
                </a:lnTo>
                <a:lnTo>
                  <a:pt x="1763268" y="1210056"/>
                </a:lnTo>
                <a:lnTo>
                  <a:pt x="1767840" y="1210056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0"/>
          <p:cNvSpPr txBox="1"/>
          <p:nvPr/>
        </p:nvSpPr>
        <p:spPr>
          <a:xfrm>
            <a:off x="1747404" y="2797219"/>
            <a:ext cx="1601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Création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pro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Type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compte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certifié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61"/>
          <p:cNvSpPr/>
          <p:nvPr/>
        </p:nvSpPr>
        <p:spPr>
          <a:xfrm>
            <a:off x="3665098" y="2630088"/>
            <a:ext cx="1774189" cy="1487805"/>
          </a:xfrm>
          <a:custGeom>
            <a:avLst/>
            <a:gdLst/>
            <a:ahLst/>
            <a:cxnLst/>
            <a:rect l="l" t="t" r="r" b="b"/>
            <a:pathLst>
              <a:path w="1774189" h="1487804">
                <a:moveTo>
                  <a:pt x="1773936" y="1484376"/>
                </a:moveTo>
                <a:lnTo>
                  <a:pt x="1773936" y="1524"/>
                </a:lnTo>
                <a:lnTo>
                  <a:pt x="1770888" y="0"/>
                </a:lnTo>
                <a:lnTo>
                  <a:pt x="3048" y="0"/>
                </a:lnTo>
                <a:lnTo>
                  <a:pt x="0" y="1524"/>
                </a:lnTo>
                <a:lnTo>
                  <a:pt x="0" y="1484376"/>
                </a:lnTo>
                <a:lnTo>
                  <a:pt x="3048" y="1487424"/>
                </a:lnTo>
                <a:lnTo>
                  <a:pt x="4572" y="148742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763268" y="9144"/>
                </a:lnTo>
                <a:lnTo>
                  <a:pt x="1763268" y="4572"/>
                </a:lnTo>
                <a:lnTo>
                  <a:pt x="1767840" y="9144"/>
                </a:lnTo>
                <a:lnTo>
                  <a:pt x="1767840" y="1487424"/>
                </a:lnTo>
                <a:lnTo>
                  <a:pt x="1770888" y="1487424"/>
                </a:lnTo>
                <a:lnTo>
                  <a:pt x="1773936" y="1484376"/>
                </a:lnTo>
                <a:close/>
              </a:path>
              <a:path w="1774189" h="148780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774189" h="1487804">
                <a:moveTo>
                  <a:pt x="9144" y="147675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476756"/>
                </a:lnTo>
                <a:lnTo>
                  <a:pt x="9144" y="1476756"/>
                </a:lnTo>
                <a:close/>
              </a:path>
              <a:path w="1774189" h="1487804">
                <a:moveTo>
                  <a:pt x="1767840" y="1476756"/>
                </a:moveTo>
                <a:lnTo>
                  <a:pt x="4572" y="1476756"/>
                </a:lnTo>
                <a:lnTo>
                  <a:pt x="9144" y="1481328"/>
                </a:lnTo>
                <a:lnTo>
                  <a:pt x="9144" y="1487424"/>
                </a:lnTo>
                <a:lnTo>
                  <a:pt x="1763268" y="1487424"/>
                </a:lnTo>
                <a:lnTo>
                  <a:pt x="1763268" y="1481328"/>
                </a:lnTo>
                <a:lnTo>
                  <a:pt x="1767840" y="1476756"/>
                </a:lnTo>
                <a:close/>
              </a:path>
              <a:path w="1774189" h="1487804">
                <a:moveTo>
                  <a:pt x="9144" y="1487424"/>
                </a:moveTo>
                <a:lnTo>
                  <a:pt x="9144" y="1481328"/>
                </a:lnTo>
                <a:lnTo>
                  <a:pt x="4572" y="1476756"/>
                </a:lnTo>
                <a:lnTo>
                  <a:pt x="4572" y="1487424"/>
                </a:lnTo>
                <a:lnTo>
                  <a:pt x="9144" y="1487424"/>
                </a:lnTo>
                <a:close/>
              </a:path>
              <a:path w="1774189" h="1487804">
                <a:moveTo>
                  <a:pt x="1767840" y="9144"/>
                </a:moveTo>
                <a:lnTo>
                  <a:pt x="1763268" y="4572"/>
                </a:lnTo>
                <a:lnTo>
                  <a:pt x="1763268" y="9144"/>
                </a:lnTo>
                <a:lnTo>
                  <a:pt x="1767840" y="9144"/>
                </a:lnTo>
                <a:close/>
              </a:path>
              <a:path w="1774189" h="1487804">
                <a:moveTo>
                  <a:pt x="1767840" y="1476756"/>
                </a:moveTo>
                <a:lnTo>
                  <a:pt x="1767840" y="9144"/>
                </a:lnTo>
                <a:lnTo>
                  <a:pt x="1763268" y="9144"/>
                </a:lnTo>
                <a:lnTo>
                  <a:pt x="1763268" y="1476756"/>
                </a:lnTo>
                <a:lnTo>
                  <a:pt x="1767840" y="1476756"/>
                </a:lnTo>
                <a:close/>
              </a:path>
              <a:path w="1774189" h="1487804">
                <a:moveTo>
                  <a:pt x="1767840" y="1487424"/>
                </a:moveTo>
                <a:lnTo>
                  <a:pt x="1767840" y="1476756"/>
                </a:lnTo>
                <a:lnTo>
                  <a:pt x="1763268" y="1481328"/>
                </a:lnTo>
                <a:lnTo>
                  <a:pt x="1763268" y="1487424"/>
                </a:lnTo>
                <a:lnTo>
                  <a:pt x="1767840" y="1487424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2"/>
          <p:cNvSpPr txBox="1"/>
          <p:nvPr/>
        </p:nvSpPr>
        <p:spPr>
          <a:xfrm>
            <a:off x="3749940" y="2652439"/>
            <a:ext cx="15494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Remplissage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du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dossier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CIFER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ligne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téléchargement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pièces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jointes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63"/>
          <p:cNvSpPr txBox="1"/>
          <p:nvPr/>
        </p:nvSpPr>
        <p:spPr>
          <a:xfrm>
            <a:off x="5773811" y="1847767"/>
            <a:ext cx="137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Soumission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du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dossier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64"/>
          <p:cNvSpPr txBox="1"/>
          <p:nvPr/>
        </p:nvSpPr>
        <p:spPr>
          <a:xfrm>
            <a:off x="7788538" y="1863007"/>
            <a:ext cx="159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Suites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dossier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65"/>
          <p:cNvSpPr txBox="1"/>
          <p:nvPr/>
        </p:nvSpPr>
        <p:spPr>
          <a:xfrm>
            <a:off x="1724544" y="1895011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CIFER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66"/>
          <p:cNvSpPr txBox="1"/>
          <p:nvPr/>
        </p:nvSpPr>
        <p:spPr>
          <a:xfrm>
            <a:off x="1599577" y="1222927"/>
            <a:ext cx="3688079" cy="7054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Produits</a:t>
            </a:r>
            <a:r>
              <a:rPr sz="18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bas</a:t>
            </a:r>
            <a:r>
              <a:rPr sz="1800" b="0" spc="2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risque</a:t>
            </a:r>
            <a:endParaRPr sz="1800" dirty="0">
              <a:latin typeface="Marianne Medium"/>
              <a:cs typeface="Marianne Medium"/>
            </a:endParaRPr>
          </a:p>
          <a:p>
            <a:pPr marL="216281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ossier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demande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67"/>
          <p:cNvSpPr/>
          <p:nvPr/>
        </p:nvSpPr>
        <p:spPr>
          <a:xfrm>
            <a:off x="774073" y="2488356"/>
            <a:ext cx="8807450" cy="6350"/>
          </a:xfrm>
          <a:custGeom>
            <a:avLst/>
            <a:gdLst/>
            <a:ahLst/>
            <a:cxnLst/>
            <a:rect l="l" t="t" r="r" b="b"/>
            <a:pathLst>
              <a:path w="8807450" h="6350">
                <a:moveTo>
                  <a:pt x="8807195" y="6095"/>
                </a:moveTo>
                <a:lnTo>
                  <a:pt x="8807195" y="0"/>
                </a:lnTo>
                <a:lnTo>
                  <a:pt x="0" y="0"/>
                </a:lnTo>
                <a:lnTo>
                  <a:pt x="0" y="6095"/>
                </a:lnTo>
                <a:lnTo>
                  <a:pt x="8807195" y="6095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68"/>
          <p:cNvGrpSpPr/>
          <p:nvPr/>
        </p:nvGrpSpPr>
        <p:grpSpPr>
          <a:xfrm>
            <a:off x="871609" y="2851069"/>
            <a:ext cx="8807450" cy="1562100"/>
            <a:chOff x="871609" y="3526536"/>
            <a:chExt cx="8807450" cy="1562100"/>
          </a:xfrm>
        </p:grpSpPr>
        <p:sp>
          <p:nvSpPr>
            <p:cNvPr id="28" name="object 69"/>
            <p:cNvSpPr/>
            <p:nvPr/>
          </p:nvSpPr>
          <p:spPr>
            <a:xfrm>
              <a:off x="871609" y="5082540"/>
              <a:ext cx="8807450" cy="6350"/>
            </a:xfrm>
            <a:custGeom>
              <a:avLst/>
              <a:gdLst/>
              <a:ahLst/>
              <a:cxnLst/>
              <a:rect l="l" t="t" r="r" b="b"/>
              <a:pathLst>
                <a:path w="8807450" h="6350">
                  <a:moveTo>
                    <a:pt x="8807195" y="6095"/>
                  </a:moveTo>
                  <a:lnTo>
                    <a:pt x="8807195" y="0"/>
                  </a:lnTo>
                  <a:lnTo>
                    <a:pt x="0" y="0"/>
                  </a:lnTo>
                  <a:lnTo>
                    <a:pt x="0" y="6095"/>
                  </a:lnTo>
                  <a:lnTo>
                    <a:pt x="8807195" y="6095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0"/>
            <p:cNvSpPr/>
            <p:nvPr/>
          </p:nvSpPr>
          <p:spPr>
            <a:xfrm>
              <a:off x="5667634" y="3526536"/>
              <a:ext cx="1774189" cy="932815"/>
            </a:xfrm>
            <a:custGeom>
              <a:avLst/>
              <a:gdLst/>
              <a:ahLst/>
              <a:cxnLst/>
              <a:rect l="l" t="t" r="r" b="b"/>
              <a:pathLst>
                <a:path w="1774190" h="932814">
                  <a:moveTo>
                    <a:pt x="1773936" y="931164"/>
                  </a:moveTo>
                  <a:lnTo>
                    <a:pt x="1773936" y="3048"/>
                  </a:lnTo>
                  <a:lnTo>
                    <a:pt x="177088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931164"/>
                  </a:lnTo>
                  <a:lnTo>
                    <a:pt x="3048" y="932688"/>
                  </a:lnTo>
                  <a:lnTo>
                    <a:pt x="6096" y="932688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1764792" y="9144"/>
                  </a:lnTo>
                  <a:lnTo>
                    <a:pt x="1764792" y="4572"/>
                  </a:lnTo>
                  <a:lnTo>
                    <a:pt x="1769364" y="9144"/>
                  </a:lnTo>
                  <a:lnTo>
                    <a:pt x="1769364" y="932688"/>
                  </a:lnTo>
                  <a:lnTo>
                    <a:pt x="1770888" y="932688"/>
                  </a:lnTo>
                  <a:lnTo>
                    <a:pt x="1773936" y="931164"/>
                  </a:lnTo>
                  <a:close/>
                </a:path>
                <a:path w="1774190" h="932814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1774190" h="932814">
                  <a:moveTo>
                    <a:pt x="10668" y="923544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923544"/>
                  </a:lnTo>
                  <a:lnTo>
                    <a:pt x="10668" y="923544"/>
                  </a:lnTo>
                  <a:close/>
                </a:path>
                <a:path w="1774190" h="932814">
                  <a:moveTo>
                    <a:pt x="1769364" y="923544"/>
                  </a:moveTo>
                  <a:lnTo>
                    <a:pt x="6096" y="923544"/>
                  </a:lnTo>
                  <a:lnTo>
                    <a:pt x="10668" y="928116"/>
                  </a:lnTo>
                  <a:lnTo>
                    <a:pt x="10668" y="932688"/>
                  </a:lnTo>
                  <a:lnTo>
                    <a:pt x="1764792" y="932688"/>
                  </a:lnTo>
                  <a:lnTo>
                    <a:pt x="1764792" y="928116"/>
                  </a:lnTo>
                  <a:lnTo>
                    <a:pt x="1769364" y="923544"/>
                  </a:lnTo>
                  <a:close/>
                </a:path>
                <a:path w="1774190" h="932814">
                  <a:moveTo>
                    <a:pt x="10668" y="932688"/>
                  </a:moveTo>
                  <a:lnTo>
                    <a:pt x="10668" y="928116"/>
                  </a:lnTo>
                  <a:lnTo>
                    <a:pt x="6096" y="923544"/>
                  </a:lnTo>
                  <a:lnTo>
                    <a:pt x="6096" y="932688"/>
                  </a:lnTo>
                  <a:lnTo>
                    <a:pt x="10668" y="932688"/>
                  </a:lnTo>
                  <a:close/>
                </a:path>
                <a:path w="1774190" h="932814">
                  <a:moveTo>
                    <a:pt x="1769364" y="9144"/>
                  </a:moveTo>
                  <a:lnTo>
                    <a:pt x="1764792" y="4572"/>
                  </a:lnTo>
                  <a:lnTo>
                    <a:pt x="1764792" y="9144"/>
                  </a:lnTo>
                  <a:lnTo>
                    <a:pt x="1769364" y="9144"/>
                  </a:lnTo>
                  <a:close/>
                </a:path>
                <a:path w="1774190" h="932814">
                  <a:moveTo>
                    <a:pt x="1769364" y="923544"/>
                  </a:moveTo>
                  <a:lnTo>
                    <a:pt x="1769364" y="9144"/>
                  </a:lnTo>
                  <a:lnTo>
                    <a:pt x="1764792" y="9144"/>
                  </a:lnTo>
                  <a:lnTo>
                    <a:pt x="1764792" y="923544"/>
                  </a:lnTo>
                  <a:lnTo>
                    <a:pt x="1769364" y="923544"/>
                  </a:lnTo>
                  <a:close/>
                </a:path>
                <a:path w="1774190" h="932814">
                  <a:moveTo>
                    <a:pt x="1769364" y="932688"/>
                  </a:moveTo>
                  <a:lnTo>
                    <a:pt x="1769364" y="923544"/>
                  </a:lnTo>
                  <a:lnTo>
                    <a:pt x="1764792" y="928116"/>
                  </a:lnTo>
                  <a:lnTo>
                    <a:pt x="1764792" y="932688"/>
                  </a:lnTo>
                  <a:lnTo>
                    <a:pt x="1769364" y="932688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71"/>
          <p:cNvSpPr txBox="1"/>
          <p:nvPr/>
        </p:nvSpPr>
        <p:spPr>
          <a:xfrm>
            <a:off x="913772" y="3114211"/>
            <a:ext cx="42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PRO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72"/>
          <p:cNvSpPr txBox="1"/>
          <p:nvPr/>
        </p:nvSpPr>
        <p:spPr>
          <a:xfrm>
            <a:off x="5752475" y="2874943"/>
            <a:ext cx="1561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pro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Directement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la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73"/>
          <p:cNvSpPr/>
          <p:nvPr/>
        </p:nvSpPr>
        <p:spPr>
          <a:xfrm>
            <a:off x="5701162" y="4722541"/>
            <a:ext cx="1772920" cy="934719"/>
          </a:xfrm>
          <a:custGeom>
            <a:avLst/>
            <a:gdLst/>
            <a:ahLst/>
            <a:cxnLst/>
            <a:rect l="l" t="t" r="r" b="b"/>
            <a:pathLst>
              <a:path w="1772920" h="934720">
                <a:moveTo>
                  <a:pt x="1772412" y="931164"/>
                </a:moveTo>
                <a:lnTo>
                  <a:pt x="1772412" y="3048"/>
                </a:lnTo>
                <a:lnTo>
                  <a:pt x="1770888" y="0"/>
                </a:lnTo>
                <a:lnTo>
                  <a:pt x="1524" y="0"/>
                </a:lnTo>
                <a:lnTo>
                  <a:pt x="0" y="3048"/>
                </a:lnTo>
                <a:lnTo>
                  <a:pt x="0" y="931164"/>
                </a:lnTo>
                <a:lnTo>
                  <a:pt x="1524" y="934212"/>
                </a:lnTo>
                <a:lnTo>
                  <a:pt x="4572" y="934212"/>
                </a:ln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lnTo>
                  <a:pt x="1763268" y="10668"/>
                </a:lnTo>
                <a:lnTo>
                  <a:pt x="1763268" y="6096"/>
                </a:lnTo>
                <a:lnTo>
                  <a:pt x="1767840" y="10668"/>
                </a:lnTo>
                <a:lnTo>
                  <a:pt x="1767840" y="934212"/>
                </a:lnTo>
                <a:lnTo>
                  <a:pt x="1770888" y="934212"/>
                </a:lnTo>
                <a:lnTo>
                  <a:pt x="1772412" y="931164"/>
                </a:lnTo>
                <a:close/>
              </a:path>
              <a:path w="1772920" h="934720">
                <a:moveTo>
                  <a:pt x="9144" y="10668"/>
                </a:move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1772920" h="934720">
                <a:moveTo>
                  <a:pt x="9144" y="92354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923544"/>
                </a:lnTo>
                <a:lnTo>
                  <a:pt x="9144" y="923544"/>
                </a:lnTo>
                <a:close/>
              </a:path>
              <a:path w="1772920" h="934720">
                <a:moveTo>
                  <a:pt x="1767840" y="923544"/>
                </a:moveTo>
                <a:lnTo>
                  <a:pt x="4572" y="923544"/>
                </a:lnTo>
                <a:lnTo>
                  <a:pt x="9144" y="928116"/>
                </a:lnTo>
                <a:lnTo>
                  <a:pt x="9144" y="934212"/>
                </a:lnTo>
                <a:lnTo>
                  <a:pt x="1763268" y="934212"/>
                </a:lnTo>
                <a:lnTo>
                  <a:pt x="1763268" y="928116"/>
                </a:lnTo>
                <a:lnTo>
                  <a:pt x="1767840" y="923544"/>
                </a:lnTo>
                <a:close/>
              </a:path>
              <a:path w="1772920" h="934720">
                <a:moveTo>
                  <a:pt x="9144" y="934212"/>
                </a:moveTo>
                <a:lnTo>
                  <a:pt x="9144" y="928116"/>
                </a:lnTo>
                <a:lnTo>
                  <a:pt x="4572" y="923544"/>
                </a:lnTo>
                <a:lnTo>
                  <a:pt x="4572" y="934212"/>
                </a:lnTo>
                <a:lnTo>
                  <a:pt x="9144" y="934212"/>
                </a:lnTo>
                <a:close/>
              </a:path>
              <a:path w="1772920" h="934720">
                <a:moveTo>
                  <a:pt x="1767840" y="10668"/>
                </a:moveTo>
                <a:lnTo>
                  <a:pt x="1763268" y="6096"/>
                </a:lnTo>
                <a:lnTo>
                  <a:pt x="1763268" y="10668"/>
                </a:lnTo>
                <a:lnTo>
                  <a:pt x="1767840" y="10668"/>
                </a:lnTo>
                <a:close/>
              </a:path>
              <a:path w="1772920" h="934720">
                <a:moveTo>
                  <a:pt x="1767840" y="923544"/>
                </a:moveTo>
                <a:lnTo>
                  <a:pt x="1767840" y="10668"/>
                </a:lnTo>
                <a:lnTo>
                  <a:pt x="1763268" y="10668"/>
                </a:lnTo>
                <a:lnTo>
                  <a:pt x="1763268" y="923544"/>
                </a:lnTo>
                <a:lnTo>
                  <a:pt x="1767840" y="923544"/>
                </a:lnTo>
                <a:close/>
              </a:path>
              <a:path w="1772920" h="934720">
                <a:moveTo>
                  <a:pt x="1767840" y="934212"/>
                </a:moveTo>
                <a:lnTo>
                  <a:pt x="1767840" y="923544"/>
                </a:lnTo>
                <a:lnTo>
                  <a:pt x="1763268" y="928116"/>
                </a:lnTo>
                <a:lnTo>
                  <a:pt x="1763268" y="934212"/>
                </a:lnTo>
                <a:lnTo>
                  <a:pt x="1767840" y="934212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4"/>
          <p:cNvSpPr txBox="1"/>
          <p:nvPr/>
        </p:nvSpPr>
        <p:spPr>
          <a:xfrm>
            <a:off x="5784479" y="4746414"/>
            <a:ext cx="1266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5FF"/>
                </a:solidFill>
                <a:latin typeface="Calibri"/>
                <a:cs typeface="Calibri"/>
              </a:rPr>
              <a:t>Instruction</a:t>
            </a:r>
            <a:r>
              <a:rPr sz="1800" spc="-1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5FF"/>
                </a:solidFill>
                <a:latin typeface="Calibri"/>
                <a:cs typeface="Calibri"/>
              </a:rPr>
              <a:t>dossier</a:t>
            </a:r>
            <a:r>
              <a:rPr sz="1800" spc="-8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5FF"/>
                </a:solidFill>
                <a:latin typeface="Calibri"/>
                <a:cs typeface="Calibri"/>
              </a:rPr>
              <a:t>par</a:t>
            </a:r>
            <a:r>
              <a:rPr sz="1800" spc="-8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5FF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5FF"/>
                </a:solidFill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75"/>
          <p:cNvSpPr/>
          <p:nvPr/>
        </p:nvSpPr>
        <p:spPr>
          <a:xfrm>
            <a:off x="8087746" y="4890181"/>
            <a:ext cx="1027430" cy="379730"/>
          </a:xfrm>
          <a:custGeom>
            <a:avLst/>
            <a:gdLst/>
            <a:ahLst/>
            <a:cxnLst/>
            <a:rect l="l" t="t" r="r" b="b"/>
            <a:pathLst>
              <a:path w="1027429" h="379729">
                <a:moveTo>
                  <a:pt x="1027176" y="377952"/>
                </a:moveTo>
                <a:lnTo>
                  <a:pt x="1027176" y="3048"/>
                </a:lnTo>
                <a:lnTo>
                  <a:pt x="1025652" y="0"/>
                </a:lnTo>
                <a:lnTo>
                  <a:pt x="1524" y="0"/>
                </a:lnTo>
                <a:lnTo>
                  <a:pt x="0" y="3048"/>
                </a:lnTo>
                <a:lnTo>
                  <a:pt x="0" y="377952"/>
                </a:lnTo>
                <a:lnTo>
                  <a:pt x="1524" y="379476"/>
                </a:lnTo>
                <a:lnTo>
                  <a:pt x="4572" y="379476"/>
                </a:ln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lnTo>
                  <a:pt x="1018032" y="10668"/>
                </a:lnTo>
                <a:lnTo>
                  <a:pt x="1018032" y="6096"/>
                </a:lnTo>
                <a:lnTo>
                  <a:pt x="1022604" y="10668"/>
                </a:lnTo>
                <a:lnTo>
                  <a:pt x="1022604" y="379476"/>
                </a:lnTo>
                <a:lnTo>
                  <a:pt x="1025652" y="379476"/>
                </a:lnTo>
                <a:lnTo>
                  <a:pt x="1027176" y="377952"/>
                </a:lnTo>
                <a:close/>
              </a:path>
              <a:path w="1027429" h="379729">
                <a:moveTo>
                  <a:pt x="9144" y="10668"/>
                </a:move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1027429" h="379729">
                <a:moveTo>
                  <a:pt x="9144" y="370332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370332"/>
                </a:lnTo>
                <a:lnTo>
                  <a:pt x="9144" y="370332"/>
                </a:lnTo>
                <a:close/>
              </a:path>
              <a:path w="1027429" h="379729">
                <a:moveTo>
                  <a:pt x="1022604" y="370332"/>
                </a:moveTo>
                <a:lnTo>
                  <a:pt x="4572" y="370332"/>
                </a:lnTo>
                <a:lnTo>
                  <a:pt x="9144" y="374904"/>
                </a:lnTo>
                <a:lnTo>
                  <a:pt x="9144" y="379476"/>
                </a:lnTo>
                <a:lnTo>
                  <a:pt x="1018032" y="379476"/>
                </a:lnTo>
                <a:lnTo>
                  <a:pt x="1018032" y="374904"/>
                </a:lnTo>
                <a:lnTo>
                  <a:pt x="1022604" y="370332"/>
                </a:lnTo>
                <a:close/>
              </a:path>
              <a:path w="1027429" h="379729">
                <a:moveTo>
                  <a:pt x="9144" y="379476"/>
                </a:moveTo>
                <a:lnTo>
                  <a:pt x="9144" y="374904"/>
                </a:lnTo>
                <a:lnTo>
                  <a:pt x="4572" y="370332"/>
                </a:lnTo>
                <a:lnTo>
                  <a:pt x="4572" y="379476"/>
                </a:lnTo>
                <a:lnTo>
                  <a:pt x="9144" y="379476"/>
                </a:lnTo>
                <a:close/>
              </a:path>
              <a:path w="1027429" h="379729">
                <a:moveTo>
                  <a:pt x="1022604" y="10668"/>
                </a:moveTo>
                <a:lnTo>
                  <a:pt x="1018032" y="6096"/>
                </a:lnTo>
                <a:lnTo>
                  <a:pt x="1018032" y="10668"/>
                </a:lnTo>
                <a:lnTo>
                  <a:pt x="1022604" y="10668"/>
                </a:lnTo>
                <a:close/>
              </a:path>
              <a:path w="1027429" h="379729">
                <a:moveTo>
                  <a:pt x="1022604" y="370332"/>
                </a:moveTo>
                <a:lnTo>
                  <a:pt x="1022604" y="10668"/>
                </a:lnTo>
                <a:lnTo>
                  <a:pt x="1018032" y="10668"/>
                </a:lnTo>
                <a:lnTo>
                  <a:pt x="1018032" y="370332"/>
                </a:lnTo>
                <a:lnTo>
                  <a:pt x="1022604" y="370332"/>
                </a:lnTo>
                <a:close/>
              </a:path>
              <a:path w="1027429" h="379729">
                <a:moveTo>
                  <a:pt x="1022604" y="379476"/>
                </a:moveTo>
                <a:lnTo>
                  <a:pt x="1022604" y="370332"/>
                </a:lnTo>
                <a:lnTo>
                  <a:pt x="1018032" y="374904"/>
                </a:lnTo>
                <a:lnTo>
                  <a:pt x="1018032" y="379476"/>
                </a:lnTo>
                <a:lnTo>
                  <a:pt x="1022604" y="379476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6"/>
          <p:cNvSpPr txBox="1"/>
          <p:nvPr/>
        </p:nvSpPr>
        <p:spPr>
          <a:xfrm>
            <a:off x="8171062" y="4914054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5FF"/>
                </a:solidFill>
                <a:latin typeface="Calibri"/>
                <a:cs typeface="Calibri"/>
              </a:rPr>
              <a:t>Décision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77"/>
          <p:cNvSpPr/>
          <p:nvPr/>
        </p:nvSpPr>
        <p:spPr>
          <a:xfrm>
            <a:off x="7933822" y="2916600"/>
            <a:ext cx="1400810" cy="657225"/>
          </a:xfrm>
          <a:custGeom>
            <a:avLst/>
            <a:gdLst/>
            <a:ahLst/>
            <a:cxnLst/>
            <a:rect l="l" t="t" r="r" b="b"/>
            <a:pathLst>
              <a:path w="1400809" h="657225">
                <a:moveTo>
                  <a:pt x="1400556" y="653796"/>
                </a:moveTo>
                <a:lnTo>
                  <a:pt x="1400556" y="3048"/>
                </a:lnTo>
                <a:lnTo>
                  <a:pt x="1399032" y="0"/>
                </a:lnTo>
                <a:lnTo>
                  <a:pt x="1524" y="0"/>
                </a:lnTo>
                <a:lnTo>
                  <a:pt x="0" y="3048"/>
                </a:lnTo>
                <a:lnTo>
                  <a:pt x="0" y="653796"/>
                </a:lnTo>
                <a:lnTo>
                  <a:pt x="1524" y="656844"/>
                </a:lnTo>
                <a:lnTo>
                  <a:pt x="4572" y="656844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1391412" y="10668"/>
                </a:lnTo>
                <a:lnTo>
                  <a:pt x="1391412" y="4572"/>
                </a:lnTo>
                <a:lnTo>
                  <a:pt x="1395984" y="10668"/>
                </a:lnTo>
                <a:lnTo>
                  <a:pt x="1395984" y="656844"/>
                </a:lnTo>
                <a:lnTo>
                  <a:pt x="1399032" y="656844"/>
                </a:lnTo>
                <a:lnTo>
                  <a:pt x="1400556" y="653796"/>
                </a:lnTo>
                <a:close/>
              </a:path>
              <a:path w="1400809" h="657225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1400809" h="657225">
                <a:moveTo>
                  <a:pt x="9144" y="646176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646176"/>
                </a:lnTo>
                <a:lnTo>
                  <a:pt x="9144" y="646176"/>
                </a:lnTo>
                <a:close/>
              </a:path>
              <a:path w="1400809" h="657225">
                <a:moveTo>
                  <a:pt x="1395984" y="646176"/>
                </a:moveTo>
                <a:lnTo>
                  <a:pt x="4572" y="646176"/>
                </a:lnTo>
                <a:lnTo>
                  <a:pt x="9144" y="650748"/>
                </a:lnTo>
                <a:lnTo>
                  <a:pt x="9144" y="656844"/>
                </a:lnTo>
                <a:lnTo>
                  <a:pt x="1391412" y="656844"/>
                </a:lnTo>
                <a:lnTo>
                  <a:pt x="1391412" y="650748"/>
                </a:lnTo>
                <a:lnTo>
                  <a:pt x="1395984" y="646176"/>
                </a:lnTo>
                <a:close/>
              </a:path>
              <a:path w="1400809" h="657225">
                <a:moveTo>
                  <a:pt x="9144" y="656844"/>
                </a:moveTo>
                <a:lnTo>
                  <a:pt x="9144" y="650748"/>
                </a:lnTo>
                <a:lnTo>
                  <a:pt x="4572" y="646176"/>
                </a:lnTo>
                <a:lnTo>
                  <a:pt x="4572" y="656844"/>
                </a:lnTo>
                <a:lnTo>
                  <a:pt x="9144" y="656844"/>
                </a:lnTo>
                <a:close/>
              </a:path>
              <a:path w="1400809" h="657225">
                <a:moveTo>
                  <a:pt x="1395984" y="10668"/>
                </a:moveTo>
                <a:lnTo>
                  <a:pt x="1391412" y="4572"/>
                </a:lnTo>
                <a:lnTo>
                  <a:pt x="1391412" y="10668"/>
                </a:lnTo>
                <a:lnTo>
                  <a:pt x="1395984" y="10668"/>
                </a:lnTo>
                <a:close/>
              </a:path>
              <a:path w="1400809" h="657225">
                <a:moveTo>
                  <a:pt x="1395984" y="646176"/>
                </a:moveTo>
                <a:lnTo>
                  <a:pt x="1395984" y="10668"/>
                </a:lnTo>
                <a:lnTo>
                  <a:pt x="1391412" y="10668"/>
                </a:lnTo>
                <a:lnTo>
                  <a:pt x="1391412" y="646176"/>
                </a:lnTo>
                <a:lnTo>
                  <a:pt x="1395984" y="646176"/>
                </a:lnTo>
                <a:close/>
              </a:path>
              <a:path w="1400809" h="657225">
                <a:moveTo>
                  <a:pt x="1395984" y="656844"/>
                </a:moveTo>
                <a:lnTo>
                  <a:pt x="1395984" y="646176"/>
                </a:lnTo>
                <a:lnTo>
                  <a:pt x="1391412" y="650748"/>
                </a:lnTo>
                <a:lnTo>
                  <a:pt x="1391412" y="656844"/>
                </a:lnTo>
                <a:lnTo>
                  <a:pt x="1395984" y="656844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8"/>
          <p:cNvSpPr txBox="1"/>
          <p:nvPr/>
        </p:nvSpPr>
        <p:spPr>
          <a:xfrm>
            <a:off x="8018662" y="2940475"/>
            <a:ext cx="109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Corrections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éventuelles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79"/>
          <p:cNvSpPr txBox="1"/>
          <p:nvPr/>
        </p:nvSpPr>
        <p:spPr>
          <a:xfrm>
            <a:off x="951872" y="4766226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5FF"/>
                </a:solidFill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80"/>
          <p:cNvGrpSpPr/>
          <p:nvPr/>
        </p:nvGrpSpPr>
        <p:grpSpPr>
          <a:xfrm>
            <a:off x="6511930" y="3599353"/>
            <a:ext cx="2159635" cy="1554480"/>
            <a:chOff x="6511930" y="4274820"/>
            <a:chExt cx="2159635" cy="1554480"/>
          </a:xfrm>
        </p:grpSpPr>
        <p:sp>
          <p:nvSpPr>
            <p:cNvPr id="40" name="object 81"/>
            <p:cNvSpPr/>
            <p:nvPr/>
          </p:nvSpPr>
          <p:spPr>
            <a:xfrm>
              <a:off x="8586094" y="4274820"/>
              <a:ext cx="85725" cy="1129665"/>
            </a:xfrm>
            <a:custGeom>
              <a:avLst/>
              <a:gdLst/>
              <a:ahLst/>
              <a:cxnLst/>
              <a:rect l="l" t="t" r="r" b="b"/>
              <a:pathLst>
                <a:path w="85725" h="1129664">
                  <a:moveTo>
                    <a:pt x="76200" y="76200"/>
                  </a:moveTo>
                  <a:lnTo>
                    <a:pt x="36576" y="0"/>
                  </a:lnTo>
                  <a:lnTo>
                    <a:pt x="0" y="76200"/>
                  </a:lnTo>
                  <a:lnTo>
                    <a:pt x="24384" y="76200"/>
                  </a:lnTo>
                  <a:lnTo>
                    <a:pt x="24384" y="64008"/>
                  </a:lnTo>
                  <a:lnTo>
                    <a:pt x="50292" y="64008"/>
                  </a:lnTo>
                  <a:lnTo>
                    <a:pt x="50292" y="76200"/>
                  </a:lnTo>
                  <a:lnTo>
                    <a:pt x="76200" y="76200"/>
                  </a:lnTo>
                  <a:close/>
                </a:path>
                <a:path w="85725" h="1129664">
                  <a:moveTo>
                    <a:pt x="59315" y="1104658"/>
                  </a:moveTo>
                  <a:lnTo>
                    <a:pt x="59315" y="1065276"/>
                  </a:lnTo>
                  <a:lnTo>
                    <a:pt x="35052" y="1065276"/>
                  </a:lnTo>
                  <a:lnTo>
                    <a:pt x="34916" y="1052568"/>
                  </a:lnTo>
                  <a:lnTo>
                    <a:pt x="9144" y="1053084"/>
                  </a:lnTo>
                  <a:lnTo>
                    <a:pt x="47244" y="1129284"/>
                  </a:lnTo>
                  <a:lnTo>
                    <a:pt x="59315" y="1104658"/>
                  </a:lnTo>
                  <a:close/>
                </a:path>
                <a:path w="85725" h="1129664">
                  <a:moveTo>
                    <a:pt x="59315" y="1052080"/>
                  </a:moveTo>
                  <a:lnTo>
                    <a:pt x="50292" y="64008"/>
                  </a:lnTo>
                  <a:lnTo>
                    <a:pt x="24384" y="64008"/>
                  </a:lnTo>
                  <a:lnTo>
                    <a:pt x="24513" y="76200"/>
                  </a:lnTo>
                  <a:lnTo>
                    <a:pt x="50292" y="76200"/>
                  </a:lnTo>
                  <a:lnTo>
                    <a:pt x="50292" y="1052261"/>
                  </a:lnTo>
                  <a:lnTo>
                    <a:pt x="59315" y="1052080"/>
                  </a:lnTo>
                  <a:close/>
                </a:path>
                <a:path w="85725" h="1129664">
                  <a:moveTo>
                    <a:pt x="24513" y="76200"/>
                  </a:moveTo>
                  <a:lnTo>
                    <a:pt x="24384" y="64008"/>
                  </a:lnTo>
                  <a:lnTo>
                    <a:pt x="24384" y="76200"/>
                  </a:lnTo>
                  <a:lnTo>
                    <a:pt x="24513" y="76200"/>
                  </a:lnTo>
                  <a:close/>
                </a:path>
                <a:path w="85725" h="1129664">
                  <a:moveTo>
                    <a:pt x="50292" y="1052261"/>
                  </a:moveTo>
                  <a:lnTo>
                    <a:pt x="50292" y="76200"/>
                  </a:lnTo>
                  <a:lnTo>
                    <a:pt x="24513" y="76200"/>
                  </a:lnTo>
                  <a:lnTo>
                    <a:pt x="34916" y="1052568"/>
                  </a:lnTo>
                  <a:lnTo>
                    <a:pt x="47244" y="1052322"/>
                  </a:lnTo>
                  <a:lnTo>
                    <a:pt x="50292" y="1052261"/>
                  </a:lnTo>
                  <a:close/>
                </a:path>
                <a:path w="85725" h="1129664">
                  <a:moveTo>
                    <a:pt x="85344" y="1051560"/>
                  </a:moveTo>
                  <a:lnTo>
                    <a:pt x="36576" y="1052535"/>
                  </a:lnTo>
                  <a:lnTo>
                    <a:pt x="34916" y="1052568"/>
                  </a:lnTo>
                  <a:lnTo>
                    <a:pt x="35052" y="1065276"/>
                  </a:lnTo>
                  <a:lnTo>
                    <a:pt x="59315" y="1065276"/>
                  </a:lnTo>
                  <a:lnTo>
                    <a:pt x="59315" y="1104658"/>
                  </a:lnTo>
                  <a:lnTo>
                    <a:pt x="85344" y="105156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2"/>
            <p:cNvSpPr/>
            <p:nvPr/>
          </p:nvSpPr>
          <p:spPr>
            <a:xfrm>
              <a:off x="6511930" y="4434840"/>
              <a:ext cx="85725" cy="969644"/>
            </a:xfrm>
            <a:custGeom>
              <a:avLst/>
              <a:gdLst/>
              <a:ahLst/>
              <a:cxnLst/>
              <a:rect l="l" t="t" r="r" b="b"/>
              <a:pathLst>
                <a:path w="85725" h="969645">
                  <a:moveTo>
                    <a:pt x="85344" y="882396"/>
                  </a:moveTo>
                  <a:lnTo>
                    <a:pt x="0" y="882396"/>
                  </a:lnTo>
                  <a:lnTo>
                    <a:pt x="28956" y="941342"/>
                  </a:lnTo>
                  <a:lnTo>
                    <a:pt x="28956" y="897636"/>
                  </a:lnTo>
                  <a:lnTo>
                    <a:pt x="56388" y="897636"/>
                  </a:lnTo>
                  <a:lnTo>
                    <a:pt x="56388" y="941342"/>
                  </a:lnTo>
                  <a:lnTo>
                    <a:pt x="85344" y="882396"/>
                  </a:lnTo>
                  <a:close/>
                </a:path>
                <a:path w="85725" h="969645">
                  <a:moveTo>
                    <a:pt x="56388" y="882396"/>
                  </a:moveTo>
                  <a:lnTo>
                    <a:pt x="56388" y="0"/>
                  </a:lnTo>
                  <a:lnTo>
                    <a:pt x="28956" y="0"/>
                  </a:lnTo>
                  <a:lnTo>
                    <a:pt x="28956" y="882396"/>
                  </a:lnTo>
                  <a:lnTo>
                    <a:pt x="56388" y="882396"/>
                  </a:lnTo>
                  <a:close/>
                </a:path>
                <a:path w="85725" h="969645">
                  <a:moveTo>
                    <a:pt x="56388" y="941342"/>
                  </a:moveTo>
                  <a:lnTo>
                    <a:pt x="56388" y="897636"/>
                  </a:lnTo>
                  <a:lnTo>
                    <a:pt x="28956" y="897636"/>
                  </a:lnTo>
                  <a:lnTo>
                    <a:pt x="28956" y="941342"/>
                  </a:lnTo>
                  <a:lnTo>
                    <a:pt x="42672" y="969264"/>
                  </a:lnTo>
                  <a:lnTo>
                    <a:pt x="56388" y="941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3"/>
            <p:cNvSpPr/>
            <p:nvPr/>
          </p:nvSpPr>
          <p:spPr>
            <a:xfrm>
              <a:off x="7456810" y="5740908"/>
              <a:ext cx="589915" cy="88900"/>
            </a:xfrm>
            <a:custGeom>
              <a:avLst/>
              <a:gdLst/>
              <a:ahLst/>
              <a:cxnLst/>
              <a:rect l="l" t="t" r="r" b="b"/>
              <a:pathLst>
                <a:path w="589915" h="88900">
                  <a:moveTo>
                    <a:pt x="504383" y="32631"/>
                  </a:moveTo>
                  <a:lnTo>
                    <a:pt x="3048" y="0"/>
                  </a:lnTo>
                  <a:lnTo>
                    <a:pt x="0" y="28956"/>
                  </a:lnTo>
                  <a:lnTo>
                    <a:pt x="501396" y="60015"/>
                  </a:lnTo>
                  <a:lnTo>
                    <a:pt x="502911" y="60109"/>
                  </a:lnTo>
                  <a:lnTo>
                    <a:pt x="504383" y="32631"/>
                  </a:lnTo>
                  <a:close/>
                </a:path>
                <a:path w="589915" h="88900">
                  <a:moveTo>
                    <a:pt x="518160" y="81455"/>
                  </a:moveTo>
                  <a:lnTo>
                    <a:pt x="518160" y="33528"/>
                  </a:lnTo>
                  <a:lnTo>
                    <a:pt x="516636" y="60960"/>
                  </a:lnTo>
                  <a:lnTo>
                    <a:pt x="505968" y="60299"/>
                  </a:lnTo>
                  <a:lnTo>
                    <a:pt x="504383" y="60200"/>
                  </a:lnTo>
                  <a:lnTo>
                    <a:pt x="502911" y="60109"/>
                  </a:lnTo>
                  <a:lnTo>
                    <a:pt x="501396" y="88392"/>
                  </a:lnTo>
                  <a:lnTo>
                    <a:pt x="518160" y="81455"/>
                  </a:lnTo>
                  <a:close/>
                </a:path>
                <a:path w="589915" h="88900">
                  <a:moveTo>
                    <a:pt x="518160" y="33528"/>
                  </a:moveTo>
                  <a:lnTo>
                    <a:pt x="505968" y="32734"/>
                  </a:lnTo>
                  <a:lnTo>
                    <a:pt x="504383" y="32631"/>
                  </a:lnTo>
                  <a:lnTo>
                    <a:pt x="502911" y="60109"/>
                  </a:lnTo>
                  <a:lnTo>
                    <a:pt x="516636" y="60960"/>
                  </a:lnTo>
                  <a:lnTo>
                    <a:pt x="518160" y="33528"/>
                  </a:lnTo>
                  <a:close/>
                </a:path>
                <a:path w="589915" h="88900">
                  <a:moveTo>
                    <a:pt x="589788" y="51816"/>
                  </a:moveTo>
                  <a:lnTo>
                    <a:pt x="505968" y="3048"/>
                  </a:lnTo>
                  <a:lnTo>
                    <a:pt x="504383" y="32631"/>
                  </a:lnTo>
                  <a:lnTo>
                    <a:pt x="516636" y="33428"/>
                  </a:lnTo>
                  <a:lnTo>
                    <a:pt x="518160" y="33528"/>
                  </a:lnTo>
                  <a:lnTo>
                    <a:pt x="518160" y="81455"/>
                  </a:lnTo>
                  <a:lnTo>
                    <a:pt x="589788" y="51816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84"/>
          <p:cNvSpPr txBox="1"/>
          <p:nvPr/>
        </p:nvSpPr>
        <p:spPr>
          <a:xfrm>
            <a:off x="3749940" y="1905679"/>
            <a:ext cx="12966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CIFER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par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Calibri"/>
                <a:cs typeface="Calibri"/>
              </a:rPr>
              <a:t>de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produit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7" y="5706301"/>
            <a:ext cx="11831701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003938" y="2556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3938" y="260268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7"/>
          <p:cNvSpPr txBox="1">
            <a:spLocks noGrp="1"/>
          </p:cNvSpPr>
          <p:nvPr>
            <p:ph type="title"/>
          </p:nvPr>
        </p:nvSpPr>
        <p:spPr>
          <a:xfrm>
            <a:off x="2739623" y="302113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Principes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fonctionnement</a:t>
            </a:r>
            <a:r>
              <a:rPr spc="-65" dirty="0"/>
              <a:t> </a:t>
            </a:r>
            <a:r>
              <a:rPr spc="-10" dirty="0"/>
              <a:t>CIFER</a:t>
            </a:r>
          </a:p>
        </p:txBody>
      </p:sp>
      <p:pic>
        <p:nvPicPr>
          <p:cNvPr id="17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338" y="903415"/>
            <a:ext cx="155808" cy="159611"/>
          </a:xfrm>
          <a:prstGeom prst="rect">
            <a:avLst/>
          </a:prstGeom>
        </p:spPr>
      </p:pic>
      <p:sp>
        <p:nvSpPr>
          <p:cNvPr id="18" name="object 59"/>
          <p:cNvSpPr txBox="1"/>
          <p:nvPr/>
        </p:nvSpPr>
        <p:spPr>
          <a:xfrm>
            <a:off x="1502041" y="842690"/>
            <a:ext cx="2364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Produits</a:t>
            </a:r>
            <a:r>
              <a:rPr sz="1800" b="0" spc="30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haut</a:t>
            </a:r>
            <a:r>
              <a:rPr sz="1800" b="0" spc="2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risque</a:t>
            </a:r>
            <a:endParaRPr sz="1800">
              <a:latin typeface="Marianne Medium"/>
              <a:cs typeface="Marianne Medium"/>
            </a:endParaRPr>
          </a:p>
        </p:txBody>
      </p:sp>
      <p:sp>
        <p:nvSpPr>
          <p:cNvPr id="19" name="object 60"/>
          <p:cNvSpPr/>
          <p:nvPr/>
        </p:nvSpPr>
        <p:spPr>
          <a:xfrm>
            <a:off x="1590934" y="2066971"/>
            <a:ext cx="1958339" cy="1210310"/>
          </a:xfrm>
          <a:custGeom>
            <a:avLst/>
            <a:gdLst/>
            <a:ahLst/>
            <a:cxnLst/>
            <a:rect l="l" t="t" r="r" b="b"/>
            <a:pathLst>
              <a:path w="1958339" h="1210310">
                <a:moveTo>
                  <a:pt x="1958340" y="1208532"/>
                </a:moveTo>
                <a:lnTo>
                  <a:pt x="1958340" y="3048"/>
                </a:lnTo>
                <a:lnTo>
                  <a:pt x="1956816" y="0"/>
                </a:lnTo>
                <a:lnTo>
                  <a:pt x="1524" y="0"/>
                </a:lnTo>
                <a:lnTo>
                  <a:pt x="0" y="3048"/>
                </a:lnTo>
                <a:lnTo>
                  <a:pt x="0" y="1208532"/>
                </a:lnTo>
                <a:lnTo>
                  <a:pt x="1524" y="1210056"/>
                </a:lnTo>
                <a:lnTo>
                  <a:pt x="4572" y="121005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949196" y="9144"/>
                </a:lnTo>
                <a:lnTo>
                  <a:pt x="1949196" y="4572"/>
                </a:lnTo>
                <a:lnTo>
                  <a:pt x="1953768" y="9144"/>
                </a:lnTo>
                <a:lnTo>
                  <a:pt x="1953768" y="1210056"/>
                </a:lnTo>
                <a:lnTo>
                  <a:pt x="1956816" y="1210056"/>
                </a:lnTo>
                <a:lnTo>
                  <a:pt x="1958340" y="1208532"/>
                </a:lnTo>
                <a:close/>
              </a:path>
              <a:path w="1958339" h="121031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958339" h="1210310">
                <a:moveTo>
                  <a:pt x="9144" y="12009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200912"/>
                </a:lnTo>
                <a:lnTo>
                  <a:pt x="9144" y="1200912"/>
                </a:lnTo>
                <a:close/>
              </a:path>
              <a:path w="1958339" h="1210310">
                <a:moveTo>
                  <a:pt x="1953768" y="1200912"/>
                </a:moveTo>
                <a:lnTo>
                  <a:pt x="4572" y="1200912"/>
                </a:lnTo>
                <a:lnTo>
                  <a:pt x="9144" y="1205484"/>
                </a:lnTo>
                <a:lnTo>
                  <a:pt x="9144" y="1210056"/>
                </a:lnTo>
                <a:lnTo>
                  <a:pt x="1949196" y="1210056"/>
                </a:lnTo>
                <a:lnTo>
                  <a:pt x="1949196" y="1205484"/>
                </a:lnTo>
                <a:lnTo>
                  <a:pt x="1953768" y="1200912"/>
                </a:lnTo>
                <a:close/>
              </a:path>
              <a:path w="1958339" h="1210310">
                <a:moveTo>
                  <a:pt x="9144" y="1210056"/>
                </a:moveTo>
                <a:lnTo>
                  <a:pt x="9144" y="1205484"/>
                </a:lnTo>
                <a:lnTo>
                  <a:pt x="4572" y="1200912"/>
                </a:lnTo>
                <a:lnTo>
                  <a:pt x="4572" y="1210056"/>
                </a:lnTo>
                <a:lnTo>
                  <a:pt x="9144" y="1210056"/>
                </a:lnTo>
                <a:close/>
              </a:path>
              <a:path w="1958339" h="1210310">
                <a:moveTo>
                  <a:pt x="1953768" y="9144"/>
                </a:moveTo>
                <a:lnTo>
                  <a:pt x="1949196" y="4572"/>
                </a:lnTo>
                <a:lnTo>
                  <a:pt x="1949196" y="9144"/>
                </a:lnTo>
                <a:lnTo>
                  <a:pt x="1953768" y="9144"/>
                </a:lnTo>
                <a:close/>
              </a:path>
              <a:path w="1958339" h="1210310">
                <a:moveTo>
                  <a:pt x="1953768" y="1200912"/>
                </a:moveTo>
                <a:lnTo>
                  <a:pt x="1953768" y="9144"/>
                </a:lnTo>
                <a:lnTo>
                  <a:pt x="1949196" y="9144"/>
                </a:lnTo>
                <a:lnTo>
                  <a:pt x="1949196" y="1200912"/>
                </a:lnTo>
                <a:lnTo>
                  <a:pt x="1953768" y="1200912"/>
                </a:lnTo>
                <a:close/>
              </a:path>
              <a:path w="1958339" h="1210310">
                <a:moveTo>
                  <a:pt x="1953768" y="1210056"/>
                </a:moveTo>
                <a:lnTo>
                  <a:pt x="1953768" y="1200912"/>
                </a:lnTo>
                <a:lnTo>
                  <a:pt x="1949196" y="1205484"/>
                </a:lnTo>
                <a:lnTo>
                  <a:pt x="1949196" y="1210056"/>
                </a:lnTo>
                <a:lnTo>
                  <a:pt x="1953768" y="1210056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1"/>
          <p:cNvSpPr txBox="1"/>
          <p:nvPr/>
        </p:nvSpPr>
        <p:spPr>
          <a:xfrm>
            <a:off x="1674253" y="2090846"/>
            <a:ext cx="1623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Type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compte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certifié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»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l’autorité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compétente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62"/>
          <p:cNvSpPr/>
          <p:nvPr/>
        </p:nvSpPr>
        <p:spPr>
          <a:xfrm>
            <a:off x="3718438" y="1946575"/>
            <a:ext cx="1774189" cy="1487805"/>
          </a:xfrm>
          <a:custGeom>
            <a:avLst/>
            <a:gdLst/>
            <a:ahLst/>
            <a:cxnLst/>
            <a:rect l="l" t="t" r="r" b="b"/>
            <a:pathLst>
              <a:path w="1774189" h="1487804">
                <a:moveTo>
                  <a:pt x="1773936" y="1484376"/>
                </a:moveTo>
                <a:lnTo>
                  <a:pt x="1773936" y="3048"/>
                </a:lnTo>
                <a:lnTo>
                  <a:pt x="1770888" y="0"/>
                </a:lnTo>
                <a:lnTo>
                  <a:pt x="3048" y="0"/>
                </a:lnTo>
                <a:lnTo>
                  <a:pt x="0" y="3048"/>
                </a:lnTo>
                <a:lnTo>
                  <a:pt x="0" y="1484376"/>
                </a:lnTo>
                <a:lnTo>
                  <a:pt x="3048" y="1487424"/>
                </a:lnTo>
                <a:lnTo>
                  <a:pt x="4572" y="148742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1763268" y="9144"/>
                </a:lnTo>
                <a:lnTo>
                  <a:pt x="1763268" y="4572"/>
                </a:lnTo>
                <a:lnTo>
                  <a:pt x="1769364" y="9144"/>
                </a:lnTo>
                <a:lnTo>
                  <a:pt x="1769364" y="1487424"/>
                </a:lnTo>
                <a:lnTo>
                  <a:pt x="1770888" y="1487424"/>
                </a:lnTo>
                <a:lnTo>
                  <a:pt x="1773936" y="1484376"/>
                </a:lnTo>
                <a:close/>
              </a:path>
              <a:path w="1774189" h="1487804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1774189" h="1487804">
                <a:moveTo>
                  <a:pt x="10668" y="147828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1478280"/>
                </a:lnTo>
                <a:lnTo>
                  <a:pt x="10668" y="1478280"/>
                </a:lnTo>
                <a:close/>
              </a:path>
              <a:path w="1774189" h="1487804">
                <a:moveTo>
                  <a:pt x="1769364" y="1478280"/>
                </a:moveTo>
                <a:lnTo>
                  <a:pt x="4572" y="1478280"/>
                </a:lnTo>
                <a:lnTo>
                  <a:pt x="10668" y="1482852"/>
                </a:lnTo>
                <a:lnTo>
                  <a:pt x="10668" y="1487424"/>
                </a:lnTo>
                <a:lnTo>
                  <a:pt x="1763268" y="1487424"/>
                </a:lnTo>
                <a:lnTo>
                  <a:pt x="1763268" y="1482852"/>
                </a:lnTo>
                <a:lnTo>
                  <a:pt x="1769364" y="1478280"/>
                </a:lnTo>
                <a:close/>
              </a:path>
              <a:path w="1774189" h="1487804">
                <a:moveTo>
                  <a:pt x="10668" y="1487424"/>
                </a:moveTo>
                <a:lnTo>
                  <a:pt x="10668" y="1482852"/>
                </a:lnTo>
                <a:lnTo>
                  <a:pt x="4572" y="1478280"/>
                </a:lnTo>
                <a:lnTo>
                  <a:pt x="4572" y="1487424"/>
                </a:lnTo>
                <a:lnTo>
                  <a:pt x="10668" y="1487424"/>
                </a:lnTo>
                <a:close/>
              </a:path>
              <a:path w="1774189" h="1487804">
                <a:moveTo>
                  <a:pt x="1769364" y="9144"/>
                </a:moveTo>
                <a:lnTo>
                  <a:pt x="1763268" y="4572"/>
                </a:lnTo>
                <a:lnTo>
                  <a:pt x="1763268" y="9144"/>
                </a:lnTo>
                <a:lnTo>
                  <a:pt x="1769364" y="9144"/>
                </a:lnTo>
                <a:close/>
              </a:path>
              <a:path w="1774189" h="1487804">
                <a:moveTo>
                  <a:pt x="1769364" y="1478280"/>
                </a:moveTo>
                <a:lnTo>
                  <a:pt x="1769364" y="9144"/>
                </a:lnTo>
                <a:lnTo>
                  <a:pt x="1763268" y="9144"/>
                </a:lnTo>
                <a:lnTo>
                  <a:pt x="1763268" y="1478280"/>
                </a:lnTo>
                <a:lnTo>
                  <a:pt x="1769364" y="1478280"/>
                </a:lnTo>
                <a:close/>
              </a:path>
              <a:path w="1774189" h="1487804">
                <a:moveTo>
                  <a:pt x="1769364" y="1487424"/>
                </a:moveTo>
                <a:lnTo>
                  <a:pt x="1769364" y="1478280"/>
                </a:lnTo>
                <a:lnTo>
                  <a:pt x="1763268" y="1482852"/>
                </a:lnTo>
                <a:lnTo>
                  <a:pt x="1763268" y="1487424"/>
                </a:lnTo>
                <a:lnTo>
                  <a:pt x="1769364" y="1487424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3"/>
          <p:cNvSpPr txBox="1"/>
          <p:nvPr/>
        </p:nvSpPr>
        <p:spPr>
          <a:xfrm>
            <a:off x="3803280" y="1970449"/>
            <a:ext cx="15494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Remplissage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du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dossier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CIFER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ligne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téléchargement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pièces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jointes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64"/>
          <p:cNvSpPr txBox="1"/>
          <p:nvPr/>
        </p:nvSpPr>
        <p:spPr>
          <a:xfrm>
            <a:off x="5811911" y="1281601"/>
            <a:ext cx="137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Soumission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du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dossier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65"/>
          <p:cNvSpPr txBox="1"/>
          <p:nvPr/>
        </p:nvSpPr>
        <p:spPr>
          <a:xfrm>
            <a:off x="7825114" y="1296842"/>
            <a:ext cx="159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Suites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dossier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66"/>
          <p:cNvSpPr txBox="1"/>
          <p:nvPr/>
        </p:nvSpPr>
        <p:spPr>
          <a:xfrm>
            <a:off x="1794648" y="1296842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Compte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CIFER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67"/>
          <p:cNvSpPr txBox="1"/>
          <p:nvPr/>
        </p:nvSpPr>
        <p:spPr>
          <a:xfrm>
            <a:off x="3803280" y="1162730"/>
            <a:ext cx="1537970" cy="7302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ossier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demande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CIFER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par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Calibri"/>
                <a:cs typeface="Calibri"/>
              </a:rPr>
              <a:t>de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produit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68"/>
          <p:cNvGrpSpPr/>
          <p:nvPr/>
        </p:nvGrpSpPr>
        <p:grpSpPr>
          <a:xfrm>
            <a:off x="807601" y="1906951"/>
            <a:ext cx="8860790" cy="3430904"/>
            <a:chOff x="807601" y="2494788"/>
            <a:chExt cx="8860790" cy="3430904"/>
          </a:xfrm>
        </p:grpSpPr>
        <p:sp>
          <p:nvSpPr>
            <p:cNvPr id="28" name="object 69"/>
            <p:cNvSpPr/>
            <p:nvPr/>
          </p:nvSpPr>
          <p:spPr>
            <a:xfrm>
              <a:off x="807593" y="2494787"/>
              <a:ext cx="8860790" cy="3430904"/>
            </a:xfrm>
            <a:custGeom>
              <a:avLst/>
              <a:gdLst/>
              <a:ahLst/>
              <a:cxnLst/>
              <a:rect l="l" t="t" r="r" b="b"/>
              <a:pathLst>
                <a:path w="8860790" h="3430904">
                  <a:moveTo>
                    <a:pt x="88071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8807196" y="6096"/>
                  </a:lnTo>
                  <a:lnTo>
                    <a:pt x="8807196" y="0"/>
                  </a:lnTo>
                  <a:close/>
                </a:path>
                <a:path w="8860790" h="3430904">
                  <a:moveTo>
                    <a:pt x="8860536" y="3424428"/>
                  </a:moveTo>
                  <a:lnTo>
                    <a:pt x="53340" y="3424428"/>
                  </a:lnTo>
                  <a:lnTo>
                    <a:pt x="53340" y="3430524"/>
                  </a:lnTo>
                  <a:lnTo>
                    <a:pt x="8860536" y="3430524"/>
                  </a:lnTo>
                  <a:lnTo>
                    <a:pt x="8860536" y="3424428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0"/>
            <p:cNvSpPr/>
            <p:nvPr/>
          </p:nvSpPr>
          <p:spPr>
            <a:xfrm>
              <a:off x="5705734" y="2872740"/>
              <a:ext cx="1772920" cy="655320"/>
            </a:xfrm>
            <a:custGeom>
              <a:avLst/>
              <a:gdLst/>
              <a:ahLst/>
              <a:cxnLst/>
              <a:rect l="l" t="t" r="r" b="b"/>
              <a:pathLst>
                <a:path w="1772920" h="655320">
                  <a:moveTo>
                    <a:pt x="1772412" y="653796"/>
                  </a:moveTo>
                  <a:lnTo>
                    <a:pt x="1772412" y="3048"/>
                  </a:lnTo>
                  <a:lnTo>
                    <a:pt x="1770888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653796"/>
                  </a:lnTo>
                  <a:lnTo>
                    <a:pt x="1524" y="655320"/>
                  </a:lnTo>
                  <a:lnTo>
                    <a:pt x="4572" y="655320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763268" y="9144"/>
                  </a:lnTo>
                  <a:lnTo>
                    <a:pt x="1763268" y="4572"/>
                  </a:lnTo>
                  <a:lnTo>
                    <a:pt x="1767840" y="9144"/>
                  </a:lnTo>
                  <a:lnTo>
                    <a:pt x="1767840" y="655320"/>
                  </a:lnTo>
                  <a:lnTo>
                    <a:pt x="1770888" y="655320"/>
                  </a:lnTo>
                  <a:lnTo>
                    <a:pt x="1772412" y="653796"/>
                  </a:lnTo>
                  <a:close/>
                </a:path>
                <a:path w="1772920" h="65532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772920" h="655320">
                  <a:moveTo>
                    <a:pt x="9144" y="646176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646176"/>
                  </a:lnTo>
                  <a:lnTo>
                    <a:pt x="9144" y="646176"/>
                  </a:lnTo>
                  <a:close/>
                </a:path>
                <a:path w="1772920" h="655320">
                  <a:moveTo>
                    <a:pt x="1767840" y="646176"/>
                  </a:moveTo>
                  <a:lnTo>
                    <a:pt x="4572" y="646176"/>
                  </a:lnTo>
                  <a:lnTo>
                    <a:pt x="9144" y="650748"/>
                  </a:lnTo>
                  <a:lnTo>
                    <a:pt x="9144" y="655320"/>
                  </a:lnTo>
                  <a:lnTo>
                    <a:pt x="1763268" y="655320"/>
                  </a:lnTo>
                  <a:lnTo>
                    <a:pt x="1763268" y="650748"/>
                  </a:lnTo>
                  <a:lnTo>
                    <a:pt x="1767840" y="646176"/>
                  </a:lnTo>
                  <a:close/>
                </a:path>
                <a:path w="1772920" h="655320">
                  <a:moveTo>
                    <a:pt x="9144" y="655320"/>
                  </a:moveTo>
                  <a:lnTo>
                    <a:pt x="9144" y="650748"/>
                  </a:lnTo>
                  <a:lnTo>
                    <a:pt x="4572" y="646176"/>
                  </a:lnTo>
                  <a:lnTo>
                    <a:pt x="4572" y="655320"/>
                  </a:lnTo>
                  <a:lnTo>
                    <a:pt x="9144" y="655320"/>
                  </a:lnTo>
                  <a:close/>
                </a:path>
                <a:path w="1772920" h="655320">
                  <a:moveTo>
                    <a:pt x="1767840" y="9144"/>
                  </a:moveTo>
                  <a:lnTo>
                    <a:pt x="1763268" y="4572"/>
                  </a:lnTo>
                  <a:lnTo>
                    <a:pt x="1763268" y="9144"/>
                  </a:lnTo>
                  <a:lnTo>
                    <a:pt x="1767840" y="9144"/>
                  </a:lnTo>
                  <a:close/>
                </a:path>
                <a:path w="1772920" h="655320">
                  <a:moveTo>
                    <a:pt x="1767840" y="646176"/>
                  </a:moveTo>
                  <a:lnTo>
                    <a:pt x="1767840" y="9144"/>
                  </a:lnTo>
                  <a:lnTo>
                    <a:pt x="1763268" y="9144"/>
                  </a:lnTo>
                  <a:lnTo>
                    <a:pt x="1763268" y="646176"/>
                  </a:lnTo>
                  <a:lnTo>
                    <a:pt x="1767840" y="646176"/>
                  </a:lnTo>
                  <a:close/>
                </a:path>
                <a:path w="1772920" h="655320">
                  <a:moveTo>
                    <a:pt x="1767840" y="655320"/>
                  </a:moveTo>
                  <a:lnTo>
                    <a:pt x="1767840" y="646176"/>
                  </a:lnTo>
                  <a:lnTo>
                    <a:pt x="1763268" y="650748"/>
                  </a:lnTo>
                  <a:lnTo>
                    <a:pt x="1763268" y="655320"/>
                  </a:lnTo>
                  <a:lnTo>
                    <a:pt x="1767840" y="655320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71"/>
          <p:cNvSpPr txBox="1"/>
          <p:nvPr/>
        </p:nvSpPr>
        <p:spPr>
          <a:xfrm>
            <a:off x="968636" y="2487085"/>
            <a:ext cx="42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PRO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72"/>
          <p:cNvSpPr txBox="1"/>
          <p:nvPr/>
        </p:nvSpPr>
        <p:spPr>
          <a:xfrm>
            <a:off x="5789051" y="2308777"/>
            <a:ext cx="9156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pro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DGAL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73"/>
          <p:cNvSpPr/>
          <p:nvPr/>
        </p:nvSpPr>
        <p:spPr>
          <a:xfrm>
            <a:off x="5705734" y="5495971"/>
            <a:ext cx="1772920" cy="932815"/>
          </a:xfrm>
          <a:custGeom>
            <a:avLst/>
            <a:gdLst/>
            <a:ahLst/>
            <a:cxnLst/>
            <a:rect l="l" t="t" r="r" b="b"/>
            <a:pathLst>
              <a:path w="1772920" h="932815">
                <a:moveTo>
                  <a:pt x="1772412" y="931164"/>
                </a:moveTo>
                <a:lnTo>
                  <a:pt x="1772412" y="1524"/>
                </a:lnTo>
                <a:lnTo>
                  <a:pt x="1770888" y="0"/>
                </a:lnTo>
                <a:lnTo>
                  <a:pt x="1524" y="0"/>
                </a:lnTo>
                <a:lnTo>
                  <a:pt x="0" y="1524"/>
                </a:lnTo>
                <a:lnTo>
                  <a:pt x="0" y="931164"/>
                </a:lnTo>
                <a:lnTo>
                  <a:pt x="1524" y="932688"/>
                </a:lnTo>
                <a:lnTo>
                  <a:pt x="4572" y="93268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763268" y="9144"/>
                </a:lnTo>
                <a:lnTo>
                  <a:pt x="1763268" y="4572"/>
                </a:lnTo>
                <a:lnTo>
                  <a:pt x="1767840" y="9144"/>
                </a:lnTo>
                <a:lnTo>
                  <a:pt x="1767840" y="932688"/>
                </a:lnTo>
                <a:lnTo>
                  <a:pt x="1770888" y="932688"/>
                </a:lnTo>
                <a:lnTo>
                  <a:pt x="1772412" y="931164"/>
                </a:lnTo>
                <a:close/>
              </a:path>
              <a:path w="1772920" h="93281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772920" h="932815">
                <a:moveTo>
                  <a:pt x="9144" y="9235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923544"/>
                </a:lnTo>
                <a:lnTo>
                  <a:pt x="9144" y="923544"/>
                </a:lnTo>
                <a:close/>
              </a:path>
              <a:path w="1772920" h="932815">
                <a:moveTo>
                  <a:pt x="1767840" y="923544"/>
                </a:moveTo>
                <a:lnTo>
                  <a:pt x="4572" y="923544"/>
                </a:lnTo>
                <a:lnTo>
                  <a:pt x="9144" y="928116"/>
                </a:lnTo>
                <a:lnTo>
                  <a:pt x="9144" y="932688"/>
                </a:lnTo>
                <a:lnTo>
                  <a:pt x="1763268" y="932688"/>
                </a:lnTo>
                <a:lnTo>
                  <a:pt x="1763268" y="928116"/>
                </a:lnTo>
                <a:lnTo>
                  <a:pt x="1767840" y="923544"/>
                </a:lnTo>
                <a:close/>
              </a:path>
              <a:path w="1772920" h="932815">
                <a:moveTo>
                  <a:pt x="9144" y="932688"/>
                </a:moveTo>
                <a:lnTo>
                  <a:pt x="9144" y="928116"/>
                </a:lnTo>
                <a:lnTo>
                  <a:pt x="4572" y="923544"/>
                </a:lnTo>
                <a:lnTo>
                  <a:pt x="4572" y="932688"/>
                </a:lnTo>
                <a:lnTo>
                  <a:pt x="9144" y="932688"/>
                </a:lnTo>
                <a:close/>
              </a:path>
              <a:path w="1772920" h="932815">
                <a:moveTo>
                  <a:pt x="1767840" y="9144"/>
                </a:moveTo>
                <a:lnTo>
                  <a:pt x="1763268" y="4572"/>
                </a:lnTo>
                <a:lnTo>
                  <a:pt x="1763268" y="9144"/>
                </a:lnTo>
                <a:lnTo>
                  <a:pt x="1767840" y="9144"/>
                </a:lnTo>
                <a:close/>
              </a:path>
              <a:path w="1772920" h="932815">
                <a:moveTo>
                  <a:pt x="1767840" y="923544"/>
                </a:moveTo>
                <a:lnTo>
                  <a:pt x="1767840" y="9144"/>
                </a:lnTo>
                <a:lnTo>
                  <a:pt x="1763268" y="9144"/>
                </a:lnTo>
                <a:lnTo>
                  <a:pt x="1763268" y="923544"/>
                </a:lnTo>
                <a:lnTo>
                  <a:pt x="1767840" y="923544"/>
                </a:lnTo>
                <a:close/>
              </a:path>
              <a:path w="1772920" h="932815">
                <a:moveTo>
                  <a:pt x="1767840" y="932688"/>
                </a:moveTo>
                <a:lnTo>
                  <a:pt x="1767840" y="923544"/>
                </a:lnTo>
                <a:lnTo>
                  <a:pt x="1763268" y="928116"/>
                </a:lnTo>
                <a:lnTo>
                  <a:pt x="1763268" y="932688"/>
                </a:lnTo>
                <a:lnTo>
                  <a:pt x="1767840" y="932688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4"/>
          <p:cNvSpPr txBox="1"/>
          <p:nvPr/>
        </p:nvSpPr>
        <p:spPr>
          <a:xfrm>
            <a:off x="5789051" y="5519844"/>
            <a:ext cx="1266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5FF"/>
                </a:solidFill>
                <a:latin typeface="Calibri"/>
                <a:cs typeface="Calibri"/>
              </a:rPr>
              <a:t>Instruction</a:t>
            </a:r>
            <a:r>
              <a:rPr sz="1800" spc="-1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5FF"/>
                </a:solidFill>
                <a:latin typeface="Calibri"/>
                <a:cs typeface="Calibri"/>
              </a:rPr>
              <a:t>dossier</a:t>
            </a:r>
            <a:r>
              <a:rPr sz="1800" spc="-8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5FF"/>
                </a:solidFill>
                <a:latin typeface="Calibri"/>
                <a:cs typeface="Calibri"/>
              </a:rPr>
              <a:t>par</a:t>
            </a:r>
            <a:r>
              <a:rPr sz="1800" spc="-8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65FF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5FF"/>
                </a:solidFill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75"/>
          <p:cNvSpPr/>
          <p:nvPr/>
        </p:nvSpPr>
        <p:spPr>
          <a:xfrm>
            <a:off x="8077078" y="5663611"/>
            <a:ext cx="1027430" cy="379730"/>
          </a:xfrm>
          <a:custGeom>
            <a:avLst/>
            <a:gdLst/>
            <a:ahLst/>
            <a:cxnLst/>
            <a:rect l="l" t="t" r="r" b="b"/>
            <a:pathLst>
              <a:path w="1027429" h="379729">
                <a:moveTo>
                  <a:pt x="1027176" y="376428"/>
                </a:moveTo>
                <a:lnTo>
                  <a:pt x="1027176" y="1524"/>
                </a:lnTo>
                <a:lnTo>
                  <a:pt x="1025652" y="0"/>
                </a:lnTo>
                <a:lnTo>
                  <a:pt x="1524" y="0"/>
                </a:lnTo>
                <a:lnTo>
                  <a:pt x="0" y="1524"/>
                </a:lnTo>
                <a:lnTo>
                  <a:pt x="0" y="376428"/>
                </a:lnTo>
                <a:lnTo>
                  <a:pt x="1524" y="379476"/>
                </a:lnTo>
                <a:lnTo>
                  <a:pt x="4572" y="37947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018032" y="9144"/>
                </a:lnTo>
                <a:lnTo>
                  <a:pt x="1018032" y="4572"/>
                </a:lnTo>
                <a:lnTo>
                  <a:pt x="1022604" y="9144"/>
                </a:lnTo>
                <a:lnTo>
                  <a:pt x="1022604" y="379476"/>
                </a:lnTo>
                <a:lnTo>
                  <a:pt x="1025652" y="379476"/>
                </a:lnTo>
                <a:lnTo>
                  <a:pt x="1027176" y="376428"/>
                </a:lnTo>
                <a:close/>
              </a:path>
              <a:path w="1027429" h="37972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027429" h="379729">
                <a:moveTo>
                  <a:pt x="9144" y="36880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68808"/>
                </a:lnTo>
                <a:lnTo>
                  <a:pt x="9144" y="368808"/>
                </a:lnTo>
                <a:close/>
              </a:path>
              <a:path w="1027429" h="379729">
                <a:moveTo>
                  <a:pt x="1022604" y="368808"/>
                </a:moveTo>
                <a:lnTo>
                  <a:pt x="4572" y="368808"/>
                </a:lnTo>
                <a:lnTo>
                  <a:pt x="9144" y="373380"/>
                </a:lnTo>
                <a:lnTo>
                  <a:pt x="9144" y="379476"/>
                </a:lnTo>
                <a:lnTo>
                  <a:pt x="1018032" y="379476"/>
                </a:lnTo>
                <a:lnTo>
                  <a:pt x="1018032" y="373380"/>
                </a:lnTo>
                <a:lnTo>
                  <a:pt x="1022604" y="368808"/>
                </a:lnTo>
                <a:close/>
              </a:path>
              <a:path w="1027429" h="379729">
                <a:moveTo>
                  <a:pt x="9144" y="379476"/>
                </a:moveTo>
                <a:lnTo>
                  <a:pt x="9144" y="373380"/>
                </a:lnTo>
                <a:lnTo>
                  <a:pt x="4572" y="368808"/>
                </a:lnTo>
                <a:lnTo>
                  <a:pt x="4572" y="379476"/>
                </a:lnTo>
                <a:lnTo>
                  <a:pt x="9144" y="379476"/>
                </a:lnTo>
                <a:close/>
              </a:path>
              <a:path w="1027429" h="379729">
                <a:moveTo>
                  <a:pt x="1022604" y="9144"/>
                </a:moveTo>
                <a:lnTo>
                  <a:pt x="1018032" y="4572"/>
                </a:lnTo>
                <a:lnTo>
                  <a:pt x="1018032" y="9144"/>
                </a:lnTo>
                <a:lnTo>
                  <a:pt x="1022604" y="9144"/>
                </a:lnTo>
                <a:close/>
              </a:path>
              <a:path w="1027429" h="379729">
                <a:moveTo>
                  <a:pt x="1022604" y="368808"/>
                </a:moveTo>
                <a:lnTo>
                  <a:pt x="1022604" y="9144"/>
                </a:lnTo>
                <a:lnTo>
                  <a:pt x="1018032" y="9144"/>
                </a:lnTo>
                <a:lnTo>
                  <a:pt x="1018032" y="368808"/>
                </a:lnTo>
                <a:lnTo>
                  <a:pt x="1022604" y="368808"/>
                </a:lnTo>
                <a:close/>
              </a:path>
              <a:path w="1027429" h="379729">
                <a:moveTo>
                  <a:pt x="1022604" y="379476"/>
                </a:moveTo>
                <a:lnTo>
                  <a:pt x="1022604" y="368808"/>
                </a:lnTo>
                <a:lnTo>
                  <a:pt x="1018032" y="373380"/>
                </a:lnTo>
                <a:lnTo>
                  <a:pt x="1018032" y="379476"/>
                </a:lnTo>
                <a:lnTo>
                  <a:pt x="1022604" y="379476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76"/>
          <p:cNvSpPr txBox="1"/>
          <p:nvPr/>
        </p:nvSpPr>
        <p:spPr>
          <a:xfrm>
            <a:off x="8160394" y="5687484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5FF"/>
                </a:solidFill>
                <a:latin typeface="Calibri"/>
                <a:cs typeface="Calibri"/>
              </a:rPr>
              <a:t>Décision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77"/>
          <p:cNvSpPr/>
          <p:nvPr/>
        </p:nvSpPr>
        <p:spPr>
          <a:xfrm>
            <a:off x="7970397" y="2350435"/>
            <a:ext cx="1400810" cy="657225"/>
          </a:xfrm>
          <a:custGeom>
            <a:avLst/>
            <a:gdLst/>
            <a:ahLst/>
            <a:cxnLst/>
            <a:rect l="l" t="t" r="r" b="b"/>
            <a:pathLst>
              <a:path w="1400809" h="657225">
                <a:moveTo>
                  <a:pt x="1400556" y="653796"/>
                </a:moveTo>
                <a:lnTo>
                  <a:pt x="1400556" y="3048"/>
                </a:lnTo>
                <a:lnTo>
                  <a:pt x="1399032" y="0"/>
                </a:lnTo>
                <a:lnTo>
                  <a:pt x="3048" y="0"/>
                </a:lnTo>
                <a:lnTo>
                  <a:pt x="0" y="3048"/>
                </a:lnTo>
                <a:lnTo>
                  <a:pt x="0" y="653796"/>
                </a:lnTo>
                <a:lnTo>
                  <a:pt x="3048" y="656844"/>
                </a:lnTo>
                <a:lnTo>
                  <a:pt x="6096" y="656844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1391412" y="9144"/>
                </a:lnTo>
                <a:lnTo>
                  <a:pt x="1391412" y="4572"/>
                </a:lnTo>
                <a:lnTo>
                  <a:pt x="1395984" y="9144"/>
                </a:lnTo>
                <a:lnTo>
                  <a:pt x="1395984" y="656844"/>
                </a:lnTo>
                <a:lnTo>
                  <a:pt x="1399032" y="656844"/>
                </a:lnTo>
                <a:lnTo>
                  <a:pt x="1400556" y="653796"/>
                </a:lnTo>
                <a:close/>
              </a:path>
              <a:path w="1400809" h="657225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1400809" h="657225">
                <a:moveTo>
                  <a:pt x="10668" y="646176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646176"/>
                </a:lnTo>
                <a:lnTo>
                  <a:pt x="10668" y="646176"/>
                </a:lnTo>
                <a:close/>
              </a:path>
              <a:path w="1400809" h="657225">
                <a:moveTo>
                  <a:pt x="1395984" y="646176"/>
                </a:moveTo>
                <a:lnTo>
                  <a:pt x="6096" y="646176"/>
                </a:lnTo>
                <a:lnTo>
                  <a:pt x="10668" y="650748"/>
                </a:lnTo>
                <a:lnTo>
                  <a:pt x="10668" y="656844"/>
                </a:lnTo>
                <a:lnTo>
                  <a:pt x="1391412" y="656844"/>
                </a:lnTo>
                <a:lnTo>
                  <a:pt x="1391412" y="650748"/>
                </a:lnTo>
                <a:lnTo>
                  <a:pt x="1395984" y="646176"/>
                </a:lnTo>
                <a:close/>
              </a:path>
              <a:path w="1400809" h="657225">
                <a:moveTo>
                  <a:pt x="10668" y="656844"/>
                </a:moveTo>
                <a:lnTo>
                  <a:pt x="10668" y="650748"/>
                </a:lnTo>
                <a:lnTo>
                  <a:pt x="6096" y="646176"/>
                </a:lnTo>
                <a:lnTo>
                  <a:pt x="6096" y="656844"/>
                </a:lnTo>
                <a:lnTo>
                  <a:pt x="10668" y="656844"/>
                </a:lnTo>
                <a:close/>
              </a:path>
              <a:path w="1400809" h="657225">
                <a:moveTo>
                  <a:pt x="1395984" y="9144"/>
                </a:moveTo>
                <a:lnTo>
                  <a:pt x="1391412" y="4572"/>
                </a:lnTo>
                <a:lnTo>
                  <a:pt x="1391412" y="9144"/>
                </a:lnTo>
                <a:lnTo>
                  <a:pt x="1395984" y="9144"/>
                </a:lnTo>
                <a:close/>
              </a:path>
              <a:path w="1400809" h="657225">
                <a:moveTo>
                  <a:pt x="1395984" y="646176"/>
                </a:moveTo>
                <a:lnTo>
                  <a:pt x="1395984" y="9144"/>
                </a:lnTo>
                <a:lnTo>
                  <a:pt x="1391412" y="9144"/>
                </a:lnTo>
                <a:lnTo>
                  <a:pt x="1391412" y="646176"/>
                </a:lnTo>
                <a:lnTo>
                  <a:pt x="1395984" y="646176"/>
                </a:lnTo>
                <a:close/>
              </a:path>
              <a:path w="1400809" h="657225">
                <a:moveTo>
                  <a:pt x="1395984" y="656844"/>
                </a:moveTo>
                <a:lnTo>
                  <a:pt x="1395984" y="646176"/>
                </a:lnTo>
                <a:lnTo>
                  <a:pt x="1391412" y="650748"/>
                </a:lnTo>
                <a:lnTo>
                  <a:pt x="1391412" y="656844"/>
                </a:lnTo>
                <a:lnTo>
                  <a:pt x="1395984" y="656844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8"/>
          <p:cNvSpPr txBox="1"/>
          <p:nvPr/>
        </p:nvSpPr>
        <p:spPr>
          <a:xfrm>
            <a:off x="8055238" y="2374309"/>
            <a:ext cx="109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Corrections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éventuelles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79"/>
          <p:cNvSpPr txBox="1"/>
          <p:nvPr/>
        </p:nvSpPr>
        <p:spPr>
          <a:xfrm>
            <a:off x="956444" y="5538132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5FF"/>
                </a:solidFill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80"/>
          <p:cNvGrpSpPr/>
          <p:nvPr/>
        </p:nvGrpSpPr>
        <p:grpSpPr>
          <a:xfrm>
            <a:off x="888373" y="3019471"/>
            <a:ext cx="8807450" cy="2908300"/>
            <a:chOff x="888373" y="3607308"/>
            <a:chExt cx="8807450" cy="2908300"/>
          </a:xfrm>
        </p:grpSpPr>
        <p:sp>
          <p:nvSpPr>
            <p:cNvPr id="40" name="object 81"/>
            <p:cNvSpPr/>
            <p:nvPr/>
          </p:nvSpPr>
          <p:spPr>
            <a:xfrm>
              <a:off x="8634862" y="3607308"/>
              <a:ext cx="81280" cy="542925"/>
            </a:xfrm>
            <a:custGeom>
              <a:avLst/>
              <a:gdLst/>
              <a:ahLst/>
              <a:cxnLst/>
              <a:rect l="l" t="t" r="r" b="b"/>
              <a:pathLst>
                <a:path w="81279" h="542925">
                  <a:moveTo>
                    <a:pt x="76200" y="467868"/>
                  </a:moveTo>
                  <a:lnTo>
                    <a:pt x="54864" y="467441"/>
                  </a:lnTo>
                  <a:lnTo>
                    <a:pt x="50431" y="467352"/>
                  </a:lnTo>
                  <a:lnTo>
                    <a:pt x="50292" y="480060"/>
                  </a:lnTo>
                  <a:lnTo>
                    <a:pt x="24384" y="480060"/>
                  </a:lnTo>
                  <a:lnTo>
                    <a:pt x="24384" y="466831"/>
                  </a:lnTo>
                  <a:lnTo>
                    <a:pt x="4572" y="466435"/>
                  </a:lnTo>
                  <a:lnTo>
                    <a:pt x="0" y="466344"/>
                  </a:lnTo>
                  <a:lnTo>
                    <a:pt x="24384" y="517144"/>
                  </a:lnTo>
                  <a:lnTo>
                    <a:pt x="24384" y="480060"/>
                  </a:lnTo>
                  <a:lnTo>
                    <a:pt x="24528" y="466834"/>
                  </a:lnTo>
                  <a:lnTo>
                    <a:pt x="24528" y="517445"/>
                  </a:lnTo>
                  <a:lnTo>
                    <a:pt x="36576" y="542544"/>
                  </a:lnTo>
                  <a:lnTo>
                    <a:pt x="76200" y="467868"/>
                  </a:lnTo>
                  <a:close/>
                </a:path>
                <a:path w="81279" h="542925">
                  <a:moveTo>
                    <a:pt x="80772" y="76200"/>
                  </a:moveTo>
                  <a:lnTo>
                    <a:pt x="42672" y="0"/>
                  </a:lnTo>
                  <a:lnTo>
                    <a:pt x="4572" y="76200"/>
                  </a:lnTo>
                  <a:lnTo>
                    <a:pt x="28805" y="76200"/>
                  </a:lnTo>
                  <a:lnTo>
                    <a:pt x="28956" y="62484"/>
                  </a:lnTo>
                  <a:lnTo>
                    <a:pt x="54730" y="64000"/>
                  </a:lnTo>
                  <a:lnTo>
                    <a:pt x="54864" y="64008"/>
                  </a:lnTo>
                  <a:lnTo>
                    <a:pt x="54864" y="76200"/>
                  </a:lnTo>
                  <a:lnTo>
                    <a:pt x="80772" y="76200"/>
                  </a:lnTo>
                  <a:close/>
                </a:path>
                <a:path w="81279" h="542925">
                  <a:moveTo>
                    <a:pt x="50431" y="467352"/>
                  </a:moveTo>
                  <a:lnTo>
                    <a:pt x="28956" y="466923"/>
                  </a:lnTo>
                  <a:lnTo>
                    <a:pt x="24528" y="466834"/>
                  </a:lnTo>
                  <a:lnTo>
                    <a:pt x="24384" y="480060"/>
                  </a:lnTo>
                  <a:lnTo>
                    <a:pt x="50292" y="480060"/>
                  </a:lnTo>
                  <a:lnTo>
                    <a:pt x="50431" y="467352"/>
                  </a:lnTo>
                  <a:close/>
                </a:path>
                <a:path w="81279" h="542925">
                  <a:moveTo>
                    <a:pt x="54730" y="76200"/>
                  </a:moveTo>
                  <a:lnTo>
                    <a:pt x="28805" y="76200"/>
                  </a:lnTo>
                  <a:lnTo>
                    <a:pt x="24528" y="466834"/>
                  </a:lnTo>
                  <a:lnTo>
                    <a:pt x="50292" y="467349"/>
                  </a:lnTo>
                  <a:lnTo>
                    <a:pt x="50431" y="467352"/>
                  </a:lnTo>
                  <a:lnTo>
                    <a:pt x="54730" y="76200"/>
                  </a:lnTo>
                  <a:close/>
                </a:path>
                <a:path w="81279" h="542925">
                  <a:moveTo>
                    <a:pt x="54864" y="64008"/>
                  </a:moveTo>
                  <a:lnTo>
                    <a:pt x="28956" y="62484"/>
                  </a:lnTo>
                  <a:lnTo>
                    <a:pt x="28805" y="76200"/>
                  </a:lnTo>
                  <a:lnTo>
                    <a:pt x="54730" y="76200"/>
                  </a:lnTo>
                  <a:lnTo>
                    <a:pt x="54864" y="64008"/>
                  </a:lnTo>
                  <a:close/>
                </a:path>
                <a:path w="81279" h="542925">
                  <a:moveTo>
                    <a:pt x="54864" y="76200"/>
                  </a:moveTo>
                  <a:lnTo>
                    <a:pt x="54864" y="64008"/>
                  </a:lnTo>
                  <a:lnTo>
                    <a:pt x="54730" y="76200"/>
                  </a:lnTo>
                  <a:lnTo>
                    <a:pt x="54864" y="7620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2"/>
            <p:cNvSpPr/>
            <p:nvPr/>
          </p:nvSpPr>
          <p:spPr>
            <a:xfrm>
              <a:off x="6400673" y="5196852"/>
              <a:ext cx="1635760" cy="1318260"/>
            </a:xfrm>
            <a:custGeom>
              <a:avLst/>
              <a:gdLst/>
              <a:ahLst/>
              <a:cxnLst/>
              <a:rect l="l" t="t" r="r" b="b"/>
              <a:pathLst>
                <a:path w="1635759" h="1318259">
                  <a:moveTo>
                    <a:pt x="85344" y="806196"/>
                  </a:moveTo>
                  <a:lnTo>
                    <a:pt x="56388" y="806196"/>
                  </a:lnTo>
                  <a:lnTo>
                    <a:pt x="56388" y="0"/>
                  </a:lnTo>
                  <a:lnTo>
                    <a:pt x="28956" y="0"/>
                  </a:lnTo>
                  <a:lnTo>
                    <a:pt x="28956" y="806196"/>
                  </a:lnTo>
                  <a:lnTo>
                    <a:pt x="0" y="806196"/>
                  </a:lnTo>
                  <a:lnTo>
                    <a:pt x="28956" y="864108"/>
                  </a:lnTo>
                  <a:lnTo>
                    <a:pt x="42672" y="891540"/>
                  </a:lnTo>
                  <a:lnTo>
                    <a:pt x="56388" y="864108"/>
                  </a:lnTo>
                  <a:lnTo>
                    <a:pt x="85344" y="806196"/>
                  </a:lnTo>
                  <a:close/>
                </a:path>
                <a:path w="1635759" h="1318259">
                  <a:moveTo>
                    <a:pt x="1635252" y="1280160"/>
                  </a:moveTo>
                  <a:lnTo>
                    <a:pt x="1551432" y="1232916"/>
                  </a:lnTo>
                  <a:lnTo>
                    <a:pt x="1549933" y="1260868"/>
                  </a:lnTo>
                  <a:lnTo>
                    <a:pt x="1074420" y="1229868"/>
                  </a:lnTo>
                  <a:lnTo>
                    <a:pt x="1072896" y="1258824"/>
                  </a:lnTo>
                  <a:lnTo>
                    <a:pt x="1546860" y="1289824"/>
                  </a:lnTo>
                  <a:lnTo>
                    <a:pt x="1548371" y="1289926"/>
                  </a:lnTo>
                  <a:lnTo>
                    <a:pt x="1546860" y="1318260"/>
                  </a:lnTo>
                  <a:lnTo>
                    <a:pt x="1565148" y="1310373"/>
                  </a:lnTo>
                  <a:lnTo>
                    <a:pt x="1635252" y="1280160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3"/>
            <p:cNvSpPr/>
            <p:nvPr/>
          </p:nvSpPr>
          <p:spPr>
            <a:xfrm>
              <a:off x="888373" y="4021835"/>
              <a:ext cx="8807450" cy="6350"/>
            </a:xfrm>
            <a:custGeom>
              <a:avLst/>
              <a:gdLst/>
              <a:ahLst/>
              <a:cxnLst/>
              <a:rect l="l" t="t" r="r" b="b"/>
              <a:pathLst>
                <a:path w="8807450" h="6350">
                  <a:moveTo>
                    <a:pt x="8807195" y="6095"/>
                  </a:moveTo>
                  <a:lnTo>
                    <a:pt x="8807195" y="0"/>
                  </a:lnTo>
                  <a:lnTo>
                    <a:pt x="0" y="0"/>
                  </a:lnTo>
                  <a:lnTo>
                    <a:pt x="0" y="6095"/>
                  </a:lnTo>
                  <a:lnTo>
                    <a:pt x="8807195" y="6095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4"/>
            <p:cNvSpPr/>
            <p:nvPr/>
          </p:nvSpPr>
          <p:spPr>
            <a:xfrm>
              <a:off x="1462921" y="4268724"/>
              <a:ext cx="2086610" cy="1209040"/>
            </a:xfrm>
            <a:custGeom>
              <a:avLst/>
              <a:gdLst/>
              <a:ahLst/>
              <a:cxnLst/>
              <a:rect l="l" t="t" r="r" b="b"/>
              <a:pathLst>
                <a:path w="2086610" h="1209039">
                  <a:moveTo>
                    <a:pt x="2086353" y="1207008"/>
                  </a:moveTo>
                  <a:lnTo>
                    <a:pt x="2086353" y="1524"/>
                  </a:lnTo>
                  <a:lnTo>
                    <a:pt x="2084829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1207008"/>
                  </a:lnTo>
                  <a:lnTo>
                    <a:pt x="3048" y="1208532"/>
                  </a:lnTo>
                  <a:lnTo>
                    <a:pt x="4572" y="1208532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2077209" y="9144"/>
                  </a:lnTo>
                  <a:lnTo>
                    <a:pt x="2077209" y="4572"/>
                  </a:lnTo>
                  <a:lnTo>
                    <a:pt x="2081781" y="9144"/>
                  </a:lnTo>
                  <a:lnTo>
                    <a:pt x="2081781" y="1208532"/>
                  </a:lnTo>
                  <a:lnTo>
                    <a:pt x="2084829" y="1208532"/>
                  </a:lnTo>
                  <a:lnTo>
                    <a:pt x="2086353" y="1207008"/>
                  </a:lnTo>
                  <a:close/>
                </a:path>
                <a:path w="2086610" h="1209039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2086610" h="1209039">
                  <a:moveTo>
                    <a:pt x="10668" y="1199388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1199388"/>
                  </a:lnTo>
                  <a:lnTo>
                    <a:pt x="10668" y="1199388"/>
                  </a:lnTo>
                  <a:close/>
                </a:path>
                <a:path w="2086610" h="1209039">
                  <a:moveTo>
                    <a:pt x="2081781" y="1199388"/>
                  </a:moveTo>
                  <a:lnTo>
                    <a:pt x="4572" y="1199388"/>
                  </a:lnTo>
                  <a:lnTo>
                    <a:pt x="10668" y="1203960"/>
                  </a:lnTo>
                  <a:lnTo>
                    <a:pt x="10668" y="1208532"/>
                  </a:lnTo>
                  <a:lnTo>
                    <a:pt x="2077209" y="1208532"/>
                  </a:lnTo>
                  <a:lnTo>
                    <a:pt x="2077209" y="1203960"/>
                  </a:lnTo>
                  <a:lnTo>
                    <a:pt x="2081781" y="1199388"/>
                  </a:lnTo>
                  <a:close/>
                </a:path>
                <a:path w="2086610" h="1209039">
                  <a:moveTo>
                    <a:pt x="10668" y="1208532"/>
                  </a:moveTo>
                  <a:lnTo>
                    <a:pt x="10668" y="1203960"/>
                  </a:lnTo>
                  <a:lnTo>
                    <a:pt x="4572" y="1199388"/>
                  </a:lnTo>
                  <a:lnTo>
                    <a:pt x="4572" y="1208532"/>
                  </a:lnTo>
                  <a:lnTo>
                    <a:pt x="10668" y="1208532"/>
                  </a:lnTo>
                  <a:close/>
                </a:path>
                <a:path w="2086610" h="1209039">
                  <a:moveTo>
                    <a:pt x="2081781" y="9144"/>
                  </a:moveTo>
                  <a:lnTo>
                    <a:pt x="2077209" y="4572"/>
                  </a:lnTo>
                  <a:lnTo>
                    <a:pt x="2077209" y="9144"/>
                  </a:lnTo>
                  <a:lnTo>
                    <a:pt x="2081781" y="9144"/>
                  </a:lnTo>
                  <a:close/>
                </a:path>
                <a:path w="2086610" h="1209039">
                  <a:moveTo>
                    <a:pt x="2081781" y="1199388"/>
                  </a:moveTo>
                  <a:lnTo>
                    <a:pt x="2081781" y="9144"/>
                  </a:lnTo>
                  <a:lnTo>
                    <a:pt x="2077209" y="9144"/>
                  </a:lnTo>
                  <a:lnTo>
                    <a:pt x="2077209" y="1199388"/>
                  </a:lnTo>
                  <a:lnTo>
                    <a:pt x="2081781" y="1199388"/>
                  </a:lnTo>
                  <a:close/>
                </a:path>
                <a:path w="2086610" h="1209039">
                  <a:moveTo>
                    <a:pt x="2081781" y="1208532"/>
                  </a:moveTo>
                  <a:lnTo>
                    <a:pt x="2081781" y="1199388"/>
                  </a:lnTo>
                  <a:lnTo>
                    <a:pt x="2077209" y="1203960"/>
                  </a:lnTo>
                  <a:lnTo>
                    <a:pt x="2077209" y="1208532"/>
                  </a:lnTo>
                  <a:lnTo>
                    <a:pt x="2081781" y="1208532"/>
                  </a:lnTo>
                  <a:close/>
                </a:path>
              </a:pathLst>
            </a:custGeom>
            <a:solidFill>
              <a:srgbClr val="43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85"/>
          <p:cNvSpPr txBox="1"/>
          <p:nvPr/>
        </p:nvSpPr>
        <p:spPr>
          <a:xfrm>
            <a:off x="1547761" y="3703237"/>
            <a:ext cx="1835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Certifie</a:t>
            </a:r>
            <a:r>
              <a:rPr sz="1800" spc="-8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compte</a:t>
            </a:r>
            <a:r>
              <a:rPr sz="1800" spc="-6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55910"/>
                </a:solidFill>
                <a:latin typeface="Calibri"/>
                <a:cs typeface="Calibri"/>
              </a:rPr>
              <a:t>pro</a:t>
            </a:r>
            <a:r>
              <a:rPr sz="1800" spc="-2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55910"/>
                </a:solidFill>
                <a:latin typeface="Calibri"/>
                <a:cs typeface="Calibri"/>
              </a:rPr>
              <a:t>OU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86"/>
          <p:cNvSpPr txBox="1"/>
          <p:nvPr/>
        </p:nvSpPr>
        <p:spPr>
          <a:xfrm>
            <a:off x="942445" y="4058329"/>
            <a:ext cx="216789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55910"/>
                </a:solidFill>
                <a:latin typeface="Calibri"/>
                <a:cs typeface="Calibri"/>
              </a:rPr>
              <a:t>DGAL</a:t>
            </a:r>
            <a:endParaRPr sz="1800" dirty="0">
              <a:latin typeface="Calibri"/>
              <a:cs typeface="Calibri"/>
            </a:endParaRPr>
          </a:p>
          <a:p>
            <a:pPr marL="608330">
              <a:lnSpc>
                <a:spcPts val="1839"/>
              </a:lnSpc>
            </a:pP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Création</a:t>
            </a:r>
            <a:r>
              <a:rPr sz="1800" spc="-6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compte</a:t>
            </a:r>
            <a:endParaRPr sz="1800" dirty="0">
              <a:latin typeface="Calibri"/>
              <a:cs typeface="Calibri"/>
            </a:endParaRPr>
          </a:p>
          <a:p>
            <a:pPr marL="608330">
              <a:lnSpc>
                <a:spcPct val="100000"/>
              </a:lnSpc>
            </a:pP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pro</a:t>
            </a:r>
            <a:r>
              <a:rPr sz="1800" spc="-9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«</a:t>
            </a:r>
            <a:r>
              <a:rPr sz="1800" spc="-7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certifié</a:t>
            </a:r>
            <a:r>
              <a:rPr sz="1800" spc="-7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C55910"/>
                </a:solidFill>
                <a:latin typeface="Calibri"/>
                <a:cs typeface="Calibri"/>
              </a:rPr>
              <a:t>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" name="object 87"/>
          <p:cNvSpPr/>
          <p:nvPr/>
        </p:nvSpPr>
        <p:spPr>
          <a:xfrm>
            <a:off x="3721486" y="3485815"/>
            <a:ext cx="1772920" cy="1763395"/>
          </a:xfrm>
          <a:custGeom>
            <a:avLst/>
            <a:gdLst/>
            <a:ahLst/>
            <a:cxnLst/>
            <a:rect l="l" t="t" r="r" b="b"/>
            <a:pathLst>
              <a:path w="1772920" h="1763395">
                <a:moveTo>
                  <a:pt x="1772412" y="1761744"/>
                </a:moveTo>
                <a:lnTo>
                  <a:pt x="1772412" y="1524"/>
                </a:lnTo>
                <a:lnTo>
                  <a:pt x="1770888" y="0"/>
                </a:lnTo>
                <a:lnTo>
                  <a:pt x="1524" y="0"/>
                </a:lnTo>
                <a:lnTo>
                  <a:pt x="0" y="1524"/>
                </a:lnTo>
                <a:lnTo>
                  <a:pt x="0" y="1761744"/>
                </a:lnTo>
                <a:lnTo>
                  <a:pt x="1524" y="1763268"/>
                </a:lnTo>
                <a:lnTo>
                  <a:pt x="4572" y="17632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763268" y="9144"/>
                </a:lnTo>
                <a:lnTo>
                  <a:pt x="1763268" y="4572"/>
                </a:lnTo>
                <a:lnTo>
                  <a:pt x="1767840" y="9144"/>
                </a:lnTo>
                <a:lnTo>
                  <a:pt x="1767840" y="1763268"/>
                </a:lnTo>
                <a:lnTo>
                  <a:pt x="1770888" y="1763268"/>
                </a:lnTo>
                <a:lnTo>
                  <a:pt x="1772412" y="1761744"/>
                </a:lnTo>
                <a:close/>
              </a:path>
              <a:path w="1772920" h="17633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772920" h="1763395">
                <a:moveTo>
                  <a:pt x="9144" y="175412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754124"/>
                </a:lnTo>
                <a:lnTo>
                  <a:pt x="9144" y="1754124"/>
                </a:lnTo>
                <a:close/>
              </a:path>
              <a:path w="1772920" h="1763395">
                <a:moveTo>
                  <a:pt x="1767840" y="1754124"/>
                </a:moveTo>
                <a:lnTo>
                  <a:pt x="4572" y="1754124"/>
                </a:lnTo>
                <a:lnTo>
                  <a:pt x="9144" y="1758696"/>
                </a:lnTo>
                <a:lnTo>
                  <a:pt x="9144" y="1763268"/>
                </a:lnTo>
                <a:lnTo>
                  <a:pt x="1763268" y="1763268"/>
                </a:lnTo>
                <a:lnTo>
                  <a:pt x="1763268" y="1758696"/>
                </a:lnTo>
                <a:lnTo>
                  <a:pt x="1767840" y="1754124"/>
                </a:lnTo>
                <a:close/>
              </a:path>
              <a:path w="1772920" h="1763395">
                <a:moveTo>
                  <a:pt x="9144" y="1763268"/>
                </a:moveTo>
                <a:lnTo>
                  <a:pt x="9144" y="1758696"/>
                </a:lnTo>
                <a:lnTo>
                  <a:pt x="4572" y="1754124"/>
                </a:lnTo>
                <a:lnTo>
                  <a:pt x="4572" y="1763268"/>
                </a:lnTo>
                <a:lnTo>
                  <a:pt x="9144" y="1763268"/>
                </a:lnTo>
                <a:close/>
              </a:path>
              <a:path w="1772920" h="1763395">
                <a:moveTo>
                  <a:pt x="1767840" y="9144"/>
                </a:moveTo>
                <a:lnTo>
                  <a:pt x="1763268" y="4572"/>
                </a:lnTo>
                <a:lnTo>
                  <a:pt x="1763268" y="9144"/>
                </a:lnTo>
                <a:lnTo>
                  <a:pt x="1767840" y="9144"/>
                </a:lnTo>
                <a:close/>
              </a:path>
              <a:path w="1772920" h="1763395">
                <a:moveTo>
                  <a:pt x="1767840" y="1754124"/>
                </a:moveTo>
                <a:lnTo>
                  <a:pt x="1767840" y="9144"/>
                </a:lnTo>
                <a:lnTo>
                  <a:pt x="1763268" y="9144"/>
                </a:lnTo>
                <a:lnTo>
                  <a:pt x="1763268" y="1754124"/>
                </a:lnTo>
                <a:lnTo>
                  <a:pt x="1767840" y="1754124"/>
                </a:lnTo>
                <a:close/>
              </a:path>
              <a:path w="1772920" h="1763395">
                <a:moveTo>
                  <a:pt x="1767840" y="1763268"/>
                </a:moveTo>
                <a:lnTo>
                  <a:pt x="1767840" y="1754124"/>
                </a:lnTo>
                <a:lnTo>
                  <a:pt x="1763268" y="1758696"/>
                </a:lnTo>
                <a:lnTo>
                  <a:pt x="1763268" y="1763268"/>
                </a:lnTo>
                <a:lnTo>
                  <a:pt x="1767840" y="1763268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8"/>
          <p:cNvSpPr txBox="1"/>
          <p:nvPr/>
        </p:nvSpPr>
        <p:spPr>
          <a:xfrm>
            <a:off x="3806328" y="3508165"/>
            <a:ext cx="14954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Complète</a:t>
            </a:r>
            <a:r>
              <a:rPr sz="1800" spc="-4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C55910"/>
                </a:solidFill>
                <a:latin typeface="Calibri"/>
                <a:cs typeface="Calibri"/>
              </a:rPr>
              <a:t>le</a:t>
            </a:r>
            <a:r>
              <a:rPr sz="1800" spc="-2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dossier</a:t>
            </a:r>
            <a:r>
              <a:rPr sz="1800" spc="-8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CIFER</a:t>
            </a:r>
            <a:r>
              <a:rPr sz="1800" spc="-8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C55910"/>
                </a:solidFill>
                <a:latin typeface="Calibri"/>
                <a:cs typeface="Calibri"/>
              </a:rPr>
              <a:t>:</a:t>
            </a:r>
            <a:r>
              <a:rPr sz="1800" spc="-5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téléchargement</a:t>
            </a:r>
            <a:r>
              <a:rPr sz="1800" spc="-1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pièces</a:t>
            </a:r>
            <a:r>
              <a:rPr sz="1800" spc="-9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jointes</a:t>
            </a:r>
            <a:r>
              <a:rPr sz="1800" spc="-1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55910"/>
                </a:solidFill>
                <a:latin typeface="Calibri"/>
                <a:cs typeface="Calibri"/>
              </a:rPr>
              <a:t>officielles</a:t>
            </a:r>
            <a:r>
              <a:rPr sz="1800" spc="-1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signées</a:t>
            </a:r>
            <a:r>
              <a:rPr sz="1800" spc="-10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55910"/>
                </a:solidFill>
                <a:latin typeface="Calibri"/>
                <a:cs typeface="Calibri"/>
              </a:rPr>
              <a:t>DDPP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89"/>
          <p:cNvSpPr/>
          <p:nvPr/>
        </p:nvSpPr>
        <p:spPr>
          <a:xfrm>
            <a:off x="5666110" y="3956730"/>
            <a:ext cx="1774189" cy="657225"/>
          </a:xfrm>
          <a:custGeom>
            <a:avLst/>
            <a:gdLst/>
            <a:ahLst/>
            <a:cxnLst/>
            <a:rect l="l" t="t" r="r" b="b"/>
            <a:pathLst>
              <a:path w="1774190" h="657225">
                <a:moveTo>
                  <a:pt x="1773936" y="653796"/>
                </a:moveTo>
                <a:lnTo>
                  <a:pt x="1773936" y="3048"/>
                </a:lnTo>
                <a:lnTo>
                  <a:pt x="1770888" y="0"/>
                </a:lnTo>
                <a:lnTo>
                  <a:pt x="3048" y="0"/>
                </a:lnTo>
                <a:lnTo>
                  <a:pt x="0" y="3048"/>
                </a:lnTo>
                <a:lnTo>
                  <a:pt x="0" y="653796"/>
                </a:lnTo>
                <a:lnTo>
                  <a:pt x="3048" y="656844"/>
                </a:lnTo>
                <a:lnTo>
                  <a:pt x="4572" y="656844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763268" y="10668"/>
                </a:lnTo>
                <a:lnTo>
                  <a:pt x="1763268" y="4572"/>
                </a:lnTo>
                <a:lnTo>
                  <a:pt x="1769364" y="10668"/>
                </a:lnTo>
                <a:lnTo>
                  <a:pt x="1769364" y="656844"/>
                </a:lnTo>
                <a:lnTo>
                  <a:pt x="1770888" y="656844"/>
                </a:lnTo>
                <a:lnTo>
                  <a:pt x="1773936" y="653796"/>
                </a:lnTo>
                <a:close/>
              </a:path>
              <a:path w="1774190" h="65722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774190" h="657225">
                <a:moveTo>
                  <a:pt x="10668" y="646176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46176"/>
                </a:lnTo>
                <a:lnTo>
                  <a:pt x="10668" y="646176"/>
                </a:lnTo>
                <a:close/>
              </a:path>
              <a:path w="1774190" h="657225">
                <a:moveTo>
                  <a:pt x="1769364" y="646176"/>
                </a:moveTo>
                <a:lnTo>
                  <a:pt x="4572" y="646176"/>
                </a:lnTo>
                <a:lnTo>
                  <a:pt x="10668" y="652272"/>
                </a:lnTo>
                <a:lnTo>
                  <a:pt x="10668" y="656844"/>
                </a:lnTo>
                <a:lnTo>
                  <a:pt x="1763268" y="656844"/>
                </a:lnTo>
                <a:lnTo>
                  <a:pt x="1763268" y="652272"/>
                </a:lnTo>
                <a:lnTo>
                  <a:pt x="1769364" y="646176"/>
                </a:lnTo>
                <a:close/>
              </a:path>
              <a:path w="1774190" h="657225">
                <a:moveTo>
                  <a:pt x="10668" y="656844"/>
                </a:moveTo>
                <a:lnTo>
                  <a:pt x="10668" y="652272"/>
                </a:lnTo>
                <a:lnTo>
                  <a:pt x="4572" y="646176"/>
                </a:lnTo>
                <a:lnTo>
                  <a:pt x="4572" y="656844"/>
                </a:lnTo>
                <a:lnTo>
                  <a:pt x="10668" y="656844"/>
                </a:lnTo>
                <a:close/>
              </a:path>
              <a:path w="1774190" h="657225">
                <a:moveTo>
                  <a:pt x="1769364" y="10668"/>
                </a:moveTo>
                <a:lnTo>
                  <a:pt x="1763268" y="4572"/>
                </a:lnTo>
                <a:lnTo>
                  <a:pt x="1763268" y="10668"/>
                </a:lnTo>
                <a:lnTo>
                  <a:pt x="1769364" y="10668"/>
                </a:lnTo>
                <a:close/>
              </a:path>
              <a:path w="1774190" h="657225">
                <a:moveTo>
                  <a:pt x="1769364" y="646176"/>
                </a:moveTo>
                <a:lnTo>
                  <a:pt x="1769364" y="10668"/>
                </a:lnTo>
                <a:lnTo>
                  <a:pt x="1763268" y="10668"/>
                </a:lnTo>
                <a:lnTo>
                  <a:pt x="1763268" y="646176"/>
                </a:lnTo>
                <a:lnTo>
                  <a:pt x="1769364" y="646176"/>
                </a:lnTo>
                <a:close/>
              </a:path>
              <a:path w="1774190" h="657225">
                <a:moveTo>
                  <a:pt x="1769364" y="656844"/>
                </a:moveTo>
                <a:lnTo>
                  <a:pt x="1769364" y="646176"/>
                </a:lnTo>
                <a:lnTo>
                  <a:pt x="1763268" y="652272"/>
                </a:lnTo>
                <a:lnTo>
                  <a:pt x="1763268" y="656844"/>
                </a:lnTo>
                <a:lnTo>
                  <a:pt x="1769364" y="656844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0"/>
          <p:cNvSpPr txBox="1"/>
          <p:nvPr/>
        </p:nvSpPr>
        <p:spPr>
          <a:xfrm>
            <a:off x="5750951" y="3980605"/>
            <a:ext cx="1108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Par</a:t>
            </a:r>
            <a:r>
              <a:rPr sz="1800" spc="-9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la</a:t>
            </a:r>
            <a:r>
              <a:rPr sz="1800" spc="-6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55910"/>
                </a:solidFill>
                <a:latin typeface="Calibri"/>
                <a:cs typeface="Calibri"/>
              </a:rPr>
              <a:t>DGAL</a:t>
            </a:r>
            <a:r>
              <a:rPr sz="1800" spc="-2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à</a:t>
            </a:r>
            <a:r>
              <a:rPr sz="1800" spc="-60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55910"/>
                </a:solidFill>
                <a:latin typeface="Calibri"/>
                <a:cs typeface="Calibri"/>
              </a:rPr>
              <a:t>la</a:t>
            </a:r>
            <a:r>
              <a:rPr sz="1800" spc="-45" dirty="0">
                <a:solidFill>
                  <a:srgbClr val="C5591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55910"/>
                </a:solidFill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91"/>
          <p:cNvSpPr/>
          <p:nvPr/>
        </p:nvSpPr>
        <p:spPr>
          <a:xfrm>
            <a:off x="7970397" y="3557443"/>
            <a:ext cx="1615440" cy="1765300"/>
          </a:xfrm>
          <a:custGeom>
            <a:avLst/>
            <a:gdLst/>
            <a:ahLst/>
            <a:cxnLst/>
            <a:rect l="l" t="t" r="r" b="b"/>
            <a:pathLst>
              <a:path w="1615440" h="1765300">
                <a:moveTo>
                  <a:pt x="1615440" y="1761744"/>
                </a:moveTo>
                <a:lnTo>
                  <a:pt x="1615440" y="3048"/>
                </a:lnTo>
                <a:lnTo>
                  <a:pt x="1613916" y="0"/>
                </a:lnTo>
                <a:lnTo>
                  <a:pt x="3048" y="0"/>
                </a:lnTo>
                <a:lnTo>
                  <a:pt x="0" y="3048"/>
                </a:lnTo>
                <a:lnTo>
                  <a:pt x="0" y="1761744"/>
                </a:lnTo>
                <a:lnTo>
                  <a:pt x="3048" y="1764792"/>
                </a:lnTo>
                <a:lnTo>
                  <a:pt x="6096" y="1764792"/>
                </a:lnTo>
                <a:lnTo>
                  <a:pt x="6096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606296" y="10668"/>
                </a:lnTo>
                <a:lnTo>
                  <a:pt x="1606296" y="4572"/>
                </a:lnTo>
                <a:lnTo>
                  <a:pt x="1610868" y="10668"/>
                </a:lnTo>
                <a:lnTo>
                  <a:pt x="1610868" y="1764792"/>
                </a:lnTo>
                <a:lnTo>
                  <a:pt x="1613916" y="1764792"/>
                </a:lnTo>
                <a:lnTo>
                  <a:pt x="1615440" y="1761744"/>
                </a:lnTo>
                <a:close/>
              </a:path>
              <a:path w="1615440" h="1765300">
                <a:moveTo>
                  <a:pt x="10668" y="10668"/>
                </a:moveTo>
                <a:lnTo>
                  <a:pt x="10668" y="4572"/>
                </a:lnTo>
                <a:lnTo>
                  <a:pt x="6096" y="10668"/>
                </a:lnTo>
                <a:lnTo>
                  <a:pt x="10668" y="10668"/>
                </a:lnTo>
                <a:close/>
              </a:path>
              <a:path w="1615440" h="1765300">
                <a:moveTo>
                  <a:pt x="10668" y="1754124"/>
                </a:moveTo>
                <a:lnTo>
                  <a:pt x="10668" y="10668"/>
                </a:lnTo>
                <a:lnTo>
                  <a:pt x="6096" y="10668"/>
                </a:lnTo>
                <a:lnTo>
                  <a:pt x="6096" y="1754124"/>
                </a:lnTo>
                <a:lnTo>
                  <a:pt x="10668" y="1754124"/>
                </a:lnTo>
                <a:close/>
              </a:path>
              <a:path w="1615440" h="1765300">
                <a:moveTo>
                  <a:pt x="1610868" y="1754124"/>
                </a:moveTo>
                <a:lnTo>
                  <a:pt x="6096" y="1754124"/>
                </a:lnTo>
                <a:lnTo>
                  <a:pt x="10668" y="1760220"/>
                </a:lnTo>
                <a:lnTo>
                  <a:pt x="10668" y="1764792"/>
                </a:lnTo>
                <a:lnTo>
                  <a:pt x="1606296" y="1764792"/>
                </a:lnTo>
                <a:lnTo>
                  <a:pt x="1606296" y="1760220"/>
                </a:lnTo>
                <a:lnTo>
                  <a:pt x="1610868" y="1754124"/>
                </a:lnTo>
                <a:close/>
              </a:path>
              <a:path w="1615440" h="1765300">
                <a:moveTo>
                  <a:pt x="10668" y="1764792"/>
                </a:moveTo>
                <a:lnTo>
                  <a:pt x="10668" y="1760220"/>
                </a:lnTo>
                <a:lnTo>
                  <a:pt x="6096" y="1754124"/>
                </a:lnTo>
                <a:lnTo>
                  <a:pt x="6096" y="1764792"/>
                </a:lnTo>
                <a:lnTo>
                  <a:pt x="10668" y="1764792"/>
                </a:lnTo>
                <a:close/>
              </a:path>
              <a:path w="1615440" h="1765300">
                <a:moveTo>
                  <a:pt x="1610868" y="10668"/>
                </a:moveTo>
                <a:lnTo>
                  <a:pt x="1606296" y="4572"/>
                </a:lnTo>
                <a:lnTo>
                  <a:pt x="1606296" y="10668"/>
                </a:lnTo>
                <a:lnTo>
                  <a:pt x="1610868" y="10668"/>
                </a:lnTo>
                <a:close/>
              </a:path>
              <a:path w="1615440" h="1765300">
                <a:moveTo>
                  <a:pt x="1610868" y="1754124"/>
                </a:moveTo>
                <a:lnTo>
                  <a:pt x="1610868" y="10668"/>
                </a:lnTo>
                <a:lnTo>
                  <a:pt x="1606296" y="10668"/>
                </a:lnTo>
                <a:lnTo>
                  <a:pt x="1606296" y="1754124"/>
                </a:lnTo>
                <a:lnTo>
                  <a:pt x="1610868" y="1754124"/>
                </a:lnTo>
                <a:close/>
              </a:path>
              <a:path w="1615440" h="1765300">
                <a:moveTo>
                  <a:pt x="1610868" y="1764792"/>
                </a:moveTo>
                <a:lnTo>
                  <a:pt x="1610868" y="1754124"/>
                </a:lnTo>
                <a:lnTo>
                  <a:pt x="1606296" y="1760220"/>
                </a:lnTo>
                <a:lnTo>
                  <a:pt x="1606296" y="1764792"/>
                </a:lnTo>
                <a:lnTo>
                  <a:pt x="1610868" y="1764792"/>
                </a:lnTo>
                <a:close/>
              </a:path>
            </a:pathLst>
          </a:custGeom>
          <a:solidFill>
            <a:srgbClr val="435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92"/>
          <p:cNvSpPr txBox="1"/>
          <p:nvPr/>
        </p:nvSpPr>
        <p:spPr>
          <a:xfrm>
            <a:off x="8055238" y="3581317"/>
            <a:ext cx="13849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Refus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Retour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pro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corrections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éventuelles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ou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soumission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GACC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93"/>
          <p:cNvGrpSpPr/>
          <p:nvPr/>
        </p:nvGrpSpPr>
        <p:grpSpPr>
          <a:xfrm>
            <a:off x="6399154" y="3024042"/>
            <a:ext cx="2275731" cy="2644140"/>
            <a:chOff x="6399154" y="3611879"/>
            <a:chExt cx="2275731" cy="2644140"/>
          </a:xfrm>
        </p:grpSpPr>
        <p:sp>
          <p:nvSpPr>
            <p:cNvPr id="53" name="object 94"/>
            <p:cNvSpPr/>
            <p:nvPr/>
          </p:nvSpPr>
          <p:spPr>
            <a:xfrm>
              <a:off x="8593605" y="5897879"/>
              <a:ext cx="81280" cy="358140"/>
            </a:xfrm>
            <a:custGeom>
              <a:avLst/>
              <a:gdLst/>
              <a:ahLst/>
              <a:cxnLst/>
              <a:rect l="l" t="t" r="r" b="b"/>
              <a:pathLst>
                <a:path w="81279" h="358139">
                  <a:moveTo>
                    <a:pt x="76200" y="74676"/>
                  </a:moveTo>
                  <a:lnTo>
                    <a:pt x="36576" y="0"/>
                  </a:lnTo>
                  <a:lnTo>
                    <a:pt x="0" y="76200"/>
                  </a:lnTo>
                  <a:lnTo>
                    <a:pt x="25908" y="75681"/>
                  </a:lnTo>
                  <a:lnTo>
                    <a:pt x="25908" y="64008"/>
                  </a:lnTo>
                  <a:lnTo>
                    <a:pt x="50292" y="62484"/>
                  </a:lnTo>
                  <a:lnTo>
                    <a:pt x="50542" y="75189"/>
                  </a:lnTo>
                  <a:lnTo>
                    <a:pt x="76200" y="74676"/>
                  </a:lnTo>
                  <a:close/>
                </a:path>
                <a:path w="81279" h="358139">
                  <a:moveTo>
                    <a:pt x="54864" y="335915"/>
                  </a:moveTo>
                  <a:lnTo>
                    <a:pt x="54864" y="294132"/>
                  </a:lnTo>
                  <a:lnTo>
                    <a:pt x="30480" y="295656"/>
                  </a:lnTo>
                  <a:lnTo>
                    <a:pt x="30229" y="282950"/>
                  </a:lnTo>
                  <a:lnTo>
                    <a:pt x="4572" y="283464"/>
                  </a:lnTo>
                  <a:lnTo>
                    <a:pt x="44196" y="358140"/>
                  </a:lnTo>
                  <a:lnTo>
                    <a:pt x="54864" y="335915"/>
                  </a:lnTo>
                  <a:close/>
                </a:path>
                <a:path w="81279" h="358139">
                  <a:moveTo>
                    <a:pt x="50542" y="75189"/>
                  </a:moveTo>
                  <a:lnTo>
                    <a:pt x="50292" y="62484"/>
                  </a:lnTo>
                  <a:lnTo>
                    <a:pt x="26138" y="63993"/>
                  </a:lnTo>
                  <a:lnTo>
                    <a:pt x="25908" y="64008"/>
                  </a:lnTo>
                  <a:lnTo>
                    <a:pt x="26138" y="75677"/>
                  </a:lnTo>
                  <a:lnTo>
                    <a:pt x="44196" y="75316"/>
                  </a:lnTo>
                  <a:lnTo>
                    <a:pt x="50542" y="75189"/>
                  </a:lnTo>
                  <a:close/>
                </a:path>
                <a:path w="81279" h="358139">
                  <a:moveTo>
                    <a:pt x="26138" y="75677"/>
                  </a:moveTo>
                  <a:lnTo>
                    <a:pt x="25908" y="64008"/>
                  </a:lnTo>
                  <a:lnTo>
                    <a:pt x="25908" y="75681"/>
                  </a:lnTo>
                  <a:lnTo>
                    <a:pt x="26138" y="75677"/>
                  </a:lnTo>
                  <a:close/>
                </a:path>
                <a:path w="81279" h="358139">
                  <a:moveTo>
                    <a:pt x="54633" y="282462"/>
                  </a:moveTo>
                  <a:lnTo>
                    <a:pt x="50542" y="75189"/>
                  </a:lnTo>
                  <a:lnTo>
                    <a:pt x="36576" y="75468"/>
                  </a:lnTo>
                  <a:lnTo>
                    <a:pt x="30480" y="75590"/>
                  </a:lnTo>
                  <a:lnTo>
                    <a:pt x="26138" y="75677"/>
                  </a:lnTo>
                  <a:lnTo>
                    <a:pt x="30229" y="282950"/>
                  </a:lnTo>
                  <a:lnTo>
                    <a:pt x="44196" y="282671"/>
                  </a:lnTo>
                  <a:lnTo>
                    <a:pt x="50542" y="282544"/>
                  </a:lnTo>
                  <a:lnTo>
                    <a:pt x="54633" y="282462"/>
                  </a:lnTo>
                  <a:close/>
                </a:path>
                <a:path w="81279" h="358139">
                  <a:moveTo>
                    <a:pt x="54864" y="294132"/>
                  </a:moveTo>
                  <a:lnTo>
                    <a:pt x="54633" y="282462"/>
                  </a:lnTo>
                  <a:lnTo>
                    <a:pt x="36576" y="282823"/>
                  </a:lnTo>
                  <a:lnTo>
                    <a:pt x="30229" y="282950"/>
                  </a:lnTo>
                  <a:lnTo>
                    <a:pt x="30480" y="295656"/>
                  </a:lnTo>
                  <a:lnTo>
                    <a:pt x="54633" y="294146"/>
                  </a:lnTo>
                  <a:lnTo>
                    <a:pt x="54864" y="294132"/>
                  </a:lnTo>
                  <a:close/>
                </a:path>
                <a:path w="81279" h="358139">
                  <a:moveTo>
                    <a:pt x="80772" y="281940"/>
                  </a:moveTo>
                  <a:lnTo>
                    <a:pt x="54864" y="282458"/>
                  </a:lnTo>
                  <a:lnTo>
                    <a:pt x="54633" y="282462"/>
                  </a:lnTo>
                  <a:lnTo>
                    <a:pt x="54864" y="294132"/>
                  </a:lnTo>
                  <a:lnTo>
                    <a:pt x="54864" y="335915"/>
                  </a:lnTo>
                  <a:lnTo>
                    <a:pt x="80772" y="281940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95"/>
            <p:cNvSpPr/>
            <p:nvPr/>
          </p:nvSpPr>
          <p:spPr>
            <a:xfrm>
              <a:off x="6399154" y="3611879"/>
              <a:ext cx="86995" cy="893444"/>
            </a:xfrm>
            <a:custGeom>
              <a:avLst/>
              <a:gdLst/>
              <a:ahLst/>
              <a:cxnLst/>
              <a:rect l="l" t="t" r="r" b="b"/>
              <a:pathLst>
                <a:path w="86995" h="893445">
                  <a:moveTo>
                    <a:pt x="86868" y="807720"/>
                  </a:moveTo>
                  <a:lnTo>
                    <a:pt x="0" y="807720"/>
                  </a:lnTo>
                  <a:lnTo>
                    <a:pt x="28956" y="863635"/>
                  </a:lnTo>
                  <a:lnTo>
                    <a:pt x="28956" y="821436"/>
                  </a:lnTo>
                  <a:lnTo>
                    <a:pt x="57912" y="821436"/>
                  </a:lnTo>
                  <a:lnTo>
                    <a:pt x="57912" y="865632"/>
                  </a:lnTo>
                  <a:lnTo>
                    <a:pt x="86868" y="807720"/>
                  </a:lnTo>
                  <a:close/>
                </a:path>
                <a:path w="86995" h="893445">
                  <a:moveTo>
                    <a:pt x="57912" y="807720"/>
                  </a:moveTo>
                  <a:lnTo>
                    <a:pt x="57912" y="0"/>
                  </a:lnTo>
                  <a:lnTo>
                    <a:pt x="28956" y="0"/>
                  </a:lnTo>
                  <a:lnTo>
                    <a:pt x="28956" y="807720"/>
                  </a:lnTo>
                  <a:lnTo>
                    <a:pt x="57912" y="807720"/>
                  </a:lnTo>
                  <a:close/>
                </a:path>
                <a:path w="86995" h="893445">
                  <a:moveTo>
                    <a:pt x="57912" y="865632"/>
                  </a:moveTo>
                  <a:lnTo>
                    <a:pt x="57912" y="821436"/>
                  </a:lnTo>
                  <a:lnTo>
                    <a:pt x="28956" y="821436"/>
                  </a:lnTo>
                  <a:lnTo>
                    <a:pt x="28956" y="863635"/>
                  </a:lnTo>
                  <a:lnTo>
                    <a:pt x="44196" y="893064"/>
                  </a:lnTo>
                  <a:lnTo>
                    <a:pt x="57912" y="865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22" y="6437530"/>
            <a:ext cx="9585292" cy="3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7"/>
          <p:cNvSpPr txBox="1">
            <a:spLocks noGrp="1"/>
          </p:cNvSpPr>
          <p:nvPr>
            <p:ph type="title"/>
          </p:nvPr>
        </p:nvSpPr>
        <p:spPr>
          <a:xfrm>
            <a:off x="2324706" y="224007"/>
            <a:ext cx="8203252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Principes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fonctionnement</a:t>
            </a:r>
            <a:r>
              <a:rPr spc="-65" dirty="0"/>
              <a:t> </a:t>
            </a:r>
            <a:r>
              <a:rPr spc="-10" dirty="0"/>
              <a:t>CIFER</a:t>
            </a:r>
          </a:p>
        </p:txBody>
      </p:sp>
      <p:sp>
        <p:nvSpPr>
          <p:cNvPr id="3" name="object 60"/>
          <p:cNvSpPr txBox="1"/>
          <p:nvPr/>
        </p:nvSpPr>
        <p:spPr>
          <a:xfrm>
            <a:off x="254524" y="864192"/>
            <a:ext cx="11481847" cy="5564344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23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Contenu</a:t>
            </a:r>
            <a:r>
              <a:rPr sz="1800" b="0" spc="229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des</a:t>
            </a:r>
            <a:r>
              <a:rPr sz="1800" b="0" spc="26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dossiers</a:t>
            </a:r>
            <a:r>
              <a:rPr sz="1800" b="0" spc="28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endParaRPr sz="1800" dirty="0">
              <a:latin typeface="Marianne Medium"/>
              <a:cs typeface="Marianne Medium"/>
            </a:endParaRPr>
          </a:p>
          <a:p>
            <a:pPr marL="396240" marR="314325">
              <a:lnSpc>
                <a:spcPts val="2160"/>
              </a:lnSpc>
              <a:spcBef>
                <a:spcPts val="1535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Dossiers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techniques</a:t>
            </a:r>
            <a:r>
              <a:rPr sz="2000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pages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d’écran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paramétrés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selon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chaque</a:t>
            </a:r>
            <a:r>
              <a:rPr sz="2000" u="none" spc="-1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produits</a:t>
            </a:r>
            <a:r>
              <a:rPr sz="2000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procédure</a:t>
            </a:r>
            <a:endParaRPr sz="2000" dirty="0">
              <a:latin typeface="Calibri"/>
              <a:cs typeface="Calibri"/>
            </a:endParaRPr>
          </a:p>
          <a:p>
            <a:pPr marL="1539240" indent="-457200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1539240" algn="l"/>
              </a:tabLst>
            </a:pPr>
            <a:r>
              <a:rPr sz="1800" spc="-10" dirty="0">
                <a:latin typeface="Calibri"/>
                <a:cs typeface="Calibri"/>
              </a:rPr>
              <a:t>Informations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administratives,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renseignements</a:t>
            </a:r>
            <a:endParaRPr sz="1800" dirty="0">
              <a:latin typeface="Calibri"/>
              <a:cs typeface="Calibri"/>
            </a:endParaRPr>
          </a:p>
          <a:p>
            <a:pPr marL="1539240" marR="5080" indent="-457200">
              <a:lnSpc>
                <a:spcPts val="1939"/>
              </a:lnSpc>
              <a:spcBef>
                <a:spcPts val="535"/>
              </a:spcBef>
              <a:buAutoNum type="arabicParenR"/>
              <a:tabLst>
                <a:tab pos="1539240" algn="l"/>
              </a:tabLst>
            </a:pP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établissements,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leurs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activités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production,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les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denrées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produites,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mesures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maîtrise,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personnel,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détail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des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produits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prévus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être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exportés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Chine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(y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compris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codification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SH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CIQ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chinoise</a:t>
            </a:r>
            <a:r>
              <a:rPr sz="1800" spc="-10" dirty="0" smtClean="0">
                <a:latin typeface="Calibri"/>
                <a:cs typeface="Calibri"/>
              </a:rPr>
              <a:t>)</a:t>
            </a:r>
            <a:r>
              <a:rPr lang="fr-FR" sz="1800" spc="-10" dirty="0" smtClean="0">
                <a:latin typeface="Calibri"/>
                <a:cs typeface="Calibri"/>
              </a:rPr>
              <a:t> </a:t>
            </a:r>
          </a:p>
          <a:p>
            <a:pPr marL="1082040" marR="5080">
              <a:lnSpc>
                <a:spcPts val="1939"/>
              </a:lnSpc>
              <a:spcBef>
                <a:spcPts val="535"/>
              </a:spcBef>
              <a:tabLst>
                <a:tab pos="1539240" algn="l"/>
              </a:tabLst>
            </a:pPr>
            <a:endParaRPr sz="1800" dirty="0">
              <a:latin typeface="Calibri"/>
              <a:cs typeface="Calibri"/>
            </a:endParaRPr>
          </a:p>
          <a:p>
            <a:pPr marL="1539240" marR="1353820" indent="-457200">
              <a:lnSpc>
                <a:spcPts val="1939"/>
              </a:lnSpc>
              <a:spcBef>
                <a:spcPts val="509"/>
              </a:spcBef>
              <a:buAutoNum type="arabicParenR"/>
              <a:tabLst>
                <a:tab pos="1539240" algn="l"/>
              </a:tabLst>
            </a:pPr>
            <a:r>
              <a:rPr sz="1800" spc="-20" dirty="0">
                <a:latin typeface="Calibri"/>
                <a:cs typeface="Calibri"/>
              </a:rPr>
              <a:t>Attestations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conformité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règlementation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chinoise,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professionnelle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officielle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joindre</a:t>
            </a:r>
            <a:endParaRPr sz="1800" dirty="0">
              <a:latin typeface="Calibri"/>
              <a:cs typeface="Calibri"/>
            </a:endParaRPr>
          </a:p>
          <a:p>
            <a:pPr marL="1539240" marR="163195" indent="-457200">
              <a:lnSpc>
                <a:spcPts val="1939"/>
              </a:lnSpc>
              <a:spcBef>
                <a:spcPts val="509"/>
              </a:spcBef>
              <a:buAutoNum type="arabicParenR"/>
              <a:tabLst>
                <a:tab pos="1539240" algn="l"/>
              </a:tabLst>
            </a:pPr>
            <a:r>
              <a:rPr sz="1800" dirty="0">
                <a:latin typeface="Calibri"/>
                <a:cs typeface="Calibri"/>
              </a:rPr>
              <a:t>Grilles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contrôles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chinoises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(</a:t>
            </a:r>
            <a:r>
              <a:rPr lang="fr-FR" sz="1800" spc="-10" dirty="0" smtClean="0">
                <a:latin typeface="Calibri"/>
                <a:cs typeface="Calibri"/>
              </a:rPr>
              <a:t>vadémécum</a:t>
            </a:r>
            <a:r>
              <a:rPr sz="1800" spc="-10" dirty="0" smtClean="0">
                <a:latin typeface="Calibri"/>
                <a:cs typeface="Calibri"/>
              </a:rPr>
              <a:t>),</a:t>
            </a:r>
            <a:r>
              <a:rPr sz="1800" spc="-5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compris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leurs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pièces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jointes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joindre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éventuellement,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fonction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procédure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prévue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Procédures</a:t>
            </a:r>
            <a:r>
              <a:rPr sz="1800" b="0" spc="29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endParaRPr sz="1800" dirty="0">
              <a:latin typeface="Marianne Medium"/>
              <a:cs typeface="Marianne Medium"/>
            </a:endParaRPr>
          </a:p>
          <a:p>
            <a:pPr marL="181610">
              <a:lnSpc>
                <a:spcPct val="100000"/>
              </a:lnSpc>
              <a:spcBef>
                <a:spcPts val="126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types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procédures</a:t>
            </a:r>
            <a:endParaRPr sz="2000" dirty="0">
              <a:latin typeface="Calibri"/>
              <a:cs typeface="Calibri"/>
            </a:endParaRPr>
          </a:p>
          <a:p>
            <a:pPr marL="1324610" indent="-457200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1324610" algn="l"/>
              </a:tabLst>
            </a:pPr>
            <a:r>
              <a:rPr sz="2000" spc="-10" dirty="0">
                <a:latin typeface="Calibri"/>
                <a:cs typeface="Calibri"/>
              </a:rPr>
              <a:t>Candidature</a:t>
            </a:r>
            <a:endParaRPr sz="2000" dirty="0">
              <a:latin typeface="Calibri"/>
              <a:cs typeface="Calibri"/>
            </a:endParaRPr>
          </a:p>
          <a:p>
            <a:pPr marL="1324610" indent="-457200">
              <a:lnSpc>
                <a:spcPct val="100000"/>
              </a:lnSpc>
              <a:spcBef>
                <a:spcPts val="295"/>
              </a:spcBef>
              <a:buAutoNum type="arabicParenR"/>
              <a:tabLst>
                <a:tab pos="132461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Modification</a:t>
            </a:r>
            <a:r>
              <a:rPr sz="1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dossier,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administrative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technique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324610" indent="-457200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132461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Renouvellement</a:t>
            </a:r>
            <a:r>
              <a:rPr sz="1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d’agrément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324610" indent="-457200">
              <a:lnSpc>
                <a:spcPct val="100000"/>
              </a:lnSpc>
              <a:spcBef>
                <a:spcPts val="285"/>
              </a:spcBef>
              <a:buAutoNum type="arabicParenR"/>
              <a:tabLst>
                <a:tab pos="1324610" algn="l"/>
              </a:tabLst>
            </a:pPr>
            <a:r>
              <a:rPr sz="1800" spc="-10" dirty="0">
                <a:latin typeface="Calibri"/>
                <a:cs typeface="Calibri"/>
              </a:rPr>
              <a:t>Suppression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34" y="2893051"/>
            <a:ext cx="9267330" cy="6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1166326" y="1758031"/>
            <a:ext cx="1002107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smtClean="0">
                <a:solidFill>
                  <a:srgbClr val="FFFFFF"/>
                </a:solidFill>
              </a:rPr>
              <a:t>Organisation française des procédures concernant les agréments Chine / </a:t>
            </a:r>
            <a:r>
              <a:rPr sz="3600" spc="-10" dirty="0" smtClean="0">
                <a:solidFill>
                  <a:srgbClr val="FFFFFF"/>
                </a:solidFill>
              </a:rPr>
              <a:t>CIFER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54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7"/>
          <p:cNvSpPr txBox="1">
            <a:spLocks noGrp="1"/>
          </p:cNvSpPr>
          <p:nvPr>
            <p:ph type="title"/>
          </p:nvPr>
        </p:nvSpPr>
        <p:spPr>
          <a:xfrm>
            <a:off x="3536301" y="432737"/>
            <a:ext cx="6764695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42315" marR="5080" indent="-730250" algn="ctr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Organisation</a:t>
            </a:r>
            <a:r>
              <a:rPr spc="-95" dirty="0"/>
              <a:t> </a:t>
            </a:r>
            <a:r>
              <a:rPr spc="-10" dirty="0"/>
              <a:t>française</a:t>
            </a:r>
            <a:r>
              <a:rPr spc="-85" dirty="0"/>
              <a:t> </a:t>
            </a:r>
            <a:r>
              <a:rPr dirty="0"/>
              <a:t>des</a:t>
            </a:r>
            <a:r>
              <a:rPr spc="-85" dirty="0"/>
              <a:t> </a:t>
            </a:r>
            <a:r>
              <a:rPr spc="-10" dirty="0" err="1"/>
              <a:t>procédures</a:t>
            </a:r>
            <a:r>
              <a:rPr spc="-10" dirty="0"/>
              <a:t> </a:t>
            </a:r>
            <a:r>
              <a:rPr dirty="0" smtClean="0"/>
              <a:t>CIFER</a:t>
            </a:r>
            <a:r>
              <a:rPr lang="fr-FR" spc="-150" dirty="0"/>
              <a:t/>
            </a:r>
            <a:br>
              <a:rPr lang="fr-FR" spc="-150" dirty="0"/>
            </a:br>
            <a:r>
              <a:rPr spc="-145" dirty="0" smtClean="0"/>
              <a:t> </a:t>
            </a:r>
            <a:r>
              <a:rPr lang="fr-FR" dirty="0"/>
              <a:t>P</a:t>
            </a:r>
            <a:r>
              <a:rPr dirty="0" err="1" smtClean="0"/>
              <a:t>roduits</a:t>
            </a:r>
            <a:r>
              <a:rPr spc="-55" dirty="0" smtClean="0"/>
              <a:t> </a:t>
            </a:r>
            <a:r>
              <a:rPr dirty="0"/>
              <a:t>haut</a:t>
            </a:r>
            <a:r>
              <a:rPr spc="-30" dirty="0"/>
              <a:t> </a:t>
            </a:r>
            <a:r>
              <a:rPr spc="-10" dirty="0"/>
              <a:t>risque</a:t>
            </a:r>
          </a:p>
        </p:txBody>
      </p:sp>
      <p:sp>
        <p:nvSpPr>
          <p:cNvPr id="4" name="object 59"/>
          <p:cNvSpPr txBox="1"/>
          <p:nvPr/>
        </p:nvSpPr>
        <p:spPr>
          <a:xfrm>
            <a:off x="326571" y="1353296"/>
            <a:ext cx="11420670" cy="44627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PRINCIPES</a:t>
            </a:r>
            <a:r>
              <a:rPr sz="1800" b="0" spc="4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d’ORGANISATION</a:t>
            </a:r>
            <a:endParaRPr sz="1800" dirty="0">
              <a:latin typeface="Marianne Medium"/>
              <a:cs typeface="Marianne Medium"/>
            </a:endParaRPr>
          </a:p>
          <a:p>
            <a:pPr marL="181610" marR="336550" indent="262255" algn="just">
              <a:lnSpc>
                <a:spcPts val="2160"/>
              </a:lnSpc>
              <a:spcBef>
                <a:spcPts val="430"/>
              </a:spcBef>
              <a:buAutoNum type="arabicPlain"/>
              <a:tabLst>
                <a:tab pos="443865" algn="l"/>
              </a:tabLst>
            </a:pPr>
            <a:r>
              <a:rPr sz="2000" b="1" dirty="0">
                <a:latin typeface="Calibri"/>
                <a:cs typeface="Calibri"/>
              </a:rPr>
              <a:t>La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phase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d’instruction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demandes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fait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sur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l’application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française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Expadon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  <a:p>
            <a:pPr marL="524510" marR="29845" lvl="1" indent="-342900" algn="just">
              <a:lnSpc>
                <a:spcPts val="2160"/>
              </a:lnSpc>
              <a:spcBef>
                <a:spcPts val="495"/>
              </a:spcBef>
              <a:buChar char="-"/>
              <a:tabLst>
                <a:tab pos="524510" algn="l"/>
              </a:tabLst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prévu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être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déposé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déposé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Expadon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2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transmis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instructeur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sz="2000" spc="-10" dirty="0" smtClean="0">
                <a:latin typeface="Calibri"/>
                <a:cs typeface="Calibri"/>
              </a:rPr>
              <a:t>DDPP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524510" marR="446405" lvl="1" indent="-342900" algn="just">
              <a:lnSpc>
                <a:spcPts val="2160"/>
              </a:lnSpc>
              <a:spcBef>
                <a:spcPts val="500"/>
              </a:spcBef>
              <a:buChar char="-"/>
              <a:tabLst>
                <a:tab pos="524510" algn="l"/>
              </a:tabLst>
            </a:pPr>
            <a:r>
              <a:rPr lang="fr-FR" sz="2000" spc="-10" dirty="0" smtClean="0">
                <a:latin typeface="Calibri"/>
                <a:cs typeface="Calibri"/>
              </a:rPr>
              <a:t>E</a:t>
            </a:r>
            <a:r>
              <a:rPr sz="2000" spc="-10" dirty="0" err="1" smtClean="0">
                <a:latin typeface="Calibri"/>
                <a:cs typeface="Calibri"/>
              </a:rPr>
              <a:t>ngagement</a:t>
            </a:r>
            <a:r>
              <a:rPr sz="2000" spc="-1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mêmes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documents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dans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Calibri"/>
                <a:cs typeface="Calibri"/>
              </a:rPr>
              <a:t>Expadon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  <a:p>
            <a:pPr marL="524510" marR="5080" lvl="1" indent="-342900" algn="just">
              <a:lnSpc>
                <a:spcPts val="2160"/>
              </a:lnSpc>
              <a:spcBef>
                <a:spcPts val="505"/>
              </a:spcBef>
              <a:buChar char="-"/>
              <a:tabLst>
                <a:tab pos="524510" algn="l"/>
              </a:tabLst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instructeur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(DDPP)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instruit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dossier,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attestations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et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autres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pièces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dossiers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(formulaires)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exigés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autorités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Chinoises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signés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tamponnés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Expadon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puis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FranceAgrimer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715"/>
              </a:spcBef>
            </a:pPr>
            <a:endParaRPr sz="2000" dirty="0">
              <a:latin typeface="Calibri"/>
              <a:cs typeface="Calibri"/>
            </a:endParaRPr>
          </a:p>
          <a:p>
            <a:pPr marL="181610" marR="64769" algn="just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2-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lang="fr-FR" sz="2000" b="1" dirty="0">
                <a:latin typeface="Calibri"/>
                <a:cs typeface="Calibri"/>
              </a:rPr>
              <a:t>L</a:t>
            </a:r>
            <a:r>
              <a:rPr sz="2000" b="1" dirty="0" smtClean="0">
                <a:latin typeface="Calibri"/>
                <a:cs typeface="Calibri"/>
              </a:rPr>
              <a:t>e</a:t>
            </a:r>
            <a:r>
              <a:rPr sz="2000" spc="-70" dirty="0" smtClean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professionnel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soumet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dossier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CIFER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que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lorsqu’il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été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validé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par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DDPP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FranceAgrimer</a:t>
            </a:r>
            <a:endParaRPr sz="2000" dirty="0">
              <a:latin typeface="Calibri"/>
              <a:cs typeface="Calibri"/>
            </a:endParaRPr>
          </a:p>
          <a:p>
            <a:pPr marL="524510" marR="87630" indent="-342900" algn="just">
              <a:lnSpc>
                <a:spcPts val="2160"/>
              </a:lnSpc>
              <a:spcBef>
                <a:spcPts val="505"/>
              </a:spcBef>
              <a:buChar char="-"/>
              <a:tabLst>
                <a:tab pos="524510" algn="l"/>
              </a:tabLst>
            </a:pPr>
            <a:r>
              <a:rPr sz="2000" spc="-10" dirty="0">
                <a:latin typeface="Calibri"/>
                <a:cs typeface="Calibri"/>
              </a:rPr>
              <a:t>Lorsque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FranceAgrimer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émet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l’avis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conforme,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l</a:t>
            </a:r>
            <a:r>
              <a:rPr lang="fr-FR" sz="2000" dirty="0" smtClean="0">
                <a:latin typeface="Calibri"/>
                <a:cs typeface="Calibri"/>
              </a:rPr>
              <a:t>‘opérateur</a:t>
            </a:r>
            <a:r>
              <a:rPr sz="2000" spc="-8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un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identique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soumet</a:t>
            </a:r>
            <a:endParaRPr sz="2000" dirty="0">
              <a:latin typeface="Calibri"/>
              <a:cs typeface="Calibri"/>
            </a:endParaRPr>
          </a:p>
          <a:p>
            <a:pPr marL="524510" marR="99060" indent="-342900" algn="just">
              <a:lnSpc>
                <a:spcPts val="2160"/>
              </a:lnSpc>
              <a:spcBef>
                <a:spcPts val="490"/>
              </a:spcBef>
              <a:buChar char="-"/>
              <a:tabLst>
                <a:tab pos="524510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reçoit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CIFER</a:t>
            </a:r>
            <a:r>
              <a:rPr lang="fr-FR" sz="2000" dirty="0" smtClean="0">
                <a:latin typeface="Calibri"/>
                <a:cs typeface="Calibri"/>
              </a:rPr>
              <a:t> de l’opérateur</a:t>
            </a:r>
            <a:r>
              <a:rPr sz="2000" dirty="0" smtClean="0">
                <a:latin typeface="Calibri"/>
                <a:cs typeface="Calibri"/>
              </a:rPr>
              <a:t>,</a:t>
            </a:r>
            <a:r>
              <a:rPr sz="2000" spc="-10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complète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signés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instructeur,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après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avoir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téléchargés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partir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d’expadon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puis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soumet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GACC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658" y="563371"/>
            <a:ext cx="800533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4585" marR="5080" indent="-2382520" algn="ctr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Organisation</a:t>
            </a:r>
            <a:r>
              <a:rPr spc="-95" dirty="0"/>
              <a:t> </a:t>
            </a:r>
            <a:r>
              <a:rPr spc="-10" dirty="0"/>
              <a:t>française</a:t>
            </a:r>
            <a:r>
              <a:rPr spc="-85" dirty="0"/>
              <a:t> </a:t>
            </a:r>
            <a:r>
              <a:rPr dirty="0"/>
              <a:t>des</a:t>
            </a:r>
            <a:r>
              <a:rPr spc="-85" dirty="0"/>
              <a:t> </a:t>
            </a:r>
            <a:r>
              <a:rPr spc="-10" dirty="0"/>
              <a:t>procédures 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149291" y="1530585"/>
            <a:ext cx="11784562" cy="43570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12090" algn="just">
              <a:lnSpc>
                <a:spcPct val="100000"/>
              </a:lnSpc>
              <a:spcBef>
                <a:spcPts val="240"/>
              </a:spcBef>
            </a:pP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ETAPE</a:t>
            </a:r>
            <a:r>
              <a:rPr sz="18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PREALABLE</a:t>
            </a:r>
            <a:r>
              <a:rPr sz="18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800" b="0" spc="2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Initialisation</a:t>
            </a:r>
            <a:r>
              <a:rPr sz="1800" b="0" spc="1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du</a:t>
            </a:r>
            <a:r>
              <a:rPr sz="1800" b="0" spc="2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10" dirty="0">
                <a:solidFill>
                  <a:srgbClr val="001F5F"/>
                </a:solidFill>
                <a:latin typeface="Marianne Medium"/>
                <a:cs typeface="Marianne Medium"/>
              </a:rPr>
              <a:t>dossier</a:t>
            </a:r>
            <a:r>
              <a:rPr sz="18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endParaRPr sz="1800" dirty="0">
              <a:latin typeface="Marianne Medium"/>
              <a:cs typeface="Marianne Medium"/>
            </a:endParaRPr>
          </a:p>
          <a:p>
            <a:pPr marL="838200" marR="749300" indent="-457200" algn="just">
              <a:lnSpc>
                <a:spcPts val="2160"/>
              </a:lnSpc>
              <a:spcBef>
                <a:spcPts val="430"/>
              </a:spcBef>
              <a:buAutoNum type="arabicParenR"/>
              <a:tabLst>
                <a:tab pos="838200" algn="l"/>
              </a:tabLst>
            </a:pPr>
            <a:r>
              <a:rPr sz="2000" dirty="0">
                <a:latin typeface="Calibri"/>
                <a:cs typeface="Calibri"/>
              </a:rPr>
              <a:t>Si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(candidature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initiale)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demande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de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création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DGAL</a:t>
            </a:r>
            <a:r>
              <a:rPr lang="fr-FR" sz="2000" spc="-20" dirty="0" smtClean="0">
                <a:latin typeface="Calibri"/>
                <a:cs typeface="Calibri"/>
              </a:rPr>
              <a:t> </a:t>
            </a:r>
            <a:r>
              <a:rPr lang="fr-FR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(vous avez </a:t>
            </a:r>
            <a:r>
              <a:rPr lang="fr-FR" sz="2000" b="1" spc="-20" dirty="0">
                <a:solidFill>
                  <a:srgbClr val="FF0000"/>
                </a:solidFill>
                <a:cs typeface="Calibri"/>
              </a:rPr>
              <a:t>en </a:t>
            </a:r>
            <a:r>
              <a:rPr lang="fr-FR" sz="2000" b="1" spc="-20" dirty="0" smtClean="0">
                <a:solidFill>
                  <a:srgbClr val="FF0000"/>
                </a:solidFill>
                <a:cs typeface="Calibri"/>
              </a:rPr>
              <a:t>principe vos </a:t>
            </a:r>
            <a:r>
              <a:rPr lang="fr-FR" sz="2000" b="1" spc="-20" dirty="0">
                <a:solidFill>
                  <a:srgbClr val="FF0000"/>
                </a:solidFill>
                <a:cs typeface="Calibri"/>
              </a:rPr>
              <a:t>comptes, </a:t>
            </a:r>
            <a:r>
              <a:rPr lang="fr-FR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les identifiants et MDP vous ont été communiqués)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838200" indent="-457200" algn="just">
              <a:lnSpc>
                <a:spcPct val="100000"/>
              </a:lnSpc>
              <a:spcBef>
                <a:spcPts val="220"/>
              </a:spcBef>
              <a:buAutoNum type="arabicParenR"/>
              <a:tabLst>
                <a:tab pos="838200" algn="l"/>
              </a:tabLst>
            </a:pPr>
            <a:r>
              <a:rPr sz="2000" dirty="0">
                <a:latin typeface="Calibri"/>
                <a:cs typeface="Calibri"/>
              </a:rPr>
              <a:t>Saisie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exigées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CIFER</a:t>
            </a:r>
            <a:endParaRPr sz="2000" dirty="0">
              <a:latin typeface="Calibri"/>
              <a:cs typeface="Calibri"/>
            </a:endParaRPr>
          </a:p>
          <a:p>
            <a:pPr marL="838200" marR="307975" indent="-457200" algn="just">
              <a:lnSpc>
                <a:spcPts val="2160"/>
              </a:lnSpc>
              <a:spcBef>
                <a:spcPts val="535"/>
              </a:spcBef>
              <a:buAutoNum type="arabicParenR"/>
              <a:tabLst>
                <a:tab pos="838200" algn="l"/>
              </a:tabLst>
            </a:pPr>
            <a:r>
              <a:rPr sz="2000" dirty="0">
                <a:latin typeface="Calibri"/>
                <a:cs typeface="Calibri"/>
              </a:rPr>
              <a:t>Dépôt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ne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utiliser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modèles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disposition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(non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traduits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français)</a:t>
            </a:r>
            <a:endParaRPr sz="2000" dirty="0">
              <a:latin typeface="Calibri"/>
              <a:cs typeface="Calibri"/>
            </a:endParaRPr>
          </a:p>
          <a:p>
            <a:pPr marL="838200" marR="147320" indent="-457200" algn="just">
              <a:lnSpc>
                <a:spcPts val="2170"/>
              </a:lnSpc>
              <a:spcBef>
                <a:spcPts val="500"/>
              </a:spcBef>
              <a:buAutoNum type="arabicParenR"/>
              <a:tabLst>
                <a:tab pos="838200" algn="l"/>
              </a:tabLst>
            </a:pPr>
            <a:r>
              <a:rPr sz="2000" b="1" dirty="0">
                <a:latin typeface="Calibri"/>
                <a:cs typeface="Calibri"/>
              </a:rPr>
              <a:t>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pas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soumettre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avant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obtention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l’avis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lang="fr-FR" sz="2000" spc="-10" dirty="0" smtClean="0">
                <a:latin typeface="Calibri"/>
                <a:cs typeface="Calibri"/>
              </a:rPr>
              <a:t>conforme de FAM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dans</a:t>
            </a:r>
            <a:r>
              <a:rPr sz="2000" spc="-8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Expadon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4"/>
              </a:spcBef>
            </a:pPr>
            <a:r>
              <a:rPr lang="fr-FR" sz="2000" i="1" dirty="0" smtClean="0">
                <a:latin typeface="Calibri"/>
                <a:cs typeface="Calibri"/>
              </a:rPr>
              <a:t>	</a:t>
            </a:r>
            <a:r>
              <a:rPr sz="2000" i="1" dirty="0" smtClean="0">
                <a:latin typeface="Calibri"/>
                <a:cs typeface="Calibri"/>
              </a:rPr>
              <a:t>NB</a:t>
            </a:r>
            <a:r>
              <a:rPr sz="2000" spc="-85" dirty="0" smtClean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modèles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formulaires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utiliser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sont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disposition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dans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Expadon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2:</a:t>
            </a:r>
            <a:endParaRPr sz="2000" dirty="0">
              <a:latin typeface="Calibri"/>
              <a:cs typeface="Calibri"/>
            </a:endParaRPr>
          </a:p>
          <a:p>
            <a:pPr marL="972819" lvl="1" indent="-134620" algn="just">
              <a:lnSpc>
                <a:spcPct val="100000"/>
              </a:lnSpc>
              <a:spcBef>
                <a:spcPts val="265"/>
              </a:spcBef>
              <a:buChar char="-"/>
              <a:tabLst>
                <a:tab pos="972819" algn="l"/>
              </a:tabLst>
            </a:pPr>
            <a:r>
              <a:rPr sz="2000" i="1" spc="-10" dirty="0">
                <a:latin typeface="Calibri"/>
                <a:cs typeface="Calibri"/>
              </a:rPr>
              <a:t>formulaire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demande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création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i="1" spc="-10" dirty="0" err="1">
                <a:latin typeface="Calibri"/>
                <a:cs typeface="Calibri"/>
              </a:rPr>
              <a:t>compte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CIFER</a:t>
            </a:r>
            <a:endParaRPr lang="fr-FR" sz="2000" dirty="0">
              <a:latin typeface="Calibri"/>
              <a:cs typeface="Calibri"/>
            </a:endParaRPr>
          </a:p>
          <a:p>
            <a:pPr marL="972819" lvl="1" indent="-134620" algn="just">
              <a:lnSpc>
                <a:spcPct val="100000"/>
              </a:lnSpc>
              <a:spcBef>
                <a:spcPts val="265"/>
              </a:spcBef>
              <a:buChar char="-"/>
              <a:tabLst>
                <a:tab pos="972819" algn="l"/>
              </a:tabLst>
            </a:pPr>
            <a:r>
              <a:rPr sz="2000" i="1" dirty="0" err="1" smtClean="0">
                <a:latin typeface="Calibri"/>
                <a:cs typeface="Calibri"/>
              </a:rPr>
              <a:t>Modèles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d’attestations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professionnelles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et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officielles,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traduits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français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utiliser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obligatoirement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endParaRPr sz="2000" dirty="0">
              <a:latin typeface="Calibri"/>
              <a:cs typeface="Calibri"/>
            </a:endParaRPr>
          </a:p>
          <a:p>
            <a:pPr marL="381000" marR="5080" algn="just">
              <a:lnSpc>
                <a:spcPct val="89900"/>
              </a:lnSpc>
            </a:pP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Les</a:t>
            </a:r>
            <a:r>
              <a:rPr sz="2400" b="0" spc="-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dossiers</a:t>
            </a:r>
            <a:r>
              <a:rPr sz="24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r>
              <a:rPr sz="2400" b="0" spc="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soumis</a:t>
            </a:r>
            <a:r>
              <a:rPr sz="2400" b="0" spc="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par</a:t>
            </a:r>
            <a:r>
              <a:rPr sz="2400" b="0" spc="-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les</a:t>
            </a:r>
            <a:r>
              <a:rPr sz="2400" b="0" spc="-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professionnels</a:t>
            </a:r>
            <a:r>
              <a:rPr sz="2400" b="0" spc="-25" dirty="0">
                <a:solidFill>
                  <a:srgbClr val="001F5F"/>
                </a:solidFill>
                <a:latin typeface="Marianne Medium"/>
                <a:cs typeface="Marianne Medium"/>
              </a:rPr>
              <a:t> en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l’absence</a:t>
            </a:r>
            <a:r>
              <a:rPr sz="2400" b="0" spc="26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de</a:t>
            </a:r>
            <a:r>
              <a:rPr sz="24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spc="45" dirty="0">
                <a:solidFill>
                  <a:srgbClr val="001F5F"/>
                </a:solidFill>
                <a:latin typeface="Marianne Medium"/>
                <a:cs typeface="Marianne Medium"/>
              </a:rPr>
              <a:t>dossiers</a:t>
            </a:r>
            <a:r>
              <a:rPr sz="2400" b="0" spc="2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expadon</a:t>
            </a:r>
            <a:r>
              <a:rPr sz="24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2,</a:t>
            </a:r>
            <a:r>
              <a:rPr sz="2400" b="0" spc="10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ou</a:t>
            </a:r>
            <a:r>
              <a:rPr sz="2400" b="0" spc="1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avant l’obtention</a:t>
            </a:r>
            <a:r>
              <a:rPr sz="2400" b="0" spc="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d’un</a:t>
            </a:r>
            <a:r>
              <a:rPr sz="2400" b="0" spc="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avis</a:t>
            </a:r>
            <a:r>
              <a:rPr sz="2400" b="0" spc="1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conforme</a:t>
            </a:r>
            <a:r>
              <a:rPr sz="2400" b="0" spc="16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ne</a:t>
            </a:r>
            <a:r>
              <a:rPr sz="2400" b="0" spc="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sont</a:t>
            </a:r>
            <a:r>
              <a:rPr sz="2400" b="0" spc="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pas</a:t>
            </a:r>
            <a:r>
              <a:rPr sz="2400" b="0" spc="8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soumis</a:t>
            </a:r>
            <a:r>
              <a:rPr sz="2400" b="0" spc="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spc="-50" dirty="0">
                <a:solidFill>
                  <a:srgbClr val="001F5F"/>
                </a:solidFill>
                <a:latin typeface="Marianne Medium"/>
                <a:cs typeface="Marianne Medium"/>
              </a:rPr>
              <a:t>à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la</a:t>
            </a:r>
            <a:r>
              <a:rPr sz="2400" b="0" spc="-3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GACC</a:t>
            </a:r>
            <a:r>
              <a:rPr sz="2400" b="0" spc="-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par</a:t>
            </a:r>
            <a:r>
              <a:rPr sz="2400" b="0" spc="-4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dirty="0">
                <a:solidFill>
                  <a:srgbClr val="001F5F"/>
                </a:solidFill>
                <a:latin typeface="Marianne Medium"/>
                <a:cs typeface="Marianne Medium"/>
              </a:rPr>
              <a:t>la</a:t>
            </a:r>
            <a:r>
              <a:rPr sz="2400" b="0" spc="-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24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DGAL</a:t>
            </a:r>
            <a:endParaRPr sz="2400" dirty="0">
              <a:latin typeface="Marianne Medium"/>
              <a:cs typeface="Mariann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17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598" y="320777"/>
            <a:ext cx="9030013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Etapes</a:t>
            </a:r>
            <a:r>
              <a:rPr spc="-40" dirty="0"/>
              <a:t> </a:t>
            </a:r>
            <a:r>
              <a:rPr dirty="0"/>
              <a:t>à</a:t>
            </a:r>
            <a:r>
              <a:rPr spc="-60" dirty="0"/>
              <a:t> </a:t>
            </a:r>
            <a:r>
              <a:rPr dirty="0"/>
              <a:t>prévoir</a:t>
            </a:r>
            <a:r>
              <a:rPr spc="-40" dirty="0"/>
              <a:t> </a:t>
            </a:r>
            <a:r>
              <a:rPr dirty="0"/>
              <a:t>sur</a:t>
            </a:r>
            <a:r>
              <a:rPr spc="-50" dirty="0"/>
              <a:t> </a:t>
            </a:r>
            <a:r>
              <a:rPr dirty="0"/>
              <a:t>EXPADON</a:t>
            </a:r>
            <a:r>
              <a:rPr spc="-75" dirty="0"/>
              <a:t> </a:t>
            </a:r>
            <a:r>
              <a:rPr dirty="0"/>
              <a:t>2</a:t>
            </a:r>
            <a:r>
              <a:rPr spc="-50" dirty="0"/>
              <a:t> </a:t>
            </a:r>
            <a:r>
              <a:rPr spc="-25" dirty="0"/>
              <a:t>et </a:t>
            </a:r>
            <a:r>
              <a:rPr dirty="0"/>
              <a:t>articulation</a:t>
            </a:r>
            <a:r>
              <a:rPr spc="-65" dirty="0"/>
              <a:t> </a:t>
            </a:r>
            <a:r>
              <a:rPr dirty="0"/>
              <a:t>avec</a:t>
            </a:r>
            <a:r>
              <a:rPr spc="-10" dirty="0"/>
              <a:t> 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311085" y="1165967"/>
            <a:ext cx="11406433" cy="4978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39954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Etape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obligatoire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l’instruction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différents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dossier</a:t>
            </a:r>
            <a:r>
              <a:rPr lang="fr-FR" sz="2000" dirty="0" smtClean="0">
                <a:latin typeface="Calibri"/>
                <a:cs typeface="Calibri"/>
              </a:rPr>
              <a:t>s</a:t>
            </a:r>
            <a:r>
              <a:rPr sz="2000" spc="-4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les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DDCSPP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transmission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attestations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exigées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GACC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7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Principe</a:t>
            </a:r>
            <a:r>
              <a:rPr sz="1600" b="0" spc="3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d’organisation</a:t>
            </a:r>
            <a:endParaRPr sz="1600" dirty="0">
              <a:latin typeface="Marianne Medium"/>
              <a:cs typeface="Marianne Medium"/>
            </a:endParaRPr>
          </a:p>
          <a:p>
            <a:pPr marL="181610" marR="568960" indent="134620" algn="just">
              <a:lnSpc>
                <a:spcPts val="2160"/>
              </a:lnSpc>
              <a:spcBef>
                <a:spcPts val="434"/>
              </a:spcBef>
              <a:buChar char="-"/>
              <a:tabLst>
                <a:tab pos="316230" algn="l"/>
              </a:tabLst>
            </a:pPr>
            <a:r>
              <a:rPr sz="2000" dirty="0">
                <a:latin typeface="Calibri"/>
                <a:cs typeface="Calibri"/>
              </a:rPr>
              <a:t>Dépôt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expadon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miroir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dossier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CIFER,</a:t>
            </a:r>
            <a:endParaRPr sz="2000" dirty="0">
              <a:latin typeface="Calibri"/>
              <a:cs typeface="Calibri"/>
            </a:endParaRPr>
          </a:p>
          <a:p>
            <a:pPr marL="867410" algn="just">
              <a:lnSpc>
                <a:spcPct val="100000"/>
              </a:lnSpc>
              <a:spcBef>
                <a:spcPts val="220"/>
              </a:spcBef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instruction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DDPP</a:t>
            </a:r>
            <a:endParaRPr sz="2000" dirty="0">
              <a:latin typeface="Calibri"/>
              <a:cs typeface="Calibri"/>
            </a:endParaRPr>
          </a:p>
          <a:p>
            <a:pPr marL="867410" marR="361950" algn="just">
              <a:lnSpc>
                <a:spcPts val="2160"/>
              </a:lnSpc>
              <a:spcBef>
                <a:spcPts val="535"/>
              </a:spcBef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demande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correction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favorable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avec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dépôt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E2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attestations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requises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signées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tamponnées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statut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E2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smtClean="0">
                <a:latin typeface="Calibri"/>
                <a:cs typeface="Calibri"/>
              </a:rPr>
              <a:t>au niveau de la DDPP </a:t>
            </a:r>
            <a:r>
              <a:rPr sz="2000" dirty="0" smtClean="0">
                <a:latin typeface="Calibri"/>
                <a:cs typeface="Calibri"/>
              </a:rPr>
              <a:t>«</a:t>
            </a:r>
            <a:r>
              <a:rPr sz="2000" spc="-9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transmission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avec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favorable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181610" marR="5080" algn="just">
              <a:lnSpc>
                <a:spcPts val="2160"/>
              </a:lnSpc>
              <a:spcBef>
                <a:spcPts val="535"/>
              </a:spcBef>
              <a:tabLst>
                <a:tab pos="524510" algn="l"/>
              </a:tabLst>
            </a:pPr>
            <a:r>
              <a:rPr lang="fr-FR" sz="2000" spc="-10" dirty="0" smtClean="0">
                <a:latin typeface="Calibri"/>
                <a:cs typeface="Calibri"/>
              </a:rPr>
              <a:t>- </a:t>
            </a:r>
            <a:r>
              <a:rPr lang="fr-FR" sz="2000" spc="-10" dirty="0" err="1" smtClean="0">
                <a:latin typeface="Calibri"/>
                <a:cs typeface="Calibri"/>
              </a:rPr>
              <a:t>FranceAgriMer</a:t>
            </a:r>
            <a:r>
              <a:rPr lang="fr-FR" sz="2000" spc="-1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vérifie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selon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procédure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habituelle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statut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avis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conforme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puis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ministère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181610" marR="876935" algn="just">
              <a:lnSpc>
                <a:spcPts val="2160"/>
              </a:lnSpc>
              <a:spcBef>
                <a:spcPts val="495"/>
              </a:spcBef>
              <a:tabLst>
                <a:tab pos="524510" algn="l"/>
              </a:tabLst>
            </a:pPr>
            <a:r>
              <a:rPr lang="fr-FR" sz="2000" dirty="0" smtClean="0">
                <a:latin typeface="Calibri"/>
                <a:cs typeface="Calibri"/>
              </a:rPr>
              <a:t>- </a:t>
            </a:r>
            <a:r>
              <a:rPr sz="2000" dirty="0" smtClean="0">
                <a:latin typeface="Calibri"/>
                <a:cs typeface="Calibri"/>
              </a:rPr>
              <a:t>Le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soumet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rempli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avec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mêmes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E2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l’autorité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compétente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(DGAL)</a:t>
            </a:r>
            <a:endParaRPr sz="2000" dirty="0">
              <a:latin typeface="Calibri"/>
              <a:cs typeface="Calibri"/>
            </a:endParaRPr>
          </a:p>
          <a:p>
            <a:pPr marL="181610" algn="just">
              <a:lnSpc>
                <a:spcPct val="100000"/>
              </a:lnSpc>
              <a:spcBef>
                <a:spcPts val="229"/>
              </a:spcBef>
              <a:tabLst>
                <a:tab pos="524510" algn="l"/>
              </a:tabLst>
            </a:pPr>
            <a:r>
              <a:rPr lang="fr-FR" sz="2000" dirty="0" smtClean="0">
                <a:latin typeface="Calibri"/>
                <a:cs typeface="Calibri"/>
              </a:rPr>
              <a:t>- </a:t>
            </a:r>
            <a:r>
              <a:rPr sz="2000" dirty="0" smtClean="0">
                <a:latin typeface="Calibri"/>
                <a:cs typeface="Calibri"/>
              </a:rPr>
              <a:t>La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DGAL</a:t>
            </a:r>
            <a:endParaRPr sz="2000" dirty="0">
              <a:latin typeface="Calibri"/>
              <a:cs typeface="Calibri"/>
            </a:endParaRPr>
          </a:p>
          <a:p>
            <a:pPr marL="1210310" lvl="1" indent="-342900" algn="just">
              <a:lnSpc>
                <a:spcPct val="100000"/>
              </a:lnSpc>
              <a:spcBef>
                <a:spcPts val="265"/>
              </a:spcBef>
              <a:buChar char="-"/>
              <a:tabLst>
                <a:tab pos="1210310" algn="l"/>
              </a:tabLst>
            </a:pPr>
            <a:r>
              <a:rPr sz="2000" spc="-10" dirty="0">
                <a:latin typeface="Calibri"/>
                <a:cs typeface="Calibri"/>
              </a:rPr>
              <a:t>télécharge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E2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attestations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signées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DDPPs</a:t>
            </a:r>
            <a:endParaRPr sz="2000" dirty="0">
              <a:latin typeface="Calibri"/>
              <a:cs typeface="Calibri"/>
            </a:endParaRPr>
          </a:p>
          <a:p>
            <a:pPr marL="1210310" lvl="1" indent="-342900" algn="just">
              <a:lnSpc>
                <a:spcPct val="100000"/>
              </a:lnSpc>
              <a:spcBef>
                <a:spcPts val="250"/>
              </a:spcBef>
              <a:buChar char="-"/>
              <a:tabLst>
                <a:tab pos="1210310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dépose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CIFER</a:t>
            </a:r>
            <a:endParaRPr sz="2000" dirty="0">
              <a:latin typeface="Calibri"/>
              <a:cs typeface="Calibri"/>
            </a:endParaRPr>
          </a:p>
          <a:p>
            <a:pPr marL="1210310" lvl="1" indent="-342900" algn="just">
              <a:lnSpc>
                <a:spcPct val="100000"/>
              </a:lnSpc>
              <a:spcBef>
                <a:spcPts val="265"/>
              </a:spcBef>
              <a:buChar char="-"/>
              <a:tabLst>
                <a:tab pos="1210310" algn="l"/>
              </a:tabLst>
            </a:pPr>
            <a:r>
              <a:rPr sz="2000" dirty="0">
                <a:latin typeface="Calibri"/>
                <a:cs typeface="Calibri"/>
              </a:rPr>
              <a:t>soumet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GACC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6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620" y="563371"/>
            <a:ext cx="681449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4585" marR="5080" indent="-2382520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Organisation</a:t>
            </a:r>
            <a:r>
              <a:rPr spc="-95" dirty="0"/>
              <a:t> </a:t>
            </a:r>
            <a:r>
              <a:rPr spc="-10" dirty="0"/>
              <a:t>française</a:t>
            </a:r>
            <a:r>
              <a:rPr spc="-85" dirty="0"/>
              <a:t> </a:t>
            </a:r>
            <a:r>
              <a:rPr dirty="0"/>
              <a:t>des</a:t>
            </a:r>
            <a:r>
              <a:rPr spc="-85" dirty="0"/>
              <a:t> </a:t>
            </a:r>
            <a:r>
              <a:rPr spc="-10" dirty="0"/>
              <a:t>procédures 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261258" y="1741483"/>
            <a:ext cx="11625942" cy="399596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ETAPE</a:t>
            </a:r>
            <a:r>
              <a:rPr sz="18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FINALE</a:t>
            </a:r>
            <a:r>
              <a:rPr sz="1800" b="0" spc="20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800" b="0" spc="229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Soumission</a:t>
            </a:r>
            <a:r>
              <a:rPr sz="1800" b="0" spc="2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du</a:t>
            </a:r>
            <a:r>
              <a:rPr sz="18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dossier</a:t>
            </a:r>
            <a:r>
              <a:rPr sz="1800" b="0" spc="229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endParaRPr sz="1800" dirty="0">
              <a:latin typeface="Marianne Medium"/>
              <a:cs typeface="Marianne Medium"/>
            </a:endParaRPr>
          </a:p>
          <a:p>
            <a:pPr marL="181610" algn="just">
              <a:lnSpc>
                <a:spcPct val="100000"/>
              </a:lnSpc>
              <a:spcBef>
                <a:spcPts val="160"/>
              </a:spcBef>
              <a:tabLst>
                <a:tab pos="638810" algn="l"/>
              </a:tabLst>
            </a:pPr>
            <a:r>
              <a:rPr sz="2000" spc="-25" dirty="0">
                <a:latin typeface="Calibri"/>
                <a:cs typeface="Calibri"/>
              </a:rPr>
              <a:t>1)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après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modification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éventuelle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suite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instruction</a:t>
            </a:r>
            <a:endParaRPr sz="2000" dirty="0">
              <a:latin typeface="Calibri"/>
              <a:cs typeface="Calibri"/>
            </a:endParaRPr>
          </a:p>
          <a:p>
            <a:pPr marL="181610" marR="5080" indent="457200" algn="just">
              <a:lnSpc>
                <a:spcPts val="2160"/>
              </a:lnSpc>
              <a:spcBef>
                <a:spcPts val="525"/>
              </a:spcBef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est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transféré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compte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DGAL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endParaRPr sz="2000" dirty="0">
              <a:latin typeface="Calibri"/>
              <a:cs typeface="Calibri"/>
            </a:endParaRPr>
          </a:p>
          <a:p>
            <a:pPr marL="638810" indent="-457200" algn="just">
              <a:lnSpc>
                <a:spcPct val="100000"/>
              </a:lnSpc>
              <a:buAutoNum type="arabicParenR"/>
              <a:tabLst>
                <a:tab pos="638810" algn="l"/>
              </a:tabLst>
            </a:pPr>
            <a:r>
              <a:rPr sz="2000" dirty="0">
                <a:latin typeface="Calibri"/>
                <a:cs typeface="Calibri"/>
              </a:rPr>
              <a:t>Gestion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324610" lvl="1" indent="-457200" algn="just">
              <a:lnSpc>
                <a:spcPct val="100000"/>
              </a:lnSpc>
              <a:spcBef>
                <a:spcPts val="254"/>
              </a:spcBef>
              <a:buAutoNum type="arabicParenR"/>
              <a:tabLst>
                <a:tab pos="1324610" algn="l"/>
              </a:tabLst>
            </a:pPr>
            <a:r>
              <a:rPr sz="2000" dirty="0">
                <a:latin typeface="Calibri"/>
                <a:cs typeface="Calibri"/>
              </a:rPr>
              <a:t>Via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compte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concerné</a:t>
            </a:r>
            <a:endParaRPr sz="2000" dirty="0">
              <a:latin typeface="Calibri"/>
              <a:cs typeface="Calibri"/>
            </a:endParaRPr>
          </a:p>
          <a:p>
            <a:pPr marL="1324610" marR="85090" lvl="1" indent="-457200" algn="just">
              <a:lnSpc>
                <a:spcPts val="2160"/>
              </a:lnSpc>
              <a:spcBef>
                <a:spcPts val="535"/>
              </a:spcBef>
              <a:buAutoNum type="arabicParenR"/>
              <a:tabLst>
                <a:tab pos="1324610" algn="l"/>
              </a:tabLst>
            </a:pPr>
            <a:r>
              <a:rPr sz="2000" spc="-10" dirty="0">
                <a:latin typeface="Calibri"/>
                <a:cs typeface="Calibri"/>
              </a:rPr>
              <a:t>Ouverture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vérification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éventuelle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saisies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documents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déposés</a:t>
            </a:r>
            <a:endParaRPr sz="2000" dirty="0">
              <a:latin typeface="Calibri"/>
              <a:cs typeface="Calibri"/>
            </a:endParaRPr>
          </a:p>
          <a:p>
            <a:pPr marL="1324610" marR="688975" lvl="1" indent="-457200" algn="just">
              <a:lnSpc>
                <a:spcPts val="2160"/>
              </a:lnSpc>
              <a:spcBef>
                <a:spcPts val="505"/>
              </a:spcBef>
              <a:buAutoNum type="arabicParenR"/>
              <a:tabLst>
                <a:tab pos="1324610" algn="l"/>
              </a:tabLst>
            </a:pPr>
            <a:r>
              <a:rPr sz="2000" spc="-10" dirty="0">
                <a:latin typeface="Calibri"/>
                <a:cs typeface="Calibri"/>
              </a:rPr>
              <a:t>Récupération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exigés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GACC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signés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et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tamponnés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DDPP</a:t>
            </a:r>
            <a:r>
              <a:rPr lang="fr-FR" sz="2000" spc="-2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sur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Expadon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  <a:p>
            <a:pPr marL="1324610" marR="331470" lvl="1" indent="-457200" algn="just">
              <a:lnSpc>
                <a:spcPts val="2160"/>
              </a:lnSpc>
              <a:spcBef>
                <a:spcPts val="490"/>
              </a:spcBef>
              <a:buAutoNum type="arabicParenR"/>
              <a:tabLst>
                <a:tab pos="1324610" algn="l"/>
              </a:tabLst>
            </a:pPr>
            <a:r>
              <a:rPr sz="2000" dirty="0">
                <a:latin typeface="Calibri"/>
                <a:cs typeface="Calibri"/>
              </a:rPr>
              <a:t>Dépôt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demande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du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endParaRPr sz="2000" dirty="0">
              <a:latin typeface="Calibri"/>
              <a:cs typeface="Calibri"/>
            </a:endParaRPr>
          </a:p>
          <a:p>
            <a:pPr marL="1324610" marR="817880" lvl="1" indent="-457200" algn="just">
              <a:lnSpc>
                <a:spcPts val="2160"/>
              </a:lnSpc>
              <a:spcBef>
                <a:spcPts val="505"/>
              </a:spcBef>
              <a:buAutoNum type="arabicParenR"/>
              <a:tabLst>
                <a:tab pos="1324610" algn="l"/>
              </a:tabLst>
            </a:pPr>
            <a:r>
              <a:rPr sz="2000" dirty="0">
                <a:latin typeface="Calibri"/>
                <a:cs typeface="Calibri"/>
              </a:rPr>
              <a:t>Soumission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GACC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renvoi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au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professionnel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conforme</a:t>
            </a:r>
            <a:endParaRPr sz="2000" dirty="0">
              <a:latin typeface="Calibri"/>
              <a:cs typeface="Calibri"/>
            </a:endParaRPr>
          </a:p>
          <a:p>
            <a:pPr marL="1324610" algn="just">
              <a:lnSpc>
                <a:spcPct val="100000"/>
              </a:lnSpc>
              <a:spcBef>
                <a:spcPts val="265"/>
              </a:spcBef>
            </a:pP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motif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retour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CIFER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6272" y="241710"/>
            <a:ext cx="2785669" cy="432772"/>
          </a:xfrm>
        </p:spPr>
        <p:txBody>
          <a:bodyPr>
            <a:normAutofit/>
          </a:bodyPr>
          <a:lstStyle/>
          <a:p>
            <a:r>
              <a:rPr lang="fr-FR" dirty="0"/>
              <a:t>ETAT DES LIEUX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0579" y="846927"/>
            <a:ext cx="11857057" cy="352423"/>
          </a:xfrm>
        </p:spPr>
        <p:txBody>
          <a:bodyPr/>
          <a:lstStyle/>
          <a:p>
            <a:r>
              <a:rPr lang="fr-FR" sz="1800" dirty="0"/>
              <a:t>2</a:t>
            </a:r>
            <a:r>
              <a:rPr lang="fr-FR" sz="1800" dirty="0" smtClean="0"/>
              <a:t> </a:t>
            </a:r>
            <a:r>
              <a:rPr lang="fr-FR" sz="1800" dirty="0"/>
              <a:t>établissements concernés pour les </a:t>
            </a:r>
            <a:r>
              <a:rPr lang="fr-FR" sz="1800" dirty="0" smtClean="0"/>
              <a:t>départements 50 (Manche) et 59 (Nord)</a:t>
            </a:r>
            <a:endParaRPr lang="fr-FR" sz="180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endParaRPr lang="fr-FR" sz="1800" dirty="0" smtClean="0"/>
          </a:p>
          <a:p>
            <a:pPr algn="just"/>
            <a:r>
              <a:rPr lang="fr-FR" sz="1800" dirty="0" smtClean="0"/>
              <a:t>Échéance </a:t>
            </a:r>
            <a:r>
              <a:rPr lang="fr-FR" sz="1800" dirty="0"/>
              <a:t>d’agrément: </a:t>
            </a:r>
            <a:r>
              <a:rPr lang="fr-FR" sz="1800" dirty="0" smtClean="0"/>
              <a:t>15 </a:t>
            </a:r>
            <a:r>
              <a:rPr lang="fr-FR" sz="1800" dirty="0"/>
              <a:t>décembre </a:t>
            </a:r>
            <a:r>
              <a:rPr lang="fr-FR" sz="1800" dirty="0" smtClean="0"/>
              <a:t>2025 </a:t>
            </a:r>
            <a:r>
              <a:rPr lang="fr-FR" sz="1800" dirty="0"/>
              <a:t>( </a:t>
            </a:r>
            <a:r>
              <a:rPr lang="fr-FR" sz="1800" dirty="0">
                <a:hlinkClick r:id="rId2"/>
              </a:rPr>
              <a:t>https://ciferquery.singlewindow.cn/ </a:t>
            </a:r>
            <a:r>
              <a:rPr lang="fr-FR" sz="1800" dirty="0" smtClean="0"/>
              <a:t>)</a:t>
            </a:r>
            <a:endParaRPr lang="fr-FR" sz="1800" strike="sngStrike" dirty="0"/>
          </a:p>
          <a:p>
            <a:pPr algn="just"/>
            <a:r>
              <a:rPr lang="fr-FR" sz="1800" dirty="0"/>
              <a:t>Dossier de renouvellement d’agrément sur CIFER disponible </a:t>
            </a:r>
            <a:r>
              <a:rPr lang="fr-FR" sz="1800" u="sng" dirty="0"/>
              <a:t>à partir de 6 mois</a:t>
            </a:r>
            <a:r>
              <a:rPr lang="fr-FR" sz="1800" dirty="0"/>
              <a:t> avant la date d’expiration de </a:t>
            </a:r>
            <a:r>
              <a:rPr lang="fr-FR" sz="1800" dirty="0" smtClean="0"/>
              <a:t>l’agrément </a:t>
            </a:r>
            <a:r>
              <a:rPr lang="fr-FR" sz="1800" dirty="0" smtClean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</a:rPr>
              <a:t>apparition d’une fenêtre pop up lors de la connexion)</a:t>
            </a:r>
            <a:r>
              <a:rPr lang="fr-FR" sz="1800" dirty="0" smtClean="0"/>
              <a:t>. La période de dépôt de la demande de renouvellement dans CIFER pour la partie française (Opérateur/DDPP/FAM/DGAL) doit impérativement se faire </a:t>
            </a:r>
            <a:r>
              <a:rPr lang="fr-FR" sz="1800" dirty="0" smtClean="0">
                <a:solidFill>
                  <a:srgbClr val="FF0000"/>
                </a:solidFill>
              </a:rPr>
              <a:t>entre le 15/06 et le 15/09/2025. </a:t>
            </a:r>
            <a:r>
              <a:rPr lang="fr-FR" sz="1800" dirty="0" smtClean="0"/>
              <a:t>La période du 16/09 au 15/12/2025 est consacrée à l’instruction du dossier par la GACC</a:t>
            </a:r>
            <a:endParaRPr lang="fr-FR" sz="1800" dirty="0"/>
          </a:p>
          <a:p>
            <a:pPr algn="just"/>
            <a:r>
              <a:rPr lang="fr-FR" sz="1800" dirty="0" smtClean="0"/>
              <a:t>Les dossiers de </a:t>
            </a:r>
            <a:r>
              <a:rPr lang="fr-FR" sz="1800" dirty="0"/>
              <a:t>demande de renouvellement </a:t>
            </a:r>
            <a:r>
              <a:rPr lang="fr-FR" sz="1800" dirty="0" smtClean="0"/>
              <a:t>et de demande </a:t>
            </a:r>
            <a:r>
              <a:rPr lang="fr-FR" sz="1800" dirty="0"/>
              <a:t>de </a:t>
            </a:r>
            <a:r>
              <a:rPr lang="fr-FR" sz="1800" dirty="0" smtClean="0"/>
              <a:t>modification d’agrément (établissements </a:t>
            </a:r>
            <a:r>
              <a:rPr lang="fr-FR" sz="1800" dirty="0"/>
              <a:t>en statut Accordé sur Expadon 2) </a:t>
            </a:r>
            <a:r>
              <a:rPr lang="fr-FR" sz="1800" dirty="0" smtClean="0"/>
              <a:t>doivent d’abord être validés </a:t>
            </a:r>
            <a:r>
              <a:rPr lang="fr-FR" sz="1800" dirty="0"/>
              <a:t>par l’autorité française AVANT d’être </a:t>
            </a:r>
            <a:r>
              <a:rPr lang="fr-FR" sz="1800" dirty="0" smtClean="0"/>
              <a:t>soumis </a:t>
            </a:r>
            <a:r>
              <a:rPr lang="fr-FR" sz="1800" dirty="0"/>
              <a:t>aux autorités chinoises via CIFER</a:t>
            </a:r>
          </a:p>
          <a:p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9" y="1179697"/>
            <a:ext cx="11857057" cy="5334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79" y="1703561"/>
            <a:ext cx="11857058" cy="6858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18" y="2397968"/>
            <a:ext cx="10366311" cy="12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64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620" y="563371"/>
            <a:ext cx="6758507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4585" marR="5080" indent="-2382520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Organisation</a:t>
            </a:r>
            <a:r>
              <a:rPr spc="-95" dirty="0"/>
              <a:t> </a:t>
            </a:r>
            <a:r>
              <a:rPr spc="-10" dirty="0"/>
              <a:t>française</a:t>
            </a:r>
            <a:r>
              <a:rPr spc="-85" dirty="0"/>
              <a:t> </a:t>
            </a:r>
            <a:r>
              <a:rPr dirty="0"/>
              <a:t>des</a:t>
            </a:r>
            <a:r>
              <a:rPr spc="-85" dirty="0"/>
              <a:t> </a:t>
            </a:r>
            <a:r>
              <a:rPr spc="-10" dirty="0"/>
              <a:t>procédures 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690465" y="2152027"/>
            <a:ext cx="10282335" cy="259558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SUITES</a:t>
            </a:r>
            <a:r>
              <a:rPr sz="1800" b="0" spc="1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800" b="0" spc="2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retour</a:t>
            </a:r>
            <a:r>
              <a:rPr sz="1800" b="0" spc="20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GACC</a:t>
            </a:r>
            <a:endParaRPr sz="1800" dirty="0">
              <a:latin typeface="Marianne Medium"/>
              <a:cs typeface="Marianne Medium"/>
            </a:endParaRPr>
          </a:p>
          <a:p>
            <a:pPr marL="638810" indent="-457200" algn="just">
              <a:lnSpc>
                <a:spcPct val="100000"/>
              </a:lnSpc>
              <a:spcBef>
                <a:spcPts val="160"/>
              </a:spcBef>
              <a:buAutoNum type="arabicParenR"/>
              <a:tabLst>
                <a:tab pos="638810" algn="l"/>
              </a:tabLst>
            </a:pPr>
            <a:r>
              <a:rPr sz="2000" dirty="0">
                <a:latin typeface="Calibri"/>
                <a:cs typeface="Calibri"/>
              </a:rPr>
              <a:t>Décision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GACC:</a:t>
            </a:r>
            <a:endParaRPr sz="2000" dirty="0">
              <a:latin typeface="Calibri"/>
              <a:cs typeface="Calibri"/>
            </a:endParaRPr>
          </a:p>
          <a:p>
            <a:pPr marL="1324610" lvl="1" indent="-457200" algn="just">
              <a:lnSpc>
                <a:spcPct val="100000"/>
              </a:lnSpc>
              <a:spcBef>
                <a:spcPts val="250"/>
              </a:spcBef>
              <a:buAutoNum type="arabicParenR"/>
              <a:tabLst>
                <a:tab pos="1324610" algn="l"/>
              </a:tabLst>
            </a:pPr>
            <a:r>
              <a:rPr sz="2000" spc="-10" dirty="0">
                <a:latin typeface="Calibri"/>
                <a:cs typeface="Calibri"/>
              </a:rPr>
              <a:t>Approbation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(dossier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statut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approved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»)</a:t>
            </a:r>
            <a:endParaRPr sz="2000" dirty="0">
              <a:latin typeface="Calibri"/>
              <a:cs typeface="Calibri"/>
            </a:endParaRPr>
          </a:p>
          <a:p>
            <a:pPr marL="1324610" algn="just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Calibri"/>
                <a:cs typeface="Calibri"/>
              </a:rPr>
              <a:t>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professionnel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reçoit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mail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automatique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CIFER</a:t>
            </a:r>
            <a:endParaRPr sz="1800" dirty="0">
              <a:latin typeface="Calibri"/>
              <a:cs typeface="Calibri"/>
            </a:endParaRPr>
          </a:p>
          <a:p>
            <a:pPr marL="1324610" lvl="1" indent="-457200" algn="just">
              <a:lnSpc>
                <a:spcPct val="100000"/>
              </a:lnSpc>
              <a:spcBef>
                <a:spcPts val="259"/>
              </a:spcBef>
              <a:buAutoNum type="arabicParenR" startAt="2"/>
              <a:tabLst>
                <a:tab pos="1324610" algn="l"/>
              </a:tabLst>
            </a:pPr>
            <a:r>
              <a:rPr sz="2000" spc="-10" dirty="0">
                <a:latin typeface="Calibri"/>
                <a:cs typeface="Calibri"/>
              </a:rPr>
              <a:t>Refus</a:t>
            </a:r>
            <a:endParaRPr sz="2000" dirty="0">
              <a:latin typeface="Calibri"/>
              <a:cs typeface="Calibri"/>
            </a:endParaRPr>
          </a:p>
          <a:p>
            <a:pPr marL="1781810" lvl="2" indent="-457200" algn="just">
              <a:lnSpc>
                <a:spcPct val="100000"/>
              </a:lnSpc>
              <a:spcBef>
                <a:spcPts val="295"/>
              </a:spcBef>
              <a:buAutoNum type="arabicParenR"/>
              <a:tabLst>
                <a:tab pos="1781810" algn="l"/>
              </a:tabLst>
            </a:pPr>
            <a:r>
              <a:rPr sz="1800" spc="-10" dirty="0">
                <a:latin typeface="Calibri"/>
                <a:cs typeface="Calibri"/>
              </a:rPr>
              <a:t>Retour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dossier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DGAL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correction</a:t>
            </a:r>
            <a:endParaRPr sz="1800" dirty="0">
              <a:latin typeface="Calibri"/>
              <a:cs typeface="Calibri"/>
            </a:endParaRPr>
          </a:p>
          <a:p>
            <a:pPr marL="1781810" lvl="2" indent="-457200" algn="just">
              <a:lnSpc>
                <a:spcPct val="100000"/>
              </a:lnSpc>
              <a:spcBef>
                <a:spcPts val="275"/>
              </a:spcBef>
              <a:buAutoNum type="arabicParenR"/>
              <a:tabLst>
                <a:tab pos="1781810" algn="l"/>
              </a:tabLst>
            </a:pPr>
            <a:r>
              <a:rPr sz="1800" spc="-10" dirty="0">
                <a:latin typeface="Calibri"/>
                <a:cs typeface="Calibri"/>
              </a:rPr>
              <a:t>Retour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dossier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directement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professionnel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correction</a:t>
            </a:r>
            <a:endParaRPr sz="1800" dirty="0">
              <a:latin typeface="Calibri"/>
              <a:cs typeface="Calibri"/>
            </a:endParaRPr>
          </a:p>
          <a:p>
            <a:pPr marL="1781810" lvl="2" indent="-457200" algn="just">
              <a:lnSpc>
                <a:spcPct val="100000"/>
              </a:lnSpc>
              <a:spcBef>
                <a:spcPts val="290"/>
              </a:spcBef>
              <a:buAutoNum type="arabicParenR"/>
              <a:tabLst>
                <a:tab pos="1781810" algn="l"/>
              </a:tabLst>
            </a:pP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motif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refus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disponible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1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1166326" y="1758031"/>
            <a:ext cx="100210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smtClean="0">
                <a:solidFill>
                  <a:srgbClr val="FFFFFF"/>
                </a:solidFill>
              </a:rPr>
              <a:t>Bases générales de fonctionnement </a:t>
            </a:r>
            <a:r>
              <a:rPr sz="3600" spc="-10" dirty="0" smtClean="0">
                <a:solidFill>
                  <a:srgbClr val="FFFFFF"/>
                </a:solidFill>
              </a:rPr>
              <a:t>CIFER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304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07910" y="1972595"/>
            <a:ext cx="11336694" cy="1819729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30"/>
              </a:spcBef>
            </a:pPr>
            <a:r>
              <a:rPr sz="1800" b="0" dirty="0">
                <a:solidFill>
                  <a:srgbClr val="001F5F"/>
                </a:solidFill>
                <a:latin typeface="Marianne Medium"/>
                <a:cs typeface="Marianne Medium"/>
              </a:rPr>
              <a:t>Manuel</a:t>
            </a:r>
            <a:r>
              <a:rPr sz="1800" b="0" spc="27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8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endParaRPr sz="1800" dirty="0">
              <a:latin typeface="Marianne Medium"/>
              <a:cs typeface="Marianne Medium"/>
            </a:endParaRPr>
          </a:p>
          <a:p>
            <a:pPr marL="181610" algn="just">
              <a:lnSpc>
                <a:spcPts val="2280"/>
              </a:lnSpc>
              <a:spcBef>
                <a:spcPts val="1265"/>
              </a:spcBef>
            </a:pPr>
            <a:r>
              <a:rPr sz="2000" spc="-10" dirty="0">
                <a:latin typeface="Calibri"/>
                <a:cs typeface="Calibri"/>
              </a:rPr>
              <a:t>Dernière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version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(juillet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2022)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manuel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CIFER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opérateur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Calibri"/>
                <a:cs typeface="Calibri"/>
              </a:rPr>
              <a:t>disponible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en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b="1" spc="-10" dirty="0" err="1" smtClean="0">
                <a:latin typeface="Calibri"/>
                <a:cs typeface="Calibri"/>
              </a:rPr>
              <a:t>français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internet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FranceAgrimer</a:t>
            </a:r>
            <a:endParaRPr sz="2000" dirty="0">
              <a:latin typeface="Calibri"/>
              <a:cs typeface="Calibri"/>
            </a:endParaRPr>
          </a:p>
          <a:p>
            <a:pPr marL="181610" marR="354965" algn="just">
              <a:lnSpc>
                <a:spcPts val="2160"/>
              </a:lnSpc>
              <a:spcBef>
                <a:spcPts val="535"/>
              </a:spcBef>
            </a:pPr>
            <a:r>
              <a:rPr lang="fr-FR" sz="2000" u="heavy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cs typeface="Calibri"/>
                <a:hlinkClick r:id="rId2"/>
              </a:rPr>
              <a:t>https://www.franceagrimer.fr/fam/content/download/69483/document/Manuel%20CIFER%20operateur%2022%20juil_FR.pdf?version=1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047532" y="666012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Informations</a:t>
            </a:r>
            <a:r>
              <a:rPr spc="-50" dirty="0"/>
              <a:t> </a:t>
            </a:r>
            <a:r>
              <a:rPr spc="-20" dirty="0"/>
              <a:t>CIFER</a:t>
            </a:r>
          </a:p>
        </p:txBody>
      </p:sp>
    </p:spTree>
    <p:extLst>
      <p:ext uri="{BB962C8B-B14F-4D97-AF65-F5344CB8AC3E}">
        <p14:creationId xmlns:p14="http://schemas.microsoft.com/office/powerpoint/2010/main" val="562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Informations</a:t>
            </a:r>
            <a:r>
              <a:rPr spc="-50" dirty="0"/>
              <a:t> </a:t>
            </a:r>
            <a:r>
              <a:rPr spc="-20" dirty="0"/>
              <a:t>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1588909" y="1133347"/>
            <a:ext cx="7888605" cy="81406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Site</a:t>
            </a:r>
            <a:r>
              <a:rPr sz="16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</a:t>
            </a:r>
            <a:r>
              <a:rPr sz="1600" b="0" spc="2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consultation</a:t>
            </a:r>
            <a:r>
              <a:rPr sz="1600" b="0" spc="3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des</a:t>
            </a:r>
            <a:r>
              <a:rPr sz="1600" b="0" spc="28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établissements</a:t>
            </a:r>
            <a:r>
              <a:rPr sz="1600" b="0" spc="3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agréés</a:t>
            </a:r>
            <a:r>
              <a:rPr sz="1600" b="0" spc="25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pour</a:t>
            </a:r>
            <a:r>
              <a:rPr sz="1600" b="0" spc="27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exporter</a:t>
            </a:r>
            <a:r>
              <a:rPr sz="1600" b="0" spc="2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vers</a:t>
            </a:r>
            <a:r>
              <a:rPr sz="1600" b="0" spc="25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la</a:t>
            </a:r>
            <a:r>
              <a:rPr sz="16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Chine</a:t>
            </a:r>
            <a:r>
              <a:rPr sz="1600" b="0" spc="2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50" dirty="0">
                <a:solidFill>
                  <a:srgbClr val="001F5F"/>
                </a:solidFill>
                <a:latin typeface="Marianne Medium"/>
                <a:cs typeface="Marianne Medium"/>
              </a:rPr>
              <a:t>-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en</a:t>
            </a:r>
            <a:r>
              <a:rPr sz="1600" b="0" spc="15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accès</a:t>
            </a:r>
            <a:r>
              <a:rPr sz="1600" b="0" spc="1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libre</a:t>
            </a:r>
            <a:r>
              <a:rPr sz="1600" b="0" spc="120" dirty="0">
                <a:solidFill>
                  <a:srgbClr val="001F5F"/>
                </a:solidFill>
                <a:latin typeface="Marianne Medium"/>
                <a:cs typeface="Marianne Medium"/>
              </a:rPr>
              <a:t>  </a:t>
            </a:r>
            <a:r>
              <a:rPr sz="1600" b="0" spc="-5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endParaRPr sz="1600">
              <a:latin typeface="Marianne Medium"/>
              <a:cs typeface="Marianne Medium"/>
            </a:endParaRPr>
          </a:p>
          <a:p>
            <a:pPr marL="181610">
              <a:lnSpc>
                <a:spcPct val="100000"/>
              </a:lnSpc>
              <a:spcBef>
                <a:spcPts val="135"/>
              </a:spcBef>
            </a:pPr>
            <a:r>
              <a:rPr sz="2000" u="heavy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https://ciferquery.singlewindow.cn/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5"/>
          <p:cNvGrpSpPr/>
          <p:nvPr/>
        </p:nvGrpSpPr>
        <p:grpSpPr>
          <a:xfrm>
            <a:off x="1072777" y="2469004"/>
            <a:ext cx="7580630" cy="3520440"/>
            <a:chOff x="1072777" y="2767584"/>
            <a:chExt cx="7580630" cy="3520440"/>
          </a:xfrm>
        </p:grpSpPr>
        <p:pic>
          <p:nvPicPr>
            <p:cNvPr id="5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1914" y="3302508"/>
              <a:ext cx="6841235" cy="2985516"/>
            </a:xfrm>
            <a:prstGeom prst="rect">
              <a:avLst/>
            </a:prstGeom>
          </p:spPr>
        </p:pic>
        <p:sp>
          <p:nvSpPr>
            <p:cNvPr id="6" name="object 7"/>
            <p:cNvSpPr/>
            <p:nvPr/>
          </p:nvSpPr>
          <p:spPr>
            <a:xfrm>
              <a:off x="1072777" y="2767584"/>
              <a:ext cx="2105025" cy="264160"/>
            </a:xfrm>
            <a:custGeom>
              <a:avLst/>
              <a:gdLst/>
              <a:ahLst/>
              <a:cxnLst/>
              <a:rect l="l" t="t" r="r" b="b"/>
              <a:pathLst>
                <a:path w="2105025" h="264160">
                  <a:moveTo>
                    <a:pt x="2104641" y="263652"/>
                  </a:moveTo>
                  <a:lnTo>
                    <a:pt x="2104641" y="0"/>
                  </a:lnTo>
                  <a:lnTo>
                    <a:pt x="0" y="0"/>
                  </a:lnTo>
                  <a:lnTo>
                    <a:pt x="0" y="263652"/>
                  </a:lnTo>
                  <a:lnTo>
                    <a:pt x="15240" y="263652"/>
                  </a:lnTo>
                  <a:lnTo>
                    <a:pt x="15240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2075685" y="27432"/>
                  </a:lnTo>
                  <a:lnTo>
                    <a:pt x="2075685" y="13716"/>
                  </a:lnTo>
                  <a:lnTo>
                    <a:pt x="2089401" y="27432"/>
                  </a:lnTo>
                  <a:lnTo>
                    <a:pt x="2089401" y="263652"/>
                  </a:lnTo>
                  <a:lnTo>
                    <a:pt x="2104641" y="263652"/>
                  </a:lnTo>
                  <a:close/>
                </a:path>
                <a:path w="2105025" h="264160">
                  <a:moveTo>
                    <a:pt x="28956" y="27432"/>
                  </a:moveTo>
                  <a:lnTo>
                    <a:pt x="28956" y="13716"/>
                  </a:lnTo>
                  <a:lnTo>
                    <a:pt x="15240" y="27432"/>
                  </a:lnTo>
                  <a:lnTo>
                    <a:pt x="28956" y="27432"/>
                  </a:lnTo>
                  <a:close/>
                </a:path>
                <a:path w="2105025" h="264160">
                  <a:moveTo>
                    <a:pt x="28956" y="234696"/>
                  </a:moveTo>
                  <a:lnTo>
                    <a:pt x="28956" y="27432"/>
                  </a:lnTo>
                  <a:lnTo>
                    <a:pt x="15240" y="27432"/>
                  </a:lnTo>
                  <a:lnTo>
                    <a:pt x="15240" y="234696"/>
                  </a:lnTo>
                  <a:lnTo>
                    <a:pt x="28956" y="234696"/>
                  </a:lnTo>
                  <a:close/>
                </a:path>
                <a:path w="2105025" h="264160">
                  <a:moveTo>
                    <a:pt x="2089401" y="234696"/>
                  </a:moveTo>
                  <a:lnTo>
                    <a:pt x="15240" y="234696"/>
                  </a:lnTo>
                  <a:lnTo>
                    <a:pt x="28956" y="248412"/>
                  </a:lnTo>
                  <a:lnTo>
                    <a:pt x="28956" y="263652"/>
                  </a:lnTo>
                  <a:lnTo>
                    <a:pt x="2075685" y="263652"/>
                  </a:lnTo>
                  <a:lnTo>
                    <a:pt x="2075685" y="248412"/>
                  </a:lnTo>
                  <a:lnTo>
                    <a:pt x="2089401" y="234696"/>
                  </a:lnTo>
                  <a:close/>
                </a:path>
                <a:path w="2105025" h="264160">
                  <a:moveTo>
                    <a:pt x="28956" y="263652"/>
                  </a:moveTo>
                  <a:lnTo>
                    <a:pt x="28956" y="248412"/>
                  </a:lnTo>
                  <a:lnTo>
                    <a:pt x="15240" y="234696"/>
                  </a:lnTo>
                  <a:lnTo>
                    <a:pt x="15240" y="263652"/>
                  </a:lnTo>
                  <a:lnTo>
                    <a:pt x="28956" y="263652"/>
                  </a:lnTo>
                  <a:close/>
                </a:path>
                <a:path w="2105025" h="264160">
                  <a:moveTo>
                    <a:pt x="2089401" y="27432"/>
                  </a:moveTo>
                  <a:lnTo>
                    <a:pt x="2075685" y="13716"/>
                  </a:lnTo>
                  <a:lnTo>
                    <a:pt x="2075685" y="27432"/>
                  </a:lnTo>
                  <a:lnTo>
                    <a:pt x="2089401" y="27432"/>
                  </a:lnTo>
                  <a:close/>
                </a:path>
                <a:path w="2105025" h="264160">
                  <a:moveTo>
                    <a:pt x="2089401" y="234696"/>
                  </a:moveTo>
                  <a:lnTo>
                    <a:pt x="2089401" y="27432"/>
                  </a:lnTo>
                  <a:lnTo>
                    <a:pt x="2075685" y="27432"/>
                  </a:lnTo>
                  <a:lnTo>
                    <a:pt x="2075685" y="234696"/>
                  </a:lnTo>
                  <a:lnTo>
                    <a:pt x="2089401" y="234696"/>
                  </a:lnTo>
                  <a:close/>
                </a:path>
                <a:path w="2105025" h="264160">
                  <a:moveTo>
                    <a:pt x="2089401" y="263652"/>
                  </a:moveTo>
                  <a:lnTo>
                    <a:pt x="2089401" y="234696"/>
                  </a:lnTo>
                  <a:lnTo>
                    <a:pt x="2075685" y="248412"/>
                  </a:lnTo>
                  <a:lnTo>
                    <a:pt x="2075685" y="263652"/>
                  </a:lnTo>
                  <a:lnTo>
                    <a:pt x="2089401" y="26365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8"/>
          <p:cNvSpPr txBox="1"/>
          <p:nvPr/>
        </p:nvSpPr>
        <p:spPr>
          <a:xfrm>
            <a:off x="1430413" y="2470019"/>
            <a:ext cx="139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Catégorie</a:t>
            </a:r>
            <a:r>
              <a:rPr sz="1400" spc="-5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produits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9"/>
          <p:cNvGrpSpPr/>
          <p:nvPr/>
        </p:nvGrpSpPr>
        <p:grpSpPr>
          <a:xfrm>
            <a:off x="1857634" y="2469004"/>
            <a:ext cx="4223385" cy="1633855"/>
            <a:chOff x="1857634" y="2767584"/>
            <a:chExt cx="4223385" cy="1633855"/>
          </a:xfrm>
        </p:grpSpPr>
        <p:sp>
          <p:nvSpPr>
            <p:cNvPr id="9" name="object 10"/>
            <p:cNvSpPr/>
            <p:nvPr/>
          </p:nvSpPr>
          <p:spPr>
            <a:xfrm>
              <a:off x="1857629" y="2767596"/>
              <a:ext cx="3382010" cy="1633855"/>
            </a:xfrm>
            <a:custGeom>
              <a:avLst/>
              <a:gdLst/>
              <a:ahLst/>
              <a:cxnLst/>
              <a:rect l="l" t="t" r="r" b="b"/>
              <a:pathLst>
                <a:path w="3382010" h="1633854">
                  <a:moveTo>
                    <a:pt x="758952" y="1633728"/>
                  </a:moveTo>
                  <a:lnTo>
                    <a:pt x="755904" y="1537716"/>
                  </a:lnTo>
                  <a:lnTo>
                    <a:pt x="730910" y="1551203"/>
                  </a:lnTo>
                  <a:lnTo>
                    <a:pt x="24384" y="242316"/>
                  </a:lnTo>
                  <a:lnTo>
                    <a:pt x="0" y="256032"/>
                  </a:lnTo>
                  <a:lnTo>
                    <a:pt x="705129" y="1565122"/>
                  </a:lnTo>
                  <a:lnTo>
                    <a:pt x="679704" y="1578864"/>
                  </a:lnTo>
                  <a:lnTo>
                    <a:pt x="737616" y="1618945"/>
                  </a:lnTo>
                  <a:lnTo>
                    <a:pt x="758952" y="1633728"/>
                  </a:lnTo>
                  <a:close/>
                </a:path>
                <a:path w="3382010" h="1633854">
                  <a:moveTo>
                    <a:pt x="3381756" y="0"/>
                  </a:moveTo>
                  <a:lnTo>
                    <a:pt x="3352800" y="0"/>
                  </a:lnTo>
                  <a:lnTo>
                    <a:pt x="3352800" y="27432"/>
                  </a:lnTo>
                  <a:lnTo>
                    <a:pt x="3352800" y="234696"/>
                  </a:lnTo>
                  <a:lnTo>
                    <a:pt x="2095500" y="234696"/>
                  </a:lnTo>
                  <a:lnTo>
                    <a:pt x="2095500" y="27432"/>
                  </a:lnTo>
                  <a:lnTo>
                    <a:pt x="3352800" y="27432"/>
                  </a:lnTo>
                  <a:lnTo>
                    <a:pt x="3352800" y="0"/>
                  </a:lnTo>
                  <a:lnTo>
                    <a:pt x="2066544" y="0"/>
                  </a:lnTo>
                  <a:lnTo>
                    <a:pt x="2066544" y="263652"/>
                  </a:lnTo>
                  <a:lnTo>
                    <a:pt x="2081784" y="263652"/>
                  </a:lnTo>
                  <a:lnTo>
                    <a:pt x="2095500" y="263652"/>
                  </a:lnTo>
                  <a:lnTo>
                    <a:pt x="2619286" y="263652"/>
                  </a:lnTo>
                  <a:lnTo>
                    <a:pt x="3320313" y="1565122"/>
                  </a:lnTo>
                  <a:lnTo>
                    <a:pt x="3294888" y="1578864"/>
                  </a:lnTo>
                  <a:lnTo>
                    <a:pt x="3351276" y="1618665"/>
                  </a:lnTo>
                  <a:lnTo>
                    <a:pt x="3372612" y="1633728"/>
                  </a:lnTo>
                  <a:lnTo>
                    <a:pt x="3371088" y="1537716"/>
                  </a:lnTo>
                  <a:lnTo>
                    <a:pt x="3344926" y="1551838"/>
                  </a:lnTo>
                  <a:lnTo>
                    <a:pt x="2651048" y="263652"/>
                  </a:lnTo>
                  <a:lnTo>
                    <a:pt x="3352800" y="263652"/>
                  </a:lnTo>
                  <a:lnTo>
                    <a:pt x="3366516" y="263652"/>
                  </a:lnTo>
                  <a:lnTo>
                    <a:pt x="3381756" y="263652"/>
                  </a:lnTo>
                  <a:lnTo>
                    <a:pt x="3381756" y="0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4681605" y="3041904"/>
              <a:ext cx="1384300" cy="236220"/>
            </a:xfrm>
            <a:custGeom>
              <a:avLst/>
              <a:gdLst/>
              <a:ahLst/>
              <a:cxnLst/>
              <a:rect l="l" t="t" r="r" b="b"/>
              <a:pathLst>
                <a:path w="1384300" h="236220">
                  <a:moveTo>
                    <a:pt x="1383791" y="236219"/>
                  </a:moveTo>
                  <a:lnTo>
                    <a:pt x="1383791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383791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4667890" y="3028188"/>
              <a:ext cx="1412875" cy="264160"/>
            </a:xfrm>
            <a:custGeom>
              <a:avLst/>
              <a:gdLst/>
              <a:ahLst/>
              <a:cxnLst/>
              <a:rect l="l" t="t" r="r" b="b"/>
              <a:pathLst>
                <a:path w="1412875" h="264160">
                  <a:moveTo>
                    <a:pt x="1412748" y="263652"/>
                  </a:moveTo>
                  <a:lnTo>
                    <a:pt x="1412748" y="0"/>
                  </a:lnTo>
                  <a:lnTo>
                    <a:pt x="0" y="0"/>
                  </a:lnTo>
                  <a:lnTo>
                    <a:pt x="0" y="263652"/>
                  </a:lnTo>
                  <a:lnTo>
                    <a:pt x="13716" y="263652"/>
                  </a:lnTo>
                  <a:lnTo>
                    <a:pt x="13716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1383792" y="27432"/>
                  </a:lnTo>
                  <a:lnTo>
                    <a:pt x="1383792" y="13716"/>
                  </a:lnTo>
                  <a:lnTo>
                    <a:pt x="1397508" y="27432"/>
                  </a:lnTo>
                  <a:lnTo>
                    <a:pt x="1397508" y="263652"/>
                  </a:lnTo>
                  <a:lnTo>
                    <a:pt x="1412748" y="263652"/>
                  </a:lnTo>
                  <a:close/>
                </a:path>
                <a:path w="1412875" h="264160">
                  <a:moveTo>
                    <a:pt x="28956" y="27432"/>
                  </a:moveTo>
                  <a:lnTo>
                    <a:pt x="28956" y="13716"/>
                  </a:lnTo>
                  <a:lnTo>
                    <a:pt x="13716" y="27432"/>
                  </a:lnTo>
                  <a:lnTo>
                    <a:pt x="28956" y="27432"/>
                  </a:lnTo>
                  <a:close/>
                </a:path>
                <a:path w="1412875" h="264160">
                  <a:moveTo>
                    <a:pt x="28956" y="234696"/>
                  </a:moveTo>
                  <a:lnTo>
                    <a:pt x="28956" y="27432"/>
                  </a:lnTo>
                  <a:lnTo>
                    <a:pt x="13716" y="27432"/>
                  </a:lnTo>
                  <a:lnTo>
                    <a:pt x="13716" y="234696"/>
                  </a:lnTo>
                  <a:lnTo>
                    <a:pt x="28956" y="234696"/>
                  </a:lnTo>
                  <a:close/>
                </a:path>
                <a:path w="1412875" h="264160">
                  <a:moveTo>
                    <a:pt x="1397508" y="234696"/>
                  </a:moveTo>
                  <a:lnTo>
                    <a:pt x="13716" y="234696"/>
                  </a:lnTo>
                  <a:lnTo>
                    <a:pt x="28956" y="249936"/>
                  </a:lnTo>
                  <a:lnTo>
                    <a:pt x="28956" y="263652"/>
                  </a:lnTo>
                  <a:lnTo>
                    <a:pt x="1383792" y="263652"/>
                  </a:lnTo>
                  <a:lnTo>
                    <a:pt x="1383792" y="249936"/>
                  </a:lnTo>
                  <a:lnTo>
                    <a:pt x="1397508" y="234696"/>
                  </a:lnTo>
                  <a:close/>
                </a:path>
                <a:path w="1412875" h="264160">
                  <a:moveTo>
                    <a:pt x="28956" y="263652"/>
                  </a:moveTo>
                  <a:lnTo>
                    <a:pt x="28956" y="249936"/>
                  </a:lnTo>
                  <a:lnTo>
                    <a:pt x="13716" y="234696"/>
                  </a:lnTo>
                  <a:lnTo>
                    <a:pt x="13716" y="263652"/>
                  </a:lnTo>
                  <a:lnTo>
                    <a:pt x="28956" y="263652"/>
                  </a:lnTo>
                  <a:close/>
                </a:path>
                <a:path w="1412875" h="264160">
                  <a:moveTo>
                    <a:pt x="1397508" y="27432"/>
                  </a:moveTo>
                  <a:lnTo>
                    <a:pt x="1383792" y="13716"/>
                  </a:lnTo>
                  <a:lnTo>
                    <a:pt x="1383792" y="27432"/>
                  </a:lnTo>
                  <a:lnTo>
                    <a:pt x="1397508" y="27432"/>
                  </a:lnTo>
                  <a:close/>
                </a:path>
                <a:path w="1412875" h="264160">
                  <a:moveTo>
                    <a:pt x="1397508" y="234696"/>
                  </a:moveTo>
                  <a:lnTo>
                    <a:pt x="1397508" y="27432"/>
                  </a:lnTo>
                  <a:lnTo>
                    <a:pt x="1383792" y="27432"/>
                  </a:lnTo>
                  <a:lnTo>
                    <a:pt x="1383792" y="234696"/>
                  </a:lnTo>
                  <a:lnTo>
                    <a:pt x="1397508" y="234696"/>
                  </a:lnTo>
                  <a:close/>
                </a:path>
                <a:path w="1412875" h="264160">
                  <a:moveTo>
                    <a:pt x="1397508" y="263652"/>
                  </a:moveTo>
                  <a:lnTo>
                    <a:pt x="1397508" y="234696"/>
                  </a:lnTo>
                  <a:lnTo>
                    <a:pt x="1383792" y="249936"/>
                  </a:lnTo>
                  <a:lnTo>
                    <a:pt x="1383792" y="263652"/>
                  </a:lnTo>
                  <a:lnTo>
                    <a:pt x="1397508" y="26365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4182755" y="2423384"/>
            <a:ext cx="1770380" cy="5467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spc="-20" dirty="0">
                <a:solidFill>
                  <a:srgbClr val="0065FF"/>
                </a:solidFill>
                <a:latin typeface="Calibri"/>
                <a:cs typeface="Calibri"/>
              </a:rPr>
              <a:t>Pays</a:t>
            </a:r>
            <a:r>
              <a:rPr sz="1400" spc="-4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(FRA)</a:t>
            </a:r>
            <a:endParaRPr sz="1400">
              <a:latin typeface="Calibri"/>
              <a:cs typeface="Calibri"/>
            </a:endParaRPr>
          </a:p>
          <a:p>
            <a:pPr marL="624840">
              <a:lnSpc>
                <a:spcPct val="100000"/>
              </a:lnSpc>
              <a:spcBef>
                <a:spcPts val="370"/>
              </a:spcBef>
            </a:pPr>
            <a:r>
              <a:rPr sz="1400" b="1" spc="-20" dirty="0">
                <a:solidFill>
                  <a:srgbClr val="0065FF"/>
                </a:solidFill>
                <a:latin typeface="Calibri"/>
                <a:cs typeface="Calibri"/>
              </a:rPr>
              <a:t>Validité</a:t>
            </a:r>
            <a:r>
              <a:rPr sz="1400" spc="-3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dossier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4"/>
          <p:cNvGrpSpPr/>
          <p:nvPr/>
        </p:nvGrpSpPr>
        <p:grpSpPr>
          <a:xfrm>
            <a:off x="2893954" y="2773804"/>
            <a:ext cx="1313815" cy="264160"/>
            <a:chOff x="2893954" y="3072384"/>
            <a:chExt cx="1313815" cy="264160"/>
          </a:xfrm>
        </p:grpSpPr>
        <p:sp>
          <p:nvSpPr>
            <p:cNvPr id="14" name="object 15"/>
            <p:cNvSpPr/>
            <p:nvPr/>
          </p:nvSpPr>
          <p:spPr>
            <a:xfrm>
              <a:off x="2907670" y="3086100"/>
              <a:ext cx="1286510" cy="236220"/>
            </a:xfrm>
            <a:custGeom>
              <a:avLst/>
              <a:gdLst/>
              <a:ahLst/>
              <a:cxnLst/>
              <a:rect l="l" t="t" r="r" b="b"/>
              <a:pathLst>
                <a:path w="1286510" h="236220">
                  <a:moveTo>
                    <a:pt x="1286255" y="236219"/>
                  </a:moveTo>
                  <a:lnTo>
                    <a:pt x="1286255" y="0"/>
                  </a:lnTo>
                  <a:lnTo>
                    <a:pt x="0" y="0"/>
                  </a:lnTo>
                  <a:lnTo>
                    <a:pt x="0" y="236219"/>
                  </a:lnTo>
                  <a:lnTo>
                    <a:pt x="1286255" y="236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/>
            <p:cNvSpPr/>
            <p:nvPr/>
          </p:nvSpPr>
          <p:spPr>
            <a:xfrm>
              <a:off x="2893954" y="3072384"/>
              <a:ext cx="1313815" cy="264160"/>
            </a:xfrm>
            <a:custGeom>
              <a:avLst/>
              <a:gdLst/>
              <a:ahLst/>
              <a:cxnLst/>
              <a:rect l="l" t="t" r="r" b="b"/>
              <a:pathLst>
                <a:path w="1313814" h="264160">
                  <a:moveTo>
                    <a:pt x="1313688" y="263652"/>
                  </a:moveTo>
                  <a:lnTo>
                    <a:pt x="1313688" y="0"/>
                  </a:lnTo>
                  <a:lnTo>
                    <a:pt x="0" y="0"/>
                  </a:lnTo>
                  <a:lnTo>
                    <a:pt x="0" y="263652"/>
                  </a:lnTo>
                  <a:lnTo>
                    <a:pt x="13716" y="263652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1284732" y="28956"/>
                  </a:lnTo>
                  <a:lnTo>
                    <a:pt x="1284732" y="13716"/>
                  </a:lnTo>
                  <a:lnTo>
                    <a:pt x="1299972" y="28956"/>
                  </a:lnTo>
                  <a:lnTo>
                    <a:pt x="1299972" y="263652"/>
                  </a:lnTo>
                  <a:lnTo>
                    <a:pt x="1313688" y="263652"/>
                  </a:lnTo>
                  <a:close/>
                </a:path>
                <a:path w="1313814" h="264160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1313814" h="264160">
                  <a:moveTo>
                    <a:pt x="27432" y="236220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36220"/>
                  </a:lnTo>
                  <a:lnTo>
                    <a:pt x="27432" y="236220"/>
                  </a:lnTo>
                  <a:close/>
                </a:path>
                <a:path w="1313814" h="264160">
                  <a:moveTo>
                    <a:pt x="1299972" y="236220"/>
                  </a:moveTo>
                  <a:lnTo>
                    <a:pt x="13716" y="236220"/>
                  </a:lnTo>
                  <a:lnTo>
                    <a:pt x="27432" y="249936"/>
                  </a:lnTo>
                  <a:lnTo>
                    <a:pt x="27432" y="263652"/>
                  </a:lnTo>
                  <a:lnTo>
                    <a:pt x="1284732" y="263652"/>
                  </a:lnTo>
                  <a:lnTo>
                    <a:pt x="1284732" y="249936"/>
                  </a:lnTo>
                  <a:lnTo>
                    <a:pt x="1299972" y="236220"/>
                  </a:lnTo>
                  <a:close/>
                </a:path>
                <a:path w="1313814" h="264160">
                  <a:moveTo>
                    <a:pt x="27432" y="263652"/>
                  </a:moveTo>
                  <a:lnTo>
                    <a:pt x="27432" y="249936"/>
                  </a:lnTo>
                  <a:lnTo>
                    <a:pt x="13716" y="236220"/>
                  </a:lnTo>
                  <a:lnTo>
                    <a:pt x="13716" y="263652"/>
                  </a:lnTo>
                  <a:lnTo>
                    <a:pt x="27432" y="263652"/>
                  </a:lnTo>
                  <a:close/>
                </a:path>
                <a:path w="1313814" h="264160">
                  <a:moveTo>
                    <a:pt x="1299972" y="28956"/>
                  </a:moveTo>
                  <a:lnTo>
                    <a:pt x="1284732" y="13716"/>
                  </a:lnTo>
                  <a:lnTo>
                    <a:pt x="1284732" y="28956"/>
                  </a:lnTo>
                  <a:lnTo>
                    <a:pt x="1299972" y="28956"/>
                  </a:lnTo>
                  <a:close/>
                </a:path>
                <a:path w="1313814" h="264160">
                  <a:moveTo>
                    <a:pt x="1299972" y="236220"/>
                  </a:moveTo>
                  <a:lnTo>
                    <a:pt x="1299972" y="28956"/>
                  </a:lnTo>
                  <a:lnTo>
                    <a:pt x="1284732" y="28956"/>
                  </a:lnTo>
                  <a:lnTo>
                    <a:pt x="1284732" y="236220"/>
                  </a:lnTo>
                  <a:lnTo>
                    <a:pt x="1299972" y="236220"/>
                  </a:lnTo>
                  <a:close/>
                </a:path>
                <a:path w="1313814" h="264160">
                  <a:moveTo>
                    <a:pt x="1299972" y="263652"/>
                  </a:moveTo>
                  <a:lnTo>
                    <a:pt x="1299972" y="236220"/>
                  </a:lnTo>
                  <a:lnTo>
                    <a:pt x="1284732" y="249936"/>
                  </a:lnTo>
                  <a:lnTo>
                    <a:pt x="1284732" y="263652"/>
                  </a:lnTo>
                  <a:lnTo>
                    <a:pt x="1299972" y="26365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7"/>
          <p:cNvSpPr txBox="1"/>
          <p:nvPr/>
        </p:nvSpPr>
        <p:spPr>
          <a:xfrm>
            <a:off x="3224160" y="2774818"/>
            <a:ext cx="653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N°</a:t>
            </a:r>
            <a:r>
              <a:rPr sz="1400" spc="-5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5FF"/>
                </a:solidFill>
                <a:latin typeface="Calibri"/>
                <a:cs typeface="Calibri"/>
              </a:rPr>
              <a:t>GACC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3253613" y="2493400"/>
            <a:ext cx="5135880" cy="1938655"/>
          </a:xfrm>
          <a:custGeom>
            <a:avLst/>
            <a:gdLst/>
            <a:ahLst/>
            <a:cxnLst/>
            <a:rect l="l" t="t" r="r" b="b"/>
            <a:pathLst>
              <a:path w="5135880" h="1938654">
                <a:moveTo>
                  <a:pt x="225552" y="513588"/>
                </a:moveTo>
                <a:lnTo>
                  <a:pt x="198120" y="509016"/>
                </a:lnTo>
                <a:lnTo>
                  <a:pt x="27774" y="1852142"/>
                </a:lnTo>
                <a:lnTo>
                  <a:pt x="0" y="1848612"/>
                </a:lnTo>
                <a:lnTo>
                  <a:pt x="25908" y="1925040"/>
                </a:lnTo>
                <a:lnTo>
                  <a:pt x="30480" y="1938528"/>
                </a:lnTo>
                <a:lnTo>
                  <a:pt x="83820" y="1859280"/>
                </a:lnTo>
                <a:lnTo>
                  <a:pt x="56642" y="1855812"/>
                </a:lnTo>
                <a:lnTo>
                  <a:pt x="225552" y="513588"/>
                </a:lnTo>
                <a:close/>
              </a:path>
              <a:path w="5135880" h="1938654">
                <a:moveTo>
                  <a:pt x="2159508" y="1851660"/>
                </a:moveTo>
                <a:lnTo>
                  <a:pt x="2132076" y="1852637"/>
                </a:lnTo>
                <a:lnTo>
                  <a:pt x="2132076" y="1866900"/>
                </a:lnTo>
                <a:lnTo>
                  <a:pt x="2103120" y="1868424"/>
                </a:lnTo>
                <a:lnTo>
                  <a:pt x="2131466" y="1866925"/>
                </a:lnTo>
                <a:lnTo>
                  <a:pt x="2132076" y="1866900"/>
                </a:lnTo>
                <a:lnTo>
                  <a:pt x="2132076" y="1852637"/>
                </a:lnTo>
                <a:lnTo>
                  <a:pt x="2131466" y="1852650"/>
                </a:lnTo>
                <a:lnTo>
                  <a:pt x="2074164" y="510540"/>
                </a:lnTo>
                <a:lnTo>
                  <a:pt x="2045208" y="512064"/>
                </a:lnTo>
                <a:lnTo>
                  <a:pt x="2102485" y="1853692"/>
                </a:lnTo>
                <a:lnTo>
                  <a:pt x="2074164" y="1854708"/>
                </a:lnTo>
                <a:lnTo>
                  <a:pt x="2119884" y="1938528"/>
                </a:lnTo>
                <a:lnTo>
                  <a:pt x="2132076" y="1911794"/>
                </a:lnTo>
                <a:lnTo>
                  <a:pt x="2159508" y="1851660"/>
                </a:lnTo>
                <a:close/>
              </a:path>
              <a:path w="5135880" h="1938654">
                <a:moveTo>
                  <a:pt x="5135880" y="0"/>
                </a:moveTo>
                <a:lnTo>
                  <a:pt x="5108448" y="0"/>
                </a:lnTo>
                <a:lnTo>
                  <a:pt x="5108448" y="28956"/>
                </a:lnTo>
                <a:lnTo>
                  <a:pt x="5108448" y="236220"/>
                </a:lnTo>
                <a:lnTo>
                  <a:pt x="3023616" y="236220"/>
                </a:lnTo>
                <a:lnTo>
                  <a:pt x="3023616" y="28956"/>
                </a:lnTo>
                <a:lnTo>
                  <a:pt x="5108448" y="28956"/>
                </a:lnTo>
                <a:lnTo>
                  <a:pt x="5108448" y="0"/>
                </a:lnTo>
                <a:lnTo>
                  <a:pt x="2994660" y="0"/>
                </a:lnTo>
                <a:lnTo>
                  <a:pt x="2994660" y="263652"/>
                </a:lnTo>
                <a:lnTo>
                  <a:pt x="3009900" y="263652"/>
                </a:lnTo>
                <a:lnTo>
                  <a:pt x="3023616" y="263652"/>
                </a:lnTo>
                <a:lnTo>
                  <a:pt x="5108448" y="263652"/>
                </a:lnTo>
                <a:lnTo>
                  <a:pt x="5122164" y="263652"/>
                </a:lnTo>
                <a:lnTo>
                  <a:pt x="5135880" y="263652"/>
                </a:lnTo>
                <a:lnTo>
                  <a:pt x="5135880" y="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 txBox="1"/>
          <p:nvPr/>
        </p:nvSpPr>
        <p:spPr>
          <a:xfrm>
            <a:off x="6375791" y="2494402"/>
            <a:ext cx="18884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N°</a:t>
            </a:r>
            <a:r>
              <a:rPr sz="1400" spc="-5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CE</a:t>
            </a:r>
            <a:r>
              <a:rPr sz="1400" spc="-6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(ou</a:t>
            </a:r>
            <a:r>
              <a:rPr sz="1400" spc="-4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début</a:t>
            </a:r>
            <a:r>
              <a:rPr sz="1400" spc="-7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du</a:t>
            </a:r>
            <a:r>
              <a:rPr sz="1400" spc="-4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n°</a:t>
            </a:r>
            <a:r>
              <a:rPr sz="1400" spc="-6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65FF"/>
                </a:solidFill>
                <a:latin typeface="Calibri"/>
                <a:cs typeface="Calibri"/>
              </a:rPr>
              <a:t>CE)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304409" y="2743324"/>
            <a:ext cx="114300" cy="1428115"/>
          </a:xfrm>
          <a:custGeom>
            <a:avLst/>
            <a:gdLst/>
            <a:ahLst/>
            <a:cxnLst/>
            <a:rect l="l" t="t" r="r" b="b"/>
            <a:pathLst>
              <a:path w="114300" h="1428114">
                <a:moveTo>
                  <a:pt x="86260" y="1342121"/>
                </a:moveTo>
                <a:lnTo>
                  <a:pt x="28956" y="0"/>
                </a:lnTo>
                <a:lnTo>
                  <a:pt x="0" y="1524"/>
                </a:lnTo>
                <a:lnTo>
                  <a:pt x="57283" y="1343156"/>
                </a:lnTo>
                <a:lnTo>
                  <a:pt x="86260" y="1342121"/>
                </a:lnTo>
                <a:close/>
              </a:path>
              <a:path w="114300" h="1428114">
                <a:moveTo>
                  <a:pt x="86868" y="1401259"/>
                </a:moveTo>
                <a:lnTo>
                  <a:pt x="86868" y="1356360"/>
                </a:lnTo>
                <a:lnTo>
                  <a:pt x="57912" y="1357884"/>
                </a:lnTo>
                <a:lnTo>
                  <a:pt x="57283" y="1343156"/>
                </a:lnTo>
                <a:lnTo>
                  <a:pt x="28956" y="1344168"/>
                </a:lnTo>
                <a:lnTo>
                  <a:pt x="74676" y="1427988"/>
                </a:lnTo>
                <a:lnTo>
                  <a:pt x="86868" y="1401259"/>
                </a:lnTo>
                <a:close/>
              </a:path>
              <a:path w="114300" h="1428114">
                <a:moveTo>
                  <a:pt x="86868" y="1356360"/>
                </a:moveTo>
                <a:lnTo>
                  <a:pt x="86260" y="1342121"/>
                </a:lnTo>
                <a:lnTo>
                  <a:pt x="57912" y="1343133"/>
                </a:lnTo>
                <a:lnTo>
                  <a:pt x="57283" y="1343156"/>
                </a:lnTo>
                <a:lnTo>
                  <a:pt x="57912" y="1357884"/>
                </a:lnTo>
                <a:lnTo>
                  <a:pt x="86260" y="1356392"/>
                </a:lnTo>
                <a:lnTo>
                  <a:pt x="86868" y="1356360"/>
                </a:lnTo>
                <a:close/>
              </a:path>
              <a:path w="114300" h="1428114">
                <a:moveTo>
                  <a:pt x="114300" y="1341120"/>
                </a:moveTo>
                <a:lnTo>
                  <a:pt x="86868" y="1342099"/>
                </a:lnTo>
                <a:lnTo>
                  <a:pt x="86260" y="1342121"/>
                </a:lnTo>
                <a:lnTo>
                  <a:pt x="86868" y="1356360"/>
                </a:lnTo>
                <a:lnTo>
                  <a:pt x="86868" y="1401259"/>
                </a:lnTo>
                <a:lnTo>
                  <a:pt x="114300" y="134112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5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Comptes</a:t>
            </a:r>
            <a:r>
              <a:rPr spc="-105" dirty="0"/>
              <a:t> </a:t>
            </a:r>
            <a:r>
              <a:rPr spc="-10" dirty="0"/>
              <a:t>CIFER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475861" y="1117083"/>
            <a:ext cx="11066106" cy="202427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Accès</a:t>
            </a:r>
            <a:r>
              <a:rPr sz="1600" b="0" spc="1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r>
              <a:rPr sz="1600" b="0" spc="19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5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endParaRPr sz="1600" dirty="0">
              <a:latin typeface="Marianne Medium"/>
              <a:cs typeface="Marianne Medium"/>
            </a:endParaRPr>
          </a:p>
          <a:p>
            <a:pPr marL="181610">
              <a:lnSpc>
                <a:spcPct val="100000"/>
              </a:lnSpc>
              <a:spcBef>
                <a:spcPts val="160"/>
              </a:spcBef>
            </a:pPr>
            <a:r>
              <a:rPr sz="2000" spc="-10" dirty="0">
                <a:solidFill>
                  <a:srgbClr val="0065FF"/>
                </a:solidFill>
                <a:latin typeface="Calibri"/>
                <a:cs typeface="Calibri"/>
              </a:rPr>
              <a:t>https://cifer.singlewindow.cn/</a:t>
            </a:r>
            <a:endParaRPr sz="2000" dirty="0">
              <a:latin typeface="Calibri"/>
              <a:cs typeface="Calibri"/>
            </a:endParaRPr>
          </a:p>
          <a:p>
            <a:pPr marL="181610" marR="5080">
              <a:lnSpc>
                <a:spcPct val="180000"/>
              </a:lnSpc>
            </a:pPr>
            <a:r>
              <a:rPr sz="2000" dirty="0">
                <a:latin typeface="Calibri"/>
                <a:cs typeface="Calibri"/>
              </a:rPr>
              <a:t>ou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message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d’erreur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(erreur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404)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u="heavy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https://cifer.singlewindow.cn/deskserver/sw/deskIndex?menu_id=cifer002</a:t>
            </a:r>
            <a:endParaRPr sz="2000" dirty="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</a:pPr>
            <a:r>
              <a:rPr sz="2000" dirty="0" err="1" smtClean="0">
                <a:latin typeface="Calibri"/>
                <a:cs typeface="Calibri"/>
              </a:rPr>
              <a:t>Saisir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l’identifiant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passe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960" y="2901503"/>
            <a:ext cx="5481828" cy="33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1166326" y="1758031"/>
            <a:ext cx="1002107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smtClean="0">
                <a:solidFill>
                  <a:srgbClr val="FFFFFF"/>
                </a:solidFill>
              </a:rPr>
              <a:t>Paramétrage des comptes établissements sur </a:t>
            </a:r>
            <a:r>
              <a:rPr sz="3600" spc="-10" dirty="0" smtClean="0">
                <a:solidFill>
                  <a:srgbClr val="FFFFFF"/>
                </a:solidFill>
              </a:rPr>
              <a:t>CIFER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30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6763" y="1289304"/>
            <a:ext cx="8890000" cy="5043170"/>
            <a:chOff x="976763" y="1289304"/>
            <a:chExt cx="8890000" cy="5043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763" y="2129028"/>
              <a:ext cx="8889492" cy="42031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95261" y="1289316"/>
              <a:ext cx="2510155" cy="330835"/>
            </a:xfrm>
            <a:custGeom>
              <a:avLst/>
              <a:gdLst/>
              <a:ahLst/>
              <a:cxnLst/>
              <a:rect l="l" t="t" r="r" b="b"/>
              <a:pathLst>
                <a:path w="2510154" h="330834">
                  <a:moveTo>
                    <a:pt x="2510028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13716" y="330708"/>
                  </a:lnTo>
                  <a:lnTo>
                    <a:pt x="28956" y="330708"/>
                  </a:lnTo>
                  <a:lnTo>
                    <a:pt x="2481072" y="330708"/>
                  </a:lnTo>
                  <a:lnTo>
                    <a:pt x="2496312" y="330708"/>
                  </a:lnTo>
                  <a:lnTo>
                    <a:pt x="2510028" y="330708"/>
                  </a:lnTo>
                  <a:lnTo>
                    <a:pt x="2510028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Comptes</a:t>
            </a:r>
            <a:r>
              <a:rPr spc="-105" dirty="0"/>
              <a:t> </a:t>
            </a:r>
            <a:r>
              <a:rPr spc="-10" dirty="0"/>
              <a:t>CIFER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1343545" y="1375663"/>
            <a:ext cx="39027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Interface</a:t>
            </a:r>
            <a:r>
              <a:rPr sz="1600" b="0" spc="28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CIFER</a:t>
            </a:r>
            <a:r>
              <a:rPr sz="16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-</a:t>
            </a:r>
            <a:r>
              <a:rPr sz="1600" b="0" spc="1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dossiers</a:t>
            </a:r>
            <a:r>
              <a:rPr sz="1600" b="0" spc="27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produits</a:t>
            </a:r>
            <a:r>
              <a:rPr sz="1600" b="0" spc="28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25" dirty="0">
                <a:solidFill>
                  <a:srgbClr val="001F5F"/>
                </a:solidFill>
                <a:latin typeface="Marianne Medium"/>
                <a:cs typeface="Marianne Medium"/>
              </a:rPr>
              <a:t>de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l’établissement</a:t>
            </a:r>
            <a:endParaRPr sz="1600">
              <a:latin typeface="Marianne Medium"/>
              <a:cs typeface="Marianne Medium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7488310" y="1323847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Accès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compte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établissement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8572378" y="1580388"/>
            <a:ext cx="754380" cy="685800"/>
          </a:xfrm>
          <a:custGeom>
            <a:avLst/>
            <a:gdLst/>
            <a:ahLst/>
            <a:cxnLst/>
            <a:rect l="l" t="t" r="r" b="b"/>
            <a:pathLst>
              <a:path w="754379" h="685800">
                <a:moveTo>
                  <a:pt x="700060" y="617179"/>
                </a:moveTo>
                <a:lnTo>
                  <a:pt x="19812" y="0"/>
                </a:lnTo>
                <a:lnTo>
                  <a:pt x="0" y="21336"/>
                </a:lnTo>
                <a:lnTo>
                  <a:pt x="681204" y="638020"/>
                </a:lnTo>
                <a:lnTo>
                  <a:pt x="700060" y="617179"/>
                </a:lnTo>
                <a:close/>
              </a:path>
              <a:path w="754379" h="685800">
                <a:moveTo>
                  <a:pt x="710184" y="673483"/>
                </a:moveTo>
                <a:lnTo>
                  <a:pt x="710184" y="626364"/>
                </a:lnTo>
                <a:lnTo>
                  <a:pt x="691896" y="647700"/>
                </a:lnTo>
                <a:lnTo>
                  <a:pt x="681204" y="638020"/>
                </a:lnTo>
                <a:lnTo>
                  <a:pt x="661416" y="659892"/>
                </a:lnTo>
                <a:lnTo>
                  <a:pt x="710184" y="673483"/>
                </a:lnTo>
                <a:close/>
              </a:path>
              <a:path w="754379" h="685800">
                <a:moveTo>
                  <a:pt x="710184" y="626364"/>
                </a:moveTo>
                <a:lnTo>
                  <a:pt x="700060" y="617179"/>
                </a:lnTo>
                <a:lnTo>
                  <a:pt x="681204" y="638020"/>
                </a:lnTo>
                <a:lnTo>
                  <a:pt x="691896" y="647700"/>
                </a:lnTo>
                <a:lnTo>
                  <a:pt x="710184" y="626364"/>
                </a:lnTo>
                <a:close/>
              </a:path>
              <a:path w="754379" h="685800">
                <a:moveTo>
                  <a:pt x="754380" y="685800"/>
                </a:moveTo>
                <a:lnTo>
                  <a:pt x="719328" y="595884"/>
                </a:lnTo>
                <a:lnTo>
                  <a:pt x="700060" y="617179"/>
                </a:lnTo>
                <a:lnTo>
                  <a:pt x="710184" y="626364"/>
                </a:lnTo>
                <a:lnTo>
                  <a:pt x="710184" y="673483"/>
                </a:lnTo>
                <a:lnTo>
                  <a:pt x="754380" y="68580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2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2319527"/>
            <a:ext cx="9075420" cy="2659380"/>
            <a:chOff x="774073" y="2319527"/>
            <a:chExt cx="9075420" cy="2659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2319527"/>
              <a:ext cx="9075418" cy="26593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21970" y="4483608"/>
              <a:ext cx="3321050" cy="241300"/>
            </a:xfrm>
            <a:custGeom>
              <a:avLst/>
              <a:gdLst/>
              <a:ahLst/>
              <a:cxnLst/>
              <a:rect l="l" t="t" r="r" b="b"/>
              <a:pathLst>
                <a:path w="3321050" h="241300">
                  <a:moveTo>
                    <a:pt x="3320796" y="240792"/>
                  </a:moveTo>
                  <a:lnTo>
                    <a:pt x="3320796" y="0"/>
                  </a:lnTo>
                  <a:lnTo>
                    <a:pt x="0" y="0"/>
                  </a:lnTo>
                  <a:lnTo>
                    <a:pt x="0" y="240792"/>
                  </a:lnTo>
                  <a:lnTo>
                    <a:pt x="15240" y="240792"/>
                  </a:lnTo>
                  <a:lnTo>
                    <a:pt x="15240" y="2895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3291840" y="28956"/>
                  </a:lnTo>
                  <a:lnTo>
                    <a:pt x="3291840" y="13716"/>
                  </a:lnTo>
                  <a:lnTo>
                    <a:pt x="3307080" y="28956"/>
                  </a:lnTo>
                  <a:lnTo>
                    <a:pt x="3307080" y="240792"/>
                  </a:lnTo>
                  <a:lnTo>
                    <a:pt x="3320796" y="240792"/>
                  </a:lnTo>
                  <a:close/>
                </a:path>
                <a:path w="3321050" h="241300">
                  <a:moveTo>
                    <a:pt x="28956" y="28956"/>
                  </a:moveTo>
                  <a:lnTo>
                    <a:pt x="28956" y="13716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3321050" h="241300">
                  <a:moveTo>
                    <a:pt x="28956" y="213360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213360"/>
                  </a:lnTo>
                  <a:lnTo>
                    <a:pt x="28956" y="213360"/>
                  </a:lnTo>
                  <a:close/>
                </a:path>
                <a:path w="3321050" h="241300">
                  <a:moveTo>
                    <a:pt x="3307080" y="213360"/>
                  </a:moveTo>
                  <a:lnTo>
                    <a:pt x="15240" y="213360"/>
                  </a:lnTo>
                  <a:lnTo>
                    <a:pt x="28956" y="227076"/>
                  </a:lnTo>
                  <a:lnTo>
                    <a:pt x="28956" y="240792"/>
                  </a:lnTo>
                  <a:lnTo>
                    <a:pt x="3291840" y="240792"/>
                  </a:lnTo>
                  <a:lnTo>
                    <a:pt x="3291840" y="227076"/>
                  </a:lnTo>
                  <a:lnTo>
                    <a:pt x="3307080" y="213360"/>
                  </a:lnTo>
                  <a:close/>
                </a:path>
                <a:path w="3321050" h="241300">
                  <a:moveTo>
                    <a:pt x="28956" y="240792"/>
                  </a:moveTo>
                  <a:lnTo>
                    <a:pt x="28956" y="227076"/>
                  </a:lnTo>
                  <a:lnTo>
                    <a:pt x="15240" y="213360"/>
                  </a:lnTo>
                  <a:lnTo>
                    <a:pt x="15240" y="240792"/>
                  </a:lnTo>
                  <a:lnTo>
                    <a:pt x="28956" y="240792"/>
                  </a:lnTo>
                  <a:close/>
                </a:path>
                <a:path w="3321050" h="241300">
                  <a:moveTo>
                    <a:pt x="3307080" y="28956"/>
                  </a:moveTo>
                  <a:lnTo>
                    <a:pt x="3291840" y="13716"/>
                  </a:lnTo>
                  <a:lnTo>
                    <a:pt x="3291840" y="28956"/>
                  </a:lnTo>
                  <a:lnTo>
                    <a:pt x="3307080" y="28956"/>
                  </a:lnTo>
                  <a:close/>
                </a:path>
                <a:path w="3321050" h="241300">
                  <a:moveTo>
                    <a:pt x="3307080" y="213360"/>
                  </a:moveTo>
                  <a:lnTo>
                    <a:pt x="3307080" y="28956"/>
                  </a:lnTo>
                  <a:lnTo>
                    <a:pt x="3291840" y="28956"/>
                  </a:lnTo>
                  <a:lnTo>
                    <a:pt x="3291840" y="213360"/>
                  </a:lnTo>
                  <a:lnTo>
                    <a:pt x="3307080" y="213360"/>
                  </a:lnTo>
                  <a:close/>
                </a:path>
                <a:path w="3321050" h="241300">
                  <a:moveTo>
                    <a:pt x="3307080" y="240792"/>
                  </a:moveTo>
                  <a:lnTo>
                    <a:pt x="3307080" y="213360"/>
                  </a:lnTo>
                  <a:lnTo>
                    <a:pt x="3291840" y="227076"/>
                  </a:lnTo>
                  <a:lnTo>
                    <a:pt x="3291840" y="240792"/>
                  </a:lnTo>
                  <a:lnTo>
                    <a:pt x="3307080" y="2407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4325">
              <a:lnSpc>
                <a:spcPct val="100000"/>
              </a:lnSpc>
              <a:spcBef>
                <a:spcPts val="100"/>
              </a:spcBef>
            </a:pPr>
            <a:r>
              <a:rPr dirty="0"/>
              <a:t>Eléments</a:t>
            </a:r>
            <a:r>
              <a:rPr spc="-75" dirty="0"/>
              <a:t> </a:t>
            </a:r>
            <a:r>
              <a:rPr spc="-10" dirty="0"/>
              <a:t>informatiques</a:t>
            </a:r>
            <a:r>
              <a:rPr spc="-80" dirty="0"/>
              <a:t> </a:t>
            </a:r>
            <a:r>
              <a:rPr spc="-10" dirty="0"/>
              <a:t>CIFER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1581289" y="1374139"/>
            <a:ext cx="6666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Fonctionnalités</a:t>
            </a:r>
            <a:r>
              <a:rPr sz="1600" b="0" spc="3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des</a:t>
            </a:r>
            <a:r>
              <a:rPr sz="16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comptes</a:t>
            </a:r>
            <a:r>
              <a:rPr sz="1600" b="0" spc="2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opérateurs</a:t>
            </a:r>
            <a:r>
              <a:rPr sz="1600" b="0" spc="30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6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compte</a:t>
            </a:r>
            <a:r>
              <a:rPr sz="1600" b="0" spc="29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établissement</a:t>
            </a:r>
            <a:endParaRPr sz="1600">
              <a:latin typeface="Marianne Medium"/>
              <a:cs typeface="Marianne Medium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3155580" y="4457189"/>
            <a:ext cx="3053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Numéro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d’agrément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1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modifiable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1924690" y="4562855"/>
            <a:ext cx="1112520" cy="85725"/>
          </a:xfrm>
          <a:custGeom>
            <a:avLst/>
            <a:gdLst/>
            <a:ahLst/>
            <a:cxnLst/>
            <a:rect l="l" t="t" r="r" b="b"/>
            <a:pathLst>
              <a:path w="1112520" h="85725">
                <a:moveTo>
                  <a:pt x="85344" y="27612"/>
                </a:moveTo>
                <a:lnTo>
                  <a:pt x="85344" y="0"/>
                </a:lnTo>
                <a:lnTo>
                  <a:pt x="0" y="41148"/>
                </a:lnTo>
                <a:lnTo>
                  <a:pt x="71628" y="78241"/>
                </a:lnTo>
                <a:lnTo>
                  <a:pt x="71628" y="27432"/>
                </a:lnTo>
                <a:lnTo>
                  <a:pt x="85344" y="27612"/>
                </a:lnTo>
                <a:close/>
              </a:path>
              <a:path w="1112520" h="85725">
                <a:moveTo>
                  <a:pt x="1112520" y="70104"/>
                </a:moveTo>
                <a:lnTo>
                  <a:pt x="1112520" y="41148"/>
                </a:lnTo>
                <a:lnTo>
                  <a:pt x="71628" y="27432"/>
                </a:lnTo>
                <a:lnTo>
                  <a:pt x="71628" y="56388"/>
                </a:lnTo>
                <a:lnTo>
                  <a:pt x="1112520" y="70104"/>
                </a:lnTo>
                <a:close/>
              </a:path>
              <a:path w="1112520" h="85725">
                <a:moveTo>
                  <a:pt x="85344" y="85344"/>
                </a:moveTo>
                <a:lnTo>
                  <a:pt x="85344" y="56568"/>
                </a:lnTo>
                <a:lnTo>
                  <a:pt x="71628" y="56388"/>
                </a:lnTo>
                <a:lnTo>
                  <a:pt x="71628" y="78241"/>
                </a:lnTo>
                <a:lnTo>
                  <a:pt x="85344" y="85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>
            <a:spLocks/>
          </p:cNvSpPr>
          <p:nvPr/>
        </p:nvSpPr>
        <p:spPr>
          <a:xfrm>
            <a:off x="9143882" y="6867017"/>
            <a:ext cx="228726" cy="162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lang="fr-FR" spc="-25" smtClean="0"/>
              <a:pPr marL="38100">
                <a:lnSpc>
                  <a:spcPts val="1055"/>
                </a:lnSpc>
              </a:pPr>
              <a:t>27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33627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1166326" y="1758031"/>
            <a:ext cx="100210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smtClean="0">
                <a:solidFill>
                  <a:srgbClr val="FFFFFF"/>
                </a:solidFill>
              </a:rPr>
              <a:t>Dossiers </a:t>
            </a:r>
            <a:r>
              <a:rPr sz="3600" spc="-10" dirty="0" smtClean="0">
                <a:solidFill>
                  <a:srgbClr val="FFFFFF"/>
                </a:solidFill>
              </a:rPr>
              <a:t>CIFER</a:t>
            </a:r>
            <a:r>
              <a:rPr lang="fr-FR" sz="3600" spc="-10" dirty="0" smtClean="0">
                <a:solidFill>
                  <a:srgbClr val="FFFFFF"/>
                </a:solidFill>
              </a:rPr>
              <a:t> produits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799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8435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Consultation</a:t>
            </a:r>
            <a:r>
              <a:rPr spc="-120" dirty="0"/>
              <a:t> </a:t>
            </a:r>
            <a:r>
              <a:rPr dirty="0"/>
              <a:t>des</a:t>
            </a:r>
            <a:r>
              <a:rPr spc="-100" dirty="0"/>
              <a:t> </a:t>
            </a:r>
            <a:r>
              <a:rPr dirty="0"/>
              <a:t>dossiers</a:t>
            </a:r>
            <a:r>
              <a:rPr spc="-95" dirty="0"/>
              <a:t> </a:t>
            </a:r>
            <a:r>
              <a:rPr spc="-10" dirty="0"/>
              <a:t>CIFER</a:t>
            </a:r>
          </a:p>
        </p:txBody>
      </p:sp>
      <p:sp>
        <p:nvSpPr>
          <p:cNvPr id="14" name="object 9"/>
          <p:cNvSpPr txBox="1"/>
          <p:nvPr/>
        </p:nvSpPr>
        <p:spPr>
          <a:xfrm>
            <a:off x="1581289" y="1357875"/>
            <a:ext cx="8775691" cy="608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Fonctionnalités</a:t>
            </a:r>
            <a:r>
              <a:rPr sz="1600" b="0" spc="3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des</a:t>
            </a:r>
            <a:r>
              <a:rPr sz="16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comptes</a:t>
            </a:r>
            <a:r>
              <a:rPr sz="1600" b="0" spc="29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opérateurs</a:t>
            </a:r>
            <a:r>
              <a:rPr sz="1600" b="0" spc="30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6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compte</a:t>
            </a:r>
            <a:r>
              <a:rPr sz="1600" b="0" spc="29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établissement</a:t>
            </a:r>
            <a:endParaRPr sz="1600" dirty="0">
              <a:latin typeface="Marianne Medium"/>
              <a:cs typeface="Marianne Medium"/>
            </a:endParaRPr>
          </a:p>
          <a:p>
            <a:pPr marL="181610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latin typeface="Calibri"/>
                <a:cs typeface="Calibri"/>
              </a:rPr>
              <a:t>Accès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Chinois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latin typeface="Calibri"/>
                <a:cs typeface="Calibri"/>
              </a:rPr>
              <a:t>préférer</a:t>
            </a:r>
            <a:r>
              <a:rPr lang="fr-FR" sz="2000" spc="-20" dirty="0" smtClean="0">
                <a:latin typeface="Calibri"/>
                <a:cs typeface="Calibri"/>
              </a:rPr>
              <a:t> </a:t>
            </a:r>
            <a:r>
              <a:rPr lang="fr-FR" sz="2000" spc="-20" dirty="0" err="1" smtClean="0">
                <a:latin typeface="Calibri"/>
                <a:cs typeface="Calibri"/>
              </a:rPr>
              <a:t>Edge</a:t>
            </a:r>
            <a:r>
              <a:rPr lang="fr-FR" sz="2000" spc="-20" dirty="0" smtClean="0">
                <a:latin typeface="Calibri"/>
                <a:cs typeface="Calibri"/>
              </a:rPr>
              <a:t> ou</a:t>
            </a:r>
            <a:r>
              <a:rPr sz="2000" spc="-7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Chrome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traduction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français</a:t>
            </a:r>
            <a:r>
              <a:rPr lang="fr-FR" sz="2000" spc="-10" dirty="0" smtClean="0">
                <a:latin typeface="Calibri"/>
                <a:cs typeface="Calibri"/>
              </a:rPr>
              <a:t>/anglais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0" y="2202023"/>
            <a:ext cx="10579579" cy="4133463"/>
          </a:xfrm>
          <a:prstGeom prst="rect">
            <a:avLst/>
          </a:prstGeom>
        </p:spPr>
      </p:pic>
      <p:sp>
        <p:nvSpPr>
          <p:cNvPr id="17" name="object 6"/>
          <p:cNvSpPr txBox="1"/>
          <p:nvPr/>
        </p:nvSpPr>
        <p:spPr>
          <a:xfrm>
            <a:off x="2782200" y="4972425"/>
            <a:ext cx="4357370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Consultation</a:t>
            </a:r>
            <a:r>
              <a:rPr sz="1400" spc="-15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des</a:t>
            </a:r>
            <a:r>
              <a:rPr sz="1400" spc="-40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dossiers</a:t>
            </a:r>
            <a:r>
              <a:rPr sz="1400" spc="-20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accordés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400" dirty="0">
              <a:latin typeface="Calibri"/>
              <a:cs typeface="Calibri"/>
            </a:endParaRPr>
          </a:p>
          <a:p>
            <a:pPr marL="59690" marR="50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Statut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approved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exportations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basées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contenu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dossiers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7"/>
          <p:cNvSpPr/>
          <p:nvPr/>
        </p:nvSpPr>
        <p:spPr>
          <a:xfrm rot="21369162">
            <a:off x="1688842" y="4992214"/>
            <a:ext cx="1093358" cy="195602"/>
          </a:xfrm>
          <a:custGeom>
            <a:avLst/>
            <a:gdLst/>
            <a:ahLst/>
            <a:cxnLst/>
            <a:rect l="l" t="t" r="r" b="b"/>
            <a:pathLst>
              <a:path w="687705" h="86995">
                <a:moveTo>
                  <a:pt x="88392" y="0"/>
                </a:moveTo>
                <a:lnTo>
                  <a:pt x="0" y="39624"/>
                </a:lnTo>
                <a:lnTo>
                  <a:pt x="71628" y="79996"/>
                </a:lnTo>
                <a:lnTo>
                  <a:pt x="71628" y="28956"/>
                </a:lnTo>
                <a:lnTo>
                  <a:pt x="83820" y="29408"/>
                </a:lnTo>
                <a:lnTo>
                  <a:pt x="86838" y="29520"/>
                </a:lnTo>
                <a:lnTo>
                  <a:pt x="88392" y="0"/>
                </a:lnTo>
                <a:close/>
              </a:path>
              <a:path w="687705" h="86995">
                <a:moveTo>
                  <a:pt x="86838" y="29520"/>
                </a:moveTo>
                <a:lnTo>
                  <a:pt x="71628" y="28956"/>
                </a:lnTo>
                <a:lnTo>
                  <a:pt x="71628" y="56388"/>
                </a:lnTo>
                <a:lnTo>
                  <a:pt x="83820" y="56870"/>
                </a:lnTo>
                <a:lnTo>
                  <a:pt x="85395" y="56933"/>
                </a:lnTo>
                <a:lnTo>
                  <a:pt x="86838" y="29520"/>
                </a:lnTo>
                <a:close/>
              </a:path>
              <a:path w="687705" h="86995">
                <a:moveTo>
                  <a:pt x="85395" y="56933"/>
                </a:moveTo>
                <a:lnTo>
                  <a:pt x="71628" y="56388"/>
                </a:lnTo>
                <a:lnTo>
                  <a:pt x="71628" y="79996"/>
                </a:lnTo>
                <a:lnTo>
                  <a:pt x="83820" y="86868"/>
                </a:lnTo>
                <a:lnTo>
                  <a:pt x="85395" y="56933"/>
                </a:lnTo>
                <a:close/>
              </a:path>
              <a:path w="687705" h="86995">
                <a:moveTo>
                  <a:pt x="687324" y="80772"/>
                </a:moveTo>
                <a:lnTo>
                  <a:pt x="687324" y="51816"/>
                </a:lnTo>
                <a:lnTo>
                  <a:pt x="88392" y="29578"/>
                </a:lnTo>
                <a:lnTo>
                  <a:pt x="86838" y="29520"/>
                </a:lnTo>
                <a:lnTo>
                  <a:pt x="85395" y="56933"/>
                </a:lnTo>
                <a:lnTo>
                  <a:pt x="687324" y="80772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5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080" y="337500"/>
            <a:ext cx="4514875" cy="436038"/>
          </a:xfrm>
        </p:spPr>
        <p:txBody>
          <a:bodyPr/>
          <a:lstStyle/>
          <a:p>
            <a:r>
              <a:rPr lang="fr-FR" dirty="0" smtClean="0"/>
              <a:t>SCHEMA D’ORGANISATION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227"/>
              </p:ext>
            </p:extLst>
          </p:nvPr>
        </p:nvGraphicFramePr>
        <p:xfrm>
          <a:off x="20096" y="836766"/>
          <a:ext cx="11997732" cy="530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47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EXPADON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CIFER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577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Etablissement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Dépôt des</a:t>
                      </a:r>
                      <a:r>
                        <a:rPr lang="fr-FR" sz="1500" baseline="0" dirty="0" smtClean="0"/>
                        <a:t> 2</a:t>
                      </a:r>
                      <a:r>
                        <a:rPr lang="fr-FR" sz="1500" dirty="0" smtClean="0"/>
                        <a:t> demandes y compris</a:t>
                      </a:r>
                      <a:r>
                        <a:rPr lang="fr-FR" sz="1500" baseline="0" dirty="0" smtClean="0"/>
                        <a:t> les documents à faire signer par la DD(ETS)PP </a:t>
                      </a:r>
                      <a:r>
                        <a:rPr lang="fr-FR" sz="1500" b="1" baseline="0" dirty="0" smtClean="0">
                          <a:solidFill>
                            <a:srgbClr val="FF0000"/>
                          </a:solidFill>
                        </a:rPr>
                        <a:t>(vous pouvez les préparer dès maintenant)</a:t>
                      </a:r>
                      <a:endParaRPr lang="fr-FR" sz="1500" b="1" baseline="0" dirty="0" smtClean="0"/>
                    </a:p>
                    <a:p>
                      <a:endParaRPr lang="fr-FR" sz="1500" baseline="0" dirty="0" smtClean="0"/>
                    </a:p>
                    <a:p>
                      <a:r>
                        <a:rPr lang="fr-FR" sz="1500" baseline="0" dirty="0" smtClean="0"/>
                        <a:t>Transmission du dossier à la DD(ETS)PP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Dépôt des 2</a:t>
                      </a:r>
                      <a:r>
                        <a:rPr lang="fr-FR" sz="1500" baseline="0" dirty="0" smtClean="0"/>
                        <a:t> </a:t>
                      </a:r>
                      <a:r>
                        <a:rPr lang="fr-FR" sz="1500" dirty="0" smtClean="0"/>
                        <a:t>dossiers requis sur les écrans de saisie </a:t>
                      </a:r>
                      <a:r>
                        <a:rPr lang="fr-FR" sz="1500" b="1" dirty="0" smtClean="0">
                          <a:solidFill>
                            <a:srgbClr val="FF0000"/>
                          </a:solidFill>
                        </a:rPr>
                        <a:t>(entre</a:t>
                      </a:r>
                      <a:r>
                        <a:rPr lang="fr-FR" sz="1500" b="1" baseline="0" dirty="0" smtClean="0">
                          <a:solidFill>
                            <a:srgbClr val="FF0000"/>
                          </a:solidFill>
                        </a:rPr>
                        <a:t> le 15/06 et le 15/09/2025)</a:t>
                      </a:r>
                      <a:endParaRPr lang="fr-FR" sz="1500" b="1" dirty="0" smtClean="0"/>
                    </a:p>
                    <a:p>
                      <a:endParaRPr lang="fr-FR" sz="1500" dirty="0" smtClean="0"/>
                    </a:p>
                    <a:p>
                      <a:r>
                        <a:rPr lang="fr-FR" sz="1500" dirty="0" smtClean="0"/>
                        <a:t>Transmission des</a:t>
                      </a:r>
                      <a:r>
                        <a:rPr lang="fr-FR" sz="1500" baseline="0" dirty="0" smtClean="0"/>
                        <a:t> 2</a:t>
                      </a:r>
                      <a:r>
                        <a:rPr lang="fr-FR" sz="1500" dirty="0" smtClean="0"/>
                        <a:t> dossiers au compte CIFER Autorité Officielle (statut </a:t>
                      </a:r>
                      <a:r>
                        <a:rPr lang="fr-FR" sz="1500" dirty="0" err="1" smtClean="0"/>
                        <a:t>Submit</a:t>
                      </a:r>
                      <a:r>
                        <a:rPr lang="fr-FR" sz="1500" dirty="0" smtClean="0"/>
                        <a:t> to </a:t>
                      </a:r>
                      <a:r>
                        <a:rPr lang="fr-FR" sz="1500" dirty="0" err="1" smtClean="0"/>
                        <a:t>Authorities</a:t>
                      </a:r>
                      <a:r>
                        <a:rPr lang="fr-FR" sz="1500" dirty="0" smtClean="0"/>
                        <a:t>) qui est la DGAL</a:t>
                      </a:r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DD(ETS)PP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Instruction des 2 dossiers  + Signature des documents requis + dépôt sur Expadon 2</a:t>
                      </a:r>
                    </a:p>
                    <a:p>
                      <a:endParaRPr lang="fr-FR" sz="1500" dirty="0" smtClean="0"/>
                    </a:p>
                    <a:p>
                      <a:r>
                        <a:rPr lang="fr-FR" sz="1500" dirty="0" smtClean="0"/>
                        <a:t>Transmission des</a:t>
                      </a:r>
                      <a:r>
                        <a:rPr lang="fr-FR" sz="1500" baseline="0" dirty="0" smtClean="0"/>
                        <a:t> 2</a:t>
                      </a:r>
                      <a:r>
                        <a:rPr lang="fr-FR" sz="1500" dirty="0" smtClean="0"/>
                        <a:t> dossier à </a:t>
                      </a:r>
                      <a:r>
                        <a:rPr lang="fr-FR" sz="1500" dirty="0" err="1" smtClean="0"/>
                        <a:t>FranceAgriMer</a:t>
                      </a:r>
                      <a:r>
                        <a:rPr lang="fr-FR" sz="1500" dirty="0" smtClean="0"/>
                        <a:t> Statut</a:t>
                      </a:r>
                      <a:r>
                        <a:rPr lang="fr-FR" sz="1500" baseline="0" dirty="0" smtClean="0"/>
                        <a:t> ‘’Instruction suite</a:t>
                      </a:r>
                      <a:r>
                        <a:rPr lang="fr-FR" sz="1500" dirty="0" smtClean="0"/>
                        <a:t> avis favorable’’</a:t>
                      </a:r>
                    </a:p>
                    <a:p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4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FranceAgriMer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Vérification de la conformité des</a:t>
                      </a:r>
                      <a:r>
                        <a:rPr lang="fr-FR" sz="1500" baseline="0" dirty="0" smtClean="0"/>
                        <a:t> 2</a:t>
                      </a:r>
                      <a:r>
                        <a:rPr lang="fr-FR" sz="1500" dirty="0" smtClean="0"/>
                        <a:t> dossiers selon les modalités d’agrément en ligne sur </a:t>
                      </a:r>
                      <a:r>
                        <a:rPr lang="fr-FR" sz="1500" dirty="0" err="1" smtClean="0"/>
                        <a:t>Expadon</a:t>
                      </a:r>
                      <a:r>
                        <a:rPr lang="fr-FR" sz="1500" dirty="0" smtClean="0"/>
                        <a:t> 2 </a:t>
                      </a:r>
                      <a:r>
                        <a:rPr lang="fr-FR" sz="1500" dirty="0" smtClean="0">
                          <a:sym typeface="Wingdings" panose="05000000000000000000" pitchFamily="2" charset="2"/>
                        </a:rPr>
                        <a:t> Statut ‘’Avis conforme’’</a:t>
                      </a:r>
                      <a:endParaRPr lang="fr-FR" sz="1500" dirty="0" smtClean="0"/>
                    </a:p>
                    <a:p>
                      <a:endParaRPr lang="fr-FR" sz="1500" dirty="0" smtClean="0"/>
                    </a:p>
                    <a:p>
                      <a:r>
                        <a:rPr lang="fr-FR" sz="1500" dirty="0" smtClean="0"/>
                        <a:t>Transmission à la DGAL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577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DGAL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Téléchargement dans Expadon 2 des documents requis signés par la DD(ETS)PP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Dépôt des documents requis signés par</a:t>
                      </a:r>
                      <a:r>
                        <a:rPr lang="fr-FR" sz="1500" baseline="0" dirty="0" smtClean="0"/>
                        <a:t> la DD(ETS) PP d</a:t>
                      </a:r>
                      <a:r>
                        <a:rPr lang="fr-FR" sz="1500" dirty="0" smtClean="0"/>
                        <a:t>ans le compte CIFER Autorité Officielle</a:t>
                      </a:r>
                    </a:p>
                    <a:p>
                      <a:endParaRPr lang="fr-FR" sz="1500" dirty="0" smtClean="0"/>
                    </a:p>
                    <a:p>
                      <a:r>
                        <a:rPr lang="fr-FR" sz="1500" dirty="0" smtClean="0"/>
                        <a:t>Soumission du dossier par la DGAL à la GACC </a:t>
                      </a:r>
                      <a:r>
                        <a:rPr lang="fr-FR" sz="1500" b="1" dirty="0" smtClean="0">
                          <a:solidFill>
                            <a:srgbClr val="FF0000"/>
                          </a:solidFill>
                        </a:rPr>
                        <a:t>jusqu’à 3 mois avant la date d’échéance de l’agrément</a:t>
                      </a:r>
                      <a:endParaRPr lang="fr-F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9311951" y="2461845"/>
            <a:ext cx="861" cy="243198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/>
          <p:cNvSpPr/>
          <p:nvPr/>
        </p:nvSpPr>
        <p:spPr>
          <a:xfrm>
            <a:off x="2003938" y="84353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5"/>
          <p:cNvSpPr txBox="1">
            <a:spLocks noGrp="1"/>
          </p:cNvSpPr>
          <p:nvPr>
            <p:ph type="title"/>
          </p:nvPr>
        </p:nvSpPr>
        <p:spPr>
          <a:xfrm>
            <a:off x="2898242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Consultation</a:t>
            </a:r>
            <a:r>
              <a:rPr spc="-100" dirty="0"/>
              <a:t> </a:t>
            </a:r>
            <a:r>
              <a:rPr dirty="0"/>
              <a:t>des</a:t>
            </a:r>
            <a:r>
              <a:rPr spc="-85" dirty="0"/>
              <a:t> </a:t>
            </a:r>
            <a:r>
              <a:rPr dirty="0"/>
              <a:t>dossiers</a:t>
            </a:r>
            <a:r>
              <a:rPr spc="-75" dirty="0"/>
              <a:t> </a:t>
            </a:r>
            <a:r>
              <a:rPr dirty="0"/>
              <a:t>en</a:t>
            </a:r>
            <a:r>
              <a:rPr spc="-75" dirty="0"/>
              <a:t> </a:t>
            </a:r>
            <a:r>
              <a:rPr spc="-10" dirty="0"/>
              <a:t>cours</a:t>
            </a:r>
          </a:p>
        </p:txBody>
      </p:sp>
      <p:sp>
        <p:nvSpPr>
          <p:cNvPr id="16" name="object 70"/>
          <p:cNvSpPr txBox="1">
            <a:spLocks/>
          </p:cNvSpPr>
          <p:nvPr/>
        </p:nvSpPr>
        <p:spPr>
          <a:xfrm>
            <a:off x="9143882" y="6867017"/>
            <a:ext cx="228726" cy="162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lang="fr-FR" spc="-25" smtClean="0"/>
              <a:pPr marL="38100">
                <a:lnSpc>
                  <a:spcPts val="1055"/>
                </a:lnSpc>
              </a:pPr>
              <a:t>30</a:t>
            </a:fld>
            <a:endParaRPr lang="fr-FR" spc="-25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" y="1623525"/>
            <a:ext cx="10579579" cy="4133463"/>
          </a:xfrm>
          <a:prstGeom prst="rect">
            <a:avLst/>
          </a:prstGeom>
        </p:spPr>
      </p:pic>
      <p:sp>
        <p:nvSpPr>
          <p:cNvPr id="18" name="object 66"/>
          <p:cNvSpPr txBox="1"/>
          <p:nvPr/>
        </p:nvSpPr>
        <p:spPr>
          <a:xfrm>
            <a:off x="2915190" y="4051274"/>
            <a:ext cx="3617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Consultation</a:t>
            </a:r>
            <a:r>
              <a:rPr sz="1400" spc="-3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des</a:t>
            </a:r>
            <a:r>
              <a:rPr sz="1400" spc="-5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dossiers</a:t>
            </a:r>
            <a:r>
              <a:rPr sz="14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tous</a:t>
            </a:r>
            <a:r>
              <a:rPr sz="1400" spc="-3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statuts</a:t>
            </a:r>
            <a:r>
              <a:rPr sz="1400" spc="-5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confondus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object 67"/>
          <p:cNvGrpSpPr/>
          <p:nvPr/>
        </p:nvGrpSpPr>
        <p:grpSpPr>
          <a:xfrm>
            <a:off x="773540" y="4033496"/>
            <a:ext cx="2124701" cy="413384"/>
            <a:chOff x="876181" y="3678936"/>
            <a:chExt cx="2124701" cy="413384"/>
          </a:xfrm>
        </p:grpSpPr>
        <p:sp>
          <p:nvSpPr>
            <p:cNvPr id="20" name="object 68"/>
            <p:cNvSpPr/>
            <p:nvPr/>
          </p:nvSpPr>
          <p:spPr>
            <a:xfrm>
              <a:off x="2014605" y="3806894"/>
              <a:ext cx="986277" cy="161984"/>
            </a:xfrm>
            <a:custGeom>
              <a:avLst/>
              <a:gdLst/>
              <a:ahLst/>
              <a:cxnLst/>
              <a:rect l="l" t="t" r="r" b="b"/>
              <a:pathLst>
                <a:path w="593089" h="154304">
                  <a:moveTo>
                    <a:pt x="80260" y="98028"/>
                  </a:moveTo>
                  <a:lnTo>
                    <a:pt x="74676" y="70104"/>
                  </a:lnTo>
                  <a:lnTo>
                    <a:pt x="0" y="128016"/>
                  </a:lnTo>
                  <a:lnTo>
                    <a:pt x="67056" y="147015"/>
                  </a:lnTo>
                  <a:lnTo>
                    <a:pt x="67056" y="100584"/>
                  </a:lnTo>
                  <a:lnTo>
                    <a:pt x="80260" y="98028"/>
                  </a:lnTo>
                  <a:close/>
                </a:path>
                <a:path w="593089" h="154304">
                  <a:moveTo>
                    <a:pt x="85714" y="125297"/>
                  </a:moveTo>
                  <a:lnTo>
                    <a:pt x="80260" y="98028"/>
                  </a:lnTo>
                  <a:lnTo>
                    <a:pt x="67056" y="100584"/>
                  </a:lnTo>
                  <a:lnTo>
                    <a:pt x="71628" y="128016"/>
                  </a:lnTo>
                  <a:lnTo>
                    <a:pt x="85714" y="125297"/>
                  </a:lnTo>
                  <a:close/>
                </a:path>
                <a:path w="593089" h="154304">
                  <a:moveTo>
                    <a:pt x="91440" y="153924"/>
                  </a:moveTo>
                  <a:lnTo>
                    <a:pt x="85714" y="125297"/>
                  </a:lnTo>
                  <a:lnTo>
                    <a:pt x="71628" y="128016"/>
                  </a:lnTo>
                  <a:lnTo>
                    <a:pt x="67056" y="100584"/>
                  </a:lnTo>
                  <a:lnTo>
                    <a:pt x="67056" y="147015"/>
                  </a:lnTo>
                  <a:lnTo>
                    <a:pt x="91440" y="153924"/>
                  </a:lnTo>
                  <a:close/>
                </a:path>
                <a:path w="593089" h="154304">
                  <a:moveTo>
                    <a:pt x="592836" y="27432"/>
                  </a:moveTo>
                  <a:lnTo>
                    <a:pt x="586740" y="0"/>
                  </a:lnTo>
                  <a:lnTo>
                    <a:pt x="80260" y="98028"/>
                  </a:lnTo>
                  <a:lnTo>
                    <a:pt x="85714" y="125297"/>
                  </a:lnTo>
                  <a:lnTo>
                    <a:pt x="592836" y="2743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9"/>
            <p:cNvSpPr/>
            <p:nvPr/>
          </p:nvSpPr>
          <p:spPr>
            <a:xfrm>
              <a:off x="876181" y="3678936"/>
              <a:ext cx="1099185" cy="413384"/>
            </a:xfrm>
            <a:custGeom>
              <a:avLst/>
              <a:gdLst/>
              <a:ahLst/>
              <a:cxnLst/>
              <a:rect l="l" t="t" r="r" b="b"/>
              <a:pathLst>
                <a:path w="1099185" h="413385">
                  <a:moveTo>
                    <a:pt x="1098800" y="413004"/>
                  </a:moveTo>
                  <a:lnTo>
                    <a:pt x="1098800" y="0"/>
                  </a:lnTo>
                  <a:lnTo>
                    <a:pt x="0" y="0"/>
                  </a:lnTo>
                  <a:lnTo>
                    <a:pt x="0" y="413004"/>
                  </a:lnTo>
                  <a:lnTo>
                    <a:pt x="15240" y="413004"/>
                  </a:lnTo>
                  <a:lnTo>
                    <a:pt x="15240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1069844" y="27432"/>
                  </a:lnTo>
                  <a:lnTo>
                    <a:pt x="1069844" y="13716"/>
                  </a:lnTo>
                  <a:lnTo>
                    <a:pt x="1085084" y="27432"/>
                  </a:lnTo>
                  <a:lnTo>
                    <a:pt x="1085084" y="413004"/>
                  </a:lnTo>
                  <a:lnTo>
                    <a:pt x="1098800" y="413004"/>
                  </a:lnTo>
                  <a:close/>
                </a:path>
                <a:path w="1099185" h="413385">
                  <a:moveTo>
                    <a:pt x="28956" y="27432"/>
                  </a:moveTo>
                  <a:lnTo>
                    <a:pt x="28956" y="13716"/>
                  </a:lnTo>
                  <a:lnTo>
                    <a:pt x="15240" y="27432"/>
                  </a:lnTo>
                  <a:lnTo>
                    <a:pt x="28956" y="27432"/>
                  </a:lnTo>
                  <a:close/>
                </a:path>
                <a:path w="1099185" h="413385">
                  <a:moveTo>
                    <a:pt x="28956" y="385572"/>
                  </a:moveTo>
                  <a:lnTo>
                    <a:pt x="28956" y="27432"/>
                  </a:lnTo>
                  <a:lnTo>
                    <a:pt x="15240" y="27432"/>
                  </a:lnTo>
                  <a:lnTo>
                    <a:pt x="15240" y="385572"/>
                  </a:lnTo>
                  <a:lnTo>
                    <a:pt x="28956" y="385572"/>
                  </a:lnTo>
                  <a:close/>
                </a:path>
                <a:path w="1099185" h="413385">
                  <a:moveTo>
                    <a:pt x="1085084" y="385572"/>
                  </a:moveTo>
                  <a:lnTo>
                    <a:pt x="15240" y="385572"/>
                  </a:lnTo>
                  <a:lnTo>
                    <a:pt x="28956" y="399288"/>
                  </a:lnTo>
                  <a:lnTo>
                    <a:pt x="28956" y="413004"/>
                  </a:lnTo>
                  <a:lnTo>
                    <a:pt x="1069844" y="413004"/>
                  </a:lnTo>
                  <a:lnTo>
                    <a:pt x="1069844" y="399288"/>
                  </a:lnTo>
                  <a:lnTo>
                    <a:pt x="1085084" y="385572"/>
                  </a:lnTo>
                  <a:close/>
                </a:path>
                <a:path w="1099185" h="413385">
                  <a:moveTo>
                    <a:pt x="28956" y="413004"/>
                  </a:moveTo>
                  <a:lnTo>
                    <a:pt x="28956" y="399288"/>
                  </a:lnTo>
                  <a:lnTo>
                    <a:pt x="15240" y="385572"/>
                  </a:lnTo>
                  <a:lnTo>
                    <a:pt x="15240" y="413004"/>
                  </a:lnTo>
                  <a:lnTo>
                    <a:pt x="28956" y="413004"/>
                  </a:lnTo>
                  <a:close/>
                </a:path>
                <a:path w="1099185" h="413385">
                  <a:moveTo>
                    <a:pt x="1085084" y="27432"/>
                  </a:moveTo>
                  <a:lnTo>
                    <a:pt x="1069844" y="13716"/>
                  </a:lnTo>
                  <a:lnTo>
                    <a:pt x="1069844" y="27432"/>
                  </a:lnTo>
                  <a:lnTo>
                    <a:pt x="1085084" y="27432"/>
                  </a:lnTo>
                  <a:close/>
                </a:path>
                <a:path w="1099185" h="413385">
                  <a:moveTo>
                    <a:pt x="1085084" y="385572"/>
                  </a:moveTo>
                  <a:lnTo>
                    <a:pt x="1085084" y="27432"/>
                  </a:lnTo>
                  <a:lnTo>
                    <a:pt x="1069844" y="27432"/>
                  </a:lnTo>
                  <a:lnTo>
                    <a:pt x="1069844" y="385572"/>
                  </a:lnTo>
                  <a:lnTo>
                    <a:pt x="1085084" y="385572"/>
                  </a:lnTo>
                  <a:close/>
                </a:path>
                <a:path w="1099185" h="413385">
                  <a:moveTo>
                    <a:pt x="1085084" y="413004"/>
                  </a:moveTo>
                  <a:lnTo>
                    <a:pt x="1085084" y="385572"/>
                  </a:lnTo>
                  <a:lnTo>
                    <a:pt x="1069844" y="399288"/>
                  </a:lnTo>
                  <a:lnTo>
                    <a:pt x="1069844" y="413004"/>
                  </a:lnTo>
                  <a:lnTo>
                    <a:pt x="1085084" y="413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6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4325">
              <a:lnSpc>
                <a:spcPct val="100000"/>
              </a:lnSpc>
              <a:spcBef>
                <a:spcPts val="100"/>
              </a:spcBef>
            </a:pPr>
            <a:r>
              <a:rPr dirty="0"/>
              <a:t>Eléments</a:t>
            </a:r>
            <a:r>
              <a:rPr spc="-75" dirty="0"/>
              <a:t> </a:t>
            </a:r>
            <a:r>
              <a:rPr spc="-10" dirty="0"/>
              <a:t>informatiques</a:t>
            </a:r>
            <a:r>
              <a:rPr spc="-80" dirty="0"/>
              <a:t> </a:t>
            </a:r>
            <a:r>
              <a:rPr spc="-10" dirty="0"/>
              <a:t>CIFER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8" y="1094495"/>
            <a:ext cx="10228076" cy="51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2013082" y="83438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2003938" y="8389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2264542" y="83896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4572" y="0"/>
                </a:lnTo>
              </a:path>
              <a:path w="13969">
                <a:moveTo>
                  <a:pt x="9143" y="0"/>
                </a:moveTo>
                <a:lnTo>
                  <a:pt x="137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2374269" y="83896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9144" y="0"/>
                </a:lnTo>
              </a:path>
              <a:path w="78105">
                <a:moveTo>
                  <a:pt x="22860" y="0"/>
                </a:moveTo>
                <a:lnTo>
                  <a:pt x="27432" y="0"/>
                </a:lnTo>
              </a:path>
              <a:path w="78105">
                <a:moveTo>
                  <a:pt x="32004" y="0"/>
                </a:moveTo>
                <a:lnTo>
                  <a:pt x="36576" y="0"/>
                </a:lnTo>
              </a:path>
              <a:path w="78105">
                <a:moveTo>
                  <a:pt x="64007" y="0"/>
                </a:moveTo>
                <a:lnTo>
                  <a:pt x="68580" y="0"/>
                </a:lnTo>
              </a:path>
              <a:path w="78105">
                <a:moveTo>
                  <a:pt x="73151" y="0"/>
                </a:moveTo>
                <a:lnTo>
                  <a:pt x="777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003938" y="84353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2264542" y="843533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4572" y="0"/>
                </a:lnTo>
              </a:path>
              <a:path w="13969">
                <a:moveTo>
                  <a:pt x="9143" y="0"/>
                </a:moveTo>
                <a:lnTo>
                  <a:pt x="137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378842" y="84353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4572" y="0"/>
                </a:lnTo>
              </a:path>
              <a:path w="73660">
                <a:moveTo>
                  <a:pt x="18287" y="0"/>
                </a:moveTo>
                <a:lnTo>
                  <a:pt x="22860" y="0"/>
                </a:lnTo>
              </a:path>
              <a:path w="73660">
                <a:moveTo>
                  <a:pt x="27431" y="0"/>
                </a:moveTo>
                <a:lnTo>
                  <a:pt x="32004" y="0"/>
                </a:lnTo>
              </a:path>
              <a:path w="73660">
                <a:moveTo>
                  <a:pt x="59435" y="0"/>
                </a:moveTo>
                <a:lnTo>
                  <a:pt x="64008" y="0"/>
                </a:lnTo>
              </a:path>
              <a:path w="73660">
                <a:moveTo>
                  <a:pt x="68579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62"/>
          <p:cNvGrpSpPr/>
          <p:nvPr/>
        </p:nvGrpSpPr>
        <p:grpSpPr>
          <a:xfrm>
            <a:off x="976763" y="1653164"/>
            <a:ext cx="8890000" cy="4203700"/>
            <a:chOff x="976763" y="2129027"/>
            <a:chExt cx="8890000" cy="4203700"/>
          </a:xfrm>
        </p:grpSpPr>
        <p:pic>
          <p:nvPicPr>
            <p:cNvPr id="15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763" y="2129027"/>
              <a:ext cx="8889492" cy="4203191"/>
            </a:xfrm>
            <a:prstGeom prst="rect">
              <a:avLst/>
            </a:prstGeom>
          </p:spPr>
        </p:pic>
        <p:sp>
          <p:nvSpPr>
            <p:cNvPr id="16" name="object 64"/>
            <p:cNvSpPr/>
            <p:nvPr/>
          </p:nvSpPr>
          <p:spPr>
            <a:xfrm>
              <a:off x="2619634" y="5580887"/>
              <a:ext cx="2796540" cy="241300"/>
            </a:xfrm>
            <a:custGeom>
              <a:avLst/>
              <a:gdLst/>
              <a:ahLst/>
              <a:cxnLst/>
              <a:rect l="l" t="t" r="r" b="b"/>
              <a:pathLst>
                <a:path w="2796540" h="241300">
                  <a:moveTo>
                    <a:pt x="2796539" y="240791"/>
                  </a:moveTo>
                  <a:lnTo>
                    <a:pt x="2796539" y="0"/>
                  </a:lnTo>
                  <a:lnTo>
                    <a:pt x="0" y="0"/>
                  </a:lnTo>
                  <a:lnTo>
                    <a:pt x="0" y="240791"/>
                  </a:lnTo>
                  <a:lnTo>
                    <a:pt x="2796539" y="24079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5"/>
            <p:cNvSpPr/>
            <p:nvPr/>
          </p:nvSpPr>
          <p:spPr>
            <a:xfrm>
              <a:off x="2605918" y="5567172"/>
              <a:ext cx="2824480" cy="268605"/>
            </a:xfrm>
            <a:custGeom>
              <a:avLst/>
              <a:gdLst/>
              <a:ahLst/>
              <a:cxnLst/>
              <a:rect l="l" t="t" r="r" b="b"/>
              <a:pathLst>
                <a:path w="2824479" h="268604">
                  <a:moveTo>
                    <a:pt x="2823972" y="268224"/>
                  </a:moveTo>
                  <a:lnTo>
                    <a:pt x="2823972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13716" y="268224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2795016" y="28956"/>
                  </a:lnTo>
                  <a:lnTo>
                    <a:pt x="2795016" y="13716"/>
                  </a:lnTo>
                  <a:lnTo>
                    <a:pt x="2810256" y="28956"/>
                  </a:lnTo>
                  <a:lnTo>
                    <a:pt x="2810256" y="268224"/>
                  </a:lnTo>
                  <a:lnTo>
                    <a:pt x="2823972" y="268224"/>
                  </a:lnTo>
                  <a:close/>
                </a:path>
                <a:path w="2824479" h="268604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2824479" h="268604">
                  <a:moveTo>
                    <a:pt x="27432" y="239268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39268"/>
                  </a:lnTo>
                  <a:lnTo>
                    <a:pt x="27432" y="239268"/>
                  </a:lnTo>
                  <a:close/>
                </a:path>
                <a:path w="2824479" h="268604">
                  <a:moveTo>
                    <a:pt x="2810256" y="239268"/>
                  </a:moveTo>
                  <a:lnTo>
                    <a:pt x="13716" y="239268"/>
                  </a:lnTo>
                  <a:lnTo>
                    <a:pt x="27432" y="254508"/>
                  </a:lnTo>
                  <a:lnTo>
                    <a:pt x="27432" y="268224"/>
                  </a:lnTo>
                  <a:lnTo>
                    <a:pt x="2795016" y="268224"/>
                  </a:lnTo>
                  <a:lnTo>
                    <a:pt x="2795016" y="254508"/>
                  </a:lnTo>
                  <a:lnTo>
                    <a:pt x="2810256" y="239268"/>
                  </a:lnTo>
                  <a:close/>
                </a:path>
                <a:path w="2824479" h="268604">
                  <a:moveTo>
                    <a:pt x="27432" y="268224"/>
                  </a:moveTo>
                  <a:lnTo>
                    <a:pt x="27432" y="254508"/>
                  </a:lnTo>
                  <a:lnTo>
                    <a:pt x="13716" y="239268"/>
                  </a:lnTo>
                  <a:lnTo>
                    <a:pt x="13716" y="268224"/>
                  </a:lnTo>
                  <a:lnTo>
                    <a:pt x="27432" y="268224"/>
                  </a:lnTo>
                  <a:close/>
                </a:path>
                <a:path w="2824479" h="268604">
                  <a:moveTo>
                    <a:pt x="2810256" y="28956"/>
                  </a:moveTo>
                  <a:lnTo>
                    <a:pt x="2795016" y="13716"/>
                  </a:lnTo>
                  <a:lnTo>
                    <a:pt x="2795016" y="28956"/>
                  </a:lnTo>
                  <a:lnTo>
                    <a:pt x="2810256" y="28956"/>
                  </a:lnTo>
                  <a:close/>
                </a:path>
                <a:path w="2824479" h="268604">
                  <a:moveTo>
                    <a:pt x="2810256" y="239268"/>
                  </a:moveTo>
                  <a:lnTo>
                    <a:pt x="2810256" y="28956"/>
                  </a:lnTo>
                  <a:lnTo>
                    <a:pt x="2795016" y="28956"/>
                  </a:lnTo>
                  <a:lnTo>
                    <a:pt x="2795016" y="239268"/>
                  </a:lnTo>
                  <a:lnTo>
                    <a:pt x="2810256" y="239268"/>
                  </a:lnTo>
                  <a:close/>
                </a:path>
                <a:path w="2824479" h="268604">
                  <a:moveTo>
                    <a:pt x="2810256" y="268224"/>
                  </a:moveTo>
                  <a:lnTo>
                    <a:pt x="2810256" y="239268"/>
                  </a:lnTo>
                  <a:lnTo>
                    <a:pt x="2795016" y="254508"/>
                  </a:lnTo>
                  <a:lnTo>
                    <a:pt x="2795016" y="268224"/>
                  </a:lnTo>
                  <a:lnTo>
                    <a:pt x="2810256" y="26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66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785">
              <a:lnSpc>
                <a:spcPct val="100000"/>
              </a:lnSpc>
              <a:spcBef>
                <a:spcPts val="100"/>
              </a:spcBef>
            </a:pPr>
            <a:r>
              <a:rPr dirty="0"/>
              <a:t>Interface</a:t>
            </a:r>
            <a:r>
              <a:rPr spc="-145" dirty="0"/>
              <a:t> </a:t>
            </a:r>
            <a:r>
              <a:rPr dirty="0"/>
              <a:t>dossier</a:t>
            </a:r>
            <a:r>
              <a:rPr spc="-135" dirty="0"/>
              <a:t> </a:t>
            </a:r>
            <a:r>
              <a:rPr spc="-10" dirty="0"/>
              <a:t>CIFER</a:t>
            </a:r>
          </a:p>
        </p:txBody>
      </p:sp>
      <p:sp>
        <p:nvSpPr>
          <p:cNvPr id="19" name="object 67"/>
          <p:cNvSpPr txBox="1"/>
          <p:nvPr/>
        </p:nvSpPr>
        <p:spPr>
          <a:xfrm>
            <a:off x="2879736" y="5103181"/>
            <a:ext cx="2276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Moteur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recherche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codes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SH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1932310" y="4861185"/>
            <a:ext cx="695325" cy="376555"/>
          </a:xfrm>
          <a:custGeom>
            <a:avLst/>
            <a:gdLst/>
            <a:ahLst/>
            <a:cxnLst/>
            <a:rect l="l" t="t" r="r" b="b"/>
            <a:pathLst>
              <a:path w="695325" h="376554">
                <a:moveTo>
                  <a:pt x="96012" y="1524"/>
                </a:moveTo>
                <a:lnTo>
                  <a:pt x="0" y="0"/>
                </a:lnTo>
                <a:lnTo>
                  <a:pt x="56388" y="77724"/>
                </a:lnTo>
                <a:lnTo>
                  <a:pt x="56388" y="45720"/>
                </a:lnTo>
                <a:lnTo>
                  <a:pt x="70104" y="19812"/>
                </a:lnTo>
                <a:lnTo>
                  <a:pt x="82950" y="26642"/>
                </a:lnTo>
                <a:lnTo>
                  <a:pt x="96012" y="1524"/>
                </a:lnTo>
                <a:close/>
              </a:path>
              <a:path w="695325" h="376554">
                <a:moveTo>
                  <a:pt x="82950" y="26642"/>
                </a:moveTo>
                <a:lnTo>
                  <a:pt x="70104" y="19812"/>
                </a:lnTo>
                <a:lnTo>
                  <a:pt x="56388" y="45720"/>
                </a:lnTo>
                <a:lnTo>
                  <a:pt x="69438" y="52627"/>
                </a:lnTo>
                <a:lnTo>
                  <a:pt x="82950" y="26642"/>
                </a:lnTo>
                <a:close/>
              </a:path>
              <a:path w="695325" h="376554">
                <a:moveTo>
                  <a:pt x="69438" y="52627"/>
                </a:moveTo>
                <a:lnTo>
                  <a:pt x="56388" y="45720"/>
                </a:lnTo>
                <a:lnTo>
                  <a:pt x="56388" y="77724"/>
                </a:lnTo>
                <a:lnTo>
                  <a:pt x="69438" y="52627"/>
                </a:lnTo>
                <a:close/>
              </a:path>
              <a:path w="695325" h="376554">
                <a:moveTo>
                  <a:pt x="694944" y="352044"/>
                </a:moveTo>
                <a:lnTo>
                  <a:pt x="82950" y="26642"/>
                </a:lnTo>
                <a:lnTo>
                  <a:pt x="69438" y="52627"/>
                </a:lnTo>
                <a:lnTo>
                  <a:pt x="681228" y="376428"/>
                </a:lnTo>
                <a:lnTo>
                  <a:pt x="694944" y="352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4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2013082" y="83438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/>
          <p:cNvSpPr/>
          <p:nvPr/>
        </p:nvSpPr>
        <p:spPr>
          <a:xfrm>
            <a:off x="2003938" y="8389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/>
        </p:nvSpPr>
        <p:spPr>
          <a:xfrm>
            <a:off x="2264542" y="83896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4572" y="0"/>
                </a:lnTo>
              </a:path>
              <a:path w="13969">
                <a:moveTo>
                  <a:pt x="9143" y="0"/>
                </a:moveTo>
                <a:lnTo>
                  <a:pt x="137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2374269" y="83896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9144" y="0"/>
                </a:lnTo>
              </a:path>
              <a:path w="78105">
                <a:moveTo>
                  <a:pt x="22860" y="0"/>
                </a:moveTo>
                <a:lnTo>
                  <a:pt x="27432" y="0"/>
                </a:lnTo>
              </a:path>
              <a:path w="78105">
                <a:moveTo>
                  <a:pt x="32004" y="0"/>
                </a:moveTo>
                <a:lnTo>
                  <a:pt x="36576" y="0"/>
                </a:lnTo>
              </a:path>
              <a:path w="78105">
                <a:moveTo>
                  <a:pt x="64007" y="0"/>
                </a:moveTo>
                <a:lnTo>
                  <a:pt x="68580" y="0"/>
                </a:lnTo>
              </a:path>
              <a:path w="78105">
                <a:moveTo>
                  <a:pt x="73151" y="0"/>
                </a:moveTo>
                <a:lnTo>
                  <a:pt x="777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2003938" y="84353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2264542" y="843533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4572" y="0"/>
                </a:lnTo>
              </a:path>
              <a:path w="13969">
                <a:moveTo>
                  <a:pt x="9143" y="0"/>
                </a:moveTo>
                <a:lnTo>
                  <a:pt x="137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2378842" y="84353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4572" y="0"/>
                </a:lnTo>
              </a:path>
              <a:path w="73660">
                <a:moveTo>
                  <a:pt x="18287" y="0"/>
                </a:moveTo>
                <a:lnTo>
                  <a:pt x="22860" y="0"/>
                </a:lnTo>
              </a:path>
              <a:path w="73660">
                <a:moveTo>
                  <a:pt x="27431" y="0"/>
                </a:moveTo>
                <a:lnTo>
                  <a:pt x="32004" y="0"/>
                </a:lnTo>
              </a:path>
              <a:path w="73660">
                <a:moveTo>
                  <a:pt x="59435" y="0"/>
                </a:moveTo>
                <a:lnTo>
                  <a:pt x="64008" y="0"/>
                </a:lnTo>
              </a:path>
              <a:path w="73660">
                <a:moveTo>
                  <a:pt x="68579" y="0"/>
                </a:moveTo>
                <a:lnTo>
                  <a:pt x="7315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2"/>
          <p:cNvSpPr txBox="1">
            <a:spLocks noGrp="1"/>
          </p:cNvSpPr>
          <p:nvPr>
            <p:ph type="title"/>
          </p:nvPr>
        </p:nvSpPr>
        <p:spPr>
          <a:xfrm>
            <a:off x="2105140" y="5633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0980">
              <a:lnSpc>
                <a:spcPct val="100000"/>
              </a:lnSpc>
              <a:spcBef>
                <a:spcPts val="100"/>
              </a:spcBef>
            </a:pPr>
            <a:r>
              <a:rPr dirty="0"/>
              <a:t>Recherche</a:t>
            </a:r>
            <a:r>
              <a:rPr spc="-75" dirty="0"/>
              <a:t> </a:t>
            </a:r>
            <a:r>
              <a:rPr dirty="0"/>
              <a:t>codes</a:t>
            </a:r>
            <a:r>
              <a:rPr spc="-70" dirty="0"/>
              <a:t> </a:t>
            </a:r>
            <a:r>
              <a:rPr dirty="0"/>
              <a:t>SH</a:t>
            </a:r>
            <a:r>
              <a:rPr spc="-65" dirty="0"/>
              <a:t> </a:t>
            </a:r>
            <a:r>
              <a:rPr dirty="0"/>
              <a:t>CIQ</a:t>
            </a:r>
            <a:r>
              <a:rPr spc="-50" dirty="0"/>
              <a:t> </a:t>
            </a:r>
            <a:r>
              <a:rPr spc="-10" dirty="0"/>
              <a:t>CIFER</a:t>
            </a:r>
          </a:p>
        </p:txBody>
      </p:sp>
      <p:sp>
        <p:nvSpPr>
          <p:cNvPr id="13" name="object 66"/>
          <p:cNvSpPr/>
          <p:nvPr/>
        </p:nvSpPr>
        <p:spPr>
          <a:xfrm>
            <a:off x="9390937" y="5675386"/>
            <a:ext cx="2405380" cy="556260"/>
          </a:xfrm>
          <a:custGeom>
            <a:avLst/>
            <a:gdLst/>
            <a:ahLst/>
            <a:cxnLst/>
            <a:rect l="l" t="t" r="r" b="b"/>
            <a:pathLst>
              <a:path w="2405379" h="556259">
                <a:moveTo>
                  <a:pt x="2404872" y="556260"/>
                </a:moveTo>
                <a:lnTo>
                  <a:pt x="2404872" y="0"/>
                </a:lnTo>
                <a:lnTo>
                  <a:pt x="0" y="0"/>
                </a:lnTo>
                <a:lnTo>
                  <a:pt x="0" y="556260"/>
                </a:lnTo>
                <a:lnTo>
                  <a:pt x="13716" y="556260"/>
                </a:lnTo>
                <a:lnTo>
                  <a:pt x="13716" y="28956"/>
                </a:lnTo>
                <a:lnTo>
                  <a:pt x="28956" y="15240"/>
                </a:lnTo>
                <a:lnTo>
                  <a:pt x="28956" y="28956"/>
                </a:lnTo>
                <a:lnTo>
                  <a:pt x="2375916" y="28956"/>
                </a:lnTo>
                <a:lnTo>
                  <a:pt x="2375916" y="15240"/>
                </a:lnTo>
                <a:lnTo>
                  <a:pt x="2391156" y="28956"/>
                </a:lnTo>
                <a:lnTo>
                  <a:pt x="2391156" y="556260"/>
                </a:lnTo>
                <a:lnTo>
                  <a:pt x="2404872" y="556260"/>
                </a:lnTo>
                <a:close/>
              </a:path>
              <a:path w="2405379" h="556259">
                <a:moveTo>
                  <a:pt x="28956" y="28956"/>
                </a:moveTo>
                <a:lnTo>
                  <a:pt x="28956" y="15240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2405379" h="556259">
                <a:moveTo>
                  <a:pt x="28956" y="527304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527304"/>
                </a:lnTo>
                <a:lnTo>
                  <a:pt x="28956" y="527304"/>
                </a:lnTo>
                <a:close/>
              </a:path>
              <a:path w="2405379" h="556259">
                <a:moveTo>
                  <a:pt x="2391156" y="527304"/>
                </a:moveTo>
                <a:lnTo>
                  <a:pt x="13716" y="527304"/>
                </a:lnTo>
                <a:lnTo>
                  <a:pt x="28956" y="541020"/>
                </a:lnTo>
                <a:lnTo>
                  <a:pt x="28956" y="556260"/>
                </a:lnTo>
                <a:lnTo>
                  <a:pt x="2375916" y="556260"/>
                </a:lnTo>
                <a:lnTo>
                  <a:pt x="2375916" y="541020"/>
                </a:lnTo>
                <a:lnTo>
                  <a:pt x="2391156" y="527304"/>
                </a:lnTo>
                <a:close/>
              </a:path>
              <a:path w="2405379" h="556259">
                <a:moveTo>
                  <a:pt x="28956" y="556260"/>
                </a:moveTo>
                <a:lnTo>
                  <a:pt x="28956" y="541020"/>
                </a:lnTo>
                <a:lnTo>
                  <a:pt x="13716" y="527304"/>
                </a:lnTo>
                <a:lnTo>
                  <a:pt x="13716" y="556260"/>
                </a:lnTo>
                <a:lnTo>
                  <a:pt x="28956" y="556260"/>
                </a:lnTo>
                <a:close/>
              </a:path>
              <a:path w="2405379" h="556259">
                <a:moveTo>
                  <a:pt x="2391156" y="28956"/>
                </a:moveTo>
                <a:lnTo>
                  <a:pt x="2375916" y="15240"/>
                </a:lnTo>
                <a:lnTo>
                  <a:pt x="2375916" y="28956"/>
                </a:lnTo>
                <a:lnTo>
                  <a:pt x="2391156" y="28956"/>
                </a:lnTo>
                <a:close/>
              </a:path>
              <a:path w="2405379" h="556259">
                <a:moveTo>
                  <a:pt x="2391156" y="527304"/>
                </a:moveTo>
                <a:lnTo>
                  <a:pt x="2391156" y="28956"/>
                </a:lnTo>
                <a:lnTo>
                  <a:pt x="2375916" y="28956"/>
                </a:lnTo>
                <a:lnTo>
                  <a:pt x="2375916" y="527304"/>
                </a:lnTo>
                <a:lnTo>
                  <a:pt x="2391156" y="527304"/>
                </a:lnTo>
                <a:close/>
              </a:path>
              <a:path w="2405379" h="556259">
                <a:moveTo>
                  <a:pt x="2391156" y="556260"/>
                </a:moveTo>
                <a:lnTo>
                  <a:pt x="2391156" y="527304"/>
                </a:lnTo>
                <a:lnTo>
                  <a:pt x="2375916" y="541020"/>
                </a:lnTo>
                <a:lnTo>
                  <a:pt x="2375916" y="556260"/>
                </a:lnTo>
                <a:lnTo>
                  <a:pt x="2391156" y="5562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7"/>
          <p:cNvSpPr txBox="1"/>
          <p:nvPr/>
        </p:nvSpPr>
        <p:spPr>
          <a:xfrm>
            <a:off x="9812450" y="5682822"/>
            <a:ext cx="16560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Yes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correspond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produit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haut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risque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0" y="1395128"/>
            <a:ext cx="10536120" cy="406774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0583694" y="4027251"/>
            <a:ext cx="780366" cy="252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0560996" y="4354750"/>
            <a:ext cx="780366" cy="252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580453" y="4773039"/>
            <a:ext cx="780366" cy="252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0570718" y="5152421"/>
            <a:ext cx="780366" cy="252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/>
          <p:nvPr/>
        </p:nvSpPr>
        <p:spPr>
          <a:xfrm>
            <a:off x="2003938" y="54496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62"/>
          <p:cNvGrpSpPr/>
          <p:nvPr/>
        </p:nvGrpSpPr>
        <p:grpSpPr>
          <a:xfrm>
            <a:off x="976763" y="1830455"/>
            <a:ext cx="8890000" cy="4203700"/>
            <a:chOff x="976763" y="2129027"/>
            <a:chExt cx="8890000" cy="4203700"/>
          </a:xfrm>
        </p:grpSpPr>
        <p:pic>
          <p:nvPicPr>
            <p:cNvPr id="11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763" y="2129027"/>
              <a:ext cx="8889492" cy="4203191"/>
            </a:xfrm>
            <a:prstGeom prst="rect">
              <a:avLst/>
            </a:prstGeom>
          </p:spPr>
        </p:pic>
        <p:sp>
          <p:nvSpPr>
            <p:cNvPr id="12" name="object 64"/>
            <p:cNvSpPr/>
            <p:nvPr/>
          </p:nvSpPr>
          <p:spPr>
            <a:xfrm>
              <a:off x="2619634" y="2546603"/>
              <a:ext cx="4689475" cy="226060"/>
            </a:xfrm>
            <a:custGeom>
              <a:avLst/>
              <a:gdLst/>
              <a:ahLst/>
              <a:cxnLst/>
              <a:rect l="l" t="t" r="r" b="b"/>
              <a:pathLst>
                <a:path w="4689475" h="226060">
                  <a:moveTo>
                    <a:pt x="4689347" y="225551"/>
                  </a:moveTo>
                  <a:lnTo>
                    <a:pt x="4689347" y="0"/>
                  </a:lnTo>
                  <a:lnTo>
                    <a:pt x="0" y="0"/>
                  </a:lnTo>
                  <a:lnTo>
                    <a:pt x="0" y="225551"/>
                  </a:lnTo>
                  <a:lnTo>
                    <a:pt x="4689347" y="225551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5"/>
            <p:cNvSpPr/>
            <p:nvPr/>
          </p:nvSpPr>
          <p:spPr>
            <a:xfrm>
              <a:off x="2605918" y="2531364"/>
              <a:ext cx="4718685" cy="254635"/>
            </a:xfrm>
            <a:custGeom>
              <a:avLst/>
              <a:gdLst/>
              <a:ahLst/>
              <a:cxnLst/>
              <a:rect l="l" t="t" r="r" b="b"/>
              <a:pathLst>
                <a:path w="4718684" h="254635">
                  <a:moveTo>
                    <a:pt x="4718304" y="254508"/>
                  </a:moveTo>
                  <a:lnTo>
                    <a:pt x="4718304" y="0"/>
                  </a:lnTo>
                  <a:lnTo>
                    <a:pt x="0" y="0"/>
                  </a:lnTo>
                  <a:lnTo>
                    <a:pt x="0" y="254508"/>
                  </a:lnTo>
                  <a:lnTo>
                    <a:pt x="13716" y="254508"/>
                  </a:lnTo>
                  <a:lnTo>
                    <a:pt x="13716" y="28956"/>
                  </a:lnTo>
                  <a:lnTo>
                    <a:pt x="27432" y="15240"/>
                  </a:lnTo>
                  <a:lnTo>
                    <a:pt x="27432" y="28956"/>
                  </a:lnTo>
                  <a:lnTo>
                    <a:pt x="4689348" y="28956"/>
                  </a:lnTo>
                  <a:lnTo>
                    <a:pt x="4689348" y="15240"/>
                  </a:lnTo>
                  <a:lnTo>
                    <a:pt x="4703064" y="28956"/>
                  </a:lnTo>
                  <a:lnTo>
                    <a:pt x="4703064" y="254508"/>
                  </a:lnTo>
                  <a:lnTo>
                    <a:pt x="4718304" y="254508"/>
                  </a:lnTo>
                  <a:close/>
                </a:path>
                <a:path w="4718684" h="254635">
                  <a:moveTo>
                    <a:pt x="27432" y="28956"/>
                  </a:moveTo>
                  <a:lnTo>
                    <a:pt x="27432" y="15240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4718684" h="254635">
                  <a:moveTo>
                    <a:pt x="27432" y="225552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25552"/>
                  </a:lnTo>
                  <a:lnTo>
                    <a:pt x="27432" y="225552"/>
                  </a:lnTo>
                  <a:close/>
                </a:path>
                <a:path w="4718684" h="254635">
                  <a:moveTo>
                    <a:pt x="4703064" y="225552"/>
                  </a:moveTo>
                  <a:lnTo>
                    <a:pt x="13716" y="225552"/>
                  </a:lnTo>
                  <a:lnTo>
                    <a:pt x="27432" y="240792"/>
                  </a:lnTo>
                  <a:lnTo>
                    <a:pt x="27432" y="254508"/>
                  </a:lnTo>
                  <a:lnTo>
                    <a:pt x="4689348" y="254508"/>
                  </a:lnTo>
                  <a:lnTo>
                    <a:pt x="4689348" y="240792"/>
                  </a:lnTo>
                  <a:lnTo>
                    <a:pt x="4703064" y="225552"/>
                  </a:lnTo>
                  <a:close/>
                </a:path>
                <a:path w="4718684" h="254635">
                  <a:moveTo>
                    <a:pt x="27432" y="254508"/>
                  </a:moveTo>
                  <a:lnTo>
                    <a:pt x="27432" y="240792"/>
                  </a:lnTo>
                  <a:lnTo>
                    <a:pt x="13716" y="225552"/>
                  </a:lnTo>
                  <a:lnTo>
                    <a:pt x="13716" y="254508"/>
                  </a:lnTo>
                  <a:lnTo>
                    <a:pt x="27432" y="254508"/>
                  </a:lnTo>
                  <a:close/>
                </a:path>
                <a:path w="4718684" h="254635">
                  <a:moveTo>
                    <a:pt x="4703064" y="28956"/>
                  </a:moveTo>
                  <a:lnTo>
                    <a:pt x="4689348" y="15240"/>
                  </a:lnTo>
                  <a:lnTo>
                    <a:pt x="4689348" y="28956"/>
                  </a:lnTo>
                  <a:lnTo>
                    <a:pt x="4703064" y="28956"/>
                  </a:lnTo>
                  <a:close/>
                </a:path>
                <a:path w="4718684" h="254635">
                  <a:moveTo>
                    <a:pt x="4703064" y="225552"/>
                  </a:moveTo>
                  <a:lnTo>
                    <a:pt x="4703064" y="28956"/>
                  </a:lnTo>
                  <a:lnTo>
                    <a:pt x="4689348" y="28956"/>
                  </a:lnTo>
                  <a:lnTo>
                    <a:pt x="4689348" y="225552"/>
                  </a:lnTo>
                  <a:lnTo>
                    <a:pt x="4703064" y="225552"/>
                  </a:lnTo>
                  <a:close/>
                </a:path>
                <a:path w="4718684" h="254635">
                  <a:moveTo>
                    <a:pt x="4703064" y="254508"/>
                  </a:moveTo>
                  <a:lnTo>
                    <a:pt x="4703064" y="225552"/>
                  </a:lnTo>
                  <a:lnTo>
                    <a:pt x="4689348" y="240792"/>
                  </a:lnTo>
                  <a:lnTo>
                    <a:pt x="4689348" y="254508"/>
                  </a:lnTo>
                  <a:lnTo>
                    <a:pt x="4703064" y="254508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6"/>
            <p:cNvSpPr/>
            <p:nvPr/>
          </p:nvSpPr>
          <p:spPr>
            <a:xfrm>
              <a:off x="2640969" y="2953511"/>
              <a:ext cx="3121660" cy="247015"/>
            </a:xfrm>
            <a:custGeom>
              <a:avLst/>
              <a:gdLst/>
              <a:ahLst/>
              <a:cxnLst/>
              <a:rect l="l" t="t" r="r" b="b"/>
              <a:pathLst>
                <a:path w="3121660" h="247014">
                  <a:moveTo>
                    <a:pt x="3121151" y="246887"/>
                  </a:moveTo>
                  <a:lnTo>
                    <a:pt x="3121151" y="0"/>
                  </a:lnTo>
                  <a:lnTo>
                    <a:pt x="0" y="0"/>
                  </a:lnTo>
                  <a:lnTo>
                    <a:pt x="0" y="246887"/>
                  </a:lnTo>
                  <a:lnTo>
                    <a:pt x="3121151" y="246887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7"/>
            <p:cNvSpPr/>
            <p:nvPr/>
          </p:nvSpPr>
          <p:spPr>
            <a:xfrm>
              <a:off x="2625730" y="2938272"/>
              <a:ext cx="3152140" cy="276225"/>
            </a:xfrm>
            <a:custGeom>
              <a:avLst/>
              <a:gdLst/>
              <a:ahLst/>
              <a:cxnLst/>
              <a:rect l="l" t="t" r="r" b="b"/>
              <a:pathLst>
                <a:path w="3152140" h="276225">
                  <a:moveTo>
                    <a:pt x="3151632" y="275844"/>
                  </a:moveTo>
                  <a:lnTo>
                    <a:pt x="3151632" y="0"/>
                  </a:lnTo>
                  <a:lnTo>
                    <a:pt x="0" y="0"/>
                  </a:lnTo>
                  <a:lnTo>
                    <a:pt x="0" y="275844"/>
                  </a:lnTo>
                  <a:lnTo>
                    <a:pt x="15240" y="275844"/>
                  </a:lnTo>
                  <a:lnTo>
                    <a:pt x="15240" y="28956"/>
                  </a:lnTo>
                  <a:lnTo>
                    <a:pt x="28956" y="15240"/>
                  </a:lnTo>
                  <a:lnTo>
                    <a:pt x="28956" y="28956"/>
                  </a:lnTo>
                  <a:lnTo>
                    <a:pt x="3122676" y="28956"/>
                  </a:lnTo>
                  <a:lnTo>
                    <a:pt x="3122676" y="15240"/>
                  </a:lnTo>
                  <a:lnTo>
                    <a:pt x="3136392" y="28956"/>
                  </a:lnTo>
                  <a:lnTo>
                    <a:pt x="3136392" y="275844"/>
                  </a:lnTo>
                  <a:lnTo>
                    <a:pt x="3151632" y="275844"/>
                  </a:lnTo>
                  <a:close/>
                </a:path>
                <a:path w="3152140" h="276225">
                  <a:moveTo>
                    <a:pt x="28956" y="28956"/>
                  </a:moveTo>
                  <a:lnTo>
                    <a:pt x="28956" y="15240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3152140" h="276225">
                  <a:moveTo>
                    <a:pt x="28956" y="246888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246888"/>
                  </a:lnTo>
                  <a:lnTo>
                    <a:pt x="28956" y="246888"/>
                  </a:lnTo>
                  <a:close/>
                </a:path>
                <a:path w="3152140" h="276225">
                  <a:moveTo>
                    <a:pt x="3136392" y="246888"/>
                  </a:moveTo>
                  <a:lnTo>
                    <a:pt x="15240" y="246888"/>
                  </a:lnTo>
                  <a:lnTo>
                    <a:pt x="28956" y="262128"/>
                  </a:lnTo>
                  <a:lnTo>
                    <a:pt x="28956" y="275844"/>
                  </a:lnTo>
                  <a:lnTo>
                    <a:pt x="3122676" y="275844"/>
                  </a:lnTo>
                  <a:lnTo>
                    <a:pt x="3122676" y="262128"/>
                  </a:lnTo>
                  <a:lnTo>
                    <a:pt x="3136392" y="246888"/>
                  </a:lnTo>
                  <a:close/>
                </a:path>
                <a:path w="3152140" h="276225">
                  <a:moveTo>
                    <a:pt x="28956" y="275844"/>
                  </a:moveTo>
                  <a:lnTo>
                    <a:pt x="28956" y="262128"/>
                  </a:lnTo>
                  <a:lnTo>
                    <a:pt x="15240" y="246888"/>
                  </a:lnTo>
                  <a:lnTo>
                    <a:pt x="15240" y="275844"/>
                  </a:lnTo>
                  <a:lnTo>
                    <a:pt x="28956" y="275844"/>
                  </a:lnTo>
                  <a:close/>
                </a:path>
                <a:path w="3152140" h="276225">
                  <a:moveTo>
                    <a:pt x="3136392" y="28956"/>
                  </a:moveTo>
                  <a:lnTo>
                    <a:pt x="3122676" y="15240"/>
                  </a:lnTo>
                  <a:lnTo>
                    <a:pt x="3122676" y="28956"/>
                  </a:lnTo>
                  <a:lnTo>
                    <a:pt x="3136392" y="28956"/>
                  </a:lnTo>
                  <a:close/>
                </a:path>
                <a:path w="3152140" h="276225">
                  <a:moveTo>
                    <a:pt x="3136392" y="246888"/>
                  </a:moveTo>
                  <a:lnTo>
                    <a:pt x="3136392" y="28956"/>
                  </a:lnTo>
                  <a:lnTo>
                    <a:pt x="3122676" y="28956"/>
                  </a:lnTo>
                  <a:lnTo>
                    <a:pt x="3122676" y="246888"/>
                  </a:lnTo>
                  <a:lnTo>
                    <a:pt x="3136392" y="246888"/>
                  </a:lnTo>
                  <a:close/>
                </a:path>
                <a:path w="3152140" h="276225">
                  <a:moveTo>
                    <a:pt x="3136392" y="275844"/>
                  </a:moveTo>
                  <a:lnTo>
                    <a:pt x="3136392" y="246888"/>
                  </a:lnTo>
                  <a:lnTo>
                    <a:pt x="3122676" y="262128"/>
                  </a:lnTo>
                  <a:lnTo>
                    <a:pt x="3122676" y="275844"/>
                  </a:lnTo>
                  <a:lnTo>
                    <a:pt x="3136392" y="275844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68"/>
          <p:cNvSpPr txBox="1">
            <a:spLocks noGrp="1"/>
          </p:cNvSpPr>
          <p:nvPr>
            <p:ph type="title"/>
          </p:nvPr>
        </p:nvSpPr>
        <p:spPr>
          <a:xfrm>
            <a:off x="4191899" y="297478"/>
            <a:ext cx="34886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Synthèse</a:t>
            </a:r>
            <a:r>
              <a:rPr sz="2200" spc="-130" dirty="0"/>
              <a:t> </a:t>
            </a:r>
            <a:r>
              <a:rPr sz="2200" dirty="0"/>
              <a:t>Interface</a:t>
            </a:r>
            <a:r>
              <a:rPr sz="2200" spc="-110" dirty="0"/>
              <a:t> </a:t>
            </a:r>
            <a:r>
              <a:rPr sz="2200" spc="-10" dirty="0"/>
              <a:t>CIFER</a:t>
            </a:r>
            <a:endParaRPr sz="2200"/>
          </a:p>
        </p:txBody>
      </p:sp>
      <p:sp>
        <p:nvSpPr>
          <p:cNvPr id="17" name="object 69"/>
          <p:cNvSpPr txBox="1"/>
          <p:nvPr/>
        </p:nvSpPr>
        <p:spPr>
          <a:xfrm>
            <a:off x="2936124" y="2227710"/>
            <a:ext cx="3914775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6F2FA0"/>
                </a:solidFill>
                <a:latin typeface="Calibri"/>
                <a:cs typeface="Calibri"/>
              </a:rPr>
              <a:t>Demande</a:t>
            </a:r>
            <a:r>
              <a:rPr sz="1400" spc="-50" dirty="0">
                <a:solidFill>
                  <a:srgbClr val="6F2FA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A0"/>
                </a:solidFill>
                <a:latin typeface="Calibri"/>
                <a:cs typeface="Calibri"/>
              </a:rPr>
              <a:t>agrément</a:t>
            </a:r>
            <a:r>
              <a:rPr sz="1400" spc="-40" dirty="0">
                <a:solidFill>
                  <a:srgbClr val="6F2FA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A0"/>
                </a:solidFill>
                <a:latin typeface="Calibri"/>
                <a:cs typeface="Calibri"/>
              </a:rPr>
              <a:t>nouvelle</a:t>
            </a:r>
            <a:r>
              <a:rPr sz="1400" spc="-40" dirty="0">
                <a:solidFill>
                  <a:srgbClr val="6F2FA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A0"/>
                </a:solidFill>
                <a:latin typeface="Calibri"/>
                <a:cs typeface="Calibri"/>
              </a:rPr>
              <a:t>catégorie</a:t>
            </a:r>
            <a:r>
              <a:rPr sz="1400" spc="-45" dirty="0">
                <a:solidFill>
                  <a:srgbClr val="6F2FA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A0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6F2FA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A0"/>
                </a:solidFill>
                <a:latin typeface="Calibri"/>
                <a:cs typeface="Calibri"/>
              </a:rPr>
              <a:t>produits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400" b="1" spc="-10" dirty="0">
                <a:solidFill>
                  <a:srgbClr val="FF3200"/>
                </a:solidFill>
                <a:latin typeface="Calibri"/>
                <a:cs typeface="Calibri"/>
              </a:rPr>
              <a:t>Modification</a:t>
            </a:r>
            <a:r>
              <a:rPr sz="1400" spc="-7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3200"/>
                </a:solidFill>
                <a:latin typeface="Calibri"/>
                <a:cs typeface="Calibri"/>
              </a:rPr>
              <a:t>d’un</a:t>
            </a:r>
            <a:r>
              <a:rPr sz="1400" spc="-4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3200"/>
                </a:solidFill>
                <a:latin typeface="Calibri"/>
                <a:cs typeface="Calibri"/>
              </a:rPr>
              <a:t>dossier</a:t>
            </a:r>
            <a:r>
              <a:rPr sz="1400" spc="-5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3200"/>
                </a:solidFill>
                <a:latin typeface="Calibri"/>
                <a:cs typeface="Calibri"/>
              </a:rPr>
              <a:t>accordé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70"/>
          <p:cNvGrpSpPr/>
          <p:nvPr/>
        </p:nvGrpSpPr>
        <p:grpSpPr>
          <a:xfrm>
            <a:off x="2625730" y="2984124"/>
            <a:ext cx="2676525" cy="233679"/>
            <a:chOff x="2625730" y="3282696"/>
            <a:chExt cx="2676525" cy="233679"/>
          </a:xfrm>
        </p:grpSpPr>
        <p:sp>
          <p:nvSpPr>
            <p:cNvPr id="19" name="object 71"/>
            <p:cNvSpPr/>
            <p:nvPr/>
          </p:nvSpPr>
          <p:spPr>
            <a:xfrm>
              <a:off x="2640970" y="3296411"/>
              <a:ext cx="2647315" cy="205740"/>
            </a:xfrm>
            <a:custGeom>
              <a:avLst/>
              <a:gdLst/>
              <a:ahLst/>
              <a:cxnLst/>
              <a:rect l="l" t="t" r="r" b="b"/>
              <a:pathLst>
                <a:path w="2647315" h="205739">
                  <a:moveTo>
                    <a:pt x="2647187" y="205739"/>
                  </a:moveTo>
                  <a:lnTo>
                    <a:pt x="2647187" y="0"/>
                  </a:lnTo>
                  <a:lnTo>
                    <a:pt x="0" y="0"/>
                  </a:lnTo>
                  <a:lnTo>
                    <a:pt x="0" y="205739"/>
                  </a:lnTo>
                  <a:lnTo>
                    <a:pt x="2647187" y="205739"/>
                  </a:lnTo>
                  <a:close/>
                </a:path>
              </a:pathLst>
            </a:custGeom>
            <a:solidFill>
              <a:srgbClr val="FFE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2"/>
            <p:cNvSpPr/>
            <p:nvPr/>
          </p:nvSpPr>
          <p:spPr>
            <a:xfrm>
              <a:off x="2625730" y="3282696"/>
              <a:ext cx="2676525" cy="233679"/>
            </a:xfrm>
            <a:custGeom>
              <a:avLst/>
              <a:gdLst/>
              <a:ahLst/>
              <a:cxnLst/>
              <a:rect l="l" t="t" r="r" b="b"/>
              <a:pathLst>
                <a:path w="2676525" h="233679">
                  <a:moveTo>
                    <a:pt x="2676144" y="233172"/>
                  </a:moveTo>
                  <a:lnTo>
                    <a:pt x="2676144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15240" y="233172"/>
                  </a:lnTo>
                  <a:lnTo>
                    <a:pt x="15240" y="2895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2648712" y="28956"/>
                  </a:lnTo>
                  <a:lnTo>
                    <a:pt x="2648712" y="13716"/>
                  </a:lnTo>
                  <a:lnTo>
                    <a:pt x="2662428" y="28956"/>
                  </a:lnTo>
                  <a:lnTo>
                    <a:pt x="2662428" y="233172"/>
                  </a:lnTo>
                  <a:lnTo>
                    <a:pt x="2676144" y="233172"/>
                  </a:lnTo>
                  <a:close/>
                </a:path>
                <a:path w="2676525" h="233679">
                  <a:moveTo>
                    <a:pt x="28956" y="28956"/>
                  </a:moveTo>
                  <a:lnTo>
                    <a:pt x="28956" y="13716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2676525" h="233679">
                  <a:moveTo>
                    <a:pt x="28956" y="205740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205740"/>
                  </a:lnTo>
                  <a:lnTo>
                    <a:pt x="28956" y="205740"/>
                  </a:lnTo>
                  <a:close/>
                </a:path>
                <a:path w="2676525" h="233679">
                  <a:moveTo>
                    <a:pt x="2662428" y="205740"/>
                  </a:moveTo>
                  <a:lnTo>
                    <a:pt x="15240" y="205740"/>
                  </a:lnTo>
                  <a:lnTo>
                    <a:pt x="28956" y="219456"/>
                  </a:lnTo>
                  <a:lnTo>
                    <a:pt x="28956" y="233172"/>
                  </a:lnTo>
                  <a:lnTo>
                    <a:pt x="2648712" y="233172"/>
                  </a:lnTo>
                  <a:lnTo>
                    <a:pt x="2648712" y="219456"/>
                  </a:lnTo>
                  <a:lnTo>
                    <a:pt x="2662428" y="205740"/>
                  </a:lnTo>
                  <a:close/>
                </a:path>
                <a:path w="2676525" h="233679">
                  <a:moveTo>
                    <a:pt x="28956" y="233172"/>
                  </a:moveTo>
                  <a:lnTo>
                    <a:pt x="28956" y="219456"/>
                  </a:lnTo>
                  <a:lnTo>
                    <a:pt x="15240" y="205740"/>
                  </a:lnTo>
                  <a:lnTo>
                    <a:pt x="15240" y="233172"/>
                  </a:lnTo>
                  <a:lnTo>
                    <a:pt x="28956" y="233172"/>
                  </a:lnTo>
                  <a:close/>
                </a:path>
                <a:path w="2676525" h="233679">
                  <a:moveTo>
                    <a:pt x="2662428" y="28956"/>
                  </a:moveTo>
                  <a:lnTo>
                    <a:pt x="2648712" y="13716"/>
                  </a:lnTo>
                  <a:lnTo>
                    <a:pt x="2648712" y="28956"/>
                  </a:lnTo>
                  <a:lnTo>
                    <a:pt x="2662428" y="28956"/>
                  </a:lnTo>
                  <a:close/>
                </a:path>
                <a:path w="2676525" h="233679">
                  <a:moveTo>
                    <a:pt x="2662428" y="205740"/>
                  </a:moveTo>
                  <a:lnTo>
                    <a:pt x="2662428" y="28956"/>
                  </a:lnTo>
                  <a:lnTo>
                    <a:pt x="2648712" y="28956"/>
                  </a:lnTo>
                  <a:lnTo>
                    <a:pt x="2648712" y="205740"/>
                  </a:lnTo>
                  <a:lnTo>
                    <a:pt x="2662428" y="205740"/>
                  </a:lnTo>
                  <a:close/>
                </a:path>
                <a:path w="2676525" h="233679">
                  <a:moveTo>
                    <a:pt x="2662428" y="233172"/>
                  </a:moveTo>
                  <a:lnTo>
                    <a:pt x="2662428" y="205740"/>
                  </a:lnTo>
                  <a:lnTo>
                    <a:pt x="2648712" y="219456"/>
                  </a:lnTo>
                  <a:lnTo>
                    <a:pt x="2648712" y="233172"/>
                  </a:lnTo>
                  <a:lnTo>
                    <a:pt x="2662428" y="233172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3"/>
          <p:cNvSpPr txBox="1"/>
          <p:nvPr/>
        </p:nvSpPr>
        <p:spPr>
          <a:xfrm>
            <a:off x="2640969" y="2997839"/>
            <a:ext cx="264731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ts val="1550"/>
              </a:lnSpc>
            </a:pPr>
            <a:r>
              <a:rPr sz="1400" b="1" spc="-10" dirty="0">
                <a:solidFill>
                  <a:srgbClr val="FF3200"/>
                </a:solidFill>
                <a:latin typeface="Calibri"/>
                <a:cs typeface="Calibri"/>
              </a:rPr>
              <a:t>Demande</a:t>
            </a:r>
            <a:r>
              <a:rPr sz="1400" spc="-5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3200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3200"/>
                </a:solidFill>
                <a:latin typeface="Calibri"/>
                <a:cs typeface="Calibri"/>
              </a:rPr>
              <a:t>renouvellement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74"/>
          <p:cNvGrpSpPr/>
          <p:nvPr/>
        </p:nvGrpSpPr>
        <p:grpSpPr>
          <a:xfrm>
            <a:off x="2605918" y="990732"/>
            <a:ext cx="7199630" cy="4546600"/>
            <a:chOff x="2605918" y="1289304"/>
            <a:chExt cx="7199630" cy="4546600"/>
          </a:xfrm>
        </p:grpSpPr>
        <p:sp>
          <p:nvSpPr>
            <p:cNvPr id="23" name="object 75"/>
            <p:cNvSpPr/>
            <p:nvPr/>
          </p:nvSpPr>
          <p:spPr>
            <a:xfrm>
              <a:off x="2622682" y="4418076"/>
              <a:ext cx="4381500" cy="268605"/>
            </a:xfrm>
            <a:custGeom>
              <a:avLst/>
              <a:gdLst/>
              <a:ahLst/>
              <a:cxnLst/>
              <a:rect l="l" t="t" r="r" b="b"/>
              <a:pathLst>
                <a:path w="4381500" h="268604">
                  <a:moveTo>
                    <a:pt x="4381500" y="268224"/>
                  </a:moveTo>
                  <a:lnTo>
                    <a:pt x="4381500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13716" y="268224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4354068" y="28956"/>
                  </a:lnTo>
                  <a:lnTo>
                    <a:pt x="4354068" y="13716"/>
                  </a:lnTo>
                  <a:lnTo>
                    <a:pt x="4367784" y="28956"/>
                  </a:lnTo>
                  <a:lnTo>
                    <a:pt x="4367784" y="268224"/>
                  </a:lnTo>
                  <a:lnTo>
                    <a:pt x="4381500" y="268224"/>
                  </a:lnTo>
                  <a:close/>
                </a:path>
                <a:path w="4381500" h="268604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4381500" h="268604">
                  <a:moveTo>
                    <a:pt x="27432" y="239268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39268"/>
                  </a:lnTo>
                  <a:lnTo>
                    <a:pt x="27432" y="239268"/>
                  </a:lnTo>
                  <a:close/>
                </a:path>
                <a:path w="4381500" h="268604">
                  <a:moveTo>
                    <a:pt x="4367784" y="239268"/>
                  </a:moveTo>
                  <a:lnTo>
                    <a:pt x="13716" y="239268"/>
                  </a:lnTo>
                  <a:lnTo>
                    <a:pt x="27432" y="254508"/>
                  </a:lnTo>
                  <a:lnTo>
                    <a:pt x="27432" y="268224"/>
                  </a:lnTo>
                  <a:lnTo>
                    <a:pt x="4354068" y="268224"/>
                  </a:lnTo>
                  <a:lnTo>
                    <a:pt x="4354068" y="254508"/>
                  </a:lnTo>
                  <a:lnTo>
                    <a:pt x="4367784" y="239268"/>
                  </a:lnTo>
                  <a:close/>
                </a:path>
                <a:path w="4381500" h="268604">
                  <a:moveTo>
                    <a:pt x="27432" y="268224"/>
                  </a:moveTo>
                  <a:lnTo>
                    <a:pt x="27432" y="254508"/>
                  </a:lnTo>
                  <a:lnTo>
                    <a:pt x="13716" y="239268"/>
                  </a:lnTo>
                  <a:lnTo>
                    <a:pt x="13716" y="268224"/>
                  </a:lnTo>
                  <a:lnTo>
                    <a:pt x="27432" y="268224"/>
                  </a:lnTo>
                  <a:close/>
                </a:path>
                <a:path w="4381500" h="268604">
                  <a:moveTo>
                    <a:pt x="4367784" y="28956"/>
                  </a:moveTo>
                  <a:lnTo>
                    <a:pt x="4354068" y="13716"/>
                  </a:lnTo>
                  <a:lnTo>
                    <a:pt x="4354068" y="28956"/>
                  </a:lnTo>
                  <a:lnTo>
                    <a:pt x="4367784" y="28956"/>
                  </a:lnTo>
                  <a:close/>
                </a:path>
                <a:path w="4381500" h="268604">
                  <a:moveTo>
                    <a:pt x="4367784" y="239268"/>
                  </a:moveTo>
                  <a:lnTo>
                    <a:pt x="4367784" y="28956"/>
                  </a:lnTo>
                  <a:lnTo>
                    <a:pt x="4354068" y="28956"/>
                  </a:lnTo>
                  <a:lnTo>
                    <a:pt x="4354068" y="239268"/>
                  </a:lnTo>
                  <a:lnTo>
                    <a:pt x="4367784" y="239268"/>
                  </a:lnTo>
                  <a:close/>
                </a:path>
                <a:path w="4381500" h="268604">
                  <a:moveTo>
                    <a:pt x="4367784" y="268224"/>
                  </a:moveTo>
                  <a:lnTo>
                    <a:pt x="4367784" y="239268"/>
                  </a:lnTo>
                  <a:lnTo>
                    <a:pt x="4354068" y="254508"/>
                  </a:lnTo>
                  <a:lnTo>
                    <a:pt x="4354068" y="268224"/>
                  </a:lnTo>
                  <a:lnTo>
                    <a:pt x="4367784" y="268224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6"/>
            <p:cNvSpPr/>
            <p:nvPr/>
          </p:nvSpPr>
          <p:spPr>
            <a:xfrm>
              <a:off x="2622682" y="4835652"/>
              <a:ext cx="3154680" cy="277495"/>
            </a:xfrm>
            <a:custGeom>
              <a:avLst/>
              <a:gdLst/>
              <a:ahLst/>
              <a:cxnLst/>
              <a:rect l="l" t="t" r="r" b="b"/>
              <a:pathLst>
                <a:path w="3154679" h="277495">
                  <a:moveTo>
                    <a:pt x="3154680" y="277368"/>
                  </a:moveTo>
                  <a:lnTo>
                    <a:pt x="3154680" y="0"/>
                  </a:lnTo>
                  <a:lnTo>
                    <a:pt x="0" y="0"/>
                  </a:lnTo>
                  <a:lnTo>
                    <a:pt x="0" y="277368"/>
                  </a:lnTo>
                  <a:lnTo>
                    <a:pt x="13716" y="277368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3125724" y="28956"/>
                  </a:lnTo>
                  <a:lnTo>
                    <a:pt x="3125724" y="13716"/>
                  </a:lnTo>
                  <a:lnTo>
                    <a:pt x="3139440" y="28956"/>
                  </a:lnTo>
                  <a:lnTo>
                    <a:pt x="3139440" y="277368"/>
                  </a:lnTo>
                  <a:lnTo>
                    <a:pt x="3154680" y="277368"/>
                  </a:lnTo>
                  <a:close/>
                </a:path>
                <a:path w="3154679" h="277495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3154679" h="277495">
                  <a:moveTo>
                    <a:pt x="27432" y="249936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49936"/>
                  </a:lnTo>
                  <a:lnTo>
                    <a:pt x="27432" y="249936"/>
                  </a:lnTo>
                  <a:close/>
                </a:path>
                <a:path w="3154679" h="277495">
                  <a:moveTo>
                    <a:pt x="3139440" y="249936"/>
                  </a:moveTo>
                  <a:lnTo>
                    <a:pt x="13716" y="249936"/>
                  </a:lnTo>
                  <a:lnTo>
                    <a:pt x="27432" y="263652"/>
                  </a:lnTo>
                  <a:lnTo>
                    <a:pt x="27432" y="277368"/>
                  </a:lnTo>
                  <a:lnTo>
                    <a:pt x="3125724" y="277368"/>
                  </a:lnTo>
                  <a:lnTo>
                    <a:pt x="3125724" y="263652"/>
                  </a:lnTo>
                  <a:lnTo>
                    <a:pt x="3139440" y="249936"/>
                  </a:lnTo>
                  <a:close/>
                </a:path>
                <a:path w="3154679" h="277495">
                  <a:moveTo>
                    <a:pt x="27432" y="277368"/>
                  </a:moveTo>
                  <a:lnTo>
                    <a:pt x="27432" y="263652"/>
                  </a:lnTo>
                  <a:lnTo>
                    <a:pt x="13716" y="249936"/>
                  </a:lnTo>
                  <a:lnTo>
                    <a:pt x="13716" y="277368"/>
                  </a:lnTo>
                  <a:lnTo>
                    <a:pt x="27432" y="277368"/>
                  </a:lnTo>
                  <a:close/>
                </a:path>
                <a:path w="3154679" h="277495">
                  <a:moveTo>
                    <a:pt x="3139440" y="28956"/>
                  </a:moveTo>
                  <a:lnTo>
                    <a:pt x="3125724" y="13716"/>
                  </a:lnTo>
                  <a:lnTo>
                    <a:pt x="3125724" y="28956"/>
                  </a:lnTo>
                  <a:lnTo>
                    <a:pt x="3139440" y="28956"/>
                  </a:lnTo>
                  <a:close/>
                </a:path>
                <a:path w="3154679" h="277495">
                  <a:moveTo>
                    <a:pt x="3139440" y="249936"/>
                  </a:moveTo>
                  <a:lnTo>
                    <a:pt x="3139440" y="28956"/>
                  </a:lnTo>
                  <a:lnTo>
                    <a:pt x="3125724" y="28956"/>
                  </a:lnTo>
                  <a:lnTo>
                    <a:pt x="3125724" y="249936"/>
                  </a:lnTo>
                  <a:lnTo>
                    <a:pt x="3139440" y="249936"/>
                  </a:lnTo>
                  <a:close/>
                </a:path>
                <a:path w="3154679" h="277495">
                  <a:moveTo>
                    <a:pt x="3139440" y="277368"/>
                  </a:moveTo>
                  <a:lnTo>
                    <a:pt x="3139440" y="249936"/>
                  </a:lnTo>
                  <a:lnTo>
                    <a:pt x="3125724" y="263652"/>
                  </a:lnTo>
                  <a:lnTo>
                    <a:pt x="3125724" y="277368"/>
                  </a:lnTo>
                  <a:lnTo>
                    <a:pt x="3139440" y="277368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7"/>
            <p:cNvSpPr/>
            <p:nvPr/>
          </p:nvSpPr>
          <p:spPr>
            <a:xfrm>
              <a:off x="2619633" y="5580887"/>
              <a:ext cx="2796540" cy="241300"/>
            </a:xfrm>
            <a:custGeom>
              <a:avLst/>
              <a:gdLst/>
              <a:ahLst/>
              <a:cxnLst/>
              <a:rect l="l" t="t" r="r" b="b"/>
              <a:pathLst>
                <a:path w="2796540" h="241300">
                  <a:moveTo>
                    <a:pt x="2796539" y="240791"/>
                  </a:moveTo>
                  <a:lnTo>
                    <a:pt x="2796539" y="0"/>
                  </a:lnTo>
                  <a:lnTo>
                    <a:pt x="0" y="0"/>
                  </a:lnTo>
                  <a:lnTo>
                    <a:pt x="0" y="240791"/>
                  </a:lnTo>
                  <a:lnTo>
                    <a:pt x="2796539" y="24079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8"/>
            <p:cNvSpPr/>
            <p:nvPr/>
          </p:nvSpPr>
          <p:spPr>
            <a:xfrm>
              <a:off x="2605918" y="5567172"/>
              <a:ext cx="2824480" cy="268605"/>
            </a:xfrm>
            <a:custGeom>
              <a:avLst/>
              <a:gdLst/>
              <a:ahLst/>
              <a:cxnLst/>
              <a:rect l="l" t="t" r="r" b="b"/>
              <a:pathLst>
                <a:path w="2824479" h="268604">
                  <a:moveTo>
                    <a:pt x="2823972" y="268224"/>
                  </a:moveTo>
                  <a:lnTo>
                    <a:pt x="2823972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13716" y="268224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2795016" y="28956"/>
                  </a:lnTo>
                  <a:lnTo>
                    <a:pt x="2795016" y="13716"/>
                  </a:lnTo>
                  <a:lnTo>
                    <a:pt x="2810256" y="28956"/>
                  </a:lnTo>
                  <a:lnTo>
                    <a:pt x="2810256" y="268224"/>
                  </a:lnTo>
                  <a:lnTo>
                    <a:pt x="2823972" y="268224"/>
                  </a:lnTo>
                  <a:close/>
                </a:path>
                <a:path w="2824479" h="268604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2824479" h="268604">
                  <a:moveTo>
                    <a:pt x="27432" y="239268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39268"/>
                  </a:lnTo>
                  <a:lnTo>
                    <a:pt x="27432" y="239268"/>
                  </a:lnTo>
                  <a:close/>
                </a:path>
                <a:path w="2824479" h="268604">
                  <a:moveTo>
                    <a:pt x="2810256" y="239268"/>
                  </a:moveTo>
                  <a:lnTo>
                    <a:pt x="13716" y="239268"/>
                  </a:lnTo>
                  <a:lnTo>
                    <a:pt x="27432" y="254508"/>
                  </a:lnTo>
                  <a:lnTo>
                    <a:pt x="27432" y="268224"/>
                  </a:lnTo>
                  <a:lnTo>
                    <a:pt x="2795016" y="268224"/>
                  </a:lnTo>
                  <a:lnTo>
                    <a:pt x="2795016" y="254508"/>
                  </a:lnTo>
                  <a:lnTo>
                    <a:pt x="2810256" y="239268"/>
                  </a:lnTo>
                  <a:close/>
                </a:path>
                <a:path w="2824479" h="268604">
                  <a:moveTo>
                    <a:pt x="27432" y="268224"/>
                  </a:moveTo>
                  <a:lnTo>
                    <a:pt x="27432" y="254508"/>
                  </a:lnTo>
                  <a:lnTo>
                    <a:pt x="13716" y="239268"/>
                  </a:lnTo>
                  <a:lnTo>
                    <a:pt x="13716" y="268224"/>
                  </a:lnTo>
                  <a:lnTo>
                    <a:pt x="27432" y="268224"/>
                  </a:lnTo>
                  <a:close/>
                </a:path>
                <a:path w="2824479" h="268604">
                  <a:moveTo>
                    <a:pt x="2810256" y="28956"/>
                  </a:moveTo>
                  <a:lnTo>
                    <a:pt x="2795016" y="13716"/>
                  </a:lnTo>
                  <a:lnTo>
                    <a:pt x="2795016" y="28956"/>
                  </a:lnTo>
                  <a:lnTo>
                    <a:pt x="2810256" y="28956"/>
                  </a:lnTo>
                  <a:close/>
                </a:path>
                <a:path w="2824479" h="268604">
                  <a:moveTo>
                    <a:pt x="2810256" y="239268"/>
                  </a:moveTo>
                  <a:lnTo>
                    <a:pt x="2810256" y="28956"/>
                  </a:lnTo>
                  <a:lnTo>
                    <a:pt x="2795016" y="28956"/>
                  </a:lnTo>
                  <a:lnTo>
                    <a:pt x="2795016" y="239268"/>
                  </a:lnTo>
                  <a:lnTo>
                    <a:pt x="2810256" y="239268"/>
                  </a:lnTo>
                  <a:close/>
                </a:path>
                <a:path w="2824479" h="268604">
                  <a:moveTo>
                    <a:pt x="2810256" y="268224"/>
                  </a:moveTo>
                  <a:lnTo>
                    <a:pt x="2810256" y="239268"/>
                  </a:lnTo>
                  <a:lnTo>
                    <a:pt x="2795016" y="254508"/>
                  </a:lnTo>
                  <a:lnTo>
                    <a:pt x="2795016" y="268224"/>
                  </a:lnTo>
                  <a:lnTo>
                    <a:pt x="2810256" y="26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9"/>
            <p:cNvSpPr/>
            <p:nvPr/>
          </p:nvSpPr>
          <p:spPr>
            <a:xfrm>
              <a:off x="7295261" y="1289316"/>
              <a:ext cx="2510155" cy="330835"/>
            </a:xfrm>
            <a:custGeom>
              <a:avLst/>
              <a:gdLst/>
              <a:ahLst/>
              <a:cxnLst/>
              <a:rect l="l" t="t" r="r" b="b"/>
              <a:pathLst>
                <a:path w="2510154" h="330834">
                  <a:moveTo>
                    <a:pt x="2510028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13716" y="330708"/>
                  </a:lnTo>
                  <a:lnTo>
                    <a:pt x="28956" y="330708"/>
                  </a:lnTo>
                  <a:lnTo>
                    <a:pt x="2481072" y="330708"/>
                  </a:lnTo>
                  <a:lnTo>
                    <a:pt x="2496312" y="330708"/>
                  </a:lnTo>
                  <a:lnTo>
                    <a:pt x="2510028" y="330708"/>
                  </a:lnTo>
                  <a:lnTo>
                    <a:pt x="2510028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80"/>
          <p:cNvSpPr txBox="1"/>
          <p:nvPr/>
        </p:nvSpPr>
        <p:spPr>
          <a:xfrm>
            <a:off x="7486786" y="1023751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Accès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compte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établissement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81"/>
          <p:cNvGrpSpPr/>
          <p:nvPr/>
        </p:nvGrpSpPr>
        <p:grpSpPr>
          <a:xfrm>
            <a:off x="1761622" y="1281816"/>
            <a:ext cx="7565390" cy="5290185"/>
            <a:chOff x="1761622" y="1580388"/>
            <a:chExt cx="7565390" cy="5290185"/>
          </a:xfrm>
        </p:grpSpPr>
        <p:sp>
          <p:nvSpPr>
            <p:cNvPr id="30" name="object 82"/>
            <p:cNvSpPr/>
            <p:nvPr/>
          </p:nvSpPr>
          <p:spPr>
            <a:xfrm>
              <a:off x="8572378" y="1580388"/>
              <a:ext cx="754380" cy="685800"/>
            </a:xfrm>
            <a:custGeom>
              <a:avLst/>
              <a:gdLst/>
              <a:ahLst/>
              <a:cxnLst/>
              <a:rect l="l" t="t" r="r" b="b"/>
              <a:pathLst>
                <a:path w="754379" h="685800">
                  <a:moveTo>
                    <a:pt x="700060" y="617179"/>
                  </a:moveTo>
                  <a:lnTo>
                    <a:pt x="19812" y="0"/>
                  </a:lnTo>
                  <a:lnTo>
                    <a:pt x="0" y="21336"/>
                  </a:lnTo>
                  <a:lnTo>
                    <a:pt x="681204" y="638020"/>
                  </a:lnTo>
                  <a:lnTo>
                    <a:pt x="700060" y="617179"/>
                  </a:lnTo>
                  <a:close/>
                </a:path>
                <a:path w="754379" h="685800">
                  <a:moveTo>
                    <a:pt x="710184" y="673483"/>
                  </a:moveTo>
                  <a:lnTo>
                    <a:pt x="710184" y="626364"/>
                  </a:lnTo>
                  <a:lnTo>
                    <a:pt x="691896" y="647700"/>
                  </a:lnTo>
                  <a:lnTo>
                    <a:pt x="681204" y="638020"/>
                  </a:lnTo>
                  <a:lnTo>
                    <a:pt x="661416" y="659892"/>
                  </a:lnTo>
                  <a:lnTo>
                    <a:pt x="710184" y="673483"/>
                  </a:lnTo>
                  <a:close/>
                </a:path>
                <a:path w="754379" h="685800">
                  <a:moveTo>
                    <a:pt x="710184" y="626364"/>
                  </a:moveTo>
                  <a:lnTo>
                    <a:pt x="700060" y="617179"/>
                  </a:lnTo>
                  <a:lnTo>
                    <a:pt x="681204" y="638020"/>
                  </a:lnTo>
                  <a:lnTo>
                    <a:pt x="691896" y="647700"/>
                  </a:lnTo>
                  <a:lnTo>
                    <a:pt x="710184" y="626364"/>
                  </a:lnTo>
                  <a:close/>
                </a:path>
                <a:path w="754379" h="685800">
                  <a:moveTo>
                    <a:pt x="754380" y="685800"/>
                  </a:moveTo>
                  <a:lnTo>
                    <a:pt x="719328" y="595884"/>
                  </a:lnTo>
                  <a:lnTo>
                    <a:pt x="700060" y="617179"/>
                  </a:lnTo>
                  <a:lnTo>
                    <a:pt x="710184" y="626364"/>
                  </a:lnTo>
                  <a:lnTo>
                    <a:pt x="710184" y="673483"/>
                  </a:lnTo>
                  <a:lnTo>
                    <a:pt x="754380" y="68580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3"/>
            <p:cNvSpPr/>
            <p:nvPr/>
          </p:nvSpPr>
          <p:spPr>
            <a:xfrm>
              <a:off x="1932310" y="5337048"/>
              <a:ext cx="695325" cy="376555"/>
            </a:xfrm>
            <a:custGeom>
              <a:avLst/>
              <a:gdLst/>
              <a:ahLst/>
              <a:cxnLst/>
              <a:rect l="l" t="t" r="r" b="b"/>
              <a:pathLst>
                <a:path w="695325" h="376554">
                  <a:moveTo>
                    <a:pt x="96012" y="1524"/>
                  </a:moveTo>
                  <a:lnTo>
                    <a:pt x="0" y="0"/>
                  </a:lnTo>
                  <a:lnTo>
                    <a:pt x="56388" y="77724"/>
                  </a:lnTo>
                  <a:lnTo>
                    <a:pt x="56388" y="45720"/>
                  </a:lnTo>
                  <a:lnTo>
                    <a:pt x="70104" y="19812"/>
                  </a:lnTo>
                  <a:lnTo>
                    <a:pt x="82950" y="26642"/>
                  </a:lnTo>
                  <a:lnTo>
                    <a:pt x="96012" y="1524"/>
                  </a:lnTo>
                  <a:close/>
                </a:path>
                <a:path w="695325" h="376554">
                  <a:moveTo>
                    <a:pt x="82950" y="26642"/>
                  </a:moveTo>
                  <a:lnTo>
                    <a:pt x="70104" y="19812"/>
                  </a:lnTo>
                  <a:lnTo>
                    <a:pt x="56388" y="45720"/>
                  </a:lnTo>
                  <a:lnTo>
                    <a:pt x="69438" y="52627"/>
                  </a:lnTo>
                  <a:lnTo>
                    <a:pt x="82950" y="26642"/>
                  </a:lnTo>
                  <a:close/>
                </a:path>
                <a:path w="695325" h="376554">
                  <a:moveTo>
                    <a:pt x="69438" y="52627"/>
                  </a:moveTo>
                  <a:lnTo>
                    <a:pt x="56388" y="45720"/>
                  </a:lnTo>
                  <a:lnTo>
                    <a:pt x="56388" y="77724"/>
                  </a:lnTo>
                  <a:lnTo>
                    <a:pt x="69438" y="52627"/>
                  </a:lnTo>
                  <a:close/>
                </a:path>
                <a:path w="695325" h="376554">
                  <a:moveTo>
                    <a:pt x="694944" y="352044"/>
                  </a:moveTo>
                  <a:lnTo>
                    <a:pt x="82950" y="26642"/>
                  </a:lnTo>
                  <a:lnTo>
                    <a:pt x="69438" y="52627"/>
                  </a:lnTo>
                  <a:lnTo>
                    <a:pt x="681228" y="376428"/>
                  </a:lnTo>
                  <a:lnTo>
                    <a:pt x="694944" y="352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4"/>
            <p:cNvSpPr/>
            <p:nvPr/>
          </p:nvSpPr>
          <p:spPr>
            <a:xfrm>
              <a:off x="1949074" y="4936236"/>
              <a:ext cx="687705" cy="86995"/>
            </a:xfrm>
            <a:custGeom>
              <a:avLst/>
              <a:gdLst/>
              <a:ahLst/>
              <a:cxnLst/>
              <a:rect l="l" t="t" r="r" b="b"/>
              <a:pathLst>
                <a:path w="687705" h="86995">
                  <a:moveTo>
                    <a:pt x="88392" y="0"/>
                  </a:moveTo>
                  <a:lnTo>
                    <a:pt x="0" y="39624"/>
                  </a:lnTo>
                  <a:lnTo>
                    <a:pt x="71628" y="79996"/>
                  </a:lnTo>
                  <a:lnTo>
                    <a:pt x="71628" y="28956"/>
                  </a:lnTo>
                  <a:lnTo>
                    <a:pt x="83820" y="29408"/>
                  </a:lnTo>
                  <a:lnTo>
                    <a:pt x="86838" y="29520"/>
                  </a:lnTo>
                  <a:lnTo>
                    <a:pt x="88392" y="0"/>
                  </a:lnTo>
                  <a:close/>
                </a:path>
                <a:path w="687705" h="86995">
                  <a:moveTo>
                    <a:pt x="86838" y="29520"/>
                  </a:moveTo>
                  <a:lnTo>
                    <a:pt x="71628" y="28956"/>
                  </a:lnTo>
                  <a:lnTo>
                    <a:pt x="71628" y="56388"/>
                  </a:lnTo>
                  <a:lnTo>
                    <a:pt x="83820" y="56870"/>
                  </a:lnTo>
                  <a:lnTo>
                    <a:pt x="85395" y="56933"/>
                  </a:lnTo>
                  <a:lnTo>
                    <a:pt x="86838" y="29520"/>
                  </a:lnTo>
                  <a:close/>
                </a:path>
                <a:path w="687705" h="86995">
                  <a:moveTo>
                    <a:pt x="85395" y="56933"/>
                  </a:moveTo>
                  <a:lnTo>
                    <a:pt x="71628" y="56388"/>
                  </a:lnTo>
                  <a:lnTo>
                    <a:pt x="71628" y="79996"/>
                  </a:lnTo>
                  <a:lnTo>
                    <a:pt x="83820" y="86868"/>
                  </a:lnTo>
                  <a:lnTo>
                    <a:pt x="85395" y="56933"/>
                  </a:lnTo>
                  <a:close/>
                </a:path>
                <a:path w="687705" h="86995">
                  <a:moveTo>
                    <a:pt x="687324" y="80772"/>
                  </a:moveTo>
                  <a:lnTo>
                    <a:pt x="687324" y="51816"/>
                  </a:lnTo>
                  <a:lnTo>
                    <a:pt x="88392" y="29578"/>
                  </a:lnTo>
                  <a:lnTo>
                    <a:pt x="86838" y="29520"/>
                  </a:lnTo>
                  <a:lnTo>
                    <a:pt x="85395" y="56933"/>
                  </a:lnTo>
                  <a:lnTo>
                    <a:pt x="687324" y="80772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5"/>
            <p:cNvSpPr/>
            <p:nvPr/>
          </p:nvSpPr>
          <p:spPr>
            <a:xfrm>
              <a:off x="2046610" y="4538472"/>
              <a:ext cx="593090" cy="154305"/>
            </a:xfrm>
            <a:custGeom>
              <a:avLst/>
              <a:gdLst/>
              <a:ahLst/>
              <a:cxnLst/>
              <a:rect l="l" t="t" r="r" b="b"/>
              <a:pathLst>
                <a:path w="593089" h="154304">
                  <a:moveTo>
                    <a:pt x="81242" y="97838"/>
                  </a:moveTo>
                  <a:lnTo>
                    <a:pt x="76200" y="70104"/>
                  </a:lnTo>
                  <a:lnTo>
                    <a:pt x="0" y="128016"/>
                  </a:lnTo>
                  <a:lnTo>
                    <a:pt x="67056" y="147015"/>
                  </a:lnTo>
                  <a:lnTo>
                    <a:pt x="67056" y="100584"/>
                  </a:lnTo>
                  <a:lnTo>
                    <a:pt x="81242" y="97838"/>
                  </a:lnTo>
                  <a:close/>
                </a:path>
                <a:path w="593089" h="154304">
                  <a:moveTo>
                    <a:pt x="86267" y="125477"/>
                  </a:moveTo>
                  <a:lnTo>
                    <a:pt x="81242" y="97838"/>
                  </a:lnTo>
                  <a:lnTo>
                    <a:pt x="67056" y="100584"/>
                  </a:lnTo>
                  <a:lnTo>
                    <a:pt x="73152" y="128016"/>
                  </a:lnTo>
                  <a:lnTo>
                    <a:pt x="86267" y="125477"/>
                  </a:lnTo>
                  <a:close/>
                </a:path>
                <a:path w="593089" h="154304">
                  <a:moveTo>
                    <a:pt x="91440" y="153924"/>
                  </a:moveTo>
                  <a:lnTo>
                    <a:pt x="86267" y="125477"/>
                  </a:lnTo>
                  <a:lnTo>
                    <a:pt x="73152" y="128016"/>
                  </a:lnTo>
                  <a:lnTo>
                    <a:pt x="67056" y="100584"/>
                  </a:lnTo>
                  <a:lnTo>
                    <a:pt x="67056" y="147015"/>
                  </a:lnTo>
                  <a:lnTo>
                    <a:pt x="91440" y="153924"/>
                  </a:lnTo>
                  <a:close/>
                </a:path>
                <a:path w="593089" h="154304">
                  <a:moveTo>
                    <a:pt x="592836" y="27432"/>
                  </a:moveTo>
                  <a:lnTo>
                    <a:pt x="586740" y="0"/>
                  </a:lnTo>
                  <a:lnTo>
                    <a:pt x="81242" y="97838"/>
                  </a:lnTo>
                  <a:lnTo>
                    <a:pt x="86267" y="125477"/>
                  </a:lnTo>
                  <a:lnTo>
                    <a:pt x="592836" y="2743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6"/>
            <p:cNvSpPr/>
            <p:nvPr/>
          </p:nvSpPr>
          <p:spPr>
            <a:xfrm>
              <a:off x="1932310" y="3380232"/>
              <a:ext cx="688975" cy="121920"/>
            </a:xfrm>
            <a:custGeom>
              <a:avLst/>
              <a:gdLst/>
              <a:ahLst/>
              <a:cxnLst/>
              <a:rect l="l" t="t" r="r" b="b"/>
              <a:pathLst>
                <a:path w="688975" h="121920">
                  <a:moveTo>
                    <a:pt x="83876" y="65555"/>
                  </a:moveTo>
                  <a:lnTo>
                    <a:pt x="80772" y="36576"/>
                  </a:lnTo>
                  <a:lnTo>
                    <a:pt x="0" y="88392"/>
                  </a:lnTo>
                  <a:lnTo>
                    <a:pt x="70104" y="114532"/>
                  </a:lnTo>
                  <a:lnTo>
                    <a:pt x="70104" y="67056"/>
                  </a:lnTo>
                  <a:lnTo>
                    <a:pt x="83876" y="65555"/>
                  </a:lnTo>
                  <a:close/>
                </a:path>
                <a:path w="688975" h="121920">
                  <a:moveTo>
                    <a:pt x="86817" y="92999"/>
                  </a:moveTo>
                  <a:lnTo>
                    <a:pt x="83876" y="65555"/>
                  </a:lnTo>
                  <a:lnTo>
                    <a:pt x="70104" y="67056"/>
                  </a:lnTo>
                  <a:lnTo>
                    <a:pt x="73152" y="94488"/>
                  </a:lnTo>
                  <a:lnTo>
                    <a:pt x="86817" y="92999"/>
                  </a:lnTo>
                  <a:close/>
                </a:path>
                <a:path w="688975" h="121920">
                  <a:moveTo>
                    <a:pt x="89916" y="121920"/>
                  </a:moveTo>
                  <a:lnTo>
                    <a:pt x="86817" y="92999"/>
                  </a:lnTo>
                  <a:lnTo>
                    <a:pt x="73152" y="94488"/>
                  </a:lnTo>
                  <a:lnTo>
                    <a:pt x="70104" y="67056"/>
                  </a:lnTo>
                  <a:lnTo>
                    <a:pt x="70104" y="114532"/>
                  </a:lnTo>
                  <a:lnTo>
                    <a:pt x="89916" y="121920"/>
                  </a:lnTo>
                  <a:close/>
                </a:path>
                <a:path w="688975" h="121920">
                  <a:moveTo>
                    <a:pt x="688848" y="27432"/>
                  </a:moveTo>
                  <a:lnTo>
                    <a:pt x="685800" y="0"/>
                  </a:lnTo>
                  <a:lnTo>
                    <a:pt x="83876" y="65555"/>
                  </a:lnTo>
                  <a:lnTo>
                    <a:pt x="86817" y="92999"/>
                  </a:lnTo>
                  <a:lnTo>
                    <a:pt x="688848" y="27432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7"/>
            <p:cNvSpPr/>
            <p:nvPr/>
          </p:nvSpPr>
          <p:spPr>
            <a:xfrm>
              <a:off x="1767718" y="3061716"/>
              <a:ext cx="875030" cy="181610"/>
            </a:xfrm>
            <a:custGeom>
              <a:avLst/>
              <a:gdLst/>
              <a:ahLst/>
              <a:cxnLst/>
              <a:rect l="l" t="t" r="r" b="b"/>
              <a:pathLst>
                <a:path w="875030" h="181610">
                  <a:moveTo>
                    <a:pt x="82351" y="125816"/>
                  </a:moveTo>
                  <a:lnTo>
                    <a:pt x="77724" y="97536"/>
                  </a:lnTo>
                  <a:lnTo>
                    <a:pt x="0" y="152400"/>
                  </a:lnTo>
                  <a:lnTo>
                    <a:pt x="68580" y="174117"/>
                  </a:lnTo>
                  <a:lnTo>
                    <a:pt x="68580" y="128016"/>
                  </a:lnTo>
                  <a:lnTo>
                    <a:pt x="82351" y="125816"/>
                  </a:lnTo>
                  <a:close/>
                </a:path>
                <a:path w="875030" h="181610">
                  <a:moveTo>
                    <a:pt x="86846" y="153287"/>
                  </a:moveTo>
                  <a:lnTo>
                    <a:pt x="82351" y="125816"/>
                  </a:lnTo>
                  <a:lnTo>
                    <a:pt x="68580" y="128016"/>
                  </a:lnTo>
                  <a:lnTo>
                    <a:pt x="73152" y="155448"/>
                  </a:lnTo>
                  <a:lnTo>
                    <a:pt x="86846" y="153287"/>
                  </a:lnTo>
                  <a:close/>
                </a:path>
                <a:path w="875030" h="181610">
                  <a:moveTo>
                    <a:pt x="91440" y="181356"/>
                  </a:moveTo>
                  <a:lnTo>
                    <a:pt x="86846" y="153287"/>
                  </a:lnTo>
                  <a:lnTo>
                    <a:pt x="73152" y="155448"/>
                  </a:lnTo>
                  <a:lnTo>
                    <a:pt x="68580" y="128016"/>
                  </a:lnTo>
                  <a:lnTo>
                    <a:pt x="68580" y="174117"/>
                  </a:lnTo>
                  <a:lnTo>
                    <a:pt x="91440" y="181356"/>
                  </a:lnTo>
                  <a:close/>
                </a:path>
                <a:path w="875030" h="181610">
                  <a:moveTo>
                    <a:pt x="874776" y="28956"/>
                  </a:moveTo>
                  <a:lnTo>
                    <a:pt x="870204" y="0"/>
                  </a:lnTo>
                  <a:lnTo>
                    <a:pt x="82351" y="125816"/>
                  </a:lnTo>
                  <a:lnTo>
                    <a:pt x="86846" y="153287"/>
                  </a:lnTo>
                  <a:lnTo>
                    <a:pt x="874776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8"/>
            <p:cNvSpPr/>
            <p:nvPr/>
          </p:nvSpPr>
          <p:spPr>
            <a:xfrm>
              <a:off x="1767718" y="2668524"/>
              <a:ext cx="876300" cy="291465"/>
            </a:xfrm>
            <a:custGeom>
              <a:avLst/>
              <a:gdLst/>
              <a:ahLst/>
              <a:cxnLst/>
              <a:rect l="l" t="t" r="r" b="b"/>
              <a:pathLst>
                <a:path w="876300" h="291464">
                  <a:moveTo>
                    <a:pt x="77910" y="235134"/>
                  </a:moveTo>
                  <a:lnTo>
                    <a:pt x="70104" y="208788"/>
                  </a:lnTo>
                  <a:lnTo>
                    <a:pt x="0" y="274320"/>
                  </a:lnTo>
                  <a:lnTo>
                    <a:pt x="64008" y="285676"/>
                  </a:lnTo>
                  <a:lnTo>
                    <a:pt x="64008" y="239268"/>
                  </a:lnTo>
                  <a:lnTo>
                    <a:pt x="77910" y="235134"/>
                  </a:lnTo>
                  <a:close/>
                </a:path>
                <a:path w="876300" h="291464">
                  <a:moveTo>
                    <a:pt x="85997" y="262427"/>
                  </a:moveTo>
                  <a:lnTo>
                    <a:pt x="77910" y="235134"/>
                  </a:lnTo>
                  <a:lnTo>
                    <a:pt x="64008" y="239268"/>
                  </a:lnTo>
                  <a:lnTo>
                    <a:pt x="71628" y="266700"/>
                  </a:lnTo>
                  <a:lnTo>
                    <a:pt x="85997" y="262427"/>
                  </a:lnTo>
                  <a:close/>
                </a:path>
                <a:path w="876300" h="291464">
                  <a:moveTo>
                    <a:pt x="94488" y="291084"/>
                  </a:moveTo>
                  <a:lnTo>
                    <a:pt x="85997" y="262427"/>
                  </a:lnTo>
                  <a:lnTo>
                    <a:pt x="71628" y="266700"/>
                  </a:lnTo>
                  <a:lnTo>
                    <a:pt x="64008" y="239268"/>
                  </a:lnTo>
                  <a:lnTo>
                    <a:pt x="64008" y="285676"/>
                  </a:lnTo>
                  <a:lnTo>
                    <a:pt x="94488" y="291084"/>
                  </a:lnTo>
                  <a:close/>
                </a:path>
                <a:path w="876300" h="291464">
                  <a:moveTo>
                    <a:pt x="876300" y="27432"/>
                  </a:moveTo>
                  <a:lnTo>
                    <a:pt x="868680" y="0"/>
                  </a:lnTo>
                  <a:lnTo>
                    <a:pt x="77910" y="235134"/>
                  </a:lnTo>
                  <a:lnTo>
                    <a:pt x="85997" y="262427"/>
                  </a:lnTo>
                  <a:lnTo>
                    <a:pt x="876300" y="27432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9"/>
            <p:cNvSpPr/>
            <p:nvPr/>
          </p:nvSpPr>
          <p:spPr>
            <a:xfrm>
              <a:off x="1932305" y="3662184"/>
              <a:ext cx="3369945" cy="233679"/>
            </a:xfrm>
            <a:custGeom>
              <a:avLst/>
              <a:gdLst/>
              <a:ahLst/>
              <a:cxnLst/>
              <a:rect l="l" t="t" r="r" b="b"/>
              <a:pathLst>
                <a:path w="3369945" h="233679">
                  <a:moveTo>
                    <a:pt x="688848" y="102108"/>
                  </a:moveTo>
                  <a:lnTo>
                    <a:pt x="88392" y="66433"/>
                  </a:lnTo>
                  <a:lnTo>
                    <a:pt x="86880" y="66344"/>
                  </a:lnTo>
                  <a:lnTo>
                    <a:pt x="73152" y="65532"/>
                  </a:lnTo>
                  <a:lnTo>
                    <a:pt x="83820" y="66154"/>
                  </a:lnTo>
                  <a:lnTo>
                    <a:pt x="85331" y="66243"/>
                  </a:lnTo>
                  <a:lnTo>
                    <a:pt x="86880" y="66344"/>
                  </a:lnTo>
                  <a:lnTo>
                    <a:pt x="88392" y="38100"/>
                  </a:lnTo>
                  <a:lnTo>
                    <a:pt x="0" y="76200"/>
                  </a:lnTo>
                  <a:lnTo>
                    <a:pt x="71628" y="116560"/>
                  </a:lnTo>
                  <a:lnTo>
                    <a:pt x="83820" y="123444"/>
                  </a:lnTo>
                  <a:lnTo>
                    <a:pt x="85331" y="95300"/>
                  </a:lnTo>
                  <a:lnTo>
                    <a:pt x="687324" y="131064"/>
                  </a:lnTo>
                  <a:lnTo>
                    <a:pt x="688848" y="102108"/>
                  </a:lnTo>
                  <a:close/>
                </a:path>
                <a:path w="3369945" h="233679">
                  <a:moveTo>
                    <a:pt x="3369564" y="0"/>
                  </a:moveTo>
                  <a:lnTo>
                    <a:pt x="3342132" y="0"/>
                  </a:lnTo>
                  <a:lnTo>
                    <a:pt x="3342132" y="27432"/>
                  </a:lnTo>
                  <a:lnTo>
                    <a:pt x="3342132" y="205740"/>
                  </a:lnTo>
                  <a:lnTo>
                    <a:pt x="722376" y="205740"/>
                  </a:lnTo>
                  <a:lnTo>
                    <a:pt x="722376" y="27432"/>
                  </a:lnTo>
                  <a:lnTo>
                    <a:pt x="3342132" y="27432"/>
                  </a:lnTo>
                  <a:lnTo>
                    <a:pt x="3342132" y="0"/>
                  </a:lnTo>
                  <a:lnTo>
                    <a:pt x="693420" y="0"/>
                  </a:lnTo>
                  <a:lnTo>
                    <a:pt x="693420" y="233172"/>
                  </a:lnTo>
                  <a:lnTo>
                    <a:pt x="708660" y="233172"/>
                  </a:lnTo>
                  <a:lnTo>
                    <a:pt x="722376" y="233172"/>
                  </a:lnTo>
                  <a:lnTo>
                    <a:pt x="3342132" y="233172"/>
                  </a:lnTo>
                  <a:lnTo>
                    <a:pt x="3355848" y="233172"/>
                  </a:lnTo>
                  <a:lnTo>
                    <a:pt x="3369564" y="233172"/>
                  </a:lnTo>
                  <a:lnTo>
                    <a:pt x="3369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0"/>
            <p:cNvSpPr/>
            <p:nvPr/>
          </p:nvSpPr>
          <p:spPr>
            <a:xfrm>
              <a:off x="2619633" y="5960363"/>
              <a:ext cx="5610225" cy="896619"/>
            </a:xfrm>
            <a:custGeom>
              <a:avLst/>
              <a:gdLst/>
              <a:ahLst/>
              <a:cxnLst/>
              <a:rect l="l" t="t" r="r" b="b"/>
              <a:pathLst>
                <a:path w="5610225" h="896620">
                  <a:moveTo>
                    <a:pt x="5609843" y="896111"/>
                  </a:moveTo>
                  <a:lnTo>
                    <a:pt x="5609843" y="0"/>
                  </a:lnTo>
                  <a:lnTo>
                    <a:pt x="0" y="0"/>
                  </a:lnTo>
                  <a:lnTo>
                    <a:pt x="0" y="896111"/>
                  </a:lnTo>
                  <a:lnTo>
                    <a:pt x="5609843" y="8961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1"/>
            <p:cNvSpPr/>
            <p:nvPr/>
          </p:nvSpPr>
          <p:spPr>
            <a:xfrm>
              <a:off x="1761617" y="5542800"/>
              <a:ext cx="6482080" cy="1327785"/>
            </a:xfrm>
            <a:custGeom>
              <a:avLst/>
              <a:gdLst/>
              <a:ahLst/>
              <a:cxnLst/>
              <a:rect l="l" t="t" r="r" b="b"/>
              <a:pathLst>
                <a:path w="6482080" h="1327784">
                  <a:moveTo>
                    <a:pt x="6481572" y="402336"/>
                  </a:moveTo>
                  <a:lnTo>
                    <a:pt x="6454140" y="402336"/>
                  </a:lnTo>
                  <a:lnTo>
                    <a:pt x="6454140" y="431292"/>
                  </a:lnTo>
                  <a:lnTo>
                    <a:pt x="6454140" y="1298448"/>
                  </a:lnTo>
                  <a:lnTo>
                    <a:pt x="871728" y="1298448"/>
                  </a:lnTo>
                  <a:lnTo>
                    <a:pt x="871728" y="431292"/>
                  </a:lnTo>
                  <a:lnTo>
                    <a:pt x="6454140" y="431292"/>
                  </a:lnTo>
                  <a:lnTo>
                    <a:pt x="6454140" y="402336"/>
                  </a:lnTo>
                  <a:lnTo>
                    <a:pt x="844296" y="402336"/>
                  </a:lnTo>
                  <a:lnTo>
                    <a:pt x="844296" y="493077"/>
                  </a:lnTo>
                  <a:lnTo>
                    <a:pt x="80137" y="31356"/>
                  </a:lnTo>
                  <a:lnTo>
                    <a:pt x="94488" y="7620"/>
                  </a:lnTo>
                  <a:lnTo>
                    <a:pt x="0" y="0"/>
                  </a:lnTo>
                  <a:lnTo>
                    <a:pt x="50292" y="80772"/>
                  </a:lnTo>
                  <a:lnTo>
                    <a:pt x="53340" y="75717"/>
                  </a:lnTo>
                  <a:lnTo>
                    <a:pt x="65265" y="55968"/>
                  </a:lnTo>
                  <a:lnTo>
                    <a:pt x="844296" y="526669"/>
                  </a:lnTo>
                  <a:lnTo>
                    <a:pt x="844296" y="1327404"/>
                  </a:lnTo>
                  <a:lnTo>
                    <a:pt x="858012" y="1327404"/>
                  </a:lnTo>
                  <a:lnTo>
                    <a:pt x="871728" y="1327404"/>
                  </a:lnTo>
                  <a:lnTo>
                    <a:pt x="6454140" y="1327404"/>
                  </a:lnTo>
                  <a:lnTo>
                    <a:pt x="6467856" y="1327404"/>
                  </a:lnTo>
                  <a:lnTo>
                    <a:pt x="6481572" y="1327404"/>
                  </a:lnTo>
                  <a:lnTo>
                    <a:pt x="6481572" y="402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2"/>
            <p:cNvSpPr/>
            <p:nvPr/>
          </p:nvSpPr>
          <p:spPr>
            <a:xfrm>
              <a:off x="2619633" y="4035551"/>
              <a:ext cx="1457325" cy="266700"/>
            </a:xfrm>
            <a:custGeom>
              <a:avLst/>
              <a:gdLst/>
              <a:ahLst/>
              <a:cxnLst/>
              <a:rect l="l" t="t" r="r" b="b"/>
              <a:pathLst>
                <a:path w="1457325" h="266700">
                  <a:moveTo>
                    <a:pt x="1456943" y="266699"/>
                  </a:moveTo>
                  <a:lnTo>
                    <a:pt x="1456943" y="0"/>
                  </a:lnTo>
                  <a:lnTo>
                    <a:pt x="0" y="0"/>
                  </a:lnTo>
                  <a:lnTo>
                    <a:pt x="0" y="266699"/>
                  </a:lnTo>
                  <a:lnTo>
                    <a:pt x="1456943" y="266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93"/>
            <p:cNvSpPr/>
            <p:nvPr/>
          </p:nvSpPr>
          <p:spPr>
            <a:xfrm>
              <a:off x="2605918" y="4021836"/>
              <a:ext cx="1484630" cy="294640"/>
            </a:xfrm>
            <a:custGeom>
              <a:avLst/>
              <a:gdLst/>
              <a:ahLst/>
              <a:cxnLst/>
              <a:rect l="l" t="t" r="r" b="b"/>
              <a:pathLst>
                <a:path w="1484629" h="294639">
                  <a:moveTo>
                    <a:pt x="1484376" y="294132"/>
                  </a:moveTo>
                  <a:lnTo>
                    <a:pt x="1484376" y="0"/>
                  </a:lnTo>
                  <a:lnTo>
                    <a:pt x="0" y="0"/>
                  </a:lnTo>
                  <a:lnTo>
                    <a:pt x="0" y="294132"/>
                  </a:lnTo>
                  <a:lnTo>
                    <a:pt x="13716" y="294132"/>
                  </a:lnTo>
                  <a:lnTo>
                    <a:pt x="13716" y="27432"/>
                  </a:lnTo>
                  <a:lnTo>
                    <a:pt x="27432" y="13716"/>
                  </a:lnTo>
                  <a:lnTo>
                    <a:pt x="27432" y="27432"/>
                  </a:lnTo>
                  <a:lnTo>
                    <a:pt x="1455420" y="27432"/>
                  </a:lnTo>
                  <a:lnTo>
                    <a:pt x="1455420" y="13716"/>
                  </a:lnTo>
                  <a:lnTo>
                    <a:pt x="1470660" y="27432"/>
                  </a:lnTo>
                  <a:lnTo>
                    <a:pt x="1470660" y="294132"/>
                  </a:lnTo>
                  <a:lnTo>
                    <a:pt x="1484376" y="294132"/>
                  </a:lnTo>
                  <a:close/>
                </a:path>
                <a:path w="1484629" h="294639">
                  <a:moveTo>
                    <a:pt x="27432" y="27432"/>
                  </a:moveTo>
                  <a:lnTo>
                    <a:pt x="27432" y="13716"/>
                  </a:lnTo>
                  <a:lnTo>
                    <a:pt x="13716" y="27432"/>
                  </a:lnTo>
                  <a:lnTo>
                    <a:pt x="27432" y="27432"/>
                  </a:lnTo>
                  <a:close/>
                </a:path>
                <a:path w="1484629" h="294639">
                  <a:moveTo>
                    <a:pt x="27432" y="266700"/>
                  </a:moveTo>
                  <a:lnTo>
                    <a:pt x="27432" y="27432"/>
                  </a:lnTo>
                  <a:lnTo>
                    <a:pt x="13716" y="27432"/>
                  </a:lnTo>
                  <a:lnTo>
                    <a:pt x="13716" y="266700"/>
                  </a:lnTo>
                  <a:lnTo>
                    <a:pt x="27432" y="266700"/>
                  </a:lnTo>
                  <a:close/>
                </a:path>
                <a:path w="1484629" h="294639">
                  <a:moveTo>
                    <a:pt x="1470660" y="266700"/>
                  </a:moveTo>
                  <a:lnTo>
                    <a:pt x="13716" y="266700"/>
                  </a:lnTo>
                  <a:lnTo>
                    <a:pt x="27432" y="280416"/>
                  </a:lnTo>
                  <a:lnTo>
                    <a:pt x="27432" y="294132"/>
                  </a:lnTo>
                  <a:lnTo>
                    <a:pt x="1455420" y="294132"/>
                  </a:lnTo>
                  <a:lnTo>
                    <a:pt x="1455420" y="280416"/>
                  </a:lnTo>
                  <a:lnTo>
                    <a:pt x="1470660" y="266700"/>
                  </a:lnTo>
                  <a:close/>
                </a:path>
                <a:path w="1484629" h="294639">
                  <a:moveTo>
                    <a:pt x="27432" y="294132"/>
                  </a:moveTo>
                  <a:lnTo>
                    <a:pt x="27432" y="280416"/>
                  </a:lnTo>
                  <a:lnTo>
                    <a:pt x="13716" y="266700"/>
                  </a:lnTo>
                  <a:lnTo>
                    <a:pt x="13716" y="294132"/>
                  </a:lnTo>
                  <a:lnTo>
                    <a:pt x="27432" y="294132"/>
                  </a:lnTo>
                  <a:close/>
                </a:path>
                <a:path w="1484629" h="294639">
                  <a:moveTo>
                    <a:pt x="1470660" y="27432"/>
                  </a:moveTo>
                  <a:lnTo>
                    <a:pt x="1455420" y="13716"/>
                  </a:lnTo>
                  <a:lnTo>
                    <a:pt x="1455420" y="27432"/>
                  </a:lnTo>
                  <a:lnTo>
                    <a:pt x="1470660" y="27432"/>
                  </a:lnTo>
                  <a:close/>
                </a:path>
                <a:path w="1484629" h="294639">
                  <a:moveTo>
                    <a:pt x="1470660" y="266700"/>
                  </a:moveTo>
                  <a:lnTo>
                    <a:pt x="1470660" y="27432"/>
                  </a:lnTo>
                  <a:lnTo>
                    <a:pt x="1455420" y="27432"/>
                  </a:lnTo>
                  <a:lnTo>
                    <a:pt x="1455420" y="266700"/>
                  </a:lnTo>
                  <a:lnTo>
                    <a:pt x="1470660" y="266700"/>
                  </a:lnTo>
                  <a:close/>
                </a:path>
                <a:path w="1484629" h="294639">
                  <a:moveTo>
                    <a:pt x="1470660" y="294132"/>
                  </a:moveTo>
                  <a:lnTo>
                    <a:pt x="1470660" y="266700"/>
                  </a:lnTo>
                  <a:lnTo>
                    <a:pt x="1455420" y="280416"/>
                  </a:lnTo>
                  <a:lnTo>
                    <a:pt x="1455420" y="294132"/>
                  </a:lnTo>
                  <a:lnTo>
                    <a:pt x="1470660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94"/>
          <p:cNvSpPr txBox="1"/>
          <p:nvPr/>
        </p:nvSpPr>
        <p:spPr>
          <a:xfrm>
            <a:off x="2858400" y="3347850"/>
            <a:ext cx="5046980" cy="297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Demande</a:t>
            </a:r>
            <a:r>
              <a:rPr sz="1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suppression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b="1" spc="-10" dirty="0">
                <a:latin typeface="Calibri"/>
                <a:cs typeface="Calibri"/>
              </a:rPr>
              <a:t>Notifications</a:t>
            </a:r>
            <a:endParaRPr sz="1400">
              <a:latin typeface="Calibri"/>
              <a:cs typeface="Calibri"/>
            </a:endParaRPr>
          </a:p>
          <a:p>
            <a:pPr marL="57785" marR="1289685" indent="99060">
              <a:lnSpc>
                <a:spcPts val="3320"/>
              </a:lnSpc>
              <a:spcBef>
                <a:spcPts val="85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Consultation</a:t>
            </a:r>
            <a:r>
              <a:rPr sz="1400" spc="-3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des</a:t>
            </a:r>
            <a:r>
              <a:rPr sz="1400" spc="-5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dossiers</a:t>
            </a:r>
            <a:r>
              <a:rPr sz="14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tous</a:t>
            </a:r>
            <a:r>
              <a:rPr sz="1400" spc="-3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statuts</a:t>
            </a:r>
            <a:r>
              <a:rPr sz="1400" spc="-5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confondus</a:t>
            </a:r>
            <a:r>
              <a:rPr sz="1400" spc="-1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Consultation</a:t>
            </a:r>
            <a:r>
              <a:rPr sz="1400" spc="-15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des</a:t>
            </a:r>
            <a:r>
              <a:rPr sz="1400" spc="-40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dossiers</a:t>
            </a:r>
            <a:r>
              <a:rPr sz="1400" spc="-20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B04F"/>
                </a:solidFill>
                <a:latin typeface="Calibri"/>
                <a:cs typeface="Calibri"/>
              </a:rPr>
              <a:t>accordés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Moteur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recherche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codes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SH</a:t>
            </a:r>
            <a:endParaRPr sz="1400">
              <a:latin typeface="Calibri"/>
              <a:cs typeface="Calibri"/>
            </a:endParaRPr>
          </a:p>
          <a:p>
            <a:pPr marL="95885" marR="5080" indent="-1905" algn="ctr">
              <a:lnSpc>
                <a:spcPct val="100000"/>
              </a:lnSpc>
              <a:spcBef>
                <a:spcPts val="1355"/>
              </a:spcBef>
            </a:pPr>
            <a:r>
              <a:rPr sz="1400" b="1" dirty="0">
                <a:latin typeface="Calibri"/>
                <a:cs typeface="Calibri"/>
              </a:rPr>
              <a:t>Manuel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d’informations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version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française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sur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3"/>
              </a:rPr>
              <a:t>www.franceagrimer.fr/Accompagner/International/Exporter-</a:t>
            </a:r>
            <a:r>
              <a:rPr sz="1400" u="none" spc="-10" dirty="0">
                <a:solidFill>
                  <a:srgbClr val="0562C1"/>
                </a:solidFill>
                <a:latin typeface="Times New Roman"/>
                <a:cs typeface="Times New Roman"/>
              </a:rPr>
              <a:t> </a:t>
            </a:r>
            <a:r>
              <a:rPr sz="1400"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vers/Republique-Populaire-</a:t>
            </a: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de-</a:t>
            </a:r>
            <a:r>
              <a:rPr sz="1400" u="sng" spc="-2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Chine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95"/>
          <p:cNvSpPr/>
          <p:nvPr/>
        </p:nvSpPr>
        <p:spPr>
          <a:xfrm>
            <a:off x="1949074" y="3712595"/>
            <a:ext cx="673735" cy="182880"/>
          </a:xfrm>
          <a:custGeom>
            <a:avLst/>
            <a:gdLst/>
            <a:ahLst/>
            <a:cxnLst/>
            <a:rect l="l" t="t" r="r" b="b"/>
            <a:pathLst>
              <a:path w="673735" h="182879">
                <a:moveTo>
                  <a:pt x="92964" y="0"/>
                </a:moveTo>
                <a:lnTo>
                  <a:pt x="0" y="24384"/>
                </a:lnTo>
                <a:lnTo>
                  <a:pt x="67056" y="77755"/>
                </a:lnTo>
                <a:lnTo>
                  <a:pt x="67056" y="53340"/>
                </a:lnTo>
                <a:lnTo>
                  <a:pt x="73152" y="25908"/>
                </a:lnTo>
                <a:lnTo>
                  <a:pt x="86674" y="28825"/>
                </a:lnTo>
                <a:lnTo>
                  <a:pt x="92964" y="0"/>
                </a:lnTo>
                <a:close/>
              </a:path>
              <a:path w="673735" h="182879">
                <a:moveTo>
                  <a:pt x="86674" y="28825"/>
                </a:moveTo>
                <a:lnTo>
                  <a:pt x="73152" y="25908"/>
                </a:lnTo>
                <a:lnTo>
                  <a:pt x="67056" y="53340"/>
                </a:lnTo>
                <a:lnTo>
                  <a:pt x="80684" y="56280"/>
                </a:lnTo>
                <a:lnTo>
                  <a:pt x="86674" y="28825"/>
                </a:lnTo>
                <a:close/>
              </a:path>
              <a:path w="673735" h="182879">
                <a:moveTo>
                  <a:pt x="80684" y="56280"/>
                </a:moveTo>
                <a:lnTo>
                  <a:pt x="67056" y="53340"/>
                </a:lnTo>
                <a:lnTo>
                  <a:pt x="67056" y="77755"/>
                </a:lnTo>
                <a:lnTo>
                  <a:pt x="74676" y="83820"/>
                </a:lnTo>
                <a:lnTo>
                  <a:pt x="80684" y="56280"/>
                </a:lnTo>
                <a:close/>
              </a:path>
              <a:path w="673735" h="182879">
                <a:moveTo>
                  <a:pt x="673608" y="155448"/>
                </a:moveTo>
                <a:lnTo>
                  <a:pt x="86674" y="28825"/>
                </a:lnTo>
                <a:lnTo>
                  <a:pt x="80684" y="56280"/>
                </a:lnTo>
                <a:lnTo>
                  <a:pt x="667512" y="182880"/>
                </a:lnTo>
                <a:lnTo>
                  <a:pt x="673608" y="15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96"/>
          <p:cNvSpPr txBox="1"/>
          <p:nvPr/>
        </p:nvSpPr>
        <p:spPr>
          <a:xfrm>
            <a:off x="1575193" y="919205"/>
            <a:ext cx="2562225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https://cifer.singlewindow.cn/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Calibri"/>
                <a:cs typeface="Calibri"/>
              </a:rPr>
              <a:t>ou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message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d’erreur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(erreur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404)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97"/>
          <p:cNvSpPr txBox="1"/>
          <p:nvPr/>
        </p:nvSpPr>
        <p:spPr>
          <a:xfrm>
            <a:off x="1575193" y="1409323"/>
            <a:ext cx="5420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https://cifer.singlewindow.cn/deskserver/sw/deskIndex?menu_id=cifer002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4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1166326" y="1758031"/>
            <a:ext cx="1002107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smtClean="0">
                <a:solidFill>
                  <a:srgbClr val="FFFFFF"/>
                </a:solidFill>
              </a:rPr>
              <a:t>Procédure de renouvellement d’agrément CIFER</a:t>
            </a:r>
            <a:endParaRPr sz="3600" dirty="0"/>
          </a:p>
        </p:txBody>
      </p:sp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4114" y="3427195"/>
            <a:ext cx="8434874" cy="23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616189" y="566420"/>
            <a:ext cx="8655195" cy="3577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" dirty="0"/>
              <a:t>Procédure</a:t>
            </a:r>
            <a:r>
              <a:rPr sz="2200" spc="-50" dirty="0"/>
              <a:t> </a:t>
            </a:r>
            <a:r>
              <a:rPr sz="2200" dirty="0"/>
              <a:t>de</a:t>
            </a:r>
            <a:r>
              <a:rPr sz="2200" spc="-85" dirty="0"/>
              <a:t> </a:t>
            </a:r>
            <a:r>
              <a:rPr sz="2200" dirty="0"/>
              <a:t>renouvellement</a:t>
            </a:r>
            <a:r>
              <a:rPr sz="2200" spc="-90" dirty="0"/>
              <a:t> </a:t>
            </a:r>
            <a:r>
              <a:rPr sz="2200" spc="-10" dirty="0"/>
              <a:t>CIFER </a:t>
            </a:r>
            <a:r>
              <a:rPr sz="2200" spc="-20" dirty="0"/>
              <a:t>(extension</a:t>
            </a:r>
            <a:r>
              <a:rPr sz="2200" spc="-40" dirty="0"/>
              <a:t> </a:t>
            </a:r>
            <a:r>
              <a:rPr sz="2200" dirty="0"/>
              <a:t>/</a:t>
            </a:r>
            <a:r>
              <a:rPr sz="2200" spc="-60" dirty="0"/>
              <a:t> </a:t>
            </a:r>
            <a:r>
              <a:rPr sz="2200" spc="-10" dirty="0"/>
              <a:t>continuation)</a:t>
            </a:r>
            <a:endParaRPr sz="2200" dirty="0"/>
          </a:p>
        </p:txBody>
      </p:sp>
      <p:sp>
        <p:nvSpPr>
          <p:cNvPr id="5" name="object 3"/>
          <p:cNvSpPr txBox="1"/>
          <p:nvPr/>
        </p:nvSpPr>
        <p:spPr>
          <a:xfrm>
            <a:off x="401216" y="1920263"/>
            <a:ext cx="11224727" cy="3300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Opérateurs</a:t>
            </a:r>
            <a:endParaRPr sz="1600" dirty="0">
              <a:latin typeface="Marianne Medium"/>
              <a:cs typeface="Marianne Medium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600" dirty="0">
              <a:latin typeface="Marianne Medium"/>
              <a:cs typeface="Marianne Medium"/>
            </a:endParaRPr>
          </a:p>
          <a:p>
            <a:pPr marL="516890" marR="5080" indent="-457200" algn="just">
              <a:lnSpc>
                <a:spcPct val="100000"/>
              </a:lnSpc>
              <a:buFont typeface="Wingdings"/>
              <a:buChar char=""/>
              <a:tabLst>
                <a:tab pos="516890" algn="l"/>
              </a:tabLst>
            </a:pPr>
            <a:r>
              <a:rPr sz="2000" dirty="0">
                <a:latin typeface="Calibri"/>
                <a:cs typeface="Calibri"/>
              </a:rPr>
              <a:t>6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avant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d’expiration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apparition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d’une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fenêtre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pop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rappel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lors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connexion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envoi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mail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indiquant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échéances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(nouveauté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2024)</a:t>
            </a:r>
            <a:endParaRPr sz="2000" dirty="0">
              <a:latin typeface="Calibri"/>
              <a:cs typeface="Calibri"/>
            </a:endParaRPr>
          </a:p>
          <a:p>
            <a:pPr marL="516890" marR="159385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516890" algn="l"/>
              </a:tabLst>
            </a:pPr>
            <a:r>
              <a:rPr sz="2000" dirty="0">
                <a:latin typeface="Calibri"/>
                <a:cs typeface="Calibri"/>
              </a:rPr>
              <a:t>Soumission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GACC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jusqu’à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mois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d’expiration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l’agrément</a:t>
            </a:r>
            <a:endParaRPr sz="2000" dirty="0">
              <a:latin typeface="Calibri"/>
              <a:cs typeface="Calibri"/>
            </a:endParaRPr>
          </a:p>
          <a:p>
            <a:pPr marL="51689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516890" algn="l"/>
              </a:tabLst>
            </a:pP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accessible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6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mois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avant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date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d’expiration</a:t>
            </a:r>
            <a:endParaRPr sz="2000" dirty="0">
              <a:latin typeface="Calibri"/>
              <a:cs typeface="Calibri"/>
            </a:endParaRPr>
          </a:p>
          <a:p>
            <a:pPr marL="516890" marR="253365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516890" algn="l"/>
              </a:tabLst>
            </a:pPr>
            <a:r>
              <a:rPr sz="2000" b="1" dirty="0">
                <a:latin typeface="Calibri"/>
                <a:cs typeface="Calibri"/>
              </a:rPr>
              <a:t>Pas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sauvegarde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renouvellement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mode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brouillon</a:t>
            </a:r>
            <a:endParaRPr sz="2000" dirty="0">
              <a:latin typeface="Calibri"/>
              <a:cs typeface="Calibri"/>
            </a:endParaRPr>
          </a:p>
          <a:p>
            <a:pPr marL="516890" marR="46355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516890" algn="l"/>
              </a:tabLst>
            </a:pPr>
            <a:r>
              <a:rPr sz="2000" dirty="0">
                <a:latin typeface="Calibri"/>
                <a:cs typeface="Calibri"/>
              </a:rPr>
              <a:t>Si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renouvellement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refusé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DGAL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GACC,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possibilité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redéposer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d’échéance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dépôt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n’est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dépassée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(expiration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mois)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6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/>
          <p:cNvSpPr/>
          <p:nvPr/>
        </p:nvSpPr>
        <p:spPr>
          <a:xfrm>
            <a:off x="2003938" y="84353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62"/>
          <p:cNvGrpSpPr/>
          <p:nvPr/>
        </p:nvGrpSpPr>
        <p:grpSpPr>
          <a:xfrm>
            <a:off x="1123066" y="2199816"/>
            <a:ext cx="9541823" cy="4135580"/>
            <a:chOff x="1123067" y="2470404"/>
            <a:chExt cx="7800340" cy="4239895"/>
          </a:xfrm>
        </p:grpSpPr>
        <p:pic>
          <p:nvPicPr>
            <p:cNvPr id="11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067" y="2470404"/>
              <a:ext cx="7799831" cy="3317747"/>
            </a:xfrm>
            <a:prstGeom prst="rect">
              <a:avLst/>
            </a:prstGeom>
          </p:spPr>
        </p:pic>
        <p:sp>
          <p:nvSpPr>
            <p:cNvPr id="12" name="object 64"/>
            <p:cNvSpPr/>
            <p:nvPr/>
          </p:nvSpPr>
          <p:spPr>
            <a:xfrm>
              <a:off x="5323210" y="6332220"/>
              <a:ext cx="2702560" cy="378460"/>
            </a:xfrm>
            <a:custGeom>
              <a:avLst/>
              <a:gdLst/>
              <a:ahLst/>
              <a:cxnLst/>
              <a:rect l="l" t="t" r="r" b="b"/>
              <a:pathLst>
                <a:path w="2702559" h="378459">
                  <a:moveTo>
                    <a:pt x="2702052" y="377952"/>
                  </a:moveTo>
                  <a:lnTo>
                    <a:pt x="2702052" y="0"/>
                  </a:lnTo>
                  <a:lnTo>
                    <a:pt x="0" y="0"/>
                  </a:lnTo>
                  <a:lnTo>
                    <a:pt x="0" y="377952"/>
                  </a:lnTo>
                  <a:lnTo>
                    <a:pt x="15240" y="377952"/>
                  </a:lnTo>
                  <a:lnTo>
                    <a:pt x="15240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2674620" y="27432"/>
                  </a:lnTo>
                  <a:lnTo>
                    <a:pt x="2674620" y="13716"/>
                  </a:lnTo>
                  <a:lnTo>
                    <a:pt x="2688336" y="27432"/>
                  </a:lnTo>
                  <a:lnTo>
                    <a:pt x="2688336" y="377952"/>
                  </a:lnTo>
                  <a:lnTo>
                    <a:pt x="2702052" y="377952"/>
                  </a:lnTo>
                  <a:close/>
                </a:path>
                <a:path w="2702559" h="378459">
                  <a:moveTo>
                    <a:pt x="28956" y="27432"/>
                  </a:moveTo>
                  <a:lnTo>
                    <a:pt x="28956" y="13716"/>
                  </a:lnTo>
                  <a:lnTo>
                    <a:pt x="15240" y="27432"/>
                  </a:lnTo>
                  <a:lnTo>
                    <a:pt x="28956" y="27432"/>
                  </a:lnTo>
                  <a:close/>
                </a:path>
                <a:path w="2702559" h="378459">
                  <a:moveTo>
                    <a:pt x="28956" y="348996"/>
                  </a:moveTo>
                  <a:lnTo>
                    <a:pt x="28956" y="27432"/>
                  </a:lnTo>
                  <a:lnTo>
                    <a:pt x="15240" y="27432"/>
                  </a:lnTo>
                  <a:lnTo>
                    <a:pt x="15240" y="348996"/>
                  </a:lnTo>
                  <a:lnTo>
                    <a:pt x="28956" y="348996"/>
                  </a:lnTo>
                  <a:close/>
                </a:path>
                <a:path w="2702559" h="378459">
                  <a:moveTo>
                    <a:pt x="2688336" y="348996"/>
                  </a:moveTo>
                  <a:lnTo>
                    <a:pt x="15240" y="348996"/>
                  </a:lnTo>
                  <a:lnTo>
                    <a:pt x="28956" y="364236"/>
                  </a:lnTo>
                  <a:lnTo>
                    <a:pt x="28956" y="377952"/>
                  </a:lnTo>
                  <a:lnTo>
                    <a:pt x="2674620" y="377952"/>
                  </a:lnTo>
                  <a:lnTo>
                    <a:pt x="2674620" y="364236"/>
                  </a:lnTo>
                  <a:lnTo>
                    <a:pt x="2688336" y="348996"/>
                  </a:lnTo>
                  <a:close/>
                </a:path>
                <a:path w="2702559" h="378459">
                  <a:moveTo>
                    <a:pt x="28956" y="377952"/>
                  </a:moveTo>
                  <a:lnTo>
                    <a:pt x="28956" y="364236"/>
                  </a:lnTo>
                  <a:lnTo>
                    <a:pt x="15240" y="348996"/>
                  </a:lnTo>
                  <a:lnTo>
                    <a:pt x="15240" y="377952"/>
                  </a:lnTo>
                  <a:lnTo>
                    <a:pt x="28956" y="377952"/>
                  </a:lnTo>
                  <a:close/>
                </a:path>
                <a:path w="2702559" h="378459">
                  <a:moveTo>
                    <a:pt x="2688336" y="27432"/>
                  </a:moveTo>
                  <a:lnTo>
                    <a:pt x="2674620" y="13716"/>
                  </a:lnTo>
                  <a:lnTo>
                    <a:pt x="2674620" y="27432"/>
                  </a:lnTo>
                  <a:lnTo>
                    <a:pt x="2688336" y="27432"/>
                  </a:lnTo>
                  <a:close/>
                </a:path>
                <a:path w="2702559" h="378459">
                  <a:moveTo>
                    <a:pt x="2688336" y="348996"/>
                  </a:moveTo>
                  <a:lnTo>
                    <a:pt x="2688336" y="27432"/>
                  </a:lnTo>
                  <a:lnTo>
                    <a:pt x="2674620" y="27432"/>
                  </a:lnTo>
                  <a:lnTo>
                    <a:pt x="2674620" y="348996"/>
                  </a:lnTo>
                  <a:lnTo>
                    <a:pt x="2688336" y="348996"/>
                  </a:lnTo>
                  <a:close/>
                </a:path>
                <a:path w="2702559" h="378459">
                  <a:moveTo>
                    <a:pt x="2688336" y="377952"/>
                  </a:moveTo>
                  <a:lnTo>
                    <a:pt x="2688336" y="348996"/>
                  </a:lnTo>
                  <a:lnTo>
                    <a:pt x="2674620" y="364236"/>
                  </a:lnTo>
                  <a:lnTo>
                    <a:pt x="2674620" y="377952"/>
                  </a:lnTo>
                  <a:lnTo>
                    <a:pt x="2688336" y="3779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65"/>
          <p:cNvSpPr txBox="1">
            <a:spLocks noGrp="1"/>
          </p:cNvSpPr>
          <p:nvPr>
            <p:ph type="title"/>
          </p:nvPr>
        </p:nvSpPr>
        <p:spPr>
          <a:xfrm>
            <a:off x="3206153" y="311444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Procédure</a:t>
            </a:r>
            <a:r>
              <a:rPr spc="-10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renouvellement</a:t>
            </a:r>
            <a:r>
              <a:rPr spc="-75" dirty="0"/>
              <a:t> </a:t>
            </a:r>
            <a:r>
              <a:rPr spc="-10" dirty="0"/>
              <a:t>CIFER</a:t>
            </a:r>
          </a:p>
        </p:txBody>
      </p:sp>
      <p:sp>
        <p:nvSpPr>
          <p:cNvPr id="14" name="object 66"/>
          <p:cNvSpPr txBox="1"/>
          <p:nvPr/>
        </p:nvSpPr>
        <p:spPr>
          <a:xfrm>
            <a:off x="1747404" y="1129385"/>
            <a:ext cx="9318702" cy="70019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Onglet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extension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540"/>
              </a:spcBef>
            </a:pP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visible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uniquement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entre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mois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3mois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date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d’échéance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l’agrément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3730" y="1199388"/>
            <a:ext cx="1905000" cy="304800"/>
          </a:xfrm>
          <a:prstGeom prst="rect">
            <a:avLst/>
          </a:prstGeom>
        </p:spPr>
      </p:pic>
      <p:sp>
        <p:nvSpPr>
          <p:cNvPr id="16" name="object 68"/>
          <p:cNvSpPr txBox="1"/>
          <p:nvPr/>
        </p:nvSpPr>
        <p:spPr>
          <a:xfrm>
            <a:off x="7034189" y="6001155"/>
            <a:ext cx="1871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Cliquer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1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extend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69"/>
          <p:cNvSpPr/>
          <p:nvPr/>
        </p:nvSpPr>
        <p:spPr>
          <a:xfrm>
            <a:off x="8262327" y="5371474"/>
            <a:ext cx="1256030" cy="628015"/>
          </a:xfrm>
          <a:custGeom>
            <a:avLst/>
            <a:gdLst/>
            <a:ahLst/>
            <a:cxnLst/>
            <a:rect l="l" t="t" r="r" b="b"/>
            <a:pathLst>
              <a:path w="1256029" h="628014">
                <a:moveTo>
                  <a:pt x="1185022" y="50517"/>
                </a:moveTo>
                <a:lnTo>
                  <a:pt x="1172219" y="24910"/>
                </a:lnTo>
                <a:lnTo>
                  <a:pt x="0" y="601980"/>
                </a:lnTo>
                <a:lnTo>
                  <a:pt x="12192" y="627888"/>
                </a:lnTo>
                <a:lnTo>
                  <a:pt x="1185022" y="50517"/>
                </a:lnTo>
                <a:close/>
              </a:path>
              <a:path w="1256029" h="628014">
                <a:moveTo>
                  <a:pt x="1255776" y="0"/>
                </a:moveTo>
                <a:lnTo>
                  <a:pt x="1159764" y="0"/>
                </a:lnTo>
                <a:lnTo>
                  <a:pt x="1172219" y="24910"/>
                </a:lnTo>
                <a:lnTo>
                  <a:pt x="1185672" y="18288"/>
                </a:lnTo>
                <a:lnTo>
                  <a:pt x="1197864" y="44196"/>
                </a:lnTo>
                <a:lnTo>
                  <a:pt x="1197864" y="76200"/>
                </a:lnTo>
                <a:lnTo>
                  <a:pt x="1255776" y="0"/>
                </a:lnTo>
                <a:close/>
              </a:path>
              <a:path w="1256029" h="628014">
                <a:moveTo>
                  <a:pt x="1197864" y="44196"/>
                </a:moveTo>
                <a:lnTo>
                  <a:pt x="1185672" y="18288"/>
                </a:lnTo>
                <a:lnTo>
                  <a:pt x="1172219" y="24910"/>
                </a:lnTo>
                <a:lnTo>
                  <a:pt x="1185022" y="50517"/>
                </a:lnTo>
                <a:lnTo>
                  <a:pt x="1197864" y="44196"/>
                </a:lnTo>
                <a:close/>
              </a:path>
              <a:path w="1256029" h="628014">
                <a:moveTo>
                  <a:pt x="1197864" y="76200"/>
                </a:moveTo>
                <a:lnTo>
                  <a:pt x="1197864" y="44196"/>
                </a:lnTo>
                <a:lnTo>
                  <a:pt x="1185022" y="50517"/>
                </a:lnTo>
                <a:lnTo>
                  <a:pt x="119786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3653" y="6512921"/>
            <a:ext cx="8425180" cy="9525"/>
          </a:xfrm>
          <a:custGeom>
            <a:avLst/>
            <a:gdLst/>
            <a:ahLst/>
            <a:cxnLst/>
            <a:rect l="l" t="t" r="r" b="b"/>
            <a:pathLst>
              <a:path w="8425180" h="9525">
                <a:moveTo>
                  <a:pt x="8424671" y="9143"/>
                </a:moveTo>
                <a:lnTo>
                  <a:pt x="8424671" y="0"/>
                </a:lnTo>
                <a:lnTo>
                  <a:pt x="0" y="0"/>
                </a:lnTo>
                <a:lnTo>
                  <a:pt x="0" y="9143"/>
                </a:lnTo>
                <a:lnTo>
                  <a:pt x="84246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300" y="302113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Procédure</a:t>
            </a:r>
            <a:r>
              <a:rPr spc="-10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renouvellement</a:t>
            </a:r>
            <a:r>
              <a:rPr spc="-75" dirty="0"/>
              <a:t> </a:t>
            </a:r>
            <a:r>
              <a:rPr spc="-10" dirty="0"/>
              <a:t>CIFER</a:t>
            </a:r>
          </a:p>
        </p:txBody>
      </p:sp>
      <p:grpSp>
        <p:nvGrpSpPr>
          <p:cNvPr id="4" name="object 5"/>
          <p:cNvGrpSpPr/>
          <p:nvPr/>
        </p:nvGrpSpPr>
        <p:grpSpPr>
          <a:xfrm>
            <a:off x="1875677" y="1331322"/>
            <a:ext cx="7653655" cy="4615180"/>
            <a:chOff x="1278517" y="1592580"/>
            <a:chExt cx="7653655" cy="4615180"/>
          </a:xfrm>
        </p:grpSpPr>
        <p:pic>
          <p:nvPicPr>
            <p:cNvPr id="5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183" y="1601723"/>
              <a:ext cx="7633716" cy="4543686"/>
            </a:xfrm>
            <a:prstGeom prst="rect">
              <a:avLst/>
            </a:prstGeom>
          </p:spPr>
        </p:pic>
        <p:sp>
          <p:nvSpPr>
            <p:cNvPr id="6" name="object 7"/>
            <p:cNvSpPr/>
            <p:nvPr/>
          </p:nvSpPr>
          <p:spPr>
            <a:xfrm>
              <a:off x="1278517" y="1592580"/>
              <a:ext cx="7653655" cy="4615180"/>
            </a:xfrm>
            <a:custGeom>
              <a:avLst/>
              <a:gdLst/>
              <a:ahLst/>
              <a:cxnLst/>
              <a:rect l="l" t="t" r="r" b="b"/>
              <a:pathLst>
                <a:path w="7653655" h="4615180">
                  <a:moveTo>
                    <a:pt x="7653525" y="4613148"/>
                  </a:moveTo>
                  <a:lnTo>
                    <a:pt x="7653525" y="1524"/>
                  </a:lnTo>
                  <a:lnTo>
                    <a:pt x="7652001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4613148"/>
                  </a:lnTo>
                  <a:lnTo>
                    <a:pt x="3048" y="4614672"/>
                  </a:lnTo>
                  <a:lnTo>
                    <a:pt x="4572" y="4614672"/>
                  </a:lnTo>
                  <a:lnTo>
                    <a:pt x="4572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7644381" y="9144"/>
                  </a:lnTo>
                  <a:lnTo>
                    <a:pt x="7644381" y="4572"/>
                  </a:lnTo>
                  <a:lnTo>
                    <a:pt x="7648953" y="9144"/>
                  </a:lnTo>
                  <a:lnTo>
                    <a:pt x="7648953" y="4614672"/>
                  </a:lnTo>
                  <a:lnTo>
                    <a:pt x="7652001" y="4614672"/>
                  </a:lnTo>
                  <a:lnTo>
                    <a:pt x="7653525" y="4613148"/>
                  </a:lnTo>
                  <a:close/>
                </a:path>
                <a:path w="7653655" h="4615180">
                  <a:moveTo>
                    <a:pt x="10668" y="9144"/>
                  </a:moveTo>
                  <a:lnTo>
                    <a:pt x="10668" y="4572"/>
                  </a:lnTo>
                  <a:lnTo>
                    <a:pt x="4572" y="9144"/>
                  </a:lnTo>
                  <a:lnTo>
                    <a:pt x="10668" y="9144"/>
                  </a:lnTo>
                  <a:close/>
                </a:path>
                <a:path w="7653655" h="4615180">
                  <a:moveTo>
                    <a:pt x="10668" y="4605528"/>
                  </a:moveTo>
                  <a:lnTo>
                    <a:pt x="10668" y="9144"/>
                  </a:lnTo>
                  <a:lnTo>
                    <a:pt x="4572" y="9144"/>
                  </a:lnTo>
                  <a:lnTo>
                    <a:pt x="4572" y="4605528"/>
                  </a:lnTo>
                  <a:lnTo>
                    <a:pt x="10668" y="4605528"/>
                  </a:lnTo>
                  <a:close/>
                </a:path>
                <a:path w="7653655" h="4615180">
                  <a:moveTo>
                    <a:pt x="7648953" y="4605528"/>
                  </a:moveTo>
                  <a:lnTo>
                    <a:pt x="4572" y="4605528"/>
                  </a:lnTo>
                  <a:lnTo>
                    <a:pt x="10668" y="4610100"/>
                  </a:lnTo>
                  <a:lnTo>
                    <a:pt x="10668" y="4614672"/>
                  </a:lnTo>
                  <a:lnTo>
                    <a:pt x="7644381" y="4614672"/>
                  </a:lnTo>
                  <a:lnTo>
                    <a:pt x="7644381" y="4610100"/>
                  </a:lnTo>
                  <a:lnTo>
                    <a:pt x="7648953" y="4605528"/>
                  </a:lnTo>
                  <a:close/>
                </a:path>
                <a:path w="7653655" h="4615180">
                  <a:moveTo>
                    <a:pt x="10668" y="4614672"/>
                  </a:moveTo>
                  <a:lnTo>
                    <a:pt x="10668" y="4610100"/>
                  </a:lnTo>
                  <a:lnTo>
                    <a:pt x="4572" y="4605528"/>
                  </a:lnTo>
                  <a:lnTo>
                    <a:pt x="4572" y="4614672"/>
                  </a:lnTo>
                  <a:lnTo>
                    <a:pt x="10668" y="4614672"/>
                  </a:lnTo>
                  <a:close/>
                </a:path>
                <a:path w="7653655" h="4615180">
                  <a:moveTo>
                    <a:pt x="7648953" y="9144"/>
                  </a:moveTo>
                  <a:lnTo>
                    <a:pt x="7644381" y="4572"/>
                  </a:lnTo>
                  <a:lnTo>
                    <a:pt x="7644381" y="9144"/>
                  </a:lnTo>
                  <a:lnTo>
                    <a:pt x="7648953" y="9144"/>
                  </a:lnTo>
                  <a:close/>
                </a:path>
                <a:path w="7653655" h="4615180">
                  <a:moveTo>
                    <a:pt x="7648953" y="4605528"/>
                  </a:moveTo>
                  <a:lnTo>
                    <a:pt x="7648953" y="9144"/>
                  </a:lnTo>
                  <a:lnTo>
                    <a:pt x="7644381" y="9144"/>
                  </a:lnTo>
                  <a:lnTo>
                    <a:pt x="7644381" y="4605528"/>
                  </a:lnTo>
                  <a:lnTo>
                    <a:pt x="7648953" y="4605528"/>
                  </a:lnTo>
                  <a:close/>
                </a:path>
                <a:path w="7653655" h="4615180">
                  <a:moveTo>
                    <a:pt x="7648953" y="4614672"/>
                  </a:moveTo>
                  <a:lnTo>
                    <a:pt x="7648953" y="4605528"/>
                  </a:lnTo>
                  <a:lnTo>
                    <a:pt x="7644381" y="4610100"/>
                  </a:lnTo>
                  <a:lnTo>
                    <a:pt x="7644381" y="4614672"/>
                  </a:lnTo>
                  <a:lnTo>
                    <a:pt x="7648953" y="4614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5170809" y="3268979"/>
              <a:ext cx="3252470" cy="350520"/>
            </a:xfrm>
            <a:custGeom>
              <a:avLst/>
              <a:gdLst/>
              <a:ahLst/>
              <a:cxnLst/>
              <a:rect l="l" t="t" r="r" b="b"/>
              <a:pathLst>
                <a:path w="3252470" h="350520">
                  <a:moveTo>
                    <a:pt x="3252215" y="350519"/>
                  </a:moveTo>
                  <a:lnTo>
                    <a:pt x="3252215" y="0"/>
                  </a:lnTo>
                  <a:lnTo>
                    <a:pt x="0" y="0"/>
                  </a:lnTo>
                  <a:lnTo>
                    <a:pt x="0" y="350519"/>
                  </a:lnTo>
                  <a:lnTo>
                    <a:pt x="3252215" y="350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5155570" y="3255263"/>
              <a:ext cx="3281679" cy="378460"/>
            </a:xfrm>
            <a:custGeom>
              <a:avLst/>
              <a:gdLst/>
              <a:ahLst/>
              <a:cxnLst/>
              <a:rect l="l" t="t" r="r" b="b"/>
              <a:pathLst>
                <a:path w="3281679" h="378460">
                  <a:moveTo>
                    <a:pt x="3281172" y="377952"/>
                  </a:moveTo>
                  <a:lnTo>
                    <a:pt x="3281172" y="0"/>
                  </a:lnTo>
                  <a:lnTo>
                    <a:pt x="0" y="0"/>
                  </a:lnTo>
                  <a:lnTo>
                    <a:pt x="0" y="377952"/>
                  </a:lnTo>
                  <a:lnTo>
                    <a:pt x="15240" y="377952"/>
                  </a:lnTo>
                  <a:lnTo>
                    <a:pt x="15240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3252216" y="27432"/>
                  </a:lnTo>
                  <a:lnTo>
                    <a:pt x="3252216" y="13716"/>
                  </a:lnTo>
                  <a:lnTo>
                    <a:pt x="3267456" y="27432"/>
                  </a:lnTo>
                  <a:lnTo>
                    <a:pt x="3267456" y="377952"/>
                  </a:lnTo>
                  <a:lnTo>
                    <a:pt x="3281172" y="377952"/>
                  </a:lnTo>
                  <a:close/>
                </a:path>
                <a:path w="3281679" h="378460">
                  <a:moveTo>
                    <a:pt x="28956" y="27432"/>
                  </a:moveTo>
                  <a:lnTo>
                    <a:pt x="28956" y="13716"/>
                  </a:lnTo>
                  <a:lnTo>
                    <a:pt x="15240" y="27432"/>
                  </a:lnTo>
                  <a:lnTo>
                    <a:pt x="28956" y="27432"/>
                  </a:lnTo>
                  <a:close/>
                </a:path>
                <a:path w="3281679" h="378460">
                  <a:moveTo>
                    <a:pt x="28956" y="350520"/>
                  </a:moveTo>
                  <a:lnTo>
                    <a:pt x="28956" y="27432"/>
                  </a:lnTo>
                  <a:lnTo>
                    <a:pt x="15240" y="27432"/>
                  </a:lnTo>
                  <a:lnTo>
                    <a:pt x="15240" y="350520"/>
                  </a:lnTo>
                  <a:lnTo>
                    <a:pt x="28956" y="350520"/>
                  </a:lnTo>
                  <a:close/>
                </a:path>
                <a:path w="3281679" h="378460">
                  <a:moveTo>
                    <a:pt x="3267456" y="350520"/>
                  </a:moveTo>
                  <a:lnTo>
                    <a:pt x="15240" y="350520"/>
                  </a:lnTo>
                  <a:lnTo>
                    <a:pt x="28956" y="364236"/>
                  </a:lnTo>
                  <a:lnTo>
                    <a:pt x="28956" y="377952"/>
                  </a:lnTo>
                  <a:lnTo>
                    <a:pt x="3252216" y="377952"/>
                  </a:lnTo>
                  <a:lnTo>
                    <a:pt x="3252216" y="364236"/>
                  </a:lnTo>
                  <a:lnTo>
                    <a:pt x="3267456" y="350520"/>
                  </a:lnTo>
                  <a:close/>
                </a:path>
                <a:path w="3281679" h="378460">
                  <a:moveTo>
                    <a:pt x="28956" y="377952"/>
                  </a:moveTo>
                  <a:lnTo>
                    <a:pt x="28956" y="364236"/>
                  </a:lnTo>
                  <a:lnTo>
                    <a:pt x="15240" y="350520"/>
                  </a:lnTo>
                  <a:lnTo>
                    <a:pt x="15240" y="377952"/>
                  </a:lnTo>
                  <a:lnTo>
                    <a:pt x="28956" y="377952"/>
                  </a:lnTo>
                  <a:close/>
                </a:path>
                <a:path w="3281679" h="378460">
                  <a:moveTo>
                    <a:pt x="3267456" y="27432"/>
                  </a:moveTo>
                  <a:lnTo>
                    <a:pt x="3252216" y="13716"/>
                  </a:lnTo>
                  <a:lnTo>
                    <a:pt x="3252216" y="27432"/>
                  </a:lnTo>
                  <a:lnTo>
                    <a:pt x="3267456" y="27432"/>
                  </a:lnTo>
                  <a:close/>
                </a:path>
                <a:path w="3281679" h="378460">
                  <a:moveTo>
                    <a:pt x="3267456" y="350520"/>
                  </a:moveTo>
                  <a:lnTo>
                    <a:pt x="3267456" y="27432"/>
                  </a:lnTo>
                  <a:lnTo>
                    <a:pt x="3252216" y="27432"/>
                  </a:lnTo>
                  <a:lnTo>
                    <a:pt x="3252216" y="350520"/>
                  </a:lnTo>
                  <a:lnTo>
                    <a:pt x="3267456" y="350520"/>
                  </a:lnTo>
                  <a:close/>
                </a:path>
                <a:path w="3281679" h="378460">
                  <a:moveTo>
                    <a:pt x="3267456" y="377952"/>
                  </a:moveTo>
                  <a:lnTo>
                    <a:pt x="3267456" y="350520"/>
                  </a:lnTo>
                  <a:lnTo>
                    <a:pt x="3252216" y="364236"/>
                  </a:lnTo>
                  <a:lnTo>
                    <a:pt x="3252216" y="377952"/>
                  </a:lnTo>
                  <a:lnTo>
                    <a:pt x="3267456" y="37795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0"/>
          <p:cNvSpPr txBox="1"/>
          <p:nvPr/>
        </p:nvSpPr>
        <p:spPr>
          <a:xfrm>
            <a:off x="6811407" y="3036168"/>
            <a:ext cx="1164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5FF"/>
                </a:solidFill>
                <a:latin typeface="Calibri"/>
                <a:cs typeface="Calibri"/>
              </a:rPr>
              <a:t>1</a:t>
            </a:r>
            <a:r>
              <a:rPr sz="16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5FF"/>
                </a:solidFill>
                <a:latin typeface="Calibri"/>
                <a:cs typeface="Calibri"/>
              </a:rPr>
              <a:t>-</a:t>
            </a:r>
            <a:r>
              <a:rPr sz="1600" spc="-4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5FF"/>
                </a:solidFill>
                <a:latin typeface="Calibri"/>
                <a:cs typeface="Calibri"/>
              </a:rPr>
              <a:t>Compléter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1"/>
          <p:cNvGrpSpPr/>
          <p:nvPr/>
        </p:nvGrpSpPr>
        <p:grpSpPr>
          <a:xfrm>
            <a:off x="3367670" y="3347574"/>
            <a:ext cx="5038725" cy="2990215"/>
            <a:chOff x="2770510" y="3608832"/>
            <a:chExt cx="5038725" cy="2990215"/>
          </a:xfrm>
        </p:grpSpPr>
        <p:sp>
          <p:nvSpPr>
            <p:cNvPr id="11" name="object 12"/>
            <p:cNvSpPr/>
            <p:nvPr/>
          </p:nvSpPr>
          <p:spPr>
            <a:xfrm>
              <a:off x="4065905" y="3608844"/>
              <a:ext cx="3743325" cy="2990215"/>
            </a:xfrm>
            <a:custGeom>
              <a:avLst/>
              <a:gdLst/>
              <a:ahLst/>
              <a:cxnLst/>
              <a:rect l="l" t="t" r="r" b="b"/>
              <a:pathLst>
                <a:path w="3743325" h="2990215">
                  <a:moveTo>
                    <a:pt x="3279648" y="580644"/>
                  </a:moveTo>
                  <a:lnTo>
                    <a:pt x="3250692" y="489204"/>
                  </a:lnTo>
                  <a:lnTo>
                    <a:pt x="3230803" y="508596"/>
                  </a:lnTo>
                  <a:lnTo>
                    <a:pt x="2740152" y="0"/>
                  </a:lnTo>
                  <a:lnTo>
                    <a:pt x="2720340" y="19812"/>
                  </a:lnTo>
                  <a:lnTo>
                    <a:pt x="3210737" y="528154"/>
                  </a:lnTo>
                  <a:lnTo>
                    <a:pt x="3189732" y="548640"/>
                  </a:lnTo>
                  <a:lnTo>
                    <a:pt x="3240024" y="566534"/>
                  </a:lnTo>
                  <a:lnTo>
                    <a:pt x="3279648" y="580644"/>
                  </a:lnTo>
                  <a:close/>
                </a:path>
                <a:path w="3743325" h="2990215">
                  <a:moveTo>
                    <a:pt x="3742944" y="2686812"/>
                  </a:moveTo>
                  <a:lnTo>
                    <a:pt x="3715512" y="2686812"/>
                  </a:lnTo>
                  <a:lnTo>
                    <a:pt x="3715512" y="2715768"/>
                  </a:lnTo>
                  <a:lnTo>
                    <a:pt x="3715512" y="2962656"/>
                  </a:lnTo>
                  <a:lnTo>
                    <a:pt x="28956" y="2962656"/>
                  </a:lnTo>
                  <a:lnTo>
                    <a:pt x="28956" y="2715768"/>
                  </a:lnTo>
                  <a:lnTo>
                    <a:pt x="3715512" y="2715768"/>
                  </a:lnTo>
                  <a:lnTo>
                    <a:pt x="3715512" y="2686812"/>
                  </a:lnTo>
                  <a:lnTo>
                    <a:pt x="0" y="2686812"/>
                  </a:lnTo>
                  <a:lnTo>
                    <a:pt x="0" y="2990088"/>
                  </a:lnTo>
                  <a:lnTo>
                    <a:pt x="13716" y="2990088"/>
                  </a:lnTo>
                  <a:lnTo>
                    <a:pt x="28956" y="2990088"/>
                  </a:lnTo>
                  <a:lnTo>
                    <a:pt x="3715512" y="2990088"/>
                  </a:lnTo>
                  <a:lnTo>
                    <a:pt x="3729228" y="2990088"/>
                  </a:lnTo>
                  <a:lnTo>
                    <a:pt x="3742944" y="2990088"/>
                  </a:lnTo>
                  <a:lnTo>
                    <a:pt x="3742944" y="2686812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2770510" y="4693920"/>
              <a:ext cx="1487805" cy="334010"/>
            </a:xfrm>
            <a:custGeom>
              <a:avLst/>
              <a:gdLst/>
              <a:ahLst/>
              <a:cxnLst/>
              <a:rect l="l" t="t" r="r" b="b"/>
              <a:pathLst>
                <a:path w="1487804" h="334010">
                  <a:moveTo>
                    <a:pt x="91440" y="0"/>
                  </a:moveTo>
                  <a:lnTo>
                    <a:pt x="0" y="25908"/>
                  </a:lnTo>
                  <a:lnTo>
                    <a:pt x="67056" y="79279"/>
                  </a:lnTo>
                  <a:lnTo>
                    <a:pt x="67056" y="53340"/>
                  </a:lnTo>
                  <a:lnTo>
                    <a:pt x="71628" y="25908"/>
                  </a:lnTo>
                  <a:lnTo>
                    <a:pt x="85799" y="28714"/>
                  </a:lnTo>
                  <a:lnTo>
                    <a:pt x="91440" y="0"/>
                  </a:lnTo>
                  <a:close/>
                </a:path>
                <a:path w="1487804" h="334010">
                  <a:moveTo>
                    <a:pt x="85799" y="28714"/>
                  </a:moveTo>
                  <a:lnTo>
                    <a:pt x="71628" y="25908"/>
                  </a:lnTo>
                  <a:lnTo>
                    <a:pt x="67056" y="53340"/>
                  </a:lnTo>
                  <a:lnTo>
                    <a:pt x="80441" y="55993"/>
                  </a:lnTo>
                  <a:lnTo>
                    <a:pt x="85799" y="28714"/>
                  </a:lnTo>
                  <a:close/>
                </a:path>
                <a:path w="1487804" h="334010">
                  <a:moveTo>
                    <a:pt x="80441" y="55993"/>
                  </a:moveTo>
                  <a:lnTo>
                    <a:pt x="67056" y="53340"/>
                  </a:lnTo>
                  <a:lnTo>
                    <a:pt x="67056" y="79279"/>
                  </a:lnTo>
                  <a:lnTo>
                    <a:pt x="74676" y="85344"/>
                  </a:lnTo>
                  <a:lnTo>
                    <a:pt x="80441" y="55993"/>
                  </a:lnTo>
                  <a:close/>
                </a:path>
                <a:path w="1487804" h="334010">
                  <a:moveTo>
                    <a:pt x="1487424" y="306324"/>
                  </a:moveTo>
                  <a:lnTo>
                    <a:pt x="85799" y="28714"/>
                  </a:lnTo>
                  <a:lnTo>
                    <a:pt x="80441" y="55993"/>
                  </a:lnTo>
                  <a:lnTo>
                    <a:pt x="1481328" y="333756"/>
                  </a:lnTo>
                  <a:lnTo>
                    <a:pt x="1487424" y="3063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4655697" y="5850635"/>
              <a:ext cx="1216660" cy="388620"/>
            </a:xfrm>
            <a:custGeom>
              <a:avLst/>
              <a:gdLst/>
              <a:ahLst/>
              <a:cxnLst/>
              <a:rect l="l" t="t" r="r" b="b"/>
              <a:pathLst>
                <a:path w="1216660" h="388620">
                  <a:moveTo>
                    <a:pt x="1216151" y="388619"/>
                  </a:moveTo>
                  <a:lnTo>
                    <a:pt x="1216151" y="0"/>
                  </a:lnTo>
                  <a:lnTo>
                    <a:pt x="0" y="0"/>
                  </a:lnTo>
                  <a:lnTo>
                    <a:pt x="0" y="388619"/>
                  </a:lnTo>
                  <a:lnTo>
                    <a:pt x="1216151" y="388619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4651126" y="5846064"/>
              <a:ext cx="1225550" cy="398145"/>
            </a:xfrm>
            <a:custGeom>
              <a:avLst/>
              <a:gdLst/>
              <a:ahLst/>
              <a:cxnLst/>
              <a:rect l="l" t="t" r="r" b="b"/>
              <a:pathLst>
                <a:path w="1225550" h="398145">
                  <a:moveTo>
                    <a:pt x="1225296" y="396240"/>
                  </a:moveTo>
                  <a:lnTo>
                    <a:pt x="1225296" y="3048"/>
                  </a:lnTo>
                  <a:lnTo>
                    <a:pt x="1222248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396240"/>
                  </a:lnTo>
                  <a:lnTo>
                    <a:pt x="1524" y="397764"/>
                  </a:lnTo>
                  <a:lnTo>
                    <a:pt x="4572" y="39776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216152" y="9144"/>
                  </a:lnTo>
                  <a:lnTo>
                    <a:pt x="1216152" y="4572"/>
                  </a:lnTo>
                  <a:lnTo>
                    <a:pt x="1220724" y="9144"/>
                  </a:lnTo>
                  <a:lnTo>
                    <a:pt x="1220724" y="397764"/>
                  </a:lnTo>
                  <a:lnTo>
                    <a:pt x="1222248" y="397764"/>
                  </a:lnTo>
                  <a:lnTo>
                    <a:pt x="1225296" y="396240"/>
                  </a:lnTo>
                  <a:close/>
                </a:path>
                <a:path w="1225550" h="39814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225550" h="398145">
                  <a:moveTo>
                    <a:pt x="9144" y="38862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388620"/>
                  </a:lnTo>
                  <a:lnTo>
                    <a:pt x="9144" y="388620"/>
                  </a:lnTo>
                  <a:close/>
                </a:path>
                <a:path w="1225550" h="398145">
                  <a:moveTo>
                    <a:pt x="1220724" y="388620"/>
                  </a:moveTo>
                  <a:lnTo>
                    <a:pt x="4572" y="388620"/>
                  </a:lnTo>
                  <a:lnTo>
                    <a:pt x="9144" y="393192"/>
                  </a:lnTo>
                  <a:lnTo>
                    <a:pt x="9144" y="397764"/>
                  </a:lnTo>
                  <a:lnTo>
                    <a:pt x="1216152" y="397764"/>
                  </a:lnTo>
                  <a:lnTo>
                    <a:pt x="1216152" y="393192"/>
                  </a:lnTo>
                  <a:lnTo>
                    <a:pt x="1220724" y="388620"/>
                  </a:lnTo>
                  <a:close/>
                </a:path>
                <a:path w="1225550" h="398145">
                  <a:moveTo>
                    <a:pt x="9144" y="397764"/>
                  </a:moveTo>
                  <a:lnTo>
                    <a:pt x="9144" y="393192"/>
                  </a:lnTo>
                  <a:lnTo>
                    <a:pt x="4572" y="388620"/>
                  </a:lnTo>
                  <a:lnTo>
                    <a:pt x="4572" y="397764"/>
                  </a:lnTo>
                  <a:lnTo>
                    <a:pt x="9144" y="397764"/>
                  </a:lnTo>
                  <a:close/>
                </a:path>
                <a:path w="1225550" h="398145">
                  <a:moveTo>
                    <a:pt x="1220724" y="9144"/>
                  </a:moveTo>
                  <a:lnTo>
                    <a:pt x="1216152" y="4572"/>
                  </a:lnTo>
                  <a:lnTo>
                    <a:pt x="1216152" y="9144"/>
                  </a:lnTo>
                  <a:lnTo>
                    <a:pt x="1220724" y="9144"/>
                  </a:lnTo>
                  <a:close/>
                </a:path>
                <a:path w="1225550" h="398145">
                  <a:moveTo>
                    <a:pt x="1220724" y="388620"/>
                  </a:moveTo>
                  <a:lnTo>
                    <a:pt x="1220724" y="9144"/>
                  </a:lnTo>
                  <a:lnTo>
                    <a:pt x="1216152" y="9144"/>
                  </a:lnTo>
                  <a:lnTo>
                    <a:pt x="1216152" y="388620"/>
                  </a:lnTo>
                  <a:lnTo>
                    <a:pt x="1220724" y="388620"/>
                  </a:lnTo>
                  <a:close/>
                </a:path>
                <a:path w="1225550" h="398145">
                  <a:moveTo>
                    <a:pt x="1220724" y="397764"/>
                  </a:moveTo>
                  <a:lnTo>
                    <a:pt x="1220724" y="388620"/>
                  </a:lnTo>
                  <a:lnTo>
                    <a:pt x="1216152" y="393192"/>
                  </a:lnTo>
                  <a:lnTo>
                    <a:pt x="1216152" y="397764"/>
                  </a:lnTo>
                  <a:lnTo>
                    <a:pt x="1220724" y="397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6"/>
          <p:cNvSpPr txBox="1"/>
          <p:nvPr/>
        </p:nvSpPr>
        <p:spPr>
          <a:xfrm>
            <a:off x="5333127" y="5614775"/>
            <a:ext cx="235966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Annexe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16</a:t>
            </a:r>
            <a:endParaRPr sz="1800" dirty="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180"/>
              </a:spcBef>
            </a:pPr>
            <a:r>
              <a:rPr sz="1600" b="1" dirty="0">
                <a:solidFill>
                  <a:srgbClr val="0065FF"/>
                </a:solidFill>
                <a:latin typeface="Calibri"/>
                <a:cs typeface="Calibri"/>
              </a:rPr>
              <a:t>2-</a:t>
            </a:r>
            <a:r>
              <a:rPr sz="1600" spc="-2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65FF"/>
                </a:solidFill>
                <a:latin typeface="Calibri"/>
                <a:cs typeface="Calibri"/>
              </a:rPr>
              <a:t>Télécharger</a:t>
            </a:r>
            <a:r>
              <a:rPr sz="1600" spc="-2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5FF"/>
                </a:solidFill>
                <a:latin typeface="Calibri"/>
                <a:cs typeface="Calibri"/>
              </a:rPr>
              <a:t>document(s)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6" name="object 17"/>
          <p:cNvGrpSpPr/>
          <p:nvPr/>
        </p:nvGrpSpPr>
        <p:grpSpPr>
          <a:xfrm>
            <a:off x="4672214" y="1390758"/>
            <a:ext cx="2597150" cy="806450"/>
            <a:chOff x="4075054" y="1652016"/>
            <a:chExt cx="2597150" cy="806450"/>
          </a:xfrm>
        </p:grpSpPr>
        <p:sp>
          <p:nvSpPr>
            <p:cNvPr id="17" name="object 18"/>
            <p:cNvSpPr/>
            <p:nvPr/>
          </p:nvSpPr>
          <p:spPr>
            <a:xfrm>
              <a:off x="4088770" y="1665731"/>
              <a:ext cx="2569845" cy="779145"/>
            </a:xfrm>
            <a:custGeom>
              <a:avLst/>
              <a:gdLst/>
              <a:ahLst/>
              <a:cxnLst/>
              <a:rect l="l" t="t" r="r" b="b"/>
              <a:pathLst>
                <a:path w="2569845" h="779144">
                  <a:moveTo>
                    <a:pt x="2569463" y="778763"/>
                  </a:moveTo>
                  <a:lnTo>
                    <a:pt x="2569463" y="0"/>
                  </a:lnTo>
                  <a:lnTo>
                    <a:pt x="0" y="0"/>
                  </a:lnTo>
                  <a:lnTo>
                    <a:pt x="0" y="778763"/>
                  </a:lnTo>
                  <a:lnTo>
                    <a:pt x="2569463" y="778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4075054" y="1652016"/>
              <a:ext cx="2597150" cy="806450"/>
            </a:xfrm>
            <a:custGeom>
              <a:avLst/>
              <a:gdLst/>
              <a:ahLst/>
              <a:cxnLst/>
              <a:rect l="l" t="t" r="r" b="b"/>
              <a:pathLst>
                <a:path w="2597150" h="806450">
                  <a:moveTo>
                    <a:pt x="2596896" y="806196"/>
                  </a:moveTo>
                  <a:lnTo>
                    <a:pt x="2596896" y="0"/>
                  </a:lnTo>
                  <a:lnTo>
                    <a:pt x="0" y="0"/>
                  </a:lnTo>
                  <a:lnTo>
                    <a:pt x="0" y="806196"/>
                  </a:lnTo>
                  <a:lnTo>
                    <a:pt x="13716" y="806196"/>
                  </a:lnTo>
                  <a:lnTo>
                    <a:pt x="13716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2569464" y="27432"/>
                  </a:lnTo>
                  <a:lnTo>
                    <a:pt x="2569464" y="13716"/>
                  </a:lnTo>
                  <a:lnTo>
                    <a:pt x="2583180" y="27432"/>
                  </a:lnTo>
                  <a:lnTo>
                    <a:pt x="2583180" y="806196"/>
                  </a:lnTo>
                  <a:lnTo>
                    <a:pt x="2596896" y="806196"/>
                  </a:lnTo>
                  <a:close/>
                </a:path>
                <a:path w="2597150" h="806450">
                  <a:moveTo>
                    <a:pt x="28956" y="27432"/>
                  </a:moveTo>
                  <a:lnTo>
                    <a:pt x="28956" y="13716"/>
                  </a:lnTo>
                  <a:lnTo>
                    <a:pt x="13716" y="27432"/>
                  </a:lnTo>
                  <a:lnTo>
                    <a:pt x="28956" y="27432"/>
                  </a:lnTo>
                  <a:close/>
                </a:path>
                <a:path w="2597150" h="806450">
                  <a:moveTo>
                    <a:pt x="28956" y="777240"/>
                  </a:moveTo>
                  <a:lnTo>
                    <a:pt x="28956" y="27432"/>
                  </a:lnTo>
                  <a:lnTo>
                    <a:pt x="13716" y="27432"/>
                  </a:lnTo>
                  <a:lnTo>
                    <a:pt x="13716" y="777240"/>
                  </a:lnTo>
                  <a:lnTo>
                    <a:pt x="28956" y="777240"/>
                  </a:lnTo>
                  <a:close/>
                </a:path>
                <a:path w="2597150" h="806450">
                  <a:moveTo>
                    <a:pt x="2583180" y="777240"/>
                  </a:moveTo>
                  <a:lnTo>
                    <a:pt x="13716" y="777240"/>
                  </a:lnTo>
                  <a:lnTo>
                    <a:pt x="28956" y="792480"/>
                  </a:lnTo>
                  <a:lnTo>
                    <a:pt x="28956" y="806196"/>
                  </a:lnTo>
                  <a:lnTo>
                    <a:pt x="2569464" y="806196"/>
                  </a:lnTo>
                  <a:lnTo>
                    <a:pt x="2569464" y="792480"/>
                  </a:lnTo>
                  <a:lnTo>
                    <a:pt x="2583180" y="777240"/>
                  </a:lnTo>
                  <a:close/>
                </a:path>
                <a:path w="2597150" h="806450">
                  <a:moveTo>
                    <a:pt x="28956" y="806196"/>
                  </a:moveTo>
                  <a:lnTo>
                    <a:pt x="28956" y="792480"/>
                  </a:lnTo>
                  <a:lnTo>
                    <a:pt x="13716" y="777240"/>
                  </a:lnTo>
                  <a:lnTo>
                    <a:pt x="13716" y="806196"/>
                  </a:lnTo>
                  <a:lnTo>
                    <a:pt x="28956" y="806196"/>
                  </a:lnTo>
                  <a:close/>
                </a:path>
                <a:path w="2597150" h="806450">
                  <a:moveTo>
                    <a:pt x="2583180" y="27432"/>
                  </a:moveTo>
                  <a:lnTo>
                    <a:pt x="2569464" y="13716"/>
                  </a:lnTo>
                  <a:lnTo>
                    <a:pt x="2569464" y="27432"/>
                  </a:lnTo>
                  <a:lnTo>
                    <a:pt x="2583180" y="27432"/>
                  </a:lnTo>
                  <a:close/>
                </a:path>
                <a:path w="2597150" h="806450">
                  <a:moveTo>
                    <a:pt x="2583180" y="777240"/>
                  </a:moveTo>
                  <a:lnTo>
                    <a:pt x="2583180" y="27432"/>
                  </a:lnTo>
                  <a:lnTo>
                    <a:pt x="2569464" y="27432"/>
                  </a:lnTo>
                  <a:lnTo>
                    <a:pt x="2569464" y="777240"/>
                  </a:lnTo>
                  <a:lnTo>
                    <a:pt x="2583180" y="777240"/>
                  </a:lnTo>
                  <a:close/>
                </a:path>
                <a:path w="2597150" h="806450">
                  <a:moveTo>
                    <a:pt x="2583180" y="806196"/>
                  </a:moveTo>
                  <a:lnTo>
                    <a:pt x="2583180" y="777240"/>
                  </a:lnTo>
                  <a:lnTo>
                    <a:pt x="2569464" y="792480"/>
                  </a:lnTo>
                  <a:lnTo>
                    <a:pt x="2569464" y="806196"/>
                  </a:lnTo>
                  <a:lnTo>
                    <a:pt x="2583180" y="806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0"/>
          <p:cNvSpPr txBox="1"/>
          <p:nvPr/>
        </p:nvSpPr>
        <p:spPr>
          <a:xfrm>
            <a:off x="2115965" y="902569"/>
            <a:ext cx="4771390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Interface</a:t>
            </a:r>
            <a:r>
              <a:rPr sz="1600" b="0" spc="25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</a:t>
            </a:r>
            <a:r>
              <a:rPr sz="16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demande</a:t>
            </a:r>
            <a:r>
              <a:rPr sz="1600" b="0" spc="25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de</a:t>
            </a:r>
            <a:r>
              <a:rPr sz="16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renouvellement</a:t>
            </a:r>
            <a:endParaRPr sz="1600">
              <a:latin typeface="Marianne Medium"/>
              <a:cs typeface="Marianne Medium"/>
            </a:endParaRPr>
          </a:p>
          <a:p>
            <a:pPr marL="2953385" marR="5080" indent="-1270" algn="ctr">
              <a:lnSpc>
                <a:spcPct val="100000"/>
              </a:lnSpc>
              <a:spcBef>
                <a:spcPts val="2025"/>
              </a:spcBef>
            </a:pPr>
            <a:r>
              <a:rPr sz="1600" b="1" spc="-10" dirty="0">
                <a:latin typeface="Calibri"/>
                <a:cs typeface="Calibri"/>
              </a:rPr>
              <a:t>Consultation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dossier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produit–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pas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de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modification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possible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1"/>
          <p:cNvGrpSpPr/>
          <p:nvPr/>
        </p:nvGrpSpPr>
        <p:grpSpPr>
          <a:xfrm>
            <a:off x="3072014" y="1724514"/>
            <a:ext cx="7042784" cy="3295015"/>
            <a:chOff x="2474854" y="1985772"/>
            <a:chExt cx="7042784" cy="3295015"/>
          </a:xfrm>
        </p:grpSpPr>
        <p:sp>
          <p:nvSpPr>
            <p:cNvPr id="21" name="object 22"/>
            <p:cNvSpPr/>
            <p:nvPr/>
          </p:nvSpPr>
          <p:spPr>
            <a:xfrm>
              <a:off x="2474854" y="1985772"/>
              <a:ext cx="1615440" cy="180340"/>
            </a:xfrm>
            <a:custGeom>
              <a:avLst/>
              <a:gdLst/>
              <a:ahLst/>
              <a:cxnLst/>
              <a:rect l="l" t="t" r="r" b="b"/>
              <a:pathLst>
                <a:path w="1615439" h="180339">
                  <a:moveTo>
                    <a:pt x="83263" y="122390"/>
                  </a:moveTo>
                  <a:lnTo>
                    <a:pt x="80772" y="94488"/>
                  </a:lnTo>
                  <a:lnTo>
                    <a:pt x="0" y="143256"/>
                  </a:lnTo>
                  <a:lnTo>
                    <a:pt x="70104" y="172264"/>
                  </a:lnTo>
                  <a:lnTo>
                    <a:pt x="70104" y="123444"/>
                  </a:lnTo>
                  <a:lnTo>
                    <a:pt x="83263" y="122390"/>
                  </a:lnTo>
                  <a:close/>
                </a:path>
                <a:path w="1615439" h="180339">
                  <a:moveTo>
                    <a:pt x="85841" y="151263"/>
                  </a:moveTo>
                  <a:lnTo>
                    <a:pt x="83263" y="122390"/>
                  </a:lnTo>
                  <a:lnTo>
                    <a:pt x="71628" y="123322"/>
                  </a:lnTo>
                  <a:lnTo>
                    <a:pt x="70104" y="123444"/>
                  </a:lnTo>
                  <a:lnTo>
                    <a:pt x="71628" y="152400"/>
                  </a:lnTo>
                  <a:lnTo>
                    <a:pt x="85841" y="151263"/>
                  </a:lnTo>
                  <a:close/>
                </a:path>
                <a:path w="1615439" h="180339">
                  <a:moveTo>
                    <a:pt x="88392" y="179832"/>
                  </a:moveTo>
                  <a:lnTo>
                    <a:pt x="85841" y="151263"/>
                  </a:lnTo>
                  <a:lnTo>
                    <a:pt x="71628" y="152400"/>
                  </a:lnTo>
                  <a:lnTo>
                    <a:pt x="70104" y="123444"/>
                  </a:lnTo>
                  <a:lnTo>
                    <a:pt x="70104" y="172264"/>
                  </a:lnTo>
                  <a:lnTo>
                    <a:pt x="88392" y="179832"/>
                  </a:lnTo>
                  <a:close/>
                </a:path>
                <a:path w="1615439" h="180339">
                  <a:moveTo>
                    <a:pt x="1615440" y="28956"/>
                  </a:moveTo>
                  <a:lnTo>
                    <a:pt x="1612392" y="0"/>
                  </a:lnTo>
                  <a:lnTo>
                    <a:pt x="83263" y="122390"/>
                  </a:lnTo>
                  <a:lnTo>
                    <a:pt x="85841" y="151263"/>
                  </a:lnTo>
                  <a:lnTo>
                    <a:pt x="161544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>
              <a:off x="4254886" y="4760975"/>
              <a:ext cx="5248910" cy="506095"/>
            </a:xfrm>
            <a:custGeom>
              <a:avLst/>
              <a:gdLst/>
              <a:ahLst/>
              <a:cxnLst/>
              <a:rect l="l" t="t" r="r" b="b"/>
              <a:pathLst>
                <a:path w="5248909" h="506095">
                  <a:moveTo>
                    <a:pt x="5248655" y="505967"/>
                  </a:moveTo>
                  <a:lnTo>
                    <a:pt x="5248655" y="0"/>
                  </a:lnTo>
                  <a:lnTo>
                    <a:pt x="0" y="0"/>
                  </a:lnTo>
                  <a:lnTo>
                    <a:pt x="0" y="505967"/>
                  </a:lnTo>
                  <a:lnTo>
                    <a:pt x="5248655" y="50596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/>
            <p:cNvSpPr/>
            <p:nvPr/>
          </p:nvSpPr>
          <p:spPr>
            <a:xfrm>
              <a:off x="4241170" y="4747260"/>
              <a:ext cx="5276215" cy="533400"/>
            </a:xfrm>
            <a:custGeom>
              <a:avLst/>
              <a:gdLst/>
              <a:ahLst/>
              <a:cxnLst/>
              <a:rect l="l" t="t" r="r" b="b"/>
              <a:pathLst>
                <a:path w="5276215" h="533400">
                  <a:moveTo>
                    <a:pt x="5276088" y="533400"/>
                  </a:moveTo>
                  <a:lnTo>
                    <a:pt x="5276088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13716" y="533400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5247132" y="28956"/>
                  </a:lnTo>
                  <a:lnTo>
                    <a:pt x="5247132" y="13716"/>
                  </a:lnTo>
                  <a:lnTo>
                    <a:pt x="5262372" y="28956"/>
                  </a:lnTo>
                  <a:lnTo>
                    <a:pt x="5262372" y="533400"/>
                  </a:lnTo>
                  <a:lnTo>
                    <a:pt x="5276088" y="533400"/>
                  </a:lnTo>
                  <a:close/>
                </a:path>
                <a:path w="5276215" h="533400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5276215" h="533400">
                  <a:moveTo>
                    <a:pt x="27432" y="504444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504444"/>
                  </a:lnTo>
                  <a:lnTo>
                    <a:pt x="27432" y="504444"/>
                  </a:lnTo>
                  <a:close/>
                </a:path>
                <a:path w="5276215" h="533400">
                  <a:moveTo>
                    <a:pt x="5262372" y="504444"/>
                  </a:moveTo>
                  <a:lnTo>
                    <a:pt x="13716" y="504444"/>
                  </a:lnTo>
                  <a:lnTo>
                    <a:pt x="27432" y="519684"/>
                  </a:lnTo>
                  <a:lnTo>
                    <a:pt x="27432" y="533400"/>
                  </a:lnTo>
                  <a:lnTo>
                    <a:pt x="5247132" y="533400"/>
                  </a:lnTo>
                  <a:lnTo>
                    <a:pt x="5247132" y="519684"/>
                  </a:lnTo>
                  <a:lnTo>
                    <a:pt x="5262372" y="504444"/>
                  </a:lnTo>
                  <a:close/>
                </a:path>
                <a:path w="5276215" h="533400">
                  <a:moveTo>
                    <a:pt x="27432" y="533400"/>
                  </a:moveTo>
                  <a:lnTo>
                    <a:pt x="27432" y="519684"/>
                  </a:lnTo>
                  <a:lnTo>
                    <a:pt x="13716" y="504444"/>
                  </a:lnTo>
                  <a:lnTo>
                    <a:pt x="13716" y="533400"/>
                  </a:lnTo>
                  <a:lnTo>
                    <a:pt x="27432" y="533400"/>
                  </a:lnTo>
                  <a:close/>
                </a:path>
                <a:path w="5276215" h="533400">
                  <a:moveTo>
                    <a:pt x="5262372" y="28956"/>
                  </a:moveTo>
                  <a:lnTo>
                    <a:pt x="5247132" y="13716"/>
                  </a:lnTo>
                  <a:lnTo>
                    <a:pt x="5247132" y="28956"/>
                  </a:lnTo>
                  <a:lnTo>
                    <a:pt x="5262372" y="28956"/>
                  </a:lnTo>
                  <a:close/>
                </a:path>
                <a:path w="5276215" h="533400">
                  <a:moveTo>
                    <a:pt x="5262372" y="504444"/>
                  </a:moveTo>
                  <a:lnTo>
                    <a:pt x="5262372" y="28956"/>
                  </a:lnTo>
                  <a:lnTo>
                    <a:pt x="5247132" y="28956"/>
                  </a:lnTo>
                  <a:lnTo>
                    <a:pt x="5247132" y="504444"/>
                  </a:lnTo>
                  <a:lnTo>
                    <a:pt x="5262372" y="504444"/>
                  </a:lnTo>
                  <a:close/>
                </a:path>
                <a:path w="5276215" h="533400">
                  <a:moveTo>
                    <a:pt x="5262372" y="533400"/>
                  </a:moveTo>
                  <a:lnTo>
                    <a:pt x="5262372" y="504444"/>
                  </a:lnTo>
                  <a:lnTo>
                    <a:pt x="5247132" y="519684"/>
                  </a:lnTo>
                  <a:lnTo>
                    <a:pt x="5247132" y="533400"/>
                  </a:lnTo>
                  <a:lnTo>
                    <a:pt x="5262372" y="533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5"/>
          <p:cNvSpPr txBox="1"/>
          <p:nvPr/>
        </p:nvSpPr>
        <p:spPr>
          <a:xfrm>
            <a:off x="5203587" y="4483967"/>
            <a:ext cx="4546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1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utiliser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modèles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chinois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traduits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français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utiliser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modèles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expadon</a:t>
            </a:r>
            <a:r>
              <a:rPr sz="1600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6"/>
          <p:cNvGrpSpPr/>
          <p:nvPr/>
        </p:nvGrpSpPr>
        <p:grpSpPr>
          <a:xfrm>
            <a:off x="4460378" y="3920597"/>
            <a:ext cx="4194175" cy="2120265"/>
            <a:chOff x="3863218" y="4181855"/>
            <a:chExt cx="4194175" cy="2120265"/>
          </a:xfrm>
        </p:grpSpPr>
        <p:sp>
          <p:nvSpPr>
            <p:cNvPr id="26" name="object 27"/>
            <p:cNvSpPr/>
            <p:nvPr/>
          </p:nvSpPr>
          <p:spPr>
            <a:xfrm>
              <a:off x="6277234" y="5967984"/>
              <a:ext cx="1780539" cy="334010"/>
            </a:xfrm>
            <a:custGeom>
              <a:avLst/>
              <a:gdLst/>
              <a:ahLst/>
              <a:cxnLst/>
              <a:rect l="l" t="t" r="r" b="b"/>
              <a:pathLst>
                <a:path w="1780540" h="334010">
                  <a:moveTo>
                    <a:pt x="1697807" y="57340"/>
                  </a:moveTo>
                  <a:lnTo>
                    <a:pt x="1693119" y="28168"/>
                  </a:lnTo>
                  <a:lnTo>
                    <a:pt x="0" y="306324"/>
                  </a:lnTo>
                  <a:lnTo>
                    <a:pt x="4572" y="333756"/>
                  </a:lnTo>
                  <a:lnTo>
                    <a:pt x="1697807" y="57340"/>
                  </a:lnTo>
                  <a:close/>
                </a:path>
                <a:path w="1780540" h="334010">
                  <a:moveTo>
                    <a:pt x="1780032" y="28956"/>
                  </a:moveTo>
                  <a:lnTo>
                    <a:pt x="1688592" y="0"/>
                  </a:lnTo>
                  <a:lnTo>
                    <a:pt x="1693119" y="28168"/>
                  </a:lnTo>
                  <a:lnTo>
                    <a:pt x="1706880" y="25908"/>
                  </a:lnTo>
                  <a:lnTo>
                    <a:pt x="1712976" y="54864"/>
                  </a:lnTo>
                  <a:lnTo>
                    <a:pt x="1712976" y="77604"/>
                  </a:lnTo>
                  <a:lnTo>
                    <a:pt x="1780032" y="28956"/>
                  </a:lnTo>
                  <a:close/>
                </a:path>
                <a:path w="1780540" h="334010">
                  <a:moveTo>
                    <a:pt x="1712976" y="54864"/>
                  </a:moveTo>
                  <a:lnTo>
                    <a:pt x="1706880" y="25908"/>
                  </a:lnTo>
                  <a:lnTo>
                    <a:pt x="1693119" y="28168"/>
                  </a:lnTo>
                  <a:lnTo>
                    <a:pt x="1697807" y="57340"/>
                  </a:lnTo>
                  <a:lnTo>
                    <a:pt x="1712976" y="54864"/>
                  </a:lnTo>
                  <a:close/>
                </a:path>
                <a:path w="1780540" h="334010">
                  <a:moveTo>
                    <a:pt x="1712976" y="77604"/>
                  </a:moveTo>
                  <a:lnTo>
                    <a:pt x="1712976" y="54864"/>
                  </a:lnTo>
                  <a:lnTo>
                    <a:pt x="1697807" y="57340"/>
                  </a:lnTo>
                  <a:lnTo>
                    <a:pt x="1702308" y="85344"/>
                  </a:lnTo>
                  <a:lnTo>
                    <a:pt x="1712976" y="77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/>
            <p:cNvSpPr/>
            <p:nvPr/>
          </p:nvSpPr>
          <p:spPr>
            <a:xfrm>
              <a:off x="3863218" y="4181855"/>
              <a:ext cx="2246630" cy="222885"/>
            </a:xfrm>
            <a:custGeom>
              <a:avLst/>
              <a:gdLst/>
              <a:ahLst/>
              <a:cxnLst/>
              <a:rect l="l" t="t" r="r" b="b"/>
              <a:pathLst>
                <a:path w="2246629" h="222885">
                  <a:moveTo>
                    <a:pt x="2246375" y="222503"/>
                  </a:moveTo>
                  <a:lnTo>
                    <a:pt x="2246375" y="0"/>
                  </a:lnTo>
                  <a:lnTo>
                    <a:pt x="0" y="0"/>
                  </a:lnTo>
                  <a:lnTo>
                    <a:pt x="0" y="222503"/>
                  </a:lnTo>
                  <a:lnTo>
                    <a:pt x="2246375" y="22250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4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7532" y="227471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Procédure</a:t>
            </a:r>
            <a:r>
              <a:rPr spc="-10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renouvellement</a:t>
            </a:r>
            <a:r>
              <a:rPr spc="-75" dirty="0"/>
              <a:t> </a:t>
            </a:r>
            <a:r>
              <a:rPr spc="-10" dirty="0"/>
              <a:t>CIFER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287461" y="731445"/>
            <a:ext cx="5821680" cy="7486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85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Soumission</a:t>
            </a:r>
            <a:r>
              <a:rPr sz="1600" b="0" spc="27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du</a:t>
            </a:r>
            <a:r>
              <a:rPr sz="1600" b="0" spc="24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dossier</a:t>
            </a:r>
            <a:endParaRPr sz="1600">
              <a:latin typeface="Marianne Medium"/>
              <a:cs typeface="Marianne Medium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latin typeface="Calibri"/>
                <a:cs typeface="Calibri"/>
              </a:rPr>
              <a:t>NB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sauvegarde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dossier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renouvellement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6"/>
          <p:cNvGrpSpPr/>
          <p:nvPr/>
        </p:nvGrpSpPr>
        <p:grpSpPr>
          <a:xfrm>
            <a:off x="2216337" y="1544716"/>
            <a:ext cx="7658100" cy="4616450"/>
            <a:chOff x="1273945" y="1880616"/>
            <a:chExt cx="7658100" cy="4616450"/>
          </a:xfrm>
        </p:grpSpPr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183" y="1891283"/>
              <a:ext cx="7633716" cy="4543686"/>
            </a:xfrm>
            <a:prstGeom prst="rect">
              <a:avLst/>
            </a:prstGeom>
          </p:spPr>
        </p:pic>
        <p:sp>
          <p:nvSpPr>
            <p:cNvPr id="7" name="object 8"/>
            <p:cNvSpPr/>
            <p:nvPr/>
          </p:nvSpPr>
          <p:spPr>
            <a:xfrm>
              <a:off x="1278517" y="1880616"/>
              <a:ext cx="7653655" cy="4616450"/>
            </a:xfrm>
            <a:custGeom>
              <a:avLst/>
              <a:gdLst/>
              <a:ahLst/>
              <a:cxnLst/>
              <a:rect l="l" t="t" r="r" b="b"/>
              <a:pathLst>
                <a:path w="7653655" h="4616450">
                  <a:moveTo>
                    <a:pt x="7653525" y="4613148"/>
                  </a:moveTo>
                  <a:lnTo>
                    <a:pt x="7653525" y="3048"/>
                  </a:lnTo>
                  <a:lnTo>
                    <a:pt x="765200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4613148"/>
                  </a:lnTo>
                  <a:lnTo>
                    <a:pt x="3048" y="4616196"/>
                  </a:lnTo>
                  <a:lnTo>
                    <a:pt x="4572" y="4616196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7644381" y="10668"/>
                  </a:lnTo>
                  <a:lnTo>
                    <a:pt x="7644381" y="4572"/>
                  </a:lnTo>
                  <a:lnTo>
                    <a:pt x="7648953" y="10668"/>
                  </a:lnTo>
                  <a:lnTo>
                    <a:pt x="7648953" y="4616196"/>
                  </a:lnTo>
                  <a:lnTo>
                    <a:pt x="7652001" y="4616196"/>
                  </a:lnTo>
                  <a:lnTo>
                    <a:pt x="7653525" y="4613148"/>
                  </a:lnTo>
                  <a:close/>
                </a:path>
                <a:path w="7653655" h="4616450">
                  <a:moveTo>
                    <a:pt x="10668" y="10668"/>
                  </a:moveTo>
                  <a:lnTo>
                    <a:pt x="10668" y="4572"/>
                  </a:lnTo>
                  <a:lnTo>
                    <a:pt x="4572" y="10668"/>
                  </a:lnTo>
                  <a:lnTo>
                    <a:pt x="10668" y="10668"/>
                  </a:lnTo>
                  <a:close/>
                </a:path>
                <a:path w="7653655" h="4616450">
                  <a:moveTo>
                    <a:pt x="10668" y="4607052"/>
                  </a:moveTo>
                  <a:lnTo>
                    <a:pt x="10668" y="10668"/>
                  </a:lnTo>
                  <a:lnTo>
                    <a:pt x="4572" y="10668"/>
                  </a:lnTo>
                  <a:lnTo>
                    <a:pt x="4572" y="4607052"/>
                  </a:lnTo>
                  <a:lnTo>
                    <a:pt x="10668" y="4607052"/>
                  </a:lnTo>
                  <a:close/>
                </a:path>
                <a:path w="7653655" h="4616450">
                  <a:moveTo>
                    <a:pt x="7648953" y="4607052"/>
                  </a:moveTo>
                  <a:lnTo>
                    <a:pt x="4572" y="4607052"/>
                  </a:lnTo>
                  <a:lnTo>
                    <a:pt x="10668" y="4611624"/>
                  </a:lnTo>
                  <a:lnTo>
                    <a:pt x="10668" y="4616196"/>
                  </a:lnTo>
                  <a:lnTo>
                    <a:pt x="7644381" y="4616196"/>
                  </a:lnTo>
                  <a:lnTo>
                    <a:pt x="7644381" y="4611624"/>
                  </a:lnTo>
                  <a:lnTo>
                    <a:pt x="7648953" y="4607052"/>
                  </a:lnTo>
                  <a:close/>
                </a:path>
                <a:path w="7653655" h="4616450">
                  <a:moveTo>
                    <a:pt x="10668" y="4616196"/>
                  </a:moveTo>
                  <a:lnTo>
                    <a:pt x="10668" y="4611624"/>
                  </a:lnTo>
                  <a:lnTo>
                    <a:pt x="4572" y="4607052"/>
                  </a:lnTo>
                  <a:lnTo>
                    <a:pt x="4572" y="4616196"/>
                  </a:lnTo>
                  <a:lnTo>
                    <a:pt x="10668" y="4616196"/>
                  </a:lnTo>
                  <a:close/>
                </a:path>
                <a:path w="7653655" h="4616450">
                  <a:moveTo>
                    <a:pt x="7648953" y="10668"/>
                  </a:moveTo>
                  <a:lnTo>
                    <a:pt x="7644381" y="4572"/>
                  </a:lnTo>
                  <a:lnTo>
                    <a:pt x="7644381" y="10668"/>
                  </a:lnTo>
                  <a:lnTo>
                    <a:pt x="7648953" y="10668"/>
                  </a:lnTo>
                  <a:close/>
                </a:path>
                <a:path w="7653655" h="4616450">
                  <a:moveTo>
                    <a:pt x="7648953" y="4607052"/>
                  </a:moveTo>
                  <a:lnTo>
                    <a:pt x="7648953" y="10668"/>
                  </a:lnTo>
                  <a:lnTo>
                    <a:pt x="7644381" y="10668"/>
                  </a:lnTo>
                  <a:lnTo>
                    <a:pt x="7644381" y="4607052"/>
                  </a:lnTo>
                  <a:lnTo>
                    <a:pt x="7648953" y="4607052"/>
                  </a:lnTo>
                  <a:close/>
                </a:path>
                <a:path w="7653655" h="4616450">
                  <a:moveTo>
                    <a:pt x="7648953" y="4616196"/>
                  </a:moveTo>
                  <a:lnTo>
                    <a:pt x="7648953" y="4607052"/>
                  </a:lnTo>
                  <a:lnTo>
                    <a:pt x="7644381" y="4611624"/>
                  </a:lnTo>
                  <a:lnTo>
                    <a:pt x="7644381" y="4616196"/>
                  </a:lnTo>
                  <a:lnTo>
                    <a:pt x="7648953" y="4616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1289185" y="3541775"/>
              <a:ext cx="2790825" cy="716280"/>
            </a:xfrm>
            <a:custGeom>
              <a:avLst/>
              <a:gdLst/>
              <a:ahLst/>
              <a:cxnLst/>
              <a:rect l="l" t="t" r="r" b="b"/>
              <a:pathLst>
                <a:path w="2790825" h="716279">
                  <a:moveTo>
                    <a:pt x="2790443" y="716279"/>
                  </a:moveTo>
                  <a:lnTo>
                    <a:pt x="2790443" y="0"/>
                  </a:lnTo>
                  <a:lnTo>
                    <a:pt x="0" y="0"/>
                  </a:lnTo>
                  <a:lnTo>
                    <a:pt x="0" y="716279"/>
                  </a:lnTo>
                  <a:lnTo>
                    <a:pt x="2790443" y="7162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1273945" y="3526536"/>
              <a:ext cx="2821305" cy="746760"/>
            </a:xfrm>
            <a:custGeom>
              <a:avLst/>
              <a:gdLst/>
              <a:ahLst/>
              <a:cxnLst/>
              <a:rect l="l" t="t" r="r" b="b"/>
              <a:pathLst>
                <a:path w="2821304" h="746760">
                  <a:moveTo>
                    <a:pt x="2820921" y="746760"/>
                  </a:moveTo>
                  <a:lnTo>
                    <a:pt x="2820921" y="0"/>
                  </a:lnTo>
                  <a:lnTo>
                    <a:pt x="0" y="0"/>
                  </a:lnTo>
                  <a:lnTo>
                    <a:pt x="0" y="746760"/>
                  </a:lnTo>
                  <a:lnTo>
                    <a:pt x="15240" y="746760"/>
                  </a:lnTo>
                  <a:lnTo>
                    <a:pt x="15240" y="28956"/>
                  </a:lnTo>
                  <a:lnTo>
                    <a:pt x="28956" y="15240"/>
                  </a:lnTo>
                  <a:lnTo>
                    <a:pt x="28956" y="28956"/>
                  </a:lnTo>
                  <a:lnTo>
                    <a:pt x="2791965" y="28956"/>
                  </a:lnTo>
                  <a:lnTo>
                    <a:pt x="2791965" y="15240"/>
                  </a:lnTo>
                  <a:lnTo>
                    <a:pt x="2805681" y="28956"/>
                  </a:lnTo>
                  <a:lnTo>
                    <a:pt x="2805681" y="746760"/>
                  </a:lnTo>
                  <a:lnTo>
                    <a:pt x="2820921" y="746760"/>
                  </a:lnTo>
                  <a:close/>
                </a:path>
                <a:path w="2821304" h="746760">
                  <a:moveTo>
                    <a:pt x="28956" y="28956"/>
                  </a:moveTo>
                  <a:lnTo>
                    <a:pt x="28956" y="15240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2821304" h="746760">
                  <a:moveTo>
                    <a:pt x="28956" y="717804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717804"/>
                  </a:lnTo>
                  <a:lnTo>
                    <a:pt x="28956" y="717804"/>
                  </a:lnTo>
                  <a:close/>
                </a:path>
                <a:path w="2821304" h="746760">
                  <a:moveTo>
                    <a:pt x="2805681" y="717804"/>
                  </a:moveTo>
                  <a:lnTo>
                    <a:pt x="15240" y="717804"/>
                  </a:lnTo>
                  <a:lnTo>
                    <a:pt x="28956" y="731520"/>
                  </a:lnTo>
                  <a:lnTo>
                    <a:pt x="28956" y="746760"/>
                  </a:lnTo>
                  <a:lnTo>
                    <a:pt x="2791965" y="746760"/>
                  </a:lnTo>
                  <a:lnTo>
                    <a:pt x="2791965" y="731520"/>
                  </a:lnTo>
                  <a:lnTo>
                    <a:pt x="2805681" y="717804"/>
                  </a:lnTo>
                  <a:close/>
                </a:path>
                <a:path w="2821304" h="746760">
                  <a:moveTo>
                    <a:pt x="28956" y="746760"/>
                  </a:moveTo>
                  <a:lnTo>
                    <a:pt x="28956" y="731520"/>
                  </a:lnTo>
                  <a:lnTo>
                    <a:pt x="15240" y="717804"/>
                  </a:lnTo>
                  <a:lnTo>
                    <a:pt x="15240" y="746760"/>
                  </a:lnTo>
                  <a:lnTo>
                    <a:pt x="28956" y="746760"/>
                  </a:lnTo>
                  <a:close/>
                </a:path>
                <a:path w="2821304" h="746760">
                  <a:moveTo>
                    <a:pt x="2805681" y="28956"/>
                  </a:moveTo>
                  <a:lnTo>
                    <a:pt x="2791965" y="15240"/>
                  </a:lnTo>
                  <a:lnTo>
                    <a:pt x="2791965" y="28956"/>
                  </a:lnTo>
                  <a:lnTo>
                    <a:pt x="2805681" y="28956"/>
                  </a:lnTo>
                  <a:close/>
                </a:path>
                <a:path w="2821304" h="746760">
                  <a:moveTo>
                    <a:pt x="2805681" y="717804"/>
                  </a:moveTo>
                  <a:lnTo>
                    <a:pt x="2805681" y="28956"/>
                  </a:lnTo>
                  <a:lnTo>
                    <a:pt x="2791965" y="28956"/>
                  </a:lnTo>
                  <a:lnTo>
                    <a:pt x="2791965" y="717804"/>
                  </a:lnTo>
                  <a:lnTo>
                    <a:pt x="2805681" y="717804"/>
                  </a:lnTo>
                  <a:close/>
                </a:path>
                <a:path w="2821304" h="746760">
                  <a:moveTo>
                    <a:pt x="2805681" y="746760"/>
                  </a:moveTo>
                  <a:lnTo>
                    <a:pt x="2805681" y="717804"/>
                  </a:lnTo>
                  <a:lnTo>
                    <a:pt x="2791965" y="731520"/>
                  </a:lnTo>
                  <a:lnTo>
                    <a:pt x="2791965" y="746760"/>
                  </a:lnTo>
                  <a:lnTo>
                    <a:pt x="2805681" y="7467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/>
          <p:cNvSpPr txBox="1"/>
          <p:nvPr/>
        </p:nvSpPr>
        <p:spPr>
          <a:xfrm>
            <a:off x="2325561" y="3295282"/>
            <a:ext cx="2602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544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Clic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extend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soumettre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dossier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DGAL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2"/>
          <p:cNvGrpSpPr/>
          <p:nvPr/>
        </p:nvGrpSpPr>
        <p:grpSpPr>
          <a:xfrm>
            <a:off x="2638482" y="2096404"/>
            <a:ext cx="4392295" cy="1945005"/>
            <a:chOff x="1696090" y="2432304"/>
            <a:chExt cx="4392295" cy="1945005"/>
          </a:xfrm>
        </p:grpSpPr>
        <p:sp>
          <p:nvSpPr>
            <p:cNvPr id="12" name="object 13"/>
            <p:cNvSpPr/>
            <p:nvPr/>
          </p:nvSpPr>
          <p:spPr>
            <a:xfrm>
              <a:off x="1696090" y="2432304"/>
              <a:ext cx="309880" cy="1104900"/>
            </a:xfrm>
            <a:custGeom>
              <a:avLst/>
              <a:gdLst/>
              <a:ahLst/>
              <a:cxnLst/>
              <a:rect l="l" t="t" r="r" b="b"/>
              <a:pathLst>
                <a:path w="309880" h="1104900">
                  <a:moveTo>
                    <a:pt x="83820" y="73152"/>
                  </a:moveTo>
                  <a:lnTo>
                    <a:pt x="21336" y="0"/>
                  </a:lnTo>
                  <a:lnTo>
                    <a:pt x="0" y="94488"/>
                  </a:lnTo>
                  <a:lnTo>
                    <a:pt x="24384" y="88281"/>
                  </a:lnTo>
                  <a:lnTo>
                    <a:pt x="24384" y="73152"/>
                  </a:lnTo>
                  <a:lnTo>
                    <a:pt x="51816" y="67056"/>
                  </a:lnTo>
                  <a:lnTo>
                    <a:pt x="55163" y="80446"/>
                  </a:lnTo>
                  <a:lnTo>
                    <a:pt x="83820" y="73152"/>
                  </a:lnTo>
                  <a:close/>
                </a:path>
                <a:path w="309880" h="1104900">
                  <a:moveTo>
                    <a:pt x="55163" y="80446"/>
                  </a:moveTo>
                  <a:lnTo>
                    <a:pt x="51816" y="67056"/>
                  </a:lnTo>
                  <a:lnTo>
                    <a:pt x="24384" y="73152"/>
                  </a:lnTo>
                  <a:lnTo>
                    <a:pt x="27935" y="87377"/>
                  </a:lnTo>
                  <a:lnTo>
                    <a:pt x="55163" y="80446"/>
                  </a:lnTo>
                  <a:close/>
                </a:path>
                <a:path w="309880" h="1104900">
                  <a:moveTo>
                    <a:pt x="27935" y="87377"/>
                  </a:moveTo>
                  <a:lnTo>
                    <a:pt x="24384" y="73152"/>
                  </a:lnTo>
                  <a:lnTo>
                    <a:pt x="24384" y="88281"/>
                  </a:lnTo>
                  <a:lnTo>
                    <a:pt x="27935" y="87377"/>
                  </a:lnTo>
                  <a:close/>
                </a:path>
                <a:path w="309880" h="1104900">
                  <a:moveTo>
                    <a:pt x="309372" y="1097280"/>
                  </a:moveTo>
                  <a:lnTo>
                    <a:pt x="55163" y="80446"/>
                  </a:lnTo>
                  <a:lnTo>
                    <a:pt x="27935" y="87377"/>
                  </a:lnTo>
                  <a:lnTo>
                    <a:pt x="281940" y="1104900"/>
                  </a:lnTo>
                  <a:lnTo>
                    <a:pt x="309372" y="10972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3962277" y="4189475"/>
              <a:ext cx="2120265" cy="180340"/>
            </a:xfrm>
            <a:custGeom>
              <a:avLst/>
              <a:gdLst/>
              <a:ahLst/>
              <a:cxnLst/>
              <a:rect l="l" t="t" r="r" b="b"/>
              <a:pathLst>
                <a:path w="2120265" h="180339">
                  <a:moveTo>
                    <a:pt x="2119883" y="179831"/>
                  </a:moveTo>
                  <a:lnTo>
                    <a:pt x="2119883" y="0"/>
                  </a:lnTo>
                  <a:lnTo>
                    <a:pt x="0" y="0"/>
                  </a:lnTo>
                  <a:lnTo>
                    <a:pt x="0" y="179831"/>
                  </a:lnTo>
                  <a:lnTo>
                    <a:pt x="2119883" y="17983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3956182" y="4181856"/>
              <a:ext cx="2132330" cy="195580"/>
            </a:xfrm>
            <a:custGeom>
              <a:avLst/>
              <a:gdLst/>
              <a:ahLst/>
              <a:cxnLst/>
              <a:rect l="l" t="t" r="r" b="b"/>
              <a:pathLst>
                <a:path w="2132329" h="195579">
                  <a:moveTo>
                    <a:pt x="2132076" y="195072"/>
                  </a:moveTo>
                  <a:lnTo>
                    <a:pt x="2132076" y="0"/>
                  </a:lnTo>
                  <a:lnTo>
                    <a:pt x="0" y="0"/>
                  </a:lnTo>
                  <a:lnTo>
                    <a:pt x="0" y="195072"/>
                  </a:lnTo>
                  <a:lnTo>
                    <a:pt x="6096" y="195072"/>
                  </a:ln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lnTo>
                    <a:pt x="2118360" y="13716"/>
                  </a:lnTo>
                  <a:lnTo>
                    <a:pt x="2118360" y="7620"/>
                  </a:lnTo>
                  <a:lnTo>
                    <a:pt x="2125980" y="13716"/>
                  </a:lnTo>
                  <a:lnTo>
                    <a:pt x="2125980" y="195072"/>
                  </a:lnTo>
                  <a:lnTo>
                    <a:pt x="2132076" y="195072"/>
                  </a:lnTo>
                  <a:close/>
                </a:path>
                <a:path w="2132329" h="195579">
                  <a:moveTo>
                    <a:pt x="12192" y="13716"/>
                  </a:move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close/>
                </a:path>
                <a:path w="2132329" h="195579">
                  <a:moveTo>
                    <a:pt x="12192" y="181356"/>
                  </a:moveTo>
                  <a:lnTo>
                    <a:pt x="12192" y="13716"/>
                  </a:lnTo>
                  <a:lnTo>
                    <a:pt x="6096" y="13716"/>
                  </a:lnTo>
                  <a:lnTo>
                    <a:pt x="6096" y="181356"/>
                  </a:lnTo>
                  <a:lnTo>
                    <a:pt x="12192" y="181356"/>
                  </a:lnTo>
                  <a:close/>
                </a:path>
                <a:path w="2132329" h="195579">
                  <a:moveTo>
                    <a:pt x="2125980" y="181356"/>
                  </a:moveTo>
                  <a:lnTo>
                    <a:pt x="6096" y="181356"/>
                  </a:lnTo>
                  <a:lnTo>
                    <a:pt x="12192" y="187452"/>
                  </a:lnTo>
                  <a:lnTo>
                    <a:pt x="12192" y="195072"/>
                  </a:lnTo>
                  <a:lnTo>
                    <a:pt x="2118360" y="195072"/>
                  </a:lnTo>
                  <a:lnTo>
                    <a:pt x="2118360" y="187452"/>
                  </a:lnTo>
                  <a:lnTo>
                    <a:pt x="2125980" y="181356"/>
                  </a:lnTo>
                  <a:close/>
                </a:path>
                <a:path w="2132329" h="195579">
                  <a:moveTo>
                    <a:pt x="12192" y="195072"/>
                  </a:moveTo>
                  <a:lnTo>
                    <a:pt x="12192" y="187452"/>
                  </a:lnTo>
                  <a:lnTo>
                    <a:pt x="6096" y="181356"/>
                  </a:lnTo>
                  <a:lnTo>
                    <a:pt x="6096" y="195072"/>
                  </a:lnTo>
                  <a:lnTo>
                    <a:pt x="12192" y="195072"/>
                  </a:lnTo>
                  <a:close/>
                </a:path>
                <a:path w="2132329" h="195579">
                  <a:moveTo>
                    <a:pt x="2125980" y="13716"/>
                  </a:moveTo>
                  <a:lnTo>
                    <a:pt x="2118360" y="7620"/>
                  </a:lnTo>
                  <a:lnTo>
                    <a:pt x="2118360" y="13716"/>
                  </a:lnTo>
                  <a:lnTo>
                    <a:pt x="2125980" y="13716"/>
                  </a:lnTo>
                  <a:close/>
                </a:path>
                <a:path w="2132329" h="195579">
                  <a:moveTo>
                    <a:pt x="2125980" y="181356"/>
                  </a:moveTo>
                  <a:lnTo>
                    <a:pt x="2125980" y="13716"/>
                  </a:lnTo>
                  <a:lnTo>
                    <a:pt x="2118360" y="13716"/>
                  </a:lnTo>
                  <a:lnTo>
                    <a:pt x="2118360" y="181356"/>
                  </a:lnTo>
                  <a:lnTo>
                    <a:pt x="2125980" y="181356"/>
                  </a:lnTo>
                  <a:close/>
                </a:path>
                <a:path w="2132329" h="195579">
                  <a:moveTo>
                    <a:pt x="2125980" y="195072"/>
                  </a:moveTo>
                  <a:lnTo>
                    <a:pt x="2125980" y="181356"/>
                  </a:lnTo>
                  <a:lnTo>
                    <a:pt x="2118360" y="187452"/>
                  </a:lnTo>
                  <a:lnTo>
                    <a:pt x="2118360" y="195072"/>
                  </a:lnTo>
                  <a:lnTo>
                    <a:pt x="2125980" y="195072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/>
          <p:cNvSpPr/>
          <p:nvPr/>
        </p:nvSpPr>
        <p:spPr>
          <a:xfrm>
            <a:off x="5803459" y="5736857"/>
            <a:ext cx="1216660" cy="388620"/>
          </a:xfrm>
          <a:custGeom>
            <a:avLst/>
            <a:gdLst/>
            <a:ahLst/>
            <a:cxnLst/>
            <a:rect l="l" t="t" r="r" b="b"/>
            <a:pathLst>
              <a:path w="1216660" h="388620">
                <a:moveTo>
                  <a:pt x="1216151" y="388619"/>
                </a:moveTo>
                <a:lnTo>
                  <a:pt x="1216151" y="0"/>
                </a:lnTo>
                <a:lnTo>
                  <a:pt x="0" y="0"/>
                </a:lnTo>
                <a:lnTo>
                  <a:pt x="0" y="388619"/>
                </a:lnTo>
                <a:lnTo>
                  <a:pt x="1216151" y="38861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800656" y="5722069"/>
            <a:ext cx="116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10" dirty="0">
                <a:cs typeface="Calibri"/>
              </a:rPr>
              <a:t>Annexe</a:t>
            </a:r>
            <a:r>
              <a:rPr lang="fr-FR" spc="-90" dirty="0">
                <a:latin typeface="Times New Roman"/>
                <a:cs typeface="Times New Roman"/>
              </a:rPr>
              <a:t> </a:t>
            </a:r>
            <a:r>
              <a:rPr lang="fr-FR" spc="-25" dirty="0">
                <a:cs typeface="Calibri"/>
              </a:rPr>
              <a:t>16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6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340437" y="1806510"/>
            <a:ext cx="7432040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16580" marR="5080" indent="-3104515">
              <a:lnSpc>
                <a:spcPts val="3460"/>
              </a:lnSpc>
              <a:spcBef>
                <a:spcPts val="535"/>
              </a:spcBef>
            </a:pPr>
            <a:r>
              <a:rPr lang="fr-FR" sz="3200" spc="-10" dirty="0" smtClean="0">
                <a:solidFill>
                  <a:srgbClr val="FFFFFF"/>
                </a:solidFill>
              </a:rPr>
              <a:t>Interface </a:t>
            </a:r>
            <a:r>
              <a:rPr lang="fr-FR" sz="3200" spc="-10" dirty="0" err="1" smtClean="0">
                <a:solidFill>
                  <a:srgbClr val="FFFFFF"/>
                </a:solidFill>
              </a:rPr>
              <a:t>Expadon</a:t>
            </a:r>
            <a:r>
              <a:rPr lang="fr-FR" sz="3200" spc="-10" dirty="0" smtClean="0">
                <a:solidFill>
                  <a:srgbClr val="FFFFFF"/>
                </a:solidFill>
              </a:rPr>
              <a:t> 2 Dossiers </a:t>
            </a:r>
            <a:r>
              <a:rPr sz="3200" spc="-10" dirty="0" smtClean="0">
                <a:solidFill>
                  <a:srgbClr val="FFFFFF"/>
                </a:solidFill>
              </a:rPr>
              <a:t>C</a:t>
            </a:r>
            <a:r>
              <a:rPr lang="fr-FR" sz="3200" spc="-10" dirty="0" smtClean="0">
                <a:solidFill>
                  <a:srgbClr val="FFFFFF"/>
                </a:solidFill>
              </a:rPr>
              <a:t>HINE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5759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4281" y="4635386"/>
            <a:ext cx="8425180" cy="1899285"/>
            <a:chOff x="1086493" y="4971288"/>
            <a:chExt cx="8425180" cy="1899285"/>
          </a:xfrm>
        </p:grpSpPr>
        <p:sp>
          <p:nvSpPr>
            <p:cNvPr id="3" name="object 3"/>
            <p:cNvSpPr/>
            <p:nvPr/>
          </p:nvSpPr>
          <p:spPr>
            <a:xfrm>
              <a:off x="1086493" y="6774179"/>
              <a:ext cx="8425180" cy="9525"/>
            </a:xfrm>
            <a:custGeom>
              <a:avLst/>
              <a:gdLst/>
              <a:ahLst/>
              <a:cxnLst/>
              <a:rect l="l" t="t" r="r" b="b"/>
              <a:pathLst>
                <a:path w="8425180" h="9525">
                  <a:moveTo>
                    <a:pt x="8424671" y="9143"/>
                  </a:moveTo>
                  <a:lnTo>
                    <a:pt x="8424671" y="0"/>
                  </a:lnTo>
                  <a:lnTo>
                    <a:pt x="0" y="0"/>
                  </a:lnTo>
                  <a:lnTo>
                    <a:pt x="0" y="9143"/>
                  </a:lnTo>
                  <a:lnTo>
                    <a:pt x="8424671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5026" y="4971288"/>
              <a:ext cx="5823203" cy="189890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83442" y="1124089"/>
            <a:ext cx="7681595" cy="3491865"/>
            <a:chOff x="1355654" y="1459991"/>
            <a:chExt cx="7681595" cy="34918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654" y="1459991"/>
              <a:ext cx="5518988" cy="31401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94254" y="3963924"/>
              <a:ext cx="3743325" cy="988060"/>
            </a:xfrm>
            <a:custGeom>
              <a:avLst/>
              <a:gdLst/>
              <a:ahLst/>
              <a:cxnLst/>
              <a:rect l="l" t="t" r="r" b="b"/>
              <a:pathLst>
                <a:path w="3743325" h="988060">
                  <a:moveTo>
                    <a:pt x="3742944" y="987552"/>
                  </a:moveTo>
                  <a:lnTo>
                    <a:pt x="3742944" y="0"/>
                  </a:lnTo>
                  <a:lnTo>
                    <a:pt x="0" y="0"/>
                  </a:lnTo>
                  <a:lnTo>
                    <a:pt x="0" y="987552"/>
                  </a:lnTo>
                  <a:lnTo>
                    <a:pt x="13716" y="987552"/>
                  </a:lnTo>
                  <a:lnTo>
                    <a:pt x="13716" y="2895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3715512" y="28956"/>
                  </a:lnTo>
                  <a:lnTo>
                    <a:pt x="3715512" y="13716"/>
                  </a:lnTo>
                  <a:lnTo>
                    <a:pt x="3729228" y="28956"/>
                  </a:lnTo>
                  <a:lnTo>
                    <a:pt x="3729228" y="987552"/>
                  </a:lnTo>
                  <a:lnTo>
                    <a:pt x="3742944" y="987552"/>
                  </a:lnTo>
                  <a:close/>
                </a:path>
                <a:path w="3743325" h="988060">
                  <a:moveTo>
                    <a:pt x="28956" y="28956"/>
                  </a:moveTo>
                  <a:lnTo>
                    <a:pt x="28956" y="13716"/>
                  </a:lnTo>
                  <a:lnTo>
                    <a:pt x="13716" y="28956"/>
                  </a:lnTo>
                  <a:lnTo>
                    <a:pt x="28956" y="28956"/>
                  </a:lnTo>
                  <a:close/>
                </a:path>
                <a:path w="3743325" h="988060">
                  <a:moveTo>
                    <a:pt x="28956" y="958596"/>
                  </a:moveTo>
                  <a:lnTo>
                    <a:pt x="28956" y="28956"/>
                  </a:lnTo>
                  <a:lnTo>
                    <a:pt x="13716" y="28956"/>
                  </a:lnTo>
                  <a:lnTo>
                    <a:pt x="13716" y="958596"/>
                  </a:lnTo>
                  <a:lnTo>
                    <a:pt x="28956" y="958596"/>
                  </a:lnTo>
                  <a:close/>
                </a:path>
                <a:path w="3743325" h="988060">
                  <a:moveTo>
                    <a:pt x="3729228" y="958596"/>
                  </a:moveTo>
                  <a:lnTo>
                    <a:pt x="13716" y="958596"/>
                  </a:lnTo>
                  <a:lnTo>
                    <a:pt x="28956" y="972312"/>
                  </a:lnTo>
                  <a:lnTo>
                    <a:pt x="28956" y="987552"/>
                  </a:lnTo>
                  <a:lnTo>
                    <a:pt x="3715512" y="987552"/>
                  </a:lnTo>
                  <a:lnTo>
                    <a:pt x="3715512" y="972312"/>
                  </a:lnTo>
                  <a:lnTo>
                    <a:pt x="3729228" y="958596"/>
                  </a:lnTo>
                  <a:close/>
                </a:path>
                <a:path w="3743325" h="988060">
                  <a:moveTo>
                    <a:pt x="28956" y="987552"/>
                  </a:moveTo>
                  <a:lnTo>
                    <a:pt x="28956" y="972312"/>
                  </a:lnTo>
                  <a:lnTo>
                    <a:pt x="13716" y="958596"/>
                  </a:lnTo>
                  <a:lnTo>
                    <a:pt x="13716" y="987552"/>
                  </a:lnTo>
                  <a:lnTo>
                    <a:pt x="28956" y="987552"/>
                  </a:lnTo>
                  <a:close/>
                </a:path>
                <a:path w="3743325" h="988060">
                  <a:moveTo>
                    <a:pt x="3729228" y="28956"/>
                  </a:moveTo>
                  <a:lnTo>
                    <a:pt x="3715512" y="13716"/>
                  </a:lnTo>
                  <a:lnTo>
                    <a:pt x="3715512" y="28956"/>
                  </a:lnTo>
                  <a:lnTo>
                    <a:pt x="3729228" y="28956"/>
                  </a:lnTo>
                  <a:close/>
                </a:path>
                <a:path w="3743325" h="988060">
                  <a:moveTo>
                    <a:pt x="3729228" y="958596"/>
                  </a:moveTo>
                  <a:lnTo>
                    <a:pt x="3729228" y="28956"/>
                  </a:lnTo>
                  <a:lnTo>
                    <a:pt x="3715512" y="28956"/>
                  </a:lnTo>
                  <a:lnTo>
                    <a:pt x="3715512" y="958596"/>
                  </a:lnTo>
                  <a:lnTo>
                    <a:pt x="3729228" y="958596"/>
                  </a:lnTo>
                  <a:close/>
                </a:path>
                <a:path w="3743325" h="988060">
                  <a:moveTo>
                    <a:pt x="3729228" y="987552"/>
                  </a:moveTo>
                  <a:lnTo>
                    <a:pt x="3729228" y="958596"/>
                  </a:lnTo>
                  <a:lnTo>
                    <a:pt x="3715512" y="972312"/>
                  </a:lnTo>
                  <a:lnTo>
                    <a:pt x="3715512" y="987552"/>
                  </a:lnTo>
                  <a:lnTo>
                    <a:pt x="3729228" y="9875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2928" y="227469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Procédure</a:t>
            </a:r>
            <a:r>
              <a:rPr spc="-10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renouvellement</a:t>
            </a:r>
            <a:r>
              <a:rPr spc="-75" dirty="0"/>
              <a:t> </a:t>
            </a:r>
            <a:r>
              <a:rPr spc="-10" dirty="0"/>
              <a:t>CIFER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6138887" y="3731144"/>
            <a:ext cx="35109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Téléchargement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documents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signés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lang="fr-FR" sz="1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DDPPs</a:t>
            </a:r>
            <a:r>
              <a:rPr sz="1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après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avoir</a:t>
            </a:r>
            <a:r>
              <a:rPr sz="1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récupérés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Expadon</a:t>
            </a:r>
            <a:r>
              <a:rPr sz="1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1"/>
          <p:cNvGrpSpPr/>
          <p:nvPr/>
        </p:nvGrpSpPr>
        <p:grpSpPr>
          <a:xfrm>
            <a:off x="4802842" y="1316114"/>
            <a:ext cx="2828925" cy="300355"/>
            <a:chOff x="4075054" y="1652016"/>
            <a:chExt cx="2828925" cy="300355"/>
          </a:xfrm>
        </p:grpSpPr>
        <p:sp>
          <p:nvSpPr>
            <p:cNvPr id="11" name="object 12"/>
            <p:cNvSpPr/>
            <p:nvPr/>
          </p:nvSpPr>
          <p:spPr>
            <a:xfrm>
              <a:off x="4088770" y="1665731"/>
              <a:ext cx="2801620" cy="271780"/>
            </a:xfrm>
            <a:custGeom>
              <a:avLst/>
              <a:gdLst/>
              <a:ahLst/>
              <a:cxnLst/>
              <a:rect l="l" t="t" r="r" b="b"/>
              <a:pathLst>
                <a:path w="2801620" h="271780">
                  <a:moveTo>
                    <a:pt x="2801111" y="271271"/>
                  </a:moveTo>
                  <a:lnTo>
                    <a:pt x="2801111" y="0"/>
                  </a:lnTo>
                  <a:lnTo>
                    <a:pt x="0" y="0"/>
                  </a:lnTo>
                  <a:lnTo>
                    <a:pt x="0" y="271271"/>
                  </a:lnTo>
                  <a:lnTo>
                    <a:pt x="2801111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4075054" y="1652016"/>
              <a:ext cx="2828925" cy="300355"/>
            </a:xfrm>
            <a:custGeom>
              <a:avLst/>
              <a:gdLst/>
              <a:ahLst/>
              <a:cxnLst/>
              <a:rect l="l" t="t" r="r" b="b"/>
              <a:pathLst>
                <a:path w="2828925" h="300355">
                  <a:moveTo>
                    <a:pt x="2828544" y="300228"/>
                  </a:moveTo>
                  <a:lnTo>
                    <a:pt x="2828544" y="0"/>
                  </a:lnTo>
                  <a:lnTo>
                    <a:pt x="0" y="0"/>
                  </a:lnTo>
                  <a:lnTo>
                    <a:pt x="0" y="300228"/>
                  </a:lnTo>
                  <a:lnTo>
                    <a:pt x="13716" y="300228"/>
                  </a:lnTo>
                  <a:lnTo>
                    <a:pt x="13716" y="27432"/>
                  </a:lnTo>
                  <a:lnTo>
                    <a:pt x="28956" y="13716"/>
                  </a:lnTo>
                  <a:lnTo>
                    <a:pt x="28956" y="27432"/>
                  </a:lnTo>
                  <a:lnTo>
                    <a:pt x="2799588" y="27432"/>
                  </a:lnTo>
                  <a:lnTo>
                    <a:pt x="2799588" y="13716"/>
                  </a:lnTo>
                  <a:lnTo>
                    <a:pt x="2814828" y="27432"/>
                  </a:lnTo>
                  <a:lnTo>
                    <a:pt x="2814828" y="300228"/>
                  </a:lnTo>
                  <a:lnTo>
                    <a:pt x="2828544" y="300228"/>
                  </a:lnTo>
                  <a:close/>
                </a:path>
                <a:path w="2828925" h="300355">
                  <a:moveTo>
                    <a:pt x="28956" y="27432"/>
                  </a:moveTo>
                  <a:lnTo>
                    <a:pt x="28956" y="13716"/>
                  </a:lnTo>
                  <a:lnTo>
                    <a:pt x="13716" y="27432"/>
                  </a:lnTo>
                  <a:lnTo>
                    <a:pt x="28956" y="27432"/>
                  </a:lnTo>
                  <a:close/>
                </a:path>
                <a:path w="2828925" h="300355">
                  <a:moveTo>
                    <a:pt x="28956" y="271272"/>
                  </a:moveTo>
                  <a:lnTo>
                    <a:pt x="28956" y="27432"/>
                  </a:lnTo>
                  <a:lnTo>
                    <a:pt x="13716" y="27432"/>
                  </a:lnTo>
                  <a:lnTo>
                    <a:pt x="13716" y="271272"/>
                  </a:lnTo>
                  <a:lnTo>
                    <a:pt x="28956" y="271272"/>
                  </a:lnTo>
                  <a:close/>
                </a:path>
                <a:path w="2828925" h="300355">
                  <a:moveTo>
                    <a:pt x="2814828" y="271272"/>
                  </a:moveTo>
                  <a:lnTo>
                    <a:pt x="13716" y="271272"/>
                  </a:lnTo>
                  <a:lnTo>
                    <a:pt x="28956" y="284988"/>
                  </a:lnTo>
                  <a:lnTo>
                    <a:pt x="28956" y="300228"/>
                  </a:lnTo>
                  <a:lnTo>
                    <a:pt x="2799588" y="300228"/>
                  </a:lnTo>
                  <a:lnTo>
                    <a:pt x="2799588" y="284988"/>
                  </a:lnTo>
                  <a:lnTo>
                    <a:pt x="2814828" y="271272"/>
                  </a:lnTo>
                  <a:close/>
                </a:path>
                <a:path w="2828925" h="300355">
                  <a:moveTo>
                    <a:pt x="28956" y="300228"/>
                  </a:moveTo>
                  <a:lnTo>
                    <a:pt x="28956" y="284988"/>
                  </a:lnTo>
                  <a:lnTo>
                    <a:pt x="13716" y="271272"/>
                  </a:lnTo>
                  <a:lnTo>
                    <a:pt x="13716" y="300228"/>
                  </a:lnTo>
                  <a:lnTo>
                    <a:pt x="28956" y="300228"/>
                  </a:lnTo>
                  <a:close/>
                </a:path>
                <a:path w="2828925" h="300355">
                  <a:moveTo>
                    <a:pt x="2814828" y="27432"/>
                  </a:moveTo>
                  <a:lnTo>
                    <a:pt x="2799588" y="13716"/>
                  </a:lnTo>
                  <a:lnTo>
                    <a:pt x="2799588" y="27432"/>
                  </a:lnTo>
                  <a:lnTo>
                    <a:pt x="2814828" y="27432"/>
                  </a:lnTo>
                  <a:close/>
                </a:path>
                <a:path w="2828925" h="300355">
                  <a:moveTo>
                    <a:pt x="2814828" y="271272"/>
                  </a:moveTo>
                  <a:lnTo>
                    <a:pt x="2814828" y="27432"/>
                  </a:lnTo>
                  <a:lnTo>
                    <a:pt x="2799588" y="27432"/>
                  </a:lnTo>
                  <a:lnTo>
                    <a:pt x="2799588" y="271272"/>
                  </a:lnTo>
                  <a:lnTo>
                    <a:pt x="2814828" y="271272"/>
                  </a:lnTo>
                  <a:close/>
                </a:path>
                <a:path w="2828925" h="300355">
                  <a:moveTo>
                    <a:pt x="2814828" y="300228"/>
                  </a:moveTo>
                  <a:lnTo>
                    <a:pt x="2814828" y="271272"/>
                  </a:lnTo>
                  <a:lnTo>
                    <a:pt x="2799588" y="284988"/>
                  </a:lnTo>
                  <a:lnTo>
                    <a:pt x="2799588" y="300228"/>
                  </a:lnTo>
                  <a:lnTo>
                    <a:pt x="2814828" y="3002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/>
          <p:cNvSpPr txBox="1"/>
          <p:nvPr/>
        </p:nvSpPr>
        <p:spPr>
          <a:xfrm>
            <a:off x="2246593" y="827925"/>
            <a:ext cx="518033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Pour</a:t>
            </a:r>
            <a:r>
              <a:rPr sz="1600" b="0" spc="26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information</a:t>
            </a:r>
            <a:r>
              <a:rPr sz="1600" b="0" spc="21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-</a:t>
            </a:r>
            <a:r>
              <a:rPr sz="1600" b="0" spc="19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interface</a:t>
            </a:r>
            <a:r>
              <a:rPr sz="1600" b="0" spc="26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20" dirty="0">
                <a:solidFill>
                  <a:srgbClr val="001F5F"/>
                </a:solidFill>
                <a:latin typeface="Marianne Medium"/>
                <a:cs typeface="Marianne Medium"/>
              </a:rPr>
              <a:t>DGAL</a:t>
            </a:r>
            <a:endParaRPr sz="1600">
              <a:latin typeface="Marianne Medium"/>
              <a:cs typeface="Marianne Medium"/>
            </a:endParaRPr>
          </a:p>
          <a:p>
            <a:pPr marL="2775585">
              <a:lnSpc>
                <a:spcPct val="100000"/>
              </a:lnSpc>
              <a:spcBef>
                <a:spcPts val="1945"/>
              </a:spcBef>
            </a:pPr>
            <a:r>
              <a:rPr sz="1600" b="1" spc="-10" dirty="0">
                <a:latin typeface="Calibri"/>
                <a:cs typeface="Calibri"/>
              </a:rPr>
              <a:t>Consultation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Calibri"/>
                <a:cs typeface="Calibri"/>
              </a:rPr>
              <a:t>dossier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produit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5"/>
          <p:cNvGrpSpPr/>
          <p:nvPr/>
        </p:nvGrpSpPr>
        <p:grpSpPr>
          <a:xfrm>
            <a:off x="2001733" y="1482230"/>
            <a:ext cx="2814955" cy="1993900"/>
            <a:chOff x="1273945" y="1818132"/>
            <a:chExt cx="2814955" cy="1993900"/>
          </a:xfrm>
        </p:grpSpPr>
        <p:sp>
          <p:nvSpPr>
            <p:cNvPr id="15" name="object 16"/>
            <p:cNvSpPr/>
            <p:nvPr/>
          </p:nvSpPr>
          <p:spPr>
            <a:xfrm>
              <a:off x="2290450" y="1818132"/>
              <a:ext cx="1798320" cy="85725"/>
            </a:xfrm>
            <a:custGeom>
              <a:avLst/>
              <a:gdLst/>
              <a:ahLst/>
              <a:cxnLst/>
              <a:rect l="l" t="t" r="r" b="b"/>
              <a:pathLst>
                <a:path w="1798320" h="85725">
                  <a:moveTo>
                    <a:pt x="85830" y="27218"/>
                  </a:moveTo>
                  <a:lnTo>
                    <a:pt x="85344" y="0"/>
                  </a:lnTo>
                  <a:lnTo>
                    <a:pt x="0" y="44196"/>
                  </a:lnTo>
                  <a:lnTo>
                    <a:pt x="71628" y="78125"/>
                  </a:lnTo>
                  <a:lnTo>
                    <a:pt x="71628" y="27432"/>
                  </a:lnTo>
                  <a:lnTo>
                    <a:pt x="85344" y="27226"/>
                  </a:lnTo>
                  <a:lnTo>
                    <a:pt x="85830" y="27218"/>
                  </a:lnTo>
                  <a:close/>
                </a:path>
                <a:path w="1798320" h="85725">
                  <a:moveTo>
                    <a:pt x="86346" y="56154"/>
                  </a:moveTo>
                  <a:lnTo>
                    <a:pt x="85830" y="27218"/>
                  </a:lnTo>
                  <a:lnTo>
                    <a:pt x="71628" y="27432"/>
                  </a:lnTo>
                  <a:lnTo>
                    <a:pt x="71628" y="56388"/>
                  </a:lnTo>
                  <a:lnTo>
                    <a:pt x="85344" y="56170"/>
                  </a:lnTo>
                  <a:lnTo>
                    <a:pt x="86346" y="56154"/>
                  </a:lnTo>
                  <a:close/>
                </a:path>
                <a:path w="1798320" h="85725">
                  <a:moveTo>
                    <a:pt x="86868" y="85344"/>
                  </a:moveTo>
                  <a:lnTo>
                    <a:pt x="86346" y="56154"/>
                  </a:lnTo>
                  <a:lnTo>
                    <a:pt x="71628" y="56388"/>
                  </a:lnTo>
                  <a:lnTo>
                    <a:pt x="71628" y="78125"/>
                  </a:lnTo>
                  <a:lnTo>
                    <a:pt x="86868" y="85344"/>
                  </a:lnTo>
                  <a:close/>
                </a:path>
                <a:path w="1798320" h="85725">
                  <a:moveTo>
                    <a:pt x="1798320" y="28956"/>
                  </a:moveTo>
                  <a:lnTo>
                    <a:pt x="1798320" y="1524"/>
                  </a:lnTo>
                  <a:lnTo>
                    <a:pt x="86868" y="27203"/>
                  </a:lnTo>
                  <a:lnTo>
                    <a:pt x="85830" y="27218"/>
                  </a:lnTo>
                  <a:lnTo>
                    <a:pt x="86346" y="56154"/>
                  </a:lnTo>
                  <a:lnTo>
                    <a:pt x="1798320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1289185" y="3541775"/>
              <a:ext cx="2673350" cy="256540"/>
            </a:xfrm>
            <a:custGeom>
              <a:avLst/>
              <a:gdLst/>
              <a:ahLst/>
              <a:cxnLst/>
              <a:rect l="l" t="t" r="r" b="b"/>
              <a:pathLst>
                <a:path w="2673350" h="256539">
                  <a:moveTo>
                    <a:pt x="2673095" y="256031"/>
                  </a:moveTo>
                  <a:lnTo>
                    <a:pt x="2673095" y="0"/>
                  </a:lnTo>
                  <a:lnTo>
                    <a:pt x="0" y="0"/>
                  </a:lnTo>
                  <a:lnTo>
                    <a:pt x="0" y="256031"/>
                  </a:lnTo>
                  <a:lnTo>
                    <a:pt x="2673095" y="256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1273945" y="3526536"/>
              <a:ext cx="2702560" cy="285115"/>
            </a:xfrm>
            <a:custGeom>
              <a:avLst/>
              <a:gdLst/>
              <a:ahLst/>
              <a:cxnLst/>
              <a:rect l="l" t="t" r="r" b="b"/>
              <a:pathLst>
                <a:path w="2702560" h="285114">
                  <a:moveTo>
                    <a:pt x="2702049" y="284988"/>
                  </a:moveTo>
                  <a:lnTo>
                    <a:pt x="2702049" y="0"/>
                  </a:lnTo>
                  <a:lnTo>
                    <a:pt x="0" y="0"/>
                  </a:lnTo>
                  <a:lnTo>
                    <a:pt x="0" y="284988"/>
                  </a:lnTo>
                  <a:lnTo>
                    <a:pt x="15240" y="284988"/>
                  </a:lnTo>
                  <a:lnTo>
                    <a:pt x="15240" y="28956"/>
                  </a:lnTo>
                  <a:lnTo>
                    <a:pt x="28956" y="15240"/>
                  </a:lnTo>
                  <a:lnTo>
                    <a:pt x="28956" y="28956"/>
                  </a:lnTo>
                  <a:lnTo>
                    <a:pt x="2674617" y="28956"/>
                  </a:lnTo>
                  <a:lnTo>
                    <a:pt x="2674617" y="15240"/>
                  </a:lnTo>
                  <a:lnTo>
                    <a:pt x="2688333" y="28956"/>
                  </a:lnTo>
                  <a:lnTo>
                    <a:pt x="2688333" y="284988"/>
                  </a:lnTo>
                  <a:lnTo>
                    <a:pt x="2702049" y="284988"/>
                  </a:lnTo>
                  <a:close/>
                </a:path>
                <a:path w="2702560" h="285114">
                  <a:moveTo>
                    <a:pt x="28956" y="28956"/>
                  </a:moveTo>
                  <a:lnTo>
                    <a:pt x="28956" y="15240"/>
                  </a:lnTo>
                  <a:lnTo>
                    <a:pt x="15240" y="28956"/>
                  </a:lnTo>
                  <a:lnTo>
                    <a:pt x="28956" y="28956"/>
                  </a:lnTo>
                  <a:close/>
                </a:path>
                <a:path w="2702560" h="285114">
                  <a:moveTo>
                    <a:pt x="28956" y="256032"/>
                  </a:moveTo>
                  <a:lnTo>
                    <a:pt x="28956" y="28956"/>
                  </a:lnTo>
                  <a:lnTo>
                    <a:pt x="15240" y="28956"/>
                  </a:lnTo>
                  <a:lnTo>
                    <a:pt x="15240" y="256032"/>
                  </a:lnTo>
                  <a:lnTo>
                    <a:pt x="28956" y="256032"/>
                  </a:lnTo>
                  <a:close/>
                </a:path>
                <a:path w="2702560" h="285114">
                  <a:moveTo>
                    <a:pt x="2688333" y="256032"/>
                  </a:moveTo>
                  <a:lnTo>
                    <a:pt x="15240" y="256032"/>
                  </a:lnTo>
                  <a:lnTo>
                    <a:pt x="28956" y="271272"/>
                  </a:lnTo>
                  <a:lnTo>
                    <a:pt x="28956" y="284988"/>
                  </a:lnTo>
                  <a:lnTo>
                    <a:pt x="2674617" y="284988"/>
                  </a:lnTo>
                  <a:lnTo>
                    <a:pt x="2674617" y="271272"/>
                  </a:lnTo>
                  <a:lnTo>
                    <a:pt x="2688333" y="256032"/>
                  </a:lnTo>
                  <a:close/>
                </a:path>
                <a:path w="2702560" h="285114">
                  <a:moveTo>
                    <a:pt x="28956" y="284988"/>
                  </a:moveTo>
                  <a:lnTo>
                    <a:pt x="28956" y="271272"/>
                  </a:lnTo>
                  <a:lnTo>
                    <a:pt x="15240" y="256032"/>
                  </a:lnTo>
                  <a:lnTo>
                    <a:pt x="15240" y="284988"/>
                  </a:lnTo>
                  <a:lnTo>
                    <a:pt x="28956" y="284988"/>
                  </a:lnTo>
                  <a:close/>
                </a:path>
                <a:path w="2702560" h="285114">
                  <a:moveTo>
                    <a:pt x="2688333" y="28956"/>
                  </a:moveTo>
                  <a:lnTo>
                    <a:pt x="2674617" y="15240"/>
                  </a:lnTo>
                  <a:lnTo>
                    <a:pt x="2674617" y="28956"/>
                  </a:lnTo>
                  <a:lnTo>
                    <a:pt x="2688333" y="28956"/>
                  </a:lnTo>
                  <a:close/>
                </a:path>
                <a:path w="2702560" h="285114">
                  <a:moveTo>
                    <a:pt x="2688333" y="256032"/>
                  </a:moveTo>
                  <a:lnTo>
                    <a:pt x="2688333" y="28956"/>
                  </a:lnTo>
                  <a:lnTo>
                    <a:pt x="2674617" y="28956"/>
                  </a:lnTo>
                  <a:lnTo>
                    <a:pt x="2674617" y="256032"/>
                  </a:lnTo>
                  <a:lnTo>
                    <a:pt x="2688333" y="256032"/>
                  </a:lnTo>
                  <a:close/>
                </a:path>
                <a:path w="2702560" h="285114">
                  <a:moveTo>
                    <a:pt x="2688333" y="284988"/>
                  </a:moveTo>
                  <a:lnTo>
                    <a:pt x="2688333" y="256032"/>
                  </a:lnTo>
                  <a:lnTo>
                    <a:pt x="2674617" y="271272"/>
                  </a:lnTo>
                  <a:lnTo>
                    <a:pt x="2674617" y="284988"/>
                  </a:lnTo>
                  <a:lnTo>
                    <a:pt x="2688333" y="284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9"/>
          <p:cNvSpPr txBox="1"/>
          <p:nvPr/>
        </p:nvSpPr>
        <p:spPr>
          <a:xfrm>
            <a:off x="2360892" y="3187076"/>
            <a:ext cx="2033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soumission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GACC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9" name="object 20"/>
          <p:cNvGrpSpPr/>
          <p:nvPr/>
        </p:nvGrpSpPr>
        <p:grpSpPr>
          <a:xfrm>
            <a:off x="2279098" y="1587386"/>
            <a:ext cx="5699760" cy="4537075"/>
            <a:chOff x="1551310" y="1923288"/>
            <a:chExt cx="5699760" cy="4537075"/>
          </a:xfrm>
        </p:grpSpPr>
        <p:sp>
          <p:nvSpPr>
            <p:cNvPr id="20" name="object 21"/>
            <p:cNvSpPr/>
            <p:nvPr/>
          </p:nvSpPr>
          <p:spPr>
            <a:xfrm>
              <a:off x="1551305" y="1923300"/>
              <a:ext cx="5699760" cy="4537075"/>
            </a:xfrm>
            <a:custGeom>
              <a:avLst/>
              <a:gdLst/>
              <a:ahLst/>
              <a:cxnLst/>
              <a:rect l="l" t="t" r="r" b="b"/>
              <a:pathLst>
                <a:path w="5699759" h="4537075">
                  <a:moveTo>
                    <a:pt x="454152" y="1607820"/>
                  </a:moveTo>
                  <a:lnTo>
                    <a:pt x="167119" y="81978"/>
                  </a:lnTo>
                  <a:lnTo>
                    <a:pt x="196596" y="76200"/>
                  </a:lnTo>
                  <a:lnTo>
                    <a:pt x="137160" y="0"/>
                  </a:lnTo>
                  <a:lnTo>
                    <a:pt x="111252" y="92964"/>
                  </a:lnTo>
                  <a:lnTo>
                    <a:pt x="137160" y="87871"/>
                  </a:lnTo>
                  <a:lnTo>
                    <a:pt x="139827" y="87337"/>
                  </a:lnTo>
                  <a:lnTo>
                    <a:pt x="426720" y="1612392"/>
                  </a:lnTo>
                  <a:lnTo>
                    <a:pt x="454152" y="1607820"/>
                  </a:lnTo>
                  <a:close/>
                </a:path>
                <a:path w="5699759" h="4537075">
                  <a:moveTo>
                    <a:pt x="2552700" y="3867912"/>
                  </a:moveTo>
                  <a:lnTo>
                    <a:pt x="2523744" y="3867912"/>
                  </a:lnTo>
                  <a:lnTo>
                    <a:pt x="2523744" y="3896868"/>
                  </a:lnTo>
                  <a:lnTo>
                    <a:pt x="2523744" y="4509516"/>
                  </a:lnTo>
                  <a:lnTo>
                    <a:pt x="27432" y="4509516"/>
                  </a:lnTo>
                  <a:lnTo>
                    <a:pt x="27432" y="3896868"/>
                  </a:lnTo>
                  <a:lnTo>
                    <a:pt x="2523744" y="3896868"/>
                  </a:lnTo>
                  <a:lnTo>
                    <a:pt x="2523744" y="3867912"/>
                  </a:lnTo>
                  <a:lnTo>
                    <a:pt x="0" y="3867912"/>
                  </a:lnTo>
                  <a:lnTo>
                    <a:pt x="0" y="4536948"/>
                  </a:lnTo>
                  <a:lnTo>
                    <a:pt x="13716" y="4536948"/>
                  </a:lnTo>
                  <a:lnTo>
                    <a:pt x="27432" y="4536948"/>
                  </a:lnTo>
                  <a:lnTo>
                    <a:pt x="2523744" y="4536948"/>
                  </a:lnTo>
                  <a:lnTo>
                    <a:pt x="2537460" y="4536948"/>
                  </a:lnTo>
                  <a:lnTo>
                    <a:pt x="2552700" y="4536948"/>
                  </a:lnTo>
                  <a:lnTo>
                    <a:pt x="2552700" y="3867912"/>
                  </a:lnTo>
                  <a:close/>
                </a:path>
                <a:path w="5699759" h="4537075">
                  <a:moveTo>
                    <a:pt x="5699760" y="3051048"/>
                  </a:moveTo>
                  <a:lnTo>
                    <a:pt x="5670804" y="3044952"/>
                  </a:lnTo>
                  <a:lnTo>
                    <a:pt x="5469179" y="4084650"/>
                  </a:lnTo>
                  <a:lnTo>
                    <a:pt x="5442204" y="4079748"/>
                  </a:lnTo>
                  <a:lnTo>
                    <a:pt x="5466588" y="4171188"/>
                  </a:lnTo>
                  <a:lnTo>
                    <a:pt x="5526024" y="4094988"/>
                  </a:lnTo>
                  <a:lnTo>
                    <a:pt x="5498300" y="4089946"/>
                  </a:lnTo>
                  <a:lnTo>
                    <a:pt x="5699760" y="3051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/>
            <p:cNvSpPr/>
            <p:nvPr/>
          </p:nvSpPr>
          <p:spPr>
            <a:xfrm>
              <a:off x="4075054" y="5580888"/>
              <a:ext cx="2468880" cy="342900"/>
            </a:xfrm>
            <a:custGeom>
              <a:avLst/>
              <a:gdLst/>
              <a:ahLst/>
              <a:cxnLst/>
              <a:rect l="l" t="t" r="r" b="b"/>
              <a:pathLst>
                <a:path w="2468879" h="342900">
                  <a:moveTo>
                    <a:pt x="2468880" y="342900"/>
                  </a:moveTo>
                  <a:lnTo>
                    <a:pt x="2468880" y="0"/>
                  </a:lnTo>
                  <a:lnTo>
                    <a:pt x="0" y="0"/>
                  </a:lnTo>
                  <a:lnTo>
                    <a:pt x="0" y="342900"/>
                  </a:lnTo>
                  <a:lnTo>
                    <a:pt x="13716" y="342900"/>
                  </a:lnTo>
                  <a:lnTo>
                    <a:pt x="13716" y="28956"/>
                  </a:lnTo>
                  <a:lnTo>
                    <a:pt x="28956" y="13716"/>
                  </a:lnTo>
                  <a:lnTo>
                    <a:pt x="28956" y="28956"/>
                  </a:lnTo>
                  <a:lnTo>
                    <a:pt x="2439924" y="28956"/>
                  </a:lnTo>
                  <a:lnTo>
                    <a:pt x="2439924" y="13716"/>
                  </a:lnTo>
                  <a:lnTo>
                    <a:pt x="2453640" y="28956"/>
                  </a:lnTo>
                  <a:lnTo>
                    <a:pt x="2453640" y="342900"/>
                  </a:lnTo>
                  <a:lnTo>
                    <a:pt x="2468880" y="342900"/>
                  </a:lnTo>
                  <a:close/>
                </a:path>
                <a:path w="2468879" h="342900">
                  <a:moveTo>
                    <a:pt x="28956" y="28956"/>
                  </a:moveTo>
                  <a:lnTo>
                    <a:pt x="28956" y="13716"/>
                  </a:lnTo>
                  <a:lnTo>
                    <a:pt x="13716" y="28956"/>
                  </a:lnTo>
                  <a:lnTo>
                    <a:pt x="28956" y="28956"/>
                  </a:lnTo>
                  <a:close/>
                </a:path>
                <a:path w="2468879" h="342900">
                  <a:moveTo>
                    <a:pt x="28956" y="315468"/>
                  </a:moveTo>
                  <a:lnTo>
                    <a:pt x="28956" y="28956"/>
                  </a:lnTo>
                  <a:lnTo>
                    <a:pt x="13716" y="28956"/>
                  </a:lnTo>
                  <a:lnTo>
                    <a:pt x="13716" y="315468"/>
                  </a:lnTo>
                  <a:lnTo>
                    <a:pt x="28956" y="315468"/>
                  </a:lnTo>
                  <a:close/>
                </a:path>
                <a:path w="2468879" h="342900">
                  <a:moveTo>
                    <a:pt x="2453640" y="315468"/>
                  </a:moveTo>
                  <a:lnTo>
                    <a:pt x="13716" y="315468"/>
                  </a:lnTo>
                  <a:lnTo>
                    <a:pt x="28956" y="329184"/>
                  </a:lnTo>
                  <a:lnTo>
                    <a:pt x="28956" y="342900"/>
                  </a:lnTo>
                  <a:lnTo>
                    <a:pt x="2439924" y="342900"/>
                  </a:lnTo>
                  <a:lnTo>
                    <a:pt x="2439924" y="329184"/>
                  </a:lnTo>
                  <a:lnTo>
                    <a:pt x="2453640" y="315468"/>
                  </a:lnTo>
                  <a:close/>
                </a:path>
                <a:path w="2468879" h="342900">
                  <a:moveTo>
                    <a:pt x="28956" y="342900"/>
                  </a:moveTo>
                  <a:lnTo>
                    <a:pt x="28956" y="329184"/>
                  </a:lnTo>
                  <a:lnTo>
                    <a:pt x="13716" y="315468"/>
                  </a:lnTo>
                  <a:lnTo>
                    <a:pt x="13716" y="342900"/>
                  </a:lnTo>
                  <a:lnTo>
                    <a:pt x="28956" y="342900"/>
                  </a:lnTo>
                  <a:close/>
                </a:path>
                <a:path w="2468879" h="342900">
                  <a:moveTo>
                    <a:pt x="2453640" y="28956"/>
                  </a:moveTo>
                  <a:lnTo>
                    <a:pt x="2439924" y="13716"/>
                  </a:lnTo>
                  <a:lnTo>
                    <a:pt x="2439924" y="28956"/>
                  </a:lnTo>
                  <a:lnTo>
                    <a:pt x="2453640" y="28956"/>
                  </a:lnTo>
                  <a:close/>
                </a:path>
                <a:path w="2468879" h="342900">
                  <a:moveTo>
                    <a:pt x="2453640" y="315468"/>
                  </a:moveTo>
                  <a:lnTo>
                    <a:pt x="2453640" y="28956"/>
                  </a:lnTo>
                  <a:lnTo>
                    <a:pt x="2439924" y="28956"/>
                  </a:lnTo>
                  <a:lnTo>
                    <a:pt x="2439924" y="315468"/>
                  </a:lnTo>
                  <a:lnTo>
                    <a:pt x="2453640" y="315468"/>
                  </a:lnTo>
                  <a:close/>
                </a:path>
                <a:path w="2468879" h="342900">
                  <a:moveTo>
                    <a:pt x="2453640" y="342900"/>
                  </a:moveTo>
                  <a:lnTo>
                    <a:pt x="2453640" y="315468"/>
                  </a:lnTo>
                  <a:lnTo>
                    <a:pt x="2439924" y="329184"/>
                  </a:lnTo>
                  <a:lnTo>
                    <a:pt x="2439924" y="342900"/>
                  </a:lnTo>
                  <a:lnTo>
                    <a:pt x="2453640" y="342900"/>
                  </a:lnTo>
                  <a:close/>
                </a:path>
              </a:pathLst>
            </a:custGeom>
            <a:solidFill>
              <a:srgbClr val="2E7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23" name="Connecteur droit avec flèche 22"/>
          <p:cNvCxnSpPr/>
          <p:nvPr/>
        </p:nvCxnSpPr>
        <p:spPr>
          <a:xfrm>
            <a:off x="6833124" y="4611003"/>
            <a:ext cx="716035" cy="547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97568" y="4843825"/>
            <a:ext cx="2505274" cy="415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080" y="277212"/>
            <a:ext cx="5205665" cy="436038"/>
          </a:xfrm>
        </p:spPr>
        <p:txBody>
          <a:bodyPr/>
          <a:lstStyle/>
          <a:p>
            <a:r>
              <a:rPr lang="fr-FR" dirty="0" smtClean="0"/>
              <a:t>RENOUVELLEMENT AGREMENTS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17987" y="934577"/>
            <a:ext cx="11798710" cy="5311036"/>
          </a:xfrm>
          <a:noFill/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fr-FR" sz="1500" u="sng" dirty="0" smtClean="0">
                <a:solidFill>
                  <a:srgbClr val="FF0000"/>
                </a:solidFill>
              </a:rPr>
              <a:t>Difficultés</a:t>
            </a:r>
          </a:p>
          <a:p>
            <a:pPr algn="just"/>
            <a:r>
              <a:rPr lang="fr-FR" sz="1500" b="0" dirty="0" smtClean="0">
                <a:solidFill>
                  <a:schemeClr val="accent5">
                    <a:lumMod val="50000"/>
                  </a:schemeClr>
                </a:solidFill>
              </a:rPr>
              <a:t>Contrainte des créneaux de dates: dossiers à transmettre via CIFER entre -6 mois et -3 mois de la date d’échéance</a:t>
            </a:r>
            <a:endParaRPr lang="fr-FR" sz="1500" b="0" dirty="0" smtClean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1500" b="0" dirty="0" smtClean="0">
                <a:solidFill>
                  <a:schemeClr val="accent5">
                    <a:lumMod val="50000"/>
                  </a:schemeClr>
                </a:solidFill>
              </a:rPr>
              <a:t>Fonctionnalités CIFER limitées pour les dossiers de renouvellement: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Système binaire validation/refus  pas de correction possible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cas de refus, pas de possibilité de renvoyer le dossier si échéance – 3 mois dépassée. Déblocage date au cas par cas en faisant intervenir le SER</a:t>
            </a:r>
            <a:endParaRPr lang="fr-FR" sz="19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1500" b="0" dirty="0" smtClean="0"/>
          </a:p>
          <a:p>
            <a:pPr algn="just"/>
            <a:r>
              <a:rPr lang="fr-FR" sz="1500" b="0" dirty="0" smtClean="0"/>
              <a:t>Point d’attention: vadémécum à joindre aux demandes de renouvellement </a:t>
            </a:r>
            <a:r>
              <a:rPr lang="fr-FR" sz="1500" b="0" dirty="0" smtClean="0">
                <a:sym typeface="Wingdings" panose="05000000000000000000" pitchFamily="2" charset="2"/>
              </a:rPr>
              <a:t> procédure plus lourde que celle de 2023 (dérogation GACC)</a:t>
            </a:r>
          </a:p>
          <a:p>
            <a:pPr algn="just"/>
            <a:endParaRPr lang="fr-FR" sz="1500" b="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FR" sz="1500" u="sng" dirty="0" smtClean="0">
                <a:solidFill>
                  <a:srgbClr val="92D050"/>
                </a:solidFill>
              </a:rPr>
              <a:t>Plan d’action</a:t>
            </a:r>
            <a:endParaRPr lang="fr-FR" sz="1500" u="sng" dirty="0">
              <a:solidFill>
                <a:srgbClr val="92D050"/>
              </a:solidFill>
            </a:endParaRPr>
          </a:p>
          <a:p>
            <a:pPr algn="just"/>
            <a:endParaRPr lang="fr-FR" sz="1500" b="0" dirty="0" smtClean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Marianne Medium" panose="02000000000000000000" pitchFamily="50" charset="0"/>
            </a:endParaRPr>
          </a:p>
          <a:p>
            <a:pPr marL="0" indent="0" algn="just">
              <a:buNone/>
            </a:pPr>
            <a:endParaRPr lang="fr-FR" sz="1800" b="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28073" y="5061528"/>
            <a:ext cx="10187709" cy="184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521527" y="4562757"/>
            <a:ext cx="0" cy="4895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115122" y="4128654"/>
            <a:ext cx="831274" cy="434114"/>
            <a:chOff x="1754909" y="4590473"/>
            <a:chExt cx="831274" cy="369455"/>
          </a:xfrm>
        </p:grpSpPr>
        <p:sp>
          <p:nvSpPr>
            <p:cNvPr id="8" name="Rectangle 7"/>
            <p:cNvSpPr/>
            <p:nvPr/>
          </p:nvSpPr>
          <p:spPr>
            <a:xfrm>
              <a:off x="1754913" y="4590473"/>
              <a:ext cx="831270" cy="36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54909" y="4645891"/>
              <a:ext cx="766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- 6 mois</a:t>
              </a:r>
              <a:endParaRPr lang="fr-FR" sz="1400" dirty="0"/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>
            <a:off x="5925125" y="4558145"/>
            <a:ext cx="0" cy="4895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5518720" y="4114806"/>
            <a:ext cx="831274" cy="434114"/>
            <a:chOff x="1754909" y="4590473"/>
            <a:chExt cx="831274" cy="369455"/>
          </a:xfrm>
        </p:grpSpPr>
        <p:sp>
          <p:nvSpPr>
            <p:cNvPr id="14" name="Rectangle 13"/>
            <p:cNvSpPr/>
            <p:nvPr/>
          </p:nvSpPr>
          <p:spPr>
            <a:xfrm>
              <a:off x="1754913" y="4590473"/>
              <a:ext cx="831270" cy="36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754909" y="4645891"/>
              <a:ext cx="766618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- 3 mois</a:t>
              </a:r>
              <a:endParaRPr lang="fr-FR" sz="1400" dirty="0"/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>
            <a:off x="9361073" y="4558145"/>
            <a:ext cx="0" cy="4895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8645232" y="4114803"/>
            <a:ext cx="1678038" cy="588337"/>
            <a:chOff x="1754909" y="4590473"/>
            <a:chExt cx="766618" cy="500707"/>
          </a:xfrm>
        </p:grpSpPr>
        <p:sp>
          <p:nvSpPr>
            <p:cNvPr id="18" name="Rectangle 17"/>
            <p:cNvSpPr/>
            <p:nvPr/>
          </p:nvSpPr>
          <p:spPr>
            <a:xfrm>
              <a:off x="1754913" y="4590473"/>
              <a:ext cx="725778" cy="36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754909" y="4645891"/>
              <a:ext cx="766618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Échéance agrément</a:t>
              </a:r>
              <a:endParaRPr lang="fr-FR" sz="1400" dirty="0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flipV="1">
            <a:off x="2521527" y="5107700"/>
            <a:ext cx="0" cy="5172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430982" y="5107700"/>
            <a:ext cx="0" cy="5461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6451599" y="5440217"/>
            <a:ext cx="3117273" cy="588337"/>
            <a:chOff x="1754909" y="4590473"/>
            <a:chExt cx="766618" cy="500707"/>
          </a:xfrm>
        </p:grpSpPr>
        <p:sp>
          <p:nvSpPr>
            <p:cNvPr id="28" name="Rectangle 27"/>
            <p:cNvSpPr/>
            <p:nvPr/>
          </p:nvSpPr>
          <p:spPr>
            <a:xfrm>
              <a:off x="1754913" y="4590473"/>
              <a:ext cx="725778" cy="36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54909" y="4645891"/>
              <a:ext cx="766618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Possibilité de renvoi de dossier si refus</a:t>
              </a:r>
              <a:endParaRPr lang="fr-FR" sz="14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28066" y="5629568"/>
            <a:ext cx="3777673" cy="588337"/>
            <a:chOff x="1754909" y="4590473"/>
            <a:chExt cx="766618" cy="500707"/>
          </a:xfrm>
        </p:grpSpPr>
        <p:sp>
          <p:nvSpPr>
            <p:cNvPr id="31" name="Rectangle 30"/>
            <p:cNvSpPr/>
            <p:nvPr/>
          </p:nvSpPr>
          <p:spPr>
            <a:xfrm>
              <a:off x="1754913" y="4590473"/>
              <a:ext cx="725778" cy="36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754909" y="4645891"/>
              <a:ext cx="766618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Dépôt E2 / Signature pro / début créneau date</a:t>
              </a:r>
              <a:endParaRPr lang="fr-FR" sz="1400" dirty="0"/>
            </a:p>
          </p:txBody>
        </p:sp>
      </p:grpSp>
      <p:cxnSp>
        <p:nvCxnSpPr>
          <p:cNvPr id="34" name="Connecteur droit 33"/>
          <p:cNvCxnSpPr/>
          <p:nvPr/>
        </p:nvCxnSpPr>
        <p:spPr>
          <a:xfrm>
            <a:off x="5430982" y="5653829"/>
            <a:ext cx="102523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340437" y="1806510"/>
            <a:ext cx="743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16580" marR="5080" indent="-3104515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solidFill>
                  <a:srgbClr val="FFFFFF"/>
                </a:solidFill>
              </a:rPr>
              <a:t>Procédure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modification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dossier CIFER</a:t>
            </a:r>
            <a:endParaRPr sz="3200"/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511" y="3103944"/>
            <a:ext cx="9429134" cy="19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3"/>
          <p:cNvSpPr txBox="1">
            <a:spLocks noGrp="1"/>
          </p:cNvSpPr>
          <p:nvPr>
            <p:ph type="title"/>
          </p:nvPr>
        </p:nvSpPr>
        <p:spPr>
          <a:xfrm>
            <a:off x="3679542" y="561848"/>
            <a:ext cx="55308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Procédure</a:t>
            </a:r>
            <a:r>
              <a:rPr spc="-5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complément</a:t>
            </a:r>
            <a:r>
              <a:rPr spc="-5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dossier CIFER</a:t>
            </a:r>
          </a:p>
        </p:txBody>
      </p:sp>
      <p:sp>
        <p:nvSpPr>
          <p:cNvPr id="11" name="object 64"/>
          <p:cNvSpPr txBox="1"/>
          <p:nvPr/>
        </p:nvSpPr>
        <p:spPr>
          <a:xfrm>
            <a:off x="2335374" y="1459483"/>
            <a:ext cx="4345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Onglet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modification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65"/>
          <p:cNvSpPr txBox="1"/>
          <p:nvPr/>
        </p:nvSpPr>
        <p:spPr>
          <a:xfrm>
            <a:off x="2335374" y="4819902"/>
            <a:ext cx="7272655" cy="14084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4965" marR="5080" indent="-342900">
              <a:lnSpc>
                <a:spcPct val="92300"/>
              </a:lnSpc>
              <a:spcBef>
                <a:spcPts val="355"/>
              </a:spcBef>
              <a:buChar char="-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Compléter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requis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2800" spc="-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obligatoires</a:t>
            </a:r>
            <a:endParaRPr sz="2000" dirty="0">
              <a:latin typeface="Calibri"/>
              <a:cs typeface="Calibri"/>
            </a:endParaRPr>
          </a:p>
          <a:p>
            <a:pPr marL="12700" marR="417195" indent="342265">
              <a:lnSpc>
                <a:spcPct val="111000"/>
              </a:lnSpc>
              <a:buChar char="-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Cliquer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save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sauvegarder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cours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Accès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integrated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dossiers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sauvegardés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66"/>
          <p:cNvGrpSpPr/>
          <p:nvPr/>
        </p:nvGrpSpPr>
        <p:grpSpPr>
          <a:xfrm>
            <a:off x="1423003" y="1860804"/>
            <a:ext cx="9098915" cy="2761615"/>
            <a:chOff x="774073" y="1860804"/>
            <a:chExt cx="9098915" cy="2761615"/>
          </a:xfrm>
        </p:grpSpPr>
        <p:pic>
          <p:nvPicPr>
            <p:cNvPr id="14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1860804"/>
              <a:ext cx="9098841" cy="2761488"/>
            </a:xfrm>
            <a:prstGeom prst="rect">
              <a:avLst/>
            </a:prstGeom>
          </p:spPr>
        </p:pic>
        <p:sp>
          <p:nvSpPr>
            <p:cNvPr id="15" name="object 68"/>
            <p:cNvSpPr/>
            <p:nvPr/>
          </p:nvSpPr>
          <p:spPr>
            <a:xfrm>
              <a:off x="8991477" y="3550920"/>
              <a:ext cx="749935" cy="699770"/>
            </a:xfrm>
            <a:custGeom>
              <a:avLst/>
              <a:gdLst/>
              <a:ahLst/>
              <a:cxnLst/>
              <a:rect l="l" t="t" r="r" b="b"/>
              <a:pathLst>
                <a:path w="749934" h="699770">
                  <a:moveTo>
                    <a:pt x="749807" y="74675"/>
                  </a:moveTo>
                  <a:lnTo>
                    <a:pt x="679703" y="0"/>
                  </a:lnTo>
                  <a:lnTo>
                    <a:pt x="41147" y="588263"/>
                  </a:lnTo>
                  <a:lnTo>
                    <a:pt x="6095" y="550163"/>
                  </a:lnTo>
                  <a:lnTo>
                    <a:pt x="0" y="693419"/>
                  </a:lnTo>
                  <a:lnTo>
                    <a:pt x="144779" y="699515"/>
                  </a:lnTo>
                  <a:lnTo>
                    <a:pt x="109727" y="662939"/>
                  </a:lnTo>
                  <a:lnTo>
                    <a:pt x="749807" y="746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9"/>
            <p:cNvSpPr/>
            <p:nvPr/>
          </p:nvSpPr>
          <p:spPr>
            <a:xfrm>
              <a:off x="8985381" y="3541776"/>
              <a:ext cx="765175" cy="716280"/>
            </a:xfrm>
            <a:custGeom>
              <a:avLst/>
              <a:gdLst/>
              <a:ahLst/>
              <a:cxnLst/>
              <a:rect l="l" t="t" r="r" b="b"/>
              <a:pathLst>
                <a:path w="765175" h="716279">
                  <a:moveTo>
                    <a:pt x="47582" y="588320"/>
                  </a:moveTo>
                  <a:lnTo>
                    <a:pt x="6096" y="544068"/>
                  </a:lnTo>
                  <a:lnTo>
                    <a:pt x="0" y="708660"/>
                  </a:lnTo>
                  <a:lnTo>
                    <a:pt x="6096" y="708939"/>
                  </a:lnTo>
                  <a:lnTo>
                    <a:pt x="6096" y="696468"/>
                  </a:lnTo>
                  <a:lnTo>
                    <a:pt x="7620" y="696532"/>
                  </a:lnTo>
                  <a:lnTo>
                    <a:pt x="7620" y="563880"/>
                  </a:lnTo>
                  <a:lnTo>
                    <a:pt x="18288" y="559308"/>
                  </a:lnTo>
                  <a:lnTo>
                    <a:pt x="18288" y="575401"/>
                  </a:lnTo>
                  <a:lnTo>
                    <a:pt x="42672" y="601736"/>
                  </a:lnTo>
                  <a:lnTo>
                    <a:pt x="42672" y="592836"/>
                  </a:lnTo>
                  <a:lnTo>
                    <a:pt x="47582" y="588320"/>
                  </a:lnTo>
                  <a:close/>
                </a:path>
                <a:path w="765175" h="716279">
                  <a:moveTo>
                    <a:pt x="12501" y="696737"/>
                  </a:moveTo>
                  <a:lnTo>
                    <a:pt x="7620" y="696532"/>
                  </a:lnTo>
                  <a:lnTo>
                    <a:pt x="6096" y="696468"/>
                  </a:lnTo>
                  <a:lnTo>
                    <a:pt x="12192" y="704088"/>
                  </a:lnTo>
                  <a:lnTo>
                    <a:pt x="12501" y="696737"/>
                  </a:lnTo>
                  <a:close/>
                </a:path>
                <a:path w="765175" h="716279">
                  <a:moveTo>
                    <a:pt x="150876" y="715580"/>
                  </a:moveTo>
                  <a:lnTo>
                    <a:pt x="150876" y="702564"/>
                  </a:lnTo>
                  <a:lnTo>
                    <a:pt x="146304" y="713232"/>
                  </a:lnTo>
                  <a:lnTo>
                    <a:pt x="135403" y="701912"/>
                  </a:lnTo>
                  <a:lnTo>
                    <a:pt x="12501" y="696737"/>
                  </a:lnTo>
                  <a:lnTo>
                    <a:pt x="12192" y="704088"/>
                  </a:lnTo>
                  <a:lnTo>
                    <a:pt x="6096" y="696468"/>
                  </a:lnTo>
                  <a:lnTo>
                    <a:pt x="6096" y="708939"/>
                  </a:lnTo>
                  <a:lnTo>
                    <a:pt x="150876" y="715580"/>
                  </a:lnTo>
                  <a:close/>
                </a:path>
                <a:path w="765175" h="716279">
                  <a:moveTo>
                    <a:pt x="18288" y="559308"/>
                  </a:moveTo>
                  <a:lnTo>
                    <a:pt x="7620" y="563880"/>
                  </a:lnTo>
                  <a:lnTo>
                    <a:pt x="17639" y="574701"/>
                  </a:lnTo>
                  <a:lnTo>
                    <a:pt x="18288" y="559308"/>
                  </a:lnTo>
                  <a:close/>
                </a:path>
                <a:path w="765175" h="716279">
                  <a:moveTo>
                    <a:pt x="17639" y="574701"/>
                  </a:moveTo>
                  <a:lnTo>
                    <a:pt x="7620" y="563880"/>
                  </a:lnTo>
                  <a:lnTo>
                    <a:pt x="7620" y="696532"/>
                  </a:lnTo>
                  <a:lnTo>
                    <a:pt x="12192" y="696724"/>
                  </a:lnTo>
                  <a:lnTo>
                    <a:pt x="12501" y="696737"/>
                  </a:lnTo>
                  <a:lnTo>
                    <a:pt x="17639" y="574701"/>
                  </a:lnTo>
                  <a:close/>
                </a:path>
                <a:path w="765175" h="716279">
                  <a:moveTo>
                    <a:pt x="18288" y="575401"/>
                  </a:moveTo>
                  <a:lnTo>
                    <a:pt x="18288" y="559308"/>
                  </a:lnTo>
                  <a:lnTo>
                    <a:pt x="17639" y="574701"/>
                  </a:lnTo>
                  <a:lnTo>
                    <a:pt x="18288" y="575401"/>
                  </a:lnTo>
                  <a:close/>
                </a:path>
                <a:path w="765175" h="716279">
                  <a:moveTo>
                    <a:pt x="51816" y="592836"/>
                  </a:moveTo>
                  <a:lnTo>
                    <a:pt x="47582" y="588320"/>
                  </a:lnTo>
                  <a:lnTo>
                    <a:pt x="42672" y="592836"/>
                  </a:lnTo>
                  <a:lnTo>
                    <a:pt x="51816" y="592836"/>
                  </a:lnTo>
                  <a:close/>
                </a:path>
                <a:path w="765175" h="716279">
                  <a:moveTo>
                    <a:pt x="51816" y="599436"/>
                  </a:moveTo>
                  <a:lnTo>
                    <a:pt x="51816" y="592836"/>
                  </a:lnTo>
                  <a:lnTo>
                    <a:pt x="42672" y="592836"/>
                  </a:lnTo>
                  <a:lnTo>
                    <a:pt x="42672" y="601736"/>
                  </a:lnTo>
                  <a:lnTo>
                    <a:pt x="45720" y="605028"/>
                  </a:lnTo>
                  <a:lnTo>
                    <a:pt x="51816" y="599436"/>
                  </a:lnTo>
                  <a:close/>
                </a:path>
                <a:path w="765175" h="716279">
                  <a:moveTo>
                    <a:pt x="765048" y="83820"/>
                  </a:moveTo>
                  <a:lnTo>
                    <a:pt x="687324" y="0"/>
                  </a:lnTo>
                  <a:lnTo>
                    <a:pt x="47582" y="588320"/>
                  </a:lnTo>
                  <a:lnTo>
                    <a:pt x="51816" y="592836"/>
                  </a:lnTo>
                  <a:lnTo>
                    <a:pt x="51816" y="599436"/>
                  </a:lnTo>
                  <a:lnTo>
                    <a:pt x="681228" y="22103"/>
                  </a:lnTo>
                  <a:lnTo>
                    <a:pt x="681228" y="12192"/>
                  </a:lnTo>
                  <a:lnTo>
                    <a:pt x="690372" y="13716"/>
                  </a:lnTo>
                  <a:lnTo>
                    <a:pt x="690372" y="22131"/>
                  </a:lnTo>
                  <a:lnTo>
                    <a:pt x="746775" y="83438"/>
                  </a:lnTo>
                  <a:lnTo>
                    <a:pt x="751332" y="79248"/>
                  </a:lnTo>
                  <a:lnTo>
                    <a:pt x="751332" y="96433"/>
                  </a:lnTo>
                  <a:lnTo>
                    <a:pt x="765048" y="83820"/>
                  </a:lnTo>
                  <a:close/>
                </a:path>
                <a:path w="765175" h="716279">
                  <a:moveTo>
                    <a:pt x="751332" y="96433"/>
                  </a:moveTo>
                  <a:lnTo>
                    <a:pt x="751332" y="88392"/>
                  </a:lnTo>
                  <a:lnTo>
                    <a:pt x="746775" y="83438"/>
                  </a:lnTo>
                  <a:lnTo>
                    <a:pt x="106680" y="672084"/>
                  </a:lnTo>
                  <a:lnTo>
                    <a:pt x="120396" y="686327"/>
                  </a:lnTo>
                  <a:lnTo>
                    <a:pt x="120396" y="667512"/>
                  </a:lnTo>
                  <a:lnTo>
                    <a:pt x="124999" y="672422"/>
                  </a:lnTo>
                  <a:lnTo>
                    <a:pt x="751332" y="96433"/>
                  </a:lnTo>
                  <a:close/>
                </a:path>
                <a:path w="765175" h="716279">
                  <a:moveTo>
                    <a:pt x="124999" y="672422"/>
                  </a:moveTo>
                  <a:lnTo>
                    <a:pt x="120396" y="667512"/>
                  </a:lnTo>
                  <a:lnTo>
                    <a:pt x="120396" y="676656"/>
                  </a:lnTo>
                  <a:lnTo>
                    <a:pt x="124999" y="672422"/>
                  </a:lnTo>
                  <a:close/>
                </a:path>
                <a:path w="765175" h="716279">
                  <a:moveTo>
                    <a:pt x="166116" y="716280"/>
                  </a:moveTo>
                  <a:lnTo>
                    <a:pt x="124999" y="672422"/>
                  </a:lnTo>
                  <a:lnTo>
                    <a:pt x="120396" y="676656"/>
                  </a:lnTo>
                  <a:lnTo>
                    <a:pt x="120396" y="686327"/>
                  </a:lnTo>
                  <a:lnTo>
                    <a:pt x="135403" y="701912"/>
                  </a:lnTo>
                  <a:lnTo>
                    <a:pt x="150876" y="702564"/>
                  </a:lnTo>
                  <a:lnTo>
                    <a:pt x="150876" y="715580"/>
                  </a:lnTo>
                  <a:lnTo>
                    <a:pt x="166116" y="716280"/>
                  </a:lnTo>
                  <a:close/>
                </a:path>
                <a:path w="765175" h="716279">
                  <a:moveTo>
                    <a:pt x="150876" y="702564"/>
                  </a:moveTo>
                  <a:lnTo>
                    <a:pt x="135403" y="701912"/>
                  </a:lnTo>
                  <a:lnTo>
                    <a:pt x="146304" y="713232"/>
                  </a:lnTo>
                  <a:lnTo>
                    <a:pt x="150876" y="702564"/>
                  </a:lnTo>
                  <a:close/>
                </a:path>
                <a:path w="765175" h="716279">
                  <a:moveTo>
                    <a:pt x="690372" y="13716"/>
                  </a:moveTo>
                  <a:lnTo>
                    <a:pt x="681228" y="12192"/>
                  </a:lnTo>
                  <a:lnTo>
                    <a:pt x="686173" y="17567"/>
                  </a:lnTo>
                  <a:lnTo>
                    <a:pt x="690372" y="13716"/>
                  </a:lnTo>
                  <a:close/>
                </a:path>
                <a:path w="765175" h="716279">
                  <a:moveTo>
                    <a:pt x="686173" y="17567"/>
                  </a:moveTo>
                  <a:lnTo>
                    <a:pt x="681228" y="12192"/>
                  </a:lnTo>
                  <a:lnTo>
                    <a:pt x="681228" y="22103"/>
                  </a:lnTo>
                  <a:lnTo>
                    <a:pt x="686173" y="17567"/>
                  </a:lnTo>
                  <a:close/>
                </a:path>
                <a:path w="765175" h="716279">
                  <a:moveTo>
                    <a:pt x="690372" y="22131"/>
                  </a:moveTo>
                  <a:lnTo>
                    <a:pt x="690372" y="13716"/>
                  </a:lnTo>
                  <a:lnTo>
                    <a:pt x="686173" y="17567"/>
                  </a:lnTo>
                  <a:lnTo>
                    <a:pt x="690372" y="22131"/>
                  </a:lnTo>
                  <a:close/>
                </a:path>
                <a:path w="765175" h="716279">
                  <a:moveTo>
                    <a:pt x="751332" y="88392"/>
                  </a:moveTo>
                  <a:lnTo>
                    <a:pt x="751332" y="79248"/>
                  </a:lnTo>
                  <a:lnTo>
                    <a:pt x="746775" y="83438"/>
                  </a:lnTo>
                  <a:lnTo>
                    <a:pt x="751332" y="88392"/>
                  </a:lnTo>
                  <a:close/>
                </a:path>
              </a:pathLst>
            </a:custGeom>
            <a:solidFill>
              <a:srgbClr val="407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3"/>
          <p:cNvSpPr txBox="1">
            <a:spLocks noGrp="1"/>
          </p:cNvSpPr>
          <p:nvPr>
            <p:ph type="title"/>
          </p:nvPr>
        </p:nvSpPr>
        <p:spPr>
          <a:xfrm>
            <a:off x="3650046" y="257047"/>
            <a:ext cx="6683657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Procédure</a:t>
            </a:r>
            <a:r>
              <a:rPr spc="-7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lang="fr-FR" dirty="0" smtClean="0"/>
              <a:t>complément</a:t>
            </a:r>
            <a:r>
              <a:rPr spc="-85" dirty="0" smtClean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dossier CIFER</a:t>
            </a:r>
          </a:p>
        </p:txBody>
      </p:sp>
      <p:sp>
        <p:nvSpPr>
          <p:cNvPr id="3" name="object 64"/>
          <p:cNvSpPr txBox="1"/>
          <p:nvPr/>
        </p:nvSpPr>
        <p:spPr>
          <a:xfrm>
            <a:off x="2305878" y="1185771"/>
            <a:ext cx="6861175" cy="7023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Cliquer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save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pour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sauvegarder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cours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Calibri"/>
                <a:cs typeface="Calibri"/>
              </a:rPr>
              <a:t>Accès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integrated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dossiers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sauvegardés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65"/>
          <p:cNvGrpSpPr/>
          <p:nvPr/>
        </p:nvGrpSpPr>
        <p:grpSpPr>
          <a:xfrm>
            <a:off x="335946" y="2023871"/>
            <a:ext cx="8079740" cy="4251960"/>
            <a:chOff x="1152023" y="2328672"/>
            <a:chExt cx="8079740" cy="4251960"/>
          </a:xfrm>
        </p:grpSpPr>
        <p:pic>
          <p:nvPicPr>
            <p:cNvPr id="5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023" y="2328672"/>
              <a:ext cx="8079158" cy="4251959"/>
            </a:xfrm>
            <a:prstGeom prst="rect">
              <a:avLst/>
            </a:prstGeom>
          </p:spPr>
        </p:pic>
        <p:sp>
          <p:nvSpPr>
            <p:cNvPr id="6" name="object 67"/>
            <p:cNvSpPr/>
            <p:nvPr/>
          </p:nvSpPr>
          <p:spPr>
            <a:xfrm>
              <a:off x="4136014" y="2862072"/>
              <a:ext cx="3487420" cy="273050"/>
            </a:xfrm>
            <a:custGeom>
              <a:avLst/>
              <a:gdLst/>
              <a:ahLst/>
              <a:cxnLst/>
              <a:rect l="l" t="t" r="r" b="b"/>
              <a:pathLst>
                <a:path w="3487420" h="273050">
                  <a:moveTo>
                    <a:pt x="3486912" y="272796"/>
                  </a:moveTo>
                  <a:lnTo>
                    <a:pt x="3486912" y="0"/>
                  </a:lnTo>
                  <a:lnTo>
                    <a:pt x="0" y="0"/>
                  </a:lnTo>
                  <a:lnTo>
                    <a:pt x="0" y="272796"/>
                  </a:lnTo>
                  <a:lnTo>
                    <a:pt x="13716" y="272796"/>
                  </a:lnTo>
                  <a:lnTo>
                    <a:pt x="13716" y="28956"/>
                  </a:lnTo>
                  <a:lnTo>
                    <a:pt x="27432" y="15240"/>
                  </a:lnTo>
                  <a:lnTo>
                    <a:pt x="27432" y="28956"/>
                  </a:lnTo>
                  <a:lnTo>
                    <a:pt x="3459480" y="28956"/>
                  </a:lnTo>
                  <a:lnTo>
                    <a:pt x="3459480" y="15240"/>
                  </a:lnTo>
                  <a:lnTo>
                    <a:pt x="3473196" y="28956"/>
                  </a:lnTo>
                  <a:lnTo>
                    <a:pt x="3473196" y="272796"/>
                  </a:lnTo>
                  <a:lnTo>
                    <a:pt x="3486912" y="272796"/>
                  </a:lnTo>
                  <a:close/>
                </a:path>
                <a:path w="3487420" h="273050">
                  <a:moveTo>
                    <a:pt x="27432" y="28956"/>
                  </a:moveTo>
                  <a:lnTo>
                    <a:pt x="27432" y="15240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3487420" h="273050">
                  <a:moveTo>
                    <a:pt x="27432" y="245364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245364"/>
                  </a:lnTo>
                  <a:lnTo>
                    <a:pt x="27432" y="245364"/>
                  </a:lnTo>
                  <a:close/>
                </a:path>
                <a:path w="3487420" h="273050">
                  <a:moveTo>
                    <a:pt x="3473196" y="245364"/>
                  </a:moveTo>
                  <a:lnTo>
                    <a:pt x="13716" y="245364"/>
                  </a:lnTo>
                  <a:lnTo>
                    <a:pt x="27432" y="259080"/>
                  </a:lnTo>
                  <a:lnTo>
                    <a:pt x="27432" y="272796"/>
                  </a:lnTo>
                  <a:lnTo>
                    <a:pt x="3459480" y="272796"/>
                  </a:lnTo>
                  <a:lnTo>
                    <a:pt x="3459480" y="259080"/>
                  </a:lnTo>
                  <a:lnTo>
                    <a:pt x="3473196" y="245364"/>
                  </a:lnTo>
                  <a:close/>
                </a:path>
                <a:path w="3487420" h="273050">
                  <a:moveTo>
                    <a:pt x="27432" y="272796"/>
                  </a:moveTo>
                  <a:lnTo>
                    <a:pt x="27432" y="259080"/>
                  </a:lnTo>
                  <a:lnTo>
                    <a:pt x="13716" y="245364"/>
                  </a:lnTo>
                  <a:lnTo>
                    <a:pt x="13716" y="272796"/>
                  </a:lnTo>
                  <a:lnTo>
                    <a:pt x="27432" y="272796"/>
                  </a:lnTo>
                  <a:close/>
                </a:path>
                <a:path w="3487420" h="273050">
                  <a:moveTo>
                    <a:pt x="3473196" y="28956"/>
                  </a:moveTo>
                  <a:lnTo>
                    <a:pt x="3459480" y="15240"/>
                  </a:lnTo>
                  <a:lnTo>
                    <a:pt x="3459480" y="28956"/>
                  </a:lnTo>
                  <a:lnTo>
                    <a:pt x="3473196" y="28956"/>
                  </a:lnTo>
                  <a:close/>
                </a:path>
                <a:path w="3487420" h="273050">
                  <a:moveTo>
                    <a:pt x="3473196" y="245364"/>
                  </a:moveTo>
                  <a:lnTo>
                    <a:pt x="3473196" y="28956"/>
                  </a:lnTo>
                  <a:lnTo>
                    <a:pt x="3459480" y="28956"/>
                  </a:lnTo>
                  <a:lnTo>
                    <a:pt x="3459480" y="245364"/>
                  </a:lnTo>
                  <a:lnTo>
                    <a:pt x="3473196" y="245364"/>
                  </a:lnTo>
                  <a:close/>
                </a:path>
                <a:path w="3487420" h="273050">
                  <a:moveTo>
                    <a:pt x="3473196" y="272796"/>
                  </a:moveTo>
                  <a:lnTo>
                    <a:pt x="3473196" y="245364"/>
                  </a:lnTo>
                  <a:lnTo>
                    <a:pt x="3459480" y="259080"/>
                  </a:lnTo>
                  <a:lnTo>
                    <a:pt x="3459480" y="272796"/>
                  </a:lnTo>
                  <a:lnTo>
                    <a:pt x="3473196" y="272796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4"/>
          <p:cNvSpPr txBox="1"/>
          <p:nvPr/>
        </p:nvSpPr>
        <p:spPr>
          <a:xfrm>
            <a:off x="8121445" y="4048901"/>
            <a:ext cx="363605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1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utiliser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modèles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chinois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traduits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français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utiliser</a:t>
            </a:r>
            <a:r>
              <a:rPr sz="1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modèles</a:t>
            </a:r>
            <a:r>
              <a:rPr sz="1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expadon</a:t>
            </a:r>
            <a:r>
              <a:rPr sz="1600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68"/>
          <p:cNvSpPr txBox="1"/>
          <p:nvPr/>
        </p:nvSpPr>
        <p:spPr>
          <a:xfrm>
            <a:off x="3576693" y="2561332"/>
            <a:ext cx="3052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Pages</a:t>
            </a:r>
            <a:r>
              <a:rPr sz="14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à</a:t>
            </a:r>
            <a:r>
              <a:rPr sz="14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compléter</a:t>
            </a:r>
            <a:r>
              <a:rPr sz="1400" spc="-6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+</a:t>
            </a:r>
            <a:r>
              <a:rPr sz="1400" spc="-2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documents</a:t>
            </a:r>
            <a:r>
              <a:rPr sz="1400" spc="-65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5FF"/>
                </a:solidFill>
                <a:latin typeface="Calibri"/>
                <a:cs typeface="Calibri"/>
              </a:rPr>
              <a:t>à</a:t>
            </a:r>
            <a:r>
              <a:rPr sz="1400" spc="-40" dirty="0">
                <a:solidFill>
                  <a:srgbClr val="0065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joindre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70"/>
          <p:cNvSpPr/>
          <p:nvPr/>
        </p:nvSpPr>
        <p:spPr>
          <a:xfrm>
            <a:off x="2474255" y="2375239"/>
            <a:ext cx="1283335" cy="260985"/>
          </a:xfrm>
          <a:custGeom>
            <a:avLst/>
            <a:gdLst/>
            <a:ahLst/>
            <a:cxnLst/>
            <a:rect l="l" t="t" r="r" b="b"/>
            <a:pathLst>
              <a:path w="1283335" h="260985">
                <a:moveTo>
                  <a:pt x="842772" y="233172"/>
                </a:moveTo>
                <a:lnTo>
                  <a:pt x="87769" y="95618"/>
                </a:lnTo>
                <a:lnTo>
                  <a:pt x="92964" y="67056"/>
                </a:lnTo>
                <a:lnTo>
                  <a:pt x="0" y="92964"/>
                </a:lnTo>
                <a:lnTo>
                  <a:pt x="68580" y="144056"/>
                </a:lnTo>
                <a:lnTo>
                  <a:pt x="77724" y="150876"/>
                </a:lnTo>
                <a:lnTo>
                  <a:pt x="82791" y="122986"/>
                </a:lnTo>
                <a:lnTo>
                  <a:pt x="836676" y="260604"/>
                </a:lnTo>
                <a:lnTo>
                  <a:pt x="842772" y="233172"/>
                </a:lnTo>
                <a:close/>
              </a:path>
              <a:path w="1283335" h="260985">
                <a:moveTo>
                  <a:pt x="1283208" y="152400"/>
                </a:moveTo>
                <a:lnTo>
                  <a:pt x="924852" y="27559"/>
                </a:lnTo>
                <a:lnTo>
                  <a:pt x="934212" y="0"/>
                </a:lnTo>
                <a:lnTo>
                  <a:pt x="839724" y="12192"/>
                </a:lnTo>
                <a:lnTo>
                  <a:pt x="902208" y="76085"/>
                </a:lnTo>
                <a:lnTo>
                  <a:pt x="906780" y="80772"/>
                </a:lnTo>
                <a:lnTo>
                  <a:pt x="915987" y="53644"/>
                </a:lnTo>
                <a:lnTo>
                  <a:pt x="1272540" y="179832"/>
                </a:lnTo>
                <a:lnTo>
                  <a:pt x="1283208" y="15240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514" y="2407086"/>
            <a:ext cx="214884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8" y="1160206"/>
            <a:ext cx="9553796" cy="5034116"/>
          </a:xfrm>
          <a:prstGeom prst="rect">
            <a:avLst/>
          </a:prstGeom>
        </p:spPr>
      </p:pic>
      <p:sp>
        <p:nvSpPr>
          <p:cNvPr id="3" name="object 66"/>
          <p:cNvSpPr txBox="1">
            <a:spLocks noGrp="1"/>
          </p:cNvSpPr>
          <p:nvPr>
            <p:ph type="title"/>
          </p:nvPr>
        </p:nvSpPr>
        <p:spPr>
          <a:xfrm>
            <a:off x="3839715" y="461607"/>
            <a:ext cx="63412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Liste</a:t>
            </a:r>
            <a:r>
              <a:rPr sz="20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récapitulative</a:t>
            </a:r>
            <a:r>
              <a:rPr sz="20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sz="2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joints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sz="2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dossier</a:t>
            </a:r>
            <a:r>
              <a:rPr lang="fr-FR" sz="20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 (1/2)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9457" y="3765755"/>
            <a:ext cx="1327355" cy="98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766649" y="3816537"/>
            <a:ext cx="2188803" cy="2245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78272" y="3349509"/>
            <a:ext cx="2803328" cy="30809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19164" y="4504803"/>
            <a:ext cx="2277302" cy="2736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703873" y="4219657"/>
            <a:ext cx="2133601" cy="23435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378273" y="5378245"/>
            <a:ext cx="2803328" cy="29988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902245" y="2271252"/>
            <a:ext cx="3431458" cy="55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902245" y="2271252"/>
            <a:ext cx="343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En vert: documents déposés par l’opérateur</a:t>
            </a:r>
          </a:p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En bleu: documents déposés par la DGAL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7100" y="5379814"/>
            <a:ext cx="363356" cy="299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6"/>
          <p:cNvSpPr txBox="1">
            <a:spLocks noGrp="1"/>
          </p:cNvSpPr>
          <p:nvPr>
            <p:ph type="title"/>
          </p:nvPr>
        </p:nvSpPr>
        <p:spPr>
          <a:xfrm>
            <a:off x="3839715" y="461607"/>
            <a:ext cx="63412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Liste</a:t>
            </a:r>
            <a:r>
              <a:rPr sz="20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récapitulative</a:t>
            </a:r>
            <a:r>
              <a:rPr sz="20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sz="2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joints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sz="20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dossier</a:t>
            </a:r>
            <a:r>
              <a:rPr lang="fr-FR" sz="20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 (2/2)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9457" y="3765755"/>
            <a:ext cx="1327355" cy="98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30" y="1442520"/>
            <a:ext cx="9421540" cy="4096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7390" y="2224729"/>
            <a:ext cx="11623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1</a:t>
            </a:r>
            <a:r>
              <a:rPr lang="fr-FR" dirty="0" smtClean="0"/>
              <a:t>/ Nous </a:t>
            </a:r>
            <a:r>
              <a:rPr lang="fr-FR" dirty="0"/>
              <a:t>avons bénéficié d'une antériorité pour l'enregistrement </a:t>
            </a:r>
            <a:r>
              <a:rPr lang="fr-FR" dirty="0" smtClean="0"/>
              <a:t>initial </a:t>
            </a:r>
            <a:r>
              <a:rPr lang="fr-FR" dirty="0"/>
              <a:t>des établissements historiques.  A ce titre, la GACC nous a autorisé des dossiers </a:t>
            </a:r>
            <a:r>
              <a:rPr lang="fr-FR" u="sng" dirty="0"/>
              <a:t>sans </a:t>
            </a:r>
            <a:r>
              <a:rPr lang="fr-FR" u="sng" dirty="0" smtClean="0"/>
              <a:t>vadémécum</a:t>
            </a:r>
            <a:r>
              <a:rPr lang="fr-FR" dirty="0" smtClean="0"/>
              <a:t>.</a:t>
            </a:r>
            <a:endParaRPr lang="fr-FR" dirty="0"/>
          </a:p>
          <a:p>
            <a:pPr algn="just"/>
            <a:r>
              <a:rPr lang="fr-FR" dirty="0"/>
              <a:t>2</a:t>
            </a:r>
            <a:r>
              <a:rPr lang="fr-FR" dirty="0" smtClean="0"/>
              <a:t>/ Nous </a:t>
            </a:r>
            <a:r>
              <a:rPr lang="fr-FR" dirty="0"/>
              <a:t>sommes maintenant en routine. Avec les </a:t>
            </a:r>
            <a:r>
              <a:rPr lang="fr-FR" dirty="0" smtClean="0"/>
              <a:t>procédures </a:t>
            </a:r>
            <a:r>
              <a:rPr lang="fr-FR" dirty="0"/>
              <a:t>classiques d'enregistrement : pour les "</a:t>
            </a:r>
            <a:r>
              <a:rPr lang="fr-FR" dirty="0" smtClean="0"/>
              <a:t>modifications/ajout </a:t>
            </a:r>
            <a:r>
              <a:rPr lang="fr-FR" dirty="0"/>
              <a:t>de produits ", la règle est celle </a:t>
            </a:r>
            <a:r>
              <a:rPr lang="fr-FR" dirty="0" smtClean="0"/>
              <a:t>rappelée </a:t>
            </a:r>
            <a:r>
              <a:rPr lang="fr-FR" dirty="0"/>
              <a:t>par la GACC :</a:t>
            </a:r>
          </a:p>
          <a:p>
            <a:pPr algn="just"/>
            <a:r>
              <a:rPr lang="fr-FR" dirty="0"/>
              <a:t>- ajouts de nouveaux produits de la même catégorie : procédure de modification Light</a:t>
            </a:r>
          </a:p>
          <a:p>
            <a:pPr algn="just"/>
            <a:r>
              <a:rPr lang="fr-FR" dirty="0" smtClean="0"/>
              <a:t>- ajouts </a:t>
            </a:r>
            <a:r>
              <a:rPr lang="fr-FR" dirty="0"/>
              <a:t>de nouveaux produits d'une autre catégorie : procédure </a:t>
            </a:r>
            <a:r>
              <a:rPr lang="fr-FR" dirty="0" smtClean="0"/>
              <a:t>d’agrément </a:t>
            </a:r>
            <a:r>
              <a:rPr lang="fr-FR" dirty="0"/>
              <a:t>initial. Avec dossier complet. 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r>
              <a:rPr lang="fr-FR" dirty="0"/>
              <a:t>La nécessité du </a:t>
            </a:r>
            <a:r>
              <a:rPr lang="fr-FR" dirty="0" smtClean="0"/>
              <a:t>vadémécum </a:t>
            </a:r>
            <a:r>
              <a:rPr lang="fr-FR" dirty="0"/>
              <a:t>va dépendre du type de produit. Il existe 3 catégories de produits parmi les produits laitiers : </a:t>
            </a:r>
          </a:p>
          <a:p>
            <a:pPr algn="just"/>
            <a:r>
              <a:rPr lang="fr-FR" dirty="0"/>
              <a:t>-        Produits laitiers </a:t>
            </a:r>
            <a:r>
              <a:rPr lang="fr-FR" dirty="0" smtClean="0"/>
              <a:t>infantiles</a:t>
            </a:r>
            <a:endParaRPr lang="fr-FR" dirty="0"/>
          </a:p>
          <a:p>
            <a:pPr algn="just"/>
            <a:r>
              <a:rPr lang="fr-FR" dirty="0"/>
              <a:t>-        Lait </a:t>
            </a:r>
            <a:r>
              <a:rPr lang="fr-FR" dirty="0" smtClean="0"/>
              <a:t>pasteurisé</a:t>
            </a:r>
            <a:endParaRPr lang="fr-FR" dirty="0"/>
          </a:p>
          <a:p>
            <a:pPr algn="just"/>
            <a:r>
              <a:rPr lang="fr-FR" dirty="0"/>
              <a:t>-        Autres produits </a:t>
            </a:r>
            <a:r>
              <a:rPr lang="fr-FR" dirty="0" smtClean="0"/>
              <a:t>laitiers</a:t>
            </a:r>
            <a:endParaRPr lang="fr-FR" dirty="0"/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Si l’établissement souhaite ajouter un produit dans une catégorie où elle a déjà des produits enregistrés, le </a:t>
            </a:r>
            <a:r>
              <a:rPr lang="fr-FR" dirty="0" smtClean="0"/>
              <a:t>vadémécum </a:t>
            </a:r>
            <a:r>
              <a:rPr lang="fr-FR" dirty="0"/>
              <a:t>n’est pas nécessaire. S’il s’agit du premier produit de la catégorie, il faut ajouter le </a:t>
            </a:r>
            <a:r>
              <a:rPr lang="fr-FR" dirty="0" smtClean="0"/>
              <a:t>vadémécum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7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3"/>
          <p:cNvSpPr txBox="1">
            <a:spLocks noGrp="1"/>
          </p:cNvSpPr>
          <p:nvPr>
            <p:ph type="title"/>
          </p:nvPr>
        </p:nvSpPr>
        <p:spPr>
          <a:xfrm>
            <a:off x="3318601" y="658251"/>
            <a:ext cx="2318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Soumission</a:t>
            </a:r>
            <a:r>
              <a:rPr sz="20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z="20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dossier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64"/>
          <p:cNvGrpSpPr/>
          <p:nvPr/>
        </p:nvGrpSpPr>
        <p:grpSpPr>
          <a:xfrm>
            <a:off x="2784180" y="1114436"/>
            <a:ext cx="7629525" cy="1516380"/>
            <a:chOff x="1152023" y="1979676"/>
            <a:chExt cx="7629525" cy="1516380"/>
          </a:xfrm>
        </p:grpSpPr>
        <p:sp>
          <p:nvSpPr>
            <p:cNvPr id="4" name="object 65"/>
            <p:cNvSpPr/>
            <p:nvPr/>
          </p:nvSpPr>
          <p:spPr>
            <a:xfrm>
              <a:off x="1478153" y="3145548"/>
              <a:ext cx="4340860" cy="350520"/>
            </a:xfrm>
            <a:custGeom>
              <a:avLst/>
              <a:gdLst/>
              <a:ahLst/>
              <a:cxnLst/>
              <a:rect l="l" t="t" r="r" b="b"/>
              <a:pathLst>
                <a:path w="4340860" h="350520">
                  <a:moveTo>
                    <a:pt x="4340352" y="36576"/>
                  </a:moveTo>
                  <a:lnTo>
                    <a:pt x="4251960" y="0"/>
                  </a:lnTo>
                  <a:lnTo>
                    <a:pt x="4253471" y="28308"/>
                  </a:lnTo>
                  <a:lnTo>
                    <a:pt x="1226820" y="223050"/>
                  </a:lnTo>
                  <a:lnTo>
                    <a:pt x="1226820" y="126492"/>
                  </a:lnTo>
                  <a:lnTo>
                    <a:pt x="1197864" y="126492"/>
                  </a:lnTo>
                  <a:lnTo>
                    <a:pt x="1197864" y="155448"/>
                  </a:lnTo>
                  <a:lnTo>
                    <a:pt x="1197864" y="321564"/>
                  </a:lnTo>
                  <a:lnTo>
                    <a:pt x="28956" y="321564"/>
                  </a:lnTo>
                  <a:lnTo>
                    <a:pt x="28956" y="155448"/>
                  </a:lnTo>
                  <a:lnTo>
                    <a:pt x="1197864" y="155448"/>
                  </a:lnTo>
                  <a:lnTo>
                    <a:pt x="1197864" y="126492"/>
                  </a:lnTo>
                  <a:lnTo>
                    <a:pt x="0" y="126492"/>
                  </a:lnTo>
                  <a:lnTo>
                    <a:pt x="0" y="350520"/>
                  </a:lnTo>
                  <a:lnTo>
                    <a:pt x="15240" y="350520"/>
                  </a:lnTo>
                  <a:lnTo>
                    <a:pt x="28956" y="350520"/>
                  </a:lnTo>
                  <a:lnTo>
                    <a:pt x="1197864" y="350520"/>
                  </a:lnTo>
                  <a:lnTo>
                    <a:pt x="1211580" y="350520"/>
                  </a:lnTo>
                  <a:lnTo>
                    <a:pt x="1226820" y="350520"/>
                  </a:lnTo>
                  <a:lnTo>
                    <a:pt x="1226820" y="252107"/>
                  </a:lnTo>
                  <a:lnTo>
                    <a:pt x="4251960" y="56045"/>
                  </a:lnTo>
                  <a:lnTo>
                    <a:pt x="4253471" y="55943"/>
                  </a:lnTo>
                  <a:lnTo>
                    <a:pt x="4254957" y="55854"/>
                  </a:lnTo>
                  <a:lnTo>
                    <a:pt x="4256532" y="85344"/>
                  </a:lnTo>
                  <a:lnTo>
                    <a:pt x="4270248" y="77355"/>
                  </a:lnTo>
                  <a:lnTo>
                    <a:pt x="4340352" y="36576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023" y="1979676"/>
              <a:ext cx="7629143" cy="1191767"/>
            </a:xfrm>
            <a:prstGeom prst="rect">
              <a:avLst/>
            </a:prstGeom>
          </p:spPr>
        </p:pic>
      </p:grpSp>
      <p:sp>
        <p:nvSpPr>
          <p:cNvPr id="6" name="object 67"/>
          <p:cNvSpPr txBox="1"/>
          <p:nvPr/>
        </p:nvSpPr>
        <p:spPr>
          <a:xfrm>
            <a:off x="3318601" y="2386466"/>
            <a:ext cx="5980430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cliquer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2000" spc="-10" dirty="0">
                <a:latin typeface="Calibri"/>
                <a:cs typeface="Calibri"/>
              </a:rPr>
              <a:t>Ouverture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page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avec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tous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éléments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Aller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page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68"/>
          <p:cNvGrpSpPr/>
          <p:nvPr/>
        </p:nvGrpSpPr>
        <p:grpSpPr>
          <a:xfrm>
            <a:off x="3079838" y="3633264"/>
            <a:ext cx="6671309" cy="2150745"/>
            <a:chOff x="1447681" y="4498504"/>
            <a:chExt cx="6671309" cy="2150745"/>
          </a:xfrm>
        </p:grpSpPr>
        <p:pic>
          <p:nvPicPr>
            <p:cNvPr id="8" name="object 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485" y="4498504"/>
              <a:ext cx="6459887" cy="2031246"/>
            </a:xfrm>
            <a:prstGeom prst="rect">
              <a:avLst/>
            </a:prstGeom>
          </p:spPr>
        </p:pic>
        <p:sp>
          <p:nvSpPr>
            <p:cNvPr id="9" name="object 70"/>
            <p:cNvSpPr/>
            <p:nvPr/>
          </p:nvSpPr>
          <p:spPr>
            <a:xfrm>
              <a:off x="1447681" y="6425184"/>
              <a:ext cx="1225550" cy="224154"/>
            </a:xfrm>
            <a:custGeom>
              <a:avLst/>
              <a:gdLst/>
              <a:ahLst/>
              <a:cxnLst/>
              <a:rect l="l" t="t" r="r" b="b"/>
              <a:pathLst>
                <a:path w="1225550" h="224154">
                  <a:moveTo>
                    <a:pt x="1225292" y="224028"/>
                  </a:moveTo>
                  <a:lnTo>
                    <a:pt x="1225292" y="0"/>
                  </a:lnTo>
                  <a:lnTo>
                    <a:pt x="0" y="0"/>
                  </a:lnTo>
                  <a:lnTo>
                    <a:pt x="0" y="224028"/>
                  </a:lnTo>
                  <a:lnTo>
                    <a:pt x="13716" y="224028"/>
                  </a:lnTo>
                  <a:lnTo>
                    <a:pt x="13716" y="28956"/>
                  </a:lnTo>
                  <a:lnTo>
                    <a:pt x="27432" y="13716"/>
                  </a:lnTo>
                  <a:lnTo>
                    <a:pt x="27432" y="28956"/>
                  </a:lnTo>
                  <a:lnTo>
                    <a:pt x="1196336" y="28956"/>
                  </a:lnTo>
                  <a:lnTo>
                    <a:pt x="1196336" y="13716"/>
                  </a:lnTo>
                  <a:lnTo>
                    <a:pt x="1211576" y="28956"/>
                  </a:lnTo>
                  <a:lnTo>
                    <a:pt x="1211576" y="224028"/>
                  </a:lnTo>
                  <a:lnTo>
                    <a:pt x="1225292" y="224028"/>
                  </a:lnTo>
                  <a:close/>
                </a:path>
                <a:path w="1225550" h="224154">
                  <a:moveTo>
                    <a:pt x="27432" y="28956"/>
                  </a:moveTo>
                  <a:lnTo>
                    <a:pt x="27432" y="13716"/>
                  </a:lnTo>
                  <a:lnTo>
                    <a:pt x="13716" y="28956"/>
                  </a:lnTo>
                  <a:lnTo>
                    <a:pt x="27432" y="28956"/>
                  </a:lnTo>
                  <a:close/>
                </a:path>
                <a:path w="1225550" h="224154">
                  <a:moveTo>
                    <a:pt x="27432" y="195072"/>
                  </a:moveTo>
                  <a:lnTo>
                    <a:pt x="27432" y="28956"/>
                  </a:lnTo>
                  <a:lnTo>
                    <a:pt x="13716" y="28956"/>
                  </a:lnTo>
                  <a:lnTo>
                    <a:pt x="13716" y="195072"/>
                  </a:lnTo>
                  <a:lnTo>
                    <a:pt x="27432" y="195072"/>
                  </a:lnTo>
                  <a:close/>
                </a:path>
                <a:path w="1225550" h="224154">
                  <a:moveTo>
                    <a:pt x="1211576" y="195072"/>
                  </a:moveTo>
                  <a:lnTo>
                    <a:pt x="13716" y="195072"/>
                  </a:lnTo>
                  <a:lnTo>
                    <a:pt x="27432" y="210312"/>
                  </a:lnTo>
                  <a:lnTo>
                    <a:pt x="27432" y="224028"/>
                  </a:lnTo>
                  <a:lnTo>
                    <a:pt x="1196336" y="224028"/>
                  </a:lnTo>
                  <a:lnTo>
                    <a:pt x="1196336" y="210312"/>
                  </a:lnTo>
                  <a:lnTo>
                    <a:pt x="1211576" y="195072"/>
                  </a:lnTo>
                  <a:close/>
                </a:path>
                <a:path w="1225550" h="224154">
                  <a:moveTo>
                    <a:pt x="27432" y="224028"/>
                  </a:moveTo>
                  <a:lnTo>
                    <a:pt x="27432" y="210312"/>
                  </a:lnTo>
                  <a:lnTo>
                    <a:pt x="13716" y="195072"/>
                  </a:lnTo>
                  <a:lnTo>
                    <a:pt x="13716" y="224028"/>
                  </a:lnTo>
                  <a:lnTo>
                    <a:pt x="27432" y="224028"/>
                  </a:lnTo>
                  <a:close/>
                </a:path>
                <a:path w="1225550" h="224154">
                  <a:moveTo>
                    <a:pt x="1211576" y="28956"/>
                  </a:moveTo>
                  <a:lnTo>
                    <a:pt x="1196336" y="13716"/>
                  </a:lnTo>
                  <a:lnTo>
                    <a:pt x="1196336" y="28956"/>
                  </a:lnTo>
                  <a:lnTo>
                    <a:pt x="1211576" y="28956"/>
                  </a:lnTo>
                  <a:close/>
                </a:path>
                <a:path w="1225550" h="224154">
                  <a:moveTo>
                    <a:pt x="1211576" y="195072"/>
                  </a:moveTo>
                  <a:lnTo>
                    <a:pt x="1211576" y="28956"/>
                  </a:lnTo>
                  <a:lnTo>
                    <a:pt x="1196336" y="28956"/>
                  </a:lnTo>
                  <a:lnTo>
                    <a:pt x="1196336" y="195072"/>
                  </a:lnTo>
                  <a:lnTo>
                    <a:pt x="1211576" y="195072"/>
                  </a:lnTo>
                  <a:close/>
                </a:path>
                <a:path w="1225550" h="224154">
                  <a:moveTo>
                    <a:pt x="1211576" y="224028"/>
                  </a:moveTo>
                  <a:lnTo>
                    <a:pt x="1211576" y="195072"/>
                  </a:lnTo>
                  <a:lnTo>
                    <a:pt x="1196336" y="210312"/>
                  </a:lnTo>
                  <a:lnTo>
                    <a:pt x="1196336" y="224028"/>
                  </a:lnTo>
                  <a:lnTo>
                    <a:pt x="1211576" y="224028"/>
                  </a:lnTo>
                  <a:close/>
                </a:path>
              </a:pathLst>
            </a:custGeom>
            <a:solidFill>
              <a:srgbClr val="00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1"/>
          <p:cNvSpPr txBox="1"/>
          <p:nvPr/>
        </p:nvSpPr>
        <p:spPr>
          <a:xfrm>
            <a:off x="3394258" y="5539623"/>
            <a:ext cx="534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5FF"/>
                </a:solidFill>
                <a:latin typeface="Calibri"/>
                <a:cs typeface="Calibri"/>
              </a:rPr>
              <a:t>cliquer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72"/>
          <p:cNvSpPr/>
          <p:nvPr/>
        </p:nvSpPr>
        <p:spPr>
          <a:xfrm>
            <a:off x="4319386" y="5545392"/>
            <a:ext cx="2066925" cy="157480"/>
          </a:xfrm>
          <a:custGeom>
            <a:avLst/>
            <a:gdLst/>
            <a:ahLst/>
            <a:cxnLst/>
            <a:rect l="l" t="t" r="r" b="b"/>
            <a:pathLst>
              <a:path w="2066925" h="157479">
                <a:moveTo>
                  <a:pt x="1981716" y="57130"/>
                </a:moveTo>
                <a:lnTo>
                  <a:pt x="1980681" y="28149"/>
                </a:lnTo>
                <a:lnTo>
                  <a:pt x="1524" y="127939"/>
                </a:lnTo>
                <a:lnTo>
                  <a:pt x="0" y="128016"/>
                </a:lnTo>
                <a:lnTo>
                  <a:pt x="1524" y="156972"/>
                </a:lnTo>
                <a:lnTo>
                  <a:pt x="1979676" y="57233"/>
                </a:lnTo>
                <a:lnTo>
                  <a:pt x="1981716" y="57130"/>
                </a:lnTo>
                <a:close/>
              </a:path>
              <a:path w="2066925" h="157479">
                <a:moveTo>
                  <a:pt x="2066544" y="38100"/>
                </a:moveTo>
                <a:lnTo>
                  <a:pt x="1979676" y="0"/>
                </a:lnTo>
                <a:lnTo>
                  <a:pt x="1980681" y="28149"/>
                </a:lnTo>
                <a:lnTo>
                  <a:pt x="1994916" y="27432"/>
                </a:lnTo>
                <a:lnTo>
                  <a:pt x="1996440" y="56388"/>
                </a:lnTo>
                <a:lnTo>
                  <a:pt x="1996440" y="77613"/>
                </a:lnTo>
                <a:lnTo>
                  <a:pt x="2066544" y="38100"/>
                </a:lnTo>
                <a:close/>
              </a:path>
              <a:path w="2066925" h="157479">
                <a:moveTo>
                  <a:pt x="1996440" y="56388"/>
                </a:moveTo>
                <a:lnTo>
                  <a:pt x="1994916" y="27432"/>
                </a:lnTo>
                <a:lnTo>
                  <a:pt x="1982724" y="28046"/>
                </a:lnTo>
                <a:lnTo>
                  <a:pt x="1980681" y="28149"/>
                </a:lnTo>
                <a:lnTo>
                  <a:pt x="1981716" y="57130"/>
                </a:lnTo>
                <a:lnTo>
                  <a:pt x="1994916" y="56464"/>
                </a:lnTo>
                <a:lnTo>
                  <a:pt x="1996440" y="56388"/>
                </a:lnTo>
                <a:close/>
              </a:path>
              <a:path w="2066925" h="157479">
                <a:moveTo>
                  <a:pt x="1996440" y="77613"/>
                </a:moveTo>
                <a:lnTo>
                  <a:pt x="1996440" y="56388"/>
                </a:lnTo>
                <a:lnTo>
                  <a:pt x="1982724" y="57079"/>
                </a:lnTo>
                <a:lnTo>
                  <a:pt x="1981716" y="57130"/>
                </a:lnTo>
                <a:lnTo>
                  <a:pt x="1982724" y="85344"/>
                </a:lnTo>
                <a:lnTo>
                  <a:pt x="1996440" y="77613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7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185" y="337500"/>
            <a:ext cx="9204289" cy="6773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SURVEILLANCE DES DEMANDES PAR LES ETABLISSEMENTS DANS LE SYSTÈME CIFER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17987" y="1431637"/>
            <a:ext cx="11798710" cy="4756728"/>
          </a:xfrm>
        </p:spPr>
        <p:txBody>
          <a:bodyPr/>
          <a:lstStyle/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</a:rPr>
              <a:t>A corriger par l’entreprise </a:t>
            </a:r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</a:rPr>
              <a:t>En attente de l’acceptation ou En cours d’acceptation par la GACC </a:t>
            </a:r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</a:t>
            </a: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</a:rPr>
              <a:t>Refusé par la GACC </a:t>
            </a:r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</a:t>
            </a: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</a:rPr>
              <a:t>Approuvée </a:t>
            </a:r>
            <a:r>
              <a:rPr lang="fr-FR" b="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</a:t>
            </a: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fr-FR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FR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580" y="1699331"/>
            <a:ext cx="2590800" cy="447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648" y="2810619"/>
            <a:ext cx="2428875" cy="295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78" y="3869452"/>
            <a:ext cx="1847850" cy="304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758" y="4908776"/>
            <a:ext cx="990600" cy="276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1" y="2077997"/>
            <a:ext cx="10879068" cy="4667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1" y="3188111"/>
            <a:ext cx="10898121" cy="3524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7" y="4243491"/>
            <a:ext cx="10917174" cy="4953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126" y="5250836"/>
            <a:ext cx="10936226" cy="4572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6813" y="918243"/>
            <a:ext cx="1524213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4348" y="777075"/>
            <a:ext cx="6483118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dirty="0"/>
              <a:t>Etapes</a:t>
            </a:r>
            <a:r>
              <a:rPr spc="-50" dirty="0"/>
              <a:t> </a:t>
            </a:r>
            <a:r>
              <a:rPr spc="-10" dirty="0"/>
              <a:t>préalables</a:t>
            </a:r>
            <a:r>
              <a:rPr spc="-45" dirty="0"/>
              <a:t> </a:t>
            </a:r>
            <a:r>
              <a:rPr dirty="0"/>
              <a:t>:</a:t>
            </a:r>
            <a:r>
              <a:rPr spc="-60" dirty="0"/>
              <a:t> </a:t>
            </a:r>
            <a:r>
              <a:rPr spc="-10" dirty="0"/>
              <a:t>professionnels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1687969" y="1507071"/>
            <a:ext cx="7573645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Expadon</a:t>
            </a:r>
            <a:r>
              <a:rPr sz="16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2</a:t>
            </a:r>
            <a:r>
              <a:rPr sz="1600" b="0" spc="20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:</a:t>
            </a:r>
            <a:r>
              <a:rPr sz="1600" b="0" spc="20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création</a:t>
            </a:r>
            <a:r>
              <a:rPr sz="1600" b="0" spc="22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d’un</a:t>
            </a:r>
            <a:r>
              <a:rPr sz="16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dossier</a:t>
            </a:r>
            <a:r>
              <a:rPr sz="1600" b="0" spc="24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en</a:t>
            </a:r>
            <a:r>
              <a:rPr sz="1600" b="0" spc="2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modification</a:t>
            </a:r>
            <a:r>
              <a:rPr sz="1600" b="0" spc="225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par</a:t>
            </a:r>
            <a:r>
              <a:rPr sz="1600" b="0" spc="210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dirty="0">
                <a:solidFill>
                  <a:srgbClr val="001F5F"/>
                </a:solidFill>
                <a:latin typeface="Marianne Medium"/>
                <a:cs typeface="Marianne Medium"/>
              </a:rPr>
              <a:t>les</a:t>
            </a:r>
            <a:r>
              <a:rPr sz="1600" b="0" spc="204" dirty="0">
                <a:solidFill>
                  <a:srgbClr val="001F5F"/>
                </a:solidFill>
                <a:latin typeface="Marianne Medium"/>
                <a:cs typeface="Marianne Medium"/>
              </a:rPr>
              <a:t> </a:t>
            </a:r>
            <a:r>
              <a:rPr sz="1600" b="0" spc="-10" dirty="0">
                <a:solidFill>
                  <a:srgbClr val="001F5F"/>
                </a:solidFill>
                <a:latin typeface="Marianne Medium"/>
                <a:cs typeface="Marianne Medium"/>
              </a:rPr>
              <a:t>professionnels</a:t>
            </a:r>
            <a:endParaRPr sz="1600">
              <a:latin typeface="Marianne Medium"/>
              <a:cs typeface="Marianne Medium"/>
            </a:endParaRPr>
          </a:p>
          <a:p>
            <a:pPr marL="436245">
              <a:lnSpc>
                <a:spcPct val="100000"/>
              </a:lnSpc>
              <a:spcBef>
                <a:spcPts val="1830"/>
              </a:spcBef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Aller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d’agrément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Chine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statut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accordé</a:t>
            </a:r>
            <a:endParaRPr sz="2000">
              <a:latin typeface="Calibri"/>
              <a:cs typeface="Calibri"/>
            </a:endParaRPr>
          </a:p>
          <a:p>
            <a:pPr marL="893444">
              <a:lnSpc>
                <a:spcPct val="100000"/>
              </a:lnSpc>
              <a:tabLst>
                <a:tab pos="1236345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Ouvrir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dossier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expadon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plus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récent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modification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39919" y="5414018"/>
            <a:ext cx="11392534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spc="-25" dirty="0" err="1" smtClean="0">
                <a:latin typeface="Calibri"/>
                <a:cs typeface="Calibri"/>
              </a:rPr>
              <a:t>S’aider</a:t>
            </a:r>
            <a:r>
              <a:rPr sz="2000" spc="-7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Calibri"/>
                <a:cs typeface="Calibri"/>
              </a:rPr>
              <a:t>miniguide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fourni</a:t>
            </a:r>
            <a:endParaRPr lang="fr-FR" sz="2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fr-F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Utiliser le même dossier créé dans </a:t>
            </a:r>
            <a:r>
              <a:rPr lang="fr-FR" sz="20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Expadon</a:t>
            </a:r>
            <a:r>
              <a:rPr lang="fr-F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2 pour déposer les 2 demandes (renouvellement + modification)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548" y="2624670"/>
            <a:ext cx="9665109" cy="2789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14502" y="4849543"/>
            <a:ext cx="1632155" cy="263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231" y="455216"/>
            <a:ext cx="83279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dirty="0"/>
              <a:t>Interface</a:t>
            </a:r>
            <a:r>
              <a:rPr spc="-130" dirty="0"/>
              <a:t> </a:t>
            </a:r>
            <a:r>
              <a:rPr dirty="0"/>
              <a:t>EXPADON</a:t>
            </a:r>
            <a:r>
              <a:rPr spc="-130" dirty="0"/>
              <a:t> </a:t>
            </a:r>
            <a:r>
              <a:rPr spc="-50" dirty="0" smtClean="0"/>
              <a:t>2</a:t>
            </a:r>
            <a:r>
              <a:rPr lang="fr-FR" spc="-50" dirty="0" smtClean="0"/>
              <a:t> - Dossier de renouvellement</a:t>
            </a:r>
            <a:endParaRPr spc="-5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89" y="896964"/>
            <a:ext cx="7316221" cy="54966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26165" y="4163574"/>
            <a:ext cx="2392904" cy="2245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424131" y="3580690"/>
            <a:ext cx="28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les annexes demandées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96138" y="3580690"/>
            <a:ext cx="282373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37706" y="2929813"/>
            <a:ext cx="3034023" cy="2077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627078" y="4668951"/>
            <a:ext cx="2954214" cy="2266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657806" y="4434113"/>
            <a:ext cx="3007471" cy="1784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750198" y="4368226"/>
            <a:ext cx="1967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Document pour la DDPP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70292" y="4410519"/>
            <a:ext cx="1897465" cy="229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726166" y="3632448"/>
            <a:ext cx="2179878" cy="2894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231" y="455216"/>
            <a:ext cx="83279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0"/>
              </a:spcBef>
            </a:pPr>
            <a:r>
              <a:rPr dirty="0"/>
              <a:t>Interface</a:t>
            </a:r>
            <a:r>
              <a:rPr spc="-130" dirty="0"/>
              <a:t> </a:t>
            </a:r>
            <a:r>
              <a:rPr dirty="0"/>
              <a:t>EXPADON</a:t>
            </a:r>
            <a:r>
              <a:rPr spc="-130" dirty="0"/>
              <a:t> </a:t>
            </a:r>
            <a:r>
              <a:rPr spc="-50" dirty="0" smtClean="0"/>
              <a:t>2</a:t>
            </a:r>
            <a:r>
              <a:rPr lang="fr-FR" spc="-50" dirty="0" smtClean="0"/>
              <a:t> - Dossier de modification</a:t>
            </a:r>
            <a:endParaRPr spc="-5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89" y="896964"/>
            <a:ext cx="7316221" cy="5496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3715" y="6169767"/>
            <a:ext cx="3037817" cy="2022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43715" y="5138034"/>
            <a:ext cx="3500284" cy="9760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745250" y="6110155"/>
            <a:ext cx="1967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Document pour la DDPP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0527" y="6142600"/>
            <a:ext cx="1897465" cy="229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7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2737" y="1491635"/>
            <a:ext cx="7445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spc="-10" dirty="0">
                <a:solidFill>
                  <a:srgbClr val="000000"/>
                </a:solidFill>
              </a:rPr>
              <a:t>AGREMENTS</a:t>
            </a:r>
            <a:r>
              <a:rPr lang="fr-FR" sz="3600" b="1" spc="-105" dirty="0">
                <a:solidFill>
                  <a:srgbClr val="000000"/>
                </a:solidFill>
              </a:rPr>
              <a:t> </a:t>
            </a:r>
            <a:r>
              <a:rPr lang="fr-FR" sz="3600" b="1" dirty="0">
                <a:solidFill>
                  <a:srgbClr val="000000"/>
                </a:solidFill>
              </a:rPr>
              <a:t>CHINE</a:t>
            </a:r>
            <a:r>
              <a:rPr lang="fr-FR" sz="3600" b="1" spc="-125" dirty="0">
                <a:solidFill>
                  <a:srgbClr val="000000"/>
                </a:solidFill>
              </a:rPr>
              <a:t> </a:t>
            </a:r>
            <a:r>
              <a:rPr lang="fr-FR" sz="3600" b="1" dirty="0">
                <a:solidFill>
                  <a:srgbClr val="000000"/>
                </a:solidFill>
              </a:rPr>
              <a:t>PRODUITS</a:t>
            </a:r>
            <a:r>
              <a:rPr lang="fr-FR" sz="3600" b="1" spc="-120" dirty="0">
                <a:solidFill>
                  <a:srgbClr val="000000"/>
                </a:solidFill>
              </a:rPr>
              <a:t> </a:t>
            </a:r>
            <a:r>
              <a:rPr lang="fr-FR" sz="3600" b="1" dirty="0">
                <a:solidFill>
                  <a:srgbClr val="000000"/>
                </a:solidFill>
              </a:rPr>
              <a:t>HAUT</a:t>
            </a:r>
            <a:r>
              <a:rPr lang="fr-FR" sz="3600" b="1" spc="-114" dirty="0">
                <a:solidFill>
                  <a:srgbClr val="000000"/>
                </a:solidFill>
              </a:rPr>
              <a:t> </a:t>
            </a:r>
            <a:r>
              <a:rPr lang="fr-FR" sz="3600" b="1" spc="-10" dirty="0">
                <a:solidFill>
                  <a:srgbClr val="000000"/>
                </a:solidFill>
              </a:rPr>
              <a:t>RISQUE </a:t>
            </a:r>
            <a:r>
              <a:rPr lang="fr-FR" sz="3600" b="1" dirty="0">
                <a:solidFill>
                  <a:srgbClr val="000000"/>
                </a:solidFill>
              </a:rPr>
              <a:t>AIDE</a:t>
            </a:r>
            <a:r>
              <a:rPr lang="fr-FR" sz="3600" b="1" spc="-65" dirty="0">
                <a:solidFill>
                  <a:srgbClr val="000000"/>
                </a:solidFill>
              </a:rPr>
              <a:t> </a:t>
            </a:r>
            <a:r>
              <a:rPr lang="fr-FR" sz="3600" b="1" spc="-20" dirty="0">
                <a:solidFill>
                  <a:srgbClr val="000000"/>
                </a:solidFill>
              </a:rPr>
              <a:t>UTILISATION</a:t>
            </a:r>
            <a:r>
              <a:rPr lang="fr-FR" sz="3600" b="1" spc="-70" dirty="0">
                <a:solidFill>
                  <a:srgbClr val="000000"/>
                </a:solidFill>
              </a:rPr>
              <a:t> </a:t>
            </a:r>
            <a:r>
              <a:rPr lang="fr-FR" sz="3600" b="1" spc="-10" dirty="0">
                <a:solidFill>
                  <a:srgbClr val="000000"/>
                </a:solidFill>
              </a:rPr>
              <a:t>CIFER</a:t>
            </a:r>
            <a:endParaRPr lang="fr-FR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531845" y="3629608"/>
            <a:ext cx="10916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endParaRPr lang="fr-FR" sz="2800" b="1" dirty="0" smtClean="0">
              <a:solidFill>
                <a:schemeClr val="accent1">
                  <a:lumMod val="50000"/>
                </a:schemeClr>
              </a:solidFill>
              <a:latin typeface="Marianne ExtraBold"/>
              <a:cs typeface="Marianne ExtraBold"/>
            </a:endParaRPr>
          </a:p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Concerne</a:t>
            </a:r>
            <a:r>
              <a:rPr lang="fr-FR" sz="2400" b="1" spc="-70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spc="-10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exclusivement</a:t>
            </a:r>
            <a:r>
              <a:rPr lang="fr-FR" sz="2400" b="1" spc="-55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les</a:t>
            </a:r>
            <a:r>
              <a:rPr lang="fr-FR" sz="2400" b="1" spc="-35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spc="-10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établissements</a:t>
            </a:r>
            <a:r>
              <a:rPr lang="fr-FR" sz="2400" b="1" spc="-50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de</a:t>
            </a:r>
            <a:r>
              <a:rPr lang="fr-FR" sz="2400" b="1" spc="-60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production</a:t>
            </a:r>
            <a:r>
              <a:rPr lang="fr-FR" sz="2400" b="1" spc="-75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spc="-25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des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produits</a:t>
            </a:r>
            <a:r>
              <a:rPr lang="fr-FR" sz="2400" b="1" spc="-80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visés</a:t>
            </a:r>
            <a:r>
              <a:rPr lang="fr-FR" sz="2400" b="1" spc="-35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par</a:t>
            </a:r>
            <a:r>
              <a:rPr lang="fr-FR" sz="2400" b="1" spc="-65" dirty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spc="-65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le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Décret</a:t>
            </a:r>
            <a:r>
              <a:rPr lang="fr-FR" sz="2400" b="1" spc="-60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Marianne ExtraBold"/>
                <a:cs typeface="Marianne ExtraBold"/>
              </a:rPr>
              <a:t>248</a:t>
            </a:r>
          </a:p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endParaRPr lang="fr-FR" sz="2800" dirty="0">
              <a:solidFill>
                <a:schemeClr val="accent1">
                  <a:lumMod val="50000"/>
                </a:schemeClr>
              </a:solidFill>
              <a:latin typeface="Marianne ExtraBold"/>
              <a:cs typeface="Marianne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336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2" y="914400"/>
            <a:ext cx="10721241" cy="5256898"/>
          </a:xfrm>
          <a:prstGeom prst="rect">
            <a:avLst/>
          </a:prstGeom>
        </p:spPr>
      </p:pic>
      <p:sp>
        <p:nvSpPr>
          <p:cNvPr id="3" name="object 64"/>
          <p:cNvSpPr txBox="1">
            <a:spLocks noGrp="1"/>
          </p:cNvSpPr>
          <p:nvPr>
            <p:ph type="title"/>
          </p:nvPr>
        </p:nvSpPr>
        <p:spPr>
          <a:xfrm>
            <a:off x="2174531" y="1758031"/>
            <a:ext cx="7944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Principes</a:t>
            </a:r>
            <a:r>
              <a:rPr sz="3600" spc="-10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de</a:t>
            </a:r>
            <a:r>
              <a:rPr sz="3600" spc="-7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fonctionnement</a:t>
            </a:r>
            <a:r>
              <a:rPr sz="3600" spc="-6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CIFER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43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es xmlns="c542dcbe-ca4b-4305-a569-df62a65aacd5">2-Charte bureautique</Themes>
    <DatePublication xmlns="c542dcbe-ca4b-4305-a569-df62a65aacd5">2020-10-26T23:00:00+00:00</DatePublication>
    <sous_x002d_themes xmlns="c542dcbe-ca4b-4305-a569-df62a65aacd5">2-7 Modèles de présentation PPT</sous_x002d_themes>
    <Rubrique xmlns="c542dcbe-ca4b-4305-a569-df62a65aacd5">Charte graphique</Rubrique>
    <_dlc_DocId xmlns="4c8af779-5a12-4b9f-a25d-0f6a9c08bdd5">CDS44UAM537W-223-222</_dlc_DocId>
    <_dlc_DocIdUrl xmlns="4c8af779-5a12-4b9f-a25d-0f6a9c08bdd5">
      <Url>http://portail-intranet.franceagrimer.fr/_layouts/DocIdRedir.aspx?ID=CDS44UAM537W-223-222</Url>
      <Description>CDS44UAM537W-223-222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98A8DCFC4E24189704CD9C385182C" ma:contentTypeVersion="4" ma:contentTypeDescription="Crée un document." ma:contentTypeScope="" ma:versionID="79cd8a913b345e4679a041eb83426774">
  <xsd:schema xmlns:xsd="http://www.w3.org/2001/XMLSchema" xmlns:xs="http://www.w3.org/2001/XMLSchema" xmlns:p="http://schemas.microsoft.com/office/2006/metadata/properties" xmlns:ns2="c542dcbe-ca4b-4305-a569-df62a65aacd5" xmlns:ns3="4c8af779-5a12-4b9f-a25d-0f6a9c08bdd5" targetNamespace="http://schemas.microsoft.com/office/2006/metadata/properties" ma:root="true" ma:fieldsID="18b63378ed30db7da539425f705ee03f" ns2:_="" ns3:_="">
    <xsd:import namespace="c542dcbe-ca4b-4305-a569-df62a65aacd5"/>
    <xsd:import namespace="4c8af779-5a12-4b9f-a25d-0f6a9c08bdd5"/>
    <xsd:element name="properties">
      <xsd:complexType>
        <xsd:sequence>
          <xsd:element name="documentManagement">
            <xsd:complexType>
              <xsd:all>
                <xsd:element ref="ns2:DatePublication" minOccurs="0"/>
                <xsd:element ref="ns3:_dlc_DocId" minOccurs="0"/>
                <xsd:element ref="ns3:_dlc_DocIdUrl" minOccurs="0"/>
                <xsd:element ref="ns3:_dlc_DocIdPersistId" minOccurs="0"/>
                <xsd:element ref="ns2:Themes" minOccurs="0"/>
                <xsd:element ref="ns2:Rubrique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2dcbe-ca4b-4305-a569-df62a65aacd5" elementFormDefault="qualified">
    <xsd:import namespace="http://schemas.microsoft.com/office/2006/documentManagement/types"/>
    <xsd:import namespace="http://schemas.microsoft.com/office/infopath/2007/PartnerControls"/>
    <xsd:element name="DatePublication" ma:index="8" nillable="true" ma:displayName="Date" ma:default="[today]" ma:format="DateOnly" ma:internalName="DatePublication">
      <xsd:simpleType>
        <xsd:restriction base="dms:DateTime"/>
      </xsd:simpleType>
    </xsd:element>
    <xsd:element name="Themes" ma:index="12" nillable="true" ma:displayName="Themes" ma:format="Dropdown" ma:internalName="Themes">
      <xsd:simpleType>
        <xsd:restriction base="dms:Choice">
          <xsd:enumeration value="==="/>
          <xsd:enumeration value="0-Signature automatique"/>
          <xsd:enumeration value="1-Modèles de courriers types"/>
          <xsd:enumeration value="2-Papiers à entête"/>
          <xsd:enumeration value="3- Mémos"/>
          <xsd:enumeration value="4-Plaquettes"/>
          <xsd:enumeration value="5-Modèles de Powerpoint"/>
          <xsd:enumeration value="6-Cartes de vœux"/>
          <xsd:enumeration value="7-Divers"/>
          <xsd:enumeration value="9-Intranet mode d'emploi"/>
          <xsd:enumeration value="==="/>
          <xsd:enumeration value="1-Charte graphique"/>
          <xsd:enumeration value="2-Charte bureautique"/>
          <xsd:enumeration value="3-Logos"/>
        </xsd:restriction>
      </xsd:simpleType>
    </xsd:element>
    <xsd:element name="Rubrique" ma:index="13" nillable="true" ma:displayName="Rubrique" ma:default="Outil de communication" ma:format="Dropdown" ma:internalName="Rubrique">
      <xsd:simpleType>
        <xsd:restriction base="dms:Choice">
          <xsd:enumeration value="Outil de communication"/>
          <xsd:enumeration value="Charte graphique"/>
        </xsd:restriction>
      </xsd:simpleType>
    </xsd:element>
    <xsd:element name="sous_x002d_themes" ma:index="14" nillable="true" ma:displayName="sous-themes" ma:format="Dropdown" ma:internalName="sous_x002d_themes">
      <xsd:simpleType>
        <xsd:restriction base="dms:Choice">
          <xsd:enumeration value="=== 1 Charte graphique ==="/>
          <xsd:enumeration value="Doc charte graphique"/>
          <xsd:enumeration value="=== 2 Charte bureautique ==="/>
          <xsd:enumeration value="2-0 Doc charte bureautique"/>
          <xsd:enumeration value="2-1 Courriers administratifs"/>
          <xsd:enumeration value="2-2 Courriers aux particuliers"/>
          <xsd:enumeration value="2-3 Compte-rendu de réunion"/>
          <xsd:enumeration value="2-4 Décisions de la directrice générale"/>
          <xsd:enumeration value="2-5 Note à la directrice générale ou au ministre"/>
          <xsd:enumeration value="2-6 Note de service"/>
          <xsd:enumeration value="2-7 Modèles de présentation PPT"/>
          <xsd:enumeration value="2-8 Police Marianne"/>
          <xsd:enumeration value="2-9 Signature électronique"/>
          <xsd:enumeration value="2-10 Communiqué de presse"/>
          <xsd:enumeration value="2-9-2 Autres documents utiles"/>
          <xsd:enumeration value="=== 3 Logos ==="/>
          <xsd:enumeration value="3-1 FranceAgriMer"/>
          <xsd:enumeration value="3-2 Ecolabel"/>
          <xsd:enumeration value="3-3 Parrainag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af779-5a12-4b9f-a25d-0f6a9c08bdd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0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17886E-85F9-4852-B1BE-5543F5A886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7BBC8-BEF7-407E-9487-FDBEA5F71F0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E7E758D-2AA5-47F3-81EC-81C8393FD10D}">
  <ds:schemaRefs>
    <ds:schemaRef ds:uri="http://schemas.microsoft.com/office/2006/documentManagement/types"/>
    <ds:schemaRef ds:uri="4c8af779-5a12-4b9f-a25d-0f6a9c08bdd5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c542dcbe-ca4b-4305-a569-df62a65aacd5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DE8F8CB-F1C9-4934-A38B-D4099EB95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2dcbe-ca4b-4305-a569-df62a65aacd5"/>
    <ds:schemaRef ds:uri="4c8af779-5a12-4b9f-a25d-0f6a9c08bd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3811</TotalTime>
  <Words>2566</Words>
  <Application>Microsoft Office PowerPoint</Application>
  <PresentationFormat>Grand écran</PresentationFormat>
  <Paragraphs>332</Paragraphs>
  <Slides>49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Arial</vt:lpstr>
      <vt:lpstr>Calibri</vt:lpstr>
      <vt:lpstr>Marianne ExtraBold</vt:lpstr>
      <vt:lpstr>Marianne Light</vt:lpstr>
      <vt:lpstr>Marianne Medium</vt:lpstr>
      <vt:lpstr>Times New Roman</vt:lpstr>
      <vt:lpstr>Wingdings</vt:lpstr>
      <vt:lpstr>Thème Office</vt:lpstr>
      <vt:lpstr>Présentation PowerPoint</vt:lpstr>
      <vt:lpstr>ETAT DES LIEUX</vt:lpstr>
      <vt:lpstr>SCHEMA D’ORGANISATION</vt:lpstr>
      <vt:lpstr>Interface Expadon 2 Dossiers CHINE</vt:lpstr>
      <vt:lpstr>Etapes préalables : professionnels</vt:lpstr>
      <vt:lpstr>Interface EXPADON 2 - Dossier de renouvellement</vt:lpstr>
      <vt:lpstr>Interface EXPADON 2 - Dossier de modification</vt:lpstr>
      <vt:lpstr>Présentation PowerPoint</vt:lpstr>
      <vt:lpstr>Principes de fonctionnement CIFER</vt:lpstr>
      <vt:lpstr>Principes de fonctionnement CIFER</vt:lpstr>
      <vt:lpstr>Principes de fonctionnement CIFER</vt:lpstr>
      <vt:lpstr>Principes de fonctionnement CIFER</vt:lpstr>
      <vt:lpstr>Principes de fonctionnement CIFER</vt:lpstr>
      <vt:lpstr>Principes de fonctionnement CIFER</vt:lpstr>
      <vt:lpstr>Organisation française des procédures concernant les agréments Chine / CIFER</vt:lpstr>
      <vt:lpstr>Organisation française des procédures CIFER  Produits haut risque</vt:lpstr>
      <vt:lpstr>Organisation française des procédures CIFER</vt:lpstr>
      <vt:lpstr>Etapes à prévoir sur EXPADON 2 et articulation avec CIFER</vt:lpstr>
      <vt:lpstr>Organisation française des procédures CIFER</vt:lpstr>
      <vt:lpstr>Organisation française des procédures CIFER</vt:lpstr>
      <vt:lpstr>Bases générales de fonctionnement CIFER</vt:lpstr>
      <vt:lpstr>Informations CIFER</vt:lpstr>
      <vt:lpstr>Informations CIFER</vt:lpstr>
      <vt:lpstr>Comptes CIFER</vt:lpstr>
      <vt:lpstr>Paramétrage des comptes établissements sur CIFER</vt:lpstr>
      <vt:lpstr>Comptes CIFER</vt:lpstr>
      <vt:lpstr>Eléments informatiques CIFER</vt:lpstr>
      <vt:lpstr>Dossiers CIFER produits</vt:lpstr>
      <vt:lpstr>Consultation des dossiers CIFER</vt:lpstr>
      <vt:lpstr>Consultation des dossiers en cours</vt:lpstr>
      <vt:lpstr>Eléments informatiques CIFER</vt:lpstr>
      <vt:lpstr>Interface dossier CIFER</vt:lpstr>
      <vt:lpstr>Recherche codes SH CIQ CIFER</vt:lpstr>
      <vt:lpstr>Synthèse Interface CIFER</vt:lpstr>
      <vt:lpstr>Procédure de renouvellement d’agrément CIFER</vt:lpstr>
      <vt:lpstr>Procédure de renouvellement CIFER (extension / continuation)</vt:lpstr>
      <vt:lpstr>Procédure de renouvellement CIFER</vt:lpstr>
      <vt:lpstr>Procédure de renouvellement CIFER</vt:lpstr>
      <vt:lpstr>Procédure de renouvellement CIFER</vt:lpstr>
      <vt:lpstr>Procédure de renouvellement CIFER</vt:lpstr>
      <vt:lpstr>RENOUVELLEMENT AGREMENTS</vt:lpstr>
      <vt:lpstr>Procédure de modification de dossier CIFER</vt:lpstr>
      <vt:lpstr>Procédure de complément de dossier CIFER</vt:lpstr>
      <vt:lpstr>Procédure de complément de dossier CIFER</vt:lpstr>
      <vt:lpstr>Liste récapitulative des documents joints dans le dossier (1/2)</vt:lpstr>
      <vt:lpstr>Liste récapitulative des documents joints dans le dossier (2/2)</vt:lpstr>
      <vt:lpstr>Soumission du dossier</vt:lpstr>
      <vt:lpstr>SURVEILLANCE DES DEMANDES PAR LES ETABLISSEMENTS DANS LE SYSTÈME CIFER </vt:lpstr>
      <vt:lpstr>Présentation PowerPoint</vt:lpstr>
    </vt:vector>
  </TitlesOfParts>
  <Company>FranceAgriMer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 version 2</dc:title>
  <dc:creator>BRISSON Margaux</dc:creator>
  <cp:lastModifiedBy>KHODJA Sélim</cp:lastModifiedBy>
  <cp:revision>429</cp:revision>
  <cp:lastPrinted>2023-01-18T15:01:55Z</cp:lastPrinted>
  <dcterms:created xsi:type="dcterms:W3CDTF">2019-08-19T08:43:59Z</dcterms:created>
  <dcterms:modified xsi:type="dcterms:W3CDTF">2025-06-18T13:06:19Z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0x01010088198A8DCFC4E24189704CD9C385182C</vt:lpwstr>
  </property>
  <property fmtid="{D5CDD505-2E9C-101B-9397-08002B2CF9AE}" pid="3" name="_dlc_DocIdItemGuid">
    <vt:lpwstr>527ce453-5d1b-4c80-b853-b6d3cfdae04b</vt:lpwstr>
  </property>
</Properties>
</file>