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93" r:id="rId4"/>
    <p:sldId id="291" r:id="rId5"/>
    <p:sldId id="278" r:id="rId6"/>
    <p:sldId id="260" r:id="rId7"/>
    <p:sldId id="279" r:id="rId8"/>
    <p:sldId id="280" r:id="rId9"/>
    <p:sldId id="281" r:id="rId10"/>
    <p:sldId id="292" r:id="rId11"/>
    <p:sldId id="284" r:id="rId12"/>
    <p:sldId id="285" r:id="rId13"/>
    <p:sldId id="286" r:id="rId14"/>
    <p:sldId id="289" r:id="rId15"/>
    <p:sldId id="288" r:id="rId16"/>
    <p:sldId id="287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B6482"/>
    <a:srgbClr val="F2F2F2"/>
    <a:srgbClr val="FFFF00"/>
    <a:srgbClr val="FFFF99"/>
    <a:srgbClr val="2FB6B0"/>
    <a:srgbClr val="E32B47"/>
    <a:srgbClr val="FDE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742" autoAdjust="0"/>
  </p:normalViewPr>
  <p:slideViewPr>
    <p:cSldViewPr snapToGrid="0">
      <p:cViewPr varScale="1">
        <p:scale>
          <a:sx n="108" d="100"/>
          <a:sy n="108" d="100"/>
        </p:scale>
        <p:origin x="576" y="96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1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4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F3\FAM\FRANCEAGRIMER\ENTITE\INTERNATIONAL\UCIPAC\06%20-%20Veille%20par%20pays\2024\&#201;tats-Unis\&#201;tats-Unis%20-%202023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21754190722748"/>
          <c:y val="0.11383704145769269"/>
          <c:w val="0.55059230488310307"/>
          <c:h val="0.77232591708461462"/>
        </c:manualLayout>
      </c:layout>
      <c:pieChart>
        <c:varyColors val="1"/>
        <c:ser>
          <c:idx val="0"/>
          <c:order val="0"/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00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40B-4797-8A85-01F89DC0EFC9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40B-4797-8A85-01F89DC0EFC9}"/>
              </c:ext>
            </c:extLst>
          </c:dPt>
          <c:dLbls>
            <c:dLbl>
              <c:idx val="0"/>
              <c:layout>
                <c:manualLayout>
                  <c:x val="-1.6634260052468849E-3"/>
                  <c:y val="-3.5474005891449167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FF00"/>
                        </a:solidFill>
                        <a:latin typeface="Marianne" panose="02000000000000000000" pitchFamily="50" charset="0"/>
                        <a:ea typeface="+mn-ea"/>
                        <a:cs typeface="+mn-cs"/>
                      </a:defRPr>
                    </a:pPr>
                    <a:r>
                      <a:rPr lang="fr-FR" sz="1200" b="1" dirty="0" smtClean="0">
                        <a:solidFill>
                          <a:srgbClr val="00FF00"/>
                        </a:solidFill>
                      </a:rPr>
                      <a:t>Importations</a:t>
                    </a:r>
                    <a:r>
                      <a:rPr lang="fr-FR" sz="1200" b="1" baseline="0" dirty="0" smtClean="0">
                        <a:solidFill>
                          <a:srgbClr val="00FF00"/>
                        </a:solidFill>
                      </a:rPr>
                      <a:t> agricoles et agroalimentaires</a:t>
                    </a:r>
                    <a:r>
                      <a:rPr lang="fr-FR" sz="1200" b="1" baseline="0" dirty="0">
                        <a:solidFill>
                          <a:srgbClr val="00FF00"/>
                        </a:solidFill>
                      </a:rPr>
                      <a:t>
</a:t>
                    </a:r>
                    <a:fld id="{20CCC2B8-8C12-4A78-85F6-C9A4F70DCC7D}" type="VALUE">
                      <a:rPr lang="fr-FR" sz="1200" b="1" baseline="0">
                        <a:solidFill>
                          <a:srgbClr val="00FF00"/>
                        </a:solidFill>
                      </a:rPr>
                      <a:pPr>
                        <a:defRPr sz="1200" b="1">
                          <a:solidFill>
                            <a:srgbClr val="00FF00"/>
                          </a:solidFill>
                        </a:defRPr>
                      </a:pPr>
                      <a:t>[VALEUR]</a:t>
                    </a:fld>
                    <a:endParaRPr lang="fr-FR" sz="1200" b="1" baseline="0" dirty="0">
                      <a:solidFill>
                        <a:srgbClr val="00FF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FF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40B-4797-8A85-01F89DC0EFC9}"/>
                </c:ext>
                <c:ext xmlns:c15="http://schemas.microsoft.com/office/drawing/2012/chart" uri="{CE6537A1-D6FC-4f65-9D91-7224C49458BB}">
                  <c15:layout>
                    <c:manualLayout>
                      <c:w val="0.38484570312397659"/>
                      <c:h val="0.4799546675917378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63390114332211545"/>
                  <c:y val="0.10953365975411129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ctr" rtl="0">
                      <a:defRPr lang="en-US" sz="1200" b="1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latin typeface="Marianne" panose="02000000000000000000" pitchFamily="50" charset="0"/>
                        <a:ea typeface="+mn-ea"/>
                        <a:cs typeface="+mn-cs"/>
                      </a:defRPr>
                    </a:pPr>
                    <a:r>
                      <a:rPr lang="fr-FR" sz="1200" b="1" i="0" u="none" strike="noStrike" kern="1200" baseline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Marianne" panose="02000000000000000000" pitchFamily="50" charset="0"/>
                        <a:ea typeface="+mn-ea"/>
                        <a:cs typeface="+mn-cs"/>
                      </a:rPr>
                      <a:t>Importations non agricoles et non agroalimentaires</a:t>
                    </a:r>
                    <a:r>
                      <a:rPr lang="fr-FR" sz="1200" b="1" i="0" u="none" strike="noStrike" kern="1200" baseline="0" dirty="0">
                        <a:solidFill>
                          <a:schemeClr val="bg1">
                            <a:lumMod val="95000"/>
                          </a:schemeClr>
                        </a:solidFill>
                        <a:latin typeface="Marianne" panose="02000000000000000000" pitchFamily="50" charset="0"/>
                        <a:ea typeface="+mn-ea"/>
                        <a:cs typeface="+mn-cs"/>
                      </a:rPr>
                      <a:t>
</a:t>
                    </a:r>
                    <a:fld id="{3C376FD8-3BB3-4945-AF6C-ABA2272E7C1B}" type="VALUE">
                      <a:rPr lang="fr-FR" sz="1200" b="1" i="0" u="none" strike="noStrike" kern="1200" baseline="0" dirty="0">
                        <a:solidFill>
                          <a:schemeClr val="bg1">
                            <a:lumMod val="95000"/>
                          </a:schemeClr>
                        </a:solidFill>
                        <a:latin typeface="Marianne" panose="02000000000000000000" pitchFamily="50" charset="0"/>
                        <a:ea typeface="+mn-ea"/>
                        <a:cs typeface="+mn-cs"/>
                      </a:rPr>
                      <a:pPr algn="ctr" rtl="0">
                        <a:defRPr lang="en-US" sz="1200" b="1" i="0" u="none" strike="noStrike" kern="1200" baseline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arianne" panose="02000000000000000000" pitchFamily="50" charset="0"/>
                          <a:ea typeface="+mn-ea"/>
                          <a:cs typeface="+mn-cs"/>
                        </a:defRPr>
                      </a:pPr>
                      <a:t>[VALEUR]</a:t>
                    </a:fld>
                    <a:endParaRPr lang="fr-FR" sz="1200" b="1" i="0" u="none" strike="noStrike" kern="1200" baseline="0" dirty="0">
                      <a:solidFill>
                        <a:schemeClr val="bg1">
                          <a:lumMod val="95000"/>
                        </a:schemeClr>
                      </a:solidFill>
                      <a:latin typeface="Marianne" panose="02000000000000000000" pitchFamily="50" charset="0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609885667788455"/>
                      <c:h val="0.3586125696008278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'Import. IAA'!$C$14:$C$16</c:f>
              <c:strCache>
                <c:ptCount val="2"/>
                <c:pt idx="0">
                  <c:v>Produits agricoles et agro-alimentaires</c:v>
                </c:pt>
                <c:pt idx="1">
                  <c:v>Autres</c:v>
                </c:pt>
              </c:strCache>
            </c:strRef>
          </c:cat>
          <c:val>
            <c:numRef>
              <c:f>'Import. IAA'!$P$14:$P$16</c:f>
              <c:numCache>
                <c:formatCode>0%</c:formatCode>
                <c:ptCount val="2"/>
                <c:pt idx="0">
                  <c:v>0.11118715678845149</c:v>
                </c:pt>
                <c:pt idx="1">
                  <c:v>0.88881284321154852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40B-4797-8A85-01F89DC0EF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03B-4D85-9A7B-8871F87339EB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03B-4D85-9A7B-8871F87339EB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03B-4D85-9A7B-8871F87339EB}"/>
              </c:ext>
            </c:extLst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03B-4D85-9A7B-8871F87339EB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03B-4D85-9A7B-8871F87339EB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03B-4D85-9A7B-8871F87339EB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03B-4D85-9A7B-8871F87339EB}"/>
              </c:ext>
            </c:extLst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03B-4D85-9A7B-8871F87339EB}"/>
              </c:ext>
            </c:extLst>
          </c:dPt>
          <c:dPt>
            <c:idx val="8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B03B-4D85-9A7B-8871F87339EB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B03B-4D85-9A7B-8871F87339EB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B03B-4D85-9A7B-8871F87339EB}"/>
              </c:ext>
            </c:extLst>
          </c:dPt>
          <c:dLbls>
            <c:dLbl>
              <c:idx val="0"/>
              <c:layout>
                <c:manualLayout>
                  <c:x val="-0.16500333161957545"/>
                  <c:y val="0.2052665068455323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9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03B-4D85-9A7B-8871F87339EB}"/>
                </c:ext>
                <c:ext xmlns:c15="http://schemas.microsoft.com/office/drawing/2012/chart" uri="{CE6537A1-D6FC-4f65-9D91-7224C49458BB}">
                  <c15:layout>
                    <c:manualLayout>
                      <c:w val="0.30475105125656282"/>
                      <c:h val="0.1952940449744943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7.2399421016752535E-2"/>
                  <c:y val="-2.176012119812978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03B-4D85-9A7B-8871F87339EB}"/>
                </c:ext>
                <c:ext xmlns:c15="http://schemas.microsoft.com/office/drawing/2012/chart" uri="{CE6537A1-D6FC-4f65-9D91-7224C49458BB}">
                  <c15:layout>
                    <c:manualLayout>
                      <c:w val="0.30294510928056895"/>
                      <c:h val="0.2667633550502666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8374007905205414"/>
                  <c:y val="-0.122656046125646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03B-4D85-9A7B-8871F87339EB}"/>
                </c:ext>
                <c:ext xmlns:c15="http://schemas.microsoft.com/office/drawing/2012/chart" uri="{CE6537A1-D6FC-4f65-9D91-7224C49458BB}">
                  <c15:layout>
                    <c:manualLayout>
                      <c:w val="0.27225549717229947"/>
                      <c:h val="0.26819274125178216"/>
                    </c:manualLayout>
                  </c15:layout>
                </c:ext>
              </c:extLst>
            </c:dLbl>
            <c:dLbl>
              <c:idx val="3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03B-4D85-9A7B-8871F87339E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7748755846243303"/>
                  <c:y val="-0.1613279968883825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03B-4D85-9A7B-8871F87339E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03B-4D85-9A7B-8871F87339E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2654421826788125E-2"/>
                  <c:y val="2.366352651902711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03B-4D85-9A7B-8871F87339E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B03B-4D85-9A7B-8871F87339E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'Import. TBB'!$C$78:$C$88</c:f>
              <c:strCache>
                <c:ptCount val="11"/>
                <c:pt idx="0">
                  <c:v>Céréales</c:v>
                </c:pt>
                <c:pt idx="1">
                  <c:v>Produits d'épicerie</c:v>
                </c:pt>
                <c:pt idx="2">
                  <c:v>Vins et spiritueux</c:v>
                </c:pt>
                <c:pt idx="3">
                  <c:v>Laits et produits laitiers</c:v>
                </c:pt>
                <c:pt idx="4">
                  <c:v>Viande et produits carnés</c:v>
                </c:pt>
                <c:pt idx="5">
                  <c:v>Fruits et légumes</c:v>
                </c:pt>
                <c:pt idx="6">
                  <c:v>Oléagineux</c:v>
                </c:pt>
                <c:pt idx="7">
                  <c:v>Pêche et aquaculture</c:v>
                </c:pt>
                <c:pt idx="8">
                  <c:v>Sucre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TBB'!$P$78:$P$88</c:f>
              <c:numCache>
                <c:formatCode>0%</c:formatCode>
                <c:ptCount val="11"/>
                <c:pt idx="0">
                  <c:v>0.19053606712565846</c:v>
                </c:pt>
                <c:pt idx="1">
                  <c:v>0.14150462572459738</c:v>
                </c:pt>
                <c:pt idx="2">
                  <c:v>0.13901777889479608</c:v>
                </c:pt>
                <c:pt idx="3">
                  <c:v>9.9278988835040813E-2</c:v>
                </c:pt>
                <c:pt idx="4">
                  <c:v>9.3783869371723561E-2</c:v>
                </c:pt>
                <c:pt idx="5">
                  <c:v>8.8773065090336944E-2</c:v>
                </c:pt>
                <c:pt idx="6">
                  <c:v>4.8549728199839548E-2</c:v>
                </c:pt>
                <c:pt idx="7">
                  <c:v>2.7217822617715645E-2</c:v>
                </c:pt>
                <c:pt idx="8">
                  <c:v>2.5074708067709464E-2</c:v>
                </c:pt>
                <c:pt idx="9">
                  <c:v>8.433911115241206E-3</c:v>
                </c:pt>
                <c:pt idx="10">
                  <c:v>0.13782943495734093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B03B-4D85-9A7B-8871F87339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642564622716359"/>
          <c:y val="7.5250872292730017E-2"/>
          <c:w val="0.45525377565923131"/>
          <c:h val="0.661648718825614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'Export. françaises'!$M$4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françaises'!$C$5:$C$12</c:f>
              <c:strCache>
                <c:ptCount val="6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Pays-Bas</c:v>
                </c:pt>
              </c:strCache>
            </c:strRef>
          </c:cat>
          <c:val>
            <c:numRef>
              <c:f>'Export. françaises'!$M$5:$M$12</c:f>
              <c:numCache>
                <c:formatCode>0</c:formatCode>
                <c:ptCount val="6"/>
                <c:pt idx="0">
                  <c:v>6374072616</c:v>
                </c:pt>
                <c:pt idx="1">
                  <c:v>6682051045</c:v>
                </c:pt>
                <c:pt idx="2">
                  <c:v>4754366645</c:v>
                </c:pt>
                <c:pt idx="3">
                  <c:v>5140686842</c:v>
                </c:pt>
                <c:pt idx="4">
                  <c:v>5384624010</c:v>
                </c:pt>
                <c:pt idx="5">
                  <c:v>3859108434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6E-409C-A403-410CD8971D91}"/>
            </c:ext>
          </c:extLst>
        </c:ser>
        <c:ser>
          <c:idx val="1"/>
          <c:order val="1"/>
          <c:tx>
            <c:strRef>
              <c:f>'Export. françaises'!$N$4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françaises'!$C$5:$C$12</c:f>
              <c:strCache>
                <c:ptCount val="6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Pays-Bas</c:v>
                </c:pt>
              </c:strCache>
            </c:strRef>
          </c:cat>
          <c:val>
            <c:numRef>
              <c:f>'Export. françaises'!$N$5:$N$12</c:f>
              <c:numCache>
                <c:formatCode>0</c:formatCode>
                <c:ptCount val="6"/>
                <c:pt idx="0">
                  <c:v>7476271705</c:v>
                </c:pt>
                <c:pt idx="1">
                  <c:v>7252098860</c:v>
                </c:pt>
                <c:pt idx="2">
                  <c:v>5406882130</c:v>
                </c:pt>
                <c:pt idx="3">
                  <c:v>5572116630</c:v>
                </c:pt>
                <c:pt idx="4">
                  <c:v>5444955673</c:v>
                </c:pt>
                <c:pt idx="5">
                  <c:v>4565732219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6E-409C-A403-410CD8971D91}"/>
            </c:ext>
          </c:extLst>
        </c:ser>
        <c:ser>
          <c:idx val="2"/>
          <c:order val="2"/>
          <c:tx>
            <c:strRef>
              <c:f>'Export. françaises'!$O$4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'Export. françaises'!$C$5:$C$12</c:f>
              <c:strCache>
                <c:ptCount val="6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Pays-Bas</c:v>
                </c:pt>
              </c:strCache>
            </c:strRef>
          </c:cat>
          <c:val>
            <c:numRef>
              <c:f>'Export. françaises'!$O$5:$O$12</c:f>
              <c:numCache>
                <c:formatCode>0</c:formatCode>
                <c:ptCount val="6"/>
                <c:pt idx="0">
                  <c:v>9100004242</c:v>
                </c:pt>
                <c:pt idx="1">
                  <c:v>8404028169</c:v>
                </c:pt>
                <c:pt idx="2">
                  <c:v>6967291900</c:v>
                </c:pt>
                <c:pt idx="3">
                  <c:v>6719514852</c:v>
                </c:pt>
                <c:pt idx="4">
                  <c:v>5960313352</c:v>
                </c:pt>
                <c:pt idx="5">
                  <c:v>5837113113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F6E-409C-A403-410CD8971D91}"/>
            </c:ext>
          </c:extLst>
        </c:ser>
        <c:ser>
          <c:idx val="3"/>
          <c:order val="3"/>
          <c:tx>
            <c:strRef>
              <c:f>'Export. françaises'!$P$4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'Export. françaises'!$C$5:$C$12</c:f>
              <c:strCache>
                <c:ptCount val="6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Pays-Bas</c:v>
                </c:pt>
              </c:strCache>
            </c:strRef>
          </c:cat>
          <c:val>
            <c:numRef>
              <c:f>'Export. françaises'!$P$5:$P$12</c:f>
              <c:numCache>
                <c:formatCode>0</c:formatCode>
                <c:ptCount val="6"/>
                <c:pt idx="0">
                  <c:v>9072292083</c:v>
                </c:pt>
                <c:pt idx="1">
                  <c:v>8847281643</c:v>
                </c:pt>
                <c:pt idx="2">
                  <c:v>7173287697</c:v>
                </c:pt>
                <c:pt idx="3">
                  <c:v>6921144704</c:v>
                </c:pt>
                <c:pt idx="4">
                  <c:v>6285925763</c:v>
                </c:pt>
                <c:pt idx="5">
                  <c:v>5367559900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F6E-409C-A403-410CD8971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18746600"/>
        <c:axId val="518743072"/>
      </c:barChart>
      <c:catAx>
        <c:axId val="5187466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18743072"/>
        <c:crosses val="autoZero"/>
        <c:auto val="1"/>
        <c:lblAlgn val="ctr"/>
        <c:lblOffset val="100"/>
        <c:noMultiLvlLbl val="0"/>
      </c:catAx>
      <c:valAx>
        <c:axId val="51874307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18746600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0.71220085983655601"/>
                <c:y val="0.8244834490959726"/>
              </c:manualLayout>
            </c:layout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'Balance commerciale IAA'!$C$16</c:f>
              <c:strCache>
                <c:ptCount val="1"/>
                <c:pt idx="0">
                  <c:v>Valeurs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IAA'!$D$16:$P$16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IAA'!$D$16:$P$16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2D-4AD8-A825-A71932713956}"/>
            </c:ext>
          </c:extLst>
        </c:ser>
        <c:ser>
          <c:idx val="1"/>
          <c:order val="1"/>
          <c:tx>
            <c:strRef>
              <c:f>'Balance commerciale IAA'!$C$17</c:f>
              <c:strCache>
                <c:ptCount val="1"/>
                <c:pt idx="0">
                  <c:v>Importations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'Balance commerciale IAA'!$D$16:$P$16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IAA'!$D$17:$P$17</c:f>
              <c:numCache>
                <c:formatCode>0</c:formatCode>
                <c:ptCount val="13"/>
                <c:pt idx="0">
                  <c:v>-3386989034</c:v>
                </c:pt>
                <c:pt idx="1">
                  <c:v>-3304880480</c:v>
                </c:pt>
                <c:pt idx="2">
                  <c:v>-3263571452</c:v>
                </c:pt>
                <c:pt idx="3">
                  <c:v>-3159575857</c:v>
                </c:pt>
                <c:pt idx="4">
                  <c:v>-3277024029</c:v>
                </c:pt>
                <c:pt idx="5">
                  <c:v>-3404386746</c:v>
                </c:pt>
                <c:pt idx="6">
                  <c:v>-3480939114</c:v>
                </c:pt>
                <c:pt idx="7">
                  <c:v>-3849710890</c:v>
                </c:pt>
                <c:pt idx="8">
                  <c:v>-3916365882</c:v>
                </c:pt>
                <c:pt idx="9">
                  <c:v>-3884981428</c:v>
                </c:pt>
                <c:pt idx="10">
                  <c:v>-4476583615</c:v>
                </c:pt>
                <c:pt idx="11">
                  <c:v>-5504836869</c:v>
                </c:pt>
                <c:pt idx="12">
                  <c:v>-4977362036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62D-4AD8-A825-A71932713956}"/>
            </c:ext>
          </c:extLst>
        </c:ser>
        <c:ser>
          <c:idx val="2"/>
          <c:order val="2"/>
          <c:tx>
            <c:strRef>
              <c:f>'Balance commerciale IAA'!$C$18</c:f>
              <c:strCache>
                <c:ptCount val="1"/>
                <c:pt idx="0">
                  <c:v>Exportations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'Balance commerciale IAA'!$D$16:$P$16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IAA'!$D$18:$P$18</c:f>
              <c:numCache>
                <c:formatCode>0</c:formatCode>
                <c:ptCount val="13"/>
                <c:pt idx="0">
                  <c:v>7057049303</c:v>
                </c:pt>
                <c:pt idx="1">
                  <c:v>7169616307</c:v>
                </c:pt>
                <c:pt idx="2">
                  <c:v>7246036649</c:v>
                </c:pt>
                <c:pt idx="3">
                  <c:v>6857243235</c:v>
                </c:pt>
                <c:pt idx="4">
                  <c:v>6899656593</c:v>
                </c:pt>
                <c:pt idx="5">
                  <c:v>8106365285</c:v>
                </c:pt>
                <c:pt idx="6">
                  <c:v>8776953060</c:v>
                </c:pt>
                <c:pt idx="7">
                  <c:v>8573488898</c:v>
                </c:pt>
                <c:pt idx="8">
                  <c:v>8663433197</c:v>
                </c:pt>
                <c:pt idx="9">
                  <c:v>8348510004</c:v>
                </c:pt>
                <c:pt idx="10">
                  <c:v>9648981953</c:v>
                </c:pt>
                <c:pt idx="11">
                  <c:v>11211655806</c:v>
                </c:pt>
                <c:pt idx="12">
                  <c:v>11770263463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62D-4AD8-A825-A719327139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18747384"/>
        <c:axId val="518745032"/>
      </c:barChart>
      <c:lineChart>
        <c:grouping val="stacked"/>
        <c:varyColors val="0"/>
        <c:ser>
          <c:idx val="3"/>
          <c:order val="3"/>
          <c:tx>
            <c:strRef>
              <c:f>'Balance commerciale IAA'!$C$19</c:f>
              <c:strCache>
                <c:ptCount val="1"/>
                <c:pt idx="0">
                  <c:v>Solde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7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C62D-4AD8-A825-A7193271395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C62D-4AD8-A825-A7193271395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C62D-4AD8-A825-A71932713956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C62D-4AD8-A825-A71932713956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C62D-4AD8-A825-A71932713956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C62D-4AD8-A825-A71932713956}"/>
              </c:ext>
            </c:extLst>
          </c:dPt>
          <c:val>
            <c:numRef>
              <c:f>'Balance commerciale IAA'!$D$19:$P$19</c:f>
              <c:numCache>
                <c:formatCode>0</c:formatCode>
                <c:ptCount val="13"/>
                <c:pt idx="0">
                  <c:v>3670060269</c:v>
                </c:pt>
                <c:pt idx="1">
                  <c:v>3864735827</c:v>
                </c:pt>
                <c:pt idx="2">
                  <c:v>3982465197</c:v>
                </c:pt>
                <c:pt idx="3">
                  <c:v>3697667378</c:v>
                </c:pt>
                <c:pt idx="4">
                  <c:v>3622632564</c:v>
                </c:pt>
                <c:pt idx="5">
                  <c:v>4701978539</c:v>
                </c:pt>
                <c:pt idx="6">
                  <c:v>5296013946</c:v>
                </c:pt>
                <c:pt idx="7">
                  <c:v>4723778008</c:v>
                </c:pt>
                <c:pt idx="8">
                  <c:v>4747067315</c:v>
                </c:pt>
                <c:pt idx="9">
                  <c:v>4463528576</c:v>
                </c:pt>
                <c:pt idx="10">
                  <c:v>5172398338</c:v>
                </c:pt>
                <c:pt idx="11">
                  <c:v>5706818937</c:v>
                </c:pt>
                <c:pt idx="12">
                  <c:v>6792901427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C62D-4AD8-A825-A719327139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8747384"/>
        <c:axId val="518745032"/>
      </c:lineChart>
      <c:catAx>
        <c:axId val="518747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18745032"/>
        <c:crosses val="autoZero"/>
        <c:auto val="1"/>
        <c:lblAlgn val="ctr"/>
        <c:lblOffset val="100"/>
        <c:noMultiLvlLbl val="0"/>
      </c:catAx>
      <c:valAx>
        <c:axId val="518745032"/>
        <c:scaling>
          <c:orientation val="minMax"/>
          <c:max val="12000000000"/>
          <c:min val="-6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18747384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'Balance commerciale TBB'!$D$34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Autres</c:v>
                </c:pt>
                <c:pt idx="1">
                  <c:v>Produits d'épicerie</c:v>
                </c:pt>
                <c:pt idx="2">
                  <c:v>Fruits et légumes</c:v>
                </c:pt>
                <c:pt idx="3">
                  <c:v>Viande et produits carnés</c:v>
                </c:pt>
                <c:pt idx="4">
                  <c:v>Laits et produits laitiers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Oléagineux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TBB'!$D$36:$D$46</c:f>
              <c:numCache>
                <c:formatCode>0</c:formatCode>
                <c:ptCount val="11"/>
                <c:pt idx="0">
                  <c:v>2157121944</c:v>
                </c:pt>
                <c:pt idx="1">
                  <c:v>623499077</c:v>
                </c:pt>
                <c:pt idx="2">
                  <c:v>648906535</c:v>
                </c:pt>
                <c:pt idx="3">
                  <c:v>802259634</c:v>
                </c:pt>
                <c:pt idx="4">
                  <c:v>284188673</c:v>
                </c:pt>
                <c:pt idx="5">
                  <c:v>332465026</c:v>
                </c:pt>
                <c:pt idx="6">
                  <c:v>-409718936</c:v>
                </c:pt>
                <c:pt idx="7">
                  <c:v>-59791765</c:v>
                </c:pt>
                <c:pt idx="8">
                  <c:v>41597168</c:v>
                </c:pt>
                <c:pt idx="9">
                  <c:v>-40166389</c:v>
                </c:pt>
                <c:pt idx="10">
                  <c:v>-710300698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8FC-4FB7-A92D-37A7F3058645}"/>
            </c:ext>
          </c:extLst>
        </c:ser>
        <c:ser>
          <c:idx val="1"/>
          <c:order val="1"/>
          <c:tx>
            <c:strRef>
              <c:f>'Balance commerciale TBB'!$E$34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Autres</c:v>
                </c:pt>
                <c:pt idx="1">
                  <c:v>Produits d'épicerie</c:v>
                </c:pt>
                <c:pt idx="2">
                  <c:v>Fruits et légumes</c:v>
                </c:pt>
                <c:pt idx="3">
                  <c:v>Viande et produits carnés</c:v>
                </c:pt>
                <c:pt idx="4">
                  <c:v>Laits et produits laitiers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Oléagineux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TBB'!$E$36:$E$46</c:f>
              <c:numCache>
                <c:formatCode>0</c:formatCode>
                <c:ptCount val="11"/>
                <c:pt idx="0">
                  <c:v>1839569579</c:v>
                </c:pt>
                <c:pt idx="1">
                  <c:v>637434276</c:v>
                </c:pt>
                <c:pt idx="2">
                  <c:v>680658549</c:v>
                </c:pt>
                <c:pt idx="3">
                  <c:v>786197952</c:v>
                </c:pt>
                <c:pt idx="4">
                  <c:v>337841134</c:v>
                </c:pt>
                <c:pt idx="5">
                  <c:v>356189749</c:v>
                </c:pt>
                <c:pt idx="6">
                  <c:v>-352100090</c:v>
                </c:pt>
                <c:pt idx="7">
                  <c:v>277662985</c:v>
                </c:pt>
                <c:pt idx="8">
                  <c:v>29642918</c:v>
                </c:pt>
                <c:pt idx="9">
                  <c:v>-49727057</c:v>
                </c:pt>
                <c:pt idx="10">
                  <c:v>-678634168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8FC-4FB7-A92D-37A7F3058645}"/>
            </c:ext>
          </c:extLst>
        </c:ser>
        <c:ser>
          <c:idx val="2"/>
          <c:order val="2"/>
          <c:tx>
            <c:strRef>
              <c:f>'Balance commerciale TBB'!$F$34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Autres</c:v>
                </c:pt>
                <c:pt idx="1">
                  <c:v>Produits d'épicerie</c:v>
                </c:pt>
                <c:pt idx="2">
                  <c:v>Fruits et légumes</c:v>
                </c:pt>
                <c:pt idx="3">
                  <c:v>Viande et produits carnés</c:v>
                </c:pt>
                <c:pt idx="4">
                  <c:v>Laits et produits laitiers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Oléagineux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TBB'!$F$36:$F$46</c:f>
              <c:numCache>
                <c:formatCode>0</c:formatCode>
                <c:ptCount val="11"/>
                <c:pt idx="0">
                  <c:v>1832799284</c:v>
                </c:pt>
                <c:pt idx="1">
                  <c:v>617077950</c:v>
                </c:pt>
                <c:pt idx="2">
                  <c:v>757434211</c:v>
                </c:pt>
                <c:pt idx="3">
                  <c:v>753333799</c:v>
                </c:pt>
                <c:pt idx="4">
                  <c:v>352962052</c:v>
                </c:pt>
                <c:pt idx="5">
                  <c:v>333322934</c:v>
                </c:pt>
                <c:pt idx="6">
                  <c:v>-240289714</c:v>
                </c:pt>
                <c:pt idx="7">
                  <c:v>325420641</c:v>
                </c:pt>
                <c:pt idx="8">
                  <c:v>40228976</c:v>
                </c:pt>
                <c:pt idx="9">
                  <c:v>-41647615</c:v>
                </c:pt>
                <c:pt idx="10">
                  <c:v>-748177321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FC-4FB7-A92D-37A7F3058645}"/>
            </c:ext>
          </c:extLst>
        </c:ser>
        <c:ser>
          <c:idx val="3"/>
          <c:order val="3"/>
          <c:tx>
            <c:strRef>
              <c:f>'Balance commerciale TBB'!$G$34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Autres</c:v>
                </c:pt>
                <c:pt idx="1">
                  <c:v>Produits d'épicerie</c:v>
                </c:pt>
                <c:pt idx="2">
                  <c:v>Fruits et légumes</c:v>
                </c:pt>
                <c:pt idx="3">
                  <c:v>Viande et produits carnés</c:v>
                </c:pt>
                <c:pt idx="4">
                  <c:v>Laits et produits laitiers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Oléagineux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TBB'!$G$36:$G$46</c:f>
              <c:numCache>
                <c:formatCode>0</c:formatCode>
                <c:ptCount val="11"/>
                <c:pt idx="0">
                  <c:v>1688052780</c:v>
                </c:pt>
                <c:pt idx="1">
                  <c:v>623610523</c:v>
                </c:pt>
                <c:pt idx="2">
                  <c:v>733339332</c:v>
                </c:pt>
                <c:pt idx="3">
                  <c:v>795133475</c:v>
                </c:pt>
                <c:pt idx="4">
                  <c:v>347081963</c:v>
                </c:pt>
                <c:pt idx="5">
                  <c:v>335353862</c:v>
                </c:pt>
                <c:pt idx="6">
                  <c:v>-296472088</c:v>
                </c:pt>
                <c:pt idx="7">
                  <c:v>176345784</c:v>
                </c:pt>
                <c:pt idx="8">
                  <c:v>18925355</c:v>
                </c:pt>
                <c:pt idx="9">
                  <c:v>-30120021</c:v>
                </c:pt>
                <c:pt idx="10">
                  <c:v>-693583587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8FC-4FB7-A92D-37A7F3058645}"/>
            </c:ext>
          </c:extLst>
        </c:ser>
        <c:ser>
          <c:idx val="4"/>
          <c:order val="4"/>
          <c:tx>
            <c:strRef>
              <c:f>'Balance commerciale TBB'!$H$34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Autres</c:v>
                </c:pt>
                <c:pt idx="1">
                  <c:v>Produits d'épicerie</c:v>
                </c:pt>
                <c:pt idx="2">
                  <c:v>Fruits et légumes</c:v>
                </c:pt>
                <c:pt idx="3">
                  <c:v>Viande et produits carnés</c:v>
                </c:pt>
                <c:pt idx="4">
                  <c:v>Laits et produits laitiers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Oléagineux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TBB'!$H$36:$H$46</c:f>
              <c:numCache>
                <c:formatCode>0</c:formatCode>
                <c:ptCount val="11"/>
                <c:pt idx="0">
                  <c:v>1681007944</c:v>
                </c:pt>
                <c:pt idx="1">
                  <c:v>696832958</c:v>
                </c:pt>
                <c:pt idx="2">
                  <c:v>832996428</c:v>
                </c:pt>
                <c:pt idx="3">
                  <c:v>763949756</c:v>
                </c:pt>
                <c:pt idx="4">
                  <c:v>234405111</c:v>
                </c:pt>
                <c:pt idx="5">
                  <c:v>387326886</c:v>
                </c:pt>
                <c:pt idx="6">
                  <c:v>-373506527</c:v>
                </c:pt>
                <c:pt idx="7">
                  <c:v>161194456</c:v>
                </c:pt>
                <c:pt idx="8">
                  <c:v>16797003</c:v>
                </c:pt>
                <c:pt idx="9">
                  <c:v>-20080051</c:v>
                </c:pt>
                <c:pt idx="10">
                  <c:v>-758291400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8FC-4FB7-A92D-37A7F3058645}"/>
            </c:ext>
          </c:extLst>
        </c:ser>
        <c:ser>
          <c:idx val="5"/>
          <c:order val="5"/>
          <c:tx>
            <c:strRef>
              <c:f>'Balance commerciale TBB'!$I$34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Autres</c:v>
                </c:pt>
                <c:pt idx="1">
                  <c:v>Produits d'épicerie</c:v>
                </c:pt>
                <c:pt idx="2">
                  <c:v>Fruits et légumes</c:v>
                </c:pt>
                <c:pt idx="3">
                  <c:v>Viande et produits carnés</c:v>
                </c:pt>
                <c:pt idx="4">
                  <c:v>Laits et produits laitiers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Oléagineux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TBB'!$I$36:$I$46</c:f>
              <c:numCache>
                <c:formatCode>0</c:formatCode>
                <c:ptCount val="11"/>
                <c:pt idx="0">
                  <c:v>2220072013</c:v>
                </c:pt>
                <c:pt idx="1">
                  <c:v>868405467</c:v>
                </c:pt>
                <c:pt idx="2">
                  <c:v>916280373</c:v>
                </c:pt>
                <c:pt idx="3">
                  <c:v>724378148</c:v>
                </c:pt>
                <c:pt idx="4">
                  <c:v>352411049</c:v>
                </c:pt>
                <c:pt idx="5">
                  <c:v>425152276</c:v>
                </c:pt>
                <c:pt idx="6">
                  <c:v>-333614272</c:v>
                </c:pt>
                <c:pt idx="7">
                  <c:v>140510689</c:v>
                </c:pt>
                <c:pt idx="8">
                  <c:v>-487470</c:v>
                </c:pt>
                <c:pt idx="9">
                  <c:v>-26350520</c:v>
                </c:pt>
                <c:pt idx="10">
                  <c:v>-584779214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8FC-4FB7-A92D-37A7F3058645}"/>
            </c:ext>
          </c:extLst>
        </c:ser>
        <c:ser>
          <c:idx val="6"/>
          <c:order val="6"/>
          <c:tx>
            <c:strRef>
              <c:f>'Balance commerciale TBB'!$J$34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Autres</c:v>
                </c:pt>
                <c:pt idx="1">
                  <c:v>Produits d'épicerie</c:v>
                </c:pt>
                <c:pt idx="2">
                  <c:v>Fruits et légumes</c:v>
                </c:pt>
                <c:pt idx="3">
                  <c:v>Viande et produits carnés</c:v>
                </c:pt>
                <c:pt idx="4">
                  <c:v>Laits et produits laitiers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Oléagineux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TBB'!$J$36:$J$46</c:f>
              <c:numCache>
                <c:formatCode>0</c:formatCode>
                <c:ptCount val="11"/>
                <c:pt idx="0">
                  <c:v>2292513392</c:v>
                </c:pt>
                <c:pt idx="1">
                  <c:v>953290049</c:v>
                </c:pt>
                <c:pt idx="2">
                  <c:v>954811762</c:v>
                </c:pt>
                <c:pt idx="3">
                  <c:v>749420096</c:v>
                </c:pt>
                <c:pt idx="4">
                  <c:v>553177901</c:v>
                </c:pt>
                <c:pt idx="5">
                  <c:v>485999477</c:v>
                </c:pt>
                <c:pt idx="6">
                  <c:v>-313144489</c:v>
                </c:pt>
                <c:pt idx="7">
                  <c:v>246809205</c:v>
                </c:pt>
                <c:pt idx="8">
                  <c:v>-9571574</c:v>
                </c:pt>
                <c:pt idx="9">
                  <c:v>-18385478</c:v>
                </c:pt>
                <c:pt idx="10">
                  <c:v>-598906395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8FC-4FB7-A92D-37A7F3058645}"/>
            </c:ext>
          </c:extLst>
        </c:ser>
        <c:ser>
          <c:idx val="7"/>
          <c:order val="7"/>
          <c:tx>
            <c:strRef>
              <c:f>'Balance commerciale TBB'!$K$34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Autres</c:v>
                </c:pt>
                <c:pt idx="1">
                  <c:v>Produits d'épicerie</c:v>
                </c:pt>
                <c:pt idx="2">
                  <c:v>Fruits et légumes</c:v>
                </c:pt>
                <c:pt idx="3">
                  <c:v>Viande et produits carnés</c:v>
                </c:pt>
                <c:pt idx="4">
                  <c:v>Laits et produits laitiers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Oléagineux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TBB'!$K$36:$K$46</c:f>
              <c:numCache>
                <c:formatCode>0</c:formatCode>
                <c:ptCount val="11"/>
                <c:pt idx="0">
                  <c:v>1943512144</c:v>
                </c:pt>
                <c:pt idx="1">
                  <c:v>957342349</c:v>
                </c:pt>
                <c:pt idx="2">
                  <c:v>1058656340</c:v>
                </c:pt>
                <c:pt idx="3">
                  <c:v>739101799</c:v>
                </c:pt>
                <c:pt idx="4">
                  <c:v>586383114</c:v>
                </c:pt>
                <c:pt idx="5">
                  <c:v>492787788</c:v>
                </c:pt>
                <c:pt idx="6">
                  <c:v>-272045629</c:v>
                </c:pt>
                <c:pt idx="7">
                  <c:v>136878109</c:v>
                </c:pt>
                <c:pt idx="8">
                  <c:v>-12926366</c:v>
                </c:pt>
                <c:pt idx="9">
                  <c:v>-69539499</c:v>
                </c:pt>
                <c:pt idx="10">
                  <c:v>-836372141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8FC-4FB7-A92D-37A7F3058645}"/>
            </c:ext>
          </c:extLst>
        </c:ser>
        <c:ser>
          <c:idx val="8"/>
          <c:order val="8"/>
          <c:tx>
            <c:strRef>
              <c:f>'Balance commerciale TBB'!$L$34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Autres</c:v>
                </c:pt>
                <c:pt idx="1">
                  <c:v>Produits d'épicerie</c:v>
                </c:pt>
                <c:pt idx="2">
                  <c:v>Fruits et légumes</c:v>
                </c:pt>
                <c:pt idx="3">
                  <c:v>Viande et produits carnés</c:v>
                </c:pt>
                <c:pt idx="4">
                  <c:v>Laits et produits laitiers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Oléagineux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TBB'!$L$36:$L$46</c:f>
              <c:numCache>
                <c:formatCode>0</c:formatCode>
                <c:ptCount val="11"/>
                <c:pt idx="0">
                  <c:v>1900757145</c:v>
                </c:pt>
                <c:pt idx="1">
                  <c:v>926621233</c:v>
                </c:pt>
                <c:pt idx="2">
                  <c:v>1106500786</c:v>
                </c:pt>
                <c:pt idx="3">
                  <c:v>749588481</c:v>
                </c:pt>
                <c:pt idx="4">
                  <c:v>476848336</c:v>
                </c:pt>
                <c:pt idx="5">
                  <c:v>522210039</c:v>
                </c:pt>
                <c:pt idx="6">
                  <c:v>-229561185</c:v>
                </c:pt>
                <c:pt idx="7">
                  <c:v>171462931</c:v>
                </c:pt>
                <c:pt idx="8">
                  <c:v>-10316018</c:v>
                </c:pt>
                <c:pt idx="9">
                  <c:v>-17248497</c:v>
                </c:pt>
                <c:pt idx="10">
                  <c:v>-849795936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8FC-4FB7-A92D-37A7F3058645}"/>
            </c:ext>
          </c:extLst>
        </c:ser>
        <c:ser>
          <c:idx val="9"/>
          <c:order val="9"/>
          <c:tx>
            <c:strRef>
              <c:f>'Balance commerciale TBB'!$M$34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Autres</c:v>
                </c:pt>
                <c:pt idx="1">
                  <c:v>Produits d'épicerie</c:v>
                </c:pt>
                <c:pt idx="2">
                  <c:v>Fruits et légumes</c:v>
                </c:pt>
                <c:pt idx="3">
                  <c:v>Viande et produits carnés</c:v>
                </c:pt>
                <c:pt idx="4">
                  <c:v>Laits et produits laitiers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Oléagineux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TBB'!$M$36:$M$46</c:f>
              <c:numCache>
                <c:formatCode>0</c:formatCode>
                <c:ptCount val="11"/>
                <c:pt idx="0">
                  <c:v>1736801285</c:v>
                </c:pt>
                <c:pt idx="1">
                  <c:v>868448561</c:v>
                </c:pt>
                <c:pt idx="2">
                  <c:v>1161125666</c:v>
                </c:pt>
                <c:pt idx="3">
                  <c:v>638474476</c:v>
                </c:pt>
                <c:pt idx="4">
                  <c:v>435604067</c:v>
                </c:pt>
                <c:pt idx="5">
                  <c:v>510941004</c:v>
                </c:pt>
                <c:pt idx="6">
                  <c:v>-265227004</c:v>
                </c:pt>
                <c:pt idx="7">
                  <c:v>92318448</c:v>
                </c:pt>
                <c:pt idx="8">
                  <c:v>-4648045</c:v>
                </c:pt>
                <c:pt idx="9">
                  <c:v>-12148860</c:v>
                </c:pt>
                <c:pt idx="10">
                  <c:v>-698161022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58FC-4FB7-A92D-37A7F3058645}"/>
            </c:ext>
          </c:extLst>
        </c:ser>
        <c:ser>
          <c:idx val="10"/>
          <c:order val="10"/>
          <c:tx>
            <c:strRef>
              <c:f>'Balance commerciale TBB'!$N$34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Autres</c:v>
                </c:pt>
                <c:pt idx="1">
                  <c:v>Produits d'épicerie</c:v>
                </c:pt>
                <c:pt idx="2">
                  <c:v>Fruits et légumes</c:v>
                </c:pt>
                <c:pt idx="3">
                  <c:v>Viande et produits carnés</c:v>
                </c:pt>
                <c:pt idx="4">
                  <c:v>Laits et produits laitiers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Oléagineux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TBB'!$N$36:$N$46</c:f>
              <c:numCache>
                <c:formatCode>0</c:formatCode>
                <c:ptCount val="11"/>
                <c:pt idx="0">
                  <c:v>1992807736</c:v>
                </c:pt>
                <c:pt idx="1">
                  <c:v>1124936457</c:v>
                </c:pt>
                <c:pt idx="2">
                  <c:v>1233313235</c:v>
                </c:pt>
                <c:pt idx="3">
                  <c:v>747133211</c:v>
                </c:pt>
                <c:pt idx="4">
                  <c:v>473859216</c:v>
                </c:pt>
                <c:pt idx="5">
                  <c:v>682973023</c:v>
                </c:pt>
                <c:pt idx="6">
                  <c:v>-292333554</c:v>
                </c:pt>
                <c:pt idx="7">
                  <c:v>58627216</c:v>
                </c:pt>
                <c:pt idx="8">
                  <c:v>280477</c:v>
                </c:pt>
                <c:pt idx="9">
                  <c:v>10630212</c:v>
                </c:pt>
                <c:pt idx="10">
                  <c:v>-859828891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8FC-4FB7-A92D-37A7F3058645}"/>
            </c:ext>
          </c:extLst>
        </c:ser>
        <c:ser>
          <c:idx val="11"/>
          <c:order val="11"/>
          <c:tx>
            <c:strRef>
              <c:f>'Balance commerciale TBB'!$O$34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Autres</c:v>
                </c:pt>
                <c:pt idx="1">
                  <c:v>Produits d'épicerie</c:v>
                </c:pt>
                <c:pt idx="2">
                  <c:v>Fruits et légumes</c:v>
                </c:pt>
                <c:pt idx="3">
                  <c:v>Viande et produits carnés</c:v>
                </c:pt>
                <c:pt idx="4">
                  <c:v>Laits et produits laitiers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Oléagineux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TBB'!$O$36:$O$46</c:f>
              <c:numCache>
                <c:formatCode>0</c:formatCode>
                <c:ptCount val="11"/>
                <c:pt idx="0">
                  <c:v>1979004041</c:v>
                </c:pt>
                <c:pt idx="1">
                  <c:v>1207546942</c:v>
                </c:pt>
                <c:pt idx="2">
                  <c:v>1345349200</c:v>
                </c:pt>
                <c:pt idx="3">
                  <c:v>984837301</c:v>
                </c:pt>
                <c:pt idx="4">
                  <c:v>767752288</c:v>
                </c:pt>
                <c:pt idx="5">
                  <c:v>746790773</c:v>
                </c:pt>
                <c:pt idx="6">
                  <c:v>-108534713</c:v>
                </c:pt>
                <c:pt idx="7">
                  <c:v>9567518</c:v>
                </c:pt>
                <c:pt idx="8">
                  <c:v>-7612638</c:v>
                </c:pt>
                <c:pt idx="9">
                  <c:v>-8022884</c:v>
                </c:pt>
                <c:pt idx="10">
                  <c:v>-1209858891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58FC-4FB7-A92D-37A7F3058645}"/>
            </c:ext>
          </c:extLst>
        </c:ser>
        <c:ser>
          <c:idx val="12"/>
          <c:order val="12"/>
          <c:tx>
            <c:strRef>
              <c:f>'Balance commerciale TBB'!$P$34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Autres</c:v>
                </c:pt>
                <c:pt idx="1">
                  <c:v>Produits d'épicerie</c:v>
                </c:pt>
                <c:pt idx="2">
                  <c:v>Fruits et légumes</c:v>
                </c:pt>
                <c:pt idx="3">
                  <c:v>Viande et produits carnés</c:v>
                </c:pt>
                <c:pt idx="4">
                  <c:v>Laits et produits laitiers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Oléagineux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TBB'!$P$36:$P$46</c:f>
              <c:numCache>
                <c:formatCode>0</c:formatCode>
                <c:ptCount val="11"/>
                <c:pt idx="0">
                  <c:v>1992921594</c:v>
                </c:pt>
                <c:pt idx="1">
                  <c:v>1557676866</c:v>
                </c:pt>
                <c:pt idx="2">
                  <c:v>1488059624</c:v>
                </c:pt>
                <c:pt idx="3">
                  <c:v>937938055</c:v>
                </c:pt>
                <c:pt idx="4">
                  <c:v>773619035</c:v>
                </c:pt>
                <c:pt idx="5">
                  <c:v>642150043</c:v>
                </c:pt>
                <c:pt idx="6">
                  <c:v>127525015</c:v>
                </c:pt>
                <c:pt idx="7">
                  <c:v>116928381</c:v>
                </c:pt>
                <c:pt idx="8">
                  <c:v>10150026</c:v>
                </c:pt>
                <c:pt idx="9">
                  <c:v>-25286698</c:v>
                </c:pt>
                <c:pt idx="10">
                  <c:v>-828780514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58FC-4FB7-A92D-37A7F30586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8745424"/>
        <c:axId val="518748168"/>
      </c:barChart>
      <c:catAx>
        <c:axId val="51874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18748168"/>
        <c:crosses val="autoZero"/>
        <c:auto val="1"/>
        <c:lblAlgn val="ctr"/>
        <c:lblOffset val="100"/>
        <c:noMultiLvlLbl val="0"/>
      </c:catAx>
      <c:valAx>
        <c:axId val="518748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18745424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'Import. TBB'!$M$48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Céréales</c:v>
                </c:pt>
                <c:pt idx="1">
                  <c:v>Produits d'épicerie</c:v>
                </c:pt>
                <c:pt idx="2">
                  <c:v>Vins et spiritueux</c:v>
                </c:pt>
                <c:pt idx="3">
                  <c:v>Laits et produits laitiers</c:v>
                </c:pt>
                <c:pt idx="4">
                  <c:v>Viande et produits carnés</c:v>
                </c:pt>
                <c:pt idx="5">
                  <c:v>Fruits et légumes</c:v>
                </c:pt>
                <c:pt idx="6">
                  <c:v>Oléagineux</c:v>
                </c:pt>
                <c:pt idx="7">
                  <c:v>Pêche et aquaculture</c:v>
                </c:pt>
                <c:pt idx="8">
                  <c:v>Sucre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TBB'!$M$49:$M$60</c:f>
              <c:numCache>
                <c:formatCode>0</c:formatCode>
                <c:ptCount val="11"/>
                <c:pt idx="0">
                  <c:v>770720153</c:v>
                </c:pt>
                <c:pt idx="1">
                  <c:v>634806749</c:v>
                </c:pt>
                <c:pt idx="2">
                  <c:v>566302244</c:v>
                </c:pt>
                <c:pt idx="3">
                  <c:v>371159292</c:v>
                </c:pt>
                <c:pt idx="4">
                  <c:v>250361039</c:v>
                </c:pt>
                <c:pt idx="5">
                  <c:v>333701756</c:v>
                </c:pt>
                <c:pt idx="6">
                  <c:v>134177875</c:v>
                </c:pt>
                <c:pt idx="7">
                  <c:v>89765930</c:v>
                </c:pt>
                <c:pt idx="8">
                  <c:v>70989407</c:v>
                </c:pt>
                <c:pt idx="9">
                  <c:v>40095043</c:v>
                </c:pt>
                <c:pt idx="10">
                  <c:v>622901940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39-49FA-8EBE-21A62DEEE009}"/>
            </c:ext>
          </c:extLst>
        </c:ser>
        <c:ser>
          <c:idx val="1"/>
          <c:order val="1"/>
          <c:tx>
            <c:strRef>
              <c:f>'Import. TBB'!$N$48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Céréales</c:v>
                </c:pt>
                <c:pt idx="1">
                  <c:v>Produits d'épicerie</c:v>
                </c:pt>
                <c:pt idx="2">
                  <c:v>Vins et spiritueux</c:v>
                </c:pt>
                <c:pt idx="3">
                  <c:v>Laits et produits laitiers</c:v>
                </c:pt>
                <c:pt idx="4">
                  <c:v>Viande et produits carnés</c:v>
                </c:pt>
                <c:pt idx="5">
                  <c:v>Fruits et légumes</c:v>
                </c:pt>
                <c:pt idx="6">
                  <c:v>Oléagineux</c:v>
                </c:pt>
                <c:pt idx="7">
                  <c:v>Pêche et aquaculture</c:v>
                </c:pt>
                <c:pt idx="8">
                  <c:v>Sucre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TBB'!$N$49:$N$60</c:f>
              <c:numCache>
                <c:formatCode>0</c:formatCode>
                <c:ptCount val="11"/>
                <c:pt idx="0">
                  <c:v>944961310</c:v>
                </c:pt>
                <c:pt idx="1">
                  <c:v>677430968</c:v>
                </c:pt>
                <c:pt idx="2">
                  <c:v>701121991</c:v>
                </c:pt>
                <c:pt idx="3">
                  <c:v>403686161</c:v>
                </c:pt>
                <c:pt idx="4">
                  <c:v>338892312</c:v>
                </c:pt>
                <c:pt idx="5">
                  <c:v>347575435</c:v>
                </c:pt>
                <c:pt idx="6">
                  <c:v>185043342</c:v>
                </c:pt>
                <c:pt idx="7">
                  <c:v>116222144</c:v>
                </c:pt>
                <c:pt idx="8">
                  <c:v>59249734</c:v>
                </c:pt>
                <c:pt idx="9">
                  <c:v>60650121</c:v>
                </c:pt>
                <c:pt idx="10">
                  <c:v>641750097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D39-49FA-8EBE-21A62DEEE009}"/>
            </c:ext>
          </c:extLst>
        </c:ser>
        <c:ser>
          <c:idx val="2"/>
          <c:order val="2"/>
          <c:tx>
            <c:strRef>
              <c:f>'Import. TBB'!$O$48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Céréales</c:v>
                </c:pt>
                <c:pt idx="1">
                  <c:v>Produits d'épicerie</c:v>
                </c:pt>
                <c:pt idx="2">
                  <c:v>Vins et spiritueux</c:v>
                </c:pt>
                <c:pt idx="3">
                  <c:v>Laits et produits laitiers</c:v>
                </c:pt>
                <c:pt idx="4">
                  <c:v>Viande et produits carnés</c:v>
                </c:pt>
                <c:pt idx="5">
                  <c:v>Fruits et légumes</c:v>
                </c:pt>
                <c:pt idx="6">
                  <c:v>Oléagineux</c:v>
                </c:pt>
                <c:pt idx="7">
                  <c:v>Pêche et aquaculture</c:v>
                </c:pt>
                <c:pt idx="8">
                  <c:v>Sucre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TBB'!$O$49:$O$60</c:f>
              <c:numCache>
                <c:formatCode>0</c:formatCode>
                <c:ptCount val="11"/>
                <c:pt idx="0">
                  <c:v>1339448366</c:v>
                </c:pt>
                <c:pt idx="1">
                  <c:v>695336441</c:v>
                </c:pt>
                <c:pt idx="2">
                  <c:v>774019876</c:v>
                </c:pt>
                <c:pt idx="3">
                  <c:v>505383900</c:v>
                </c:pt>
                <c:pt idx="4">
                  <c:v>512093097</c:v>
                </c:pt>
                <c:pt idx="5">
                  <c:v>404308164</c:v>
                </c:pt>
                <c:pt idx="6">
                  <c:v>317837169</c:v>
                </c:pt>
                <c:pt idx="7">
                  <c:v>129261527</c:v>
                </c:pt>
                <c:pt idx="8">
                  <c:v>85092339</c:v>
                </c:pt>
                <c:pt idx="9">
                  <c:v>54051106</c:v>
                </c:pt>
                <c:pt idx="10">
                  <c:v>688004884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D39-49FA-8EBE-21A62DEEE009}"/>
            </c:ext>
          </c:extLst>
        </c:ser>
        <c:ser>
          <c:idx val="3"/>
          <c:order val="3"/>
          <c:tx>
            <c:strRef>
              <c:f>'Import. TBB'!$P$48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Céréales</c:v>
                </c:pt>
                <c:pt idx="1">
                  <c:v>Produits d'épicerie</c:v>
                </c:pt>
                <c:pt idx="2">
                  <c:v>Vins et spiritueux</c:v>
                </c:pt>
                <c:pt idx="3">
                  <c:v>Laits et produits laitiers</c:v>
                </c:pt>
                <c:pt idx="4">
                  <c:v>Viande et produits carnés</c:v>
                </c:pt>
                <c:pt idx="5">
                  <c:v>Fruits et légumes</c:v>
                </c:pt>
                <c:pt idx="6">
                  <c:v>Oléagineux</c:v>
                </c:pt>
                <c:pt idx="7">
                  <c:v>Pêche et aquaculture</c:v>
                </c:pt>
                <c:pt idx="8">
                  <c:v>Sucre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TBB'!$P$49:$P$60</c:f>
              <c:numCache>
                <c:formatCode>0</c:formatCode>
                <c:ptCount val="11"/>
                <c:pt idx="0">
                  <c:v>948366987</c:v>
                </c:pt>
                <c:pt idx="1">
                  <c:v>704319752</c:v>
                </c:pt>
                <c:pt idx="2">
                  <c:v>691941815</c:v>
                </c:pt>
                <c:pt idx="3">
                  <c:v>494147470</c:v>
                </c:pt>
                <c:pt idx="4">
                  <c:v>466796271</c:v>
                </c:pt>
                <c:pt idx="5">
                  <c:v>441855684</c:v>
                </c:pt>
                <c:pt idx="6">
                  <c:v>241649574</c:v>
                </c:pt>
                <c:pt idx="7">
                  <c:v>135472957</c:v>
                </c:pt>
                <c:pt idx="8">
                  <c:v>124805900</c:v>
                </c:pt>
                <c:pt idx="9">
                  <c:v>41978629</c:v>
                </c:pt>
                <c:pt idx="10">
                  <c:v>686026997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D39-49FA-8EBE-21A62DEEE0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1761024"/>
        <c:axId val="241763768"/>
      </c:barChart>
      <c:catAx>
        <c:axId val="24176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1763768"/>
        <c:crosses val="autoZero"/>
        <c:auto val="1"/>
        <c:lblAlgn val="ctr"/>
        <c:lblOffset val="100"/>
        <c:noMultiLvlLbl val="0"/>
      </c:catAx>
      <c:valAx>
        <c:axId val="241763768"/>
        <c:scaling>
          <c:orientation val="minMax"/>
          <c:max val="14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1761024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'Export. françaises'!$M$4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françaises'!$C$5:$C$15</c:f>
              <c:strCache>
                <c:ptCount val="10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</c:strCache>
            </c:strRef>
          </c:cat>
          <c:val>
            <c:numRef>
              <c:f>'Export. françaises'!$M$5:$M$15</c:f>
              <c:numCache>
                <c:formatCode>0</c:formatCode>
                <c:ptCount val="10"/>
                <c:pt idx="0">
                  <c:v>6373509735</c:v>
                </c:pt>
                <c:pt idx="1">
                  <c:v>6679879632</c:v>
                </c:pt>
                <c:pt idx="2">
                  <c:v>4754352582</c:v>
                </c:pt>
                <c:pt idx="3">
                  <c:v>5140686842</c:v>
                </c:pt>
                <c:pt idx="4">
                  <c:v>5384624010</c:v>
                </c:pt>
                <c:pt idx="5">
                  <c:v>4471233286</c:v>
                </c:pt>
                <c:pt idx="6">
                  <c:v>3859134293</c:v>
                </c:pt>
                <c:pt idx="7">
                  <c:v>3198236479</c:v>
                </c:pt>
                <c:pt idx="8">
                  <c:v>1847167682</c:v>
                </c:pt>
                <c:pt idx="9">
                  <c:v>888514078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7F-4E3C-9FF6-58108C8C9E2B}"/>
            </c:ext>
          </c:extLst>
        </c:ser>
        <c:ser>
          <c:idx val="1"/>
          <c:order val="1"/>
          <c:tx>
            <c:strRef>
              <c:f>'Export. françaises'!$N$4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françaises'!$C$5:$C$15</c:f>
              <c:strCache>
                <c:ptCount val="10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</c:strCache>
            </c:strRef>
          </c:cat>
          <c:val>
            <c:numRef>
              <c:f>'Export. françaises'!$N$5:$N$15</c:f>
              <c:numCache>
                <c:formatCode>0</c:formatCode>
                <c:ptCount val="10"/>
                <c:pt idx="0">
                  <c:v>7476109663</c:v>
                </c:pt>
                <c:pt idx="1">
                  <c:v>7252988514</c:v>
                </c:pt>
                <c:pt idx="2">
                  <c:v>5406520839</c:v>
                </c:pt>
                <c:pt idx="3">
                  <c:v>5571868259</c:v>
                </c:pt>
                <c:pt idx="4">
                  <c:v>5444293372</c:v>
                </c:pt>
                <c:pt idx="5">
                  <c:v>5744162231</c:v>
                </c:pt>
                <c:pt idx="6">
                  <c:v>4565699665</c:v>
                </c:pt>
                <c:pt idx="7">
                  <c:v>4103624664</c:v>
                </c:pt>
                <c:pt idx="8">
                  <c:v>2018703025</c:v>
                </c:pt>
                <c:pt idx="9">
                  <c:v>1192429989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37F-4E3C-9FF6-58108C8C9E2B}"/>
            </c:ext>
          </c:extLst>
        </c:ser>
        <c:ser>
          <c:idx val="2"/>
          <c:order val="2"/>
          <c:tx>
            <c:strRef>
              <c:f>'Export. françaises'!$O$4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'Export. françaises'!$C$5:$C$15</c:f>
              <c:strCache>
                <c:ptCount val="10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</c:strCache>
            </c:strRef>
          </c:cat>
          <c:val>
            <c:numRef>
              <c:f>'Export. françaises'!$O$5:$O$15</c:f>
              <c:numCache>
                <c:formatCode>0</c:formatCode>
                <c:ptCount val="10"/>
                <c:pt idx="0">
                  <c:v>9104326532</c:v>
                </c:pt>
                <c:pt idx="1">
                  <c:v>8399178143</c:v>
                </c:pt>
                <c:pt idx="2">
                  <c:v>6966925989</c:v>
                </c:pt>
                <c:pt idx="3">
                  <c:v>6720113816</c:v>
                </c:pt>
                <c:pt idx="4">
                  <c:v>5960293798</c:v>
                </c:pt>
                <c:pt idx="5">
                  <c:v>6647485260</c:v>
                </c:pt>
                <c:pt idx="6">
                  <c:v>5836783623</c:v>
                </c:pt>
                <c:pt idx="7">
                  <c:v>3532789102</c:v>
                </c:pt>
                <c:pt idx="8">
                  <c:v>2236170440</c:v>
                </c:pt>
                <c:pt idx="9">
                  <c:v>1336555079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37F-4E3C-9FF6-58108C8C9E2B}"/>
            </c:ext>
          </c:extLst>
        </c:ser>
        <c:ser>
          <c:idx val="3"/>
          <c:order val="3"/>
          <c:tx>
            <c:strRef>
              <c:f>'Export. françaises'!$P$4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'Export. françaises'!$C$5:$C$15</c:f>
              <c:strCache>
                <c:ptCount val="10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</c:strCache>
            </c:strRef>
          </c:cat>
          <c:val>
            <c:numRef>
              <c:f>'Export. françaises'!$P$5:$P$15</c:f>
              <c:numCache>
                <c:formatCode>0</c:formatCode>
                <c:ptCount val="10"/>
                <c:pt idx="0">
                  <c:v>9049441240</c:v>
                </c:pt>
                <c:pt idx="1">
                  <c:v>8829647584</c:v>
                </c:pt>
                <c:pt idx="2">
                  <c:v>7161692637</c:v>
                </c:pt>
                <c:pt idx="3">
                  <c:v>6905099928</c:v>
                </c:pt>
                <c:pt idx="4">
                  <c:v>6285421161</c:v>
                </c:pt>
                <c:pt idx="5">
                  <c:v>5421814511</c:v>
                </c:pt>
                <c:pt idx="6">
                  <c:v>5362623234</c:v>
                </c:pt>
                <c:pt idx="7">
                  <c:v>3718661117</c:v>
                </c:pt>
                <c:pt idx="8">
                  <c:v>2286150520</c:v>
                </c:pt>
                <c:pt idx="9">
                  <c:v>1473560531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37F-4E3C-9FF6-58108C8C9E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4566808"/>
        <c:axId val="315718336"/>
      </c:barChart>
      <c:catAx>
        <c:axId val="234566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315718336"/>
        <c:crosses val="autoZero"/>
        <c:auto val="1"/>
        <c:lblAlgn val="ctr"/>
        <c:lblOffset val="100"/>
        <c:noMultiLvlLbl val="0"/>
      </c:catAx>
      <c:valAx>
        <c:axId val="31571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34566808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B87-4551-B0DF-E583EDAE387E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B87-4551-B0DF-E583EDAE387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B87-4551-B0DF-E583EDAE387E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B87-4551-B0DF-E583EDAE387E}"/>
              </c:ext>
            </c:extLst>
          </c:dPt>
          <c:dPt>
            <c:idx val="4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B87-4551-B0DF-E583EDAE387E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B87-4551-B0DF-E583EDAE387E}"/>
              </c:ext>
            </c:extLst>
          </c:dPt>
          <c:dPt>
            <c:idx val="6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B87-4551-B0DF-E583EDAE38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B87-4551-B0DF-E583EDAE387E}"/>
              </c:ext>
            </c:extLst>
          </c:dPt>
          <c:dPt>
            <c:idx val="8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FB87-4551-B0DF-E583EDAE387E}"/>
              </c:ext>
            </c:extLst>
          </c:dPt>
          <c:dPt>
            <c:idx val="9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FB87-4551-B0DF-E583EDAE387E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FB87-4551-B0DF-E583EDAE387E}"/>
              </c:ext>
            </c:extLst>
          </c:dPt>
          <c:dLbls>
            <c:dLbl>
              <c:idx val="0"/>
              <c:layout>
                <c:manualLayout>
                  <c:x val="-0.18196869128808554"/>
                  <c:y val="0.13750111028486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B87-4551-B0DF-E583EDAE387E}"/>
                </c:ext>
                <c:ext xmlns:c15="http://schemas.microsoft.com/office/drawing/2012/chart" uri="{CE6537A1-D6FC-4f65-9D91-7224C49458BB}">
                  <c15:layout>
                    <c:manualLayout>
                      <c:w val="0.21326268033714643"/>
                      <c:h val="0.2953758941815923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5729729846192739"/>
                  <c:y val="-4.4947764047195368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B87-4551-B0DF-E583EDAE387E}"/>
                </c:ext>
                <c:ext xmlns:c15="http://schemas.microsoft.com/office/drawing/2012/chart" uri="{CE6537A1-D6FC-4f65-9D91-7224C49458BB}">
                  <c15:layout>
                    <c:manualLayout>
                      <c:w val="0.21306338301282973"/>
                      <c:h val="0.252490792681173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7289348114611403"/>
                  <c:y val="-0.1273234990343204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B87-4551-B0DF-E583EDAE387E}"/>
                </c:ext>
                <c:ext xmlns:c15="http://schemas.microsoft.com/office/drawing/2012/chart" uri="{CE6537A1-D6FC-4f65-9D91-7224C49458BB}">
                  <c15:layout>
                    <c:manualLayout>
                      <c:w val="0.24486854276669215"/>
                      <c:h val="0.28656613242834206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2.0135739193027222E-2"/>
                  <c:y val="-0.114038532014030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B87-4551-B0DF-E583EDAE387E}"/>
                </c:ext>
                <c:ext xmlns:c15="http://schemas.microsoft.com/office/drawing/2012/chart" uri="{CE6537A1-D6FC-4f65-9D91-7224C49458BB}">
                  <c15:layout>
                    <c:manualLayout>
                      <c:w val="0.24078988118328384"/>
                      <c:h val="0.1022263232291503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0.1058360361162661"/>
                  <c:y val="-0.133701790573027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B87-4551-B0DF-E583EDAE387E}"/>
                </c:ext>
                <c:ext xmlns:c15="http://schemas.microsoft.com/office/drawing/2012/chart" uri="{CE6537A1-D6FC-4f65-9D91-7224C49458BB}">
                  <c15:layout>
                    <c:manualLayout>
                      <c:w val="0.13849081293199042"/>
                      <c:h val="0.13978003701378638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0.15450110403042452"/>
                  <c:y val="-8.178236741531856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FB87-4551-B0DF-E583EDAE38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2626401185872943"/>
                  <c:y val="-3.546174762913954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FB87-4551-B0DF-E583EDAE38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3256028302076255E-3"/>
                  <c:y val="-1.160986335793937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FB87-4551-B0DF-E583EDAE38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4.237806779349293E-2"/>
                  <c:y val="-0.1142691482121354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FB87-4551-B0DF-E583EDAE38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20018743149356449"/>
                  <c:y val="0.1861682634417046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7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FB87-4551-B0DF-E583EDAE387E}"/>
                </c:ext>
                <c:ext xmlns:c15="http://schemas.microsoft.com/office/drawing/2012/chart" uri="{CE6537A1-D6FC-4f65-9D91-7224C49458BB}">
                  <c15:layout>
                    <c:manualLayout>
                      <c:w val="0.24834078338066903"/>
                      <c:h val="0.167052772106172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'Import. TBB'!$C$34:$C$44</c:f>
              <c:strCache>
                <c:ptCount val="11"/>
                <c:pt idx="0">
                  <c:v>Fruits et légumes</c:v>
                </c:pt>
                <c:pt idx="1">
                  <c:v>Produits d'épicerie</c:v>
                </c:pt>
                <c:pt idx="2">
                  <c:v>Viande et produits carnés</c:v>
                </c:pt>
                <c:pt idx="3">
                  <c:v>Oléagineux</c:v>
                </c:pt>
                <c:pt idx="4">
                  <c:v>Laits et produits laitiers</c:v>
                </c:pt>
                <c:pt idx="5">
                  <c:v>Vins et spiritueux</c:v>
                </c:pt>
                <c:pt idx="6">
                  <c:v>Pêche et aquaculture</c:v>
                </c:pt>
                <c:pt idx="7">
                  <c:v>Céréales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Autres</c:v>
                </c:pt>
              </c:strCache>
            </c:strRef>
          </c:cat>
          <c:val>
            <c:numRef>
              <c:f>'Import. TBB'!$P$34:$P$44</c:f>
              <c:numCache>
                <c:formatCode>0%</c:formatCode>
                <c:ptCount val="11"/>
                <c:pt idx="0">
                  <c:v>0.17546610068676097</c:v>
                </c:pt>
                <c:pt idx="1">
                  <c:v>0.15785513013444091</c:v>
                </c:pt>
                <c:pt idx="2">
                  <c:v>0.1248448380010258</c:v>
                </c:pt>
                <c:pt idx="3">
                  <c:v>9.7753309932132715E-2</c:v>
                </c:pt>
                <c:pt idx="4">
                  <c:v>6.1891829550582783E-2</c:v>
                </c:pt>
                <c:pt idx="5">
                  <c:v>6.0784691169849643E-2</c:v>
                </c:pt>
                <c:pt idx="6">
                  <c:v>5.8733842771157847E-2</c:v>
                </c:pt>
                <c:pt idx="7">
                  <c:v>5.8507561340415189E-2</c:v>
                </c:pt>
                <c:pt idx="8">
                  <c:v>2.1378239955031585E-2</c:v>
                </c:pt>
                <c:pt idx="9">
                  <c:v>9.6737279636389187E-3</c:v>
                </c:pt>
                <c:pt idx="10">
                  <c:v>0.17311072849496364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FB87-4551-B0DF-E583EDAE38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7DB-4CEA-B15A-34CB4410E34E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7DB-4CEA-B15A-34CB4410E34E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7DB-4CEA-B15A-34CB4410E34E}"/>
              </c:ext>
            </c:extLst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7DB-4CEA-B15A-34CB4410E34E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7DB-4CEA-B15A-34CB4410E34E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7DB-4CEA-B15A-34CB4410E34E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7DB-4CEA-B15A-34CB4410E34E}"/>
              </c:ext>
            </c:extLst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37DB-4CEA-B15A-34CB4410E34E}"/>
              </c:ext>
            </c:extLst>
          </c:dPt>
          <c:dPt>
            <c:idx val="8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37DB-4CEA-B15A-34CB4410E34E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37DB-4CEA-B15A-34CB4410E34E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37DB-4CEA-B15A-34CB4410E34E}"/>
              </c:ext>
            </c:extLst>
          </c:dPt>
          <c:dLbls>
            <c:dLbl>
              <c:idx val="0"/>
              <c:layout>
                <c:manualLayout>
                  <c:x val="-0.18866312781525396"/>
                  <c:y val="0.20526649623371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9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7DB-4CEA-B15A-34CB4410E34E}"/>
                </c:ext>
                <c:ext xmlns:c15="http://schemas.microsoft.com/office/drawing/2012/chart" uri="{CE6537A1-D6FC-4f65-9D91-7224C49458BB}">
                  <c15:layout>
                    <c:manualLayout>
                      <c:w val="0.2574314588652058"/>
                      <c:h val="0.1952940237508654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4450561119744884"/>
                  <c:y val="-2.12492386236589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7DB-4CEA-B15A-34CB4410E34E}"/>
                </c:ext>
                <c:ext xmlns:c15="http://schemas.microsoft.com/office/drawing/2012/chart" uri="{CE6537A1-D6FC-4f65-9D91-7224C49458BB}">
                  <c15:layout>
                    <c:manualLayout>
                      <c:w val="0.2218257137285955"/>
                      <c:h val="0.2667633132781244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826134229076242"/>
                  <c:y val="-0.1335551184979426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7DB-4CEA-B15A-34CB4410E34E}"/>
                </c:ext>
                <c:ext xmlns:c15="http://schemas.microsoft.com/office/drawing/2012/chart" uri="{CE6537A1-D6FC-4f65-9D91-7224C49458BB}">
                  <c15:layout>
                    <c:manualLayout>
                      <c:w val="0.20690930194968507"/>
                      <c:h val="0.26819284496114221"/>
                    </c:manualLayout>
                  </c15:layout>
                </c:ext>
              </c:extLst>
            </c:dLbl>
            <c:dLbl>
              <c:idx val="3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7DB-4CEA-B15A-34CB4410E3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4481451049574523"/>
                  <c:y val="-0.13408033139904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7DB-4CEA-B15A-34CB4410E34E}"/>
                </c:ext>
                <c:ext xmlns:c15="http://schemas.microsoft.com/office/drawing/2012/chart" uri="{CE6537A1-D6FC-4f65-9D91-7224C49458BB}">
                  <c15:layout>
                    <c:manualLayout>
                      <c:w val="0.17687403491147577"/>
                      <c:h val="0.11023013035706967"/>
                    </c:manualLayout>
                  </c15:layout>
                </c:ext>
              </c:extLst>
            </c:dLbl>
            <c:dLbl>
              <c:idx val="5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37DB-4CEA-B15A-34CB4410E3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2654421826788125E-2"/>
                  <c:y val="2.366352651902711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37DB-4CEA-B15A-34CB4410E3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37DB-4CEA-B15A-34CB4410E3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'Import. TBB'!$C$78:$C$88</c:f>
              <c:strCache>
                <c:ptCount val="11"/>
                <c:pt idx="0">
                  <c:v>Céréales</c:v>
                </c:pt>
                <c:pt idx="1">
                  <c:v>Produits d'épicerie</c:v>
                </c:pt>
                <c:pt idx="2">
                  <c:v>Vins et spiritueux</c:v>
                </c:pt>
                <c:pt idx="3">
                  <c:v>Laits et produits laitiers</c:v>
                </c:pt>
                <c:pt idx="4">
                  <c:v>Viande et produits carnés</c:v>
                </c:pt>
                <c:pt idx="5">
                  <c:v>Fruits et légumes</c:v>
                </c:pt>
                <c:pt idx="6">
                  <c:v>Oléagineux</c:v>
                </c:pt>
                <c:pt idx="7">
                  <c:v>Pêche et aquaculture</c:v>
                </c:pt>
                <c:pt idx="8">
                  <c:v>Sucre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TBB'!$P$78:$P$88</c:f>
              <c:numCache>
                <c:formatCode>0%</c:formatCode>
                <c:ptCount val="11"/>
                <c:pt idx="0">
                  <c:v>0.19053606712565846</c:v>
                </c:pt>
                <c:pt idx="1">
                  <c:v>0.14150462572459738</c:v>
                </c:pt>
                <c:pt idx="2">
                  <c:v>0.13901777889479608</c:v>
                </c:pt>
                <c:pt idx="3">
                  <c:v>9.9278988835040813E-2</c:v>
                </c:pt>
                <c:pt idx="4">
                  <c:v>9.3783869371723561E-2</c:v>
                </c:pt>
                <c:pt idx="5">
                  <c:v>8.8773065090336944E-2</c:v>
                </c:pt>
                <c:pt idx="6">
                  <c:v>4.8549728199839548E-2</c:v>
                </c:pt>
                <c:pt idx="7">
                  <c:v>2.7217822617715645E-2</c:v>
                </c:pt>
                <c:pt idx="8">
                  <c:v>2.5074708067709464E-2</c:v>
                </c:pt>
                <c:pt idx="9">
                  <c:v>8.433911115241206E-3</c:v>
                </c:pt>
                <c:pt idx="10">
                  <c:v>0.13782943495734093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37DB-4CEA-B15A-34CB4410E3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'Import. IAA'!$C$39</c:f>
              <c:strCache>
                <c:ptCount val="1"/>
                <c:pt idx="0">
                  <c:v>Monde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E4A-446A-A81A-065BF89A35A4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E4A-446A-A81A-065BF89A35A4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E4A-446A-A81A-065BF89A35A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E4A-446A-A81A-065BF89A35A4}"/>
              </c:ext>
            </c:extLst>
          </c:dPt>
          <c:cat>
            <c:strRef>
              <c:f>'Import. IAA'!$M$38:$P$38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strCache>
            </c:strRef>
          </c:cat>
          <c:val>
            <c:numRef>
              <c:f>'Import. IAA'!$M$39:$P$39</c:f>
              <c:numCache>
                <c:formatCode>0</c:formatCode>
                <c:ptCount val="4"/>
                <c:pt idx="0">
                  <c:v>66146966551</c:v>
                </c:pt>
                <c:pt idx="1">
                  <c:v>72460496119</c:v>
                </c:pt>
                <c:pt idx="2">
                  <c:v>89034621793</c:v>
                </c:pt>
                <c:pt idx="3">
                  <c:v>86616121949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E4A-446A-A81A-065BF89A35A4}"/>
            </c:ext>
          </c:extLst>
        </c:ser>
        <c:ser>
          <c:idx val="11"/>
          <c:order val="11"/>
          <c:tx>
            <c:strRef>
              <c:f>'Import. IAA'!#REF!</c:f>
              <c:strCache>
                <c:ptCount val="1"/>
                <c:pt idx="0">
                  <c:v>#REF!</c:v>
                </c:pt>
              </c:strCache>
              <c:extLst xmlns:c15="http://schemas.microsoft.com/office/drawing/2012/chart" xmlns:c16r2="http://schemas.microsoft.com/office/drawing/2015/06/chart"/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'[1]Import. IAA'!$M$38:$P$38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  <c:extLst xmlns:c16r2="http://schemas.microsoft.com/office/drawing/2015/06/chart"/>
            </c:numRef>
          </c:cat>
          <c:val>
            <c:numRef>
              <c:f>'Import. IAA'!#REF!</c:f>
              <c:extLst xmlns:c15="http://schemas.microsoft.com/office/drawing/2012/chart"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E4A-446A-A81A-065BF89A35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241761416"/>
        <c:axId val="241764552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'Import. IAA'!$C$41</c15:sqref>
                        </c15:formulaRef>
                      </c:ext>
                    </c:extLst>
                    <c:strCache>
                      <c:ptCount val="1"/>
                      <c:pt idx="0">
                        <c:v>Allemagne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0B-8E4A-446A-A81A-065BF89A35A4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0D-8E4A-446A-A81A-065BF89A35A4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chemeClr val="tx2">
                        <a:lumMod val="75000"/>
                      </a:schemeClr>
                    </a:solidFill>
                    <a:ln>
                      <a:noFill/>
                    </a:ln>
                    <a:effectLst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0F-8E4A-446A-A81A-065BF89A35A4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 xmlns:c16r2="http://schemas.microsoft.com/office/drawing/2015/06/chart">
                    <c:ext xmlns:c16="http://schemas.microsoft.com/office/drawing/2014/chart" uri="{C3380CC4-5D6E-409C-BE32-E72D297353CC}">
                      <c16:uniqueId val="{00000011-8E4A-446A-A81A-065BF89A35A4}"/>
                    </c:ext>
                  </c:extLst>
                </c:dPt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'Import. IAA'!$M$39:$P$39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66146966551</c:v>
                      </c:pt>
                      <c:pt idx="1">
                        <c:v>72460496119</c:v>
                      </c:pt>
                      <c:pt idx="2">
                        <c:v>89034621793</c:v>
                      </c:pt>
                      <c:pt idx="3">
                        <c:v>86616121949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12-8E4A-446A-A81A-065BF89A35A4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IAA'!$C$42</c15:sqref>
                        </c15:formulaRef>
                      </c:ext>
                    </c:extLst>
                    <c:strCache>
                      <c:ptCount val="1"/>
                      <c:pt idx="0">
                        <c:v>Belgique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IAA'!$M$42:$P$42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8487946019</c:v>
                      </c:pt>
                      <c:pt idx="1">
                        <c:v>9068134963</c:v>
                      </c:pt>
                      <c:pt idx="2">
                        <c:v>10766553368</c:v>
                      </c:pt>
                      <c:pt idx="3">
                        <c:v>11326937979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13-8E4A-446A-A81A-065BF89A35A4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IAA'!$C$43</c15:sqref>
                        </c15:formulaRef>
                      </c:ext>
                    </c:extLst>
                    <c:strCache>
                      <c:ptCount val="1"/>
                      <c:pt idx="0">
                        <c:v>France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IAA'!$M$43:$P$43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3884981428</c:v>
                      </c:pt>
                      <c:pt idx="1">
                        <c:v>4476583615</c:v>
                      </c:pt>
                      <c:pt idx="2">
                        <c:v>5504836869</c:v>
                      </c:pt>
                      <c:pt idx="3">
                        <c:v>4977362036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14-8E4A-446A-A81A-065BF89A35A4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IAA'!$C$44</c15:sqref>
                        </c15:formulaRef>
                      </c:ext>
                    </c:extLst>
                    <c:strCache>
                      <c:ptCount val="1"/>
                      <c:pt idx="0">
                        <c:v>Brésil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IAA'!$M$44:$P$44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2983244903</c:v>
                      </c:pt>
                      <c:pt idx="1">
                        <c:v>3395863294</c:v>
                      </c:pt>
                      <c:pt idx="2">
                        <c:v>4290902943</c:v>
                      </c:pt>
                      <c:pt idx="3">
                        <c:v>4069133474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15-8E4A-446A-A81A-065BF89A35A4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IAA'!$C$45</c15:sqref>
                        </c15:formulaRef>
                      </c:ext>
                    </c:extLst>
                    <c:strCache>
                      <c:ptCount val="1"/>
                      <c:pt idx="0">
                        <c:v>Espagne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IAA'!$M$45:$P$45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2632079260</c:v>
                      </c:pt>
                      <c:pt idx="1">
                        <c:v>2836977403</c:v>
                      </c:pt>
                      <c:pt idx="2">
                        <c:v>3324957519</c:v>
                      </c:pt>
                      <c:pt idx="3">
                        <c:v>3482329837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16-8E4A-446A-A81A-065BF89A35A4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IAA'!$C$46</c15:sqref>
                        </c15:formulaRef>
                      </c:ext>
                    </c:extLst>
                    <c:strCache>
                      <c:ptCount val="1"/>
                      <c:pt idx="0">
                        <c:v>Pologne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IAA'!$M$46:$P$46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1787639842</c:v>
                      </c:pt>
                      <c:pt idx="1">
                        <c:v>2080720177</c:v>
                      </c:pt>
                      <c:pt idx="2">
                        <c:v>2946572449</c:v>
                      </c:pt>
                      <c:pt idx="3">
                        <c:v>3080373268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17-8E4A-446A-A81A-065BF89A35A4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IAA'!$C$47</c15:sqref>
                        </c15:formulaRef>
                      </c:ext>
                    </c:extLst>
                    <c:strCache>
                      <c:ptCount val="1"/>
                      <c:pt idx="0">
                        <c:v>États-Unis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IAA'!$M$47:$P$47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2435329866</c:v>
                      </c:pt>
                      <c:pt idx="1">
                        <c:v>2275561241</c:v>
                      </c:pt>
                      <c:pt idx="2">
                        <c:v>3296805294</c:v>
                      </c:pt>
                      <c:pt idx="3">
                        <c:v>2851471591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18-8E4A-446A-A81A-065BF89A35A4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IAA'!$C$48</c15:sqref>
                        </c15:formulaRef>
                      </c:ext>
                    </c:extLst>
                    <c:strCache>
                      <c:ptCount val="1"/>
                      <c:pt idx="0">
                        <c:v>Italie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IAA'!$M$48:$P$48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1745885544</c:v>
                      </c:pt>
                      <c:pt idx="1">
                        <c:v>2092260968</c:v>
                      </c:pt>
                      <c:pt idx="2">
                        <c:v>2531222568</c:v>
                      </c:pt>
                      <c:pt idx="3">
                        <c:v>2446448678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19-8E4A-446A-A81A-065BF89A35A4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IAA'!$C$49</c15:sqref>
                        </c15:formulaRef>
                      </c:ext>
                    </c:extLst>
                    <c:strCache>
                      <c:ptCount val="1"/>
                      <c:pt idx="0">
                        <c:v>Royaume-Uni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IAA'!$M$49:$P$49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2282919716</c:v>
                      </c:pt>
                      <c:pt idx="1">
                        <c:v>1834998598</c:v>
                      </c:pt>
                      <c:pt idx="2">
                        <c:v>2411332150</c:v>
                      </c:pt>
                      <c:pt idx="3">
                        <c:v>2292711882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1A-8E4A-446A-A81A-065BF89A35A4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IAA'!$C$50</c15:sqref>
                        </c15:formulaRef>
                      </c:ext>
                    </c:extLst>
                    <c:strCache>
                      <c:ptCount val="1"/>
                      <c:pt idx="0">
                        <c:v>Chine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1C-8E4A-446A-A81A-065BF89A35A4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1E-8E4A-446A-A81A-065BF89A35A4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chemeClr val="tx2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20-8E4A-446A-A81A-065BF89A35A4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22-8E4A-446A-A81A-065BF89A35A4}"/>
                    </c:ext>
                  </c:extLst>
                </c:dPt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IAA'!$M$50:$P$50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1330614241</c:v>
                      </c:pt>
                      <c:pt idx="1">
                        <c:v>1536914865</c:v>
                      </c:pt>
                      <c:pt idx="2">
                        <c:v>2484827037</c:v>
                      </c:pt>
                      <c:pt idx="3">
                        <c:v>2168901788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23-8E4A-446A-A81A-065BF89A35A4}"/>
                  </c:ext>
                </c:extLst>
              </c15:ser>
            </c15:filteredBarSeries>
          </c:ext>
        </c:extLst>
      </c:barChart>
      <c:catAx>
        <c:axId val="24176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1764552"/>
        <c:crosses val="autoZero"/>
        <c:auto val="1"/>
        <c:lblAlgn val="ctr"/>
        <c:lblOffset val="100"/>
        <c:noMultiLvlLbl val="0"/>
      </c:catAx>
      <c:valAx>
        <c:axId val="241764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1761416"/>
        <c:crosses val="autoZero"/>
        <c:crossBetween val="between"/>
        <c:dispUnits>
          <c:builtInUnit val="b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D0D-48E5-881A-74D1194A86A5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D0D-48E5-881A-74D1194A86A5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D0D-48E5-881A-74D1194A86A5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D0D-48E5-881A-74D1194A86A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D0D-48E5-881A-74D1194A86A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2D0D-48E5-881A-74D1194A86A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2D0D-48E5-881A-74D1194A86A5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2D0D-48E5-881A-74D1194A86A5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2D0D-48E5-881A-74D1194A86A5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D243-413D-B55B-2975D05166E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D243-413D-B55B-2975D05166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'Import. IAA'!$C$66:$C$78</c:f>
              <c:strCache>
                <c:ptCount val="11"/>
                <c:pt idx="0">
                  <c:v>UE 27</c:v>
                </c:pt>
                <c:pt idx="1">
                  <c:v>Allemagne</c:v>
                </c:pt>
                <c:pt idx="2">
                  <c:v>Belgique</c:v>
                </c:pt>
                <c:pt idx="3">
                  <c:v>France</c:v>
                </c:pt>
                <c:pt idx="4">
                  <c:v>Brésil</c:v>
                </c:pt>
                <c:pt idx="5">
                  <c:v>Espagne</c:v>
                </c:pt>
                <c:pt idx="6">
                  <c:v>Pologne</c:v>
                </c:pt>
                <c:pt idx="7">
                  <c:v>États-Unis</c:v>
                </c:pt>
                <c:pt idx="8">
                  <c:v>Italie</c:v>
                </c:pt>
                <c:pt idx="9">
                  <c:v>Royaume-Uni</c:v>
                </c:pt>
                <c:pt idx="10">
                  <c:v>Chine</c:v>
                </c:pt>
              </c:strCache>
            </c:strRef>
          </c:cat>
          <c:val>
            <c:numRef>
              <c:f>'Import. IAA'!$P$66:$P$78</c:f>
              <c:numCache>
                <c:formatCode>0%</c:formatCode>
                <c:ptCount val="11"/>
                <c:pt idx="0">
                  <c:v>0.58682531500230517</c:v>
                </c:pt>
                <c:pt idx="1">
                  <c:v>0.1755101268901304</c:v>
                </c:pt>
                <c:pt idx="2">
                  <c:v>0.13077170536068744</c:v>
                </c:pt>
                <c:pt idx="3">
                  <c:v>5.7464614254268916E-2</c:v>
                </c:pt>
                <c:pt idx="4">
                  <c:v>4.6978938590623187E-2</c:v>
                </c:pt>
                <c:pt idx="5">
                  <c:v>4.0204176296999454E-2</c:v>
                </c:pt>
                <c:pt idx="6">
                  <c:v>3.5563509410104263E-2</c:v>
                </c:pt>
                <c:pt idx="7">
                  <c:v>3.2920794960999991E-2</c:v>
                </c:pt>
                <c:pt idx="8">
                  <c:v>2.8244726535326541E-2</c:v>
                </c:pt>
                <c:pt idx="9">
                  <c:v>2.646980527885975E-2</c:v>
                </c:pt>
                <c:pt idx="10">
                  <c:v>2.5040393626455132E-2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2D0D-48E5-881A-74D1194A8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1759064"/>
        <c:axId val="241757496"/>
      </c:barChart>
      <c:catAx>
        <c:axId val="24175906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1757496"/>
        <c:crosses val="autoZero"/>
        <c:auto val="1"/>
        <c:lblAlgn val="ctr"/>
        <c:lblOffset val="100"/>
        <c:noMultiLvlLbl val="0"/>
      </c:catAx>
      <c:valAx>
        <c:axId val="241757496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out"/>
        <c:minorTickMark val="none"/>
        <c:tickLblPos val="nextTo"/>
        <c:crossAx val="241759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4EF-4FAA-A70E-EB099B018BBA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4EF-4FAA-A70E-EB099B018BBA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4EF-4FAA-A70E-EB099B018BBA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4EF-4FAA-A70E-EB099B018BBA}"/>
              </c:ext>
            </c:extLst>
          </c:dPt>
          <c:dPt>
            <c:idx val="4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4EF-4FAA-A70E-EB099B018BBA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4EF-4FAA-A70E-EB099B018BBA}"/>
              </c:ext>
            </c:extLst>
          </c:dPt>
          <c:dPt>
            <c:idx val="6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4EF-4FAA-A70E-EB099B018BBA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4EF-4FAA-A70E-EB099B018BBA}"/>
              </c:ext>
            </c:extLst>
          </c:dPt>
          <c:dPt>
            <c:idx val="8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64EF-4FAA-A70E-EB099B018BBA}"/>
              </c:ext>
            </c:extLst>
          </c:dPt>
          <c:dPt>
            <c:idx val="9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64EF-4FAA-A70E-EB099B018BBA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64EF-4FAA-A70E-EB099B018BBA}"/>
              </c:ext>
            </c:extLst>
          </c:dPt>
          <c:dLbls>
            <c:dLbl>
              <c:idx val="0"/>
              <c:layout>
                <c:manualLayout>
                  <c:x val="-0.19108975043310336"/>
                  <c:y val="0.14295063085702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4EF-4FAA-A70E-EB099B018BBA}"/>
                </c:ext>
                <c:ext xmlns:c15="http://schemas.microsoft.com/office/drawing/2012/chart" uri="{CE6537A1-D6FC-4f65-9D91-7224C49458BB}">
                  <c15:layout>
                    <c:manualLayout>
                      <c:w val="0.30903312514071235"/>
                      <c:h val="0.2953758965499188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4.4424937029571523E-2"/>
                  <c:y val="7.724726454112350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4EF-4FAA-A70E-EB099B018BBA}"/>
                </c:ext>
                <c:ext xmlns:c15="http://schemas.microsoft.com/office/drawing/2012/chart" uri="{CE6537A1-D6FC-4f65-9D91-7224C49458BB}">
                  <c15:layout>
                    <c:manualLayout>
                      <c:w val="0.37496102333948855"/>
                      <c:h val="0.2524907072928119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9113546543153379"/>
                  <c:y val="-0.10007591225590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4EF-4FAA-A70E-EB099B018BBA}"/>
                </c:ext>
                <c:ext xmlns:c15="http://schemas.microsoft.com/office/drawing/2012/chart" uri="{CE6537A1-D6FC-4f65-9D91-7224C49458BB}">
                  <c15:layout>
                    <c:manualLayout>
                      <c:w val="0.26767109300597519"/>
                      <c:h val="0.28656614836919531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2.0135739193027222E-2"/>
                  <c:y val="-0.114038532014030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4EF-4FAA-A70E-EB099B018BBA}"/>
                </c:ext>
                <c:ext xmlns:c15="http://schemas.microsoft.com/office/drawing/2012/chart" uri="{CE6537A1-D6FC-4f65-9D91-7224C49458BB}">
                  <c15:layout>
                    <c:manualLayout>
                      <c:w val="0.24078988118328384"/>
                      <c:h val="0.1022263232291503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0.10355583413224477"/>
                  <c:y val="-9.69177006439453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4EF-4FAA-A70E-EB099B018B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5450110403042452"/>
                  <c:y val="-8.178236741531856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4EF-4FAA-A70E-EB099B018B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5933088040216514E-2"/>
                  <c:y val="-2.18378618920475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4EF-4FAA-A70E-EB099B018B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3256028302076255E-3"/>
                  <c:y val="-1.160986335793937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64EF-4FAA-A70E-EB099B018B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4.237806779349293E-2"/>
                  <c:y val="-0.1142691482121354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64EF-4FAA-A70E-EB099B018B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20018743149356449"/>
                  <c:y val="0.1861682634417046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7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64EF-4FAA-A70E-EB099B018BBA}"/>
                </c:ext>
                <c:ext xmlns:c15="http://schemas.microsoft.com/office/drawing/2012/chart" uri="{CE6537A1-D6FC-4f65-9D91-7224C49458BB}">
                  <c15:layout>
                    <c:manualLayout>
                      <c:w val="0.24834078338066903"/>
                      <c:h val="0.167052772106172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'Import. TBB'!$C$34:$C$44</c:f>
              <c:strCache>
                <c:ptCount val="11"/>
                <c:pt idx="0">
                  <c:v>Fruits et légumes</c:v>
                </c:pt>
                <c:pt idx="1">
                  <c:v>Produits d'épicerie</c:v>
                </c:pt>
                <c:pt idx="2">
                  <c:v>Viande et produits carnés</c:v>
                </c:pt>
                <c:pt idx="3">
                  <c:v>Oléagineux</c:v>
                </c:pt>
                <c:pt idx="4">
                  <c:v>Laits et produits laitiers</c:v>
                </c:pt>
                <c:pt idx="5">
                  <c:v>Vins et spiritueux</c:v>
                </c:pt>
                <c:pt idx="6">
                  <c:v>Pêche et aquaculture</c:v>
                </c:pt>
                <c:pt idx="7">
                  <c:v>Céréales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Autres</c:v>
                </c:pt>
              </c:strCache>
            </c:strRef>
          </c:cat>
          <c:val>
            <c:numRef>
              <c:f>'Import. TBB'!$P$34:$P$44</c:f>
              <c:numCache>
                <c:formatCode>0%</c:formatCode>
                <c:ptCount val="11"/>
                <c:pt idx="0">
                  <c:v>0.17546610068676097</c:v>
                </c:pt>
                <c:pt idx="1">
                  <c:v>0.15785513013444091</c:v>
                </c:pt>
                <c:pt idx="2">
                  <c:v>0.1248448380010258</c:v>
                </c:pt>
                <c:pt idx="3">
                  <c:v>9.7753309932132715E-2</c:v>
                </c:pt>
                <c:pt idx="4">
                  <c:v>6.1891829550582783E-2</c:v>
                </c:pt>
                <c:pt idx="5">
                  <c:v>6.0784691169849643E-2</c:v>
                </c:pt>
                <c:pt idx="6">
                  <c:v>5.8733842771157847E-2</c:v>
                </c:pt>
                <c:pt idx="7">
                  <c:v>5.8507561340415189E-2</c:v>
                </c:pt>
                <c:pt idx="8">
                  <c:v>2.1378239955031585E-2</c:v>
                </c:pt>
                <c:pt idx="9">
                  <c:v>9.6737279636389187E-3</c:v>
                </c:pt>
                <c:pt idx="10">
                  <c:v>0.17311072849496364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64EF-4FAA-A70E-EB099B018B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'Balance commerciale IAA'!$C$4</c:f>
              <c:strCache>
                <c:ptCount val="1"/>
                <c:pt idx="0">
                  <c:v>Valeurs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IAA'!$D$4:$P$4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IAA'!$D$4:$P$4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80-4DF4-87A5-31A15FECF0E3}"/>
            </c:ext>
          </c:extLst>
        </c:ser>
        <c:ser>
          <c:idx val="1"/>
          <c:order val="1"/>
          <c:tx>
            <c:strRef>
              <c:f>'Balance commerciale IAA'!$C$5</c:f>
              <c:strCache>
                <c:ptCount val="1"/>
                <c:pt idx="0">
                  <c:v>Importations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'Balance commerciale IAA'!$D$4:$P$4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IAA'!$D$5:$P$5</c:f>
              <c:numCache>
                <c:formatCode>0</c:formatCode>
                <c:ptCount val="13"/>
                <c:pt idx="0">
                  <c:v>-45326591646</c:v>
                </c:pt>
                <c:pt idx="1">
                  <c:v>-48121433187</c:v>
                </c:pt>
                <c:pt idx="2">
                  <c:v>-48665332652</c:v>
                </c:pt>
                <c:pt idx="3">
                  <c:v>-48629107309</c:v>
                </c:pt>
                <c:pt idx="4">
                  <c:v>-53550814558</c:v>
                </c:pt>
                <c:pt idx="5">
                  <c:v>-57768872142</c:v>
                </c:pt>
                <c:pt idx="6">
                  <c:v>-61751242843</c:v>
                </c:pt>
                <c:pt idx="7">
                  <c:v>-62401354477</c:v>
                </c:pt>
                <c:pt idx="8">
                  <c:v>-64976789879</c:v>
                </c:pt>
                <c:pt idx="9">
                  <c:v>-66146966551</c:v>
                </c:pt>
                <c:pt idx="10">
                  <c:v>-72460496119</c:v>
                </c:pt>
                <c:pt idx="11">
                  <c:v>-89034621793</c:v>
                </c:pt>
                <c:pt idx="12">
                  <c:v>-86616121949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680-4DF4-87A5-31A15FECF0E3}"/>
            </c:ext>
          </c:extLst>
        </c:ser>
        <c:ser>
          <c:idx val="2"/>
          <c:order val="2"/>
          <c:tx>
            <c:strRef>
              <c:f>'Balance commerciale IAA'!$C$6</c:f>
              <c:strCache>
                <c:ptCount val="1"/>
                <c:pt idx="0">
                  <c:v>Exportations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'Balance commerciale IAA'!$D$4:$P$4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IAA'!$D$6:$P$6</c:f>
              <c:numCache>
                <c:formatCode>0</c:formatCode>
                <c:ptCount val="13"/>
                <c:pt idx="0">
                  <c:v>70094858277</c:v>
                </c:pt>
                <c:pt idx="1">
                  <c:v>73386960383</c:v>
                </c:pt>
                <c:pt idx="2">
                  <c:v>75941821801</c:v>
                </c:pt>
                <c:pt idx="3">
                  <c:v>76403662393</c:v>
                </c:pt>
                <c:pt idx="4">
                  <c:v>78704243089</c:v>
                </c:pt>
                <c:pt idx="5">
                  <c:v>87017521970</c:v>
                </c:pt>
                <c:pt idx="6">
                  <c:v>92028218753</c:v>
                </c:pt>
                <c:pt idx="7">
                  <c:v>91909795081</c:v>
                </c:pt>
                <c:pt idx="8">
                  <c:v>95941713508</c:v>
                </c:pt>
                <c:pt idx="9">
                  <c:v>96401550829</c:v>
                </c:pt>
                <c:pt idx="10">
                  <c:v>106002342429</c:v>
                </c:pt>
                <c:pt idx="11">
                  <c:v>124458991722</c:v>
                </c:pt>
                <c:pt idx="12">
                  <c:v>127755414912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680-4DF4-87A5-31A15FECF0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41758280"/>
        <c:axId val="241763376"/>
      </c:barChart>
      <c:lineChart>
        <c:grouping val="stacked"/>
        <c:varyColors val="0"/>
        <c:ser>
          <c:idx val="3"/>
          <c:order val="3"/>
          <c:tx>
            <c:strRef>
              <c:f>'Balance commerciale IAA'!$C$7</c:f>
              <c:strCache>
                <c:ptCount val="1"/>
                <c:pt idx="0">
                  <c:v>Solde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8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680-4DF4-87A5-31A15FECF0E3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680-4DF4-87A5-31A15FECF0E3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680-4DF4-87A5-31A15FECF0E3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680-4DF4-87A5-31A15FECF0E3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680-4DF4-87A5-31A15FECF0E3}"/>
              </c:ext>
            </c:extLst>
          </c:dPt>
          <c:val>
            <c:numRef>
              <c:f>'Balance commerciale IAA'!$D$7:$P$7</c:f>
              <c:numCache>
                <c:formatCode>0</c:formatCode>
                <c:ptCount val="13"/>
                <c:pt idx="0">
                  <c:v>24768266631</c:v>
                </c:pt>
                <c:pt idx="1">
                  <c:v>25265527196</c:v>
                </c:pt>
                <c:pt idx="2">
                  <c:v>27276489149</c:v>
                </c:pt>
                <c:pt idx="3">
                  <c:v>27774555084</c:v>
                </c:pt>
                <c:pt idx="4">
                  <c:v>25153428531</c:v>
                </c:pt>
                <c:pt idx="5">
                  <c:v>29248649828</c:v>
                </c:pt>
                <c:pt idx="6">
                  <c:v>30276975910</c:v>
                </c:pt>
                <c:pt idx="7">
                  <c:v>29508440604</c:v>
                </c:pt>
                <c:pt idx="8">
                  <c:v>30964923629</c:v>
                </c:pt>
                <c:pt idx="9">
                  <c:v>30254584278</c:v>
                </c:pt>
                <c:pt idx="10">
                  <c:v>33541846310</c:v>
                </c:pt>
                <c:pt idx="11">
                  <c:v>35424369929</c:v>
                </c:pt>
                <c:pt idx="12">
                  <c:v>41139292963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5680-4DF4-87A5-31A15FECF0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1758280"/>
        <c:axId val="241763376"/>
      </c:lineChart>
      <c:catAx>
        <c:axId val="241758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1763376"/>
        <c:crosses val="autoZero"/>
        <c:auto val="1"/>
        <c:lblAlgn val="ctr"/>
        <c:lblOffset val="100"/>
        <c:noMultiLvlLbl val="0"/>
      </c:catAx>
      <c:valAx>
        <c:axId val="241763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1758280"/>
        <c:crosses val="autoZero"/>
        <c:crossBetween val="between"/>
        <c:dispUnits>
          <c:builtInUnit val="b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'Balance commerciale TBB'!$D$4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Autres</c:v>
                </c:pt>
                <c:pt idx="1">
                  <c:v>Fruits et légumes</c:v>
                </c:pt>
                <c:pt idx="2">
                  <c:v>Laits et produits laitiers</c:v>
                </c:pt>
                <c:pt idx="3">
                  <c:v>Produits d'épicerie</c:v>
                </c:pt>
                <c:pt idx="4">
                  <c:v>Viande et produits carnés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Animaux vivants et génétique</c:v>
                </c:pt>
                <c:pt idx="8">
                  <c:v>Sucre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TBB'!$D$6:$D$16</c:f>
              <c:numCache>
                <c:formatCode>0</c:formatCode>
                <c:ptCount val="11"/>
                <c:pt idx="0">
                  <c:v>12023188836</c:v>
                </c:pt>
                <c:pt idx="1">
                  <c:v>3543721412</c:v>
                </c:pt>
                <c:pt idx="2">
                  <c:v>4246689003</c:v>
                </c:pt>
                <c:pt idx="3">
                  <c:v>3069066549</c:v>
                </c:pt>
                <c:pt idx="4">
                  <c:v>4215515640</c:v>
                </c:pt>
                <c:pt idx="5">
                  <c:v>287537502</c:v>
                </c:pt>
                <c:pt idx="6">
                  <c:v>528129664</c:v>
                </c:pt>
                <c:pt idx="7">
                  <c:v>903133738</c:v>
                </c:pt>
                <c:pt idx="8">
                  <c:v>-4151271</c:v>
                </c:pt>
                <c:pt idx="9">
                  <c:v>-2189555888</c:v>
                </c:pt>
                <c:pt idx="10">
                  <c:v>-1855008554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6A-423A-83D6-8C8575F59716}"/>
            </c:ext>
          </c:extLst>
        </c:ser>
        <c:ser>
          <c:idx val="1"/>
          <c:order val="1"/>
          <c:tx>
            <c:strRef>
              <c:f>'Balance commerciale TBB'!$E$4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Autres</c:v>
                </c:pt>
                <c:pt idx="1">
                  <c:v>Fruits et légumes</c:v>
                </c:pt>
                <c:pt idx="2">
                  <c:v>Laits et produits laitiers</c:v>
                </c:pt>
                <c:pt idx="3">
                  <c:v>Produits d'épicerie</c:v>
                </c:pt>
                <c:pt idx="4">
                  <c:v>Viande et produits carnés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Animaux vivants et génétique</c:v>
                </c:pt>
                <c:pt idx="8">
                  <c:v>Sucre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TBB'!$E$6:$E$16</c:f>
              <c:numCache>
                <c:formatCode>0</c:formatCode>
                <c:ptCount val="11"/>
                <c:pt idx="0">
                  <c:v>11875565412</c:v>
                </c:pt>
                <c:pt idx="1">
                  <c:v>3719813244</c:v>
                </c:pt>
                <c:pt idx="2">
                  <c:v>4296871825</c:v>
                </c:pt>
                <c:pt idx="3">
                  <c:v>3151677167</c:v>
                </c:pt>
                <c:pt idx="4">
                  <c:v>4366307841</c:v>
                </c:pt>
                <c:pt idx="5">
                  <c:v>385708841</c:v>
                </c:pt>
                <c:pt idx="6">
                  <c:v>659158166</c:v>
                </c:pt>
                <c:pt idx="7">
                  <c:v>1061347174</c:v>
                </c:pt>
                <c:pt idx="8">
                  <c:v>46439515</c:v>
                </c:pt>
                <c:pt idx="9">
                  <c:v>-2422277766</c:v>
                </c:pt>
                <c:pt idx="10">
                  <c:v>-1875084223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F6A-423A-83D6-8C8575F59716}"/>
            </c:ext>
          </c:extLst>
        </c:ser>
        <c:ser>
          <c:idx val="2"/>
          <c:order val="2"/>
          <c:tx>
            <c:strRef>
              <c:f>'Balance commerciale TBB'!$F$4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Autres</c:v>
                </c:pt>
                <c:pt idx="1">
                  <c:v>Fruits et légumes</c:v>
                </c:pt>
                <c:pt idx="2">
                  <c:v>Laits et produits laitiers</c:v>
                </c:pt>
                <c:pt idx="3">
                  <c:v>Produits d'épicerie</c:v>
                </c:pt>
                <c:pt idx="4">
                  <c:v>Viande et produits carnés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Animaux vivants et génétique</c:v>
                </c:pt>
                <c:pt idx="8">
                  <c:v>Sucre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TBB'!$F$6:$F$16</c:f>
              <c:numCache>
                <c:formatCode>0</c:formatCode>
                <c:ptCount val="11"/>
                <c:pt idx="0">
                  <c:v>12667469944</c:v>
                </c:pt>
                <c:pt idx="1">
                  <c:v>3986846279</c:v>
                </c:pt>
                <c:pt idx="2">
                  <c:v>4750324197</c:v>
                </c:pt>
                <c:pt idx="3">
                  <c:v>3205884488</c:v>
                </c:pt>
                <c:pt idx="4">
                  <c:v>4552188007</c:v>
                </c:pt>
                <c:pt idx="5">
                  <c:v>364188712</c:v>
                </c:pt>
                <c:pt idx="6">
                  <c:v>655742608</c:v>
                </c:pt>
                <c:pt idx="7">
                  <c:v>1277906847</c:v>
                </c:pt>
                <c:pt idx="8">
                  <c:v>80969646</c:v>
                </c:pt>
                <c:pt idx="9">
                  <c:v>-2370913143</c:v>
                </c:pt>
                <c:pt idx="10">
                  <c:v>-1894118436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F6A-423A-83D6-8C8575F59716}"/>
            </c:ext>
          </c:extLst>
        </c:ser>
        <c:ser>
          <c:idx val="3"/>
          <c:order val="3"/>
          <c:tx>
            <c:strRef>
              <c:f>'Balance commerciale TBB'!$G$4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Autres</c:v>
                </c:pt>
                <c:pt idx="1">
                  <c:v>Fruits et légumes</c:v>
                </c:pt>
                <c:pt idx="2">
                  <c:v>Laits et produits laitiers</c:v>
                </c:pt>
                <c:pt idx="3">
                  <c:v>Produits d'épicerie</c:v>
                </c:pt>
                <c:pt idx="4">
                  <c:v>Viande et produits carnés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Animaux vivants et génétique</c:v>
                </c:pt>
                <c:pt idx="8">
                  <c:v>Sucre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TBB'!$G$6:$G$16</c:f>
              <c:numCache>
                <c:formatCode>0</c:formatCode>
                <c:ptCount val="11"/>
                <c:pt idx="0">
                  <c:v>12056630790</c:v>
                </c:pt>
                <c:pt idx="1">
                  <c:v>3917637980</c:v>
                </c:pt>
                <c:pt idx="2">
                  <c:v>5739681307</c:v>
                </c:pt>
                <c:pt idx="3">
                  <c:v>3335346970</c:v>
                </c:pt>
                <c:pt idx="4">
                  <c:v>4657957294</c:v>
                </c:pt>
                <c:pt idx="5">
                  <c:v>440924448</c:v>
                </c:pt>
                <c:pt idx="6">
                  <c:v>677340705</c:v>
                </c:pt>
                <c:pt idx="7">
                  <c:v>1126810573</c:v>
                </c:pt>
                <c:pt idx="8">
                  <c:v>87353997</c:v>
                </c:pt>
                <c:pt idx="9">
                  <c:v>-2351546114</c:v>
                </c:pt>
                <c:pt idx="10">
                  <c:v>-1913582866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F6A-423A-83D6-8C8575F59716}"/>
            </c:ext>
          </c:extLst>
        </c:ser>
        <c:ser>
          <c:idx val="4"/>
          <c:order val="4"/>
          <c:tx>
            <c:strRef>
              <c:f>'Balance commerciale TBB'!$H$4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Autres</c:v>
                </c:pt>
                <c:pt idx="1">
                  <c:v>Fruits et légumes</c:v>
                </c:pt>
                <c:pt idx="2">
                  <c:v>Laits et produits laitiers</c:v>
                </c:pt>
                <c:pt idx="3">
                  <c:v>Produits d'épicerie</c:v>
                </c:pt>
                <c:pt idx="4">
                  <c:v>Viande et produits carnés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Animaux vivants et génétique</c:v>
                </c:pt>
                <c:pt idx="8">
                  <c:v>Sucre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TBB'!$H$6:$H$16</c:f>
              <c:numCache>
                <c:formatCode>0</c:formatCode>
                <c:ptCount val="11"/>
                <c:pt idx="0">
                  <c:v>10202968139</c:v>
                </c:pt>
                <c:pt idx="1">
                  <c:v>4397094872</c:v>
                </c:pt>
                <c:pt idx="2">
                  <c:v>5086583074</c:v>
                </c:pt>
                <c:pt idx="3">
                  <c:v>3508285695</c:v>
                </c:pt>
                <c:pt idx="4">
                  <c:v>4122404322</c:v>
                </c:pt>
                <c:pt idx="5">
                  <c:v>722451175</c:v>
                </c:pt>
                <c:pt idx="6">
                  <c:v>883183042</c:v>
                </c:pt>
                <c:pt idx="7">
                  <c:v>906769930</c:v>
                </c:pt>
                <c:pt idx="8">
                  <c:v>98258873</c:v>
                </c:pt>
                <c:pt idx="9">
                  <c:v>-2641703886</c:v>
                </c:pt>
                <c:pt idx="10">
                  <c:v>-2132866705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F6A-423A-83D6-8C8575F59716}"/>
            </c:ext>
          </c:extLst>
        </c:ser>
        <c:ser>
          <c:idx val="5"/>
          <c:order val="5"/>
          <c:tx>
            <c:strRef>
              <c:f>'Balance commerciale TBB'!$I$4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Autres</c:v>
                </c:pt>
                <c:pt idx="1">
                  <c:v>Fruits et légumes</c:v>
                </c:pt>
                <c:pt idx="2">
                  <c:v>Laits et produits laitiers</c:v>
                </c:pt>
                <c:pt idx="3">
                  <c:v>Produits d'épicerie</c:v>
                </c:pt>
                <c:pt idx="4">
                  <c:v>Viande et produits carnés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Animaux vivants et génétique</c:v>
                </c:pt>
                <c:pt idx="8">
                  <c:v>Sucre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TBB'!$I$6:$I$16</c:f>
              <c:numCache>
                <c:formatCode>0</c:formatCode>
                <c:ptCount val="11"/>
                <c:pt idx="0">
                  <c:v>11109112945</c:v>
                </c:pt>
                <c:pt idx="1">
                  <c:v>5419236597</c:v>
                </c:pt>
                <c:pt idx="2">
                  <c:v>5403102199</c:v>
                </c:pt>
                <c:pt idx="3">
                  <c:v>4120927320</c:v>
                </c:pt>
                <c:pt idx="4">
                  <c:v>4638936671</c:v>
                </c:pt>
                <c:pt idx="5">
                  <c:v>843546815</c:v>
                </c:pt>
                <c:pt idx="6">
                  <c:v>607594454</c:v>
                </c:pt>
                <c:pt idx="7">
                  <c:v>940954110</c:v>
                </c:pt>
                <c:pt idx="8">
                  <c:v>93764431</c:v>
                </c:pt>
                <c:pt idx="9">
                  <c:v>-1834918895</c:v>
                </c:pt>
                <c:pt idx="10">
                  <c:v>-2093606819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F6A-423A-83D6-8C8575F59716}"/>
            </c:ext>
          </c:extLst>
        </c:ser>
        <c:ser>
          <c:idx val="6"/>
          <c:order val="6"/>
          <c:tx>
            <c:strRef>
              <c:f>'Balance commerciale TBB'!$J$4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Autres</c:v>
                </c:pt>
                <c:pt idx="1">
                  <c:v>Fruits et légumes</c:v>
                </c:pt>
                <c:pt idx="2">
                  <c:v>Laits et produits laitiers</c:v>
                </c:pt>
                <c:pt idx="3">
                  <c:v>Produits d'épicerie</c:v>
                </c:pt>
                <c:pt idx="4">
                  <c:v>Viande et produits carnés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Animaux vivants et génétique</c:v>
                </c:pt>
                <c:pt idx="8">
                  <c:v>Sucre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TBB'!$J$6:$J$16</c:f>
              <c:numCache>
                <c:formatCode>0</c:formatCode>
                <c:ptCount val="11"/>
                <c:pt idx="0">
                  <c:v>11312790132</c:v>
                </c:pt>
                <c:pt idx="1">
                  <c:v>5452998194</c:v>
                </c:pt>
                <c:pt idx="2">
                  <c:v>6117413344</c:v>
                </c:pt>
                <c:pt idx="3">
                  <c:v>4242114271</c:v>
                </c:pt>
                <c:pt idx="4">
                  <c:v>4614021181</c:v>
                </c:pt>
                <c:pt idx="5">
                  <c:v>810902270</c:v>
                </c:pt>
                <c:pt idx="6">
                  <c:v>738335404</c:v>
                </c:pt>
                <c:pt idx="7">
                  <c:v>1089142090</c:v>
                </c:pt>
                <c:pt idx="8">
                  <c:v>260652566</c:v>
                </c:pt>
                <c:pt idx="9">
                  <c:v>-1925872833</c:v>
                </c:pt>
                <c:pt idx="10">
                  <c:v>-2435520709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F6A-423A-83D6-8C8575F59716}"/>
            </c:ext>
          </c:extLst>
        </c:ser>
        <c:ser>
          <c:idx val="7"/>
          <c:order val="7"/>
          <c:tx>
            <c:strRef>
              <c:f>'Balance commerciale TBB'!$K$4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Autres</c:v>
                </c:pt>
                <c:pt idx="1">
                  <c:v>Fruits et légumes</c:v>
                </c:pt>
                <c:pt idx="2">
                  <c:v>Laits et produits laitiers</c:v>
                </c:pt>
                <c:pt idx="3">
                  <c:v>Produits d'épicerie</c:v>
                </c:pt>
                <c:pt idx="4">
                  <c:v>Viande et produits carnés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Animaux vivants et génétique</c:v>
                </c:pt>
                <c:pt idx="8">
                  <c:v>Sucre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TBB'!$K$6:$K$16</c:f>
              <c:numCache>
                <c:formatCode>0</c:formatCode>
                <c:ptCount val="11"/>
                <c:pt idx="0">
                  <c:v>11246439095</c:v>
                </c:pt>
                <c:pt idx="1">
                  <c:v>5609108238</c:v>
                </c:pt>
                <c:pt idx="2">
                  <c:v>5818253160</c:v>
                </c:pt>
                <c:pt idx="3">
                  <c:v>4069404513</c:v>
                </c:pt>
                <c:pt idx="4">
                  <c:v>4605779987</c:v>
                </c:pt>
                <c:pt idx="5">
                  <c:v>931718138</c:v>
                </c:pt>
                <c:pt idx="6">
                  <c:v>796139602</c:v>
                </c:pt>
                <c:pt idx="7">
                  <c:v>870607213</c:v>
                </c:pt>
                <c:pt idx="8">
                  <c:v>277382465</c:v>
                </c:pt>
                <c:pt idx="9">
                  <c:v>-2148542111</c:v>
                </c:pt>
                <c:pt idx="10">
                  <c:v>-2567849696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F6A-423A-83D6-8C8575F59716}"/>
            </c:ext>
          </c:extLst>
        </c:ser>
        <c:ser>
          <c:idx val="8"/>
          <c:order val="8"/>
          <c:tx>
            <c:strRef>
              <c:f>'Balance commerciale TBB'!$L$4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Autres</c:v>
                </c:pt>
                <c:pt idx="1">
                  <c:v>Fruits et légumes</c:v>
                </c:pt>
                <c:pt idx="2">
                  <c:v>Laits et produits laitiers</c:v>
                </c:pt>
                <c:pt idx="3">
                  <c:v>Produits d'épicerie</c:v>
                </c:pt>
                <c:pt idx="4">
                  <c:v>Viande et produits carnés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Animaux vivants et génétique</c:v>
                </c:pt>
                <c:pt idx="8">
                  <c:v>Sucre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TBB'!$L$6:$L$16</c:f>
              <c:numCache>
                <c:formatCode>0</c:formatCode>
                <c:ptCount val="11"/>
                <c:pt idx="0">
                  <c:v>11637891550</c:v>
                </c:pt>
                <c:pt idx="1">
                  <c:v>5768794150</c:v>
                </c:pt>
                <c:pt idx="2">
                  <c:v>6051759002</c:v>
                </c:pt>
                <c:pt idx="3">
                  <c:v>4302614292</c:v>
                </c:pt>
                <c:pt idx="4">
                  <c:v>5311355236</c:v>
                </c:pt>
                <c:pt idx="5">
                  <c:v>1043201467</c:v>
                </c:pt>
                <c:pt idx="6">
                  <c:v>820766427</c:v>
                </c:pt>
                <c:pt idx="7">
                  <c:v>895803531</c:v>
                </c:pt>
                <c:pt idx="8">
                  <c:v>159309988</c:v>
                </c:pt>
                <c:pt idx="9">
                  <c:v>-2439299170</c:v>
                </c:pt>
                <c:pt idx="10">
                  <c:v>-2587272844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F6A-423A-83D6-8C8575F59716}"/>
            </c:ext>
          </c:extLst>
        </c:ser>
        <c:ser>
          <c:idx val="9"/>
          <c:order val="9"/>
          <c:tx>
            <c:strRef>
              <c:f>'Balance commerciale TBB'!$M$4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Autres</c:v>
                </c:pt>
                <c:pt idx="1">
                  <c:v>Fruits et légumes</c:v>
                </c:pt>
                <c:pt idx="2">
                  <c:v>Laits et produits laitiers</c:v>
                </c:pt>
                <c:pt idx="3">
                  <c:v>Produits d'épicerie</c:v>
                </c:pt>
                <c:pt idx="4">
                  <c:v>Viande et produits carnés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Animaux vivants et génétique</c:v>
                </c:pt>
                <c:pt idx="8">
                  <c:v>Sucre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TBB'!$M$6:$M$16</c:f>
              <c:numCache>
                <c:formatCode>0</c:formatCode>
                <c:ptCount val="11"/>
                <c:pt idx="0">
                  <c:v>12226951410</c:v>
                </c:pt>
                <c:pt idx="1">
                  <c:v>5618156869</c:v>
                </c:pt>
                <c:pt idx="2">
                  <c:v>6067965080</c:v>
                </c:pt>
                <c:pt idx="3">
                  <c:v>4206818191</c:v>
                </c:pt>
                <c:pt idx="4">
                  <c:v>4654198992</c:v>
                </c:pt>
                <c:pt idx="5">
                  <c:v>844246579</c:v>
                </c:pt>
                <c:pt idx="6">
                  <c:v>722628607</c:v>
                </c:pt>
                <c:pt idx="7">
                  <c:v>766775042</c:v>
                </c:pt>
                <c:pt idx="8">
                  <c:v>243459284</c:v>
                </c:pt>
                <c:pt idx="9">
                  <c:v>-2588655711</c:v>
                </c:pt>
                <c:pt idx="10">
                  <c:v>-2507960065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F6A-423A-83D6-8C8575F59716}"/>
            </c:ext>
          </c:extLst>
        </c:ser>
        <c:ser>
          <c:idx val="10"/>
          <c:order val="10"/>
          <c:tx>
            <c:strRef>
              <c:f>'Balance commerciale TBB'!$N$4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Autres</c:v>
                </c:pt>
                <c:pt idx="1">
                  <c:v>Fruits et légumes</c:v>
                </c:pt>
                <c:pt idx="2">
                  <c:v>Laits et produits laitiers</c:v>
                </c:pt>
                <c:pt idx="3">
                  <c:v>Produits d'épicerie</c:v>
                </c:pt>
                <c:pt idx="4">
                  <c:v>Viande et produits carnés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Animaux vivants et génétique</c:v>
                </c:pt>
                <c:pt idx="8">
                  <c:v>Sucre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TBB'!$N$6:$N$16</c:f>
              <c:numCache>
                <c:formatCode>0</c:formatCode>
                <c:ptCount val="11"/>
                <c:pt idx="0">
                  <c:v>14827970140</c:v>
                </c:pt>
                <c:pt idx="1">
                  <c:v>5974298284</c:v>
                </c:pt>
                <c:pt idx="2">
                  <c:v>5800961439</c:v>
                </c:pt>
                <c:pt idx="3">
                  <c:v>5001142235</c:v>
                </c:pt>
                <c:pt idx="4">
                  <c:v>5095750224</c:v>
                </c:pt>
                <c:pt idx="5">
                  <c:v>1095622415</c:v>
                </c:pt>
                <c:pt idx="6">
                  <c:v>709245150</c:v>
                </c:pt>
                <c:pt idx="7">
                  <c:v>751659877</c:v>
                </c:pt>
                <c:pt idx="8">
                  <c:v>190372268</c:v>
                </c:pt>
                <c:pt idx="9">
                  <c:v>-2711120442</c:v>
                </c:pt>
                <c:pt idx="10">
                  <c:v>-3194055280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F6A-423A-83D6-8C8575F59716}"/>
            </c:ext>
          </c:extLst>
        </c:ser>
        <c:ser>
          <c:idx val="11"/>
          <c:order val="11"/>
          <c:tx>
            <c:strRef>
              <c:f>'Balance commerciale TBB'!$O$4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Autres</c:v>
                </c:pt>
                <c:pt idx="1">
                  <c:v>Fruits et légumes</c:v>
                </c:pt>
                <c:pt idx="2">
                  <c:v>Laits et produits laitiers</c:v>
                </c:pt>
                <c:pt idx="3">
                  <c:v>Produits d'épicerie</c:v>
                </c:pt>
                <c:pt idx="4">
                  <c:v>Viande et produits carnés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Animaux vivants et génétique</c:v>
                </c:pt>
                <c:pt idx="8">
                  <c:v>Sucre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TBB'!$O$6:$O$16</c:f>
              <c:numCache>
                <c:formatCode>0</c:formatCode>
                <c:ptCount val="11"/>
                <c:pt idx="0">
                  <c:v>15831595798</c:v>
                </c:pt>
                <c:pt idx="1">
                  <c:v>6191855439</c:v>
                </c:pt>
                <c:pt idx="2">
                  <c:v>8184508654</c:v>
                </c:pt>
                <c:pt idx="3">
                  <c:v>5317244688</c:v>
                </c:pt>
                <c:pt idx="4">
                  <c:v>4886568408</c:v>
                </c:pt>
                <c:pt idx="5">
                  <c:v>1173860383</c:v>
                </c:pt>
                <c:pt idx="6">
                  <c:v>723034164</c:v>
                </c:pt>
                <c:pt idx="7">
                  <c:v>600624810</c:v>
                </c:pt>
                <c:pt idx="8">
                  <c:v>85649638</c:v>
                </c:pt>
                <c:pt idx="9">
                  <c:v>-3692161622</c:v>
                </c:pt>
                <c:pt idx="10">
                  <c:v>-3878410431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8F6A-423A-83D6-8C8575F59716}"/>
            </c:ext>
          </c:extLst>
        </c:ser>
        <c:ser>
          <c:idx val="12"/>
          <c:order val="12"/>
          <c:tx>
            <c:strRef>
              <c:f>'Balance commerciale TBB'!$P$4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Autres</c:v>
                </c:pt>
                <c:pt idx="1">
                  <c:v>Fruits et légumes</c:v>
                </c:pt>
                <c:pt idx="2">
                  <c:v>Laits et produits laitiers</c:v>
                </c:pt>
                <c:pt idx="3">
                  <c:v>Produits d'épicerie</c:v>
                </c:pt>
                <c:pt idx="4">
                  <c:v>Viande et produits carnés</c:v>
                </c:pt>
                <c:pt idx="5">
                  <c:v>Pêche et aquaculture</c:v>
                </c:pt>
                <c:pt idx="6">
                  <c:v>Vins et spiritueux</c:v>
                </c:pt>
                <c:pt idx="7">
                  <c:v>Animaux vivants et génétique</c:v>
                </c:pt>
                <c:pt idx="8">
                  <c:v>Sucre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TBB'!$P$6:$P$16</c:f>
              <c:numCache>
                <c:formatCode>0</c:formatCode>
                <c:ptCount val="11"/>
                <c:pt idx="0">
                  <c:v>15972155181</c:v>
                </c:pt>
                <c:pt idx="1">
                  <c:v>7953638619</c:v>
                </c:pt>
                <c:pt idx="2">
                  <c:v>7617773791</c:v>
                </c:pt>
                <c:pt idx="3">
                  <c:v>6481956208</c:v>
                </c:pt>
                <c:pt idx="4">
                  <c:v>5762634694</c:v>
                </c:pt>
                <c:pt idx="5">
                  <c:v>1182920303</c:v>
                </c:pt>
                <c:pt idx="6">
                  <c:v>1101289787</c:v>
                </c:pt>
                <c:pt idx="7">
                  <c:v>755300039</c:v>
                </c:pt>
                <c:pt idx="8">
                  <c:v>204281187</c:v>
                </c:pt>
                <c:pt idx="9">
                  <c:v>-2329939600</c:v>
                </c:pt>
                <c:pt idx="10">
                  <c:v>-3562717246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8F6A-423A-83D6-8C8575F597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1757888"/>
        <c:axId val="241764160"/>
      </c:barChart>
      <c:catAx>
        <c:axId val="24175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1764160"/>
        <c:crosses val="autoZero"/>
        <c:auto val="1"/>
        <c:lblAlgn val="ctr"/>
        <c:lblOffset val="100"/>
        <c:noMultiLvlLbl val="0"/>
      </c:catAx>
      <c:valAx>
        <c:axId val="241764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1757888"/>
        <c:crosses val="autoZero"/>
        <c:crossBetween val="between"/>
        <c:dispUnits>
          <c:builtInUnit val="b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'Balance commerciale IAA'!$D$40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Royaume-Uni</c:v>
                </c:pt>
                <c:pt idx="2">
                  <c:v>France</c:v>
                </c:pt>
                <c:pt idx="3">
                  <c:v>Belgique</c:v>
                </c:pt>
                <c:pt idx="4">
                  <c:v>Italie</c:v>
                </c:pt>
                <c:pt idx="5">
                  <c:v>Argentine</c:v>
                </c:pt>
                <c:pt idx="6">
                  <c:v>Côte d'Ivoire</c:v>
                </c:pt>
                <c:pt idx="7">
                  <c:v>Afrique du Sud</c:v>
                </c:pt>
                <c:pt idx="8">
                  <c:v>Pérou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IAA'!$D$42:$D$51</c:f>
              <c:numCache>
                <c:formatCode>0</c:formatCode>
                <c:ptCount val="10"/>
                <c:pt idx="0">
                  <c:v>10159413057</c:v>
                </c:pt>
                <c:pt idx="1">
                  <c:v>5059086126</c:v>
                </c:pt>
                <c:pt idx="2">
                  <c:v>3670060269</c:v>
                </c:pt>
                <c:pt idx="3">
                  <c:v>1532588735</c:v>
                </c:pt>
                <c:pt idx="4">
                  <c:v>2674018159</c:v>
                </c:pt>
                <c:pt idx="5">
                  <c:v>-1477052093</c:v>
                </c:pt>
                <c:pt idx="6">
                  <c:v>-891939126</c:v>
                </c:pt>
                <c:pt idx="7">
                  <c:v>-489833611</c:v>
                </c:pt>
                <c:pt idx="8">
                  <c:v>-270252716</c:v>
                </c:pt>
                <c:pt idx="9">
                  <c:v>-3242857668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15-4003-ABE0-4F08942D55BF}"/>
            </c:ext>
          </c:extLst>
        </c:ser>
        <c:ser>
          <c:idx val="1"/>
          <c:order val="1"/>
          <c:tx>
            <c:strRef>
              <c:f>'Balance commerciale IAA'!$E$40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Royaume-Uni</c:v>
                </c:pt>
                <c:pt idx="2">
                  <c:v>France</c:v>
                </c:pt>
                <c:pt idx="3">
                  <c:v>Belgique</c:v>
                </c:pt>
                <c:pt idx="4">
                  <c:v>Italie</c:v>
                </c:pt>
                <c:pt idx="5">
                  <c:v>Argentine</c:v>
                </c:pt>
                <c:pt idx="6">
                  <c:v>Côte d'Ivoire</c:v>
                </c:pt>
                <c:pt idx="7">
                  <c:v>Afrique du Sud</c:v>
                </c:pt>
                <c:pt idx="8">
                  <c:v>Pérou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IAA'!$E$42:$E$51</c:f>
              <c:numCache>
                <c:formatCode>0</c:formatCode>
                <c:ptCount val="10"/>
                <c:pt idx="0">
                  <c:v>10532338346</c:v>
                </c:pt>
                <c:pt idx="1">
                  <c:v>5187543014</c:v>
                </c:pt>
                <c:pt idx="2">
                  <c:v>3864735827</c:v>
                </c:pt>
                <c:pt idx="3">
                  <c:v>1629719269</c:v>
                </c:pt>
                <c:pt idx="4">
                  <c:v>2587291674</c:v>
                </c:pt>
                <c:pt idx="5">
                  <c:v>-1359382833</c:v>
                </c:pt>
                <c:pt idx="6">
                  <c:v>-638074442</c:v>
                </c:pt>
                <c:pt idx="7">
                  <c:v>-484157059</c:v>
                </c:pt>
                <c:pt idx="8">
                  <c:v>-323928594</c:v>
                </c:pt>
                <c:pt idx="9">
                  <c:v>-3483681129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15-4003-ABE0-4F08942D55BF}"/>
            </c:ext>
          </c:extLst>
        </c:ser>
        <c:ser>
          <c:idx val="2"/>
          <c:order val="2"/>
          <c:tx>
            <c:strRef>
              <c:f>'Balance commerciale IAA'!$F$40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Royaume-Uni</c:v>
                </c:pt>
                <c:pt idx="2">
                  <c:v>France</c:v>
                </c:pt>
                <c:pt idx="3">
                  <c:v>Belgique</c:v>
                </c:pt>
                <c:pt idx="4">
                  <c:v>Italie</c:v>
                </c:pt>
                <c:pt idx="5">
                  <c:v>Argentine</c:v>
                </c:pt>
                <c:pt idx="6">
                  <c:v>Côte d'Ivoire</c:v>
                </c:pt>
                <c:pt idx="7">
                  <c:v>Afrique du Sud</c:v>
                </c:pt>
                <c:pt idx="8">
                  <c:v>Pérou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IAA'!$F$42:$F$51</c:f>
              <c:numCache>
                <c:formatCode>0</c:formatCode>
                <c:ptCount val="10"/>
                <c:pt idx="0">
                  <c:v>11391163385</c:v>
                </c:pt>
                <c:pt idx="1">
                  <c:v>5701463243</c:v>
                </c:pt>
                <c:pt idx="2">
                  <c:v>3982465197</c:v>
                </c:pt>
                <c:pt idx="3">
                  <c:v>1913821227</c:v>
                </c:pt>
                <c:pt idx="4">
                  <c:v>2453897076</c:v>
                </c:pt>
                <c:pt idx="5">
                  <c:v>-1278279765</c:v>
                </c:pt>
                <c:pt idx="6">
                  <c:v>-616972787</c:v>
                </c:pt>
                <c:pt idx="7">
                  <c:v>-606550661</c:v>
                </c:pt>
                <c:pt idx="8">
                  <c:v>-416534566</c:v>
                </c:pt>
                <c:pt idx="9">
                  <c:v>-3749367240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15-4003-ABE0-4F08942D55BF}"/>
            </c:ext>
          </c:extLst>
        </c:ser>
        <c:ser>
          <c:idx val="3"/>
          <c:order val="3"/>
          <c:tx>
            <c:strRef>
              <c:f>'Balance commerciale IAA'!$G$40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Royaume-Uni</c:v>
                </c:pt>
                <c:pt idx="2">
                  <c:v>France</c:v>
                </c:pt>
                <c:pt idx="3">
                  <c:v>Belgique</c:v>
                </c:pt>
                <c:pt idx="4">
                  <c:v>Italie</c:v>
                </c:pt>
                <c:pt idx="5">
                  <c:v>Argentine</c:v>
                </c:pt>
                <c:pt idx="6">
                  <c:v>Côte d'Ivoire</c:v>
                </c:pt>
                <c:pt idx="7">
                  <c:v>Afrique du Sud</c:v>
                </c:pt>
                <c:pt idx="8">
                  <c:v>Pérou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IAA'!$G$42:$G$51</c:f>
              <c:numCache>
                <c:formatCode>0</c:formatCode>
                <c:ptCount val="10"/>
                <c:pt idx="0">
                  <c:v>11138947178</c:v>
                </c:pt>
                <c:pt idx="1">
                  <c:v>5739964673</c:v>
                </c:pt>
                <c:pt idx="2">
                  <c:v>3697667378</c:v>
                </c:pt>
                <c:pt idx="3">
                  <c:v>1955043405</c:v>
                </c:pt>
                <c:pt idx="4">
                  <c:v>2067008213</c:v>
                </c:pt>
                <c:pt idx="5">
                  <c:v>-1260828648</c:v>
                </c:pt>
                <c:pt idx="6">
                  <c:v>-717388798</c:v>
                </c:pt>
                <c:pt idx="7">
                  <c:v>-562297298</c:v>
                </c:pt>
                <c:pt idx="8">
                  <c:v>-459650757</c:v>
                </c:pt>
                <c:pt idx="9">
                  <c:v>-3287285445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15-4003-ABE0-4F08942D55BF}"/>
            </c:ext>
          </c:extLst>
        </c:ser>
        <c:ser>
          <c:idx val="4"/>
          <c:order val="4"/>
          <c:tx>
            <c:strRef>
              <c:f>'Balance commerciale IAA'!$H$40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Royaume-Uni</c:v>
                </c:pt>
                <c:pt idx="2">
                  <c:v>France</c:v>
                </c:pt>
                <c:pt idx="3">
                  <c:v>Belgique</c:v>
                </c:pt>
                <c:pt idx="4">
                  <c:v>Italie</c:v>
                </c:pt>
                <c:pt idx="5">
                  <c:v>Argentine</c:v>
                </c:pt>
                <c:pt idx="6">
                  <c:v>Côte d'Ivoire</c:v>
                </c:pt>
                <c:pt idx="7">
                  <c:v>Afrique du Sud</c:v>
                </c:pt>
                <c:pt idx="8">
                  <c:v>Pérou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IAA'!$H$42:$H$51</c:f>
              <c:numCache>
                <c:formatCode>0</c:formatCode>
                <c:ptCount val="10"/>
                <c:pt idx="0">
                  <c:v>11429547964</c:v>
                </c:pt>
                <c:pt idx="1">
                  <c:v>5967578359</c:v>
                </c:pt>
                <c:pt idx="2">
                  <c:v>3622632564</c:v>
                </c:pt>
                <c:pt idx="3">
                  <c:v>1504117818</c:v>
                </c:pt>
                <c:pt idx="4">
                  <c:v>1859041109</c:v>
                </c:pt>
                <c:pt idx="5">
                  <c:v>-1208588603</c:v>
                </c:pt>
                <c:pt idx="6">
                  <c:v>-1084519947</c:v>
                </c:pt>
                <c:pt idx="7">
                  <c:v>-631173393</c:v>
                </c:pt>
                <c:pt idx="8">
                  <c:v>-610573321</c:v>
                </c:pt>
                <c:pt idx="9">
                  <c:v>-3156035658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15-4003-ABE0-4F08942D55BF}"/>
            </c:ext>
          </c:extLst>
        </c:ser>
        <c:ser>
          <c:idx val="5"/>
          <c:order val="5"/>
          <c:tx>
            <c:strRef>
              <c:f>'Balance commerciale IAA'!$I$40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Royaume-Uni</c:v>
                </c:pt>
                <c:pt idx="2">
                  <c:v>France</c:v>
                </c:pt>
                <c:pt idx="3">
                  <c:v>Belgique</c:v>
                </c:pt>
                <c:pt idx="4">
                  <c:v>Italie</c:v>
                </c:pt>
                <c:pt idx="5">
                  <c:v>Argentine</c:v>
                </c:pt>
                <c:pt idx="6">
                  <c:v>Côte d'Ivoire</c:v>
                </c:pt>
                <c:pt idx="7">
                  <c:v>Afrique du Sud</c:v>
                </c:pt>
                <c:pt idx="8">
                  <c:v>Pérou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IAA'!$I$42:$I$51</c:f>
              <c:numCache>
                <c:formatCode>0</c:formatCode>
                <c:ptCount val="10"/>
                <c:pt idx="0">
                  <c:v>12470261618</c:v>
                </c:pt>
                <c:pt idx="1">
                  <c:v>6472818635</c:v>
                </c:pt>
                <c:pt idx="2">
                  <c:v>4701978539</c:v>
                </c:pt>
                <c:pt idx="3">
                  <c:v>1748582390</c:v>
                </c:pt>
                <c:pt idx="4">
                  <c:v>2100488279</c:v>
                </c:pt>
                <c:pt idx="5">
                  <c:v>-1130650048</c:v>
                </c:pt>
                <c:pt idx="6">
                  <c:v>-1170566734</c:v>
                </c:pt>
                <c:pt idx="7">
                  <c:v>-656936556</c:v>
                </c:pt>
                <c:pt idx="8">
                  <c:v>-756000362</c:v>
                </c:pt>
                <c:pt idx="9">
                  <c:v>-3029644733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B15-4003-ABE0-4F08942D55BF}"/>
            </c:ext>
          </c:extLst>
        </c:ser>
        <c:ser>
          <c:idx val="6"/>
          <c:order val="6"/>
          <c:tx>
            <c:strRef>
              <c:f>'Balance commerciale IAA'!$J$40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Royaume-Uni</c:v>
                </c:pt>
                <c:pt idx="2">
                  <c:v>France</c:v>
                </c:pt>
                <c:pt idx="3">
                  <c:v>Belgique</c:v>
                </c:pt>
                <c:pt idx="4">
                  <c:v>Italie</c:v>
                </c:pt>
                <c:pt idx="5">
                  <c:v>Argentine</c:v>
                </c:pt>
                <c:pt idx="6">
                  <c:v>Côte d'Ivoire</c:v>
                </c:pt>
                <c:pt idx="7">
                  <c:v>Afrique du Sud</c:v>
                </c:pt>
                <c:pt idx="8">
                  <c:v>Pérou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IAA'!$J$42:$J$51</c:f>
              <c:numCache>
                <c:formatCode>0</c:formatCode>
                <c:ptCount val="10"/>
                <c:pt idx="0">
                  <c:v>12826795542</c:v>
                </c:pt>
                <c:pt idx="1">
                  <c:v>6496698420</c:v>
                </c:pt>
                <c:pt idx="2">
                  <c:v>5296013946</c:v>
                </c:pt>
                <c:pt idx="3">
                  <c:v>1901514061</c:v>
                </c:pt>
                <c:pt idx="4">
                  <c:v>2009060966</c:v>
                </c:pt>
                <c:pt idx="5">
                  <c:v>-943566828</c:v>
                </c:pt>
                <c:pt idx="6">
                  <c:v>-1249610966</c:v>
                </c:pt>
                <c:pt idx="7">
                  <c:v>-794269272</c:v>
                </c:pt>
                <c:pt idx="8">
                  <c:v>-669399488</c:v>
                </c:pt>
                <c:pt idx="9">
                  <c:v>-2708637574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B15-4003-ABE0-4F08942D55BF}"/>
            </c:ext>
          </c:extLst>
        </c:ser>
        <c:ser>
          <c:idx val="7"/>
          <c:order val="7"/>
          <c:tx>
            <c:strRef>
              <c:f>'Balance commerciale IAA'!$K$40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Royaume-Uni</c:v>
                </c:pt>
                <c:pt idx="2">
                  <c:v>France</c:v>
                </c:pt>
                <c:pt idx="3">
                  <c:v>Belgique</c:v>
                </c:pt>
                <c:pt idx="4">
                  <c:v>Italie</c:v>
                </c:pt>
                <c:pt idx="5">
                  <c:v>Argentine</c:v>
                </c:pt>
                <c:pt idx="6">
                  <c:v>Côte d'Ivoire</c:v>
                </c:pt>
                <c:pt idx="7">
                  <c:v>Afrique du Sud</c:v>
                </c:pt>
                <c:pt idx="8">
                  <c:v>Pérou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IAA'!$K$42:$K$51</c:f>
              <c:numCache>
                <c:formatCode>0</c:formatCode>
                <c:ptCount val="10"/>
                <c:pt idx="0">
                  <c:v>12850045256</c:v>
                </c:pt>
                <c:pt idx="1">
                  <c:v>6407752745</c:v>
                </c:pt>
                <c:pt idx="2">
                  <c:v>4723778008</c:v>
                </c:pt>
                <c:pt idx="3">
                  <c:v>1730862798</c:v>
                </c:pt>
                <c:pt idx="4">
                  <c:v>1904184186</c:v>
                </c:pt>
                <c:pt idx="5">
                  <c:v>-840733505</c:v>
                </c:pt>
                <c:pt idx="6">
                  <c:v>-1405159726</c:v>
                </c:pt>
                <c:pt idx="7">
                  <c:v>-837830640</c:v>
                </c:pt>
                <c:pt idx="8">
                  <c:v>-770947054</c:v>
                </c:pt>
                <c:pt idx="9">
                  <c:v>-2574338764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B15-4003-ABE0-4F08942D55BF}"/>
            </c:ext>
          </c:extLst>
        </c:ser>
        <c:ser>
          <c:idx val="8"/>
          <c:order val="8"/>
          <c:tx>
            <c:strRef>
              <c:f>'Balance commerciale IAA'!$L$40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Royaume-Uni</c:v>
                </c:pt>
                <c:pt idx="2">
                  <c:v>France</c:v>
                </c:pt>
                <c:pt idx="3">
                  <c:v>Belgique</c:v>
                </c:pt>
                <c:pt idx="4">
                  <c:v>Italie</c:v>
                </c:pt>
                <c:pt idx="5">
                  <c:v>Argentine</c:v>
                </c:pt>
                <c:pt idx="6">
                  <c:v>Côte d'Ivoire</c:v>
                </c:pt>
                <c:pt idx="7">
                  <c:v>Afrique du Sud</c:v>
                </c:pt>
                <c:pt idx="8">
                  <c:v>Pérou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IAA'!$L$42:$L$51</c:f>
              <c:numCache>
                <c:formatCode>0</c:formatCode>
                <c:ptCount val="10"/>
                <c:pt idx="0">
                  <c:v>13586357810</c:v>
                </c:pt>
                <c:pt idx="1">
                  <c:v>6326680842</c:v>
                </c:pt>
                <c:pt idx="2">
                  <c:v>4747067315</c:v>
                </c:pt>
                <c:pt idx="3">
                  <c:v>2118087969</c:v>
                </c:pt>
                <c:pt idx="4">
                  <c:v>1855798151</c:v>
                </c:pt>
                <c:pt idx="5">
                  <c:v>-822888602</c:v>
                </c:pt>
                <c:pt idx="6">
                  <c:v>-1295515770</c:v>
                </c:pt>
                <c:pt idx="7">
                  <c:v>-807574322</c:v>
                </c:pt>
                <c:pt idx="8">
                  <c:v>-1052560111</c:v>
                </c:pt>
                <c:pt idx="9">
                  <c:v>-2575598652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B15-4003-ABE0-4F08942D55BF}"/>
            </c:ext>
          </c:extLst>
        </c:ser>
        <c:ser>
          <c:idx val="9"/>
          <c:order val="9"/>
          <c:tx>
            <c:strRef>
              <c:f>'Balance commerciale IAA'!$M$40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Royaume-Uni</c:v>
                </c:pt>
                <c:pt idx="2">
                  <c:v>France</c:v>
                </c:pt>
                <c:pt idx="3">
                  <c:v>Belgique</c:v>
                </c:pt>
                <c:pt idx="4">
                  <c:v>Italie</c:v>
                </c:pt>
                <c:pt idx="5">
                  <c:v>Argentine</c:v>
                </c:pt>
                <c:pt idx="6">
                  <c:v>Côte d'Ivoire</c:v>
                </c:pt>
                <c:pt idx="7">
                  <c:v>Afrique du Sud</c:v>
                </c:pt>
                <c:pt idx="8">
                  <c:v>Pérou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IAA'!$M$42:$M$51</c:f>
              <c:numCache>
                <c:formatCode>0</c:formatCode>
                <c:ptCount val="10"/>
                <c:pt idx="0">
                  <c:v>14137798695</c:v>
                </c:pt>
                <c:pt idx="1">
                  <c:v>6046871396</c:v>
                </c:pt>
                <c:pt idx="2">
                  <c:v>4463528576</c:v>
                </c:pt>
                <c:pt idx="3">
                  <c:v>2012137740</c:v>
                </c:pt>
                <c:pt idx="4">
                  <c:v>1616585939</c:v>
                </c:pt>
                <c:pt idx="5">
                  <c:v>-917332790</c:v>
                </c:pt>
                <c:pt idx="6">
                  <c:v>-1149538168</c:v>
                </c:pt>
                <c:pt idx="7">
                  <c:v>-999380736</c:v>
                </c:pt>
                <c:pt idx="8">
                  <c:v>-1230117733</c:v>
                </c:pt>
                <c:pt idx="9">
                  <c:v>-2740544413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2B15-4003-ABE0-4F08942D55BF}"/>
            </c:ext>
          </c:extLst>
        </c:ser>
        <c:ser>
          <c:idx val="10"/>
          <c:order val="10"/>
          <c:tx>
            <c:strRef>
              <c:f>'Balance commerciale IAA'!$N$40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Royaume-Uni</c:v>
                </c:pt>
                <c:pt idx="2">
                  <c:v>France</c:v>
                </c:pt>
                <c:pt idx="3">
                  <c:v>Belgique</c:v>
                </c:pt>
                <c:pt idx="4">
                  <c:v>Italie</c:v>
                </c:pt>
                <c:pt idx="5">
                  <c:v>Argentine</c:v>
                </c:pt>
                <c:pt idx="6">
                  <c:v>Côte d'Ivoire</c:v>
                </c:pt>
                <c:pt idx="7">
                  <c:v>Afrique du Sud</c:v>
                </c:pt>
                <c:pt idx="8">
                  <c:v>Pérou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IAA'!$N$42:$N$51</c:f>
              <c:numCache>
                <c:formatCode>0</c:formatCode>
                <c:ptCount val="10"/>
                <c:pt idx="0">
                  <c:v>14758703075</c:v>
                </c:pt>
                <c:pt idx="1">
                  <c:v>6580749487</c:v>
                </c:pt>
                <c:pt idx="2">
                  <c:v>5172398338</c:v>
                </c:pt>
                <c:pt idx="3">
                  <c:v>2916099553</c:v>
                </c:pt>
                <c:pt idx="4">
                  <c:v>2057900614</c:v>
                </c:pt>
                <c:pt idx="5">
                  <c:v>-941245877</c:v>
                </c:pt>
                <c:pt idx="6">
                  <c:v>-1034247248</c:v>
                </c:pt>
                <c:pt idx="7">
                  <c:v>-977775326</c:v>
                </c:pt>
                <c:pt idx="8">
                  <c:v>-1412352761</c:v>
                </c:pt>
                <c:pt idx="9">
                  <c:v>-3168845581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B15-4003-ABE0-4F08942D55BF}"/>
            </c:ext>
          </c:extLst>
        </c:ser>
        <c:ser>
          <c:idx val="11"/>
          <c:order val="11"/>
          <c:tx>
            <c:strRef>
              <c:f>'Balance commerciale IAA'!$O$40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Royaume-Uni</c:v>
                </c:pt>
                <c:pt idx="2">
                  <c:v>France</c:v>
                </c:pt>
                <c:pt idx="3">
                  <c:v>Belgique</c:v>
                </c:pt>
                <c:pt idx="4">
                  <c:v>Italie</c:v>
                </c:pt>
                <c:pt idx="5">
                  <c:v>Argentine</c:v>
                </c:pt>
                <c:pt idx="6">
                  <c:v>Côte d'Ivoire</c:v>
                </c:pt>
                <c:pt idx="7">
                  <c:v>Afrique du Sud</c:v>
                </c:pt>
                <c:pt idx="8">
                  <c:v>Pérou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IAA'!$O$42:$O$51</c:f>
              <c:numCache>
                <c:formatCode>0</c:formatCode>
                <c:ptCount val="10"/>
                <c:pt idx="0">
                  <c:v>15512428451</c:v>
                </c:pt>
                <c:pt idx="1">
                  <c:v>6834735015</c:v>
                </c:pt>
                <c:pt idx="2">
                  <c:v>5706818937</c:v>
                </c:pt>
                <c:pt idx="3">
                  <c:v>3631825050</c:v>
                </c:pt>
                <c:pt idx="4">
                  <c:v>2411615744</c:v>
                </c:pt>
                <c:pt idx="5">
                  <c:v>-1343108552</c:v>
                </c:pt>
                <c:pt idx="6">
                  <c:v>-1066113829</c:v>
                </c:pt>
                <c:pt idx="7">
                  <c:v>-1217588397</c:v>
                </c:pt>
                <c:pt idx="8">
                  <c:v>-1614662651</c:v>
                </c:pt>
                <c:pt idx="9">
                  <c:v>-4017891239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2B15-4003-ABE0-4F08942D55BF}"/>
            </c:ext>
          </c:extLst>
        </c:ser>
        <c:ser>
          <c:idx val="12"/>
          <c:order val="12"/>
          <c:tx>
            <c:strRef>
              <c:f>'Balance commerciale IAA'!$P$40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IAA'!$C$42:$C$51</c:f>
              <c:strCache>
                <c:ptCount val="10"/>
                <c:pt idx="0">
                  <c:v>Allemagne</c:v>
                </c:pt>
                <c:pt idx="1">
                  <c:v>Royaume-Uni</c:v>
                </c:pt>
                <c:pt idx="2">
                  <c:v>France</c:v>
                </c:pt>
                <c:pt idx="3">
                  <c:v>Belgique</c:v>
                </c:pt>
                <c:pt idx="4">
                  <c:v>Italie</c:v>
                </c:pt>
                <c:pt idx="5">
                  <c:v>Argentine</c:v>
                </c:pt>
                <c:pt idx="6">
                  <c:v>Côte d'Ivoire</c:v>
                </c:pt>
                <c:pt idx="7">
                  <c:v>Afrique du Sud</c:v>
                </c:pt>
                <c:pt idx="8">
                  <c:v>Pérou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IAA'!$P$42:$P$51</c:f>
              <c:numCache>
                <c:formatCode>0</c:formatCode>
                <c:ptCount val="10"/>
                <c:pt idx="0">
                  <c:v>15726974016</c:v>
                </c:pt>
                <c:pt idx="1">
                  <c:v>7111787001</c:v>
                </c:pt>
                <c:pt idx="2">
                  <c:v>6792901427</c:v>
                </c:pt>
                <c:pt idx="3">
                  <c:v>3858454974</c:v>
                </c:pt>
                <c:pt idx="4">
                  <c:v>2818985216</c:v>
                </c:pt>
                <c:pt idx="5">
                  <c:v>-956332608</c:v>
                </c:pt>
                <c:pt idx="6">
                  <c:v>-1249080928</c:v>
                </c:pt>
                <c:pt idx="7">
                  <c:v>-1310586621</c:v>
                </c:pt>
                <c:pt idx="8">
                  <c:v>-1543532362</c:v>
                </c:pt>
                <c:pt idx="9">
                  <c:v>-3775748863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B15-4003-ABE0-4F08942D55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1759848"/>
        <c:axId val="311739200"/>
      </c:barChart>
      <c:catAx>
        <c:axId val="241759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/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311739200"/>
        <c:crosses val="autoZero"/>
        <c:auto val="1"/>
        <c:lblAlgn val="ctr"/>
        <c:lblOffset val="100"/>
        <c:noMultiLvlLbl val="0"/>
      </c:catAx>
      <c:valAx>
        <c:axId val="31173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41759848"/>
        <c:crosses val="autoZero"/>
        <c:crossBetween val="between"/>
        <c:dispUnits>
          <c:builtInUnit val="b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13385215353351E-2"/>
          <c:y val="0.13003346544621774"/>
          <c:w val="0.55678545249536171"/>
          <c:h val="0.7534397799221502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F48-4CF4-A935-3FFDFFA0FE61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F48-4CF4-A935-3FFDFFA0FE61}"/>
              </c:ext>
            </c:extLst>
          </c:dPt>
          <c:dLbls>
            <c:dLbl>
              <c:idx val="0"/>
              <c:layout>
                <c:manualLayout>
                  <c:x val="-1.6635569939865689E-3"/>
                  <c:y val="-0.1688923788118348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FF00"/>
                        </a:solidFill>
                        <a:latin typeface="Marianne" panose="02000000000000000000" pitchFamily="50" charset="0"/>
                        <a:ea typeface="+mn-ea"/>
                        <a:cs typeface="+mn-cs"/>
                      </a:defRPr>
                    </a:pPr>
                    <a:r>
                      <a:rPr lang="fr-FR" sz="1200" b="1" baseline="0" dirty="0" smtClean="0">
                        <a:solidFill>
                          <a:srgbClr val="00FF00"/>
                        </a:solidFill>
                      </a:rPr>
                      <a:t>Importations de produits agricoles et agroalimentaires</a:t>
                    </a:r>
                    <a:r>
                      <a:rPr lang="fr-FR" sz="1200" b="1" baseline="0" dirty="0">
                        <a:solidFill>
                          <a:srgbClr val="00FF00"/>
                        </a:solidFill>
                      </a:rPr>
                      <a:t>
</a:t>
                    </a:r>
                    <a:fld id="{85B31A02-7D0E-43FE-80D3-C118527AFC36}" type="VALUE">
                      <a:rPr lang="fr-FR" sz="1200" b="1" baseline="0">
                        <a:solidFill>
                          <a:srgbClr val="00FF00"/>
                        </a:solidFill>
                      </a:rPr>
                      <a:pPr>
                        <a:defRPr sz="1200" b="1">
                          <a:solidFill>
                            <a:srgbClr val="00FF00"/>
                          </a:solidFill>
                        </a:defRPr>
                      </a:pPr>
                      <a:t>[VALEUR]</a:t>
                    </a:fld>
                    <a:endParaRPr lang="fr-FR" sz="1200" b="1" baseline="0" dirty="0">
                      <a:solidFill>
                        <a:srgbClr val="00FF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FF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F48-4CF4-A935-3FFDFFA0FE61}"/>
                </c:ext>
                <c:ext xmlns:c15="http://schemas.microsoft.com/office/drawing/2012/chart" uri="{CE6537A1-D6FC-4f65-9D91-7224C49458BB}">
                  <c15:layout>
                    <c:manualLayout>
                      <c:w val="0.43929536441329359"/>
                      <c:h val="0.4630100467240022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59823754577831945"/>
                  <c:y val="-1.7725342276359356E-7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ctr" rtl="0">
                      <a:defRPr lang="en-US" sz="1200" b="1" i="0" u="none" strike="noStrike" kern="1200" baseline="0">
                        <a:solidFill>
                          <a:srgbClr val="00FF00"/>
                        </a:solidFill>
                        <a:latin typeface="Marianne" panose="02000000000000000000" pitchFamily="50" charset="0"/>
                        <a:ea typeface="+mn-ea"/>
                        <a:cs typeface="+mn-cs"/>
                      </a:defRPr>
                    </a:pPr>
                    <a:r>
                      <a:rPr lang="fr-FR" sz="1200" b="1" i="0" u="none" strike="noStrike" kern="1200" baseline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Marianne" panose="02000000000000000000" pitchFamily="50" charset="0"/>
                        <a:ea typeface="+mn-ea"/>
                        <a:cs typeface="+mn-cs"/>
                      </a:rPr>
                      <a:t>Importations de produits non agricoles et non agroalimentaires</a:t>
                    </a:r>
                    <a:r>
                      <a:rPr lang="fr-FR" sz="1200" b="1" i="0" u="none" strike="noStrike" kern="1200" baseline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Marianne" panose="02000000000000000000" pitchFamily="50" charset="0"/>
                        <a:ea typeface="+mn-ea"/>
                        <a:cs typeface="+mn-cs"/>
                      </a:rPr>
                      <a:t>
77%</a:t>
                    </a:r>
                    <a:endParaRPr lang="fr-FR" sz="1200" b="1" i="0" u="none" strike="noStrike" kern="1200" baseline="0" dirty="0">
                      <a:solidFill>
                        <a:schemeClr val="bg1">
                          <a:lumMod val="95000"/>
                        </a:schemeClr>
                      </a:solidFill>
                      <a:latin typeface="Marianne" panose="02000000000000000000" pitchFamily="50" charset="0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rgbClr val="00FF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F48-4CF4-A935-3FFDFFA0FE61}"/>
                </c:ext>
                <c:ext xmlns:c15="http://schemas.microsoft.com/office/drawing/2012/chart" uri="{CE6537A1-D6FC-4f65-9D91-7224C49458BB}">
                  <c15:layout>
                    <c:manualLayout>
                      <c:w val="0.4001549760814847"/>
                      <c:h val="0.435996625094830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'Import. IAA'!$C$31:$C$33</c:f>
              <c:strCache>
                <c:ptCount val="2"/>
                <c:pt idx="0">
                  <c:v>Produits agricoles et agro-alimentaires</c:v>
                </c:pt>
                <c:pt idx="1">
                  <c:v>Autres</c:v>
                </c:pt>
              </c:strCache>
            </c:strRef>
          </c:cat>
          <c:val>
            <c:numRef>
              <c:f>'Import. IAA'!$P$31:$P$33</c:f>
              <c:numCache>
                <c:formatCode>0%</c:formatCode>
                <c:ptCount val="2"/>
                <c:pt idx="0">
                  <c:v>0.23012408192111797</c:v>
                </c:pt>
                <c:pt idx="1">
                  <c:v>0.769875918078882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F48-4CF4-A935-3FFDFFA0FE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5"/>
          <c:order val="5"/>
          <c:tx>
            <c:strRef>
              <c:f>'Import. IAA'!$C$43</c:f>
              <c:strCache>
                <c:ptCount val="1"/>
                <c:pt idx="0">
                  <c:v>France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8AA-439A-928C-89BF783D818F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8AA-439A-928C-89BF783D818F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8AA-439A-928C-89BF783D818F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8AA-439A-928C-89BF783D818F}"/>
              </c:ext>
            </c:extLst>
          </c:dPt>
          <c:cat>
            <c:strRef>
              <c:f>'Import. IAA'!$M$38:$P$38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strCache>
            </c:strRef>
          </c:cat>
          <c:val>
            <c:numRef>
              <c:f>'Import. IAA'!$M$43:$P$43</c:f>
              <c:numCache>
                <c:formatCode>0</c:formatCode>
                <c:ptCount val="4"/>
                <c:pt idx="0">
                  <c:v>3884981428</c:v>
                </c:pt>
                <c:pt idx="1">
                  <c:v>4476583615</c:v>
                </c:pt>
                <c:pt idx="2">
                  <c:v>5504836869</c:v>
                </c:pt>
                <c:pt idx="3">
                  <c:v>4977362036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8AA-439A-928C-89BF783D818F}"/>
            </c:ext>
          </c:extLst>
        </c:ser>
        <c:ser>
          <c:idx val="11"/>
          <c:order val="11"/>
          <c:tx>
            <c:strRef>
              <c:f>'Import. IAA'!#REF!</c:f>
              <c:strCache>
                <c:ptCount val="1"/>
                <c:pt idx="0">
                  <c:v>#REF!</c:v>
                </c:pt>
              </c:strCache>
              <c:extLst xmlns:c15="http://schemas.microsoft.com/office/drawing/2012/chart" xmlns:c16r2="http://schemas.microsoft.com/office/drawing/2015/06/chart"/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'[1]Import. IAA'!$M$38:$P$38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  <c:extLst xmlns:c16r2="http://schemas.microsoft.com/office/drawing/2015/06/chart"/>
            </c:numRef>
          </c:cat>
          <c:val>
            <c:numRef>
              <c:f>'Import. IAA'!#REF!</c:f>
              <c:extLst xmlns:c15="http://schemas.microsoft.com/office/drawing/2012/chart"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D8AA-439A-928C-89BF783D8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18746992"/>
        <c:axId val="518748952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'Import. IAA'!$C$39</c15:sqref>
                        </c15:formulaRef>
                      </c:ext>
                    </c:extLst>
                    <c:strCache>
                      <c:ptCount val="1"/>
                      <c:pt idx="0">
                        <c:v>Monde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'Import. IAA'!$M$39:$P$39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66146966551</c:v>
                      </c:pt>
                      <c:pt idx="1">
                        <c:v>72460496119</c:v>
                      </c:pt>
                      <c:pt idx="2">
                        <c:v>89034621793</c:v>
                      </c:pt>
                      <c:pt idx="3">
                        <c:v>86616121949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A-D8AA-439A-928C-89BF783D818F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IAA'!$C$41</c15:sqref>
                        </c15:formulaRef>
                      </c:ext>
                    </c:extLst>
                    <c:strCache>
                      <c:ptCount val="1"/>
                      <c:pt idx="0">
                        <c:v>Allemagne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0C-D8AA-439A-928C-89BF783D818F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0E-D8AA-439A-928C-89BF783D818F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chemeClr val="tx2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10-D8AA-439A-928C-89BF783D818F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12-D8AA-439A-928C-89BF783D818F}"/>
                    </c:ext>
                  </c:extLst>
                </c:dPt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IAA'!$M$45:$P$45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2632079260</c:v>
                      </c:pt>
                      <c:pt idx="1">
                        <c:v>2836977403</c:v>
                      </c:pt>
                      <c:pt idx="2">
                        <c:v>3324957519</c:v>
                      </c:pt>
                      <c:pt idx="3">
                        <c:v>3482329837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13-D8AA-439A-928C-89BF783D818F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IAA'!$C$42</c15:sqref>
                        </c15:formulaRef>
                      </c:ext>
                    </c:extLst>
                    <c:strCache>
                      <c:ptCount val="1"/>
                      <c:pt idx="0">
                        <c:v>Belgique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15-D8AA-439A-928C-89BF783D818F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17-D8AA-439A-928C-89BF783D818F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chemeClr val="tx2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19-D8AA-439A-928C-89BF783D818F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1B-D8AA-439A-928C-89BF783D818F}"/>
                    </c:ext>
                  </c:extLst>
                </c:dPt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IAA'!$M$42:$P$42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8487946019</c:v>
                      </c:pt>
                      <c:pt idx="1">
                        <c:v>9068134963</c:v>
                      </c:pt>
                      <c:pt idx="2">
                        <c:v>10766553368</c:v>
                      </c:pt>
                      <c:pt idx="3">
                        <c:v>11326937979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1C-D8AA-439A-928C-89BF783D818F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IAA'!$C$43</c15:sqref>
                        </c15:formulaRef>
                      </c:ext>
                    </c:extLst>
                    <c:strCache>
                      <c:ptCount val="1"/>
                      <c:pt idx="0">
                        <c:v>France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IAA'!$M$43:$P$43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3884981428</c:v>
                      </c:pt>
                      <c:pt idx="1">
                        <c:v>4476583615</c:v>
                      </c:pt>
                      <c:pt idx="2">
                        <c:v>5504836869</c:v>
                      </c:pt>
                      <c:pt idx="3">
                        <c:v>4977362036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1D-D8AA-439A-928C-89BF783D818F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IAA'!$C$44</c15:sqref>
                        </c15:formulaRef>
                      </c:ext>
                    </c:extLst>
                    <c:strCache>
                      <c:ptCount val="1"/>
                      <c:pt idx="0">
                        <c:v>Brésil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IAA'!$M$44:$P$44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2983244903</c:v>
                      </c:pt>
                      <c:pt idx="1">
                        <c:v>3395863294</c:v>
                      </c:pt>
                      <c:pt idx="2">
                        <c:v>4290902943</c:v>
                      </c:pt>
                      <c:pt idx="3">
                        <c:v>4069133474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1E-D8AA-439A-928C-89BF783D818F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IAA'!$C$46</c15:sqref>
                        </c15:formulaRef>
                      </c:ext>
                    </c:extLst>
                    <c:strCache>
                      <c:ptCount val="1"/>
                      <c:pt idx="0">
                        <c:v>Pologne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IAA'!$M$46:$P$46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1787639842</c:v>
                      </c:pt>
                      <c:pt idx="1">
                        <c:v>2080720177</c:v>
                      </c:pt>
                      <c:pt idx="2">
                        <c:v>2946572449</c:v>
                      </c:pt>
                      <c:pt idx="3">
                        <c:v>3080373268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1F-D8AA-439A-928C-89BF783D818F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IAA'!$C$47</c15:sqref>
                        </c15:formulaRef>
                      </c:ext>
                    </c:extLst>
                    <c:strCache>
                      <c:ptCount val="1"/>
                      <c:pt idx="0">
                        <c:v>États-Unis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IAA'!$M$47:$P$47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2435329866</c:v>
                      </c:pt>
                      <c:pt idx="1">
                        <c:v>2275561241</c:v>
                      </c:pt>
                      <c:pt idx="2">
                        <c:v>3296805294</c:v>
                      </c:pt>
                      <c:pt idx="3">
                        <c:v>2851471591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20-D8AA-439A-928C-89BF783D818F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IAA'!$C$48</c15:sqref>
                        </c15:formulaRef>
                      </c:ext>
                    </c:extLst>
                    <c:strCache>
                      <c:ptCount val="1"/>
                      <c:pt idx="0">
                        <c:v>Italie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IAA'!$M$48:$P$48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1745885544</c:v>
                      </c:pt>
                      <c:pt idx="1">
                        <c:v>2092260968</c:v>
                      </c:pt>
                      <c:pt idx="2">
                        <c:v>2531222568</c:v>
                      </c:pt>
                      <c:pt idx="3">
                        <c:v>2446448678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21-D8AA-439A-928C-89BF783D818F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IAA'!$C$49</c15:sqref>
                        </c15:formulaRef>
                      </c:ext>
                    </c:extLst>
                    <c:strCache>
                      <c:ptCount val="1"/>
                      <c:pt idx="0">
                        <c:v>Royaume-Uni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IAA'!$M$49:$P$49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2282919716</c:v>
                      </c:pt>
                      <c:pt idx="1">
                        <c:v>1834998598</c:v>
                      </c:pt>
                      <c:pt idx="2">
                        <c:v>2411332150</c:v>
                      </c:pt>
                      <c:pt idx="3">
                        <c:v>2292711882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22-D8AA-439A-928C-89BF783D818F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IAA'!$C$50</c15:sqref>
                        </c15:formulaRef>
                      </c:ext>
                    </c:extLst>
                    <c:strCache>
                      <c:ptCount val="1"/>
                      <c:pt idx="0">
                        <c:v>Chine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24-D8AA-439A-928C-89BF783D818F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26-D8AA-439A-928C-89BF783D818F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chemeClr val="tx2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28-D8AA-439A-928C-89BF783D818F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 xmlns:c16r2="http://schemas.microsoft.com/office/drawing/2015/06/chart">
                    <c:ext xmlns:c16="http://schemas.microsoft.com/office/drawing/2014/chart" uri="{C3380CC4-5D6E-409C-BE32-E72D297353CC}">
                      <c16:uniqueId val="{0000002A-D8AA-439A-928C-89BF783D818F}"/>
                    </c:ext>
                  </c:extLst>
                </c:dPt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'Import. IAA'!$M$50:$P$50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1330614241</c:v>
                      </c:pt>
                      <c:pt idx="1">
                        <c:v>1536914865</c:v>
                      </c:pt>
                      <c:pt idx="2">
                        <c:v>2484827037</c:v>
                      </c:pt>
                      <c:pt idx="3">
                        <c:v>2168901788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2B-D8AA-439A-928C-89BF783D818F}"/>
                  </c:ext>
                </c:extLst>
              </c15:ser>
            </c15:filteredBarSeries>
          </c:ext>
        </c:extLst>
      </c:barChart>
      <c:catAx>
        <c:axId val="51874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18748952"/>
        <c:crosses val="autoZero"/>
        <c:auto val="1"/>
        <c:lblAlgn val="ctr"/>
        <c:lblOffset val="100"/>
        <c:noMultiLvlLbl val="0"/>
      </c:catAx>
      <c:valAx>
        <c:axId val="518748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18746992"/>
        <c:crosses val="autoZero"/>
        <c:crossBetween val="between"/>
        <c:dispUnits>
          <c:builtInUnit val="b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0.80944</cdr:x>
      <cdr:y>0.07971</cdr:y>
    </cdr:from>
    <cdr:to>
      <cdr:x>1</cdr:x>
      <cdr:y>0.16259</cdr:y>
    </cdr:to>
    <cdr:sp macro="" textlink="">
      <cdr:nvSpPr>
        <cdr:cNvPr id="2" name="ZoneTexte 2"/>
        <cdr:cNvSpPr txBox="1"/>
      </cdr:nvSpPr>
      <cdr:spPr>
        <a:xfrm xmlns:a="http://schemas.openxmlformats.org/drawingml/2006/main">
          <a:off x="2953508" y="291116"/>
          <a:ext cx="695325" cy="3027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200" b="1" dirty="0" smtClean="0">
              <a:solidFill>
                <a:srgbClr val="FF0000"/>
              </a:solidFill>
              <a:latin typeface="Marianne" panose="02000000000000000000" pitchFamily="50" charset="0"/>
            </a:rPr>
            <a:t>-</a:t>
          </a:r>
          <a:r>
            <a:rPr lang="fr-FR" sz="1200" b="1" dirty="0">
              <a:solidFill>
                <a:srgbClr val="FF0000"/>
              </a:solidFill>
              <a:latin typeface="Marianne" panose="02000000000000000000" pitchFamily="50" charset="0"/>
            </a:rPr>
            <a:t>1</a:t>
          </a:r>
          <a:r>
            <a:rPr lang="fr-FR" sz="1200" b="1" dirty="0" smtClean="0">
              <a:solidFill>
                <a:srgbClr val="FF0000"/>
              </a:solidFill>
              <a:latin typeface="Marianne" panose="02000000000000000000" pitchFamily="50" charset="0"/>
            </a:rPr>
            <a:t>%</a:t>
          </a:r>
          <a:endParaRPr lang="fr-FR" sz="1200" b="1" dirty="0">
            <a:solidFill>
              <a:srgbClr val="FF0000"/>
            </a:solidFill>
            <a:latin typeface="Marianne" panose="02000000000000000000" pitchFamily="50" charset="0"/>
          </a:endParaRPr>
        </a:p>
      </cdr:txBody>
    </cdr:sp>
  </cdr:relSizeAnchor>
  <cdr:relSizeAnchor xmlns:cdr="http://schemas.openxmlformats.org/drawingml/2006/chartDrawing">
    <cdr:from>
      <cdr:x>0.80944</cdr:x>
      <cdr:y>0.19194</cdr:y>
    </cdr:from>
    <cdr:to>
      <cdr:x>1</cdr:x>
      <cdr:y>0.27482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2953508" y="701000"/>
          <a:ext cx="695325" cy="3027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200" b="1" dirty="0" smtClean="0">
              <a:solidFill>
                <a:srgbClr val="00B050"/>
              </a:solidFill>
              <a:latin typeface="Marianne" panose="02000000000000000000" pitchFamily="50" charset="0"/>
            </a:rPr>
            <a:t>+5%</a:t>
          </a:r>
          <a:endParaRPr lang="fr-FR" sz="1200" b="1" dirty="0">
            <a:solidFill>
              <a:srgbClr val="00B050"/>
            </a:solidFill>
            <a:latin typeface="Marianne" panose="02000000000000000000" pitchFamily="50" charset="0"/>
          </a:endParaRPr>
        </a:p>
      </cdr:txBody>
    </cdr:sp>
  </cdr:relSizeAnchor>
  <cdr:relSizeAnchor xmlns:cdr="http://schemas.openxmlformats.org/drawingml/2006/chartDrawing">
    <cdr:from>
      <cdr:x>0.80944</cdr:x>
      <cdr:y>0.30827</cdr:y>
    </cdr:from>
    <cdr:to>
      <cdr:x>1</cdr:x>
      <cdr:y>0.39115</cdr:y>
    </cdr:to>
    <cdr:sp macro="" textlink="">
      <cdr:nvSpPr>
        <cdr:cNvPr id="4" name="ZoneTexte 2"/>
        <cdr:cNvSpPr txBox="1"/>
      </cdr:nvSpPr>
      <cdr:spPr>
        <a:xfrm xmlns:a="http://schemas.openxmlformats.org/drawingml/2006/main">
          <a:off x="2953508" y="1125847"/>
          <a:ext cx="695325" cy="3027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200" b="1" dirty="0" smtClean="0">
              <a:solidFill>
                <a:srgbClr val="00B050"/>
              </a:solidFill>
              <a:latin typeface="Marianne" panose="02000000000000000000" pitchFamily="50" charset="0"/>
            </a:rPr>
            <a:t>+3%</a:t>
          </a:r>
          <a:endParaRPr lang="fr-FR" sz="1200" b="1" dirty="0">
            <a:solidFill>
              <a:srgbClr val="00B050"/>
            </a:solidFill>
            <a:latin typeface="Marianne" panose="02000000000000000000" pitchFamily="50" charset="0"/>
          </a:endParaRPr>
        </a:p>
      </cdr:txBody>
    </cdr:sp>
  </cdr:relSizeAnchor>
  <cdr:relSizeAnchor xmlns:cdr="http://schemas.openxmlformats.org/drawingml/2006/chartDrawing">
    <cdr:from>
      <cdr:x>0.80944</cdr:x>
      <cdr:y>0.41712</cdr:y>
    </cdr:from>
    <cdr:to>
      <cdr:x>1</cdr:x>
      <cdr:y>0.5</cdr:y>
    </cdr:to>
    <cdr:sp macro="" textlink="">
      <cdr:nvSpPr>
        <cdr:cNvPr id="5" name="ZoneTexte 2"/>
        <cdr:cNvSpPr txBox="1"/>
      </cdr:nvSpPr>
      <cdr:spPr>
        <a:xfrm xmlns:a="http://schemas.openxmlformats.org/drawingml/2006/main">
          <a:off x="2953508" y="1523376"/>
          <a:ext cx="695325" cy="3027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200" b="1" dirty="0" smtClean="0">
              <a:solidFill>
                <a:srgbClr val="00B050"/>
              </a:solidFill>
              <a:latin typeface="Marianne" panose="02000000000000000000" pitchFamily="50" charset="0"/>
            </a:rPr>
            <a:t>+3%</a:t>
          </a:r>
          <a:endParaRPr lang="fr-FR" sz="1200" b="1" dirty="0">
            <a:solidFill>
              <a:srgbClr val="00B050"/>
            </a:solidFill>
            <a:latin typeface="Marianne" panose="02000000000000000000" pitchFamily="50" charset="0"/>
          </a:endParaRPr>
        </a:p>
      </cdr:txBody>
    </cdr:sp>
  </cdr:relSizeAnchor>
  <cdr:relSizeAnchor xmlns:cdr="http://schemas.openxmlformats.org/drawingml/2006/chartDrawing">
    <cdr:from>
      <cdr:x>0.80944</cdr:x>
      <cdr:y>0.52294</cdr:y>
    </cdr:from>
    <cdr:to>
      <cdr:x>1</cdr:x>
      <cdr:y>0.60582</cdr:y>
    </cdr:to>
    <cdr:sp macro="" textlink="">
      <cdr:nvSpPr>
        <cdr:cNvPr id="6" name="ZoneTexte 2"/>
        <cdr:cNvSpPr txBox="1"/>
      </cdr:nvSpPr>
      <cdr:spPr>
        <a:xfrm xmlns:a="http://schemas.openxmlformats.org/drawingml/2006/main">
          <a:off x="2953508" y="1909866"/>
          <a:ext cx="695325" cy="3027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200" b="1" dirty="0" smtClean="0">
              <a:solidFill>
                <a:srgbClr val="00B050"/>
              </a:solidFill>
              <a:latin typeface="Marianne" panose="02000000000000000000" pitchFamily="50" charset="0"/>
            </a:rPr>
            <a:t>+5%</a:t>
          </a:r>
          <a:endParaRPr lang="fr-FR" sz="1200" b="1" dirty="0">
            <a:solidFill>
              <a:srgbClr val="00B050"/>
            </a:solidFill>
            <a:latin typeface="Marianne" panose="02000000000000000000" pitchFamily="50" charset="0"/>
          </a:endParaRPr>
        </a:p>
      </cdr:txBody>
    </cdr:sp>
  </cdr:relSizeAnchor>
  <cdr:relSizeAnchor xmlns:cdr="http://schemas.openxmlformats.org/drawingml/2006/chartDrawing">
    <cdr:from>
      <cdr:x>0.80944</cdr:x>
      <cdr:y>0.63893</cdr:y>
    </cdr:from>
    <cdr:to>
      <cdr:x>1</cdr:x>
      <cdr:y>0.72181</cdr:y>
    </cdr:to>
    <cdr:sp macro="" textlink="">
      <cdr:nvSpPr>
        <cdr:cNvPr id="7" name="ZoneTexte 2"/>
        <cdr:cNvSpPr txBox="1"/>
      </cdr:nvSpPr>
      <cdr:spPr>
        <a:xfrm xmlns:a="http://schemas.openxmlformats.org/drawingml/2006/main">
          <a:off x="2953508" y="2333462"/>
          <a:ext cx="695325" cy="3027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200" b="1" dirty="0" smtClean="0">
              <a:solidFill>
                <a:srgbClr val="FF0000"/>
              </a:solidFill>
              <a:latin typeface="Marianne" panose="02000000000000000000" pitchFamily="50" charset="0"/>
            </a:rPr>
            <a:t>-8%</a:t>
          </a:r>
          <a:endParaRPr lang="fr-FR" sz="1200" b="1" dirty="0">
            <a:solidFill>
              <a:srgbClr val="FF0000"/>
            </a:solidFill>
            <a:latin typeface="Marianne" panose="02000000000000000000" pitchFamily="50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0.09986</cdr:x>
      <cdr:y>0</cdr:y>
    </cdr:from>
    <cdr:to>
      <cdr:x>0.98976</cdr:x>
      <cdr:y>0.05855</cdr:y>
    </cdr:to>
    <cdr:sp macro="" textlink="">
      <cdr:nvSpPr>
        <cdr:cNvPr id="2" name="ZoneTexte 12"/>
        <cdr:cNvSpPr txBox="1"/>
      </cdr:nvSpPr>
      <cdr:spPr>
        <a:xfrm xmlns:a="http://schemas.openxmlformats.org/drawingml/2006/main">
          <a:off x="1147723" y="-1450226"/>
          <a:ext cx="102278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dirty="0" smtClean="0">
              <a:solidFill>
                <a:srgbClr val="0B6482"/>
              </a:solidFill>
              <a:latin typeface="Marianne" panose="02000000000000000000" pitchFamily="50" charset="0"/>
            </a:rPr>
            <a:t>     </a:t>
          </a:r>
          <a:r>
            <a:rPr lang="fr-FR" sz="1200" b="1" dirty="0" smtClean="0">
              <a:solidFill>
                <a:srgbClr val="00B050"/>
              </a:solidFill>
              <a:latin typeface="Marianne" panose="02000000000000000000" pitchFamily="50" charset="0"/>
            </a:rPr>
            <a:t>+23%             +11%               +22%             +33%              +86%           +32%             +80%             +51%             +76%             +</a:t>
          </a:r>
          <a:r>
            <a:rPr lang="fr-FR" sz="1200" b="1" dirty="0">
              <a:solidFill>
                <a:srgbClr val="00B050"/>
              </a:solidFill>
              <a:latin typeface="Marianne" panose="02000000000000000000" pitchFamily="50" charset="0"/>
            </a:rPr>
            <a:t>5</a:t>
          </a:r>
          <a:r>
            <a:rPr lang="fr-FR" sz="1200" b="1" dirty="0" smtClean="0">
              <a:solidFill>
                <a:srgbClr val="00B050"/>
              </a:solidFill>
              <a:latin typeface="Marianne" panose="02000000000000000000" pitchFamily="50" charset="0"/>
            </a:rPr>
            <a:t>%            +10%</a:t>
          </a:r>
          <a:r>
            <a:rPr lang="fr-FR" sz="1200" b="1" i="1" dirty="0" smtClean="0">
              <a:solidFill>
                <a:srgbClr val="00B050"/>
              </a:solidFill>
              <a:latin typeface="Marianne" panose="02000000000000000000" pitchFamily="50" charset="0"/>
            </a:rPr>
            <a:t> </a:t>
          </a:r>
          <a:endParaRPr lang="fr-FR" sz="1200" b="1" dirty="0">
            <a:solidFill>
              <a:srgbClr val="00B050"/>
            </a:solidFill>
            <a:latin typeface="Marianne" panose="02000000000000000000" pitchFamily="50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241E0-02A7-4F28-AAA5-03F7B6C380BF}" type="datetimeFigureOut">
              <a:rPr lang="fr-FR" smtClean="0"/>
              <a:t>17/07/2024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B9DB7-E4D0-439C-83C7-8720613104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35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946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587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404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249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786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790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31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979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634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463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656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730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920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31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33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242D-7502-4110-9437-301B6567C765}" type="datetime1">
              <a:rPr lang="fr-FR" smtClean="0"/>
              <a:t>17/07/2024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12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F3B6-46D4-4287-86F5-99CF772BBEE5}" type="datetime1">
              <a:rPr lang="fr-FR" smtClean="0"/>
              <a:t>17/07/2024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98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92551-EDD2-4F51-A218-F483E8716DA9}" type="datetime1">
              <a:rPr lang="fr-FR" smtClean="0"/>
              <a:t>17/07/2024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34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DA58-5652-467A-ACA4-4ABFDB0A0A8F}" type="datetime1">
              <a:rPr lang="fr-FR" smtClean="0"/>
              <a:t>17/07/2024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50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94D2-A96F-4737-970F-85ADE08C0154}" type="datetime1">
              <a:rPr lang="fr-FR" smtClean="0"/>
              <a:t>17/07/2024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0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C6BB-7C7B-4081-9003-30A1ADE2401B}" type="datetime1">
              <a:rPr lang="fr-FR" smtClean="0"/>
              <a:t>17/07/2024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51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295A2-839D-4794-8D31-5CACB8EFB38F}" type="datetime1">
              <a:rPr lang="fr-FR" smtClean="0"/>
              <a:t>17/07/2024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89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15F9-F25A-4D0B-B096-CC1354D93C7A}" type="datetime1">
              <a:rPr lang="fr-FR" smtClean="0"/>
              <a:t>17/07/2024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810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0CDB-0356-49BF-A3E8-29AD9B8A3362}" type="datetime1">
              <a:rPr lang="fr-FR" smtClean="0"/>
              <a:t>17/07/2024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68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39DF-9A30-4942-B05B-D4A8772AC049}" type="datetime1">
              <a:rPr lang="fr-FR" smtClean="0"/>
              <a:t>17/07/2024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28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AFF6-4029-4509-B1EB-8D0799ADE1BD}" type="datetime1">
              <a:rPr lang="fr-FR" smtClean="0"/>
              <a:t>17/07/2024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46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D1B78-B729-409D-B154-77F10D4A9E9C}" type="datetime1">
              <a:rPr lang="fr-FR" smtClean="0"/>
              <a:t>17/07/2024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52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6" y="-1"/>
            <a:ext cx="12192000" cy="3716669"/>
          </a:xfrm>
          <a:prstGeom prst="rect">
            <a:avLst/>
          </a:prstGeom>
        </p:spPr>
      </p:pic>
      <p:sp>
        <p:nvSpPr>
          <p:cNvPr id="7" name="Espace réservé du texte 5"/>
          <p:cNvSpPr txBox="1">
            <a:spLocks/>
          </p:cNvSpPr>
          <p:nvPr/>
        </p:nvSpPr>
        <p:spPr bwMode="gray">
          <a:xfrm>
            <a:off x="0" y="4382530"/>
            <a:ext cx="12192000" cy="24754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25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itchFamily="34" charset="0"/>
              <a:buNone/>
              <a:defRPr sz="1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000" dirty="0" smtClean="0">
                <a:solidFill>
                  <a:schemeClr val="bg1"/>
                </a:solidFill>
                <a:latin typeface="Marianne" panose="02000000000000000000" pitchFamily="50" charset="0"/>
                <a:cs typeface="Calibri" panose="020F0502020204030204" pitchFamily="34" charset="0"/>
              </a:rPr>
              <a:t>PAYS-BAS</a:t>
            </a:r>
          </a:p>
          <a:p>
            <a:pPr algn="ctr"/>
            <a:endParaRPr lang="fr-FR" sz="4000" dirty="0" smtClean="0">
              <a:solidFill>
                <a:schemeClr val="bg1"/>
              </a:solidFill>
              <a:latin typeface="Marianne" panose="02000000000000000000" pitchFamily="50" charset="0"/>
              <a:cs typeface="Calibri" panose="020F0502020204030204" pitchFamily="34" charset="0"/>
            </a:endParaRPr>
          </a:p>
          <a:p>
            <a:pPr algn="ctr"/>
            <a:r>
              <a:rPr lang="fr-FR" sz="4000" cap="none" dirty="0" smtClean="0">
                <a:solidFill>
                  <a:schemeClr val="bg1"/>
                </a:solidFill>
                <a:latin typeface="Marianne" panose="02000000000000000000" pitchFamily="50" charset="0"/>
                <a:cs typeface="Calibri" panose="020F0502020204030204" pitchFamily="34" charset="0"/>
              </a:rPr>
              <a:t>Les échanges de produits agricoles</a:t>
            </a:r>
          </a:p>
          <a:p>
            <a:pPr algn="ctr"/>
            <a:r>
              <a:rPr lang="fr-FR" sz="4000" cap="none" dirty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4000" cap="none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t agro-alimentaires en 2023</a:t>
            </a:r>
            <a:endParaRPr lang="fr-FR" sz="4000" cap="none" dirty="0">
              <a:solidFill>
                <a:schemeClr val="bg1"/>
              </a:solidFill>
              <a:latin typeface="Marianne" panose="02000000000000000000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5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908438" y="2069049"/>
            <a:ext cx="6375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</a:t>
            </a:r>
            <a:endParaRPr lang="fr-FR" sz="4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chemeClr val="bg1"/>
                </a:solidFill>
                <a:latin typeface="Marianne" panose="02000000000000000000" pitchFamily="50" charset="0"/>
              </a:rPr>
              <a:t>10</a:t>
            </a:fld>
            <a:endParaRPr lang="fr-FR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069657" y="4538636"/>
            <a:ext cx="730522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Les Pays-Bas avec la France</a:t>
            </a:r>
            <a:endParaRPr lang="fr-FR" sz="4000" b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Pays-Bas - données 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chemeClr val="bg1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2940616"/>
              </p:ext>
            </p:extLst>
          </p:nvPr>
        </p:nvGraphicFramePr>
        <p:xfrm>
          <a:off x="8241712" y="3482169"/>
          <a:ext cx="3950287" cy="2820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19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679473"/>
              </p:ext>
            </p:extLst>
          </p:nvPr>
        </p:nvGraphicFramePr>
        <p:xfrm>
          <a:off x="313343" y="933863"/>
          <a:ext cx="11527566" cy="5222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25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425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25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222481"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11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332025" y="5559348"/>
            <a:ext cx="3827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B6482"/>
                </a:solidFill>
                <a:latin typeface="Marianne" panose="02000000000000000000" pitchFamily="50" charset="0"/>
              </a:rPr>
              <a:t>É</a:t>
            </a:r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volution des importations </a:t>
            </a:r>
          </a:p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néerlandaises en provenance de France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108181" y="5559348"/>
            <a:ext cx="38577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postes d’importation néerlandais en provenance de France </a:t>
            </a:r>
            <a:endParaRPr lang="fr-FR" sz="1500" b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965901" y="5565893"/>
            <a:ext cx="38936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marchés </a:t>
            </a:r>
          </a:p>
          <a:p>
            <a:pPr algn="ctr"/>
            <a:r>
              <a:rPr lang="fr-FR" sz="1500" b="1" dirty="0">
                <a:solidFill>
                  <a:srgbClr val="0B6482"/>
                </a:solidFill>
                <a:latin typeface="Marianne" panose="02000000000000000000" pitchFamily="50" charset="0"/>
              </a:rPr>
              <a:t>e</a:t>
            </a:r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uropéens de la France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franco-néerlandais en un coup d’œil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2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Pays-Bas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066721" y="947980"/>
            <a:ext cx="1763831" cy="27699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Variations 2023-2022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44396" y="960541"/>
            <a:ext cx="3815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Baisse de -10% des importations</a:t>
            </a:r>
          </a:p>
        </p:txBody>
      </p:sp>
      <p:sp>
        <p:nvSpPr>
          <p:cNvPr id="25" name="ZoneTexte 13"/>
          <p:cNvSpPr txBox="1"/>
          <p:nvPr/>
        </p:nvSpPr>
        <p:spPr>
          <a:xfrm>
            <a:off x="4159673" y="960541"/>
            <a:ext cx="38505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Céréales -29%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Produits d’épicerie +1%</a:t>
            </a:r>
          </a:p>
          <a:p>
            <a:pPr algn="ctr"/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Vins et spiritueux -11%</a:t>
            </a:r>
          </a:p>
        </p:txBody>
      </p:sp>
      <p:graphicFrame>
        <p:nvGraphicFramePr>
          <p:cNvPr id="26" name="Graphique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996734"/>
              </p:ext>
            </p:extLst>
          </p:nvPr>
        </p:nvGraphicFramePr>
        <p:xfrm>
          <a:off x="344396" y="1758539"/>
          <a:ext cx="3763784" cy="3807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Graphique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6914646"/>
              </p:ext>
            </p:extLst>
          </p:nvPr>
        </p:nvGraphicFramePr>
        <p:xfrm>
          <a:off x="4183071" y="1745371"/>
          <a:ext cx="3771439" cy="3820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Graphique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0052717"/>
              </p:ext>
            </p:extLst>
          </p:nvPr>
        </p:nvGraphicFramePr>
        <p:xfrm>
          <a:off x="8111905" y="1913735"/>
          <a:ext cx="3648833" cy="3652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7521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12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47606" y="883495"/>
            <a:ext cx="11493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La balance est structurellement excédentaire avec la France et l’excédent progresse depuis trois ans. 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alance commerciale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Pays-Bas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7654006"/>
              </p:ext>
            </p:extLst>
          </p:nvPr>
        </p:nvGraphicFramePr>
        <p:xfrm>
          <a:off x="347606" y="1742908"/>
          <a:ext cx="11493304" cy="4310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2303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13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Balance commerciale par poste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d’importation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91042"/>
            <a:ext cx="11493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Produits d’épicerie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, principal poste déficitaire devant 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Fruits et légumes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, et 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Céréales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principal poste excédentaire.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Pays-Bas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150550"/>
              </p:ext>
            </p:extLst>
          </p:nvPr>
        </p:nvGraphicFramePr>
        <p:xfrm>
          <a:off x="347606" y="1758002"/>
          <a:ext cx="11493304" cy="4316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34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14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Postes d’importation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7606" y="891042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Tous les poste en progression sur trois ans. 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Viande et produits carnés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,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en hausse de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86%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. 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Pays-Bas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9528560" y="536957"/>
            <a:ext cx="2312349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Marianne" panose="02000000000000000000" pitchFamily="50" charset="0"/>
              </a:rPr>
              <a:t>Tendance sur 3 ans</a:t>
            </a:r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9756783"/>
              </p:ext>
            </p:extLst>
          </p:nvPr>
        </p:nvGraphicFramePr>
        <p:xfrm>
          <a:off x="347605" y="1450226"/>
          <a:ext cx="11493303" cy="4730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652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15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Principaux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marchés de </a:t>
            </a:r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la France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26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Pays-Bas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97825" y="531913"/>
            <a:ext cx="2543086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Variations 2023-2022</a:t>
            </a:r>
          </a:p>
        </p:txBody>
      </p:sp>
      <p:graphicFrame>
        <p:nvGraphicFramePr>
          <p:cNvPr id="29" name="Graphique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0031718"/>
              </p:ext>
            </p:extLst>
          </p:nvPr>
        </p:nvGraphicFramePr>
        <p:xfrm>
          <a:off x="347606" y="1154564"/>
          <a:ext cx="11493304" cy="508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Rectangle 31"/>
          <p:cNvSpPr/>
          <p:nvPr/>
        </p:nvSpPr>
        <p:spPr>
          <a:xfrm>
            <a:off x="7684032" y="1150083"/>
            <a:ext cx="951921" cy="39073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10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871256" y="969265"/>
            <a:ext cx="577472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Marianne" panose="02000000000000000000" pitchFamily="50" charset="0"/>
              </a:rPr>
              <a:t>7</a:t>
            </a:r>
            <a:r>
              <a:rPr lang="fr-FR" sz="15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Marianne" panose="02000000000000000000" pitchFamily="50" charset="0"/>
              </a:rPr>
              <a:t>e</a:t>
            </a:r>
            <a:endParaRPr lang="fr-FR" sz="1500" b="1" cap="none" spc="0" dirty="0">
              <a:ln w="22225">
                <a:noFill/>
                <a:prstDash val="solid"/>
              </a:ln>
              <a:solidFill>
                <a:srgbClr val="FF0000"/>
              </a:solidFill>
              <a:effectLst/>
              <a:latin typeface="Marianne" panose="02000000000000000000" pitchFamily="50" charset="0"/>
            </a:endParaRPr>
          </a:p>
        </p:txBody>
      </p:sp>
      <p:sp>
        <p:nvSpPr>
          <p:cNvPr id="42" name="ZoneTexte 2"/>
          <p:cNvSpPr txBox="1"/>
          <p:nvPr/>
        </p:nvSpPr>
        <p:spPr>
          <a:xfrm>
            <a:off x="6802913" y="13074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-18%</a:t>
            </a:r>
            <a:endParaRPr lang="fr-FR" sz="12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43" name="ZoneTexte 2"/>
          <p:cNvSpPr txBox="1"/>
          <p:nvPr/>
        </p:nvSpPr>
        <p:spPr>
          <a:xfrm>
            <a:off x="5786606" y="12999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44" name="ZoneTexte 2"/>
          <p:cNvSpPr txBox="1"/>
          <p:nvPr/>
        </p:nvSpPr>
        <p:spPr>
          <a:xfrm>
            <a:off x="4744674" y="12999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+3%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2" name="ZoneTexte 2"/>
          <p:cNvSpPr txBox="1"/>
          <p:nvPr/>
        </p:nvSpPr>
        <p:spPr>
          <a:xfrm>
            <a:off x="3756166" y="13074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+3%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3" name="ZoneTexte 2"/>
          <p:cNvSpPr txBox="1"/>
          <p:nvPr/>
        </p:nvSpPr>
        <p:spPr>
          <a:xfrm>
            <a:off x="2727760" y="13074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4" name="ZoneTexte 2"/>
          <p:cNvSpPr txBox="1"/>
          <p:nvPr/>
        </p:nvSpPr>
        <p:spPr>
          <a:xfrm>
            <a:off x="1717363" y="12999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>
                <a:solidFill>
                  <a:srgbClr val="FF0000"/>
                </a:solidFill>
                <a:latin typeface="Marianne" panose="02000000000000000000" pitchFamily="50" charset="0"/>
              </a:rPr>
              <a:t>-</a:t>
            </a:r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1%</a:t>
            </a:r>
            <a:endParaRPr lang="fr-FR" sz="12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55" name="ZoneTexte 2"/>
          <p:cNvSpPr txBox="1"/>
          <p:nvPr/>
        </p:nvSpPr>
        <p:spPr>
          <a:xfrm>
            <a:off x="7839133" y="13074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-8%</a:t>
            </a:r>
            <a:endParaRPr lang="fr-FR" sz="12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56" name="ZoneTexte 2"/>
          <p:cNvSpPr txBox="1"/>
          <p:nvPr/>
        </p:nvSpPr>
        <p:spPr>
          <a:xfrm>
            <a:off x="8834887" y="1335208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7" name="ZoneTexte 2"/>
          <p:cNvSpPr txBox="1"/>
          <p:nvPr/>
        </p:nvSpPr>
        <p:spPr>
          <a:xfrm>
            <a:off x="9847131" y="1311276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+2%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8" name="ZoneTexte 2"/>
          <p:cNvSpPr txBox="1"/>
          <p:nvPr/>
        </p:nvSpPr>
        <p:spPr>
          <a:xfrm>
            <a:off x="10898918" y="1335208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+10%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96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548999"/>
              </p:ext>
            </p:extLst>
          </p:nvPr>
        </p:nvGraphicFramePr>
        <p:xfrm>
          <a:off x="347606" y="976039"/>
          <a:ext cx="11493304" cy="5125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66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466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12565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16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71480" y="5692722"/>
            <a:ext cx="56613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Global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132788" y="5699381"/>
            <a:ext cx="57116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En provenance de France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Postes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d’importation </a:t>
            </a:r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(en valeur)</a:t>
            </a:r>
          </a:p>
        </p:txBody>
      </p:sp>
      <p:sp>
        <p:nvSpPr>
          <p:cNvPr id="1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Pays-Bas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5196007"/>
              </p:ext>
            </p:extLst>
          </p:nvPr>
        </p:nvGraphicFramePr>
        <p:xfrm>
          <a:off x="467996" y="1038415"/>
          <a:ext cx="5569568" cy="4660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078044"/>
              </p:ext>
            </p:extLst>
          </p:nvPr>
        </p:nvGraphicFramePr>
        <p:xfrm>
          <a:off x="6157954" y="1038414"/>
          <a:ext cx="5636141" cy="4660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540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170670" y="3075057"/>
            <a:ext cx="7850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Contexte macro-économique</a:t>
            </a:r>
            <a:endParaRPr lang="fr-FR" sz="4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chemeClr val="bg1"/>
                </a:solidFill>
                <a:latin typeface="Marianne" panose="02000000000000000000" pitchFamily="50" charset="0"/>
              </a:rPr>
              <a:t>2</a:t>
            </a:fld>
            <a:endParaRPr lang="fr-FR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Pays-Bas - données 2023 – </a:t>
            </a:r>
            <a:r>
              <a:rPr lang="fr-FR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Contexte macro-économique</a:t>
            </a:r>
            <a:endParaRPr lang="fr-FR" i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3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811141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Pays-Bas - données 2023 – COFACE –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Contexte macro-économique</a:t>
            </a:r>
            <a:endParaRPr lang="fr-FR" i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Contexte macro-économique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9376" y="935380"/>
            <a:ext cx="9348519" cy="5070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Une </a:t>
            </a: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population à haut niveau de vie</a:t>
            </a:r>
            <a:endParaRPr lang="fr-FR" sz="2000" b="1" dirty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17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millions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d’habitants</a:t>
            </a:r>
            <a:endParaRPr lang="fr-FR" sz="2000" dirty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PIB par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habitant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57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00 USD</a:t>
            </a:r>
            <a:endParaRPr lang="fr-FR" sz="2000" dirty="0" smtClean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 pays ouvert sur le monde</a:t>
            </a:r>
            <a:endParaRPr lang="fr-FR" sz="2000" b="1" dirty="0" smtClean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Rotterdam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premier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port d'Europe et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dixième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du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monde</a:t>
            </a: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Une forte exposition à l’économie européenne et au commerce international</a:t>
            </a: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Solde commercial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agri/agro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excédentaire de 41 milliards d’EUR</a:t>
            </a:r>
            <a:endParaRPr lang="fr-FR" sz="2000" i="1" dirty="0" smtClean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 croissance restera modeste en </a:t>
            </a: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endParaRPr lang="fr-FR" sz="2000" b="1" dirty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ndettement très élevé des ménages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Croissance 2023 : +0,1% / Prévision 2024 : +0,6%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Inflation 2023 : 3,8% / Prévision 2024 : 2,8%</a:t>
            </a:r>
            <a:endParaRPr lang="fr-FR" sz="2000" dirty="0">
              <a:solidFill>
                <a:srgbClr val="0B64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B34C32B0-D441-4DB7-89D0-CDAC9898B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69" t="17587" r="20766" b="67139"/>
          <a:stretch/>
        </p:blipFill>
        <p:spPr>
          <a:xfrm>
            <a:off x="318007" y="1427177"/>
            <a:ext cx="1090480" cy="6345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7BC040FE-BE89-4674-9266-E4080EA8A9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85"/>
          <a:stretch/>
        </p:blipFill>
        <p:spPr>
          <a:xfrm>
            <a:off x="273474" y="2989586"/>
            <a:ext cx="1179544" cy="87922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E98841FC-B119-4F68-94C1-1B67690382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01" t="12747" r="13238" b="16987"/>
          <a:stretch/>
        </p:blipFill>
        <p:spPr>
          <a:xfrm>
            <a:off x="444639" y="4796675"/>
            <a:ext cx="837215" cy="1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908438" y="2069049"/>
            <a:ext cx="6375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</a:t>
            </a:r>
            <a:endParaRPr lang="fr-FR" sz="4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chemeClr val="bg1"/>
                </a:solidFill>
                <a:latin typeface="Marianne" panose="02000000000000000000" pitchFamily="50" charset="0"/>
              </a:rPr>
              <a:t>4</a:t>
            </a:fld>
            <a:endParaRPr lang="fr-FR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069657" y="4538636"/>
            <a:ext cx="730522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Les Pays-Bas avec le monde</a:t>
            </a:r>
            <a:endParaRPr lang="fr-FR" sz="4000" b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Pays-Bas - données 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chemeClr val="bg1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053812"/>
              </p:ext>
            </p:extLst>
          </p:nvPr>
        </p:nvGraphicFramePr>
        <p:xfrm>
          <a:off x="8232834" y="3531963"/>
          <a:ext cx="3959165" cy="2721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85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5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en un coup d’œil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372505"/>
              </p:ext>
            </p:extLst>
          </p:nvPr>
        </p:nvGraphicFramePr>
        <p:xfrm>
          <a:off x="309090" y="933863"/>
          <a:ext cx="11573817" cy="5222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9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579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579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222481"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8021290" y="5774663"/>
            <a:ext cx="38616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fournisseurs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44397" y="5774540"/>
            <a:ext cx="3815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B6482"/>
                </a:solidFill>
                <a:latin typeface="Marianne" panose="02000000000000000000" pitchFamily="50" charset="0"/>
              </a:rPr>
              <a:t>É</a:t>
            </a:r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volution des importations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159675" y="5774539"/>
            <a:ext cx="38616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postes d’importation</a:t>
            </a:r>
          </a:p>
        </p:txBody>
      </p:sp>
      <p:sp>
        <p:nvSpPr>
          <p:cNvPr id="16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Pays-Bas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44396" y="960541"/>
            <a:ext cx="3815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Baisse de -3% des importations</a:t>
            </a:r>
          </a:p>
        </p:txBody>
      </p:sp>
      <p:sp>
        <p:nvSpPr>
          <p:cNvPr id="19" name="ZoneTexte 13"/>
          <p:cNvSpPr txBox="1"/>
          <p:nvPr/>
        </p:nvSpPr>
        <p:spPr>
          <a:xfrm>
            <a:off x="4159672" y="960541"/>
            <a:ext cx="38505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Fruits et légumes +5%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Produits d’épicerie +8%</a:t>
            </a:r>
          </a:p>
          <a:p>
            <a:pPr algn="ctr"/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Viande et produits carnés -5%</a:t>
            </a:r>
          </a:p>
        </p:txBody>
      </p:sp>
      <p:sp>
        <p:nvSpPr>
          <p:cNvPr id="20" name="ZoneTexte 3"/>
          <p:cNvSpPr txBox="1"/>
          <p:nvPr/>
        </p:nvSpPr>
        <p:spPr>
          <a:xfrm>
            <a:off x="8045015" y="960541"/>
            <a:ext cx="38196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Allemagne +1%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Belgique +</a:t>
            </a:r>
            <a:r>
              <a:rPr lang="fr-FR" sz="1500" b="1" dirty="0">
                <a:solidFill>
                  <a:srgbClr val="00B050"/>
                </a:solidFill>
                <a:latin typeface="Marianne" panose="02000000000000000000" pitchFamily="50" charset="0"/>
              </a:rPr>
              <a:t>5</a:t>
            </a:r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%</a:t>
            </a:r>
          </a:p>
          <a:p>
            <a:pPr algn="ctr"/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Brésil -</a:t>
            </a:r>
            <a:r>
              <a:rPr lang="fr-FR" sz="1500" b="1" dirty="0">
                <a:solidFill>
                  <a:srgbClr val="FF0000"/>
                </a:solidFill>
                <a:latin typeface="Marianne" panose="02000000000000000000" pitchFamily="50" charset="0"/>
              </a:rPr>
              <a:t>5</a:t>
            </a:r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%</a:t>
            </a:r>
          </a:p>
        </p:txBody>
      </p:sp>
      <p:graphicFrame>
        <p:nvGraphicFramePr>
          <p:cNvPr id="22" name="Graphique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4582963"/>
              </p:ext>
            </p:extLst>
          </p:nvPr>
        </p:nvGraphicFramePr>
        <p:xfrm>
          <a:off x="344395" y="1934724"/>
          <a:ext cx="3815277" cy="3835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Graphique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5899005"/>
              </p:ext>
            </p:extLst>
          </p:nvPr>
        </p:nvGraphicFramePr>
        <p:xfrm>
          <a:off x="8045015" y="1772049"/>
          <a:ext cx="3795895" cy="394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Graphique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284529"/>
              </p:ext>
            </p:extLst>
          </p:nvPr>
        </p:nvGraphicFramePr>
        <p:xfrm>
          <a:off x="4194978" y="1949857"/>
          <a:ext cx="3784316" cy="382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7498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6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alance commerciale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Un excédent qui continue de progresser.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Pays-Bas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0176026"/>
              </p:ext>
            </p:extLst>
          </p:nvPr>
        </p:nvGraphicFramePr>
        <p:xfrm>
          <a:off x="347606" y="1555636"/>
          <a:ext cx="11493304" cy="4529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38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7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Balance commerciale par poste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d’importation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7606" y="883495"/>
            <a:ext cx="11493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Fruits et légumes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poste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excédentaire devant 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Laits et produits laitiers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. 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Céréales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, 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poste déficitaire). 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Pays-Bas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0167727"/>
              </p:ext>
            </p:extLst>
          </p:nvPr>
        </p:nvGraphicFramePr>
        <p:xfrm>
          <a:off x="347606" y="1742908"/>
          <a:ext cx="11493304" cy="4320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3349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8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Balance commerciale par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pays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L’Allemagne est le 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excédent devant le Royaume-Uni et la France, le Brésil le 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déficit.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Pays-Bas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8815141"/>
              </p:ext>
            </p:extLst>
          </p:nvPr>
        </p:nvGraphicFramePr>
        <p:xfrm>
          <a:off x="347606" y="1435132"/>
          <a:ext cx="11493304" cy="4573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530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9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Principaux fournisseurs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9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Pays-Bas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L’Allemagne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reste le 1</a:t>
            </a:r>
            <a:r>
              <a:rPr lang="fr-FR" sz="2000" baseline="30000" dirty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 fournisseur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. La Pologne gagne une place.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613588"/>
              </p:ext>
            </p:extLst>
          </p:nvPr>
        </p:nvGraphicFramePr>
        <p:xfrm>
          <a:off x="347605" y="1591381"/>
          <a:ext cx="11493305" cy="4592135"/>
        </p:xfrm>
        <a:graphic>
          <a:graphicData uri="http://schemas.openxmlformats.org/drawingml/2006/table">
            <a:tbl>
              <a:tblPr/>
              <a:tblGrid>
                <a:gridCol w="548688">
                  <a:extLst>
                    <a:ext uri="{9D8B030D-6E8A-4147-A177-3AD203B41FA5}">
                      <a16:colId xmlns="" xmlns:a16="http://schemas.microsoft.com/office/drawing/2014/main" val="3186424700"/>
                    </a:ext>
                  </a:extLst>
                </a:gridCol>
                <a:gridCol w="950614">
                  <a:extLst>
                    <a:ext uri="{9D8B030D-6E8A-4147-A177-3AD203B41FA5}">
                      <a16:colId xmlns="" xmlns:a16="http://schemas.microsoft.com/office/drawing/2014/main" val="1588694733"/>
                    </a:ext>
                  </a:extLst>
                </a:gridCol>
                <a:gridCol w="867580">
                  <a:extLst>
                    <a:ext uri="{9D8B030D-6E8A-4147-A177-3AD203B41FA5}">
                      <a16:colId xmlns="" xmlns:a16="http://schemas.microsoft.com/office/drawing/2014/main" val="2220534064"/>
                    </a:ext>
                  </a:extLst>
                </a:gridCol>
                <a:gridCol w="835830">
                  <a:extLst>
                    <a:ext uri="{9D8B030D-6E8A-4147-A177-3AD203B41FA5}">
                      <a16:colId xmlns="" xmlns:a16="http://schemas.microsoft.com/office/drawing/2014/main" val="2947212015"/>
                    </a:ext>
                  </a:extLst>
                </a:gridCol>
                <a:gridCol w="867075">
                  <a:extLst>
                    <a:ext uri="{9D8B030D-6E8A-4147-A177-3AD203B41FA5}">
                      <a16:colId xmlns="" xmlns:a16="http://schemas.microsoft.com/office/drawing/2014/main" val="2362834896"/>
                    </a:ext>
                  </a:extLst>
                </a:gridCol>
                <a:gridCol w="895717">
                  <a:extLst>
                    <a:ext uri="{9D8B030D-6E8A-4147-A177-3AD203B41FA5}">
                      <a16:colId xmlns="" xmlns:a16="http://schemas.microsoft.com/office/drawing/2014/main" val="2561642609"/>
                    </a:ext>
                  </a:extLst>
                </a:gridCol>
                <a:gridCol w="725552">
                  <a:extLst>
                    <a:ext uri="{9D8B030D-6E8A-4147-A177-3AD203B41FA5}">
                      <a16:colId xmlns="" xmlns:a16="http://schemas.microsoft.com/office/drawing/2014/main" val="878596647"/>
                    </a:ext>
                  </a:extLst>
                </a:gridCol>
                <a:gridCol w="443620">
                  <a:extLst>
                    <a:ext uri="{9D8B030D-6E8A-4147-A177-3AD203B41FA5}">
                      <a16:colId xmlns="" xmlns:a16="http://schemas.microsoft.com/office/drawing/2014/main" val="2761607795"/>
                    </a:ext>
                  </a:extLst>
                </a:gridCol>
                <a:gridCol w="353085">
                  <a:extLst>
                    <a:ext uri="{9D8B030D-6E8A-4147-A177-3AD203B41FA5}">
                      <a16:colId xmlns="" xmlns:a16="http://schemas.microsoft.com/office/drawing/2014/main" val="187544172"/>
                    </a:ext>
                  </a:extLst>
                </a:gridCol>
                <a:gridCol w="398353">
                  <a:extLst>
                    <a:ext uri="{9D8B030D-6E8A-4147-A177-3AD203B41FA5}">
                      <a16:colId xmlns="" xmlns:a16="http://schemas.microsoft.com/office/drawing/2014/main" val="2362718140"/>
                    </a:ext>
                  </a:extLst>
                </a:gridCol>
                <a:gridCol w="461894">
                  <a:extLst>
                    <a:ext uri="{9D8B030D-6E8A-4147-A177-3AD203B41FA5}">
                      <a16:colId xmlns="" xmlns:a16="http://schemas.microsoft.com/office/drawing/2014/main" val="1528239560"/>
                    </a:ext>
                  </a:extLst>
                </a:gridCol>
                <a:gridCol w="696949">
                  <a:extLst>
                    <a:ext uri="{9D8B030D-6E8A-4147-A177-3AD203B41FA5}">
                      <a16:colId xmlns="" xmlns:a16="http://schemas.microsoft.com/office/drawing/2014/main" val="1866685795"/>
                    </a:ext>
                  </a:extLst>
                </a:gridCol>
                <a:gridCol w="615636">
                  <a:extLst>
                    <a:ext uri="{9D8B030D-6E8A-4147-A177-3AD203B41FA5}">
                      <a16:colId xmlns="" xmlns:a16="http://schemas.microsoft.com/office/drawing/2014/main" val="2410515063"/>
                    </a:ext>
                  </a:extLst>
                </a:gridCol>
                <a:gridCol w="2832712">
                  <a:extLst>
                    <a:ext uri="{9D8B030D-6E8A-4147-A177-3AD203B41FA5}">
                      <a16:colId xmlns="" xmlns:a16="http://schemas.microsoft.com/office/drawing/2014/main" val="1657959463"/>
                    </a:ext>
                  </a:extLst>
                </a:gridCol>
              </a:tblGrid>
              <a:tr h="1629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Rang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Pays partenaires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Valeurs (en euros)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Parts de marché (en pourcentage)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Évolutions notables sur un an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59732933"/>
                  </a:ext>
                </a:extLst>
              </a:tr>
              <a:tr h="40606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2020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2021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2022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2023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variations 2023/2022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2020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2021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2022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2023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variations 2023/2022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Tendance sur 3 ans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08268235"/>
                  </a:ext>
                </a:extLst>
              </a:tr>
              <a:tr h="33212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Monde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66 146 966 551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72 460 496 119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89 034 621 793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86 616 121 949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09568856"/>
                  </a:ext>
                </a:extLst>
              </a:tr>
              <a:tr h="406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Allemagne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10 799 545 962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12 288 492 581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15 060 953 813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15 202 006 554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16%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17%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17%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18%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viandes et abats (+6%)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 animaux vivants (+6%)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BVP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(+19%)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363641"/>
                  </a:ext>
                </a:extLst>
              </a:tr>
              <a:tr h="406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Belgique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8 487 946 019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9 068 134 963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10 766 553 368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11 326 937 979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12%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8%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=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viandes et abats (+5%)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BVP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(+27%)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préparations alimentaires (+27%)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92281633"/>
                  </a:ext>
                </a:extLst>
              </a:tr>
              <a:tr h="33212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France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3 884 981 428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4 476 583 615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5 504 836 869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4 977 362 036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-10%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-7%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=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vin (-6%)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blé tendre (-44%)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maïs (-28%)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fromages (+29%)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09118141"/>
                  </a:ext>
                </a:extLst>
              </a:tr>
              <a:tr h="33212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Brésil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2 983 244 903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3 395 863 294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4 290 902 943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4 069 133 474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-5%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fèves de soja (-12%)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tourteaux (-7%) 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jus de fruits (+12%)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fruits (+15%)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2240198"/>
                  </a:ext>
                </a:extLst>
              </a:tr>
              <a:tr h="33212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Espagne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2 632 079 260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2 836 977 403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3 324 957 519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3 482 329 837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8%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=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fruits (-6%)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légumes (+16%)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graisses (-19%) 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 vin (+17%)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19454376"/>
                  </a:ext>
                </a:extLst>
              </a:tr>
              <a:tr h="406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6 (+1)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Pologne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1 787 639 842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2 080 720 177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2 946 572 449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3 080 373 268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7%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maïs (+134%)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chocolat et préparations cacaotées (-9%)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jus de fruits (-22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6611295"/>
                  </a:ext>
                </a:extLst>
              </a:tr>
              <a:tr h="33212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7 (-1)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États-Unis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2 435 329 866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2 275 561 241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3 296 805 294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2 851 471 591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-14%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-11%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Wingdings 3" panose="05040102010807070707" pitchFamily="18" charset="2"/>
                        </a:rPr>
                        <a:t>è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fèves de soja (-23%)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préparations alimentaires (-8%)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fruits (-17%)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spiritueux (+38%)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3769795"/>
                  </a:ext>
                </a:extLst>
              </a:tr>
              <a:tr h="406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8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Italie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1 745 885 544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2 092 260 968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2 531 222 568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2 446 448 678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fromages (+17%)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viandes et abats (-15%)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préparations alimentaires (+10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60337427"/>
                  </a:ext>
                </a:extLst>
              </a:tr>
              <a:tr h="33212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9 (+1)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Royaume-Uni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2 282 919 716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1 834 998 598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2 411 332 150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2 292 711 882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-5%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-2%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Wingdings 3" panose="05040102010807070707" pitchFamily="18" charset="2"/>
                        </a:rPr>
                        <a:t>è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spiritueux (+20%)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préparations alimentaires (+8%)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graisses (-13%)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BVP (+15%)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4903794"/>
                  </a:ext>
                </a:extLst>
              </a:tr>
              <a:tr h="40606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10 (-1)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Chine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1 330 614 241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1 536 914 865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2 484 827 037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2 168 901 788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-10%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graisses (-32%)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alimentation animale (-29%)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préparations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alimentaires (-16%)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64" marR="7364" marT="7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91468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12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1318</Words>
  <Application>Microsoft Office PowerPoint</Application>
  <PresentationFormat>Grand écran</PresentationFormat>
  <Paragraphs>336</Paragraphs>
  <Slides>16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Marianne</vt:lpstr>
      <vt:lpstr>Times New Roman</vt:lpstr>
      <vt:lpstr>Wingdings</vt:lpstr>
      <vt:lpstr>Wingdings 3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FranceAgriMer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VERSLUYS Henri</dc:creator>
  <cp:lastModifiedBy>VERSLUYS Henri</cp:lastModifiedBy>
  <cp:revision>163</cp:revision>
  <dcterms:created xsi:type="dcterms:W3CDTF">2024-02-14T13:19:04Z</dcterms:created>
  <dcterms:modified xsi:type="dcterms:W3CDTF">2024-07-17T08:59:31Z</dcterms:modified>
</cp:coreProperties>
</file>