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93" r:id="rId4"/>
    <p:sldId id="291" r:id="rId5"/>
    <p:sldId id="278" r:id="rId6"/>
    <p:sldId id="260" r:id="rId7"/>
    <p:sldId id="279" r:id="rId8"/>
    <p:sldId id="280" r:id="rId9"/>
    <p:sldId id="281" r:id="rId10"/>
    <p:sldId id="292" r:id="rId11"/>
    <p:sldId id="284" r:id="rId12"/>
    <p:sldId id="285" r:id="rId13"/>
    <p:sldId id="286" r:id="rId14"/>
    <p:sldId id="289" r:id="rId15"/>
    <p:sldId id="288" r:id="rId16"/>
    <p:sldId id="28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B6482"/>
    <a:srgbClr val="F2F2F2"/>
    <a:srgbClr val="FFFF00"/>
    <a:srgbClr val="FFFF99"/>
    <a:srgbClr val="2FB6B0"/>
    <a:srgbClr val="E32B47"/>
    <a:srgbClr val="FDE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42" autoAdjust="0"/>
  </p:normalViewPr>
  <p:slideViewPr>
    <p:cSldViewPr snapToGrid="0">
      <p:cViewPr varScale="1">
        <p:scale>
          <a:sx n="108" d="100"/>
          <a:sy n="108" d="100"/>
        </p:scale>
        <p:origin x="576" y="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Feuille_de_calcul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Feuille_de_calcul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4\&#201;tats-Unis\&#201;tats-Unis%20-%20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Feuille_de_calcul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Feuille_de_calcul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Feuille_de_calcul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208443429369042E-2"/>
          <c:y val="0.20264012043539603"/>
          <c:w val="0.57403116798467535"/>
          <c:h val="0.69081585522530409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2E-4A07-8777-985921E0470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2E-4A07-8777-985921E0470A}"/>
              </c:ext>
            </c:extLst>
          </c:dPt>
          <c:dLbls>
            <c:dLbl>
              <c:idx val="0"/>
              <c:layout>
                <c:manualLayout>
                  <c:x val="-1.6635569939865813E-2"/>
                  <c:y val="-6.40639064261111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fr-FR" sz="1200" b="1" baseline="0" dirty="0" smtClean="0">
                        <a:solidFill>
                          <a:srgbClr val="00FF00"/>
                        </a:solidFill>
                      </a:rPr>
                      <a:t>Importations agricoles et agroalimentaires</a:t>
                    </a:r>
                    <a:r>
                      <a:rPr lang="fr-FR" sz="1200" b="1" baseline="0" dirty="0">
                        <a:solidFill>
                          <a:srgbClr val="00FF00"/>
                        </a:solidFill>
                      </a:rPr>
                      <a:t>
</a:t>
                    </a:r>
                    <a:fld id="{1381B67E-DC74-4EDC-ADCE-4CDF3B2F75A6}" type="VALUE">
                      <a:rPr lang="fr-FR" sz="1200" b="1" baseline="0">
                        <a:solidFill>
                          <a:srgbClr val="00FF00"/>
                        </a:solidFill>
                      </a:rPr>
                      <a:pPr>
                        <a:defRPr/>
                      </a:pPr>
                      <a:t>[VALEUR]</a:t>
                    </a:fld>
                    <a:endParaRPr lang="fr-FR" sz="1200" b="1" baseline="0" dirty="0">
                      <a:solidFill>
                        <a:srgbClr val="00F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2E-4A07-8777-985921E0470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230108442957807"/>
                      <c:h val="0.406326326326326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60063000344238404"/>
                  <c:y val="0.108257548887470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rgbClr val="00FF00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fr-FR" sz="1200" b="1" i="0" u="none" strike="noStrike" kern="120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rPr>
                      <a:t>Importations non agricoles et non agroalimentaires</a:t>
                    </a:r>
                    <a:r>
                      <a:rPr lang="fr-FR" sz="1200" b="1" i="0" u="none" strike="noStrike" kern="12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rPr>
                      <a:t>
</a:t>
                    </a:r>
                    <a:fld id="{C183AA7B-9A31-4330-91F1-CB1B67F90E66}" type="VALUE">
                      <a:rPr lang="fr-FR" sz="12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rPr>
                      <a:pPr algn="ctr" rtl="0">
                        <a:defRPr lang="en-US" sz="1200" b="1">
                          <a:solidFill>
                            <a:srgbClr val="00FF00"/>
                          </a:solidFill>
                        </a:defRPr>
                      </a:pPr>
                      <a:t>[VALEUR]</a:t>
                    </a:fld>
                    <a:endParaRPr lang="fr-FR" sz="1200" b="1" i="0" u="none" strike="noStrike" kern="1200" baseline="0" dirty="0">
                      <a:solidFill>
                        <a:schemeClr val="bg1">
                          <a:lumMod val="9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FF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2E-4A07-8777-985921E0470A}"/>
                </c:ext>
                <c:ext xmlns:c15="http://schemas.microsoft.com/office/drawing/2012/chart" uri="{CE6537A1-D6FC-4f65-9D91-7224C49458BB}">
                  <c15:layout>
                    <c:manualLayout>
                      <c:w val="0.3993699965576159"/>
                      <c:h val="0.30622622622622625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'Import. IAA'!$C$14:$C$16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</c:strRef>
          </c:cat>
          <c:val>
            <c:numRef>
              <c:f>'Import. IAA'!$P$14:$P$16</c:f>
              <c:numCache>
                <c:formatCode>0%</c:formatCode>
                <c:ptCount val="2"/>
                <c:pt idx="0">
                  <c:v>0.10409738482984364</c:v>
                </c:pt>
                <c:pt idx="1">
                  <c:v>0.89590261517015635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2E-4A07-8777-985921E04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'Import. IAA'!$C$43</c:f>
              <c:strCache>
                <c:ptCount val="1"/>
                <c:pt idx="0">
                  <c:v>Allemagne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39-4579-A481-82EF945B6D2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39-4579-A481-82EF945B6D2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39-4579-A481-82EF945B6D2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39-4579-A481-82EF945B6D24}"/>
              </c:ext>
            </c:extLst>
          </c:dPt>
          <c:cat>
            <c:strRef>
              <c:f>'Import. IAA'!$M$38:$P$38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'Import. IAA'!$M$42:$P$42</c:f>
              <c:numCache>
                <c:formatCode>0</c:formatCode>
                <c:ptCount val="4"/>
                <c:pt idx="0">
                  <c:v>4989600366</c:v>
                </c:pt>
                <c:pt idx="1">
                  <c:v>4743861716</c:v>
                </c:pt>
                <c:pt idx="2">
                  <c:v>6047464132</c:v>
                </c:pt>
                <c:pt idx="3">
                  <c:v>6425781632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D39-4579-A481-82EF945B6D24}"/>
            </c:ext>
          </c:extLst>
        </c:ser>
        <c:ser>
          <c:idx val="11"/>
          <c:order val="11"/>
          <c:tx>
            <c:strRef>
              <c:f>'Import. IAA'!#REF!</c:f>
              <c:strCache>
                <c:ptCount val="1"/>
                <c:pt idx="0">
                  <c:v>#REF!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'[1]Import. IAA'!$M$38:$P$38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  <c:extLst xmlns:c16r2="http://schemas.microsoft.com/office/drawing/2015/06/chart"/>
            </c:numRef>
          </c:cat>
          <c:val>
            <c:numRef>
              <c:f>'Import. IAA'!#REF!</c:f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D39-4579-A481-82EF945B6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31073240"/>
        <c:axId val="2310736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'Import. IAA'!$C$39</c15:sqref>
                        </c15:formulaRef>
                      </c:ext>
                    </c:extLst>
                    <c:strCache>
                      <c:ptCount val="1"/>
                      <c:pt idx="0">
                        <c:v>Monde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'Import. IAA'!$M$39:$P$39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56708259640</c:v>
                      </c:pt>
                      <c:pt idx="1">
                        <c:v>55776474549</c:v>
                      </c:pt>
                      <c:pt idx="2">
                        <c:v>73857776978</c:v>
                      </c:pt>
                      <c:pt idx="3">
                        <c:v>76219848891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A-7D39-4579-A481-82EF945B6D2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IAA'!$C$41</c15:sqref>
                        </c15:formulaRef>
                      </c:ext>
                    </c:extLst>
                    <c:strCache>
                      <c:ptCount val="1"/>
                      <c:pt idx="0">
                        <c:v>Pays-Bas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C-7D39-4579-A481-82EF945B6D24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E-7D39-4579-A481-82EF945B6D24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tx2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0-7D39-4579-A481-82EF945B6D24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2-7D39-4579-A481-82EF945B6D24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IAA'!$M$45:$P$45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3312596710</c:v>
                      </c:pt>
                      <c:pt idx="1">
                        <c:v>3482958819</c:v>
                      </c:pt>
                      <c:pt idx="2">
                        <c:v>4878665270</c:v>
                      </c:pt>
                      <c:pt idx="3">
                        <c:v>5151617761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7D39-4579-A481-82EF945B6D2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IAA'!$C$42</c15:sqref>
                        </c15:formulaRef>
                      </c:ext>
                    </c:extLst>
                    <c:strCache>
                      <c:ptCount val="1"/>
                      <c:pt idx="0">
                        <c:v>France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5-7D39-4579-A481-82EF945B6D24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7-7D39-4579-A481-82EF945B6D24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tx2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9-7D39-4579-A481-82EF945B6D24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B-7D39-4579-A481-82EF945B6D24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IAA'!$M$42:$P$42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4989600366</c:v>
                      </c:pt>
                      <c:pt idx="1">
                        <c:v>4743861716</c:v>
                      </c:pt>
                      <c:pt idx="2">
                        <c:v>6047464132</c:v>
                      </c:pt>
                      <c:pt idx="3">
                        <c:v>6425781632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C-7D39-4579-A481-82EF945B6D2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IAA'!$C$43</c15:sqref>
                        </c15:formulaRef>
                      </c:ext>
                    </c:extLst>
                    <c:strCache>
                      <c:ptCount val="1"/>
                      <c:pt idx="0">
                        <c:v>Allemagne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E-7D39-4579-A481-82EF945B6D24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0-7D39-4579-A481-82EF945B6D24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tx2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2-7D39-4579-A481-82EF945B6D24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4-7D39-4579-A481-82EF945B6D24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IAA'!$M$43:$P$43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5138129820</c:v>
                      </c:pt>
                      <c:pt idx="1">
                        <c:v>3729604440</c:v>
                      </c:pt>
                      <c:pt idx="2">
                        <c:v>4948624723</c:v>
                      </c:pt>
                      <c:pt idx="3">
                        <c:v>5438071148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5-7D39-4579-A481-82EF945B6D2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IAA'!$C$44</c15:sqref>
                        </c15:formulaRef>
                      </c:ext>
                    </c:extLst>
                    <c:strCache>
                      <c:ptCount val="1"/>
                      <c:pt idx="0">
                        <c:v>Espagne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IAA'!$M$44:$P$44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3947006415</c:v>
                      </c:pt>
                      <c:pt idx="1">
                        <c:v>3715613067</c:v>
                      </c:pt>
                      <c:pt idx="2">
                        <c:v>5135297960</c:v>
                      </c:pt>
                      <c:pt idx="3">
                        <c:v>5407655477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6-7D39-4579-A481-82EF945B6D2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IAA'!$C$46</c15:sqref>
                        </c15:formulaRef>
                      </c:ext>
                    </c:extLst>
                    <c:strCache>
                      <c:ptCount val="1"/>
                      <c:pt idx="0">
                        <c:v>Pologne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IAA'!$M$46:$P$46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2465141244</c:v>
                      </c:pt>
                      <c:pt idx="1">
                        <c:v>2561026605</c:v>
                      </c:pt>
                      <c:pt idx="2">
                        <c:v>3734645636</c:v>
                      </c:pt>
                      <c:pt idx="3">
                        <c:v>4246887820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7-7D39-4579-A481-82EF945B6D2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IAA'!$C$47</c15:sqref>
                        </c15:formulaRef>
                      </c:ext>
                    </c:extLst>
                    <c:strCache>
                      <c:ptCount val="1"/>
                      <c:pt idx="0">
                        <c:v>Irlande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IAA'!$M$47:$P$47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5357374355</c:v>
                      </c:pt>
                      <c:pt idx="1">
                        <c:v>4803925792</c:v>
                      </c:pt>
                      <c:pt idx="2">
                        <c:v>3715599829</c:v>
                      </c:pt>
                      <c:pt idx="3">
                        <c:v>3834089761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8-7D39-4579-A481-82EF945B6D2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IAA'!$C$48</c15:sqref>
                        </c15:formulaRef>
                      </c:ext>
                    </c:extLst>
                    <c:strCache>
                      <c:ptCount val="1"/>
                      <c:pt idx="0">
                        <c:v>Belgique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IAA'!$M$48:$P$48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2917349233</c:v>
                      </c:pt>
                      <c:pt idx="1">
                        <c:v>3277875171</c:v>
                      </c:pt>
                      <c:pt idx="2">
                        <c:v>2945033774</c:v>
                      </c:pt>
                      <c:pt idx="3">
                        <c:v>3488615681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9-7D39-4579-A481-82EF945B6D2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IAA'!$C$49</c15:sqref>
                        </c15:formulaRef>
                      </c:ext>
                    </c:extLst>
                    <c:strCache>
                      <c:ptCount val="1"/>
                      <c:pt idx="0">
                        <c:v>Chine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IAA'!$M$49:$P$49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1046862131</c:v>
                      </c:pt>
                      <c:pt idx="1">
                        <c:v>1074013731</c:v>
                      </c:pt>
                      <c:pt idx="2">
                        <c:v>1947389161</c:v>
                      </c:pt>
                      <c:pt idx="3">
                        <c:v>2605970487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A-7D39-4579-A481-82EF945B6D2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IAA'!$C$50</c15:sqref>
                        </c15:formulaRef>
                      </c:ext>
                    </c:extLst>
                    <c:strCache>
                      <c:ptCount val="1"/>
                      <c:pt idx="0">
                        <c:v>États-Unis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C-7D39-4579-A481-82EF945B6D24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E-7D39-4579-A481-82EF945B6D24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tx2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0-7D39-4579-A481-82EF945B6D24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2-7D39-4579-A481-82EF945B6D24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IAA'!$M$50:$P$50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1595843226</c:v>
                      </c:pt>
                      <c:pt idx="1">
                        <c:v>1541379138</c:v>
                      </c:pt>
                      <c:pt idx="2">
                        <c:v>2387707348</c:v>
                      </c:pt>
                      <c:pt idx="3">
                        <c:v>2319523643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3-7D39-4579-A481-82EF945B6D24}"/>
                  </c:ext>
                </c:extLst>
              </c15:ser>
            </c15:filteredBarSeries>
          </c:ext>
        </c:extLst>
      </c:barChart>
      <c:catAx>
        <c:axId val="23107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1073632"/>
        <c:crosses val="autoZero"/>
        <c:auto val="1"/>
        <c:lblAlgn val="ctr"/>
        <c:lblOffset val="100"/>
        <c:noMultiLvlLbl val="0"/>
      </c:catAx>
      <c:valAx>
        <c:axId val="23107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1073240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FA-4806-AB53-1E84BEBCE13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FA-4806-AB53-1E84BEBCE130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FA-4806-AB53-1E84BEBCE130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FA-4806-AB53-1E84BEBCE130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5FA-4806-AB53-1E84BEBCE130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5FA-4806-AB53-1E84BEBCE130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5FA-4806-AB53-1E84BEBCE130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5FA-4806-AB53-1E84BEBCE130}"/>
              </c:ext>
            </c:extLst>
          </c:dPt>
          <c:dPt>
            <c:idx val="8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5FA-4806-AB53-1E84BEBCE130}"/>
              </c:ext>
            </c:extLst>
          </c:dPt>
          <c:dPt>
            <c:idx val="9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5FA-4806-AB53-1E84BEBCE130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5FA-4806-AB53-1E84BEBCE130}"/>
              </c:ext>
            </c:extLst>
          </c:dPt>
          <c:dLbls>
            <c:dLbl>
              <c:idx val="0"/>
              <c:layout>
                <c:manualLayout>
                  <c:x val="-5.8219740515684022E-2"/>
                  <c:y val="0.14003837465154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5FA-4806-AB53-1E84BEBCE130}"/>
                </c:ext>
                <c:ext xmlns:c15="http://schemas.microsoft.com/office/drawing/2012/chart" uri="{CE6537A1-D6FC-4f65-9D91-7224C49458BB}">
                  <c15:layout>
                    <c:manualLayout>
                      <c:w val="0.44081703410000339"/>
                      <c:h val="0.4105715400411539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768278472499204"/>
                  <c:y val="-0.10909612435946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FA-4806-AB53-1E84BEBCE130}"/>
                </c:ext>
                <c:ext xmlns:c15="http://schemas.microsoft.com/office/drawing/2012/chart" uri="{CE6537A1-D6FC-4f65-9D91-7224C49458BB}">
                  <c15:layout>
                    <c:manualLayout>
                      <c:w val="0.4011881952102021"/>
                      <c:h val="0.318667448353109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484954654112148"/>
                  <c:y val="-0.162191634137183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5FA-4806-AB53-1E84BEBCE13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331359959541927E-2"/>
                  <c:y val="-3.28696352572748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5FA-4806-AB53-1E84BEBCE13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4.83622602764148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5FA-4806-AB53-1E84BEBCE130}"/>
                </c:ext>
                <c:ext xmlns:c15="http://schemas.microsoft.com/office/drawing/2012/chart" uri="{CE6537A1-D6FC-4f65-9D91-7224C49458BB}">
                  <c15:layout>
                    <c:manualLayout>
                      <c:w val="0.37602702766112195"/>
                      <c:h val="0.11454712877060577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.10402795048056995"/>
                  <c:y val="0.14603185756806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5FA-4806-AB53-1E84BEBCE1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'Import. TBB'!$C$78:$C$88</c:f>
              <c:strCache>
                <c:ptCount val="11"/>
                <c:pt idx="0">
                  <c:v>Vins et spiritueux</c:v>
                </c:pt>
                <c:pt idx="1">
                  <c:v>Produits d'épicerie</c:v>
                </c:pt>
                <c:pt idx="2">
                  <c:v>Laits et produits laitiers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Viande et produits carnés</c:v>
                </c:pt>
                <c:pt idx="6">
                  <c:v>Sucre</c:v>
                </c:pt>
                <c:pt idx="7">
                  <c:v>Oléagineux</c:v>
                </c:pt>
                <c:pt idx="8">
                  <c:v>Animaux vivants et génétique</c:v>
                </c:pt>
                <c:pt idx="9">
                  <c:v>Pêche et aquaculture</c:v>
                </c:pt>
                <c:pt idx="10">
                  <c:v>Autres</c:v>
                </c:pt>
              </c:strCache>
            </c:strRef>
          </c:cat>
          <c:val>
            <c:numRef>
              <c:f>'Import. TBB'!$P$78:$P$88</c:f>
              <c:numCache>
                <c:formatCode>0%</c:formatCode>
                <c:ptCount val="11"/>
                <c:pt idx="0">
                  <c:v>0.31585140006824308</c:v>
                </c:pt>
                <c:pt idx="1">
                  <c:v>0.25330958585553132</c:v>
                </c:pt>
                <c:pt idx="2">
                  <c:v>8.6297708319011859E-2</c:v>
                </c:pt>
                <c:pt idx="3">
                  <c:v>5.4323555637441241E-2</c:v>
                </c:pt>
                <c:pt idx="4">
                  <c:v>5.0060889930969882E-2</c:v>
                </c:pt>
                <c:pt idx="5">
                  <c:v>4.4628472055740095E-2</c:v>
                </c:pt>
                <c:pt idx="6">
                  <c:v>3.5317040477979317E-2</c:v>
                </c:pt>
                <c:pt idx="7">
                  <c:v>3.3468018883340729E-2</c:v>
                </c:pt>
                <c:pt idx="8">
                  <c:v>1.7427499005307E-2</c:v>
                </c:pt>
                <c:pt idx="9">
                  <c:v>5.1795790622970236E-3</c:v>
                </c:pt>
                <c:pt idx="10">
                  <c:v>0.10413625054851537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5FA-4806-AB53-1E84BEBCE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'Balance commerciale IAA'!$C$16</c:f>
              <c:strCache>
                <c:ptCount val="1"/>
                <c:pt idx="0">
                  <c:v>Valeurs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'Balance commerciale IAA'!$D$16:$P$16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'Balance commerciale IAA'!$D$16:$P$16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B8-4361-B1EF-D1ED6B58B5AF}"/>
            </c:ext>
          </c:extLst>
        </c:ser>
        <c:ser>
          <c:idx val="1"/>
          <c:order val="1"/>
          <c:tx>
            <c:strRef>
              <c:f>'Balance commerciale IAA'!$C$17</c:f>
              <c:strCache>
                <c:ptCount val="1"/>
                <c:pt idx="0">
                  <c:v>Importations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IAA'!$D$16:$P$16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'Balance commerciale IAA'!$D$17:$P$17</c:f>
              <c:numCache>
                <c:formatCode>0</c:formatCode>
                <c:ptCount val="13"/>
                <c:pt idx="0">
                  <c:v>-4950841346</c:v>
                </c:pt>
                <c:pt idx="1">
                  <c:v>-5673610934</c:v>
                </c:pt>
                <c:pt idx="2">
                  <c:v>-5676520932</c:v>
                </c:pt>
                <c:pt idx="3">
                  <c:v>-5457006949</c:v>
                </c:pt>
                <c:pt idx="4">
                  <c:v>-5870373416</c:v>
                </c:pt>
                <c:pt idx="5">
                  <c:v>-5023755955</c:v>
                </c:pt>
                <c:pt idx="6">
                  <c:v>-5117312419</c:v>
                </c:pt>
                <c:pt idx="7">
                  <c:v>-5084833185</c:v>
                </c:pt>
                <c:pt idx="8">
                  <c:v>-5259828504</c:v>
                </c:pt>
                <c:pt idx="9">
                  <c:v>-4989600366</c:v>
                </c:pt>
                <c:pt idx="10">
                  <c:v>-4743861716</c:v>
                </c:pt>
                <c:pt idx="11">
                  <c:v>-6047464132</c:v>
                </c:pt>
                <c:pt idx="12">
                  <c:v>-6425781632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B8-4361-B1EF-D1ED6B58B5AF}"/>
            </c:ext>
          </c:extLst>
        </c:ser>
        <c:ser>
          <c:idx val="2"/>
          <c:order val="2"/>
          <c:tx>
            <c:strRef>
              <c:f>'Balance commerciale IAA'!$C$18</c:f>
              <c:strCache>
                <c:ptCount val="1"/>
                <c:pt idx="0">
                  <c:v>Exportations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'Balance commerciale IAA'!$D$16:$P$16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'Balance commerciale IAA'!$D$18:$P$18</c:f>
              <c:numCache>
                <c:formatCode>0</c:formatCode>
                <c:ptCount val="13"/>
                <c:pt idx="0">
                  <c:v>2600603118</c:v>
                </c:pt>
                <c:pt idx="1">
                  <c:v>2367681115</c:v>
                </c:pt>
                <c:pt idx="2">
                  <c:v>2507534578</c:v>
                </c:pt>
                <c:pt idx="3">
                  <c:v>2719894619</c:v>
                </c:pt>
                <c:pt idx="4">
                  <c:v>2827743790</c:v>
                </c:pt>
                <c:pt idx="5">
                  <c:v>2682360243</c:v>
                </c:pt>
                <c:pt idx="6">
                  <c:v>2690220350</c:v>
                </c:pt>
                <c:pt idx="7">
                  <c:v>2581196349</c:v>
                </c:pt>
                <c:pt idx="8">
                  <c:v>2694286545</c:v>
                </c:pt>
                <c:pt idx="9">
                  <c:v>2337236111</c:v>
                </c:pt>
                <c:pt idx="10">
                  <c:v>2792902263</c:v>
                </c:pt>
                <c:pt idx="11">
                  <c:v>3332326979</c:v>
                </c:pt>
                <c:pt idx="12">
                  <c:v>3271490400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B8-4361-B1EF-D1ED6B58B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8477120"/>
        <c:axId val="528481040"/>
      </c:barChart>
      <c:lineChart>
        <c:grouping val="stacked"/>
        <c:varyColors val="0"/>
        <c:ser>
          <c:idx val="3"/>
          <c:order val="3"/>
          <c:tx>
            <c:strRef>
              <c:f>'Balance commerciale IAA'!$C$19</c:f>
              <c:strCache>
                <c:ptCount val="1"/>
                <c:pt idx="0">
                  <c:v>Solde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FB8-4361-B1EF-D1ED6B58B5AF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FB8-4361-B1EF-D1ED6B58B5AF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FB8-4361-B1EF-D1ED6B58B5AF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FB8-4361-B1EF-D1ED6B58B5AF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FB8-4361-B1EF-D1ED6B58B5AF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AFB8-4361-B1EF-D1ED6B58B5AF}"/>
              </c:ext>
            </c:extLst>
          </c:dPt>
          <c:val>
            <c:numRef>
              <c:f>'Balance commerciale IAA'!$D$19:$P$19</c:f>
              <c:numCache>
                <c:formatCode>0</c:formatCode>
                <c:ptCount val="13"/>
                <c:pt idx="0">
                  <c:v>-2350238228</c:v>
                </c:pt>
                <c:pt idx="1">
                  <c:v>-3305929819</c:v>
                </c:pt>
                <c:pt idx="2">
                  <c:v>-3168986354</c:v>
                </c:pt>
                <c:pt idx="3">
                  <c:v>-2737112330</c:v>
                </c:pt>
                <c:pt idx="4">
                  <c:v>-3042629626</c:v>
                </c:pt>
                <c:pt idx="5">
                  <c:v>-2341395712</c:v>
                </c:pt>
                <c:pt idx="6">
                  <c:v>-2427092069</c:v>
                </c:pt>
                <c:pt idx="7">
                  <c:v>-2503636836</c:v>
                </c:pt>
                <c:pt idx="8">
                  <c:v>-2565541959</c:v>
                </c:pt>
                <c:pt idx="9">
                  <c:v>-2652364255</c:v>
                </c:pt>
                <c:pt idx="10">
                  <c:v>-1950959453</c:v>
                </c:pt>
                <c:pt idx="11">
                  <c:v>-2715137153</c:v>
                </c:pt>
                <c:pt idx="12">
                  <c:v>-3154291232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FB8-4361-B1EF-D1ED6B58B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477120"/>
        <c:axId val="528481040"/>
      </c:lineChart>
      <c:catAx>
        <c:axId val="5284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528481040"/>
        <c:crosses val="autoZero"/>
        <c:auto val="1"/>
        <c:lblAlgn val="ctr"/>
        <c:lblOffset val="100"/>
        <c:noMultiLvlLbl val="0"/>
      </c:catAx>
      <c:valAx>
        <c:axId val="52848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52847712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'Balance commerciale TBB'!$D$34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TBB'!$D$36:$D$46</c:f>
              <c:numCache>
                <c:formatCode>0</c:formatCode>
                <c:ptCount val="11"/>
                <c:pt idx="0">
                  <c:v>336240275</c:v>
                </c:pt>
                <c:pt idx="1">
                  <c:v>150013502</c:v>
                </c:pt>
                <c:pt idx="2">
                  <c:v>371064</c:v>
                </c:pt>
                <c:pt idx="3">
                  <c:v>-127066754</c:v>
                </c:pt>
                <c:pt idx="4">
                  <c:v>-194133884</c:v>
                </c:pt>
                <c:pt idx="5">
                  <c:v>-170285592</c:v>
                </c:pt>
                <c:pt idx="6">
                  <c:v>-388192475</c:v>
                </c:pt>
                <c:pt idx="7">
                  <c:v>-276910506</c:v>
                </c:pt>
                <c:pt idx="8">
                  <c:v>-378157665</c:v>
                </c:pt>
                <c:pt idx="9">
                  <c:v>-536286640</c:v>
                </c:pt>
                <c:pt idx="10">
                  <c:v>-765829553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FD-46AE-B301-454CDA97C65D}"/>
            </c:ext>
          </c:extLst>
        </c:ser>
        <c:ser>
          <c:idx val="1"/>
          <c:order val="1"/>
          <c:tx>
            <c:strRef>
              <c:f>'Balance commerciale TBB'!$E$34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TBB'!$E$36:$E$46</c:f>
              <c:numCache>
                <c:formatCode>0</c:formatCode>
                <c:ptCount val="11"/>
                <c:pt idx="0">
                  <c:v>326324209</c:v>
                </c:pt>
                <c:pt idx="1">
                  <c:v>93058457</c:v>
                </c:pt>
                <c:pt idx="2">
                  <c:v>5936602</c:v>
                </c:pt>
                <c:pt idx="3">
                  <c:v>-228160920</c:v>
                </c:pt>
                <c:pt idx="4">
                  <c:v>-194723309</c:v>
                </c:pt>
                <c:pt idx="5">
                  <c:v>-235650003</c:v>
                </c:pt>
                <c:pt idx="6">
                  <c:v>-424204549</c:v>
                </c:pt>
                <c:pt idx="7">
                  <c:v>-285871983</c:v>
                </c:pt>
                <c:pt idx="8">
                  <c:v>-498504348</c:v>
                </c:pt>
                <c:pt idx="9">
                  <c:v>-610780768</c:v>
                </c:pt>
                <c:pt idx="10">
                  <c:v>-1253353208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FD-46AE-B301-454CDA97C65D}"/>
            </c:ext>
          </c:extLst>
        </c:ser>
        <c:ser>
          <c:idx val="2"/>
          <c:order val="2"/>
          <c:tx>
            <c:strRef>
              <c:f>'Balance commerciale TBB'!$F$34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TBB'!$F$36:$F$46</c:f>
              <c:numCache>
                <c:formatCode>0</c:formatCode>
                <c:ptCount val="11"/>
                <c:pt idx="0">
                  <c:v>344314131</c:v>
                </c:pt>
                <c:pt idx="1">
                  <c:v>137264416</c:v>
                </c:pt>
                <c:pt idx="2">
                  <c:v>10415072</c:v>
                </c:pt>
                <c:pt idx="3">
                  <c:v>-160056724</c:v>
                </c:pt>
                <c:pt idx="4">
                  <c:v>-198154353</c:v>
                </c:pt>
                <c:pt idx="5">
                  <c:v>-326920246</c:v>
                </c:pt>
                <c:pt idx="6">
                  <c:v>-441250929</c:v>
                </c:pt>
                <c:pt idx="7">
                  <c:v>-319039451</c:v>
                </c:pt>
                <c:pt idx="8">
                  <c:v>-518526820</c:v>
                </c:pt>
                <c:pt idx="9">
                  <c:v>-588661848</c:v>
                </c:pt>
                <c:pt idx="10">
                  <c:v>-1108369603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FD-46AE-B301-454CDA97C65D}"/>
            </c:ext>
          </c:extLst>
        </c:ser>
        <c:ser>
          <c:idx val="3"/>
          <c:order val="3"/>
          <c:tx>
            <c:strRef>
              <c:f>'Balance commerciale TBB'!$G$34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TBB'!$G$36:$G$46</c:f>
              <c:numCache>
                <c:formatCode>0</c:formatCode>
                <c:ptCount val="11"/>
                <c:pt idx="0">
                  <c:v>372688031</c:v>
                </c:pt>
                <c:pt idx="1">
                  <c:v>126579813</c:v>
                </c:pt>
                <c:pt idx="2">
                  <c:v>18576590</c:v>
                </c:pt>
                <c:pt idx="3">
                  <c:v>-96788474</c:v>
                </c:pt>
                <c:pt idx="4">
                  <c:v>-174180866</c:v>
                </c:pt>
                <c:pt idx="5">
                  <c:v>-201324672</c:v>
                </c:pt>
                <c:pt idx="6">
                  <c:v>-389200254</c:v>
                </c:pt>
                <c:pt idx="7">
                  <c:v>-214423162</c:v>
                </c:pt>
                <c:pt idx="8">
                  <c:v>-540421982</c:v>
                </c:pt>
                <c:pt idx="9">
                  <c:v>-704439827</c:v>
                </c:pt>
                <c:pt idx="10">
                  <c:v>-934177526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FD-46AE-B301-454CDA97C65D}"/>
            </c:ext>
          </c:extLst>
        </c:ser>
        <c:ser>
          <c:idx val="4"/>
          <c:order val="4"/>
          <c:tx>
            <c:strRef>
              <c:f>'Balance commerciale TBB'!$H$34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TBB'!$H$36:$H$46</c:f>
              <c:numCache>
                <c:formatCode>0</c:formatCode>
                <c:ptCount val="11"/>
                <c:pt idx="0">
                  <c:v>384469924</c:v>
                </c:pt>
                <c:pt idx="1">
                  <c:v>89539010</c:v>
                </c:pt>
                <c:pt idx="2">
                  <c:v>52063074</c:v>
                </c:pt>
                <c:pt idx="3">
                  <c:v>-159833598</c:v>
                </c:pt>
                <c:pt idx="4">
                  <c:v>-170879106</c:v>
                </c:pt>
                <c:pt idx="5">
                  <c:v>-207129708</c:v>
                </c:pt>
                <c:pt idx="6">
                  <c:v>-431925820</c:v>
                </c:pt>
                <c:pt idx="7">
                  <c:v>-233234199</c:v>
                </c:pt>
                <c:pt idx="8">
                  <c:v>-552687089</c:v>
                </c:pt>
                <c:pt idx="9">
                  <c:v>-803977426</c:v>
                </c:pt>
                <c:pt idx="10">
                  <c:v>-1009034686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FD-46AE-B301-454CDA97C65D}"/>
            </c:ext>
          </c:extLst>
        </c:ser>
        <c:ser>
          <c:idx val="5"/>
          <c:order val="5"/>
          <c:tx>
            <c:strRef>
              <c:f>'Balance commerciale TBB'!$I$34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TBB'!$I$36:$I$46</c:f>
              <c:numCache>
                <c:formatCode>0</c:formatCode>
                <c:ptCount val="11"/>
                <c:pt idx="0">
                  <c:v>452281748</c:v>
                </c:pt>
                <c:pt idx="1">
                  <c:v>77404745</c:v>
                </c:pt>
                <c:pt idx="2">
                  <c:v>20797350</c:v>
                </c:pt>
                <c:pt idx="3">
                  <c:v>-107376574</c:v>
                </c:pt>
                <c:pt idx="4">
                  <c:v>-132822192</c:v>
                </c:pt>
                <c:pt idx="5">
                  <c:v>-136713792</c:v>
                </c:pt>
                <c:pt idx="6">
                  <c:v>-396225979</c:v>
                </c:pt>
                <c:pt idx="7">
                  <c:v>-132268993</c:v>
                </c:pt>
                <c:pt idx="8">
                  <c:v>-455109996</c:v>
                </c:pt>
                <c:pt idx="9">
                  <c:v>-753048197</c:v>
                </c:pt>
                <c:pt idx="10">
                  <c:v>-778313832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8FD-46AE-B301-454CDA97C65D}"/>
            </c:ext>
          </c:extLst>
        </c:ser>
        <c:ser>
          <c:idx val="6"/>
          <c:order val="6"/>
          <c:tx>
            <c:strRef>
              <c:f>'Balance commerciale TBB'!$J$34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TBB'!$J$36:$J$46</c:f>
              <c:numCache>
                <c:formatCode>0</c:formatCode>
                <c:ptCount val="11"/>
                <c:pt idx="0">
                  <c:v>503369179</c:v>
                </c:pt>
                <c:pt idx="1">
                  <c:v>94451986</c:v>
                </c:pt>
                <c:pt idx="2">
                  <c:v>16291970</c:v>
                </c:pt>
                <c:pt idx="3">
                  <c:v>-133872174</c:v>
                </c:pt>
                <c:pt idx="4">
                  <c:v>-228578661</c:v>
                </c:pt>
                <c:pt idx="5">
                  <c:v>-191312401</c:v>
                </c:pt>
                <c:pt idx="6">
                  <c:v>-351815579</c:v>
                </c:pt>
                <c:pt idx="7">
                  <c:v>-238118477</c:v>
                </c:pt>
                <c:pt idx="8">
                  <c:v>-404979238</c:v>
                </c:pt>
                <c:pt idx="9">
                  <c:v>-752249448</c:v>
                </c:pt>
                <c:pt idx="10">
                  <c:v>-740279226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FD-46AE-B301-454CDA97C65D}"/>
            </c:ext>
          </c:extLst>
        </c:ser>
        <c:ser>
          <c:idx val="7"/>
          <c:order val="7"/>
          <c:tx>
            <c:strRef>
              <c:f>'Balance commerciale TBB'!$K$34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TBB'!$K$36:$K$46</c:f>
              <c:numCache>
                <c:formatCode>0</c:formatCode>
                <c:ptCount val="11"/>
                <c:pt idx="0">
                  <c:v>474050469</c:v>
                </c:pt>
                <c:pt idx="1">
                  <c:v>83926862</c:v>
                </c:pt>
                <c:pt idx="2">
                  <c:v>16852230</c:v>
                </c:pt>
                <c:pt idx="3">
                  <c:v>-130161580</c:v>
                </c:pt>
                <c:pt idx="4">
                  <c:v>-187682414</c:v>
                </c:pt>
                <c:pt idx="5">
                  <c:v>-198336758</c:v>
                </c:pt>
                <c:pt idx="6">
                  <c:v>-310480875</c:v>
                </c:pt>
                <c:pt idx="7">
                  <c:v>-256887949</c:v>
                </c:pt>
                <c:pt idx="8">
                  <c:v>-422559385</c:v>
                </c:pt>
                <c:pt idx="9">
                  <c:v>-812467141</c:v>
                </c:pt>
                <c:pt idx="10">
                  <c:v>-759890293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8FD-46AE-B301-454CDA97C65D}"/>
            </c:ext>
          </c:extLst>
        </c:ser>
        <c:ser>
          <c:idx val="8"/>
          <c:order val="8"/>
          <c:tx>
            <c:strRef>
              <c:f>'Balance commerciale TBB'!$L$34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TBB'!$L$36:$L$46</c:f>
              <c:numCache>
                <c:formatCode>0</c:formatCode>
                <c:ptCount val="11"/>
                <c:pt idx="0">
                  <c:v>560878371</c:v>
                </c:pt>
                <c:pt idx="1">
                  <c:v>112921761</c:v>
                </c:pt>
                <c:pt idx="2">
                  <c:v>-1026707</c:v>
                </c:pt>
                <c:pt idx="3">
                  <c:v>-115764494</c:v>
                </c:pt>
                <c:pt idx="4">
                  <c:v>-171476833</c:v>
                </c:pt>
                <c:pt idx="5">
                  <c:v>-134090872</c:v>
                </c:pt>
                <c:pt idx="6">
                  <c:v>-292823138</c:v>
                </c:pt>
                <c:pt idx="7">
                  <c:v>-292520123</c:v>
                </c:pt>
                <c:pt idx="8">
                  <c:v>-415636384</c:v>
                </c:pt>
                <c:pt idx="9">
                  <c:v>-879637876</c:v>
                </c:pt>
                <c:pt idx="10">
                  <c:v>-936365663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8FD-46AE-B301-454CDA97C65D}"/>
            </c:ext>
          </c:extLst>
        </c:ser>
        <c:ser>
          <c:idx val="9"/>
          <c:order val="9"/>
          <c:tx>
            <c:strRef>
              <c:f>'Balance commerciale TBB'!$M$34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TBB'!$M$36:$M$46</c:f>
              <c:numCache>
                <c:formatCode>0</c:formatCode>
                <c:ptCount val="11"/>
                <c:pt idx="0">
                  <c:v>498186346</c:v>
                </c:pt>
                <c:pt idx="1">
                  <c:v>115137347</c:v>
                </c:pt>
                <c:pt idx="2">
                  <c:v>21026164</c:v>
                </c:pt>
                <c:pt idx="3">
                  <c:v>-132270679</c:v>
                </c:pt>
                <c:pt idx="4">
                  <c:v>-136953488</c:v>
                </c:pt>
                <c:pt idx="5">
                  <c:v>-133503823</c:v>
                </c:pt>
                <c:pt idx="6">
                  <c:v>-311037239</c:v>
                </c:pt>
                <c:pt idx="7">
                  <c:v>-353470085</c:v>
                </c:pt>
                <c:pt idx="8">
                  <c:v>-397112768</c:v>
                </c:pt>
                <c:pt idx="9">
                  <c:v>-968318297</c:v>
                </c:pt>
                <c:pt idx="10">
                  <c:v>-854047733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8FD-46AE-B301-454CDA97C65D}"/>
            </c:ext>
          </c:extLst>
        </c:ser>
        <c:ser>
          <c:idx val="10"/>
          <c:order val="10"/>
          <c:tx>
            <c:strRef>
              <c:f>'Balance commerciale TBB'!$N$34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TBB'!$N$36:$N$46</c:f>
              <c:numCache>
                <c:formatCode>0</c:formatCode>
                <c:ptCount val="11"/>
                <c:pt idx="0">
                  <c:v>836285139</c:v>
                </c:pt>
                <c:pt idx="1">
                  <c:v>211566225</c:v>
                </c:pt>
                <c:pt idx="2">
                  <c:v>30715932</c:v>
                </c:pt>
                <c:pt idx="3">
                  <c:v>-161886060</c:v>
                </c:pt>
                <c:pt idx="4">
                  <c:v>-96388333</c:v>
                </c:pt>
                <c:pt idx="5">
                  <c:v>-222275000</c:v>
                </c:pt>
                <c:pt idx="6">
                  <c:v>-207778774</c:v>
                </c:pt>
                <c:pt idx="7">
                  <c:v>-266767780</c:v>
                </c:pt>
                <c:pt idx="8">
                  <c:v>-366425476</c:v>
                </c:pt>
                <c:pt idx="9">
                  <c:v>-675657611</c:v>
                </c:pt>
                <c:pt idx="10">
                  <c:v>-1032347714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8FD-46AE-B301-454CDA97C65D}"/>
            </c:ext>
          </c:extLst>
        </c:ser>
        <c:ser>
          <c:idx val="11"/>
          <c:order val="11"/>
          <c:tx>
            <c:strRef>
              <c:f>'Balance commerciale TBB'!$O$34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TBB'!$O$36:$O$46</c:f>
              <c:numCache>
                <c:formatCode>0</c:formatCode>
                <c:ptCount val="11"/>
                <c:pt idx="0">
                  <c:v>878908532</c:v>
                </c:pt>
                <c:pt idx="1">
                  <c:v>375370803</c:v>
                </c:pt>
                <c:pt idx="2">
                  <c:v>-32884286</c:v>
                </c:pt>
                <c:pt idx="3">
                  <c:v>-156723982</c:v>
                </c:pt>
                <c:pt idx="4">
                  <c:v>-190578872</c:v>
                </c:pt>
                <c:pt idx="5">
                  <c:v>-288886526</c:v>
                </c:pt>
                <c:pt idx="6">
                  <c:v>-252461688</c:v>
                </c:pt>
                <c:pt idx="7">
                  <c:v>-337871692</c:v>
                </c:pt>
                <c:pt idx="8">
                  <c:v>-369036001</c:v>
                </c:pt>
                <c:pt idx="9">
                  <c:v>-1044685766</c:v>
                </c:pt>
                <c:pt idx="10">
                  <c:v>-1296287675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8FD-46AE-B301-454CDA97C65D}"/>
            </c:ext>
          </c:extLst>
        </c:ser>
        <c:ser>
          <c:idx val="12"/>
          <c:order val="12"/>
          <c:tx>
            <c:strRef>
              <c:f>'Balance commerciale TBB'!$P$34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Pêche et aquaculture</c:v>
                </c:pt>
                <c:pt idx="1">
                  <c:v>Viande et produits carnés</c:v>
                </c:pt>
                <c:pt idx="2">
                  <c:v>Animaux vivants et génétique</c:v>
                </c:pt>
                <c:pt idx="3">
                  <c:v>Oléagineux</c:v>
                </c:pt>
                <c:pt idx="4">
                  <c:v>Sucre</c:v>
                </c:pt>
                <c:pt idx="5">
                  <c:v>Céréales</c:v>
                </c:pt>
                <c:pt idx="6">
                  <c:v>Fruits et légumes</c:v>
                </c:pt>
                <c:pt idx="7">
                  <c:v>Autres</c:v>
                </c:pt>
                <c:pt idx="8">
                  <c:v>Laits et produits laitiers</c:v>
                </c:pt>
                <c:pt idx="9">
                  <c:v>Produits d'épicerie</c:v>
                </c:pt>
                <c:pt idx="10">
                  <c:v>Vins et spiritueux</c:v>
                </c:pt>
              </c:strCache>
            </c:strRef>
          </c:cat>
          <c:val>
            <c:numRef>
              <c:f>'Balance commerciale TBB'!$P$36:$P$46</c:f>
              <c:numCache>
                <c:formatCode>0</c:formatCode>
                <c:ptCount val="11"/>
                <c:pt idx="0">
                  <c:v>832924633</c:v>
                </c:pt>
                <c:pt idx="1">
                  <c:v>366202555</c:v>
                </c:pt>
                <c:pt idx="2">
                  <c:v>-53103941</c:v>
                </c:pt>
                <c:pt idx="3">
                  <c:v>-187958251</c:v>
                </c:pt>
                <c:pt idx="4">
                  <c:v>-221600694</c:v>
                </c:pt>
                <c:pt idx="5">
                  <c:v>-271862664</c:v>
                </c:pt>
                <c:pt idx="6">
                  <c:v>-289617491</c:v>
                </c:pt>
                <c:pt idx="7">
                  <c:v>-372866402</c:v>
                </c:pt>
                <c:pt idx="8">
                  <c:v>-386909459</c:v>
                </c:pt>
                <c:pt idx="9">
                  <c:v>-1274627070</c:v>
                </c:pt>
                <c:pt idx="10">
                  <c:v>-1294872447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8FD-46AE-B301-454CDA97C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481432"/>
        <c:axId val="528477904"/>
      </c:barChart>
      <c:catAx>
        <c:axId val="52848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528477904"/>
        <c:crosses val="autoZero"/>
        <c:auto val="1"/>
        <c:lblAlgn val="ctr"/>
        <c:lblOffset val="100"/>
        <c:noMultiLvlLbl val="0"/>
      </c:catAx>
      <c:valAx>
        <c:axId val="5284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52848143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'Import. TBB'!$M$48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'Import. TBB'!$C$49:$C$60</c:f>
              <c:strCache>
                <c:ptCount val="11"/>
                <c:pt idx="0">
                  <c:v>Vins et spiritueux</c:v>
                </c:pt>
                <c:pt idx="1">
                  <c:v>Produits d'épicerie</c:v>
                </c:pt>
                <c:pt idx="2">
                  <c:v>Laits et produits laitiers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Viande et produits carnés</c:v>
                </c:pt>
                <c:pt idx="6">
                  <c:v>Sucre</c:v>
                </c:pt>
                <c:pt idx="7">
                  <c:v>Oléagineux</c:v>
                </c:pt>
                <c:pt idx="8">
                  <c:v>Animaux vivants et génétique</c:v>
                </c:pt>
                <c:pt idx="9">
                  <c:v>Pêche et aquaculture</c:v>
                </c:pt>
                <c:pt idx="10">
                  <c:v>Autres</c:v>
                </c:pt>
              </c:strCache>
            </c:strRef>
          </c:cat>
          <c:val>
            <c:numRef>
              <c:f>'Import. TBB'!$M$49:$M$60</c:f>
              <c:numCache>
                <c:formatCode>0</c:formatCode>
                <c:ptCount val="11"/>
                <c:pt idx="0">
                  <c:v>1398120049</c:v>
                </c:pt>
                <c:pt idx="1">
                  <c:v>1259473771</c:v>
                </c:pt>
                <c:pt idx="2">
                  <c:v>521806429</c:v>
                </c:pt>
                <c:pt idx="3">
                  <c:v>401608355</c:v>
                </c:pt>
                <c:pt idx="4">
                  <c:v>189976808</c:v>
                </c:pt>
                <c:pt idx="5">
                  <c:v>235994447</c:v>
                </c:pt>
                <c:pt idx="6">
                  <c:v>142202661</c:v>
                </c:pt>
                <c:pt idx="7">
                  <c:v>156292021</c:v>
                </c:pt>
                <c:pt idx="8">
                  <c:v>60525551</c:v>
                </c:pt>
                <c:pt idx="9">
                  <c:v>68012116</c:v>
                </c:pt>
                <c:pt idx="10">
                  <c:v>555588156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18-4D0C-8B54-9805BAA1986E}"/>
            </c:ext>
          </c:extLst>
        </c:ser>
        <c:ser>
          <c:idx val="1"/>
          <c:order val="1"/>
          <c:tx>
            <c:strRef>
              <c:f>'Import. TBB'!$N$48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'Import. TBB'!$C$49:$C$60</c:f>
              <c:strCache>
                <c:ptCount val="11"/>
                <c:pt idx="0">
                  <c:v>Vins et spiritueux</c:v>
                </c:pt>
                <c:pt idx="1">
                  <c:v>Produits d'épicerie</c:v>
                </c:pt>
                <c:pt idx="2">
                  <c:v>Laits et produits laitiers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Viande et produits carnés</c:v>
                </c:pt>
                <c:pt idx="6">
                  <c:v>Sucre</c:v>
                </c:pt>
                <c:pt idx="7">
                  <c:v>Oléagineux</c:v>
                </c:pt>
                <c:pt idx="8">
                  <c:v>Animaux vivants et génétique</c:v>
                </c:pt>
                <c:pt idx="9">
                  <c:v>Pêche et aquaculture</c:v>
                </c:pt>
                <c:pt idx="10">
                  <c:v>Autres</c:v>
                </c:pt>
              </c:strCache>
            </c:strRef>
          </c:cat>
          <c:val>
            <c:numRef>
              <c:f>'Import. TBB'!$N$49:$N$60</c:f>
              <c:numCache>
                <c:formatCode>0</c:formatCode>
                <c:ptCount val="11"/>
                <c:pt idx="0">
                  <c:v>1611821867</c:v>
                </c:pt>
                <c:pt idx="1">
                  <c:v>1010185273</c:v>
                </c:pt>
                <c:pt idx="2">
                  <c:v>491814524</c:v>
                </c:pt>
                <c:pt idx="3">
                  <c:v>262232971</c:v>
                </c:pt>
                <c:pt idx="4">
                  <c:v>254430259</c:v>
                </c:pt>
                <c:pt idx="5">
                  <c:v>249658645</c:v>
                </c:pt>
                <c:pt idx="6">
                  <c:v>99613587</c:v>
                </c:pt>
                <c:pt idx="7">
                  <c:v>177560115</c:v>
                </c:pt>
                <c:pt idx="8">
                  <c:v>40288391</c:v>
                </c:pt>
                <c:pt idx="9">
                  <c:v>44834109</c:v>
                </c:pt>
                <c:pt idx="10">
                  <c:v>501421975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18-4D0C-8B54-9805BAA1986E}"/>
            </c:ext>
          </c:extLst>
        </c:ser>
        <c:ser>
          <c:idx val="2"/>
          <c:order val="2"/>
          <c:tx>
            <c:strRef>
              <c:f>'Import. TBB'!$O$48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'Import. TBB'!$C$49:$C$60</c:f>
              <c:strCache>
                <c:ptCount val="11"/>
                <c:pt idx="0">
                  <c:v>Vins et spiritueux</c:v>
                </c:pt>
                <c:pt idx="1">
                  <c:v>Produits d'épicerie</c:v>
                </c:pt>
                <c:pt idx="2">
                  <c:v>Laits et produits laitiers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Viande et produits carnés</c:v>
                </c:pt>
                <c:pt idx="6">
                  <c:v>Sucre</c:v>
                </c:pt>
                <c:pt idx="7">
                  <c:v>Oléagineux</c:v>
                </c:pt>
                <c:pt idx="8">
                  <c:v>Animaux vivants et génétique</c:v>
                </c:pt>
                <c:pt idx="9">
                  <c:v>Pêche et aquaculture</c:v>
                </c:pt>
                <c:pt idx="10">
                  <c:v>Autres</c:v>
                </c:pt>
              </c:strCache>
            </c:strRef>
          </c:cat>
          <c:val>
            <c:numRef>
              <c:f>'Import. TBB'!$O$49:$O$60</c:f>
              <c:numCache>
                <c:formatCode>0</c:formatCode>
                <c:ptCount val="11"/>
                <c:pt idx="0">
                  <c:v>2050693377</c:v>
                </c:pt>
                <c:pt idx="1">
                  <c:v>1393207180</c:v>
                </c:pt>
                <c:pt idx="2">
                  <c:v>537715027</c:v>
                </c:pt>
                <c:pt idx="3">
                  <c:v>327122362</c:v>
                </c:pt>
                <c:pt idx="4">
                  <c:v>325503705</c:v>
                </c:pt>
                <c:pt idx="5">
                  <c:v>255687535</c:v>
                </c:pt>
                <c:pt idx="6">
                  <c:v>195212904</c:v>
                </c:pt>
                <c:pt idx="7">
                  <c:v>188995891</c:v>
                </c:pt>
                <c:pt idx="8">
                  <c:v>102541537</c:v>
                </c:pt>
                <c:pt idx="9">
                  <c:v>41985959</c:v>
                </c:pt>
                <c:pt idx="10">
                  <c:v>628798655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18-4D0C-8B54-9805BAA1986E}"/>
            </c:ext>
          </c:extLst>
        </c:ser>
        <c:ser>
          <c:idx val="3"/>
          <c:order val="3"/>
          <c:tx>
            <c:strRef>
              <c:f>'Import. TBB'!$P$48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'Import. TBB'!$C$49:$C$60</c:f>
              <c:strCache>
                <c:ptCount val="11"/>
                <c:pt idx="0">
                  <c:v>Vins et spiritueux</c:v>
                </c:pt>
                <c:pt idx="1">
                  <c:v>Produits d'épicerie</c:v>
                </c:pt>
                <c:pt idx="2">
                  <c:v>Laits et produits laitiers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Viande et produits carnés</c:v>
                </c:pt>
                <c:pt idx="6">
                  <c:v>Sucre</c:v>
                </c:pt>
                <c:pt idx="7">
                  <c:v>Oléagineux</c:v>
                </c:pt>
                <c:pt idx="8">
                  <c:v>Animaux vivants et génétique</c:v>
                </c:pt>
                <c:pt idx="9">
                  <c:v>Pêche et aquaculture</c:v>
                </c:pt>
                <c:pt idx="10">
                  <c:v>Autres</c:v>
                </c:pt>
              </c:strCache>
            </c:strRef>
          </c:cat>
          <c:val>
            <c:numRef>
              <c:f>'Import. TBB'!$P$49:$P$60</c:f>
              <c:numCache>
                <c:formatCode>0</c:formatCode>
                <c:ptCount val="11"/>
                <c:pt idx="0">
                  <c:v>2029592125</c:v>
                </c:pt>
                <c:pt idx="1">
                  <c:v>1627712084</c:v>
                </c:pt>
                <c:pt idx="2">
                  <c:v>554530229</c:v>
                </c:pt>
                <c:pt idx="3">
                  <c:v>349071306</c:v>
                </c:pt>
                <c:pt idx="4">
                  <c:v>321680347</c:v>
                </c:pt>
                <c:pt idx="5">
                  <c:v>286772816</c:v>
                </c:pt>
                <c:pt idx="6">
                  <c:v>226939590</c:v>
                </c:pt>
                <c:pt idx="7">
                  <c:v>215058181</c:v>
                </c:pt>
                <c:pt idx="8">
                  <c:v>111985303</c:v>
                </c:pt>
                <c:pt idx="9">
                  <c:v>33282844</c:v>
                </c:pt>
                <c:pt idx="10">
                  <c:v>669156806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18-4D0C-8B54-9805BAA19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479472"/>
        <c:axId val="528475944"/>
      </c:barChart>
      <c:catAx>
        <c:axId val="5284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528475944"/>
        <c:crosses val="autoZero"/>
        <c:auto val="1"/>
        <c:lblAlgn val="ctr"/>
        <c:lblOffset val="100"/>
        <c:noMultiLvlLbl val="0"/>
      </c:catAx>
      <c:valAx>
        <c:axId val="52847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52847947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'Export. françaises'!$M$4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françaises'!$C$5:$C$15</c:f>
              <c:strCache>
                <c:ptCount val="10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</c:strCache>
            </c:strRef>
          </c:cat>
          <c:val>
            <c:numRef>
              <c:f>'Export. françaises'!$M$5:$M$15</c:f>
              <c:numCache>
                <c:formatCode>0</c:formatCode>
                <c:ptCount val="10"/>
                <c:pt idx="0">
                  <c:v>6373509735</c:v>
                </c:pt>
                <c:pt idx="1">
                  <c:v>6679879632</c:v>
                </c:pt>
                <c:pt idx="2">
                  <c:v>4754352582</c:v>
                </c:pt>
                <c:pt idx="3">
                  <c:v>5140686842</c:v>
                </c:pt>
                <c:pt idx="4">
                  <c:v>5384624010</c:v>
                </c:pt>
                <c:pt idx="5">
                  <c:v>4471233286</c:v>
                </c:pt>
                <c:pt idx="6">
                  <c:v>3859134293</c:v>
                </c:pt>
                <c:pt idx="7">
                  <c:v>3198236479</c:v>
                </c:pt>
                <c:pt idx="8">
                  <c:v>1847167682</c:v>
                </c:pt>
                <c:pt idx="9">
                  <c:v>888514078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3B-45B8-984F-4DA7C77A981B}"/>
            </c:ext>
          </c:extLst>
        </c:ser>
        <c:ser>
          <c:idx val="1"/>
          <c:order val="1"/>
          <c:tx>
            <c:strRef>
              <c:f>'Export. françaises'!$N$4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françaises'!$C$5:$C$15</c:f>
              <c:strCache>
                <c:ptCount val="10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</c:strCache>
            </c:strRef>
          </c:cat>
          <c:val>
            <c:numRef>
              <c:f>'Export. françaises'!$N$5:$N$15</c:f>
              <c:numCache>
                <c:formatCode>0</c:formatCode>
                <c:ptCount val="10"/>
                <c:pt idx="0">
                  <c:v>7476109663</c:v>
                </c:pt>
                <c:pt idx="1">
                  <c:v>7252988514</c:v>
                </c:pt>
                <c:pt idx="2">
                  <c:v>5406520839</c:v>
                </c:pt>
                <c:pt idx="3">
                  <c:v>5571868259</c:v>
                </c:pt>
                <c:pt idx="4">
                  <c:v>5444293372</c:v>
                </c:pt>
                <c:pt idx="5">
                  <c:v>5744162231</c:v>
                </c:pt>
                <c:pt idx="6">
                  <c:v>4565699665</c:v>
                </c:pt>
                <c:pt idx="7">
                  <c:v>4103624664</c:v>
                </c:pt>
                <c:pt idx="8">
                  <c:v>2018703025</c:v>
                </c:pt>
                <c:pt idx="9">
                  <c:v>1192429989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3B-45B8-984F-4DA7C77A981B}"/>
            </c:ext>
          </c:extLst>
        </c:ser>
        <c:ser>
          <c:idx val="2"/>
          <c:order val="2"/>
          <c:tx>
            <c:strRef>
              <c:f>'Export. françaises'!$O$4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'Export. françaises'!$C$5:$C$15</c:f>
              <c:strCache>
                <c:ptCount val="10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</c:strCache>
            </c:strRef>
          </c:cat>
          <c:val>
            <c:numRef>
              <c:f>'Export. françaises'!$O$5:$O$15</c:f>
              <c:numCache>
                <c:formatCode>0</c:formatCode>
                <c:ptCount val="10"/>
                <c:pt idx="0">
                  <c:v>9104326532</c:v>
                </c:pt>
                <c:pt idx="1">
                  <c:v>8399178143</c:v>
                </c:pt>
                <c:pt idx="2">
                  <c:v>6966925989</c:v>
                </c:pt>
                <c:pt idx="3">
                  <c:v>6720113816</c:v>
                </c:pt>
                <c:pt idx="4">
                  <c:v>5960293798</c:v>
                </c:pt>
                <c:pt idx="5">
                  <c:v>6647485260</c:v>
                </c:pt>
                <c:pt idx="6">
                  <c:v>5836783623</c:v>
                </c:pt>
                <c:pt idx="7">
                  <c:v>3532789102</c:v>
                </c:pt>
                <c:pt idx="8">
                  <c:v>2236170440</c:v>
                </c:pt>
                <c:pt idx="9">
                  <c:v>1336555079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3B-45B8-984F-4DA7C77A981B}"/>
            </c:ext>
          </c:extLst>
        </c:ser>
        <c:ser>
          <c:idx val="3"/>
          <c:order val="3"/>
          <c:tx>
            <c:strRef>
              <c:f>'Export. françaises'!$P$4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'Export. françaises'!$C$5:$C$15</c:f>
              <c:strCache>
                <c:ptCount val="10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</c:strCache>
            </c:strRef>
          </c:cat>
          <c:val>
            <c:numRef>
              <c:f>'Export. françaises'!$P$5:$P$15</c:f>
              <c:numCache>
                <c:formatCode>0</c:formatCode>
                <c:ptCount val="10"/>
                <c:pt idx="0">
                  <c:v>9049441240</c:v>
                </c:pt>
                <c:pt idx="1">
                  <c:v>8829647584</c:v>
                </c:pt>
                <c:pt idx="2">
                  <c:v>7161692637</c:v>
                </c:pt>
                <c:pt idx="3">
                  <c:v>6905099928</c:v>
                </c:pt>
                <c:pt idx="4">
                  <c:v>6285421161</c:v>
                </c:pt>
                <c:pt idx="5">
                  <c:v>5421814511</c:v>
                </c:pt>
                <c:pt idx="6">
                  <c:v>5362623234</c:v>
                </c:pt>
                <c:pt idx="7">
                  <c:v>3718661117</c:v>
                </c:pt>
                <c:pt idx="8">
                  <c:v>2286150520</c:v>
                </c:pt>
                <c:pt idx="9">
                  <c:v>1473560531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3B-45B8-984F-4DA7C77A9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424368"/>
        <c:axId val="226424752"/>
      </c:barChart>
      <c:catAx>
        <c:axId val="22642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26424752"/>
        <c:crosses val="autoZero"/>
        <c:auto val="1"/>
        <c:lblAlgn val="ctr"/>
        <c:lblOffset val="100"/>
        <c:noMultiLvlLbl val="0"/>
      </c:catAx>
      <c:valAx>
        <c:axId val="22642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26424368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28-4F2A-8BBF-F8DB6C4E74A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28-4F2A-8BBF-F8DB6C4E74A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28-4F2A-8BBF-F8DB6C4E74AB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28-4F2A-8BBF-F8DB6C4E74AB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28-4F2A-8BBF-F8DB6C4E74AB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28-4F2A-8BBF-F8DB6C4E74AB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428-4F2A-8BBF-F8DB6C4E74AB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428-4F2A-8BBF-F8DB6C4E74AB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428-4F2A-8BBF-F8DB6C4E74AB}"/>
              </c:ext>
            </c:extLst>
          </c:dPt>
          <c:dPt>
            <c:idx val="9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428-4F2A-8BBF-F8DB6C4E74AB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428-4F2A-8BBF-F8DB6C4E74AB}"/>
              </c:ext>
            </c:extLst>
          </c:dPt>
          <c:dLbls>
            <c:dLbl>
              <c:idx val="0"/>
              <c:layout>
                <c:manualLayout>
                  <c:x val="-0.15381244695552573"/>
                  <c:y val="0.160791634010710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28-4F2A-8BBF-F8DB6C4E74AB}"/>
                </c:ext>
                <c:ext xmlns:c15="http://schemas.microsoft.com/office/drawing/2012/chart" uri="{CE6537A1-D6FC-4f65-9D91-7224C49458BB}">
                  <c15:layout>
                    <c:manualLayout>
                      <c:w val="0.37636660119334397"/>
                      <c:h val="0.3116080828148872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910317918306658"/>
                  <c:y val="-0.146576665314300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28-4F2A-8BBF-F8DB6C4E74AB}"/>
                </c:ext>
                <c:ext xmlns:c15="http://schemas.microsoft.com/office/drawing/2012/chart" uri="{CE6537A1-D6FC-4f65-9D91-7224C49458BB}">
                  <c15:layout>
                    <c:manualLayout>
                      <c:w val="0.22958456969028851"/>
                      <c:h val="0.2617508341080295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4843347674954242E-2"/>
                  <c:y val="-5.9814733723710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28-4F2A-8BBF-F8DB6C4E74AB}"/>
                </c:ext>
                <c:ext xmlns:c15="http://schemas.microsoft.com/office/drawing/2012/chart" uri="{CE6537A1-D6FC-4f65-9D91-7224C49458BB}">
                  <c15:layout>
                    <c:manualLayout>
                      <c:w val="0.24098135863321346"/>
                      <c:h val="0.28879363786550361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428-4F2A-8BBF-F8DB6C4E74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46006779631784"/>
                  <c:y val="-4.41133781895473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428-4F2A-8BBF-F8DB6C4E74A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660241104187297E-2"/>
                  <c:y val="-2.29903592502969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428-4F2A-8BBF-F8DB6C4E74AB}"/>
                </c:ext>
                <c:ext xmlns:c15="http://schemas.microsoft.com/office/drawing/2012/chart" uri="{CE6537A1-D6FC-4f65-9D91-7224C49458BB}">
                  <c15:layout>
                    <c:manualLayout>
                      <c:w val="0.39233432690424125"/>
                      <c:h val="9.592795663364629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6.5607710674975242E-2"/>
                  <c:y val="3.08178002413603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428-4F2A-8BBF-F8DB6C4E74A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2464197034111414E-2"/>
                  <c:y val="2.87609943332239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428-4F2A-8BBF-F8DB6C4E74A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0011473057179873"/>
                  <c:y val="0.16124722616572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428-4F2A-8BBF-F8DB6C4E74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'Import. TBB'!$C$34:$C$44</c:f>
              <c:strCache>
                <c:ptCount val="11"/>
                <c:pt idx="0">
                  <c:v>Produits d'épicerie</c:v>
                </c:pt>
                <c:pt idx="1">
                  <c:v>Fruits et légumes</c:v>
                </c:pt>
                <c:pt idx="2">
                  <c:v>Viande et produits carnés</c:v>
                </c:pt>
                <c:pt idx="3">
                  <c:v>Vins et spiritueux</c:v>
                </c:pt>
                <c:pt idx="4">
                  <c:v>Pêche et aquaculture</c:v>
                </c:pt>
                <c:pt idx="5">
                  <c:v>Laits et produits laitiers</c:v>
                </c:pt>
                <c:pt idx="6">
                  <c:v>Oléagineux</c:v>
                </c:pt>
                <c:pt idx="7">
                  <c:v>Céréales</c:v>
                </c:pt>
                <c:pt idx="8">
                  <c:v>Sucre</c:v>
                </c:pt>
                <c:pt idx="9">
                  <c:v>Animaux vivants et génétique</c:v>
                </c:pt>
                <c:pt idx="10">
                  <c:v>Autres</c:v>
                </c:pt>
              </c:strCache>
            </c:strRef>
          </c:cat>
          <c:val>
            <c:numRef>
              <c:f>'Import. TBB'!$P$34:$P$44</c:f>
              <c:numCache>
                <c:formatCode>0%</c:formatCode>
                <c:ptCount val="11"/>
                <c:pt idx="0">
                  <c:v>0.23696000406440901</c:v>
                </c:pt>
                <c:pt idx="1">
                  <c:v>0.18133995363551633</c:v>
                </c:pt>
                <c:pt idx="2">
                  <c:v>0.13519568314464031</c:v>
                </c:pt>
                <c:pt idx="3">
                  <c:v>0.1002363488928686</c:v>
                </c:pt>
                <c:pt idx="4">
                  <c:v>5.4804272834149355E-2</c:v>
                </c:pt>
                <c:pt idx="5">
                  <c:v>5.1558469075684905E-2</c:v>
                </c:pt>
                <c:pt idx="6">
                  <c:v>4.6311327080271893E-2</c:v>
                </c:pt>
                <c:pt idx="7">
                  <c:v>3.6047328982889468E-2</c:v>
                </c:pt>
                <c:pt idx="8">
                  <c:v>1.5416840128880806E-2</c:v>
                </c:pt>
                <c:pt idx="9">
                  <c:v>1.1049623782440307E-2</c:v>
                </c:pt>
                <c:pt idx="10">
                  <c:v>0.13108014837824902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428-4F2A-8BBF-F8DB6C4E7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B6-4CF5-91CB-5A644D40FEF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B6-4CF5-91CB-5A644D40FEFC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B6-4CF5-91CB-5A644D40FEF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B6-4CF5-91CB-5A644D40FEFC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BB6-4CF5-91CB-5A644D40FEFC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BB6-4CF5-91CB-5A644D40FEFC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BB6-4CF5-91CB-5A644D40FEFC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BB6-4CF5-91CB-5A644D40FEFC}"/>
              </c:ext>
            </c:extLst>
          </c:dPt>
          <c:dPt>
            <c:idx val="8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BB6-4CF5-91CB-5A644D40FEFC}"/>
              </c:ext>
            </c:extLst>
          </c:dPt>
          <c:dPt>
            <c:idx val="9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BB6-4CF5-91CB-5A644D40FEFC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BB6-4CF5-91CB-5A644D40FEFC}"/>
              </c:ext>
            </c:extLst>
          </c:dPt>
          <c:dLbls>
            <c:dLbl>
              <c:idx val="0"/>
              <c:layout>
                <c:manualLayout>
                  <c:x val="-0.14236706535956148"/>
                  <c:y val="0.189154220133261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B6-4CF5-91CB-5A644D40FEFC}"/>
                </c:ext>
                <c:ext xmlns:c15="http://schemas.microsoft.com/office/drawing/2012/chart" uri="{CE6537A1-D6FC-4f65-9D91-7224C49458BB}">
                  <c15:layout>
                    <c:manualLayout>
                      <c:w val="0.37713797811271993"/>
                      <c:h val="0.3450837374750446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0677985648201871"/>
                  <c:y val="-0.109096239440965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BB6-4CF5-91CB-5A644D40FEFC}"/>
                </c:ext>
                <c:ext xmlns:c15="http://schemas.microsoft.com/office/drawing/2012/chart" uri="{CE6537A1-D6FC-4f65-9D91-7224C49458BB}">
                  <c15:layout>
                    <c:manualLayout>
                      <c:w val="0.32841199029842516"/>
                      <c:h val="0.3186673507640662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5167234693015064"/>
                  <c:y val="-0.145819743772865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BB6-4CF5-91CB-5A644D40FE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331359959541927E-2"/>
                  <c:y val="-3.28696352572748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BB6-4CF5-91CB-5A644D40FEF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862705676772393E-8"/>
                  <c:y val="3.6083354602997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BB6-4CF5-91CB-5A644D40FEFC}"/>
                </c:ext>
                <c:ext xmlns:c15="http://schemas.microsoft.com/office/drawing/2012/chart" uri="{CE6537A1-D6FC-4f65-9D91-7224C49458BB}">
                  <c15:layout>
                    <c:manualLayout>
                      <c:w val="0.3760269959357106"/>
                      <c:h val="8.9989317423771684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7.4462667130829427E-2"/>
                  <c:y val="0.146031805372570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BB6-4CF5-91CB-5A644D40FE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'Import. TBB'!$C$78:$C$88</c:f>
              <c:strCache>
                <c:ptCount val="11"/>
                <c:pt idx="0">
                  <c:v>Vins et spiritueux</c:v>
                </c:pt>
                <c:pt idx="1">
                  <c:v>Produits d'épicerie</c:v>
                </c:pt>
                <c:pt idx="2">
                  <c:v>Laits et produits laitiers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Viande et produits carnés</c:v>
                </c:pt>
                <c:pt idx="6">
                  <c:v>Sucre</c:v>
                </c:pt>
                <c:pt idx="7">
                  <c:v>Oléagineux</c:v>
                </c:pt>
                <c:pt idx="8">
                  <c:v>Animaux vivants et génétique</c:v>
                </c:pt>
                <c:pt idx="9">
                  <c:v>Pêche et aquaculture</c:v>
                </c:pt>
                <c:pt idx="10">
                  <c:v>Autres</c:v>
                </c:pt>
              </c:strCache>
            </c:strRef>
          </c:cat>
          <c:val>
            <c:numRef>
              <c:f>'Import. TBB'!$P$78:$P$88</c:f>
              <c:numCache>
                <c:formatCode>0%</c:formatCode>
                <c:ptCount val="11"/>
                <c:pt idx="0">
                  <c:v>0.31585140006824308</c:v>
                </c:pt>
                <c:pt idx="1">
                  <c:v>0.25330958585553132</c:v>
                </c:pt>
                <c:pt idx="2">
                  <c:v>8.6297708319011859E-2</c:v>
                </c:pt>
                <c:pt idx="3">
                  <c:v>5.4323555637441241E-2</c:v>
                </c:pt>
                <c:pt idx="4">
                  <c:v>5.0060889930969882E-2</c:v>
                </c:pt>
                <c:pt idx="5">
                  <c:v>4.4628472055740095E-2</c:v>
                </c:pt>
                <c:pt idx="6">
                  <c:v>3.5317040477979317E-2</c:v>
                </c:pt>
                <c:pt idx="7">
                  <c:v>3.3468018883340729E-2</c:v>
                </c:pt>
                <c:pt idx="8">
                  <c:v>1.7427499005307E-2</c:v>
                </c:pt>
                <c:pt idx="9">
                  <c:v>5.1795790622970236E-3</c:v>
                </c:pt>
                <c:pt idx="10">
                  <c:v>0.10413625054851537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BB6-4CF5-91CB-5A644D40F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'Import. IAA'!$C$39</c:f>
              <c:strCache>
                <c:ptCount val="1"/>
                <c:pt idx="0">
                  <c:v>Monde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53-4E6F-950F-5511D7154BB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53-4E6F-950F-5511D7154BB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53-4E6F-950F-5511D7154BB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53-4E6F-950F-5511D7154BB0}"/>
              </c:ext>
            </c:extLst>
          </c:dPt>
          <c:cat>
            <c:strRef>
              <c:f>'Import. IAA'!$M$38:$P$38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'Import. IAA'!$M$39:$P$39</c:f>
              <c:numCache>
                <c:formatCode>0</c:formatCode>
                <c:ptCount val="4"/>
                <c:pt idx="0">
                  <c:v>56708259640</c:v>
                </c:pt>
                <c:pt idx="1">
                  <c:v>55776474549</c:v>
                </c:pt>
                <c:pt idx="2">
                  <c:v>73857776978</c:v>
                </c:pt>
                <c:pt idx="3">
                  <c:v>76219848891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C53-4E6F-950F-5511D7154BB0}"/>
            </c:ext>
          </c:extLst>
        </c:ser>
        <c:ser>
          <c:idx val="11"/>
          <c:order val="11"/>
          <c:tx>
            <c:strRef>
              <c:f>'Import. IAA'!#REF!</c:f>
              <c:strCache>
                <c:ptCount val="1"/>
                <c:pt idx="0">
                  <c:v>#REF!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'[1]Import. IAA'!$M$38:$P$38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  <c:extLst xmlns:c16r2="http://schemas.microsoft.com/office/drawing/2015/06/chart"/>
            </c:numRef>
          </c:cat>
          <c:val>
            <c:numRef>
              <c:f>'Import. IAA'!#REF!</c:f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C53-4E6F-950F-5511D7154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30731104"/>
        <c:axId val="2307271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'Import. IAA'!$C$41</c15:sqref>
                        </c15:formulaRef>
                      </c:ext>
                    </c:extLst>
                    <c:strCache>
                      <c:ptCount val="1"/>
                      <c:pt idx="0">
                        <c:v>Pays-Bas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6C53-4E6F-950F-5511D7154BB0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6C53-4E6F-950F-5511D7154BB0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tx2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6C53-4E6F-950F-5511D7154BB0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1-6C53-4E6F-950F-5511D7154BB0}"/>
                    </c:ext>
                  </c:extLst>
                </c:dPt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'Import. IAA'!$M$39:$P$39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56708259640</c:v>
                      </c:pt>
                      <c:pt idx="1">
                        <c:v>55776474549</c:v>
                      </c:pt>
                      <c:pt idx="2">
                        <c:v>73857776978</c:v>
                      </c:pt>
                      <c:pt idx="3">
                        <c:v>76219848891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2-6C53-4E6F-950F-5511D7154BB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IAA'!$C$42</c15:sqref>
                        </c15:formulaRef>
                      </c:ext>
                    </c:extLst>
                    <c:strCache>
                      <c:ptCount val="1"/>
                      <c:pt idx="0">
                        <c:v>France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IAA'!$M$42:$P$42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4989600366</c:v>
                      </c:pt>
                      <c:pt idx="1">
                        <c:v>4743861716</c:v>
                      </c:pt>
                      <c:pt idx="2">
                        <c:v>6047464132</c:v>
                      </c:pt>
                      <c:pt idx="3">
                        <c:v>6425781632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6C53-4E6F-950F-5511D7154BB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IAA'!$C$43</c15:sqref>
                        </c15:formulaRef>
                      </c:ext>
                    </c:extLst>
                    <c:strCache>
                      <c:ptCount val="1"/>
                      <c:pt idx="0">
                        <c:v>Allemagne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IAA'!$M$43:$P$43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5138129820</c:v>
                      </c:pt>
                      <c:pt idx="1">
                        <c:v>3729604440</c:v>
                      </c:pt>
                      <c:pt idx="2">
                        <c:v>4948624723</c:v>
                      </c:pt>
                      <c:pt idx="3">
                        <c:v>5438071148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4-6C53-4E6F-950F-5511D7154BB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IAA'!$C$44</c15:sqref>
                        </c15:formulaRef>
                      </c:ext>
                    </c:extLst>
                    <c:strCache>
                      <c:ptCount val="1"/>
                      <c:pt idx="0">
                        <c:v>Espagne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IAA'!$M$44:$P$44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3947006415</c:v>
                      </c:pt>
                      <c:pt idx="1">
                        <c:v>3715613067</c:v>
                      </c:pt>
                      <c:pt idx="2">
                        <c:v>5135297960</c:v>
                      </c:pt>
                      <c:pt idx="3">
                        <c:v>5407655477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5-6C53-4E6F-950F-5511D7154BB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IAA'!$C$45</c15:sqref>
                        </c15:formulaRef>
                      </c:ext>
                    </c:extLst>
                    <c:strCache>
                      <c:ptCount val="1"/>
                      <c:pt idx="0">
                        <c:v>Italie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IAA'!$M$45:$P$45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3312596710</c:v>
                      </c:pt>
                      <c:pt idx="1">
                        <c:v>3482958819</c:v>
                      </c:pt>
                      <c:pt idx="2">
                        <c:v>4878665270</c:v>
                      </c:pt>
                      <c:pt idx="3">
                        <c:v>5151617761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6-6C53-4E6F-950F-5511D7154BB0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IAA'!$C$46</c15:sqref>
                        </c15:formulaRef>
                      </c:ext>
                    </c:extLst>
                    <c:strCache>
                      <c:ptCount val="1"/>
                      <c:pt idx="0">
                        <c:v>Pologne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IAA'!$M$46:$P$46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2465141244</c:v>
                      </c:pt>
                      <c:pt idx="1">
                        <c:v>2561026605</c:v>
                      </c:pt>
                      <c:pt idx="2">
                        <c:v>3734645636</c:v>
                      </c:pt>
                      <c:pt idx="3">
                        <c:v>4246887820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7-6C53-4E6F-950F-5511D7154BB0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IAA'!$C$47</c15:sqref>
                        </c15:formulaRef>
                      </c:ext>
                    </c:extLst>
                    <c:strCache>
                      <c:ptCount val="1"/>
                      <c:pt idx="0">
                        <c:v>Irlande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IAA'!$M$47:$P$47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5357374355</c:v>
                      </c:pt>
                      <c:pt idx="1">
                        <c:v>4803925792</c:v>
                      </c:pt>
                      <c:pt idx="2">
                        <c:v>3715599829</c:v>
                      </c:pt>
                      <c:pt idx="3">
                        <c:v>3834089761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8-6C53-4E6F-950F-5511D7154BB0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IAA'!$C$48</c15:sqref>
                        </c15:formulaRef>
                      </c:ext>
                    </c:extLst>
                    <c:strCache>
                      <c:ptCount val="1"/>
                      <c:pt idx="0">
                        <c:v>Belgique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IAA'!$M$48:$P$48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2917349233</c:v>
                      </c:pt>
                      <c:pt idx="1">
                        <c:v>3277875171</c:v>
                      </c:pt>
                      <c:pt idx="2">
                        <c:v>2945033774</c:v>
                      </c:pt>
                      <c:pt idx="3">
                        <c:v>3488615681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9-6C53-4E6F-950F-5511D7154BB0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IAA'!$C$49</c15:sqref>
                        </c15:formulaRef>
                      </c:ext>
                    </c:extLst>
                    <c:strCache>
                      <c:ptCount val="1"/>
                      <c:pt idx="0">
                        <c:v>Chine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IAA'!$M$49:$P$49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1046862131</c:v>
                      </c:pt>
                      <c:pt idx="1">
                        <c:v>1074013731</c:v>
                      </c:pt>
                      <c:pt idx="2">
                        <c:v>1947389161</c:v>
                      </c:pt>
                      <c:pt idx="3">
                        <c:v>2605970487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A-6C53-4E6F-950F-5511D7154BB0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IAA'!$C$50</c15:sqref>
                        </c15:formulaRef>
                      </c:ext>
                    </c:extLst>
                    <c:strCache>
                      <c:ptCount val="1"/>
                      <c:pt idx="0">
                        <c:v>États-Unis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C-6C53-4E6F-950F-5511D7154BB0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E-6C53-4E6F-950F-5511D7154BB0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tx2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0-6C53-4E6F-950F-5511D7154BB0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2-6C53-4E6F-950F-5511D7154BB0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IAA'!$M$38:$P$38</c15:sqref>
                        </c15:formulaRef>
                      </c:ext>
                    </c:extLst>
                    <c:strCach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IAA'!$M$50:$P$50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1595843226</c:v>
                      </c:pt>
                      <c:pt idx="1">
                        <c:v>1541379138</c:v>
                      </c:pt>
                      <c:pt idx="2">
                        <c:v>2387707348</c:v>
                      </c:pt>
                      <c:pt idx="3">
                        <c:v>2319523643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3-6C53-4E6F-950F-5511D7154BB0}"/>
                  </c:ext>
                </c:extLst>
              </c15:ser>
            </c15:filteredBarSeries>
          </c:ext>
        </c:extLst>
      </c:barChart>
      <c:catAx>
        <c:axId val="2307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0727184"/>
        <c:crosses val="autoZero"/>
        <c:auto val="1"/>
        <c:lblAlgn val="ctr"/>
        <c:lblOffset val="100"/>
        <c:noMultiLvlLbl val="0"/>
      </c:catAx>
      <c:valAx>
        <c:axId val="230727184"/>
        <c:scaling>
          <c:orientation val="minMax"/>
          <c:max val="8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0731104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A4-45AC-9A54-CAB1789102F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A4-45AC-9A54-CAB1789102F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A4-45AC-9A54-CAB1789102F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A4-45AC-9A54-CAB1789102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A4-45AC-9A54-CAB1789102F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A4-45AC-9A54-CAB1789102F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A4-45AC-9A54-CAB1789102F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AA4-45AC-9A54-CAB1789102F9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AA4-45AC-9A54-CAB1789102F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AA4-45AC-9A54-CAB1789102F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AA4-45AC-9A54-CAB1789102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'Import. IAA'!$C$66:$C$78</c:f>
              <c:strCache>
                <c:ptCount val="11"/>
                <c:pt idx="0">
                  <c:v>UE 27</c:v>
                </c:pt>
                <c:pt idx="1">
                  <c:v>Pays-Bas</c:v>
                </c:pt>
                <c:pt idx="2">
                  <c:v>France</c:v>
                </c:pt>
                <c:pt idx="3">
                  <c:v>Allemagne</c:v>
                </c:pt>
                <c:pt idx="4">
                  <c:v>Espagne</c:v>
                </c:pt>
                <c:pt idx="5">
                  <c:v>Italie</c:v>
                </c:pt>
                <c:pt idx="6">
                  <c:v>Pologne</c:v>
                </c:pt>
                <c:pt idx="7">
                  <c:v>Irlande</c:v>
                </c:pt>
                <c:pt idx="8">
                  <c:v>Belgique</c:v>
                </c:pt>
                <c:pt idx="9">
                  <c:v>Chine</c:v>
                </c:pt>
                <c:pt idx="10">
                  <c:v>États-Unis</c:v>
                </c:pt>
              </c:strCache>
            </c:strRef>
          </c:cat>
          <c:val>
            <c:numRef>
              <c:f>'Import. IAA'!$P$66:$P$78</c:f>
              <c:numCache>
                <c:formatCode>0%</c:formatCode>
                <c:ptCount val="11"/>
                <c:pt idx="0">
                  <c:v>0.62108289303614383</c:v>
                </c:pt>
                <c:pt idx="1">
                  <c:v>9.831414523946698E-2</c:v>
                </c:pt>
                <c:pt idx="2">
                  <c:v>8.4305882594825673E-2</c:v>
                </c:pt>
                <c:pt idx="3">
                  <c:v>7.1347178289172974E-2</c:v>
                </c:pt>
                <c:pt idx="4">
                  <c:v>7.094812644844449E-2</c:v>
                </c:pt>
                <c:pt idx="5">
                  <c:v>6.7588926453622244E-2</c:v>
                </c:pt>
                <c:pt idx="6">
                  <c:v>5.5718922062852193E-2</c:v>
                </c:pt>
                <c:pt idx="7">
                  <c:v>5.0303035453180059E-2</c:v>
                </c:pt>
                <c:pt idx="8">
                  <c:v>4.577043554611316E-2</c:v>
                </c:pt>
                <c:pt idx="9">
                  <c:v>3.419018175602434E-2</c:v>
                </c:pt>
                <c:pt idx="10">
                  <c:v>3.0432015764254396E-2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AAA4-45AC-9A54-CAB178910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0726008"/>
        <c:axId val="230726400"/>
      </c:barChart>
      <c:catAx>
        <c:axId val="230726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0726400"/>
        <c:crosses val="autoZero"/>
        <c:auto val="1"/>
        <c:lblAlgn val="ctr"/>
        <c:lblOffset val="100"/>
        <c:noMultiLvlLbl val="0"/>
      </c:catAx>
      <c:valAx>
        <c:axId val="23072640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out"/>
        <c:minorTickMark val="none"/>
        <c:tickLblPos val="nextTo"/>
        <c:crossAx val="23072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8F-4EAB-A1E5-C1A191CCF6C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8F-4EAB-A1E5-C1A191CCF6C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8F-4EAB-A1E5-C1A191CCF6CA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8F-4EAB-A1E5-C1A191CCF6CA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8F-4EAB-A1E5-C1A191CCF6CA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8F-4EAB-A1E5-C1A191CCF6CA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48F-4EAB-A1E5-C1A191CCF6CA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48F-4EAB-A1E5-C1A191CCF6CA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48F-4EAB-A1E5-C1A191CCF6CA}"/>
              </c:ext>
            </c:extLst>
          </c:dPt>
          <c:dPt>
            <c:idx val="9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48F-4EAB-A1E5-C1A191CCF6CA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48F-4EAB-A1E5-C1A191CCF6CA}"/>
              </c:ext>
            </c:extLst>
          </c:dPt>
          <c:dLbls>
            <c:dLbl>
              <c:idx val="0"/>
              <c:layout>
                <c:manualLayout>
                  <c:x val="-0.12186906041369963"/>
                  <c:y val="0.179864918688086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8F-4EAB-A1E5-C1A191CCF6CA}"/>
                </c:ext>
                <c:ext xmlns:c15="http://schemas.microsoft.com/office/drawing/2012/chart" uri="{CE6537A1-D6FC-4f65-9D91-7224C49458BB}">
                  <c15:layout>
                    <c:manualLayout>
                      <c:w val="0.37636660119334397"/>
                      <c:h val="0.3116080828148872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917392432272184"/>
                  <c:y val="-0.135677755810576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8F-4EAB-A1E5-C1A191CCF6CA}"/>
                </c:ext>
                <c:ext xmlns:c15="http://schemas.microsoft.com/office/drawing/2012/chart" uri="{CE6537A1-D6FC-4f65-9D91-7224C49458BB}">
                  <c15:layout>
                    <c:manualLayout>
                      <c:w val="0.27293639910843337"/>
                      <c:h val="0.261750789564505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6251740513868524E-2"/>
                  <c:y val="-7.8888122231617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8F-4EAB-A1E5-C1A191CCF6CA}"/>
                </c:ext>
                <c:ext xmlns:c15="http://schemas.microsoft.com/office/drawing/2012/chart" uri="{CE6537A1-D6FC-4f65-9D91-7224C49458BB}">
                  <c15:layout>
                    <c:manualLayout>
                      <c:w val="0.24098135863321346"/>
                      <c:h val="0.28879363786550361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8F-4EAB-A1E5-C1A191CCF6C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150486285015432E-2"/>
                  <c:y val="-3.59391922899842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48F-4EAB-A1E5-C1A191CCF6C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660241104187297E-2"/>
                  <c:y val="-2.29903592502969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48F-4EAB-A1E5-C1A191CCF6CA}"/>
                </c:ext>
                <c:ext xmlns:c15="http://schemas.microsoft.com/office/drawing/2012/chart" uri="{CE6537A1-D6FC-4f65-9D91-7224C49458BB}">
                  <c15:layout>
                    <c:manualLayout>
                      <c:w val="0.39233432690424125"/>
                      <c:h val="9.592795663364629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6.5607710674975242E-2"/>
                  <c:y val="3.08178002413603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48F-4EAB-A1E5-C1A191CCF6C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2464197034111414E-2"/>
                  <c:y val="2.87609943332239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48F-4EAB-A1E5-C1A191CCF6C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4346665360729771"/>
                  <c:y val="0.161247321841425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48F-4EAB-A1E5-C1A191CCF6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'Import. TBB'!$C$34:$C$44</c:f>
              <c:strCache>
                <c:ptCount val="11"/>
                <c:pt idx="0">
                  <c:v>Produits d'épicerie</c:v>
                </c:pt>
                <c:pt idx="1">
                  <c:v>Fruits et légumes</c:v>
                </c:pt>
                <c:pt idx="2">
                  <c:v>Viande et produits carnés</c:v>
                </c:pt>
                <c:pt idx="3">
                  <c:v>Vins et spiritueux</c:v>
                </c:pt>
                <c:pt idx="4">
                  <c:v>Pêche et aquaculture</c:v>
                </c:pt>
                <c:pt idx="5">
                  <c:v>Laits et produits laitiers</c:v>
                </c:pt>
                <c:pt idx="6">
                  <c:v>Oléagineux</c:v>
                </c:pt>
                <c:pt idx="7">
                  <c:v>Céréales</c:v>
                </c:pt>
                <c:pt idx="8">
                  <c:v>Sucre</c:v>
                </c:pt>
                <c:pt idx="9">
                  <c:v>Animaux vivants et génétique</c:v>
                </c:pt>
                <c:pt idx="10">
                  <c:v>Autres</c:v>
                </c:pt>
              </c:strCache>
            </c:strRef>
          </c:cat>
          <c:val>
            <c:numRef>
              <c:f>'Import. TBB'!$P$34:$P$44</c:f>
              <c:numCache>
                <c:formatCode>0%</c:formatCode>
                <c:ptCount val="11"/>
                <c:pt idx="0">
                  <c:v>0.23696000406440901</c:v>
                </c:pt>
                <c:pt idx="1">
                  <c:v>0.18133995363551633</c:v>
                </c:pt>
                <c:pt idx="2">
                  <c:v>0.13519568314464031</c:v>
                </c:pt>
                <c:pt idx="3">
                  <c:v>0.1002363488928686</c:v>
                </c:pt>
                <c:pt idx="4">
                  <c:v>5.4804272834149355E-2</c:v>
                </c:pt>
                <c:pt idx="5">
                  <c:v>5.1558469075684905E-2</c:v>
                </c:pt>
                <c:pt idx="6">
                  <c:v>4.6311327080271893E-2</c:v>
                </c:pt>
                <c:pt idx="7">
                  <c:v>3.6047328982889468E-2</c:v>
                </c:pt>
                <c:pt idx="8">
                  <c:v>1.5416840128880806E-2</c:v>
                </c:pt>
                <c:pt idx="9">
                  <c:v>1.1049623782440307E-2</c:v>
                </c:pt>
                <c:pt idx="10">
                  <c:v>0.13108014837824902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48F-4EAB-A1E5-C1A191CCF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'Balance commerciale IAA'!$C$4</c:f>
              <c:strCache>
                <c:ptCount val="1"/>
                <c:pt idx="0">
                  <c:v>Valeurs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'Balance commerciale IAA'!$D$4:$P$4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'Balance commerciale IAA'!$D$4:$P$4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A2-41FC-9550-BB8CA4FA20E1}"/>
            </c:ext>
          </c:extLst>
        </c:ser>
        <c:ser>
          <c:idx val="1"/>
          <c:order val="1"/>
          <c:tx>
            <c:strRef>
              <c:f>'Balance commerciale IAA'!$C$5</c:f>
              <c:strCache>
                <c:ptCount val="1"/>
                <c:pt idx="0">
                  <c:v>Importations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IAA'!$D$4:$P$4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'Balance commerciale IAA'!$D$5:$P$5</c:f>
              <c:numCache>
                <c:formatCode>0</c:formatCode>
                <c:ptCount val="13"/>
                <c:pt idx="0">
                  <c:v>-45715412260</c:v>
                </c:pt>
                <c:pt idx="1">
                  <c:v>-50105596012</c:v>
                </c:pt>
                <c:pt idx="2">
                  <c:v>-50867328946</c:v>
                </c:pt>
                <c:pt idx="3">
                  <c:v>-52416208601</c:v>
                </c:pt>
                <c:pt idx="4">
                  <c:v>-58258636386</c:v>
                </c:pt>
                <c:pt idx="5">
                  <c:v>-54147460223</c:v>
                </c:pt>
                <c:pt idx="6">
                  <c:v>-54626706600</c:v>
                </c:pt>
                <c:pt idx="7">
                  <c:v>-54884232413</c:v>
                </c:pt>
                <c:pt idx="8">
                  <c:v>-57195999144</c:v>
                </c:pt>
                <c:pt idx="9">
                  <c:v>-56708259640</c:v>
                </c:pt>
                <c:pt idx="10">
                  <c:v>-55776474549</c:v>
                </c:pt>
                <c:pt idx="11">
                  <c:v>-73857776978</c:v>
                </c:pt>
                <c:pt idx="12">
                  <c:v>-76219848891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A2-41FC-9550-BB8CA4FA20E1}"/>
            </c:ext>
          </c:extLst>
        </c:ser>
        <c:ser>
          <c:idx val="2"/>
          <c:order val="2"/>
          <c:tx>
            <c:strRef>
              <c:f>'Balance commerciale IAA'!$C$6</c:f>
              <c:strCache>
                <c:ptCount val="1"/>
                <c:pt idx="0">
                  <c:v>Exportations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'Balance commerciale IAA'!$D$4:$P$4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'Balance commerciale IAA'!$D$6:$P$6</c:f>
              <c:numCache>
                <c:formatCode>0</c:formatCode>
                <c:ptCount val="13"/>
                <c:pt idx="0">
                  <c:v>22196930410</c:v>
                </c:pt>
                <c:pt idx="1">
                  <c:v>23758831999</c:v>
                </c:pt>
                <c:pt idx="2">
                  <c:v>23581784126</c:v>
                </c:pt>
                <c:pt idx="3">
                  <c:v>24909872599</c:v>
                </c:pt>
                <c:pt idx="4">
                  <c:v>26637560476</c:v>
                </c:pt>
                <c:pt idx="5">
                  <c:v>25777259223</c:v>
                </c:pt>
                <c:pt idx="6">
                  <c:v>26190090510</c:v>
                </c:pt>
                <c:pt idx="7">
                  <c:v>26558886380</c:v>
                </c:pt>
                <c:pt idx="8">
                  <c:v>27938398727</c:v>
                </c:pt>
                <c:pt idx="9">
                  <c:v>25148174892</c:v>
                </c:pt>
                <c:pt idx="10">
                  <c:v>24992353586</c:v>
                </c:pt>
                <c:pt idx="11">
                  <c:v>30814527035</c:v>
                </c:pt>
                <c:pt idx="12">
                  <c:v>29553321370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A2-41FC-9550-BB8CA4FA2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1074416"/>
        <c:axId val="231069320"/>
      </c:barChart>
      <c:lineChart>
        <c:grouping val="stacked"/>
        <c:varyColors val="0"/>
        <c:ser>
          <c:idx val="3"/>
          <c:order val="3"/>
          <c:tx>
            <c:strRef>
              <c:f>'Balance commerciale IAA'!$C$7</c:f>
              <c:strCache>
                <c:ptCount val="1"/>
                <c:pt idx="0">
                  <c:v>Solde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AA2-41FC-9550-BB8CA4FA20E1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A2-41FC-9550-BB8CA4FA20E1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A2-41FC-9550-BB8CA4FA20E1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A2-41FC-9550-BB8CA4FA20E1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AA2-41FC-9550-BB8CA4FA20E1}"/>
              </c:ext>
            </c:extLst>
          </c:dPt>
          <c:val>
            <c:numRef>
              <c:f>'Balance commerciale IAA'!$D$7:$P$7</c:f>
              <c:numCache>
                <c:formatCode>0</c:formatCode>
                <c:ptCount val="13"/>
                <c:pt idx="0">
                  <c:v>-23518481850</c:v>
                </c:pt>
                <c:pt idx="1">
                  <c:v>-26346764013</c:v>
                </c:pt>
                <c:pt idx="2">
                  <c:v>-27285544820</c:v>
                </c:pt>
                <c:pt idx="3">
                  <c:v>-27506336002</c:v>
                </c:pt>
                <c:pt idx="4">
                  <c:v>-31621075910</c:v>
                </c:pt>
                <c:pt idx="5">
                  <c:v>-28370201000</c:v>
                </c:pt>
                <c:pt idx="6">
                  <c:v>-28436616090</c:v>
                </c:pt>
                <c:pt idx="7">
                  <c:v>-28325346033</c:v>
                </c:pt>
                <c:pt idx="8">
                  <c:v>-29257600417</c:v>
                </c:pt>
                <c:pt idx="9">
                  <c:v>-31560084748</c:v>
                </c:pt>
                <c:pt idx="10">
                  <c:v>-30784120963</c:v>
                </c:pt>
                <c:pt idx="11">
                  <c:v>-43043249943</c:v>
                </c:pt>
                <c:pt idx="12">
                  <c:v>-46666527521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1AA2-41FC-9550-BB8CA4FA2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074416"/>
        <c:axId val="231069320"/>
      </c:lineChart>
      <c:catAx>
        <c:axId val="23107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1069320"/>
        <c:crosses val="autoZero"/>
        <c:auto val="1"/>
        <c:lblAlgn val="ctr"/>
        <c:lblOffset val="100"/>
        <c:noMultiLvlLbl val="0"/>
      </c:catAx>
      <c:valAx>
        <c:axId val="23106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107441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'Balance commerciale TBB'!$D$4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TBB'!$D$6:$D$16</c:f>
              <c:numCache>
                <c:formatCode>0</c:formatCode>
                <c:ptCount val="11"/>
                <c:pt idx="0">
                  <c:v>2408388848</c:v>
                </c:pt>
                <c:pt idx="1">
                  <c:v>8339614</c:v>
                </c:pt>
                <c:pt idx="2">
                  <c:v>-713696805</c:v>
                </c:pt>
                <c:pt idx="3">
                  <c:v>-203926480</c:v>
                </c:pt>
                <c:pt idx="4">
                  <c:v>-1587099804</c:v>
                </c:pt>
                <c:pt idx="5">
                  <c:v>-1265523298</c:v>
                </c:pt>
                <c:pt idx="6">
                  <c:v>-1483767556</c:v>
                </c:pt>
                <c:pt idx="7">
                  <c:v>-3427181070</c:v>
                </c:pt>
                <c:pt idx="8">
                  <c:v>-4932507959</c:v>
                </c:pt>
                <c:pt idx="9">
                  <c:v>-4799284457</c:v>
                </c:pt>
                <c:pt idx="10">
                  <c:v>-7522222882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04-4C79-A5E4-0441A4465813}"/>
            </c:ext>
          </c:extLst>
        </c:ser>
        <c:ser>
          <c:idx val="1"/>
          <c:order val="1"/>
          <c:tx>
            <c:strRef>
              <c:f>'Balance commerciale TBB'!$E$4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TBB'!$E$6:$E$16</c:f>
              <c:numCache>
                <c:formatCode>0</c:formatCode>
                <c:ptCount val="11"/>
                <c:pt idx="0">
                  <c:v>2189916018</c:v>
                </c:pt>
                <c:pt idx="1">
                  <c:v>-51452840</c:v>
                </c:pt>
                <c:pt idx="2">
                  <c:v>-760377803</c:v>
                </c:pt>
                <c:pt idx="3">
                  <c:v>-692028906</c:v>
                </c:pt>
                <c:pt idx="4">
                  <c:v>-1897473412</c:v>
                </c:pt>
                <c:pt idx="5">
                  <c:v>-1539051411</c:v>
                </c:pt>
                <c:pt idx="6">
                  <c:v>-1580931441</c:v>
                </c:pt>
                <c:pt idx="7">
                  <c:v>-3359954913</c:v>
                </c:pt>
                <c:pt idx="8">
                  <c:v>-5249914335</c:v>
                </c:pt>
                <c:pt idx="9">
                  <c:v>-5192994038</c:v>
                </c:pt>
                <c:pt idx="10">
                  <c:v>-8212500932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04-4C79-A5E4-0441A4465813}"/>
            </c:ext>
          </c:extLst>
        </c:ser>
        <c:ser>
          <c:idx val="2"/>
          <c:order val="2"/>
          <c:tx>
            <c:strRef>
              <c:f>'Balance commerciale TBB'!$F$4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TBB'!$F$6:$F$16</c:f>
              <c:numCache>
                <c:formatCode>0</c:formatCode>
                <c:ptCount val="11"/>
                <c:pt idx="0">
                  <c:v>2095372228</c:v>
                </c:pt>
                <c:pt idx="1">
                  <c:v>24307364</c:v>
                </c:pt>
                <c:pt idx="2">
                  <c:v>-870375323</c:v>
                </c:pt>
                <c:pt idx="3">
                  <c:v>-1209612513</c:v>
                </c:pt>
                <c:pt idx="4">
                  <c:v>-1984461310</c:v>
                </c:pt>
                <c:pt idx="5">
                  <c:v>-1560259559</c:v>
                </c:pt>
                <c:pt idx="6">
                  <c:v>-1752413050</c:v>
                </c:pt>
                <c:pt idx="7">
                  <c:v>-3032241540</c:v>
                </c:pt>
                <c:pt idx="8">
                  <c:v>-5185102307</c:v>
                </c:pt>
                <c:pt idx="9">
                  <c:v>-5203287694</c:v>
                </c:pt>
                <c:pt idx="10">
                  <c:v>-8607471116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04-4C79-A5E4-0441A4465813}"/>
            </c:ext>
          </c:extLst>
        </c:ser>
        <c:ser>
          <c:idx val="3"/>
          <c:order val="3"/>
          <c:tx>
            <c:strRef>
              <c:f>'Balance commerciale TBB'!$G$4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TBB'!$G$6:$G$16</c:f>
              <c:numCache>
                <c:formatCode>0</c:formatCode>
                <c:ptCount val="11"/>
                <c:pt idx="0">
                  <c:v>2110052850</c:v>
                </c:pt>
                <c:pt idx="1">
                  <c:v>107133011</c:v>
                </c:pt>
                <c:pt idx="2">
                  <c:v>-726782575</c:v>
                </c:pt>
                <c:pt idx="3">
                  <c:v>-787076685</c:v>
                </c:pt>
                <c:pt idx="4">
                  <c:v>-1857292813</c:v>
                </c:pt>
                <c:pt idx="5">
                  <c:v>-1464366053</c:v>
                </c:pt>
                <c:pt idx="6">
                  <c:v>-1707173028</c:v>
                </c:pt>
                <c:pt idx="7">
                  <c:v>-3040277333</c:v>
                </c:pt>
                <c:pt idx="8">
                  <c:v>-5516198445</c:v>
                </c:pt>
                <c:pt idx="9">
                  <c:v>-5661585164</c:v>
                </c:pt>
                <c:pt idx="10">
                  <c:v>-8962769768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04-4C79-A5E4-0441A4465813}"/>
            </c:ext>
          </c:extLst>
        </c:ser>
        <c:ser>
          <c:idx val="4"/>
          <c:order val="4"/>
          <c:tx>
            <c:strRef>
              <c:f>'Balance commerciale TBB'!$H$4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TBB'!$H$6:$H$16</c:f>
              <c:numCache>
                <c:formatCode>0</c:formatCode>
                <c:ptCount val="11"/>
                <c:pt idx="0">
                  <c:v>1964154075</c:v>
                </c:pt>
                <c:pt idx="1">
                  <c:v>-18221722</c:v>
                </c:pt>
                <c:pt idx="2">
                  <c:v>-698274086</c:v>
                </c:pt>
                <c:pt idx="3">
                  <c:v>-527294760</c:v>
                </c:pt>
                <c:pt idx="4">
                  <c:v>-2090969310</c:v>
                </c:pt>
                <c:pt idx="5">
                  <c:v>-1859496652</c:v>
                </c:pt>
                <c:pt idx="6">
                  <c:v>-1787532408</c:v>
                </c:pt>
                <c:pt idx="7">
                  <c:v>-3336703358</c:v>
                </c:pt>
                <c:pt idx="8">
                  <c:v>-6215275449</c:v>
                </c:pt>
                <c:pt idx="9">
                  <c:v>-6633160295</c:v>
                </c:pt>
                <c:pt idx="10">
                  <c:v>-10418301945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04-4C79-A5E4-0441A4465813}"/>
            </c:ext>
          </c:extLst>
        </c:ser>
        <c:ser>
          <c:idx val="5"/>
          <c:order val="5"/>
          <c:tx>
            <c:strRef>
              <c:f>'Balance commerciale TBB'!$I$4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TBB'!$I$6:$I$16</c:f>
              <c:numCache>
                <c:formatCode>0</c:formatCode>
                <c:ptCount val="11"/>
                <c:pt idx="0">
                  <c:v>2241606009</c:v>
                </c:pt>
                <c:pt idx="1">
                  <c:v>109296090</c:v>
                </c:pt>
                <c:pt idx="2">
                  <c:v>-533375073</c:v>
                </c:pt>
                <c:pt idx="3">
                  <c:v>-130204562</c:v>
                </c:pt>
                <c:pt idx="4">
                  <c:v>-1701721884</c:v>
                </c:pt>
                <c:pt idx="5">
                  <c:v>-1785009507</c:v>
                </c:pt>
                <c:pt idx="6">
                  <c:v>-1596611115</c:v>
                </c:pt>
                <c:pt idx="7">
                  <c:v>-2788520548</c:v>
                </c:pt>
                <c:pt idx="8">
                  <c:v>-5706071944</c:v>
                </c:pt>
                <c:pt idx="9">
                  <c:v>-6383071377</c:v>
                </c:pt>
                <c:pt idx="10">
                  <c:v>-10096517088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04-4C79-A5E4-0441A4465813}"/>
            </c:ext>
          </c:extLst>
        </c:ser>
        <c:ser>
          <c:idx val="6"/>
          <c:order val="6"/>
          <c:tx>
            <c:strRef>
              <c:f>'Balance commerciale TBB'!$J$4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TBB'!$J$6:$J$16</c:f>
              <c:numCache>
                <c:formatCode>0</c:formatCode>
                <c:ptCount val="11"/>
                <c:pt idx="0">
                  <c:v>2482955862</c:v>
                </c:pt>
                <c:pt idx="1">
                  <c:v>77424124</c:v>
                </c:pt>
                <c:pt idx="2">
                  <c:v>-631580018</c:v>
                </c:pt>
                <c:pt idx="3">
                  <c:v>-792103589</c:v>
                </c:pt>
                <c:pt idx="4">
                  <c:v>-1514974870</c:v>
                </c:pt>
                <c:pt idx="5">
                  <c:v>-1473849479</c:v>
                </c:pt>
                <c:pt idx="6">
                  <c:v>-1840044526</c:v>
                </c:pt>
                <c:pt idx="7">
                  <c:v>-2822687485</c:v>
                </c:pt>
                <c:pt idx="8">
                  <c:v>-5627014516</c:v>
                </c:pt>
                <c:pt idx="9">
                  <c:v>-6392742649</c:v>
                </c:pt>
                <c:pt idx="10">
                  <c:v>-9901998944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04-4C79-A5E4-0441A4465813}"/>
            </c:ext>
          </c:extLst>
        </c:ser>
        <c:ser>
          <c:idx val="7"/>
          <c:order val="7"/>
          <c:tx>
            <c:strRef>
              <c:f>'Balance commerciale TBB'!$K$4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TBB'!$K$6:$K$16</c:f>
              <c:numCache>
                <c:formatCode>0</c:formatCode>
                <c:ptCount val="11"/>
                <c:pt idx="0">
                  <c:v>2712372777</c:v>
                </c:pt>
                <c:pt idx="1">
                  <c:v>61978088</c:v>
                </c:pt>
                <c:pt idx="2">
                  <c:v>-442118529</c:v>
                </c:pt>
                <c:pt idx="3">
                  <c:v>-866032063</c:v>
                </c:pt>
                <c:pt idx="4">
                  <c:v>-1534473440</c:v>
                </c:pt>
                <c:pt idx="5">
                  <c:v>-1587484334</c:v>
                </c:pt>
                <c:pt idx="6">
                  <c:v>-1597752537</c:v>
                </c:pt>
                <c:pt idx="7">
                  <c:v>-3346117942</c:v>
                </c:pt>
                <c:pt idx="8">
                  <c:v>-5647099768</c:v>
                </c:pt>
                <c:pt idx="9">
                  <c:v>-6388766428</c:v>
                </c:pt>
                <c:pt idx="10">
                  <c:v>-9689851857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04-4C79-A5E4-0441A4465813}"/>
            </c:ext>
          </c:extLst>
        </c:ser>
        <c:ser>
          <c:idx val="8"/>
          <c:order val="8"/>
          <c:tx>
            <c:strRef>
              <c:f>'Balance commerciale TBB'!$L$4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TBB'!$L$6:$L$16</c:f>
              <c:numCache>
                <c:formatCode>0</c:formatCode>
                <c:ptCount val="11"/>
                <c:pt idx="0">
                  <c:v>2600869070</c:v>
                </c:pt>
                <c:pt idx="1">
                  <c:v>106688100</c:v>
                </c:pt>
                <c:pt idx="2">
                  <c:v>-412969137</c:v>
                </c:pt>
                <c:pt idx="3">
                  <c:v>-620917946</c:v>
                </c:pt>
                <c:pt idx="4">
                  <c:v>-1405061870</c:v>
                </c:pt>
                <c:pt idx="5">
                  <c:v>-1664117709</c:v>
                </c:pt>
                <c:pt idx="6">
                  <c:v>-1722802215</c:v>
                </c:pt>
                <c:pt idx="7">
                  <c:v>-3454983714</c:v>
                </c:pt>
                <c:pt idx="8">
                  <c:v>-5365655872</c:v>
                </c:pt>
                <c:pt idx="9">
                  <c:v>-6967708573</c:v>
                </c:pt>
                <c:pt idx="10">
                  <c:v>-10350940550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704-4C79-A5E4-0441A4465813}"/>
            </c:ext>
          </c:extLst>
        </c:ser>
        <c:ser>
          <c:idx val="9"/>
          <c:order val="9"/>
          <c:tx>
            <c:strRef>
              <c:f>'Balance commerciale TBB'!$M$4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TBB'!$M$6:$M$16</c:f>
              <c:numCache>
                <c:formatCode>0</c:formatCode>
                <c:ptCount val="11"/>
                <c:pt idx="0">
                  <c:v>1065369627</c:v>
                </c:pt>
                <c:pt idx="1">
                  <c:v>143280869</c:v>
                </c:pt>
                <c:pt idx="2">
                  <c:v>-334778380</c:v>
                </c:pt>
                <c:pt idx="3">
                  <c:v>-934819050</c:v>
                </c:pt>
                <c:pt idx="4">
                  <c:v>-1530480375</c:v>
                </c:pt>
                <c:pt idx="5">
                  <c:v>-1810528183</c:v>
                </c:pt>
                <c:pt idx="6">
                  <c:v>-2115799676</c:v>
                </c:pt>
                <c:pt idx="7">
                  <c:v>-3883400460</c:v>
                </c:pt>
                <c:pt idx="8">
                  <c:v>-4826017078</c:v>
                </c:pt>
                <c:pt idx="9">
                  <c:v>-7085075113</c:v>
                </c:pt>
                <c:pt idx="10">
                  <c:v>-10247836929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704-4C79-A5E4-0441A4465813}"/>
            </c:ext>
          </c:extLst>
        </c:ser>
        <c:ser>
          <c:idx val="10"/>
          <c:order val="10"/>
          <c:tx>
            <c:strRef>
              <c:f>'Balance commerciale TBB'!$N$4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TBB'!$N$6:$N$16</c:f>
              <c:numCache>
                <c:formatCode>0</c:formatCode>
                <c:ptCount val="11"/>
                <c:pt idx="0">
                  <c:v>1550259749</c:v>
                </c:pt>
                <c:pt idx="1">
                  <c:v>362003148</c:v>
                </c:pt>
                <c:pt idx="2">
                  <c:v>-443382963</c:v>
                </c:pt>
                <c:pt idx="3">
                  <c:v>-1291570263</c:v>
                </c:pt>
                <c:pt idx="4">
                  <c:v>-1421926110</c:v>
                </c:pt>
                <c:pt idx="5">
                  <c:v>-1903951774</c:v>
                </c:pt>
                <c:pt idx="6">
                  <c:v>-2644432471</c:v>
                </c:pt>
                <c:pt idx="7">
                  <c:v>-3332268157</c:v>
                </c:pt>
                <c:pt idx="8">
                  <c:v>-4724166803</c:v>
                </c:pt>
                <c:pt idx="9">
                  <c:v>-6986133977</c:v>
                </c:pt>
                <c:pt idx="10">
                  <c:v>-9948551342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04-4C79-A5E4-0441A4465813}"/>
            </c:ext>
          </c:extLst>
        </c:ser>
        <c:ser>
          <c:idx val="11"/>
          <c:order val="11"/>
          <c:tx>
            <c:strRef>
              <c:f>'Balance commerciale TBB'!$O$4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TBB'!$O$6:$O$16</c:f>
              <c:numCache>
                <c:formatCode>0</c:formatCode>
                <c:ptCount val="11"/>
                <c:pt idx="0">
                  <c:v>2525941573</c:v>
                </c:pt>
                <c:pt idx="1">
                  <c:v>-45739370</c:v>
                </c:pt>
                <c:pt idx="2">
                  <c:v>-673587266</c:v>
                </c:pt>
                <c:pt idx="3">
                  <c:v>-1476233767</c:v>
                </c:pt>
                <c:pt idx="4">
                  <c:v>-1552350566</c:v>
                </c:pt>
                <c:pt idx="5">
                  <c:v>-2407871917</c:v>
                </c:pt>
                <c:pt idx="6">
                  <c:v>-3757756634</c:v>
                </c:pt>
                <c:pt idx="7">
                  <c:v>-5468799991</c:v>
                </c:pt>
                <c:pt idx="8">
                  <c:v>-6933787853</c:v>
                </c:pt>
                <c:pt idx="9">
                  <c:v>-11187644566</c:v>
                </c:pt>
                <c:pt idx="10">
                  <c:v>-12065419585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704-4C79-A5E4-0441A4465813}"/>
            </c:ext>
          </c:extLst>
        </c:ser>
        <c:ser>
          <c:idx val="12"/>
          <c:order val="12"/>
          <c:tx>
            <c:strRef>
              <c:f>'Balance commerciale TBB'!$P$4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Vins et spiritueux</c:v>
                </c:pt>
                <c:pt idx="1">
                  <c:v>Animaux vivants et génétique</c:v>
                </c:pt>
                <c:pt idx="2">
                  <c:v>Sucre</c:v>
                </c:pt>
                <c:pt idx="3">
                  <c:v>Céréales</c:v>
                </c:pt>
                <c:pt idx="4">
                  <c:v>Laits et produits laitiers</c:v>
                </c:pt>
                <c:pt idx="5">
                  <c:v>Pêche et aquaculture</c:v>
                </c:pt>
                <c:pt idx="6">
                  <c:v>Oléagineux</c:v>
                </c:pt>
                <c:pt idx="7">
                  <c:v>Autres</c:v>
                </c:pt>
                <c:pt idx="8">
                  <c:v>Viande et produits carnés</c:v>
                </c:pt>
                <c:pt idx="9">
                  <c:v>Produits d'épicerie</c:v>
                </c:pt>
                <c:pt idx="10">
                  <c:v>Fruits et légumes</c:v>
                </c:pt>
              </c:strCache>
            </c:strRef>
          </c:cat>
          <c:val>
            <c:numRef>
              <c:f>'Balance commerciale TBB'!$P$6:$P$16</c:f>
              <c:numCache>
                <c:formatCode>0</c:formatCode>
                <c:ptCount val="11"/>
                <c:pt idx="0">
                  <c:v>1615092943</c:v>
                </c:pt>
                <c:pt idx="1">
                  <c:v>-43384040</c:v>
                </c:pt>
                <c:pt idx="2">
                  <c:v>-975331228</c:v>
                </c:pt>
                <c:pt idx="3">
                  <c:v>-1469615327</c:v>
                </c:pt>
                <c:pt idx="4">
                  <c:v>-1694692759</c:v>
                </c:pt>
                <c:pt idx="5">
                  <c:v>-2157096857</c:v>
                </c:pt>
                <c:pt idx="6">
                  <c:v>-3241159752</c:v>
                </c:pt>
                <c:pt idx="7">
                  <c:v>-5891398422</c:v>
                </c:pt>
                <c:pt idx="8">
                  <c:v>-7475802245</c:v>
                </c:pt>
                <c:pt idx="9">
                  <c:v>-12441122731</c:v>
                </c:pt>
                <c:pt idx="10">
                  <c:v>-12892017102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704-4C79-A5E4-0441A4465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075592"/>
        <c:axId val="231072064"/>
      </c:barChart>
      <c:catAx>
        <c:axId val="23107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1072064"/>
        <c:crosses val="autoZero"/>
        <c:auto val="1"/>
        <c:lblAlgn val="ctr"/>
        <c:lblOffset val="100"/>
        <c:noMultiLvlLbl val="0"/>
      </c:catAx>
      <c:valAx>
        <c:axId val="2310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107559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'Balance commerciale IAA'!$D$40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IAA'!$D$42:$D$52</c:f>
              <c:numCache>
                <c:formatCode>0</c:formatCode>
                <c:ptCount val="10"/>
                <c:pt idx="0">
                  <c:v>-540009276</c:v>
                </c:pt>
                <c:pt idx="1">
                  <c:v>419438464</c:v>
                </c:pt>
                <c:pt idx="2">
                  <c:v>660337664</c:v>
                </c:pt>
                <c:pt idx="3">
                  <c:v>219527598</c:v>
                </c:pt>
                <c:pt idx="4">
                  <c:v>193357569</c:v>
                </c:pt>
                <c:pt idx="5">
                  <c:v>-1023666134</c:v>
                </c:pt>
                <c:pt idx="6">
                  <c:v>-2341511274</c:v>
                </c:pt>
                <c:pt idx="7">
                  <c:v>-1535064796</c:v>
                </c:pt>
                <c:pt idx="8">
                  <c:v>-1794776331</c:v>
                </c:pt>
                <c:pt idx="9">
                  <c:v>-4693025911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0D-4225-AC6E-5BEB00F2A674}"/>
            </c:ext>
          </c:extLst>
        </c:ser>
        <c:ser>
          <c:idx val="1"/>
          <c:order val="1"/>
          <c:tx>
            <c:strRef>
              <c:f>'Balance commerciale IAA'!$E$40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IAA'!$E$42:$E$52</c:f>
              <c:numCache>
                <c:formatCode>0</c:formatCode>
                <c:ptCount val="10"/>
                <c:pt idx="0">
                  <c:v>-588889877</c:v>
                </c:pt>
                <c:pt idx="1">
                  <c:v>460871461</c:v>
                </c:pt>
                <c:pt idx="2">
                  <c:v>999155539</c:v>
                </c:pt>
                <c:pt idx="3">
                  <c:v>289288528</c:v>
                </c:pt>
                <c:pt idx="4">
                  <c:v>229773880</c:v>
                </c:pt>
                <c:pt idx="5">
                  <c:v>-1244594877</c:v>
                </c:pt>
                <c:pt idx="6">
                  <c:v>-2609964933</c:v>
                </c:pt>
                <c:pt idx="7">
                  <c:v>-1842535738</c:v>
                </c:pt>
                <c:pt idx="8">
                  <c:v>-2012592277</c:v>
                </c:pt>
                <c:pt idx="9">
                  <c:v>-5376873408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0D-4225-AC6E-5BEB00F2A674}"/>
            </c:ext>
          </c:extLst>
        </c:ser>
        <c:ser>
          <c:idx val="2"/>
          <c:order val="2"/>
          <c:tx>
            <c:strRef>
              <c:f>'Balance commerciale IAA'!$F$40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IAA'!$F$42:$F$52</c:f>
              <c:numCache>
                <c:formatCode>0</c:formatCode>
                <c:ptCount val="10"/>
                <c:pt idx="0">
                  <c:v>-665816426</c:v>
                </c:pt>
                <c:pt idx="1">
                  <c:v>420826934</c:v>
                </c:pt>
                <c:pt idx="2">
                  <c:v>1016403959</c:v>
                </c:pt>
                <c:pt idx="3">
                  <c:v>296427819</c:v>
                </c:pt>
                <c:pt idx="4">
                  <c:v>195501685</c:v>
                </c:pt>
                <c:pt idx="5">
                  <c:v>-1058621699</c:v>
                </c:pt>
                <c:pt idx="6">
                  <c:v>-2968817741</c:v>
                </c:pt>
                <c:pt idx="7">
                  <c:v>-2218921472</c:v>
                </c:pt>
                <c:pt idx="8">
                  <c:v>-2145349640</c:v>
                </c:pt>
                <c:pt idx="9">
                  <c:v>-5611379067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0D-4225-AC6E-5BEB00F2A674}"/>
            </c:ext>
          </c:extLst>
        </c:ser>
        <c:ser>
          <c:idx val="3"/>
          <c:order val="3"/>
          <c:tx>
            <c:strRef>
              <c:f>'Balance commerciale IAA'!$G$40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IAA'!$G$42:$G$52</c:f>
              <c:numCache>
                <c:formatCode>0</c:formatCode>
                <c:ptCount val="10"/>
                <c:pt idx="0">
                  <c:v>-719925461</c:v>
                </c:pt>
                <c:pt idx="1">
                  <c:v>268842902</c:v>
                </c:pt>
                <c:pt idx="2">
                  <c:v>929132794</c:v>
                </c:pt>
                <c:pt idx="3">
                  <c:v>366955342</c:v>
                </c:pt>
                <c:pt idx="4">
                  <c:v>276982198</c:v>
                </c:pt>
                <c:pt idx="5">
                  <c:v>-1129361020</c:v>
                </c:pt>
                <c:pt idx="6">
                  <c:v>-3197780843</c:v>
                </c:pt>
                <c:pt idx="7">
                  <c:v>-2103713765</c:v>
                </c:pt>
                <c:pt idx="8">
                  <c:v>-2399367634</c:v>
                </c:pt>
                <c:pt idx="9">
                  <c:v>-5617912939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0D-4225-AC6E-5BEB00F2A674}"/>
            </c:ext>
          </c:extLst>
        </c:ser>
        <c:ser>
          <c:idx val="4"/>
          <c:order val="4"/>
          <c:tx>
            <c:strRef>
              <c:f>'Balance commerciale IAA'!$H$40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IAA'!$H$42:$H$52</c:f>
              <c:numCache>
                <c:formatCode>0</c:formatCode>
                <c:ptCount val="10"/>
                <c:pt idx="0">
                  <c:v>-1428417658</c:v>
                </c:pt>
                <c:pt idx="1">
                  <c:v>334432030</c:v>
                </c:pt>
                <c:pt idx="2">
                  <c:v>800164369</c:v>
                </c:pt>
                <c:pt idx="3">
                  <c:v>435518208</c:v>
                </c:pt>
                <c:pt idx="4">
                  <c:v>275381389</c:v>
                </c:pt>
                <c:pt idx="5">
                  <c:v>-1451210023</c:v>
                </c:pt>
                <c:pt idx="6">
                  <c:v>-3603763124</c:v>
                </c:pt>
                <c:pt idx="7">
                  <c:v>-2521846430</c:v>
                </c:pt>
                <c:pt idx="8">
                  <c:v>-2689889055</c:v>
                </c:pt>
                <c:pt idx="9">
                  <c:v>-6086579807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0D-4225-AC6E-5BEB00F2A674}"/>
            </c:ext>
          </c:extLst>
        </c:ser>
        <c:ser>
          <c:idx val="5"/>
          <c:order val="5"/>
          <c:tx>
            <c:strRef>
              <c:f>'Balance commerciale IAA'!$I$40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IAA'!$I$42:$I$52</c:f>
              <c:numCache>
                <c:formatCode>0</c:formatCode>
                <c:ptCount val="10"/>
                <c:pt idx="0">
                  <c:v>-871184425</c:v>
                </c:pt>
                <c:pt idx="1">
                  <c:v>334877023</c:v>
                </c:pt>
                <c:pt idx="2">
                  <c:v>936494438</c:v>
                </c:pt>
                <c:pt idx="3">
                  <c:v>411289885</c:v>
                </c:pt>
                <c:pt idx="4">
                  <c:v>241666382</c:v>
                </c:pt>
                <c:pt idx="5">
                  <c:v>-1373192016</c:v>
                </c:pt>
                <c:pt idx="6">
                  <c:v>-3292022355</c:v>
                </c:pt>
                <c:pt idx="7">
                  <c:v>-2352945167</c:v>
                </c:pt>
                <c:pt idx="8">
                  <c:v>-2382580473</c:v>
                </c:pt>
                <c:pt idx="9">
                  <c:v>-5802304341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80D-4225-AC6E-5BEB00F2A674}"/>
            </c:ext>
          </c:extLst>
        </c:ser>
        <c:ser>
          <c:idx val="6"/>
          <c:order val="6"/>
          <c:tx>
            <c:strRef>
              <c:f>'Balance commerciale IAA'!$J$40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IAA'!$J$42:$J$52</c:f>
              <c:numCache>
                <c:formatCode>0</c:formatCode>
                <c:ptCount val="10"/>
                <c:pt idx="0">
                  <c:v>-754690035</c:v>
                </c:pt>
                <c:pt idx="1">
                  <c:v>407777480</c:v>
                </c:pt>
                <c:pt idx="2">
                  <c:v>891430200</c:v>
                </c:pt>
                <c:pt idx="3">
                  <c:v>407081861</c:v>
                </c:pt>
                <c:pt idx="4">
                  <c:v>227354373</c:v>
                </c:pt>
                <c:pt idx="5">
                  <c:v>-1642944919</c:v>
                </c:pt>
                <c:pt idx="6">
                  <c:v>-3396394042</c:v>
                </c:pt>
                <c:pt idx="7">
                  <c:v>-2494391959</c:v>
                </c:pt>
                <c:pt idx="8">
                  <c:v>-2317890774</c:v>
                </c:pt>
                <c:pt idx="9">
                  <c:v>-5544348711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0D-4225-AC6E-5BEB00F2A674}"/>
            </c:ext>
          </c:extLst>
        </c:ser>
        <c:ser>
          <c:idx val="7"/>
          <c:order val="7"/>
          <c:tx>
            <c:strRef>
              <c:f>'Balance commerciale IAA'!$K$40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IAA'!$K$42:$K$52</c:f>
              <c:numCache>
                <c:formatCode>0</c:formatCode>
                <c:ptCount val="10"/>
                <c:pt idx="0">
                  <c:v>-635953001</c:v>
                </c:pt>
                <c:pt idx="1">
                  <c:v>453189580</c:v>
                </c:pt>
                <c:pt idx="2">
                  <c:v>834482426</c:v>
                </c:pt>
                <c:pt idx="3">
                  <c:v>404451386</c:v>
                </c:pt>
                <c:pt idx="4">
                  <c:v>241224424</c:v>
                </c:pt>
                <c:pt idx="5">
                  <c:v>-1677419220</c:v>
                </c:pt>
                <c:pt idx="6">
                  <c:v>-3322464522</c:v>
                </c:pt>
                <c:pt idx="7">
                  <c:v>-2496010161</c:v>
                </c:pt>
                <c:pt idx="8">
                  <c:v>-2390038560</c:v>
                </c:pt>
                <c:pt idx="9">
                  <c:v>-5345219310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80D-4225-AC6E-5BEB00F2A674}"/>
            </c:ext>
          </c:extLst>
        </c:ser>
        <c:ser>
          <c:idx val="8"/>
          <c:order val="8"/>
          <c:tx>
            <c:strRef>
              <c:f>'Balance commerciale IAA'!$L$40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IAA'!$L$42:$L$52</c:f>
              <c:numCache>
                <c:formatCode>0</c:formatCode>
                <c:ptCount val="10"/>
                <c:pt idx="0">
                  <c:v>-743487992</c:v>
                </c:pt>
                <c:pt idx="1">
                  <c:v>443744983</c:v>
                </c:pt>
                <c:pt idx="2">
                  <c:v>1144934041</c:v>
                </c:pt>
                <c:pt idx="3">
                  <c:v>356607563</c:v>
                </c:pt>
                <c:pt idx="4">
                  <c:v>312923392</c:v>
                </c:pt>
                <c:pt idx="5">
                  <c:v>-1737005695</c:v>
                </c:pt>
                <c:pt idx="6">
                  <c:v>-3657146005</c:v>
                </c:pt>
                <c:pt idx="7">
                  <c:v>-2714903400</c:v>
                </c:pt>
                <c:pt idx="8">
                  <c:v>-2583788009</c:v>
                </c:pt>
                <c:pt idx="9">
                  <c:v>-5572957188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80D-4225-AC6E-5BEB00F2A674}"/>
            </c:ext>
          </c:extLst>
        </c:ser>
        <c:ser>
          <c:idx val="9"/>
          <c:order val="9"/>
          <c:tx>
            <c:strRef>
              <c:f>'Balance commerciale IAA'!$M$40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IAA'!$M$42:$M$52</c:f>
              <c:numCache>
                <c:formatCode>0</c:formatCode>
                <c:ptCount val="10"/>
                <c:pt idx="0">
                  <c:v>-676526297</c:v>
                </c:pt>
                <c:pt idx="1">
                  <c:v>399989429</c:v>
                </c:pt>
                <c:pt idx="2">
                  <c:v>583795615</c:v>
                </c:pt>
                <c:pt idx="3">
                  <c:v>269327959</c:v>
                </c:pt>
                <c:pt idx="4">
                  <c:v>255131551</c:v>
                </c:pt>
                <c:pt idx="5">
                  <c:v>-1909330058</c:v>
                </c:pt>
                <c:pt idx="6">
                  <c:v>-3569165547</c:v>
                </c:pt>
                <c:pt idx="7">
                  <c:v>-3103571141</c:v>
                </c:pt>
                <c:pt idx="8">
                  <c:v>-2737684456</c:v>
                </c:pt>
                <c:pt idx="9">
                  <c:v>-5319231514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80D-4225-AC6E-5BEB00F2A674}"/>
            </c:ext>
          </c:extLst>
        </c:ser>
        <c:ser>
          <c:idx val="10"/>
          <c:order val="10"/>
          <c:tx>
            <c:strRef>
              <c:f>'Balance commerciale IAA'!$N$40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IAA'!$N$42:$N$52</c:f>
              <c:numCache>
                <c:formatCode>0</c:formatCode>
                <c:ptCount val="10"/>
                <c:pt idx="0">
                  <c:v>-770828660</c:v>
                </c:pt>
                <c:pt idx="1">
                  <c:v>367795027</c:v>
                </c:pt>
                <c:pt idx="2">
                  <c:v>824572508</c:v>
                </c:pt>
                <c:pt idx="3">
                  <c:v>344642365</c:v>
                </c:pt>
                <c:pt idx="4">
                  <c:v>299622524</c:v>
                </c:pt>
                <c:pt idx="5">
                  <c:v>-2063982408</c:v>
                </c:pt>
                <c:pt idx="6">
                  <c:v>-2654053416</c:v>
                </c:pt>
                <c:pt idx="7">
                  <c:v>-3023914881</c:v>
                </c:pt>
                <c:pt idx="8">
                  <c:v>-3058851398</c:v>
                </c:pt>
                <c:pt idx="9">
                  <c:v>-4575674279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80D-4225-AC6E-5BEB00F2A674}"/>
            </c:ext>
          </c:extLst>
        </c:ser>
        <c:ser>
          <c:idx val="11"/>
          <c:order val="11"/>
          <c:tx>
            <c:strRef>
              <c:f>'Balance commerciale IAA'!$O$40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IAA'!$O$42:$O$52</c:f>
              <c:numCache>
                <c:formatCode>0</c:formatCode>
                <c:ptCount val="10"/>
                <c:pt idx="0">
                  <c:v>1201522326</c:v>
                </c:pt>
                <c:pt idx="1">
                  <c:v>524311568</c:v>
                </c:pt>
                <c:pt idx="2">
                  <c:v>600378663</c:v>
                </c:pt>
                <c:pt idx="3">
                  <c:v>501584385</c:v>
                </c:pt>
                <c:pt idx="4">
                  <c:v>392713093</c:v>
                </c:pt>
                <c:pt idx="5">
                  <c:v>-3160229213</c:v>
                </c:pt>
                <c:pt idx="6">
                  <c:v>-3636062437</c:v>
                </c:pt>
                <c:pt idx="7">
                  <c:v>-4131361123</c:v>
                </c:pt>
                <c:pt idx="8">
                  <c:v>-4300826217</c:v>
                </c:pt>
                <c:pt idx="9">
                  <c:v>-5015901413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80D-4225-AC6E-5BEB00F2A674}"/>
            </c:ext>
          </c:extLst>
        </c:ser>
        <c:ser>
          <c:idx val="12"/>
          <c:order val="12"/>
          <c:tx>
            <c:strRef>
              <c:f>'Balance commerciale IAA'!$P$40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IAA'!$C$42:$C$52</c:f>
              <c:strCache>
                <c:ptCount val="10"/>
                <c:pt idx="0">
                  <c:v>Irlande</c:v>
                </c:pt>
                <c:pt idx="1">
                  <c:v>Singapour</c:v>
                </c:pt>
                <c:pt idx="2">
                  <c:v>États-Unis</c:v>
                </c:pt>
                <c:pt idx="3">
                  <c:v>Émirats arabes unis</c:v>
                </c:pt>
                <c:pt idx="4">
                  <c:v>Taïwan</c:v>
                </c:pt>
                <c:pt idx="5">
                  <c:v>Pologne</c:v>
                </c:pt>
                <c:pt idx="6">
                  <c:v>Allemagne</c:v>
                </c:pt>
                <c:pt idx="7">
                  <c:v>Espagne</c:v>
                </c:pt>
                <c:pt idx="8">
                  <c:v>Italie</c:v>
                </c:pt>
                <c:pt idx="9">
                  <c:v>Pays-Bas</c:v>
                </c:pt>
              </c:strCache>
            </c:strRef>
          </c:cat>
          <c:val>
            <c:numRef>
              <c:f>'Balance commerciale IAA'!$P$42:$P$52</c:f>
              <c:numCache>
                <c:formatCode>0</c:formatCode>
                <c:ptCount val="10"/>
                <c:pt idx="0">
                  <c:v>1159882323</c:v>
                </c:pt>
                <c:pt idx="1">
                  <c:v>650914947</c:v>
                </c:pt>
                <c:pt idx="2">
                  <c:v>519036101</c:v>
                </c:pt>
                <c:pt idx="3">
                  <c:v>461363949</c:v>
                </c:pt>
                <c:pt idx="4">
                  <c:v>418548564</c:v>
                </c:pt>
                <c:pt idx="5">
                  <c:v>-3653410571</c:v>
                </c:pt>
                <c:pt idx="6">
                  <c:v>-4158268910</c:v>
                </c:pt>
                <c:pt idx="7">
                  <c:v>-4347134959</c:v>
                </c:pt>
                <c:pt idx="8">
                  <c:v>-4579404071</c:v>
                </c:pt>
                <c:pt idx="9">
                  <c:v>-5054585869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80D-4225-AC6E-5BEB00F2A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075984"/>
        <c:axId val="231072848"/>
      </c:barChart>
      <c:catAx>
        <c:axId val="23107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1072848"/>
        <c:crosses val="autoZero"/>
        <c:auto val="1"/>
        <c:lblAlgn val="ctr"/>
        <c:lblOffset val="100"/>
        <c:noMultiLvlLbl val="0"/>
      </c:catAx>
      <c:valAx>
        <c:axId val="23107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107598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70269223776448"/>
          <c:y val="0.18890157078988978"/>
          <c:w val="0.55094938018748152"/>
          <c:h val="0.6752039939961633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CE-4CA6-A25C-9412F498292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CE-4CA6-A25C-9412F498292C}"/>
              </c:ext>
            </c:extLst>
          </c:dPt>
          <c:dLbls>
            <c:dLbl>
              <c:idx val="0"/>
              <c:layout>
                <c:manualLayout>
                  <c:x val="-1.0483159825648748E-2"/>
                  <c:y val="4.077471967380224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rgbClr val="00FF00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fr-FR" sz="1200" b="1" baseline="0" dirty="0" smtClean="0">
                        <a:solidFill>
                          <a:srgbClr val="00FF00"/>
                        </a:solidFill>
                      </a:rPr>
                      <a:t>Importations agricoles et agroalimentaires</a:t>
                    </a:r>
                    <a:r>
                      <a:rPr lang="fr-FR" sz="1200" b="1" baseline="0" dirty="0">
                        <a:solidFill>
                          <a:srgbClr val="00FF00"/>
                        </a:solidFill>
                      </a:rPr>
                      <a:t>
</a:t>
                    </a:r>
                    <a:fld id="{8DB2FE67-74A3-4712-A1D4-FA6B69B31570}" type="VALUE">
                      <a:rPr lang="fr-FR" sz="1200" b="1" baseline="0">
                        <a:solidFill>
                          <a:srgbClr val="00FF00"/>
                        </a:solidFill>
                      </a:rPr>
                      <a:pPr>
                        <a:defRPr sz="1200" b="1">
                          <a:solidFill>
                            <a:srgbClr val="00FF00"/>
                          </a:solidFill>
                        </a:defRPr>
                      </a:pPr>
                      <a:t>[VALEUR]</a:t>
                    </a:fld>
                    <a:endParaRPr lang="fr-FR" sz="1200" b="1" baseline="0" dirty="0">
                      <a:solidFill>
                        <a:srgbClr val="00F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FF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CE-4CA6-A25C-9412F498292C}"/>
                </c:ext>
                <c:ext xmlns:c15="http://schemas.microsoft.com/office/drawing/2012/chart" uri="{CE6537A1-D6FC-4f65-9D91-7224C49458BB}">
                  <c15:layout>
                    <c:manualLayout>
                      <c:w val="0.36095545282545327"/>
                      <c:h val="0.389317023445463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60728423141833032"/>
                  <c:y val="0.1555454421408333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rgbClr val="00FF00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fr-FR" sz="1200" b="1" i="0" u="none" strike="noStrike" kern="120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rPr>
                      <a:t>Importations non agricoles et non agroalimentaires</a:t>
                    </a:r>
                    <a:r>
                      <a:rPr lang="fr-FR" sz="1200" b="1" i="0" u="none" strike="noStrike" kern="12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rPr>
                      <a:t>
</a:t>
                    </a:r>
                    <a:fld id="{90BE23B0-2501-47A4-9104-7812C2475B88}" type="VALUE">
                      <a:rPr lang="fr-FR" sz="12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rPr>
                      <a:pPr algn="ctr" rtl="0">
                        <a:defRPr lang="en-US" sz="1200" b="1">
                          <a:solidFill>
                            <a:srgbClr val="00FF00"/>
                          </a:solidFill>
                        </a:defRPr>
                      </a:pPr>
                      <a:t>[VALEUR]</a:t>
                    </a:fld>
                    <a:endParaRPr lang="fr-FR" sz="1200" b="1" i="0" u="none" strike="noStrike" kern="1200" baseline="0" dirty="0">
                      <a:solidFill>
                        <a:schemeClr val="bg1">
                          <a:lumMod val="9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FF0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CE-4CA6-A25C-9412F498292C}"/>
                </c:ext>
                <c:ext xmlns:c15="http://schemas.microsoft.com/office/drawing/2012/chart" uri="{CE6537A1-D6FC-4f65-9D91-7224C49458BB}">
                  <c15:layout>
                    <c:manualLayout>
                      <c:w val="0.39271576858166962"/>
                      <c:h val="0.3036901121304790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'Import. IAA'!$C$31:$C$33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</c:strRef>
          </c:cat>
          <c:val>
            <c:numRef>
              <c:f>'Import. IAA'!$P$31:$P$33</c:f>
              <c:numCache>
                <c:formatCode>0%</c:formatCode>
                <c:ptCount val="2"/>
                <c:pt idx="0">
                  <c:v>0.17403794648515855</c:v>
                </c:pt>
                <c:pt idx="1">
                  <c:v>0.82596205351484142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CE-4CA6-A25C-9412F4982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'Export. françaises'!$M$4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françaises'!$C$5:$C$10</c:f>
              <c:strCache>
                <c:ptCount val="5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</c:strCache>
            </c:strRef>
          </c:cat>
          <c:val>
            <c:numRef>
              <c:f>'Export. françaises'!$M$5:$M$10</c:f>
              <c:numCache>
                <c:formatCode>0</c:formatCode>
                <c:ptCount val="5"/>
                <c:pt idx="0">
                  <c:v>6373509735</c:v>
                </c:pt>
                <c:pt idx="1">
                  <c:v>6679879632</c:v>
                </c:pt>
                <c:pt idx="2">
                  <c:v>4754352582</c:v>
                </c:pt>
                <c:pt idx="3">
                  <c:v>5140686842</c:v>
                </c:pt>
                <c:pt idx="4">
                  <c:v>5384624010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78-4239-9637-05E8B97307C9}"/>
            </c:ext>
          </c:extLst>
        </c:ser>
        <c:ser>
          <c:idx val="1"/>
          <c:order val="1"/>
          <c:tx>
            <c:strRef>
              <c:f>'Export. françaises'!$N$4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françaises'!$C$5:$C$10</c:f>
              <c:strCache>
                <c:ptCount val="5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</c:strCache>
            </c:strRef>
          </c:cat>
          <c:val>
            <c:numRef>
              <c:f>'Export. françaises'!$N$5:$N$10</c:f>
              <c:numCache>
                <c:formatCode>0</c:formatCode>
                <c:ptCount val="5"/>
                <c:pt idx="0">
                  <c:v>7476109663</c:v>
                </c:pt>
                <c:pt idx="1">
                  <c:v>7252988514</c:v>
                </c:pt>
                <c:pt idx="2">
                  <c:v>5406520839</c:v>
                </c:pt>
                <c:pt idx="3">
                  <c:v>5571868259</c:v>
                </c:pt>
                <c:pt idx="4">
                  <c:v>5444293372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78-4239-9637-05E8B97307C9}"/>
            </c:ext>
          </c:extLst>
        </c:ser>
        <c:ser>
          <c:idx val="2"/>
          <c:order val="2"/>
          <c:tx>
            <c:strRef>
              <c:f>'Export. françaises'!$O$4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'Export. françaises'!$C$5:$C$10</c:f>
              <c:strCache>
                <c:ptCount val="5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</c:strCache>
            </c:strRef>
          </c:cat>
          <c:val>
            <c:numRef>
              <c:f>'Export. françaises'!$O$5:$O$10</c:f>
              <c:numCache>
                <c:formatCode>0</c:formatCode>
                <c:ptCount val="5"/>
                <c:pt idx="0">
                  <c:v>9104326532</c:v>
                </c:pt>
                <c:pt idx="1">
                  <c:v>8399178143</c:v>
                </c:pt>
                <c:pt idx="2">
                  <c:v>6966925989</c:v>
                </c:pt>
                <c:pt idx="3">
                  <c:v>6720113816</c:v>
                </c:pt>
                <c:pt idx="4">
                  <c:v>5960293798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78-4239-9637-05E8B97307C9}"/>
            </c:ext>
          </c:extLst>
        </c:ser>
        <c:ser>
          <c:idx val="3"/>
          <c:order val="3"/>
          <c:tx>
            <c:strRef>
              <c:f>'Export. françaises'!$P$4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'Export. françaises'!$C$5:$C$10</c:f>
              <c:strCache>
                <c:ptCount val="5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</c:strCache>
            </c:strRef>
          </c:cat>
          <c:val>
            <c:numRef>
              <c:f>'Export. françaises'!$P$5:$P$10</c:f>
              <c:numCache>
                <c:formatCode>0</c:formatCode>
                <c:ptCount val="5"/>
                <c:pt idx="0">
                  <c:v>9049441240</c:v>
                </c:pt>
                <c:pt idx="1">
                  <c:v>8829647584</c:v>
                </c:pt>
                <c:pt idx="2">
                  <c:v>7161692637</c:v>
                </c:pt>
                <c:pt idx="3">
                  <c:v>6905099928</c:v>
                </c:pt>
                <c:pt idx="4">
                  <c:v>6285421161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78-4239-9637-05E8B9730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1070104"/>
        <c:axId val="231070496"/>
      </c:barChart>
      <c:catAx>
        <c:axId val="231070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1070496"/>
        <c:crosses val="autoZero"/>
        <c:auto val="1"/>
        <c:lblAlgn val="ctr"/>
        <c:lblOffset val="100"/>
        <c:noMultiLvlLbl val="0"/>
      </c:catAx>
      <c:valAx>
        <c:axId val="231070496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231070104"/>
        <c:crosses val="autoZero"/>
        <c:crossBetween val="between"/>
        <c:majorUnit val="5000000000"/>
        <c:dispUnits>
          <c:builtInUnit val="millions"/>
          <c:dispUnitsLbl>
            <c:layout>
              <c:manualLayout>
                <c:xMode val="edge"/>
                <c:yMode val="edge"/>
                <c:x val="7.8775627059002262E-2"/>
                <c:y val="0.81037224935921648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70402116160319"/>
          <c:y val="0.92585097035898933"/>
          <c:w val="0.71059168885561486"/>
          <c:h val="7.4149029641010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0.0939</cdr:x>
      <cdr:y>0.03692</cdr:y>
    </cdr:from>
    <cdr:to>
      <cdr:x>0.9838</cdr:x>
      <cdr:y>0.09559</cdr:y>
    </cdr:to>
    <cdr:sp macro="" textlink="">
      <cdr:nvSpPr>
        <cdr:cNvPr id="2" name="ZoneTexte 12"/>
        <cdr:cNvSpPr txBox="1"/>
      </cdr:nvSpPr>
      <cdr:spPr>
        <a:xfrm xmlns:a="http://schemas.openxmlformats.org/drawingml/2006/main">
          <a:off x="1079193" y="174321"/>
          <a:ext cx="102278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rgbClr val="0B6482"/>
              </a:solidFill>
              <a:latin typeface="Marianne" panose="02000000000000000000" pitchFamily="50" charset="0"/>
            </a:rPr>
            <a:t>    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+45%               +29%               +</a:t>
          </a:r>
          <a:r>
            <a:rPr lang="fr-FR" sz="1200" b="1" dirty="0">
              <a:solidFill>
                <a:srgbClr val="00B050"/>
              </a:solidFill>
              <a:latin typeface="Marianne" panose="02000000000000000000" pitchFamily="50" charset="0"/>
            </a:rPr>
            <a:t>6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%             </a:t>
          </a:r>
          <a:r>
            <a:rPr lang="fr-FR" sz="1200" b="1" dirty="0" smtClean="0">
              <a:solidFill>
                <a:srgbClr val="FF0000"/>
              </a:solidFill>
              <a:latin typeface="Marianne" panose="02000000000000000000" pitchFamily="50" charset="0"/>
            </a:rPr>
            <a:t>-13%             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+69%           +22%             +60%             +38%             +85%             </a:t>
          </a:r>
          <a:r>
            <a:rPr lang="fr-FR" sz="1200" b="1" dirty="0" smtClean="0">
              <a:solidFill>
                <a:srgbClr val="FF0000"/>
              </a:solidFill>
              <a:latin typeface="Marianne" panose="02000000000000000000" pitchFamily="50" charset="0"/>
            </a:rPr>
            <a:t>-51%           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+20%</a:t>
          </a:r>
          <a:r>
            <a:rPr lang="fr-FR" sz="1200" b="1" i="1" dirty="0" smtClean="0">
              <a:solidFill>
                <a:srgbClr val="00B050"/>
              </a:solidFill>
              <a:latin typeface="Marianne" panose="02000000000000000000" pitchFamily="50" charset="0"/>
            </a:rPr>
            <a:t> </a:t>
          </a:r>
          <a:endParaRPr lang="fr-FR" sz="1200" b="1" dirty="0">
            <a:solidFill>
              <a:srgbClr val="00B050"/>
            </a:solidFill>
            <a:latin typeface="Marianne" panose="02000000000000000000" pitchFamily="50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241E0-02A7-4F28-AAA5-03F7B6C380BF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9DB7-E4D0-439C-83C7-8720613104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35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70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33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587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404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249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786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790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31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94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63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46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656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73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92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DB7-E4D0-439C-83C7-87206131045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3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242D-7502-4110-9437-301B6567C765}" type="datetime1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12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F3B6-46D4-4287-86F5-99CF772BBEE5}" type="datetime1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98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2551-EDD2-4F51-A218-F483E8716DA9}" type="datetime1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34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DA58-5652-467A-ACA4-4ABFDB0A0A8F}" type="datetime1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50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94D2-A96F-4737-970F-85ADE08C0154}" type="datetime1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0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C6BB-7C7B-4081-9003-30A1ADE2401B}" type="datetime1">
              <a:rPr lang="fr-FR" smtClean="0"/>
              <a:t>17/07/2024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5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5A2-839D-4794-8D31-5CACB8EFB38F}" type="datetime1">
              <a:rPr lang="fr-FR" smtClean="0"/>
              <a:t>17/07/2024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89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F9-F25A-4D0B-B096-CC1354D93C7A}" type="datetime1">
              <a:rPr lang="fr-FR" smtClean="0"/>
              <a:t>17/07/2024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81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0CDB-0356-49BF-A3E8-29AD9B8A3362}" type="datetime1">
              <a:rPr lang="fr-FR" smtClean="0"/>
              <a:t>17/07/2024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68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39DF-9A30-4942-B05B-D4A8772AC049}" type="datetime1">
              <a:rPr lang="fr-FR" smtClean="0"/>
              <a:t>17/07/2024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28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AFF6-4029-4509-B1EB-8D0799ADE1BD}" type="datetime1">
              <a:rPr lang="fr-FR" smtClean="0"/>
              <a:t>17/07/2024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46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1B78-B729-409D-B154-77F10D4A9E9C}" type="datetime1">
              <a:rPr lang="fr-FR" smtClean="0"/>
              <a:t>17/07/2024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Singapour - données 2023 - TDM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D828-6A60-459E-AC99-72D5AA4F4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52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anceagrimer.fr/content/download/73471/document/Impacts%20du%20Brexit%20sur%20les%20%C3%A9changes%20commerciaux%20au%20sein%20des%20fili%C3%A8res%20fran%C3%A7aises%20agricoles%20et%20agroalimentaires%20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6" y="-1"/>
            <a:ext cx="12192000" cy="3716669"/>
          </a:xfrm>
          <a:prstGeom prst="rect">
            <a:avLst/>
          </a:prstGeom>
        </p:spPr>
      </p:pic>
      <p:sp>
        <p:nvSpPr>
          <p:cNvPr id="7" name="Espace réservé du texte 5"/>
          <p:cNvSpPr txBox="1">
            <a:spLocks/>
          </p:cNvSpPr>
          <p:nvPr/>
        </p:nvSpPr>
        <p:spPr bwMode="gray">
          <a:xfrm>
            <a:off x="0" y="4107924"/>
            <a:ext cx="12192000" cy="24754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5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dirty="0" smtClean="0">
                <a:solidFill>
                  <a:schemeClr val="bg1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ROYAUME-UNI</a:t>
            </a:r>
          </a:p>
          <a:p>
            <a:pPr algn="ctr"/>
            <a:endParaRPr lang="fr-FR" sz="4000" dirty="0" smtClean="0">
              <a:solidFill>
                <a:schemeClr val="bg1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algn="ctr"/>
            <a:r>
              <a:rPr lang="fr-FR" sz="4000" cap="none" dirty="0" smtClean="0">
                <a:solidFill>
                  <a:schemeClr val="bg1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échanges de produits agricoles</a:t>
            </a:r>
          </a:p>
          <a:p>
            <a:pPr algn="ctr"/>
            <a:r>
              <a:rPr lang="fr-FR" sz="4000" cap="none" dirty="0">
                <a:solidFill>
                  <a:schemeClr val="bg1"/>
                </a:solidFill>
                <a:latin typeface="Marianne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4000" cap="none" dirty="0" smtClean="0">
                <a:solidFill>
                  <a:schemeClr val="bg1"/>
                </a:solidFill>
                <a:latin typeface="Marianne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 agro-alimentaires en 2023</a:t>
            </a:r>
            <a:endParaRPr lang="fr-FR" sz="4000" cap="none" dirty="0">
              <a:solidFill>
                <a:schemeClr val="bg1"/>
              </a:solidFill>
              <a:latin typeface="Marianne" panose="020000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6880" y="6414117"/>
            <a:ext cx="11938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>
                <a:solidFill>
                  <a:schemeClr val="bg1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Des différences méthodologiques </a:t>
            </a:r>
            <a:r>
              <a:rPr lang="fr-FR" sz="800" i="1" dirty="0">
                <a:solidFill>
                  <a:schemeClr val="bg1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dans la comptabilisation des produits ont </a:t>
            </a:r>
            <a:r>
              <a:rPr lang="fr-FR" sz="800" i="1" dirty="0" smtClean="0">
                <a:solidFill>
                  <a:schemeClr val="bg1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été observées depuis la sortie du Royaume-Uni de l’Union douanière le 31 décembre 2020. </a:t>
            </a:r>
          </a:p>
          <a:p>
            <a:r>
              <a:rPr lang="fr-FR" sz="800" i="1" dirty="0" smtClean="0">
                <a:solidFill>
                  <a:schemeClr val="bg1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L’étude complète de FranceAgriMer concernant les « impacts du </a:t>
            </a:r>
            <a:r>
              <a:rPr lang="fr-FR" sz="800" i="1" dirty="0" err="1" smtClean="0">
                <a:solidFill>
                  <a:schemeClr val="bg1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Brexit</a:t>
            </a:r>
            <a:r>
              <a:rPr lang="fr-FR" sz="800" i="1" dirty="0" smtClean="0">
                <a:solidFill>
                  <a:schemeClr val="bg1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sur les échanges commerciaux au sein des filières françaises agricoles et agroalimentaires » est disponible </a:t>
            </a:r>
            <a:r>
              <a:rPr lang="fr-FR" sz="800" i="1" dirty="0" smtClean="0">
                <a:solidFill>
                  <a:schemeClr val="bg1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  <a:hlinkClick r:id="rId4"/>
              </a:rPr>
              <a:t>ici</a:t>
            </a:r>
            <a:r>
              <a:rPr lang="fr-FR" sz="800" i="1" dirty="0" smtClean="0">
                <a:solidFill>
                  <a:schemeClr val="bg1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.</a:t>
            </a:r>
            <a:endParaRPr lang="fr-FR" sz="800" i="1" dirty="0">
              <a:solidFill>
                <a:schemeClr val="bg1"/>
              </a:solidFill>
              <a:latin typeface="Marianne" panose="02000000000000000000" pitchFamily="50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7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08438" y="2069049"/>
            <a:ext cx="637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Les échanges agricoles et agro-alimentaires </a:t>
            </a:r>
            <a:endParaRPr lang="fr-FR" sz="4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chemeClr val="bg1"/>
                </a:solidFill>
                <a:latin typeface="Marianne" panose="02000000000000000000" pitchFamily="50" charset="0"/>
              </a:rPr>
              <a:t>10</a:t>
            </a:fld>
            <a:endParaRPr lang="fr-FR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97941" y="4538636"/>
            <a:ext cx="787693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Le Royaume-Uni avec la France</a:t>
            </a:r>
            <a:endParaRPr lang="fr-FR" sz="40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5903029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bg1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chemeClr val="bg1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chemeClr val="bg1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chemeClr val="bg1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471609"/>
              </p:ext>
            </p:extLst>
          </p:nvPr>
        </p:nvGraphicFramePr>
        <p:xfrm>
          <a:off x="8374878" y="3209836"/>
          <a:ext cx="3817122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19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679473"/>
              </p:ext>
            </p:extLst>
          </p:nvPr>
        </p:nvGraphicFramePr>
        <p:xfrm>
          <a:off x="313343" y="933863"/>
          <a:ext cx="11527566" cy="522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2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2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22481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11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32026" y="5559348"/>
            <a:ext cx="3776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É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volution des importations </a:t>
            </a:r>
          </a:p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b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ritanniques en provenance de France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08181" y="5559348"/>
            <a:ext cx="3857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Principaux postes d’importation britanniques en provenance de France </a:t>
            </a:r>
            <a:endParaRPr lang="fr-FR" sz="15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5901" y="5565893"/>
            <a:ext cx="3893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Principaux marchés </a:t>
            </a:r>
          </a:p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e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uropéens de la France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9091" y="329267"/>
            <a:ext cx="11573817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Les échanges agricoles et agro-alimentaires franco-britanniques en un coup d’œil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2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5785334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66721" y="947980"/>
            <a:ext cx="1763831" cy="27699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Variations 2023-2022</a:t>
            </a: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039995"/>
              </p:ext>
            </p:extLst>
          </p:nvPr>
        </p:nvGraphicFramePr>
        <p:xfrm>
          <a:off x="8040793" y="1710153"/>
          <a:ext cx="3777727" cy="385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ZoneTexte 2"/>
          <p:cNvSpPr txBox="1"/>
          <p:nvPr/>
        </p:nvSpPr>
        <p:spPr>
          <a:xfrm>
            <a:off x="11057185" y="2216618"/>
            <a:ext cx="695325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-</a:t>
            </a:r>
            <a:r>
              <a:rPr lang="fr-FR" sz="1200" b="1" dirty="0">
                <a:solidFill>
                  <a:srgbClr val="FF0000"/>
                </a:solidFill>
                <a:latin typeface="Marianne" panose="02000000000000000000" pitchFamily="50" charset="0"/>
              </a:rPr>
              <a:t>1</a:t>
            </a:r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%</a:t>
            </a:r>
            <a:endParaRPr lang="fr-FR" sz="1200" b="1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  <p:sp>
        <p:nvSpPr>
          <p:cNvPr id="19" name="ZoneTexte 2"/>
          <p:cNvSpPr txBox="1"/>
          <p:nvPr/>
        </p:nvSpPr>
        <p:spPr>
          <a:xfrm>
            <a:off x="11057658" y="2757472"/>
            <a:ext cx="695325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+5%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21" name="ZoneTexte 2"/>
          <p:cNvSpPr txBox="1"/>
          <p:nvPr/>
        </p:nvSpPr>
        <p:spPr>
          <a:xfrm>
            <a:off x="10861052" y="3280562"/>
            <a:ext cx="695325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+3%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22" name="ZoneTexte 2"/>
          <p:cNvSpPr txBox="1"/>
          <p:nvPr/>
        </p:nvSpPr>
        <p:spPr>
          <a:xfrm>
            <a:off x="10868539" y="3813465"/>
            <a:ext cx="695325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+3%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23" name="ZoneTexte 2"/>
          <p:cNvSpPr txBox="1"/>
          <p:nvPr/>
        </p:nvSpPr>
        <p:spPr>
          <a:xfrm>
            <a:off x="10672532" y="4362617"/>
            <a:ext cx="695325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+5%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44396" y="960541"/>
            <a:ext cx="3815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Hausse de +6% des importations</a:t>
            </a:r>
          </a:p>
        </p:txBody>
      </p:sp>
      <p:sp>
        <p:nvSpPr>
          <p:cNvPr id="25" name="ZoneTexte 13"/>
          <p:cNvSpPr txBox="1"/>
          <p:nvPr/>
        </p:nvSpPr>
        <p:spPr>
          <a:xfrm>
            <a:off x="4159673" y="960541"/>
            <a:ext cx="38505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>
                <a:solidFill>
                  <a:srgbClr val="FF0000"/>
                </a:solidFill>
                <a:latin typeface="Marianne" panose="02000000000000000000" pitchFamily="50" charset="0"/>
              </a:rPr>
              <a:t>Vins et spiritueux </a:t>
            </a:r>
            <a:r>
              <a:rPr lang="fr-FR" sz="15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-1%</a:t>
            </a:r>
            <a:endParaRPr lang="fr-FR" sz="1500" b="1" dirty="0">
              <a:solidFill>
                <a:srgbClr val="FF0000"/>
              </a:solidFill>
              <a:latin typeface="Marianne" panose="02000000000000000000" pitchFamily="50" charset="0"/>
            </a:endParaRPr>
          </a:p>
          <a:p>
            <a:pPr algn="ctr"/>
            <a:r>
              <a:rPr lang="fr-FR" sz="15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Produits d’épicerie +17%</a:t>
            </a:r>
          </a:p>
          <a:p>
            <a:pPr algn="ctr"/>
            <a:r>
              <a:rPr lang="fr-FR" sz="15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Laits et produits laitiers +3%</a:t>
            </a:r>
          </a:p>
        </p:txBody>
      </p:sp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240858"/>
              </p:ext>
            </p:extLst>
          </p:nvPr>
        </p:nvGraphicFramePr>
        <p:xfrm>
          <a:off x="309091" y="1710153"/>
          <a:ext cx="3799089" cy="384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846819"/>
              </p:ext>
            </p:extLst>
          </p:nvPr>
        </p:nvGraphicFramePr>
        <p:xfrm>
          <a:off x="4138714" y="1751916"/>
          <a:ext cx="3836070" cy="381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52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12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47606" y="883495"/>
            <a:ext cx="114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Le déficit britannique s’accentue avec la France depuis 2022. </a:t>
            </a:r>
            <a:endParaRPr lang="fr-FR" sz="2000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7606" y="331858"/>
            <a:ext cx="11493304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B</a:t>
            </a:r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alance commerciale (en euro)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5848708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41939"/>
              </p:ext>
            </p:extLst>
          </p:nvPr>
        </p:nvGraphicFramePr>
        <p:xfrm>
          <a:off x="347606" y="1435131"/>
          <a:ext cx="11493304" cy="463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0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13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47606" y="331858"/>
            <a:ext cx="11493304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Balance commerciale par poste </a:t>
            </a:r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d’importation (en euro)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7606" y="891042"/>
            <a:ext cx="1149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Vins et spiritueux 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et </a:t>
            </a:r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Produits d’épicerie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, principaux postes déficitaires.</a:t>
            </a:r>
          </a:p>
          <a:p>
            <a:pPr algn="just"/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Pêche et aquaculture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,</a:t>
            </a:r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 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principal poste excédentaire.</a:t>
            </a:r>
            <a:endParaRPr lang="fr-FR" sz="2000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6212895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581172"/>
              </p:ext>
            </p:extLst>
          </p:nvPr>
        </p:nvGraphicFramePr>
        <p:xfrm>
          <a:off x="347606" y="1758002"/>
          <a:ext cx="11493304" cy="424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3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14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47606" y="331858"/>
            <a:ext cx="11493304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Postes d’importation (en euro)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7606" y="891042"/>
            <a:ext cx="114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Vins et spiritueux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, </a:t>
            </a:r>
            <a:r>
              <a:rPr lang="fr-FR" sz="2000" dirty="0">
                <a:solidFill>
                  <a:srgbClr val="0B6482"/>
                </a:solidFill>
                <a:latin typeface="Marianne" panose="02000000000000000000" pitchFamily="50" charset="0"/>
              </a:rPr>
              <a:t>en hausse de 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45%</a:t>
            </a:r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. Fruits et légumes 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en baisse de 13%. </a:t>
            </a:r>
            <a:endParaRPr lang="fr-FR" sz="2000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6120312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8560" y="536957"/>
            <a:ext cx="2312349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Marianne" panose="02000000000000000000" pitchFamily="50" charset="0"/>
              </a:rPr>
              <a:t>Tendance sur 3 ans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34416"/>
              </p:ext>
            </p:extLst>
          </p:nvPr>
        </p:nvGraphicFramePr>
        <p:xfrm>
          <a:off x="347605" y="1433231"/>
          <a:ext cx="11493303" cy="472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65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15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47606" y="331858"/>
            <a:ext cx="11493304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Principaux </a:t>
            </a:r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marchés de </a:t>
            </a:r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la France </a:t>
            </a:r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(en euro)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2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6038723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97825" y="531913"/>
            <a:ext cx="2543086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Variations 2023-2022</a:t>
            </a:r>
          </a:p>
        </p:txBody>
      </p:sp>
      <p:graphicFrame>
        <p:nvGraphicFramePr>
          <p:cNvPr id="29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031718"/>
              </p:ext>
            </p:extLst>
          </p:nvPr>
        </p:nvGraphicFramePr>
        <p:xfrm>
          <a:off x="347606" y="1154564"/>
          <a:ext cx="11493304" cy="508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31"/>
          <p:cNvSpPr/>
          <p:nvPr/>
        </p:nvSpPr>
        <p:spPr>
          <a:xfrm>
            <a:off x="5632288" y="1127190"/>
            <a:ext cx="951921" cy="390731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19512" y="956175"/>
            <a:ext cx="577472" cy="3231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>
                <a:ln w="22225">
                  <a:noFill/>
                  <a:prstDash val="solid"/>
                </a:ln>
                <a:solidFill>
                  <a:srgbClr val="00B050"/>
                </a:solidFill>
                <a:latin typeface="Marianne" panose="02000000000000000000" pitchFamily="50" charset="0"/>
              </a:rPr>
              <a:t>5</a:t>
            </a:r>
            <a:r>
              <a:rPr lang="fr-FR" sz="1500" b="1" dirty="0" smtClean="0">
                <a:ln w="22225">
                  <a:noFill/>
                  <a:prstDash val="solid"/>
                </a:ln>
                <a:solidFill>
                  <a:srgbClr val="00B050"/>
                </a:solidFill>
                <a:latin typeface="Marianne" panose="02000000000000000000" pitchFamily="50" charset="0"/>
              </a:rPr>
              <a:t>e</a:t>
            </a:r>
            <a:endParaRPr lang="fr-FR" sz="1500" b="1" cap="none" spc="0" dirty="0">
              <a:ln w="22225">
                <a:noFill/>
                <a:prstDash val="solid"/>
              </a:ln>
              <a:solidFill>
                <a:srgbClr val="00B050"/>
              </a:solidFill>
              <a:effectLst/>
              <a:latin typeface="Marianne" panose="02000000000000000000" pitchFamily="50" charset="0"/>
            </a:endParaRPr>
          </a:p>
        </p:txBody>
      </p:sp>
      <p:sp>
        <p:nvSpPr>
          <p:cNvPr id="42" name="ZoneTexte 2"/>
          <p:cNvSpPr txBox="1"/>
          <p:nvPr/>
        </p:nvSpPr>
        <p:spPr>
          <a:xfrm>
            <a:off x="6802913" y="1307472"/>
            <a:ext cx="650129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-18%</a:t>
            </a:r>
            <a:endParaRPr lang="fr-FR" sz="1200" b="1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  <p:sp>
        <p:nvSpPr>
          <p:cNvPr id="43" name="ZoneTexte 2"/>
          <p:cNvSpPr txBox="1"/>
          <p:nvPr/>
        </p:nvSpPr>
        <p:spPr>
          <a:xfrm>
            <a:off x="5786606" y="1299972"/>
            <a:ext cx="650129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+5%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44" name="ZoneTexte 2"/>
          <p:cNvSpPr txBox="1"/>
          <p:nvPr/>
        </p:nvSpPr>
        <p:spPr>
          <a:xfrm>
            <a:off x="4744674" y="1299972"/>
            <a:ext cx="650129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+3%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52" name="ZoneTexte 2"/>
          <p:cNvSpPr txBox="1"/>
          <p:nvPr/>
        </p:nvSpPr>
        <p:spPr>
          <a:xfrm>
            <a:off x="3756166" y="1307472"/>
            <a:ext cx="650129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+3%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53" name="ZoneTexte 2"/>
          <p:cNvSpPr txBox="1"/>
          <p:nvPr/>
        </p:nvSpPr>
        <p:spPr>
          <a:xfrm>
            <a:off x="2727760" y="1307472"/>
            <a:ext cx="650129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+5%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54" name="ZoneTexte 2"/>
          <p:cNvSpPr txBox="1"/>
          <p:nvPr/>
        </p:nvSpPr>
        <p:spPr>
          <a:xfrm>
            <a:off x="1717363" y="1299972"/>
            <a:ext cx="650129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>
                <a:solidFill>
                  <a:srgbClr val="FF0000"/>
                </a:solidFill>
                <a:latin typeface="Marianne" panose="02000000000000000000" pitchFamily="50" charset="0"/>
              </a:rPr>
              <a:t>-</a:t>
            </a:r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1%</a:t>
            </a:r>
            <a:endParaRPr lang="fr-FR" sz="1200" b="1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  <p:sp>
        <p:nvSpPr>
          <p:cNvPr id="55" name="ZoneTexte 2"/>
          <p:cNvSpPr txBox="1"/>
          <p:nvPr/>
        </p:nvSpPr>
        <p:spPr>
          <a:xfrm>
            <a:off x="7966054" y="1311180"/>
            <a:ext cx="650129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-8%</a:t>
            </a:r>
            <a:endParaRPr lang="fr-FR" sz="1200" b="1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  <p:sp>
        <p:nvSpPr>
          <p:cNvPr id="56" name="ZoneTexte 2"/>
          <p:cNvSpPr txBox="1"/>
          <p:nvPr/>
        </p:nvSpPr>
        <p:spPr>
          <a:xfrm>
            <a:off x="8834887" y="1335208"/>
            <a:ext cx="650129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+5%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57" name="ZoneTexte 2"/>
          <p:cNvSpPr txBox="1"/>
          <p:nvPr/>
        </p:nvSpPr>
        <p:spPr>
          <a:xfrm>
            <a:off x="9847131" y="1311276"/>
            <a:ext cx="650129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+2%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58" name="ZoneTexte 2"/>
          <p:cNvSpPr txBox="1"/>
          <p:nvPr/>
        </p:nvSpPr>
        <p:spPr>
          <a:xfrm>
            <a:off x="10898918" y="1335208"/>
            <a:ext cx="650129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+10%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548999"/>
              </p:ext>
            </p:extLst>
          </p:nvPr>
        </p:nvGraphicFramePr>
        <p:xfrm>
          <a:off x="347606" y="976039"/>
          <a:ext cx="11493304" cy="512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6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256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16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71480" y="5692722"/>
            <a:ext cx="56613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Global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32788" y="5699381"/>
            <a:ext cx="57116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En provenance de France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7606" y="331858"/>
            <a:ext cx="11493304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Postes </a:t>
            </a:r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d’importation </a:t>
            </a:r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(en valeur)</a:t>
            </a:r>
          </a:p>
        </p:txBody>
      </p:sp>
      <p:sp>
        <p:nvSpPr>
          <p:cNvPr id="1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5853666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077444"/>
              </p:ext>
            </p:extLst>
          </p:nvPr>
        </p:nvGraphicFramePr>
        <p:xfrm>
          <a:off x="471480" y="1038414"/>
          <a:ext cx="5566084" cy="466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52760"/>
              </p:ext>
            </p:extLst>
          </p:nvPr>
        </p:nvGraphicFramePr>
        <p:xfrm>
          <a:off x="6161438" y="1038414"/>
          <a:ext cx="5584248" cy="465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40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70670" y="3075057"/>
            <a:ext cx="7850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Contexte macro-économique</a:t>
            </a:r>
            <a:endParaRPr lang="fr-FR" sz="4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chemeClr val="bg1"/>
                </a:solidFill>
                <a:latin typeface="Marianne" panose="02000000000000000000" pitchFamily="50" charset="0"/>
              </a:rPr>
              <a:t>2</a:t>
            </a:fld>
            <a:endParaRPr lang="fr-FR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5563313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bg1"/>
                </a:solidFill>
                <a:latin typeface="Marianne" panose="02000000000000000000" pitchFamily="50" charset="0"/>
              </a:rPr>
              <a:t>Royaume-Uni - données 2023 – </a:t>
            </a:r>
            <a:r>
              <a:rPr lang="fr-FR" i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Contexte macro-économique</a:t>
            </a:r>
            <a:endParaRPr lang="fr-FR" i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3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568823" y="6328992"/>
            <a:ext cx="8623178" cy="31839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476977" y="6360831"/>
            <a:ext cx="8143894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- données 2023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– COFACE / FMI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–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Contexte macro-économique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9091" y="329267"/>
            <a:ext cx="11573817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Contexte macro-économique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3890" y="1204077"/>
            <a:ext cx="10037020" cy="474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Une population importante</a:t>
            </a:r>
            <a:endParaRPr lang="fr-FR" sz="2000" b="1" dirty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68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millions d’habitants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PIB par habitant :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49 000 USD</a:t>
            </a:r>
            <a:endParaRPr lang="fr-FR" sz="1600" dirty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deuxième économie européenne</a:t>
            </a:r>
            <a:endParaRPr lang="fr-FR" sz="2000" b="1" dirty="0" smtClean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Disparités régionales entre le Sud-Est (en particulier Londres, 24% du PIB national) et le reste du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pays</a:t>
            </a:r>
            <a:endParaRPr lang="fr-FR" sz="1600" dirty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 commerce se remet lentement de la pandémie et des obstacles post-Brexit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Solde commercial agri/agro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déficitaire de près de 47 milliards d’euros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reprise modeste de la croissance en 2024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 attendue des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salaires nominaux d'environ 5 à 6 % en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2024 devant se traduire par une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hausse des salaires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réels si la baisse de l’inflation se confirme.</a:t>
            </a:r>
            <a:endParaRPr lang="fr-FR" sz="1600" dirty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Croissance 2023 : +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0,1%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/ Prévision 2024 : +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0,7%</a:t>
            </a:r>
            <a:endParaRPr lang="fr-FR" sz="1600" dirty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2023 :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7,3%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/ Prévision 2024 :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2,7%</a:t>
            </a:r>
            <a:endParaRPr lang="fr-FR" sz="1600" dirty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B34C32B0-D441-4DB7-89D0-CDAC9898B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9" t="17587" r="20766" b="67139"/>
          <a:stretch/>
        </p:blipFill>
        <p:spPr>
          <a:xfrm>
            <a:off x="757942" y="1620116"/>
            <a:ext cx="1090480" cy="63454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7BC040FE-BE89-4674-9266-E4080EA8A9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85"/>
          <a:stretch/>
        </p:blipFill>
        <p:spPr>
          <a:xfrm>
            <a:off x="714431" y="2827045"/>
            <a:ext cx="1179544" cy="8792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98841FC-B119-4F68-94C1-1B6769038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01" t="12747" r="13238" b="16987"/>
          <a:stretch/>
        </p:blipFill>
        <p:spPr>
          <a:xfrm>
            <a:off x="922241" y="4781007"/>
            <a:ext cx="761882" cy="9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08438" y="2069049"/>
            <a:ext cx="637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Les échanges agricoles et agro-alimentaires </a:t>
            </a:r>
            <a:endParaRPr lang="fr-FR" sz="4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chemeClr val="bg1"/>
                </a:solidFill>
                <a:latin typeface="Marianne" panose="02000000000000000000" pitchFamily="50" charset="0"/>
              </a:rPr>
              <a:t>4</a:t>
            </a:fld>
            <a:endParaRPr lang="fr-FR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25513" y="4538636"/>
            <a:ext cx="794936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Le Royaume-Uni avec le monde</a:t>
            </a:r>
            <a:endParaRPr lang="fr-FR" sz="40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5776281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bg1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chemeClr val="bg1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chemeClr val="bg1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chemeClr val="bg1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161386"/>
              </p:ext>
            </p:extLst>
          </p:nvPr>
        </p:nvGraphicFramePr>
        <p:xfrm>
          <a:off x="8374878" y="3154926"/>
          <a:ext cx="3817122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8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5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09091" y="329267"/>
            <a:ext cx="11573817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Les échanges agricoles et agro-alimentaires en un coup d’œil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72505"/>
              </p:ext>
            </p:extLst>
          </p:nvPr>
        </p:nvGraphicFramePr>
        <p:xfrm>
          <a:off x="309090" y="933863"/>
          <a:ext cx="11573817" cy="522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7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79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22481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021290" y="5774663"/>
            <a:ext cx="38616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Principaux fournisseurs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4397" y="5774540"/>
            <a:ext cx="3815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É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volution des importations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159675" y="5774539"/>
            <a:ext cx="38616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Principaux postes d’importation</a:t>
            </a:r>
          </a:p>
        </p:txBody>
      </p:sp>
      <p:sp>
        <p:nvSpPr>
          <p:cNvPr id="1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5875438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44396" y="960541"/>
            <a:ext cx="3815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Hausse de +3% des importations</a:t>
            </a:r>
          </a:p>
        </p:txBody>
      </p:sp>
      <p:sp>
        <p:nvSpPr>
          <p:cNvPr id="19" name="ZoneTexte 13"/>
          <p:cNvSpPr txBox="1"/>
          <p:nvPr/>
        </p:nvSpPr>
        <p:spPr>
          <a:xfrm>
            <a:off x="4159672" y="960541"/>
            <a:ext cx="38505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Produits d’épicerie +9%</a:t>
            </a:r>
          </a:p>
          <a:p>
            <a:pPr algn="ctr"/>
            <a:r>
              <a:rPr lang="fr-FR" sz="1500" b="1" dirty="0">
                <a:solidFill>
                  <a:srgbClr val="00B050"/>
                </a:solidFill>
                <a:latin typeface="Marianne" panose="02000000000000000000" pitchFamily="50" charset="0"/>
              </a:rPr>
              <a:t>Fruits et légumes +6%</a:t>
            </a:r>
          </a:p>
          <a:p>
            <a:pPr algn="ctr"/>
            <a:r>
              <a:rPr lang="fr-FR" sz="15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Vins et spiritueux -2%</a:t>
            </a:r>
          </a:p>
        </p:txBody>
      </p:sp>
      <p:sp>
        <p:nvSpPr>
          <p:cNvPr id="20" name="ZoneTexte 3"/>
          <p:cNvSpPr txBox="1"/>
          <p:nvPr/>
        </p:nvSpPr>
        <p:spPr>
          <a:xfrm>
            <a:off x="8045015" y="960541"/>
            <a:ext cx="38196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Union européenne +17%</a:t>
            </a:r>
          </a:p>
          <a:p>
            <a:pPr algn="ctr"/>
            <a:r>
              <a:rPr lang="fr-FR" sz="15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Chine +34%</a:t>
            </a:r>
          </a:p>
          <a:p>
            <a:pPr algn="ctr"/>
            <a:r>
              <a:rPr lang="fr-FR" sz="1500" b="1" dirty="0">
                <a:solidFill>
                  <a:srgbClr val="FF0000"/>
                </a:solidFill>
                <a:latin typeface="Marianne" panose="02000000000000000000" pitchFamily="50" charset="0"/>
              </a:rPr>
              <a:t>É</a:t>
            </a:r>
            <a:r>
              <a:rPr lang="fr-FR" sz="15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tats-Unis -</a:t>
            </a:r>
            <a:r>
              <a:rPr lang="fr-FR" sz="1500" b="1" dirty="0">
                <a:solidFill>
                  <a:srgbClr val="FF0000"/>
                </a:solidFill>
                <a:latin typeface="Marianne" panose="02000000000000000000" pitchFamily="50" charset="0"/>
              </a:rPr>
              <a:t>3</a:t>
            </a:r>
            <a:r>
              <a:rPr lang="fr-FR" sz="15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%</a:t>
            </a:r>
          </a:p>
        </p:txBody>
      </p: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469192"/>
              </p:ext>
            </p:extLst>
          </p:nvPr>
        </p:nvGraphicFramePr>
        <p:xfrm>
          <a:off x="309090" y="1745371"/>
          <a:ext cx="3808585" cy="402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938056"/>
              </p:ext>
            </p:extLst>
          </p:nvPr>
        </p:nvGraphicFramePr>
        <p:xfrm>
          <a:off x="8052256" y="1745371"/>
          <a:ext cx="3808585" cy="397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305041"/>
              </p:ext>
            </p:extLst>
          </p:nvPr>
        </p:nvGraphicFramePr>
        <p:xfrm>
          <a:off x="4201672" y="1745371"/>
          <a:ext cx="3777620" cy="402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49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6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47606" y="331858"/>
            <a:ext cx="11493304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B</a:t>
            </a:r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alance commerciale (en euro)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7606" y="883495"/>
            <a:ext cx="114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Le déficit s’accentue fortement depuis 2022.</a:t>
            </a:r>
            <a:endParaRPr lang="fr-FR" sz="2000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5893976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486348"/>
              </p:ext>
            </p:extLst>
          </p:nvPr>
        </p:nvGraphicFramePr>
        <p:xfrm>
          <a:off x="347606" y="1435132"/>
          <a:ext cx="11493304" cy="466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38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7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47606" y="331858"/>
            <a:ext cx="11493304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Balance commerciale par poste </a:t>
            </a:r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d’importation (en euro)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7606" y="883495"/>
            <a:ext cx="1149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Vins et spiritueux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,</a:t>
            </a:r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 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seul poste à dégager un excédent significatif. La dépendance britannique en </a:t>
            </a:r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Fruits et légumes 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s’accentue</a:t>
            </a:r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 (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1</a:t>
            </a:r>
            <a:r>
              <a:rPr lang="fr-FR" sz="2000" baseline="30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er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 poste déficitaire) ainsi qu’en </a:t>
            </a:r>
            <a:r>
              <a:rPr lang="fr-FR" sz="2000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Produits d’épicerie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. </a:t>
            </a:r>
            <a:endParaRPr lang="fr-FR" sz="2000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6038723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91282"/>
              </p:ext>
            </p:extLst>
          </p:nvPr>
        </p:nvGraphicFramePr>
        <p:xfrm>
          <a:off x="347605" y="1740464"/>
          <a:ext cx="11408965" cy="436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34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8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47606" y="331858"/>
            <a:ext cx="11493304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Balance commerciale par </a:t>
            </a:r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pays (en euro)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7606" y="883495"/>
            <a:ext cx="1149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Les principaux soldes déficitaires concernent des pays européens, Pays-Bas en tête, à l’exception de l’Irlande qui a un solde excédentaire depuis 2022.</a:t>
            </a:r>
            <a:endParaRPr lang="fr-FR" sz="2000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3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6082266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783572"/>
              </p:ext>
            </p:extLst>
          </p:nvPr>
        </p:nvGraphicFramePr>
        <p:xfrm>
          <a:off x="347606" y="1752600"/>
          <a:ext cx="11493304" cy="440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53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68456" y="6360831"/>
            <a:ext cx="372454" cy="365125"/>
          </a:xfrm>
        </p:spPr>
        <p:txBody>
          <a:bodyPr/>
          <a:lstStyle/>
          <a:p>
            <a:fld id="{0EA6D828-6A60-459E-AC99-72D5AA4F4317}" type="slidenum">
              <a:rPr lang="fr-FR" smtClean="0">
                <a:solidFill>
                  <a:srgbClr val="0B6482"/>
                </a:solidFill>
                <a:latin typeface="Marianne" panose="02000000000000000000" pitchFamily="50" charset="0"/>
              </a:rPr>
              <a:t>9</a:t>
            </a:fld>
            <a:endParaRPr lang="fr-FR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65249" y="6328992"/>
            <a:ext cx="8226751" cy="2735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47606" y="331858"/>
            <a:ext cx="11493304" cy="400110"/>
          </a:xfrm>
          <a:prstGeom prst="rect">
            <a:avLst/>
          </a:prstGeom>
          <a:solidFill>
            <a:srgbClr val="0B6482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Principaux fournisseurs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65248" y="6360831"/>
            <a:ext cx="5893976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Royaume-Uni - données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</a:rPr>
              <a:t>2023 – TDM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</a:rPr>
              <a:t>- </a:t>
            </a:r>
            <a:r>
              <a:rPr lang="fr-FR" i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Échanges </a:t>
            </a:r>
            <a:r>
              <a:rPr lang="fr-FR" i="1" dirty="0">
                <a:solidFill>
                  <a:srgbClr val="0B6482"/>
                </a:solidFill>
                <a:latin typeface="Marianne" panose="02000000000000000000" pitchFamily="50" charset="0"/>
              </a:rPr>
              <a:t>agricoles et agro-alimentaires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7606" y="883495"/>
            <a:ext cx="1149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B6482"/>
                </a:solidFill>
                <a:latin typeface="Marianne" panose="02000000000000000000" pitchFamily="50" charset="0"/>
              </a:rPr>
              <a:t>Les Pays-Bas reste le 1</a:t>
            </a:r>
            <a:r>
              <a:rPr lang="fr-FR" sz="2000" baseline="30000" dirty="0">
                <a:solidFill>
                  <a:srgbClr val="0B6482"/>
                </a:solidFill>
                <a:latin typeface="Marianne" panose="02000000000000000000" pitchFamily="50" charset="0"/>
              </a:rPr>
              <a:t>er</a:t>
            </a:r>
            <a:r>
              <a:rPr lang="fr-FR" sz="2000" dirty="0">
                <a:solidFill>
                  <a:srgbClr val="0B6482"/>
                </a:solidFill>
                <a:latin typeface="Marianne" panose="02000000000000000000" pitchFamily="50" charset="0"/>
              </a:rPr>
              <a:t> </a:t>
            </a:r>
            <a:r>
              <a:rPr lang="fr-FR" sz="2000" dirty="0" smtClean="0">
                <a:solidFill>
                  <a:srgbClr val="0B6482"/>
                </a:solidFill>
                <a:latin typeface="Marianne" panose="02000000000000000000" pitchFamily="50" charset="0"/>
              </a:rPr>
              <a:t>fournisseur devant la France. Les parts de marché de la Pologne et de la Chine progressent sensiblement.</a:t>
            </a:r>
            <a:endParaRPr lang="fr-FR" sz="2000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11794"/>
              </p:ext>
            </p:extLst>
          </p:nvPr>
        </p:nvGraphicFramePr>
        <p:xfrm>
          <a:off x="349349" y="1686228"/>
          <a:ext cx="11493302" cy="4547917"/>
        </p:xfrm>
        <a:graphic>
          <a:graphicData uri="http://schemas.openxmlformats.org/drawingml/2006/table">
            <a:tbl>
              <a:tblPr/>
              <a:tblGrid>
                <a:gridCol w="453114">
                  <a:extLst>
                    <a:ext uri="{9D8B030D-6E8A-4147-A177-3AD203B41FA5}">
                      <a16:colId xmlns:a16="http://schemas.microsoft.com/office/drawing/2014/main" xmlns="" val="928742335"/>
                    </a:ext>
                  </a:extLst>
                </a:gridCol>
                <a:gridCol w="823761">
                  <a:extLst>
                    <a:ext uri="{9D8B030D-6E8A-4147-A177-3AD203B41FA5}">
                      <a16:colId xmlns:a16="http://schemas.microsoft.com/office/drawing/2014/main" xmlns="" val="1467352986"/>
                    </a:ext>
                  </a:extLst>
                </a:gridCol>
                <a:gridCol w="940161">
                  <a:extLst>
                    <a:ext uri="{9D8B030D-6E8A-4147-A177-3AD203B41FA5}">
                      <a16:colId xmlns:a16="http://schemas.microsoft.com/office/drawing/2014/main" xmlns="" val="583874214"/>
                    </a:ext>
                  </a:extLst>
                </a:gridCol>
                <a:gridCol w="985673">
                  <a:extLst>
                    <a:ext uri="{9D8B030D-6E8A-4147-A177-3AD203B41FA5}">
                      <a16:colId xmlns:a16="http://schemas.microsoft.com/office/drawing/2014/main" xmlns="" val="3520827454"/>
                    </a:ext>
                  </a:extLst>
                </a:gridCol>
                <a:gridCol w="992698">
                  <a:extLst>
                    <a:ext uri="{9D8B030D-6E8A-4147-A177-3AD203B41FA5}">
                      <a16:colId xmlns:a16="http://schemas.microsoft.com/office/drawing/2014/main" xmlns="" val="1678006488"/>
                    </a:ext>
                  </a:extLst>
                </a:gridCol>
                <a:gridCol w="925457">
                  <a:extLst>
                    <a:ext uri="{9D8B030D-6E8A-4147-A177-3AD203B41FA5}">
                      <a16:colId xmlns:a16="http://schemas.microsoft.com/office/drawing/2014/main" xmlns="" val="397569254"/>
                    </a:ext>
                  </a:extLst>
                </a:gridCol>
                <a:gridCol w="735147">
                  <a:extLst>
                    <a:ext uri="{9D8B030D-6E8A-4147-A177-3AD203B41FA5}">
                      <a16:colId xmlns:a16="http://schemas.microsoft.com/office/drawing/2014/main" xmlns="" val="662855100"/>
                    </a:ext>
                  </a:extLst>
                </a:gridCol>
                <a:gridCol w="417154">
                  <a:extLst>
                    <a:ext uri="{9D8B030D-6E8A-4147-A177-3AD203B41FA5}">
                      <a16:colId xmlns:a16="http://schemas.microsoft.com/office/drawing/2014/main" xmlns="" val="1289443248"/>
                    </a:ext>
                  </a:extLst>
                </a:gridCol>
                <a:gridCol w="390128">
                  <a:extLst>
                    <a:ext uri="{9D8B030D-6E8A-4147-A177-3AD203B41FA5}">
                      <a16:colId xmlns:a16="http://schemas.microsoft.com/office/drawing/2014/main" xmlns="" val="2490471746"/>
                    </a:ext>
                  </a:extLst>
                </a:gridCol>
                <a:gridCol w="352555">
                  <a:extLst>
                    <a:ext uri="{9D8B030D-6E8A-4147-A177-3AD203B41FA5}">
                      <a16:colId xmlns:a16="http://schemas.microsoft.com/office/drawing/2014/main" xmlns="" val="3135812949"/>
                    </a:ext>
                  </a:extLst>
                </a:gridCol>
                <a:gridCol w="332158">
                  <a:extLst>
                    <a:ext uri="{9D8B030D-6E8A-4147-A177-3AD203B41FA5}">
                      <a16:colId xmlns:a16="http://schemas.microsoft.com/office/drawing/2014/main" xmlns="" val="77140492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xmlns="" val="3769740057"/>
                    </a:ext>
                  </a:extLst>
                </a:gridCol>
                <a:gridCol w="634600">
                  <a:extLst>
                    <a:ext uri="{9D8B030D-6E8A-4147-A177-3AD203B41FA5}">
                      <a16:colId xmlns:a16="http://schemas.microsoft.com/office/drawing/2014/main" xmlns="" val="2761785300"/>
                    </a:ext>
                  </a:extLst>
                </a:gridCol>
                <a:gridCol w="2802815">
                  <a:extLst>
                    <a:ext uri="{9D8B030D-6E8A-4147-A177-3AD203B41FA5}">
                      <a16:colId xmlns:a16="http://schemas.microsoft.com/office/drawing/2014/main" xmlns="" val="1237345811"/>
                    </a:ext>
                  </a:extLst>
                </a:gridCol>
              </a:tblGrid>
              <a:tr h="156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Rang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Pays partenaires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Valeurs (en euros)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Parts de marché (en pourcentage)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Évolutions notables sur un an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5621378"/>
                  </a:ext>
                </a:extLst>
              </a:tr>
              <a:tr h="5593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2020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2021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2022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2023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variations 2023/2022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2020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2021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2022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2023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variations 2023/2022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Tendance sur 3 ans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5815526"/>
                  </a:ext>
                </a:extLst>
              </a:tr>
              <a:tr h="3057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Monde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56 708 259 640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55 776 474 549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73 857 776 978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76 219 848 891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392194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Pays-Bas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7 249 262 431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6 531 367 697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7 575 921 291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7 493 489 294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-1%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13%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12%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10%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10%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-4%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Wingdings 3" panose="05040102010807070707" pitchFamily="18" charset="2"/>
                        </a:rPr>
                        <a:t>è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plantes vivantes (-8%)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conserves de légumes (+21%)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eaux aromatisées (-4%)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BVP (+14%)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0328623"/>
                  </a:ext>
                </a:extLst>
              </a:tr>
              <a:tr h="3595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France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4 989 600 366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4 743 861 716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6 047 464 132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6 425 781 632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6%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9%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9%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8%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8%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Wingdings 3" panose="05040102010807070707" pitchFamily="18" charset="2"/>
                        </a:rPr>
                        <a:t>è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BVP (+22%)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 alimentation animale (+12%)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chocolat (+9%)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eaux aromatisées (+26%)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488567"/>
                  </a:ext>
                </a:extLst>
              </a:tr>
              <a:tr h="3534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Allemagne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5 138 129 820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3 729 604 440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4 948 624 723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5 438 071 148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10%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9%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6%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Wingdings 3" panose="05040102010807070707" pitchFamily="18" charset="2"/>
                        </a:rPr>
                        <a:t>è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BVP (+22%)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chocolat et produits cacaotés (+15%)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alimentation animale (+16</a:t>
                      </a:r>
                      <a:r>
                        <a:rPr lang="fr-FR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%)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1028232"/>
                  </a:ext>
                </a:extLst>
              </a:tr>
              <a:tr h="3057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4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Espagne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3 947 006 415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3 715 613 067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5 135 297 960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5 407 655 477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5%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2%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=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fruits (-8%)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 vins (+6%)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huile d'olive (+37%)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viandes et abats (+13%)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3279022"/>
                  </a:ext>
                </a:extLst>
              </a:tr>
              <a:tr h="3057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Italie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3 312 596 710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3 482 958 819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4 878 665 270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5 151 617 761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6%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6%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6%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7%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2%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Wingdings 3" panose="05040102010807070707" pitchFamily="18" charset="2"/>
                        </a:rPr>
                        <a:t>æ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vins (+3%)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 tomates (+13%)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 fromages (+6%) 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- </a:t>
                      </a:r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BVP (+12%)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5185423"/>
                  </a:ext>
                </a:extLst>
              </a:tr>
              <a:tr h="3640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6 (+1)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Pologne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2 465 141 244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2 561 026 605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3 734 645 636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4 246 887 820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14%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4%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6%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10%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Wingdings 3" panose="05040102010807070707" pitchFamily="18" charset="2"/>
                        </a:rPr>
                        <a:t>æ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conserves de viandes (+4%)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</a:t>
                      </a: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 chocolat et produits cacaotés (+11%)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BVP (+28</a:t>
                      </a:r>
                      <a:r>
                        <a:rPr lang="fr-FR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%)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372403"/>
                  </a:ext>
                </a:extLst>
              </a:tr>
              <a:tr h="3057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7 (-1)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Irlande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5 357 374 355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4 803 925 792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3 715 599 829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3 834 089 761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9%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9%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0%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Wingdings 3" panose="05040102010807070707" pitchFamily="18" charset="2"/>
                        </a:rPr>
                        <a:t>è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animaux vivants (-26%)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- </a:t>
                      </a: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BVP (+20%)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fromages (+59</a:t>
                      </a:r>
                      <a:r>
                        <a:rPr lang="fr-FR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%)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3221510"/>
                  </a:ext>
                </a:extLst>
              </a:tr>
              <a:tr h="3508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8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Belgique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2 917 349 233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3 277 875 171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2 945 033 774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3 488 615 681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18%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6%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4%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5%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15%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Wingdings 3" panose="05040102010807070707" pitchFamily="18" charset="2"/>
                        </a:rPr>
                        <a:t>è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légumes (+43%)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BVP (+21%)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</a:t>
                      </a: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 chocolat et produits cacaotés (+17</a:t>
                      </a:r>
                      <a:r>
                        <a:rPr lang="fr-FR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%)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2483494"/>
                  </a:ext>
                </a:extLst>
              </a:tr>
              <a:tr h="3377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9 (+1)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Chine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1 046 862 131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1 074 013 731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1 947 389 161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2 605 970 487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34%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30%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Wingdings 3" panose="05040102010807070707" pitchFamily="18" charset="2"/>
                        </a:rPr>
                        <a:t>æ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poissons et crustacées (+9%)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graisses (+70%)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alimentation animale (-12</a:t>
                      </a:r>
                      <a:r>
                        <a:rPr lang="fr-F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%)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91360"/>
                  </a:ext>
                </a:extLst>
              </a:tr>
              <a:tr h="3499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10 (-1)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États-Unis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1 595 843 226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1 541 379 138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2 387 707 348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2 319 523 643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-3%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3%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-6%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Wingdings 3" panose="05040102010807070707" pitchFamily="18" charset="2"/>
                        </a:rPr>
                        <a:t>æ</a:t>
                      </a: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fruits (-5%)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spiritueux (-9%)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arianne" panose="02000000000000000000" pitchFamily="50" charset="0"/>
                        </a:rPr>
                        <a:t>vins (-20%)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rianne" panose="02000000000000000000" pitchFamily="50" charset="0"/>
                        </a:rPr>
                        <a:t> - </a:t>
                      </a:r>
                      <a:r>
                        <a:rPr lang="fr-FR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Marianne" panose="02000000000000000000" pitchFamily="50" charset="0"/>
                        </a:rPr>
                        <a:t>tourteaux (+290%)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7364" marR="7364" marT="7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5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1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1366</Words>
  <Application>Microsoft Office PowerPoint</Application>
  <PresentationFormat>Grand écran</PresentationFormat>
  <Paragraphs>303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Malgun Gothic Semilight</vt:lpstr>
      <vt:lpstr>Arial</vt:lpstr>
      <vt:lpstr>Calibri</vt:lpstr>
      <vt:lpstr>Calibri Light</vt:lpstr>
      <vt:lpstr>Marianne</vt:lpstr>
      <vt:lpstr>Times New Roman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FranceAgriMer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VERSLUYS Henri</dc:creator>
  <cp:lastModifiedBy>VERSLUYS Henri</cp:lastModifiedBy>
  <cp:revision>186</cp:revision>
  <dcterms:created xsi:type="dcterms:W3CDTF">2024-02-14T13:19:04Z</dcterms:created>
  <dcterms:modified xsi:type="dcterms:W3CDTF">2024-07-17T14:05:09Z</dcterms:modified>
</cp:coreProperties>
</file>