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4.xml" ContentType="application/vnd.openxmlformats-officedocument.drawingml.chartshapes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5.xml" ContentType="application/vnd.openxmlformats-officedocument.drawingml.chartshapes+xml"/>
  <Override PartName="/ppt/charts/chart2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6.xml" ContentType="application/vnd.openxmlformats-officedocument.drawingml.chartshapes+xml"/>
  <Override PartName="/ppt/charts/chart2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69" r:id="rId20"/>
    <p:sldId id="271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482"/>
    <a:srgbClr val="595959"/>
    <a:srgbClr val="00FF00"/>
    <a:srgbClr val="2FB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8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870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Feuille_de_calcul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F3\FAM\FRANCEAGRIMER\ENTITE\INTERNATIONAL\UCIPAC\06%20-%20Veille%20par%20pays\2025\Arabie%20saoudite\Arabie%20saoudite%20-%202024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F3\FAM\FRANCEAGRIMER\ENTITE\INTERNATIONAL\UCIPAC\06%20-%20Veille%20par%20pays\2025\Arabie%20saoudite\Arabie%20saoudite%20-%202024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F3\FAM\FRANCEAGRIMER\ENTITE\INTERNATIONAL\UCIPAC\06%20-%20Veille%20par%20pays\2025\Arabie%20saoudite\Arabie%20saoudite%20-%202024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F3\FAM\FRANCEAGRIMER\ENTITE\INTERNATIONAL\UCIPAC\06%20-%20Veille%20par%20pays\2025\Arabie%20saoudite\Arabie%20saoudite%20-%202024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3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F3\FAM\FRANCEAGRIMER\ENTITE\INTERNATIONAL\UCIPAC\06%20-%20Veille%20par%20pays\2025\Arabie%20saoudite\Arabie%20saoudite%20-%202024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f3\fam\FRANCEAGRIMER\ENTITE\INTERNATIONAL\UCIPAC\06%20-%20Veille%20par%20pays\2025\Arabie%20saoudite\Arabie%20saoudite%20-%202024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F3\FAM\FRANCEAGRIMER\ENTITE\INTERNATIONAL\UCIPAC\06%20-%20Veille%20par%20pays\2025\Arabie%20saoudite\Arabie%20saoudite%20-%202024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F3\FAM\FRANCEAGRIMER\ENTITE\INTERNATIONAL\UCIPAC\06%20-%20Veille%20par%20pays\2025\Arabie%20saoudite\Arabie%20saoudite%20-%202024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F3\FAM\FRANCEAGRIMER\ENTITE\INTERNATIONAL\UCIPAC\06%20-%20Veille%20par%20pays\2025\Arabie%20saoudite\Arabie%20saoudite%20-%202024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F3\FAM\FRANCEAGRIMER\ENTITE\INTERNATIONAL\UCIPAC\06%20-%20Veille%20par%20pays\2025\Arabie%20saoudite\Arabie%20saoudite%20-%202024.xlsx" TargetMode="Externa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Feuille_de_calcul_Microsoft_Excel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F3\FAM\FRANCEAGRIMER\ENTITE\INTERNATIONAL\UCIPAC\06%20-%20Veille%20par%20pays\2025\Arabie%20saoudite\Arabie%20saoudite%20-%202024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F3\FAM\FRANCEAGRIMER\ENTITE\INTERNATIONAL\UCIPAC\06%20-%20Veille%20par%20pays\2025\Arabie%20saoudite\Arabie%20saoudite%20-%202024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6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F3\FAM\FRANCEAGRIMER\ENTITE\INTERNATIONAL\UCIPAC\06%20-%20Veille%20par%20pays\2025\Arabie%20saoudite\Arabie%20saoudite%20-%202024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f3\fam\FRANCEAGRIMER\ENTITE\INTERNATIONAL\UCIPAC\06%20-%20Veille%20par%20pays\2025\Arabie%20saoudite\Arabie%20saoudite%20-%202024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Feuille_de_calcul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Graphique%20dans%20Microsoft%20PowerPoint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Feuille_de_calcul_Microsoft_Excel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F3\FAM\FRANCEAGRIMER\ENTITE\INTERNATIONAL\UCIPAC\06%20-%20Veille%20par%20pays\2025\Arabie%20saoudite\Arabie%20saoudite%20-%202024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F3\FAM\FRANCEAGRIMER\ENTITE\INTERNATIONAL\UCIPAC\06%20-%20Veille%20par%20pays\2025\Arabie%20saoudite\Arabie%20saoudite%20-%20202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F3\FAM\FRANCEAGRIMER\ENTITE\INTERNATIONAL\UCIPAC\06%20-%20Veille%20par%20pays\2025\Arabie%20saoudite\Arabie%20saoudite%20-%202024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'Démographie 1'!$A$71</c:f>
              <c:strCache>
                <c:ptCount val="1"/>
                <c:pt idx="0">
                  <c:v>Total</c:v>
                </c:pt>
              </c:strCache>
            </c:strRef>
          </c:tx>
          <c:spPr>
            <a:ln w="22225" cap="rnd">
              <a:solidFill>
                <a:srgbClr val="00009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B6-4FA0-BEB5-B39E0A0BCAC2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B6-4FA0-BEB5-B39E0A0BCA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'Démographie 1'!$B$65:$N$65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'Démographie 1'!$B$71:$N$71</c:f>
              <c:numCache>
                <c:formatCode>0.0</c:formatCode>
                <c:ptCount val="13"/>
                <c:pt idx="0">
                  <c:v>23.978487000000001</c:v>
                </c:pt>
                <c:pt idx="1">
                  <c:v>25.091867000000001</c:v>
                </c:pt>
                <c:pt idx="2">
                  <c:v>26.168861</c:v>
                </c:pt>
                <c:pt idx="3">
                  <c:v>27.624003999999999</c:v>
                </c:pt>
                <c:pt idx="4">
                  <c:v>28.309273000000001</c:v>
                </c:pt>
                <c:pt idx="5">
                  <c:v>29.816382000000001</c:v>
                </c:pt>
                <c:pt idx="6">
                  <c:v>30.954198000000002</c:v>
                </c:pt>
                <c:pt idx="7">
                  <c:v>30.977354999999999</c:v>
                </c:pt>
                <c:pt idx="8">
                  <c:v>30.196280999999999</c:v>
                </c:pt>
                <c:pt idx="9">
                  <c:v>30.063798999999999</c:v>
                </c:pt>
                <c:pt idx="10">
                  <c:v>31.552510000000002</c:v>
                </c:pt>
                <c:pt idx="11">
                  <c:v>30.784382999999998</c:v>
                </c:pt>
                <c:pt idx="12">
                  <c:v>32.175224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4B6-4FA0-BEB5-B39E0A0BCAC2}"/>
            </c:ext>
          </c:extLst>
        </c:ser>
        <c:ser>
          <c:idx val="1"/>
          <c:order val="1"/>
          <c:tx>
            <c:v>Saoudiens</c:v>
          </c:tx>
          <c:spPr>
            <a:ln w="1905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B6-4FA0-BEB5-B39E0A0BCAC2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B6-4FA0-BEB5-B39E0A0BCA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'Démographie 1'!$B$65:$N$65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'Démographie 1'!$B$72:$N$72</c:f>
              <c:numCache>
                <c:formatCode>0.0</c:formatCode>
                <c:ptCount val="13"/>
                <c:pt idx="0">
                  <c:v>14.046163999999999</c:v>
                </c:pt>
                <c:pt idx="1">
                  <c:v>14.342129</c:v>
                </c:pt>
                <c:pt idx="2">
                  <c:v>14.683546</c:v>
                </c:pt>
                <c:pt idx="3">
                  <c:v>15.079401000000001</c:v>
                </c:pt>
                <c:pt idx="4">
                  <c:v>15.535036</c:v>
                </c:pt>
                <c:pt idx="5">
                  <c:v>15.968071</c:v>
                </c:pt>
                <c:pt idx="6">
                  <c:v>16.355312000000001</c:v>
                </c:pt>
                <c:pt idx="7">
                  <c:v>16.69698</c:v>
                </c:pt>
                <c:pt idx="8">
                  <c:v>17.085636000000001</c:v>
                </c:pt>
                <c:pt idx="9">
                  <c:v>17.507171</c:v>
                </c:pt>
                <c:pt idx="10">
                  <c:v>17.978587000000001</c:v>
                </c:pt>
                <c:pt idx="11">
                  <c:v>18.380669000000001</c:v>
                </c:pt>
                <c:pt idx="12">
                  <c:v>18.792262000000001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4B6-4FA0-BEB5-B39E0A0BCAC2}"/>
            </c:ext>
          </c:extLst>
        </c:ser>
        <c:ser>
          <c:idx val="2"/>
          <c:order val="2"/>
          <c:tx>
            <c:v>Non saoudiens</c:v>
          </c:tx>
          <c:spPr>
            <a:ln w="19050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B6-4FA0-BEB5-B39E0A0BCAC2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B6-4FA0-BEB5-B39E0A0BCA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'Démographie 1'!$B$65:$N$65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'Démographie 1'!$B$73:$N$73</c:f>
              <c:numCache>
                <c:formatCode>0.0</c:formatCode>
                <c:ptCount val="13"/>
                <c:pt idx="0">
                  <c:v>9.9323230000000002</c:v>
                </c:pt>
                <c:pt idx="1">
                  <c:v>10.749738000000001</c:v>
                </c:pt>
                <c:pt idx="2">
                  <c:v>11.485315</c:v>
                </c:pt>
                <c:pt idx="3">
                  <c:v>12.544603</c:v>
                </c:pt>
                <c:pt idx="4">
                  <c:v>12.774236999999999</c:v>
                </c:pt>
                <c:pt idx="5">
                  <c:v>13.848311000000001</c:v>
                </c:pt>
                <c:pt idx="6">
                  <c:v>14.598886</c:v>
                </c:pt>
                <c:pt idx="7">
                  <c:v>14.280374999999999</c:v>
                </c:pt>
                <c:pt idx="8">
                  <c:v>13.110645</c:v>
                </c:pt>
                <c:pt idx="9">
                  <c:v>12.556628</c:v>
                </c:pt>
                <c:pt idx="10">
                  <c:v>13.573923000000001</c:v>
                </c:pt>
                <c:pt idx="11">
                  <c:v>12.403714000000001</c:v>
                </c:pt>
                <c:pt idx="12">
                  <c:v>13.382961999999999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4B6-4FA0-BEB5-B39E0A0BCA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1430240"/>
        <c:axId val="1431440224"/>
      </c:lineChart>
      <c:catAx>
        <c:axId val="143143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1431440224"/>
        <c:crosses val="autoZero"/>
        <c:auto val="1"/>
        <c:lblAlgn val="ctr"/>
        <c:lblOffset val="100"/>
        <c:noMultiLvlLbl val="0"/>
      </c:catAx>
      <c:valAx>
        <c:axId val="143144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143143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50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Marianne" panose="02000000000000000000" pitchFamily="50" charset="0"/>
        </a:defRPr>
      </a:pPr>
      <a:endParaRPr lang="fr-F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9"/>
          <c:order val="9"/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E4-4016-9427-453829C2D3E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E4-4016-9427-453829C2D3E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7E4-4016-9427-453829C2D3E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7E4-4016-9427-453829C2D3E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7E4-4016-9427-453829C2D3E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7E4-4016-9427-453829C2D3E0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7E4-4016-9427-453829C2D3E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7E4-4016-9427-453829C2D3E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7E4-4016-9427-453829C2D3E0}"/>
              </c:ext>
            </c:extLst>
          </c:dPt>
          <c:dPt>
            <c:idx val="9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97E4-4016-9427-453829C2D3E0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97E4-4016-9427-453829C2D3E0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97E4-4016-9427-453829C2D3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'Import. IAA'!$C$70:$C$81</c:f>
              <c:strCache>
                <c:ptCount val="12"/>
                <c:pt idx="0">
                  <c:v>Union européenne</c:v>
                </c:pt>
                <c:pt idx="1">
                  <c:v>Brésil</c:v>
                </c:pt>
                <c:pt idx="2">
                  <c:v>Inde</c:v>
                </c:pt>
                <c:pt idx="3">
                  <c:v>États-Unis</c:v>
                </c:pt>
                <c:pt idx="4">
                  <c:v>Émirats arabes unis</c:v>
                </c:pt>
                <c:pt idx="5">
                  <c:v>Argentine</c:v>
                </c:pt>
                <c:pt idx="6">
                  <c:v>Russie</c:v>
                </c:pt>
                <c:pt idx="7">
                  <c:v>Égypte</c:v>
                </c:pt>
                <c:pt idx="8">
                  <c:v>Indonésie</c:v>
                </c:pt>
                <c:pt idx="9">
                  <c:v>Soudan</c:v>
                </c:pt>
                <c:pt idx="10">
                  <c:v>Pays-Bas</c:v>
                </c:pt>
                <c:pt idx="11">
                  <c:v>France (14)</c:v>
                </c:pt>
              </c:strCache>
            </c:strRef>
          </c:cat>
          <c:val>
            <c:numRef>
              <c:f>'Import. IAA'!$M$70:$M$81</c:f>
              <c:numCache>
                <c:formatCode>0%</c:formatCode>
                <c:ptCount val="12"/>
                <c:pt idx="0">
                  <c:v>0.21325060599469464</c:v>
                </c:pt>
                <c:pt idx="1">
                  <c:v>0.1106556716913662</c:v>
                </c:pt>
                <c:pt idx="2">
                  <c:v>8.7156950559019356E-2</c:v>
                </c:pt>
                <c:pt idx="3">
                  <c:v>4.8725224175308682E-2</c:v>
                </c:pt>
                <c:pt idx="4">
                  <c:v>4.4628057158066725E-2</c:v>
                </c:pt>
                <c:pt idx="5">
                  <c:v>3.8276868354426417E-2</c:v>
                </c:pt>
                <c:pt idx="6">
                  <c:v>3.475935536279174E-2</c:v>
                </c:pt>
                <c:pt idx="7">
                  <c:v>3.4655944157947392E-2</c:v>
                </c:pt>
                <c:pt idx="8">
                  <c:v>3.1333684333316625E-2</c:v>
                </c:pt>
                <c:pt idx="9">
                  <c:v>2.8152042760121322E-2</c:v>
                </c:pt>
                <c:pt idx="10">
                  <c:v>2.6882396410957719E-2</c:v>
                </c:pt>
                <c:pt idx="11">
                  <c:v>2.0624070282512733E-2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97E4-4016-9427-453829C2D3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50907888"/>
        <c:axId val="4509082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'Import. IAA'!$C$70:$C$81</c15:sqref>
                        </c15:formulaRef>
                      </c:ext>
                    </c:extLst>
                    <c:strCache>
                      <c:ptCount val="12"/>
                      <c:pt idx="0">
                        <c:v>Union européenne</c:v>
                      </c:pt>
                      <c:pt idx="1">
                        <c:v>Brésil</c:v>
                      </c:pt>
                      <c:pt idx="2">
                        <c:v>Inde</c:v>
                      </c:pt>
                      <c:pt idx="3">
                        <c:v>États-Unis</c:v>
                      </c:pt>
                      <c:pt idx="4">
                        <c:v>Émirats arabes unis</c:v>
                      </c:pt>
                      <c:pt idx="5">
                        <c:v>Argentine</c:v>
                      </c:pt>
                      <c:pt idx="6">
                        <c:v>Russie</c:v>
                      </c:pt>
                      <c:pt idx="7">
                        <c:v>Égypte</c:v>
                      </c:pt>
                      <c:pt idx="8">
                        <c:v>Indonésie</c:v>
                      </c:pt>
                      <c:pt idx="9">
                        <c:v>Soudan</c:v>
                      </c:pt>
                      <c:pt idx="10">
                        <c:v>Pays-Bas</c:v>
                      </c:pt>
                      <c:pt idx="11">
                        <c:v>France (14)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'Import. IAA'!$D$70:$D$81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0.27288681978745361</c:v>
                      </c:pt>
                      <c:pt idx="1">
                        <c:v>0.10021227567677286</c:v>
                      </c:pt>
                      <c:pt idx="2">
                        <c:v>8.6859603665721707E-2</c:v>
                      </c:pt>
                      <c:pt idx="3">
                        <c:v>5.8437778892788506E-2</c:v>
                      </c:pt>
                      <c:pt idx="4">
                        <c:v>5.8730668544087185E-2</c:v>
                      </c:pt>
                      <c:pt idx="5">
                        <c:v>2.1085066758453546E-2</c:v>
                      </c:pt>
                      <c:pt idx="6">
                        <c:v>3.1418136809208894E-2</c:v>
                      </c:pt>
                      <c:pt idx="7">
                        <c:v>3.5118549739456849E-2</c:v>
                      </c:pt>
                      <c:pt idx="8">
                        <c:v>1.8806861165052213E-2</c:v>
                      </c:pt>
                      <c:pt idx="9">
                        <c:v>2.7680307970700882E-2</c:v>
                      </c:pt>
                      <c:pt idx="10">
                        <c:v>2.4015529111733901E-2</c:v>
                      </c:pt>
                      <c:pt idx="11">
                        <c:v>3.5085812628746764E-2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9-97E4-4016-9427-453829C2D3E0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IAA'!$C$70:$C$81</c15:sqref>
                        </c15:formulaRef>
                      </c:ext>
                    </c:extLst>
                    <c:strCache>
                      <c:ptCount val="12"/>
                      <c:pt idx="0">
                        <c:v>Union européenne</c:v>
                      </c:pt>
                      <c:pt idx="1">
                        <c:v>Brésil</c:v>
                      </c:pt>
                      <c:pt idx="2">
                        <c:v>Inde</c:v>
                      </c:pt>
                      <c:pt idx="3">
                        <c:v>États-Unis</c:v>
                      </c:pt>
                      <c:pt idx="4">
                        <c:v>Émirats arabes unis</c:v>
                      </c:pt>
                      <c:pt idx="5">
                        <c:v>Argentine</c:v>
                      </c:pt>
                      <c:pt idx="6">
                        <c:v>Russie</c:v>
                      </c:pt>
                      <c:pt idx="7">
                        <c:v>Égypte</c:v>
                      </c:pt>
                      <c:pt idx="8">
                        <c:v>Indonésie</c:v>
                      </c:pt>
                      <c:pt idx="9">
                        <c:v>Soudan</c:v>
                      </c:pt>
                      <c:pt idx="10">
                        <c:v>Pays-Bas</c:v>
                      </c:pt>
                      <c:pt idx="11">
                        <c:v>France (14)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IAA'!$E$70:$E$81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0.27279408620019285</c:v>
                      </c:pt>
                      <c:pt idx="1">
                        <c:v>0.10197053450346337</c:v>
                      </c:pt>
                      <c:pt idx="2">
                        <c:v>6.9246765111928094E-2</c:v>
                      </c:pt>
                      <c:pt idx="3">
                        <c:v>6.9516015845666065E-2</c:v>
                      </c:pt>
                      <c:pt idx="4">
                        <c:v>6.3065470721625064E-2</c:v>
                      </c:pt>
                      <c:pt idx="5">
                        <c:v>3.3330899839843151E-2</c:v>
                      </c:pt>
                      <c:pt idx="6">
                        <c:v>1.4712086728314266E-2</c:v>
                      </c:pt>
                      <c:pt idx="7">
                        <c:v>3.8995372639114192E-2</c:v>
                      </c:pt>
                      <c:pt idx="8">
                        <c:v>1.8737051724620358E-2</c:v>
                      </c:pt>
                      <c:pt idx="9">
                        <c:v>2.2909054238253259E-2</c:v>
                      </c:pt>
                      <c:pt idx="10">
                        <c:v>2.5366788657790702E-2</c:v>
                      </c:pt>
                      <c:pt idx="11">
                        <c:v>3.8960813465691288E-2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97E4-4016-9427-453829C2D3E0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IAA'!$C$70:$C$81</c15:sqref>
                        </c15:formulaRef>
                      </c:ext>
                    </c:extLst>
                    <c:strCache>
                      <c:ptCount val="12"/>
                      <c:pt idx="0">
                        <c:v>Union européenne</c:v>
                      </c:pt>
                      <c:pt idx="1">
                        <c:v>Brésil</c:v>
                      </c:pt>
                      <c:pt idx="2">
                        <c:v>Inde</c:v>
                      </c:pt>
                      <c:pt idx="3">
                        <c:v>États-Unis</c:v>
                      </c:pt>
                      <c:pt idx="4">
                        <c:v>Émirats arabes unis</c:v>
                      </c:pt>
                      <c:pt idx="5">
                        <c:v>Argentine</c:v>
                      </c:pt>
                      <c:pt idx="6">
                        <c:v>Russie</c:v>
                      </c:pt>
                      <c:pt idx="7">
                        <c:v>Égypte</c:v>
                      </c:pt>
                      <c:pt idx="8">
                        <c:v>Indonésie</c:v>
                      </c:pt>
                      <c:pt idx="9">
                        <c:v>Soudan</c:v>
                      </c:pt>
                      <c:pt idx="10">
                        <c:v>Pays-Bas</c:v>
                      </c:pt>
                      <c:pt idx="11">
                        <c:v>France (14)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IAA'!$F$70:$F$81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0.2447598049298009</c:v>
                      </c:pt>
                      <c:pt idx="1">
                        <c:v>9.6806930730421653E-2</c:v>
                      </c:pt>
                      <c:pt idx="2">
                        <c:v>7.6256379985466444E-2</c:v>
                      </c:pt>
                      <c:pt idx="3">
                        <c:v>7.5571874911022116E-2</c:v>
                      </c:pt>
                      <c:pt idx="4">
                        <c:v>7.1765362999041016E-2</c:v>
                      </c:pt>
                      <c:pt idx="5">
                        <c:v>2.3294026851167212E-2</c:v>
                      </c:pt>
                      <c:pt idx="6">
                        <c:v>8.8406676125951014E-3</c:v>
                      </c:pt>
                      <c:pt idx="7">
                        <c:v>3.8047029938770592E-2</c:v>
                      </c:pt>
                      <c:pt idx="8">
                        <c:v>1.2844955483434058E-2</c:v>
                      </c:pt>
                      <c:pt idx="9">
                        <c:v>3.2451230953901879E-2</c:v>
                      </c:pt>
                      <c:pt idx="10">
                        <c:v>2.8237487182071034E-2</c:v>
                      </c:pt>
                      <c:pt idx="11">
                        <c:v>3.533639307926803E-2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97E4-4016-9427-453829C2D3E0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IAA'!$C$70:$C$81</c15:sqref>
                        </c15:formulaRef>
                      </c:ext>
                    </c:extLst>
                    <c:strCache>
                      <c:ptCount val="12"/>
                      <c:pt idx="0">
                        <c:v>Union européenne</c:v>
                      </c:pt>
                      <c:pt idx="1">
                        <c:v>Brésil</c:v>
                      </c:pt>
                      <c:pt idx="2">
                        <c:v>Inde</c:v>
                      </c:pt>
                      <c:pt idx="3">
                        <c:v>États-Unis</c:v>
                      </c:pt>
                      <c:pt idx="4">
                        <c:v>Émirats arabes unis</c:v>
                      </c:pt>
                      <c:pt idx="5">
                        <c:v>Argentine</c:v>
                      </c:pt>
                      <c:pt idx="6">
                        <c:v>Russie</c:v>
                      </c:pt>
                      <c:pt idx="7">
                        <c:v>Égypte</c:v>
                      </c:pt>
                      <c:pt idx="8">
                        <c:v>Indonésie</c:v>
                      </c:pt>
                      <c:pt idx="9">
                        <c:v>Soudan</c:v>
                      </c:pt>
                      <c:pt idx="10">
                        <c:v>Pays-Bas</c:v>
                      </c:pt>
                      <c:pt idx="11">
                        <c:v>France (14)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IAA'!$G$70:$G$81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0.24130641937504127</c:v>
                      </c:pt>
                      <c:pt idx="1">
                        <c:v>8.819167406063344E-2</c:v>
                      </c:pt>
                      <c:pt idx="2">
                        <c:v>8.0265869070809667E-2</c:v>
                      </c:pt>
                      <c:pt idx="3">
                        <c:v>8.1073338353148353E-2</c:v>
                      </c:pt>
                      <c:pt idx="4">
                        <c:v>6.2952195658718221E-2</c:v>
                      </c:pt>
                      <c:pt idx="5">
                        <c:v>3.8762507014229106E-2</c:v>
                      </c:pt>
                      <c:pt idx="6">
                        <c:v>2.7814591727804327E-2</c:v>
                      </c:pt>
                      <c:pt idx="7">
                        <c:v>3.0555390682265666E-2</c:v>
                      </c:pt>
                      <c:pt idx="8">
                        <c:v>1.6158025460944078E-2</c:v>
                      </c:pt>
                      <c:pt idx="9">
                        <c:v>2.6557617528927574E-2</c:v>
                      </c:pt>
                      <c:pt idx="10">
                        <c:v>2.5336707898986469E-2</c:v>
                      </c:pt>
                      <c:pt idx="11">
                        <c:v>4.0154922350228661E-2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97E4-4016-9427-453829C2D3E0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IAA'!$C$70:$C$81</c15:sqref>
                        </c15:formulaRef>
                      </c:ext>
                    </c:extLst>
                    <c:strCache>
                      <c:ptCount val="12"/>
                      <c:pt idx="0">
                        <c:v>Union européenne</c:v>
                      </c:pt>
                      <c:pt idx="1">
                        <c:v>Brésil</c:v>
                      </c:pt>
                      <c:pt idx="2">
                        <c:v>Inde</c:v>
                      </c:pt>
                      <c:pt idx="3">
                        <c:v>États-Unis</c:v>
                      </c:pt>
                      <c:pt idx="4">
                        <c:v>Émirats arabes unis</c:v>
                      </c:pt>
                      <c:pt idx="5">
                        <c:v>Argentine</c:v>
                      </c:pt>
                      <c:pt idx="6">
                        <c:v>Russie</c:v>
                      </c:pt>
                      <c:pt idx="7">
                        <c:v>Égypte</c:v>
                      </c:pt>
                      <c:pt idx="8">
                        <c:v>Indonésie</c:v>
                      </c:pt>
                      <c:pt idx="9">
                        <c:v>Soudan</c:v>
                      </c:pt>
                      <c:pt idx="10">
                        <c:v>Pays-Bas</c:v>
                      </c:pt>
                      <c:pt idx="11">
                        <c:v>France (14)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IAA'!$H$70:$H$81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0.22056239225436855</c:v>
                      </c:pt>
                      <c:pt idx="1">
                        <c:v>9.2472945366027751E-2</c:v>
                      </c:pt>
                      <c:pt idx="2">
                        <c:v>8.8338366343560126E-2</c:v>
                      </c:pt>
                      <c:pt idx="3">
                        <c:v>7.1910670980395344E-2</c:v>
                      </c:pt>
                      <c:pt idx="4">
                        <c:v>7.1529607625093403E-2</c:v>
                      </c:pt>
                      <c:pt idx="5">
                        <c:v>3.2597725723073068E-2</c:v>
                      </c:pt>
                      <c:pt idx="6">
                        <c:v>9.1419714782476E-3</c:v>
                      </c:pt>
                      <c:pt idx="7">
                        <c:v>3.3323808126708904E-2</c:v>
                      </c:pt>
                      <c:pt idx="8">
                        <c:v>2.0500472282068864E-2</c:v>
                      </c:pt>
                      <c:pt idx="9">
                        <c:v>3.0535131793099173E-2</c:v>
                      </c:pt>
                      <c:pt idx="10">
                        <c:v>3.0758458520400787E-2</c:v>
                      </c:pt>
                      <c:pt idx="11">
                        <c:v>2.8364499659284739E-2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97E4-4016-9427-453829C2D3E0}"/>
                  </c:ext>
                </c:extLst>
              </c15:ser>
            </c15:filteredBarSeries>
            <c15:filteredBarSeries>
              <c15:ser>
                <c:idx val="5"/>
                <c:order val="5"/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IAA'!$C$70:$C$81</c15:sqref>
                        </c15:formulaRef>
                      </c:ext>
                    </c:extLst>
                    <c:strCache>
                      <c:ptCount val="12"/>
                      <c:pt idx="0">
                        <c:v>Union européenne</c:v>
                      </c:pt>
                      <c:pt idx="1">
                        <c:v>Brésil</c:v>
                      </c:pt>
                      <c:pt idx="2">
                        <c:v>Inde</c:v>
                      </c:pt>
                      <c:pt idx="3">
                        <c:v>États-Unis</c:v>
                      </c:pt>
                      <c:pt idx="4">
                        <c:v>Émirats arabes unis</c:v>
                      </c:pt>
                      <c:pt idx="5">
                        <c:v>Argentine</c:v>
                      </c:pt>
                      <c:pt idx="6">
                        <c:v>Russie</c:v>
                      </c:pt>
                      <c:pt idx="7">
                        <c:v>Égypte</c:v>
                      </c:pt>
                      <c:pt idx="8">
                        <c:v>Indonésie</c:v>
                      </c:pt>
                      <c:pt idx="9">
                        <c:v>Soudan</c:v>
                      </c:pt>
                      <c:pt idx="10">
                        <c:v>Pays-Bas</c:v>
                      </c:pt>
                      <c:pt idx="11">
                        <c:v>France (14)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IAA'!$I$70:$I$81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0.24341608467491363</c:v>
                      </c:pt>
                      <c:pt idx="1">
                        <c:v>8.5088760530202326E-2</c:v>
                      </c:pt>
                      <c:pt idx="2">
                        <c:v>8.2001458061373544E-2</c:v>
                      </c:pt>
                      <c:pt idx="3">
                        <c:v>6.9389351256919279E-2</c:v>
                      </c:pt>
                      <c:pt idx="4">
                        <c:v>6.0464309988609216E-2</c:v>
                      </c:pt>
                      <c:pt idx="5">
                        <c:v>4.0609034603405397E-2</c:v>
                      </c:pt>
                      <c:pt idx="6">
                        <c:v>1.7949537027049902E-2</c:v>
                      </c:pt>
                      <c:pt idx="7">
                        <c:v>3.4209943090559913E-2</c:v>
                      </c:pt>
                      <c:pt idx="8">
                        <c:v>1.864860374666482E-2</c:v>
                      </c:pt>
                      <c:pt idx="9">
                        <c:v>1.1593852888586147E-2</c:v>
                      </c:pt>
                      <c:pt idx="10">
                        <c:v>2.8462566149314018E-2</c:v>
                      </c:pt>
                      <c:pt idx="11">
                        <c:v>2.5193676456856232E-2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97E4-4016-9427-453829C2D3E0}"/>
                  </c:ext>
                </c:extLst>
              </c15:ser>
            </c15:filteredBarSeries>
            <c15:filteredBarSeries>
              <c15:ser>
                <c:idx val="6"/>
                <c:order val="6"/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IAA'!$C$70:$C$81</c15:sqref>
                        </c15:formulaRef>
                      </c:ext>
                    </c:extLst>
                    <c:strCache>
                      <c:ptCount val="12"/>
                      <c:pt idx="0">
                        <c:v>Union européenne</c:v>
                      </c:pt>
                      <c:pt idx="1">
                        <c:v>Brésil</c:v>
                      </c:pt>
                      <c:pt idx="2">
                        <c:v>Inde</c:v>
                      </c:pt>
                      <c:pt idx="3">
                        <c:v>États-Unis</c:v>
                      </c:pt>
                      <c:pt idx="4">
                        <c:v>Émirats arabes unis</c:v>
                      </c:pt>
                      <c:pt idx="5">
                        <c:v>Argentine</c:v>
                      </c:pt>
                      <c:pt idx="6">
                        <c:v>Russie</c:v>
                      </c:pt>
                      <c:pt idx="7">
                        <c:v>Égypte</c:v>
                      </c:pt>
                      <c:pt idx="8">
                        <c:v>Indonésie</c:v>
                      </c:pt>
                      <c:pt idx="9">
                        <c:v>Soudan</c:v>
                      </c:pt>
                      <c:pt idx="10">
                        <c:v>Pays-Bas</c:v>
                      </c:pt>
                      <c:pt idx="11">
                        <c:v>France (14)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IAA'!$J$70:$J$81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0.23719020013336808</c:v>
                      </c:pt>
                      <c:pt idx="1">
                        <c:v>9.1508640849490452E-2</c:v>
                      </c:pt>
                      <c:pt idx="2">
                        <c:v>7.6475336384328546E-2</c:v>
                      </c:pt>
                      <c:pt idx="3">
                        <c:v>6.3992791601916316E-2</c:v>
                      </c:pt>
                      <c:pt idx="4">
                        <c:v>5.2562634046416749E-2</c:v>
                      </c:pt>
                      <c:pt idx="5">
                        <c:v>3.7578011381329983E-2</c:v>
                      </c:pt>
                      <c:pt idx="6">
                        <c:v>2.0243229566606909E-2</c:v>
                      </c:pt>
                      <c:pt idx="7">
                        <c:v>3.7322959363639309E-2</c:v>
                      </c:pt>
                      <c:pt idx="8">
                        <c:v>2.1358538499503522E-2</c:v>
                      </c:pt>
                      <c:pt idx="9">
                        <c:v>1.5416944752900218E-2</c:v>
                      </c:pt>
                      <c:pt idx="10">
                        <c:v>3.0958488494928056E-2</c:v>
                      </c:pt>
                      <c:pt idx="11">
                        <c:v>2.1289716289200299E-2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97E4-4016-9427-453829C2D3E0}"/>
                  </c:ext>
                </c:extLst>
              </c15:ser>
            </c15:filteredBarSeries>
            <c15:filteredBarSeries>
              <c15:ser>
                <c:idx val="7"/>
                <c:order val="7"/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IAA'!$C$70:$C$81</c15:sqref>
                        </c15:formulaRef>
                      </c:ext>
                    </c:extLst>
                    <c:strCache>
                      <c:ptCount val="12"/>
                      <c:pt idx="0">
                        <c:v>Union européenne</c:v>
                      </c:pt>
                      <c:pt idx="1">
                        <c:v>Brésil</c:v>
                      </c:pt>
                      <c:pt idx="2">
                        <c:v>Inde</c:v>
                      </c:pt>
                      <c:pt idx="3">
                        <c:v>États-Unis</c:v>
                      </c:pt>
                      <c:pt idx="4">
                        <c:v>Émirats arabes unis</c:v>
                      </c:pt>
                      <c:pt idx="5">
                        <c:v>Argentine</c:v>
                      </c:pt>
                      <c:pt idx="6">
                        <c:v>Russie</c:v>
                      </c:pt>
                      <c:pt idx="7">
                        <c:v>Égypte</c:v>
                      </c:pt>
                      <c:pt idx="8">
                        <c:v>Indonésie</c:v>
                      </c:pt>
                      <c:pt idx="9">
                        <c:v>Soudan</c:v>
                      </c:pt>
                      <c:pt idx="10">
                        <c:v>Pays-Bas</c:v>
                      </c:pt>
                      <c:pt idx="11">
                        <c:v>France (14)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IAA'!$K$70:$K$81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0.22048606887541969</c:v>
                      </c:pt>
                      <c:pt idx="1">
                        <c:v>0.1073571440120614</c:v>
                      </c:pt>
                      <c:pt idx="2">
                        <c:v>7.5357620613970375E-2</c:v>
                      </c:pt>
                      <c:pt idx="3">
                        <c:v>5.6315151015310469E-2</c:v>
                      </c:pt>
                      <c:pt idx="4">
                        <c:v>4.226979446026792E-2</c:v>
                      </c:pt>
                      <c:pt idx="5">
                        <c:v>5.2399091871854389E-2</c:v>
                      </c:pt>
                      <c:pt idx="6">
                        <c:v>4.1757895823581172E-2</c:v>
                      </c:pt>
                      <c:pt idx="7">
                        <c:v>3.6373374316571533E-2</c:v>
                      </c:pt>
                      <c:pt idx="8">
                        <c:v>2.6247226271493236E-2</c:v>
                      </c:pt>
                      <c:pt idx="9">
                        <c:v>1.503690706655645E-2</c:v>
                      </c:pt>
                      <c:pt idx="10">
                        <c:v>2.4377821807686106E-2</c:v>
                      </c:pt>
                      <c:pt idx="11">
                        <c:v>2.2614196276547781E-2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97E4-4016-9427-453829C2D3E0}"/>
                  </c:ext>
                </c:extLst>
              </c15:ser>
            </c15:filteredBarSeries>
            <c15:filteredBarSeries>
              <c15:ser>
                <c:idx val="8"/>
                <c:order val="8"/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IAA'!$C$70:$C$81</c15:sqref>
                        </c15:formulaRef>
                      </c:ext>
                    </c:extLst>
                    <c:strCache>
                      <c:ptCount val="12"/>
                      <c:pt idx="0">
                        <c:v>Union européenne</c:v>
                      </c:pt>
                      <c:pt idx="1">
                        <c:v>Brésil</c:v>
                      </c:pt>
                      <c:pt idx="2">
                        <c:v>Inde</c:v>
                      </c:pt>
                      <c:pt idx="3">
                        <c:v>États-Unis</c:v>
                      </c:pt>
                      <c:pt idx="4">
                        <c:v>Émirats arabes unis</c:v>
                      </c:pt>
                      <c:pt idx="5">
                        <c:v>Argentine</c:v>
                      </c:pt>
                      <c:pt idx="6">
                        <c:v>Russie</c:v>
                      </c:pt>
                      <c:pt idx="7">
                        <c:v>Égypte</c:v>
                      </c:pt>
                      <c:pt idx="8">
                        <c:v>Indonésie</c:v>
                      </c:pt>
                      <c:pt idx="9">
                        <c:v>Soudan</c:v>
                      </c:pt>
                      <c:pt idx="10">
                        <c:v>Pays-Bas</c:v>
                      </c:pt>
                      <c:pt idx="11">
                        <c:v>France (14)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IAA'!$L$70:$L$81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0.2184683445989713</c:v>
                      </c:pt>
                      <c:pt idx="1">
                        <c:v>0.11208144085658753</c:v>
                      </c:pt>
                      <c:pt idx="2">
                        <c:v>8.1067973811235775E-2</c:v>
                      </c:pt>
                      <c:pt idx="3">
                        <c:v>5.8215220356176121E-2</c:v>
                      </c:pt>
                      <c:pt idx="4">
                        <c:v>4.6895973177349684E-2</c:v>
                      </c:pt>
                      <c:pt idx="5">
                        <c:v>2.3193297085392122E-2</c:v>
                      </c:pt>
                      <c:pt idx="6">
                        <c:v>3.3438123535958923E-2</c:v>
                      </c:pt>
                      <c:pt idx="7">
                        <c:v>3.938242517987682E-2</c:v>
                      </c:pt>
                      <c:pt idx="8">
                        <c:v>2.2425615282179973E-2</c:v>
                      </c:pt>
                      <c:pt idx="9">
                        <c:v>2.9287011826997129E-2</c:v>
                      </c:pt>
                      <c:pt idx="10">
                        <c:v>2.6914561002178601E-2</c:v>
                      </c:pt>
                      <c:pt idx="11">
                        <c:v>2.029401999131367E-2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97E4-4016-9427-453829C2D3E0}"/>
                  </c:ext>
                </c:extLst>
              </c15:ser>
            </c15:filteredBarSeries>
          </c:ext>
        </c:extLst>
      </c:barChart>
      <c:catAx>
        <c:axId val="4509078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450908272"/>
        <c:crosses val="autoZero"/>
        <c:auto val="1"/>
        <c:lblAlgn val="ctr"/>
        <c:lblOffset val="100"/>
        <c:noMultiLvlLbl val="0"/>
      </c:catAx>
      <c:valAx>
        <c:axId val="45090827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crossAx val="450907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arianne" panose="02000000000000000000" pitchFamily="50" charset="0"/>
        </a:defRPr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22050960652041E-2"/>
          <c:y val="3.6109789436407309E-2"/>
          <c:w val="0.92063754953870691"/>
          <c:h val="0.799443850669187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'Balance commerciale IAA'!$C$4</c:f>
              <c:strCache>
                <c:ptCount val="1"/>
                <c:pt idx="0">
                  <c:v>Valeurs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'Balance commerciale IAA'!$D$4:$M$4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strCache>
            </c:strRef>
          </c:cat>
          <c:val>
            <c:numRef>
              <c:f>'Balance commerciale IAA'!$D$4:$M$4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4A-4718-8522-C86365C26A41}"/>
            </c:ext>
          </c:extLst>
        </c:ser>
        <c:ser>
          <c:idx val="1"/>
          <c:order val="1"/>
          <c:tx>
            <c:strRef>
              <c:f>'Balance commerciale IAA'!$C$5</c:f>
              <c:strCache>
                <c:ptCount val="1"/>
                <c:pt idx="0">
                  <c:v>Importations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'Balance commerciale IAA'!$D$4:$M$4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strCache>
            </c:strRef>
          </c:cat>
          <c:val>
            <c:numRef>
              <c:f>'Balance commerciale IAA'!$D$5:$M$5</c:f>
              <c:numCache>
                <c:formatCode>0</c:formatCode>
                <c:ptCount val="10"/>
                <c:pt idx="0">
                  <c:v>-22111450409</c:v>
                </c:pt>
                <c:pt idx="1">
                  <c:v>-20477515227</c:v>
                </c:pt>
                <c:pt idx="2">
                  <c:v>-17309075480</c:v>
                </c:pt>
                <c:pt idx="3">
                  <c:v>-17989623033</c:v>
                </c:pt>
                <c:pt idx="4">
                  <c:v>-16016121506</c:v>
                </c:pt>
                <c:pt idx="5">
                  <c:v>-18231464383</c:v>
                </c:pt>
                <c:pt idx="6">
                  <c:v>-18659252505</c:v>
                </c:pt>
                <c:pt idx="7">
                  <c:v>-27595390938</c:v>
                </c:pt>
                <c:pt idx="8">
                  <c:v>-24948154196</c:v>
                </c:pt>
                <c:pt idx="9">
                  <c:v>-26113118052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4A-4718-8522-C86365C26A41}"/>
            </c:ext>
          </c:extLst>
        </c:ser>
        <c:ser>
          <c:idx val="2"/>
          <c:order val="2"/>
          <c:tx>
            <c:strRef>
              <c:f>'Balance commerciale IAA'!$C$6</c:f>
              <c:strCache>
                <c:ptCount val="1"/>
                <c:pt idx="0">
                  <c:v>Exportations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'Balance commerciale IAA'!$D$4:$M$4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strCache>
            </c:strRef>
          </c:cat>
          <c:val>
            <c:numRef>
              <c:f>'Balance commerciale IAA'!$D$6:$M$6</c:f>
              <c:numCache>
                <c:formatCode>0</c:formatCode>
                <c:ptCount val="10"/>
                <c:pt idx="0">
                  <c:v>3462197664</c:v>
                </c:pt>
                <c:pt idx="1">
                  <c:v>3459334714</c:v>
                </c:pt>
                <c:pt idx="2">
                  <c:v>3290549450</c:v>
                </c:pt>
                <c:pt idx="3">
                  <c:v>3110274230</c:v>
                </c:pt>
                <c:pt idx="4">
                  <c:v>3180118212</c:v>
                </c:pt>
                <c:pt idx="5">
                  <c:v>3155376231</c:v>
                </c:pt>
                <c:pt idx="6">
                  <c:v>3518814403</c:v>
                </c:pt>
                <c:pt idx="7">
                  <c:v>4601395054</c:v>
                </c:pt>
                <c:pt idx="8">
                  <c:v>4800124287</c:v>
                </c:pt>
                <c:pt idx="9">
                  <c:v>5429954892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4A-4718-8522-C86365C26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51509016"/>
        <c:axId val="451506664"/>
      </c:barChart>
      <c:lineChart>
        <c:grouping val="stacked"/>
        <c:varyColors val="0"/>
        <c:ser>
          <c:idx val="3"/>
          <c:order val="3"/>
          <c:tx>
            <c:strRef>
              <c:f>'Balance commerciale IAA'!$C$7</c:f>
              <c:strCache>
                <c:ptCount val="1"/>
                <c:pt idx="0">
                  <c:v>Solde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val>
            <c:numRef>
              <c:f>'Balance commerciale IAA'!$D$7:$M$7</c:f>
              <c:numCache>
                <c:formatCode>0</c:formatCode>
                <c:ptCount val="10"/>
                <c:pt idx="0">
                  <c:v>-18649252745</c:v>
                </c:pt>
                <c:pt idx="1">
                  <c:v>-17018180513</c:v>
                </c:pt>
                <c:pt idx="2">
                  <c:v>-14018526030</c:v>
                </c:pt>
                <c:pt idx="3">
                  <c:v>-14879348803</c:v>
                </c:pt>
                <c:pt idx="4">
                  <c:v>-12836003294</c:v>
                </c:pt>
                <c:pt idx="5">
                  <c:v>-15076088152</c:v>
                </c:pt>
                <c:pt idx="6">
                  <c:v>-15140438102</c:v>
                </c:pt>
                <c:pt idx="7">
                  <c:v>-22993995884</c:v>
                </c:pt>
                <c:pt idx="8">
                  <c:v>-20148029909</c:v>
                </c:pt>
                <c:pt idx="9">
                  <c:v>-20683163160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04A-4718-8522-C86365C26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1509016"/>
        <c:axId val="451506664"/>
      </c:lineChart>
      <c:catAx>
        <c:axId val="451509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451506664"/>
        <c:crosses val="autoZero"/>
        <c:auto val="1"/>
        <c:lblAlgn val="ctr"/>
        <c:lblOffset val="100"/>
        <c:noMultiLvlLbl val="0"/>
      </c:catAx>
      <c:valAx>
        <c:axId val="451506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451509016"/>
        <c:crosses val="autoZero"/>
        <c:crossBetween val="between"/>
        <c:dispUnits>
          <c:builtInUnit val="billion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r>
                    <a:rPr lang="fr-FR"/>
                    <a:t>Milliards (en €)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50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arianne" panose="02000000000000000000" pitchFamily="50" charset="0"/>
        </a:defRPr>
      </a:pPr>
      <a:endParaRPr lang="fr-FR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9"/>
          <c:order val="6"/>
          <c:tx>
            <c:strRef>
              <c:f>'Balance commerciale TBB'!$J$4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'Balance commerciale TBB'!$C$6:$C$16</c:f>
              <c:strCache>
                <c:ptCount val="11"/>
                <c:pt idx="0">
                  <c:v>11. Vins et spiritueux</c:v>
                </c:pt>
                <c:pt idx="1">
                  <c:v>10. Pêche et aquaculture</c:v>
                </c:pt>
                <c:pt idx="2">
                  <c:v>9. Sucre</c:v>
                </c:pt>
                <c:pt idx="3">
                  <c:v>8. Animaux vivants et génétique</c:v>
                </c:pt>
                <c:pt idx="4">
                  <c:v>7. Oléagineux</c:v>
                </c:pt>
                <c:pt idx="5">
                  <c:v>6. Laits et produits laitiers</c:v>
                </c:pt>
                <c:pt idx="6">
                  <c:v>5. Viande et produits carnés</c:v>
                </c:pt>
                <c:pt idx="7">
                  <c:v>4. Fruits et légumes</c:v>
                </c:pt>
                <c:pt idx="8">
                  <c:v>3. Autres</c:v>
                </c:pt>
                <c:pt idx="9">
                  <c:v>2. Produits d'épicerie</c:v>
                </c:pt>
                <c:pt idx="10">
                  <c:v>1. Céréales</c:v>
                </c:pt>
              </c:strCache>
            </c:strRef>
          </c:cat>
          <c:val>
            <c:numRef>
              <c:f>'Balance commerciale TBB'!$J$6:$J$16</c:f>
              <c:numCache>
                <c:formatCode>0</c:formatCode>
                <c:ptCount val="11"/>
                <c:pt idx="0">
                  <c:v>-47844755</c:v>
                </c:pt>
                <c:pt idx="1">
                  <c:v>-362609356</c:v>
                </c:pt>
                <c:pt idx="2">
                  <c:v>-387440250</c:v>
                </c:pt>
                <c:pt idx="3">
                  <c:v>-626380545</c:v>
                </c:pt>
                <c:pt idx="4">
                  <c:v>-1102100515</c:v>
                </c:pt>
                <c:pt idx="5">
                  <c:v>-1078535241</c:v>
                </c:pt>
                <c:pt idx="6">
                  <c:v>-1632531576</c:v>
                </c:pt>
                <c:pt idx="7">
                  <c:v>-2340334275</c:v>
                </c:pt>
                <c:pt idx="8">
                  <c:v>-2269383307</c:v>
                </c:pt>
                <c:pt idx="9">
                  <c:v>-2217585933</c:v>
                </c:pt>
                <c:pt idx="10">
                  <c:v>-3075692350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D6-4E74-AF31-4ED1C63F3DA4}"/>
            </c:ext>
          </c:extLst>
        </c:ser>
        <c:ser>
          <c:idx val="10"/>
          <c:order val="7"/>
          <c:tx>
            <c:strRef>
              <c:f>'Balance commerciale TBB'!$K$4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'Balance commerciale TBB'!$C$6:$C$16</c:f>
              <c:strCache>
                <c:ptCount val="11"/>
                <c:pt idx="0">
                  <c:v>11. Vins et spiritueux</c:v>
                </c:pt>
                <c:pt idx="1">
                  <c:v>10. Pêche et aquaculture</c:v>
                </c:pt>
                <c:pt idx="2">
                  <c:v>9. Sucre</c:v>
                </c:pt>
                <c:pt idx="3">
                  <c:v>8. Animaux vivants et génétique</c:v>
                </c:pt>
                <c:pt idx="4">
                  <c:v>7. Oléagineux</c:v>
                </c:pt>
                <c:pt idx="5">
                  <c:v>6. Laits et produits laitiers</c:v>
                </c:pt>
                <c:pt idx="6">
                  <c:v>5. Viande et produits carnés</c:v>
                </c:pt>
                <c:pt idx="7">
                  <c:v>4. Fruits et légumes</c:v>
                </c:pt>
                <c:pt idx="8">
                  <c:v>3. Autres</c:v>
                </c:pt>
                <c:pt idx="9">
                  <c:v>2. Produits d'épicerie</c:v>
                </c:pt>
                <c:pt idx="10">
                  <c:v>1. Céréales</c:v>
                </c:pt>
              </c:strCache>
            </c:strRef>
          </c:cat>
          <c:val>
            <c:numRef>
              <c:f>'Balance commerciale TBB'!$K$6:$K$16</c:f>
              <c:numCache>
                <c:formatCode>0</c:formatCode>
                <c:ptCount val="11"/>
                <c:pt idx="0">
                  <c:v>-72692980</c:v>
                </c:pt>
                <c:pt idx="1">
                  <c:v>-458228654</c:v>
                </c:pt>
                <c:pt idx="2">
                  <c:v>-484520475</c:v>
                </c:pt>
                <c:pt idx="3">
                  <c:v>-925763063</c:v>
                </c:pt>
                <c:pt idx="4">
                  <c:v>-1989525241</c:v>
                </c:pt>
                <c:pt idx="5">
                  <c:v>-1635727956</c:v>
                </c:pt>
                <c:pt idx="6">
                  <c:v>-2533297474</c:v>
                </c:pt>
                <c:pt idx="7">
                  <c:v>-3048348901</c:v>
                </c:pt>
                <c:pt idx="8">
                  <c:v>-3394534706</c:v>
                </c:pt>
                <c:pt idx="9">
                  <c:v>-2859558050</c:v>
                </c:pt>
                <c:pt idx="10">
                  <c:v>-5591798385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D6-4E74-AF31-4ED1C63F3DA4}"/>
            </c:ext>
          </c:extLst>
        </c:ser>
        <c:ser>
          <c:idx val="11"/>
          <c:order val="8"/>
          <c:tx>
            <c:strRef>
              <c:f>'Balance commerciale TBB'!$L$4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'Balance commerciale TBB'!$C$6:$C$16</c:f>
              <c:strCache>
                <c:ptCount val="11"/>
                <c:pt idx="0">
                  <c:v>11. Vins et spiritueux</c:v>
                </c:pt>
                <c:pt idx="1">
                  <c:v>10. Pêche et aquaculture</c:v>
                </c:pt>
                <c:pt idx="2">
                  <c:v>9. Sucre</c:v>
                </c:pt>
                <c:pt idx="3">
                  <c:v>8. Animaux vivants et génétique</c:v>
                </c:pt>
                <c:pt idx="4">
                  <c:v>7. Oléagineux</c:v>
                </c:pt>
                <c:pt idx="5">
                  <c:v>6. Laits et produits laitiers</c:v>
                </c:pt>
                <c:pt idx="6">
                  <c:v>5. Viande et produits carnés</c:v>
                </c:pt>
                <c:pt idx="7">
                  <c:v>4. Fruits et légumes</c:v>
                </c:pt>
                <c:pt idx="8">
                  <c:v>3. Autres</c:v>
                </c:pt>
                <c:pt idx="9">
                  <c:v>2. Produits d'épicerie</c:v>
                </c:pt>
                <c:pt idx="10">
                  <c:v>1. Céréales</c:v>
                </c:pt>
              </c:strCache>
            </c:strRef>
          </c:cat>
          <c:val>
            <c:numRef>
              <c:f>'Balance commerciale TBB'!$L$6:$L$16</c:f>
              <c:numCache>
                <c:formatCode>0</c:formatCode>
                <c:ptCount val="11"/>
                <c:pt idx="0">
                  <c:v>-78731126</c:v>
                </c:pt>
                <c:pt idx="1">
                  <c:v>-473623921</c:v>
                </c:pt>
                <c:pt idx="2">
                  <c:v>-474394211</c:v>
                </c:pt>
                <c:pt idx="3">
                  <c:v>-1352701911</c:v>
                </c:pt>
                <c:pt idx="4">
                  <c:v>-1316699763</c:v>
                </c:pt>
                <c:pt idx="5">
                  <c:v>-1612680203</c:v>
                </c:pt>
                <c:pt idx="6">
                  <c:v>-2110532687</c:v>
                </c:pt>
                <c:pt idx="7">
                  <c:v>-3039993356</c:v>
                </c:pt>
                <c:pt idx="8">
                  <c:v>-3007383607</c:v>
                </c:pt>
                <c:pt idx="9">
                  <c:v>-2806534905</c:v>
                </c:pt>
                <c:pt idx="10">
                  <c:v>-3874754218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D6-4E74-AF31-4ED1C63F3DA4}"/>
            </c:ext>
          </c:extLst>
        </c:ser>
        <c:ser>
          <c:idx val="12"/>
          <c:order val="9"/>
          <c:tx>
            <c:strRef>
              <c:f>'Balance commerciale TBB'!$M$4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'Balance commerciale TBB'!$C$6:$C$16</c:f>
              <c:strCache>
                <c:ptCount val="11"/>
                <c:pt idx="0">
                  <c:v>11. Vins et spiritueux</c:v>
                </c:pt>
                <c:pt idx="1">
                  <c:v>10. Pêche et aquaculture</c:v>
                </c:pt>
                <c:pt idx="2">
                  <c:v>9. Sucre</c:v>
                </c:pt>
                <c:pt idx="3">
                  <c:v>8. Animaux vivants et génétique</c:v>
                </c:pt>
                <c:pt idx="4">
                  <c:v>7. Oléagineux</c:v>
                </c:pt>
                <c:pt idx="5">
                  <c:v>6. Laits et produits laitiers</c:v>
                </c:pt>
                <c:pt idx="6">
                  <c:v>5. Viande et produits carnés</c:v>
                </c:pt>
                <c:pt idx="7">
                  <c:v>4. Fruits et légumes</c:v>
                </c:pt>
                <c:pt idx="8">
                  <c:v>3. Autres</c:v>
                </c:pt>
                <c:pt idx="9">
                  <c:v>2. Produits d'épicerie</c:v>
                </c:pt>
                <c:pt idx="10">
                  <c:v>1. Céréales</c:v>
                </c:pt>
              </c:strCache>
            </c:strRef>
          </c:cat>
          <c:val>
            <c:numRef>
              <c:f>'Balance commerciale TBB'!$M$6:$M$16</c:f>
              <c:numCache>
                <c:formatCode>0</c:formatCode>
                <c:ptCount val="11"/>
                <c:pt idx="0">
                  <c:v>-60036810</c:v>
                </c:pt>
                <c:pt idx="1">
                  <c:v>-502336350</c:v>
                </c:pt>
                <c:pt idx="2">
                  <c:v>-620175693</c:v>
                </c:pt>
                <c:pt idx="3">
                  <c:v>-1406412736</c:v>
                </c:pt>
                <c:pt idx="4">
                  <c:v>-1412260986</c:v>
                </c:pt>
                <c:pt idx="5">
                  <c:v>-1617025615</c:v>
                </c:pt>
                <c:pt idx="6">
                  <c:v>-2446731575</c:v>
                </c:pt>
                <c:pt idx="7">
                  <c:v>-2828831315</c:v>
                </c:pt>
                <c:pt idx="8">
                  <c:v>-2855456377</c:v>
                </c:pt>
                <c:pt idx="9">
                  <c:v>-3085550265</c:v>
                </c:pt>
                <c:pt idx="10">
                  <c:v>-3848345440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D6-4E74-AF31-4ED1C63F3D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3913776"/>
        <c:axId val="453907896"/>
        <c:extLst>
          <c:ext xmlns:c15="http://schemas.microsoft.com/office/drawing/2012/chart" uri="{02D57815-91ED-43cb-92C2-25804820EDAC}">
            <c15:filteredBarSeries>
              <c15:ser>
                <c:idx val="3"/>
                <c:order val="0"/>
                <c:tx>
                  <c:strRef>
                    <c:extLst>
                      <c:ext uri="{02D57815-91ED-43cb-92C2-25804820EDAC}">
                        <c15:formulaRef>
                          <c15:sqref>'Balance commerciale TBB'!$D$4</c15:sqref>
                        </c15:formulaRef>
                      </c:ext>
                    </c:extLst>
                    <c:strCache>
                      <c:ptCount val="1"/>
                      <c:pt idx="0">
                        <c:v>2015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'Balance commerciale TBB'!$C$6:$C$16</c15:sqref>
                        </c15:formulaRef>
                      </c:ext>
                    </c:extLst>
                    <c:strCache>
                      <c:ptCount val="11"/>
                      <c:pt idx="0">
                        <c:v>11. Vins et spiritueux</c:v>
                      </c:pt>
                      <c:pt idx="1">
                        <c:v>10. Pêche et aquaculture</c:v>
                      </c:pt>
                      <c:pt idx="2">
                        <c:v>9. Sucre</c:v>
                      </c:pt>
                      <c:pt idx="3">
                        <c:v>8. Animaux vivants et génétique</c:v>
                      </c:pt>
                      <c:pt idx="4">
                        <c:v>7. Oléagineux</c:v>
                      </c:pt>
                      <c:pt idx="5">
                        <c:v>6. Laits et produits laitiers</c:v>
                      </c:pt>
                      <c:pt idx="6">
                        <c:v>5. Viande et produits carnés</c:v>
                      </c:pt>
                      <c:pt idx="7">
                        <c:v>4. Fruits et légumes</c:v>
                      </c:pt>
                      <c:pt idx="8">
                        <c:v>3. Autres</c:v>
                      </c:pt>
                      <c:pt idx="9">
                        <c:v>2. Produits d'épicerie</c:v>
                      </c:pt>
                      <c:pt idx="10">
                        <c:v>1. Céréales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'Balance commerciale TBB'!$D$6:$D$16</c15:sqref>
                        </c15:formulaRef>
                      </c:ext>
                    </c:extLst>
                    <c:numCache>
                      <c:formatCode>0</c:formatCode>
                      <c:ptCount val="11"/>
                      <c:pt idx="0">
                        <c:v>-40284893</c:v>
                      </c:pt>
                      <c:pt idx="1">
                        <c:v>-484325690</c:v>
                      </c:pt>
                      <c:pt idx="2">
                        <c:v>-400050777</c:v>
                      </c:pt>
                      <c:pt idx="3">
                        <c:v>-967158357</c:v>
                      </c:pt>
                      <c:pt idx="4">
                        <c:v>-975997897</c:v>
                      </c:pt>
                      <c:pt idx="5">
                        <c:v>-1357482117</c:v>
                      </c:pt>
                      <c:pt idx="6">
                        <c:v>-2451644249</c:v>
                      </c:pt>
                      <c:pt idx="7">
                        <c:v>-2259913832</c:v>
                      </c:pt>
                      <c:pt idx="8">
                        <c:v>-3053258946</c:v>
                      </c:pt>
                      <c:pt idx="9">
                        <c:v>-1983783552</c:v>
                      </c:pt>
                      <c:pt idx="10">
                        <c:v>-4675352434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5ED6-4E74-AF31-4ED1C63F3DA4}"/>
                  </c:ext>
                </c:extLst>
              </c15:ser>
            </c15:filteredBarSeries>
            <c15:filteredBarSeries>
              <c15:ser>
                <c:idx val="4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TBB'!$E$4</c15:sqref>
                        </c15:formulaRef>
                      </c:ext>
                    </c:extLst>
                    <c:strCache>
                      <c:ptCount val="1"/>
                      <c:pt idx="0">
                        <c:v>2016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TBB'!$C$6:$C$16</c15:sqref>
                        </c15:formulaRef>
                      </c:ext>
                    </c:extLst>
                    <c:strCache>
                      <c:ptCount val="11"/>
                      <c:pt idx="0">
                        <c:v>11. Vins et spiritueux</c:v>
                      </c:pt>
                      <c:pt idx="1">
                        <c:v>10. Pêche et aquaculture</c:v>
                      </c:pt>
                      <c:pt idx="2">
                        <c:v>9. Sucre</c:v>
                      </c:pt>
                      <c:pt idx="3">
                        <c:v>8. Animaux vivants et génétique</c:v>
                      </c:pt>
                      <c:pt idx="4">
                        <c:v>7. Oléagineux</c:v>
                      </c:pt>
                      <c:pt idx="5">
                        <c:v>6. Laits et produits laitiers</c:v>
                      </c:pt>
                      <c:pt idx="6">
                        <c:v>5. Viande et produits carnés</c:v>
                      </c:pt>
                      <c:pt idx="7">
                        <c:v>4. Fruits et légumes</c:v>
                      </c:pt>
                      <c:pt idx="8">
                        <c:v>3. Autres</c:v>
                      </c:pt>
                      <c:pt idx="9">
                        <c:v>2. Produits d'épicerie</c:v>
                      </c:pt>
                      <c:pt idx="10">
                        <c:v>1. Céréales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TBB'!$E$6:$E$16</c15:sqref>
                        </c15:formulaRef>
                      </c:ext>
                    </c:extLst>
                    <c:numCache>
                      <c:formatCode>0</c:formatCode>
                      <c:ptCount val="11"/>
                      <c:pt idx="0">
                        <c:v>-45840985</c:v>
                      </c:pt>
                      <c:pt idx="1">
                        <c:v>-435774796</c:v>
                      </c:pt>
                      <c:pt idx="2">
                        <c:v>-530981899</c:v>
                      </c:pt>
                      <c:pt idx="3">
                        <c:v>-782818010</c:v>
                      </c:pt>
                      <c:pt idx="4">
                        <c:v>-945327963</c:v>
                      </c:pt>
                      <c:pt idx="5">
                        <c:v>-1182415461</c:v>
                      </c:pt>
                      <c:pt idx="6">
                        <c:v>-1910593432</c:v>
                      </c:pt>
                      <c:pt idx="7">
                        <c:v>-2302270637</c:v>
                      </c:pt>
                      <c:pt idx="8">
                        <c:v>-3054994124</c:v>
                      </c:pt>
                      <c:pt idx="9">
                        <c:v>-2072457593</c:v>
                      </c:pt>
                      <c:pt idx="10">
                        <c:v>-3754705613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5ED6-4E74-AF31-4ED1C63F3DA4}"/>
                  </c:ext>
                </c:extLst>
              </c15:ser>
            </c15:filteredBarSeries>
            <c15:filteredBarSeries>
              <c15:ser>
                <c:idx val="5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TBB'!$F$4</c15:sqref>
                        </c15:formulaRef>
                      </c:ext>
                    </c:extLst>
                    <c:strCache>
                      <c:ptCount val="1"/>
                      <c:pt idx="0">
                        <c:v>2017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TBB'!$C$6:$C$16</c15:sqref>
                        </c15:formulaRef>
                      </c:ext>
                    </c:extLst>
                    <c:strCache>
                      <c:ptCount val="11"/>
                      <c:pt idx="0">
                        <c:v>11. Vins et spiritueux</c:v>
                      </c:pt>
                      <c:pt idx="1">
                        <c:v>10. Pêche et aquaculture</c:v>
                      </c:pt>
                      <c:pt idx="2">
                        <c:v>9. Sucre</c:v>
                      </c:pt>
                      <c:pt idx="3">
                        <c:v>8. Animaux vivants et génétique</c:v>
                      </c:pt>
                      <c:pt idx="4">
                        <c:v>7. Oléagineux</c:v>
                      </c:pt>
                      <c:pt idx="5">
                        <c:v>6. Laits et produits laitiers</c:v>
                      </c:pt>
                      <c:pt idx="6">
                        <c:v>5. Viande et produits carnés</c:v>
                      </c:pt>
                      <c:pt idx="7">
                        <c:v>4. Fruits et légumes</c:v>
                      </c:pt>
                      <c:pt idx="8">
                        <c:v>3. Autres</c:v>
                      </c:pt>
                      <c:pt idx="9">
                        <c:v>2. Produits d'épicerie</c:v>
                      </c:pt>
                      <c:pt idx="10">
                        <c:v>1. Céréales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TBB'!$F$6:$F$16</c15:sqref>
                        </c15:formulaRef>
                      </c:ext>
                    </c:extLst>
                    <c:numCache>
                      <c:formatCode>0</c:formatCode>
                      <c:ptCount val="11"/>
                      <c:pt idx="0">
                        <c:v>-31321571</c:v>
                      </c:pt>
                      <c:pt idx="1">
                        <c:v>-296040879</c:v>
                      </c:pt>
                      <c:pt idx="2">
                        <c:v>-420079559</c:v>
                      </c:pt>
                      <c:pt idx="3">
                        <c:v>-615597479</c:v>
                      </c:pt>
                      <c:pt idx="4">
                        <c:v>-774260586</c:v>
                      </c:pt>
                      <c:pt idx="5">
                        <c:v>-1105987543</c:v>
                      </c:pt>
                      <c:pt idx="6">
                        <c:v>-1622416595</c:v>
                      </c:pt>
                      <c:pt idx="7">
                        <c:v>-2185971062</c:v>
                      </c:pt>
                      <c:pt idx="8">
                        <c:v>-2362383214</c:v>
                      </c:pt>
                      <c:pt idx="9">
                        <c:v>-2041794073</c:v>
                      </c:pt>
                      <c:pt idx="10">
                        <c:v>-2562673468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5ED6-4E74-AF31-4ED1C63F3DA4}"/>
                  </c:ext>
                </c:extLst>
              </c15:ser>
            </c15:filteredBarSeries>
            <c15:filteredBarSeries>
              <c15:ser>
                <c:idx val="6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TBB'!$G$4</c15:sqref>
                        </c15:formulaRef>
                      </c:ext>
                    </c:extLst>
                    <c:strCache>
                      <c:ptCount val="1"/>
                      <c:pt idx="0">
                        <c:v>2018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TBB'!$C$6:$C$16</c15:sqref>
                        </c15:formulaRef>
                      </c:ext>
                    </c:extLst>
                    <c:strCache>
                      <c:ptCount val="11"/>
                      <c:pt idx="0">
                        <c:v>11. Vins et spiritueux</c:v>
                      </c:pt>
                      <c:pt idx="1">
                        <c:v>10. Pêche et aquaculture</c:v>
                      </c:pt>
                      <c:pt idx="2">
                        <c:v>9. Sucre</c:v>
                      </c:pt>
                      <c:pt idx="3">
                        <c:v>8. Animaux vivants et génétique</c:v>
                      </c:pt>
                      <c:pt idx="4">
                        <c:v>7. Oléagineux</c:v>
                      </c:pt>
                      <c:pt idx="5">
                        <c:v>6. Laits et produits laitiers</c:v>
                      </c:pt>
                      <c:pt idx="6">
                        <c:v>5. Viande et produits carnés</c:v>
                      </c:pt>
                      <c:pt idx="7">
                        <c:v>4. Fruits et légumes</c:v>
                      </c:pt>
                      <c:pt idx="8">
                        <c:v>3. Autres</c:v>
                      </c:pt>
                      <c:pt idx="9">
                        <c:v>2. Produits d'épicerie</c:v>
                      </c:pt>
                      <c:pt idx="10">
                        <c:v>1. Céréales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TBB'!$G$6:$G$16</c15:sqref>
                        </c15:formulaRef>
                      </c:ext>
                    </c:extLst>
                    <c:numCache>
                      <c:formatCode>0</c:formatCode>
                      <c:ptCount val="11"/>
                      <c:pt idx="0">
                        <c:v>-42810986</c:v>
                      </c:pt>
                      <c:pt idx="1">
                        <c:v>-269203855</c:v>
                      </c:pt>
                      <c:pt idx="2">
                        <c:v>-324996092</c:v>
                      </c:pt>
                      <c:pt idx="3">
                        <c:v>-553426112</c:v>
                      </c:pt>
                      <c:pt idx="4">
                        <c:v>-950368735</c:v>
                      </c:pt>
                      <c:pt idx="5">
                        <c:v>-975827850</c:v>
                      </c:pt>
                      <c:pt idx="6">
                        <c:v>-1582008143</c:v>
                      </c:pt>
                      <c:pt idx="7">
                        <c:v>-2085371736</c:v>
                      </c:pt>
                      <c:pt idx="8">
                        <c:v>-2002276753</c:v>
                      </c:pt>
                      <c:pt idx="9">
                        <c:v>-2072018180</c:v>
                      </c:pt>
                      <c:pt idx="10">
                        <c:v>-4021040362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5ED6-4E74-AF31-4ED1C63F3DA4}"/>
                  </c:ext>
                </c:extLst>
              </c15:ser>
            </c15:filteredBarSeries>
            <c15:filteredBarSeries>
              <c15:ser>
                <c:idx val="7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TBB'!$H$4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TBB'!$C$6:$C$16</c15:sqref>
                        </c15:formulaRef>
                      </c:ext>
                    </c:extLst>
                    <c:strCache>
                      <c:ptCount val="11"/>
                      <c:pt idx="0">
                        <c:v>11. Vins et spiritueux</c:v>
                      </c:pt>
                      <c:pt idx="1">
                        <c:v>10. Pêche et aquaculture</c:v>
                      </c:pt>
                      <c:pt idx="2">
                        <c:v>9. Sucre</c:v>
                      </c:pt>
                      <c:pt idx="3">
                        <c:v>8. Animaux vivants et génétique</c:v>
                      </c:pt>
                      <c:pt idx="4">
                        <c:v>7. Oléagineux</c:v>
                      </c:pt>
                      <c:pt idx="5">
                        <c:v>6. Laits et produits laitiers</c:v>
                      </c:pt>
                      <c:pt idx="6">
                        <c:v>5. Viande et produits carnés</c:v>
                      </c:pt>
                      <c:pt idx="7">
                        <c:v>4. Fruits et légumes</c:v>
                      </c:pt>
                      <c:pt idx="8">
                        <c:v>3. Autres</c:v>
                      </c:pt>
                      <c:pt idx="9">
                        <c:v>2. Produits d'épicerie</c:v>
                      </c:pt>
                      <c:pt idx="10">
                        <c:v>1. Céréales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TBB'!$H$6:$H$16</c15:sqref>
                        </c15:formulaRef>
                      </c:ext>
                    </c:extLst>
                    <c:numCache>
                      <c:formatCode>0</c:formatCode>
                      <c:ptCount val="11"/>
                      <c:pt idx="0">
                        <c:v>-37011735</c:v>
                      </c:pt>
                      <c:pt idx="1">
                        <c:v>-457308099</c:v>
                      </c:pt>
                      <c:pt idx="2">
                        <c:v>-237789339</c:v>
                      </c:pt>
                      <c:pt idx="3">
                        <c:v>-635860132</c:v>
                      </c:pt>
                      <c:pt idx="4">
                        <c:v>-655810306</c:v>
                      </c:pt>
                      <c:pt idx="5">
                        <c:v>-1010382274</c:v>
                      </c:pt>
                      <c:pt idx="6">
                        <c:v>-1591785217</c:v>
                      </c:pt>
                      <c:pt idx="7">
                        <c:v>-2184629699</c:v>
                      </c:pt>
                      <c:pt idx="8">
                        <c:v>-1994895366</c:v>
                      </c:pt>
                      <c:pt idx="9">
                        <c:v>-2147316115</c:v>
                      </c:pt>
                      <c:pt idx="10">
                        <c:v>-1883215012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5ED6-4E74-AF31-4ED1C63F3DA4}"/>
                  </c:ext>
                </c:extLst>
              </c15:ser>
            </c15:filteredBarSeries>
            <c15:filteredBarSeries>
              <c15:ser>
                <c:idx val="8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TBB'!$I$4</c15:sqref>
                        </c15:formulaRef>
                      </c:ext>
                    </c:extLst>
                    <c:strCache>
                      <c:ptCount val="1"/>
                      <c:pt idx="0">
                        <c:v>2020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TBB'!$C$6:$C$16</c15:sqref>
                        </c15:formulaRef>
                      </c:ext>
                    </c:extLst>
                    <c:strCache>
                      <c:ptCount val="11"/>
                      <c:pt idx="0">
                        <c:v>11. Vins et spiritueux</c:v>
                      </c:pt>
                      <c:pt idx="1">
                        <c:v>10. Pêche et aquaculture</c:v>
                      </c:pt>
                      <c:pt idx="2">
                        <c:v>9. Sucre</c:v>
                      </c:pt>
                      <c:pt idx="3">
                        <c:v>8. Animaux vivants et génétique</c:v>
                      </c:pt>
                      <c:pt idx="4">
                        <c:v>7. Oléagineux</c:v>
                      </c:pt>
                      <c:pt idx="5">
                        <c:v>6. Laits et produits laitiers</c:v>
                      </c:pt>
                      <c:pt idx="6">
                        <c:v>5. Viande et produits carnés</c:v>
                      </c:pt>
                      <c:pt idx="7">
                        <c:v>4. Fruits et légumes</c:v>
                      </c:pt>
                      <c:pt idx="8">
                        <c:v>3. Autres</c:v>
                      </c:pt>
                      <c:pt idx="9">
                        <c:v>2. Produits d'épicerie</c:v>
                      </c:pt>
                      <c:pt idx="10">
                        <c:v>1. Céréales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TBB'!$I$6:$I$16</c15:sqref>
                        </c15:formulaRef>
                      </c:ext>
                    </c:extLst>
                    <c:numCache>
                      <c:formatCode>0</c:formatCode>
                      <c:ptCount val="11"/>
                      <c:pt idx="0">
                        <c:v>-87507540</c:v>
                      </c:pt>
                      <c:pt idx="1">
                        <c:v>-502665225</c:v>
                      </c:pt>
                      <c:pt idx="2">
                        <c:v>-316885451</c:v>
                      </c:pt>
                      <c:pt idx="3">
                        <c:v>-566930357</c:v>
                      </c:pt>
                      <c:pt idx="4">
                        <c:v>-791475457</c:v>
                      </c:pt>
                      <c:pt idx="5">
                        <c:v>-1251571591</c:v>
                      </c:pt>
                      <c:pt idx="6">
                        <c:v>-1603072396</c:v>
                      </c:pt>
                      <c:pt idx="7">
                        <c:v>-2423093766</c:v>
                      </c:pt>
                      <c:pt idx="8">
                        <c:v>-2285705255</c:v>
                      </c:pt>
                      <c:pt idx="9">
                        <c:v>-2450509581</c:v>
                      </c:pt>
                      <c:pt idx="10">
                        <c:v>-2796671534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5ED6-4E74-AF31-4ED1C63F3DA4}"/>
                  </c:ext>
                </c:extLst>
              </c15:ser>
            </c15:filteredBarSeries>
          </c:ext>
        </c:extLst>
      </c:barChart>
      <c:catAx>
        <c:axId val="45391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453907896"/>
        <c:crosses val="autoZero"/>
        <c:auto val="1"/>
        <c:lblAlgn val="ctr"/>
        <c:lblOffset val="100"/>
        <c:noMultiLvlLbl val="0"/>
      </c:catAx>
      <c:valAx>
        <c:axId val="453907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453913776"/>
        <c:crosses val="autoZero"/>
        <c:crossBetween val="between"/>
        <c:dispUnits>
          <c:builtInUnit val="billion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r>
                    <a:rPr lang="fr-FR"/>
                    <a:t>Milliards (en €)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50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arianne" panose="02000000000000000000" pitchFamily="50" charset="0"/>
        </a:defRPr>
      </a:pPr>
      <a:endParaRPr lang="fr-FR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9"/>
          <c:order val="6"/>
          <c:tx>
            <c:strRef>
              <c:f>'Balance commerciale IAA'!$J$28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'Balance commerciale IAA'!$C$30:$C$40</c:f>
              <c:strCache>
                <c:ptCount val="11"/>
                <c:pt idx="0">
                  <c:v>1. Koweït</c:v>
                </c:pt>
                <c:pt idx="1">
                  <c:v>2. Irak</c:v>
                </c:pt>
                <c:pt idx="2">
                  <c:v>3. Yémen</c:v>
                </c:pt>
                <c:pt idx="3">
                  <c:v>4. Qatar</c:v>
                </c:pt>
                <c:pt idx="4">
                  <c:v>5. Liban</c:v>
                </c:pt>
                <c:pt idx="5">
                  <c:v>13. France</c:v>
                </c:pt>
                <c:pt idx="6">
                  <c:v>5. Russie</c:v>
                </c:pt>
                <c:pt idx="7">
                  <c:v>4. Argentine</c:v>
                </c:pt>
                <c:pt idx="8">
                  <c:v>3. États-Unis</c:v>
                </c:pt>
                <c:pt idx="9">
                  <c:v>2. Inde</c:v>
                </c:pt>
                <c:pt idx="10">
                  <c:v>1. Brésil</c:v>
                </c:pt>
              </c:strCache>
            </c:strRef>
          </c:cat>
          <c:val>
            <c:numRef>
              <c:f>'Balance commerciale IAA'!$J$30:$J$40</c:f>
              <c:numCache>
                <c:formatCode>0</c:formatCode>
                <c:ptCount val="11"/>
                <c:pt idx="0">
                  <c:v>380880942</c:v>
                </c:pt>
                <c:pt idx="1">
                  <c:v>187932960</c:v>
                </c:pt>
                <c:pt idx="2">
                  <c:v>181812645</c:v>
                </c:pt>
                <c:pt idx="3">
                  <c:v>4536017</c:v>
                </c:pt>
                <c:pt idx="4">
                  <c:v>-20732620</c:v>
                </c:pt>
                <c:pt idx="5">
                  <c:v>-395411225</c:v>
                </c:pt>
                <c:pt idx="6">
                  <c:v>-369363277</c:v>
                </c:pt>
                <c:pt idx="7">
                  <c:v>-701171274</c:v>
                </c:pt>
                <c:pt idx="8">
                  <c:v>-1180444799</c:v>
                </c:pt>
                <c:pt idx="9">
                  <c:v>-1406013232</c:v>
                </c:pt>
                <c:pt idx="10">
                  <c:v>-1707186666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95-4634-9A41-B1ADFDC52F02}"/>
            </c:ext>
          </c:extLst>
        </c:ser>
        <c:ser>
          <c:idx val="10"/>
          <c:order val="7"/>
          <c:tx>
            <c:strRef>
              <c:f>'Balance commerciale IAA'!$K$28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'Balance commerciale IAA'!$C$30:$C$40</c:f>
              <c:strCache>
                <c:ptCount val="11"/>
                <c:pt idx="0">
                  <c:v>1. Koweït</c:v>
                </c:pt>
                <c:pt idx="1">
                  <c:v>2. Irak</c:v>
                </c:pt>
                <c:pt idx="2">
                  <c:v>3. Yémen</c:v>
                </c:pt>
                <c:pt idx="3">
                  <c:v>4. Qatar</c:v>
                </c:pt>
                <c:pt idx="4">
                  <c:v>5. Liban</c:v>
                </c:pt>
                <c:pt idx="5">
                  <c:v>13. France</c:v>
                </c:pt>
                <c:pt idx="6">
                  <c:v>5. Russie</c:v>
                </c:pt>
                <c:pt idx="7">
                  <c:v>4. Argentine</c:v>
                </c:pt>
                <c:pt idx="8">
                  <c:v>3. États-Unis</c:v>
                </c:pt>
                <c:pt idx="9">
                  <c:v>2. Inde</c:v>
                </c:pt>
                <c:pt idx="10">
                  <c:v>1. Brésil</c:v>
                </c:pt>
              </c:strCache>
            </c:strRef>
          </c:cat>
          <c:val>
            <c:numRef>
              <c:f>'Balance commerciale IAA'!$K$30:$K$40</c:f>
              <c:numCache>
                <c:formatCode>0</c:formatCode>
                <c:ptCount val="11"/>
                <c:pt idx="0">
                  <c:v>466406674</c:v>
                </c:pt>
                <c:pt idx="1">
                  <c:v>266030166</c:v>
                </c:pt>
                <c:pt idx="2">
                  <c:v>313513390</c:v>
                </c:pt>
                <c:pt idx="3">
                  <c:v>4919149</c:v>
                </c:pt>
                <c:pt idx="4">
                  <c:v>22754326</c:v>
                </c:pt>
                <c:pt idx="5">
                  <c:v>-622098712</c:v>
                </c:pt>
                <c:pt idx="6">
                  <c:v>-1149895758</c:v>
                </c:pt>
                <c:pt idx="7">
                  <c:v>-1445972222</c:v>
                </c:pt>
                <c:pt idx="8">
                  <c:v>-1539349642</c:v>
                </c:pt>
                <c:pt idx="9">
                  <c:v>-2057608219</c:v>
                </c:pt>
                <c:pt idx="10">
                  <c:v>-2961156926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95-4634-9A41-B1ADFDC52F02}"/>
            </c:ext>
          </c:extLst>
        </c:ser>
        <c:ser>
          <c:idx val="11"/>
          <c:order val="8"/>
          <c:tx>
            <c:strRef>
              <c:f>'Balance commerciale IAA'!$L$28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'Balance commerciale IAA'!$C$30:$C$40</c:f>
              <c:strCache>
                <c:ptCount val="11"/>
                <c:pt idx="0">
                  <c:v>1. Koweït</c:v>
                </c:pt>
                <c:pt idx="1">
                  <c:v>2. Irak</c:v>
                </c:pt>
                <c:pt idx="2">
                  <c:v>3. Yémen</c:v>
                </c:pt>
                <c:pt idx="3">
                  <c:v>4. Qatar</c:v>
                </c:pt>
                <c:pt idx="4">
                  <c:v>5. Liban</c:v>
                </c:pt>
                <c:pt idx="5">
                  <c:v>13. France</c:v>
                </c:pt>
                <c:pt idx="6">
                  <c:v>5. Russie</c:v>
                </c:pt>
                <c:pt idx="7">
                  <c:v>4. Argentine</c:v>
                </c:pt>
                <c:pt idx="8">
                  <c:v>3. États-Unis</c:v>
                </c:pt>
                <c:pt idx="9">
                  <c:v>2. Inde</c:v>
                </c:pt>
                <c:pt idx="10">
                  <c:v>1. Brésil</c:v>
                </c:pt>
              </c:strCache>
            </c:strRef>
          </c:cat>
          <c:val>
            <c:numRef>
              <c:f>'Balance commerciale IAA'!$L$30:$L$40</c:f>
              <c:numCache>
                <c:formatCode>0</c:formatCode>
                <c:ptCount val="11"/>
                <c:pt idx="0">
                  <c:v>536059978</c:v>
                </c:pt>
                <c:pt idx="1">
                  <c:v>330967421</c:v>
                </c:pt>
                <c:pt idx="2">
                  <c:v>299960733</c:v>
                </c:pt>
                <c:pt idx="3">
                  <c:v>45076038</c:v>
                </c:pt>
                <c:pt idx="4">
                  <c:v>41710628</c:v>
                </c:pt>
                <c:pt idx="5">
                  <c:v>-504467430</c:v>
                </c:pt>
                <c:pt idx="6">
                  <c:v>-833036451</c:v>
                </c:pt>
                <c:pt idx="7">
                  <c:v>-578607922</c:v>
                </c:pt>
                <c:pt idx="8">
                  <c:v>-1438601708</c:v>
                </c:pt>
                <c:pt idx="9">
                  <c:v>-1980324513</c:v>
                </c:pt>
                <c:pt idx="10">
                  <c:v>-2792683163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95-4634-9A41-B1ADFDC52F02}"/>
            </c:ext>
          </c:extLst>
        </c:ser>
        <c:ser>
          <c:idx val="12"/>
          <c:order val="9"/>
          <c:tx>
            <c:strRef>
              <c:f>'Balance commerciale IAA'!$M$28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'Balance commerciale IAA'!$C$30:$C$40</c:f>
              <c:strCache>
                <c:ptCount val="11"/>
                <c:pt idx="0">
                  <c:v>1. Koweït</c:v>
                </c:pt>
                <c:pt idx="1">
                  <c:v>2. Irak</c:v>
                </c:pt>
                <c:pt idx="2">
                  <c:v>3. Yémen</c:v>
                </c:pt>
                <c:pt idx="3">
                  <c:v>4. Qatar</c:v>
                </c:pt>
                <c:pt idx="4">
                  <c:v>5. Liban</c:v>
                </c:pt>
                <c:pt idx="5">
                  <c:v>13. France</c:v>
                </c:pt>
                <c:pt idx="6">
                  <c:v>5. Russie</c:v>
                </c:pt>
                <c:pt idx="7">
                  <c:v>4. Argentine</c:v>
                </c:pt>
                <c:pt idx="8">
                  <c:v>3. États-Unis</c:v>
                </c:pt>
                <c:pt idx="9">
                  <c:v>2. Inde</c:v>
                </c:pt>
                <c:pt idx="10">
                  <c:v>1. Brésil</c:v>
                </c:pt>
              </c:strCache>
            </c:strRef>
          </c:cat>
          <c:val>
            <c:numRef>
              <c:f>'Balance commerciale IAA'!$M$30:$M$40</c:f>
              <c:numCache>
                <c:formatCode>0</c:formatCode>
                <c:ptCount val="11"/>
                <c:pt idx="0">
                  <c:v>587047829</c:v>
                </c:pt>
                <c:pt idx="1">
                  <c:v>397326094</c:v>
                </c:pt>
                <c:pt idx="2">
                  <c:v>315988055</c:v>
                </c:pt>
                <c:pt idx="3">
                  <c:v>155276217</c:v>
                </c:pt>
                <c:pt idx="4">
                  <c:v>63769858</c:v>
                </c:pt>
                <c:pt idx="5">
                  <c:v>-534684635</c:v>
                </c:pt>
                <c:pt idx="6">
                  <c:v>-890426916</c:v>
                </c:pt>
                <c:pt idx="7">
                  <c:v>-999519116</c:v>
                </c:pt>
                <c:pt idx="8">
                  <c:v>-1249740444</c:v>
                </c:pt>
                <c:pt idx="9">
                  <c:v>-2250710707</c:v>
                </c:pt>
                <c:pt idx="10">
                  <c:v>-2888937891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95-4634-9A41-B1ADFDC52F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1505096"/>
        <c:axId val="165989632"/>
        <c:extLst>
          <c:ext xmlns:c15="http://schemas.microsoft.com/office/drawing/2012/chart" uri="{02D57815-91ED-43cb-92C2-25804820EDAC}">
            <c15:filteredBarSeries>
              <c15:ser>
                <c:idx val="3"/>
                <c:order val="0"/>
                <c:tx>
                  <c:strRef>
                    <c:extLst>
                      <c:ext uri="{02D57815-91ED-43cb-92C2-25804820EDAC}">
                        <c15:formulaRef>
                          <c15:sqref>'Balance commerciale IAA'!$D$28</c15:sqref>
                        </c15:formulaRef>
                      </c:ext>
                    </c:extLst>
                    <c:strCache>
                      <c:ptCount val="1"/>
                      <c:pt idx="0">
                        <c:v>2015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'Balance commerciale IAA'!$C$30:$C$40</c15:sqref>
                        </c15:formulaRef>
                      </c:ext>
                    </c:extLst>
                    <c:strCache>
                      <c:ptCount val="11"/>
                      <c:pt idx="0">
                        <c:v>1. Koweït</c:v>
                      </c:pt>
                      <c:pt idx="1">
                        <c:v>2. Irak</c:v>
                      </c:pt>
                      <c:pt idx="2">
                        <c:v>3. Yémen</c:v>
                      </c:pt>
                      <c:pt idx="3">
                        <c:v>4. Qatar</c:v>
                      </c:pt>
                      <c:pt idx="4">
                        <c:v>5. Liban</c:v>
                      </c:pt>
                      <c:pt idx="5">
                        <c:v>13. France</c:v>
                      </c:pt>
                      <c:pt idx="6">
                        <c:v>5. Russie</c:v>
                      </c:pt>
                      <c:pt idx="7">
                        <c:v>4. Argentine</c:v>
                      </c:pt>
                      <c:pt idx="8">
                        <c:v>3. États-Unis</c:v>
                      </c:pt>
                      <c:pt idx="9">
                        <c:v>2. Inde</c:v>
                      </c:pt>
                      <c:pt idx="10">
                        <c:v>1. Brésil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'Balance commerciale IAA'!$D$30:$D$40</c15:sqref>
                        </c15:formulaRef>
                      </c:ext>
                    </c:extLst>
                    <c:numCache>
                      <c:formatCode>0</c:formatCode>
                      <c:ptCount val="11"/>
                      <c:pt idx="0">
                        <c:v>262573474</c:v>
                      </c:pt>
                      <c:pt idx="1">
                        <c:v>149858774</c:v>
                      </c:pt>
                      <c:pt idx="2">
                        <c:v>81756372</c:v>
                      </c:pt>
                      <c:pt idx="3">
                        <c:v>450257399</c:v>
                      </c:pt>
                      <c:pt idx="4">
                        <c:v>-25764287</c:v>
                      </c:pt>
                      <c:pt idx="5">
                        <c:v>-775649338</c:v>
                      </c:pt>
                      <c:pt idx="6">
                        <c:v>-694566987</c:v>
                      </c:pt>
                      <c:pt idx="7">
                        <c:v>-466051207</c:v>
                      </c:pt>
                      <c:pt idx="8">
                        <c:v>-1285989275</c:v>
                      </c:pt>
                      <c:pt idx="9">
                        <c:v>-1909142436</c:v>
                      </c:pt>
                      <c:pt idx="10">
                        <c:v>-2215628878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0995-4634-9A41-B1ADFDC52F02}"/>
                  </c:ext>
                </c:extLst>
              </c15:ser>
            </c15:filteredBarSeries>
            <c15:filteredBarSeries>
              <c15:ser>
                <c:idx val="4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IAA'!$E$28</c15:sqref>
                        </c15:formulaRef>
                      </c:ext>
                    </c:extLst>
                    <c:strCache>
                      <c:ptCount val="1"/>
                      <c:pt idx="0">
                        <c:v>2016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IAA'!$C$30:$C$40</c15:sqref>
                        </c15:formulaRef>
                      </c:ext>
                    </c:extLst>
                    <c:strCache>
                      <c:ptCount val="11"/>
                      <c:pt idx="0">
                        <c:v>1. Koweït</c:v>
                      </c:pt>
                      <c:pt idx="1">
                        <c:v>2. Irak</c:v>
                      </c:pt>
                      <c:pt idx="2">
                        <c:v>3. Yémen</c:v>
                      </c:pt>
                      <c:pt idx="3">
                        <c:v>4. Qatar</c:v>
                      </c:pt>
                      <c:pt idx="4">
                        <c:v>5. Liban</c:v>
                      </c:pt>
                      <c:pt idx="5">
                        <c:v>13. France</c:v>
                      </c:pt>
                      <c:pt idx="6">
                        <c:v>5. Russie</c:v>
                      </c:pt>
                      <c:pt idx="7">
                        <c:v>4. Argentine</c:v>
                      </c:pt>
                      <c:pt idx="8">
                        <c:v>3. États-Unis</c:v>
                      </c:pt>
                      <c:pt idx="9">
                        <c:v>2. Inde</c:v>
                      </c:pt>
                      <c:pt idx="10">
                        <c:v>1. Brésil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IAA'!$E$30:$E$40</c15:sqref>
                        </c15:formulaRef>
                      </c:ext>
                    </c:extLst>
                    <c:numCache>
                      <c:formatCode>0</c:formatCode>
                      <c:ptCount val="11"/>
                      <c:pt idx="0">
                        <c:v>303034001</c:v>
                      </c:pt>
                      <c:pt idx="1">
                        <c:v>140207526</c:v>
                      </c:pt>
                      <c:pt idx="2">
                        <c:v>134366648</c:v>
                      </c:pt>
                      <c:pt idx="3">
                        <c:v>391351885</c:v>
                      </c:pt>
                      <c:pt idx="4">
                        <c:v>-13198139</c:v>
                      </c:pt>
                      <c:pt idx="5">
                        <c:v>-793537640</c:v>
                      </c:pt>
                      <c:pt idx="6">
                        <c:v>-300937622</c:v>
                      </c:pt>
                      <c:pt idx="7">
                        <c:v>-682534009</c:v>
                      </c:pt>
                      <c:pt idx="8">
                        <c:v>-1412459128</c:v>
                      </c:pt>
                      <c:pt idx="9">
                        <c:v>-1392247808</c:v>
                      </c:pt>
                      <c:pt idx="10">
                        <c:v>-2087711258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0995-4634-9A41-B1ADFDC52F02}"/>
                  </c:ext>
                </c:extLst>
              </c15:ser>
            </c15:filteredBarSeries>
            <c15:filteredBarSeries>
              <c15:ser>
                <c:idx val="5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IAA'!$F$28</c15:sqref>
                        </c15:formulaRef>
                      </c:ext>
                    </c:extLst>
                    <c:strCache>
                      <c:ptCount val="1"/>
                      <c:pt idx="0">
                        <c:v>2017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IAA'!$C$30:$C$40</c15:sqref>
                        </c15:formulaRef>
                      </c:ext>
                    </c:extLst>
                    <c:strCache>
                      <c:ptCount val="11"/>
                      <c:pt idx="0">
                        <c:v>1. Koweït</c:v>
                      </c:pt>
                      <c:pt idx="1">
                        <c:v>2. Irak</c:v>
                      </c:pt>
                      <c:pt idx="2">
                        <c:v>3. Yémen</c:v>
                      </c:pt>
                      <c:pt idx="3">
                        <c:v>4. Qatar</c:v>
                      </c:pt>
                      <c:pt idx="4">
                        <c:v>5. Liban</c:v>
                      </c:pt>
                      <c:pt idx="5">
                        <c:v>13. France</c:v>
                      </c:pt>
                      <c:pt idx="6">
                        <c:v>5. Russie</c:v>
                      </c:pt>
                      <c:pt idx="7">
                        <c:v>4. Argentine</c:v>
                      </c:pt>
                      <c:pt idx="8">
                        <c:v>3. États-Unis</c:v>
                      </c:pt>
                      <c:pt idx="9">
                        <c:v>2. Inde</c:v>
                      </c:pt>
                      <c:pt idx="10">
                        <c:v>1. Brésil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IAA'!$F$30:$F$40</c15:sqref>
                        </c15:formulaRef>
                      </c:ext>
                    </c:extLst>
                    <c:numCache>
                      <c:formatCode>0</c:formatCode>
                      <c:ptCount val="11"/>
                      <c:pt idx="0">
                        <c:v>368838278</c:v>
                      </c:pt>
                      <c:pt idx="1">
                        <c:v>111990345</c:v>
                      </c:pt>
                      <c:pt idx="2">
                        <c:v>9653049</c:v>
                      </c:pt>
                      <c:pt idx="3">
                        <c:v>171803288</c:v>
                      </c:pt>
                      <c:pt idx="4">
                        <c:v>-53169439</c:v>
                      </c:pt>
                      <c:pt idx="5">
                        <c:v>-610853358</c:v>
                      </c:pt>
                      <c:pt idx="6">
                        <c:v>-152399284</c:v>
                      </c:pt>
                      <c:pt idx="7">
                        <c:v>-403198069</c:v>
                      </c:pt>
                      <c:pt idx="8">
                        <c:v>-1300373425</c:v>
                      </c:pt>
                      <c:pt idx="9">
                        <c:v>-1304074311</c:v>
                      </c:pt>
                      <c:pt idx="10">
                        <c:v>-1672404835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0995-4634-9A41-B1ADFDC52F02}"/>
                  </c:ext>
                </c:extLst>
              </c15:ser>
            </c15:filteredBarSeries>
            <c15:filteredBarSeries>
              <c15:ser>
                <c:idx val="6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IAA'!$G$28</c15:sqref>
                        </c15:formulaRef>
                      </c:ext>
                    </c:extLst>
                    <c:strCache>
                      <c:ptCount val="1"/>
                      <c:pt idx="0">
                        <c:v>2018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IAA'!$C$30:$C$40</c15:sqref>
                        </c15:formulaRef>
                      </c:ext>
                    </c:extLst>
                    <c:strCache>
                      <c:ptCount val="11"/>
                      <c:pt idx="0">
                        <c:v>1. Koweït</c:v>
                      </c:pt>
                      <c:pt idx="1">
                        <c:v>2. Irak</c:v>
                      </c:pt>
                      <c:pt idx="2">
                        <c:v>3. Yémen</c:v>
                      </c:pt>
                      <c:pt idx="3">
                        <c:v>4. Qatar</c:v>
                      </c:pt>
                      <c:pt idx="4">
                        <c:v>5. Liban</c:v>
                      </c:pt>
                      <c:pt idx="5">
                        <c:v>13. France</c:v>
                      </c:pt>
                      <c:pt idx="6">
                        <c:v>5. Russie</c:v>
                      </c:pt>
                      <c:pt idx="7">
                        <c:v>4. Argentine</c:v>
                      </c:pt>
                      <c:pt idx="8">
                        <c:v>3. États-Unis</c:v>
                      </c:pt>
                      <c:pt idx="9">
                        <c:v>2. Inde</c:v>
                      </c:pt>
                      <c:pt idx="10">
                        <c:v>1. Brésil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IAA'!$G$30:$G$40</c15:sqref>
                        </c15:formulaRef>
                      </c:ext>
                    </c:extLst>
                    <c:numCache>
                      <c:formatCode>0</c:formatCode>
                      <c:ptCount val="11"/>
                      <c:pt idx="0">
                        <c:v>334590955</c:v>
                      </c:pt>
                      <c:pt idx="1">
                        <c:v>149000760</c:v>
                      </c:pt>
                      <c:pt idx="2">
                        <c:v>94749170</c:v>
                      </c:pt>
                      <c:pt idx="3">
                        <c:v>0</c:v>
                      </c:pt>
                      <c:pt idx="4">
                        <c:v>2470314</c:v>
                      </c:pt>
                      <c:pt idx="5">
                        <c:v>-721525741</c:v>
                      </c:pt>
                      <c:pt idx="6">
                        <c:v>-500034081</c:v>
                      </c:pt>
                      <c:pt idx="7">
                        <c:v>-697241864</c:v>
                      </c:pt>
                      <c:pt idx="8">
                        <c:v>-1450170179</c:v>
                      </c:pt>
                      <c:pt idx="9">
                        <c:v>-1416594943</c:v>
                      </c:pt>
                      <c:pt idx="10">
                        <c:v>-1583796539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0995-4634-9A41-B1ADFDC52F02}"/>
                  </c:ext>
                </c:extLst>
              </c15:ser>
            </c15:filteredBarSeries>
            <c15:filteredBarSeries>
              <c15:ser>
                <c:idx val="7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IAA'!$H$28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IAA'!$C$30:$C$40</c15:sqref>
                        </c15:formulaRef>
                      </c:ext>
                    </c:extLst>
                    <c:strCache>
                      <c:ptCount val="11"/>
                      <c:pt idx="0">
                        <c:v>1. Koweït</c:v>
                      </c:pt>
                      <c:pt idx="1">
                        <c:v>2. Irak</c:v>
                      </c:pt>
                      <c:pt idx="2">
                        <c:v>3. Yémen</c:v>
                      </c:pt>
                      <c:pt idx="3">
                        <c:v>4. Qatar</c:v>
                      </c:pt>
                      <c:pt idx="4">
                        <c:v>5. Liban</c:v>
                      </c:pt>
                      <c:pt idx="5">
                        <c:v>13. France</c:v>
                      </c:pt>
                      <c:pt idx="6">
                        <c:v>5. Russie</c:v>
                      </c:pt>
                      <c:pt idx="7">
                        <c:v>4. Argentine</c:v>
                      </c:pt>
                      <c:pt idx="8">
                        <c:v>3. États-Unis</c:v>
                      </c:pt>
                      <c:pt idx="9">
                        <c:v>2. Inde</c:v>
                      </c:pt>
                      <c:pt idx="10">
                        <c:v>1. Brésil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IAA'!$H$30:$H$40</c15:sqref>
                        </c15:formulaRef>
                      </c:ext>
                    </c:extLst>
                    <c:numCache>
                      <c:formatCode>0</c:formatCode>
                      <c:ptCount val="11"/>
                      <c:pt idx="0">
                        <c:v>278201503</c:v>
                      </c:pt>
                      <c:pt idx="1">
                        <c:v>166202504</c:v>
                      </c:pt>
                      <c:pt idx="2">
                        <c:v>129111205</c:v>
                      </c:pt>
                      <c:pt idx="3">
                        <c:v>0</c:v>
                      </c:pt>
                      <c:pt idx="4">
                        <c:v>-18765210</c:v>
                      </c:pt>
                      <c:pt idx="5">
                        <c:v>-453290755</c:v>
                      </c:pt>
                      <c:pt idx="6">
                        <c:v>-145451697</c:v>
                      </c:pt>
                      <c:pt idx="7">
                        <c:v>-522082159</c:v>
                      </c:pt>
                      <c:pt idx="8">
                        <c:v>-1142667716</c:v>
                      </c:pt>
                      <c:pt idx="9">
                        <c:v>-1392776929</c:v>
                      </c:pt>
                      <c:pt idx="10">
                        <c:v>-1474043152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0995-4634-9A41-B1ADFDC52F02}"/>
                  </c:ext>
                </c:extLst>
              </c15:ser>
            </c15:filteredBarSeries>
            <c15:filteredBarSeries>
              <c15:ser>
                <c:idx val="8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IAA'!$I$28</c15:sqref>
                        </c15:formulaRef>
                      </c:ext>
                    </c:extLst>
                    <c:strCache>
                      <c:ptCount val="1"/>
                      <c:pt idx="0">
                        <c:v>2020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IAA'!$C$30:$C$40</c15:sqref>
                        </c15:formulaRef>
                      </c:ext>
                    </c:extLst>
                    <c:strCache>
                      <c:ptCount val="11"/>
                      <c:pt idx="0">
                        <c:v>1. Koweït</c:v>
                      </c:pt>
                      <c:pt idx="1">
                        <c:v>2. Irak</c:v>
                      </c:pt>
                      <c:pt idx="2">
                        <c:v>3. Yémen</c:v>
                      </c:pt>
                      <c:pt idx="3">
                        <c:v>4. Qatar</c:v>
                      </c:pt>
                      <c:pt idx="4">
                        <c:v>5. Liban</c:v>
                      </c:pt>
                      <c:pt idx="5">
                        <c:v>13. France</c:v>
                      </c:pt>
                      <c:pt idx="6">
                        <c:v>5. Russie</c:v>
                      </c:pt>
                      <c:pt idx="7">
                        <c:v>4. Argentine</c:v>
                      </c:pt>
                      <c:pt idx="8">
                        <c:v>3. États-Unis</c:v>
                      </c:pt>
                      <c:pt idx="9">
                        <c:v>2. Inde</c:v>
                      </c:pt>
                      <c:pt idx="10">
                        <c:v>1. Brésil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IAA'!$I$30:$I$40</c15:sqref>
                        </c15:formulaRef>
                      </c:ext>
                    </c:extLst>
                    <c:numCache>
                      <c:formatCode>0</c:formatCode>
                      <c:ptCount val="11"/>
                      <c:pt idx="0">
                        <c:v>372143345</c:v>
                      </c:pt>
                      <c:pt idx="1">
                        <c:v>182831386</c:v>
                      </c:pt>
                      <c:pt idx="2">
                        <c:v>151939342</c:v>
                      </c:pt>
                      <c:pt idx="3">
                        <c:v>0</c:v>
                      </c:pt>
                      <c:pt idx="4">
                        <c:v>-71048003</c:v>
                      </c:pt>
                      <c:pt idx="5">
                        <c:v>-457702365</c:v>
                      </c:pt>
                      <c:pt idx="6">
                        <c:v>-325627637</c:v>
                      </c:pt>
                      <c:pt idx="7">
                        <c:v>-740355902</c:v>
                      </c:pt>
                      <c:pt idx="8">
                        <c:v>-1253327401</c:v>
                      </c:pt>
                      <c:pt idx="9">
                        <c:v>-1483327187</c:v>
                      </c:pt>
                      <c:pt idx="10">
                        <c:v>-1550911107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0995-4634-9A41-B1ADFDC52F02}"/>
                  </c:ext>
                </c:extLst>
              </c15:ser>
            </c15:filteredBarSeries>
          </c:ext>
        </c:extLst>
      </c:barChart>
      <c:catAx>
        <c:axId val="451505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165989632"/>
        <c:crosses val="autoZero"/>
        <c:auto val="1"/>
        <c:lblAlgn val="ctr"/>
        <c:lblOffset val="100"/>
        <c:noMultiLvlLbl val="0"/>
      </c:catAx>
      <c:valAx>
        <c:axId val="165989632"/>
        <c:scaling>
          <c:orientation val="minMax"/>
          <c:min val="-3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451505096"/>
        <c:crosses val="autoZero"/>
        <c:crossBetween val="between"/>
        <c:dispUnits>
          <c:builtInUnit val="billion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r>
                    <a:rPr lang="fr-FR"/>
                    <a:t>Milliards (en €)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50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arianne" panose="02000000000000000000" pitchFamily="50" charset="0"/>
        </a:defRPr>
      </a:pPr>
      <a:endParaRPr lang="fr-FR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'Import. IAA'!$D$14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ysClr val="window" lastClr="FFFFFF"/>
            </a:solidFill>
          </c:spPr>
          <c:dPt>
            <c:idx val="0"/>
            <c:bubble3D val="0"/>
            <c:explosion val="16"/>
            <c:spPr>
              <a:solidFill>
                <a:srgbClr val="00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6E0-48ED-8168-28137E324F1A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6E0-48ED-8168-28137E324F1A}"/>
              </c:ext>
            </c:extLst>
          </c:dPt>
          <c:dLbls>
            <c:dLbl>
              <c:idx val="0"/>
              <c:layout>
                <c:manualLayout>
                  <c:x val="-2.5181079051053532E-2"/>
                  <c:y val="-9.407146455155616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rgbClr val="00B050"/>
                        </a:solidFill>
                        <a:latin typeface="Marianne" panose="02000000000000000000" pitchFamily="50" charset="0"/>
                        <a:ea typeface="+mn-ea"/>
                        <a:cs typeface="+mn-cs"/>
                      </a:defRPr>
                    </a:pPr>
                    <a:r>
                      <a:rPr lang="fr-FR" sz="800" b="1" dirty="0" smtClean="0">
                        <a:solidFill>
                          <a:srgbClr val="00FF00"/>
                        </a:solidFill>
                      </a:rPr>
                      <a:t>Importations de produits agricoles et agro-alimentaires</a:t>
                    </a:r>
                    <a:r>
                      <a:rPr lang="fr-FR" sz="800" b="1" baseline="0" dirty="0">
                        <a:solidFill>
                          <a:srgbClr val="00FF00"/>
                        </a:solidFill>
                      </a:rPr>
                      <a:t>
</a:t>
                    </a:r>
                    <a:fld id="{2565C8BB-074E-48D6-BB7D-BFAE9E2F48DE}" type="PERCENTAGE">
                      <a:rPr lang="fr-FR" sz="800" b="1" baseline="0">
                        <a:solidFill>
                          <a:srgbClr val="00FF00"/>
                        </a:solidFill>
                      </a:rPr>
                      <a:pPr>
                        <a:defRPr sz="1000" b="0" i="0" u="none" strike="noStrike" kern="1200" baseline="0">
                          <a:solidFill>
                            <a:srgbClr val="00B050"/>
                          </a:solidFill>
                          <a:latin typeface="Marianne" panose="02000000000000000000" pitchFamily="50" charset="0"/>
                          <a:ea typeface="+mn-ea"/>
                          <a:cs typeface="+mn-cs"/>
                        </a:defRPr>
                      </a:pPr>
                      <a:t>[POURCENTAGE]</a:t>
                    </a:fld>
                    <a:endParaRPr lang="fr-FR" sz="800" b="1" baseline="0" dirty="0">
                      <a:solidFill>
                        <a:srgbClr val="00FF00"/>
                      </a:solidFill>
                    </a:endParaRPr>
                  </a:p>
                </c:rich>
              </c:tx>
              <c:spPr>
                <a:noFill/>
                <a:ln w="6350"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6711434137984558"/>
                      <c:h val="0.258693790790324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6E0-48ED-8168-28137E324F1A}"/>
                </c:ext>
              </c:extLst>
            </c:dLbl>
            <c:dLbl>
              <c:idx val="1"/>
              <c:layout>
                <c:manualLayout>
                  <c:x val="0.6303615431580889"/>
                  <c:y val="5.413765885175588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err="1" smtClean="0">
                        <a:solidFill>
                          <a:schemeClr val="bg1"/>
                        </a:solidFill>
                      </a:rPr>
                      <a:t>Autres</a:t>
                    </a: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 importations</a:t>
                    </a:r>
                    <a:r>
                      <a:rPr lang="en-US" b="1" baseline="0" dirty="0">
                        <a:solidFill>
                          <a:schemeClr val="bg1"/>
                        </a:solidFill>
                      </a:rPr>
                      <a:t>
</a:t>
                    </a:r>
                    <a:fld id="{7629E6C8-3F79-477A-A5CA-34441BDB5A00}" type="PERCENTAGE">
                      <a:rPr lang="en-US" b="1" baseline="0">
                        <a:solidFill>
                          <a:schemeClr val="bg1"/>
                        </a:solidFill>
                      </a:rPr>
                      <a:pPr/>
                      <a:t>[POURCENTAGE]</a:t>
                    </a:fld>
                    <a:endParaRPr lang="en-US" b="1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29669731137689"/>
                      <c:h val="0.1653656814133765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6E0-48ED-8168-28137E324F1A}"/>
                </c:ext>
              </c:extLst>
            </c:dLbl>
            <c:spPr>
              <a:noFill/>
              <a:ln w="6350"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'Import. IAA'!$C$15:$C$17</c:f>
              <c:strCache>
                <c:ptCount val="2"/>
                <c:pt idx="0">
                  <c:v>Produits agricoles et agro-alimentaires</c:v>
                </c:pt>
                <c:pt idx="1">
                  <c:v>Autres</c:v>
                </c:pt>
              </c:strCache>
              <c:extLst/>
            </c:strRef>
          </c:cat>
          <c:val>
            <c:numRef>
              <c:f>'Import. IAA'!$D$15:$D$17</c:f>
              <c:numCache>
                <c:formatCode>0%</c:formatCode>
                <c:ptCount val="2"/>
                <c:pt idx="0">
                  <c:v>0.14053582940263268</c:v>
                </c:pt>
                <c:pt idx="1">
                  <c:v>0.85946417059736735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06E0-48ED-8168-28137E324F1A}"/>
            </c:ext>
          </c:extLst>
        </c:ser>
        <c:ser>
          <c:idx val="1"/>
          <c:order val="1"/>
          <c:tx>
            <c:strRef>
              <c:f>'Import. IAA'!$E$14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06E0-48ED-8168-28137E324F1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06E0-48ED-8168-28137E324F1A}"/>
              </c:ext>
            </c:extLst>
          </c:dPt>
          <c:cat>
            <c:strRef>
              <c:f>'Import. IAA'!$C$15:$C$17</c:f>
              <c:strCache>
                <c:ptCount val="2"/>
                <c:pt idx="0">
                  <c:v>Produits agricoles et agro-alimentaires</c:v>
                </c:pt>
                <c:pt idx="1">
                  <c:v>Autres</c:v>
                </c:pt>
              </c:strCache>
              <c:extLst/>
            </c:strRef>
          </c:cat>
          <c:val>
            <c:numRef>
              <c:f>'Import. IAA'!$E$15:$E$17</c:f>
              <c:numCache>
                <c:formatCode>0%</c:formatCode>
                <c:ptCount val="2"/>
                <c:pt idx="0">
                  <c:v>0.16179484961881616</c:v>
                </c:pt>
                <c:pt idx="1">
                  <c:v>0.83820515038118382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06E0-48ED-8168-28137E324F1A}"/>
            </c:ext>
          </c:extLst>
        </c:ser>
        <c:ser>
          <c:idx val="2"/>
          <c:order val="2"/>
          <c:tx>
            <c:strRef>
              <c:f>'Import. IAA'!$F$14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6E0-48ED-8168-28137E324F1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6E0-48ED-8168-28137E324F1A}"/>
              </c:ext>
            </c:extLst>
          </c:dPt>
          <c:cat>
            <c:strRef>
              <c:f>'Import. IAA'!$C$15:$C$17</c:f>
              <c:strCache>
                <c:ptCount val="2"/>
                <c:pt idx="0">
                  <c:v>Produits agricoles et agro-alimentaires</c:v>
                </c:pt>
                <c:pt idx="1">
                  <c:v>Autres</c:v>
                </c:pt>
              </c:strCache>
              <c:extLst/>
            </c:strRef>
          </c:cat>
          <c:val>
            <c:numRef>
              <c:f>'Import. IAA'!$F$15:$F$17</c:f>
              <c:numCache>
                <c:formatCode>0%</c:formatCode>
                <c:ptCount val="2"/>
                <c:pt idx="0">
                  <c:v>0.15385394061833457</c:v>
                </c:pt>
                <c:pt idx="1">
                  <c:v>0.84614605938166543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E-06E0-48ED-8168-28137E324F1A}"/>
            </c:ext>
          </c:extLst>
        </c:ser>
        <c:ser>
          <c:idx val="3"/>
          <c:order val="3"/>
          <c:tx>
            <c:strRef>
              <c:f>'Import. IAA'!$G$14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06E0-48ED-8168-28137E324F1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06E0-48ED-8168-28137E324F1A}"/>
              </c:ext>
            </c:extLst>
          </c:dPt>
          <c:cat>
            <c:strRef>
              <c:f>'Import. IAA'!$C$15:$C$17</c:f>
              <c:strCache>
                <c:ptCount val="2"/>
                <c:pt idx="0">
                  <c:v>Produits agricoles et agro-alimentaires</c:v>
                </c:pt>
                <c:pt idx="1">
                  <c:v>Autres</c:v>
                </c:pt>
              </c:strCache>
              <c:extLst/>
            </c:strRef>
          </c:cat>
          <c:val>
            <c:numRef>
              <c:f>'Import. IAA'!$G$15:$G$17</c:f>
              <c:numCache>
                <c:formatCode>0%</c:formatCode>
                <c:ptCount val="2"/>
                <c:pt idx="0">
                  <c:v>0.15546597534723652</c:v>
                </c:pt>
                <c:pt idx="1">
                  <c:v>0.8445340246527635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3-06E0-48ED-8168-28137E324F1A}"/>
            </c:ext>
          </c:extLst>
        </c:ser>
        <c:ser>
          <c:idx val="4"/>
          <c:order val="4"/>
          <c:tx>
            <c:strRef>
              <c:f>'Import. IAA'!$H$14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06E0-48ED-8168-28137E324F1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06E0-48ED-8168-28137E324F1A}"/>
              </c:ext>
            </c:extLst>
          </c:dPt>
          <c:cat>
            <c:strRef>
              <c:f>'Import. IAA'!$C$15:$C$17</c:f>
              <c:strCache>
                <c:ptCount val="2"/>
                <c:pt idx="0">
                  <c:v>Produits agricoles et agro-alimentaires</c:v>
                </c:pt>
                <c:pt idx="1">
                  <c:v>Autres</c:v>
                </c:pt>
              </c:strCache>
              <c:extLst/>
            </c:strRef>
          </c:cat>
          <c:val>
            <c:numRef>
              <c:f>'Import. IAA'!$H$15:$H$17</c:f>
              <c:numCache>
                <c:formatCode>0%</c:formatCode>
                <c:ptCount val="2"/>
                <c:pt idx="0">
                  <c:v>0.13576246929016408</c:v>
                </c:pt>
                <c:pt idx="1">
                  <c:v>0.86423753070983589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8-06E0-48ED-8168-28137E324F1A}"/>
            </c:ext>
          </c:extLst>
        </c:ser>
        <c:ser>
          <c:idx val="5"/>
          <c:order val="5"/>
          <c:tx>
            <c:strRef>
              <c:f>'Import. IAA'!$I$14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06E0-48ED-8168-28137E324F1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06E0-48ED-8168-28137E324F1A}"/>
              </c:ext>
            </c:extLst>
          </c:dPt>
          <c:cat>
            <c:strRef>
              <c:f>'Import. IAA'!$C$15:$C$17</c:f>
              <c:strCache>
                <c:ptCount val="2"/>
                <c:pt idx="0">
                  <c:v>Produits agricoles et agro-alimentaires</c:v>
                </c:pt>
                <c:pt idx="1">
                  <c:v>Autres</c:v>
                </c:pt>
              </c:strCache>
              <c:extLst/>
            </c:strRef>
          </c:cat>
          <c:val>
            <c:numRef>
              <c:f>'Import. IAA'!$I$15:$I$17</c:f>
              <c:numCache>
                <c:formatCode>0%</c:formatCode>
                <c:ptCount val="2"/>
                <c:pt idx="0">
                  <c:v>0.1586879927060742</c:v>
                </c:pt>
                <c:pt idx="1">
                  <c:v>0.84131200729392586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D-06E0-48ED-8168-28137E324F1A}"/>
            </c:ext>
          </c:extLst>
        </c:ser>
        <c:ser>
          <c:idx val="6"/>
          <c:order val="6"/>
          <c:tx>
            <c:strRef>
              <c:f>'Import. IAA'!$J$14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06E0-48ED-8168-28137E324F1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06E0-48ED-8168-28137E324F1A}"/>
              </c:ext>
            </c:extLst>
          </c:dPt>
          <c:cat>
            <c:strRef>
              <c:f>'Import. IAA'!$C$15:$C$17</c:f>
              <c:strCache>
                <c:ptCount val="2"/>
                <c:pt idx="0">
                  <c:v>Produits agricoles et agro-alimentaires</c:v>
                </c:pt>
                <c:pt idx="1">
                  <c:v>Autres</c:v>
                </c:pt>
              </c:strCache>
              <c:extLst/>
            </c:strRef>
          </c:cat>
          <c:val>
            <c:numRef>
              <c:f>'Import. IAA'!$J$15:$J$17</c:f>
              <c:numCache>
                <c:formatCode>0%</c:formatCode>
                <c:ptCount val="2"/>
                <c:pt idx="0">
                  <c:v>0.14409680745102782</c:v>
                </c:pt>
                <c:pt idx="1">
                  <c:v>0.85590319254897218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22-06E0-48ED-8168-28137E324F1A}"/>
            </c:ext>
          </c:extLst>
        </c:ser>
        <c:ser>
          <c:idx val="7"/>
          <c:order val="7"/>
          <c:tx>
            <c:strRef>
              <c:f>'Import. IAA'!$K$14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4-06E0-48ED-8168-28137E324F1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6-06E0-48ED-8168-28137E324F1A}"/>
              </c:ext>
            </c:extLst>
          </c:dPt>
          <c:cat>
            <c:strRef>
              <c:f>'Import. IAA'!$C$15:$C$17</c:f>
              <c:strCache>
                <c:ptCount val="2"/>
                <c:pt idx="0">
                  <c:v>Produits agricoles et agro-alimentaires</c:v>
                </c:pt>
                <c:pt idx="1">
                  <c:v>Autres</c:v>
                </c:pt>
              </c:strCache>
              <c:extLst/>
            </c:strRef>
          </c:cat>
          <c:val>
            <c:numRef>
              <c:f>'Import. IAA'!$K$15:$K$17</c:f>
              <c:numCache>
                <c:formatCode>0%</c:formatCode>
                <c:ptCount val="2"/>
                <c:pt idx="0">
                  <c:v>0.15416201429740328</c:v>
                </c:pt>
                <c:pt idx="1">
                  <c:v>0.84583798570259672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27-06E0-48ED-8168-28137E324F1A}"/>
            </c:ext>
          </c:extLst>
        </c:ser>
        <c:ser>
          <c:idx val="8"/>
          <c:order val="8"/>
          <c:tx>
            <c:strRef>
              <c:f>'Import. IAA'!$L$14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9-06E0-48ED-8168-28137E324F1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B-06E0-48ED-8168-28137E324F1A}"/>
              </c:ext>
            </c:extLst>
          </c:dPt>
          <c:cat>
            <c:strRef>
              <c:f>'Import. IAA'!$C$15:$C$17</c:f>
              <c:strCache>
                <c:ptCount val="2"/>
                <c:pt idx="0">
                  <c:v>Produits agricoles et agro-alimentaires</c:v>
                </c:pt>
                <c:pt idx="1">
                  <c:v>Autres</c:v>
                </c:pt>
              </c:strCache>
              <c:extLst/>
            </c:strRef>
          </c:cat>
          <c:val>
            <c:numRef>
              <c:f>'Import. IAA'!$L$15:$L$17</c:f>
              <c:numCache>
                <c:formatCode>0%</c:formatCode>
                <c:ptCount val="2"/>
                <c:pt idx="0">
                  <c:v>0.13085148053429363</c:v>
                </c:pt>
                <c:pt idx="1">
                  <c:v>0.86914851946570637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2C-06E0-48ED-8168-28137E324F1A}"/>
            </c:ext>
          </c:extLst>
        </c:ser>
        <c:ser>
          <c:idx val="9"/>
          <c:order val="9"/>
          <c:tx>
            <c:strRef>
              <c:f>'Import. IAA'!$M$14</c:f>
              <c:strCache>
                <c:ptCount val="1"/>
                <c:pt idx="0">
                  <c:v>2024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E-06E0-48ED-8168-28137E324F1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0-06E0-48ED-8168-28137E324F1A}"/>
              </c:ext>
            </c:extLst>
          </c:dPt>
          <c:cat>
            <c:strRef>
              <c:f>'Import. IAA'!$C$15:$C$17</c:f>
              <c:strCache>
                <c:ptCount val="2"/>
                <c:pt idx="0">
                  <c:v>Produits agricoles et agro-alimentaires</c:v>
                </c:pt>
                <c:pt idx="1">
                  <c:v>Autres</c:v>
                </c:pt>
              </c:strCache>
              <c:extLst/>
            </c:strRef>
          </c:cat>
          <c:val>
            <c:numRef>
              <c:f>'Import. IAA'!$M$15:$M$17</c:f>
              <c:numCache>
                <c:formatCode>0%</c:formatCode>
                <c:ptCount val="2"/>
                <c:pt idx="0">
                  <c:v>0.12803598834937799</c:v>
                </c:pt>
                <c:pt idx="1">
                  <c:v>0.87196401165062198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31-06E0-48ED-8168-28137E324F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4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latin typeface="Marianne" panose="02000000000000000000" pitchFamily="50" charset="0"/>
        </a:defRPr>
      </a:pPr>
      <a:endParaRPr lang="fr-F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44434843635272"/>
          <c:y val="0.17244123705316058"/>
          <c:w val="0.61735447674913901"/>
          <c:h val="0.74105444611631344"/>
        </c:manualLayout>
      </c:layout>
      <c:pieChart>
        <c:varyColors val="1"/>
        <c:ser>
          <c:idx val="9"/>
          <c:order val="9"/>
          <c:tx>
            <c:strRef>
              <c:f>'Import. TBB'!$M$76</c:f>
              <c:strCache>
                <c:ptCount val="1"/>
                <c:pt idx="0">
                  <c:v>2024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A2-46C0-992F-55166E972EB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A2-46C0-992F-55166E972EBA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A2-46C0-992F-55166E972EBA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A2-46C0-992F-55166E972EBA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1A2-46C0-992F-55166E972EBA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1A2-46C0-992F-55166E972EBA}"/>
              </c:ext>
            </c:extLst>
          </c:dPt>
          <c:dPt>
            <c:idx val="6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1A2-46C0-992F-55166E972EBA}"/>
              </c:ext>
            </c:extLst>
          </c:dPt>
          <c:dPt>
            <c:idx val="7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1A2-46C0-992F-55166E972EBA}"/>
              </c:ext>
            </c:extLst>
          </c:dPt>
          <c:dPt>
            <c:idx val="8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1A2-46C0-992F-55166E972EBA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1A2-46C0-992F-55166E972EBA}"/>
              </c:ext>
            </c:extLst>
          </c:dPt>
          <c:dPt>
            <c:idx val="1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1A2-46C0-992F-55166E972EBA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1A2-46C0-992F-55166E972EBA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1A2-46C0-992F-55166E972EBA}"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1A2-46C0-992F-55166E972EB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1A2-46C0-992F-55166E972EB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1A2-46C0-992F-55166E972E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'Import. TBB'!$C$77:$C$88</c15:sqref>
                  </c15:fullRef>
                </c:ext>
              </c:extLst>
              <c:f>'Import. TBB'!$C$78:$C$88</c:f>
              <c:strCache>
                <c:ptCount val="11"/>
                <c:pt idx="0">
                  <c:v>Laits et produits laitiers</c:v>
                </c:pt>
                <c:pt idx="1">
                  <c:v>Viande et produits carnés</c:v>
                </c:pt>
                <c:pt idx="2">
                  <c:v>Produits d'épicerie</c:v>
                </c:pt>
                <c:pt idx="3">
                  <c:v>Fruits et légumes</c:v>
                </c:pt>
                <c:pt idx="4">
                  <c:v>Céréales</c:v>
                </c:pt>
                <c:pt idx="5">
                  <c:v>Vins et spiritueux</c:v>
                </c:pt>
                <c:pt idx="6">
                  <c:v>Animaux vivants et génétique</c:v>
                </c:pt>
                <c:pt idx="7">
                  <c:v>Sucre</c:v>
                </c:pt>
                <c:pt idx="8">
                  <c:v>Pêche et aquaculture</c:v>
                </c:pt>
                <c:pt idx="9">
                  <c:v>Oléagineux</c:v>
                </c:pt>
                <c:pt idx="10">
                  <c:v>Autres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'Import. TBB'!$M$77:$M$88</c15:sqref>
                  </c15:fullRef>
                </c:ext>
              </c:extLst>
              <c:f>'Import. TBB'!$M$78:$M$88</c:f>
              <c:numCache>
                <c:formatCode>0%</c:formatCode>
                <c:ptCount val="11"/>
                <c:pt idx="0">
                  <c:v>0.33681826768540191</c:v>
                </c:pt>
                <c:pt idx="1">
                  <c:v>0.23267626151159856</c:v>
                </c:pt>
                <c:pt idx="2">
                  <c:v>0.1650194444327156</c:v>
                </c:pt>
                <c:pt idx="3">
                  <c:v>9.558882469397742E-2</c:v>
                </c:pt>
                <c:pt idx="4">
                  <c:v>2.1288482117816435E-2</c:v>
                </c:pt>
                <c:pt idx="5">
                  <c:v>1.2590467794098658E-2</c:v>
                </c:pt>
                <c:pt idx="6">
                  <c:v>8.9434434289848794E-3</c:v>
                </c:pt>
                <c:pt idx="7">
                  <c:v>6.0676514973253192E-3</c:v>
                </c:pt>
                <c:pt idx="8">
                  <c:v>4.4073926177291452E-3</c:v>
                </c:pt>
                <c:pt idx="9">
                  <c:v>2.8246313138757806E-4</c:v>
                </c:pt>
                <c:pt idx="10">
                  <c:v>0.11631729923215699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1A2-46C0-992F-55166E972E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'Import. TBB'!$D$76</c15:sqref>
                        </c15:formulaRef>
                      </c:ext>
                    </c:extLst>
                    <c:strCache>
                      <c:ptCount val="1"/>
                      <c:pt idx="0">
                        <c:v>2015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8-61A2-46C0-992F-55166E972EB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A-61A2-46C0-992F-55166E972EB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C-61A2-46C0-992F-55166E972EBA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E-61A2-46C0-992F-55166E972EBA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0-61A2-46C0-992F-55166E972EBA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2-61A2-46C0-992F-55166E972EBA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4-61A2-46C0-992F-55166E972EBA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6-61A2-46C0-992F-55166E972EBA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8-61A2-46C0-992F-55166E972EBA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A-61A2-46C0-992F-55166E972EBA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C-61A2-46C0-992F-55166E972EBA}"/>
                    </c:ext>
                  </c:extLst>
                </c:dPt>
                <c:cat>
                  <c:strRef>
                    <c:extLst>
                      <c:ext uri="{02D57815-91ED-43cb-92C2-25804820EDAC}">
                        <c15:fullRef>
                          <c15:sqref>'Import. TBB'!$C$77:$C$88</c15:sqref>
                        </c15:fullRef>
                        <c15:formulaRef>
                          <c15:sqref>'Import. TBB'!$C$78:$C$88</c15:sqref>
                        </c15:formulaRef>
                      </c:ext>
                    </c:extLst>
                    <c:strCache>
                      <c:ptCount val="11"/>
                      <c:pt idx="0">
                        <c:v>Laits et produits laitiers</c:v>
                      </c:pt>
                      <c:pt idx="1">
                        <c:v>Viande et produits carnés</c:v>
                      </c:pt>
                      <c:pt idx="2">
                        <c:v>Produits d'épicerie</c:v>
                      </c:pt>
                      <c:pt idx="3">
                        <c:v>Fruits et légumes</c:v>
                      </c:pt>
                      <c:pt idx="4">
                        <c:v>Céréales</c:v>
                      </c:pt>
                      <c:pt idx="5">
                        <c:v>Vins et spiritueux</c:v>
                      </c:pt>
                      <c:pt idx="6">
                        <c:v>Animaux vivants et génétique</c:v>
                      </c:pt>
                      <c:pt idx="7">
                        <c:v>Sucre</c:v>
                      </c:pt>
                      <c:pt idx="8">
                        <c:v>Pêche et aquaculture</c:v>
                      </c:pt>
                      <c:pt idx="9">
                        <c:v>Oléagineux</c:v>
                      </c:pt>
                      <c:pt idx="10">
                        <c:v>Autres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'Import. TBB'!$D$77:$D$88</c15:sqref>
                        </c15:fullRef>
                        <c15:formulaRef>
                          <c15:sqref>'Import. TBB'!$D$78:$D$88</c15:sqref>
                        </c15:formulaRef>
                      </c:ext>
                    </c:extLst>
                    <c:numCache>
                      <c:formatCode>0%</c:formatCode>
                      <c:ptCount val="11"/>
                      <c:pt idx="0">
                        <c:v>0.31717866849514215</c:v>
                      </c:pt>
                      <c:pt idx="1">
                        <c:v>0.34440622694608292</c:v>
                      </c:pt>
                      <c:pt idx="2">
                        <c:v>0.15074177678621753</c:v>
                      </c:pt>
                      <c:pt idx="3">
                        <c:v>5.4492850941189212E-2</c:v>
                      </c:pt>
                      <c:pt idx="4">
                        <c:v>3.7850255095846407E-2</c:v>
                      </c:pt>
                      <c:pt idx="5">
                        <c:v>3.6780827513282496E-4</c:v>
                      </c:pt>
                      <c:pt idx="6">
                        <c:v>6.8973348463762755E-4</c:v>
                      </c:pt>
                      <c:pt idx="7">
                        <c:v>1.0824518457316464E-2</c:v>
                      </c:pt>
                      <c:pt idx="8">
                        <c:v>4.1301977437158443E-5</c:v>
                      </c:pt>
                      <c:pt idx="9">
                        <c:v>9.7422885765219205E-4</c:v>
                      </c:pt>
                      <c:pt idx="10">
                        <c:v>8.2432629394350518E-2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D-61A2-46C0-992F-55166E972EBA}"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TBB'!$E$76</c15:sqref>
                        </c15:formulaRef>
                      </c:ext>
                    </c:extLst>
                    <c:strCache>
                      <c:ptCount val="1"/>
                      <c:pt idx="0">
                        <c:v>2016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61A2-46C0-992F-55166E972EB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1-61A2-46C0-992F-55166E972EB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3-61A2-46C0-992F-55166E972EBA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5-61A2-46C0-992F-55166E972EBA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7-61A2-46C0-992F-55166E972EBA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9-61A2-46C0-992F-55166E972EBA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B-61A2-46C0-992F-55166E972EBA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D-61A2-46C0-992F-55166E972EBA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F-61A2-46C0-992F-55166E972EBA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1-61A2-46C0-992F-55166E972EBA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3-61A2-46C0-992F-55166E972EBA}"/>
                    </c:ext>
                  </c:extLst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'Import. TBB'!$C$77:$C$88</c15:sqref>
                        </c15:fullRef>
                        <c15:formulaRef>
                          <c15:sqref>'Import. TBB'!$C$78:$C$88</c15:sqref>
                        </c15:formulaRef>
                      </c:ext>
                    </c:extLst>
                    <c:strCache>
                      <c:ptCount val="11"/>
                      <c:pt idx="0">
                        <c:v>Laits et produits laitiers</c:v>
                      </c:pt>
                      <c:pt idx="1">
                        <c:v>Viande et produits carnés</c:v>
                      </c:pt>
                      <c:pt idx="2">
                        <c:v>Produits d'épicerie</c:v>
                      </c:pt>
                      <c:pt idx="3">
                        <c:v>Fruits et légumes</c:v>
                      </c:pt>
                      <c:pt idx="4">
                        <c:v>Céréales</c:v>
                      </c:pt>
                      <c:pt idx="5">
                        <c:v>Vins et spiritueux</c:v>
                      </c:pt>
                      <c:pt idx="6">
                        <c:v>Animaux vivants et génétique</c:v>
                      </c:pt>
                      <c:pt idx="7">
                        <c:v>Sucre</c:v>
                      </c:pt>
                      <c:pt idx="8">
                        <c:v>Pêche et aquaculture</c:v>
                      </c:pt>
                      <c:pt idx="9">
                        <c:v>Oléagineux</c:v>
                      </c:pt>
                      <c:pt idx="10">
                        <c:v>Autres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'Import. TBB'!$E$77:$E$88</c15:sqref>
                        </c15:fullRef>
                        <c15:formulaRef>
                          <c15:sqref>'Import. TBB'!$E$78:$E$88</c15:sqref>
                        </c15:formulaRef>
                      </c:ext>
                    </c:extLst>
                    <c:numCache>
                      <c:formatCode>0%</c:formatCode>
                      <c:ptCount val="11"/>
                      <c:pt idx="0">
                        <c:v>0.31183483491955888</c:v>
                      </c:pt>
                      <c:pt idx="1">
                        <c:v>0.23589408442123666</c:v>
                      </c:pt>
                      <c:pt idx="2">
                        <c:v>0.1174385407078163</c:v>
                      </c:pt>
                      <c:pt idx="3">
                        <c:v>5.6762138136231322E-2</c:v>
                      </c:pt>
                      <c:pt idx="4">
                        <c:v>0.18568805509648309</c:v>
                      </c:pt>
                      <c:pt idx="5">
                        <c:v>2.9584969968394565E-4</c:v>
                      </c:pt>
                      <c:pt idx="6">
                        <c:v>1.4565692158299373E-3</c:v>
                      </c:pt>
                      <c:pt idx="7">
                        <c:v>5.1887476149072506E-3</c:v>
                      </c:pt>
                      <c:pt idx="8">
                        <c:v>5.6965183770355931E-4</c:v>
                      </c:pt>
                      <c:pt idx="9">
                        <c:v>3.7828050655459909E-4</c:v>
                      </c:pt>
                      <c:pt idx="10">
                        <c:v>8.4493246590579912E-2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4-61A2-46C0-992F-55166E972EBA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TBB'!$F$76</c15:sqref>
                        </c15:formulaRef>
                      </c:ext>
                    </c:extLst>
                    <c:strCache>
                      <c:ptCount val="1"/>
                      <c:pt idx="0">
                        <c:v>2017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6-61A2-46C0-992F-55166E972EB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8-61A2-46C0-992F-55166E972EB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A-61A2-46C0-992F-55166E972EBA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C-61A2-46C0-992F-55166E972EBA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E-61A2-46C0-992F-55166E972EBA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0-61A2-46C0-992F-55166E972EBA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2-61A2-46C0-992F-55166E972EBA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4-61A2-46C0-992F-55166E972EBA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6-61A2-46C0-992F-55166E972EBA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8-61A2-46C0-992F-55166E972EBA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5A-61A2-46C0-992F-55166E972EBA}"/>
                    </c:ext>
                  </c:extLst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'Import. TBB'!$C$77:$C$88</c15:sqref>
                        </c15:fullRef>
                        <c15:formulaRef>
                          <c15:sqref>'Import. TBB'!$C$78:$C$88</c15:sqref>
                        </c15:formulaRef>
                      </c:ext>
                    </c:extLst>
                    <c:strCache>
                      <c:ptCount val="11"/>
                      <c:pt idx="0">
                        <c:v>Laits et produits laitiers</c:v>
                      </c:pt>
                      <c:pt idx="1">
                        <c:v>Viande et produits carnés</c:v>
                      </c:pt>
                      <c:pt idx="2">
                        <c:v>Produits d'épicerie</c:v>
                      </c:pt>
                      <c:pt idx="3">
                        <c:v>Fruits et légumes</c:v>
                      </c:pt>
                      <c:pt idx="4">
                        <c:v>Céréales</c:v>
                      </c:pt>
                      <c:pt idx="5">
                        <c:v>Vins et spiritueux</c:v>
                      </c:pt>
                      <c:pt idx="6">
                        <c:v>Animaux vivants et génétique</c:v>
                      </c:pt>
                      <c:pt idx="7">
                        <c:v>Sucre</c:v>
                      </c:pt>
                      <c:pt idx="8">
                        <c:v>Pêche et aquaculture</c:v>
                      </c:pt>
                      <c:pt idx="9">
                        <c:v>Oléagineux</c:v>
                      </c:pt>
                      <c:pt idx="10">
                        <c:v>Autres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'Import. TBB'!$F$77:$F$88</c15:sqref>
                        </c15:fullRef>
                        <c15:formulaRef>
                          <c15:sqref>'Import. TBB'!$F$78:$F$88</c15:sqref>
                        </c15:formulaRef>
                      </c:ext>
                    </c:extLst>
                    <c:numCache>
                      <c:formatCode>0%</c:formatCode>
                      <c:ptCount val="11"/>
                      <c:pt idx="0">
                        <c:v>0.36133468773505184</c:v>
                      </c:pt>
                      <c:pt idx="1">
                        <c:v>0.21887187305081005</c:v>
                      </c:pt>
                      <c:pt idx="2">
                        <c:v>0.10969360349288301</c:v>
                      </c:pt>
                      <c:pt idx="3">
                        <c:v>5.937019731507389E-2</c:v>
                      </c:pt>
                      <c:pt idx="4">
                        <c:v>0.16078711753286301</c:v>
                      </c:pt>
                      <c:pt idx="5">
                        <c:v>2.2757820427772831E-4</c:v>
                      </c:pt>
                      <c:pt idx="6">
                        <c:v>0</c:v>
                      </c:pt>
                      <c:pt idx="7">
                        <c:v>1.798684960741509E-2</c:v>
                      </c:pt>
                      <c:pt idx="8">
                        <c:v>5.8204634800916772E-4</c:v>
                      </c:pt>
                      <c:pt idx="9">
                        <c:v>7.7966903733835916E-4</c:v>
                      </c:pt>
                      <c:pt idx="10">
                        <c:v>7.0366374406382104E-2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5B-61A2-46C0-992F-55166E972EBA}"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TBB'!$G$76</c15:sqref>
                        </c15:formulaRef>
                      </c:ext>
                    </c:extLst>
                    <c:strCache>
                      <c:ptCount val="1"/>
                      <c:pt idx="0">
                        <c:v>2018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D-61A2-46C0-992F-55166E972EB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F-61A2-46C0-992F-55166E972EB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1-61A2-46C0-992F-55166E972EBA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3-61A2-46C0-992F-55166E972EBA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5-61A2-46C0-992F-55166E972EBA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7-61A2-46C0-992F-55166E972EBA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9-61A2-46C0-992F-55166E972EBA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B-61A2-46C0-992F-55166E972EBA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D-61A2-46C0-992F-55166E972EBA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F-61A2-46C0-992F-55166E972EBA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71-61A2-46C0-992F-55166E972EBA}"/>
                    </c:ext>
                  </c:extLst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'Import. TBB'!$C$77:$C$88</c15:sqref>
                        </c15:fullRef>
                        <c15:formulaRef>
                          <c15:sqref>'Import. TBB'!$C$78:$C$88</c15:sqref>
                        </c15:formulaRef>
                      </c:ext>
                    </c:extLst>
                    <c:strCache>
                      <c:ptCount val="11"/>
                      <c:pt idx="0">
                        <c:v>Laits et produits laitiers</c:v>
                      </c:pt>
                      <c:pt idx="1">
                        <c:v>Viande et produits carnés</c:v>
                      </c:pt>
                      <c:pt idx="2">
                        <c:v>Produits d'épicerie</c:v>
                      </c:pt>
                      <c:pt idx="3">
                        <c:v>Fruits et légumes</c:v>
                      </c:pt>
                      <c:pt idx="4">
                        <c:v>Céréales</c:v>
                      </c:pt>
                      <c:pt idx="5">
                        <c:v>Vins et spiritueux</c:v>
                      </c:pt>
                      <c:pt idx="6">
                        <c:v>Animaux vivants et génétique</c:v>
                      </c:pt>
                      <c:pt idx="7">
                        <c:v>Sucre</c:v>
                      </c:pt>
                      <c:pt idx="8">
                        <c:v>Pêche et aquaculture</c:v>
                      </c:pt>
                      <c:pt idx="9">
                        <c:v>Oléagineux</c:v>
                      </c:pt>
                      <c:pt idx="10">
                        <c:v>Autres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'Import. TBB'!$G$77:$G$88</c15:sqref>
                        </c15:fullRef>
                        <c15:formulaRef>
                          <c15:sqref>'Import. TBB'!$G$78:$G$88</c15:sqref>
                        </c15:formulaRef>
                      </c:ext>
                    </c:extLst>
                    <c:numCache>
                      <c:formatCode>0%</c:formatCode>
                      <c:ptCount val="11"/>
                      <c:pt idx="0">
                        <c:v>0.24443495773382895</c:v>
                      </c:pt>
                      <c:pt idx="1">
                        <c:v>0.18040429581096243</c:v>
                      </c:pt>
                      <c:pt idx="2">
                        <c:v>8.1378930460277013E-2</c:v>
                      </c:pt>
                      <c:pt idx="3">
                        <c:v>4.8580015604344155E-2</c:v>
                      </c:pt>
                      <c:pt idx="4">
                        <c:v>0.35215861803774967</c:v>
                      </c:pt>
                      <c:pt idx="5">
                        <c:v>7.9365211535486644E-4</c:v>
                      </c:pt>
                      <c:pt idx="6">
                        <c:v>2.9821535822522846E-3</c:v>
                      </c:pt>
                      <c:pt idx="7">
                        <c:v>2.1867245428922176E-2</c:v>
                      </c:pt>
                      <c:pt idx="8">
                        <c:v>6.8210015977129964E-5</c:v>
                      </c:pt>
                      <c:pt idx="9">
                        <c:v>4.1046030863350962E-4</c:v>
                      </c:pt>
                      <c:pt idx="10">
                        <c:v>6.6921459517369358E-2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72-61A2-46C0-992F-55166E972EBA}"/>
                  </c:ext>
                </c:extLst>
              </c15:ser>
            </c15:filteredPieSeries>
            <c15:filteredPi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TBB'!$H$76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4-61A2-46C0-992F-55166E972EB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6-61A2-46C0-992F-55166E972EB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8-61A2-46C0-992F-55166E972EBA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A-61A2-46C0-992F-55166E972EBA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C-61A2-46C0-992F-55166E972EBA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E-61A2-46C0-992F-55166E972EBA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0-61A2-46C0-992F-55166E972EBA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2-61A2-46C0-992F-55166E972EBA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4-61A2-46C0-992F-55166E972EBA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6-61A2-46C0-992F-55166E972EBA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88-61A2-46C0-992F-55166E972EBA}"/>
                    </c:ext>
                  </c:extLst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'Import. TBB'!$C$77:$C$88</c15:sqref>
                        </c15:fullRef>
                        <c15:formulaRef>
                          <c15:sqref>'Import. TBB'!$C$78:$C$88</c15:sqref>
                        </c15:formulaRef>
                      </c:ext>
                    </c:extLst>
                    <c:strCache>
                      <c:ptCount val="11"/>
                      <c:pt idx="0">
                        <c:v>Laits et produits laitiers</c:v>
                      </c:pt>
                      <c:pt idx="1">
                        <c:v>Viande et produits carnés</c:v>
                      </c:pt>
                      <c:pt idx="2">
                        <c:v>Produits d'épicerie</c:v>
                      </c:pt>
                      <c:pt idx="3">
                        <c:v>Fruits et légumes</c:v>
                      </c:pt>
                      <c:pt idx="4">
                        <c:v>Céréales</c:v>
                      </c:pt>
                      <c:pt idx="5">
                        <c:v>Vins et spiritueux</c:v>
                      </c:pt>
                      <c:pt idx="6">
                        <c:v>Animaux vivants et génétique</c:v>
                      </c:pt>
                      <c:pt idx="7">
                        <c:v>Sucre</c:v>
                      </c:pt>
                      <c:pt idx="8">
                        <c:v>Pêche et aquaculture</c:v>
                      </c:pt>
                      <c:pt idx="9">
                        <c:v>Oléagineux</c:v>
                      </c:pt>
                      <c:pt idx="10">
                        <c:v>Autres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'Import. TBB'!$H$77:$H$88</c15:sqref>
                        </c15:fullRef>
                        <c15:formulaRef>
                          <c15:sqref>'Import. TBB'!$H$78:$H$88</c15:sqref>
                        </c15:formulaRef>
                      </c:ext>
                    </c:extLst>
                    <c:numCache>
                      <c:formatCode>0%</c:formatCode>
                      <c:ptCount val="11"/>
                      <c:pt idx="0">
                        <c:v>0.44784783637187048</c:v>
                      </c:pt>
                      <c:pt idx="1">
                        <c:v>0.21954055032243738</c:v>
                      </c:pt>
                      <c:pt idx="2">
                        <c:v>0.1299808437255352</c:v>
                      </c:pt>
                      <c:pt idx="3">
                        <c:v>7.9745783475719451E-2</c:v>
                      </c:pt>
                      <c:pt idx="4">
                        <c:v>1.2542543570030543E-2</c:v>
                      </c:pt>
                      <c:pt idx="5">
                        <c:v>1.2929559091746372E-3</c:v>
                      </c:pt>
                      <c:pt idx="6">
                        <c:v>3.5822483530224144E-3</c:v>
                      </c:pt>
                      <c:pt idx="7">
                        <c:v>1.0607250239870841E-2</c:v>
                      </c:pt>
                      <c:pt idx="8">
                        <c:v>1.3037353844804519E-3</c:v>
                      </c:pt>
                      <c:pt idx="9">
                        <c:v>3.0548817295098228E-4</c:v>
                      </c:pt>
                      <c:pt idx="10">
                        <c:v>9.3250762273666979E-2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89-61A2-46C0-992F-55166E972EBA}"/>
                  </c:ext>
                </c:extLst>
              </c15:ser>
            </c15:filteredPieSeries>
            <c15:filteredPi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TBB'!$I$76</c15:sqref>
                        </c15:formulaRef>
                      </c:ext>
                    </c:extLst>
                    <c:strCache>
                      <c:ptCount val="1"/>
                      <c:pt idx="0">
                        <c:v>2020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B-61A2-46C0-992F-55166E972EB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D-61A2-46C0-992F-55166E972EB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F-61A2-46C0-992F-55166E972EBA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1-61A2-46C0-992F-55166E972EBA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3-61A2-46C0-992F-55166E972EBA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5-61A2-46C0-992F-55166E972EBA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7-61A2-46C0-992F-55166E972EBA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9-61A2-46C0-992F-55166E972EBA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B-61A2-46C0-992F-55166E972EBA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D-61A2-46C0-992F-55166E972EBA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9F-61A2-46C0-992F-55166E972EBA}"/>
                    </c:ext>
                  </c:extLst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'Import. TBB'!$C$77:$C$88</c15:sqref>
                        </c15:fullRef>
                        <c15:formulaRef>
                          <c15:sqref>'Import. TBB'!$C$78:$C$88</c15:sqref>
                        </c15:formulaRef>
                      </c:ext>
                    </c:extLst>
                    <c:strCache>
                      <c:ptCount val="11"/>
                      <c:pt idx="0">
                        <c:v>Laits et produits laitiers</c:v>
                      </c:pt>
                      <c:pt idx="1">
                        <c:v>Viande et produits carnés</c:v>
                      </c:pt>
                      <c:pt idx="2">
                        <c:v>Produits d'épicerie</c:v>
                      </c:pt>
                      <c:pt idx="3">
                        <c:v>Fruits et légumes</c:v>
                      </c:pt>
                      <c:pt idx="4">
                        <c:v>Céréales</c:v>
                      </c:pt>
                      <c:pt idx="5">
                        <c:v>Vins et spiritueux</c:v>
                      </c:pt>
                      <c:pt idx="6">
                        <c:v>Animaux vivants et génétique</c:v>
                      </c:pt>
                      <c:pt idx="7">
                        <c:v>Sucre</c:v>
                      </c:pt>
                      <c:pt idx="8">
                        <c:v>Pêche et aquaculture</c:v>
                      </c:pt>
                      <c:pt idx="9">
                        <c:v>Oléagineux</c:v>
                      </c:pt>
                      <c:pt idx="10">
                        <c:v>Autres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'Import. TBB'!$I$77:$I$88</c15:sqref>
                        </c15:fullRef>
                        <c15:formulaRef>
                          <c15:sqref>'Import. TBB'!$I$78:$I$88</c15:sqref>
                        </c15:formulaRef>
                      </c:ext>
                    </c:extLst>
                    <c:numCache>
                      <c:formatCode>0%</c:formatCode>
                      <c:ptCount val="11"/>
                      <c:pt idx="0">
                        <c:v>0.37967840837107891</c:v>
                      </c:pt>
                      <c:pt idx="1">
                        <c:v>0.22118898923569477</c:v>
                      </c:pt>
                      <c:pt idx="2">
                        <c:v>0.13368725037902149</c:v>
                      </c:pt>
                      <c:pt idx="3">
                        <c:v>7.3444459559862521E-2</c:v>
                      </c:pt>
                      <c:pt idx="4">
                        <c:v>8.6984386610123809E-2</c:v>
                      </c:pt>
                      <c:pt idx="5">
                        <c:v>4.265586461342224E-3</c:v>
                      </c:pt>
                      <c:pt idx="6">
                        <c:v>8.2661210369648023E-3</c:v>
                      </c:pt>
                      <c:pt idx="7">
                        <c:v>7.9913503861592586E-3</c:v>
                      </c:pt>
                      <c:pt idx="8">
                        <c:v>8.5401035621070188E-4</c:v>
                      </c:pt>
                      <c:pt idx="9">
                        <c:v>5.4147716498963356E-4</c:v>
                      </c:pt>
                      <c:pt idx="10">
                        <c:v>8.309796261569459E-2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A0-61A2-46C0-992F-55166E972EBA}"/>
                  </c:ext>
                </c:extLst>
              </c15:ser>
            </c15:filteredPieSeries>
            <c15:filteredPi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TBB'!$J$76</c15:sqref>
                        </c15:formulaRef>
                      </c:ext>
                    </c:extLst>
                    <c:strCache>
                      <c:ptCount val="1"/>
                      <c:pt idx="0">
                        <c:v>2021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2-61A2-46C0-992F-55166E972EB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4-61A2-46C0-992F-55166E972EB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6-61A2-46C0-992F-55166E972EBA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8-61A2-46C0-992F-55166E972EBA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A-61A2-46C0-992F-55166E972EBA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C-61A2-46C0-992F-55166E972EBA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E-61A2-46C0-992F-55166E972EBA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0-61A2-46C0-992F-55166E972EBA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2-61A2-46C0-992F-55166E972EBA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4-61A2-46C0-992F-55166E972EBA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B6-61A2-46C0-992F-55166E972EBA}"/>
                    </c:ext>
                  </c:extLst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'Import. TBB'!$C$77:$C$88</c15:sqref>
                        </c15:fullRef>
                        <c15:formulaRef>
                          <c15:sqref>'Import. TBB'!$C$78:$C$88</c15:sqref>
                        </c15:formulaRef>
                      </c:ext>
                    </c:extLst>
                    <c:strCache>
                      <c:ptCount val="11"/>
                      <c:pt idx="0">
                        <c:v>Laits et produits laitiers</c:v>
                      </c:pt>
                      <c:pt idx="1">
                        <c:v>Viande et produits carnés</c:v>
                      </c:pt>
                      <c:pt idx="2">
                        <c:v>Produits d'épicerie</c:v>
                      </c:pt>
                      <c:pt idx="3">
                        <c:v>Fruits et légumes</c:v>
                      </c:pt>
                      <c:pt idx="4">
                        <c:v>Céréales</c:v>
                      </c:pt>
                      <c:pt idx="5">
                        <c:v>Vins et spiritueux</c:v>
                      </c:pt>
                      <c:pt idx="6">
                        <c:v>Animaux vivants et génétique</c:v>
                      </c:pt>
                      <c:pt idx="7">
                        <c:v>Sucre</c:v>
                      </c:pt>
                      <c:pt idx="8">
                        <c:v>Pêche et aquaculture</c:v>
                      </c:pt>
                      <c:pt idx="9">
                        <c:v>Oléagineux</c:v>
                      </c:pt>
                      <c:pt idx="10">
                        <c:v>Autres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'Import. TBB'!$J$77:$J$88</c15:sqref>
                        </c15:fullRef>
                        <c15:formulaRef>
                          <c15:sqref>'Import. TBB'!$J$78:$J$88</c15:sqref>
                        </c15:formulaRef>
                      </c:ext>
                    </c:extLst>
                    <c:numCache>
                      <c:formatCode>0%</c:formatCode>
                      <c:ptCount val="11"/>
                      <c:pt idx="0">
                        <c:v>0.34177489585706733</c:v>
                      </c:pt>
                      <c:pt idx="1">
                        <c:v>0.23732990920744476</c:v>
                      </c:pt>
                      <c:pt idx="2">
                        <c:v>0.17026159171749375</c:v>
                      </c:pt>
                      <c:pt idx="3">
                        <c:v>8.7443660694316291E-2</c:v>
                      </c:pt>
                      <c:pt idx="4">
                        <c:v>1.0363116451306838E-2</c:v>
                      </c:pt>
                      <c:pt idx="5">
                        <c:v>4.9313833937681267E-3</c:v>
                      </c:pt>
                      <c:pt idx="6">
                        <c:v>1.9708033268867494E-2</c:v>
                      </c:pt>
                      <c:pt idx="7">
                        <c:v>6.3394884400710368E-3</c:v>
                      </c:pt>
                      <c:pt idx="8">
                        <c:v>8.4816321498467641E-4</c:v>
                      </c:pt>
                      <c:pt idx="9">
                        <c:v>2.5945613639879626E-4</c:v>
                      </c:pt>
                      <c:pt idx="10">
                        <c:v>0.12074030161828091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B7-61A2-46C0-992F-55166E972EBA}"/>
                  </c:ext>
                </c:extLst>
              </c15:ser>
            </c15:filteredPieSeries>
            <c15:filteredPi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TBB'!$K$76</c15:sqref>
                        </c15:formulaRef>
                      </c:ext>
                    </c:extLst>
                    <c:strCache>
                      <c:ptCount val="1"/>
                      <c:pt idx="0">
                        <c:v>2022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9-61A2-46C0-992F-55166E972EB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B-61A2-46C0-992F-55166E972EB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D-61A2-46C0-992F-55166E972EBA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F-61A2-46C0-992F-55166E972EBA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1-61A2-46C0-992F-55166E972EBA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3-61A2-46C0-992F-55166E972EBA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5-61A2-46C0-992F-55166E972EBA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7-61A2-46C0-992F-55166E972EBA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9-61A2-46C0-992F-55166E972EBA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B-61A2-46C0-992F-55166E972EBA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CD-61A2-46C0-992F-55166E972EBA}"/>
                    </c:ext>
                  </c:extLst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'Import. TBB'!$C$77:$C$88</c15:sqref>
                        </c15:fullRef>
                        <c15:formulaRef>
                          <c15:sqref>'Import. TBB'!$C$78:$C$88</c15:sqref>
                        </c15:formulaRef>
                      </c:ext>
                    </c:extLst>
                    <c:strCache>
                      <c:ptCount val="11"/>
                      <c:pt idx="0">
                        <c:v>Laits et produits laitiers</c:v>
                      </c:pt>
                      <c:pt idx="1">
                        <c:v>Viande et produits carnés</c:v>
                      </c:pt>
                      <c:pt idx="2">
                        <c:v>Produits d'épicerie</c:v>
                      </c:pt>
                      <c:pt idx="3">
                        <c:v>Fruits et légumes</c:v>
                      </c:pt>
                      <c:pt idx="4">
                        <c:v>Céréales</c:v>
                      </c:pt>
                      <c:pt idx="5">
                        <c:v>Vins et spiritueux</c:v>
                      </c:pt>
                      <c:pt idx="6">
                        <c:v>Animaux vivants et génétique</c:v>
                      </c:pt>
                      <c:pt idx="7">
                        <c:v>Sucre</c:v>
                      </c:pt>
                      <c:pt idx="8">
                        <c:v>Pêche et aquaculture</c:v>
                      </c:pt>
                      <c:pt idx="9">
                        <c:v>Oléagineux</c:v>
                      </c:pt>
                      <c:pt idx="10">
                        <c:v>Autres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'Import. TBB'!$K$77:$K$88</c15:sqref>
                        </c15:fullRef>
                        <c15:formulaRef>
                          <c15:sqref>'Import. TBB'!$K$78:$K$88</c15:sqref>
                        </c15:formulaRef>
                      </c:ext>
                    </c:extLst>
                    <c:numCache>
                      <c:formatCode>0%</c:formatCode>
                      <c:ptCount val="11"/>
                      <c:pt idx="0">
                        <c:v>0.32268167395381658</c:v>
                      </c:pt>
                      <c:pt idx="1">
                        <c:v>0.24314542217755583</c:v>
                      </c:pt>
                      <c:pt idx="2">
                        <c:v>0.12531044848026951</c:v>
                      </c:pt>
                      <c:pt idx="3">
                        <c:v>7.5307657587337165E-2</c:v>
                      </c:pt>
                      <c:pt idx="4">
                        <c:v>9.5832899999659799E-2</c:v>
                      </c:pt>
                      <c:pt idx="5">
                        <c:v>5.428188603828381E-3</c:v>
                      </c:pt>
                      <c:pt idx="6">
                        <c:v>1.2581111061967779E-2</c:v>
                      </c:pt>
                      <c:pt idx="7">
                        <c:v>5.2553956914827395E-3</c:v>
                      </c:pt>
                      <c:pt idx="8">
                        <c:v>7.0293838024246703E-4</c:v>
                      </c:pt>
                      <c:pt idx="9">
                        <c:v>3.0920718871395939E-5</c:v>
                      </c:pt>
                      <c:pt idx="10">
                        <c:v>0.11372334174252643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CE-61A2-46C0-992F-55166E972EBA}"/>
                  </c:ext>
                </c:extLst>
              </c15:ser>
            </c15:filteredPieSeries>
            <c15:filteredPi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TBB'!$L$76</c15:sqref>
                        </c15:formulaRef>
                      </c:ext>
                    </c:extLst>
                    <c:strCache>
                      <c:ptCount val="1"/>
                      <c:pt idx="0">
                        <c:v>2023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0-61A2-46C0-992F-55166E972EB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2-61A2-46C0-992F-55166E972EB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4-61A2-46C0-992F-55166E972EBA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6-61A2-46C0-992F-55166E972EBA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8-61A2-46C0-992F-55166E972EBA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A-61A2-46C0-992F-55166E972EBA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C-61A2-46C0-992F-55166E972EBA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E-61A2-46C0-992F-55166E972EBA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0-61A2-46C0-992F-55166E972EBA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2-61A2-46C0-992F-55166E972EBA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E4-61A2-46C0-992F-55166E972EBA}"/>
                    </c:ext>
                  </c:extLst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'Import. TBB'!$C$77:$C$88</c15:sqref>
                        </c15:fullRef>
                        <c15:formulaRef>
                          <c15:sqref>'Import. TBB'!$C$78:$C$88</c15:sqref>
                        </c15:formulaRef>
                      </c:ext>
                    </c:extLst>
                    <c:strCache>
                      <c:ptCount val="11"/>
                      <c:pt idx="0">
                        <c:v>Laits et produits laitiers</c:v>
                      </c:pt>
                      <c:pt idx="1">
                        <c:v>Viande et produits carnés</c:v>
                      </c:pt>
                      <c:pt idx="2">
                        <c:v>Produits d'épicerie</c:v>
                      </c:pt>
                      <c:pt idx="3">
                        <c:v>Fruits et légumes</c:v>
                      </c:pt>
                      <c:pt idx="4">
                        <c:v>Céréales</c:v>
                      </c:pt>
                      <c:pt idx="5">
                        <c:v>Vins et spiritueux</c:v>
                      </c:pt>
                      <c:pt idx="6">
                        <c:v>Animaux vivants et génétique</c:v>
                      </c:pt>
                      <c:pt idx="7">
                        <c:v>Sucre</c:v>
                      </c:pt>
                      <c:pt idx="8">
                        <c:v>Pêche et aquaculture</c:v>
                      </c:pt>
                      <c:pt idx="9">
                        <c:v>Oléagineux</c:v>
                      </c:pt>
                      <c:pt idx="10">
                        <c:v>Autres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'Import. TBB'!$L$77:$L$88</c15:sqref>
                        </c15:fullRef>
                        <c15:formulaRef>
                          <c15:sqref>'Import. TBB'!$L$78:$L$88</c15:sqref>
                        </c15:formulaRef>
                      </c:ext>
                    </c:extLst>
                    <c:numCache>
                      <c:formatCode>0%</c:formatCode>
                      <c:ptCount val="11"/>
                      <c:pt idx="0">
                        <c:v>0.3373033535918763</c:v>
                      </c:pt>
                      <c:pt idx="1">
                        <c:v>0.2448431353735033</c:v>
                      </c:pt>
                      <c:pt idx="2">
                        <c:v>0.15649913843288524</c:v>
                      </c:pt>
                      <c:pt idx="3">
                        <c:v>7.2652576739635363E-2</c:v>
                      </c:pt>
                      <c:pt idx="4">
                        <c:v>2.4559728953486199E-2</c:v>
                      </c:pt>
                      <c:pt idx="5">
                        <c:v>9.9244133409562441E-3</c:v>
                      </c:pt>
                      <c:pt idx="6">
                        <c:v>9.0580131074496518E-3</c:v>
                      </c:pt>
                      <c:pt idx="7">
                        <c:v>5.1126337882126966E-3</c:v>
                      </c:pt>
                      <c:pt idx="8">
                        <c:v>2.9783546199262673E-3</c:v>
                      </c:pt>
                      <c:pt idx="9">
                        <c:v>6.4870842752516231E-5</c:v>
                      </c:pt>
                      <c:pt idx="10">
                        <c:v>0.13700378318443626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E5-61A2-46C0-992F-55166E972EBA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800">
          <a:latin typeface="Marianne" panose="02000000000000000000" pitchFamily="50" charset="0"/>
        </a:defRPr>
      </a:pPr>
      <a:endParaRPr lang="fr-F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64-400F-BB1C-8C2CE4B2E424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64-400F-BB1C-8C2CE4B2E424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364-400F-BB1C-8C2CE4B2E424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364-400F-BB1C-8C2CE4B2E424}"/>
              </c:ext>
            </c:extLst>
          </c:dPt>
          <c:cat>
            <c:strRef>
              <c:f>'Import. IAA'!$J$38:$M$38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strCache>
            </c:strRef>
          </c:cat>
          <c:val>
            <c:numRef>
              <c:f>'Import. IAA'!$J$51:$M$51</c:f>
              <c:numCache>
                <c:formatCode>0</c:formatCode>
                <c:ptCount val="4"/>
                <c:pt idx="0">
                  <c:v>397250192</c:v>
                </c:pt>
                <c:pt idx="1">
                  <c:v>624047587</c:v>
                </c:pt>
                <c:pt idx="2">
                  <c:v>506298340</c:v>
                </c:pt>
                <c:pt idx="3">
                  <c:v>538558782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D364-400F-BB1C-8C2CE4B2E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27"/>
        <c:axId val="452078600"/>
        <c:axId val="452078984"/>
        <c:extLst/>
      </c:barChart>
      <c:catAx>
        <c:axId val="452078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452078984"/>
        <c:crosses val="autoZero"/>
        <c:auto val="1"/>
        <c:lblAlgn val="ctr"/>
        <c:lblOffset val="100"/>
        <c:noMultiLvlLbl val="0"/>
      </c:catAx>
      <c:valAx>
        <c:axId val="452078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452078600"/>
        <c:crosses val="autoZero"/>
        <c:crossBetween val="between"/>
        <c:dispUnits>
          <c:builtInUnit val="million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r>
                    <a:rPr lang="en-US"/>
                    <a:t>Millions (en €)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arianne" panose="02000000000000000000" pitchFamily="50" charset="0"/>
        </a:defRPr>
      </a:pPr>
      <a:endParaRPr lang="fr-F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'Export. françaises'!$J$34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'Export. françaises'!$C$35:$C$39</c:f>
              <c:strCache>
                <c:ptCount val="5"/>
                <c:pt idx="0">
                  <c:v>Émirats arabes unis</c:v>
                </c:pt>
                <c:pt idx="1">
                  <c:v>Arabie saoudite</c:v>
                </c:pt>
                <c:pt idx="2">
                  <c:v>Israël</c:v>
                </c:pt>
                <c:pt idx="3">
                  <c:v>Qatar</c:v>
                </c:pt>
                <c:pt idx="4">
                  <c:v>Yémen</c:v>
                </c:pt>
              </c:strCache>
            </c:strRef>
          </c:cat>
          <c:val>
            <c:numRef>
              <c:f>'Export. françaises'!$J$35:$J$39</c:f>
              <c:numCache>
                <c:formatCode>0</c:formatCode>
                <c:ptCount val="5"/>
                <c:pt idx="0">
                  <c:v>345242922</c:v>
                </c:pt>
                <c:pt idx="1">
                  <c:v>316800180</c:v>
                </c:pt>
                <c:pt idx="2">
                  <c:v>203870080</c:v>
                </c:pt>
                <c:pt idx="3">
                  <c:v>54299590</c:v>
                </c:pt>
                <c:pt idx="4">
                  <c:v>98388895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7D-4B4D-A379-F9F0703E29E3}"/>
            </c:ext>
          </c:extLst>
        </c:ser>
        <c:ser>
          <c:idx val="1"/>
          <c:order val="1"/>
          <c:tx>
            <c:strRef>
              <c:f>'Export. françaises'!$K$34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'Export. françaises'!$C$35:$C$39</c:f>
              <c:strCache>
                <c:ptCount val="5"/>
                <c:pt idx="0">
                  <c:v>Émirats arabes unis</c:v>
                </c:pt>
                <c:pt idx="1">
                  <c:v>Arabie saoudite</c:v>
                </c:pt>
                <c:pt idx="2">
                  <c:v>Israël</c:v>
                </c:pt>
                <c:pt idx="3">
                  <c:v>Qatar</c:v>
                </c:pt>
                <c:pt idx="4">
                  <c:v>Yémen</c:v>
                </c:pt>
              </c:strCache>
            </c:strRef>
          </c:cat>
          <c:val>
            <c:numRef>
              <c:f>'Export. françaises'!$K$35:$K$39</c:f>
              <c:numCache>
                <c:formatCode>0</c:formatCode>
                <c:ptCount val="5"/>
                <c:pt idx="0">
                  <c:v>500768867</c:v>
                </c:pt>
                <c:pt idx="1">
                  <c:v>469793727</c:v>
                </c:pt>
                <c:pt idx="2">
                  <c:v>247119235</c:v>
                </c:pt>
                <c:pt idx="3">
                  <c:v>99869988</c:v>
                </c:pt>
                <c:pt idx="4">
                  <c:v>225336708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7D-4B4D-A379-F9F0703E29E3}"/>
            </c:ext>
          </c:extLst>
        </c:ser>
        <c:ser>
          <c:idx val="2"/>
          <c:order val="2"/>
          <c:tx>
            <c:strRef>
              <c:f>'Export. françaises'!$L$34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'Export. françaises'!$C$35:$C$39</c:f>
              <c:strCache>
                <c:ptCount val="5"/>
                <c:pt idx="0">
                  <c:v>Émirats arabes unis</c:v>
                </c:pt>
                <c:pt idx="1">
                  <c:v>Arabie saoudite</c:v>
                </c:pt>
                <c:pt idx="2">
                  <c:v>Israël</c:v>
                </c:pt>
                <c:pt idx="3">
                  <c:v>Qatar</c:v>
                </c:pt>
                <c:pt idx="4">
                  <c:v>Yémen</c:v>
                </c:pt>
              </c:strCache>
            </c:strRef>
          </c:cat>
          <c:val>
            <c:numRef>
              <c:f>'Export. françaises'!$L$35:$L$39</c:f>
              <c:numCache>
                <c:formatCode>0</c:formatCode>
                <c:ptCount val="5"/>
                <c:pt idx="0">
                  <c:v>553703491</c:v>
                </c:pt>
                <c:pt idx="1">
                  <c:v>393649009</c:v>
                </c:pt>
                <c:pt idx="2">
                  <c:v>189899667</c:v>
                </c:pt>
                <c:pt idx="3">
                  <c:v>88118523</c:v>
                </c:pt>
                <c:pt idx="4">
                  <c:v>88733878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7D-4B4D-A379-F9F0703E29E3}"/>
            </c:ext>
          </c:extLst>
        </c:ser>
        <c:ser>
          <c:idx val="3"/>
          <c:order val="3"/>
          <c:tx>
            <c:strRef>
              <c:f>'Export. françaises'!$M$34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'Export. françaises'!$C$35:$C$39</c:f>
              <c:strCache>
                <c:ptCount val="5"/>
                <c:pt idx="0">
                  <c:v>Émirats arabes unis</c:v>
                </c:pt>
                <c:pt idx="1">
                  <c:v>Arabie saoudite</c:v>
                </c:pt>
                <c:pt idx="2">
                  <c:v>Israël</c:v>
                </c:pt>
                <c:pt idx="3">
                  <c:v>Qatar</c:v>
                </c:pt>
                <c:pt idx="4">
                  <c:v>Yémen</c:v>
                </c:pt>
              </c:strCache>
            </c:strRef>
          </c:cat>
          <c:val>
            <c:numRef>
              <c:f>'Export. françaises'!$M$35:$M$39</c:f>
              <c:numCache>
                <c:formatCode>0</c:formatCode>
                <c:ptCount val="5"/>
                <c:pt idx="0">
                  <c:v>638423384</c:v>
                </c:pt>
                <c:pt idx="1">
                  <c:v>431491473</c:v>
                </c:pt>
                <c:pt idx="2">
                  <c:v>190702281</c:v>
                </c:pt>
                <c:pt idx="3">
                  <c:v>103074680</c:v>
                </c:pt>
                <c:pt idx="4">
                  <c:v>65499042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7D-4B4D-A379-F9F0703E29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53320184"/>
        <c:axId val="453320576"/>
      </c:barChart>
      <c:catAx>
        <c:axId val="453320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453320576"/>
        <c:crosses val="autoZero"/>
        <c:auto val="1"/>
        <c:lblAlgn val="ctr"/>
        <c:lblOffset val="100"/>
        <c:noMultiLvlLbl val="0"/>
      </c:catAx>
      <c:valAx>
        <c:axId val="45332057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45332018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75087341577713484"/>
                <c:y val="0.88117585301837287"/>
              </c:manualLayout>
            </c:layout>
            <c:tx>
              <c:rich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r>
                    <a:rPr lang="fr-FR"/>
                    <a:t>Millions (en €)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555576540029566"/>
          <c:y val="0.9238425196850395"/>
          <c:w val="0.58249240152196191"/>
          <c:h val="7.26019247594050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50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Marianne" panose="02000000000000000000" pitchFamily="50" charset="0"/>
        </a:defRPr>
      </a:pPr>
      <a:endParaRPr lang="fr-F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'Balance commerciale IAA'!$C$16</c:f>
              <c:strCache>
                <c:ptCount val="1"/>
                <c:pt idx="0">
                  <c:v>Valeurs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'Balance commerciale IAA'!$D$16:$M$16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strCache>
            </c:strRef>
          </c:cat>
          <c:val>
            <c:numRef>
              <c:f>'Balance commerciale IAA'!$D$16:$M$16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B4-42F9-A834-9DF583038D4A}"/>
            </c:ext>
          </c:extLst>
        </c:ser>
        <c:ser>
          <c:idx val="1"/>
          <c:order val="1"/>
          <c:tx>
            <c:strRef>
              <c:f>'Balance commerciale IAA'!$C$17</c:f>
              <c:strCache>
                <c:ptCount val="1"/>
                <c:pt idx="0">
                  <c:v>Importations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'Balance commerciale IAA'!$D$16:$M$16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strCache>
            </c:strRef>
          </c:cat>
          <c:val>
            <c:numRef>
              <c:f>'Balance commerciale IAA'!$D$17:$M$17</c:f>
              <c:numCache>
                <c:formatCode>0</c:formatCode>
                <c:ptCount val="10"/>
                <c:pt idx="0">
                  <c:v>-775798206</c:v>
                </c:pt>
                <c:pt idx="1">
                  <c:v>-797820651</c:v>
                </c:pt>
                <c:pt idx="2">
                  <c:v>-611640295</c:v>
                </c:pt>
                <c:pt idx="3">
                  <c:v>-722371916</c:v>
                </c:pt>
                <c:pt idx="4">
                  <c:v>-454289273</c:v>
                </c:pt>
                <c:pt idx="5">
                  <c:v>-459317615</c:v>
                </c:pt>
                <c:pt idx="6">
                  <c:v>-397250192</c:v>
                </c:pt>
                <c:pt idx="7">
                  <c:v>-624047587</c:v>
                </c:pt>
                <c:pt idx="8">
                  <c:v>-506298340</c:v>
                </c:pt>
                <c:pt idx="9">
                  <c:v>-538558782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B4-42F9-A834-9DF583038D4A}"/>
            </c:ext>
          </c:extLst>
        </c:ser>
        <c:ser>
          <c:idx val="2"/>
          <c:order val="2"/>
          <c:tx>
            <c:strRef>
              <c:f>'Balance commerciale IAA'!$C$18</c:f>
              <c:strCache>
                <c:ptCount val="1"/>
                <c:pt idx="0">
                  <c:v>Exportations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'Balance commerciale IAA'!$D$16:$M$16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strCache>
            </c:strRef>
          </c:cat>
          <c:val>
            <c:numRef>
              <c:f>'Balance commerciale IAA'!$D$18:$M$18</c:f>
              <c:numCache>
                <c:formatCode>0</c:formatCode>
                <c:ptCount val="10"/>
                <c:pt idx="0">
                  <c:v>148868</c:v>
                </c:pt>
                <c:pt idx="1">
                  <c:v>4283011</c:v>
                </c:pt>
                <c:pt idx="2">
                  <c:v>786937</c:v>
                </c:pt>
                <c:pt idx="3">
                  <c:v>846175</c:v>
                </c:pt>
                <c:pt idx="4">
                  <c:v>998518</c:v>
                </c:pt>
                <c:pt idx="5">
                  <c:v>1615250</c:v>
                </c:pt>
                <c:pt idx="6">
                  <c:v>1838967</c:v>
                </c:pt>
                <c:pt idx="7">
                  <c:v>1948875</c:v>
                </c:pt>
                <c:pt idx="8">
                  <c:v>1830910</c:v>
                </c:pt>
                <c:pt idx="9">
                  <c:v>3874147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B4-42F9-A834-9DF583038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65988456"/>
        <c:axId val="453910248"/>
      </c:barChart>
      <c:lineChart>
        <c:grouping val="stacked"/>
        <c:varyColors val="0"/>
        <c:ser>
          <c:idx val="3"/>
          <c:order val="3"/>
          <c:tx>
            <c:strRef>
              <c:f>'Balance commerciale IAA'!$C$19</c:f>
              <c:strCache>
                <c:ptCount val="1"/>
                <c:pt idx="0">
                  <c:v>Solde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val>
            <c:numRef>
              <c:f>'Balance commerciale IAA'!$D$19:$M$19</c:f>
              <c:numCache>
                <c:formatCode>0</c:formatCode>
                <c:ptCount val="10"/>
                <c:pt idx="0">
                  <c:v>-775649338</c:v>
                </c:pt>
                <c:pt idx="1">
                  <c:v>-793537640</c:v>
                </c:pt>
                <c:pt idx="2">
                  <c:v>-610853358</c:v>
                </c:pt>
                <c:pt idx="3">
                  <c:v>-721525741</c:v>
                </c:pt>
                <c:pt idx="4">
                  <c:v>-453290755</c:v>
                </c:pt>
                <c:pt idx="5">
                  <c:v>-457702365</c:v>
                </c:pt>
                <c:pt idx="6">
                  <c:v>-395411225</c:v>
                </c:pt>
                <c:pt idx="7">
                  <c:v>-622098712</c:v>
                </c:pt>
                <c:pt idx="8">
                  <c:v>-504467430</c:v>
                </c:pt>
                <c:pt idx="9">
                  <c:v>-534684635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DB4-42F9-A834-9DF583038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988456"/>
        <c:axId val="453910248"/>
      </c:lineChart>
      <c:catAx>
        <c:axId val="165988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453910248"/>
        <c:crosses val="autoZero"/>
        <c:auto val="1"/>
        <c:lblAlgn val="ctr"/>
        <c:lblOffset val="100"/>
        <c:noMultiLvlLbl val="0"/>
      </c:catAx>
      <c:valAx>
        <c:axId val="453910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165988456"/>
        <c:crosses val="autoZero"/>
        <c:crossBetween val="between"/>
        <c:dispUnits>
          <c:builtInUnit val="million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r>
                    <a:rPr lang="fr-FR"/>
                    <a:t>Millions (en €)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50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arianne" panose="02000000000000000000" pitchFamily="50" charset="0"/>
        </a:defRPr>
      </a:pPr>
      <a:endParaRPr lang="fr-FR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9"/>
          <c:order val="6"/>
          <c:tx>
            <c:strRef>
              <c:f>'Balance commerciale TBB'!$J$34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'Balance commerciale TBB'!$C$36:$C$46</c:f>
              <c:strCache>
                <c:ptCount val="11"/>
                <c:pt idx="0">
                  <c:v>11. Oléagineux</c:v>
                </c:pt>
                <c:pt idx="1">
                  <c:v>10. Pêche et aquaculture</c:v>
                </c:pt>
                <c:pt idx="2">
                  <c:v>9. Sucre</c:v>
                </c:pt>
                <c:pt idx="3">
                  <c:v>8. Animaux vivants et génétique</c:v>
                </c:pt>
                <c:pt idx="4">
                  <c:v>7. Vins et spiritueux</c:v>
                </c:pt>
                <c:pt idx="5">
                  <c:v>6. Céréales</c:v>
                </c:pt>
                <c:pt idx="6">
                  <c:v>5. Fruits et légumes</c:v>
                </c:pt>
                <c:pt idx="7">
                  <c:v>4. Autres</c:v>
                </c:pt>
                <c:pt idx="8">
                  <c:v>3. Produits d'épicerie</c:v>
                </c:pt>
                <c:pt idx="9">
                  <c:v>2. Viande et produits carnés</c:v>
                </c:pt>
                <c:pt idx="10">
                  <c:v>1. Laits et produits laitiers</c:v>
                </c:pt>
              </c:strCache>
            </c:strRef>
          </c:cat>
          <c:val>
            <c:numRef>
              <c:f>'Balance commerciale TBB'!$J$36:$J$46</c:f>
              <c:numCache>
                <c:formatCode>0</c:formatCode>
                <c:ptCount val="11"/>
                <c:pt idx="0">
                  <c:v>-103069</c:v>
                </c:pt>
                <c:pt idx="1">
                  <c:v>-336933</c:v>
                </c:pt>
                <c:pt idx="2">
                  <c:v>-2176325</c:v>
                </c:pt>
                <c:pt idx="3">
                  <c:v>-7828335</c:v>
                </c:pt>
                <c:pt idx="4">
                  <c:v>-1958993</c:v>
                </c:pt>
                <c:pt idx="5">
                  <c:v>-4116750</c:v>
                </c:pt>
                <c:pt idx="6">
                  <c:v>-33438707</c:v>
                </c:pt>
                <c:pt idx="7">
                  <c:v>-47952656</c:v>
                </c:pt>
                <c:pt idx="8">
                  <c:v>-67469142</c:v>
                </c:pt>
                <c:pt idx="9">
                  <c:v>-94279352</c:v>
                </c:pt>
                <c:pt idx="10">
                  <c:v>-135750962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97-4282-B771-082278AD3D17}"/>
            </c:ext>
          </c:extLst>
        </c:ser>
        <c:ser>
          <c:idx val="10"/>
          <c:order val="7"/>
          <c:tx>
            <c:strRef>
              <c:f>'Balance commerciale TBB'!$K$34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'Balance commerciale TBB'!$C$36:$C$46</c:f>
              <c:strCache>
                <c:ptCount val="11"/>
                <c:pt idx="0">
                  <c:v>11. Oléagineux</c:v>
                </c:pt>
                <c:pt idx="1">
                  <c:v>10. Pêche et aquaculture</c:v>
                </c:pt>
                <c:pt idx="2">
                  <c:v>9. Sucre</c:v>
                </c:pt>
                <c:pt idx="3">
                  <c:v>8. Animaux vivants et génétique</c:v>
                </c:pt>
                <c:pt idx="4">
                  <c:v>7. Vins et spiritueux</c:v>
                </c:pt>
                <c:pt idx="5">
                  <c:v>6. Céréales</c:v>
                </c:pt>
                <c:pt idx="6">
                  <c:v>5. Fruits et légumes</c:v>
                </c:pt>
                <c:pt idx="7">
                  <c:v>4. Autres</c:v>
                </c:pt>
                <c:pt idx="8">
                  <c:v>3. Produits d'épicerie</c:v>
                </c:pt>
                <c:pt idx="9">
                  <c:v>2. Viande et produits carnés</c:v>
                </c:pt>
                <c:pt idx="10">
                  <c:v>1. Laits et produits laitiers</c:v>
                </c:pt>
              </c:strCache>
            </c:strRef>
          </c:cat>
          <c:val>
            <c:numRef>
              <c:f>'Balance commerciale TBB'!$K$36:$K$46</c:f>
              <c:numCache>
                <c:formatCode>0</c:formatCode>
                <c:ptCount val="11"/>
                <c:pt idx="0">
                  <c:v>-19296</c:v>
                </c:pt>
                <c:pt idx="1">
                  <c:v>-438667</c:v>
                </c:pt>
                <c:pt idx="2">
                  <c:v>-3279617</c:v>
                </c:pt>
                <c:pt idx="3">
                  <c:v>-7845456</c:v>
                </c:pt>
                <c:pt idx="4">
                  <c:v>-3387448</c:v>
                </c:pt>
                <c:pt idx="5">
                  <c:v>-59804290</c:v>
                </c:pt>
                <c:pt idx="6">
                  <c:v>-45844696</c:v>
                </c:pt>
                <c:pt idx="7">
                  <c:v>-70398179</c:v>
                </c:pt>
                <c:pt idx="8">
                  <c:v>-77978028</c:v>
                </c:pt>
                <c:pt idx="9">
                  <c:v>-151734314</c:v>
                </c:pt>
                <c:pt idx="10">
                  <c:v>-201368720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97-4282-B771-082278AD3D17}"/>
            </c:ext>
          </c:extLst>
        </c:ser>
        <c:ser>
          <c:idx val="11"/>
          <c:order val="8"/>
          <c:tx>
            <c:strRef>
              <c:f>'Balance commerciale TBB'!$L$34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'Balance commerciale TBB'!$C$36:$C$46</c:f>
              <c:strCache>
                <c:ptCount val="11"/>
                <c:pt idx="0">
                  <c:v>11. Oléagineux</c:v>
                </c:pt>
                <c:pt idx="1">
                  <c:v>10. Pêche et aquaculture</c:v>
                </c:pt>
                <c:pt idx="2">
                  <c:v>9. Sucre</c:v>
                </c:pt>
                <c:pt idx="3">
                  <c:v>8. Animaux vivants et génétique</c:v>
                </c:pt>
                <c:pt idx="4">
                  <c:v>7. Vins et spiritueux</c:v>
                </c:pt>
                <c:pt idx="5">
                  <c:v>6. Céréales</c:v>
                </c:pt>
                <c:pt idx="6">
                  <c:v>5. Fruits et légumes</c:v>
                </c:pt>
                <c:pt idx="7">
                  <c:v>4. Autres</c:v>
                </c:pt>
                <c:pt idx="8">
                  <c:v>3. Produits d'épicerie</c:v>
                </c:pt>
                <c:pt idx="9">
                  <c:v>2. Viande et produits carnés</c:v>
                </c:pt>
                <c:pt idx="10">
                  <c:v>1. Laits et produits laitiers</c:v>
                </c:pt>
              </c:strCache>
            </c:strRef>
          </c:cat>
          <c:val>
            <c:numRef>
              <c:f>'Balance commerciale TBB'!$L$36:$L$46</c:f>
              <c:numCache>
                <c:formatCode>0</c:formatCode>
                <c:ptCount val="11"/>
                <c:pt idx="0">
                  <c:v>-32844</c:v>
                </c:pt>
                <c:pt idx="1">
                  <c:v>-1507936</c:v>
                </c:pt>
                <c:pt idx="2">
                  <c:v>-2588518</c:v>
                </c:pt>
                <c:pt idx="3">
                  <c:v>-4579109</c:v>
                </c:pt>
                <c:pt idx="4">
                  <c:v>-5024714</c:v>
                </c:pt>
                <c:pt idx="5">
                  <c:v>-12434550</c:v>
                </c:pt>
                <c:pt idx="6">
                  <c:v>-35424920</c:v>
                </c:pt>
                <c:pt idx="7">
                  <c:v>-69363200</c:v>
                </c:pt>
                <c:pt idx="8">
                  <c:v>-78771840</c:v>
                </c:pt>
                <c:pt idx="9">
                  <c:v>-123963673</c:v>
                </c:pt>
                <c:pt idx="10">
                  <c:v>-170776128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97-4282-B771-082278AD3D17}"/>
            </c:ext>
          </c:extLst>
        </c:ser>
        <c:ser>
          <c:idx val="12"/>
          <c:order val="9"/>
          <c:tx>
            <c:strRef>
              <c:f>'Balance commerciale TBB'!$M$34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'Balance commerciale TBB'!$C$36:$C$46</c:f>
              <c:strCache>
                <c:ptCount val="11"/>
                <c:pt idx="0">
                  <c:v>11. Oléagineux</c:v>
                </c:pt>
                <c:pt idx="1">
                  <c:v>10. Pêche et aquaculture</c:v>
                </c:pt>
                <c:pt idx="2">
                  <c:v>9. Sucre</c:v>
                </c:pt>
                <c:pt idx="3">
                  <c:v>8. Animaux vivants et génétique</c:v>
                </c:pt>
                <c:pt idx="4">
                  <c:v>7. Vins et spiritueux</c:v>
                </c:pt>
                <c:pt idx="5">
                  <c:v>6. Céréales</c:v>
                </c:pt>
                <c:pt idx="6">
                  <c:v>5. Fruits et légumes</c:v>
                </c:pt>
                <c:pt idx="7">
                  <c:v>4. Autres</c:v>
                </c:pt>
                <c:pt idx="8">
                  <c:v>3. Produits d'épicerie</c:v>
                </c:pt>
                <c:pt idx="9">
                  <c:v>2. Viande et produits carnés</c:v>
                </c:pt>
                <c:pt idx="10">
                  <c:v>1. Laits et produits laitiers</c:v>
                </c:pt>
              </c:strCache>
            </c:strRef>
          </c:cat>
          <c:val>
            <c:numRef>
              <c:f>'Balance commerciale TBB'!$M$36:$M$46</c:f>
              <c:numCache>
                <c:formatCode>0</c:formatCode>
                <c:ptCount val="11"/>
                <c:pt idx="0">
                  <c:v>-152123</c:v>
                </c:pt>
                <c:pt idx="1">
                  <c:v>-2373640</c:v>
                </c:pt>
                <c:pt idx="2">
                  <c:v>-3138572</c:v>
                </c:pt>
                <c:pt idx="3">
                  <c:v>-4802947</c:v>
                </c:pt>
                <c:pt idx="4">
                  <c:v>-6780707</c:v>
                </c:pt>
                <c:pt idx="5">
                  <c:v>-11465099</c:v>
                </c:pt>
                <c:pt idx="6">
                  <c:v>-49568551</c:v>
                </c:pt>
                <c:pt idx="7">
                  <c:v>-62581573</c:v>
                </c:pt>
                <c:pt idx="8">
                  <c:v>-87986916</c:v>
                </c:pt>
                <c:pt idx="9">
                  <c:v>-124451413</c:v>
                </c:pt>
                <c:pt idx="10">
                  <c:v>-181383095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97-4282-B771-082278AD3D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3912992"/>
        <c:axId val="453909072"/>
        <c:extLst>
          <c:ext xmlns:c15="http://schemas.microsoft.com/office/drawing/2012/chart" uri="{02D57815-91ED-43cb-92C2-25804820EDAC}">
            <c15:filteredBarSeries>
              <c15:ser>
                <c:idx val="3"/>
                <c:order val="0"/>
                <c:tx>
                  <c:strRef>
                    <c:extLst>
                      <c:ext uri="{02D57815-91ED-43cb-92C2-25804820EDAC}">
                        <c15:formulaRef>
                          <c15:sqref>'Balance commerciale TBB'!$D$34</c15:sqref>
                        </c15:formulaRef>
                      </c:ext>
                    </c:extLst>
                    <c:strCache>
                      <c:ptCount val="1"/>
                      <c:pt idx="0">
                        <c:v>2015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'Balance commerciale TBB'!$C$36:$C$46</c15:sqref>
                        </c15:formulaRef>
                      </c:ext>
                    </c:extLst>
                    <c:strCache>
                      <c:ptCount val="11"/>
                      <c:pt idx="0">
                        <c:v>11. Oléagineux</c:v>
                      </c:pt>
                      <c:pt idx="1">
                        <c:v>10. Pêche et aquaculture</c:v>
                      </c:pt>
                      <c:pt idx="2">
                        <c:v>9. Sucre</c:v>
                      </c:pt>
                      <c:pt idx="3">
                        <c:v>8. Animaux vivants et génétique</c:v>
                      </c:pt>
                      <c:pt idx="4">
                        <c:v>7. Vins et spiritueux</c:v>
                      </c:pt>
                      <c:pt idx="5">
                        <c:v>6. Céréales</c:v>
                      </c:pt>
                      <c:pt idx="6">
                        <c:v>5. Fruits et légumes</c:v>
                      </c:pt>
                      <c:pt idx="7">
                        <c:v>4. Autres</c:v>
                      </c:pt>
                      <c:pt idx="8">
                        <c:v>3. Produits d'épicerie</c:v>
                      </c:pt>
                      <c:pt idx="9">
                        <c:v>2. Viande et produits carnés</c:v>
                      </c:pt>
                      <c:pt idx="10">
                        <c:v>1. Laits et produits laitiers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'Balance commerciale TBB'!$D$36:$D$46</c15:sqref>
                        </c15:formulaRef>
                      </c:ext>
                    </c:extLst>
                    <c:numCache>
                      <c:formatCode>0</c:formatCode>
                      <c:ptCount val="11"/>
                      <c:pt idx="0">
                        <c:v>-755805</c:v>
                      </c:pt>
                      <c:pt idx="1">
                        <c:v>-32042</c:v>
                      </c:pt>
                      <c:pt idx="2">
                        <c:v>-8397642</c:v>
                      </c:pt>
                      <c:pt idx="3">
                        <c:v>-535094</c:v>
                      </c:pt>
                      <c:pt idx="4">
                        <c:v>-285345</c:v>
                      </c:pt>
                      <c:pt idx="5">
                        <c:v>-29364160</c:v>
                      </c:pt>
                      <c:pt idx="6">
                        <c:v>-42172176</c:v>
                      </c:pt>
                      <c:pt idx="7">
                        <c:v>-63951086</c:v>
                      </c:pt>
                      <c:pt idx="8">
                        <c:v>-116945200</c:v>
                      </c:pt>
                      <c:pt idx="9">
                        <c:v>-267189733</c:v>
                      </c:pt>
                      <c:pt idx="10">
                        <c:v>-246021054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B897-4282-B771-082278AD3D17}"/>
                  </c:ext>
                </c:extLst>
              </c15:ser>
            </c15:filteredBarSeries>
            <c15:filteredBarSeries>
              <c15:ser>
                <c:idx val="4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TBB'!$E$34</c15:sqref>
                        </c15:formulaRef>
                      </c:ext>
                    </c:extLst>
                    <c:strCache>
                      <c:ptCount val="1"/>
                      <c:pt idx="0">
                        <c:v>2016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TBB'!$C$36:$C$46</c15:sqref>
                        </c15:formulaRef>
                      </c:ext>
                    </c:extLst>
                    <c:strCache>
                      <c:ptCount val="11"/>
                      <c:pt idx="0">
                        <c:v>11. Oléagineux</c:v>
                      </c:pt>
                      <c:pt idx="1">
                        <c:v>10. Pêche et aquaculture</c:v>
                      </c:pt>
                      <c:pt idx="2">
                        <c:v>9. Sucre</c:v>
                      </c:pt>
                      <c:pt idx="3">
                        <c:v>8. Animaux vivants et génétique</c:v>
                      </c:pt>
                      <c:pt idx="4">
                        <c:v>7. Vins et spiritueux</c:v>
                      </c:pt>
                      <c:pt idx="5">
                        <c:v>6. Céréales</c:v>
                      </c:pt>
                      <c:pt idx="6">
                        <c:v>5. Fruits et légumes</c:v>
                      </c:pt>
                      <c:pt idx="7">
                        <c:v>4. Autres</c:v>
                      </c:pt>
                      <c:pt idx="8">
                        <c:v>3. Produits d'épicerie</c:v>
                      </c:pt>
                      <c:pt idx="9">
                        <c:v>2. Viande et produits carnés</c:v>
                      </c:pt>
                      <c:pt idx="10">
                        <c:v>1. Laits et produits laitiers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TBB'!$E$36:$E$46</c15:sqref>
                        </c15:formulaRef>
                      </c:ext>
                    </c:extLst>
                    <c:numCache>
                      <c:formatCode>0</c:formatCode>
                      <c:ptCount val="11"/>
                      <c:pt idx="0">
                        <c:v>-301800</c:v>
                      </c:pt>
                      <c:pt idx="1">
                        <c:v>-454480</c:v>
                      </c:pt>
                      <c:pt idx="2">
                        <c:v>-4139690</c:v>
                      </c:pt>
                      <c:pt idx="3">
                        <c:v>-1162081</c:v>
                      </c:pt>
                      <c:pt idx="4">
                        <c:v>-236035</c:v>
                      </c:pt>
                      <c:pt idx="5">
                        <c:v>-148145765</c:v>
                      </c:pt>
                      <c:pt idx="6">
                        <c:v>-45005622</c:v>
                      </c:pt>
                      <c:pt idx="7">
                        <c:v>-63407829</c:v>
                      </c:pt>
                      <c:pt idx="8">
                        <c:v>-93694893</c:v>
                      </c:pt>
                      <c:pt idx="9">
                        <c:v>-188201172</c:v>
                      </c:pt>
                      <c:pt idx="10">
                        <c:v>-248788271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897-4282-B771-082278AD3D17}"/>
                  </c:ext>
                </c:extLst>
              </c15:ser>
            </c15:filteredBarSeries>
            <c15:filteredBarSeries>
              <c15:ser>
                <c:idx val="5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TBB'!$F$34</c15:sqref>
                        </c15:formulaRef>
                      </c:ext>
                    </c:extLst>
                    <c:strCache>
                      <c:ptCount val="1"/>
                      <c:pt idx="0">
                        <c:v>2017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TBB'!$C$36:$C$46</c15:sqref>
                        </c15:formulaRef>
                      </c:ext>
                    </c:extLst>
                    <c:strCache>
                      <c:ptCount val="11"/>
                      <c:pt idx="0">
                        <c:v>11. Oléagineux</c:v>
                      </c:pt>
                      <c:pt idx="1">
                        <c:v>10. Pêche et aquaculture</c:v>
                      </c:pt>
                      <c:pt idx="2">
                        <c:v>9. Sucre</c:v>
                      </c:pt>
                      <c:pt idx="3">
                        <c:v>8. Animaux vivants et génétique</c:v>
                      </c:pt>
                      <c:pt idx="4">
                        <c:v>7. Vins et spiritueux</c:v>
                      </c:pt>
                      <c:pt idx="5">
                        <c:v>6. Céréales</c:v>
                      </c:pt>
                      <c:pt idx="6">
                        <c:v>5. Fruits et légumes</c:v>
                      </c:pt>
                      <c:pt idx="7">
                        <c:v>4. Autres</c:v>
                      </c:pt>
                      <c:pt idx="8">
                        <c:v>3. Produits d'épicerie</c:v>
                      </c:pt>
                      <c:pt idx="9">
                        <c:v>2. Viande et produits carnés</c:v>
                      </c:pt>
                      <c:pt idx="10">
                        <c:v>1. Laits et produits laitiers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TBB'!$F$36:$F$46</c15:sqref>
                        </c15:formulaRef>
                      </c:ext>
                    </c:extLst>
                    <c:numCache>
                      <c:formatCode>0</c:formatCode>
                      <c:ptCount val="11"/>
                      <c:pt idx="0">
                        <c:v>-476877</c:v>
                      </c:pt>
                      <c:pt idx="1">
                        <c:v>-356003</c:v>
                      </c:pt>
                      <c:pt idx="2">
                        <c:v>-11001482</c:v>
                      </c:pt>
                      <c:pt idx="3">
                        <c:v>0</c:v>
                      </c:pt>
                      <c:pt idx="4">
                        <c:v>-139196</c:v>
                      </c:pt>
                      <c:pt idx="5">
                        <c:v>-98343880</c:v>
                      </c:pt>
                      <c:pt idx="6">
                        <c:v>-35526268</c:v>
                      </c:pt>
                      <c:pt idx="7">
                        <c:v>-43038910</c:v>
                      </c:pt>
                      <c:pt idx="8">
                        <c:v>-67093028</c:v>
                      </c:pt>
                      <c:pt idx="9">
                        <c:v>-133870857</c:v>
                      </c:pt>
                      <c:pt idx="10">
                        <c:v>-221006855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B897-4282-B771-082278AD3D17}"/>
                  </c:ext>
                </c:extLst>
              </c15:ser>
            </c15:filteredBarSeries>
            <c15:filteredBarSeries>
              <c15:ser>
                <c:idx val="6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TBB'!$G$34</c15:sqref>
                        </c15:formulaRef>
                      </c:ext>
                    </c:extLst>
                    <c:strCache>
                      <c:ptCount val="1"/>
                      <c:pt idx="0">
                        <c:v>2018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TBB'!$C$36:$C$46</c15:sqref>
                        </c15:formulaRef>
                      </c:ext>
                    </c:extLst>
                    <c:strCache>
                      <c:ptCount val="11"/>
                      <c:pt idx="0">
                        <c:v>11. Oléagineux</c:v>
                      </c:pt>
                      <c:pt idx="1">
                        <c:v>10. Pêche et aquaculture</c:v>
                      </c:pt>
                      <c:pt idx="2">
                        <c:v>9. Sucre</c:v>
                      </c:pt>
                      <c:pt idx="3">
                        <c:v>8. Animaux vivants et génétique</c:v>
                      </c:pt>
                      <c:pt idx="4">
                        <c:v>7. Vins et spiritueux</c:v>
                      </c:pt>
                      <c:pt idx="5">
                        <c:v>6. Céréales</c:v>
                      </c:pt>
                      <c:pt idx="6">
                        <c:v>5. Fruits et légumes</c:v>
                      </c:pt>
                      <c:pt idx="7">
                        <c:v>4. Autres</c:v>
                      </c:pt>
                      <c:pt idx="8">
                        <c:v>3. Produits d'épicerie</c:v>
                      </c:pt>
                      <c:pt idx="9">
                        <c:v>2. Viande et produits carnés</c:v>
                      </c:pt>
                      <c:pt idx="10">
                        <c:v>1. Laits et produits laitiers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TBB'!$G$36:$G$46</c15:sqref>
                        </c15:formulaRef>
                      </c:ext>
                    </c:extLst>
                    <c:numCache>
                      <c:formatCode>0</c:formatCode>
                      <c:ptCount val="11"/>
                      <c:pt idx="0">
                        <c:v>-290754</c:v>
                      </c:pt>
                      <c:pt idx="1">
                        <c:v>32161</c:v>
                      </c:pt>
                      <c:pt idx="2">
                        <c:v>-15796284</c:v>
                      </c:pt>
                      <c:pt idx="3">
                        <c:v>-2154224</c:v>
                      </c:pt>
                      <c:pt idx="4">
                        <c:v>-573312</c:v>
                      </c:pt>
                      <c:pt idx="5">
                        <c:v>-254389496</c:v>
                      </c:pt>
                      <c:pt idx="6">
                        <c:v>-34461509</c:v>
                      </c:pt>
                      <c:pt idx="7">
                        <c:v>-48335885</c:v>
                      </c:pt>
                      <c:pt idx="8">
                        <c:v>-58743385</c:v>
                      </c:pt>
                      <c:pt idx="9">
                        <c:v>-130240104</c:v>
                      </c:pt>
                      <c:pt idx="10">
                        <c:v>-176572949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B897-4282-B771-082278AD3D17}"/>
                  </c:ext>
                </c:extLst>
              </c15:ser>
            </c15:filteredBarSeries>
            <c15:filteredBarSeries>
              <c15:ser>
                <c:idx val="7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TBB'!$H$34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TBB'!$C$36:$C$46</c15:sqref>
                        </c15:formulaRef>
                      </c:ext>
                    </c:extLst>
                    <c:strCache>
                      <c:ptCount val="11"/>
                      <c:pt idx="0">
                        <c:v>11. Oléagineux</c:v>
                      </c:pt>
                      <c:pt idx="1">
                        <c:v>10. Pêche et aquaculture</c:v>
                      </c:pt>
                      <c:pt idx="2">
                        <c:v>9. Sucre</c:v>
                      </c:pt>
                      <c:pt idx="3">
                        <c:v>8. Animaux vivants et génétique</c:v>
                      </c:pt>
                      <c:pt idx="4">
                        <c:v>7. Vins et spiritueux</c:v>
                      </c:pt>
                      <c:pt idx="5">
                        <c:v>6. Céréales</c:v>
                      </c:pt>
                      <c:pt idx="6">
                        <c:v>5. Fruits et légumes</c:v>
                      </c:pt>
                      <c:pt idx="7">
                        <c:v>4. Autres</c:v>
                      </c:pt>
                      <c:pt idx="8">
                        <c:v>3. Produits d'épicerie</c:v>
                      </c:pt>
                      <c:pt idx="9">
                        <c:v>2. Viande et produits carnés</c:v>
                      </c:pt>
                      <c:pt idx="10">
                        <c:v>1. Laits et produits laitiers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TBB'!$H$36:$H$46</c15:sqref>
                        </c15:formulaRef>
                      </c:ext>
                    </c:extLst>
                    <c:numCache>
                      <c:formatCode>0</c:formatCode>
                      <c:ptCount val="11"/>
                      <c:pt idx="0">
                        <c:v>-138780</c:v>
                      </c:pt>
                      <c:pt idx="1">
                        <c:v>-297332</c:v>
                      </c:pt>
                      <c:pt idx="2">
                        <c:v>-4818760</c:v>
                      </c:pt>
                      <c:pt idx="3">
                        <c:v>-1538021</c:v>
                      </c:pt>
                      <c:pt idx="4">
                        <c:v>-587376</c:v>
                      </c:pt>
                      <c:pt idx="5">
                        <c:v>-5697943</c:v>
                      </c:pt>
                      <c:pt idx="6">
                        <c:v>-35645933</c:v>
                      </c:pt>
                      <c:pt idx="7">
                        <c:v>-42362821</c:v>
                      </c:pt>
                      <c:pt idx="8">
                        <c:v>-59016403</c:v>
                      </c:pt>
                      <c:pt idx="9">
                        <c:v>-99734917</c:v>
                      </c:pt>
                      <c:pt idx="10">
                        <c:v>-203452468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B897-4282-B771-082278AD3D17}"/>
                  </c:ext>
                </c:extLst>
              </c15:ser>
            </c15:filteredBarSeries>
            <c15:filteredBarSeries>
              <c15:ser>
                <c:idx val="8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TBB'!$I$34</c15:sqref>
                        </c15:formulaRef>
                      </c:ext>
                    </c:extLst>
                    <c:strCache>
                      <c:ptCount val="1"/>
                      <c:pt idx="0">
                        <c:v>2020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TBB'!$C$36:$C$46</c15:sqref>
                        </c15:formulaRef>
                      </c:ext>
                    </c:extLst>
                    <c:strCache>
                      <c:ptCount val="11"/>
                      <c:pt idx="0">
                        <c:v>11. Oléagineux</c:v>
                      </c:pt>
                      <c:pt idx="1">
                        <c:v>10. Pêche et aquaculture</c:v>
                      </c:pt>
                      <c:pt idx="2">
                        <c:v>9. Sucre</c:v>
                      </c:pt>
                      <c:pt idx="3">
                        <c:v>8. Animaux vivants et génétique</c:v>
                      </c:pt>
                      <c:pt idx="4">
                        <c:v>7. Vins et spiritueux</c:v>
                      </c:pt>
                      <c:pt idx="5">
                        <c:v>6. Céréales</c:v>
                      </c:pt>
                      <c:pt idx="6">
                        <c:v>5. Fruits et légumes</c:v>
                      </c:pt>
                      <c:pt idx="7">
                        <c:v>4. Autres</c:v>
                      </c:pt>
                      <c:pt idx="8">
                        <c:v>3. Produits d'épicerie</c:v>
                      </c:pt>
                      <c:pt idx="9">
                        <c:v>2. Viande et produits carnés</c:v>
                      </c:pt>
                      <c:pt idx="10">
                        <c:v>1. Laits et produits laitiers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'Balance commerciale TBB'!$I$36:$I$46</c15:sqref>
                        </c15:formulaRef>
                      </c:ext>
                    </c:extLst>
                    <c:numCache>
                      <c:formatCode>0</c:formatCode>
                      <c:ptCount val="11"/>
                      <c:pt idx="0">
                        <c:v>-248710</c:v>
                      </c:pt>
                      <c:pt idx="1">
                        <c:v>-392262</c:v>
                      </c:pt>
                      <c:pt idx="2">
                        <c:v>-3670568</c:v>
                      </c:pt>
                      <c:pt idx="3">
                        <c:v>-3796775</c:v>
                      </c:pt>
                      <c:pt idx="4">
                        <c:v>-1959259</c:v>
                      </c:pt>
                      <c:pt idx="5">
                        <c:v>-39953461</c:v>
                      </c:pt>
                      <c:pt idx="6">
                        <c:v>-32409126</c:v>
                      </c:pt>
                      <c:pt idx="7">
                        <c:v>-38124084</c:v>
                      </c:pt>
                      <c:pt idx="8">
                        <c:v>-61259325</c:v>
                      </c:pt>
                      <c:pt idx="9">
                        <c:v>-101595999</c:v>
                      </c:pt>
                      <c:pt idx="10">
                        <c:v>-174292797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B897-4282-B771-082278AD3D17}"/>
                  </c:ext>
                </c:extLst>
              </c15:ser>
            </c15:filteredBarSeries>
          </c:ext>
        </c:extLst>
      </c:barChart>
      <c:catAx>
        <c:axId val="45391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453909072"/>
        <c:crosses val="autoZero"/>
        <c:auto val="1"/>
        <c:lblAlgn val="ctr"/>
        <c:lblOffset val="100"/>
        <c:noMultiLvlLbl val="0"/>
      </c:catAx>
      <c:valAx>
        <c:axId val="45390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453912992"/>
        <c:crosses val="autoZero"/>
        <c:crossBetween val="between"/>
        <c:dispUnits>
          <c:builtInUnit val="million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r>
                    <a:rPr lang="fr-FR"/>
                    <a:t>Millions (en €)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50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arianne" panose="02000000000000000000" pitchFamily="50" charset="0"/>
        </a:defRPr>
      </a:pPr>
      <a:endParaRPr lang="fr-F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030799788650094"/>
          <c:y val="3.4370898518265476E-2"/>
          <c:w val="0.80572447263896729"/>
          <c:h val="0.85744513235903086"/>
        </c:manualLayout>
      </c:layout>
      <c:barChart>
        <c:barDir val="bar"/>
        <c:grouping val="stacked"/>
        <c:varyColors val="0"/>
        <c:ser>
          <c:idx val="0"/>
          <c:order val="0"/>
          <c:tx>
            <c:v>Saoudien</c:v>
          </c:tx>
          <c:spPr>
            <a:solidFill>
              <a:srgbClr val="000091"/>
            </a:solidFill>
            <a:ln>
              <a:solidFill>
                <a:srgbClr val="000091"/>
              </a:solidFill>
            </a:ln>
            <a:effectLst/>
          </c:spPr>
          <c:invertIfNegative val="0"/>
          <c:cat>
            <c:strRef>
              <c:f>'Démographie 1'!$A$26:$A$39</c:f>
              <c:strCache>
                <c:ptCount val="14"/>
                <c:pt idx="0">
                  <c:v>65+</c:v>
                </c:pt>
                <c:pt idx="1">
                  <c:v>60-64</c:v>
                </c:pt>
                <c:pt idx="2">
                  <c:v>55-59</c:v>
                </c:pt>
                <c:pt idx="3">
                  <c:v>50-54</c:v>
                </c:pt>
                <c:pt idx="4">
                  <c:v>45-49</c:v>
                </c:pt>
                <c:pt idx="5">
                  <c:v>40-44</c:v>
                </c:pt>
                <c:pt idx="6">
                  <c:v>35-39</c:v>
                </c:pt>
                <c:pt idx="7">
                  <c:v>30-34</c:v>
                </c:pt>
                <c:pt idx="8">
                  <c:v>25-29</c:v>
                </c:pt>
                <c:pt idx="9">
                  <c:v>20-24</c:v>
                </c:pt>
                <c:pt idx="10">
                  <c:v>15-19</c:v>
                </c:pt>
                <c:pt idx="11">
                  <c:v>10-14</c:v>
                </c:pt>
                <c:pt idx="12">
                  <c:v>5-9</c:v>
                </c:pt>
                <c:pt idx="13">
                  <c:v>0-4</c:v>
                </c:pt>
              </c:strCache>
            </c:strRef>
          </c:cat>
          <c:val>
            <c:numRef>
              <c:f>'Démographie 1'!$E$26:$E$39</c:f>
              <c:numCache>
                <c:formatCode>#\ ##0.0</c:formatCode>
                <c:ptCount val="14"/>
                <c:pt idx="0">
                  <c:v>0.65987099999999999</c:v>
                </c:pt>
                <c:pt idx="1">
                  <c:v>0.39064199999999999</c:v>
                </c:pt>
                <c:pt idx="2">
                  <c:v>0.52900400000000003</c:v>
                </c:pt>
                <c:pt idx="3">
                  <c:v>0.65399399999999996</c:v>
                </c:pt>
                <c:pt idx="4">
                  <c:v>0.78591299999999997</c:v>
                </c:pt>
                <c:pt idx="5">
                  <c:v>1.077993</c:v>
                </c:pt>
                <c:pt idx="6">
                  <c:v>1.3540509999999999</c:v>
                </c:pt>
                <c:pt idx="7">
                  <c:v>1.5291570000000001</c:v>
                </c:pt>
                <c:pt idx="8">
                  <c:v>1.7022619999999999</c:v>
                </c:pt>
                <c:pt idx="9">
                  <c:v>1.719492</c:v>
                </c:pt>
                <c:pt idx="10">
                  <c:v>1.8582449999999999</c:v>
                </c:pt>
                <c:pt idx="11">
                  <c:v>2.1000030000000001</c:v>
                </c:pt>
                <c:pt idx="12">
                  <c:v>2.2576800000000001</c:v>
                </c:pt>
                <c:pt idx="13">
                  <c:v>2.1739549999999999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C3-4C76-9312-4FBD29F2D17B}"/>
            </c:ext>
          </c:extLst>
        </c:ser>
        <c:ser>
          <c:idx val="1"/>
          <c:order val="1"/>
          <c:tx>
            <c:v>Non saoudien</c:v>
          </c:tx>
          <c:spPr>
            <a:solidFill>
              <a:srgbClr val="EA5433"/>
            </a:solidFill>
            <a:ln>
              <a:solidFill>
                <a:srgbClr val="EA5433"/>
              </a:solidFill>
            </a:ln>
            <a:effectLst/>
          </c:spPr>
          <c:invertIfNegative val="0"/>
          <c:cat>
            <c:strRef>
              <c:f>'Démographie 1'!$A$26:$A$39</c:f>
              <c:strCache>
                <c:ptCount val="14"/>
                <c:pt idx="0">
                  <c:v>65+</c:v>
                </c:pt>
                <c:pt idx="1">
                  <c:v>60-64</c:v>
                </c:pt>
                <c:pt idx="2">
                  <c:v>55-59</c:v>
                </c:pt>
                <c:pt idx="3">
                  <c:v>50-54</c:v>
                </c:pt>
                <c:pt idx="4">
                  <c:v>45-49</c:v>
                </c:pt>
                <c:pt idx="5">
                  <c:v>40-44</c:v>
                </c:pt>
                <c:pt idx="6">
                  <c:v>35-39</c:v>
                </c:pt>
                <c:pt idx="7">
                  <c:v>30-34</c:v>
                </c:pt>
                <c:pt idx="8">
                  <c:v>25-29</c:v>
                </c:pt>
                <c:pt idx="9">
                  <c:v>20-24</c:v>
                </c:pt>
                <c:pt idx="10">
                  <c:v>15-19</c:v>
                </c:pt>
                <c:pt idx="11">
                  <c:v>10-14</c:v>
                </c:pt>
                <c:pt idx="12">
                  <c:v>5-9</c:v>
                </c:pt>
                <c:pt idx="13">
                  <c:v>0-4</c:v>
                </c:pt>
              </c:strCache>
            </c:strRef>
          </c:cat>
          <c:val>
            <c:numRef>
              <c:f>'Démographie 1'!$J$26:$J$39</c:f>
              <c:numCache>
                <c:formatCode>#\ ##0.0</c:formatCode>
                <c:ptCount val="14"/>
                <c:pt idx="0">
                  <c:v>-0.20197799999999999</c:v>
                </c:pt>
                <c:pt idx="1">
                  <c:v>-0.25701000000000002</c:v>
                </c:pt>
                <c:pt idx="2">
                  <c:v>-0.46621499999999999</c:v>
                </c:pt>
                <c:pt idx="3">
                  <c:v>-0.73437799999999998</c:v>
                </c:pt>
                <c:pt idx="4">
                  <c:v>-1.0392669999999999</c:v>
                </c:pt>
                <c:pt idx="5">
                  <c:v>-1.5758840000000001</c:v>
                </c:pt>
                <c:pt idx="6">
                  <c:v>-2.1109049999999998</c:v>
                </c:pt>
                <c:pt idx="7">
                  <c:v>-2.3636750000000002</c:v>
                </c:pt>
                <c:pt idx="8">
                  <c:v>-2.043453</c:v>
                </c:pt>
                <c:pt idx="9">
                  <c:v>-0.89649000000000001</c:v>
                </c:pt>
                <c:pt idx="10">
                  <c:v>-0.33845500000000001</c:v>
                </c:pt>
                <c:pt idx="11">
                  <c:v>-0.446411</c:v>
                </c:pt>
                <c:pt idx="12">
                  <c:v>-0.504637</c:v>
                </c:pt>
                <c:pt idx="13">
                  <c:v>-0.40420400000000001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C3-4C76-9312-4FBD29F2D1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1431400704"/>
        <c:axId val="1431410688"/>
      </c:barChart>
      <c:catAx>
        <c:axId val="14314007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1431410688"/>
        <c:crosses val="autoZero"/>
        <c:auto val="1"/>
        <c:lblAlgn val="ctr"/>
        <c:lblOffset val="100"/>
        <c:noMultiLvlLbl val="0"/>
      </c:catAx>
      <c:valAx>
        <c:axId val="143141068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;[Black]#,##0.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143140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448144868006527"/>
          <c:y val="0.130135816946986"/>
          <c:w val="0.23115014134230175"/>
          <c:h val="0.220181280676836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50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arianne" panose="02000000000000000000" pitchFamily="50" charset="0"/>
        </a:defRPr>
      </a:pPr>
      <a:endParaRPr lang="fr-FR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74742010396872E-2"/>
          <c:y val="5.1771725227790798E-2"/>
          <c:w val="0.91686587308096135"/>
          <c:h val="0.71052523089699515"/>
        </c:manualLayout>
      </c:layout>
      <c:barChart>
        <c:barDir val="col"/>
        <c:grouping val="clustered"/>
        <c:varyColors val="0"/>
        <c:ser>
          <c:idx val="6"/>
          <c:order val="6"/>
          <c:tx>
            <c:strRef>
              <c:f>'Import. TBB'!$J$48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'Import. TBB'!$C$49:$C$60</c:f>
              <c:strCache>
                <c:ptCount val="11"/>
                <c:pt idx="0">
                  <c:v>Laits et produits laitiers</c:v>
                </c:pt>
                <c:pt idx="1">
                  <c:v>Viande et produits carnés</c:v>
                </c:pt>
                <c:pt idx="2">
                  <c:v>Produits d'épicerie</c:v>
                </c:pt>
                <c:pt idx="3">
                  <c:v>Fruits et légumes</c:v>
                </c:pt>
                <c:pt idx="4">
                  <c:v>Céréales</c:v>
                </c:pt>
                <c:pt idx="5">
                  <c:v>Vins et spiritueux</c:v>
                </c:pt>
                <c:pt idx="6">
                  <c:v>Animaux vivants et génétique</c:v>
                </c:pt>
                <c:pt idx="7">
                  <c:v>Sucre</c:v>
                </c:pt>
                <c:pt idx="8">
                  <c:v>Pêche et aquaculture</c:v>
                </c:pt>
                <c:pt idx="9">
                  <c:v>Oléagineux</c:v>
                </c:pt>
                <c:pt idx="10">
                  <c:v>Autres</c:v>
                </c:pt>
              </c:strCache>
            </c:strRef>
          </c:cat>
          <c:val>
            <c:numRef>
              <c:f>'Import. TBB'!$J$49:$J$60</c:f>
              <c:numCache>
                <c:formatCode>0</c:formatCode>
                <c:ptCount val="11"/>
                <c:pt idx="0">
                  <c:v>135770143</c:v>
                </c:pt>
                <c:pt idx="1">
                  <c:v>94279352</c:v>
                </c:pt>
                <c:pt idx="2">
                  <c:v>67636450</c:v>
                </c:pt>
                <c:pt idx="3">
                  <c:v>34737011</c:v>
                </c:pt>
                <c:pt idx="4">
                  <c:v>4116750</c:v>
                </c:pt>
                <c:pt idx="5">
                  <c:v>1958993</c:v>
                </c:pt>
                <c:pt idx="6">
                  <c:v>7829020</c:v>
                </c:pt>
                <c:pt idx="7">
                  <c:v>2518363</c:v>
                </c:pt>
                <c:pt idx="8">
                  <c:v>336933</c:v>
                </c:pt>
                <c:pt idx="9">
                  <c:v>103069</c:v>
                </c:pt>
                <c:pt idx="10">
                  <c:v>47964108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91-45BB-9250-4248600A2E75}"/>
            </c:ext>
          </c:extLst>
        </c:ser>
        <c:ser>
          <c:idx val="7"/>
          <c:order val="7"/>
          <c:tx>
            <c:strRef>
              <c:f>'Import. TBB'!$K$48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'Import. TBB'!$C$49:$C$60</c:f>
              <c:strCache>
                <c:ptCount val="11"/>
                <c:pt idx="0">
                  <c:v>Laits et produits laitiers</c:v>
                </c:pt>
                <c:pt idx="1">
                  <c:v>Viande et produits carnés</c:v>
                </c:pt>
                <c:pt idx="2">
                  <c:v>Produits d'épicerie</c:v>
                </c:pt>
                <c:pt idx="3">
                  <c:v>Fruits et légumes</c:v>
                </c:pt>
                <c:pt idx="4">
                  <c:v>Céréales</c:v>
                </c:pt>
                <c:pt idx="5">
                  <c:v>Vins et spiritueux</c:v>
                </c:pt>
                <c:pt idx="6">
                  <c:v>Animaux vivants et génétique</c:v>
                </c:pt>
                <c:pt idx="7">
                  <c:v>Sucre</c:v>
                </c:pt>
                <c:pt idx="8">
                  <c:v>Pêche et aquaculture</c:v>
                </c:pt>
                <c:pt idx="9">
                  <c:v>Oléagineux</c:v>
                </c:pt>
                <c:pt idx="10">
                  <c:v>Autres</c:v>
                </c:pt>
              </c:strCache>
            </c:strRef>
          </c:cat>
          <c:val>
            <c:numRef>
              <c:f>'Import. TBB'!$K$49:$K$60</c:f>
              <c:numCache>
                <c:formatCode>0</c:formatCode>
                <c:ptCount val="11"/>
                <c:pt idx="0">
                  <c:v>201368720</c:v>
                </c:pt>
                <c:pt idx="1">
                  <c:v>151734314</c:v>
                </c:pt>
                <c:pt idx="2">
                  <c:v>78199683</c:v>
                </c:pt>
                <c:pt idx="3">
                  <c:v>46995562</c:v>
                </c:pt>
                <c:pt idx="4">
                  <c:v>59804290</c:v>
                </c:pt>
                <c:pt idx="5">
                  <c:v>3387448</c:v>
                </c:pt>
                <c:pt idx="6">
                  <c:v>7851212</c:v>
                </c:pt>
                <c:pt idx="7">
                  <c:v>3279617</c:v>
                </c:pt>
                <c:pt idx="8">
                  <c:v>438667</c:v>
                </c:pt>
                <c:pt idx="9">
                  <c:v>19296</c:v>
                </c:pt>
                <c:pt idx="10">
                  <c:v>70968777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91-45BB-9250-4248600A2E75}"/>
            </c:ext>
          </c:extLst>
        </c:ser>
        <c:ser>
          <c:idx val="8"/>
          <c:order val="8"/>
          <c:tx>
            <c:strRef>
              <c:f>'Import. TBB'!$L$48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'Import. TBB'!$C$49:$C$60</c:f>
              <c:strCache>
                <c:ptCount val="11"/>
                <c:pt idx="0">
                  <c:v>Laits et produits laitiers</c:v>
                </c:pt>
                <c:pt idx="1">
                  <c:v>Viande et produits carnés</c:v>
                </c:pt>
                <c:pt idx="2">
                  <c:v>Produits d'épicerie</c:v>
                </c:pt>
                <c:pt idx="3">
                  <c:v>Fruits et légumes</c:v>
                </c:pt>
                <c:pt idx="4">
                  <c:v>Céréales</c:v>
                </c:pt>
                <c:pt idx="5">
                  <c:v>Vins et spiritueux</c:v>
                </c:pt>
                <c:pt idx="6">
                  <c:v>Animaux vivants et génétique</c:v>
                </c:pt>
                <c:pt idx="7">
                  <c:v>Sucre</c:v>
                </c:pt>
                <c:pt idx="8">
                  <c:v>Pêche et aquaculture</c:v>
                </c:pt>
                <c:pt idx="9">
                  <c:v>Oléagineux</c:v>
                </c:pt>
                <c:pt idx="10">
                  <c:v>Autres</c:v>
                </c:pt>
              </c:strCache>
            </c:strRef>
          </c:cat>
          <c:val>
            <c:numRef>
              <c:f>'Import. TBB'!$L$49:$L$60</c:f>
              <c:numCache>
                <c:formatCode>0</c:formatCode>
                <c:ptCount val="11"/>
                <c:pt idx="0">
                  <c:v>170776128</c:v>
                </c:pt>
                <c:pt idx="1">
                  <c:v>123963673</c:v>
                </c:pt>
                <c:pt idx="2">
                  <c:v>79235254</c:v>
                </c:pt>
                <c:pt idx="3">
                  <c:v>36783879</c:v>
                </c:pt>
                <c:pt idx="4">
                  <c:v>12434550</c:v>
                </c:pt>
                <c:pt idx="5">
                  <c:v>5024714</c:v>
                </c:pt>
                <c:pt idx="6">
                  <c:v>4586057</c:v>
                </c:pt>
                <c:pt idx="7">
                  <c:v>2588518</c:v>
                </c:pt>
                <c:pt idx="8">
                  <c:v>1507936</c:v>
                </c:pt>
                <c:pt idx="9">
                  <c:v>32844</c:v>
                </c:pt>
                <c:pt idx="10">
                  <c:v>69364788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91-45BB-9250-4248600A2E75}"/>
            </c:ext>
          </c:extLst>
        </c:ser>
        <c:ser>
          <c:idx val="9"/>
          <c:order val="9"/>
          <c:tx>
            <c:strRef>
              <c:f>'Import. TBB'!$M$48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'Import. TBB'!$C$49:$C$60</c:f>
              <c:strCache>
                <c:ptCount val="11"/>
                <c:pt idx="0">
                  <c:v>Laits et produits laitiers</c:v>
                </c:pt>
                <c:pt idx="1">
                  <c:v>Viande et produits carnés</c:v>
                </c:pt>
                <c:pt idx="2">
                  <c:v>Produits d'épicerie</c:v>
                </c:pt>
                <c:pt idx="3">
                  <c:v>Fruits et légumes</c:v>
                </c:pt>
                <c:pt idx="4">
                  <c:v>Céréales</c:v>
                </c:pt>
                <c:pt idx="5">
                  <c:v>Vins et spiritueux</c:v>
                </c:pt>
                <c:pt idx="6">
                  <c:v>Animaux vivants et génétique</c:v>
                </c:pt>
                <c:pt idx="7">
                  <c:v>Sucre</c:v>
                </c:pt>
                <c:pt idx="8">
                  <c:v>Pêche et aquaculture</c:v>
                </c:pt>
                <c:pt idx="9">
                  <c:v>Oléagineux</c:v>
                </c:pt>
                <c:pt idx="10">
                  <c:v>Autres</c:v>
                </c:pt>
              </c:strCache>
            </c:strRef>
          </c:cat>
          <c:val>
            <c:numRef>
              <c:f>'Import. TBB'!$M$49:$M$60</c:f>
              <c:numCache>
                <c:formatCode>0</c:formatCode>
                <c:ptCount val="11"/>
                <c:pt idx="0">
                  <c:v>181396436</c:v>
                </c:pt>
                <c:pt idx="1">
                  <c:v>125309844</c:v>
                </c:pt>
                <c:pt idx="2">
                  <c:v>88872671</c:v>
                </c:pt>
                <c:pt idx="3">
                  <c:v>51480201</c:v>
                </c:pt>
                <c:pt idx="4">
                  <c:v>11465099</c:v>
                </c:pt>
                <c:pt idx="5">
                  <c:v>6780707</c:v>
                </c:pt>
                <c:pt idx="6">
                  <c:v>4816570</c:v>
                </c:pt>
                <c:pt idx="7">
                  <c:v>3267787</c:v>
                </c:pt>
                <c:pt idx="8">
                  <c:v>2373640</c:v>
                </c:pt>
                <c:pt idx="9">
                  <c:v>152123</c:v>
                </c:pt>
                <c:pt idx="10">
                  <c:v>62643703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91-45BB-9250-4248600A2E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1505880"/>
        <c:axId val="4515062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'Import. TBB'!$D$48</c15:sqref>
                        </c15:formulaRef>
                      </c:ext>
                    </c:extLst>
                    <c:strCache>
                      <c:ptCount val="1"/>
                      <c:pt idx="0">
                        <c:v>2015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'Import. TBB'!$C$49:$C$60</c15:sqref>
                        </c15:formulaRef>
                      </c:ext>
                    </c:extLst>
                    <c:strCache>
                      <c:ptCount val="11"/>
                      <c:pt idx="0">
                        <c:v>Laits et produits laitiers</c:v>
                      </c:pt>
                      <c:pt idx="1">
                        <c:v>Viande et produits carnés</c:v>
                      </c:pt>
                      <c:pt idx="2">
                        <c:v>Produits d'épicerie</c:v>
                      </c:pt>
                      <c:pt idx="3">
                        <c:v>Fruits et légumes</c:v>
                      </c:pt>
                      <c:pt idx="4">
                        <c:v>Céréales</c:v>
                      </c:pt>
                      <c:pt idx="5">
                        <c:v>Vins et spiritueux</c:v>
                      </c:pt>
                      <c:pt idx="6">
                        <c:v>Animaux vivants et génétique</c:v>
                      </c:pt>
                      <c:pt idx="7">
                        <c:v>Sucre</c:v>
                      </c:pt>
                      <c:pt idx="8">
                        <c:v>Pêche et aquaculture</c:v>
                      </c:pt>
                      <c:pt idx="9">
                        <c:v>Oléagineux</c:v>
                      </c:pt>
                      <c:pt idx="10">
                        <c:v>Autres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'Import. TBB'!$D$49:$D$60</c15:sqref>
                        </c15:formulaRef>
                      </c:ext>
                    </c:extLst>
                    <c:numCache>
                      <c:formatCode>0</c:formatCode>
                      <c:ptCount val="11"/>
                      <c:pt idx="0">
                        <c:v>246066642</c:v>
                      </c:pt>
                      <c:pt idx="1">
                        <c:v>267189733</c:v>
                      </c:pt>
                      <c:pt idx="2">
                        <c:v>116945200</c:v>
                      </c:pt>
                      <c:pt idx="3">
                        <c:v>42275456</c:v>
                      </c:pt>
                      <c:pt idx="4">
                        <c:v>29364160</c:v>
                      </c:pt>
                      <c:pt idx="5">
                        <c:v>285345</c:v>
                      </c:pt>
                      <c:pt idx="6">
                        <c:v>535094</c:v>
                      </c:pt>
                      <c:pt idx="7">
                        <c:v>8397642</c:v>
                      </c:pt>
                      <c:pt idx="8">
                        <c:v>32042</c:v>
                      </c:pt>
                      <c:pt idx="9">
                        <c:v>755805</c:v>
                      </c:pt>
                      <c:pt idx="10">
                        <c:v>63951086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2591-45BB-9250-4248600A2E75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TBB'!$E$48</c15:sqref>
                        </c15:formulaRef>
                      </c:ext>
                    </c:extLst>
                    <c:strCache>
                      <c:ptCount val="1"/>
                      <c:pt idx="0">
                        <c:v>2016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TBB'!$C$49:$C$60</c15:sqref>
                        </c15:formulaRef>
                      </c:ext>
                    </c:extLst>
                    <c:strCache>
                      <c:ptCount val="11"/>
                      <c:pt idx="0">
                        <c:v>Laits et produits laitiers</c:v>
                      </c:pt>
                      <c:pt idx="1">
                        <c:v>Viande et produits carnés</c:v>
                      </c:pt>
                      <c:pt idx="2">
                        <c:v>Produits d'épicerie</c:v>
                      </c:pt>
                      <c:pt idx="3">
                        <c:v>Fruits et légumes</c:v>
                      </c:pt>
                      <c:pt idx="4">
                        <c:v>Céréales</c:v>
                      </c:pt>
                      <c:pt idx="5">
                        <c:v>Vins et spiritueux</c:v>
                      </c:pt>
                      <c:pt idx="6">
                        <c:v>Animaux vivants et génétique</c:v>
                      </c:pt>
                      <c:pt idx="7">
                        <c:v>Sucre</c:v>
                      </c:pt>
                      <c:pt idx="8">
                        <c:v>Pêche et aquaculture</c:v>
                      </c:pt>
                      <c:pt idx="9">
                        <c:v>Oléagineux</c:v>
                      </c:pt>
                      <c:pt idx="10">
                        <c:v>Autres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TBB'!$E$49:$E$60</c15:sqref>
                        </c15:formulaRef>
                      </c:ext>
                    </c:extLst>
                    <c:numCache>
                      <c:formatCode>0</c:formatCode>
                      <c:ptCount val="11"/>
                      <c:pt idx="0">
                        <c:v>248788271</c:v>
                      </c:pt>
                      <c:pt idx="1">
                        <c:v>188201172</c:v>
                      </c:pt>
                      <c:pt idx="2">
                        <c:v>93694893</c:v>
                      </c:pt>
                      <c:pt idx="3">
                        <c:v>45286006</c:v>
                      </c:pt>
                      <c:pt idx="4">
                        <c:v>148145765</c:v>
                      </c:pt>
                      <c:pt idx="5">
                        <c:v>236035</c:v>
                      </c:pt>
                      <c:pt idx="6">
                        <c:v>1162081</c:v>
                      </c:pt>
                      <c:pt idx="7">
                        <c:v>4139690</c:v>
                      </c:pt>
                      <c:pt idx="8">
                        <c:v>454480</c:v>
                      </c:pt>
                      <c:pt idx="9">
                        <c:v>301800</c:v>
                      </c:pt>
                      <c:pt idx="10">
                        <c:v>67410457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591-45BB-9250-4248600A2E75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TBB'!$F$48</c15:sqref>
                        </c15:formulaRef>
                      </c:ext>
                    </c:extLst>
                    <c:strCache>
                      <c:ptCount val="1"/>
                      <c:pt idx="0">
                        <c:v>2017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TBB'!$C$49:$C$60</c15:sqref>
                        </c15:formulaRef>
                      </c:ext>
                    </c:extLst>
                    <c:strCache>
                      <c:ptCount val="11"/>
                      <c:pt idx="0">
                        <c:v>Laits et produits laitiers</c:v>
                      </c:pt>
                      <c:pt idx="1">
                        <c:v>Viande et produits carnés</c:v>
                      </c:pt>
                      <c:pt idx="2">
                        <c:v>Produits d'épicerie</c:v>
                      </c:pt>
                      <c:pt idx="3">
                        <c:v>Fruits et légumes</c:v>
                      </c:pt>
                      <c:pt idx="4">
                        <c:v>Céréales</c:v>
                      </c:pt>
                      <c:pt idx="5">
                        <c:v>Vins et spiritueux</c:v>
                      </c:pt>
                      <c:pt idx="6">
                        <c:v>Animaux vivants et génétique</c:v>
                      </c:pt>
                      <c:pt idx="7">
                        <c:v>Sucre</c:v>
                      </c:pt>
                      <c:pt idx="8">
                        <c:v>Pêche et aquaculture</c:v>
                      </c:pt>
                      <c:pt idx="9">
                        <c:v>Oléagineux</c:v>
                      </c:pt>
                      <c:pt idx="10">
                        <c:v>Autres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TBB'!$F$49:$F$60</c15:sqref>
                        </c15:formulaRef>
                      </c:ext>
                    </c:extLst>
                    <c:numCache>
                      <c:formatCode>0</c:formatCode>
                      <c:ptCount val="11"/>
                      <c:pt idx="0">
                        <c:v>221006855</c:v>
                      </c:pt>
                      <c:pt idx="1">
                        <c:v>133870857</c:v>
                      </c:pt>
                      <c:pt idx="2">
                        <c:v>67093028</c:v>
                      </c:pt>
                      <c:pt idx="3">
                        <c:v>36313205</c:v>
                      </c:pt>
                      <c:pt idx="4">
                        <c:v>98343880</c:v>
                      </c:pt>
                      <c:pt idx="5">
                        <c:v>139196</c:v>
                      </c:pt>
                      <c:pt idx="6">
                        <c:v>0</c:v>
                      </c:pt>
                      <c:pt idx="7">
                        <c:v>11001482</c:v>
                      </c:pt>
                      <c:pt idx="8">
                        <c:v>356003</c:v>
                      </c:pt>
                      <c:pt idx="9">
                        <c:v>476877</c:v>
                      </c:pt>
                      <c:pt idx="10">
                        <c:v>43038910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2591-45BB-9250-4248600A2E75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TBB'!$G$48</c15:sqref>
                        </c15:formulaRef>
                      </c:ext>
                    </c:extLst>
                    <c:strCache>
                      <c:ptCount val="1"/>
                      <c:pt idx="0">
                        <c:v>2018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TBB'!$C$49:$C$60</c15:sqref>
                        </c15:formulaRef>
                      </c:ext>
                    </c:extLst>
                    <c:strCache>
                      <c:ptCount val="11"/>
                      <c:pt idx="0">
                        <c:v>Laits et produits laitiers</c:v>
                      </c:pt>
                      <c:pt idx="1">
                        <c:v>Viande et produits carnés</c:v>
                      </c:pt>
                      <c:pt idx="2">
                        <c:v>Produits d'épicerie</c:v>
                      </c:pt>
                      <c:pt idx="3">
                        <c:v>Fruits et légumes</c:v>
                      </c:pt>
                      <c:pt idx="4">
                        <c:v>Céréales</c:v>
                      </c:pt>
                      <c:pt idx="5">
                        <c:v>Vins et spiritueux</c:v>
                      </c:pt>
                      <c:pt idx="6">
                        <c:v>Animaux vivants et génétique</c:v>
                      </c:pt>
                      <c:pt idx="7">
                        <c:v>Sucre</c:v>
                      </c:pt>
                      <c:pt idx="8">
                        <c:v>Pêche et aquaculture</c:v>
                      </c:pt>
                      <c:pt idx="9">
                        <c:v>Oléagineux</c:v>
                      </c:pt>
                      <c:pt idx="10">
                        <c:v>Autres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TBB'!$G$49:$G$60</c15:sqref>
                        </c15:formulaRef>
                      </c:ext>
                    </c:extLst>
                    <c:numCache>
                      <c:formatCode>0</c:formatCode>
                      <c:ptCount val="11"/>
                      <c:pt idx="0">
                        <c:v>176572949</c:v>
                      </c:pt>
                      <c:pt idx="1">
                        <c:v>130318997</c:v>
                      </c:pt>
                      <c:pt idx="2">
                        <c:v>58785854</c:v>
                      </c:pt>
                      <c:pt idx="3">
                        <c:v>35092839</c:v>
                      </c:pt>
                      <c:pt idx="4">
                        <c:v>254389496</c:v>
                      </c:pt>
                      <c:pt idx="5">
                        <c:v>573312</c:v>
                      </c:pt>
                      <c:pt idx="6">
                        <c:v>2154224</c:v>
                      </c:pt>
                      <c:pt idx="7">
                        <c:v>15796284</c:v>
                      </c:pt>
                      <c:pt idx="8">
                        <c:v>49273</c:v>
                      </c:pt>
                      <c:pt idx="9">
                        <c:v>296505</c:v>
                      </c:pt>
                      <c:pt idx="10">
                        <c:v>48342183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591-45BB-9250-4248600A2E75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TBB'!$H$48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TBB'!$C$49:$C$60</c15:sqref>
                        </c15:formulaRef>
                      </c:ext>
                    </c:extLst>
                    <c:strCache>
                      <c:ptCount val="11"/>
                      <c:pt idx="0">
                        <c:v>Laits et produits laitiers</c:v>
                      </c:pt>
                      <c:pt idx="1">
                        <c:v>Viande et produits carnés</c:v>
                      </c:pt>
                      <c:pt idx="2">
                        <c:v>Produits d'épicerie</c:v>
                      </c:pt>
                      <c:pt idx="3">
                        <c:v>Fruits et légumes</c:v>
                      </c:pt>
                      <c:pt idx="4">
                        <c:v>Céréales</c:v>
                      </c:pt>
                      <c:pt idx="5">
                        <c:v>Vins et spiritueux</c:v>
                      </c:pt>
                      <c:pt idx="6">
                        <c:v>Animaux vivants et génétique</c:v>
                      </c:pt>
                      <c:pt idx="7">
                        <c:v>Sucre</c:v>
                      </c:pt>
                      <c:pt idx="8">
                        <c:v>Pêche et aquaculture</c:v>
                      </c:pt>
                      <c:pt idx="9">
                        <c:v>Oléagineux</c:v>
                      </c:pt>
                      <c:pt idx="10">
                        <c:v>Autres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TBB'!$H$49:$H$60</c15:sqref>
                        </c15:formulaRef>
                      </c:ext>
                    </c:extLst>
                    <c:numCache>
                      <c:formatCode>0</c:formatCode>
                      <c:ptCount val="11"/>
                      <c:pt idx="0">
                        <c:v>203452468</c:v>
                      </c:pt>
                      <c:pt idx="1">
                        <c:v>99734917</c:v>
                      </c:pt>
                      <c:pt idx="2">
                        <c:v>59048903</c:v>
                      </c:pt>
                      <c:pt idx="3">
                        <c:v>36227654</c:v>
                      </c:pt>
                      <c:pt idx="4">
                        <c:v>5697943</c:v>
                      </c:pt>
                      <c:pt idx="5">
                        <c:v>587376</c:v>
                      </c:pt>
                      <c:pt idx="6">
                        <c:v>1627377</c:v>
                      </c:pt>
                      <c:pt idx="7">
                        <c:v>4818760</c:v>
                      </c:pt>
                      <c:pt idx="8">
                        <c:v>592273</c:v>
                      </c:pt>
                      <c:pt idx="9">
                        <c:v>138780</c:v>
                      </c:pt>
                      <c:pt idx="10">
                        <c:v>42362821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591-45BB-9250-4248600A2E75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TBB'!$I$48</c15:sqref>
                        </c15:formulaRef>
                      </c:ext>
                    </c:extLst>
                    <c:strCache>
                      <c:ptCount val="1"/>
                      <c:pt idx="0">
                        <c:v>2020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TBB'!$C$49:$C$60</c15:sqref>
                        </c15:formulaRef>
                      </c:ext>
                    </c:extLst>
                    <c:strCache>
                      <c:ptCount val="11"/>
                      <c:pt idx="0">
                        <c:v>Laits et produits laitiers</c:v>
                      </c:pt>
                      <c:pt idx="1">
                        <c:v>Viande et produits carnés</c:v>
                      </c:pt>
                      <c:pt idx="2">
                        <c:v>Produits d'épicerie</c:v>
                      </c:pt>
                      <c:pt idx="3">
                        <c:v>Fruits et légumes</c:v>
                      </c:pt>
                      <c:pt idx="4">
                        <c:v>Céréales</c:v>
                      </c:pt>
                      <c:pt idx="5">
                        <c:v>Vins et spiritueux</c:v>
                      </c:pt>
                      <c:pt idx="6">
                        <c:v>Animaux vivants et génétique</c:v>
                      </c:pt>
                      <c:pt idx="7">
                        <c:v>Sucre</c:v>
                      </c:pt>
                      <c:pt idx="8">
                        <c:v>Pêche et aquaculture</c:v>
                      </c:pt>
                      <c:pt idx="9">
                        <c:v>Oléagineux</c:v>
                      </c:pt>
                      <c:pt idx="10">
                        <c:v>Autres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TBB'!$I$49:$I$60</c15:sqref>
                        </c15:formulaRef>
                      </c:ext>
                    </c:extLst>
                    <c:numCache>
                      <c:formatCode>0</c:formatCode>
                      <c:ptCount val="11"/>
                      <c:pt idx="0">
                        <c:v>174392981</c:v>
                      </c:pt>
                      <c:pt idx="1">
                        <c:v>101595999</c:v>
                      </c:pt>
                      <c:pt idx="2">
                        <c:v>61404909</c:v>
                      </c:pt>
                      <c:pt idx="3">
                        <c:v>33734334</c:v>
                      </c:pt>
                      <c:pt idx="4">
                        <c:v>39953461</c:v>
                      </c:pt>
                      <c:pt idx="5">
                        <c:v>1959259</c:v>
                      </c:pt>
                      <c:pt idx="6">
                        <c:v>3796775</c:v>
                      </c:pt>
                      <c:pt idx="7">
                        <c:v>3670568</c:v>
                      </c:pt>
                      <c:pt idx="8">
                        <c:v>392262</c:v>
                      </c:pt>
                      <c:pt idx="9">
                        <c:v>248710</c:v>
                      </c:pt>
                      <c:pt idx="10">
                        <c:v>38168358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2591-45BB-9250-4248600A2E75}"/>
                  </c:ext>
                </c:extLst>
              </c15:ser>
            </c15:filteredBarSeries>
          </c:ext>
        </c:extLst>
      </c:barChart>
      <c:catAx>
        <c:axId val="451505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451506272"/>
        <c:crosses val="autoZero"/>
        <c:auto val="1"/>
        <c:lblAlgn val="ctr"/>
        <c:lblOffset val="100"/>
        <c:noMultiLvlLbl val="0"/>
      </c:catAx>
      <c:valAx>
        <c:axId val="451506272"/>
        <c:scaling>
          <c:orientation val="minMax"/>
          <c:max val="25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451505880"/>
        <c:crosses val="autoZero"/>
        <c:crossBetween val="between"/>
        <c:dispUnits>
          <c:builtInUnit val="million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r>
                    <a:rPr lang="fr-FR"/>
                    <a:t>Millions (en €)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50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arianne" panose="02000000000000000000" pitchFamily="50" charset="0"/>
        </a:defRPr>
      </a:pPr>
      <a:endParaRPr lang="fr-F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'Export. françaises'!$J$4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'Export. françaises'!$C$5:$C$16</c:f>
              <c:strCache>
                <c:ptCount val="11"/>
                <c:pt idx="0">
                  <c:v>Belgique</c:v>
                </c:pt>
                <c:pt idx="1">
                  <c:v>Allemagne</c:v>
                </c:pt>
                <c:pt idx="2">
                  <c:v>Espagne</c:v>
                </c:pt>
                <c:pt idx="3">
                  <c:v>Italie</c:v>
                </c:pt>
                <c:pt idx="4">
                  <c:v>Royaume-Uni</c:v>
                </c:pt>
                <c:pt idx="5">
                  <c:v>États-Unis</c:v>
                </c:pt>
                <c:pt idx="6">
                  <c:v>Pays-Bas</c:v>
                </c:pt>
                <c:pt idx="7">
                  <c:v>Chine</c:v>
                </c:pt>
                <c:pt idx="8">
                  <c:v>Suisse</c:v>
                </c:pt>
                <c:pt idx="9">
                  <c:v>Pologne</c:v>
                </c:pt>
                <c:pt idx="10">
                  <c:v>Arabie saoudite</c:v>
                </c:pt>
              </c:strCache>
            </c:strRef>
          </c:cat>
          <c:val>
            <c:numRef>
              <c:f>'Export. françaises'!$J$5:$J$16</c:f>
              <c:numCache>
                <c:formatCode>0</c:formatCode>
                <c:ptCount val="11"/>
                <c:pt idx="0">
                  <c:v>7476478033</c:v>
                </c:pt>
                <c:pt idx="1">
                  <c:v>7254041242</c:v>
                </c:pt>
                <c:pt idx="2">
                  <c:v>5407157368</c:v>
                </c:pt>
                <c:pt idx="3">
                  <c:v>5572183950</c:v>
                </c:pt>
                <c:pt idx="4">
                  <c:v>5444957440</c:v>
                </c:pt>
                <c:pt idx="5">
                  <c:v>5744168652</c:v>
                </c:pt>
                <c:pt idx="6">
                  <c:v>4569935938</c:v>
                </c:pt>
                <c:pt idx="7">
                  <c:v>4103624805</c:v>
                </c:pt>
                <c:pt idx="8">
                  <c:v>2018734814</c:v>
                </c:pt>
                <c:pt idx="9">
                  <c:v>1192453048</c:v>
                </c:pt>
                <c:pt idx="10">
                  <c:v>316800180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93-4305-BBE9-3332831F0F3A}"/>
            </c:ext>
          </c:extLst>
        </c:ser>
        <c:ser>
          <c:idx val="1"/>
          <c:order val="1"/>
          <c:tx>
            <c:strRef>
              <c:f>'Export. françaises'!$K$4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'Export. françaises'!$C$5:$C$16</c:f>
              <c:strCache>
                <c:ptCount val="11"/>
                <c:pt idx="0">
                  <c:v>Belgique</c:v>
                </c:pt>
                <c:pt idx="1">
                  <c:v>Allemagne</c:v>
                </c:pt>
                <c:pt idx="2">
                  <c:v>Espagne</c:v>
                </c:pt>
                <c:pt idx="3">
                  <c:v>Italie</c:v>
                </c:pt>
                <c:pt idx="4">
                  <c:v>Royaume-Uni</c:v>
                </c:pt>
                <c:pt idx="5">
                  <c:v>États-Unis</c:v>
                </c:pt>
                <c:pt idx="6">
                  <c:v>Pays-Bas</c:v>
                </c:pt>
                <c:pt idx="7">
                  <c:v>Chine</c:v>
                </c:pt>
                <c:pt idx="8">
                  <c:v>Suisse</c:v>
                </c:pt>
                <c:pt idx="9">
                  <c:v>Pologne</c:v>
                </c:pt>
                <c:pt idx="10">
                  <c:v>Arabie saoudite</c:v>
                </c:pt>
              </c:strCache>
            </c:strRef>
          </c:cat>
          <c:val>
            <c:numRef>
              <c:f>'Export. françaises'!$K$5:$K$16</c:f>
              <c:numCache>
                <c:formatCode>0</c:formatCode>
                <c:ptCount val="11"/>
                <c:pt idx="0">
                  <c:v>9103460357</c:v>
                </c:pt>
                <c:pt idx="1">
                  <c:v>8351416890</c:v>
                </c:pt>
                <c:pt idx="2">
                  <c:v>6968235130</c:v>
                </c:pt>
                <c:pt idx="3">
                  <c:v>6719910605</c:v>
                </c:pt>
                <c:pt idx="4">
                  <c:v>5960368389</c:v>
                </c:pt>
                <c:pt idx="5">
                  <c:v>6647644537</c:v>
                </c:pt>
                <c:pt idx="6">
                  <c:v>5837579347</c:v>
                </c:pt>
                <c:pt idx="7">
                  <c:v>3532789502</c:v>
                </c:pt>
                <c:pt idx="8">
                  <c:v>2236296621</c:v>
                </c:pt>
                <c:pt idx="9">
                  <c:v>1336676020</c:v>
                </c:pt>
                <c:pt idx="10">
                  <c:v>469793727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93-4305-BBE9-3332831F0F3A}"/>
            </c:ext>
          </c:extLst>
        </c:ser>
        <c:ser>
          <c:idx val="2"/>
          <c:order val="2"/>
          <c:tx>
            <c:strRef>
              <c:f>'Export. françaises'!$L$4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'Export. françaises'!$C$5:$C$16</c:f>
              <c:strCache>
                <c:ptCount val="11"/>
                <c:pt idx="0">
                  <c:v>Belgique</c:v>
                </c:pt>
                <c:pt idx="1">
                  <c:v>Allemagne</c:v>
                </c:pt>
                <c:pt idx="2">
                  <c:v>Espagne</c:v>
                </c:pt>
                <c:pt idx="3">
                  <c:v>Italie</c:v>
                </c:pt>
                <c:pt idx="4">
                  <c:v>Royaume-Uni</c:v>
                </c:pt>
                <c:pt idx="5">
                  <c:v>États-Unis</c:v>
                </c:pt>
                <c:pt idx="6">
                  <c:v>Pays-Bas</c:v>
                </c:pt>
                <c:pt idx="7">
                  <c:v>Chine</c:v>
                </c:pt>
                <c:pt idx="8">
                  <c:v>Suisse</c:v>
                </c:pt>
                <c:pt idx="9">
                  <c:v>Pologne</c:v>
                </c:pt>
                <c:pt idx="10">
                  <c:v>Arabie saoudite</c:v>
                </c:pt>
              </c:strCache>
            </c:strRef>
          </c:cat>
          <c:val>
            <c:numRef>
              <c:f>'Export. françaises'!$L$5:$L$16</c:f>
              <c:numCache>
                <c:formatCode>0</c:formatCode>
                <c:ptCount val="11"/>
                <c:pt idx="0">
                  <c:v>9083028022</c:v>
                </c:pt>
                <c:pt idx="1">
                  <c:v>8780013194</c:v>
                </c:pt>
                <c:pt idx="2">
                  <c:v>7175030314</c:v>
                </c:pt>
                <c:pt idx="3">
                  <c:v>6925064045</c:v>
                </c:pt>
                <c:pt idx="4">
                  <c:v>6286212742</c:v>
                </c:pt>
                <c:pt idx="5">
                  <c:v>5423530977</c:v>
                </c:pt>
                <c:pt idx="6">
                  <c:v>5369913635</c:v>
                </c:pt>
                <c:pt idx="7">
                  <c:v>3716417445</c:v>
                </c:pt>
                <c:pt idx="8">
                  <c:v>2286508068</c:v>
                </c:pt>
                <c:pt idx="9">
                  <c:v>1476006532</c:v>
                </c:pt>
                <c:pt idx="10">
                  <c:v>393649009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93-4305-BBE9-3332831F0F3A}"/>
            </c:ext>
          </c:extLst>
        </c:ser>
        <c:ser>
          <c:idx val="3"/>
          <c:order val="3"/>
          <c:tx>
            <c:strRef>
              <c:f>'Export. françaises'!$M$4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'Export. françaises'!$C$5:$C$16</c:f>
              <c:strCache>
                <c:ptCount val="11"/>
                <c:pt idx="0">
                  <c:v>Belgique</c:v>
                </c:pt>
                <c:pt idx="1">
                  <c:v>Allemagne</c:v>
                </c:pt>
                <c:pt idx="2">
                  <c:v>Espagne</c:v>
                </c:pt>
                <c:pt idx="3">
                  <c:v>Italie</c:v>
                </c:pt>
                <c:pt idx="4">
                  <c:v>Royaume-Uni</c:v>
                </c:pt>
                <c:pt idx="5">
                  <c:v>États-Unis</c:v>
                </c:pt>
                <c:pt idx="6">
                  <c:v>Pays-Bas</c:v>
                </c:pt>
                <c:pt idx="7">
                  <c:v>Chine</c:v>
                </c:pt>
                <c:pt idx="8">
                  <c:v>Suisse</c:v>
                </c:pt>
                <c:pt idx="9">
                  <c:v>Pologne</c:v>
                </c:pt>
                <c:pt idx="10">
                  <c:v>Arabie saoudite</c:v>
                </c:pt>
              </c:strCache>
            </c:strRef>
          </c:cat>
          <c:val>
            <c:numRef>
              <c:f>'Export. françaises'!$M$5:$M$16</c:f>
              <c:numCache>
                <c:formatCode>0</c:formatCode>
                <c:ptCount val="11"/>
                <c:pt idx="0">
                  <c:v>9193381769</c:v>
                </c:pt>
                <c:pt idx="1">
                  <c:v>8688431304</c:v>
                </c:pt>
                <c:pt idx="2">
                  <c:v>7075993437</c:v>
                </c:pt>
                <c:pt idx="3">
                  <c:v>7063825041</c:v>
                </c:pt>
                <c:pt idx="4">
                  <c:v>6434396038</c:v>
                </c:pt>
                <c:pt idx="5">
                  <c:v>5737999738</c:v>
                </c:pt>
                <c:pt idx="6">
                  <c:v>5423871805</c:v>
                </c:pt>
                <c:pt idx="7">
                  <c:v>3004380415</c:v>
                </c:pt>
                <c:pt idx="8">
                  <c:v>2223762095</c:v>
                </c:pt>
                <c:pt idx="9">
                  <c:v>1681499252</c:v>
                </c:pt>
                <c:pt idx="10">
                  <c:v>431491473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93-4305-BBE9-3332831F0F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1970440"/>
        <c:axId val="453324104"/>
      </c:barChart>
      <c:catAx>
        <c:axId val="451970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453324104"/>
        <c:crosses val="autoZero"/>
        <c:auto val="1"/>
        <c:lblAlgn val="ctr"/>
        <c:lblOffset val="100"/>
        <c:noMultiLvlLbl val="0"/>
      </c:catAx>
      <c:valAx>
        <c:axId val="453324104"/>
        <c:scaling>
          <c:orientation val="minMax"/>
          <c:max val="11000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451970440"/>
        <c:crosses val="autoZero"/>
        <c:crossBetween val="between"/>
        <c:dispUnits>
          <c:builtInUnit val="billion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r>
                    <a:rPr lang="fr-FR"/>
                    <a:t>Milliards (en €)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50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arianne" panose="02000000000000000000" pitchFamily="50" charset="0"/>
        </a:defRPr>
      </a:pPr>
      <a:endParaRPr lang="fr-FR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32401946437217"/>
          <c:y val="8.8850416762541504E-2"/>
          <c:w val="0.66735196107125561"/>
          <c:h val="0.81702907534176228"/>
        </c:manualLayout>
      </c:layout>
      <c:pieChart>
        <c:varyColors val="1"/>
        <c:ser>
          <c:idx val="0"/>
          <c:order val="0"/>
          <c:tx>
            <c:strRef>
              <c:f>'Import. TBB'!$M$32</c:f>
              <c:strCache>
                <c:ptCount val="1"/>
                <c:pt idx="0">
                  <c:v>2024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F4-431D-93F9-6CEF566F7754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F4-431D-93F9-6CEF566F7754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4F4-431D-93F9-6CEF566F7754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4F4-431D-93F9-6CEF566F7754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4F4-431D-93F9-6CEF566F7754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4F4-431D-93F9-6CEF566F7754}"/>
              </c:ext>
            </c:extLst>
          </c:dPt>
          <c:dPt>
            <c:idx val="6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4F4-431D-93F9-6CEF566F7754}"/>
              </c:ext>
            </c:extLst>
          </c:dPt>
          <c:dPt>
            <c:idx val="7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4F4-431D-93F9-6CEF566F7754}"/>
              </c:ext>
            </c:extLst>
          </c:dPt>
          <c:dPt>
            <c:idx val="8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4F4-431D-93F9-6CEF566F7754}"/>
              </c:ext>
            </c:extLst>
          </c:dPt>
          <c:dPt>
            <c:idx val="9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4F4-431D-93F9-6CEF566F7754}"/>
              </c:ext>
            </c:extLst>
          </c:dPt>
          <c:dPt>
            <c:idx val="1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4F4-431D-93F9-6CEF566F7754}"/>
              </c:ext>
            </c:extLst>
          </c:dPt>
          <c:dLbls>
            <c:dLbl>
              <c:idx val="0"/>
              <c:layout>
                <c:manualLayout>
                  <c:x val="-0.18063283783231857"/>
                  <c:y val="0.1736441082559712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Marianne" panose="02000000000000000000" pitchFamily="50" charset="0"/>
                        <a:ea typeface="+mn-ea"/>
                        <a:cs typeface="+mn-cs"/>
                      </a:defRPr>
                    </a:pPr>
                    <a:fld id="{150D1FD4-3D7A-4629-9173-8518A3323488}" type="CATEGORYNAME">
                      <a:rPr lang="en-US" sz="1800">
                        <a:solidFill>
                          <a:schemeClr val="bg1"/>
                        </a:solidFill>
                      </a:rPr>
                      <a:pPr>
                        <a:defRPr sz="1800"/>
                      </a:pPr>
                      <a:t>[NOM DE CATÉGORIE]</a:t>
                    </a:fld>
                    <a:r>
                      <a:rPr lang="en-US" sz="1800" baseline="0" dirty="0">
                        <a:solidFill>
                          <a:schemeClr val="bg1"/>
                        </a:solidFill>
                      </a:rPr>
                      <a:t>
</a:t>
                    </a:r>
                    <a:fld id="{6E69BCC0-0D79-484F-A081-5149A6A9B043}" type="PERCENTAGE">
                      <a:rPr lang="en-US" sz="1800" baseline="0">
                        <a:solidFill>
                          <a:schemeClr val="bg1"/>
                        </a:solidFill>
                      </a:rPr>
                      <a:pPr>
                        <a:defRPr sz="1800"/>
                      </a:pPr>
                      <a:t>[POURCENTAGE]</a:t>
                    </a:fld>
                    <a:endParaRPr lang="en-US" sz="18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4F4-431D-93F9-6CEF566F7754}"/>
                </c:ext>
              </c:extLst>
            </c:dLbl>
            <c:dLbl>
              <c:idx val="1"/>
              <c:layout>
                <c:manualLayout>
                  <c:x val="-0.19627320960975841"/>
                  <c:y val="-2.040562688045254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Marianne" panose="02000000000000000000" pitchFamily="50" charset="0"/>
                        <a:ea typeface="+mn-ea"/>
                        <a:cs typeface="+mn-cs"/>
                      </a:defRPr>
                    </a:pPr>
                    <a:fld id="{3BCA90EF-97B6-49C5-8DD0-671811379F54}" type="CATEGORYNAME">
                      <a:rPr lang="en-US" sz="1800">
                        <a:solidFill>
                          <a:srgbClr val="595959"/>
                        </a:solidFill>
                      </a:rPr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[NOM DE CATÉGORIE]</a:t>
                    </a:fld>
                    <a:r>
                      <a:rPr lang="en-US" sz="1800" baseline="0" dirty="0">
                        <a:solidFill>
                          <a:srgbClr val="595959"/>
                        </a:solidFill>
                      </a:rPr>
                      <a:t>
</a:t>
                    </a:r>
                    <a:fld id="{1C0B3FA9-083F-4A1E-AA10-A275A917E2F3}" type="PERCENTAGE">
                      <a:rPr lang="en-US" sz="1800" baseline="0">
                        <a:solidFill>
                          <a:srgbClr val="595959"/>
                        </a:solidFill>
                      </a:rPr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[POURCENTAGE]</a:t>
                    </a:fld>
                    <a:endParaRPr lang="en-US" sz="1800" baseline="0" dirty="0">
                      <a:solidFill>
                        <a:srgbClr val="595959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4F4-431D-93F9-6CEF566F7754}"/>
                </c:ext>
              </c:extLst>
            </c:dLbl>
            <c:dLbl>
              <c:idx val="2"/>
              <c:layout>
                <c:manualLayout>
                  <c:x val="-0.15148559636120026"/>
                  <c:y val="-0.171367594873570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5-C4F4-431D-93F9-6CEF566F7754}"/>
                </c:ext>
              </c:extLst>
            </c:dLbl>
            <c:dLbl>
              <c:idx val="3"/>
              <c:layout>
                <c:manualLayout>
                  <c:x val="5.8112468386834142E-2"/>
                  <c:y val="-9.48616403967838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7-C4F4-431D-93F9-6CEF566F7754}"/>
                </c:ext>
              </c:extLst>
            </c:dLbl>
            <c:dLbl>
              <c:idx val="4"/>
              <c:layout>
                <c:manualLayout>
                  <c:x val="0.16788046422863193"/>
                  <c:y val="-0.144927506161753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9-C4F4-431D-93F9-6CEF566F7754}"/>
                </c:ext>
              </c:extLst>
            </c:dLbl>
            <c:dLbl>
              <c:idx val="5"/>
              <c:layout>
                <c:manualLayout>
                  <c:x val="0.16788046422863195"/>
                  <c:y val="-3.16205467989280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B-C4F4-431D-93F9-6CEF566F7754}"/>
                </c:ext>
              </c:extLst>
            </c:dLbl>
            <c:dLbl>
              <c:idx val="6"/>
              <c:layout>
                <c:manualLayout>
                  <c:x val="-1.5066195507697737E-2"/>
                  <c:y val="4.47957746318145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826165592232827"/>
                      <c:h val="0.149802547943824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4F4-431D-93F9-6CEF566F7754}"/>
                </c:ext>
              </c:extLst>
            </c:dLbl>
            <c:dLbl>
              <c:idx val="7"/>
              <c:layout>
                <c:manualLayout>
                  <c:x val="-5.8112468386834155E-2"/>
                  <c:y val="2.37154100991959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F-C4F4-431D-93F9-6CEF566F7754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1-C4F4-431D-93F9-6CEF566F775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4F4-431D-93F9-6CEF566F7754}"/>
                </c:ext>
              </c:extLst>
            </c:dLbl>
            <c:dLbl>
              <c:idx val="10"/>
              <c:layout>
                <c:manualLayout>
                  <c:x val="9.4108473557132144E-2"/>
                  <c:y val="0.174861416314168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447"/>
                        <a:gd name="adj2" fmla="val -8993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15-C4F4-431D-93F9-6CEF566F77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'Import. TBB'!$C$33:$C$44</c:f>
              <c:strCache>
                <c:ptCount val="11"/>
                <c:pt idx="0">
                  <c:v>Produits d'épicerie</c:v>
                </c:pt>
                <c:pt idx="1">
                  <c:v>Céréales</c:v>
                </c:pt>
                <c:pt idx="2">
                  <c:v>Fruits et légumes</c:v>
                </c:pt>
                <c:pt idx="3">
                  <c:v>Laits et produits laitiers</c:v>
                </c:pt>
                <c:pt idx="4">
                  <c:v>Viande et produits carnés</c:v>
                </c:pt>
                <c:pt idx="5">
                  <c:v>Oléagineux</c:v>
                </c:pt>
                <c:pt idx="6">
                  <c:v>Animaux vivants et génétique</c:v>
                </c:pt>
                <c:pt idx="7">
                  <c:v>Sucre</c:v>
                </c:pt>
                <c:pt idx="8">
                  <c:v>Pêche et aquaculture</c:v>
                </c:pt>
                <c:pt idx="9">
                  <c:v>Vins et spiritueux</c:v>
                </c:pt>
                <c:pt idx="10">
                  <c:v>Autres</c:v>
                </c:pt>
              </c:strCache>
            </c:strRef>
          </c:cat>
          <c:val>
            <c:numRef>
              <c:f>'Import. TBB'!$M$33:$M$44</c:f>
              <c:numCache>
                <c:formatCode>0%</c:formatCode>
                <c:ptCount val="11"/>
                <c:pt idx="0">
                  <c:v>0.18612424025049554</c:v>
                </c:pt>
                <c:pt idx="1">
                  <c:v>0.14871643827698958</c:v>
                </c:pt>
                <c:pt idx="2">
                  <c:v>0.13213799961110825</c:v>
                </c:pt>
                <c:pt idx="3">
                  <c:v>0.11190422875510232</c:v>
                </c:pt>
                <c:pt idx="4">
                  <c:v>0.11012173606666464</c:v>
                </c:pt>
                <c:pt idx="5">
                  <c:v>6.0214996457673885E-2</c:v>
                </c:pt>
                <c:pt idx="6">
                  <c:v>5.6940440204769766E-2</c:v>
                </c:pt>
                <c:pt idx="7">
                  <c:v>4.5562804358741618E-2</c:v>
                </c:pt>
                <c:pt idx="8">
                  <c:v>2.5822794874867668E-2</c:v>
                </c:pt>
                <c:pt idx="9">
                  <c:v>2.3268929003040376E-3</c:v>
                </c:pt>
                <c:pt idx="10">
                  <c:v>0.12012742824328269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4F4-431D-93F9-6CEF566F7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Marianne" panose="02000000000000000000" pitchFamily="50" charset="0"/>
        </a:defRPr>
      </a:pPr>
      <a:endParaRPr lang="fr-F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44434843635272"/>
          <c:y val="0.17244123705316058"/>
          <c:w val="0.61735447674913901"/>
          <c:h val="0.74105444611631344"/>
        </c:manualLayout>
      </c:layout>
      <c:pieChart>
        <c:varyColors val="1"/>
        <c:ser>
          <c:idx val="9"/>
          <c:order val="9"/>
          <c:tx>
            <c:strRef>
              <c:f>'Import. TBB'!$M$76</c:f>
              <c:strCache>
                <c:ptCount val="1"/>
                <c:pt idx="0">
                  <c:v>2024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36-4D31-806E-B233BFDC290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36-4D31-806E-B233BFDC2908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36-4D31-806E-B233BFDC2908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36-4D31-806E-B233BFDC2908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036-4D31-806E-B233BFDC2908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036-4D31-806E-B233BFDC2908}"/>
              </c:ext>
            </c:extLst>
          </c:dPt>
          <c:dPt>
            <c:idx val="6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036-4D31-806E-B233BFDC2908}"/>
              </c:ext>
            </c:extLst>
          </c:dPt>
          <c:dPt>
            <c:idx val="7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036-4D31-806E-B233BFDC2908}"/>
              </c:ext>
            </c:extLst>
          </c:dPt>
          <c:dPt>
            <c:idx val="8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036-4D31-806E-B233BFDC2908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036-4D31-806E-B233BFDC2908}"/>
              </c:ext>
            </c:extLst>
          </c:dPt>
          <c:dPt>
            <c:idx val="1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8036-4D31-806E-B233BFDC2908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036-4D31-806E-B233BFDC2908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036-4D31-806E-B233BFDC2908}"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036-4D31-806E-B233BFDC2908}"/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036-4D31-806E-B233BFDC2908}"/>
                </c:ext>
              </c:extLst>
            </c:dLbl>
            <c:dLbl>
              <c:idx val="4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036-4D31-806E-B233BFDC2908}"/>
                </c:ext>
              </c:extLst>
            </c:dLbl>
            <c:dLbl>
              <c:idx val="5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036-4D31-806E-B233BFDC2908}"/>
                </c:ext>
              </c:extLst>
            </c:dLbl>
            <c:dLbl>
              <c:idx val="6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036-4D31-806E-B233BFDC2908}"/>
                </c:ext>
              </c:extLst>
            </c:dLbl>
            <c:dLbl>
              <c:idx val="7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8036-4D31-806E-B233BFDC290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036-4D31-806E-B233BFDC2908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036-4D31-806E-B233BFDC2908}"/>
                </c:ext>
              </c:extLst>
            </c:dLbl>
            <c:dLbl>
              <c:idx val="10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8036-4D31-806E-B233BFDC29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'Import. TBB'!$C$77:$C$88</c15:sqref>
                  </c15:fullRef>
                </c:ext>
              </c:extLst>
              <c:f>'Import. TBB'!$C$78:$C$88</c:f>
              <c:strCache>
                <c:ptCount val="11"/>
                <c:pt idx="0">
                  <c:v>Laits et produits laitiers</c:v>
                </c:pt>
                <c:pt idx="1">
                  <c:v>Viande et produits carnés</c:v>
                </c:pt>
                <c:pt idx="2">
                  <c:v>Produits d'épicerie</c:v>
                </c:pt>
                <c:pt idx="3">
                  <c:v>Fruits et légumes</c:v>
                </c:pt>
                <c:pt idx="4">
                  <c:v>Céréales</c:v>
                </c:pt>
                <c:pt idx="5">
                  <c:v>Vins et spiritueux</c:v>
                </c:pt>
                <c:pt idx="6">
                  <c:v>Animaux vivants et génétique</c:v>
                </c:pt>
                <c:pt idx="7">
                  <c:v>Sucre</c:v>
                </c:pt>
                <c:pt idx="8">
                  <c:v>Pêche et aquaculture</c:v>
                </c:pt>
                <c:pt idx="9">
                  <c:v>Oléagineux</c:v>
                </c:pt>
                <c:pt idx="10">
                  <c:v>Autres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'Import. TBB'!$M$77:$M$88</c15:sqref>
                  </c15:fullRef>
                </c:ext>
              </c:extLst>
              <c:f>'Import. TBB'!$M$78:$M$88</c:f>
              <c:numCache>
                <c:formatCode>0%</c:formatCode>
                <c:ptCount val="11"/>
                <c:pt idx="0">
                  <c:v>0.33681826768540191</c:v>
                </c:pt>
                <c:pt idx="1">
                  <c:v>0.23267626151159856</c:v>
                </c:pt>
                <c:pt idx="2">
                  <c:v>0.1650194444327156</c:v>
                </c:pt>
                <c:pt idx="3">
                  <c:v>9.558882469397742E-2</c:v>
                </c:pt>
                <c:pt idx="4">
                  <c:v>2.1288482117816435E-2</c:v>
                </c:pt>
                <c:pt idx="5">
                  <c:v>1.2590467794098658E-2</c:v>
                </c:pt>
                <c:pt idx="6">
                  <c:v>8.9434434289848794E-3</c:v>
                </c:pt>
                <c:pt idx="7">
                  <c:v>6.0676514973253192E-3</c:v>
                </c:pt>
                <c:pt idx="8">
                  <c:v>4.4073926177291452E-3</c:v>
                </c:pt>
                <c:pt idx="9">
                  <c:v>2.8246313138757806E-4</c:v>
                </c:pt>
                <c:pt idx="10">
                  <c:v>0.11631729923215699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8036-4D31-806E-B233BFDC29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'Import. TBB'!$D$76</c15:sqref>
                        </c15:formulaRef>
                      </c:ext>
                    </c:extLst>
                    <c:strCache>
                      <c:ptCount val="1"/>
                      <c:pt idx="0">
                        <c:v>2015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8-8036-4D31-806E-B233BFDC290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A-8036-4D31-806E-B233BFDC290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C-8036-4D31-806E-B233BFDC2908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E-8036-4D31-806E-B233BFDC2908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0-8036-4D31-806E-B233BFDC2908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2-8036-4D31-806E-B233BFDC2908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4-8036-4D31-806E-B233BFDC2908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6-8036-4D31-806E-B233BFDC2908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8-8036-4D31-806E-B233BFDC2908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A-8036-4D31-806E-B233BFDC2908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C-8036-4D31-806E-B233BFDC2908}"/>
                    </c:ext>
                  </c:extLst>
                </c:dPt>
                <c:cat>
                  <c:strRef>
                    <c:extLst>
                      <c:ext uri="{02D57815-91ED-43cb-92C2-25804820EDAC}">
                        <c15:fullRef>
                          <c15:sqref>'Import. TBB'!$C$77:$C$88</c15:sqref>
                        </c15:fullRef>
                        <c15:formulaRef>
                          <c15:sqref>'Import. TBB'!$C$78:$C$88</c15:sqref>
                        </c15:formulaRef>
                      </c:ext>
                    </c:extLst>
                    <c:strCache>
                      <c:ptCount val="11"/>
                      <c:pt idx="0">
                        <c:v>Laits et produits laitiers</c:v>
                      </c:pt>
                      <c:pt idx="1">
                        <c:v>Viande et produits carnés</c:v>
                      </c:pt>
                      <c:pt idx="2">
                        <c:v>Produits d'épicerie</c:v>
                      </c:pt>
                      <c:pt idx="3">
                        <c:v>Fruits et légumes</c:v>
                      </c:pt>
                      <c:pt idx="4">
                        <c:v>Céréales</c:v>
                      </c:pt>
                      <c:pt idx="5">
                        <c:v>Vins et spiritueux</c:v>
                      </c:pt>
                      <c:pt idx="6">
                        <c:v>Animaux vivants et génétique</c:v>
                      </c:pt>
                      <c:pt idx="7">
                        <c:v>Sucre</c:v>
                      </c:pt>
                      <c:pt idx="8">
                        <c:v>Pêche et aquaculture</c:v>
                      </c:pt>
                      <c:pt idx="9">
                        <c:v>Oléagineux</c:v>
                      </c:pt>
                      <c:pt idx="10">
                        <c:v>Autres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'Import. TBB'!$D$77:$D$88</c15:sqref>
                        </c15:fullRef>
                        <c15:formulaRef>
                          <c15:sqref>'Import. TBB'!$D$78:$D$88</c15:sqref>
                        </c15:formulaRef>
                      </c:ext>
                    </c:extLst>
                    <c:numCache>
                      <c:formatCode>0%</c:formatCode>
                      <c:ptCount val="11"/>
                      <c:pt idx="0">
                        <c:v>0.31717866849514215</c:v>
                      </c:pt>
                      <c:pt idx="1">
                        <c:v>0.34440622694608292</c:v>
                      </c:pt>
                      <c:pt idx="2">
                        <c:v>0.15074177678621753</c:v>
                      </c:pt>
                      <c:pt idx="3">
                        <c:v>5.4492850941189212E-2</c:v>
                      </c:pt>
                      <c:pt idx="4">
                        <c:v>3.7850255095846407E-2</c:v>
                      </c:pt>
                      <c:pt idx="5">
                        <c:v>3.6780827513282496E-4</c:v>
                      </c:pt>
                      <c:pt idx="6">
                        <c:v>6.8973348463762755E-4</c:v>
                      </c:pt>
                      <c:pt idx="7">
                        <c:v>1.0824518457316464E-2</c:v>
                      </c:pt>
                      <c:pt idx="8">
                        <c:v>4.1301977437158443E-5</c:v>
                      </c:pt>
                      <c:pt idx="9">
                        <c:v>9.7422885765219205E-4</c:v>
                      </c:pt>
                      <c:pt idx="10">
                        <c:v>8.2432629394350518E-2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D-8036-4D31-806E-B233BFDC2908}"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TBB'!$E$76</c15:sqref>
                        </c15:formulaRef>
                      </c:ext>
                    </c:extLst>
                    <c:strCache>
                      <c:ptCount val="1"/>
                      <c:pt idx="0">
                        <c:v>2016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8036-4D31-806E-B233BFDC290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1-8036-4D31-806E-B233BFDC290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3-8036-4D31-806E-B233BFDC2908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5-8036-4D31-806E-B233BFDC2908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7-8036-4D31-806E-B233BFDC2908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9-8036-4D31-806E-B233BFDC2908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B-8036-4D31-806E-B233BFDC2908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D-8036-4D31-806E-B233BFDC2908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F-8036-4D31-806E-B233BFDC2908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1-8036-4D31-806E-B233BFDC2908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3-8036-4D31-806E-B233BFDC2908}"/>
                    </c:ext>
                  </c:extLst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'Import. TBB'!$C$77:$C$88</c15:sqref>
                        </c15:fullRef>
                        <c15:formulaRef>
                          <c15:sqref>'Import. TBB'!$C$78:$C$88</c15:sqref>
                        </c15:formulaRef>
                      </c:ext>
                    </c:extLst>
                    <c:strCache>
                      <c:ptCount val="11"/>
                      <c:pt idx="0">
                        <c:v>Laits et produits laitiers</c:v>
                      </c:pt>
                      <c:pt idx="1">
                        <c:v>Viande et produits carnés</c:v>
                      </c:pt>
                      <c:pt idx="2">
                        <c:v>Produits d'épicerie</c:v>
                      </c:pt>
                      <c:pt idx="3">
                        <c:v>Fruits et légumes</c:v>
                      </c:pt>
                      <c:pt idx="4">
                        <c:v>Céréales</c:v>
                      </c:pt>
                      <c:pt idx="5">
                        <c:v>Vins et spiritueux</c:v>
                      </c:pt>
                      <c:pt idx="6">
                        <c:v>Animaux vivants et génétique</c:v>
                      </c:pt>
                      <c:pt idx="7">
                        <c:v>Sucre</c:v>
                      </c:pt>
                      <c:pt idx="8">
                        <c:v>Pêche et aquaculture</c:v>
                      </c:pt>
                      <c:pt idx="9">
                        <c:v>Oléagineux</c:v>
                      </c:pt>
                      <c:pt idx="10">
                        <c:v>Autres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'Import. TBB'!$E$77:$E$88</c15:sqref>
                        </c15:fullRef>
                        <c15:formulaRef>
                          <c15:sqref>'Import. TBB'!$E$78:$E$88</c15:sqref>
                        </c15:formulaRef>
                      </c:ext>
                    </c:extLst>
                    <c:numCache>
                      <c:formatCode>0%</c:formatCode>
                      <c:ptCount val="11"/>
                      <c:pt idx="0">
                        <c:v>0.31183483491955888</c:v>
                      </c:pt>
                      <c:pt idx="1">
                        <c:v>0.23589408442123666</c:v>
                      </c:pt>
                      <c:pt idx="2">
                        <c:v>0.1174385407078163</c:v>
                      </c:pt>
                      <c:pt idx="3">
                        <c:v>5.6762138136231322E-2</c:v>
                      </c:pt>
                      <c:pt idx="4">
                        <c:v>0.18568805509648309</c:v>
                      </c:pt>
                      <c:pt idx="5">
                        <c:v>2.9584969968394565E-4</c:v>
                      </c:pt>
                      <c:pt idx="6">
                        <c:v>1.4565692158299373E-3</c:v>
                      </c:pt>
                      <c:pt idx="7">
                        <c:v>5.1887476149072506E-3</c:v>
                      </c:pt>
                      <c:pt idx="8">
                        <c:v>5.6965183770355931E-4</c:v>
                      </c:pt>
                      <c:pt idx="9">
                        <c:v>3.7828050655459909E-4</c:v>
                      </c:pt>
                      <c:pt idx="10">
                        <c:v>8.4493246590579912E-2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4-8036-4D31-806E-B233BFDC2908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TBB'!$F$76</c15:sqref>
                        </c15:formulaRef>
                      </c:ext>
                    </c:extLst>
                    <c:strCache>
                      <c:ptCount val="1"/>
                      <c:pt idx="0">
                        <c:v>2017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6-8036-4D31-806E-B233BFDC290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8-8036-4D31-806E-B233BFDC290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A-8036-4D31-806E-B233BFDC2908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C-8036-4D31-806E-B233BFDC2908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E-8036-4D31-806E-B233BFDC2908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0-8036-4D31-806E-B233BFDC2908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2-8036-4D31-806E-B233BFDC2908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4-8036-4D31-806E-B233BFDC2908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6-8036-4D31-806E-B233BFDC2908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8-8036-4D31-806E-B233BFDC2908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5A-8036-4D31-806E-B233BFDC2908}"/>
                    </c:ext>
                  </c:extLst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'Import. TBB'!$C$77:$C$88</c15:sqref>
                        </c15:fullRef>
                        <c15:formulaRef>
                          <c15:sqref>'Import. TBB'!$C$78:$C$88</c15:sqref>
                        </c15:formulaRef>
                      </c:ext>
                    </c:extLst>
                    <c:strCache>
                      <c:ptCount val="11"/>
                      <c:pt idx="0">
                        <c:v>Laits et produits laitiers</c:v>
                      </c:pt>
                      <c:pt idx="1">
                        <c:v>Viande et produits carnés</c:v>
                      </c:pt>
                      <c:pt idx="2">
                        <c:v>Produits d'épicerie</c:v>
                      </c:pt>
                      <c:pt idx="3">
                        <c:v>Fruits et légumes</c:v>
                      </c:pt>
                      <c:pt idx="4">
                        <c:v>Céréales</c:v>
                      </c:pt>
                      <c:pt idx="5">
                        <c:v>Vins et spiritueux</c:v>
                      </c:pt>
                      <c:pt idx="6">
                        <c:v>Animaux vivants et génétique</c:v>
                      </c:pt>
                      <c:pt idx="7">
                        <c:v>Sucre</c:v>
                      </c:pt>
                      <c:pt idx="8">
                        <c:v>Pêche et aquaculture</c:v>
                      </c:pt>
                      <c:pt idx="9">
                        <c:v>Oléagineux</c:v>
                      </c:pt>
                      <c:pt idx="10">
                        <c:v>Autres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'Import. TBB'!$F$77:$F$88</c15:sqref>
                        </c15:fullRef>
                        <c15:formulaRef>
                          <c15:sqref>'Import. TBB'!$F$78:$F$88</c15:sqref>
                        </c15:formulaRef>
                      </c:ext>
                    </c:extLst>
                    <c:numCache>
                      <c:formatCode>0%</c:formatCode>
                      <c:ptCount val="11"/>
                      <c:pt idx="0">
                        <c:v>0.36133468773505184</c:v>
                      </c:pt>
                      <c:pt idx="1">
                        <c:v>0.21887187305081005</c:v>
                      </c:pt>
                      <c:pt idx="2">
                        <c:v>0.10969360349288301</c:v>
                      </c:pt>
                      <c:pt idx="3">
                        <c:v>5.937019731507389E-2</c:v>
                      </c:pt>
                      <c:pt idx="4">
                        <c:v>0.16078711753286301</c:v>
                      </c:pt>
                      <c:pt idx="5">
                        <c:v>2.2757820427772831E-4</c:v>
                      </c:pt>
                      <c:pt idx="6">
                        <c:v>0</c:v>
                      </c:pt>
                      <c:pt idx="7">
                        <c:v>1.798684960741509E-2</c:v>
                      </c:pt>
                      <c:pt idx="8">
                        <c:v>5.8204634800916772E-4</c:v>
                      </c:pt>
                      <c:pt idx="9">
                        <c:v>7.7966903733835916E-4</c:v>
                      </c:pt>
                      <c:pt idx="10">
                        <c:v>7.0366374406382104E-2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5B-8036-4D31-806E-B233BFDC2908}"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TBB'!$G$76</c15:sqref>
                        </c15:formulaRef>
                      </c:ext>
                    </c:extLst>
                    <c:strCache>
                      <c:ptCount val="1"/>
                      <c:pt idx="0">
                        <c:v>2018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D-8036-4D31-806E-B233BFDC290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F-8036-4D31-806E-B233BFDC290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1-8036-4D31-806E-B233BFDC2908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3-8036-4D31-806E-B233BFDC2908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5-8036-4D31-806E-B233BFDC2908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7-8036-4D31-806E-B233BFDC2908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9-8036-4D31-806E-B233BFDC2908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B-8036-4D31-806E-B233BFDC2908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D-8036-4D31-806E-B233BFDC2908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F-8036-4D31-806E-B233BFDC2908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71-8036-4D31-806E-B233BFDC2908}"/>
                    </c:ext>
                  </c:extLst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'Import. TBB'!$C$77:$C$88</c15:sqref>
                        </c15:fullRef>
                        <c15:formulaRef>
                          <c15:sqref>'Import. TBB'!$C$78:$C$88</c15:sqref>
                        </c15:formulaRef>
                      </c:ext>
                    </c:extLst>
                    <c:strCache>
                      <c:ptCount val="11"/>
                      <c:pt idx="0">
                        <c:v>Laits et produits laitiers</c:v>
                      </c:pt>
                      <c:pt idx="1">
                        <c:v>Viande et produits carnés</c:v>
                      </c:pt>
                      <c:pt idx="2">
                        <c:v>Produits d'épicerie</c:v>
                      </c:pt>
                      <c:pt idx="3">
                        <c:v>Fruits et légumes</c:v>
                      </c:pt>
                      <c:pt idx="4">
                        <c:v>Céréales</c:v>
                      </c:pt>
                      <c:pt idx="5">
                        <c:v>Vins et spiritueux</c:v>
                      </c:pt>
                      <c:pt idx="6">
                        <c:v>Animaux vivants et génétique</c:v>
                      </c:pt>
                      <c:pt idx="7">
                        <c:v>Sucre</c:v>
                      </c:pt>
                      <c:pt idx="8">
                        <c:v>Pêche et aquaculture</c:v>
                      </c:pt>
                      <c:pt idx="9">
                        <c:v>Oléagineux</c:v>
                      </c:pt>
                      <c:pt idx="10">
                        <c:v>Autres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'Import. TBB'!$G$77:$G$88</c15:sqref>
                        </c15:fullRef>
                        <c15:formulaRef>
                          <c15:sqref>'Import. TBB'!$G$78:$G$88</c15:sqref>
                        </c15:formulaRef>
                      </c:ext>
                    </c:extLst>
                    <c:numCache>
                      <c:formatCode>0%</c:formatCode>
                      <c:ptCount val="11"/>
                      <c:pt idx="0">
                        <c:v>0.24443495773382895</c:v>
                      </c:pt>
                      <c:pt idx="1">
                        <c:v>0.18040429581096243</c:v>
                      </c:pt>
                      <c:pt idx="2">
                        <c:v>8.1378930460277013E-2</c:v>
                      </c:pt>
                      <c:pt idx="3">
                        <c:v>4.8580015604344155E-2</c:v>
                      </c:pt>
                      <c:pt idx="4">
                        <c:v>0.35215861803774967</c:v>
                      </c:pt>
                      <c:pt idx="5">
                        <c:v>7.9365211535486644E-4</c:v>
                      </c:pt>
                      <c:pt idx="6">
                        <c:v>2.9821535822522846E-3</c:v>
                      </c:pt>
                      <c:pt idx="7">
                        <c:v>2.1867245428922176E-2</c:v>
                      </c:pt>
                      <c:pt idx="8">
                        <c:v>6.8210015977129964E-5</c:v>
                      </c:pt>
                      <c:pt idx="9">
                        <c:v>4.1046030863350962E-4</c:v>
                      </c:pt>
                      <c:pt idx="10">
                        <c:v>6.6921459517369358E-2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72-8036-4D31-806E-B233BFDC2908}"/>
                  </c:ext>
                </c:extLst>
              </c15:ser>
            </c15:filteredPieSeries>
            <c15:filteredPi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TBB'!$H$76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4-8036-4D31-806E-B233BFDC290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6-8036-4D31-806E-B233BFDC290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8-8036-4D31-806E-B233BFDC2908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A-8036-4D31-806E-B233BFDC2908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C-8036-4D31-806E-B233BFDC2908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E-8036-4D31-806E-B233BFDC2908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0-8036-4D31-806E-B233BFDC2908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2-8036-4D31-806E-B233BFDC2908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4-8036-4D31-806E-B233BFDC2908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6-8036-4D31-806E-B233BFDC2908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88-8036-4D31-806E-B233BFDC2908}"/>
                    </c:ext>
                  </c:extLst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'Import. TBB'!$C$77:$C$88</c15:sqref>
                        </c15:fullRef>
                        <c15:formulaRef>
                          <c15:sqref>'Import. TBB'!$C$78:$C$88</c15:sqref>
                        </c15:formulaRef>
                      </c:ext>
                    </c:extLst>
                    <c:strCache>
                      <c:ptCount val="11"/>
                      <c:pt idx="0">
                        <c:v>Laits et produits laitiers</c:v>
                      </c:pt>
                      <c:pt idx="1">
                        <c:v>Viande et produits carnés</c:v>
                      </c:pt>
                      <c:pt idx="2">
                        <c:v>Produits d'épicerie</c:v>
                      </c:pt>
                      <c:pt idx="3">
                        <c:v>Fruits et légumes</c:v>
                      </c:pt>
                      <c:pt idx="4">
                        <c:v>Céréales</c:v>
                      </c:pt>
                      <c:pt idx="5">
                        <c:v>Vins et spiritueux</c:v>
                      </c:pt>
                      <c:pt idx="6">
                        <c:v>Animaux vivants et génétique</c:v>
                      </c:pt>
                      <c:pt idx="7">
                        <c:v>Sucre</c:v>
                      </c:pt>
                      <c:pt idx="8">
                        <c:v>Pêche et aquaculture</c:v>
                      </c:pt>
                      <c:pt idx="9">
                        <c:v>Oléagineux</c:v>
                      </c:pt>
                      <c:pt idx="10">
                        <c:v>Autres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'Import. TBB'!$H$77:$H$88</c15:sqref>
                        </c15:fullRef>
                        <c15:formulaRef>
                          <c15:sqref>'Import. TBB'!$H$78:$H$88</c15:sqref>
                        </c15:formulaRef>
                      </c:ext>
                    </c:extLst>
                    <c:numCache>
                      <c:formatCode>0%</c:formatCode>
                      <c:ptCount val="11"/>
                      <c:pt idx="0">
                        <c:v>0.44784783637187048</c:v>
                      </c:pt>
                      <c:pt idx="1">
                        <c:v>0.21954055032243738</c:v>
                      </c:pt>
                      <c:pt idx="2">
                        <c:v>0.1299808437255352</c:v>
                      </c:pt>
                      <c:pt idx="3">
                        <c:v>7.9745783475719451E-2</c:v>
                      </c:pt>
                      <c:pt idx="4">
                        <c:v>1.2542543570030543E-2</c:v>
                      </c:pt>
                      <c:pt idx="5">
                        <c:v>1.2929559091746372E-3</c:v>
                      </c:pt>
                      <c:pt idx="6">
                        <c:v>3.5822483530224144E-3</c:v>
                      </c:pt>
                      <c:pt idx="7">
                        <c:v>1.0607250239870841E-2</c:v>
                      </c:pt>
                      <c:pt idx="8">
                        <c:v>1.3037353844804519E-3</c:v>
                      </c:pt>
                      <c:pt idx="9">
                        <c:v>3.0548817295098228E-4</c:v>
                      </c:pt>
                      <c:pt idx="10">
                        <c:v>9.3250762273666979E-2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89-8036-4D31-806E-B233BFDC2908}"/>
                  </c:ext>
                </c:extLst>
              </c15:ser>
            </c15:filteredPieSeries>
            <c15:filteredPi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TBB'!$I$76</c15:sqref>
                        </c15:formulaRef>
                      </c:ext>
                    </c:extLst>
                    <c:strCache>
                      <c:ptCount val="1"/>
                      <c:pt idx="0">
                        <c:v>2020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B-8036-4D31-806E-B233BFDC290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D-8036-4D31-806E-B233BFDC290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F-8036-4D31-806E-B233BFDC2908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1-8036-4D31-806E-B233BFDC2908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3-8036-4D31-806E-B233BFDC2908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5-8036-4D31-806E-B233BFDC2908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7-8036-4D31-806E-B233BFDC2908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9-8036-4D31-806E-B233BFDC2908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B-8036-4D31-806E-B233BFDC2908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D-8036-4D31-806E-B233BFDC2908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9F-8036-4D31-806E-B233BFDC2908}"/>
                    </c:ext>
                  </c:extLst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'Import. TBB'!$C$77:$C$88</c15:sqref>
                        </c15:fullRef>
                        <c15:formulaRef>
                          <c15:sqref>'Import. TBB'!$C$78:$C$88</c15:sqref>
                        </c15:formulaRef>
                      </c:ext>
                    </c:extLst>
                    <c:strCache>
                      <c:ptCount val="11"/>
                      <c:pt idx="0">
                        <c:v>Laits et produits laitiers</c:v>
                      </c:pt>
                      <c:pt idx="1">
                        <c:v>Viande et produits carnés</c:v>
                      </c:pt>
                      <c:pt idx="2">
                        <c:v>Produits d'épicerie</c:v>
                      </c:pt>
                      <c:pt idx="3">
                        <c:v>Fruits et légumes</c:v>
                      </c:pt>
                      <c:pt idx="4">
                        <c:v>Céréales</c:v>
                      </c:pt>
                      <c:pt idx="5">
                        <c:v>Vins et spiritueux</c:v>
                      </c:pt>
                      <c:pt idx="6">
                        <c:v>Animaux vivants et génétique</c:v>
                      </c:pt>
                      <c:pt idx="7">
                        <c:v>Sucre</c:v>
                      </c:pt>
                      <c:pt idx="8">
                        <c:v>Pêche et aquaculture</c:v>
                      </c:pt>
                      <c:pt idx="9">
                        <c:v>Oléagineux</c:v>
                      </c:pt>
                      <c:pt idx="10">
                        <c:v>Autres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'Import. TBB'!$I$77:$I$88</c15:sqref>
                        </c15:fullRef>
                        <c15:formulaRef>
                          <c15:sqref>'Import. TBB'!$I$78:$I$88</c15:sqref>
                        </c15:formulaRef>
                      </c:ext>
                    </c:extLst>
                    <c:numCache>
                      <c:formatCode>0%</c:formatCode>
                      <c:ptCount val="11"/>
                      <c:pt idx="0">
                        <c:v>0.37967840837107891</c:v>
                      </c:pt>
                      <c:pt idx="1">
                        <c:v>0.22118898923569477</c:v>
                      </c:pt>
                      <c:pt idx="2">
                        <c:v>0.13368725037902149</c:v>
                      </c:pt>
                      <c:pt idx="3">
                        <c:v>7.3444459559862521E-2</c:v>
                      </c:pt>
                      <c:pt idx="4">
                        <c:v>8.6984386610123809E-2</c:v>
                      </c:pt>
                      <c:pt idx="5">
                        <c:v>4.265586461342224E-3</c:v>
                      </c:pt>
                      <c:pt idx="6">
                        <c:v>8.2661210369648023E-3</c:v>
                      </c:pt>
                      <c:pt idx="7">
                        <c:v>7.9913503861592586E-3</c:v>
                      </c:pt>
                      <c:pt idx="8">
                        <c:v>8.5401035621070188E-4</c:v>
                      </c:pt>
                      <c:pt idx="9">
                        <c:v>5.4147716498963356E-4</c:v>
                      </c:pt>
                      <c:pt idx="10">
                        <c:v>8.309796261569459E-2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A0-8036-4D31-806E-B233BFDC2908}"/>
                  </c:ext>
                </c:extLst>
              </c15:ser>
            </c15:filteredPieSeries>
            <c15:filteredPi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TBB'!$J$76</c15:sqref>
                        </c15:formulaRef>
                      </c:ext>
                    </c:extLst>
                    <c:strCache>
                      <c:ptCount val="1"/>
                      <c:pt idx="0">
                        <c:v>2021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2-8036-4D31-806E-B233BFDC290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4-8036-4D31-806E-B233BFDC290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6-8036-4D31-806E-B233BFDC2908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8-8036-4D31-806E-B233BFDC2908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A-8036-4D31-806E-B233BFDC2908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C-8036-4D31-806E-B233BFDC2908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E-8036-4D31-806E-B233BFDC2908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0-8036-4D31-806E-B233BFDC2908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2-8036-4D31-806E-B233BFDC2908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4-8036-4D31-806E-B233BFDC2908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B6-8036-4D31-806E-B233BFDC2908}"/>
                    </c:ext>
                  </c:extLst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'Import. TBB'!$C$77:$C$88</c15:sqref>
                        </c15:fullRef>
                        <c15:formulaRef>
                          <c15:sqref>'Import. TBB'!$C$78:$C$88</c15:sqref>
                        </c15:formulaRef>
                      </c:ext>
                    </c:extLst>
                    <c:strCache>
                      <c:ptCount val="11"/>
                      <c:pt idx="0">
                        <c:v>Laits et produits laitiers</c:v>
                      </c:pt>
                      <c:pt idx="1">
                        <c:v>Viande et produits carnés</c:v>
                      </c:pt>
                      <c:pt idx="2">
                        <c:v>Produits d'épicerie</c:v>
                      </c:pt>
                      <c:pt idx="3">
                        <c:v>Fruits et légumes</c:v>
                      </c:pt>
                      <c:pt idx="4">
                        <c:v>Céréales</c:v>
                      </c:pt>
                      <c:pt idx="5">
                        <c:v>Vins et spiritueux</c:v>
                      </c:pt>
                      <c:pt idx="6">
                        <c:v>Animaux vivants et génétique</c:v>
                      </c:pt>
                      <c:pt idx="7">
                        <c:v>Sucre</c:v>
                      </c:pt>
                      <c:pt idx="8">
                        <c:v>Pêche et aquaculture</c:v>
                      </c:pt>
                      <c:pt idx="9">
                        <c:v>Oléagineux</c:v>
                      </c:pt>
                      <c:pt idx="10">
                        <c:v>Autres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'Import. TBB'!$J$77:$J$88</c15:sqref>
                        </c15:fullRef>
                        <c15:formulaRef>
                          <c15:sqref>'Import. TBB'!$J$78:$J$88</c15:sqref>
                        </c15:formulaRef>
                      </c:ext>
                    </c:extLst>
                    <c:numCache>
                      <c:formatCode>0%</c:formatCode>
                      <c:ptCount val="11"/>
                      <c:pt idx="0">
                        <c:v>0.34177489585706733</c:v>
                      </c:pt>
                      <c:pt idx="1">
                        <c:v>0.23732990920744476</c:v>
                      </c:pt>
                      <c:pt idx="2">
                        <c:v>0.17026159171749375</c:v>
                      </c:pt>
                      <c:pt idx="3">
                        <c:v>8.7443660694316291E-2</c:v>
                      </c:pt>
                      <c:pt idx="4">
                        <c:v>1.0363116451306838E-2</c:v>
                      </c:pt>
                      <c:pt idx="5">
                        <c:v>4.9313833937681267E-3</c:v>
                      </c:pt>
                      <c:pt idx="6">
                        <c:v>1.9708033268867494E-2</c:v>
                      </c:pt>
                      <c:pt idx="7">
                        <c:v>6.3394884400710368E-3</c:v>
                      </c:pt>
                      <c:pt idx="8">
                        <c:v>8.4816321498467641E-4</c:v>
                      </c:pt>
                      <c:pt idx="9">
                        <c:v>2.5945613639879626E-4</c:v>
                      </c:pt>
                      <c:pt idx="10">
                        <c:v>0.12074030161828091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B7-8036-4D31-806E-B233BFDC2908}"/>
                  </c:ext>
                </c:extLst>
              </c15:ser>
            </c15:filteredPieSeries>
            <c15:filteredPi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TBB'!$K$76</c15:sqref>
                        </c15:formulaRef>
                      </c:ext>
                    </c:extLst>
                    <c:strCache>
                      <c:ptCount val="1"/>
                      <c:pt idx="0">
                        <c:v>2022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9-8036-4D31-806E-B233BFDC290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B-8036-4D31-806E-B233BFDC290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D-8036-4D31-806E-B233BFDC2908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F-8036-4D31-806E-B233BFDC2908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1-8036-4D31-806E-B233BFDC2908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3-8036-4D31-806E-B233BFDC2908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5-8036-4D31-806E-B233BFDC2908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7-8036-4D31-806E-B233BFDC2908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9-8036-4D31-806E-B233BFDC2908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CB-8036-4D31-806E-B233BFDC2908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CD-8036-4D31-806E-B233BFDC2908}"/>
                    </c:ext>
                  </c:extLst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'Import. TBB'!$C$77:$C$88</c15:sqref>
                        </c15:fullRef>
                        <c15:formulaRef>
                          <c15:sqref>'Import. TBB'!$C$78:$C$88</c15:sqref>
                        </c15:formulaRef>
                      </c:ext>
                    </c:extLst>
                    <c:strCache>
                      <c:ptCount val="11"/>
                      <c:pt idx="0">
                        <c:v>Laits et produits laitiers</c:v>
                      </c:pt>
                      <c:pt idx="1">
                        <c:v>Viande et produits carnés</c:v>
                      </c:pt>
                      <c:pt idx="2">
                        <c:v>Produits d'épicerie</c:v>
                      </c:pt>
                      <c:pt idx="3">
                        <c:v>Fruits et légumes</c:v>
                      </c:pt>
                      <c:pt idx="4">
                        <c:v>Céréales</c:v>
                      </c:pt>
                      <c:pt idx="5">
                        <c:v>Vins et spiritueux</c:v>
                      </c:pt>
                      <c:pt idx="6">
                        <c:v>Animaux vivants et génétique</c:v>
                      </c:pt>
                      <c:pt idx="7">
                        <c:v>Sucre</c:v>
                      </c:pt>
                      <c:pt idx="8">
                        <c:v>Pêche et aquaculture</c:v>
                      </c:pt>
                      <c:pt idx="9">
                        <c:v>Oléagineux</c:v>
                      </c:pt>
                      <c:pt idx="10">
                        <c:v>Autres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'Import. TBB'!$K$77:$K$88</c15:sqref>
                        </c15:fullRef>
                        <c15:formulaRef>
                          <c15:sqref>'Import. TBB'!$K$78:$K$88</c15:sqref>
                        </c15:formulaRef>
                      </c:ext>
                    </c:extLst>
                    <c:numCache>
                      <c:formatCode>0%</c:formatCode>
                      <c:ptCount val="11"/>
                      <c:pt idx="0">
                        <c:v>0.32268167395381658</c:v>
                      </c:pt>
                      <c:pt idx="1">
                        <c:v>0.24314542217755583</c:v>
                      </c:pt>
                      <c:pt idx="2">
                        <c:v>0.12531044848026951</c:v>
                      </c:pt>
                      <c:pt idx="3">
                        <c:v>7.5307657587337165E-2</c:v>
                      </c:pt>
                      <c:pt idx="4">
                        <c:v>9.5832899999659799E-2</c:v>
                      </c:pt>
                      <c:pt idx="5">
                        <c:v>5.428188603828381E-3</c:v>
                      </c:pt>
                      <c:pt idx="6">
                        <c:v>1.2581111061967779E-2</c:v>
                      </c:pt>
                      <c:pt idx="7">
                        <c:v>5.2553956914827395E-3</c:v>
                      </c:pt>
                      <c:pt idx="8">
                        <c:v>7.0293838024246703E-4</c:v>
                      </c:pt>
                      <c:pt idx="9">
                        <c:v>3.0920718871395939E-5</c:v>
                      </c:pt>
                      <c:pt idx="10">
                        <c:v>0.11372334174252643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CE-8036-4D31-806E-B233BFDC2908}"/>
                  </c:ext>
                </c:extLst>
              </c15:ser>
            </c15:filteredPieSeries>
            <c15:filteredPi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TBB'!$L$76</c15:sqref>
                        </c15:formulaRef>
                      </c:ext>
                    </c:extLst>
                    <c:strCache>
                      <c:ptCount val="1"/>
                      <c:pt idx="0">
                        <c:v>2023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0-8036-4D31-806E-B233BFDC290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2-8036-4D31-806E-B233BFDC290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4-8036-4D31-806E-B233BFDC2908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6-8036-4D31-806E-B233BFDC2908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8-8036-4D31-806E-B233BFDC2908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A-8036-4D31-806E-B233BFDC2908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C-8036-4D31-806E-B233BFDC2908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DE-8036-4D31-806E-B233BFDC2908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0-8036-4D31-806E-B233BFDC2908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E2-8036-4D31-806E-B233BFDC2908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E4-8036-4D31-806E-B233BFDC2908}"/>
                    </c:ext>
                  </c:extLst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'Import. TBB'!$C$77:$C$88</c15:sqref>
                        </c15:fullRef>
                        <c15:formulaRef>
                          <c15:sqref>'Import. TBB'!$C$78:$C$88</c15:sqref>
                        </c15:formulaRef>
                      </c:ext>
                    </c:extLst>
                    <c:strCache>
                      <c:ptCount val="11"/>
                      <c:pt idx="0">
                        <c:v>Laits et produits laitiers</c:v>
                      </c:pt>
                      <c:pt idx="1">
                        <c:v>Viande et produits carnés</c:v>
                      </c:pt>
                      <c:pt idx="2">
                        <c:v>Produits d'épicerie</c:v>
                      </c:pt>
                      <c:pt idx="3">
                        <c:v>Fruits et légumes</c:v>
                      </c:pt>
                      <c:pt idx="4">
                        <c:v>Céréales</c:v>
                      </c:pt>
                      <c:pt idx="5">
                        <c:v>Vins et spiritueux</c:v>
                      </c:pt>
                      <c:pt idx="6">
                        <c:v>Animaux vivants et génétique</c:v>
                      </c:pt>
                      <c:pt idx="7">
                        <c:v>Sucre</c:v>
                      </c:pt>
                      <c:pt idx="8">
                        <c:v>Pêche et aquaculture</c:v>
                      </c:pt>
                      <c:pt idx="9">
                        <c:v>Oléagineux</c:v>
                      </c:pt>
                      <c:pt idx="10">
                        <c:v>Autres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'Import. TBB'!$L$77:$L$88</c15:sqref>
                        </c15:fullRef>
                        <c15:formulaRef>
                          <c15:sqref>'Import. TBB'!$L$78:$L$88</c15:sqref>
                        </c15:formulaRef>
                      </c:ext>
                    </c:extLst>
                    <c:numCache>
                      <c:formatCode>0%</c:formatCode>
                      <c:ptCount val="11"/>
                      <c:pt idx="0">
                        <c:v>0.3373033535918763</c:v>
                      </c:pt>
                      <c:pt idx="1">
                        <c:v>0.2448431353735033</c:v>
                      </c:pt>
                      <c:pt idx="2">
                        <c:v>0.15649913843288524</c:v>
                      </c:pt>
                      <c:pt idx="3">
                        <c:v>7.2652576739635363E-2</c:v>
                      </c:pt>
                      <c:pt idx="4">
                        <c:v>2.4559728953486199E-2</c:v>
                      </c:pt>
                      <c:pt idx="5">
                        <c:v>9.9244133409562441E-3</c:v>
                      </c:pt>
                      <c:pt idx="6">
                        <c:v>9.0580131074496518E-3</c:v>
                      </c:pt>
                      <c:pt idx="7">
                        <c:v>5.1126337882126966E-3</c:v>
                      </c:pt>
                      <c:pt idx="8">
                        <c:v>2.9783546199262673E-3</c:v>
                      </c:pt>
                      <c:pt idx="9">
                        <c:v>6.4870842752516231E-5</c:v>
                      </c:pt>
                      <c:pt idx="10">
                        <c:v>0.13700378318443626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E5-8036-4D31-806E-B233BFDC2908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800">
          <a:latin typeface="Marianne" panose="02000000000000000000" pitchFamily="50" charset="0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73058642278822"/>
          <c:y val="0.10953044764529893"/>
          <c:w val="0.83295352206037465"/>
          <c:h val="0.86487764900574993"/>
        </c:manualLayout>
      </c:layout>
      <c:barChart>
        <c:barDir val="bar"/>
        <c:grouping val="stacked"/>
        <c:varyColors val="0"/>
        <c:ser>
          <c:idx val="0"/>
          <c:order val="0"/>
          <c:tx>
            <c:v>Homme saoudien</c:v>
          </c:tx>
          <c:spPr>
            <a:solidFill>
              <a:srgbClr val="000091"/>
            </a:solidFill>
            <a:ln>
              <a:solidFill>
                <a:srgbClr val="000091"/>
              </a:solidFill>
            </a:ln>
            <a:effectLst/>
          </c:spPr>
          <c:invertIfNegative val="0"/>
          <c:cat>
            <c:strRef>
              <c:f>'Démographie 1'!$A$26:$A$39</c:f>
              <c:strCache>
                <c:ptCount val="14"/>
                <c:pt idx="0">
                  <c:v>65+</c:v>
                </c:pt>
                <c:pt idx="1">
                  <c:v>60-64</c:v>
                </c:pt>
                <c:pt idx="2">
                  <c:v>55-59</c:v>
                </c:pt>
                <c:pt idx="3">
                  <c:v>50-54</c:v>
                </c:pt>
                <c:pt idx="4">
                  <c:v>45-49</c:v>
                </c:pt>
                <c:pt idx="5">
                  <c:v>40-44</c:v>
                </c:pt>
                <c:pt idx="6">
                  <c:v>35-39</c:v>
                </c:pt>
                <c:pt idx="7">
                  <c:v>30-34</c:v>
                </c:pt>
                <c:pt idx="8">
                  <c:v>25-29</c:v>
                </c:pt>
                <c:pt idx="9">
                  <c:v>20-24</c:v>
                </c:pt>
                <c:pt idx="10">
                  <c:v>15-19</c:v>
                </c:pt>
                <c:pt idx="11">
                  <c:v>10-14</c:v>
                </c:pt>
                <c:pt idx="12">
                  <c:v>5-9</c:v>
                </c:pt>
                <c:pt idx="13">
                  <c:v>0-4</c:v>
                </c:pt>
              </c:strCache>
            </c:strRef>
          </c:cat>
          <c:val>
            <c:numRef>
              <c:f>'Démographie 1'!$B$26:$B$39</c:f>
              <c:numCache>
                <c:formatCode>#\ ##0.0</c:formatCode>
                <c:ptCount val="14"/>
                <c:pt idx="0">
                  <c:v>0.32427899999999998</c:v>
                </c:pt>
                <c:pt idx="1">
                  <c:v>0.18684000000000001</c:v>
                </c:pt>
                <c:pt idx="2">
                  <c:v>0.25206800000000001</c:v>
                </c:pt>
                <c:pt idx="3">
                  <c:v>0.31070300000000001</c:v>
                </c:pt>
                <c:pt idx="4">
                  <c:v>0.38155699999999998</c:v>
                </c:pt>
                <c:pt idx="5">
                  <c:v>0.53488899999999995</c:v>
                </c:pt>
                <c:pt idx="6">
                  <c:v>0.67902799999999996</c:v>
                </c:pt>
                <c:pt idx="7">
                  <c:v>0.77059500000000003</c:v>
                </c:pt>
                <c:pt idx="8">
                  <c:v>0.85953100000000004</c:v>
                </c:pt>
                <c:pt idx="9">
                  <c:v>0.86871200000000004</c:v>
                </c:pt>
                <c:pt idx="10">
                  <c:v>0.94180600000000003</c:v>
                </c:pt>
                <c:pt idx="11">
                  <c:v>1.0681860000000001</c:v>
                </c:pt>
                <c:pt idx="12">
                  <c:v>1.1489990000000001</c:v>
                </c:pt>
                <c:pt idx="13">
                  <c:v>1.106938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D1-4668-BD61-1CC528FE192E}"/>
            </c:ext>
          </c:extLst>
        </c:ser>
        <c:ser>
          <c:idx val="1"/>
          <c:order val="1"/>
          <c:tx>
            <c:v>Femme saoudienne</c:v>
          </c:tx>
          <c:spPr>
            <a:solidFill>
              <a:srgbClr val="EA5433"/>
            </a:solidFill>
            <a:ln>
              <a:solidFill>
                <a:srgbClr val="EA5433"/>
              </a:solidFill>
            </a:ln>
            <a:effectLst/>
          </c:spPr>
          <c:invertIfNegative val="0"/>
          <c:cat>
            <c:strRef>
              <c:f>'Démographie 1'!$A$26:$A$39</c:f>
              <c:strCache>
                <c:ptCount val="14"/>
                <c:pt idx="0">
                  <c:v>65+</c:v>
                </c:pt>
                <c:pt idx="1">
                  <c:v>60-64</c:v>
                </c:pt>
                <c:pt idx="2">
                  <c:v>55-59</c:v>
                </c:pt>
                <c:pt idx="3">
                  <c:v>50-54</c:v>
                </c:pt>
                <c:pt idx="4">
                  <c:v>45-49</c:v>
                </c:pt>
                <c:pt idx="5">
                  <c:v>40-44</c:v>
                </c:pt>
                <c:pt idx="6">
                  <c:v>35-39</c:v>
                </c:pt>
                <c:pt idx="7">
                  <c:v>30-34</c:v>
                </c:pt>
                <c:pt idx="8">
                  <c:v>25-29</c:v>
                </c:pt>
                <c:pt idx="9">
                  <c:v>20-24</c:v>
                </c:pt>
                <c:pt idx="10">
                  <c:v>15-19</c:v>
                </c:pt>
                <c:pt idx="11">
                  <c:v>10-14</c:v>
                </c:pt>
                <c:pt idx="12">
                  <c:v>5-9</c:v>
                </c:pt>
                <c:pt idx="13">
                  <c:v>0-4</c:v>
                </c:pt>
              </c:strCache>
            </c:strRef>
          </c:cat>
          <c:val>
            <c:numRef>
              <c:f>'Démographie 1'!$D$26:$D$39</c:f>
              <c:numCache>
                <c:formatCode>#\ ##0.0</c:formatCode>
                <c:ptCount val="14"/>
                <c:pt idx="0">
                  <c:v>-0.335592</c:v>
                </c:pt>
                <c:pt idx="1">
                  <c:v>-0.20380200000000001</c:v>
                </c:pt>
                <c:pt idx="2">
                  <c:v>-0.27693600000000002</c:v>
                </c:pt>
                <c:pt idx="3">
                  <c:v>-0.34329100000000001</c:v>
                </c:pt>
                <c:pt idx="4">
                  <c:v>-0.40435599999999999</c:v>
                </c:pt>
                <c:pt idx="5">
                  <c:v>-0.54310400000000003</c:v>
                </c:pt>
                <c:pt idx="6">
                  <c:v>-0.67502300000000004</c:v>
                </c:pt>
                <c:pt idx="7">
                  <c:v>-0.75856199999999996</c:v>
                </c:pt>
                <c:pt idx="8">
                  <c:v>-0.84273100000000001</c:v>
                </c:pt>
                <c:pt idx="9">
                  <c:v>-0.85077999999999998</c:v>
                </c:pt>
                <c:pt idx="10">
                  <c:v>-0.916439</c:v>
                </c:pt>
                <c:pt idx="11">
                  <c:v>-1.031817</c:v>
                </c:pt>
                <c:pt idx="12">
                  <c:v>-1.108681</c:v>
                </c:pt>
                <c:pt idx="13">
                  <c:v>-1.0670170000000001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D1-4668-BD61-1CC528FE1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1431428576"/>
        <c:axId val="1431420672"/>
      </c:barChart>
      <c:catAx>
        <c:axId val="1431428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1431420672"/>
        <c:crosses val="autoZero"/>
        <c:auto val="1"/>
        <c:lblAlgn val="ctr"/>
        <c:lblOffset val="100"/>
        <c:noMultiLvlLbl val="0"/>
      </c:catAx>
      <c:valAx>
        <c:axId val="143142067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;[Black]#,##0.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143142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727695879038196"/>
          <c:y val="6.9332538828430587E-2"/>
          <c:w val="0.30551713362649835"/>
          <c:h val="0.220181280676836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50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arianne" panose="02000000000000000000" pitchFamily="50" charset="0"/>
        </a:defRPr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77987358793186"/>
          <c:y val="0.15900310817589897"/>
          <c:w val="0.49444025282413634"/>
          <c:h val="0.63134979944988168"/>
        </c:manualLayout>
      </c:layout>
      <c:radarChart>
        <c:radarStyle val="marker"/>
        <c:varyColors val="0"/>
        <c:ser>
          <c:idx val="0"/>
          <c:order val="0"/>
          <c:tx>
            <c:strRef>
              <c:f>'[Graphique dans Microsoft PowerPoint]WGI'!$C$31</c:f>
              <c:strCache>
                <c:ptCount val="1"/>
                <c:pt idx="0">
                  <c:v>Arabie saoudite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'[Graphique dans Microsoft PowerPoint]WGI'!$B$32:$B$35</c:f>
              <c:strCache>
                <c:ptCount val="4"/>
                <c:pt idx="0">
                  <c:v>Contrôle de la corruption</c:v>
                </c:pt>
                <c:pt idx="1">
                  <c:v>Efficacité du gouvernenement</c:v>
                </c:pt>
                <c:pt idx="2">
                  <c:v>Stabilité politique et absence de violence et terrorisme</c:v>
                </c:pt>
                <c:pt idx="3">
                  <c:v>Etat de droit</c:v>
                </c:pt>
              </c:strCache>
            </c:strRef>
          </c:cat>
          <c:val>
            <c:numRef>
              <c:f>'[Graphique dans Microsoft PowerPoint]WGI'!$C$32:$C$35</c:f>
              <c:numCache>
                <c:formatCode>0.0</c:formatCode>
                <c:ptCount val="4"/>
                <c:pt idx="0">
                  <c:v>0.53604298830032304</c:v>
                </c:pt>
                <c:pt idx="1">
                  <c:v>0.79644107818603505</c:v>
                </c:pt>
                <c:pt idx="2">
                  <c:v>-0.21322453022003199</c:v>
                </c:pt>
                <c:pt idx="3">
                  <c:v>0.41457083821296697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9B-4B39-8B02-3203A9C17B8C}"/>
            </c:ext>
          </c:extLst>
        </c:ser>
        <c:ser>
          <c:idx val="1"/>
          <c:order val="1"/>
          <c:tx>
            <c:strRef>
              <c:f>'[Graphique dans Microsoft PowerPoint]WGI'!$D$31</c:f>
              <c:strCache>
                <c:ptCount val="1"/>
                <c:pt idx="0">
                  <c:v>Emirats arabes unis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'[Graphique dans Microsoft PowerPoint]WGI'!$B$32:$B$35</c:f>
              <c:strCache>
                <c:ptCount val="4"/>
                <c:pt idx="0">
                  <c:v>Contrôle de la corruption</c:v>
                </c:pt>
                <c:pt idx="1">
                  <c:v>Efficacité du gouvernenement</c:v>
                </c:pt>
                <c:pt idx="2">
                  <c:v>Stabilité politique et absence de violence et terrorisme</c:v>
                </c:pt>
                <c:pt idx="3">
                  <c:v>Etat de droit</c:v>
                </c:pt>
              </c:strCache>
            </c:strRef>
          </c:cat>
          <c:val>
            <c:numRef>
              <c:f>'[Graphique dans Microsoft PowerPoint]WGI'!$D$32:$D$35</c:f>
              <c:numCache>
                <c:formatCode>0.0</c:formatCode>
                <c:ptCount val="4"/>
                <c:pt idx="0">
                  <c:v>1.07366383075714</c:v>
                </c:pt>
                <c:pt idx="1">
                  <c:v>1.60428190231323</c:v>
                </c:pt>
                <c:pt idx="2">
                  <c:v>0.67753094434738204</c:v>
                </c:pt>
                <c:pt idx="3">
                  <c:v>0.88190013170242298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9B-4B39-8B02-3203A9C17B8C}"/>
            </c:ext>
          </c:extLst>
        </c:ser>
        <c:ser>
          <c:idx val="2"/>
          <c:order val="2"/>
          <c:tx>
            <c:strRef>
              <c:f>'[Graphique dans Microsoft PowerPoint]WGI'!$E$31</c:f>
              <c:strCache>
                <c:ptCount val="1"/>
                <c:pt idx="0">
                  <c:v>Qatar</c:v>
                </c:pt>
              </c:strCache>
            </c:strRef>
          </c:tx>
          <c:spPr>
            <a:ln w="158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'[Graphique dans Microsoft PowerPoint]WGI'!$B$32:$B$35</c:f>
              <c:strCache>
                <c:ptCount val="4"/>
                <c:pt idx="0">
                  <c:v>Contrôle de la corruption</c:v>
                </c:pt>
                <c:pt idx="1">
                  <c:v>Efficacité du gouvernenement</c:v>
                </c:pt>
                <c:pt idx="2">
                  <c:v>Stabilité politique et absence de violence et terrorisme</c:v>
                </c:pt>
                <c:pt idx="3">
                  <c:v>Etat de droit</c:v>
                </c:pt>
              </c:strCache>
            </c:strRef>
          </c:cat>
          <c:val>
            <c:numRef>
              <c:f>'[Graphique dans Microsoft PowerPoint]WGI'!$E$32:$E$35</c:f>
              <c:numCache>
                <c:formatCode>0.0</c:formatCode>
                <c:ptCount val="4"/>
                <c:pt idx="0">
                  <c:v>0.70220983028411899</c:v>
                </c:pt>
                <c:pt idx="1">
                  <c:v>1.1974126100540201</c:v>
                </c:pt>
                <c:pt idx="2">
                  <c:v>0.99338114261627197</c:v>
                </c:pt>
                <c:pt idx="3">
                  <c:v>0.93288505077362105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9B-4B39-8B02-3203A9C17B8C}"/>
            </c:ext>
          </c:extLst>
        </c:ser>
        <c:ser>
          <c:idx val="3"/>
          <c:order val="3"/>
          <c:tx>
            <c:strRef>
              <c:f>'[Graphique dans Microsoft PowerPoint]WGI'!$F$31</c:f>
              <c:strCache>
                <c:ptCount val="1"/>
                <c:pt idx="0">
                  <c:v>France</c:v>
                </c:pt>
              </c:strCache>
            </c:strRef>
          </c:tx>
          <c:spPr>
            <a:ln w="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'[Graphique dans Microsoft PowerPoint]WGI'!$B$32:$B$35</c:f>
              <c:strCache>
                <c:ptCount val="4"/>
                <c:pt idx="0">
                  <c:v>Contrôle de la corruption</c:v>
                </c:pt>
                <c:pt idx="1">
                  <c:v>Efficacité du gouvernenement</c:v>
                </c:pt>
                <c:pt idx="2">
                  <c:v>Stabilité politique et absence de violence et terrorisme</c:v>
                </c:pt>
                <c:pt idx="3">
                  <c:v>Etat de droit</c:v>
                </c:pt>
              </c:strCache>
            </c:strRef>
          </c:cat>
          <c:val>
            <c:numRef>
              <c:f>'[Graphique dans Microsoft PowerPoint]WGI'!$F$32:$F$35</c:f>
              <c:numCache>
                <c:formatCode>0.0</c:formatCode>
                <c:ptCount val="4"/>
                <c:pt idx="0">
                  <c:v>1.1848218441009499</c:v>
                </c:pt>
                <c:pt idx="1">
                  <c:v>1.14462625980377</c:v>
                </c:pt>
                <c:pt idx="2">
                  <c:v>0.34369796514511097</c:v>
                </c:pt>
                <c:pt idx="3">
                  <c:v>1.18057084083557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9B-4B39-8B02-3203A9C17B8C}"/>
            </c:ext>
          </c:extLst>
        </c:ser>
        <c:ser>
          <c:idx val="4"/>
          <c:order val="4"/>
          <c:tx>
            <c:strRef>
              <c:f>'[Graphique dans Microsoft PowerPoint]WGI'!$G$31</c:f>
              <c:strCache>
                <c:ptCount val="1"/>
                <c:pt idx="0">
                  <c:v>Chine</c:v>
                </c:pt>
              </c:strCache>
            </c:strRef>
          </c:tx>
          <c:spPr>
            <a:ln w="158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'[Graphique dans Microsoft PowerPoint]WGI'!$B$32:$B$35</c:f>
              <c:strCache>
                <c:ptCount val="4"/>
                <c:pt idx="0">
                  <c:v>Contrôle de la corruption</c:v>
                </c:pt>
                <c:pt idx="1">
                  <c:v>Efficacité du gouvernenement</c:v>
                </c:pt>
                <c:pt idx="2">
                  <c:v>Stabilité politique et absence de violence et terrorisme</c:v>
                </c:pt>
                <c:pt idx="3">
                  <c:v>Etat de droit</c:v>
                </c:pt>
              </c:strCache>
            </c:strRef>
          </c:cat>
          <c:val>
            <c:numRef>
              <c:f>'[Graphique dans Microsoft PowerPoint]WGI'!$G$32:$G$35</c:f>
              <c:numCache>
                <c:formatCode>0.0</c:formatCode>
                <c:ptCount val="4"/>
                <c:pt idx="0">
                  <c:v>-5.3701046854257601E-3</c:v>
                </c:pt>
                <c:pt idx="1">
                  <c:v>0.67901402711868297</c:v>
                </c:pt>
                <c:pt idx="2">
                  <c:v>-0.51309704780578602</c:v>
                </c:pt>
                <c:pt idx="3">
                  <c:v>-4.0129970759153401E-2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9B-4B39-8B02-3203A9C17B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3893616"/>
        <c:axId val="1753896528"/>
      </c:radarChart>
      <c:catAx>
        <c:axId val="175389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1753896528"/>
        <c:crosses val="autoZero"/>
        <c:auto val="1"/>
        <c:lblAlgn val="ctr"/>
        <c:lblOffset val="100"/>
        <c:noMultiLvlLbl val="0"/>
      </c:catAx>
      <c:valAx>
        <c:axId val="1753896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175389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1560826356095034E-2"/>
          <c:y val="0.89624995812816133"/>
          <c:w val="0.96307869362932785"/>
          <c:h val="0.103750041871838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Marianne" panose="02000000000000000000" pitchFamily="50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chemeClr val="tx1"/>
          </a:solidFill>
          <a:latin typeface="Marianne" panose="02000000000000000000" pitchFamily="50" charset="0"/>
        </a:defRPr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WGI!$C$39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rgbClr val="00009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WGI!$B$40:$B$43</c:f>
              <c:strCache>
                <c:ptCount val="4"/>
                <c:pt idx="0">
                  <c:v>Contrôle de la corruption</c:v>
                </c:pt>
                <c:pt idx="1">
                  <c:v>Stabilité politique et absence de violence et terrorisme</c:v>
                </c:pt>
                <c:pt idx="2">
                  <c:v>Etat de droit</c:v>
                </c:pt>
                <c:pt idx="3">
                  <c:v>Voix et responsabilité</c:v>
                </c:pt>
              </c:strCache>
            </c:strRef>
          </c:cat>
          <c:val>
            <c:numRef>
              <c:f>WGI!$C$40:$C$43</c:f>
              <c:numCache>
                <c:formatCode>0.0</c:formatCode>
                <c:ptCount val="4"/>
                <c:pt idx="0">
                  <c:v>-0.16767919063568101</c:v>
                </c:pt>
                <c:pt idx="1">
                  <c:v>0.141017645597458</c:v>
                </c:pt>
                <c:pt idx="2">
                  <c:v>0.10894649475812899</c:v>
                </c:pt>
                <c:pt idx="3">
                  <c:v>-1.64427065849304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81-4687-8FFB-880DE8A8466B}"/>
            </c:ext>
          </c:extLst>
        </c:ser>
        <c:ser>
          <c:idx val="1"/>
          <c:order val="1"/>
          <c:tx>
            <c:strRef>
              <c:f>WGI!$D$39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EA54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WGI!$B$40:$B$43</c:f>
              <c:strCache>
                <c:ptCount val="4"/>
                <c:pt idx="0">
                  <c:v>Contrôle de la corruption</c:v>
                </c:pt>
                <c:pt idx="1">
                  <c:v>Stabilité politique et absence de violence et terrorisme</c:v>
                </c:pt>
                <c:pt idx="2">
                  <c:v>Etat de droit</c:v>
                </c:pt>
                <c:pt idx="3">
                  <c:v>Voix et responsabilité</c:v>
                </c:pt>
              </c:strCache>
            </c:strRef>
          </c:cat>
          <c:val>
            <c:numRef>
              <c:f>WGI!$D$40:$D$43</c:f>
              <c:numCache>
                <c:formatCode>0.0</c:formatCode>
                <c:ptCount val="4"/>
                <c:pt idx="0">
                  <c:v>-2.7551833540201201E-2</c:v>
                </c:pt>
                <c:pt idx="1">
                  <c:v>-0.43178412318229697</c:v>
                </c:pt>
                <c:pt idx="2">
                  <c:v>0.15323460102081299</c:v>
                </c:pt>
                <c:pt idx="3">
                  <c:v>-1.8765786886215201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81-4687-8FFB-880DE8A8466B}"/>
            </c:ext>
          </c:extLst>
        </c:ser>
        <c:ser>
          <c:idx val="2"/>
          <c:order val="2"/>
          <c:tx>
            <c:strRef>
              <c:f>WGI!$E$39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0000">
                <a:lumMod val="50000"/>
                <a:lumOff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WGI!$B$40:$B$43</c:f>
              <c:strCache>
                <c:ptCount val="4"/>
                <c:pt idx="0">
                  <c:v>Contrôle de la corruption</c:v>
                </c:pt>
                <c:pt idx="1">
                  <c:v>Stabilité politique et absence de violence et terrorisme</c:v>
                </c:pt>
                <c:pt idx="2">
                  <c:v>Etat de droit</c:v>
                </c:pt>
                <c:pt idx="3">
                  <c:v>Voix et responsabilité</c:v>
                </c:pt>
              </c:strCache>
            </c:strRef>
          </c:cat>
          <c:val>
            <c:numRef>
              <c:f>WGI!$E$40:$E$43</c:f>
              <c:numCache>
                <c:formatCode>0.0</c:formatCode>
                <c:ptCount val="4"/>
                <c:pt idx="0">
                  <c:v>0.53604298830032304</c:v>
                </c:pt>
                <c:pt idx="1">
                  <c:v>-0.21322453022003199</c:v>
                </c:pt>
                <c:pt idx="2">
                  <c:v>0.41457083821296697</c:v>
                </c:pt>
                <c:pt idx="3">
                  <c:v>-1.41669249534607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81-4687-8FFB-880DE8A84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6096672"/>
        <c:axId val="1546094176"/>
      </c:barChart>
      <c:catAx>
        <c:axId val="154609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1546094176"/>
        <c:crosses val="autoZero"/>
        <c:auto val="1"/>
        <c:lblAlgn val="ctr"/>
        <c:lblOffset val="100"/>
        <c:noMultiLvlLbl val="0"/>
      </c:catAx>
      <c:valAx>
        <c:axId val="1546094176"/>
        <c:scaling>
          <c:orientation val="minMax"/>
          <c:max val="2.5"/>
          <c:min val="-2.5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154609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509365896719143"/>
          <c:y val="0.91472749667275632"/>
          <c:w val="0.41772311313814914"/>
          <c:h val="5.71795539485732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Marianne" panose="02000000000000000000" pitchFamily="50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Marianne" panose="02000000000000000000" pitchFamily="50" charset="0"/>
        </a:defRPr>
      </a:pPr>
      <a:endParaRPr lang="fr-F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06107682485636"/>
          <c:y val="4.9725530731944148E-2"/>
          <c:w val="0.86316414840036892"/>
          <c:h val="0.655834545326405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'[Graphique dans Microsoft PowerPoint]G et FIPU'!$A$199</c:f>
              <c:strCache>
                <c:ptCount val="1"/>
                <c:pt idx="0">
                  <c:v>Secteur non pétrolier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'[Graphique dans Microsoft PowerPoint]G et FIPU'!$B$198:$Y$198</c:f>
              <c:strCach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 (e)</c:v>
                </c:pt>
              </c:strCache>
            </c:strRef>
          </c:cat>
          <c:val>
            <c:numRef>
              <c:f>'[Graphique dans Microsoft PowerPoint]G et FIPU'!$B$169:$Y$169</c:f>
              <c:numCache>
                <c:formatCode>_-* #\ ##0_-;\-* #\ ##0_-;_-* "-"??_-;_-@_-</c:formatCode>
                <c:ptCount val="24"/>
                <c:pt idx="0">
                  <c:v>80506.208551214993</c:v>
                </c:pt>
                <c:pt idx="1">
                  <c:v>83674.297887252003</c:v>
                </c:pt>
                <c:pt idx="2">
                  <c:v>86759.710586869027</c:v>
                </c:pt>
                <c:pt idx="3">
                  <c:v>90992.81247807623</c:v>
                </c:pt>
                <c:pt idx="4">
                  <c:v>104772.64010233492</c:v>
                </c:pt>
                <c:pt idx="5">
                  <c:v>116735.49332198684</c:v>
                </c:pt>
                <c:pt idx="6">
                  <c:v>132245.35806647086</c:v>
                </c:pt>
                <c:pt idx="7">
                  <c:v>152445.07408660956</c:v>
                </c:pt>
                <c:pt idx="8">
                  <c:v>175575.10521600812</c:v>
                </c:pt>
                <c:pt idx="9">
                  <c:v>188750.75520446224</c:v>
                </c:pt>
                <c:pt idx="10">
                  <c:v>215904.1050615049</c:v>
                </c:pt>
                <c:pt idx="11">
                  <c:v>249818.58319931949</c:v>
                </c:pt>
                <c:pt idx="12">
                  <c:v>277368.27779622457</c:v>
                </c:pt>
                <c:pt idx="13">
                  <c:v>307550.50958600518</c:v>
                </c:pt>
                <c:pt idx="14">
                  <c:v>338436.10831465188</c:v>
                </c:pt>
                <c:pt idx="15">
                  <c:v>361944.12727530644</c:v>
                </c:pt>
                <c:pt idx="16">
                  <c:v>372341.83952507132</c:v>
                </c:pt>
                <c:pt idx="17">
                  <c:v>383815.8337170686</c:v>
                </c:pt>
                <c:pt idx="18">
                  <c:v>387316.19505314587</c:v>
                </c:pt>
                <c:pt idx="19">
                  <c:v>405100.51341628225</c:v>
                </c:pt>
                <c:pt idx="20">
                  <c:v>388020.02840384695</c:v>
                </c:pt>
                <c:pt idx="21">
                  <c:v>422045.24396771431</c:v>
                </c:pt>
                <c:pt idx="22">
                  <c:v>467864.57276911847</c:v>
                </c:pt>
                <c:pt idx="23">
                  <c:v>507176.11897017848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6F-494F-B7F0-FD820EEAF69D}"/>
            </c:ext>
          </c:extLst>
        </c:ser>
        <c:ser>
          <c:idx val="1"/>
          <c:order val="1"/>
          <c:tx>
            <c:strRef>
              <c:f>'[Graphique dans Microsoft PowerPoint]G et FIPU'!$A$200</c:f>
              <c:strCache>
                <c:ptCount val="1"/>
                <c:pt idx="0">
                  <c:v>Secteur pétrolier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'[Graphique dans Microsoft PowerPoint]G et FIPU'!$B$198:$Y$198</c:f>
              <c:strCach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 (e)</c:v>
                </c:pt>
              </c:strCache>
            </c:strRef>
          </c:cat>
          <c:val>
            <c:numRef>
              <c:f>'[Graphique dans Microsoft PowerPoint]G et FIPU'!$B$168:$Y$168</c:f>
              <c:numCache>
                <c:formatCode>_-* #\ ##0_-;\-* #\ ##0_-;_-* "-"??_-;_-@_-</c:formatCode>
                <c:ptCount val="24"/>
                <c:pt idx="0">
                  <c:v>74669.23500478499</c:v>
                </c:pt>
                <c:pt idx="1">
                  <c:v>65604.075570944071</c:v>
                </c:pt>
                <c:pt idx="2">
                  <c:v>67680.228586980025</c:v>
                </c:pt>
                <c:pt idx="3">
                  <c:v>85343.909433014473</c:v>
                </c:pt>
                <c:pt idx="4">
                  <c:v>110184.02292667321</c:v>
                </c:pt>
                <c:pt idx="5">
                  <c:v>161746.19796731451</c:v>
                </c:pt>
                <c:pt idx="6">
                  <c:v>188842.6441399644</c:v>
                </c:pt>
                <c:pt idx="7">
                  <c:v>206680.33258388963</c:v>
                </c:pt>
                <c:pt idx="8">
                  <c:v>284430.1667484541</c:v>
                </c:pt>
                <c:pt idx="9">
                  <c:v>172629.27460788537</c:v>
                </c:pt>
                <c:pt idx="10">
                  <c:v>233494.74013503312</c:v>
                </c:pt>
                <c:pt idx="11">
                  <c:v>338924.52740705927</c:v>
                </c:pt>
                <c:pt idx="12">
                  <c:v>365510.24048036413</c:v>
                </c:pt>
                <c:pt idx="13">
                  <c:v>342515.63384424237</c:v>
                </c:pt>
                <c:pt idx="14">
                  <c:v>317464.23840577371</c:v>
                </c:pt>
                <c:pt idx="15">
                  <c:v>173923.85352024998</c:v>
                </c:pt>
                <c:pt idx="16">
                  <c:v>156757.46147376072</c:v>
                </c:pt>
                <c:pt idx="17">
                  <c:v>193990.77094897992</c:v>
                </c:pt>
                <c:pt idx="18">
                  <c:v>287508.94252898061</c:v>
                </c:pt>
                <c:pt idx="19">
                  <c:v>253276.85738116299</c:v>
                </c:pt>
                <c:pt idx="20">
                  <c:v>161119.97057423901</c:v>
                </c:pt>
                <c:pt idx="21">
                  <c:v>245314.16619086129</c:v>
                </c:pt>
                <c:pt idx="22">
                  <c:v>428914.31723559735</c:v>
                </c:pt>
                <c:pt idx="23">
                  <c:v>334730.72589295881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6F-494F-B7F0-FD820EEAF69D}"/>
            </c:ext>
          </c:extLst>
        </c:ser>
        <c:ser>
          <c:idx val="2"/>
          <c:order val="2"/>
          <c:tx>
            <c:strRef>
              <c:f>'[Graphique dans Microsoft PowerPoint]G et FIPU'!$A$201</c:f>
              <c:strCache>
                <c:ptCount val="1"/>
                <c:pt idx="0">
                  <c:v>Impots nets sur les produits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'[Graphique dans Microsoft PowerPoint]G et FIPU'!$B$198:$Y$198</c:f>
              <c:strCach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 (e)</c:v>
                </c:pt>
              </c:strCache>
            </c:strRef>
          </c:cat>
          <c:val>
            <c:numRef>
              <c:f>'[Graphique dans Microsoft PowerPoint]G et FIPU'!$B$172:$Y$172</c:f>
              <c:numCache>
                <c:formatCode>_-* #\ ##0_-;\-* #\ ##0_-;_-* "-"??_-;_-@_-</c:formatCode>
                <c:ptCount val="24"/>
                <c:pt idx="0">
                  <c:v>2573.3333333333335</c:v>
                </c:pt>
                <c:pt idx="1">
                  <c:v>1902.0776000000001</c:v>
                </c:pt>
                <c:pt idx="2">
                  <c:v>1969.7144000000001</c:v>
                </c:pt>
                <c:pt idx="3">
                  <c:v>2156.5333333333333</c:v>
                </c:pt>
                <c:pt idx="4">
                  <c:v>2353.3333333333335</c:v>
                </c:pt>
                <c:pt idx="5">
                  <c:v>2697.3333333333335</c:v>
                </c:pt>
                <c:pt idx="6">
                  <c:v>2940</c:v>
                </c:pt>
                <c:pt idx="7">
                  <c:v>3146.9333333333334</c:v>
                </c:pt>
                <c:pt idx="8">
                  <c:v>3984</c:v>
                </c:pt>
                <c:pt idx="9">
                  <c:v>3438.6666666666665</c:v>
                </c:pt>
                <c:pt idx="10">
                  <c:v>3911.6533333333336</c:v>
                </c:pt>
                <c:pt idx="11">
                  <c:v>4609.333333333333</c:v>
                </c:pt>
                <c:pt idx="12">
                  <c:v>5731.7333333333336</c:v>
                </c:pt>
                <c:pt idx="13">
                  <c:v>5646.4</c:v>
                </c:pt>
                <c:pt idx="14">
                  <c:v>6272</c:v>
                </c:pt>
                <c:pt idx="15">
                  <c:v>6932</c:v>
                </c:pt>
                <c:pt idx="16">
                  <c:v>6896.5333333333338</c:v>
                </c:pt>
                <c:pt idx="17">
                  <c:v>6234.1333333333332</c:v>
                </c:pt>
                <c:pt idx="18">
                  <c:v>22596.596448698663</c:v>
                </c:pt>
                <c:pt idx="19">
                  <c:v>24518.513627226665</c:v>
                </c:pt>
                <c:pt idx="20">
                  <c:v>31272.008050557335</c:v>
                </c:pt>
                <c:pt idx="21">
                  <c:v>52761.213479762671</c:v>
                </c:pt>
                <c:pt idx="22">
                  <c:v>50950.331620255994</c:v>
                </c:pt>
                <c:pt idx="23">
                  <c:v>58067.281745044238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6F-494F-B7F0-FD820EEAF69D}"/>
            </c:ext>
          </c:extLst>
        </c:ser>
        <c:ser>
          <c:idx val="4"/>
          <c:order val="4"/>
          <c:tx>
            <c:v>Activités gouvernementales</c:v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numRef>
              <c:f>'[Graphique dans Microsoft PowerPoint]G et FIPU'!$B$167:$Y$167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'[Graphique dans Microsoft PowerPoint]G et FIPU'!$B$170:$Y$170</c:f>
              <c:numCache>
                <c:formatCode>_-* #\ ##0_-;\-* #\ ##0_-;_-* "-"??_-;_-@_-</c:formatCode>
                <c:ptCount val="24"/>
                <c:pt idx="0">
                  <c:v>31766.133333333335</c:v>
                </c:pt>
                <c:pt idx="1">
                  <c:v>32957.066666666666</c:v>
                </c:pt>
                <c:pt idx="2">
                  <c:v>33196.26666666667</c:v>
                </c:pt>
                <c:pt idx="3">
                  <c:v>37314.400000000001</c:v>
                </c:pt>
                <c:pt idx="4">
                  <c:v>41432.26666666667</c:v>
                </c:pt>
                <c:pt idx="5">
                  <c:v>47026.666666666664</c:v>
                </c:pt>
                <c:pt idx="6">
                  <c:v>52369.599999999999</c:v>
                </c:pt>
                <c:pt idx="7">
                  <c:v>53414.933333333334</c:v>
                </c:pt>
                <c:pt idx="8">
                  <c:v>55807.466666666667</c:v>
                </c:pt>
                <c:pt idx="9">
                  <c:v>64279.202799999999</c:v>
                </c:pt>
                <c:pt idx="10">
                  <c:v>74896.800000000003</c:v>
                </c:pt>
                <c:pt idx="11">
                  <c:v>83282.133333333331</c:v>
                </c:pt>
                <c:pt idx="12">
                  <c:v>93239.733333333337</c:v>
                </c:pt>
                <c:pt idx="13">
                  <c:v>98152</c:v>
                </c:pt>
                <c:pt idx="14">
                  <c:v>104433.59999999999</c:v>
                </c:pt>
                <c:pt idx="15">
                  <c:v>126684.40053333333</c:v>
                </c:pt>
                <c:pt idx="16">
                  <c:v>130004.04536202618</c:v>
                </c:pt>
                <c:pt idx="17">
                  <c:v>130953.95699226887</c:v>
                </c:pt>
                <c:pt idx="18">
                  <c:v>149162.05772806311</c:v>
                </c:pt>
                <c:pt idx="19">
                  <c:v>155668.82082383058</c:v>
                </c:pt>
                <c:pt idx="20">
                  <c:v>153859.17691634703</c:v>
                </c:pt>
                <c:pt idx="21">
                  <c:v>154035.49226165185</c:v>
                </c:pt>
                <c:pt idx="22">
                  <c:v>160842.29566041019</c:v>
                </c:pt>
                <c:pt idx="23">
                  <c:v>167608.8596720506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6F-494F-B7F0-FD820EEAF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53450447"/>
        <c:axId val="1253460015"/>
      </c:barChart>
      <c:lineChart>
        <c:grouping val="standard"/>
        <c:varyColors val="0"/>
        <c:ser>
          <c:idx val="3"/>
          <c:order val="3"/>
          <c:tx>
            <c:strRef>
              <c:f>'[Graphique dans Microsoft PowerPoint]G et FIPU'!$A$202</c:f>
              <c:strCache>
                <c:ptCount val="1"/>
                <c:pt idx="0">
                  <c:v>PIB réel total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'[Graphique dans Microsoft PowerPoint]G et FIPU'!$B$167:$Y$167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'[Graphique dans Microsoft PowerPoint]G et FIPU'!$B$173:$Y$173</c:f>
              <c:numCache>
                <c:formatCode>_-* #\ ##0_-;\-* #\ ##0_-;_-* "-"??_-;_-@_-</c:formatCode>
                <c:ptCount val="24"/>
                <c:pt idx="0">
                  <c:v>189514.91022266666</c:v>
                </c:pt>
                <c:pt idx="1">
                  <c:v>184137.51772486267</c:v>
                </c:pt>
                <c:pt idx="2">
                  <c:v>189605.92024051573</c:v>
                </c:pt>
                <c:pt idx="3">
                  <c:v>215807.65524442404</c:v>
                </c:pt>
                <c:pt idx="4">
                  <c:v>258742.26302900811</c:v>
                </c:pt>
                <c:pt idx="5">
                  <c:v>328205.69128930132</c:v>
                </c:pt>
                <c:pt idx="6">
                  <c:v>376397.60220643523</c:v>
                </c:pt>
                <c:pt idx="7">
                  <c:v>415687.27333716583</c:v>
                </c:pt>
                <c:pt idx="8">
                  <c:v>519796.73863112892</c:v>
                </c:pt>
                <c:pt idx="9">
                  <c:v>429097.89927901427</c:v>
                </c:pt>
                <c:pt idx="10">
                  <c:v>528207.29852987127</c:v>
                </c:pt>
                <c:pt idx="11">
                  <c:v>676634.57727304532</c:v>
                </c:pt>
                <c:pt idx="12">
                  <c:v>741849.98494325601</c:v>
                </c:pt>
                <c:pt idx="13">
                  <c:v>753864.54343024746</c:v>
                </c:pt>
                <c:pt idx="14">
                  <c:v>766605.94672042562</c:v>
                </c:pt>
                <c:pt idx="15">
                  <c:v>669484.38132888975</c:v>
                </c:pt>
                <c:pt idx="16">
                  <c:v>665999.87969419162</c:v>
                </c:pt>
                <c:pt idx="17">
                  <c:v>714994.69499165064</c:v>
                </c:pt>
                <c:pt idx="18">
                  <c:v>846583.79175888817</c:v>
                </c:pt>
                <c:pt idx="19">
                  <c:v>838564.70524850255</c:v>
                </c:pt>
                <c:pt idx="20">
                  <c:v>734271.18394499039</c:v>
                </c:pt>
                <c:pt idx="21">
                  <c:v>874156.11589999008</c:v>
                </c:pt>
                <c:pt idx="22">
                  <c:v>1108571.5172853819</c:v>
                </c:pt>
                <c:pt idx="23">
                  <c:v>1067582.9862802322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56F-494F-B7F0-FD820EEAF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3450447"/>
        <c:axId val="1253460015"/>
      </c:lineChart>
      <c:catAx>
        <c:axId val="1253450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1253460015"/>
        <c:crosses val="autoZero"/>
        <c:auto val="1"/>
        <c:lblAlgn val="ctr"/>
        <c:lblOffset val="100"/>
        <c:noMultiLvlLbl val="0"/>
      </c:catAx>
      <c:valAx>
        <c:axId val="1253460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1253450447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118189509465169E-2"/>
          <c:y val="0.88707570453993745"/>
          <c:w val="0.9848818104905348"/>
          <c:h val="0.108403792666249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50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Marianne" panose="02000000000000000000" pitchFamily="50" charset="0"/>
          <a:cs typeface="Arial" panose="020B0604020202020204" pitchFamily="34" charset="0"/>
        </a:defRPr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'Import. IAA'!$D$14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ysClr val="window" lastClr="FFFFFF"/>
            </a:solidFill>
          </c:spPr>
          <c:dPt>
            <c:idx val="0"/>
            <c:bubble3D val="0"/>
            <c:spPr>
              <a:solidFill>
                <a:srgbClr val="00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6D6-4C59-A4E6-5CB2F850F00A}"/>
              </c:ext>
            </c:extLst>
          </c:dPt>
          <c:dPt>
            <c:idx val="1"/>
            <c:bubble3D val="0"/>
            <c:explosion val="15"/>
            <c:spPr>
              <a:solidFill>
                <a:sysClr val="window" lastClr="FFFF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6D6-4C59-A4E6-5CB2F850F00A}"/>
              </c:ext>
            </c:extLst>
          </c:dPt>
          <c:dLbls>
            <c:dLbl>
              <c:idx val="0"/>
              <c:layout>
                <c:manualLayout>
                  <c:x val="-3.1944451431419926E-2"/>
                  <c:y val="-3.897024227587946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rgbClr val="00B050"/>
                        </a:solidFill>
                        <a:latin typeface="Marianne" panose="02000000000000000000" pitchFamily="50" charset="0"/>
                        <a:ea typeface="+mn-ea"/>
                        <a:cs typeface="+mn-cs"/>
                      </a:defRPr>
                    </a:pPr>
                    <a:r>
                      <a:rPr lang="fr-FR" sz="800" b="1" dirty="0" smtClean="0">
                        <a:solidFill>
                          <a:srgbClr val="00FF00"/>
                        </a:solidFill>
                      </a:rPr>
                      <a:t>Importations de produits agricoles et agro-alimentaires</a:t>
                    </a:r>
                    <a:r>
                      <a:rPr lang="fr-FR" sz="800" b="1" baseline="0" dirty="0">
                        <a:solidFill>
                          <a:srgbClr val="00FF00"/>
                        </a:solidFill>
                      </a:rPr>
                      <a:t>
</a:t>
                    </a:r>
                    <a:fld id="{8B97C920-012B-4D63-B92F-75DC12806CE5}" type="PERCENTAGE">
                      <a:rPr lang="fr-FR" sz="800" b="1" baseline="0">
                        <a:solidFill>
                          <a:srgbClr val="00FF00"/>
                        </a:solidFill>
                      </a:rPr>
                      <a:pPr>
                        <a:defRPr sz="800" b="0" i="0" u="none" strike="noStrike" kern="1200" baseline="0">
                          <a:solidFill>
                            <a:srgbClr val="00B050"/>
                          </a:solidFill>
                          <a:latin typeface="Marianne" panose="02000000000000000000" pitchFamily="50" charset="0"/>
                          <a:ea typeface="+mn-ea"/>
                          <a:cs typeface="+mn-cs"/>
                        </a:defRPr>
                      </a:pPr>
                      <a:t>[POURCENTAGE]</a:t>
                    </a:fld>
                    <a:endParaRPr lang="fr-FR" sz="800" b="1" baseline="0" dirty="0">
                      <a:solidFill>
                        <a:srgbClr val="00FF00"/>
                      </a:solidFill>
                    </a:endParaRPr>
                  </a:p>
                </c:rich>
              </c:tx>
              <c:spPr>
                <a:noFill/>
                <a:ln w="6350"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4105582700258682"/>
                      <c:h val="0.255779026396001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6D6-4C59-A4E6-5CB2F850F00A}"/>
                </c:ext>
              </c:extLst>
            </c:dLbl>
            <c:dLbl>
              <c:idx val="1"/>
              <c:layout>
                <c:manualLayout>
                  <c:x val="0.62500013670169219"/>
                  <c:y val="3.897007180312434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err="1" smtClean="0">
                        <a:solidFill>
                          <a:schemeClr val="bg1"/>
                        </a:solidFill>
                      </a:rPr>
                      <a:t>Autres</a:t>
                    </a: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 importations</a:t>
                    </a:r>
                    <a:r>
                      <a:rPr lang="en-US" b="1" baseline="0" dirty="0">
                        <a:solidFill>
                          <a:schemeClr val="bg1"/>
                        </a:solidFill>
                      </a:rPr>
                      <a:t>
</a:t>
                    </a:r>
                    <a:fld id="{04FAFBE9-BB9A-4D0E-94A0-29665C39D84B}" type="PERCENTAGE">
                      <a:rPr lang="en-US" b="1" baseline="0">
                        <a:solidFill>
                          <a:schemeClr val="bg1"/>
                        </a:solidFill>
                      </a:rPr>
                      <a:pPr/>
                      <a:t>[POURCENTAGE]</a:t>
                    </a:fld>
                    <a:endParaRPr lang="en-US" b="1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6D6-4C59-A4E6-5CB2F850F00A}"/>
                </c:ext>
              </c:extLst>
            </c:dLbl>
            <c:spPr>
              <a:noFill/>
              <a:ln w="6350"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'Import. IAA'!$C$15:$C$17</c:f>
              <c:strCache>
                <c:ptCount val="2"/>
                <c:pt idx="0">
                  <c:v>Produits agricoles et agro-alimentaires</c:v>
                </c:pt>
                <c:pt idx="1">
                  <c:v>Autres</c:v>
                </c:pt>
              </c:strCache>
              <c:extLst/>
            </c:strRef>
          </c:cat>
          <c:val>
            <c:numRef>
              <c:f>'Import. IAA'!$D$15:$D$17</c:f>
              <c:numCache>
                <c:formatCode>0%</c:formatCode>
                <c:ptCount val="2"/>
                <c:pt idx="0">
                  <c:v>0.14053582940263268</c:v>
                </c:pt>
                <c:pt idx="1">
                  <c:v>0.85946417059736735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86D6-4C59-A4E6-5CB2F850F00A}"/>
            </c:ext>
          </c:extLst>
        </c:ser>
        <c:ser>
          <c:idx val="1"/>
          <c:order val="1"/>
          <c:tx>
            <c:strRef>
              <c:f>'Import. IAA'!$E$14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86D6-4C59-A4E6-5CB2F850F00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86D6-4C59-A4E6-5CB2F850F00A}"/>
              </c:ext>
            </c:extLst>
          </c:dPt>
          <c:cat>
            <c:strRef>
              <c:f>'Import. IAA'!$C$15:$C$17</c:f>
              <c:strCache>
                <c:ptCount val="2"/>
                <c:pt idx="0">
                  <c:v>Produits agricoles et agro-alimentaires</c:v>
                </c:pt>
                <c:pt idx="1">
                  <c:v>Autres</c:v>
                </c:pt>
              </c:strCache>
              <c:extLst/>
            </c:strRef>
          </c:cat>
          <c:val>
            <c:numRef>
              <c:f>'Import. IAA'!$E$15:$E$17</c:f>
              <c:numCache>
                <c:formatCode>0%</c:formatCode>
                <c:ptCount val="2"/>
                <c:pt idx="0">
                  <c:v>0.16179484961881616</c:v>
                </c:pt>
                <c:pt idx="1">
                  <c:v>0.83820515038118382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86D6-4C59-A4E6-5CB2F850F00A}"/>
            </c:ext>
          </c:extLst>
        </c:ser>
        <c:ser>
          <c:idx val="2"/>
          <c:order val="2"/>
          <c:tx>
            <c:strRef>
              <c:f>'Import. IAA'!$F$14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6D6-4C59-A4E6-5CB2F850F00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86D6-4C59-A4E6-5CB2F850F00A}"/>
              </c:ext>
            </c:extLst>
          </c:dPt>
          <c:cat>
            <c:strRef>
              <c:f>'Import. IAA'!$C$15:$C$17</c:f>
              <c:strCache>
                <c:ptCount val="2"/>
                <c:pt idx="0">
                  <c:v>Produits agricoles et agro-alimentaires</c:v>
                </c:pt>
                <c:pt idx="1">
                  <c:v>Autres</c:v>
                </c:pt>
              </c:strCache>
              <c:extLst/>
            </c:strRef>
          </c:cat>
          <c:val>
            <c:numRef>
              <c:f>'Import. IAA'!$F$15:$F$17</c:f>
              <c:numCache>
                <c:formatCode>0%</c:formatCode>
                <c:ptCount val="2"/>
                <c:pt idx="0">
                  <c:v>0.15385394061833457</c:v>
                </c:pt>
                <c:pt idx="1">
                  <c:v>0.84614605938166543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E-86D6-4C59-A4E6-5CB2F850F00A}"/>
            </c:ext>
          </c:extLst>
        </c:ser>
        <c:ser>
          <c:idx val="3"/>
          <c:order val="3"/>
          <c:tx>
            <c:strRef>
              <c:f>'Import. IAA'!$G$14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86D6-4C59-A4E6-5CB2F850F00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86D6-4C59-A4E6-5CB2F850F00A}"/>
              </c:ext>
            </c:extLst>
          </c:dPt>
          <c:cat>
            <c:strRef>
              <c:f>'Import. IAA'!$C$15:$C$17</c:f>
              <c:strCache>
                <c:ptCount val="2"/>
                <c:pt idx="0">
                  <c:v>Produits agricoles et agro-alimentaires</c:v>
                </c:pt>
                <c:pt idx="1">
                  <c:v>Autres</c:v>
                </c:pt>
              </c:strCache>
              <c:extLst/>
            </c:strRef>
          </c:cat>
          <c:val>
            <c:numRef>
              <c:f>'Import. IAA'!$G$15:$G$17</c:f>
              <c:numCache>
                <c:formatCode>0%</c:formatCode>
                <c:ptCount val="2"/>
                <c:pt idx="0">
                  <c:v>0.15546597534723652</c:v>
                </c:pt>
                <c:pt idx="1">
                  <c:v>0.8445340246527635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3-86D6-4C59-A4E6-5CB2F850F00A}"/>
            </c:ext>
          </c:extLst>
        </c:ser>
        <c:ser>
          <c:idx val="4"/>
          <c:order val="4"/>
          <c:tx>
            <c:strRef>
              <c:f>'Import. IAA'!$H$14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86D6-4C59-A4E6-5CB2F850F00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86D6-4C59-A4E6-5CB2F850F00A}"/>
              </c:ext>
            </c:extLst>
          </c:dPt>
          <c:cat>
            <c:strRef>
              <c:f>'Import. IAA'!$C$15:$C$17</c:f>
              <c:strCache>
                <c:ptCount val="2"/>
                <c:pt idx="0">
                  <c:v>Produits agricoles et agro-alimentaires</c:v>
                </c:pt>
                <c:pt idx="1">
                  <c:v>Autres</c:v>
                </c:pt>
              </c:strCache>
              <c:extLst/>
            </c:strRef>
          </c:cat>
          <c:val>
            <c:numRef>
              <c:f>'Import. IAA'!$H$15:$H$17</c:f>
              <c:numCache>
                <c:formatCode>0%</c:formatCode>
                <c:ptCount val="2"/>
                <c:pt idx="0">
                  <c:v>0.13576246929016408</c:v>
                </c:pt>
                <c:pt idx="1">
                  <c:v>0.86423753070983589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8-86D6-4C59-A4E6-5CB2F850F00A}"/>
            </c:ext>
          </c:extLst>
        </c:ser>
        <c:ser>
          <c:idx val="5"/>
          <c:order val="5"/>
          <c:tx>
            <c:strRef>
              <c:f>'Import. IAA'!$I$14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86D6-4C59-A4E6-5CB2F850F00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86D6-4C59-A4E6-5CB2F850F00A}"/>
              </c:ext>
            </c:extLst>
          </c:dPt>
          <c:cat>
            <c:strRef>
              <c:f>'Import. IAA'!$C$15:$C$17</c:f>
              <c:strCache>
                <c:ptCount val="2"/>
                <c:pt idx="0">
                  <c:v>Produits agricoles et agro-alimentaires</c:v>
                </c:pt>
                <c:pt idx="1">
                  <c:v>Autres</c:v>
                </c:pt>
              </c:strCache>
              <c:extLst/>
            </c:strRef>
          </c:cat>
          <c:val>
            <c:numRef>
              <c:f>'Import. IAA'!$I$15:$I$17</c:f>
              <c:numCache>
                <c:formatCode>0%</c:formatCode>
                <c:ptCount val="2"/>
                <c:pt idx="0">
                  <c:v>0.1586879927060742</c:v>
                </c:pt>
                <c:pt idx="1">
                  <c:v>0.84131200729392586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D-86D6-4C59-A4E6-5CB2F850F00A}"/>
            </c:ext>
          </c:extLst>
        </c:ser>
        <c:ser>
          <c:idx val="6"/>
          <c:order val="6"/>
          <c:tx>
            <c:strRef>
              <c:f>'Import. IAA'!$J$14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86D6-4C59-A4E6-5CB2F850F00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86D6-4C59-A4E6-5CB2F850F00A}"/>
              </c:ext>
            </c:extLst>
          </c:dPt>
          <c:cat>
            <c:strRef>
              <c:f>'Import. IAA'!$C$15:$C$17</c:f>
              <c:strCache>
                <c:ptCount val="2"/>
                <c:pt idx="0">
                  <c:v>Produits agricoles et agro-alimentaires</c:v>
                </c:pt>
                <c:pt idx="1">
                  <c:v>Autres</c:v>
                </c:pt>
              </c:strCache>
              <c:extLst/>
            </c:strRef>
          </c:cat>
          <c:val>
            <c:numRef>
              <c:f>'Import. IAA'!$J$15:$J$17</c:f>
              <c:numCache>
                <c:formatCode>0%</c:formatCode>
                <c:ptCount val="2"/>
                <c:pt idx="0">
                  <c:v>0.14409680745102782</c:v>
                </c:pt>
                <c:pt idx="1">
                  <c:v>0.85590319254897218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22-86D6-4C59-A4E6-5CB2F850F00A}"/>
            </c:ext>
          </c:extLst>
        </c:ser>
        <c:ser>
          <c:idx val="7"/>
          <c:order val="7"/>
          <c:tx>
            <c:strRef>
              <c:f>'Import. IAA'!$K$14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4-86D6-4C59-A4E6-5CB2F850F00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6-86D6-4C59-A4E6-5CB2F850F00A}"/>
              </c:ext>
            </c:extLst>
          </c:dPt>
          <c:cat>
            <c:strRef>
              <c:f>'Import. IAA'!$C$15:$C$17</c:f>
              <c:strCache>
                <c:ptCount val="2"/>
                <c:pt idx="0">
                  <c:v>Produits agricoles et agro-alimentaires</c:v>
                </c:pt>
                <c:pt idx="1">
                  <c:v>Autres</c:v>
                </c:pt>
              </c:strCache>
              <c:extLst/>
            </c:strRef>
          </c:cat>
          <c:val>
            <c:numRef>
              <c:f>'Import. IAA'!$K$15:$K$17</c:f>
              <c:numCache>
                <c:formatCode>0%</c:formatCode>
                <c:ptCount val="2"/>
                <c:pt idx="0">
                  <c:v>0.15416201429740328</c:v>
                </c:pt>
                <c:pt idx="1">
                  <c:v>0.84583798570259672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27-86D6-4C59-A4E6-5CB2F850F00A}"/>
            </c:ext>
          </c:extLst>
        </c:ser>
        <c:ser>
          <c:idx val="8"/>
          <c:order val="8"/>
          <c:tx>
            <c:strRef>
              <c:f>'Import. IAA'!$L$14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9-86D6-4C59-A4E6-5CB2F850F00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B-86D6-4C59-A4E6-5CB2F850F00A}"/>
              </c:ext>
            </c:extLst>
          </c:dPt>
          <c:cat>
            <c:strRef>
              <c:f>'Import. IAA'!$C$15:$C$17</c:f>
              <c:strCache>
                <c:ptCount val="2"/>
                <c:pt idx="0">
                  <c:v>Produits agricoles et agro-alimentaires</c:v>
                </c:pt>
                <c:pt idx="1">
                  <c:v>Autres</c:v>
                </c:pt>
              </c:strCache>
              <c:extLst/>
            </c:strRef>
          </c:cat>
          <c:val>
            <c:numRef>
              <c:f>'Import. IAA'!$L$15:$L$17</c:f>
              <c:numCache>
                <c:formatCode>0%</c:formatCode>
                <c:ptCount val="2"/>
                <c:pt idx="0">
                  <c:v>0.13085148053429363</c:v>
                </c:pt>
                <c:pt idx="1">
                  <c:v>0.86914851946570637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2C-86D6-4C59-A4E6-5CB2F850F00A}"/>
            </c:ext>
          </c:extLst>
        </c:ser>
        <c:ser>
          <c:idx val="9"/>
          <c:order val="9"/>
          <c:tx>
            <c:strRef>
              <c:f>'Import. IAA'!$M$14</c:f>
              <c:strCache>
                <c:ptCount val="1"/>
                <c:pt idx="0">
                  <c:v>2024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E-86D6-4C59-A4E6-5CB2F850F00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0-86D6-4C59-A4E6-5CB2F850F00A}"/>
              </c:ext>
            </c:extLst>
          </c:dPt>
          <c:cat>
            <c:strRef>
              <c:f>'Import. IAA'!$C$15:$C$17</c:f>
              <c:strCache>
                <c:ptCount val="2"/>
                <c:pt idx="0">
                  <c:v>Produits agricoles et agro-alimentaires</c:v>
                </c:pt>
                <c:pt idx="1">
                  <c:v>Autres</c:v>
                </c:pt>
              </c:strCache>
              <c:extLst/>
            </c:strRef>
          </c:cat>
          <c:val>
            <c:numRef>
              <c:f>'Import. IAA'!$M$15:$M$17</c:f>
              <c:numCache>
                <c:formatCode>0%</c:formatCode>
                <c:ptCount val="2"/>
                <c:pt idx="0">
                  <c:v>0.12803598834937799</c:v>
                </c:pt>
                <c:pt idx="1">
                  <c:v>0.87196401165062198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31-86D6-4C59-A4E6-5CB2F850F0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4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latin typeface="Marianne" panose="02000000000000000000" pitchFamily="50" charset="0"/>
        </a:defRPr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'Import. IAA'!$C$39</c:f>
              <c:strCache>
                <c:ptCount val="1"/>
                <c:pt idx="0">
                  <c:v>Monde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CC-4DDC-8CEA-D47602EF840F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CC-4DDC-8CEA-D47602EF840F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8CC-4DDC-8CEA-D47602EF840F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8CC-4DDC-8CEA-D47602EF840F}"/>
              </c:ext>
            </c:extLst>
          </c:dPt>
          <c:cat>
            <c:strRef>
              <c:f>'Import. IAA'!$D$38:$M$38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strCache>
              <c:extLst/>
            </c:strRef>
          </c:cat>
          <c:val>
            <c:numRef>
              <c:f>'Import. IAA'!$D$39:$M$39</c:f>
              <c:numCache>
                <c:formatCode>0</c:formatCode>
                <c:ptCount val="4"/>
                <c:pt idx="0">
                  <c:v>18659252505</c:v>
                </c:pt>
                <c:pt idx="1">
                  <c:v>27595390938</c:v>
                </c:pt>
                <c:pt idx="2">
                  <c:v>24948154196</c:v>
                </c:pt>
                <c:pt idx="3">
                  <c:v>26113118052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F8CC-4DDC-8CEA-D47602EF8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27"/>
        <c:axId val="451843128"/>
        <c:axId val="45184351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'Import. IAA'!$C$40</c15:sqref>
                        </c15:formulaRef>
                      </c:ext>
                    </c:extLst>
                    <c:strCache>
                      <c:ptCount val="1"/>
                      <c:pt idx="0">
                        <c:v>Union européenne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'Import. IAA'!$D$38:$M$38</c15:sqref>
                        </c15:formulaRef>
                      </c:ext>
                    </c:extLst>
                    <c:strCache>
                      <c:ptCount val="4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'Import. IAA'!$D$40:$M$40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4425791836</c:v>
                      </c:pt>
                      <c:pt idx="1">
                        <c:v>6084399267</c:v>
                      </c:pt>
                      <c:pt idx="2">
                        <c:v>5450381948</c:v>
                      </c:pt>
                      <c:pt idx="3">
                        <c:v>5568638249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F8CC-4DDC-8CEA-D47602EF840F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IAA'!$C$41</c15:sqref>
                        </c15:formulaRef>
                      </c:ext>
                    </c:extLst>
                    <c:strCache>
                      <c:ptCount val="1"/>
                      <c:pt idx="0">
                        <c:v>Brésil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IAA'!$D$38:$M$38</c15:sqref>
                        </c15:formulaRef>
                      </c:ext>
                    </c:extLst>
                    <c:strCache>
                      <c:ptCount val="4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IAA'!$D$41:$M$41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1707482836</c:v>
                      </c:pt>
                      <c:pt idx="1">
                        <c:v>2962562359</c:v>
                      </c:pt>
                      <c:pt idx="2">
                        <c:v>2796225069</c:v>
                      </c:pt>
                      <c:pt idx="3">
                        <c:v>2889564618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F8CC-4DDC-8CEA-D47602EF840F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IAA'!$C$42</c15:sqref>
                        </c15:formulaRef>
                      </c:ext>
                    </c:extLst>
                    <c:strCache>
                      <c:ptCount val="1"/>
                      <c:pt idx="0">
                        <c:v>Inde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IAA'!$D$38:$M$38</c15:sqref>
                        </c15:formulaRef>
                      </c:ext>
                    </c:extLst>
                    <c:strCache>
                      <c:ptCount val="4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IAA'!$D$42:$M$42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1426972612</c:v>
                      </c:pt>
                      <c:pt idx="1">
                        <c:v>2079523001</c:v>
                      </c:pt>
                      <c:pt idx="2">
                        <c:v>2022496311</c:v>
                      </c:pt>
                      <c:pt idx="3">
                        <c:v>2275939739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F8CC-4DDC-8CEA-D47602EF840F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IAA'!$C$43</c15:sqref>
                        </c15:formulaRef>
                      </c:ext>
                    </c:extLst>
                    <c:strCache>
                      <c:ptCount val="1"/>
                      <c:pt idx="0">
                        <c:v>États-Unis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Pt>
                  <c:idx val="3"/>
                  <c:invertIfNegative val="0"/>
                  <c:bubble3D val="0"/>
                  <c:spPr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F8CC-4DDC-8CEA-D47602EF840F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IAA'!$D$38:$M$38</c15:sqref>
                        </c15:formulaRef>
                      </c:ext>
                    </c:extLst>
                    <c:strCache>
                      <c:ptCount val="4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IAA'!$D$43:$M$43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1194057657</c:v>
                      </c:pt>
                      <c:pt idx="1">
                        <c:v>1554038608</c:v>
                      </c:pt>
                      <c:pt idx="2">
                        <c:v>1452362294</c:v>
                      </c:pt>
                      <c:pt idx="3">
                        <c:v>1272367531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F8CC-4DDC-8CEA-D47602EF840F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IAA'!$C$44</c15:sqref>
                        </c15:formulaRef>
                      </c:ext>
                    </c:extLst>
                    <c:strCache>
                      <c:ptCount val="1"/>
                      <c:pt idx="0">
                        <c:v>Émirats arabes unis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IAA'!$D$38:$M$38</c15:sqref>
                        </c15:formulaRef>
                      </c:ext>
                    </c:extLst>
                    <c:strCache>
                      <c:ptCount val="4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IAA'!$D$44:$M$44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980779461</c:v>
                      </c:pt>
                      <c:pt idx="1">
                        <c:v>1166451503</c:v>
                      </c:pt>
                      <c:pt idx="2">
                        <c:v>1169967970</c:v>
                      </c:pt>
                      <c:pt idx="3">
                        <c:v>1165377725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F8CC-4DDC-8CEA-D47602EF840F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IAA'!$C$45</c15:sqref>
                        </c15:formulaRef>
                      </c:ext>
                    </c:extLst>
                    <c:strCache>
                      <c:ptCount val="1"/>
                      <c:pt idx="0">
                        <c:v>Argentine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IAA'!$D$38:$M$38</c15:sqref>
                        </c15:formulaRef>
                      </c:ext>
                    </c:extLst>
                    <c:strCache>
                      <c:ptCount val="4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IAA'!$D$45:$M$45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701177603</c:v>
                      </c:pt>
                      <c:pt idx="1">
                        <c:v>1445973425</c:v>
                      </c:pt>
                      <c:pt idx="2">
                        <c:v>578629952</c:v>
                      </c:pt>
                      <c:pt idx="3">
                        <c:v>999528382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F8CC-4DDC-8CEA-D47602EF840F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IAA'!$C$46</c15:sqref>
                        </c15:formulaRef>
                      </c:ext>
                    </c:extLst>
                    <c:strCache>
                      <c:ptCount val="1"/>
                      <c:pt idx="0">
                        <c:v>Russie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IAA'!$D$38:$M$38</c15:sqref>
                        </c15:formulaRef>
                      </c:ext>
                    </c:extLst>
                    <c:strCache>
                      <c:ptCount val="4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IAA'!$D$46:$M$46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377723532</c:v>
                      </c:pt>
                      <c:pt idx="1">
                        <c:v>1152325460</c:v>
                      </c:pt>
                      <c:pt idx="2">
                        <c:v>834219462</c:v>
                      </c:pt>
                      <c:pt idx="3">
                        <c:v>907675150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F8CC-4DDC-8CEA-D47602EF840F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IAA'!$C$47</c15:sqref>
                        </c15:formulaRef>
                      </c:ext>
                    </c:extLst>
                    <c:strCache>
                      <c:ptCount val="1"/>
                      <c:pt idx="0">
                        <c:v>Égypte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IAA'!$D$38:$M$38</c15:sqref>
                        </c15:formulaRef>
                      </c:ext>
                    </c:extLst>
                    <c:strCache>
                      <c:ptCount val="4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IAA'!$D$47:$M$47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696418523</c:v>
                      </c:pt>
                      <c:pt idx="1">
                        <c:v>1003737484</c:v>
                      </c:pt>
                      <c:pt idx="2">
                        <c:v>982518816</c:v>
                      </c:pt>
                      <c:pt idx="3">
                        <c:v>904974761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F8CC-4DDC-8CEA-D47602EF840F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IAA'!$C$48</c15:sqref>
                        </c15:formulaRef>
                      </c:ext>
                    </c:extLst>
                    <c:strCache>
                      <c:ptCount val="1"/>
                      <c:pt idx="0">
                        <c:v>Indonésie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IAA'!$D$38:$M$38</c15:sqref>
                        </c15:formulaRef>
                      </c:ext>
                    </c:extLst>
                    <c:strCache>
                      <c:ptCount val="4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IAA'!$D$48:$M$48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398534363</c:v>
                      </c:pt>
                      <c:pt idx="1">
                        <c:v>724302470</c:v>
                      </c:pt>
                      <c:pt idx="2">
                        <c:v>559477708</c:v>
                      </c:pt>
                      <c:pt idx="3">
                        <c:v>818220198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F8CC-4DDC-8CEA-D47602EF840F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IAA'!$C$49</c15:sqref>
                        </c15:formulaRef>
                      </c:ext>
                    </c:extLst>
                    <c:strCache>
                      <c:ptCount val="1"/>
                      <c:pt idx="0">
                        <c:v>Soudan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IAA'!$D$38:$M$38</c15:sqref>
                        </c15:formulaRef>
                      </c:ext>
                    </c:extLst>
                    <c:strCache>
                      <c:ptCount val="4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IAA'!$D$49:$M$49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287668665</c:v>
                      </c:pt>
                      <c:pt idx="1">
                        <c:v>414949329</c:v>
                      </c:pt>
                      <c:pt idx="2">
                        <c:v>730656887</c:v>
                      </c:pt>
                      <c:pt idx="3">
                        <c:v>735137616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F8CC-4DDC-8CEA-D47602EF840F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IAA'!$C$50</c15:sqref>
                        </c15:formulaRef>
                      </c:ext>
                    </c:extLst>
                    <c:strCache>
                      <c:ptCount val="1"/>
                      <c:pt idx="0">
                        <c:v>Pays-Bas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IAA'!$D$38:$M$38</c15:sqref>
                        </c15:formulaRef>
                      </c:ext>
                    </c:extLst>
                    <c:strCache>
                      <c:ptCount val="4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'Import. IAA'!$D$50:$M$50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577662254</c:v>
                      </c:pt>
                      <c:pt idx="1">
                        <c:v>672715523</c:v>
                      </c:pt>
                      <c:pt idx="2">
                        <c:v>671468618</c:v>
                      </c:pt>
                      <c:pt idx="3">
                        <c:v>701983191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F8CC-4DDC-8CEA-D47602EF840F}"/>
                  </c:ext>
                </c:extLst>
              </c15:ser>
            </c15:filteredBarSeries>
          </c:ext>
        </c:extLst>
      </c:barChart>
      <c:catAx>
        <c:axId val="451843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451843512"/>
        <c:crosses val="autoZero"/>
        <c:auto val="1"/>
        <c:lblAlgn val="ctr"/>
        <c:lblOffset val="100"/>
        <c:noMultiLvlLbl val="0"/>
      </c:catAx>
      <c:valAx>
        <c:axId val="451843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/>
          </a:p>
        </c:txPr>
        <c:crossAx val="451843128"/>
        <c:crosses val="autoZero"/>
        <c:crossBetween val="between"/>
        <c:dispUnits>
          <c:builtInUnit val="billion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r>
                    <a:rPr lang="fr-FR"/>
                    <a:t>Milliards (en €)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arianne" panose="02000000000000000000" pitchFamily="50" charset="0"/>
        </a:defRPr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'Import. TBB'!$M$32</c:f>
              <c:strCache>
                <c:ptCount val="1"/>
                <c:pt idx="0">
                  <c:v>2024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34-4954-81BC-054855D10A30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34-4954-81BC-054855D10A30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34-4954-81BC-054855D10A30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534-4954-81BC-054855D10A30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534-4954-81BC-054855D10A30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534-4954-81BC-054855D10A30}"/>
              </c:ext>
            </c:extLst>
          </c:dPt>
          <c:dPt>
            <c:idx val="6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534-4954-81BC-054855D10A30}"/>
              </c:ext>
            </c:extLst>
          </c:dPt>
          <c:dPt>
            <c:idx val="7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534-4954-81BC-054855D10A30}"/>
              </c:ext>
            </c:extLst>
          </c:dPt>
          <c:dPt>
            <c:idx val="8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534-4954-81BC-054855D10A30}"/>
              </c:ext>
            </c:extLst>
          </c:dPt>
          <c:dPt>
            <c:idx val="9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534-4954-81BC-054855D10A30}"/>
              </c:ext>
            </c:extLst>
          </c:dPt>
          <c:dPt>
            <c:idx val="1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534-4954-81BC-054855D10A30}"/>
              </c:ext>
            </c:extLst>
          </c:dPt>
          <c:dLbls>
            <c:dLbl>
              <c:idx val="0"/>
              <c:layout>
                <c:manualLayout>
                  <c:x val="-0.1921862739777305"/>
                  <c:y val="0.1819663717844728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Marianne" panose="02000000000000000000" pitchFamily="50" charset="0"/>
                        <a:ea typeface="+mn-ea"/>
                        <a:cs typeface="+mn-cs"/>
                      </a:defRPr>
                    </a:pPr>
                    <a:fld id="{CC724CA9-9C64-48D1-9A35-F1C6DBB74E3C}" type="CATEGORYNAME">
                      <a:rPr lang="en-US" sz="1050">
                        <a:solidFill>
                          <a:schemeClr val="bg1"/>
                        </a:solidFill>
                      </a:rPr>
                      <a:pPr>
                        <a:defRPr sz="1050"/>
                      </a:pPr>
                      <a:t>[NOM DE CATÉGORIE]</a:t>
                    </a:fld>
                    <a:r>
                      <a:rPr lang="en-US" sz="1050" baseline="0" dirty="0">
                        <a:solidFill>
                          <a:schemeClr val="bg1"/>
                        </a:solidFill>
                      </a:rPr>
                      <a:t>
</a:t>
                    </a:r>
                    <a:fld id="{74ABCF2E-1929-435B-9193-2CCF63072BCE}" type="PERCENTAGE">
                      <a:rPr lang="en-US" sz="1050" baseline="0">
                        <a:solidFill>
                          <a:schemeClr val="bg1"/>
                        </a:solidFill>
                      </a:rPr>
                      <a:pPr>
                        <a:defRPr sz="1050"/>
                      </a:pPr>
                      <a:t>[POURCENTAGE]</a:t>
                    </a:fld>
                    <a:endParaRPr lang="en-US" sz="105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534-4954-81BC-054855D10A30}"/>
                </c:ext>
              </c:extLst>
            </c:dLbl>
            <c:dLbl>
              <c:idx val="1"/>
              <c:layout>
                <c:manualLayout>
                  <c:x val="-0.18509648914138954"/>
                  <c:y val="-3.32200837658618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3-E534-4954-81BC-054855D10A30}"/>
                </c:ext>
              </c:extLst>
            </c:dLbl>
            <c:dLbl>
              <c:idx val="2"/>
              <c:layout>
                <c:manualLayout>
                  <c:x val="-0.15859602174714657"/>
                  <c:y val="-0.20074395351576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5-E534-4954-81BC-054855D10A30}"/>
                </c:ext>
              </c:extLst>
            </c:dLbl>
            <c:dLbl>
              <c:idx val="3"/>
              <c:layout>
                <c:manualLayout>
                  <c:x val="5.1532561122638813E-2"/>
                  <c:y val="-0.1444575192251183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7-E534-4954-81BC-054855D10A30}"/>
                </c:ext>
              </c:extLst>
            </c:dLbl>
            <c:dLbl>
              <c:idx val="4"/>
              <c:layout>
                <c:manualLayout>
                  <c:x val="0.1851950147319216"/>
                  <c:y val="-0.146177251596846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869374594548805"/>
                      <c:h val="0.21621477426142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534-4954-81BC-054855D10A30}"/>
                </c:ext>
              </c:extLst>
            </c:dLbl>
            <c:dLbl>
              <c:idx val="5"/>
              <c:layout>
                <c:manualLayout>
                  <c:x val="0.13849375801709196"/>
                  <c:y val="-3.43946474345519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B-E534-4954-81BC-054855D10A30}"/>
                </c:ext>
              </c:extLst>
            </c:dLbl>
            <c:dLbl>
              <c:idx val="6"/>
              <c:layout>
                <c:manualLayout>
                  <c:x val="3.2207850701649297E-3"/>
                  <c:y val="-9.974447756020085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E534-4954-81BC-054855D10A30}"/>
                </c:ext>
              </c:extLst>
            </c:dLbl>
            <c:dLbl>
              <c:idx val="7"/>
              <c:layout>
                <c:manualLayout>
                  <c:x val="3.2207850701649297E-2"/>
                  <c:y val="-0.1272601955078424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E534-4954-81BC-054855D10A30}"/>
                </c:ext>
              </c:extLst>
            </c:dLbl>
            <c:dLbl>
              <c:idx val="8"/>
              <c:layout>
                <c:manualLayout>
                  <c:x val="0.13849375801709196"/>
                  <c:y val="-8.94260833298351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E534-4954-81BC-054855D10A3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534-4954-81BC-054855D10A30}"/>
                </c:ext>
              </c:extLst>
            </c:dLbl>
            <c:dLbl>
              <c:idx val="10"/>
              <c:layout>
                <c:manualLayout>
                  <c:x val="0.11335641816238742"/>
                  <c:y val="0.1776353544476747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Marianne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447"/>
                        <a:gd name="adj2" fmla="val -8993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15-E534-4954-81BC-054855D10A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arianne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'Import. TBB'!$C$33:$C$44</c:f>
              <c:strCache>
                <c:ptCount val="11"/>
                <c:pt idx="0">
                  <c:v>Produits d'épicerie</c:v>
                </c:pt>
                <c:pt idx="1">
                  <c:v>Céréales</c:v>
                </c:pt>
                <c:pt idx="2">
                  <c:v>Fruits et légumes</c:v>
                </c:pt>
                <c:pt idx="3">
                  <c:v>Laits et produits laitiers</c:v>
                </c:pt>
                <c:pt idx="4">
                  <c:v>Viande et produits carnés</c:v>
                </c:pt>
                <c:pt idx="5">
                  <c:v>Oléagineux</c:v>
                </c:pt>
                <c:pt idx="6">
                  <c:v>Animaux vivants et génétique</c:v>
                </c:pt>
                <c:pt idx="7">
                  <c:v>Sucre</c:v>
                </c:pt>
                <c:pt idx="8">
                  <c:v>Pêche et aquaculture</c:v>
                </c:pt>
                <c:pt idx="9">
                  <c:v>Vins et spiritueux</c:v>
                </c:pt>
                <c:pt idx="10">
                  <c:v>Autres</c:v>
                </c:pt>
              </c:strCache>
              <c:extLst/>
            </c:strRef>
          </c:cat>
          <c:val>
            <c:numRef>
              <c:f>'Import. TBB'!$M$33:$M$44</c:f>
              <c:numCache>
                <c:formatCode>0%</c:formatCode>
                <c:ptCount val="11"/>
                <c:pt idx="0">
                  <c:v>0.18612424025049554</c:v>
                </c:pt>
                <c:pt idx="1">
                  <c:v>0.14871643827698958</c:v>
                </c:pt>
                <c:pt idx="2">
                  <c:v>0.13213799961110825</c:v>
                </c:pt>
                <c:pt idx="3">
                  <c:v>0.11190422875510232</c:v>
                </c:pt>
                <c:pt idx="4">
                  <c:v>0.11012173606666464</c:v>
                </c:pt>
                <c:pt idx="5">
                  <c:v>6.0214996457673885E-2</c:v>
                </c:pt>
                <c:pt idx="6">
                  <c:v>5.6940440204769766E-2</c:v>
                </c:pt>
                <c:pt idx="7">
                  <c:v>4.5562804358741618E-2</c:v>
                </c:pt>
                <c:pt idx="8">
                  <c:v>2.5822794874867668E-2</c:v>
                </c:pt>
                <c:pt idx="9">
                  <c:v>2.3268929003040376E-3</c:v>
                </c:pt>
                <c:pt idx="10">
                  <c:v>0.12012742824328269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6-E534-4954-81BC-054855D10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Marianne" panose="02000000000000000000" pitchFamily="50" charset="0"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0.0781</cdr:x>
      <cdr:y>0.23567</cdr:y>
    </cdr:from>
    <cdr:to>
      <cdr:x>0.9978</cdr:x>
      <cdr:y>0.2372</cdr:y>
    </cdr:to>
    <cdr:cxnSp macro="">
      <cdr:nvCxnSpPr>
        <cdr:cNvPr id="3" name="Connecteur droit 2"/>
        <cdr:cNvCxnSpPr/>
      </cdr:nvCxnSpPr>
      <cdr:spPr>
        <a:xfrm xmlns:a="http://schemas.openxmlformats.org/drawingml/2006/main">
          <a:off x="926196" y="1104061"/>
          <a:ext cx="10906125" cy="7144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0.07108</cdr:x>
      <cdr:y>0.04418</cdr:y>
    </cdr:from>
    <cdr:to>
      <cdr:x>0.98796</cdr:x>
      <cdr:y>0.86173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842895" y="171827"/>
          <a:ext cx="10872734" cy="3179446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>
            <a:alpha val="20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FR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0.07027</cdr:x>
      <cdr:y>0.03832</cdr:y>
    </cdr:from>
    <cdr:to>
      <cdr:x>0.48715</cdr:x>
      <cdr:y>0.25209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833327" y="158615"/>
          <a:ext cx="4943476" cy="88480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alpha val="2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FR"/>
        </a:p>
      </cdr:txBody>
    </cdr:sp>
  </cdr:relSizeAnchor>
  <cdr:relSizeAnchor xmlns:cdr="http://schemas.openxmlformats.org/drawingml/2006/chartDrawing">
    <cdr:from>
      <cdr:x>0.07108</cdr:x>
      <cdr:y>0.24523</cdr:y>
    </cdr:from>
    <cdr:to>
      <cdr:x>0.98836</cdr:x>
      <cdr:y>0.24523</cdr:y>
    </cdr:to>
    <cdr:cxnSp macro="">
      <cdr:nvCxnSpPr>
        <cdr:cNvPr id="3" name="Connecteur droit 2"/>
        <cdr:cNvCxnSpPr/>
      </cdr:nvCxnSpPr>
      <cdr:spPr>
        <a:xfrm xmlns:a="http://schemas.openxmlformats.org/drawingml/2006/main">
          <a:off x="842852" y="1015027"/>
          <a:ext cx="10877550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0.07449</cdr:x>
      <cdr:y>0.11525</cdr:y>
    </cdr:from>
    <cdr:to>
      <cdr:x>0.98876</cdr:x>
      <cdr:y>0.11677</cdr:y>
    </cdr:to>
    <cdr:cxnSp macro="">
      <cdr:nvCxnSpPr>
        <cdr:cNvPr id="3" name="Connecteur droit 2"/>
        <cdr:cNvCxnSpPr/>
      </cdr:nvCxnSpPr>
      <cdr:spPr>
        <a:xfrm xmlns:a="http://schemas.openxmlformats.org/drawingml/2006/main" flipV="1">
          <a:off x="883333" y="539705"/>
          <a:ext cx="10841832" cy="7145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0.07469</cdr:x>
      <cdr:y>0.04084</cdr:y>
    </cdr:from>
    <cdr:to>
      <cdr:x>0.98763</cdr:x>
      <cdr:y>0.8895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885704" y="160018"/>
          <a:ext cx="10826012" cy="3324837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>
            <a:alpha val="20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FR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0.08652</cdr:x>
      <cdr:y>0.09228</cdr:y>
    </cdr:from>
    <cdr:to>
      <cdr:x>1</cdr:x>
      <cdr:y>0.14602</cdr:y>
    </cdr:to>
    <cdr:sp macro="" textlink="">
      <cdr:nvSpPr>
        <cdr:cNvPr id="4" name="ZoneTexte 12"/>
        <cdr:cNvSpPr txBox="1"/>
      </cdr:nvSpPr>
      <cdr:spPr>
        <a:xfrm xmlns:a="http://schemas.openxmlformats.org/drawingml/2006/main">
          <a:off x="1025436" y="475680"/>
          <a:ext cx="10826591" cy="2770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b="1" dirty="0" smtClean="0">
              <a:solidFill>
                <a:srgbClr val="00B050"/>
              </a:solidFill>
              <a:latin typeface="Marianne" panose="02000000000000000000" pitchFamily="50" charset="0"/>
            </a:rPr>
            <a:t>+ 1 %          </a:t>
          </a:r>
          <a:r>
            <a:rPr lang="fr-FR" sz="1200" b="1" dirty="0" smtClean="0">
              <a:solidFill>
                <a:srgbClr val="FF0000"/>
              </a:solidFill>
              <a:latin typeface="Marianne" panose="02000000000000000000" pitchFamily="50" charset="0"/>
            </a:rPr>
            <a:t>      - 1 %                 - 1 %                </a:t>
          </a:r>
          <a:r>
            <a:rPr lang="fr-FR" sz="1200" b="1" dirty="0" smtClean="0">
              <a:solidFill>
                <a:srgbClr val="00B050"/>
              </a:solidFill>
              <a:latin typeface="Marianne" panose="02000000000000000000" pitchFamily="50" charset="0"/>
            </a:rPr>
            <a:t>+</a:t>
          </a:r>
          <a:r>
            <a:rPr lang="fr-FR" sz="1200" b="1" dirty="0">
              <a:solidFill>
                <a:srgbClr val="00B050"/>
              </a:solidFill>
              <a:latin typeface="Marianne" panose="02000000000000000000" pitchFamily="50" charset="0"/>
            </a:rPr>
            <a:t> </a:t>
          </a:r>
          <a:r>
            <a:rPr lang="fr-FR" sz="1200" b="1" dirty="0" smtClean="0">
              <a:solidFill>
                <a:srgbClr val="00B050"/>
              </a:solidFill>
              <a:latin typeface="Marianne" panose="02000000000000000000" pitchFamily="50" charset="0"/>
            </a:rPr>
            <a:t>2 %              +</a:t>
          </a:r>
          <a:r>
            <a:rPr lang="fr-FR" sz="1200" b="1" dirty="0">
              <a:solidFill>
                <a:srgbClr val="00B050"/>
              </a:solidFill>
              <a:latin typeface="Marianne" panose="02000000000000000000" pitchFamily="50" charset="0"/>
            </a:rPr>
            <a:t> 2</a:t>
          </a:r>
          <a:r>
            <a:rPr lang="fr-FR" sz="1200" b="1" dirty="0" smtClean="0">
              <a:solidFill>
                <a:srgbClr val="00B050"/>
              </a:solidFill>
              <a:latin typeface="Marianne" panose="02000000000000000000" pitchFamily="50" charset="0"/>
            </a:rPr>
            <a:t> %        </a:t>
          </a:r>
          <a:r>
            <a:rPr lang="fr-FR" sz="1200" b="1" dirty="0">
              <a:solidFill>
                <a:srgbClr val="00B050"/>
              </a:solidFill>
              <a:latin typeface="Marianne" panose="02000000000000000000" pitchFamily="50" charset="0"/>
            </a:rPr>
            <a:t> </a:t>
          </a:r>
          <a:r>
            <a:rPr lang="fr-FR" sz="1200" b="1" dirty="0" smtClean="0">
              <a:solidFill>
                <a:srgbClr val="00B050"/>
              </a:solidFill>
              <a:latin typeface="Marianne" panose="02000000000000000000" pitchFamily="50" charset="0"/>
            </a:rPr>
            <a:t>    + 6 %                + 1  %             </a:t>
          </a:r>
          <a:r>
            <a:rPr lang="fr-FR" sz="1200" b="1" smtClean="0">
              <a:solidFill>
                <a:srgbClr val="FF0000"/>
              </a:solidFill>
              <a:latin typeface="Marianne" panose="02000000000000000000" pitchFamily="50" charset="0"/>
            </a:rPr>
            <a:t>- 19 </a:t>
          </a:r>
          <a:r>
            <a:rPr lang="fr-FR" sz="1200" b="1" dirty="0" smtClean="0">
              <a:solidFill>
                <a:srgbClr val="FF0000"/>
              </a:solidFill>
              <a:latin typeface="Marianne" panose="02000000000000000000" pitchFamily="50" charset="0"/>
            </a:rPr>
            <a:t>%               - 3 %            </a:t>
          </a:r>
          <a:r>
            <a:rPr lang="fr-FR" sz="1200" b="1" dirty="0" smtClean="0">
              <a:solidFill>
                <a:srgbClr val="00B050"/>
              </a:solidFill>
              <a:latin typeface="Marianne" panose="02000000000000000000" pitchFamily="50" charset="0"/>
            </a:rPr>
            <a:t>+</a:t>
          </a:r>
          <a:r>
            <a:rPr lang="fr-FR" sz="1200" b="1" dirty="0">
              <a:solidFill>
                <a:srgbClr val="00B050"/>
              </a:solidFill>
              <a:latin typeface="Marianne" panose="02000000000000000000" pitchFamily="50" charset="0"/>
            </a:rPr>
            <a:t> </a:t>
          </a:r>
          <a:r>
            <a:rPr lang="fr-FR" sz="1200" b="1" dirty="0" smtClean="0">
              <a:solidFill>
                <a:srgbClr val="00B050"/>
              </a:solidFill>
              <a:latin typeface="Marianne" panose="02000000000000000000" pitchFamily="50" charset="0"/>
            </a:rPr>
            <a:t>14 %              + 10 %</a:t>
          </a:r>
          <a:r>
            <a:rPr lang="fr-FR" sz="1200" b="1" i="1" dirty="0" smtClean="0">
              <a:solidFill>
                <a:srgbClr val="00B050"/>
              </a:solidFill>
              <a:latin typeface="Marianne" panose="02000000000000000000" pitchFamily="50" charset="0"/>
            </a:rPr>
            <a:t> </a:t>
          </a:r>
          <a:endParaRPr lang="fr-FR" sz="1200" b="1" dirty="0">
            <a:solidFill>
              <a:srgbClr val="00B050"/>
            </a:solidFill>
            <a:latin typeface="Marianne" panose="02000000000000000000" pitchFamily="50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AB073-19B6-468D-B34E-5E979DBA6034}" type="datetimeFigureOut">
              <a:rPr lang="fr-FR" smtClean="0"/>
              <a:t>27/06/2025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8044C-5866-40BC-AB90-84F59A8D82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19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rgbClr val="0B64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/>
          <p:cNvSpPr>
            <a:spLocks noGrp="1"/>
          </p:cNvSpPr>
          <p:nvPr>
            <p:ph sz="quarter" idx="13" hasCustomPrompt="1"/>
          </p:nvPr>
        </p:nvSpPr>
        <p:spPr>
          <a:xfrm>
            <a:off x="4912178" y="4279515"/>
            <a:ext cx="2367644" cy="675626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lang="fr-FR" sz="4000" b="1" kern="1200" cap="all" baseline="0" dirty="0" smtClean="0">
                <a:solidFill>
                  <a:srgbClr val="0B6482"/>
                </a:solidFill>
                <a:latin typeface="Marianne" panose="02000000000000000000" pitchFamily="50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 smtClean="0"/>
              <a:t>Pays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16669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0" y="509061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  <a:latin typeface="Marianne" panose="02000000000000000000" pitchFamily="50" charset="0"/>
              </a:rPr>
              <a:t>Les échanges de produits agricoles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  <a:latin typeface="Marianne" panose="02000000000000000000" pitchFamily="50" charset="0"/>
              </a:rPr>
              <a:t>et agro-alimentaires en	</a:t>
            </a:r>
          </a:p>
        </p:txBody>
      </p:sp>
      <p:sp>
        <p:nvSpPr>
          <p:cNvPr id="8" name="Espace réservé du contenu 10"/>
          <p:cNvSpPr>
            <a:spLocks noGrp="1"/>
          </p:cNvSpPr>
          <p:nvPr>
            <p:ph sz="quarter" idx="14" hasCustomPrompt="1"/>
          </p:nvPr>
        </p:nvSpPr>
        <p:spPr>
          <a:xfrm>
            <a:off x="8582294" y="5817840"/>
            <a:ext cx="1384663" cy="561894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lang="fr-FR" sz="4000" b="1" i="0" u="none" kern="1200" cap="all" baseline="0" dirty="0" smtClean="0">
                <a:solidFill>
                  <a:srgbClr val="2FB6B0"/>
                </a:solidFill>
                <a:latin typeface="Marianne" panose="02000000000000000000" pitchFamily="50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 smtClean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0310740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solidFill>
          <a:srgbClr val="0B64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444" y="6299145"/>
            <a:ext cx="1427850" cy="472659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0" y="307505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  <a:latin typeface="Marianne" panose="02000000000000000000" pitchFamily="50" charset="0"/>
              </a:rPr>
              <a:t>Contexte macro-économique</a:t>
            </a:r>
            <a:endParaRPr lang="fr-FR" sz="4000" b="1" dirty="0">
              <a:solidFill>
                <a:schemeClr val="bg1"/>
              </a:solidFill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19884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bg>
      <p:bgPr>
        <a:solidFill>
          <a:srgbClr val="0B64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444" y="6299145"/>
            <a:ext cx="1427850" cy="472659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3048000" y="2105561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  <a:latin typeface="Marianne" panose="02000000000000000000" pitchFamily="50" charset="0"/>
              </a:rPr>
              <a:t>Les échanges agricoles et agro-alimentaires </a:t>
            </a:r>
            <a:endParaRPr lang="fr-FR" sz="4000" b="1" dirty="0">
              <a:solidFill>
                <a:schemeClr val="bg1"/>
              </a:solidFill>
              <a:latin typeface="Marianne" panose="02000000000000000000" pitchFamily="50" charset="0"/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 hasCustomPrompt="1"/>
          </p:nvPr>
        </p:nvSpPr>
        <p:spPr>
          <a:xfrm>
            <a:off x="1449977" y="4483546"/>
            <a:ext cx="6719804" cy="68004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pPr lvl="0"/>
            <a:r>
              <a:rPr lang="fr-FR" dirty="0" smtClean="0"/>
              <a:t>… avec …</a:t>
            </a:r>
          </a:p>
        </p:txBody>
      </p:sp>
    </p:spTree>
    <p:extLst>
      <p:ext uri="{BB962C8B-B14F-4D97-AF65-F5344CB8AC3E}">
        <p14:creationId xmlns:p14="http://schemas.microsoft.com/office/powerpoint/2010/main" val="15368245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490113" y="6352913"/>
            <a:ext cx="4965101" cy="365125"/>
          </a:xfrm>
        </p:spPr>
        <p:txBody>
          <a:bodyPr/>
          <a:lstStyle/>
          <a:p>
            <a:r>
              <a:rPr lang="fr-FR" smtClean="0"/>
              <a:t>Arabie saoudite – Les échanges de produits agricoles et agro-alimentaires Source : douanes saoudiennes, d’après Trade Data Monitor, données 2024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570661" y="6352913"/>
            <a:ext cx="901336" cy="365125"/>
          </a:xfrm>
        </p:spPr>
        <p:txBody>
          <a:bodyPr/>
          <a:lstStyle/>
          <a:p>
            <a:fld id="{6A68152B-30FF-4F47-8AD6-E728982B61F2}" type="slidenum">
              <a:rPr lang="fr-FR" smtClean="0"/>
              <a:t>‹N°›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525" y="6334189"/>
            <a:ext cx="1367300" cy="402571"/>
          </a:xfrm>
          <a:prstGeom prst="rect">
            <a:avLst/>
          </a:prstGeo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166798" y="224256"/>
            <a:ext cx="11858404" cy="401386"/>
          </a:xfrm>
          <a:solidFill>
            <a:srgbClr val="0B6482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</a:t>
            </a:r>
          </a:p>
        </p:txBody>
      </p:sp>
      <p:sp>
        <p:nvSpPr>
          <p:cNvPr id="9" name="Espace réservé du texte 19"/>
          <p:cNvSpPr>
            <a:spLocks noGrp="1"/>
          </p:cNvSpPr>
          <p:nvPr>
            <p:ph type="body" sz="quarter" idx="15" hasCustomPrompt="1"/>
          </p:nvPr>
        </p:nvSpPr>
        <p:spPr>
          <a:xfrm>
            <a:off x="166797" y="1393870"/>
            <a:ext cx="11852028" cy="355197"/>
          </a:xfrm>
          <a:noFill/>
        </p:spPr>
        <p:txBody>
          <a:bodyPr anchor="t" anchorCtr="0"/>
          <a:lstStyle>
            <a:lvl2pPr>
              <a:defRPr>
                <a:solidFill>
                  <a:srgbClr val="0B6482"/>
                </a:solidFill>
              </a:defRPr>
            </a:lvl2pPr>
          </a:lstStyle>
          <a:p>
            <a:pPr lvl="1"/>
            <a:r>
              <a:rPr lang="fr-FR" dirty="0" smtClean="0"/>
              <a:t>Texte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6" hasCustomPrompt="1"/>
          </p:nvPr>
        </p:nvSpPr>
        <p:spPr>
          <a:xfrm>
            <a:off x="166798" y="839522"/>
            <a:ext cx="11858404" cy="340468"/>
          </a:xfrm>
          <a:noFill/>
        </p:spPr>
        <p:txBody>
          <a:bodyPr anchor="t" anchorCtr="0"/>
          <a:lstStyle>
            <a:lvl1pPr>
              <a:defRPr b="1">
                <a:solidFill>
                  <a:srgbClr val="0B6482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557342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ux conten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490113" y="6352913"/>
            <a:ext cx="4965101" cy="365125"/>
          </a:xfrm>
        </p:spPr>
        <p:txBody>
          <a:bodyPr/>
          <a:lstStyle/>
          <a:p>
            <a:r>
              <a:rPr lang="fr-FR" smtClean="0"/>
              <a:t>Arabie saoudite – Les échanges de produits agricoles et agro-alimentaires Source : douanes saoudiennes, d’après Trade Data Monitor, données 2024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570661" y="6352913"/>
            <a:ext cx="901336" cy="365125"/>
          </a:xfrm>
        </p:spPr>
        <p:txBody>
          <a:bodyPr/>
          <a:lstStyle/>
          <a:p>
            <a:fld id="{6A68152B-30FF-4F47-8AD6-E728982B61F2}" type="slidenum">
              <a:rPr lang="fr-FR" smtClean="0"/>
              <a:t>‹N°›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525" y="6334189"/>
            <a:ext cx="1367300" cy="402571"/>
          </a:xfrm>
          <a:prstGeom prst="rect">
            <a:avLst/>
          </a:prstGeo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166798" y="224256"/>
            <a:ext cx="11858404" cy="401386"/>
          </a:xfrm>
          <a:solidFill>
            <a:srgbClr val="0B6482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</a:t>
            </a:r>
          </a:p>
        </p:txBody>
      </p:sp>
      <p:sp>
        <p:nvSpPr>
          <p:cNvPr id="9" name="Espace réservé du texte 19"/>
          <p:cNvSpPr>
            <a:spLocks noGrp="1"/>
          </p:cNvSpPr>
          <p:nvPr>
            <p:ph type="body" sz="quarter" idx="15" hasCustomPrompt="1"/>
          </p:nvPr>
        </p:nvSpPr>
        <p:spPr>
          <a:xfrm>
            <a:off x="173174" y="850674"/>
            <a:ext cx="11852028" cy="355197"/>
          </a:xfrm>
          <a:noFill/>
        </p:spPr>
        <p:txBody>
          <a:bodyPr anchor="t" anchorCtr="0"/>
          <a:lstStyle>
            <a:lvl2pPr>
              <a:defRPr>
                <a:solidFill>
                  <a:srgbClr val="0B6482"/>
                </a:solidFill>
              </a:defRPr>
            </a:lvl2pPr>
          </a:lstStyle>
          <a:p>
            <a:pPr lvl="1"/>
            <a:r>
              <a:rPr lang="fr-FR" dirty="0" smtClean="0"/>
              <a:t>Texte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9199756" y="473042"/>
            <a:ext cx="2825446" cy="305200"/>
          </a:xfrm>
          <a:solidFill>
            <a:srgbClr val="00B050"/>
          </a:solidFill>
          <a:ln>
            <a:noFill/>
          </a:ln>
        </p:spPr>
        <p:txBody>
          <a:bodyPr>
            <a:normAutofit/>
          </a:bodyPr>
          <a:lstStyle>
            <a:lvl1pPr algn="r"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Taux de variation cumulée sur 3 ans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98787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490113" y="6352913"/>
            <a:ext cx="4965101" cy="365125"/>
          </a:xfrm>
        </p:spPr>
        <p:txBody>
          <a:bodyPr/>
          <a:lstStyle/>
          <a:p>
            <a:r>
              <a:rPr lang="fr-FR" smtClean="0"/>
              <a:t>Arabie saoudite – Les échanges de produits agricoles et agro-alimentaires Source : douanes saoudiennes, d’après Trade Data Monitor, données 2024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570661" y="6352913"/>
            <a:ext cx="901336" cy="365125"/>
          </a:xfrm>
        </p:spPr>
        <p:txBody>
          <a:bodyPr/>
          <a:lstStyle/>
          <a:p>
            <a:fld id="{6A68152B-30FF-4F47-8AD6-E728982B61F2}" type="slidenum">
              <a:rPr lang="fr-FR" smtClean="0"/>
              <a:t>‹N°›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525" y="6334189"/>
            <a:ext cx="1367300" cy="402571"/>
          </a:xfrm>
          <a:prstGeom prst="rect">
            <a:avLst/>
          </a:prstGeo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166798" y="224256"/>
            <a:ext cx="11858404" cy="401386"/>
          </a:xfrm>
          <a:solidFill>
            <a:srgbClr val="0B6482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389096"/>
              </p:ext>
            </p:extLst>
          </p:nvPr>
        </p:nvGraphicFramePr>
        <p:xfrm>
          <a:off x="166798" y="767133"/>
          <a:ext cx="11852028" cy="5323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0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0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23734"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0B6482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0B64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0B64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 userDrawn="1"/>
        </p:nvSpPr>
        <p:spPr>
          <a:xfrm>
            <a:off x="154869" y="5511650"/>
            <a:ext cx="39766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rgbClr val="0B6482"/>
                </a:solidFill>
                <a:latin typeface="Marianne" panose="02000000000000000000" pitchFamily="50" charset="0"/>
              </a:rPr>
              <a:t>Évolution des </a:t>
            </a:r>
            <a:r>
              <a:rPr lang="fr-FR" sz="1500" b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importations</a:t>
            </a:r>
            <a:r>
              <a:rPr lang="fr-FR" sz="1500" b="1" baseline="0" dirty="0">
                <a:solidFill>
                  <a:srgbClr val="0B6482"/>
                </a:solidFill>
                <a:latin typeface="Marianne" panose="02000000000000000000" pitchFamily="50" charset="0"/>
              </a:rPr>
              <a:t> </a:t>
            </a:r>
            <a:endParaRPr lang="fr-FR" sz="1500" b="1" baseline="0" dirty="0" smtClean="0">
              <a:solidFill>
                <a:srgbClr val="0B6482"/>
              </a:solidFill>
              <a:latin typeface="Marianne" panose="02000000000000000000" pitchFamily="50" charset="0"/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4143493" y="5523240"/>
            <a:ext cx="3922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rgbClr val="0B6482"/>
                </a:solidFill>
                <a:latin typeface="Marianne" panose="02000000000000000000" pitchFamily="50" charset="0"/>
              </a:rPr>
              <a:t>Principaux postes </a:t>
            </a:r>
            <a:r>
              <a:rPr lang="fr-FR" sz="1500" b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d’importation</a:t>
            </a:r>
          </a:p>
          <a:p>
            <a:pPr algn="ctr"/>
            <a:endParaRPr lang="fr-FR" sz="1500" b="1" dirty="0">
              <a:solidFill>
                <a:srgbClr val="0B6482"/>
              </a:solidFill>
              <a:latin typeface="Marianne" panose="02000000000000000000" pitchFamily="50" charset="0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078127" y="5527756"/>
            <a:ext cx="3940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Principaux fournisseurs</a:t>
            </a:r>
          </a:p>
          <a:p>
            <a:pPr algn="ctr"/>
            <a:endParaRPr lang="fr-FR" sz="1500" b="1" dirty="0">
              <a:solidFill>
                <a:srgbClr val="0B6482"/>
              </a:solidFill>
              <a:latin typeface="Marianne" panose="02000000000000000000" pitchFamily="50" charset="0"/>
            </a:endParaRP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 hasCustomPrompt="1"/>
          </p:nvPr>
        </p:nvSpPr>
        <p:spPr>
          <a:xfrm>
            <a:off x="214852" y="795610"/>
            <a:ext cx="3862808" cy="327796"/>
          </a:xfrm>
        </p:spPr>
        <p:txBody>
          <a:bodyPr anchor="t" anchorCtr="0"/>
          <a:lstStyle>
            <a:lvl1pPr algn="ctr">
              <a:defRPr sz="1500" b="1" baseline="0">
                <a:solidFill>
                  <a:srgbClr val="00B050"/>
                </a:solidFill>
              </a:defRPr>
            </a:lvl1pPr>
          </a:lstStyle>
          <a:p>
            <a:pPr lvl="0"/>
            <a:r>
              <a:rPr lang="fr-FR" dirty="0" smtClean="0"/>
              <a:t>Hausse de … % entre 2023 et 2024</a:t>
            </a:r>
          </a:p>
        </p:txBody>
      </p:sp>
      <p:sp>
        <p:nvSpPr>
          <p:cNvPr id="17" name="Espace réservé du texte 15"/>
          <p:cNvSpPr>
            <a:spLocks noGrp="1"/>
          </p:cNvSpPr>
          <p:nvPr>
            <p:ph type="body" sz="quarter" idx="15" hasCustomPrompt="1"/>
          </p:nvPr>
        </p:nvSpPr>
        <p:spPr>
          <a:xfrm>
            <a:off x="4155443" y="795609"/>
            <a:ext cx="3862808" cy="1320573"/>
          </a:xfrm>
        </p:spPr>
        <p:txBody>
          <a:bodyPr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1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fr-FR" dirty="0" smtClean="0"/>
              <a:t>… : - … %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smtClean="0"/>
              <a:t>… : - … %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smtClean="0"/>
              <a:t>… : - … %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smtClean="0"/>
              <a:t>… : - … %</a:t>
            </a:r>
          </a:p>
          <a:p>
            <a:pPr lvl="0"/>
            <a:endParaRPr lang="fr-FR" dirty="0" smtClean="0"/>
          </a:p>
        </p:txBody>
      </p:sp>
      <p:sp>
        <p:nvSpPr>
          <p:cNvPr id="18" name="Espace réservé du texte 15"/>
          <p:cNvSpPr>
            <a:spLocks noGrp="1"/>
          </p:cNvSpPr>
          <p:nvPr>
            <p:ph type="body" sz="quarter" idx="16" hasCustomPrompt="1"/>
          </p:nvPr>
        </p:nvSpPr>
        <p:spPr>
          <a:xfrm>
            <a:off x="8096034" y="795609"/>
            <a:ext cx="3862808" cy="967877"/>
          </a:xfrm>
        </p:spPr>
        <p:txBody>
          <a:bodyPr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1" baseline="0">
                <a:solidFill>
                  <a:srgbClr val="00B050"/>
                </a:solidFill>
              </a:defRPr>
            </a:lvl1pPr>
          </a:lstStyle>
          <a:p>
            <a:pPr lvl="0"/>
            <a:r>
              <a:rPr lang="fr-FR" dirty="0" smtClean="0"/>
              <a:t>Union européenne : + … %</a:t>
            </a:r>
          </a:p>
          <a:p>
            <a:pPr lvl="0"/>
            <a:r>
              <a:rPr lang="fr-FR" dirty="0" smtClean="0"/>
              <a:t>… : + … %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smtClean="0"/>
              <a:t>… : + … %</a:t>
            </a:r>
          </a:p>
          <a:p>
            <a:pPr lvl="0"/>
            <a:endParaRPr lang="fr-FR" dirty="0" smtClean="0"/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4131563" y="5756275"/>
            <a:ext cx="3934634" cy="305200"/>
          </a:xfrm>
        </p:spPr>
        <p:txBody>
          <a:bodyPr>
            <a:normAutofit/>
          </a:bodyPr>
          <a:lstStyle>
            <a:lvl1pPr algn="ctr">
              <a:defRPr sz="1500" b="1" baseline="0"/>
            </a:lvl1pPr>
          </a:lstStyle>
          <a:p>
            <a:pPr lvl="0"/>
            <a:r>
              <a:rPr lang="fr-FR" dirty="0" smtClean="0"/>
              <a:t>… en provenance du monde</a:t>
            </a:r>
            <a:endParaRPr lang="fr-FR" dirty="0"/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19" hasCustomPrompt="1"/>
          </p:nvPr>
        </p:nvSpPr>
        <p:spPr>
          <a:xfrm>
            <a:off x="8054012" y="5756275"/>
            <a:ext cx="3934634" cy="305200"/>
          </a:xfrm>
        </p:spPr>
        <p:txBody>
          <a:bodyPr>
            <a:normAutofit/>
          </a:bodyPr>
          <a:lstStyle>
            <a:lvl1pPr algn="ctr">
              <a:defRPr sz="1500" b="1" baseline="0"/>
            </a:lvl1pPr>
          </a:lstStyle>
          <a:p>
            <a:pPr lvl="0"/>
            <a:r>
              <a:rPr lang="fr-FR" dirty="0" smtClean="0"/>
              <a:t>de …</a:t>
            </a:r>
            <a:endParaRPr lang="fr-FR" dirty="0"/>
          </a:p>
        </p:txBody>
      </p:sp>
      <p:sp>
        <p:nvSpPr>
          <p:cNvPr id="22" name="Espace réservé du texte 3"/>
          <p:cNvSpPr>
            <a:spLocks noGrp="1"/>
          </p:cNvSpPr>
          <p:nvPr>
            <p:ph type="body" sz="quarter" idx="20" hasCustomPrompt="1"/>
          </p:nvPr>
        </p:nvSpPr>
        <p:spPr>
          <a:xfrm>
            <a:off x="163714" y="5761093"/>
            <a:ext cx="3934634" cy="305200"/>
          </a:xfrm>
        </p:spPr>
        <p:txBody>
          <a:bodyPr>
            <a:normAutofit/>
          </a:bodyPr>
          <a:lstStyle>
            <a:lvl1pPr algn="ctr">
              <a:defRPr sz="1500" b="1" baseline="0"/>
            </a:lvl1pPr>
          </a:lstStyle>
          <a:p>
            <a:pPr lvl="0"/>
            <a:r>
              <a:rPr lang="fr-FR" dirty="0" smtClean="0"/>
              <a:t>… en provenance du monde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1179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ux conten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490113" y="6352913"/>
            <a:ext cx="4965101" cy="365125"/>
          </a:xfrm>
        </p:spPr>
        <p:txBody>
          <a:bodyPr/>
          <a:lstStyle/>
          <a:p>
            <a:r>
              <a:rPr lang="fr-FR" smtClean="0"/>
              <a:t>Arabie saoudite – Les échanges de produits agricoles et agro-alimentaires Source : douanes saoudiennes, d’après Trade Data Monitor, données 2024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570661" y="6352913"/>
            <a:ext cx="901336" cy="365125"/>
          </a:xfrm>
        </p:spPr>
        <p:txBody>
          <a:bodyPr/>
          <a:lstStyle/>
          <a:p>
            <a:fld id="{6A68152B-30FF-4F47-8AD6-E728982B61F2}" type="slidenum">
              <a:rPr lang="fr-FR" smtClean="0"/>
              <a:t>‹N°›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525" y="6334189"/>
            <a:ext cx="1367300" cy="402571"/>
          </a:xfrm>
          <a:prstGeom prst="rect">
            <a:avLst/>
          </a:prstGeo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166798" y="224256"/>
            <a:ext cx="11858404" cy="401386"/>
          </a:xfrm>
          <a:solidFill>
            <a:srgbClr val="0B6482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 userDrawn="1">
            <p:extLst/>
          </p:nvPr>
        </p:nvGraphicFramePr>
        <p:xfrm>
          <a:off x="166798" y="767133"/>
          <a:ext cx="11852028" cy="5323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0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0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23734"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0B6482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0B64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0B64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 userDrawn="1"/>
        </p:nvSpPr>
        <p:spPr>
          <a:xfrm>
            <a:off x="154869" y="5511650"/>
            <a:ext cx="39766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rgbClr val="0B6482"/>
                </a:solidFill>
                <a:latin typeface="Marianne" panose="02000000000000000000" pitchFamily="50" charset="0"/>
              </a:rPr>
              <a:t>Évolution des </a:t>
            </a:r>
            <a:r>
              <a:rPr lang="fr-FR" sz="1500" b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importations</a:t>
            </a:r>
            <a:r>
              <a:rPr lang="fr-FR" sz="1500" b="1" baseline="0" dirty="0">
                <a:solidFill>
                  <a:srgbClr val="0B6482"/>
                </a:solidFill>
                <a:latin typeface="Marianne" panose="02000000000000000000" pitchFamily="50" charset="0"/>
              </a:rPr>
              <a:t> </a:t>
            </a:r>
            <a:endParaRPr lang="fr-FR" sz="1500" b="1" baseline="0" dirty="0" smtClean="0">
              <a:solidFill>
                <a:srgbClr val="0B6482"/>
              </a:solidFill>
              <a:latin typeface="Marianne" panose="02000000000000000000" pitchFamily="50" charset="0"/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4143493" y="5523240"/>
            <a:ext cx="3922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rgbClr val="0B6482"/>
                </a:solidFill>
                <a:latin typeface="Marianne" panose="02000000000000000000" pitchFamily="50" charset="0"/>
              </a:rPr>
              <a:t>Principaux postes </a:t>
            </a:r>
            <a:r>
              <a:rPr lang="fr-FR" sz="1500" b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d’importation</a:t>
            </a:r>
          </a:p>
          <a:p>
            <a:pPr algn="ctr"/>
            <a:endParaRPr lang="fr-FR" sz="1500" b="1" dirty="0">
              <a:solidFill>
                <a:srgbClr val="0B6482"/>
              </a:solidFill>
              <a:latin typeface="Marianne" panose="02000000000000000000" pitchFamily="50" charset="0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078127" y="5527756"/>
            <a:ext cx="3940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Principaux marchés</a:t>
            </a:r>
          </a:p>
          <a:p>
            <a:pPr algn="ctr"/>
            <a:endParaRPr lang="fr-FR" sz="1500" b="1" dirty="0">
              <a:solidFill>
                <a:srgbClr val="0B6482"/>
              </a:solidFill>
              <a:latin typeface="Marianne" panose="02000000000000000000" pitchFamily="50" charset="0"/>
            </a:endParaRP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 hasCustomPrompt="1"/>
          </p:nvPr>
        </p:nvSpPr>
        <p:spPr>
          <a:xfrm>
            <a:off x="214852" y="795610"/>
            <a:ext cx="3862808" cy="327796"/>
          </a:xfrm>
        </p:spPr>
        <p:txBody>
          <a:bodyPr anchor="t" anchorCtr="0"/>
          <a:lstStyle>
            <a:lvl1pPr algn="ctr">
              <a:defRPr sz="1500" b="1" baseline="0">
                <a:solidFill>
                  <a:srgbClr val="00B050"/>
                </a:solidFill>
              </a:defRPr>
            </a:lvl1pPr>
          </a:lstStyle>
          <a:p>
            <a:pPr lvl="0"/>
            <a:r>
              <a:rPr lang="fr-FR" dirty="0" smtClean="0"/>
              <a:t>Hausse de … % entre 2023 et 2024</a:t>
            </a:r>
          </a:p>
        </p:txBody>
      </p:sp>
      <p:sp>
        <p:nvSpPr>
          <p:cNvPr id="17" name="Espace réservé du texte 15"/>
          <p:cNvSpPr>
            <a:spLocks noGrp="1"/>
          </p:cNvSpPr>
          <p:nvPr>
            <p:ph type="body" sz="quarter" idx="15" hasCustomPrompt="1"/>
          </p:nvPr>
        </p:nvSpPr>
        <p:spPr>
          <a:xfrm>
            <a:off x="4155443" y="795609"/>
            <a:ext cx="3862808" cy="1320573"/>
          </a:xfrm>
        </p:spPr>
        <p:txBody>
          <a:bodyPr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1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fr-FR" dirty="0" smtClean="0"/>
              <a:t>… : - … %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smtClean="0"/>
              <a:t>… : - … %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smtClean="0"/>
              <a:t>… : - … %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smtClean="0"/>
              <a:t>… : - … %</a:t>
            </a:r>
          </a:p>
          <a:p>
            <a:pPr lvl="0"/>
            <a:endParaRPr lang="fr-FR" dirty="0" smtClean="0"/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4131563" y="5756275"/>
            <a:ext cx="3934634" cy="305200"/>
          </a:xfrm>
        </p:spPr>
        <p:txBody>
          <a:bodyPr>
            <a:normAutofit/>
          </a:bodyPr>
          <a:lstStyle>
            <a:lvl1pPr algn="ctr">
              <a:defRPr sz="1500" b="1" baseline="0"/>
            </a:lvl1pPr>
          </a:lstStyle>
          <a:p>
            <a:pPr lvl="0"/>
            <a:r>
              <a:rPr lang="fr-FR" dirty="0" smtClean="0"/>
              <a:t>… en provenance de France</a:t>
            </a:r>
            <a:endParaRPr lang="fr-FR" dirty="0"/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19" hasCustomPrompt="1"/>
          </p:nvPr>
        </p:nvSpPr>
        <p:spPr>
          <a:xfrm>
            <a:off x="8054012" y="5756275"/>
            <a:ext cx="3934634" cy="305200"/>
          </a:xfrm>
        </p:spPr>
        <p:txBody>
          <a:bodyPr>
            <a:normAutofit/>
          </a:bodyPr>
          <a:lstStyle>
            <a:lvl1pPr algn="ctr">
              <a:defRPr sz="1500" b="1" baseline="0"/>
            </a:lvl1pPr>
          </a:lstStyle>
          <a:p>
            <a:pPr lvl="0"/>
            <a:r>
              <a:rPr lang="fr-FR" dirty="0" smtClean="0"/>
              <a:t>… de la France</a:t>
            </a:r>
            <a:endParaRPr lang="fr-FR" dirty="0"/>
          </a:p>
        </p:txBody>
      </p:sp>
      <p:sp>
        <p:nvSpPr>
          <p:cNvPr id="22" name="Espace réservé du texte 3"/>
          <p:cNvSpPr>
            <a:spLocks noGrp="1"/>
          </p:cNvSpPr>
          <p:nvPr>
            <p:ph type="body" sz="quarter" idx="20" hasCustomPrompt="1"/>
          </p:nvPr>
        </p:nvSpPr>
        <p:spPr>
          <a:xfrm>
            <a:off x="163714" y="5761093"/>
            <a:ext cx="3934634" cy="305200"/>
          </a:xfrm>
        </p:spPr>
        <p:txBody>
          <a:bodyPr>
            <a:normAutofit/>
          </a:bodyPr>
          <a:lstStyle>
            <a:lvl1pPr algn="ctr">
              <a:defRPr sz="1500" b="1" baseline="0"/>
            </a:lvl1pPr>
          </a:lstStyle>
          <a:p>
            <a:pPr lvl="0"/>
            <a:r>
              <a:rPr lang="fr-FR" dirty="0" smtClean="0"/>
              <a:t>… en provenance de France</a:t>
            </a:r>
            <a:endParaRPr lang="fr-FR" dirty="0"/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9688916" y="780713"/>
            <a:ext cx="2317980" cy="305200"/>
          </a:xfrm>
          <a:solidFill>
            <a:srgbClr val="00B050"/>
          </a:solidFill>
          <a:ln>
            <a:noFill/>
          </a:ln>
        </p:spPr>
        <p:txBody>
          <a:bodyPr>
            <a:normAutofit/>
          </a:bodyPr>
          <a:lstStyle>
            <a:lvl1pPr algn="r"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Taux de variation 2024/2023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77312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490113" y="6352913"/>
            <a:ext cx="4965101" cy="365125"/>
          </a:xfrm>
        </p:spPr>
        <p:txBody>
          <a:bodyPr/>
          <a:lstStyle/>
          <a:p>
            <a:r>
              <a:rPr lang="fr-FR" smtClean="0"/>
              <a:t>Arabie saoudite – Les échanges de produits agricoles et agro-alimentaires Source : douanes saoudiennes, d’après Trade Data Monitor, données 2024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525" y="6334189"/>
            <a:ext cx="1367300" cy="402571"/>
          </a:xfrm>
          <a:prstGeom prst="rect">
            <a:avLst/>
          </a:prstGeo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166798" y="224256"/>
            <a:ext cx="11858404" cy="401386"/>
          </a:xfrm>
          <a:solidFill>
            <a:srgbClr val="0B6482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68331250"/>
              </p:ext>
            </p:extLst>
          </p:nvPr>
        </p:nvGraphicFramePr>
        <p:xfrm>
          <a:off x="166797" y="767133"/>
          <a:ext cx="11852028" cy="5323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6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6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23734"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0B6482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0B64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B6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570661" y="6352913"/>
            <a:ext cx="901336" cy="365125"/>
          </a:xfrm>
        </p:spPr>
        <p:txBody>
          <a:bodyPr/>
          <a:lstStyle/>
          <a:p>
            <a:fld id="{6A68152B-30FF-4F47-8AD6-E728982B61F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166797" y="5736094"/>
            <a:ext cx="59292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En provenance du monde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6095999" y="5742763"/>
            <a:ext cx="59228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 smtClean="0">
                <a:solidFill>
                  <a:srgbClr val="0B6482"/>
                </a:solidFill>
                <a:latin typeface="Marianne" panose="02000000000000000000" pitchFamily="50" charset="0"/>
              </a:rPr>
              <a:t>En provenance de France</a:t>
            </a:r>
          </a:p>
        </p:txBody>
      </p:sp>
    </p:spTree>
    <p:extLst>
      <p:ext uri="{BB962C8B-B14F-4D97-AF65-F5344CB8AC3E}">
        <p14:creationId xmlns:p14="http://schemas.microsoft.com/office/powerpoint/2010/main" val="27742029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529087"/>
            <a:ext cx="10515600" cy="555130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11038" y="6356350"/>
            <a:ext cx="577378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B6482"/>
                </a:solidFill>
                <a:latin typeface="Marianne" panose="02000000000000000000" pitchFamily="50" charset="0"/>
              </a:defRPr>
            </a:lvl1pPr>
          </a:lstStyle>
          <a:p>
            <a:r>
              <a:rPr lang="fr-FR" smtClean="0"/>
              <a:t>Arabie saoudite – Les échanges de produits agricoles et agro-alimentaires Source : douanes saoudiennes, d’après Trade Data Monitor, données 2024</a:t>
            </a: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284821" y="6356350"/>
            <a:ext cx="90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B6482"/>
                </a:solidFill>
                <a:latin typeface="Marianne" panose="02000000000000000000" pitchFamily="50" charset="0"/>
              </a:defRPr>
            </a:lvl1pPr>
          </a:lstStyle>
          <a:p>
            <a:fld id="{6A68152B-30FF-4F47-8AD6-E728982B61F2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4490113" y="6229685"/>
            <a:ext cx="7701888" cy="1298"/>
          </a:xfrm>
          <a:prstGeom prst="line">
            <a:avLst/>
          </a:prstGeom>
          <a:ln>
            <a:solidFill>
              <a:srgbClr val="0B6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24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653" r:id="rId4"/>
    <p:sldLayoutId id="2147483660" r:id="rId5"/>
    <p:sldLayoutId id="2147483654" r:id="rId6"/>
    <p:sldLayoutId id="2147483659" r:id="rId7"/>
    <p:sldLayoutId id="2147483656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0" kern="1200">
          <a:solidFill>
            <a:schemeClr val="bg1"/>
          </a:solidFill>
          <a:latin typeface="Marianne" panose="02000000000000000000" pitchFamily="50" charset="0"/>
          <a:ea typeface="Malgun Gothic Semilight" panose="020B0502040204020203" pitchFamily="34" charset="-128"/>
          <a:cs typeface="Malgun Gothic Semilight" panose="020B0502040204020203" pitchFamily="34" charset="-128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kern="1200">
          <a:solidFill>
            <a:srgbClr val="0B6482"/>
          </a:solidFill>
          <a:latin typeface="Marianne" panose="02000000000000000000" pitchFamily="50" charset="0"/>
          <a:ea typeface="Malgun Gothic Semilight" panose="020B0502040204020203" pitchFamily="34" charset="-128"/>
          <a:cs typeface="Malgun Gothic Semilight" panose="020B0502040204020203" pitchFamily="34" charset="-128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kern="1200">
          <a:solidFill>
            <a:srgbClr val="0B6482"/>
          </a:solidFill>
          <a:latin typeface="Marianne" panose="02000000000000000000" pitchFamily="50" charset="0"/>
          <a:ea typeface="Malgun Gothic Semilight" panose="020B0502040204020203" pitchFamily="34" charset="-128"/>
          <a:cs typeface="Malgun Gothic Semilight" panose="020B0502040204020203" pitchFamily="34" charset="-128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4000" b="1" kern="1200">
          <a:solidFill>
            <a:srgbClr val="0B6482"/>
          </a:solidFill>
          <a:latin typeface="Marianne" panose="02000000000000000000" pitchFamily="50" charset="0"/>
          <a:ea typeface="Malgun Gothic Semilight" panose="020B0502040204020203" pitchFamily="34" charset="-128"/>
          <a:cs typeface="Malgun Gothic Semilight" panose="020B0502040204020203" pitchFamily="34" charset="-128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4000" kern="1200">
          <a:solidFill>
            <a:schemeClr val="tx1"/>
          </a:solidFill>
          <a:latin typeface="Marianne" panose="02000000000000000000" pitchFamily="50" charset="0"/>
          <a:ea typeface="Malgun Gothic Semilight" panose="020B0502040204020203" pitchFamily="34" charset="-128"/>
          <a:cs typeface="Malgun Gothic Semilight" panose="020B0502040204020203" pitchFamily="34" charset="-12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rianne" panose="02000000000000000000" pitchFamily="50" charset="0"/>
          <a:ea typeface="Malgun Gothic Semilight" panose="020B0502040204020203" pitchFamily="34" charset="-128"/>
          <a:cs typeface="Malgun Gothic Semilight" panose="020B0502040204020203" pitchFamily="34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3562045" y="4224776"/>
            <a:ext cx="5067909" cy="733118"/>
          </a:xfrm>
        </p:spPr>
        <p:txBody>
          <a:bodyPr>
            <a:normAutofit/>
          </a:bodyPr>
          <a:lstStyle/>
          <a:p>
            <a:r>
              <a:rPr lang="fr-FR" dirty="0" smtClean="0"/>
              <a:t>Arabie saoudite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010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Arabie saoudite – Les échanges de produits agricoles et agro-alimentaires </a:t>
            </a:r>
            <a:r>
              <a:rPr lang="fr-FR" i="1" dirty="0" smtClean="0"/>
              <a:t>Source : douane saoudienne, d’après Trade Data Monitor, données 2024</a:t>
            </a:r>
            <a:endParaRPr lang="fr-FR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152B-30FF-4F47-8AD6-E728982B61F2}" type="slidenum">
              <a:rPr lang="fr-FR" smtClean="0"/>
              <a:t>10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Balance commerciale (en valeur)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166798" y="839522"/>
            <a:ext cx="11858404" cy="82988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b="0" dirty="0"/>
              <a:t>L</a:t>
            </a:r>
            <a:r>
              <a:rPr lang="fr-FR" b="0" dirty="0" smtClean="0"/>
              <a:t>e </a:t>
            </a:r>
            <a:r>
              <a:rPr lang="fr-FR" b="0" dirty="0"/>
              <a:t>déficit saoudien se stabilise </a:t>
            </a:r>
            <a:r>
              <a:rPr lang="fr-FR" b="0" dirty="0" smtClean="0"/>
              <a:t>à </a:t>
            </a:r>
            <a:r>
              <a:rPr lang="fr-FR" b="0" dirty="0"/>
              <a:t>20 milliards d’euros en </a:t>
            </a:r>
            <a:r>
              <a:rPr lang="fr-FR" b="0" dirty="0" smtClean="0"/>
              <a:t>2024, alors </a:t>
            </a:r>
            <a:r>
              <a:rPr lang="fr-FR" b="0" dirty="0"/>
              <a:t>que la consommation </a:t>
            </a:r>
            <a:r>
              <a:rPr lang="fr-FR" b="0" dirty="0" smtClean="0"/>
              <a:t>croît, </a:t>
            </a:r>
            <a:r>
              <a:rPr lang="fr-FR" b="0" dirty="0"/>
              <a:t>portée par la croissance démographique </a:t>
            </a:r>
            <a:r>
              <a:rPr lang="fr-FR" b="0" dirty="0" smtClean="0"/>
              <a:t>(+ 2,5 %) </a:t>
            </a:r>
            <a:r>
              <a:rPr lang="fr-FR" b="0" dirty="0"/>
              <a:t>et le développement du tourisme religieux et international (27 millions en 2023, 70 M attendus en 2030).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6220479"/>
              </p:ext>
            </p:extLst>
          </p:nvPr>
        </p:nvGraphicFramePr>
        <p:xfrm>
          <a:off x="166798" y="1669409"/>
          <a:ext cx="11858404" cy="4409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986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Arabie saoudite – Les échanges de produits agricoles et agro-alimentaires </a:t>
            </a:r>
            <a:r>
              <a:rPr lang="fr-FR" i="1" dirty="0" smtClean="0"/>
              <a:t>Source : douane saoudienne, d’après Trade Data Monitor, données 2024</a:t>
            </a:r>
            <a:endParaRPr lang="fr-FR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152B-30FF-4F47-8AD6-E728982B61F2}" type="slidenum">
              <a:rPr lang="fr-FR" smtClean="0"/>
              <a:t>11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Balance commerciale par poste d’importation (en valeur)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166798" y="839521"/>
            <a:ext cx="11858404" cy="1341327"/>
          </a:xfrm>
        </p:spPr>
        <p:txBody>
          <a:bodyPr>
            <a:normAutofit/>
          </a:bodyPr>
          <a:lstStyle/>
          <a:p>
            <a:r>
              <a:rPr lang="fr-FR" b="0" dirty="0" smtClean="0"/>
              <a:t>1</a:t>
            </a:r>
            <a:r>
              <a:rPr lang="fr-FR" b="0" baseline="30000" dirty="0" smtClean="0"/>
              <a:t>er</a:t>
            </a:r>
            <a:r>
              <a:rPr lang="fr-FR" b="0" dirty="0" smtClean="0"/>
              <a:t> poste </a:t>
            </a:r>
            <a:r>
              <a:rPr lang="fr-FR" b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déficitaire</a:t>
            </a:r>
            <a:r>
              <a:rPr lang="fr-FR" b="0" dirty="0" smtClean="0"/>
              <a:t> : </a:t>
            </a:r>
            <a:r>
              <a:rPr lang="fr-FR" b="0" i="1" dirty="0" smtClean="0"/>
              <a:t>Céréales </a:t>
            </a:r>
            <a:r>
              <a:rPr lang="fr-FR" b="0" dirty="0" smtClean="0"/>
              <a:t>(14</a:t>
            </a:r>
            <a:r>
              <a:rPr lang="fr-FR" b="0" baseline="30000" dirty="0" smtClean="0"/>
              <a:t>e</a:t>
            </a:r>
            <a:r>
              <a:rPr lang="fr-FR" b="0" dirty="0" smtClean="0"/>
              <a:t> importateur </a:t>
            </a:r>
            <a:r>
              <a:rPr lang="fr-FR" b="0" dirty="0"/>
              <a:t>mondial de </a:t>
            </a:r>
            <a:r>
              <a:rPr lang="fr-FR" b="0" dirty="0" smtClean="0"/>
              <a:t>céréales)</a:t>
            </a:r>
            <a:r>
              <a:rPr lang="fr-FR" b="0" i="1" dirty="0" smtClean="0"/>
              <a:t>.</a:t>
            </a:r>
          </a:p>
          <a:p>
            <a:r>
              <a:rPr lang="fr-FR" b="0" dirty="0" smtClean="0"/>
              <a:t>Le déséquilibre global </a:t>
            </a:r>
            <a:r>
              <a:rPr lang="fr-FR" b="0" dirty="0"/>
              <a:t>sur les principales commodités ne reflète pas l’autosuffisance du </a:t>
            </a:r>
            <a:r>
              <a:rPr lang="fr-FR" b="0" dirty="0" smtClean="0"/>
              <a:t>Royaume saoudien </a:t>
            </a:r>
            <a:r>
              <a:rPr lang="fr-FR" b="0" dirty="0"/>
              <a:t>en matière de produits laitiers, d’œufs de table et de viande de volaille </a:t>
            </a:r>
            <a:r>
              <a:rPr lang="fr-FR" b="0" dirty="0" smtClean="0"/>
              <a:t>fraîche, </a:t>
            </a:r>
            <a:r>
              <a:rPr lang="fr-FR" b="0" dirty="0"/>
              <a:t>mais surtout la relative modestie de ses exportations à date sur ces marchandises.</a:t>
            </a:r>
          </a:p>
          <a:p>
            <a:endParaRPr lang="fr-FR" b="0" i="1" dirty="0" smtClean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816936"/>
              </p:ext>
            </p:extLst>
          </p:nvPr>
        </p:nvGraphicFramePr>
        <p:xfrm>
          <a:off x="166798" y="2180848"/>
          <a:ext cx="11858404" cy="3889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Connecteur droit 8"/>
          <p:cNvCxnSpPr/>
          <p:nvPr/>
        </p:nvCxnSpPr>
        <p:spPr>
          <a:xfrm>
            <a:off x="1004415" y="2355821"/>
            <a:ext cx="10872788" cy="23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9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Arabie saoudite – Les échanges de produits agricoles et agro-alimentaires </a:t>
            </a:r>
            <a:r>
              <a:rPr lang="fr-FR" i="1" dirty="0" smtClean="0"/>
              <a:t>Source : douane saoudienne, d’après Trade Data Monitor, données 2024</a:t>
            </a:r>
            <a:endParaRPr lang="fr-FR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152B-30FF-4F47-8AD6-E728982B61F2}" type="slidenum">
              <a:rPr lang="fr-FR" smtClean="0"/>
              <a:t>12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Balance commerciale par pays (en valeur)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166798" y="839522"/>
            <a:ext cx="11858404" cy="894028"/>
          </a:xfrm>
        </p:spPr>
        <p:txBody>
          <a:bodyPr>
            <a:normAutofit/>
          </a:bodyPr>
          <a:lstStyle/>
          <a:p>
            <a:r>
              <a:rPr lang="fr-FR" b="0" dirty="0" smtClean="0"/>
              <a:t>Balance </a:t>
            </a:r>
            <a:r>
              <a:rPr lang="fr-FR" b="0" dirty="0" smtClean="0">
                <a:solidFill>
                  <a:srgbClr val="C4D69E"/>
                </a:solidFill>
              </a:rPr>
              <a:t>excédentaire </a:t>
            </a:r>
            <a:r>
              <a:rPr lang="fr-FR" b="0" dirty="0" smtClean="0"/>
              <a:t>: Koweït (1</a:t>
            </a:r>
            <a:r>
              <a:rPr lang="fr-FR" b="0" baseline="30000" dirty="0" smtClean="0"/>
              <a:t>er</a:t>
            </a:r>
            <a:r>
              <a:rPr lang="fr-FR" b="0" dirty="0" smtClean="0"/>
              <a:t>).</a:t>
            </a:r>
          </a:p>
          <a:p>
            <a:r>
              <a:rPr lang="fr-FR" b="0" dirty="0" smtClean="0"/>
              <a:t>Balances </a:t>
            </a:r>
            <a:r>
              <a:rPr lang="fr-FR" b="0" dirty="0">
                <a:solidFill>
                  <a:srgbClr val="E8A3A3"/>
                </a:solidFill>
              </a:rPr>
              <a:t>déficitaires</a:t>
            </a:r>
            <a:r>
              <a:rPr lang="fr-FR" b="0" dirty="0" smtClean="0"/>
              <a:t> : Brésil (1</a:t>
            </a:r>
            <a:r>
              <a:rPr lang="fr-FR" b="0" baseline="30000" dirty="0" smtClean="0"/>
              <a:t>er</a:t>
            </a:r>
            <a:r>
              <a:rPr lang="fr-FR" b="0" dirty="0" smtClean="0"/>
              <a:t>), France (13</a:t>
            </a:r>
            <a:r>
              <a:rPr lang="fr-FR" b="0" baseline="30000" dirty="0" smtClean="0"/>
              <a:t>e</a:t>
            </a:r>
            <a:r>
              <a:rPr lang="fr-FR" b="0" dirty="0" smtClean="0"/>
              <a:t>).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008756"/>
              </p:ext>
            </p:extLst>
          </p:nvPr>
        </p:nvGraphicFramePr>
        <p:xfrm>
          <a:off x="166798" y="1947430"/>
          <a:ext cx="11858403" cy="4139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5950927" y="2962457"/>
            <a:ext cx="5936273" cy="2609668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950927" y="2962457"/>
            <a:ext cx="907073" cy="2609668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7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Arabie saoudite – Les échanges de produits agricoles et agro-alimentaires </a:t>
            </a:r>
            <a:r>
              <a:rPr lang="fr-FR" i="1" dirty="0" smtClean="0"/>
              <a:t>Source : douane saoudienne, d’après Trade Data Monitor, données 2024</a:t>
            </a:r>
            <a:endParaRPr lang="fr-FR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152B-30FF-4F47-8AD6-E728982B61F2}" type="slidenum">
              <a:rPr lang="fr-FR" smtClean="0"/>
              <a:t>13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Principaux fournisseurs</a:t>
            </a:r>
            <a:endParaRPr lang="fr-FR" dirty="0"/>
          </a:p>
        </p:txBody>
      </p:sp>
      <p:sp>
        <p:nvSpPr>
          <p:cNvPr id="9" name="Flèche droite 8"/>
          <p:cNvSpPr/>
          <p:nvPr/>
        </p:nvSpPr>
        <p:spPr>
          <a:xfrm>
            <a:off x="854306" y="5670870"/>
            <a:ext cx="395580" cy="21020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886" y="720128"/>
            <a:ext cx="9692227" cy="541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0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447675" y="4505325"/>
            <a:ext cx="8191500" cy="685800"/>
          </a:xfrm>
        </p:spPr>
        <p:txBody>
          <a:bodyPr>
            <a:normAutofit/>
          </a:bodyPr>
          <a:lstStyle/>
          <a:p>
            <a:r>
              <a:rPr lang="fr-FR" dirty="0" smtClean="0"/>
              <a:t>L’Arabie saoudite avec la France</a:t>
            </a:r>
            <a:endParaRPr lang="fr-FR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954421"/>
              </p:ext>
            </p:extLst>
          </p:nvPr>
        </p:nvGraphicFramePr>
        <p:xfrm>
          <a:off x="7749271" y="3440702"/>
          <a:ext cx="4553260" cy="2815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331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aphique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3904610"/>
              </p:ext>
            </p:extLst>
          </p:nvPr>
        </p:nvGraphicFramePr>
        <p:xfrm>
          <a:off x="4155443" y="1800223"/>
          <a:ext cx="3862808" cy="3664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490113" y="6282931"/>
            <a:ext cx="4965101" cy="505087"/>
          </a:xfrm>
        </p:spPr>
        <p:txBody>
          <a:bodyPr/>
          <a:lstStyle/>
          <a:p>
            <a:r>
              <a:rPr lang="fr-FR" dirty="0" smtClean="0"/>
              <a:t>Arabie saoudite– </a:t>
            </a:r>
            <a:r>
              <a:rPr lang="fr-FR" dirty="0"/>
              <a:t>Les échanges de produits agricoles et agro-alimentaires </a:t>
            </a:r>
          </a:p>
          <a:p>
            <a:r>
              <a:rPr lang="fr-FR" i="1" dirty="0"/>
              <a:t>Source : douane </a:t>
            </a:r>
            <a:r>
              <a:rPr lang="fr-FR" i="1" dirty="0" smtClean="0"/>
              <a:t>saoudienne </a:t>
            </a:r>
            <a:r>
              <a:rPr lang="fr-FR" i="1" dirty="0"/>
              <a:t>(diagrammes 1 et 2) et française (diagramme 3), d’après Trade Data Monitor, données 2024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152B-30FF-4F47-8AD6-E728982B61F2}" type="slidenum">
              <a:rPr lang="fr-FR" smtClean="0"/>
              <a:t>15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Les échanges agricoles et agro-alimentaires franco-saoudiens en un coup d’œil 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Hausse de 6 % entre 2023 et 2024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50"/>
                </a:solidFill>
              </a:rPr>
              <a:t>Laits et produits laitiers : + 6 %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Viande et produits carnés : + 1 %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Produits d’épicerie : + 12 %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s</a:t>
            </a:r>
            <a:r>
              <a:rPr lang="fr-FR" dirty="0" smtClean="0"/>
              <a:t>aoudiens en provenance de France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proche et moyen-orientaux de la France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s</a:t>
            </a:r>
            <a:r>
              <a:rPr lang="fr-FR" dirty="0" smtClean="0"/>
              <a:t>aoudiennes en provenance de France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 smtClean="0"/>
              <a:t>Taux de variation 2024/2023</a:t>
            </a:r>
            <a:endParaRPr lang="fr-FR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3155333"/>
              </p:ext>
            </p:extLst>
          </p:nvPr>
        </p:nvGraphicFramePr>
        <p:xfrm>
          <a:off x="163714" y="1800225"/>
          <a:ext cx="3934635" cy="357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298228"/>
              </p:ext>
            </p:extLst>
          </p:nvPr>
        </p:nvGraphicFramePr>
        <p:xfrm>
          <a:off x="8054012" y="1800223"/>
          <a:ext cx="3971190" cy="357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ZoneTexte 1"/>
          <p:cNvSpPr txBox="1"/>
          <p:nvPr/>
        </p:nvSpPr>
        <p:spPr>
          <a:xfrm>
            <a:off x="10930145" y="2260494"/>
            <a:ext cx="977877" cy="30110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baseline="0" dirty="0">
                <a:solidFill>
                  <a:srgbClr val="00B050"/>
                </a:solidFill>
                <a:latin typeface="Marianne" panose="02000000000000000000" pitchFamily="50" charset="0"/>
              </a:rPr>
              <a:t>+ 15 </a:t>
            </a:r>
            <a:r>
              <a:rPr lang="fr-FR" sz="1200" b="1" dirty="0">
                <a:solidFill>
                  <a:srgbClr val="00B050"/>
                </a:solidFill>
                <a:latin typeface="Marianne" panose="02000000000000000000" pitchFamily="50" charset="0"/>
              </a:rPr>
              <a:t>%</a:t>
            </a:r>
          </a:p>
        </p:txBody>
      </p:sp>
      <p:sp>
        <p:nvSpPr>
          <p:cNvPr id="15" name="ZoneTexte 1"/>
          <p:cNvSpPr txBox="1"/>
          <p:nvPr/>
        </p:nvSpPr>
        <p:spPr>
          <a:xfrm>
            <a:off x="10588624" y="2741707"/>
            <a:ext cx="977877" cy="30765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baseline="0" dirty="0">
                <a:solidFill>
                  <a:srgbClr val="00B050"/>
                </a:solidFill>
                <a:latin typeface="Marianne" panose="02000000000000000000" pitchFamily="50" charset="0"/>
              </a:rPr>
              <a:t>+ 10 </a:t>
            </a:r>
            <a:r>
              <a:rPr lang="fr-FR" sz="1200" b="1" dirty="0">
                <a:solidFill>
                  <a:srgbClr val="00B050"/>
                </a:solidFill>
                <a:latin typeface="Marianne" panose="02000000000000000000" pitchFamily="50" charset="0"/>
              </a:rPr>
              <a:t>%</a:t>
            </a:r>
          </a:p>
        </p:txBody>
      </p:sp>
      <p:sp>
        <p:nvSpPr>
          <p:cNvPr id="16" name="ZoneTexte 1"/>
          <p:cNvSpPr txBox="1"/>
          <p:nvPr/>
        </p:nvSpPr>
        <p:spPr>
          <a:xfrm>
            <a:off x="9983058" y="3299763"/>
            <a:ext cx="977877" cy="21565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baseline="0" dirty="0">
                <a:solidFill>
                  <a:srgbClr val="00B050"/>
                </a:solidFill>
                <a:latin typeface="Marianne" panose="02000000000000000000" pitchFamily="50" charset="0"/>
              </a:rPr>
              <a:t>+ 0,4 </a:t>
            </a:r>
            <a:r>
              <a:rPr lang="fr-FR" sz="1200" b="1" dirty="0">
                <a:solidFill>
                  <a:srgbClr val="00B050"/>
                </a:solidFill>
                <a:latin typeface="Marianne" panose="02000000000000000000" pitchFamily="50" charset="0"/>
              </a:rPr>
              <a:t>%</a:t>
            </a:r>
          </a:p>
        </p:txBody>
      </p:sp>
      <p:sp>
        <p:nvSpPr>
          <p:cNvPr id="17" name="ZoneTexte 1"/>
          <p:cNvSpPr txBox="1"/>
          <p:nvPr/>
        </p:nvSpPr>
        <p:spPr>
          <a:xfrm>
            <a:off x="9610747" y="3788399"/>
            <a:ext cx="977877" cy="20866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baseline="0" dirty="0">
                <a:solidFill>
                  <a:srgbClr val="00B050"/>
                </a:solidFill>
                <a:latin typeface="Marianne" panose="02000000000000000000" pitchFamily="50" charset="0"/>
              </a:rPr>
              <a:t>+ 17 </a:t>
            </a:r>
            <a:r>
              <a:rPr lang="fr-FR" sz="1200" b="1" dirty="0">
                <a:solidFill>
                  <a:srgbClr val="00B050"/>
                </a:solidFill>
                <a:latin typeface="Marianne" panose="02000000000000000000" pitchFamily="50" charset="0"/>
              </a:rPr>
              <a:t>%</a:t>
            </a:r>
          </a:p>
        </p:txBody>
      </p:sp>
      <p:sp>
        <p:nvSpPr>
          <p:cNvPr id="18" name="ZoneTexte 1"/>
          <p:cNvSpPr txBox="1"/>
          <p:nvPr/>
        </p:nvSpPr>
        <p:spPr>
          <a:xfrm>
            <a:off x="9944820" y="4293486"/>
            <a:ext cx="977877" cy="2377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baseline="0" dirty="0">
                <a:solidFill>
                  <a:srgbClr val="FF0000"/>
                </a:solidFill>
                <a:latin typeface="Marianne" panose="02000000000000000000" pitchFamily="50" charset="0"/>
              </a:rPr>
              <a:t>- 26 </a:t>
            </a:r>
            <a:r>
              <a:rPr lang="fr-FR" sz="1200" b="1" dirty="0">
                <a:solidFill>
                  <a:srgbClr val="FF0000"/>
                </a:solidFill>
                <a:latin typeface="Marianne" panose="02000000000000000000" pitchFamily="50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32279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Arabie saoudite – Les échanges de produits agricoles et agro-alimentaires </a:t>
            </a:r>
            <a:r>
              <a:rPr lang="fr-FR" i="1" dirty="0" smtClean="0"/>
              <a:t>Source : douane saoudienne, d’après Trade Data Monitor, données 2024</a:t>
            </a:r>
            <a:endParaRPr lang="fr-FR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152B-30FF-4F47-8AD6-E728982B61F2}" type="slidenum">
              <a:rPr lang="fr-FR" smtClean="0"/>
              <a:t>16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Balance commerciale saoudienne avec la France (en valeur)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fr-FR" b="0" dirty="0" smtClean="0"/>
              <a:t>Le déficit saoudien se stabilise en 2024 à plus de 500 millions d’euros.</a:t>
            </a:r>
            <a:endParaRPr lang="fr-FR" b="0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372426"/>
              </p:ext>
            </p:extLst>
          </p:nvPr>
        </p:nvGraphicFramePr>
        <p:xfrm>
          <a:off x="166798" y="1393870"/>
          <a:ext cx="11858404" cy="4683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678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Arabie saoudite – Les échanges de produits agricoles et agro-alimentaires </a:t>
            </a:r>
            <a:r>
              <a:rPr lang="fr-FR" i="1" dirty="0" smtClean="0"/>
              <a:t>Source : douane saoudienne, d’après Trade Data Monitor, données 2024</a:t>
            </a:r>
            <a:endParaRPr lang="fr-FR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152B-30FF-4F47-8AD6-E728982B61F2}" type="slidenum">
              <a:rPr lang="fr-FR" smtClean="0"/>
              <a:t>17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Balance commerciale saoudienne avec la France par poste d’importation (en valeur)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166798" y="839521"/>
            <a:ext cx="11858404" cy="1339799"/>
          </a:xfrm>
        </p:spPr>
        <p:txBody>
          <a:bodyPr>
            <a:normAutofit/>
          </a:bodyPr>
          <a:lstStyle/>
          <a:p>
            <a:r>
              <a:rPr lang="fr-FR" b="0" dirty="0" smtClean="0"/>
              <a:t>1</a:t>
            </a:r>
            <a:r>
              <a:rPr lang="fr-FR" b="0" baseline="30000" dirty="0" smtClean="0"/>
              <a:t>er</a:t>
            </a:r>
            <a:r>
              <a:rPr lang="fr-FR" b="0" dirty="0" smtClean="0"/>
              <a:t> poste </a:t>
            </a:r>
            <a:r>
              <a:rPr lang="fr-FR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déficitaire</a:t>
            </a:r>
            <a:r>
              <a:rPr lang="fr-FR" b="0" dirty="0" smtClean="0"/>
              <a:t> : </a:t>
            </a:r>
            <a:r>
              <a:rPr lang="fr-FR" b="0" i="1" dirty="0" smtClean="0"/>
              <a:t>Laits et produits laitiers.</a:t>
            </a:r>
            <a:r>
              <a:rPr lang="fr-FR" b="0" dirty="0"/>
              <a:t> </a:t>
            </a:r>
            <a:endParaRPr lang="fr-FR" b="0" dirty="0" smtClean="0"/>
          </a:p>
          <a:p>
            <a:r>
              <a:rPr lang="fr-FR" b="0" dirty="0" smtClean="0"/>
              <a:t>Le </a:t>
            </a:r>
            <a:r>
              <a:rPr lang="fr-FR" b="0" dirty="0"/>
              <a:t>repli de 2023 et 2024 des postes </a:t>
            </a:r>
            <a:r>
              <a:rPr lang="fr-FR" b="0" i="1" dirty="0"/>
              <a:t>Produits carnés </a:t>
            </a:r>
            <a:r>
              <a:rPr lang="fr-FR" b="0" dirty="0"/>
              <a:t>et </a:t>
            </a:r>
            <a:r>
              <a:rPr lang="fr-FR" b="0" i="1" dirty="0"/>
              <a:t>Céréales</a:t>
            </a:r>
            <a:r>
              <a:rPr lang="fr-FR" b="0" dirty="0"/>
              <a:t> s’expliquent respectivement par l’embargo sur la volaille congelée suite à des foyers d’IAHP </a:t>
            </a:r>
            <a:r>
              <a:rPr lang="fr-FR" b="0" dirty="0" smtClean="0"/>
              <a:t>dans le </a:t>
            </a:r>
            <a:r>
              <a:rPr lang="fr-FR" b="0" dirty="0"/>
              <a:t>Finistère et la volatilité des achats saoudiens d’orge fourrager français.</a:t>
            </a:r>
          </a:p>
          <a:p>
            <a:endParaRPr lang="fr-FR" b="0" i="1" dirty="0" smtClean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023235"/>
              </p:ext>
            </p:extLst>
          </p:nvPr>
        </p:nvGraphicFramePr>
        <p:xfrm>
          <a:off x="166798" y="2179320"/>
          <a:ext cx="11858404" cy="3917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Connecteur droit 8"/>
          <p:cNvCxnSpPr/>
          <p:nvPr/>
        </p:nvCxnSpPr>
        <p:spPr>
          <a:xfrm>
            <a:off x="1039381" y="2340769"/>
            <a:ext cx="108465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300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Arabie saoudite – Les échanges de produits agricoles et agro-alimentaires </a:t>
            </a:r>
            <a:r>
              <a:rPr lang="fr-FR" i="1" dirty="0" smtClean="0"/>
              <a:t>Source : douane saoudienne, d’après Trade Data Monitor, données 2024</a:t>
            </a:r>
            <a:endParaRPr lang="fr-FR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152B-30FF-4F47-8AD6-E728982B61F2}" type="slidenum">
              <a:rPr lang="fr-FR" smtClean="0"/>
              <a:t>18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Postes d’importation en provenance de France (en valeur)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Les importations de </a:t>
            </a:r>
            <a:r>
              <a:rPr lang="fr-FR" i="1" dirty="0" smtClean="0"/>
              <a:t>Laits et produits laitiers </a:t>
            </a:r>
            <a:r>
              <a:rPr lang="fr-FR" dirty="0" smtClean="0"/>
              <a:t>augmentent de 34 % cumulativement sur trois ans.</a:t>
            </a:r>
            <a:r>
              <a:rPr lang="fr-FR" i="1" dirty="0" smtClean="0"/>
              <a:t> </a:t>
            </a:r>
            <a:endParaRPr lang="fr-FR" i="1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1"/>
          </p:nvPr>
        </p:nvSpPr>
        <p:spPr>
          <a:xfrm>
            <a:off x="9194334" y="473042"/>
            <a:ext cx="2830868" cy="305200"/>
          </a:xfrm>
        </p:spPr>
        <p:txBody>
          <a:bodyPr>
            <a:normAutofit/>
          </a:bodyPr>
          <a:lstStyle/>
          <a:p>
            <a:r>
              <a:rPr lang="fr-FR" dirty="0"/>
              <a:t>Taux de variation </a:t>
            </a:r>
            <a:r>
              <a:rPr lang="fr-FR" dirty="0" smtClean="0"/>
              <a:t>cumulée sur 3 ans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4286465"/>
              </p:ext>
            </p:extLst>
          </p:nvPr>
        </p:nvGraphicFramePr>
        <p:xfrm>
          <a:off x="173174" y="1430903"/>
          <a:ext cx="11852028" cy="4673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Texte 12"/>
          <p:cNvSpPr txBox="1"/>
          <p:nvPr/>
        </p:nvSpPr>
        <p:spPr>
          <a:xfrm>
            <a:off x="1106500" y="1850252"/>
            <a:ext cx="10826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dirty="0">
                <a:solidFill>
                  <a:srgbClr val="00B050"/>
                </a:solidFill>
                <a:latin typeface="Marianne" panose="02000000000000000000" pitchFamily="50" charset="0"/>
              </a:rPr>
              <a:t>+ </a:t>
            </a:r>
            <a:r>
              <a:rPr lang="fr-FR" sz="1200" b="1" dirty="0" smtClean="0">
                <a:solidFill>
                  <a:srgbClr val="00B050"/>
                </a:solidFill>
                <a:latin typeface="Marianne" panose="02000000000000000000" pitchFamily="50" charset="0"/>
              </a:rPr>
              <a:t>34 %</a:t>
            </a:r>
            <a:r>
              <a:rPr lang="fr-FR" sz="1200" b="1" dirty="0">
                <a:solidFill>
                  <a:srgbClr val="00B050"/>
                </a:solidFill>
                <a:latin typeface="Marianne" panose="02000000000000000000" pitchFamily="50" charset="0"/>
              </a:rPr>
              <a:t> </a:t>
            </a:r>
            <a:r>
              <a:rPr lang="fr-FR" sz="1200" b="1" dirty="0" smtClean="0">
                <a:solidFill>
                  <a:srgbClr val="00B050"/>
                </a:solidFill>
                <a:latin typeface="Marianne" panose="02000000000000000000" pitchFamily="50" charset="0"/>
              </a:rPr>
              <a:t>             +</a:t>
            </a:r>
            <a:r>
              <a:rPr lang="fr-FR" sz="1200" b="1" dirty="0">
                <a:solidFill>
                  <a:srgbClr val="00B050"/>
                </a:solidFill>
                <a:latin typeface="Marianne" panose="02000000000000000000" pitchFamily="50" charset="0"/>
              </a:rPr>
              <a:t> </a:t>
            </a:r>
            <a:r>
              <a:rPr lang="fr-FR" sz="1200" b="1" dirty="0" smtClean="0">
                <a:solidFill>
                  <a:srgbClr val="00B050"/>
                </a:solidFill>
                <a:latin typeface="Marianne" panose="02000000000000000000" pitchFamily="50" charset="0"/>
              </a:rPr>
              <a:t>33 %             +</a:t>
            </a:r>
            <a:r>
              <a:rPr lang="fr-FR" sz="1200" b="1" dirty="0">
                <a:solidFill>
                  <a:srgbClr val="00B050"/>
                </a:solidFill>
                <a:latin typeface="Marianne" panose="02000000000000000000" pitchFamily="50" charset="0"/>
              </a:rPr>
              <a:t> </a:t>
            </a:r>
            <a:r>
              <a:rPr lang="fr-FR" sz="1200" b="1" dirty="0" smtClean="0">
                <a:solidFill>
                  <a:srgbClr val="00B050"/>
                </a:solidFill>
                <a:latin typeface="Marianne" panose="02000000000000000000" pitchFamily="50" charset="0"/>
              </a:rPr>
              <a:t>31 %             +</a:t>
            </a:r>
            <a:r>
              <a:rPr lang="fr-FR" sz="1200" b="1" dirty="0">
                <a:solidFill>
                  <a:srgbClr val="00B050"/>
                </a:solidFill>
                <a:latin typeface="Marianne" panose="02000000000000000000" pitchFamily="50" charset="0"/>
              </a:rPr>
              <a:t> </a:t>
            </a:r>
            <a:r>
              <a:rPr lang="fr-FR" sz="1200" b="1" dirty="0" smtClean="0">
                <a:solidFill>
                  <a:srgbClr val="00B050"/>
                </a:solidFill>
                <a:latin typeface="Marianne" panose="02000000000000000000" pitchFamily="50" charset="0"/>
              </a:rPr>
              <a:t>48 %          +</a:t>
            </a:r>
            <a:r>
              <a:rPr lang="fr-FR" sz="1200" b="1" dirty="0">
                <a:solidFill>
                  <a:srgbClr val="00B050"/>
                </a:solidFill>
                <a:latin typeface="Marianne" panose="02000000000000000000" pitchFamily="50" charset="0"/>
              </a:rPr>
              <a:t> </a:t>
            </a:r>
            <a:r>
              <a:rPr lang="fr-FR" sz="1200" b="1" dirty="0" smtClean="0">
                <a:solidFill>
                  <a:srgbClr val="00B050"/>
                </a:solidFill>
                <a:latin typeface="Marianne" panose="02000000000000000000" pitchFamily="50" charset="0"/>
              </a:rPr>
              <a:t>178 %          + 246 %         </a:t>
            </a:r>
            <a:r>
              <a:rPr lang="fr-FR" sz="1200" b="1" dirty="0">
                <a:solidFill>
                  <a:srgbClr val="FF0000"/>
                </a:solidFill>
                <a:latin typeface="Marianne" panose="02000000000000000000" pitchFamily="50" charset="0"/>
              </a:rPr>
              <a:t>-</a:t>
            </a:r>
            <a:r>
              <a:rPr lang="fr-FR" sz="1200" b="1" dirty="0" smtClean="0">
                <a:solidFill>
                  <a:srgbClr val="FF0000"/>
                </a:solidFill>
                <a:latin typeface="Marianne" panose="02000000000000000000" pitchFamily="50" charset="0"/>
              </a:rPr>
              <a:t> 38 %             </a:t>
            </a:r>
            <a:r>
              <a:rPr lang="fr-FR" sz="1200" b="1" dirty="0" smtClean="0">
                <a:solidFill>
                  <a:srgbClr val="00B050"/>
                </a:solidFill>
                <a:latin typeface="Marianne" panose="02000000000000000000" pitchFamily="50" charset="0"/>
              </a:rPr>
              <a:t>+ 30 %            + 604 %          +</a:t>
            </a:r>
            <a:r>
              <a:rPr lang="fr-FR" sz="1200" b="1" dirty="0">
                <a:solidFill>
                  <a:srgbClr val="00B050"/>
                </a:solidFill>
                <a:latin typeface="Marianne" panose="02000000000000000000" pitchFamily="50" charset="0"/>
              </a:rPr>
              <a:t> </a:t>
            </a:r>
            <a:r>
              <a:rPr lang="fr-FR" sz="1200" b="1" dirty="0" smtClean="0">
                <a:solidFill>
                  <a:srgbClr val="00B050"/>
                </a:solidFill>
                <a:latin typeface="Marianne" panose="02000000000000000000" pitchFamily="50" charset="0"/>
              </a:rPr>
              <a:t>48 %            +</a:t>
            </a:r>
            <a:r>
              <a:rPr lang="fr-FR" sz="1200" b="1" dirty="0">
                <a:solidFill>
                  <a:srgbClr val="00B050"/>
                </a:solidFill>
                <a:latin typeface="Marianne" panose="02000000000000000000" pitchFamily="50" charset="0"/>
              </a:rPr>
              <a:t> </a:t>
            </a:r>
            <a:r>
              <a:rPr lang="fr-FR" sz="1200" b="1" dirty="0" smtClean="0">
                <a:solidFill>
                  <a:srgbClr val="00B050"/>
                </a:solidFill>
                <a:latin typeface="Marianne" panose="02000000000000000000" pitchFamily="50" charset="0"/>
              </a:rPr>
              <a:t>31 %</a:t>
            </a:r>
            <a:r>
              <a:rPr lang="fr-FR" sz="1200" b="1" i="1" dirty="0" smtClean="0">
                <a:solidFill>
                  <a:srgbClr val="00B050"/>
                </a:solidFill>
                <a:latin typeface="Marianne" panose="02000000000000000000" pitchFamily="50" charset="0"/>
              </a:rPr>
              <a:t> </a:t>
            </a:r>
            <a:endParaRPr lang="fr-FR" sz="1200" b="1" dirty="0">
              <a:solidFill>
                <a:srgbClr val="00B050"/>
              </a:solidFill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577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Arabie saoudite – Les échanges de produits agricoles et agro-alimentaires </a:t>
            </a:r>
            <a:r>
              <a:rPr lang="fr-FR" i="1" dirty="0" smtClean="0"/>
              <a:t>Source : douane française, d’après Trade Data Monitor, données 2024</a:t>
            </a:r>
            <a:endParaRPr lang="fr-FR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152B-30FF-4F47-8AD6-E728982B61F2}" type="slidenum">
              <a:rPr lang="fr-FR" smtClean="0"/>
              <a:t>19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Principaux marchés de la France (en valeur)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1"/>
          </p:nvPr>
        </p:nvSpPr>
        <p:spPr>
          <a:xfrm>
            <a:off x="9731228" y="473042"/>
            <a:ext cx="2293973" cy="305200"/>
          </a:xfrm>
        </p:spPr>
        <p:txBody>
          <a:bodyPr/>
          <a:lstStyle/>
          <a:p>
            <a:r>
              <a:rPr lang="fr-FR" dirty="0"/>
              <a:t>Taux de variation </a:t>
            </a:r>
            <a:r>
              <a:rPr lang="fr-FR" dirty="0" smtClean="0"/>
              <a:t>2024/2023</a:t>
            </a:r>
            <a:endParaRPr lang="fr-FR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679494"/>
              </p:ext>
            </p:extLst>
          </p:nvPr>
        </p:nvGraphicFramePr>
        <p:xfrm>
          <a:off x="173175" y="874428"/>
          <a:ext cx="11852028" cy="5154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0889116" y="1027028"/>
            <a:ext cx="1038225" cy="4666113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/>
          </a:p>
        </p:txBody>
      </p:sp>
      <p:sp>
        <p:nvSpPr>
          <p:cNvPr id="9" name="Rectangle 8"/>
          <p:cNvSpPr/>
          <p:nvPr/>
        </p:nvSpPr>
        <p:spPr>
          <a:xfrm>
            <a:off x="11119492" y="881015"/>
            <a:ext cx="577472" cy="32316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500" b="1" dirty="0">
                <a:ln w="22225">
                  <a:noFill/>
                  <a:prstDash val="solid"/>
                </a:ln>
                <a:solidFill>
                  <a:srgbClr val="00B050"/>
                </a:solidFill>
                <a:latin typeface="Marianne" panose="02000000000000000000" pitchFamily="50" charset="0"/>
              </a:rPr>
              <a:t>31e</a:t>
            </a:r>
            <a:endParaRPr lang="fr-FR" sz="1500" b="1" cap="none" spc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/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44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83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Arabie saoudite – Les échanges de produits agricoles et agro-alimentaires </a:t>
            </a:r>
            <a:r>
              <a:rPr lang="fr-FR" i="1" dirty="0" smtClean="0"/>
              <a:t>Source </a:t>
            </a:r>
            <a:r>
              <a:rPr lang="fr-FR" i="1" smtClean="0"/>
              <a:t>: douane saoudienne, </a:t>
            </a:r>
            <a:r>
              <a:rPr lang="fr-FR" i="1" dirty="0" smtClean="0"/>
              <a:t>d’après Trade Data Monitor, données 2024</a:t>
            </a:r>
            <a:endParaRPr lang="fr-FR" i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Postes d’importation (en valeur)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152B-30FF-4F47-8AD6-E728982B61F2}" type="slidenum">
              <a:rPr lang="fr-FR" smtClean="0"/>
              <a:t>20</a:t>
            </a:fld>
            <a:endParaRPr lang="fr-FR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791175"/>
              </p:ext>
            </p:extLst>
          </p:nvPr>
        </p:nvGraphicFramePr>
        <p:xfrm>
          <a:off x="166798" y="790574"/>
          <a:ext cx="5900627" cy="4819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345599"/>
              </p:ext>
            </p:extLst>
          </p:nvPr>
        </p:nvGraphicFramePr>
        <p:xfrm>
          <a:off x="6096000" y="790575"/>
          <a:ext cx="5858312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418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Arabie saoudite – Les échanges de produits agricoles et agro-alimentaires</a:t>
            </a:r>
          </a:p>
          <a:p>
            <a:r>
              <a:rPr lang="fr-FR" i="1" dirty="0"/>
              <a:t>Source : Service économique de Riyad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152B-30FF-4F47-8AD6-E728982B61F2}" type="slidenum">
              <a:rPr lang="fr-FR" smtClean="0"/>
              <a:t>3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Contexte macro-économique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5EC185-3C16-4B0F-BF85-79F922334B5E}"/>
              </a:ext>
            </a:extLst>
          </p:cNvPr>
          <p:cNvSpPr/>
          <p:nvPr/>
        </p:nvSpPr>
        <p:spPr>
          <a:xfrm>
            <a:off x="1109376" y="935380"/>
            <a:ext cx="10098315" cy="5267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i="1" dirty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Une population jeune, à fort pouvoir d’achat (mais pas pour tout le monde)</a:t>
            </a:r>
            <a:endParaRPr lang="fr-FR" sz="2000" b="1" dirty="0">
              <a:solidFill>
                <a:srgbClr val="0B648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fr-FR" sz="1600" dirty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32,1 millions d’habitants / </a:t>
            </a:r>
            <a:r>
              <a:rPr lang="fr-FR" sz="1600" i="1" dirty="0" smtClean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63 % </a:t>
            </a:r>
            <a:r>
              <a:rPr lang="fr-FR" sz="1600" i="1" dirty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 – de 30 ans, </a:t>
            </a:r>
            <a:r>
              <a:rPr lang="fr-FR" sz="1600" i="1" dirty="0" smtClean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85 % </a:t>
            </a:r>
            <a:r>
              <a:rPr lang="fr-FR" sz="1600" i="1" dirty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 zone </a:t>
            </a:r>
            <a:r>
              <a:rPr lang="fr-FR" sz="1600" i="1" dirty="0" smtClean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urbaine.</a:t>
            </a:r>
            <a:endParaRPr lang="fr-FR" sz="1600" i="1" dirty="0">
              <a:solidFill>
                <a:srgbClr val="0B6482"/>
              </a:solidFill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fr-FR" sz="1600" i="1" dirty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13,4 millions de non saoudiens dont 9 millions de travailleurs à faible revenu </a:t>
            </a:r>
            <a:r>
              <a:rPr lang="fr-FR" sz="1600" i="1" dirty="0" smtClean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2000" dirty="0">
              <a:solidFill>
                <a:srgbClr val="0B648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fr-FR" sz="1600" dirty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PIB par habitant (2024) : 30 746 $ (+1,3%) - 42</a:t>
            </a:r>
            <a:r>
              <a:rPr lang="fr-FR" sz="1600" baseline="30000" dirty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1600" dirty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rang </a:t>
            </a:r>
            <a:r>
              <a:rPr lang="fr-FR" sz="1600" i="1" dirty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/ France : 46 204 $ (+3,2%) – 19</a:t>
            </a:r>
            <a:r>
              <a:rPr lang="fr-FR" sz="1600" i="1" baseline="30000" dirty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1600" i="1" dirty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i="1" dirty="0" smtClean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rang.</a:t>
            </a:r>
            <a:endParaRPr lang="fr-FR" sz="2000" dirty="0">
              <a:solidFill>
                <a:srgbClr val="0B648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i="1" dirty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Un pays dépendant des importations mais en recherche d’autosuffisance</a:t>
            </a:r>
            <a:endParaRPr lang="fr-FR" sz="2000" b="1" dirty="0">
              <a:solidFill>
                <a:srgbClr val="0B648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fr-FR" sz="1600" dirty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Taux d’autosuffisance alimentaire de </a:t>
            </a:r>
            <a:r>
              <a:rPr lang="fr-FR" sz="1600" dirty="0" smtClean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20 % </a:t>
            </a:r>
            <a:r>
              <a:rPr lang="fr-FR" sz="1600" dirty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à 30 </a:t>
            </a:r>
            <a:r>
              <a:rPr lang="fr-FR" sz="1600" dirty="0" smtClean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%.</a:t>
            </a:r>
            <a:endParaRPr lang="fr-FR" sz="1600" dirty="0">
              <a:solidFill>
                <a:srgbClr val="0B6482"/>
              </a:solidFill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fr-FR" sz="1600" dirty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Pourtant excédentaire en dates (</a:t>
            </a:r>
            <a:r>
              <a:rPr lang="fr-FR" sz="1600" dirty="0" smtClean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119 %), </a:t>
            </a:r>
            <a:r>
              <a:rPr lang="fr-FR" sz="1600" dirty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produits laitiers (</a:t>
            </a:r>
            <a:r>
              <a:rPr lang="fr-FR" sz="1600" dirty="0" smtClean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129 %), </a:t>
            </a:r>
            <a:r>
              <a:rPr lang="fr-FR" sz="1600" dirty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quelques légumes (concombres, aubergines, courgettes) et en bonne voie en volailles (71 %), viandes rouges (61 %), pommes de terre (</a:t>
            </a:r>
            <a:r>
              <a:rPr lang="fr-FR" sz="1600" dirty="0" smtClean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87 %), </a:t>
            </a:r>
            <a:r>
              <a:rPr lang="fr-FR" sz="1600" dirty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tomates (</a:t>
            </a:r>
            <a:r>
              <a:rPr lang="fr-FR" sz="1600" dirty="0" smtClean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76 %) </a:t>
            </a:r>
            <a:r>
              <a:rPr lang="fr-FR" sz="1600" dirty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et déficitaire en céréales et produits de la mer.</a:t>
            </a: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fr-FR" sz="1600" dirty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Déficit commercial agri/agro de 20 milliards de </a:t>
            </a:r>
            <a:r>
              <a:rPr lang="fr-FR" sz="1600" dirty="0" smtClean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dollars.</a:t>
            </a:r>
            <a:endParaRPr lang="fr-FR" sz="1600" i="1" dirty="0">
              <a:solidFill>
                <a:srgbClr val="0B6482"/>
              </a:solidFill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i="1" dirty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Une libéralisation de la société par le haut</a:t>
            </a:r>
            <a:endParaRPr lang="fr-FR" sz="2000" b="1" dirty="0">
              <a:solidFill>
                <a:srgbClr val="0B648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fr-FR" sz="1600" dirty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Féminisation du marché du travail (de </a:t>
            </a:r>
            <a:r>
              <a:rPr lang="fr-FR" sz="1600" dirty="0" smtClean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17 % </a:t>
            </a:r>
            <a:r>
              <a:rPr lang="fr-FR" sz="1600" dirty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à 36% depuis 2017</a:t>
            </a:r>
            <a:r>
              <a:rPr lang="fr-FR" sz="1600" dirty="0" smtClean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fr-FR" sz="1600" dirty="0">
              <a:solidFill>
                <a:srgbClr val="0B6482"/>
              </a:solidFill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fr-FR" sz="1600" dirty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Occidentalisation des habitudes de loisirs et de consommation mais une prévalence forte de l’obésité et des maladies chroniques (diabètes</a:t>
            </a:r>
            <a:r>
              <a:rPr lang="fr-FR" sz="1600" dirty="0" smtClean="0">
                <a:solidFill>
                  <a:srgbClr val="0B6482"/>
                </a:solidFill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fr-FR" sz="1600" dirty="0">
              <a:solidFill>
                <a:srgbClr val="0B6482"/>
              </a:solidFill>
              <a:effectLst/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D63D6D8-940B-4E06-AD84-B032E77CC7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469" t="17587" r="20766" b="67139"/>
          <a:stretch/>
        </p:blipFill>
        <p:spPr>
          <a:xfrm>
            <a:off x="318007" y="1427177"/>
            <a:ext cx="1090480" cy="63454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0E21AAB-3DA5-4112-96C2-0C30E2B242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85"/>
          <a:stretch/>
        </p:blipFill>
        <p:spPr>
          <a:xfrm>
            <a:off x="273475" y="2987005"/>
            <a:ext cx="1179544" cy="879223"/>
          </a:xfrm>
          <a:prstGeom prst="rect">
            <a:avLst/>
          </a:prstGeom>
        </p:spPr>
      </p:pic>
      <p:pic>
        <p:nvPicPr>
          <p:cNvPr id="14" name="Graphique 13" descr="Chariot de courses avec un remplissage uni">
            <a:extLst>
              <a:ext uri="{FF2B5EF4-FFF2-40B4-BE49-F238E27FC236}">
                <a16:creationId xmlns:a16="http://schemas.microsoft.com/office/drawing/2014/main" id="{7FDE6DA8-46C5-465E-A496-E683E42A9B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3262" y="52258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8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Arabie saoudite – Les échanges de produits agricoles et agro-alimentaires</a:t>
            </a:r>
          </a:p>
          <a:p>
            <a:r>
              <a:rPr lang="fr-FR" i="1" dirty="0"/>
              <a:t>Source : Service économique de Riyad</a:t>
            </a:r>
            <a:r>
              <a:rPr lang="fr-FR" dirty="0"/>
              <a:t> </a:t>
            </a:r>
            <a:r>
              <a:rPr lang="fr-FR" i="1" dirty="0"/>
              <a:t>et GASTAT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152B-30FF-4F47-8AD6-E728982B61F2}" type="slidenum">
              <a:rPr lang="fr-FR" smtClean="0"/>
              <a:t>4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2000" b="1" dirty="0" smtClean="0">
                <a:solidFill>
                  <a:schemeClr val="bg1"/>
                </a:solidFill>
                <a:latin typeface="Marianne" panose="02000000000000000000" pitchFamily="50" charset="0"/>
              </a:rPr>
              <a:t>Une population jeune et en forte croissance (+ 34 % VS 2010)</a:t>
            </a:r>
            <a:endParaRPr lang="fr-FR" sz="2000" b="1" dirty="0">
              <a:solidFill>
                <a:schemeClr val="bg1"/>
              </a:solidFill>
              <a:latin typeface="Marianne" panose="02000000000000000000" pitchFamily="50" charset="0"/>
            </a:endParaRP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3D35C784-9938-4381-83DF-BD0185E70A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6047391"/>
              </p:ext>
            </p:extLst>
          </p:nvPr>
        </p:nvGraphicFramePr>
        <p:xfrm>
          <a:off x="166798" y="1271973"/>
          <a:ext cx="5929202" cy="4880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7E74D67C-F570-4D67-8AD9-97E2D8CE3978}"/>
              </a:ext>
            </a:extLst>
          </p:cNvPr>
          <p:cNvSpPr txBox="1"/>
          <p:nvPr/>
        </p:nvSpPr>
        <p:spPr>
          <a:xfrm>
            <a:off x="166798" y="948807"/>
            <a:ext cx="59292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latin typeface="Marianne" panose="02000000000000000000" pitchFamily="50" charset="0"/>
              </a:rPr>
              <a:t>Population (en millions d’habitants)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5C473ACD-9F29-4856-9E9C-9CD394BB79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970817"/>
              </p:ext>
            </p:extLst>
          </p:nvPr>
        </p:nvGraphicFramePr>
        <p:xfrm>
          <a:off x="6096000" y="1321485"/>
          <a:ext cx="5929202" cy="2495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405BB466-F617-4ADD-BF1A-D6F5A3BE6C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6576479"/>
              </p:ext>
            </p:extLst>
          </p:nvPr>
        </p:nvGraphicFramePr>
        <p:xfrm>
          <a:off x="6096000" y="3816991"/>
          <a:ext cx="5929202" cy="2335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D2618A71-BA48-43E7-83BB-7349555BE17B}"/>
              </a:ext>
            </a:extLst>
          </p:cNvPr>
          <p:cNvSpPr txBox="1"/>
          <p:nvPr/>
        </p:nvSpPr>
        <p:spPr>
          <a:xfrm>
            <a:off x="6096000" y="948807"/>
            <a:ext cx="59292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latin typeface="Marianne" panose="02000000000000000000" pitchFamily="50" charset="0"/>
              </a:rPr>
              <a:t>Pyramide des âges (en millions d’habitants)</a:t>
            </a:r>
          </a:p>
        </p:txBody>
      </p:sp>
    </p:spTree>
    <p:extLst>
      <p:ext uri="{BB962C8B-B14F-4D97-AF65-F5344CB8AC3E}">
        <p14:creationId xmlns:p14="http://schemas.microsoft.com/office/powerpoint/2010/main" val="168378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Arabie saoudite – Les échanges de produits agricoles et agro-alimentaires</a:t>
            </a:r>
          </a:p>
          <a:p>
            <a:r>
              <a:rPr lang="fr-FR" i="1" dirty="0"/>
              <a:t>Source </a:t>
            </a:r>
            <a:r>
              <a:rPr lang="fr-FR" i="1" dirty="0" smtClean="0"/>
              <a:t>: </a:t>
            </a:r>
            <a:r>
              <a:rPr lang="fr-FR" i="1" dirty="0"/>
              <a:t>Service économique de </a:t>
            </a:r>
            <a:r>
              <a:rPr lang="fr-FR" i="1" dirty="0" smtClean="0"/>
              <a:t>Riyad</a:t>
            </a:r>
            <a:r>
              <a:rPr lang="fr-FR" dirty="0" smtClean="0"/>
              <a:t> </a:t>
            </a:r>
            <a:r>
              <a:rPr lang="fr-FR" i="1" dirty="0" smtClean="0"/>
              <a:t>et GASTAT</a:t>
            </a:r>
            <a:endParaRPr lang="fr-FR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152B-30FF-4F47-8AD6-E728982B61F2}" type="slidenum">
              <a:rPr lang="fr-FR" smtClean="0"/>
              <a:t>5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Un marché du travail fragmenté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CB0B058-D893-47FE-94BD-BA1369E8D375}"/>
              </a:ext>
            </a:extLst>
          </p:cNvPr>
          <p:cNvSpPr txBox="1"/>
          <p:nvPr/>
        </p:nvSpPr>
        <p:spPr>
          <a:xfrm>
            <a:off x="4093828" y="845571"/>
            <a:ext cx="79313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latin typeface="Marianne" panose="02000000000000000000" pitchFamily="50" charset="0"/>
              </a:rPr>
              <a:t>Répartition des travailleurs par nationalité, genre et activité économique </a:t>
            </a:r>
            <a:r>
              <a:rPr lang="fr-FR" sz="1500" b="1" dirty="0" smtClean="0">
                <a:latin typeface="Marianne" panose="02000000000000000000" pitchFamily="50" charset="0"/>
              </a:rPr>
              <a:t>principale</a:t>
            </a:r>
            <a:endParaRPr lang="fr-FR" sz="1500" b="1" dirty="0">
              <a:latin typeface="Marianne" panose="02000000000000000000" pitchFamily="50" charset="0"/>
            </a:endParaRP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7957760A-45D4-40C3-A3A5-07D3979A1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957474"/>
              </p:ext>
            </p:extLst>
          </p:nvPr>
        </p:nvGraphicFramePr>
        <p:xfrm>
          <a:off x="4093828" y="1281898"/>
          <a:ext cx="7931374" cy="4808122"/>
        </p:xfrm>
        <a:graphic>
          <a:graphicData uri="http://schemas.openxmlformats.org/drawingml/2006/table">
            <a:tbl>
              <a:tblPr/>
              <a:tblGrid>
                <a:gridCol w="4078894">
                  <a:extLst>
                    <a:ext uri="{9D8B030D-6E8A-4147-A177-3AD203B41FA5}">
                      <a16:colId xmlns:a16="http://schemas.microsoft.com/office/drawing/2014/main" val="2580631736"/>
                    </a:ext>
                  </a:extLst>
                </a:gridCol>
                <a:gridCol w="944550">
                  <a:extLst>
                    <a:ext uri="{9D8B030D-6E8A-4147-A177-3AD203B41FA5}">
                      <a16:colId xmlns:a16="http://schemas.microsoft.com/office/drawing/2014/main" val="1558445237"/>
                    </a:ext>
                  </a:extLst>
                </a:gridCol>
                <a:gridCol w="581586">
                  <a:extLst>
                    <a:ext uri="{9D8B030D-6E8A-4147-A177-3AD203B41FA5}">
                      <a16:colId xmlns:a16="http://schemas.microsoft.com/office/drawing/2014/main" val="4084034317"/>
                    </a:ext>
                  </a:extLst>
                </a:gridCol>
                <a:gridCol w="581586">
                  <a:extLst>
                    <a:ext uri="{9D8B030D-6E8A-4147-A177-3AD203B41FA5}">
                      <a16:colId xmlns:a16="http://schemas.microsoft.com/office/drawing/2014/main" val="4213375757"/>
                    </a:ext>
                  </a:extLst>
                </a:gridCol>
                <a:gridCol w="581586">
                  <a:extLst>
                    <a:ext uri="{9D8B030D-6E8A-4147-A177-3AD203B41FA5}">
                      <a16:colId xmlns:a16="http://schemas.microsoft.com/office/drawing/2014/main" val="1469246808"/>
                    </a:ext>
                  </a:extLst>
                </a:gridCol>
                <a:gridCol w="581586">
                  <a:extLst>
                    <a:ext uri="{9D8B030D-6E8A-4147-A177-3AD203B41FA5}">
                      <a16:colId xmlns:a16="http://schemas.microsoft.com/office/drawing/2014/main" val="1924468771"/>
                    </a:ext>
                  </a:extLst>
                </a:gridCol>
                <a:gridCol w="581586">
                  <a:extLst>
                    <a:ext uri="{9D8B030D-6E8A-4147-A177-3AD203B41FA5}">
                      <a16:colId xmlns:a16="http://schemas.microsoft.com/office/drawing/2014/main" val="1754610066"/>
                    </a:ext>
                  </a:extLst>
                </a:gridCol>
              </a:tblGrid>
              <a:tr h="14211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Marianne" panose="02000000000000000000" pitchFamily="50" charset="0"/>
                        </a:rPr>
                        <a:t>Activité</a:t>
                      </a:r>
                    </a:p>
                  </a:txBody>
                  <a:tcPr marL="4434" marR="4434" marT="44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648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Marianne" panose="02000000000000000000" pitchFamily="50" charset="0"/>
                        </a:rPr>
                        <a:t>Nationalité</a:t>
                      </a:r>
                    </a:p>
                  </a:txBody>
                  <a:tcPr marL="4434" marR="4434" marT="44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64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935856"/>
                  </a:ext>
                </a:extLst>
              </a:tr>
              <a:tr h="15740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Marianne" panose="02000000000000000000" pitchFamily="50" charset="0"/>
                        </a:rPr>
                        <a:t>Arabie saoudite</a:t>
                      </a:r>
                    </a:p>
                  </a:txBody>
                  <a:tcPr marL="4434" marR="4434" marT="44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64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Marianne" panose="02000000000000000000" pitchFamily="50" charset="0"/>
                        </a:rPr>
                        <a:t>Autre</a:t>
                      </a:r>
                    </a:p>
                  </a:txBody>
                  <a:tcPr marL="4434" marR="4434" marT="44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64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725423"/>
                  </a:ext>
                </a:extLst>
              </a:tr>
              <a:tr h="15740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Marianne" panose="02000000000000000000" pitchFamily="50" charset="0"/>
                        </a:rPr>
                        <a:t>Homme</a:t>
                      </a:r>
                    </a:p>
                  </a:txBody>
                  <a:tcPr marL="4434" marR="4434" marT="44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6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Marianne" panose="02000000000000000000" pitchFamily="50" charset="0"/>
                        </a:rPr>
                        <a:t>Femme</a:t>
                      </a:r>
                    </a:p>
                  </a:txBody>
                  <a:tcPr marL="4434" marR="4434" marT="44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6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Marianne" panose="02000000000000000000" pitchFamily="50" charset="0"/>
                        </a:rPr>
                        <a:t>Total</a:t>
                      </a:r>
                    </a:p>
                  </a:txBody>
                  <a:tcPr marL="4434" marR="4434" marT="44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6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Marianne" panose="02000000000000000000" pitchFamily="50" charset="0"/>
                        </a:rPr>
                        <a:t>Homme</a:t>
                      </a:r>
                    </a:p>
                  </a:txBody>
                  <a:tcPr marL="4434" marR="4434" marT="44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6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Marianne" panose="02000000000000000000" pitchFamily="50" charset="0"/>
                        </a:rPr>
                        <a:t>Femme</a:t>
                      </a:r>
                    </a:p>
                  </a:txBody>
                  <a:tcPr marL="4434" marR="4434" marT="44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6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Marianne" panose="02000000000000000000" pitchFamily="50" charset="0"/>
                        </a:rPr>
                        <a:t>Total</a:t>
                      </a:r>
                    </a:p>
                  </a:txBody>
                  <a:tcPr marL="4434" marR="4434" marT="44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6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786"/>
                  </a:ext>
                </a:extLst>
              </a:tr>
              <a:tr h="18899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 dirty="0">
                          <a:effectLst/>
                          <a:latin typeface="Marianne" panose="02000000000000000000" pitchFamily="50" charset="0"/>
                        </a:rPr>
                        <a:t>Agriculture, sylviculture et pêche</a:t>
                      </a:r>
                    </a:p>
                  </a:txBody>
                  <a:tcPr marL="4434" marR="4434" marT="4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Marianne" panose="02000000000000000000" pitchFamily="50" charset="0"/>
                        </a:rPr>
                        <a:t>2,1%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Marianne" panose="02000000000000000000" pitchFamily="50" charset="0"/>
                        </a:rPr>
                        <a:t>0,7%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Marianne" panose="02000000000000000000" pitchFamily="50" charset="0"/>
                        </a:rPr>
                        <a:t>1,7%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Marianne" panose="02000000000000000000" pitchFamily="50" charset="0"/>
                        </a:rPr>
                        <a:t>2,8%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Marianne" panose="02000000000000000000" pitchFamily="50" charset="0"/>
                        </a:rPr>
                        <a:t>0,1%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Marianne" panose="02000000000000000000" pitchFamily="50" charset="0"/>
                        </a:rPr>
                        <a:t>2,6%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355585"/>
                  </a:ext>
                </a:extLst>
              </a:tr>
              <a:tr h="18899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Extraction minière et exploitation de carrières</a:t>
                      </a:r>
                    </a:p>
                  </a:txBody>
                  <a:tcPr marL="4434" marR="4434" marT="4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2,1%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0,5%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1,6%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0,5%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0,0%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0,5%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069608"/>
                  </a:ext>
                </a:extLst>
              </a:tr>
              <a:tr h="18899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Industrie manufacturière</a:t>
                      </a:r>
                    </a:p>
                  </a:txBody>
                  <a:tcPr marL="4434" marR="4434" marT="4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6,2%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9,2%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7,2%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10,7%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3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1,1%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10,0%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547699"/>
                  </a:ext>
                </a:extLst>
              </a:tr>
              <a:tr h="18899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Production et distribution d’électricité, de gaz, de vapeur et de climatisation</a:t>
                      </a:r>
                    </a:p>
                  </a:txBody>
                  <a:tcPr marL="4434" marR="4434" marT="4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0,7%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0,2%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0,6%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0,2%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0,0%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0,2%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854290"/>
                  </a:ext>
                </a:extLst>
              </a:tr>
              <a:tr h="18899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Approvisionnement en eau ; assainissement, gestion des déchets et dépollution</a:t>
                      </a:r>
                    </a:p>
                  </a:txBody>
                  <a:tcPr marL="4434" marR="4434" marT="4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0,8%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0,5%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0,7%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0,4%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0,0%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0,4%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681928"/>
                  </a:ext>
                </a:extLst>
              </a:tr>
              <a:tr h="18899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Construction</a:t>
                      </a:r>
                    </a:p>
                  </a:txBody>
                  <a:tcPr marL="4434" marR="4434" marT="4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6,0%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9,5%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7,2%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15,9%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1,4%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15,0%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011120"/>
                  </a:ext>
                </a:extLst>
              </a:tr>
              <a:tr h="18899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 dirty="0">
                          <a:effectLst/>
                          <a:latin typeface="Marianne" panose="02000000000000000000" pitchFamily="50" charset="0"/>
                        </a:rPr>
                        <a:t>Commerce de gros et de détail ; réparation de véhicules et motocycles</a:t>
                      </a:r>
                    </a:p>
                  </a:txBody>
                  <a:tcPr marL="4434" marR="4434" marT="4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8,1%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15,0%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10,4%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21,6%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3,9%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20,4%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358228"/>
                  </a:ext>
                </a:extLst>
              </a:tr>
              <a:tr h="18899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Transports et entreposage</a:t>
                      </a:r>
                    </a:p>
                  </a:txBody>
                  <a:tcPr marL="4434" marR="4434" marT="4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4,4%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2,7%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3,8%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4,4%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0,8%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4,2%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859437"/>
                  </a:ext>
                </a:extLst>
              </a:tr>
              <a:tr h="18899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 dirty="0">
                          <a:effectLst/>
                          <a:latin typeface="Marianne" panose="02000000000000000000" pitchFamily="50" charset="0"/>
                        </a:rPr>
                        <a:t>Hébergement et restauration</a:t>
                      </a:r>
                    </a:p>
                  </a:txBody>
                  <a:tcPr marL="4434" marR="4434" marT="4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2,9%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5,3%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3,7%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8,5%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0,5%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8,0%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506968"/>
                  </a:ext>
                </a:extLst>
              </a:tr>
              <a:tr h="18899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 dirty="0">
                          <a:effectLst/>
                          <a:latin typeface="Marianne" panose="02000000000000000000" pitchFamily="50" charset="0"/>
                        </a:rPr>
                        <a:t>Information et communication</a:t>
                      </a:r>
                    </a:p>
                  </a:txBody>
                  <a:tcPr marL="4434" marR="4434" marT="4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1,2%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1,4%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1,2%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1,1%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C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0,3%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1,0%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051186"/>
                  </a:ext>
                </a:extLst>
              </a:tr>
              <a:tr h="18899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Activités financières et d’assurance</a:t>
                      </a:r>
                    </a:p>
                  </a:txBody>
                  <a:tcPr marL="4434" marR="4434" marT="4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2,2%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1,7%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2,0%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0,5%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0,1%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0,5%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494655"/>
                  </a:ext>
                </a:extLst>
              </a:tr>
              <a:tr h="18899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Activités immobilières</a:t>
                      </a:r>
                    </a:p>
                  </a:txBody>
                  <a:tcPr marL="4434" marR="4434" marT="4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1,0%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0,6%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0,9%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0,7%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0,1%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0,7%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461240"/>
                  </a:ext>
                </a:extLst>
              </a:tr>
              <a:tr h="18899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Activités spécialisées, scientifiques et techniques</a:t>
                      </a:r>
                    </a:p>
                  </a:txBody>
                  <a:tcPr marL="4434" marR="4434" marT="4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4,1%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3,2%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A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3,8%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2,8%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1,4%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2,7%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373616"/>
                  </a:ext>
                </a:extLst>
              </a:tr>
              <a:tr h="18899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Activités de services administratifs et de soutien</a:t>
                      </a:r>
                    </a:p>
                  </a:txBody>
                  <a:tcPr marL="4434" marR="4434" marT="4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2,3%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2,5%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2,4%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2,7%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0,9%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2,5%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447787"/>
                  </a:ext>
                </a:extLst>
              </a:tr>
              <a:tr h="18899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 dirty="0">
                          <a:effectLst/>
                          <a:latin typeface="Marianne" panose="02000000000000000000" pitchFamily="50" charset="0"/>
                        </a:rPr>
                        <a:t>Administration publique et défense ; sécurité sociale obligatoire</a:t>
                      </a:r>
                    </a:p>
                  </a:txBody>
                  <a:tcPr marL="4434" marR="4434" marT="4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36,3%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BB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7,3%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26,6%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0,4%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0,2%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0,4%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717586"/>
                  </a:ext>
                </a:extLst>
              </a:tr>
              <a:tr h="18899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Éducation</a:t>
                      </a:r>
                    </a:p>
                  </a:txBody>
                  <a:tcPr marL="4434" marR="4434" marT="4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9,6%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22,4%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13,9%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0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1,6%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6,7%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2,0%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200196"/>
                  </a:ext>
                </a:extLst>
              </a:tr>
              <a:tr h="18899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Santé humaine et action sociale</a:t>
                      </a:r>
                    </a:p>
                  </a:txBody>
                  <a:tcPr marL="4434" marR="4434" marT="4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5,5%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10,3%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7,1%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2,2%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11,4%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2,8%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82214"/>
                  </a:ext>
                </a:extLst>
              </a:tr>
              <a:tr h="18899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Arts, spectacles et activités récréatives</a:t>
                      </a:r>
                    </a:p>
                  </a:txBody>
                  <a:tcPr marL="4434" marR="4434" marT="4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0,4%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0,5%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0,4%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0,3%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0,4%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0,3%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489228"/>
                  </a:ext>
                </a:extLst>
              </a:tr>
              <a:tr h="18899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Autres activités de services</a:t>
                      </a:r>
                    </a:p>
                  </a:txBody>
                  <a:tcPr marL="4434" marR="4434" marT="4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2,4%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3,0%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2,6%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4,3%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2,2%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4,2%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05032"/>
                  </a:ext>
                </a:extLst>
              </a:tr>
              <a:tr h="18899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 dirty="0">
                          <a:effectLst/>
                          <a:latin typeface="Marianne" panose="02000000000000000000" pitchFamily="50" charset="0"/>
                        </a:rPr>
                        <a:t>Activités des ménages employeurs ; production de biens/services pour usage propre|</a:t>
                      </a:r>
                    </a:p>
                  </a:txBody>
                  <a:tcPr marL="4434" marR="4434" marT="4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0,0%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0,3%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0,1%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17,3%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D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67,7%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20,7%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773463"/>
                  </a:ext>
                </a:extLst>
              </a:tr>
              <a:tr h="18899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 dirty="0">
                          <a:effectLst/>
                          <a:latin typeface="Marianne" panose="02000000000000000000" pitchFamily="50" charset="0"/>
                        </a:rPr>
                        <a:t>Activités des organisations extraterritoriales</a:t>
                      </a:r>
                    </a:p>
                  </a:txBody>
                  <a:tcPr marL="4434" marR="4434" marT="4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0,0%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0,0%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0,0%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0,1%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0,0%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0,1%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931028"/>
                  </a:ext>
                </a:extLst>
              </a:tr>
              <a:tr h="18899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 dirty="0">
                          <a:effectLst/>
                          <a:latin typeface="Marianne" panose="02000000000000000000" pitchFamily="50" charset="0"/>
                        </a:rPr>
                        <a:t>Non défini                                   </a:t>
                      </a:r>
                    </a:p>
                  </a:txBody>
                  <a:tcPr marL="4434" marR="4434" marT="4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Marianne" panose="02000000000000000000" pitchFamily="50" charset="0"/>
                        </a:rPr>
                        <a:t>1,6%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3,0%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2,1%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1,0%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0,6%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Marianne" panose="02000000000000000000" pitchFamily="50" charset="0"/>
                        </a:rPr>
                        <a:t>1,0%</a:t>
                      </a:r>
                    </a:p>
                  </a:txBody>
                  <a:tcPr marL="4434" marR="4434" marT="4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251605"/>
                  </a:ext>
                </a:extLst>
              </a:tr>
              <a:tr h="13399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Marianne" panose="02000000000000000000" pitchFamily="50" charset="0"/>
                        </a:rPr>
                        <a:t>Total</a:t>
                      </a:r>
                    </a:p>
                  </a:txBody>
                  <a:tcPr marL="4434" marR="4434" marT="44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6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Marianne" panose="02000000000000000000" pitchFamily="50" charset="0"/>
                        </a:rPr>
                        <a:t>100%</a:t>
                      </a:r>
                    </a:p>
                  </a:txBody>
                  <a:tcPr marL="4434" marR="4434" marT="44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6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Marianne" panose="02000000000000000000" pitchFamily="50" charset="0"/>
                        </a:rPr>
                        <a:t>100%</a:t>
                      </a:r>
                    </a:p>
                  </a:txBody>
                  <a:tcPr marL="4434" marR="4434" marT="44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6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Marianne" panose="02000000000000000000" pitchFamily="50" charset="0"/>
                        </a:rPr>
                        <a:t>100%</a:t>
                      </a:r>
                    </a:p>
                  </a:txBody>
                  <a:tcPr marL="4434" marR="4434" marT="44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6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Marianne" panose="02000000000000000000" pitchFamily="50" charset="0"/>
                        </a:rPr>
                        <a:t>100%</a:t>
                      </a:r>
                    </a:p>
                  </a:txBody>
                  <a:tcPr marL="4434" marR="4434" marT="44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6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Marianne" panose="02000000000000000000" pitchFamily="50" charset="0"/>
                        </a:rPr>
                        <a:t>100%</a:t>
                      </a:r>
                    </a:p>
                  </a:txBody>
                  <a:tcPr marL="4434" marR="4434" marT="44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64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Marianne" panose="02000000000000000000" pitchFamily="50" charset="0"/>
                        </a:rPr>
                        <a:t>100%</a:t>
                      </a:r>
                    </a:p>
                  </a:txBody>
                  <a:tcPr marL="4434" marR="4434" marT="44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6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781901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9C542DBE-8C78-458A-9BD3-74AFB468EC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93"/>
          <a:stretch/>
        </p:blipFill>
        <p:spPr>
          <a:xfrm>
            <a:off x="166798" y="2188884"/>
            <a:ext cx="3784734" cy="250378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0C03795-5719-4C82-8825-3DFE959D5091}"/>
              </a:ext>
            </a:extLst>
          </p:cNvPr>
          <p:cNvSpPr txBox="1"/>
          <p:nvPr/>
        </p:nvSpPr>
        <p:spPr>
          <a:xfrm>
            <a:off x="181701" y="1388665"/>
            <a:ext cx="37549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latin typeface="Marianne" panose="02000000000000000000" pitchFamily="50" charset="0"/>
              </a:rPr>
              <a:t>Salaire mensuel moyen et écart salarial entre les sexes (SAR)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12D893E-8D4F-416C-9D3E-F91E4CAC3CAB}"/>
              </a:ext>
            </a:extLst>
          </p:cNvPr>
          <p:cNvSpPr txBox="1"/>
          <p:nvPr/>
        </p:nvSpPr>
        <p:spPr>
          <a:xfrm>
            <a:off x="196605" y="4692672"/>
            <a:ext cx="3754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latin typeface="Marianne" panose="02000000000000000000" pitchFamily="50" charset="0"/>
              </a:rPr>
              <a:t>1 SAR = 0,23 EUR (mai 2025)</a:t>
            </a:r>
          </a:p>
        </p:txBody>
      </p:sp>
    </p:spTree>
    <p:extLst>
      <p:ext uri="{BB962C8B-B14F-4D97-AF65-F5344CB8AC3E}">
        <p14:creationId xmlns:p14="http://schemas.microsoft.com/office/powerpoint/2010/main" val="56285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Arabie saoudite – Les échanges de produits agricoles et agro-alimentaires</a:t>
            </a:r>
          </a:p>
          <a:p>
            <a:r>
              <a:rPr lang="fr-FR" i="1" dirty="0"/>
              <a:t>Source : </a:t>
            </a:r>
            <a:r>
              <a:rPr lang="fr-FR" i="1" dirty="0" smtClean="0"/>
              <a:t>Service </a:t>
            </a:r>
            <a:r>
              <a:rPr lang="fr-FR" i="1" dirty="0"/>
              <a:t>économique de </a:t>
            </a:r>
            <a:r>
              <a:rPr lang="fr-FR" i="1" dirty="0" smtClean="0"/>
              <a:t>Riyad et Banque mondiale</a:t>
            </a:r>
            <a:endParaRPr lang="fr-FR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152B-30FF-4F47-8AD6-E728982B61F2}" type="slidenum">
              <a:rPr lang="fr-FR" smtClean="0"/>
              <a:t>6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L’Arabie saoudite moins fréquentable que les autres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90D3366-6B04-4C2D-A961-7AC8010B746C}"/>
              </a:ext>
            </a:extLst>
          </p:cNvPr>
          <p:cNvSpPr txBox="1"/>
          <p:nvPr/>
        </p:nvSpPr>
        <p:spPr>
          <a:xfrm>
            <a:off x="6095999" y="1061974"/>
            <a:ext cx="59292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latin typeface="Marianne" panose="02000000000000000000" pitchFamily="50" charset="0"/>
              </a:rPr>
              <a:t>Comparaison avec d’autres pays en 2023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85EDCEB7-1F1A-40B5-AE67-B4BA851CC8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1817623"/>
              </p:ext>
            </p:extLst>
          </p:nvPr>
        </p:nvGraphicFramePr>
        <p:xfrm>
          <a:off x="6096000" y="1707831"/>
          <a:ext cx="5929201" cy="4340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012BD049-4955-4999-BF4E-529675B0EA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4183579"/>
              </p:ext>
            </p:extLst>
          </p:nvPr>
        </p:nvGraphicFramePr>
        <p:xfrm>
          <a:off x="184199" y="1707831"/>
          <a:ext cx="5911801" cy="4340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85BBA0E9-3901-434D-9D0F-FEE3704144C2}"/>
              </a:ext>
            </a:extLst>
          </p:cNvPr>
          <p:cNvSpPr txBox="1"/>
          <p:nvPr/>
        </p:nvSpPr>
        <p:spPr>
          <a:xfrm>
            <a:off x="184199" y="1058398"/>
            <a:ext cx="59118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latin typeface="Marianne" panose="02000000000000000000" pitchFamily="50" charset="0"/>
              </a:rPr>
              <a:t>É</a:t>
            </a:r>
            <a:r>
              <a:rPr lang="fr-FR" sz="1500" b="1" dirty="0" smtClean="0">
                <a:latin typeface="Marianne" panose="02000000000000000000" pitchFamily="50" charset="0"/>
              </a:rPr>
              <a:t>volution </a:t>
            </a:r>
            <a:r>
              <a:rPr lang="fr-FR" sz="1500" b="1" dirty="0">
                <a:latin typeface="Marianne" panose="02000000000000000000" pitchFamily="50" charset="0"/>
              </a:rPr>
              <a:t>des indicateurs de </a:t>
            </a:r>
            <a:r>
              <a:rPr lang="fr-FR" sz="1500" b="1" dirty="0" smtClean="0">
                <a:latin typeface="Marianne" panose="02000000000000000000" pitchFamily="50" charset="0"/>
              </a:rPr>
              <a:t>gouvernance</a:t>
            </a:r>
            <a:endParaRPr lang="fr-FR" sz="1500" b="1" dirty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50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Arabie saoudite – Les échanges de produits agricoles et agro-alimentaires</a:t>
            </a:r>
          </a:p>
          <a:p>
            <a:r>
              <a:rPr lang="fr-FR" i="1" dirty="0"/>
              <a:t>Source : Service économique de </a:t>
            </a:r>
            <a:r>
              <a:rPr lang="fr-FR" i="1" dirty="0" smtClean="0"/>
              <a:t>Riyad et Fonds monétaire international</a:t>
            </a:r>
            <a:endParaRPr lang="fr-FR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152B-30FF-4F47-8AD6-E728982B61F2}" type="slidenum">
              <a:rPr lang="fr-FR" smtClean="0"/>
              <a:t>7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Une diversification à l’œuvre, mais des finances </a:t>
            </a:r>
            <a:r>
              <a:rPr lang="fr-FR" dirty="0" smtClean="0"/>
              <a:t>dépendantes </a:t>
            </a:r>
            <a:r>
              <a:rPr lang="fr-FR" dirty="0"/>
              <a:t>des aléas pétroliers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173174" y="818258"/>
            <a:ext cx="11852028" cy="1326024"/>
          </a:xfrm>
        </p:spPr>
        <p:txBody>
          <a:bodyPr>
            <a:noAutofit/>
          </a:bodyPr>
          <a:lstStyle/>
          <a:p>
            <a:r>
              <a:rPr lang="fr-FR" dirty="0"/>
              <a:t>La croissance du PIB est estimée à </a:t>
            </a:r>
            <a:r>
              <a:rPr lang="fr-FR" dirty="0" smtClean="0"/>
              <a:t>1,4 % </a:t>
            </a:r>
            <a:r>
              <a:rPr lang="fr-FR" dirty="0"/>
              <a:t>en 2024 malgré une baisse de </a:t>
            </a:r>
            <a:r>
              <a:rPr lang="fr-FR" dirty="0" smtClean="0"/>
              <a:t>9 % </a:t>
            </a:r>
            <a:r>
              <a:rPr lang="fr-FR" dirty="0"/>
              <a:t>des activités pétrolières </a:t>
            </a:r>
            <a:r>
              <a:rPr lang="fr-FR" sz="1500" i="1" dirty="0"/>
              <a:t>(réduction volontaire de 1 M </a:t>
            </a:r>
            <a:r>
              <a:rPr lang="fr-FR" sz="1500" i="1" dirty="0" smtClean="0"/>
              <a:t>baril/jour </a:t>
            </a:r>
            <a:r>
              <a:rPr lang="fr-FR" sz="1500" i="1" dirty="0"/>
              <a:t>dans le cadre de l’OPEP+ pour maintenir les cours)</a:t>
            </a:r>
            <a:r>
              <a:rPr lang="fr-FR" dirty="0"/>
              <a:t>. </a:t>
            </a:r>
            <a:endParaRPr lang="fr-FR" dirty="0" smtClean="0"/>
          </a:p>
          <a:p>
            <a:r>
              <a:rPr lang="fr-FR" dirty="0" smtClean="0"/>
              <a:t>Le </a:t>
            </a:r>
            <a:r>
              <a:rPr lang="fr-FR" dirty="0"/>
              <a:t>baril de Brent doit être supérieur à 91 </a:t>
            </a:r>
            <a:r>
              <a:rPr lang="fr-FR" dirty="0" smtClean="0"/>
              <a:t>$ </a:t>
            </a:r>
            <a:r>
              <a:rPr lang="fr-FR" dirty="0"/>
              <a:t>pour que l’Arabie équilibre son budget. Le FMI table sur une baisse de la croissance entre 5 et </a:t>
            </a:r>
            <a:r>
              <a:rPr lang="fr-FR" dirty="0" smtClean="0"/>
              <a:t>6 % </a:t>
            </a:r>
            <a:r>
              <a:rPr lang="fr-FR" dirty="0"/>
              <a:t>en </a:t>
            </a:r>
            <a:r>
              <a:rPr lang="fr-FR" dirty="0" smtClean="0"/>
              <a:t>2025.</a:t>
            </a:r>
            <a:endParaRPr lang="fr-FR" dirty="0"/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F536A1E2-92FC-4312-A659-A55D8CCDEAC8}"/>
              </a:ext>
            </a:extLst>
          </p:cNvPr>
          <p:cNvSpPr txBox="1">
            <a:spLocks/>
          </p:cNvSpPr>
          <p:nvPr/>
        </p:nvSpPr>
        <p:spPr bwMode="gray">
          <a:xfrm>
            <a:off x="856858" y="5956496"/>
            <a:ext cx="4988070" cy="2379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tabLst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SzPct val="100000"/>
              <a:buFont typeface="+mj-lt"/>
              <a:buAutoNum type="alphaL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fr-FR" sz="900" dirty="0"/>
              <a:t>Sources : Autorité générale des statistiques (GASTAT), SE Riyad</a:t>
            </a:r>
            <a:endParaRPr kumimoji="0" lang="fr-FR" sz="90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cs typeface="Segoe UI" panose="020B0502040204020203" pitchFamily="34" charset="0"/>
              <a:sym typeface="Calibri"/>
            </a:endParaRPr>
          </a:p>
          <a:p>
            <a:pPr marL="0" indent="0">
              <a:buFont typeface="+mj-lt"/>
              <a:buNone/>
            </a:pPr>
            <a:endParaRPr lang="fr-FR" sz="900" b="0" i="1" dirty="0"/>
          </a:p>
          <a:p>
            <a:pPr marL="0" indent="0">
              <a:buFont typeface="+mj-lt"/>
              <a:buNone/>
            </a:pPr>
            <a:endParaRPr lang="fr-FR" sz="900" b="0" i="1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477AFF5C-389C-4DE1-A745-AB7206B3C134}"/>
              </a:ext>
            </a:extLst>
          </p:cNvPr>
          <p:cNvSpPr txBox="1">
            <a:spLocks/>
          </p:cNvSpPr>
          <p:nvPr/>
        </p:nvSpPr>
        <p:spPr bwMode="gray">
          <a:xfrm>
            <a:off x="6095999" y="2451151"/>
            <a:ext cx="5929201" cy="242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tabLst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SzPct val="100000"/>
              <a:buFont typeface="+mj-lt"/>
              <a:buAutoNum type="alphaL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+mj-lt"/>
              <a:buNone/>
            </a:pPr>
            <a:r>
              <a:rPr lang="fr-FR" sz="1500" dirty="0" smtClean="0">
                <a:latin typeface="Marianne" panose="02000000000000000000" pitchFamily="50" charset="0"/>
              </a:rPr>
              <a:t>Dépendance </a:t>
            </a:r>
            <a:r>
              <a:rPr lang="fr-FR" sz="1500" dirty="0">
                <a:latin typeface="Marianne" panose="02000000000000000000" pitchFamily="50" charset="0"/>
              </a:rPr>
              <a:t>aux hydrocarbures (% de l’indicateur)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BA6FCAA-14E2-4BD8-BCFE-56EB0F8E0D31}"/>
              </a:ext>
            </a:extLst>
          </p:cNvPr>
          <p:cNvGrpSpPr/>
          <p:nvPr/>
        </p:nvGrpSpPr>
        <p:grpSpPr>
          <a:xfrm>
            <a:off x="6096000" y="2802507"/>
            <a:ext cx="5929202" cy="3249703"/>
            <a:chOff x="4700476" y="1433797"/>
            <a:chExt cx="4370679" cy="228825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C41900-F058-4CE7-ACC0-109986351703}"/>
                </a:ext>
              </a:extLst>
            </p:cNvPr>
            <p:cNvSpPr/>
            <p:nvPr/>
          </p:nvSpPr>
          <p:spPr>
            <a:xfrm>
              <a:off x="5330261" y="1433797"/>
              <a:ext cx="936104" cy="253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  <a:latin typeface="Marianne" panose="02000000000000000000" pitchFamily="50" charset="0"/>
                  <a:cs typeface="Arial" panose="020B0604020202020204" pitchFamily="34" charset="0"/>
                </a:rPr>
                <a:t>Arabie saoudite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92C656-DF08-44BA-9F7A-C6495F789AC0}"/>
                </a:ext>
              </a:extLst>
            </p:cNvPr>
            <p:cNvSpPr/>
            <p:nvPr/>
          </p:nvSpPr>
          <p:spPr>
            <a:xfrm>
              <a:off x="6545617" y="1433797"/>
              <a:ext cx="2185337" cy="253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  <a:latin typeface="Marianne" panose="02000000000000000000" pitchFamily="50" charset="0"/>
                  <a:cs typeface="Arial" panose="020B0604020202020204" pitchFamily="34" charset="0"/>
                </a:rPr>
                <a:t>Moyenne CCEAG (Arabie saoudite exclue)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26EF8F-C98A-4C89-A013-7C9A7613CF25}"/>
                </a:ext>
              </a:extLst>
            </p:cNvPr>
            <p:cNvSpPr/>
            <p:nvPr/>
          </p:nvSpPr>
          <p:spPr>
            <a:xfrm>
              <a:off x="5256282" y="1516160"/>
              <a:ext cx="119698" cy="95994"/>
            </a:xfrm>
            <a:prstGeom prst="rect">
              <a:avLst/>
            </a:prstGeom>
            <a:solidFill>
              <a:srgbClr val="4B8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Marianne" panose="02000000000000000000" pitchFamily="50" charset="0"/>
              </a:endParaRPr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95C1E84D-73F7-4AAA-A4F8-8D4B2F4B4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00476" y="2002284"/>
              <a:ext cx="4370679" cy="1719767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17733B7-41D6-404E-BD5C-64D6F80CE75C}"/>
                </a:ext>
              </a:extLst>
            </p:cNvPr>
            <p:cNvSpPr/>
            <p:nvPr/>
          </p:nvSpPr>
          <p:spPr>
            <a:xfrm>
              <a:off x="6516216" y="1995686"/>
              <a:ext cx="576064" cy="7200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Marianne" panose="02000000000000000000" pitchFamily="50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AF6FD81-B567-4CEE-917E-BD68B59091E5}"/>
                </a:ext>
              </a:extLst>
            </p:cNvPr>
            <p:cNvSpPr/>
            <p:nvPr/>
          </p:nvSpPr>
          <p:spPr>
            <a:xfrm>
              <a:off x="6516216" y="2102828"/>
              <a:ext cx="1080120" cy="10888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Marianne" panose="02000000000000000000" pitchFamily="50" charset="0"/>
              </a:endParaRPr>
            </a:p>
          </p:txBody>
        </p:sp>
        <p:sp>
          <p:nvSpPr>
            <p:cNvPr id="18" name="Losange 17">
              <a:extLst>
                <a:ext uri="{FF2B5EF4-FFF2-40B4-BE49-F238E27FC236}">
                  <a16:creationId xmlns:a16="http://schemas.microsoft.com/office/drawing/2014/main" id="{9789C092-FF34-4319-A173-0C42D17E19A0}"/>
                </a:ext>
              </a:extLst>
            </p:cNvPr>
            <p:cNvSpPr/>
            <p:nvPr/>
          </p:nvSpPr>
          <p:spPr>
            <a:xfrm>
              <a:off x="6502004" y="1506198"/>
              <a:ext cx="106891" cy="115957"/>
            </a:xfrm>
            <a:prstGeom prst="diamond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Marianne" panose="02000000000000000000" pitchFamily="50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ED45CA3-4664-4185-96C0-5075785EB888}"/>
                </a:ext>
              </a:extLst>
            </p:cNvPr>
            <p:cNvSpPr/>
            <p:nvPr/>
          </p:nvSpPr>
          <p:spPr>
            <a:xfrm>
              <a:off x="5098327" y="1831118"/>
              <a:ext cx="936104" cy="253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b="1" dirty="0">
                  <a:solidFill>
                    <a:schemeClr val="tx1"/>
                  </a:solidFill>
                  <a:latin typeface="Marianne" panose="02000000000000000000" pitchFamily="50" charset="0"/>
                </a:rPr>
                <a:t>PIB nominal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05307B0-5098-4FC6-B8CB-EAC77F5013CB}"/>
                </a:ext>
              </a:extLst>
            </p:cNvPr>
            <p:cNvSpPr/>
            <p:nvPr/>
          </p:nvSpPr>
          <p:spPr>
            <a:xfrm>
              <a:off x="6588224" y="1831118"/>
              <a:ext cx="936104" cy="253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b="1" dirty="0">
                  <a:solidFill>
                    <a:schemeClr val="tx1"/>
                  </a:solidFill>
                  <a:latin typeface="Marianne" panose="02000000000000000000" pitchFamily="50" charset="0"/>
                </a:rPr>
                <a:t>Revenus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51A2ADC-6E2B-4DCD-A26D-6E070432462F}"/>
                </a:ext>
              </a:extLst>
            </p:cNvPr>
            <p:cNvSpPr/>
            <p:nvPr/>
          </p:nvSpPr>
          <p:spPr>
            <a:xfrm>
              <a:off x="7952726" y="1829300"/>
              <a:ext cx="936104" cy="253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b="1" dirty="0">
                  <a:solidFill>
                    <a:schemeClr val="tx1"/>
                  </a:solidFill>
                  <a:latin typeface="Marianne" panose="02000000000000000000" pitchFamily="50" charset="0"/>
                </a:rPr>
                <a:t>Exportations</a:t>
              </a:r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32FF9530-39E3-4DD4-B225-52F7800490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0788198"/>
              </p:ext>
            </p:extLst>
          </p:nvPr>
        </p:nvGraphicFramePr>
        <p:xfrm>
          <a:off x="173174" y="2872782"/>
          <a:ext cx="5922825" cy="3251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Espace réservé du texte 3">
            <a:extLst>
              <a:ext uri="{FF2B5EF4-FFF2-40B4-BE49-F238E27FC236}">
                <a16:creationId xmlns:a16="http://schemas.microsoft.com/office/drawing/2014/main" id="{477AFF5C-389C-4DE1-A745-AB7206B3C134}"/>
              </a:ext>
            </a:extLst>
          </p:cNvPr>
          <p:cNvSpPr txBox="1">
            <a:spLocks/>
          </p:cNvSpPr>
          <p:nvPr/>
        </p:nvSpPr>
        <p:spPr bwMode="gray">
          <a:xfrm>
            <a:off x="173175" y="2336713"/>
            <a:ext cx="5922824" cy="4657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tabLst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SzPct val="100000"/>
              <a:buFont typeface="+mj-lt"/>
              <a:buAutoNum type="alphaL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500" dirty="0" smtClean="0">
                <a:latin typeface="Marianne" panose="02000000000000000000" pitchFamily="50" charset="0"/>
              </a:rPr>
              <a:t>Évolution </a:t>
            </a:r>
            <a:r>
              <a:rPr lang="fr-FR" sz="1500" dirty="0">
                <a:latin typeface="Marianne" panose="02000000000000000000" pitchFamily="50" charset="0"/>
              </a:rPr>
              <a:t>de la part du secteur non pétrolier </a:t>
            </a:r>
            <a:r>
              <a:rPr lang="fr-FR" sz="1500" dirty="0" smtClean="0">
                <a:latin typeface="Marianne" panose="02000000000000000000" pitchFamily="50" charset="0"/>
              </a:rPr>
              <a:t/>
            </a:r>
            <a:br>
              <a:rPr lang="fr-FR" sz="1500" dirty="0" smtClean="0">
                <a:latin typeface="Marianne" panose="02000000000000000000" pitchFamily="50" charset="0"/>
              </a:rPr>
            </a:br>
            <a:r>
              <a:rPr lang="fr-FR" sz="1500" dirty="0" smtClean="0">
                <a:latin typeface="Marianne" panose="02000000000000000000" pitchFamily="50" charset="0"/>
              </a:rPr>
              <a:t>dans </a:t>
            </a:r>
            <a:r>
              <a:rPr lang="fr-FR" sz="1500" dirty="0">
                <a:latin typeface="Marianne" panose="02000000000000000000" pitchFamily="50" charset="0"/>
              </a:rPr>
              <a:t>le PIB réel (Md $</a:t>
            </a:r>
            <a:r>
              <a:rPr lang="fr-FR" sz="1500" dirty="0" smtClean="0">
                <a:latin typeface="Marianne" panose="02000000000000000000" pitchFamily="50" charset="0"/>
              </a:rPr>
              <a:t>)</a:t>
            </a:r>
            <a:endParaRPr lang="fr-FR" sz="1500" dirty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87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936171" y="4366865"/>
            <a:ext cx="7633064" cy="666690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L’Arabie saoudite avec le monde</a:t>
            </a:r>
            <a:endParaRPr lang="fr-FR" dirty="0"/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742496"/>
              </p:ext>
            </p:extLst>
          </p:nvPr>
        </p:nvGraphicFramePr>
        <p:xfrm>
          <a:off x="7837314" y="3233700"/>
          <a:ext cx="4571999" cy="2933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526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Arabie saoudite – Les échanges de produits agricoles et agro-alimentaires </a:t>
            </a:r>
            <a:r>
              <a:rPr lang="fr-FR" i="1" dirty="0" smtClean="0"/>
              <a:t>Source : douane saoudienne, d’après Trade Data Monitor, données 2024</a:t>
            </a:r>
            <a:endParaRPr lang="fr-FR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152B-30FF-4F47-8AD6-E728982B61F2}" type="slidenum">
              <a:rPr lang="fr-FR" smtClean="0"/>
              <a:t>9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Les échanges agricoles et agro-alimentaires en un coup d’œil 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Hausse de 5 % entre 2023 et 2024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50"/>
                </a:solidFill>
              </a:rPr>
              <a:t>Produits d’épicerie : + 12 %</a:t>
            </a:r>
          </a:p>
          <a:p>
            <a:r>
              <a:rPr lang="fr-FR" dirty="0" smtClean="0"/>
              <a:t>Céréales : - 1 %</a:t>
            </a:r>
          </a:p>
          <a:p>
            <a:r>
              <a:rPr lang="fr-FR" dirty="0" smtClean="0"/>
              <a:t>Fruits et légumes : - 3 %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Union européenne : + 2 %</a:t>
            </a:r>
          </a:p>
          <a:p>
            <a:r>
              <a:rPr lang="fr-FR" dirty="0" smtClean="0"/>
              <a:t>Brésil : + 3 %</a:t>
            </a:r>
          </a:p>
          <a:p>
            <a:r>
              <a:rPr lang="fr-FR" dirty="0" smtClean="0"/>
              <a:t>Inde : + 13 %</a:t>
            </a:r>
          </a:p>
          <a:p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 smtClean="0"/>
              <a:t>saoudiens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d</a:t>
            </a:r>
            <a:r>
              <a:rPr lang="fr-FR" dirty="0" smtClean="0"/>
              <a:t>e l’Arabie saoudite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smtClean="0"/>
              <a:t>saoudiennes</a:t>
            </a:r>
            <a:endParaRPr lang="fr-FR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935946"/>
              </p:ext>
            </p:extLst>
          </p:nvPr>
        </p:nvGraphicFramePr>
        <p:xfrm>
          <a:off x="163714" y="1733006"/>
          <a:ext cx="3952837" cy="3692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4183931"/>
              </p:ext>
            </p:extLst>
          </p:nvPr>
        </p:nvGraphicFramePr>
        <p:xfrm>
          <a:off x="4110875" y="1733005"/>
          <a:ext cx="3943138" cy="3692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8299333"/>
              </p:ext>
            </p:extLst>
          </p:nvPr>
        </p:nvGraphicFramePr>
        <p:xfrm>
          <a:off x="8054012" y="1733004"/>
          <a:ext cx="3971190" cy="3692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123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norama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1799</Words>
  <Application>Microsoft Office PowerPoint</Application>
  <PresentationFormat>Grand écran</PresentationFormat>
  <Paragraphs>330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Malgun Gothic Semilight</vt:lpstr>
      <vt:lpstr>Arial</vt:lpstr>
      <vt:lpstr>Calibri</vt:lpstr>
      <vt:lpstr>Marianne</vt:lpstr>
      <vt:lpstr>Segoe UI</vt:lpstr>
      <vt:lpstr>Times New Roman</vt:lpstr>
      <vt:lpstr>Wingdings</vt:lpstr>
      <vt:lpstr>Panorama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FranceAgriMer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VERSLUYS Henri</dc:creator>
  <cp:lastModifiedBy>PEYPOUDAT Margaux</cp:lastModifiedBy>
  <cp:revision>100</cp:revision>
  <dcterms:created xsi:type="dcterms:W3CDTF">2025-04-03T15:40:27Z</dcterms:created>
  <dcterms:modified xsi:type="dcterms:W3CDTF">2025-06-27T13:36:42Z</dcterms:modified>
</cp:coreProperties>
</file>