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30" d="100"/>
          <a:sy n="130" d="100"/>
        </p:scale>
        <p:origin x="72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27/06/2025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27/06/2025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27/06/2025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27/06/2025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27/06/2025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27/06/2025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27/06/2025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27/06/2025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27/06/2025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27/06/2025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27/06/2025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27/06/2025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445" y="1340752"/>
            <a:ext cx="52373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E-Synergie</a:t>
            </a:r>
          </a:p>
          <a:p>
            <a:pPr algn="ctr"/>
            <a:r>
              <a:rPr lang="fr-FR" sz="2800" b="1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Programme opérationnel FEAMPA FranceAgrimer 2021-2027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/>
              <a:t>Pièces nécessaires à l’instruction du dossier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Les pièces à fournir listées ci-dessous doivent être transmises en cliquant sur le bouton « + Ajouter une pièce » -&gt; </a:t>
            </a:r>
            <a:r>
              <a:rPr lang="fr-FR" sz="1600" i="1" dirty="0">
                <a:solidFill>
                  <a:srgbClr val="FF0000"/>
                </a:solidFill>
              </a:rPr>
              <a:t>limite de 100 Mo par fichier et de 1000 Mo pour l’ensemble de fichiers joints. 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 en fonction de la nature de </a:t>
            </a:r>
            <a:r>
              <a:rPr lang="fr-FR" sz="1400" b="1" u="sng">
                <a:solidFill>
                  <a:schemeClr val="accent2"/>
                </a:solidFill>
                <a:latin typeface="Calibri" panose="020F0502020204030204" pitchFamily="34" charset="0"/>
              </a:rPr>
              <a:t>votre opération, </a:t>
            </a:r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du statut de votre structure et des dépenses qui seront présentées.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723292" y="8288447"/>
            <a:ext cx="5316655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Projet :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Contrôlé le :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Par :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Une partie est réservé au service instructeur pour vérification des pièces, merci d’imprimer, scanner et télécharger ce document  dans l’onglet 7 : pièces justificatives.</a:t>
            </a:r>
          </a:p>
        </p:txBody>
      </p:sp>
      <p:pic>
        <p:nvPicPr>
          <p:cNvPr id="22" name="Image 21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91" y="177982"/>
            <a:ext cx="1555750" cy="93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5626583" y="218750"/>
            <a:ext cx="1400175" cy="930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17269"/>
              </p:ext>
            </p:extLst>
          </p:nvPr>
        </p:nvGraphicFramePr>
        <p:xfrm>
          <a:off x="302039" y="1313853"/>
          <a:ext cx="6882850" cy="847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141695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Lettre d’engagement signée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Document</a:t>
                      </a:r>
                      <a:r>
                        <a:rPr lang="fr-FR" sz="1000" baseline="0" dirty="0"/>
                        <a:t> attestant la capacité du représentant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 et sa pièce d’identité et celle du mandant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</a:t>
                      </a:r>
                      <a:r>
                        <a:rPr lang="fr-FR" sz="1000" baseline="0" dirty="0"/>
                        <a:t> éventuelle de signature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Relevé d’identité bancaire IBAN/code BIC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Attestation de non assujettissement à la TVA le cas échéant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 attestant de l’engagement de chaque cofinancer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(certification des </a:t>
                      </a:r>
                      <a:r>
                        <a:rPr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-financeurs ou lettre d’intention, convention et ou arrêtés attributifs), et privé le cas échéant.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appels à projet </a:t>
                      </a: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fournir la preuve de la réponse à l’appel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/>
                        <a:t>☐</a:t>
                      </a:r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908383"/>
                  </a:ext>
                </a:extLst>
              </a:tr>
              <a:tr h="161213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(URSSAF/MSA/ENIM - sauf nouvel installé n’ayant pas encore eu à s’acquitter de ces obligations)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 / Compte rendu d’activité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  <a:p>
                      <a:pPr marL="285750" marR="0" lvl="0" indent="-2857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b="1" u="sng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 appartenant à un groupe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L’organigramme précisant les niveaux de participation, effectifs, chiffre d’affaire, bilan des entreprises du groupe</a:t>
                      </a:r>
                    </a:p>
                    <a:p>
                      <a:pPr marL="228600" marR="0" lvl="0" indent="-22860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liste des associés et des filiales, composition du capital et liens éventuels avec d’autres personnes privées si cela n’apparait pas dans la liasse fiscale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599392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48508"/>
                  </a:ext>
                </a:extLst>
              </a:tr>
              <a:tr h="53135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369970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collectivités et organismes publics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62952"/>
                  </a:ext>
                </a:extLst>
              </a:tr>
              <a:tr h="6789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délibération de l’organe compétent (ou pièce équivalente) de la collectivité territoriale ou de l’organisme public approuvant le projet d’investissement et le plan de financement prévisionnel.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Délégation éventuelle de signature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54412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associations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24787"/>
                  </a:ext>
                </a:extLst>
              </a:tr>
              <a:tr h="1121757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Statuts approuvés ou déposés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publication JO ou récépissé de déclaration en préfecture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Organigramme de la structure comprenant la liste des membres du Conseil d’administration détaillant les mandats des membres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et CR approuvés par l’organe délibérant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Délibération de l’organe compétent approuvant l’opération et le plan de financement prévisionnel et autorisant le responsable légal à solliciter l’aide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211716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48736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dossier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049521"/>
              </p:ext>
            </p:extLst>
          </p:nvPr>
        </p:nvGraphicFramePr>
        <p:xfrm>
          <a:off x="290508" y="1046163"/>
          <a:ext cx="6882852" cy="517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8">
                  <a:extLst>
                    <a:ext uri="{9D8B030D-6E8A-4147-A177-3AD203B41FA5}">
                      <a16:colId xmlns:a16="http://schemas.microsoft.com/office/drawing/2014/main" val="3448400694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198261938"/>
                    </a:ext>
                  </a:extLst>
                </a:gridCol>
                <a:gridCol w="879095">
                  <a:extLst>
                    <a:ext uri="{9D8B030D-6E8A-4147-A177-3AD203B41FA5}">
                      <a16:colId xmlns:a16="http://schemas.microsoft.com/office/drawing/2014/main" val="764796383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438773549"/>
                    </a:ext>
                  </a:extLst>
                </a:gridCol>
              </a:tblGrid>
              <a:tr h="38375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 </a:t>
                      </a:r>
                    </a:p>
                    <a:p>
                      <a:pPr algn="ctr"/>
                      <a:r>
                        <a:rPr lang="fr-FR" sz="1000" dirty="0"/>
                        <a:t>Objet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8469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0" lv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groupes d’intérêts public (GIP)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35485901"/>
                  </a:ext>
                </a:extLst>
              </a:tr>
              <a:tr h="236159">
                <a:tc>
                  <a:txBody>
                    <a:bodyPr/>
                    <a:lstStyle/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constitutive du GIP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Parution au JO de l’arrêté d’approbation de la convention constitutive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Décision approuvant l’opération et le plan de financement prévisionnel </a:t>
                      </a:r>
                    </a:p>
                    <a:p>
                      <a:pPr marL="171450" lvl="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Bilans comptables des trois derniers exercices fiscaux approuvés</a:t>
                      </a:r>
                      <a:endParaRPr lang="fr-F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476380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Pour les partenariats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428191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partenariat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829035"/>
                  </a:ext>
                </a:extLst>
              </a:tr>
              <a:tr h="23615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 de financement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59910"/>
                  </a:ext>
                </a:extLst>
              </a:tr>
              <a:tr h="895603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Calculatrice de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 financière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 de déclaration des aides publiques perçues </a:t>
                      </a:r>
                    </a:p>
                    <a:p>
                      <a:pPr marL="285750" indent="-2857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Pièces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justificatives pour les dépenses prévisionnelles (devis, attestation ou tout document probant)</a:t>
                      </a:r>
                      <a:endParaRPr lang="fr-FR" sz="1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Pour les bénéficiaires soumis à la commande publique : 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rocédure interne des achats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393539"/>
                  </a:ext>
                </a:extLst>
              </a:tr>
              <a:tr h="244800">
                <a:tc gridSpan="4"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Options</a:t>
                      </a:r>
                      <a:r>
                        <a:rPr lang="fr-FR" sz="1000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à coûts simplifiés</a:t>
                      </a: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DC3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646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marL="0" indent="0" algn="l" defTabSz="755934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Frais</a:t>
                      </a:r>
                      <a:r>
                        <a:rPr lang="fr-FR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personnel :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derniers  bulletins de paie ou DSN ou tout document probant équivalent (livre de paie, </a:t>
                      </a:r>
                      <a:r>
                        <a:rPr lang="fr-FR" sz="1000" b="0" i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dashboard</a:t>
                      </a: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(extraction d’un logiciel de paie de la structure) …)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stage ou d’apprentissage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Statut de la société ou PV de l’assemblée générale pour les salaires du gérant le cas échéant</a:t>
                      </a:r>
                    </a:p>
                    <a:p>
                      <a:pPr marL="171450" indent="-171450" algn="l" defTabSz="755934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Convention de mise à disposition du personnel le cas échéant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0483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3</a:t>
            </a:fld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41422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662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du 01/06/2022                             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4</a:t>
            </a:fld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02040" y="860618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06065"/>
              </p:ext>
            </p:extLst>
          </p:nvPr>
        </p:nvGraphicFramePr>
        <p:xfrm>
          <a:off x="302039" y="1313853"/>
          <a:ext cx="6882850" cy="293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567">
                  <a:extLst>
                    <a:ext uri="{9D8B030D-6E8A-4147-A177-3AD203B41FA5}">
                      <a16:colId xmlns:a16="http://schemas.microsoft.com/office/drawing/2014/main" val="2636959680"/>
                    </a:ext>
                  </a:extLst>
                </a:gridCol>
                <a:gridCol w="1044656">
                  <a:extLst>
                    <a:ext uri="{9D8B030D-6E8A-4147-A177-3AD203B41FA5}">
                      <a16:colId xmlns:a16="http://schemas.microsoft.com/office/drawing/2014/main" val="3078815547"/>
                    </a:ext>
                  </a:extLst>
                </a:gridCol>
                <a:gridCol w="879094">
                  <a:extLst>
                    <a:ext uri="{9D8B030D-6E8A-4147-A177-3AD203B41FA5}">
                      <a16:colId xmlns:a16="http://schemas.microsoft.com/office/drawing/2014/main" val="2535599827"/>
                    </a:ext>
                  </a:extLst>
                </a:gridCol>
                <a:gridCol w="1012533">
                  <a:extLst>
                    <a:ext uri="{9D8B030D-6E8A-4147-A177-3AD203B41FA5}">
                      <a16:colId xmlns:a16="http://schemas.microsoft.com/office/drawing/2014/main" val="2921261580"/>
                    </a:ext>
                  </a:extLst>
                </a:gridCol>
              </a:tblGrid>
              <a:tr h="48304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COMPLEMENTAIRE </a:t>
                      </a:r>
                    </a:p>
                    <a:p>
                      <a:pPr algn="ctr"/>
                      <a:r>
                        <a:rPr lang="fr-FR" sz="1200" baseline="0" dirty="0"/>
                        <a:t>PAR DISPOSITIF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793808"/>
                  </a:ext>
                </a:extLst>
              </a:tr>
              <a:tr h="359978">
                <a:tc gridSpan="4">
                  <a:txBody>
                    <a:bodyPr/>
                    <a:lstStyle/>
                    <a:p>
                      <a:r>
                        <a:rPr lang="fr-FR" sz="1000" i="1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</a:rPr>
                        <a:t>OS</a:t>
                      </a:r>
                      <a:r>
                        <a:rPr lang="fr-FR" sz="1000" i="1" baseline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fr-FR" sz="1000" i="1" baseline="0" smtClean="0">
                          <a:solidFill>
                            <a:schemeClr val="bg1"/>
                          </a:solidFill>
                          <a:highlight>
                            <a:srgbClr val="00FF00"/>
                          </a:highlight>
                        </a:rPr>
                        <a:t>4.1.2</a:t>
                      </a:r>
                      <a:endParaRPr lang="fr-FR" sz="1000" i="1" dirty="0">
                        <a:solidFill>
                          <a:schemeClr val="bg1"/>
                        </a:solidFill>
                        <a:highlight>
                          <a:srgbClr val="00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58284"/>
                  </a:ext>
                </a:extLst>
              </a:tr>
              <a:tr h="209183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00" b="1" u="sng" dirty="0">
                          <a:highlight>
                            <a:srgbClr val="00FF00"/>
                          </a:highlight>
                        </a:rPr>
                        <a:t>TA.2 – Lettre de soutien d’un centre de surveillance maritime ou d’une organisation de </a:t>
                      </a:r>
                      <a:r>
                        <a:rPr lang="fr-FR" sz="1000" b="1" u="sng" kern="1200" dirty="0" smtClean="0">
                          <a:solidFill>
                            <a:schemeClr val="dk1"/>
                          </a:solidFill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tutelle</a:t>
                      </a:r>
                      <a:endParaRPr lang="fr-FR" sz="1000" b="1" u="sng" kern="1200" dirty="0">
                        <a:solidFill>
                          <a:schemeClr val="dk1"/>
                        </a:solidFill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755934" rtl="0" eaLnBrk="1" latinLnBrk="0" hangingPunct="1">
                        <a:buFont typeface="Arial" panose="020B0604020202020204" pitchFamily="34" charset="0"/>
                        <a:buNone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algn="ctr"/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736539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02039" y="939211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Ci-dessous les pièces complémentaires par dispositif nécessaire pour l’instruction du dossier :</a:t>
            </a:r>
          </a:p>
        </p:txBody>
      </p:sp>
      <p:pic>
        <p:nvPicPr>
          <p:cNvPr id="11" name="Image 10" descr="C:\Users\barbara-e.charvot\AppData\Local\Microsoft\Windows\INetCache\Content.MSO\4D4B6431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39" y="88772"/>
            <a:ext cx="1174100" cy="68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/>
          <p:cNvPicPr/>
          <p:nvPr/>
        </p:nvPicPr>
        <p:blipFill rotWithShape="1">
          <a:blip r:embed="rId3"/>
          <a:srcRect l="29056" t="51863" r="63160" b="39861"/>
          <a:stretch/>
        </p:blipFill>
        <p:spPr bwMode="auto">
          <a:xfrm>
            <a:off x="6102328" y="86027"/>
            <a:ext cx="1082561" cy="729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3326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1994</TotalTime>
  <Words>832</Words>
  <Application>Microsoft Office PowerPoint</Application>
  <PresentationFormat>Personnalisé</PresentationFormat>
  <Paragraphs>279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GRUNCHEC Aline</cp:lastModifiedBy>
  <cp:revision>71</cp:revision>
  <dcterms:created xsi:type="dcterms:W3CDTF">2022-06-01T16:29:40Z</dcterms:created>
  <dcterms:modified xsi:type="dcterms:W3CDTF">2025-06-27T12:08:36Z</dcterms:modified>
</cp:coreProperties>
</file>